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433" r:id="rId5"/>
    <p:sldId id="413" r:id="rId6"/>
    <p:sldId id="466" r:id="rId7"/>
    <p:sldId id="397" r:id="rId8"/>
    <p:sldId id="473" r:id="rId9"/>
    <p:sldId id="480" r:id="rId10"/>
    <p:sldId id="476" r:id="rId11"/>
    <p:sldId id="306" r:id="rId12"/>
    <p:sldId id="470" r:id="rId13"/>
    <p:sldId id="481" r:id="rId14"/>
    <p:sldId id="483" r:id="rId15"/>
    <p:sldId id="482" r:id="rId16"/>
    <p:sldId id="484" r:id="rId17"/>
    <p:sldId id="479" r:id="rId18"/>
  </p:sldIdLst>
  <p:sldSz cx="12192000" cy="6858000"/>
  <p:notesSz cx="6858000" cy="91440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C00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EE28D-16BF-4638-BC48-BF2F2729C7A8}" v="2338" dt="2024-05-01T22:10:26.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13" autoAdjust="0"/>
    <p:restoredTop sz="85622" autoAdjust="0"/>
  </p:normalViewPr>
  <p:slideViewPr>
    <p:cSldViewPr snapToGrid="0">
      <p:cViewPr varScale="1">
        <p:scale>
          <a:sx n="68" d="100"/>
          <a:sy n="68" d="100"/>
        </p:scale>
        <p:origin x="296" y="56"/>
      </p:cViewPr>
      <p:guideLst>
        <p:guide orient="horz" pos="2160"/>
        <p:guide pos="3840"/>
      </p:guideLst>
    </p:cSldViewPr>
  </p:slideViewPr>
  <p:notesTextViewPr>
    <p:cViewPr>
      <p:scale>
        <a:sx n="1" d="1"/>
        <a:sy n="1" d="1"/>
      </p:scale>
      <p:origin x="0" y="-604"/>
    </p:cViewPr>
  </p:notesTextViewPr>
  <p:notesViewPr>
    <p:cSldViewPr snapToGrid="0">
      <p:cViewPr varScale="1">
        <p:scale>
          <a:sx n="83" d="100"/>
          <a:sy n="83" d="100"/>
        </p:scale>
        <p:origin x="4796"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AAEFA0-2551-C1DC-2C6A-6E8BDEED90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3" name="Date Placeholder 2">
            <a:extLst>
              <a:ext uri="{FF2B5EF4-FFF2-40B4-BE49-F238E27FC236}">
                <a16:creationId xmlns:a16="http://schemas.microsoft.com/office/drawing/2014/main" id="{2541F05A-A86D-51CC-26AD-04D57F85202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a:defRPr/>
            </a:pPr>
            <a:fld id="{24B2CB07-42E9-49CC-BEC9-3234C2D68064}" type="datetimeFigureOut">
              <a:rPr lang="en-CA"/>
              <a:pPr>
                <a:defRPr/>
              </a:pPr>
              <a:t>2024-05-02</a:t>
            </a:fld>
            <a:endParaRPr lang="en-CA"/>
          </a:p>
        </p:txBody>
      </p:sp>
      <p:sp>
        <p:nvSpPr>
          <p:cNvPr id="4" name="Footer Placeholder 3">
            <a:extLst>
              <a:ext uri="{FF2B5EF4-FFF2-40B4-BE49-F238E27FC236}">
                <a16:creationId xmlns:a16="http://schemas.microsoft.com/office/drawing/2014/main" id="{9392ECB4-1B3E-D659-D53C-1724421889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5" name="Slide Number Placeholder 4">
            <a:extLst>
              <a:ext uri="{FF2B5EF4-FFF2-40B4-BE49-F238E27FC236}">
                <a16:creationId xmlns:a16="http://schemas.microsoft.com/office/drawing/2014/main" id="{C2BE979A-6AB6-4E73-0113-4D43884B7F16}"/>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8A216D6-C18D-4341-8EBD-6AEFB8D9260C}" type="slidenum">
              <a:rPr lang="en-CA" altLang="en-US"/>
              <a:pPr>
                <a:defRPr/>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0DE1C3-4C4D-4639-49A2-100FF3C388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3" name="Date Placeholder 2">
            <a:extLst>
              <a:ext uri="{FF2B5EF4-FFF2-40B4-BE49-F238E27FC236}">
                <a16:creationId xmlns:a16="http://schemas.microsoft.com/office/drawing/2014/main" id="{14C5D441-72CA-F870-847F-D5EC9A34B55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a:defRPr/>
            </a:pPr>
            <a:fld id="{710A9A2C-8EA4-40D3-A294-BAED4D6D2389}" type="datetimeFigureOut">
              <a:rPr lang="en-CA"/>
              <a:pPr>
                <a:defRPr/>
              </a:pPr>
              <a:t>2024-05-02</a:t>
            </a:fld>
            <a:endParaRPr lang="en-CA"/>
          </a:p>
        </p:txBody>
      </p:sp>
      <p:sp>
        <p:nvSpPr>
          <p:cNvPr id="4" name="Slide Image Placeholder 3">
            <a:extLst>
              <a:ext uri="{FF2B5EF4-FFF2-40B4-BE49-F238E27FC236}">
                <a16:creationId xmlns:a16="http://schemas.microsoft.com/office/drawing/2014/main" id="{671BA153-80DC-07D3-6C7B-953BD12CE09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BF54B85-0839-20B4-68A1-42B94C5CF47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8508CB00-BFF9-A325-82CA-C3611FFA7B2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a:defRPr/>
            </a:pPr>
            <a:endParaRPr lang="en-CA"/>
          </a:p>
        </p:txBody>
      </p:sp>
      <p:sp>
        <p:nvSpPr>
          <p:cNvPr id="7" name="Slide Number Placeholder 6">
            <a:extLst>
              <a:ext uri="{FF2B5EF4-FFF2-40B4-BE49-F238E27FC236}">
                <a16:creationId xmlns:a16="http://schemas.microsoft.com/office/drawing/2014/main" id="{82F01802-CF10-E8CC-28A2-E58BBDE424A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8E859BF-1DB4-4FC6-86BF-1FAFD1F6241B}"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9503AAE-E058-3089-358C-CC04FBF701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36668FA-C335-3E23-A611-A27777111F8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altLang="en-US" dirty="0"/>
              <a:t>Occasion d’emploi pour étudiants en situation de handicap (OEÉSH)</a:t>
            </a:r>
            <a:endParaRPr lang="en-CA" altLang="en-US" dirty="0"/>
          </a:p>
        </p:txBody>
      </p:sp>
      <p:sp>
        <p:nvSpPr>
          <p:cNvPr id="26628" name="Slide Number Placeholder 3">
            <a:extLst>
              <a:ext uri="{FF2B5EF4-FFF2-40B4-BE49-F238E27FC236}">
                <a16:creationId xmlns:a16="http://schemas.microsoft.com/office/drawing/2014/main" id="{D9F94A10-189C-BD71-A0C4-D9366217F3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BEC0AEB-1E1E-4EEF-8AF5-063A66C5CF84}" type="slidenum">
              <a:rPr lang="en-CA" altLang="en-US" smtClean="0">
                <a:latin typeface="Arial" panose="020B0604020202020204" pitchFamily="34" charset="0"/>
              </a:rPr>
              <a:pPr/>
              <a:t>1</a:t>
            </a:fld>
            <a:endParaRPr lang="en-CA"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D1D5801-E3DF-A44B-EEF0-7CD2ECA9E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01185D31-155C-F7B2-2F26-DCF094FC6E6B}"/>
              </a:ext>
            </a:extLst>
          </p:cNvPr>
          <p:cNvSpPr>
            <a:spLocks noGrp="1" noChangeArrowheads="1"/>
          </p:cNvSpPr>
          <p:nvPr>
            <p:ph type="body" idx="1"/>
          </p:nvPr>
        </p:nvSpPr>
        <p:spPr bwMode="auto"/>
        <p:txBody>
          <a:bodyPr wrap="square" numCol="1" anchor="t" anchorCtr="0" compatLnSpc="1">
            <a:prstTxWarp prst="textNoShape">
              <a:avLst/>
            </a:prstTxWarp>
          </a:bodyPr>
          <a:lstStyle/>
          <a:p>
            <a:pPr>
              <a:lnSpc>
                <a:spcPct val="107000"/>
              </a:lnSpc>
              <a:spcBef>
                <a:spcPts val="900"/>
              </a:spcBef>
              <a:spcAft>
                <a:spcPts val="0"/>
              </a:spcAft>
              <a:defRPr/>
            </a:pPr>
            <a:r>
              <a:rPr lang="fr-FR" sz="1800" b="1"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Étape 1 : Questionnaire d’admission</a:t>
            </a: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 </a:t>
            </a:r>
            <a:endParaRPr lang="en-CA" sz="18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Chaque client de la Bibliothèque de prêt est associé à un agent de liaison client qui suivra votre dossier et vous soutiendra dans le processus de recherche de l’hébergement qui vous convient le mieux. Ils vous contacteront pour un questionnaire d’admission, où vous parlerez des obstacles auxquels vous faites face et de vos besoins quotidiens ainsi que de vos tâches professionnelles. Cela nous permet de nous préparer pour votre session d’information et d’adapter davantage l’expérience aux solutions pertinentes.</a:t>
            </a:r>
          </a:p>
          <a:p>
            <a:pPr>
              <a:lnSpc>
                <a:spcPct val="107000"/>
              </a:lnSpc>
              <a:spcBef>
                <a:spcPts val="900"/>
              </a:spcBef>
              <a:spcAft>
                <a:spcPts val="0"/>
              </a:spcAft>
              <a:defRPr/>
            </a:pPr>
            <a:endParaRPr lang="en-CA" sz="18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8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L’agent de liaison partagera ces informations avec les autres participants de votre session d’information. Ils s’assureront également que vous connaissez les prochaines étapes et ce à quoi vous pouvez vous attendre en travaillant avec l’équipe.</a:t>
            </a:r>
          </a:p>
          <a:p>
            <a:pPr>
              <a:lnSpc>
                <a:spcPct val="107000"/>
              </a:lnSpc>
              <a:spcBef>
                <a:spcPts val="900"/>
              </a:spcBef>
              <a:spcAft>
                <a:spcPts val="0"/>
              </a:spcAft>
              <a:defRPr/>
            </a:pPr>
            <a:endParaRPr lang="en-CA" sz="1800"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45060" name="Slide Number Placeholder 3">
            <a:extLst>
              <a:ext uri="{FF2B5EF4-FFF2-40B4-BE49-F238E27FC236}">
                <a16:creationId xmlns:a16="http://schemas.microsoft.com/office/drawing/2014/main" id="{C27B16D1-2DE1-E66F-6A4D-34B347B329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368CD460-0B5A-414B-9A45-C04514760B70}" type="slidenum">
              <a:rPr lang="en-CA" altLang="en-US" smtClean="0">
                <a:latin typeface="Arial" panose="020B0604020202020204" pitchFamily="34" charset="0"/>
              </a:rPr>
              <a:pPr/>
              <a:t>10</a:t>
            </a:fld>
            <a:endParaRPr lang="en-CA"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900"/>
              </a:spcBef>
              <a:spcAft>
                <a:spcPts val="0"/>
              </a:spcAft>
              <a:defRPr/>
            </a:pPr>
            <a:r>
              <a:rPr lang="fr-FR" sz="1200" b="1"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Étape 2 : La session d’information</a:t>
            </a: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 </a:t>
            </a: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La session d’information est une réunion informelle d’une heure où nous parlons de ce que nous faisons, et vous parlez des obstacles que vous rencontrez et des outils avec lesquels vous travaillez. Nous discutons des solutions potentielles et des prochaines étapes.</a:t>
            </a:r>
          </a:p>
          <a:p>
            <a:pPr>
              <a:lnSpc>
                <a:spcPct val="107000"/>
              </a:lnSpc>
              <a:spcBef>
                <a:spcPts val="900"/>
              </a:spcBef>
              <a:spcAft>
                <a:spcPts val="0"/>
              </a:spcAft>
              <a:defRPr/>
            </a:pP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900"/>
              </a:spcBef>
              <a:spcAft>
                <a:spcPts val="0"/>
              </a:spcAft>
              <a:defRPr/>
            </a:pPr>
            <a:r>
              <a:rPr lang="fr-FR" sz="1200" kern="0" dirty="0">
                <a:solidFill>
                  <a:srgbClr val="111111"/>
                </a:solidFill>
                <a:latin typeface="Aptos" panose="020B0004020202020204" pitchFamily="34" charset="0"/>
                <a:ea typeface="Times New Roman" panose="02020603050405020304" pitchFamily="18" charset="0"/>
                <a:cs typeface="Times New Roman" panose="02020603050405020304" pitchFamily="18" charset="0"/>
              </a:rPr>
              <a:t>L’équipe enverra à tous les participants de la session un document récapitulatif décrivant les outils que nous avons discutés pendant cette session dans les 3 jours suivants. Nous désignerons un technicien principal, expert en technologie informatique adaptative, pour travailler en tête-à-tête avec le client. Le technicien principal contactera le client pour organiser une séance exploratoire et discuter des solutions potentielles.</a:t>
            </a:r>
            <a:endParaRPr lang="en-CA" sz="1200" kern="100" dirty="0">
              <a:latin typeface="Aptos" panose="020B0004020202020204" pitchFamily="34" charset="0"/>
              <a:ea typeface="Aptos" panose="020B000402020202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pPr>
              <a:defRPr/>
            </a:pPr>
            <a:fld id="{18E859BF-1DB4-4FC6-86BF-1FAFD1F6241B}" type="slidenum">
              <a:rPr lang="en-CA" altLang="en-US" smtClean="0"/>
              <a:pPr>
                <a:defRPr/>
              </a:pPr>
              <a:t>11</a:t>
            </a:fld>
            <a:endParaRPr lang="en-CA" altLang="en-US" dirty="0"/>
          </a:p>
        </p:txBody>
      </p:sp>
    </p:spTree>
    <p:extLst>
      <p:ext uri="{BB962C8B-B14F-4D97-AF65-F5344CB8AC3E}">
        <p14:creationId xmlns:p14="http://schemas.microsoft.com/office/powerpoint/2010/main" val="143778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70191E9-9016-7BC5-E716-E334271AAA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E0889B2B-3DB1-D319-E87B-F4528B42C53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b="1" dirty="0">
                <a:solidFill>
                  <a:srgbClr val="FFFF00"/>
                </a:solidFill>
              </a:rPr>
              <a:t>Étape 3 : Trouver la bonne solution grâce au PPSBP </a:t>
            </a:r>
            <a:endParaRPr lang="fr-CA" altLang="en-US" dirty="0">
              <a:solidFill>
                <a:srgbClr val="FFFF00"/>
              </a:solidFill>
            </a:endParaRPr>
          </a:p>
          <a:p>
            <a:r>
              <a:rPr lang="fr-CA" altLang="en-US" dirty="0"/>
              <a:t>Le document sommaire de la séance d’information comprendra un formulaire de contact du client. Le gestionnaire/responsable du soutien à la gestion devra le remplir afin que le client puisse être ajouté à notre système. Nous pouvons commencer à fournir des services avant de recevoir ce document.</a:t>
            </a:r>
          </a:p>
          <a:p>
            <a:endParaRPr lang="fr-CA" altLang="en-US" dirty="0"/>
          </a:p>
          <a:p>
            <a:r>
              <a:rPr lang="fr-CA" altLang="en-US" dirty="0"/>
              <a:t>Le client détermine les solutions qui pourraient fonctionner, essaie différents outils, puis indique ceux qui conviennent le mieux à ses besoins et à son travail. Le gestionnaire/responsable du soutien à la gestion approuve le prêt de l’équipement, et l’équipement est livré au lieu de travail du client.</a:t>
            </a:r>
          </a:p>
          <a:p>
            <a:pPr eaLnBrk="1" hangingPunct="1">
              <a:spcBef>
                <a:spcPct val="0"/>
              </a:spcBef>
            </a:pPr>
            <a:endParaRPr lang="fr-CA" altLang="en-US" dirty="0">
              <a:solidFill>
                <a:srgbClr val="FFFF00"/>
              </a:solidFill>
            </a:endParaRPr>
          </a:p>
          <a:p>
            <a:pPr eaLnBrk="1" hangingPunct="1">
              <a:spcBef>
                <a:spcPct val="0"/>
              </a:spcBef>
            </a:pPr>
            <a:r>
              <a:rPr lang="fr-CA" altLang="en-US" dirty="0">
                <a:solidFill>
                  <a:srgbClr val="FFFF00"/>
                </a:solidFill>
              </a:rPr>
              <a:t>Vous pouvez communiquer avec nous en tout temps durant ce processus pour obtenir de l’aide supplémentaire. Veuillez communiquer avec le technicien principal si l’équipement ne fonctionne pas, si votre état change ou si vous voulez explorer d’autres</a:t>
            </a:r>
            <a:r>
              <a:rPr lang="fr-CA" altLang="en-US" dirty="0"/>
              <a:t> solutions. Tous les frais d’expédition et d’équipement à cette étape-ci sont assurés par la bibliothèque de prêt – il n’en coûte rien, ni à vous ni à votre ministère – pour retourner l’équipement ou recevoir de nouveaux produits.</a:t>
            </a:r>
          </a:p>
          <a:p>
            <a:endParaRPr lang="fr-CA" altLang="en-US" dirty="0"/>
          </a:p>
          <a:p>
            <a:endParaRPr lang="en-CA" altLang="en-US" dirty="0"/>
          </a:p>
        </p:txBody>
      </p:sp>
      <p:sp>
        <p:nvSpPr>
          <p:cNvPr id="47108" name="Slide Number Placeholder 3">
            <a:extLst>
              <a:ext uri="{FF2B5EF4-FFF2-40B4-BE49-F238E27FC236}">
                <a16:creationId xmlns:a16="http://schemas.microsoft.com/office/drawing/2014/main" id="{EA2B4D24-CBDE-6F92-548C-28F4EF5BB0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8B4525B8-E0FE-4771-A70D-85531115DED6}" type="slidenum">
              <a:rPr lang="en-CA" altLang="en-US" smtClean="0">
                <a:latin typeface="Arial" panose="020B0604020202020204" pitchFamily="34" charset="0"/>
              </a:rPr>
              <a:pPr/>
              <a:t>12</a:t>
            </a:fld>
            <a:endParaRPr lang="en-CA" altLang="en-US"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ltLang="en-US" b="1" dirty="0">
                <a:solidFill>
                  <a:srgbClr val="FFFF00"/>
                </a:solidFill>
              </a:rPr>
              <a:t>Étape 4 : Conclure les services du PPSBP </a:t>
            </a:r>
            <a:endParaRPr lang="fr-CA" altLang="en-US" dirty="0"/>
          </a:p>
          <a:p>
            <a:r>
              <a:rPr lang="fr-CA" altLang="en-US" dirty="0"/>
              <a:t>Si vous êtes un employé nommé pour une période déterminée, vous pouvez conserver l’équipement jusqu’à la fin de la période d’emploi ou jusqu’à ce que vous deveniez un employé. Si vous avez une incapacité temporaire ou épisodique, vous pouvez emprunter l’équipement pendant au moins six mois avant de travailler avec le technicien principal pour décider si vous voulez utiliser l’équipement de façon permanente.</a:t>
            </a:r>
          </a:p>
          <a:p>
            <a:endParaRPr lang="fr-CA" altLang="en-US" dirty="0"/>
          </a:p>
          <a:p>
            <a:r>
              <a:rPr lang="fr-CA" altLang="en-US" dirty="0"/>
              <a:t>Finalement, si le client souhaite conserver son équipement de façon permanente, le ministère du client achète du matériel de remplacement pour la bibliothèque de prêt, évitant ainsi la nécessité de reconfigurer les outils et éliminant toute interruption de travail. AATIA fournit les ressources, l’information et les liens pour soutenir le ministère de l’employé à acheter le matériel de remplacement.</a:t>
            </a:r>
          </a:p>
          <a:p>
            <a:endParaRPr lang="en-CA" dirty="0"/>
          </a:p>
        </p:txBody>
      </p:sp>
      <p:sp>
        <p:nvSpPr>
          <p:cNvPr id="4" name="Slide Number Placeholder 3"/>
          <p:cNvSpPr>
            <a:spLocks noGrp="1"/>
          </p:cNvSpPr>
          <p:nvPr>
            <p:ph type="sldNum" sz="quarter" idx="5"/>
          </p:nvPr>
        </p:nvSpPr>
        <p:spPr/>
        <p:txBody>
          <a:bodyPr/>
          <a:lstStyle/>
          <a:p>
            <a:pPr>
              <a:defRPr/>
            </a:pPr>
            <a:fld id="{18E859BF-1DB4-4FC6-86BF-1FAFD1F6241B}" type="slidenum">
              <a:rPr lang="en-CA" altLang="en-US" smtClean="0"/>
              <a:pPr>
                <a:defRPr/>
              </a:pPr>
              <a:t>13</a:t>
            </a:fld>
            <a:endParaRPr lang="en-CA" altLang="en-US" dirty="0"/>
          </a:p>
        </p:txBody>
      </p:sp>
    </p:spTree>
    <p:extLst>
      <p:ext uri="{BB962C8B-B14F-4D97-AF65-F5344CB8AC3E}">
        <p14:creationId xmlns:p14="http://schemas.microsoft.com/office/powerpoint/2010/main" val="4010127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C0C11EC-7BA6-6D86-1226-762F895CCA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415AC722-DDB1-CD67-7E2F-ADBBDCDE76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a:t>Occasion d’emploi pour étudiants en situation de handicap (OEÉSH)</a:t>
            </a:r>
            <a:endParaRPr lang="en-CA" altLang="en-US" dirty="0"/>
          </a:p>
        </p:txBody>
      </p:sp>
      <p:sp>
        <p:nvSpPr>
          <p:cNvPr id="49156" name="Slide Number Placeholder 3">
            <a:extLst>
              <a:ext uri="{FF2B5EF4-FFF2-40B4-BE49-F238E27FC236}">
                <a16:creationId xmlns:a16="http://schemas.microsoft.com/office/drawing/2014/main" id="{2F6B25DC-A4EA-403C-F3C4-5198EE119D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C366B47-05D1-4320-BAEC-80AC0B0AF99D}" type="slidenum">
              <a:rPr lang="en-CA" altLang="en-US" smtClean="0">
                <a:latin typeface="Arial" panose="020B0604020202020204" pitchFamily="34" charset="0"/>
              </a:rPr>
              <a:pPr/>
              <a:t>14</a:t>
            </a:fld>
            <a:endParaRPr lang="en-CA"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13A7176-9243-0FEA-F7C0-26099E433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6D6B1EE-1E5B-7E01-5B0A-B37034EAA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CA" altLang="en-US" sz="1800" dirty="0">
                <a:latin typeface="Calibri" panose="020F0502020204030204" pitchFamily="34" charset="0"/>
                <a:ea typeface="Arial" panose="020B0604020202020204" pitchFamily="34" charset="0"/>
                <a:cs typeface="Times New Roman" panose="02020603050405020304" pitchFamily="18" charset="0"/>
              </a:rPr>
              <a:t>Nous allons commencer aujourd’hui par un aperçu de Triple A C T, puis expliquer ce qu’est le projet pilote du service de la bibliothèque de prêt et pourquoi il est nécessaire. Nous présenterons ensuite notre nouvelle expérience, le LLSP Mobile Office. Nous vous expliquerons comment fonctionne le processus pour devenir client de la bibliothèque de prêt et vous expliquerons comment embaucher un employé ayant une incapacité à court terme. Enfin, je donnerai un aperçu de certaines des technologies adaptatives que nous pouvons fournir et vous indiquerai comment nous contacter.</a:t>
            </a:r>
            <a:endParaRPr lang="en-CA" altLang="en-US" sz="1800" dirty="0">
              <a:ea typeface="Arial" panose="020B0604020202020204" pitchFamily="34" charset="0"/>
              <a:cs typeface="Times New Roman" panose="02020603050405020304" pitchFamily="18" charset="0"/>
            </a:endParaRPr>
          </a:p>
          <a:p>
            <a:pPr eaLnBrk="1" hangingPunct="1">
              <a:spcBef>
                <a:spcPct val="0"/>
              </a:spcBef>
            </a:pPr>
            <a:endParaRPr lang="en-CA" altLang="en-US" dirty="0">
              <a:ea typeface="Arial" panose="020B0604020202020204" pitchFamily="34" charset="0"/>
              <a:cs typeface="Times New Roman" panose="02020603050405020304" pitchFamily="18" charset="0"/>
            </a:endParaRPr>
          </a:p>
        </p:txBody>
      </p:sp>
      <p:sp>
        <p:nvSpPr>
          <p:cNvPr id="28676" name="Slide Number Placeholder 3">
            <a:extLst>
              <a:ext uri="{FF2B5EF4-FFF2-40B4-BE49-F238E27FC236}">
                <a16:creationId xmlns:a16="http://schemas.microsoft.com/office/drawing/2014/main" id="{440B1FFC-1387-C182-6B96-8FCD258865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6B5F6D30-7A3D-4C43-9D03-C8554E11788E}" type="slidenum">
              <a:rPr lang="en-CA" altLang="en-US" smtClean="0">
                <a:latin typeface="Arial" panose="020B0604020202020204" pitchFamily="34" charset="0"/>
              </a:rPr>
              <a:pPr/>
              <a:t>2</a:t>
            </a:fld>
            <a:endParaRPr lang="en-CA"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E5443A2-8021-B9E2-A6A8-7191FB317F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B00F9AB-A756-DF4A-0457-6A3500752DD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sz="1800" dirty="0">
                <a:latin typeface="Calibri" panose="020F0502020204030204" pitchFamily="34" charset="0"/>
                <a:ea typeface="Arial" panose="020B0604020202020204" pitchFamily="34" charset="0"/>
                <a:cs typeface="Times New Roman" panose="02020603050405020304" pitchFamily="18" charset="0"/>
              </a:rPr>
              <a:t>Triple-A-C-T était un lieu naturel pour tester une solution pour ces employés défavorisés.</a:t>
            </a:r>
            <a:endParaRPr lang="en-CA" altLang="en-US" sz="1800" dirty="0">
              <a:ea typeface="Arial" panose="020B0604020202020204" pitchFamily="34" charset="0"/>
              <a:cs typeface="Times New Roman" panose="02020603050405020304" pitchFamily="18" charset="0"/>
            </a:endParaRPr>
          </a:p>
          <a:p>
            <a:endParaRPr lang="fr-CA" altLang="en-US" dirty="0">
              <a:ea typeface="Arial" panose="020B0604020202020204" pitchFamily="34" charset="0"/>
              <a:cs typeface="Times New Roman" panose="02020603050405020304" pitchFamily="18" charset="0"/>
            </a:endParaRPr>
          </a:p>
          <a:p>
            <a:r>
              <a:rPr lang="fr-CA" altLang="en-US" dirty="0">
                <a:ea typeface="Arial" panose="020B0604020202020204" pitchFamily="34" charset="0"/>
                <a:cs typeface="Times New Roman" panose="02020603050405020304" pitchFamily="18" charset="0"/>
              </a:rPr>
              <a:t>Triple-A-C-T est un chef de file dans le domaine de la technologie accessible et de l’accessibilité numérique depuis plus de trente ans. </a:t>
            </a:r>
          </a:p>
          <a:p>
            <a:endParaRPr lang="fr-CA" altLang="en-US" dirty="0">
              <a:ea typeface="Arial" panose="020B0604020202020204" pitchFamily="34" charset="0"/>
              <a:cs typeface="Times New Roman" panose="02020603050405020304" pitchFamily="18" charset="0"/>
            </a:endParaRPr>
          </a:p>
          <a:p>
            <a:pPr>
              <a:lnSpc>
                <a:spcPct val="112000"/>
              </a:lnSpc>
            </a:pPr>
            <a:r>
              <a:rPr lang="fr-CA" altLang="en-US" dirty="0">
                <a:ea typeface="Arial" panose="020B0604020202020204" pitchFamily="34" charset="0"/>
                <a:cs typeface="Times New Roman" panose="02020603050405020304" pitchFamily="18" charset="0"/>
              </a:rPr>
              <a:t>Le programme comprend trois lignes de services :</a:t>
            </a:r>
            <a:endParaRPr lang="en-CA" altLang="en-US" dirty="0">
              <a:ea typeface="Arial" panose="020B0604020202020204" pitchFamily="34" charset="0"/>
              <a:cs typeface="Times New Roman" panose="02020603050405020304" pitchFamily="18" charset="0"/>
            </a:endParaRPr>
          </a:p>
          <a:p>
            <a:pPr>
              <a:lnSpc>
                <a:spcPct val="112000"/>
              </a:lnSpc>
            </a:pPr>
            <a:r>
              <a:rPr lang="fr-CA" altLang="en-US" dirty="0">
                <a:ea typeface="Arial" panose="020B0604020202020204" pitchFamily="34" charset="0"/>
                <a:cs typeface="Times New Roman" panose="02020603050405020304" pitchFamily="18" charset="0"/>
              </a:rPr>
              <a:t>Premièrement, le service à la clientèle, où nous aidons les employés handicapés à trouver des solutions technologiques adaptatives qui réduisent les obstacles sur le lieu de travail ;</a:t>
            </a:r>
            <a:endParaRPr lang="en-CA" altLang="en-US" dirty="0">
              <a:ea typeface="Arial" panose="020B0604020202020204" pitchFamily="34" charset="0"/>
              <a:cs typeface="Times New Roman" panose="02020603050405020304" pitchFamily="18" charset="0"/>
            </a:endParaRPr>
          </a:p>
          <a:p>
            <a:pPr>
              <a:lnSpc>
                <a:spcPct val="112000"/>
              </a:lnSpc>
            </a:pPr>
            <a:r>
              <a:rPr lang="fr-CA" altLang="en-US" dirty="0">
                <a:ea typeface="Arial" panose="020B0604020202020204" pitchFamily="34" charset="0"/>
                <a:cs typeface="Times New Roman" panose="02020603050405020304" pitchFamily="18" charset="0"/>
              </a:rPr>
              <a:t>Deuxièmement, une formation à l'utilisation des technologies adaptatives et au support TI, les documents accessibles et à la sensibilisation au handicap,</a:t>
            </a:r>
            <a:endParaRPr lang="en-CA" altLang="en-US" dirty="0">
              <a:ea typeface="Arial" panose="020B0604020202020204" pitchFamily="34" charset="0"/>
              <a:cs typeface="Times New Roman" panose="02020603050405020304" pitchFamily="18" charset="0"/>
            </a:endParaRPr>
          </a:p>
          <a:p>
            <a:pPr>
              <a:lnSpc>
                <a:spcPct val="112000"/>
              </a:lnSpc>
            </a:pPr>
            <a:r>
              <a:rPr lang="fr-CA" altLang="en-US" dirty="0">
                <a:ea typeface="Arial" panose="020B0604020202020204" pitchFamily="34" charset="0"/>
                <a:cs typeface="Times New Roman" panose="02020603050405020304" pitchFamily="18" charset="0"/>
              </a:rPr>
              <a:t>Et troisièmement, la recherche et les tests de nouveaux produits, des logiciels d'entreprise et d'approvisionnement.</a:t>
            </a:r>
            <a:endParaRPr lang="en-CA" altLang="en-US" dirty="0">
              <a:ea typeface="Arial" panose="020B0604020202020204" pitchFamily="34" charset="0"/>
              <a:cs typeface="Times New Roman" panose="02020603050405020304" pitchFamily="18" charset="0"/>
            </a:endParaRPr>
          </a:p>
          <a:p>
            <a:endParaRPr lang="en-CA" altLang="en-US" dirty="0">
              <a:ea typeface="Arial" panose="020B0604020202020204" pitchFamily="34" charset="0"/>
              <a:cs typeface="Times New Roman" panose="02020603050405020304" pitchFamily="18" charset="0"/>
            </a:endParaRPr>
          </a:p>
          <a:p>
            <a:r>
              <a:rPr lang="fr-CA" altLang="en-US" dirty="0">
                <a:ea typeface="Arial" panose="020B0604020202020204" pitchFamily="34" charset="0"/>
                <a:cs typeface="Times New Roman" panose="02020603050405020304" pitchFamily="18" charset="0"/>
              </a:rPr>
              <a:t>Le mandat de Triple-A-C-T est de fournir aux employés handicapés du GC et aux gestionnaires partout au Canada des conseils d'experts, des formations, des services de soutien et des technologies adaptives pour faciliter l’accès aux mesures d’adaptation en milieu de travail.</a:t>
            </a:r>
            <a:endParaRPr lang="en-CA" altLang="en-US" dirty="0">
              <a:ea typeface="Arial" panose="020B0604020202020204" pitchFamily="34" charset="0"/>
              <a:cs typeface="Times New Roman" panose="02020603050405020304" pitchFamily="18" charset="0"/>
            </a:endParaRPr>
          </a:p>
        </p:txBody>
      </p:sp>
      <p:sp>
        <p:nvSpPr>
          <p:cNvPr id="30724" name="Slide Number Placeholder 3">
            <a:extLst>
              <a:ext uri="{FF2B5EF4-FFF2-40B4-BE49-F238E27FC236}">
                <a16:creationId xmlns:a16="http://schemas.microsoft.com/office/drawing/2014/main" id="{3636CBBF-6CA7-ACD5-17EB-BF6C2F91E4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E8165877-6B80-47CD-993F-F14DB09322C2}" type="slidenum">
              <a:rPr lang="en-CA" altLang="en-US" smtClean="0">
                <a:latin typeface="Arial" panose="020B0604020202020204" pitchFamily="34" charset="0"/>
              </a:rPr>
              <a:pPr/>
              <a:t>3</a:t>
            </a:fld>
            <a:endParaRPr lang="en-CA"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C08D33D-CDB0-C564-5630-DBD000749F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EC847DA-1AED-FE8F-B1C9-39BAC582CA4E}"/>
              </a:ext>
            </a:extLst>
          </p:cNvPr>
          <p:cNvSpPr>
            <a:spLocks noGrp="1"/>
          </p:cNvSpPr>
          <p:nvPr>
            <p:ph type="body" idx="1"/>
          </p:nvPr>
        </p:nvSpPr>
        <p:spPr/>
        <p:txBody>
          <a:bodyPr/>
          <a:lstStyle/>
          <a:p>
            <a:pPr eaLnBrk="1" fontAlgn="auto" hangingPunct="1">
              <a:spcBef>
                <a:spcPts val="0"/>
              </a:spcBef>
              <a:spcAft>
                <a:spcPts val="800"/>
              </a:spcAft>
              <a:defRPr/>
            </a:pPr>
            <a:r>
              <a:rPr lang="fr-FR" dirty="0">
                <a:ea typeface="Calibri" panose="020F0502020204030204" pitchFamily="34" charset="0"/>
                <a:cs typeface="Times New Roman" panose="02020603050405020304" pitchFamily="18" charset="0"/>
              </a:rPr>
              <a:t>La bibliothèque de prêt </a:t>
            </a:r>
            <a:r>
              <a:rPr lang="fr-CA" dirty="0">
                <a:ea typeface="Calibri" panose="020F0502020204030204" pitchFamily="34" charset="0"/>
                <a:cs typeface="Times New Roman" panose="02020603050405020304" pitchFamily="18" charset="0"/>
              </a:rPr>
              <a:t>du programme d’accessibilité, adaptation et technologie informatique adaptée (AATIA ) </a:t>
            </a:r>
            <a:r>
              <a:rPr lang="fr-FR" dirty="0">
                <a:ea typeface="Calibri" panose="020F0502020204030204" pitchFamily="34" charset="0"/>
                <a:cs typeface="Times New Roman" panose="02020603050405020304" pitchFamily="18" charset="0"/>
              </a:rPr>
              <a:t>utilise un processus d’adaptation accéléré </a:t>
            </a:r>
            <a:r>
              <a:rPr lang="fr-CA" dirty="0">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pour permettre aux employés à court terme ayant une incapacité ou une blessure, ou nécessitant des mesures d’adaptation en milieu de travail, de bénéficier des outils et des services adaptés à leurs besoins et à leur environnement de travail, en beaucoup moins de temps qu’avec les processus traditionnels</a:t>
            </a:r>
            <a:r>
              <a:rPr lang="fr-CA" dirty="0">
                <a:solidFill>
                  <a:srgbClr val="000000"/>
                </a:solidFill>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pour aborder les obstacles qui retardent l’accès aux outils dont ont besoin les employés ayant une incapacité ou une blessure pour s’intégrer rapidement au travail, acquérir une expérience de travail précieuse pendant leur mandat et offrir des services aux Canadiens</a:t>
            </a:r>
            <a:r>
              <a:rPr lang="fr-CA" dirty="0">
                <a:solidFill>
                  <a:srgbClr val="000000"/>
                </a:solidFill>
                <a:ea typeface="Calibri" panose="020F0502020204030204" pitchFamily="34" charset="0"/>
                <a:cs typeface="Times New Roman" panose="02020603050405020304" pitchFamily="18" charset="0"/>
              </a:rPr>
              <a:t>.</a:t>
            </a:r>
          </a:p>
          <a:p>
            <a:pPr marL="342900" indent="-342900" eaLnBrk="1" fontAlgn="auto" hangingPunct="1">
              <a:spcBef>
                <a:spcPts val="0"/>
              </a:spcBef>
              <a:spcAft>
                <a:spcPts val="600"/>
              </a:spcAft>
              <a:buFont typeface="Symbol" panose="05050102010706020507" pitchFamily="18" charset="2"/>
              <a:buChar char=""/>
              <a:defRPr/>
            </a:pPr>
            <a:r>
              <a:rPr lang="fr-FR" dirty="0">
                <a:solidFill>
                  <a:srgbClr val="000000"/>
                </a:solidFill>
                <a:ea typeface="Calibri" panose="020F0502020204030204" pitchFamily="34" charset="0"/>
                <a:cs typeface="Times New Roman" panose="02020603050405020304" pitchFamily="18" charset="0"/>
              </a:rPr>
              <a:t>Il n’y a aucun coût associé à l’emprunt d’équipement, de ressources et de logiciels de la bibliothèque de prêt</a:t>
            </a:r>
            <a:r>
              <a:rPr lang="fr-CA" dirty="0">
                <a:solidFill>
                  <a:srgbClr val="000000"/>
                </a:solidFill>
                <a:ea typeface="Calibri" panose="020F0502020204030204" pitchFamily="34" charset="0"/>
                <a:cs typeface="Times New Roman" panose="02020603050405020304" pitchFamily="18" charset="0"/>
              </a:rPr>
              <a:t>.</a:t>
            </a:r>
          </a:p>
          <a:p>
            <a:pPr eaLnBrk="1" fontAlgn="auto" hangingPunct="1">
              <a:spcBef>
                <a:spcPts val="0"/>
              </a:spcBef>
              <a:spcAft>
                <a:spcPts val="800"/>
              </a:spcAft>
              <a:defRPr/>
            </a:pPr>
            <a:r>
              <a:rPr lang="fr-CA" dirty="0">
                <a:ea typeface="Calibri" panose="020F0502020204030204" pitchFamily="34" charset="0"/>
                <a:cs typeface="Times New Roman" panose="02020603050405020304" pitchFamily="18" charset="0"/>
              </a:rPr>
              <a:t>Le pilote de service de bibliothèque de prêt a été financé par SPC, en partenariat avec le Fonds centralisé pour un milieu de travail habilitant, </a:t>
            </a:r>
            <a:r>
              <a:rPr lang="fr-FR" dirty="0">
                <a:ea typeface="Calibri" panose="020F0502020204030204" pitchFamily="34" charset="0"/>
                <a:cs typeface="Times New Roman" panose="02020603050405020304" pitchFamily="18" charset="0"/>
              </a:rPr>
              <a:t>qui est administré par</a:t>
            </a:r>
            <a:r>
              <a:rPr lang="fr-CA" dirty="0">
                <a:ea typeface="Calibri" panose="020F0502020204030204" pitchFamily="34" charset="0"/>
                <a:cs typeface="Times New Roman" panose="02020603050405020304" pitchFamily="18" charset="0"/>
              </a:rPr>
              <a:t> le Bureau de l’accessibilité au sein de la fonction publique du Conseil du Trésor du Canada.</a:t>
            </a:r>
          </a:p>
        </p:txBody>
      </p:sp>
      <p:sp>
        <p:nvSpPr>
          <p:cNvPr id="32772" name="Slide Number Placeholder 3">
            <a:extLst>
              <a:ext uri="{FF2B5EF4-FFF2-40B4-BE49-F238E27FC236}">
                <a16:creationId xmlns:a16="http://schemas.microsoft.com/office/drawing/2014/main" id="{44693764-A437-0842-F300-B10138E9A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5B0ED7D3-0B9A-4417-ACB4-F2EEFA26CEE0}" type="slidenum">
              <a:rPr lang="en-CA" altLang="en-US" smtClean="0">
                <a:latin typeface="Arial" panose="020B0604020202020204" pitchFamily="34" charset="0"/>
              </a:rPr>
              <a:pPr/>
              <a:t>4</a:t>
            </a:fld>
            <a:endParaRPr lang="en-CA"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C042E2B-C80F-5AF4-F1D0-FA9547CA5E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58DCB39-5BA2-1BA4-B14F-C3E218C6C7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en-US" dirty="0"/>
              <a:t>Les principales conclusions de la </a:t>
            </a:r>
            <a:r>
              <a:rPr lang="fr-CA" altLang="en-US" dirty="0"/>
              <a:t>Stratégie sur l’accessibilité de la fonction publique </a:t>
            </a:r>
            <a:r>
              <a:rPr lang="fr-FR" altLang="en-US" dirty="0"/>
              <a:t>ainsi que les sondages du </a:t>
            </a:r>
            <a:r>
              <a:rPr lang="fr-CA" altLang="en-US" dirty="0">
                <a:ea typeface="Calibri" panose="020F0502020204030204" pitchFamily="34" charset="0"/>
                <a:cs typeface="Times New Roman" panose="02020603050405020304" pitchFamily="18" charset="0"/>
              </a:rPr>
              <a:t>Bureau de l’accessibilité au sein de la fonction publique </a:t>
            </a:r>
            <a:r>
              <a:rPr lang="fr-FR" altLang="en-US" dirty="0"/>
              <a:t>sur les mesures d’adaptation en milieu de travail ont mis en évidence que les processus traditionnels d’évaluation et d’approvisionnement utilisés pour identifier et éliminer les obstacles à l’emploi pour les personnes ayant une incapacité qui souhaitent travailler au sein du gouvernement du Canada peuvent être longs</a:t>
            </a:r>
            <a:r>
              <a:rPr lang="fr-CA" altLang="en-US" dirty="0"/>
              <a:t>. </a:t>
            </a:r>
            <a:r>
              <a:rPr lang="fr-FR" altLang="en-US" dirty="0"/>
              <a:t>Cela retarde la capacité des employés ayant une incapacité ou une blessure d’avoir accès aux outils nécessaires pour se mettre rapidement au travail, acquérir une expérience de travail précieuse pendant leur mandat et offrir des services aux Canadiens</a:t>
            </a:r>
            <a:r>
              <a:rPr lang="fr-CA" altLang="en-US" dirty="0"/>
              <a:t>.</a:t>
            </a:r>
            <a:endParaRPr lang="fr-FR" altLang="en-US" dirty="0"/>
          </a:p>
          <a:p>
            <a:pPr eaLnBrk="1" hangingPunct="1">
              <a:spcBef>
                <a:spcPct val="0"/>
              </a:spcBef>
            </a:pPr>
            <a:r>
              <a:rPr lang="fr-FR" altLang="en-US" dirty="0"/>
              <a:t>Cela pourrait empêcher les personnes ayant une incapacité de pouvoir travailler pendant une grande partie de leur emploi à court terme</a:t>
            </a:r>
            <a:r>
              <a:rPr lang="fr-CA" altLang="en-US" dirty="0"/>
              <a:t>.</a:t>
            </a:r>
          </a:p>
          <a:p>
            <a:pPr lvl="1" eaLnBrk="1" hangingPunct="1">
              <a:spcBef>
                <a:spcPct val="0"/>
              </a:spcBef>
            </a:pPr>
            <a:r>
              <a:rPr lang="fr-FR" altLang="en-US" dirty="0"/>
              <a:t>Prenez l’exemple d’un étudiant d’été. S’il faut trois mois ou plus pour mettre en place des aménagements, l’employé n’aura qu’un mois d’emploi pendant lequel il pourra réaliser son plein potentiel</a:t>
            </a:r>
            <a:r>
              <a:rPr lang="fr-CA" altLang="en-US" dirty="0"/>
              <a:t>.</a:t>
            </a:r>
          </a:p>
          <a:p>
            <a:pPr eaLnBrk="1" hangingPunct="1">
              <a:spcBef>
                <a:spcPct val="0"/>
              </a:spcBef>
            </a:pPr>
            <a:r>
              <a:rPr lang="fr-FR" altLang="en-US" dirty="0"/>
              <a:t>Cette situation désavantage considérablement les employés à court terme ayant une incapacité</a:t>
            </a:r>
            <a:r>
              <a:rPr lang="fr-CA" altLang="en-US" dirty="0"/>
              <a:t>.</a:t>
            </a:r>
          </a:p>
          <a:p>
            <a:pPr eaLnBrk="1" hangingPunct="1">
              <a:spcBef>
                <a:spcPct val="0"/>
              </a:spcBef>
            </a:pPr>
            <a:r>
              <a:rPr lang="fr-FR" altLang="en-US" dirty="0"/>
              <a:t>Cette situation est certainement loin d’être idéale pour l’étudiant qui essaie d’acquérir une expérience professionnelle ou pour le gestionnaire qui avait du travail à faire</a:t>
            </a:r>
            <a:r>
              <a:rPr lang="fr-CA" altLang="en-US" dirty="0"/>
              <a:t>. </a:t>
            </a:r>
          </a:p>
          <a:p>
            <a:pPr eaLnBrk="1" hangingPunct="1">
              <a:spcBef>
                <a:spcPct val="0"/>
              </a:spcBef>
            </a:pPr>
            <a:endParaRPr lang="en-CA" altLang="en-US" dirty="0"/>
          </a:p>
          <a:p>
            <a:r>
              <a:rPr lang="fr-FR" altLang="en-US" dirty="0"/>
              <a:t>Le projet pilote de service de bibliothèque de prêt </a:t>
            </a:r>
            <a:r>
              <a:rPr lang="fr-FR" altLang="en-US" dirty="0" err="1"/>
              <a:t>etait</a:t>
            </a:r>
            <a:r>
              <a:rPr lang="fr-FR" altLang="en-US"/>
              <a:t> financé </a:t>
            </a:r>
            <a:r>
              <a:rPr lang="fr-FR" altLang="en-US" b="1"/>
              <a:t>entre avril 2019 </a:t>
            </a:r>
            <a:r>
              <a:rPr lang="fr-FR" altLang="en-US" b="1">
                <a:cs typeface="Arial" panose="020B0604020202020204" pitchFamily="34" charset="0"/>
              </a:rPr>
              <a:t>à</a:t>
            </a:r>
            <a:r>
              <a:rPr lang="fr-FR" altLang="en-US" b="1"/>
              <a:t> mars 2024 par</a:t>
            </a:r>
            <a:r>
              <a:rPr lang="fr-FR" altLang="en-US"/>
              <a:t> SPC, en partenariat avec le Fonds centralisé pour un milieu de travail habilitant, un programme du Bureau de l’accessibilité au sein de la fonction publique du Conseil du Trésor du Canada</a:t>
            </a:r>
            <a:r>
              <a:rPr lang="fr-CA" altLang="en-US"/>
              <a:t>.</a:t>
            </a:r>
          </a:p>
          <a:p>
            <a:pPr algn="ctr"/>
            <a:r>
              <a:rPr lang="en-CA" altLang="en-US" sz="2400" baseline="-25000"/>
              <a:t>We have served over </a:t>
            </a:r>
            <a:r>
              <a:rPr lang="en-CA" altLang="en-US" sz="2400" baseline="-25000">
                <a:solidFill>
                  <a:srgbClr val="FFFF00"/>
                </a:solidFill>
              </a:rPr>
              <a:t>470 clients </a:t>
            </a:r>
          </a:p>
          <a:p>
            <a:pPr algn="ctr"/>
            <a:r>
              <a:rPr lang="en-CA" altLang="en-US" sz="2400" baseline="-25000"/>
              <a:t>and loaned more than </a:t>
            </a:r>
            <a:r>
              <a:rPr lang="en-CA" altLang="en-US" sz="2400" baseline="-25000">
                <a:solidFill>
                  <a:srgbClr val="FFFF00"/>
                </a:solidFill>
              </a:rPr>
              <a:t>1600 adaptive technology tools</a:t>
            </a:r>
          </a:p>
          <a:p>
            <a:pPr eaLnBrk="1" hangingPunct="1">
              <a:spcBef>
                <a:spcPct val="0"/>
              </a:spcBef>
            </a:pPr>
            <a:endParaRPr lang="en-CA" altLang="en-US"/>
          </a:p>
        </p:txBody>
      </p:sp>
      <p:sp>
        <p:nvSpPr>
          <p:cNvPr id="34820" name="Slide Number Placeholder 3">
            <a:extLst>
              <a:ext uri="{FF2B5EF4-FFF2-40B4-BE49-F238E27FC236}">
                <a16:creationId xmlns:a16="http://schemas.microsoft.com/office/drawing/2014/main" id="{7CEB2BBD-162D-B610-5DF0-A6741820D9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7A5DA6E2-2B49-476B-9147-D8052F3E7CE1}" type="slidenum">
              <a:rPr lang="en-CA" altLang="en-US" smtClean="0">
                <a:latin typeface="Arial" panose="020B0604020202020204" pitchFamily="34" charset="0"/>
              </a:rPr>
              <a:pPr/>
              <a:t>5</a:t>
            </a:fld>
            <a:endParaRPr lang="en-C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948471F-B86D-D43A-E96A-5F4FD93A6B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2C5CE41-BFD2-BECF-D17A-19E5F5CB936F}"/>
              </a:ext>
            </a:extLst>
          </p:cNvPr>
          <p:cNvSpPr>
            <a:spLocks noGrp="1" noChangeArrowheads="1"/>
          </p:cNvSpPr>
          <p:nvPr>
            <p:ph type="body" idx="1"/>
          </p:nvPr>
        </p:nvSpPr>
        <p:spPr bwMode="auto"/>
        <p:txBody>
          <a:bodyPr wrap="square" numCol="1" anchor="t" anchorCtr="0" compatLnSpc="1">
            <a:prstTxWarp prst="textNoShape">
              <a:avLst/>
            </a:prstTxWarp>
          </a:bodyPr>
          <a:lstStyle/>
          <a:p>
            <a:pPr>
              <a:lnSpc>
                <a:spcPct val="107000"/>
              </a:lnSpc>
              <a:spcBef>
                <a:spcPts val="0"/>
              </a:spcBef>
              <a:spcAft>
                <a:spcPts val="800"/>
              </a:spcAft>
              <a:defRPr/>
            </a:pPr>
            <a:r>
              <a:rPr lang="fr-FR" kern="100" dirty="0">
                <a:ea typeface="Calibri" panose="020F0502020204030204" pitchFamily="34" charset="0"/>
              </a:rPr>
              <a:t>L'AATIA recherche un financement permanent afin de maintenir le haut niveau de service fourni par la bibliothèque de prêt pendant notre projet pilote. Entre-temps, nous pouvons ajuster les délais de remplacement et la durée du prêt afin de maintenir la disponibilité des inventaires pour tous les clients.</a:t>
            </a:r>
            <a:endParaRPr lang="en-CA" kern="100" dirty="0">
              <a:ea typeface="Calibri" panose="020F0502020204030204" pitchFamily="34" charset="0"/>
            </a:endParaRPr>
          </a:p>
          <a:p>
            <a:pPr>
              <a:defRPr/>
            </a:pPr>
            <a:endParaRPr lang="en-CA" altLang="en-US" dirty="0"/>
          </a:p>
        </p:txBody>
      </p:sp>
      <p:sp>
        <p:nvSpPr>
          <p:cNvPr id="36868" name="Slide Number Placeholder 3">
            <a:extLst>
              <a:ext uri="{FF2B5EF4-FFF2-40B4-BE49-F238E27FC236}">
                <a16:creationId xmlns:a16="http://schemas.microsoft.com/office/drawing/2014/main" id="{A253CE6D-8FAF-E368-FAA5-7EDD84D2BC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A1A4878E-30DD-461C-9D54-233C1B3A1D06}" type="slidenum">
              <a:rPr lang="en-CA" altLang="en-US" smtClean="0">
                <a:latin typeface="Arial" panose="020B0604020202020204" pitchFamily="34" charset="0"/>
              </a:rPr>
              <a:pPr/>
              <a:t>6</a:t>
            </a:fld>
            <a:endParaRPr lang="en-CA"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A2823D7-0326-07AE-B3AF-F25704C30C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8ED0733-9369-9F2D-CA33-E094F0BA08F6}"/>
              </a:ext>
            </a:extLst>
          </p:cNvPr>
          <p:cNvSpPr>
            <a:spLocks noGrp="1" noChangeArrowheads="1"/>
          </p:cNvSpPr>
          <p:nvPr>
            <p:ph type="body" idx="1"/>
          </p:nvPr>
        </p:nvSpPr>
        <p:spPr bwMode="auto"/>
        <p:txBody>
          <a:bodyPr wrap="square" numCol="1" anchor="t" anchorCtr="0" compatLnSpc="1">
            <a:prstTxWarp prst="textNoShape">
              <a:avLst/>
            </a:prstTxWarp>
          </a:bodyPr>
          <a:lstStyle/>
          <a:p>
            <a:pPr>
              <a:defRPr/>
            </a:pPr>
            <a:r>
              <a:rPr lang="fr-CA" sz="1800" kern="100" noProof="0" dirty="0">
                <a:ea typeface="Calibri" panose="020F0502020204030204" pitchFamily="34" charset="0"/>
                <a:cs typeface="Times New Roman" panose="02020603050405020304" pitchFamily="18" charset="0"/>
              </a:rPr>
              <a:t>Les étudiants sont la raison pour laquelle nous avons commencé à tester la bibliothèque de prêt. Nous voulons nous assurer que tous les nouveaux employés du GC vivent la meilleure expérience possible, et une grande partie de cela consiste à disposer des outils techniques nécessaires pour pouvoir faire leurs travail !</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fr-CA" altLang="en-US" noProof="0" dirty="0"/>
          </a:p>
          <a:p>
            <a:pPr>
              <a:lnSpc>
                <a:spcPct val="107000"/>
              </a:lnSpc>
              <a:spcBef>
                <a:spcPts val="0"/>
              </a:spcBef>
              <a:spcAft>
                <a:spcPts val="0"/>
              </a:spcAft>
              <a:defRPr/>
            </a:pPr>
            <a:r>
              <a:rPr lang="fr-CA" sz="1800" kern="100" noProof="0" dirty="0">
                <a:ea typeface="Calibri" panose="020F0502020204030204" pitchFamily="34" charset="0"/>
                <a:cs typeface="Times New Roman" panose="02020603050405020304" pitchFamily="18" charset="0"/>
              </a:rPr>
              <a:t>Les étudiants bénéficient du service le plus rapide que l’AATIA puisse fournir et travaillent souvent avec leur nouvel équipement dans le premier mois suivant notre contact.</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fr-CA" altLang="en-US" noProof="0" dirty="0"/>
          </a:p>
          <a:p>
            <a:pPr>
              <a:lnSpc>
                <a:spcPct val="107000"/>
              </a:lnSpc>
              <a:spcBef>
                <a:spcPts val="0"/>
              </a:spcBef>
              <a:spcAft>
                <a:spcPts val="0"/>
              </a:spcAft>
              <a:defRPr/>
            </a:pPr>
            <a:r>
              <a:rPr lang="fr-CA" sz="1800" kern="100" noProof="0" dirty="0">
                <a:ea typeface="Calibri" panose="020F0502020204030204" pitchFamily="34" charset="0"/>
                <a:cs typeface="Times New Roman" panose="02020603050405020304" pitchFamily="18" charset="0"/>
              </a:rPr>
              <a:t>Vous n’avez pas besoin d’attendre qu’ils commencent ; prévoyez de nous rencontrer dès que vous connaissez leurs dates de début et nous pourrons leur procurer du matériel pour leur première journée de travail. Ensuite, ils le conserve aussi longtemps qu’ils sont étudiants et ont toujours un contact dans notre équipe pour les aider si l’équipement ne fonctionne pas bien ou s’ils souhaitent essayer quelque chose de nouveau.</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defRPr/>
            </a:pPr>
            <a:r>
              <a:rPr lang="fr-CA" sz="1800" kern="100" noProof="0" dirty="0">
                <a:ea typeface="Calibri" panose="020F0502020204030204" pitchFamily="34" charset="0"/>
                <a:cs typeface="Times New Roman" panose="02020603050405020304" pitchFamily="18" charset="0"/>
              </a:rPr>
              <a:t> </a:t>
            </a:r>
            <a:endParaRPr lang="fr-CA" sz="1800" kern="100" noProof="0" dirty="0">
              <a:latin typeface="Calibri" panose="020F0502020204030204" pitchFamily="34" charset="0"/>
              <a:ea typeface="Calibri" panose="020F0502020204030204" pitchFamily="34" charset="0"/>
              <a:cs typeface="Times New Roman" panose="02020603050405020304" pitchFamily="18" charset="0"/>
            </a:endParaRPr>
          </a:p>
          <a:p>
            <a:pPr>
              <a:defRPr/>
            </a:pPr>
            <a:r>
              <a:rPr lang="fr-CA" sz="1800" noProof="0" dirty="0">
                <a:ea typeface="Calibri" panose="020F0502020204030204" pitchFamily="34" charset="0"/>
              </a:rPr>
              <a:t>Il n’y a aucun frais associé à nos services et nous organisons l’expédition et le retour </a:t>
            </a:r>
            <a:endParaRPr lang="fr-CA" altLang="en-US" noProof="0" dirty="0"/>
          </a:p>
        </p:txBody>
      </p:sp>
      <p:sp>
        <p:nvSpPr>
          <p:cNvPr id="38916" name="Slide Number Placeholder 3">
            <a:extLst>
              <a:ext uri="{FF2B5EF4-FFF2-40B4-BE49-F238E27FC236}">
                <a16:creationId xmlns:a16="http://schemas.microsoft.com/office/drawing/2014/main" id="{B7FC2410-1290-A7E8-E3A3-D7F43C2B6D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9D3683B2-B0D8-4FBA-AEDB-A35A86260D42}" type="slidenum">
              <a:rPr lang="en-CA" altLang="en-US" smtClean="0">
                <a:latin typeface="Arial" panose="020B0604020202020204" pitchFamily="34" charset="0"/>
              </a:rPr>
              <a:pPr/>
              <a:t>7</a:t>
            </a:fld>
            <a:endParaRPr lang="en-CA"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1C3D154-C445-5A00-A5F0-10E29237BA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73D5B51-078D-6A52-A3C2-738D6E2D90A5}"/>
              </a:ext>
            </a:extLst>
          </p:cNvPr>
          <p:cNvSpPr>
            <a:spLocks noGrp="1"/>
          </p:cNvSpPr>
          <p:nvPr>
            <p:ph type="body" idx="1"/>
          </p:nvPr>
        </p:nvSpPr>
        <p:spPr/>
        <p:txBody>
          <a:bodyPr/>
          <a:lstStyle/>
          <a:p>
            <a:pPr eaLnBrk="1" fontAlgn="auto" hangingPunct="1">
              <a:spcBef>
                <a:spcPts val="0"/>
              </a:spcBef>
              <a:spcAft>
                <a:spcPts val="0"/>
              </a:spcAft>
              <a:defRPr/>
            </a:pPr>
            <a:r>
              <a:rPr lang="fr-FR" dirty="0"/>
              <a:t>Catégories d’incapacités :</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 la vision</a:t>
            </a:r>
          </a:p>
          <a:p>
            <a:pPr marL="171450" indent="-171450" eaLnBrk="1" fontAlgn="auto" hangingPunct="1">
              <a:spcBef>
                <a:spcPts val="0"/>
              </a:spcBef>
              <a:spcAft>
                <a:spcPts val="0"/>
              </a:spcAft>
              <a:buFont typeface="Arial" panose="020B0604020202020204" pitchFamily="34" charset="0"/>
              <a:buChar char="•"/>
              <a:defRPr/>
            </a:pPr>
            <a:r>
              <a:rPr lang="fr-FR" dirty="0"/>
              <a:t>Technologie de remplacement de la vision</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 l’audio</a:t>
            </a:r>
          </a:p>
          <a:p>
            <a:pPr marL="171450" indent="-171450" eaLnBrk="1" fontAlgn="auto" hangingPunct="1">
              <a:spcBef>
                <a:spcPts val="0"/>
              </a:spcBef>
              <a:spcAft>
                <a:spcPts val="0"/>
              </a:spcAft>
              <a:buFont typeface="Arial" panose="020B0604020202020204" pitchFamily="34" charset="0"/>
              <a:buChar char="•"/>
              <a:defRPr/>
            </a:pPr>
            <a:r>
              <a:rPr lang="fr-FR" dirty="0"/>
              <a:t>Technologie de remplacement de l’audio</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et de remplacement de la mobilité et de la dextérité</a:t>
            </a:r>
          </a:p>
          <a:p>
            <a:pPr marL="171450" indent="-171450" eaLnBrk="1" fontAlgn="auto" hangingPunct="1">
              <a:spcBef>
                <a:spcPts val="0"/>
              </a:spcBef>
              <a:spcAft>
                <a:spcPts val="0"/>
              </a:spcAft>
              <a:buFont typeface="Arial" panose="020B0604020202020204" pitchFamily="34" charset="0"/>
              <a:buChar char="•"/>
              <a:defRPr/>
            </a:pPr>
            <a:r>
              <a:rPr lang="fr-FR" dirty="0"/>
              <a:t>Technologie d’amélioration des capacités cognitives et du style d’apprentissage</a:t>
            </a:r>
            <a:endParaRPr lang="en-CA" dirty="0"/>
          </a:p>
        </p:txBody>
      </p:sp>
      <p:sp>
        <p:nvSpPr>
          <p:cNvPr id="40964" name="Footer Placeholder 3">
            <a:extLst>
              <a:ext uri="{FF2B5EF4-FFF2-40B4-BE49-F238E27FC236}">
                <a16:creationId xmlns:a16="http://schemas.microsoft.com/office/drawing/2014/main" id="{8309D888-26DA-54B9-E0FF-D543347E703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endParaRPr lang="en-CA" altLang="en-US" dirty="0">
              <a:latin typeface="Arial" panose="020B0604020202020204" pitchFamily="34" charset="0"/>
            </a:endParaRPr>
          </a:p>
        </p:txBody>
      </p:sp>
      <p:sp>
        <p:nvSpPr>
          <p:cNvPr id="40965" name="Slide Number Placeholder 4">
            <a:extLst>
              <a:ext uri="{FF2B5EF4-FFF2-40B4-BE49-F238E27FC236}">
                <a16:creationId xmlns:a16="http://schemas.microsoft.com/office/drawing/2014/main" id="{0C10AE84-D7FF-E2C3-8722-76DC7B824A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4A010C66-29DD-44E6-84C2-5DA41D484277}" type="slidenum">
              <a:rPr lang="en-CA" altLang="en-US" smtClean="0">
                <a:latin typeface="Arial" panose="020B0604020202020204" pitchFamily="34" charset="0"/>
              </a:rPr>
              <a:pPr/>
              <a:t>8</a:t>
            </a:fld>
            <a:endParaRPr lang="en-CA"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02A5374-6649-0B6F-1140-680D659046B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C5ACD98-9D51-82E4-8627-9737907D9B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en-US" dirty="0">
                <a:latin typeface="-apple-system"/>
              </a:rPr>
              <a:t>Nous avons un modèle de prestation de services axés sur le client, ce qui signifie que le client est au cœur des mesures d’adaptation et que chacun joue son rôle. </a:t>
            </a:r>
          </a:p>
          <a:p>
            <a:endParaRPr lang="fr-CA" altLang="en-US" dirty="0">
              <a:latin typeface="-apple-system"/>
            </a:endParaRPr>
          </a:p>
          <a:p>
            <a:r>
              <a:rPr lang="fr-CA" altLang="en-US" dirty="0">
                <a:solidFill>
                  <a:srgbClr val="FFFF00"/>
                </a:solidFill>
              </a:rPr>
              <a:t>Le</a:t>
            </a:r>
            <a:r>
              <a:rPr lang="fr-CA" altLang="en-US" b="1" dirty="0">
                <a:solidFill>
                  <a:srgbClr val="FFFF00"/>
                </a:solidFill>
              </a:rPr>
              <a:t> client</a:t>
            </a:r>
            <a:r>
              <a:rPr lang="fr-CA" altLang="en-US" dirty="0">
                <a:solidFill>
                  <a:srgbClr val="FFFF00"/>
                </a:solidFill>
              </a:rPr>
              <a:t> est le spécialiste de ses besoins et de son travail,</a:t>
            </a:r>
            <a:r>
              <a:rPr lang="fr-CA" altLang="en-US" dirty="0"/>
              <a:t> et il essaie des solutions pour voir s’il peut réduire ou éliminer les obstacles auxquels il fait face au travail. </a:t>
            </a:r>
          </a:p>
          <a:p>
            <a:r>
              <a:rPr lang="fr-CA" altLang="en-US" dirty="0">
                <a:solidFill>
                  <a:srgbClr val="FFFF00"/>
                </a:solidFill>
              </a:rPr>
              <a:t>Le </a:t>
            </a:r>
            <a:r>
              <a:rPr lang="fr-CA" altLang="en-US" b="1" dirty="0">
                <a:solidFill>
                  <a:srgbClr val="FFFF00"/>
                </a:solidFill>
              </a:rPr>
              <a:t>gestionnaire</a:t>
            </a:r>
            <a:r>
              <a:rPr lang="fr-CA" altLang="en-US" dirty="0"/>
              <a:t> répond aux « besoins de prendre des mesures d’adaptation » et participe activement au processus d’adaptation. Il doit, entre autres, approuver les prêts d’équipement et communiquer avec l’équipe responsable de l’obligation de prendre des mesures d’adaptation de son ministère. Le gestionnaire peut également jouer le rôle de conseiller en matière d’obligation de prendre des mesures d’adaptation lorsqu’il n’y en a pas au sein du ministère. </a:t>
            </a:r>
          </a:p>
          <a:p>
            <a:r>
              <a:rPr lang="fr-CA" altLang="en-US" dirty="0">
                <a:solidFill>
                  <a:srgbClr val="FFFF00"/>
                </a:solidFill>
              </a:rPr>
              <a:t>L’</a:t>
            </a:r>
            <a:r>
              <a:rPr lang="fr-CA" altLang="en-US" b="1" dirty="0">
                <a:solidFill>
                  <a:srgbClr val="FFFF00"/>
                </a:solidFill>
              </a:rPr>
              <a:t>agent de traitement des cas d’obligation de prendre des mesures d’adaptation/de bien-être au travail/de santé et sécurité </a:t>
            </a:r>
            <a:r>
              <a:rPr lang="fr-CA" altLang="en-US" dirty="0"/>
              <a:t>gère le dossier du client, contacte AATIA pour organiser une réunion, fournit les contacts de l’équipe des TI, des ressources humaines et des installations, et fait appel à ces équipes pour soutenir le client, le cas échéant. Il s’assure également que le processus d’adaptation continue de progresser. </a:t>
            </a:r>
          </a:p>
          <a:p>
            <a:r>
              <a:rPr lang="fr-CA" altLang="en-US" b="1" dirty="0">
                <a:solidFill>
                  <a:srgbClr val="FFFF00"/>
                </a:solidFill>
              </a:rPr>
              <a:t>TI</a:t>
            </a:r>
            <a:r>
              <a:rPr lang="fr-CA" altLang="en-US" dirty="0"/>
              <a:t> travaille un technicien d’AATIA pour s’assurer que les outils fonctionnent dans l’environnement des TI du ministère du client. Cela comprend l’installation du matériel et des logiciels.</a:t>
            </a:r>
          </a:p>
          <a:p>
            <a:r>
              <a:rPr lang="fr-CA" altLang="en-US" b="1" dirty="0">
                <a:solidFill>
                  <a:srgbClr val="FFFF00"/>
                </a:solidFill>
              </a:rPr>
              <a:t>AATIA</a:t>
            </a:r>
            <a:r>
              <a:rPr lang="fr-CA" altLang="en-US" dirty="0"/>
              <a:t> fournit l’expertise sur les solutions en matière de technologie d’assistance et de mesures d’adaptation. Nous recommandons et prêtons l’équipement, le matériel et les logiciels, puis nous aidons le client à déterminer et à essayer les solutions possibles. AATIA peut également faire des recommandations au sujet d’autres services d’adaptation (</a:t>
            </a:r>
            <a:r>
              <a:rPr lang="fr-CA" altLang="en-US" dirty="0">
                <a:cs typeface="Arial" panose="020B0604020202020204" pitchFamily="34" charset="0"/>
              </a:rPr>
              <a:t>ergothérapeutes, tests de vision ou d’audition, sous-titrage) le cas échéant</a:t>
            </a:r>
            <a:r>
              <a:rPr lang="fr-CA" altLang="en-US" dirty="0"/>
              <a:t>, mais ne peut pas assurer la liaison au nom du client ou de son ministère.</a:t>
            </a:r>
          </a:p>
          <a:p>
            <a:endParaRPr lang="fr-CA" altLang="en-US" dirty="0">
              <a:latin typeface="-apple-system"/>
            </a:endParaRPr>
          </a:p>
          <a:p>
            <a:r>
              <a:rPr lang="fr-CA" altLang="en-US" dirty="0">
                <a:latin typeface="-apple-system"/>
              </a:rPr>
              <a:t>Cela permet au client de faire le travail pour lequel il a été embauché et ne l’oblige pas à devenir un spécialiste dans tous ces différents domaines.</a:t>
            </a:r>
          </a:p>
        </p:txBody>
      </p:sp>
      <p:sp>
        <p:nvSpPr>
          <p:cNvPr id="43012" name="Slide Number Placeholder 3">
            <a:extLst>
              <a:ext uri="{FF2B5EF4-FFF2-40B4-BE49-F238E27FC236}">
                <a16:creationId xmlns:a16="http://schemas.microsoft.com/office/drawing/2014/main" id="{41FBE5D2-F089-4A57-BE03-56908137FD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A96DB10-4C36-4D8D-948A-810D6190619A}" type="slidenum">
              <a:rPr lang="en-CA" altLang="en-US" smtClean="0">
                <a:latin typeface="Arial" panose="020B0604020202020204" pitchFamily="34" charset="0"/>
              </a:rPr>
              <a:pPr/>
              <a:t>9</a:t>
            </a:fld>
            <a:endParaRPr lang="en-CA"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emf"/><Relationship Id="rId5" Type="http://schemas.openxmlformats.org/officeDocument/2006/relationships/image" Target="../media/image2.jpeg"/><Relationship Id="rId10" Type="http://schemas.openxmlformats.org/officeDocument/2006/relationships/image" Target="../media/image7.svg"/><Relationship Id="rId4" Type="http://schemas.openxmlformats.org/officeDocument/2006/relationships/slideMaster" Target="../slideMasters/slideMaster1.xml"/><Relationship Id="rId9"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Master" Target="../slideMasters/slideMaster1.xml"/><Relationship Id="rId4"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bg>
      <p:bgPr>
        <a:solidFill>
          <a:srgbClr val="0C002E"/>
        </a:solidFill>
        <a:effectLst/>
      </p:bgPr>
    </p:bg>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0FB2AEEA-7542-E5A4-41C1-2E2335C9F50B}"/>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invGray">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2">
            <a:extLst>
              <a:ext uri="{FF2B5EF4-FFF2-40B4-BE49-F238E27FC236}">
                <a16:creationId xmlns:a16="http://schemas.microsoft.com/office/drawing/2014/main" id="{E0137840-61AB-D0B8-25D9-26EE86298291}"/>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9" name="Title 8">
            <a:extLst>
              <a:ext uri="{FF2B5EF4-FFF2-40B4-BE49-F238E27FC236}">
                <a16:creationId xmlns:a16="http://schemas.microsoft.com/office/drawing/2014/main" id="{02108B1C-B83E-F69A-9058-32C646BBFE04}"/>
              </a:ext>
            </a:extLst>
          </p:cNvPr>
          <p:cNvSpPr>
            <a:spLocks noGrp="1"/>
          </p:cNvSpPr>
          <p:nvPr>
            <p:ph type="title"/>
          </p:nvPr>
        </p:nvSpPr>
        <p:spPr>
          <a:xfrm>
            <a:off x="3240000" y="792000"/>
            <a:ext cx="7920000" cy="1332000"/>
          </a:xfrm>
        </p:spPr>
        <p:txBody>
          <a:bodyPr lIns="36000" anchor="b" anchorCtr="0"/>
          <a:lstStyle>
            <a:lvl1pPr>
              <a:defRPr>
                <a:latin typeface="+mj-lt"/>
              </a:defRPr>
            </a:lvl1pPr>
          </a:lstStyle>
          <a:p>
            <a:r>
              <a:rPr lang="en-US" dirty="0"/>
              <a:t>Click to edit Master title style</a:t>
            </a:r>
            <a:endParaRPr lang="en-CA" dirty="0"/>
          </a:p>
        </p:txBody>
      </p:sp>
      <p:sp>
        <p:nvSpPr>
          <p:cNvPr id="3" name="Subtitle 2"/>
          <p:cNvSpPr>
            <a:spLocks noGrp="1"/>
          </p:cNvSpPr>
          <p:nvPr>
            <p:ph type="subTitle" idx="1"/>
          </p:nvPr>
        </p:nvSpPr>
        <p:spPr>
          <a:xfrm>
            <a:off x="3240000" y="2160000"/>
            <a:ext cx="5652000" cy="1116000"/>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a:solidFill>
                  <a:srgbClr val="FFFFFF"/>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dirty="0"/>
              <a:t>Modifier le style des sous-titres du masque</a:t>
            </a:r>
            <a:endParaRPr lang="en-US" dirty="0"/>
          </a:p>
        </p:txBody>
      </p:sp>
      <p:sp>
        <p:nvSpPr>
          <p:cNvPr id="20" name="Text Placeholder 19">
            <a:extLst>
              <a:ext uri="{FF2B5EF4-FFF2-40B4-BE49-F238E27FC236}">
                <a16:creationId xmlns:a16="http://schemas.microsoft.com/office/drawing/2014/main" id="{14CC3DEA-4EB1-97CE-2EA6-37A40348D469}"/>
              </a:ext>
            </a:extLst>
          </p:cNvPr>
          <p:cNvSpPr>
            <a:spLocks noGrp="1"/>
          </p:cNvSpPr>
          <p:nvPr>
            <p:ph type="body" sz="quarter" idx="10" hasCustomPrompt="1"/>
          </p:nvPr>
        </p:nvSpPr>
        <p:spPr>
          <a:xfrm>
            <a:off x="3239587" y="3312000"/>
            <a:ext cx="5652001" cy="396000"/>
          </a:xfrm>
        </p:spPr>
        <p:txBody>
          <a:bodyPr/>
          <a:lstStyle>
            <a:lvl1pPr marL="0" indent="0">
              <a:buNone/>
              <a:defRPr sz="2000"/>
            </a:lvl1pPr>
          </a:lstStyle>
          <a:p>
            <a:pPr lvl="0"/>
            <a:r>
              <a:rPr lang="en-CA" sz="2000" dirty="0"/>
              <a:t>Date | Version</a:t>
            </a:r>
            <a:endParaRPr lang="en-CA" dirty="0"/>
          </a:p>
        </p:txBody>
      </p:sp>
      <p:pic>
        <p:nvPicPr>
          <p:cNvPr id="7" name="Picture 8">
            <a:extLst>
              <a:ext uri="{FF2B5EF4-FFF2-40B4-BE49-F238E27FC236}">
                <a16:creationId xmlns:a16="http://schemas.microsoft.com/office/drawing/2014/main" id="{49E66A81-429F-6748-97D8-9B174054CFEE}"/>
              </a:ext>
              <a:ext uri="{C183D7F6-B498-43B3-948B-1728B52AA6E4}">
                <adec:decorative xmlns:adec="http://schemas.microsoft.com/office/drawing/2017/decorative" val="1"/>
              </a:ext>
            </a:extLst>
          </p:cNvPr>
          <p:cNvPicPr>
            <a:picLocks/>
          </p:cNvPicPr>
          <p:nvPr userDrawn="1">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black">
          <a:xfrm>
            <a:off x="1182688" y="982663"/>
            <a:ext cx="1528762"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Cover - SSC's Departmental Signature - English First 2">
            <a:extLst>
              <a:ext uri="{FF2B5EF4-FFF2-40B4-BE49-F238E27FC236}">
                <a16:creationId xmlns:a16="http://schemas.microsoft.com/office/drawing/2014/main" id="{F34A6ECF-24A4-4CDC-CBA2-7FD8144197CF}"/>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05451" y="4104000"/>
            <a:ext cx="3149991" cy="252000"/>
          </a:xfrm>
          <a:prstGeom prst="rect">
            <a:avLst/>
          </a:prstGeom>
        </p:spPr>
      </p:pic>
      <p:cxnSp>
        <p:nvCxnSpPr>
          <p:cNvPr id="6" name="Straight Connector 5">
            <a:extLst>
              <a:ext uri="{FF2B5EF4-FFF2-40B4-BE49-F238E27FC236}">
                <a16:creationId xmlns:a16="http://schemas.microsoft.com/office/drawing/2014/main" id="{411C08B9-8527-B740-EA96-27993A9113F9}"/>
              </a:ext>
              <a:ext uri="{C183D7F6-B498-43B3-948B-1728B52AA6E4}">
                <adec:decorative xmlns:adec="http://schemas.microsoft.com/office/drawing/2017/decorative" val="1"/>
              </a:ext>
            </a:extLst>
          </p:cNvPr>
          <p:cNvCxnSpPr/>
          <p:nvPr userDrawn="1">
            <p:custDataLst>
              <p:tags r:id="rId3"/>
            </p:custDataLst>
          </p:nvPr>
        </p:nvCxnSpPr>
        <p:spPr>
          <a:xfrm flipH="1">
            <a:off x="3384000"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13" name="Cover - Canada Wordmark 2">
            <a:extLst>
              <a:ext uri="{FF2B5EF4-FFF2-40B4-BE49-F238E27FC236}">
                <a16:creationId xmlns:a16="http://schemas.microsoft.com/office/drawing/2014/main" id="{FF3D85FC-D266-2FAA-D0D0-50E2A63FF816}"/>
              </a:ext>
              <a:ext uri="{C183D7F6-B498-43B3-948B-1728B52AA6E4}">
                <adec:decorative xmlns:adec="http://schemas.microsoft.com/office/drawing/2017/decorative" val="1"/>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25399" y="3960000"/>
            <a:ext cx="1671120" cy="396000"/>
          </a:xfrm>
          <a:prstGeom prst="rect">
            <a:avLst/>
          </a:prstGeom>
        </p:spPr>
      </p:pic>
    </p:spTree>
    <p:extLst>
      <p:ext uri="{BB962C8B-B14F-4D97-AF65-F5344CB8AC3E}">
        <p14:creationId xmlns:p14="http://schemas.microsoft.com/office/powerpoint/2010/main" val="306466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bg>
      <p:bgPr>
        <a:solidFill>
          <a:srgbClr val="0C002E"/>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35243053-E865-A6EE-E913-71A53E22C3F0}"/>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invGray">
          <a:xfrm>
            <a:off x="0" y="0"/>
            <a:ext cx="12192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870E462A-9D81-AD64-F3D0-F4AC5A888564}"/>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9" name="Title 1"/>
          <p:cNvSpPr>
            <a:spLocks noGrp="1"/>
          </p:cNvSpPr>
          <p:nvPr>
            <p:ph type="ctrTitle"/>
          </p:nvPr>
        </p:nvSpPr>
        <p:spPr>
          <a:xfrm>
            <a:off x="1296000" y="1367822"/>
            <a:ext cx="7320000" cy="734400"/>
          </a:xfrm>
          <a:prstGeom prst="rect">
            <a:avLst/>
          </a:prstGeom>
        </p:spPr>
        <p:txBody>
          <a:bodyPr rtlCol="0" anchor="b" anchorCtr="0">
            <a:noAutofit/>
          </a:bodyPr>
          <a:lstStyle>
            <a:lvl1pPr algn="l">
              <a:lnSpc>
                <a:spcPct val="100000"/>
              </a:lnSpc>
              <a:defRPr lang="en-US" sz="3200" b="1" baseline="0" dirty="0">
                <a:solidFill>
                  <a:srgbClr val="FFFFFF"/>
                </a:solidFill>
                <a:latin typeface="+mj-lt"/>
              </a:defRPr>
            </a:lvl1pPr>
          </a:lstStyle>
          <a:p>
            <a:pPr lvl="0"/>
            <a:r>
              <a:rPr lang="fr-FR" dirty="0"/>
              <a:t>Modifiez le style du titre</a:t>
            </a:r>
            <a:endParaRPr lang="en-US" dirty="0"/>
          </a:p>
        </p:txBody>
      </p:sp>
      <p:sp>
        <p:nvSpPr>
          <p:cNvPr id="10" name="Subtitle 2"/>
          <p:cNvSpPr>
            <a:spLocks noGrp="1"/>
          </p:cNvSpPr>
          <p:nvPr>
            <p:ph type="subTitle" idx="1"/>
          </p:nvPr>
        </p:nvSpPr>
        <p:spPr>
          <a:xfrm>
            <a:off x="1295999" y="2160000"/>
            <a:ext cx="5616000" cy="1188000"/>
          </a:xfrm>
          <a:prstGeom prst="rect">
            <a:avLst/>
          </a:prstGeom>
        </p:spPr>
        <p:txBody>
          <a:bodyPr>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rgbClr val="FFFFFF"/>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dirty="0"/>
              <a:t>Modifier le style des sous-titres du masque</a:t>
            </a:r>
            <a:endParaRPr lang="en-US" dirty="0"/>
          </a:p>
        </p:txBody>
      </p:sp>
      <p:sp>
        <p:nvSpPr>
          <p:cNvPr id="5" name="Text Placeholder 4">
            <a:extLst>
              <a:ext uri="{FF2B5EF4-FFF2-40B4-BE49-F238E27FC236}">
                <a16:creationId xmlns:a16="http://schemas.microsoft.com/office/drawing/2014/main" id="{5E8CA679-EFFE-484E-CC42-14B1EF538456}"/>
              </a:ext>
            </a:extLst>
          </p:cNvPr>
          <p:cNvSpPr>
            <a:spLocks noGrp="1"/>
          </p:cNvSpPr>
          <p:nvPr>
            <p:ph type="body" sz="quarter" idx="10" hasCustomPrompt="1"/>
          </p:nvPr>
        </p:nvSpPr>
        <p:spPr>
          <a:xfrm>
            <a:off x="1296000" y="3420000"/>
            <a:ext cx="5616000" cy="396000"/>
          </a:xfr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Date | Version</a:t>
            </a:r>
            <a:endParaRPr lang="en-CA" dirty="0"/>
          </a:p>
        </p:txBody>
      </p:sp>
      <p:cxnSp>
        <p:nvCxnSpPr>
          <p:cNvPr id="8" name="Straight Connector 7">
            <a:extLst>
              <a:ext uri="{FF2B5EF4-FFF2-40B4-BE49-F238E27FC236}">
                <a16:creationId xmlns:a16="http://schemas.microsoft.com/office/drawing/2014/main" id="{096940EA-B5D8-49BA-C1B9-B7CB2D24416F}"/>
              </a:ext>
              <a:ext uri="{C183D7F6-B498-43B3-948B-1728B52AA6E4}">
                <adec:decorative xmlns:adec="http://schemas.microsoft.com/office/drawing/2017/decorative" val="1"/>
              </a:ext>
            </a:extLst>
          </p:cNvPr>
          <p:cNvCxnSpPr/>
          <p:nvPr userDrawn="1">
            <p:custDataLst>
              <p:tags r:id="rId2"/>
            </p:custDataLst>
          </p:nvPr>
        </p:nvCxnSpPr>
        <p:spPr>
          <a:xfrm flipH="1">
            <a:off x="1404831"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12" name="Cover - SSC's Departmental Signature - English First 2">
            <a:extLst>
              <a:ext uri="{FF2B5EF4-FFF2-40B4-BE49-F238E27FC236}">
                <a16:creationId xmlns:a16="http://schemas.microsoft.com/office/drawing/2014/main" id="{2ED8834F-73F7-BD8D-1F86-F86F310A7FD2}"/>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13" name="Cover - Canada Wordmark 2">
            <a:extLst>
              <a:ext uri="{FF2B5EF4-FFF2-40B4-BE49-F238E27FC236}">
                <a16:creationId xmlns:a16="http://schemas.microsoft.com/office/drawing/2014/main" id="{E44EF590-CD3C-39BA-86F5-A09619A66C1B}"/>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pic>
        <p:nvPicPr>
          <p:cNvPr id="6" name="Picture 16">
            <a:extLst>
              <a:ext uri="{FF2B5EF4-FFF2-40B4-BE49-F238E27FC236}">
                <a16:creationId xmlns:a16="http://schemas.microsoft.com/office/drawing/2014/main" id="{12BD238D-2F0F-DFBF-B2DB-5526821FDC6D}"/>
              </a:ext>
              <a:ext uri="{C183D7F6-B498-43B3-948B-1728B52AA6E4}">
                <adec:decorative xmlns:adec="http://schemas.microsoft.com/office/drawing/2017/decorative" val="1"/>
              </a:ext>
            </a:extLst>
          </p:cNvPr>
          <p:cNvPicPr>
            <a:picLocks/>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759950" y="318030"/>
            <a:ext cx="243205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95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bg>
      <p:bgPr>
        <a:solidFill>
          <a:srgbClr val="0C002E"/>
        </a:solidFill>
        <a:effectLst/>
      </p:bgPr>
    </p:bg>
    <p:spTree>
      <p:nvGrpSpPr>
        <p:cNvPr id="1" name=""/>
        <p:cNvGrpSpPr/>
        <p:nvPr/>
      </p:nvGrpSpPr>
      <p:grpSpPr>
        <a:xfrm>
          <a:off x="0" y="0"/>
          <a:ext cx="0" cy="0"/>
          <a:chOff x="0" y="0"/>
          <a:chExt cx="0" cy="0"/>
        </a:xfrm>
      </p:grpSpPr>
      <p:pic>
        <p:nvPicPr>
          <p:cNvPr id="2" name="Picture 12">
            <a:extLst>
              <a:ext uri="{FF2B5EF4-FFF2-40B4-BE49-F238E27FC236}">
                <a16:creationId xmlns:a16="http://schemas.microsoft.com/office/drawing/2014/main" id="{9B5F59F7-1A9B-3EB3-02F9-F23F5E728858}"/>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invGray">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E7A80A76-E521-958A-FDFD-2FCD400C69EE}"/>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14" name="Title 1"/>
          <p:cNvSpPr>
            <a:spLocks noGrp="1"/>
          </p:cNvSpPr>
          <p:nvPr>
            <p:ph type="ctrTitle"/>
          </p:nvPr>
        </p:nvSpPr>
        <p:spPr>
          <a:xfrm>
            <a:off x="1314000" y="1367822"/>
            <a:ext cx="7320000" cy="734400"/>
          </a:xfrm>
          <a:prstGeom prst="rect">
            <a:avLst/>
          </a:prstGeom>
        </p:spPr>
        <p:txBody>
          <a:bodyPr rtlCol="0" anchor="b" anchorCtr="0">
            <a:noAutofit/>
          </a:bodyPr>
          <a:lstStyle>
            <a:lvl1pPr algn="l">
              <a:lnSpc>
                <a:spcPct val="100000"/>
              </a:lnSpc>
              <a:defRPr lang="en-US" sz="3200" b="1" dirty="0">
                <a:solidFill>
                  <a:srgbClr val="FFFFFF"/>
                </a:solidFill>
                <a:latin typeface="+mj-lt"/>
              </a:defRPr>
            </a:lvl1pPr>
          </a:lstStyle>
          <a:p>
            <a:pPr lvl="0"/>
            <a:r>
              <a:rPr lang="fr-FR" dirty="0"/>
              <a:t>Modifiez le style du titre</a:t>
            </a:r>
            <a:endParaRPr lang="en-US" dirty="0"/>
          </a:p>
        </p:txBody>
      </p:sp>
      <p:sp>
        <p:nvSpPr>
          <p:cNvPr id="8" name="Subtitle 2"/>
          <p:cNvSpPr>
            <a:spLocks noGrp="1"/>
          </p:cNvSpPr>
          <p:nvPr>
            <p:ph type="subTitle" idx="1"/>
          </p:nvPr>
        </p:nvSpPr>
        <p:spPr>
          <a:xfrm>
            <a:off x="1314000" y="2160000"/>
            <a:ext cx="5586169" cy="1188000"/>
          </a:xfrm>
          <a:prstGeom prst="rect">
            <a:avLst/>
          </a:prstGeom>
        </p:spPr>
        <p:txBody>
          <a:bodyPr>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rgbClr val="FFFFFF"/>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r-FR" dirty="0"/>
              <a:t>Modifier le style des sous-titres du masque</a:t>
            </a:r>
            <a:endParaRPr lang="en-US" dirty="0"/>
          </a:p>
        </p:txBody>
      </p:sp>
      <p:sp>
        <p:nvSpPr>
          <p:cNvPr id="5" name="Text Placeholder 4">
            <a:extLst>
              <a:ext uri="{FF2B5EF4-FFF2-40B4-BE49-F238E27FC236}">
                <a16:creationId xmlns:a16="http://schemas.microsoft.com/office/drawing/2014/main" id="{6508B73D-BEC3-94CD-F432-1CCEE3458755}"/>
              </a:ext>
            </a:extLst>
          </p:cNvPr>
          <p:cNvSpPr>
            <a:spLocks noGrp="1"/>
          </p:cNvSpPr>
          <p:nvPr>
            <p:ph type="body" sz="quarter" idx="10" hasCustomPrompt="1"/>
          </p:nvPr>
        </p:nvSpPr>
        <p:spPr>
          <a:xfrm>
            <a:off x="1314450" y="3429000"/>
            <a:ext cx="5597525" cy="387350"/>
          </a:xfr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Date | Version</a:t>
            </a:r>
            <a:endParaRPr lang="en-CA" dirty="0"/>
          </a:p>
        </p:txBody>
      </p:sp>
      <p:cxnSp>
        <p:nvCxnSpPr>
          <p:cNvPr id="6" name="Straight Connector 5">
            <a:extLst>
              <a:ext uri="{FF2B5EF4-FFF2-40B4-BE49-F238E27FC236}">
                <a16:creationId xmlns:a16="http://schemas.microsoft.com/office/drawing/2014/main" id="{B3E80E59-0DD3-4E02-5DB6-A0E968E56E58}"/>
              </a:ext>
              <a:ext uri="{C183D7F6-B498-43B3-948B-1728B52AA6E4}">
                <adec:decorative xmlns:adec="http://schemas.microsoft.com/office/drawing/2017/decorative" val="1"/>
              </a:ext>
            </a:extLst>
          </p:cNvPr>
          <p:cNvCxnSpPr/>
          <p:nvPr userDrawn="1">
            <p:custDataLst>
              <p:tags r:id="rId2"/>
            </p:custDataLst>
          </p:nvPr>
        </p:nvCxnSpPr>
        <p:spPr>
          <a:xfrm flipH="1">
            <a:off x="1404000"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9" name="Cover - SSC's Departmental Signature - English First 2">
            <a:extLst>
              <a:ext uri="{FF2B5EF4-FFF2-40B4-BE49-F238E27FC236}">
                <a16:creationId xmlns:a16="http://schemas.microsoft.com/office/drawing/2014/main" id="{E3D6B03F-113B-DD70-1B21-555454ACDBEF}"/>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10" name="Cover - Canada Wordmark 2">
            <a:extLst>
              <a:ext uri="{FF2B5EF4-FFF2-40B4-BE49-F238E27FC236}">
                <a16:creationId xmlns:a16="http://schemas.microsoft.com/office/drawing/2014/main" id="{0455C9A3-E9EB-A214-E034-6BD427BB4F2D}"/>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spTree>
    <p:extLst>
      <p:ext uri="{BB962C8B-B14F-4D97-AF65-F5344CB8AC3E}">
        <p14:creationId xmlns:p14="http://schemas.microsoft.com/office/powerpoint/2010/main" val="340921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1">
    <p:bg>
      <p:bgPr>
        <a:solidFill>
          <a:srgbClr val="0C002E"/>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35198" y="407586"/>
            <a:ext cx="10895099" cy="856125"/>
          </a:xfrm>
          <a:prstGeom prst="rect">
            <a:avLst/>
          </a:prstGeom>
        </p:spPr>
        <p:txBody>
          <a:bodyPr anchor="b" anchorCtr="0">
            <a:noAutofit/>
          </a:bodyPr>
          <a:lstStyle>
            <a:lvl1pPr>
              <a:defRPr sz="3200" b="1" baseline="0">
                <a:solidFill>
                  <a:srgbClr val="FFFFFF"/>
                </a:solidFill>
                <a:latin typeface="+mj-lt"/>
              </a:defRPr>
            </a:lvl1pPr>
          </a:lstStyle>
          <a:p>
            <a:r>
              <a:rPr lang="fr-CA" noProof="0" dirty="0"/>
              <a:t>Modifiez le style du titre</a:t>
            </a:r>
          </a:p>
        </p:txBody>
      </p:sp>
      <p:sp>
        <p:nvSpPr>
          <p:cNvPr id="3" name="Content Placeholder 2"/>
          <p:cNvSpPr>
            <a:spLocks noGrp="1"/>
          </p:cNvSpPr>
          <p:nvPr>
            <p:ph idx="1" hasCustomPrompt="1"/>
          </p:nvPr>
        </p:nvSpPr>
        <p:spPr>
          <a:xfrm>
            <a:off x="661251" y="1711573"/>
            <a:ext cx="10895100" cy="4422831"/>
          </a:xfrm>
          <a:prstGeom prst="rect">
            <a:avLst/>
          </a:prstGeom>
        </p:spPr>
        <p:txBody>
          <a:bodyPr>
            <a:normAutofit/>
          </a:bodyPr>
          <a:lstStyle>
            <a:lvl1pPr marL="360000" marR="0" indent="-3960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sz="3200" b="0" baseline="0">
                <a:solidFill>
                  <a:srgbClr val="FFFFFF"/>
                </a:solidFill>
                <a:latin typeface="+mn-lt"/>
                <a:cs typeface="Arial" panose="020B0604020202020204" pitchFamily="34" charset="0"/>
              </a:defRPr>
            </a:lvl1pPr>
            <a:lvl2pPr marL="808038" marR="0" indent="-36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2pPr>
            <a:lvl3pPr marL="1143000" marR="0" indent="-27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3pPr>
            <a:lvl4pPr marL="1600200" marR="0" indent="-27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4pPr>
            <a:lvl5pPr marL="2057400" marR="0" indent="-270000" algn="l" defTabSz="914400" rtl="0" eaLnBrk="1" fontAlgn="auto" latinLnBrk="0" hangingPunct="1">
              <a:lnSpc>
                <a:spcPct val="110000"/>
              </a:lnSpc>
              <a:spcBef>
                <a:spcPts val="500"/>
              </a:spcBef>
              <a:spcAft>
                <a:spcPts val="0"/>
              </a:spcAft>
              <a:buClrTx/>
              <a:buSzTx/>
              <a:buFont typeface="Arial" panose="020B0604020202020204" pitchFamily="34" charset="0"/>
              <a:buChar char="•"/>
              <a:tabLst/>
              <a:defRPr sz="2800" baseline="0">
                <a:solidFill>
                  <a:srgbClr val="FFFFFF"/>
                </a:solidFill>
                <a:latin typeface="+mn-lt"/>
                <a:cs typeface="Arial" panose="020B0604020202020204" pitchFamily="34" charset="0"/>
              </a:defRPr>
            </a:lvl5pPr>
          </a:lstStyle>
          <a:p>
            <a:pPr lvl="0"/>
            <a:r>
              <a:rPr lang="fr-CA" noProof="0" dirty="0"/>
              <a:t>Modifier les styles du texte du masque</a:t>
            </a:r>
          </a:p>
          <a:p>
            <a:pPr lvl="1"/>
            <a:r>
              <a:rPr lang="fr-CA" noProof="0" dirty="0"/>
              <a:t>Deuxième niveau</a:t>
            </a:r>
          </a:p>
          <a:p>
            <a:pPr lvl="2"/>
            <a:r>
              <a:rPr lang="fr-CA" noProof="0" dirty="0"/>
              <a:t>Troisième niveau</a:t>
            </a:r>
          </a:p>
          <a:p>
            <a:pPr lvl="3"/>
            <a:r>
              <a:rPr lang="fr-CA" noProof="0" dirty="0"/>
              <a:t>Quatrième niveau</a:t>
            </a:r>
          </a:p>
          <a:p>
            <a:pPr lvl="4"/>
            <a:r>
              <a:rPr lang="fr-CA" noProof="0" dirty="0"/>
              <a:t>Cinquième niveau</a:t>
            </a:r>
          </a:p>
        </p:txBody>
      </p:sp>
      <p:sp>
        <p:nvSpPr>
          <p:cNvPr id="2" name="Rectangle 1">
            <a:extLst>
              <a:ext uri="{FF2B5EF4-FFF2-40B4-BE49-F238E27FC236}">
                <a16:creationId xmlns:a16="http://schemas.microsoft.com/office/drawing/2014/main" id="{FB37C367-6F9A-ED6D-998C-1038581BDBEE}"/>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CA" sz="1588" noProof="0" dirty="0">
              <a:solidFill>
                <a:srgbClr val="453897"/>
              </a:solidFill>
              <a:latin typeface="+mn-lt"/>
            </a:endParaRPr>
          </a:p>
        </p:txBody>
      </p:sp>
    </p:spTree>
    <p:extLst>
      <p:ext uri="{BB962C8B-B14F-4D97-AF65-F5344CB8AC3E}">
        <p14:creationId xmlns:p14="http://schemas.microsoft.com/office/powerpoint/2010/main" val="35504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Layout 1">
    <p:bg>
      <p:bgPr>
        <a:solidFill>
          <a:srgbClr val="0C002E"/>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35199" y="407586"/>
            <a:ext cx="10895098" cy="856125"/>
          </a:xfrm>
          <a:prstGeom prst="rect">
            <a:avLst/>
          </a:prstGeom>
        </p:spPr>
        <p:txBody>
          <a:bodyPr anchor="b" anchorCtr="0">
            <a:noAutofit/>
          </a:bodyPr>
          <a:lstStyle>
            <a:lvl1pPr>
              <a:defRPr sz="3200" b="1" baseline="0">
                <a:solidFill>
                  <a:srgbClr val="FFFFFF"/>
                </a:solidFill>
                <a:latin typeface="+mj-lt"/>
              </a:defRPr>
            </a:lvl1pPr>
          </a:lstStyle>
          <a:p>
            <a:r>
              <a:rPr lang="fr-CA" noProof="0" dirty="0"/>
              <a:t>Modifiez le style du titre</a:t>
            </a:r>
          </a:p>
        </p:txBody>
      </p:sp>
      <p:sp>
        <p:nvSpPr>
          <p:cNvPr id="3" name="Content Placeholder 2"/>
          <p:cNvSpPr>
            <a:spLocks noGrp="1"/>
          </p:cNvSpPr>
          <p:nvPr>
            <p:ph idx="1" hasCustomPrompt="1"/>
          </p:nvPr>
        </p:nvSpPr>
        <p:spPr>
          <a:xfrm>
            <a:off x="661251" y="1631671"/>
            <a:ext cx="10895100" cy="1404000"/>
          </a:xfrm>
          <a:prstGeom prst="rect">
            <a:avLst/>
          </a:prstGeom>
        </p:spPr>
        <p:txBody>
          <a:bodyPr>
            <a:noAutofit/>
          </a:bodyPr>
          <a:lstStyle>
            <a:lvl1pPr marL="360000" marR="0" indent="-3600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sz="2200" b="0" baseline="0">
                <a:solidFill>
                  <a:srgbClr val="FFFFFF"/>
                </a:solidFill>
                <a:latin typeface="+mn-lt"/>
                <a:cs typeface="Arial" panose="020B0604020202020204" pitchFamily="34" charset="0"/>
              </a:defRPr>
            </a:lvl1pPr>
            <a:lvl2pPr marL="448038" marR="0" indent="0" algn="l" defTabSz="914400" rtl="0" eaLnBrk="1" fontAlgn="auto" latinLnBrk="0" hangingPunct="1">
              <a:lnSpc>
                <a:spcPct val="114000"/>
              </a:lnSpc>
              <a:spcBef>
                <a:spcPts val="500"/>
              </a:spcBef>
              <a:spcAft>
                <a:spcPts val="0"/>
              </a:spcAft>
              <a:buClrTx/>
              <a:buSzTx/>
              <a:buFont typeface="Arial" panose="020B0604020202020204" pitchFamily="34" charset="0"/>
              <a:buNone/>
              <a:tabLst/>
              <a:defRPr sz="2200" baseline="0">
                <a:solidFill>
                  <a:srgbClr val="FFFFFF"/>
                </a:solidFill>
                <a:latin typeface="+mn-lt"/>
                <a:cs typeface="Arial" panose="020B0604020202020204" pitchFamily="34" charset="0"/>
              </a:defRPr>
            </a:lvl2pPr>
            <a:lvl3pPr marL="11430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3pPr>
            <a:lvl4pPr marL="16002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4pPr>
            <a:lvl5pPr marL="20574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5pPr>
          </a:lstStyle>
          <a:p>
            <a:pPr lvl="0"/>
            <a:r>
              <a:rPr lang="fr-CA" noProof="0" dirty="0"/>
              <a:t>Modifier les styles du texte du masque</a:t>
            </a:r>
          </a:p>
        </p:txBody>
      </p:sp>
      <p:sp>
        <p:nvSpPr>
          <p:cNvPr id="5" name="Content Placeholder 4">
            <a:extLst>
              <a:ext uri="{FF2B5EF4-FFF2-40B4-BE49-F238E27FC236}">
                <a16:creationId xmlns:a16="http://schemas.microsoft.com/office/drawing/2014/main" id="{6F42AC4F-1B41-8837-64D5-4ADD61872452}"/>
              </a:ext>
            </a:extLst>
          </p:cNvPr>
          <p:cNvSpPr>
            <a:spLocks noGrp="1"/>
          </p:cNvSpPr>
          <p:nvPr>
            <p:ph sz="quarter" idx="10" hasCustomPrompt="1"/>
          </p:nvPr>
        </p:nvSpPr>
        <p:spPr>
          <a:xfrm>
            <a:off x="1398543" y="2784710"/>
            <a:ext cx="2880000" cy="1980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a:defRPr sz="1800"/>
            </a:lvl3pPr>
            <a:lvl4pPr>
              <a:defRPr sz="1800"/>
            </a:lvl4pPr>
            <a:lvl5pPr>
              <a:defRPr sz="1800"/>
            </a:lvl5pPr>
          </a:lstStyle>
          <a:p>
            <a:pPr lvl="0"/>
            <a:r>
              <a:rPr lang="en-US" dirty="0"/>
              <a:t>Click to edit text</a:t>
            </a:r>
          </a:p>
          <a:p>
            <a:pPr lvl="1"/>
            <a:r>
              <a:rPr lang="en-US" dirty="0"/>
              <a:t>Second level</a:t>
            </a:r>
          </a:p>
        </p:txBody>
      </p:sp>
      <p:sp>
        <p:nvSpPr>
          <p:cNvPr id="7" name="Content Placeholder 6">
            <a:extLst>
              <a:ext uri="{FF2B5EF4-FFF2-40B4-BE49-F238E27FC236}">
                <a16:creationId xmlns:a16="http://schemas.microsoft.com/office/drawing/2014/main" id="{09E62B15-46EA-BF68-6492-D5B0F970FEF3}"/>
              </a:ext>
            </a:extLst>
          </p:cNvPr>
          <p:cNvSpPr>
            <a:spLocks noGrp="1"/>
          </p:cNvSpPr>
          <p:nvPr>
            <p:ph sz="quarter" idx="11" hasCustomPrompt="1"/>
          </p:nvPr>
        </p:nvSpPr>
        <p:spPr>
          <a:xfrm>
            <a:off x="4802362" y="2676710"/>
            <a:ext cx="2916000" cy="2304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marL="914400" indent="0">
              <a:buNone/>
              <a:defRPr sz="1800"/>
            </a:lvl3pPr>
            <a:lvl4pPr>
              <a:defRPr sz="1800"/>
            </a:lvl4pPr>
            <a:lvl5pPr>
              <a:defRPr sz="1800"/>
            </a:lvl5pPr>
          </a:lstStyle>
          <a:p>
            <a:pPr lvl="0"/>
            <a:r>
              <a:rPr lang="en-US" dirty="0"/>
              <a:t>Click to edit text</a:t>
            </a:r>
          </a:p>
          <a:p>
            <a:pPr lvl="1"/>
            <a:r>
              <a:rPr lang="en-US" dirty="0"/>
              <a:t>Second level</a:t>
            </a:r>
          </a:p>
        </p:txBody>
      </p:sp>
      <p:sp>
        <p:nvSpPr>
          <p:cNvPr id="10" name="Content Placeholder 9">
            <a:extLst>
              <a:ext uri="{FF2B5EF4-FFF2-40B4-BE49-F238E27FC236}">
                <a16:creationId xmlns:a16="http://schemas.microsoft.com/office/drawing/2014/main" id="{FE35837F-6FD3-B7A8-E543-765426D74144}"/>
              </a:ext>
            </a:extLst>
          </p:cNvPr>
          <p:cNvSpPr>
            <a:spLocks noGrp="1"/>
          </p:cNvSpPr>
          <p:nvPr>
            <p:ph sz="quarter" idx="12" hasCustomPrompt="1"/>
          </p:nvPr>
        </p:nvSpPr>
        <p:spPr>
          <a:xfrm>
            <a:off x="8152181" y="2784710"/>
            <a:ext cx="3060000" cy="1980000"/>
          </a:xfrm>
        </p:spPr>
        <p:txBody>
          <a:bodyPr anchor="ctr" anchorCtr="0"/>
          <a:lstStyle>
            <a:lvl1pPr marL="0" indent="0" algn="ctr">
              <a:spcBef>
                <a:spcPts val="0"/>
              </a:spcBef>
              <a:spcAft>
                <a:spcPts val="600"/>
              </a:spcAft>
              <a:buNone/>
              <a:defRPr sz="1800" b="1"/>
            </a:lvl1pPr>
            <a:lvl2pPr marL="270000" indent="-270000">
              <a:lnSpc>
                <a:spcPct val="105000"/>
              </a:lnSpc>
              <a:spcBef>
                <a:spcPts val="300"/>
              </a:spcBef>
              <a:defRPr sz="1800"/>
            </a:lvl2pPr>
            <a:lvl3pPr>
              <a:defRPr sz="1800"/>
            </a:lvl3pPr>
            <a:lvl4pPr>
              <a:defRPr sz="1800"/>
            </a:lvl4pPr>
            <a:lvl5pPr>
              <a:defRPr sz="1800"/>
            </a:lvl5pPr>
          </a:lstStyle>
          <a:p>
            <a:pPr lvl="0"/>
            <a:r>
              <a:rPr lang="en-US" dirty="0"/>
              <a:t>Click to edit text</a:t>
            </a:r>
          </a:p>
          <a:p>
            <a:pPr lvl="1"/>
            <a:r>
              <a:rPr lang="en-US" dirty="0"/>
              <a:t>Second level</a:t>
            </a:r>
          </a:p>
        </p:txBody>
      </p:sp>
      <p:sp>
        <p:nvSpPr>
          <p:cNvPr id="12" name="Content Placeholder 11">
            <a:extLst>
              <a:ext uri="{FF2B5EF4-FFF2-40B4-BE49-F238E27FC236}">
                <a16:creationId xmlns:a16="http://schemas.microsoft.com/office/drawing/2014/main" id="{02E01C45-A0B2-0E1B-D34E-AC01C4815E8E}"/>
              </a:ext>
            </a:extLst>
          </p:cNvPr>
          <p:cNvSpPr>
            <a:spLocks noGrp="1"/>
          </p:cNvSpPr>
          <p:nvPr>
            <p:ph sz="quarter" idx="13"/>
          </p:nvPr>
        </p:nvSpPr>
        <p:spPr>
          <a:xfrm>
            <a:off x="661251" y="5159375"/>
            <a:ext cx="10895099" cy="1447800"/>
          </a:xfrm>
        </p:spPr>
        <p:txBody>
          <a:bodyPr/>
          <a:lstStyle>
            <a:lvl1pPr>
              <a:defRPr sz="2200"/>
            </a:lvl1pPr>
            <a:lvl2pPr>
              <a:defRPr sz="2200"/>
            </a:lvl2pPr>
            <a:lvl3pPr>
              <a:defRPr sz="2200"/>
            </a:lvl3pPr>
            <a:lvl4pPr>
              <a:defRPr sz="2200"/>
            </a:lvl4pPr>
            <a:lvl5pPr>
              <a:defRPr sz="2200"/>
            </a:lvl5pPr>
          </a:lstStyle>
          <a:p>
            <a:pPr lvl="0"/>
            <a:r>
              <a:rPr lang="en-US" dirty="0"/>
              <a:t>Click to edit Master text styles</a:t>
            </a:r>
          </a:p>
        </p:txBody>
      </p:sp>
      <p:sp>
        <p:nvSpPr>
          <p:cNvPr id="2" name="Rectangle 1">
            <a:extLst>
              <a:ext uri="{FF2B5EF4-FFF2-40B4-BE49-F238E27FC236}">
                <a16:creationId xmlns:a16="http://schemas.microsoft.com/office/drawing/2014/main" id="{FB37C367-6F9A-ED6D-998C-1038581BDBEE}"/>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CA" sz="1588" noProof="0" dirty="0">
              <a:solidFill>
                <a:srgbClr val="453897"/>
              </a:solidFill>
              <a:latin typeface="Arial" panose="020B0604020202020204" pitchFamily="34" charset="0"/>
            </a:endParaRPr>
          </a:p>
        </p:txBody>
      </p:sp>
      <p:sp>
        <p:nvSpPr>
          <p:cNvPr id="13" name="Oval 12">
            <a:extLst>
              <a:ext uri="{FF2B5EF4-FFF2-40B4-BE49-F238E27FC236}">
                <a16:creationId xmlns:a16="http://schemas.microsoft.com/office/drawing/2014/main" id="{228A4360-EACA-877D-6612-055C43F01E2B}"/>
              </a:ext>
              <a:ext uri="{C183D7F6-B498-43B3-948B-1728B52AA6E4}">
                <adec:decorative xmlns:adec="http://schemas.microsoft.com/office/drawing/2017/decorative" val="1"/>
              </a:ext>
            </a:extLst>
          </p:cNvPr>
          <p:cNvSpPr/>
          <p:nvPr userDrawn="1">
            <p:custDataLst>
              <p:tags r:id="rId2"/>
            </p:custDataLst>
          </p:nvPr>
        </p:nvSpPr>
        <p:spPr>
          <a:xfrm>
            <a:off x="1038543" y="253271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sz="1600" b="1">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80FE0881-A237-5473-59D4-E06ACD8A347B}"/>
              </a:ext>
              <a:ext uri="{C183D7F6-B498-43B3-948B-1728B52AA6E4}">
                <adec:decorative xmlns:adec="http://schemas.microsoft.com/office/drawing/2017/decorative" val="1"/>
              </a:ext>
            </a:extLst>
          </p:cNvPr>
          <p:cNvSpPr/>
          <p:nvPr userDrawn="1">
            <p:custDataLst>
              <p:tags r:id="rId3"/>
            </p:custDataLst>
          </p:nvPr>
        </p:nvSpPr>
        <p:spPr>
          <a:xfrm>
            <a:off x="4460362" y="258671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b="1"/>
          </a:p>
        </p:txBody>
      </p:sp>
      <p:sp>
        <p:nvSpPr>
          <p:cNvPr id="15" name="Oval 14">
            <a:extLst>
              <a:ext uri="{FF2B5EF4-FFF2-40B4-BE49-F238E27FC236}">
                <a16:creationId xmlns:a16="http://schemas.microsoft.com/office/drawing/2014/main" id="{B5CF6164-7334-3886-5AD8-108D7B544D05}"/>
              </a:ext>
              <a:ext uri="{C183D7F6-B498-43B3-948B-1728B52AA6E4}">
                <adec:decorative xmlns:adec="http://schemas.microsoft.com/office/drawing/2017/decorative" val="1"/>
              </a:ext>
            </a:extLst>
          </p:cNvPr>
          <p:cNvSpPr/>
          <p:nvPr userDrawn="1">
            <p:custDataLst>
              <p:tags r:id="rId4"/>
            </p:custDataLst>
          </p:nvPr>
        </p:nvSpPr>
        <p:spPr>
          <a:xfrm>
            <a:off x="7882181" y="253271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b="1"/>
          </a:p>
        </p:txBody>
      </p:sp>
    </p:spTree>
    <p:extLst>
      <p:ext uri="{BB962C8B-B14F-4D97-AF65-F5344CB8AC3E}">
        <p14:creationId xmlns:p14="http://schemas.microsoft.com/office/powerpoint/2010/main" val="77701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0C002E"/>
        </a:solidFill>
        <a:effectLst/>
      </p:bgPr>
    </p:bg>
    <p:spTree>
      <p:nvGrpSpPr>
        <p:cNvPr id="1" name=""/>
        <p:cNvGrpSpPr/>
        <p:nvPr/>
      </p:nvGrpSpPr>
      <p:grpSpPr>
        <a:xfrm>
          <a:off x="0" y="0"/>
          <a:ext cx="0" cy="0"/>
          <a:chOff x="0" y="0"/>
          <a:chExt cx="0" cy="0"/>
        </a:xfrm>
      </p:grpSpPr>
      <p:sp>
        <p:nvSpPr>
          <p:cNvPr id="15" name="Title 1"/>
          <p:cNvSpPr>
            <a:spLocks noGrp="1"/>
          </p:cNvSpPr>
          <p:nvPr>
            <p:ph type="title"/>
          </p:nvPr>
        </p:nvSpPr>
        <p:spPr>
          <a:xfrm>
            <a:off x="1625374" y="3000936"/>
            <a:ext cx="8941252" cy="856125"/>
          </a:xfrm>
          <a:prstGeom prst="rect">
            <a:avLst/>
          </a:prstGeom>
        </p:spPr>
        <p:txBody>
          <a:bodyPr>
            <a:noAutofit/>
          </a:bodyPr>
          <a:lstStyle>
            <a:lvl1pPr algn="ctr">
              <a:defRPr sz="3600" b="1" baseline="0">
                <a:solidFill>
                  <a:srgbClr val="FFFFFF"/>
                </a:solidFill>
                <a:latin typeface="+mj-lt"/>
              </a:defRPr>
            </a:lvl1pPr>
          </a:lstStyle>
          <a:p>
            <a:r>
              <a:rPr lang="fr-FR" dirty="0"/>
              <a:t>Modifiez le style du titre</a:t>
            </a:r>
            <a:endParaRPr lang="en-US" dirty="0"/>
          </a:p>
        </p:txBody>
      </p:sp>
    </p:spTree>
    <p:extLst>
      <p:ext uri="{BB962C8B-B14F-4D97-AF65-F5344CB8AC3E}">
        <p14:creationId xmlns:p14="http://schemas.microsoft.com/office/powerpoint/2010/main" val="144282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Layout 4">
    <p:bg>
      <p:bgPr>
        <a:solidFill>
          <a:srgbClr val="0C002E"/>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635199" y="407586"/>
            <a:ext cx="10872000" cy="856125"/>
          </a:xfrm>
          <a:prstGeom prst="rect">
            <a:avLst/>
          </a:prstGeom>
        </p:spPr>
        <p:txBody>
          <a:bodyPr anchor="b" anchorCtr="0">
            <a:noAutofit/>
          </a:bodyPr>
          <a:lstStyle>
            <a:lvl1pPr>
              <a:defRPr sz="3200" b="1" baseline="0">
                <a:solidFill>
                  <a:srgbClr val="FFFFFF"/>
                </a:solidFill>
                <a:latin typeface="+mj-lt"/>
              </a:defRPr>
            </a:lvl1pPr>
          </a:lstStyle>
          <a:p>
            <a:r>
              <a:rPr lang="fr-FR" dirty="0"/>
              <a:t>Modifiez le style du titre</a:t>
            </a:r>
            <a:endParaRPr lang="en-US" dirty="0"/>
          </a:p>
        </p:txBody>
      </p:sp>
      <p:sp>
        <p:nvSpPr>
          <p:cNvPr id="10" name="Content Placeholder 2"/>
          <p:cNvSpPr>
            <a:spLocks noGrp="1"/>
          </p:cNvSpPr>
          <p:nvPr>
            <p:ph idx="1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Picture Placeholder 4"/>
          <p:cNvSpPr>
            <a:spLocks noGrp="1"/>
          </p:cNvSpPr>
          <p:nvPr>
            <p:ph type="pic" sz="quarter" idx="10"/>
          </p:nvPr>
        </p:nvSpPr>
        <p:spPr>
          <a:xfrm>
            <a:off x="6360448" y="1711573"/>
            <a:ext cx="5146751" cy="4422831"/>
          </a:xfrm>
          <a:prstGeom prst="rect">
            <a:avLst/>
          </a:prstGeom>
        </p:spPr>
        <p:txBody>
          <a:bodyPr rtlCol="0">
            <a:normAutofit/>
          </a:bodyPr>
          <a:lstStyle>
            <a:lvl1pPr>
              <a:defRPr sz="2000" b="0">
                <a:latin typeface="+mn-lt"/>
                <a:cs typeface="Arial" panose="020B0604020202020204" pitchFamily="34" charset="0"/>
              </a:defRPr>
            </a:lvl1pPr>
          </a:lstStyle>
          <a:p>
            <a:pPr lvl="0"/>
            <a:r>
              <a:rPr lang="fr-FR" noProof="0" dirty="0"/>
              <a:t>Cliquez sur l’icône pour ajouter une image</a:t>
            </a:r>
            <a:endParaRPr lang="en-CA" noProof="0" dirty="0"/>
          </a:p>
        </p:txBody>
      </p:sp>
      <p:sp>
        <p:nvSpPr>
          <p:cNvPr id="2" name="Rectangle 1">
            <a:extLst>
              <a:ext uri="{FF2B5EF4-FFF2-40B4-BE49-F238E27FC236}">
                <a16:creationId xmlns:a16="http://schemas.microsoft.com/office/drawing/2014/main" id="{E871F0C6-AA29-93DA-B82D-8360862CC77F}"/>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426871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Layout 5">
    <p:bg>
      <p:bgPr>
        <a:solidFill>
          <a:srgbClr val="0C002E"/>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35199" y="407586"/>
            <a:ext cx="10857194" cy="856125"/>
          </a:xfrm>
          <a:prstGeom prst="rect">
            <a:avLst/>
          </a:prstGeom>
        </p:spPr>
        <p:txBody>
          <a:bodyPr anchor="b" anchorCtr="0">
            <a:noAutofit/>
          </a:bodyPr>
          <a:lstStyle>
            <a:lvl1pPr>
              <a:defRPr sz="3200" b="1" baseline="0">
                <a:solidFill>
                  <a:srgbClr val="FFFFFF"/>
                </a:solidFill>
                <a:latin typeface="+mj-lt"/>
              </a:defRPr>
            </a:lvl1pPr>
          </a:lstStyle>
          <a:p>
            <a:r>
              <a:rPr lang="fr-FR" dirty="0"/>
              <a:t>Modifiez le style du titre</a:t>
            </a:r>
            <a:endParaRPr lang="en-US" dirty="0"/>
          </a:p>
        </p:txBody>
      </p:sp>
      <p:sp>
        <p:nvSpPr>
          <p:cNvPr id="8" name="Content Placeholder 2"/>
          <p:cNvSpPr>
            <a:spLocks noGrp="1"/>
          </p:cNvSpPr>
          <p:nvPr>
            <p:ph idx="1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2"/>
          <p:cNvSpPr>
            <a:spLocks noGrp="1"/>
          </p:cNvSpPr>
          <p:nvPr>
            <p:ph idx="12"/>
          </p:nvPr>
        </p:nvSpPr>
        <p:spPr>
          <a:xfrm>
            <a:off x="6345642"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Rectangle 1">
            <a:extLst>
              <a:ext uri="{FF2B5EF4-FFF2-40B4-BE49-F238E27FC236}">
                <a16:creationId xmlns:a16="http://schemas.microsoft.com/office/drawing/2014/main" id="{BEA851F0-8A6D-9D3C-519B-37AB8383D833}"/>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17327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Layout 6">
    <p:bg>
      <p:bgPr>
        <a:solidFill>
          <a:srgbClr val="0C002E"/>
        </a:solidFill>
        <a:effectLst/>
      </p:bgPr>
    </p:bg>
    <p:spTree>
      <p:nvGrpSpPr>
        <p:cNvPr id="1" name=""/>
        <p:cNvGrpSpPr/>
        <p:nvPr/>
      </p:nvGrpSpPr>
      <p:grpSpPr>
        <a:xfrm>
          <a:off x="0" y="0"/>
          <a:ext cx="0" cy="0"/>
          <a:chOff x="0" y="0"/>
          <a:chExt cx="0" cy="0"/>
        </a:xfrm>
      </p:grpSpPr>
      <p:sp>
        <p:nvSpPr>
          <p:cNvPr id="8" name="Title 1"/>
          <p:cNvSpPr>
            <a:spLocks noGrp="1"/>
          </p:cNvSpPr>
          <p:nvPr>
            <p:ph type="title"/>
          </p:nvPr>
        </p:nvSpPr>
        <p:spPr>
          <a:xfrm>
            <a:off x="635198" y="407586"/>
            <a:ext cx="10857193" cy="856125"/>
          </a:xfrm>
          <a:prstGeom prst="rect">
            <a:avLst/>
          </a:prstGeom>
        </p:spPr>
        <p:txBody>
          <a:bodyPr anchor="b" anchorCtr="0">
            <a:noAutofit/>
          </a:bodyPr>
          <a:lstStyle>
            <a:lvl1pPr>
              <a:defRPr sz="3200" b="1" baseline="0">
                <a:solidFill>
                  <a:srgbClr val="FFFFFF"/>
                </a:solidFill>
                <a:latin typeface="+mj-lt"/>
              </a:defRPr>
            </a:lvl1pPr>
          </a:lstStyle>
          <a:p>
            <a:r>
              <a:rPr lang="fr-FR" dirty="0"/>
              <a:t>Modifiez le style du titre</a:t>
            </a:r>
            <a:endParaRPr lang="en-US" dirty="0"/>
          </a:p>
        </p:txBody>
      </p:sp>
      <p:sp>
        <p:nvSpPr>
          <p:cNvPr id="16" name="Text Placeholder 2"/>
          <p:cNvSpPr>
            <a:spLocks noGrp="1"/>
          </p:cNvSpPr>
          <p:nvPr>
            <p:ph type="body" idx="13"/>
          </p:nvPr>
        </p:nvSpPr>
        <p:spPr>
          <a:xfrm>
            <a:off x="661251" y="1569430"/>
            <a:ext cx="5146751" cy="683847"/>
          </a:xfrm>
          <a:prstGeom prst="rect">
            <a:avLst/>
          </a:prstGeom>
        </p:spPr>
        <p:txBody>
          <a:bodyPr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baseline="0">
                <a:latin typeface="+mn-lt"/>
                <a:cs typeface="Arial" panose="020B0604020202020204" pitchFamily="34" charset="0"/>
              </a:defRPr>
            </a:lvl1pPr>
          </a:lstStyle>
          <a:p>
            <a:pPr lvl="0"/>
            <a:r>
              <a:rPr lang="fr-FR" dirty="0"/>
              <a:t>Modifier les styles du texte du masque</a:t>
            </a:r>
          </a:p>
        </p:txBody>
      </p:sp>
      <p:sp>
        <p:nvSpPr>
          <p:cNvPr id="10" name="Content Placeholder 2"/>
          <p:cNvSpPr>
            <a:spLocks noGrp="1"/>
          </p:cNvSpPr>
          <p:nvPr>
            <p:ph idx="11"/>
          </p:nvPr>
        </p:nvSpPr>
        <p:spPr>
          <a:xfrm>
            <a:off x="661253"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Text Placeholder 2"/>
          <p:cNvSpPr>
            <a:spLocks noGrp="1"/>
          </p:cNvSpPr>
          <p:nvPr>
            <p:ph type="body" idx="1"/>
          </p:nvPr>
        </p:nvSpPr>
        <p:spPr>
          <a:xfrm>
            <a:off x="6345641" y="1566985"/>
            <a:ext cx="5146751" cy="683847"/>
          </a:xfrm>
          <a:prstGeom prst="rect">
            <a:avLst/>
          </a:prstGeom>
        </p:spPr>
        <p:txBody>
          <a:bodyPr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a:latin typeface="+mn-lt"/>
                <a:cs typeface="Arial" panose="020B0604020202020204" pitchFamily="34" charset="0"/>
              </a:defRPr>
            </a:lvl1pPr>
          </a:lstStyle>
          <a:p>
            <a:pPr lvl="0"/>
            <a:r>
              <a:rPr lang="fr-FR"/>
              <a:t>Modifier les styles du texte du masque</a:t>
            </a:r>
          </a:p>
        </p:txBody>
      </p:sp>
      <p:sp>
        <p:nvSpPr>
          <p:cNvPr id="11" name="Content Placeholder 2"/>
          <p:cNvSpPr>
            <a:spLocks noGrp="1"/>
          </p:cNvSpPr>
          <p:nvPr>
            <p:ph idx="12"/>
          </p:nvPr>
        </p:nvSpPr>
        <p:spPr>
          <a:xfrm>
            <a:off x="6345642"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mn-lt"/>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mn-lt"/>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mn-lt"/>
                <a:cs typeface="Arial" panose="020B0604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Rectangle 1">
            <a:extLst>
              <a:ext uri="{FF2B5EF4-FFF2-40B4-BE49-F238E27FC236}">
                <a16:creationId xmlns:a16="http://schemas.microsoft.com/office/drawing/2014/main" id="{66D9B9D9-23FF-3FEB-DE4C-531E8BFF21E4}"/>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161477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1032" name="TextBox 2">
            <a:extLst>
              <a:ext uri="{FF2B5EF4-FFF2-40B4-BE49-F238E27FC236}">
                <a16:creationId xmlns:a16="http://schemas.microsoft.com/office/drawing/2014/main" id="{4835871A-C5FB-F727-FC7F-C96821DC5E6B}"/>
              </a:ext>
            </a:extLst>
          </p:cNvPr>
          <p:cNvSpPr txBox="1">
            <a:spLocks noChangeArrowheads="1"/>
          </p:cNvSpPr>
          <p:nvPr userDrawn="1"/>
        </p:nvSpPr>
        <p:spPr bwMode="auto">
          <a:xfrm>
            <a:off x="10188000" y="72000"/>
            <a:ext cx="1908000" cy="180000"/>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fr-CA" altLang="en-US" sz="1200" noProof="0" dirty="0">
                <a:solidFill>
                  <a:srgbClr val="FFFFFF"/>
                </a:solidFill>
                <a:latin typeface="+mn-lt"/>
                <a:cs typeface="Calibri" panose="020F0502020204030204" pitchFamily="34" charset="0"/>
              </a:rPr>
              <a:t>Non classifié  | </a:t>
            </a:r>
            <a:r>
              <a:rPr lang="fr-CA" altLang="en-US" sz="1200" noProof="0" dirty="0" err="1">
                <a:solidFill>
                  <a:srgbClr val="FFFFFF"/>
                </a:solidFill>
                <a:latin typeface="+mn-lt"/>
                <a:cs typeface="Calibri" panose="020F0502020204030204" pitchFamily="34" charset="0"/>
              </a:rPr>
              <a:t>Unclassified</a:t>
            </a:r>
            <a:endParaRPr lang="fr-CA" altLang="en-US" sz="1200" noProof="0" dirty="0">
              <a:solidFill>
                <a:srgbClr val="FFFFFF"/>
              </a:solidFill>
              <a:latin typeface="+mn-lt"/>
              <a:cs typeface="Calibri" panose="020F0502020204030204" pitchFamily="34" charset="0"/>
            </a:endParaRPr>
          </a:p>
        </p:txBody>
      </p:sp>
      <p:sp>
        <p:nvSpPr>
          <p:cNvPr id="1026" name="Title Placeholder 2">
            <a:extLst>
              <a:ext uri="{FF2B5EF4-FFF2-40B4-BE49-F238E27FC236}">
                <a16:creationId xmlns:a16="http://schemas.microsoft.com/office/drawing/2014/main" id="{76C01D55-2420-4187-A990-2FFBE188B65E}"/>
              </a:ext>
            </a:extLst>
          </p:cNvPr>
          <p:cNvSpPr>
            <a:spLocks noGrp="1"/>
          </p:cNvSpPr>
          <p:nvPr>
            <p:ph type="title"/>
          </p:nvPr>
        </p:nvSpPr>
        <p:spPr bwMode="auto">
          <a:xfrm>
            <a:off x="639762" y="248165"/>
            <a:ext cx="10895011" cy="1291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altLang="en-US" noProof="0" dirty="0"/>
              <a:t>Cliquez pour modifier le titre</a:t>
            </a:r>
          </a:p>
        </p:txBody>
      </p:sp>
      <p:sp>
        <p:nvSpPr>
          <p:cNvPr id="1027" name="Text Placeholder 2">
            <a:extLst>
              <a:ext uri="{FF2B5EF4-FFF2-40B4-BE49-F238E27FC236}">
                <a16:creationId xmlns:a16="http://schemas.microsoft.com/office/drawing/2014/main" id="{24126F2B-8E01-21B6-A6F5-4BB1F53AC768}"/>
              </a:ext>
            </a:extLst>
          </p:cNvPr>
          <p:cNvSpPr>
            <a:spLocks noGrp="1"/>
          </p:cNvSpPr>
          <p:nvPr>
            <p:ph type="body" idx="1"/>
          </p:nvPr>
        </p:nvSpPr>
        <p:spPr bwMode="auto">
          <a:xfrm>
            <a:off x="661988" y="1716088"/>
            <a:ext cx="10895012"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altLang="en-US" noProof="0" dirty="0"/>
              <a:t>Cliquez pour modifier les styles</a:t>
            </a:r>
          </a:p>
          <a:p>
            <a:pPr lvl="0"/>
            <a:endParaRPr lang="fr-CA" altLang="en-US" noProof="0" dirty="0"/>
          </a:p>
          <a:p>
            <a:pPr lvl="1"/>
            <a:r>
              <a:rPr lang="fr-CA" altLang="en-US" noProof="0" dirty="0"/>
              <a:t>Deuxième niveau</a:t>
            </a:r>
          </a:p>
          <a:p>
            <a:pPr lvl="2"/>
            <a:r>
              <a:rPr lang="fr-CA" altLang="en-US" noProof="0" dirty="0"/>
              <a:t>Troisième niveau</a:t>
            </a:r>
          </a:p>
          <a:p>
            <a:pPr lvl="3"/>
            <a:r>
              <a:rPr lang="fr-CA" altLang="en-US" noProof="0" dirty="0"/>
              <a:t>Quatrième niveau</a:t>
            </a:r>
          </a:p>
          <a:p>
            <a:pPr lvl="4"/>
            <a:r>
              <a:rPr lang="fr-CA" altLang="en-US" noProof="0" dirty="0"/>
              <a:t>Cinquième niveau</a:t>
            </a:r>
          </a:p>
        </p:txBody>
      </p:sp>
      <p:sp>
        <p:nvSpPr>
          <p:cNvPr id="5" name="Footer Placeholder 4">
            <a:extLst>
              <a:ext uri="{FF2B5EF4-FFF2-40B4-BE49-F238E27FC236}">
                <a16:creationId xmlns:a16="http://schemas.microsoft.com/office/drawing/2014/main" id="{1C81AF8D-7EA5-34AA-717C-1D65DA8B6763}"/>
              </a:ext>
            </a:extLst>
          </p:cNvPr>
          <p:cNvSpPr>
            <a:spLocks noGrp="1"/>
          </p:cNvSpPr>
          <p:nvPr>
            <p:ph type="ftr" sz="quarter" idx="3"/>
          </p:nvPr>
        </p:nvSpPr>
        <p:spPr>
          <a:xfrm>
            <a:off x="4038600" y="6219189"/>
            <a:ext cx="4114800" cy="54000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Arial" panose="020B0604020202020204" pitchFamily="34" charset="0"/>
              </a:defRPr>
            </a:lvl1pPr>
          </a:lstStyle>
          <a:p>
            <a:pPr>
              <a:defRPr/>
            </a:pPr>
            <a:r>
              <a:rPr lang="fr-CA" noProof="0" dirty="0" err="1"/>
              <a:t>View</a:t>
            </a:r>
            <a:r>
              <a:rPr lang="fr-CA" noProof="0" dirty="0"/>
              <a:t> Live Captions </a:t>
            </a:r>
            <a:r>
              <a:rPr lang="fr-CA" noProof="0" dirty="0" err="1"/>
              <a:t>Here</a:t>
            </a:r>
            <a:endParaRPr lang="fr-CA" noProof="0" dirty="0"/>
          </a:p>
        </p:txBody>
      </p:sp>
      <p:pic>
        <p:nvPicPr>
          <p:cNvPr id="1030" name="Picture 10">
            <a:extLst>
              <a:ext uri="{FF2B5EF4-FFF2-40B4-BE49-F238E27FC236}">
                <a16:creationId xmlns:a16="http://schemas.microsoft.com/office/drawing/2014/main" id="{8F33ED2A-28DE-8264-5F4D-357A61183320}"/>
              </a:ext>
              <a:ext uri="{C183D7F6-B498-43B3-948B-1728B52AA6E4}">
                <adec:decorative xmlns:adec="http://schemas.microsoft.com/office/drawing/2017/decorative" val="1"/>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invGray">
          <a:xfrm>
            <a:off x="10918825" y="5908675"/>
            <a:ext cx="127317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5">
            <a:extLst>
              <a:ext uri="{FF2B5EF4-FFF2-40B4-BE49-F238E27FC236}">
                <a16:creationId xmlns:a16="http://schemas.microsoft.com/office/drawing/2014/main" id="{22B4B8B0-60DC-7BDD-22BD-53FBF0438EA3}"/>
              </a:ext>
              <a:ext uri="{C183D7F6-B498-43B3-948B-1728B52AA6E4}">
                <adec:decorative xmlns:adec="http://schemas.microsoft.com/office/drawing/2017/decorative" val="1"/>
              </a:ext>
            </a:extLst>
          </p:cNvPr>
          <p:cNvSpPr txBox="1">
            <a:spLocks/>
          </p:cNvSpPr>
          <p:nvPr userDrawn="1"/>
        </p:nvSpPr>
        <p:spPr>
          <a:xfrm>
            <a:off x="11557000" y="6429375"/>
            <a:ext cx="549275" cy="365125"/>
          </a:xfrm>
          <a:prstGeom prst="rect">
            <a:avLst/>
          </a:prstGeom>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eaLnBrk="1" hangingPunct="1">
              <a:defRPr/>
            </a:pPr>
            <a:fld id="{117DB24E-A640-4F9F-898E-D60853B5EFFB}" type="slidenum">
              <a:rPr lang="fr-CA" altLang="en-US" sz="1400" b="1" noProof="0" smtClean="0">
                <a:solidFill>
                  <a:srgbClr val="FFFFFF"/>
                </a:solidFill>
                <a:latin typeface="+mn-lt"/>
                <a:cs typeface="Arial" panose="020B0604020202020204" pitchFamily="34" charset="0"/>
              </a:rPr>
              <a:pPr algn="r" eaLnBrk="1" hangingPunct="1">
                <a:defRPr/>
              </a:pPr>
              <a:t>‹#›</a:t>
            </a:fld>
            <a:endParaRPr lang="fr-CA" altLang="en-US" sz="1200" b="1" noProof="0" dirty="0">
              <a:solidFill>
                <a:srgbClr val="FFFFFF"/>
              </a:solidFill>
              <a:latin typeface="+mn-lt"/>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4550" r:id="rId1"/>
    <p:sldLayoutId id="2147484551" r:id="rId2"/>
    <p:sldLayoutId id="2147484552" r:id="rId3"/>
    <p:sldLayoutId id="2147484553" r:id="rId4"/>
    <p:sldLayoutId id="2147484558" r:id="rId5"/>
    <p:sldLayoutId id="2147484554" r:id="rId6"/>
    <p:sldLayoutId id="2147484555" r:id="rId7"/>
    <p:sldLayoutId id="2147484556" r:id="rId8"/>
    <p:sldLayoutId id="2147484557" r:id="rId9"/>
  </p:sldLayoutIdLst>
  <p:hf sldNum="0" hdr="0" dt="0"/>
  <p:txStyles>
    <p:titleStyle>
      <a:lvl1pPr algn="l" rtl="0" eaLnBrk="0" fontAlgn="base" hangingPunct="0">
        <a:lnSpc>
          <a:spcPct val="90000"/>
        </a:lnSpc>
        <a:spcBef>
          <a:spcPct val="0"/>
        </a:spcBef>
        <a:spcAft>
          <a:spcPct val="0"/>
        </a:spcAft>
        <a:defRPr lang="en-US" sz="3200" b="1" kern="1200" dirty="0">
          <a:solidFill>
            <a:srgbClr val="FFFFFF"/>
          </a:solidFill>
          <a:latin typeface="+mj-lt"/>
          <a:ea typeface="+mj-ea"/>
          <a:cs typeface="+mj-cs"/>
        </a:defRPr>
      </a:lvl1pPr>
      <a:lvl2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2pPr>
      <a:lvl3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3pPr>
      <a:lvl4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4pPr>
      <a:lvl5pPr algn="l" rtl="0" eaLnBrk="0" fontAlgn="base" hangingPunct="0">
        <a:lnSpc>
          <a:spcPct val="90000"/>
        </a:lnSpc>
        <a:spcBef>
          <a:spcPct val="0"/>
        </a:spcBef>
        <a:spcAft>
          <a:spcPct val="0"/>
        </a:spcAft>
        <a:defRPr sz="3200" b="1">
          <a:solidFill>
            <a:schemeClr val="bg1"/>
          </a:solidFill>
          <a:latin typeface="Arial" panose="020B0604020202020204" pitchFamily="34" charset="0"/>
        </a:defRPr>
      </a:lvl5pPr>
      <a:lvl6pPr marL="457200" algn="l" rtl="0" fontAlgn="base">
        <a:lnSpc>
          <a:spcPct val="90000"/>
        </a:lnSpc>
        <a:spcBef>
          <a:spcPct val="0"/>
        </a:spcBef>
        <a:spcAft>
          <a:spcPct val="0"/>
        </a:spcAft>
        <a:defRPr sz="3200" b="1">
          <a:solidFill>
            <a:schemeClr val="bg1"/>
          </a:solidFill>
          <a:latin typeface="Arial" panose="020B0604020202020204" pitchFamily="34" charset="0"/>
        </a:defRPr>
      </a:lvl6pPr>
      <a:lvl7pPr marL="914400" algn="l" rtl="0" fontAlgn="base">
        <a:lnSpc>
          <a:spcPct val="90000"/>
        </a:lnSpc>
        <a:spcBef>
          <a:spcPct val="0"/>
        </a:spcBef>
        <a:spcAft>
          <a:spcPct val="0"/>
        </a:spcAft>
        <a:defRPr sz="3200" b="1">
          <a:solidFill>
            <a:schemeClr val="bg1"/>
          </a:solidFill>
          <a:latin typeface="Arial" panose="020B0604020202020204" pitchFamily="34" charset="0"/>
        </a:defRPr>
      </a:lvl7pPr>
      <a:lvl8pPr marL="1371600" algn="l" rtl="0" fontAlgn="base">
        <a:lnSpc>
          <a:spcPct val="90000"/>
        </a:lnSpc>
        <a:spcBef>
          <a:spcPct val="0"/>
        </a:spcBef>
        <a:spcAft>
          <a:spcPct val="0"/>
        </a:spcAft>
        <a:defRPr sz="3200" b="1">
          <a:solidFill>
            <a:schemeClr val="bg1"/>
          </a:solidFill>
          <a:latin typeface="Arial" panose="020B0604020202020204" pitchFamily="34" charset="0"/>
        </a:defRPr>
      </a:lvl8pPr>
      <a:lvl9pPr marL="1828800" algn="l" rtl="0" fontAlgn="base">
        <a:lnSpc>
          <a:spcPct val="90000"/>
        </a:lnSpc>
        <a:spcBef>
          <a:spcPct val="0"/>
        </a:spcBef>
        <a:spcAft>
          <a:spcPct val="0"/>
        </a:spcAft>
        <a:defRPr sz="3200" b="1">
          <a:solidFill>
            <a:schemeClr val="bg1"/>
          </a:solidFill>
          <a:latin typeface="Arial" panose="020B0604020202020204" pitchFamily="34" charset="0"/>
        </a:defRPr>
      </a:lvl9pPr>
    </p:titleStyle>
    <p:bodyStyle>
      <a:lvl1pPr marL="228600" indent="-228600" algn="l" rtl="0" eaLnBrk="0" fontAlgn="base" hangingPunct="0">
        <a:lnSpc>
          <a:spcPct val="110000"/>
        </a:lnSpc>
        <a:spcBef>
          <a:spcPts val="1000"/>
        </a:spcBef>
        <a:spcAft>
          <a:spcPct val="0"/>
        </a:spcAft>
        <a:buFont typeface="Arial" panose="020B0604020202020204" pitchFamily="34" charset="0"/>
        <a:buChar char="•"/>
        <a:defRPr sz="2800" kern="1200">
          <a:solidFill>
            <a:srgbClr val="FFFFFF"/>
          </a:solidFill>
          <a:latin typeface="+mn-lt"/>
          <a:ea typeface="+mn-ea"/>
          <a:cs typeface="Arial" panose="020B0604020202020204" pitchFamily="34" charset="0"/>
        </a:defRPr>
      </a:lvl1pPr>
      <a:lvl2pPr marL="6858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2pPr>
      <a:lvl3pPr marL="11430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3pPr>
      <a:lvl4pPr marL="16002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4pPr>
      <a:lvl5pPr marL="2057400" indent="-228600" algn="l" rtl="0" eaLnBrk="0" fontAlgn="base" hangingPunct="0">
        <a:lnSpc>
          <a:spcPct val="110000"/>
        </a:lnSpc>
        <a:spcBef>
          <a:spcPts val="500"/>
        </a:spcBef>
        <a:spcAft>
          <a:spcPct val="0"/>
        </a:spcAft>
        <a:buFont typeface="Arial" panose="020B0604020202020204" pitchFamily="34" charset="0"/>
        <a:buChar char="•"/>
        <a:defRPr sz="2400" kern="1200">
          <a:solidFill>
            <a:srgbClr val="FFFFFF"/>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aact-aatia@ssc-spc.gc.ca"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www.canada.ca/fr/services-partages/organisation/programme-aatia/programme-aatia-peut-aider.html"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5602" name="Title 4">
            <a:extLst>
              <a:ext uri="{FF2B5EF4-FFF2-40B4-BE49-F238E27FC236}">
                <a16:creationId xmlns:a16="http://schemas.microsoft.com/office/drawing/2014/main" id="{84FECA1B-A8D2-F969-804E-E973C1B51AC1}"/>
              </a:ext>
            </a:extLst>
          </p:cNvPr>
          <p:cNvSpPr>
            <a:spLocks noGrp="1"/>
          </p:cNvSpPr>
          <p:nvPr>
            <p:ph type="title"/>
          </p:nvPr>
        </p:nvSpPr>
        <p:spPr>
          <a:xfrm>
            <a:off x="3240000" y="792000"/>
            <a:ext cx="7920000" cy="1332000"/>
          </a:xfrm>
        </p:spPr>
        <p:txBody>
          <a:bodyPr/>
          <a:lstStyle/>
          <a:p>
            <a:r>
              <a:rPr lang="fr-CA" altLang="en-US" dirty="0"/>
              <a:t>Service de la bibliothèque de prêt de l’AATIA</a:t>
            </a:r>
            <a:endParaRPr lang="en-CA" altLang="en-US" dirty="0"/>
          </a:p>
        </p:txBody>
      </p:sp>
      <p:sp>
        <p:nvSpPr>
          <p:cNvPr id="25603" name="Subtitle 5">
            <a:extLst>
              <a:ext uri="{FF2B5EF4-FFF2-40B4-BE49-F238E27FC236}">
                <a16:creationId xmlns:a16="http://schemas.microsoft.com/office/drawing/2014/main" id="{2C103DB6-FD8B-0C80-4D68-05777C529F06}"/>
              </a:ext>
            </a:extLst>
          </p:cNvPr>
          <p:cNvSpPr>
            <a:spLocks noGrp="1"/>
          </p:cNvSpPr>
          <p:nvPr>
            <p:ph type="subTitle" idx="1"/>
          </p:nvPr>
        </p:nvSpPr>
        <p:spPr>
          <a:xfrm>
            <a:off x="3240000" y="2160000"/>
            <a:ext cx="5652000" cy="1116000"/>
          </a:xfrm>
        </p:spPr>
        <p:txBody>
          <a:bodyPr>
            <a:normAutofit fontScale="85000" lnSpcReduction="10000"/>
          </a:bodyPr>
          <a:lstStyle/>
          <a:p>
            <a:r>
              <a:rPr lang="fr-CA" altLang="en-US" dirty="0"/>
              <a:t>Accès rapide à des mesures d’adaptation, des technologies, des services et des outils adaptés pour les fonctionnaires qui </a:t>
            </a:r>
            <a:r>
              <a:rPr lang="fr-FR" altLang="en-US" dirty="0"/>
              <a:t>ayant une incapacité</a:t>
            </a:r>
            <a:endParaRPr lang="fr-CA" altLang="en-US" dirty="0"/>
          </a:p>
        </p:txBody>
      </p:sp>
      <p:sp>
        <p:nvSpPr>
          <p:cNvPr id="8" name="Content Placeholder 7">
            <a:extLst>
              <a:ext uri="{FF2B5EF4-FFF2-40B4-BE49-F238E27FC236}">
                <a16:creationId xmlns:a16="http://schemas.microsoft.com/office/drawing/2014/main" id="{4E536201-90FA-7064-6055-501B562308B8}"/>
              </a:ext>
            </a:extLst>
          </p:cNvPr>
          <p:cNvSpPr>
            <a:spLocks noGrp="1"/>
          </p:cNvSpPr>
          <p:nvPr>
            <p:ph type="body" sz="quarter" idx="10"/>
          </p:nvPr>
        </p:nvSpPr>
        <p:spPr>
          <a:xfrm>
            <a:off x="3239587" y="3312000"/>
            <a:ext cx="5652001" cy="396000"/>
          </a:xfrm>
        </p:spPr>
        <p:txBody>
          <a:bodyPr/>
          <a:lstStyle/>
          <a:p>
            <a:r>
              <a:rPr lang="en-CA" dirty="0"/>
              <a:t>Mai 2024</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F2B6131F-9CF6-D7B3-FF40-3004FED73641}"/>
              </a:ext>
            </a:extLst>
          </p:cNvPr>
          <p:cNvSpPr>
            <a:spLocks noGrp="1"/>
          </p:cNvSpPr>
          <p:nvPr>
            <p:ph type="title"/>
            <p:custDataLst>
              <p:tags r:id="rId1"/>
            </p:custDataLst>
          </p:nvPr>
        </p:nvSpPr>
        <p:spPr>
          <a:xfrm>
            <a:off x="635000" y="363658"/>
            <a:ext cx="8940800" cy="855662"/>
          </a:xfrm>
        </p:spPr>
        <p:txBody>
          <a:bodyPr/>
          <a:lstStyle/>
          <a:p>
            <a:r>
              <a:rPr lang="fr-CA" altLang="en-US" dirty="0"/>
              <a:t>Processus d’adaptation d’AATIA</a:t>
            </a:r>
          </a:p>
        </p:txBody>
      </p:sp>
      <p:sp>
        <p:nvSpPr>
          <p:cNvPr id="5" name="Content Placeholder 4">
            <a:extLst>
              <a:ext uri="{FF2B5EF4-FFF2-40B4-BE49-F238E27FC236}">
                <a16:creationId xmlns:a16="http://schemas.microsoft.com/office/drawing/2014/main" id="{70468EEB-8AC6-2A37-9F4E-D413F9C8FE2F}"/>
              </a:ext>
            </a:extLst>
          </p:cNvPr>
          <p:cNvSpPr>
            <a:spLocks noGrp="1"/>
          </p:cNvSpPr>
          <p:nvPr>
            <p:ph idx="1"/>
            <p:custDataLst>
              <p:tags r:id="rId2"/>
            </p:custDataLst>
          </p:nvPr>
        </p:nvSpPr>
        <p:spPr>
          <a:xfrm>
            <a:off x="661251" y="1711573"/>
            <a:ext cx="10895100" cy="4422831"/>
          </a:xfrm>
        </p:spPr>
        <p:txBody>
          <a:bodyPr rtlCol="0">
            <a:normAutofit lnSpcReduction="10000"/>
          </a:bodyPr>
          <a:lstStyle/>
          <a:p>
            <a:pPr marL="0" indent="0">
              <a:buNone/>
            </a:pPr>
            <a:r>
              <a:rPr lang="fr-CA" b="1" dirty="0">
                <a:solidFill>
                  <a:schemeClr val="accent6"/>
                </a:solidFill>
              </a:rPr>
              <a:t>Étape 1 : questionnaire d’information</a:t>
            </a:r>
          </a:p>
          <a:p>
            <a:r>
              <a:rPr lang="fr-CA" sz="2800" dirty="0"/>
              <a:t>Lorsque vous communiquez avec le programme d’AATIA pour une séance d’information, votre étudiant sera jumelé avec un gestionnaire de cas de la bibliothèque de prêt</a:t>
            </a:r>
          </a:p>
          <a:p>
            <a:r>
              <a:rPr lang="fr-CA" sz="2800" dirty="0"/>
              <a:t>Un rendez-vous informel, </a:t>
            </a:r>
            <a:r>
              <a:rPr lang="fr-FR" sz="2800" dirty="0"/>
              <a:t>d’environ une heure, </a:t>
            </a:r>
            <a:r>
              <a:rPr lang="fr-CA" sz="2800" dirty="0"/>
              <a:t>ou nous discuterons de vos obstacles et de vos besoins quotidiens</a:t>
            </a:r>
          </a:p>
          <a:p>
            <a:r>
              <a:rPr lang="fr-CA" sz="2800" dirty="0"/>
              <a:t>Le gestionnaire de cas rédigera un résumé des points soulevés lors de la réunion et les transmettra aux techniciens assignés à votre cas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67A05-E252-2848-1FAA-10636F734C7A}"/>
              </a:ext>
            </a:extLst>
          </p:cNvPr>
          <p:cNvSpPr>
            <a:spLocks noGrp="1"/>
          </p:cNvSpPr>
          <p:nvPr>
            <p:ph type="title"/>
          </p:nvPr>
        </p:nvSpPr>
        <p:spPr>
          <a:xfrm>
            <a:off x="635000" y="363658"/>
            <a:ext cx="8940800" cy="855662"/>
          </a:xfrm>
        </p:spPr>
        <p:txBody>
          <a:bodyPr/>
          <a:lstStyle/>
          <a:p>
            <a:r>
              <a:rPr lang="fr-CA" dirty="0">
                <a:solidFill>
                  <a:schemeClr val="accent6"/>
                </a:solidFill>
              </a:rPr>
              <a:t>Étape 2 : La séance d’information</a:t>
            </a:r>
            <a:endParaRPr lang="en-CA" dirty="0">
              <a:solidFill>
                <a:schemeClr val="accent6"/>
              </a:solidFill>
            </a:endParaRPr>
          </a:p>
        </p:txBody>
      </p:sp>
      <p:sp>
        <p:nvSpPr>
          <p:cNvPr id="3" name="Content Placeholder 2">
            <a:extLst>
              <a:ext uri="{FF2B5EF4-FFF2-40B4-BE49-F238E27FC236}">
                <a16:creationId xmlns:a16="http://schemas.microsoft.com/office/drawing/2014/main" id="{CCFBFD2B-BD26-A3B2-2383-44F3FF0732A5}"/>
              </a:ext>
            </a:extLst>
          </p:cNvPr>
          <p:cNvSpPr>
            <a:spLocks noGrp="1"/>
          </p:cNvSpPr>
          <p:nvPr>
            <p:ph idx="1"/>
          </p:nvPr>
        </p:nvSpPr>
        <p:spPr>
          <a:xfrm>
            <a:off x="661988" y="1595911"/>
            <a:ext cx="10895012" cy="4582944"/>
          </a:xfrm>
        </p:spPr>
        <p:txBody>
          <a:bodyPr>
            <a:normAutofit fontScale="70000" lnSpcReduction="20000"/>
          </a:bodyPr>
          <a:lstStyle/>
          <a:p>
            <a:pPr marL="360000" indent="-360000">
              <a:lnSpc>
                <a:spcPct val="120000"/>
              </a:lnSpc>
              <a:spcBef>
                <a:spcPts val="900"/>
              </a:spcBef>
            </a:pPr>
            <a:r>
              <a:rPr lang="fr-FR" dirty="0"/>
              <a:t>Un rendez-vous informel d</a:t>
            </a:r>
            <a:r>
              <a:rPr lang="fr-CA" dirty="0"/>
              <a:t>’</a:t>
            </a:r>
            <a:r>
              <a:rPr lang="fr-FR" dirty="0"/>
              <a:t>une heure au cours duquel</a:t>
            </a:r>
            <a:r>
              <a:rPr lang="fr-CA" dirty="0"/>
              <a:t> </a:t>
            </a:r>
            <a:r>
              <a:rPr lang="fr-FR" dirty="0"/>
              <a:t>:</a:t>
            </a:r>
          </a:p>
          <a:p>
            <a:pPr lvl="1">
              <a:lnSpc>
                <a:spcPct val="120000"/>
              </a:lnSpc>
              <a:spcBef>
                <a:spcPts val="900"/>
              </a:spcBef>
            </a:pPr>
            <a:r>
              <a:rPr lang="fr-FR" dirty="0"/>
              <a:t>nous présentons nos services</a:t>
            </a:r>
          </a:p>
          <a:p>
            <a:pPr lvl="1">
              <a:lnSpc>
                <a:spcPct val="120000"/>
              </a:lnSpc>
              <a:spcBef>
                <a:spcPts val="900"/>
              </a:spcBef>
            </a:pPr>
            <a:r>
              <a:rPr lang="fr-FR" dirty="0"/>
              <a:t>le gestionnaire de cas et votre étudiant discuterons des obstacles que ce dernier a identifiés pendant le questionnaire d’information</a:t>
            </a:r>
          </a:p>
          <a:p>
            <a:pPr lvl="1">
              <a:lnSpc>
                <a:spcPct val="120000"/>
              </a:lnSpc>
              <a:spcBef>
                <a:spcPts val="900"/>
              </a:spcBef>
            </a:pPr>
            <a:r>
              <a:rPr lang="fr-FR" dirty="0"/>
              <a:t>le gestionnaire décrit les tâches et les outils informatiques requis pour le poste </a:t>
            </a:r>
            <a:endParaRPr lang="fr-CA" dirty="0"/>
          </a:p>
          <a:p>
            <a:pPr marL="360000" indent="-360000">
              <a:lnSpc>
                <a:spcPct val="120000"/>
              </a:lnSpc>
              <a:spcBef>
                <a:spcPts val="900"/>
              </a:spcBef>
            </a:pPr>
            <a:r>
              <a:rPr lang="fr-CA" dirty="0"/>
              <a:t>Dans un délai de trois jours suivant la séance d’information, AATIA enverra à tous les participants un document sommaire décrivant les outils dont nous avons discuté pendant cette séance.</a:t>
            </a:r>
          </a:p>
          <a:p>
            <a:pPr marL="360000" indent="-360000">
              <a:lnSpc>
                <a:spcPct val="120000"/>
              </a:lnSpc>
              <a:spcBef>
                <a:spcPts val="900"/>
              </a:spcBef>
            </a:pPr>
            <a:r>
              <a:rPr lang="fr-CA" dirty="0"/>
              <a:t>AATIA désignera un technicien principal, expert en technologie informatique adaptative, qui travaillera en tête-à-tête avec le client. Le technicien principal contactera le client pour organiser une séance exploratoire et discutera des solutions possibles.</a:t>
            </a:r>
          </a:p>
          <a:p>
            <a:pPr>
              <a:spcBef>
                <a:spcPts val="900"/>
              </a:spcBef>
            </a:pPr>
            <a:endParaRPr lang="en-CA" dirty="0"/>
          </a:p>
        </p:txBody>
      </p:sp>
    </p:spTree>
    <p:extLst>
      <p:ext uri="{BB962C8B-B14F-4D97-AF65-F5344CB8AC3E}">
        <p14:creationId xmlns:p14="http://schemas.microsoft.com/office/powerpoint/2010/main" val="3390039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73AD4ABB-D28B-ED32-0022-DAAA1A49C73B}"/>
              </a:ext>
            </a:extLst>
          </p:cNvPr>
          <p:cNvSpPr>
            <a:spLocks noGrp="1"/>
          </p:cNvSpPr>
          <p:nvPr>
            <p:ph type="title"/>
            <p:custDataLst>
              <p:tags r:id="rId1"/>
            </p:custDataLst>
          </p:nvPr>
        </p:nvSpPr>
        <p:spPr>
          <a:xfrm>
            <a:off x="635000" y="363658"/>
            <a:ext cx="9902794" cy="855662"/>
          </a:xfrm>
        </p:spPr>
        <p:txBody>
          <a:bodyPr/>
          <a:lstStyle/>
          <a:p>
            <a:r>
              <a:rPr lang="fr-CA" dirty="0">
                <a:solidFill>
                  <a:schemeClr val="accent6"/>
                </a:solidFill>
              </a:rPr>
              <a:t>Étape 3 : Trouver la bonne solution grâce à la BDP</a:t>
            </a:r>
          </a:p>
        </p:txBody>
      </p:sp>
      <p:sp>
        <p:nvSpPr>
          <p:cNvPr id="3" name="Content Placeholder 2">
            <a:extLst>
              <a:ext uri="{FF2B5EF4-FFF2-40B4-BE49-F238E27FC236}">
                <a16:creationId xmlns:a16="http://schemas.microsoft.com/office/drawing/2014/main" id="{33EF3F07-3B03-74D1-41F3-8DB41473A328}"/>
              </a:ext>
            </a:extLst>
          </p:cNvPr>
          <p:cNvSpPr>
            <a:spLocks noGrp="1"/>
          </p:cNvSpPr>
          <p:nvPr>
            <p:ph idx="1"/>
            <p:custDataLst>
              <p:tags r:id="rId2"/>
            </p:custDataLst>
          </p:nvPr>
        </p:nvSpPr>
        <p:spPr>
          <a:xfrm>
            <a:off x="661988" y="1507130"/>
            <a:ext cx="10895012" cy="4747505"/>
          </a:xfrm>
        </p:spPr>
        <p:txBody>
          <a:bodyPr>
            <a:normAutofit lnSpcReduction="10000"/>
          </a:bodyPr>
          <a:lstStyle/>
          <a:p>
            <a:pPr marL="360000" indent="-360000">
              <a:lnSpc>
                <a:spcPct val="120000"/>
              </a:lnSpc>
              <a:spcBef>
                <a:spcPts val="900"/>
              </a:spcBef>
            </a:pPr>
            <a:r>
              <a:rPr lang="fr-CA" dirty="0"/>
              <a:t>Le client détermine les solutions qui pourraient fonctionner, essaie différents outils, puis indique ceux qui conviennent le mieux à ses besoins et à son travail.</a:t>
            </a:r>
          </a:p>
          <a:p>
            <a:pPr marL="360000" indent="-360000">
              <a:lnSpc>
                <a:spcPct val="120000"/>
              </a:lnSpc>
              <a:spcBef>
                <a:spcPts val="900"/>
              </a:spcBef>
            </a:pPr>
            <a:r>
              <a:rPr lang="fr-CA" dirty="0"/>
              <a:t>Le gestionnaire approuve les prêts d’équipements et de logiciels au ministère du client. </a:t>
            </a:r>
          </a:p>
          <a:p>
            <a:pPr marL="360000" indent="-360000">
              <a:lnSpc>
                <a:spcPct val="120000"/>
              </a:lnSpc>
              <a:spcBef>
                <a:spcPts val="900"/>
              </a:spcBef>
            </a:pPr>
            <a:r>
              <a:rPr lang="fr-CA" dirty="0"/>
              <a:t>Le client communique avec le technicien principal si l’équipement ne fonctionne pas, si son état change ou s’il veut explorer d’autres solutions.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5528-134B-1822-6442-EE8F54740B45}"/>
              </a:ext>
            </a:extLst>
          </p:cNvPr>
          <p:cNvSpPr>
            <a:spLocks noGrp="1"/>
          </p:cNvSpPr>
          <p:nvPr>
            <p:ph type="title"/>
          </p:nvPr>
        </p:nvSpPr>
        <p:spPr>
          <a:xfrm>
            <a:off x="635000" y="363658"/>
            <a:ext cx="8940800" cy="855662"/>
          </a:xfrm>
        </p:spPr>
        <p:txBody>
          <a:bodyPr/>
          <a:lstStyle/>
          <a:p>
            <a:r>
              <a:rPr lang="fr-CA" dirty="0">
                <a:solidFill>
                  <a:schemeClr val="accent6"/>
                </a:solidFill>
              </a:rPr>
              <a:t>Étape 4 : Conclure les services de la BDP</a:t>
            </a:r>
          </a:p>
        </p:txBody>
      </p:sp>
      <p:sp>
        <p:nvSpPr>
          <p:cNvPr id="3" name="Content Placeholder 2">
            <a:extLst>
              <a:ext uri="{FF2B5EF4-FFF2-40B4-BE49-F238E27FC236}">
                <a16:creationId xmlns:a16="http://schemas.microsoft.com/office/drawing/2014/main" id="{C7D7CED3-2C6E-85A0-3C98-C17F7A2852E1}"/>
              </a:ext>
            </a:extLst>
          </p:cNvPr>
          <p:cNvSpPr>
            <a:spLocks noGrp="1"/>
          </p:cNvSpPr>
          <p:nvPr>
            <p:ph idx="1"/>
          </p:nvPr>
        </p:nvSpPr>
        <p:spPr>
          <a:xfrm>
            <a:off x="661988" y="1595910"/>
            <a:ext cx="10895012" cy="4536000"/>
          </a:xfrm>
        </p:spPr>
        <p:txBody>
          <a:bodyPr>
            <a:normAutofit/>
          </a:bodyPr>
          <a:lstStyle/>
          <a:p>
            <a:pPr>
              <a:spcBef>
                <a:spcPts val="1200"/>
              </a:spcBef>
            </a:pPr>
            <a:r>
              <a:rPr lang="fr-CA" sz="2800" dirty="0"/>
              <a:t>Les étudiants conservent l’équipement jusqu’à la fin de la période d’emploi.</a:t>
            </a:r>
          </a:p>
          <a:p>
            <a:pPr>
              <a:spcBef>
                <a:spcPts val="1200"/>
              </a:spcBef>
            </a:pPr>
            <a:r>
              <a:rPr lang="fr-CA" sz="2800" dirty="0"/>
              <a:t>Si les employés sont embauchés pour une période indéterminée, ils peuvent continuer d’utiliser l’équipement, car l’AATIA fournira des ressources pour aider le ministère du client à acheter du matériel de remplacement pour la bibliothèque de prêt. Ce processus évite les interruptions de travail et le besoin de reconfigurer les outils. </a:t>
            </a:r>
          </a:p>
          <a:p>
            <a:pPr>
              <a:spcBef>
                <a:spcPts val="1200"/>
              </a:spcBef>
            </a:pPr>
            <a:endParaRPr lang="fr-CA" sz="2800" dirty="0"/>
          </a:p>
        </p:txBody>
      </p:sp>
    </p:spTree>
    <p:extLst>
      <p:ext uri="{BB962C8B-B14F-4D97-AF65-F5344CB8AC3E}">
        <p14:creationId xmlns:p14="http://schemas.microsoft.com/office/powerpoint/2010/main" val="1057993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E94DCE84-6D87-B75F-EA1B-E7392BE01DCF}"/>
              </a:ext>
            </a:extLst>
          </p:cNvPr>
          <p:cNvSpPr>
            <a:spLocks noGrp="1"/>
          </p:cNvSpPr>
          <p:nvPr>
            <p:ph type="title"/>
          </p:nvPr>
        </p:nvSpPr>
        <p:spPr>
          <a:xfrm>
            <a:off x="635000" y="363598"/>
            <a:ext cx="8940800" cy="855662"/>
          </a:xfrm>
        </p:spPr>
        <p:txBody>
          <a:bodyPr/>
          <a:lstStyle/>
          <a:p>
            <a:r>
              <a:rPr lang="fr-CA" dirty="0"/>
              <a:t>Vous êtes prêt à commencer !</a:t>
            </a:r>
          </a:p>
        </p:txBody>
      </p:sp>
      <p:sp>
        <p:nvSpPr>
          <p:cNvPr id="3" name="Content Placeholder 2">
            <a:extLst>
              <a:ext uri="{FF2B5EF4-FFF2-40B4-BE49-F238E27FC236}">
                <a16:creationId xmlns:a16="http://schemas.microsoft.com/office/drawing/2014/main" id="{E2AFA58E-9D8A-4FD1-05EE-D82CFCC1D75C}"/>
              </a:ext>
            </a:extLst>
          </p:cNvPr>
          <p:cNvSpPr>
            <a:spLocks noGrp="1"/>
          </p:cNvSpPr>
          <p:nvPr>
            <p:ph idx="1"/>
          </p:nvPr>
        </p:nvSpPr>
        <p:spPr>
          <a:xfrm>
            <a:off x="661251" y="1711573"/>
            <a:ext cx="10895100" cy="4422831"/>
          </a:xfrm>
        </p:spPr>
        <p:txBody>
          <a:bodyPr>
            <a:noAutofit/>
          </a:bodyPr>
          <a:lstStyle/>
          <a:p>
            <a:pPr marL="468000" indent="-468000">
              <a:spcBef>
                <a:spcPts val="0"/>
              </a:spcBef>
              <a:spcAft>
                <a:spcPts val="1200"/>
              </a:spcAft>
              <a:buFont typeface="+mj-lt"/>
              <a:buAutoNum type="arabicPeriod"/>
            </a:pPr>
            <a:r>
              <a:rPr lang="fr-CA" sz="2400" dirty="0"/>
              <a:t>Utilisez le Passeport d’accessibilité du GC pour discuter avec votre étudiant les adaptations dont il a besoin.</a:t>
            </a:r>
          </a:p>
          <a:p>
            <a:pPr marL="468000" indent="-468000">
              <a:spcBef>
                <a:spcPts val="0"/>
              </a:spcBef>
              <a:spcAft>
                <a:spcPts val="1200"/>
              </a:spcAft>
              <a:buFont typeface="+mj-lt"/>
              <a:buAutoNum type="arabicPeriod"/>
            </a:pPr>
            <a:r>
              <a:rPr lang="fr-CA" sz="2400" dirty="0"/>
              <a:t>Envoyez un courriel à  </a:t>
            </a:r>
            <a:r>
              <a:rPr lang="fr-CA" sz="2400" dirty="0">
                <a:hlinkClick r:id="rId3"/>
              </a:rPr>
              <a:t>aaact-aatia@ssc-spc.gc.ca</a:t>
            </a:r>
            <a:r>
              <a:rPr lang="fr-CA" sz="2400" dirty="0"/>
              <a:t> et assurez-vous de préciser que vous nous contactez au sujet d'un étudiant de l’OEÉSH afin que nous puissions fournir les services et le soutien nécessaires.</a:t>
            </a:r>
          </a:p>
          <a:p>
            <a:pPr marL="468000" indent="-468000">
              <a:spcBef>
                <a:spcPts val="0"/>
              </a:spcBef>
              <a:spcAft>
                <a:spcPts val="1200"/>
              </a:spcAft>
              <a:buFont typeface="+mj-lt"/>
              <a:buAutoNum type="arabicPeriod"/>
            </a:pPr>
            <a:r>
              <a:rPr lang="fr-CA" sz="2400" dirty="0"/>
              <a:t>Assistez à la séance d’information de votre étudiant et aidez-le à se mettre au travail !</a:t>
            </a:r>
          </a:p>
          <a:p>
            <a:pPr marL="0" indent="0" algn="ctr">
              <a:spcBef>
                <a:spcPts val="0"/>
              </a:spcBef>
              <a:spcAft>
                <a:spcPts val="1200"/>
              </a:spcAft>
              <a:buNone/>
            </a:pPr>
            <a:r>
              <a:rPr lang="fr-CA" sz="2400" dirty="0"/>
              <a:t>Visitez le </a:t>
            </a:r>
            <a:r>
              <a:rPr lang="fr-FR" sz="2400" dirty="0">
                <a:hlinkClick r:id="rId4"/>
              </a:rPr>
              <a:t>site Web d</a:t>
            </a:r>
            <a:r>
              <a:rPr lang="en-CA" sz="2400" dirty="0">
                <a:hlinkClick r:id="rId4"/>
              </a:rPr>
              <a:t>’A</a:t>
            </a:r>
            <a:r>
              <a:rPr lang="fr-FR" sz="2400" dirty="0">
                <a:hlinkClick r:id="rId4"/>
              </a:rPr>
              <a:t>ATIA (https://www.canada.ca/fr/services-partages/organisation/programme-aatia/programme-aatia-peut-aider.html)</a:t>
            </a:r>
            <a:r>
              <a:rPr lang="fr-CA" sz="2400" dirty="0"/>
              <a:t> pour plus d’informations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DB3035A-11CE-3116-C6F6-C2111B8ED96B}"/>
              </a:ext>
            </a:extLst>
          </p:cNvPr>
          <p:cNvSpPr>
            <a:spLocks noGrp="1"/>
          </p:cNvSpPr>
          <p:nvPr>
            <p:ph type="title"/>
            <p:custDataLst>
              <p:tags r:id="rId1"/>
            </p:custDataLst>
          </p:nvPr>
        </p:nvSpPr>
        <p:spPr>
          <a:xfrm>
            <a:off x="635000" y="408048"/>
            <a:ext cx="8940800" cy="855662"/>
          </a:xfrm>
        </p:spPr>
        <p:txBody>
          <a:bodyPr/>
          <a:lstStyle/>
          <a:p>
            <a:r>
              <a:rPr lang="fr-CA" altLang="en-US" dirty="0"/>
              <a:t>Ordre du jour</a:t>
            </a:r>
          </a:p>
        </p:txBody>
      </p:sp>
      <p:sp>
        <p:nvSpPr>
          <p:cNvPr id="27651" name="Content Placeholder 2">
            <a:extLst>
              <a:ext uri="{FF2B5EF4-FFF2-40B4-BE49-F238E27FC236}">
                <a16:creationId xmlns:a16="http://schemas.microsoft.com/office/drawing/2014/main" id="{AEF2072A-1291-8887-1896-E992EF5B9D3A}"/>
              </a:ext>
            </a:extLst>
          </p:cNvPr>
          <p:cNvSpPr>
            <a:spLocks noGrp="1"/>
          </p:cNvSpPr>
          <p:nvPr>
            <p:ph idx="1"/>
            <p:custDataLst>
              <p:tags r:id="rId2"/>
            </p:custDataLst>
          </p:nvPr>
        </p:nvSpPr>
        <p:spPr>
          <a:xfrm>
            <a:off x="661251" y="1422812"/>
            <a:ext cx="10895100" cy="4860000"/>
          </a:xfrm>
        </p:spPr>
        <p:txBody>
          <a:bodyPr>
            <a:normAutofit fontScale="77500" lnSpcReduction="20000"/>
          </a:bodyPr>
          <a:lstStyle/>
          <a:p>
            <a:pPr>
              <a:lnSpc>
                <a:spcPct val="130000"/>
              </a:lnSpc>
            </a:pPr>
            <a:r>
              <a:rPr lang="fr-CA" altLang="en-US" dirty="0"/>
              <a:t>Aperçu du programme d’ AATIA</a:t>
            </a:r>
          </a:p>
          <a:p>
            <a:pPr>
              <a:lnSpc>
                <a:spcPct val="130000"/>
              </a:lnSpc>
            </a:pPr>
            <a:r>
              <a:rPr lang="fr-CA" altLang="en-US" dirty="0"/>
              <a:t>Qu’est-ce que la bibliothèque de prêt (BDP)?</a:t>
            </a:r>
          </a:p>
          <a:p>
            <a:pPr>
              <a:lnSpc>
                <a:spcPct val="130000"/>
              </a:lnSpc>
            </a:pPr>
            <a:r>
              <a:rPr lang="fr-CA" altLang="en-US" dirty="0"/>
              <a:t>Les origines de la bibliothèque de prêt</a:t>
            </a:r>
          </a:p>
          <a:p>
            <a:pPr>
              <a:lnSpc>
                <a:spcPct val="130000"/>
              </a:lnSpc>
            </a:pPr>
            <a:r>
              <a:rPr lang="fr-CA" dirty="0"/>
              <a:t>État actuel de la bibliothèque de prêt</a:t>
            </a:r>
            <a:endParaRPr lang="en-CA" dirty="0"/>
          </a:p>
          <a:p>
            <a:pPr>
              <a:lnSpc>
                <a:spcPct val="130000"/>
              </a:lnSpc>
            </a:pPr>
            <a:r>
              <a:rPr lang="fr-CA" dirty="0"/>
              <a:t>Comment pouvons-nous aider vos employés étudiants ?</a:t>
            </a:r>
            <a:endParaRPr lang="en-CA" dirty="0"/>
          </a:p>
          <a:p>
            <a:pPr>
              <a:lnSpc>
                <a:spcPct val="130000"/>
              </a:lnSpc>
            </a:pPr>
            <a:r>
              <a:rPr lang="fr-CA" dirty="0"/>
              <a:t>Prêts de matériels et de logiciels</a:t>
            </a:r>
            <a:endParaRPr lang="en-CA" dirty="0"/>
          </a:p>
          <a:p>
            <a:pPr>
              <a:lnSpc>
                <a:spcPct val="130000"/>
              </a:lnSpc>
            </a:pPr>
            <a:r>
              <a:rPr lang="fr-CA" altLang="en-US" dirty="0"/>
              <a:t>Prestation de services axés sur le client</a:t>
            </a:r>
            <a:endParaRPr lang="en-CA" dirty="0"/>
          </a:p>
          <a:p>
            <a:pPr>
              <a:lnSpc>
                <a:spcPct val="130000"/>
              </a:lnSpc>
            </a:pPr>
            <a:r>
              <a:rPr lang="fr-CA" dirty="0"/>
              <a:t>Comment fonctionne le processus de la bibliothèque de prêt de l’AATIA ? </a:t>
            </a:r>
            <a:endParaRPr lang="en-CA" dirty="0"/>
          </a:p>
          <a:p>
            <a:pPr>
              <a:lnSpc>
                <a:spcPct val="130000"/>
              </a:lnSpc>
            </a:pPr>
            <a:r>
              <a:rPr lang="fr-CA" dirty="0"/>
              <a:t>Vous êtes prêt à commencer !</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29698" name="Title 2">
            <a:extLst>
              <a:ext uri="{FF2B5EF4-FFF2-40B4-BE49-F238E27FC236}">
                <a16:creationId xmlns:a16="http://schemas.microsoft.com/office/drawing/2014/main" id="{3F167C39-365C-E966-A2FC-0FD1D4EB5DE5}"/>
              </a:ext>
            </a:extLst>
          </p:cNvPr>
          <p:cNvSpPr>
            <a:spLocks noGrp="1"/>
          </p:cNvSpPr>
          <p:nvPr>
            <p:ph type="title"/>
            <p:custDataLst>
              <p:tags r:id="rId2"/>
            </p:custDataLst>
          </p:nvPr>
        </p:nvSpPr>
        <p:spPr>
          <a:xfrm>
            <a:off x="635199" y="407586"/>
            <a:ext cx="8941252" cy="856125"/>
          </a:xfrm>
        </p:spPr>
        <p:txBody>
          <a:bodyPr/>
          <a:lstStyle/>
          <a:p>
            <a:r>
              <a:rPr lang="fr-CA" altLang="en-US" dirty="0"/>
              <a:t>Programme d’accessibilité, d’adaptation et de technologie informatique adaptée (AATIA)</a:t>
            </a:r>
          </a:p>
        </p:txBody>
      </p:sp>
      <p:sp>
        <p:nvSpPr>
          <p:cNvPr id="2" name="Content Placeholder 1">
            <a:extLst>
              <a:ext uri="{FF2B5EF4-FFF2-40B4-BE49-F238E27FC236}">
                <a16:creationId xmlns:a16="http://schemas.microsoft.com/office/drawing/2014/main" id="{A1DB1C66-4F80-9E86-196C-7A2B24311982}"/>
              </a:ext>
            </a:extLst>
          </p:cNvPr>
          <p:cNvSpPr>
            <a:spLocks noGrp="1"/>
          </p:cNvSpPr>
          <p:nvPr>
            <p:ph idx="1"/>
            <p:custDataLst>
              <p:tags r:id="rId3"/>
            </p:custDataLst>
          </p:nvPr>
        </p:nvSpPr>
        <p:spPr>
          <a:xfrm>
            <a:off x="661251" y="1590421"/>
            <a:ext cx="10895100" cy="900000"/>
          </a:xfrm>
        </p:spPr>
        <p:txBody>
          <a:bodyPr>
            <a:normAutofit/>
          </a:bodyPr>
          <a:lstStyle/>
          <a:p>
            <a:r>
              <a:rPr lang="fr-CA" dirty="0"/>
              <a:t>Un chef de file dans les domaines de la technologie accessible et de l’accessibilité numérique depuis plus de 30 ans</a:t>
            </a:r>
          </a:p>
        </p:txBody>
      </p:sp>
      <p:sp>
        <p:nvSpPr>
          <p:cNvPr id="5" name="Content Placeholder 4">
            <a:extLst>
              <a:ext uri="{FF2B5EF4-FFF2-40B4-BE49-F238E27FC236}">
                <a16:creationId xmlns:a16="http://schemas.microsoft.com/office/drawing/2014/main" id="{6A680265-18A5-ADAC-62C5-F25B691D7635}"/>
              </a:ext>
            </a:extLst>
          </p:cNvPr>
          <p:cNvSpPr>
            <a:spLocks noGrp="1"/>
          </p:cNvSpPr>
          <p:nvPr>
            <p:ph sz="quarter" idx="10"/>
          </p:nvPr>
        </p:nvSpPr>
        <p:spPr>
          <a:xfrm>
            <a:off x="1398588" y="2809876"/>
            <a:ext cx="2879725" cy="1979613"/>
          </a:xfrm>
        </p:spPr>
        <p:txBody>
          <a:bodyPr/>
          <a:lstStyle/>
          <a:p>
            <a:r>
              <a:rPr lang="fr-CA" dirty="0"/>
              <a:t>Services à la clientèle</a:t>
            </a:r>
          </a:p>
          <a:p>
            <a:pPr lvl="1"/>
            <a:r>
              <a:rPr lang="fr-CA" dirty="0"/>
              <a:t>soutien personnalisé individuel pour les personnes en situation d’handicap</a:t>
            </a:r>
          </a:p>
        </p:txBody>
      </p:sp>
      <p:sp>
        <p:nvSpPr>
          <p:cNvPr id="6" name="Content Placeholder 5">
            <a:extLst>
              <a:ext uri="{FF2B5EF4-FFF2-40B4-BE49-F238E27FC236}">
                <a16:creationId xmlns:a16="http://schemas.microsoft.com/office/drawing/2014/main" id="{D0006682-DE07-DC64-2210-9B58FC88DD3B}"/>
              </a:ext>
            </a:extLst>
          </p:cNvPr>
          <p:cNvSpPr>
            <a:spLocks noGrp="1"/>
          </p:cNvSpPr>
          <p:nvPr>
            <p:ph sz="quarter" idx="11"/>
          </p:nvPr>
        </p:nvSpPr>
        <p:spPr>
          <a:xfrm>
            <a:off x="4852990" y="2608789"/>
            <a:ext cx="2916237" cy="2303463"/>
          </a:xfrm>
        </p:spPr>
        <p:txBody>
          <a:bodyPr/>
          <a:lstStyle/>
          <a:p>
            <a:r>
              <a:rPr lang="fr-CA" altLang="en-US" dirty="0"/>
              <a:t>Formation</a:t>
            </a:r>
          </a:p>
          <a:p>
            <a:pPr lvl="1"/>
            <a:r>
              <a:rPr lang="fr-CA" altLang="en-US" dirty="0"/>
              <a:t>technologie adaptée</a:t>
            </a:r>
          </a:p>
          <a:p>
            <a:pPr lvl="1"/>
            <a:r>
              <a:rPr lang="fr-CA" altLang="en-US" dirty="0"/>
              <a:t>accessibilité numérique</a:t>
            </a:r>
          </a:p>
          <a:p>
            <a:pPr lvl="1"/>
            <a:r>
              <a:rPr lang="fr-CA" altLang="en-US" dirty="0"/>
              <a:t>documents accessibles</a:t>
            </a:r>
          </a:p>
          <a:p>
            <a:pPr lvl="1"/>
            <a:r>
              <a:rPr lang="fr-CA" altLang="en-US" dirty="0"/>
              <a:t>sensibilisation à la situation des personnes handicapées</a:t>
            </a:r>
          </a:p>
        </p:txBody>
      </p:sp>
      <p:sp>
        <p:nvSpPr>
          <p:cNvPr id="7" name="Content Placeholder 6">
            <a:extLst>
              <a:ext uri="{FF2B5EF4-FFF2-40B4-BE49-F238E27FC236}">
                <a16:creationId xmlns:a16="http://schemas.microsoft.com/office/drawing/2014/main" id="{641AFC5C-FA66-2208-0D3C-75F7EDF3D93F}"/>
              </a:ext>
            </a:extLst>
          </p:cNvPr>
          <p:cNvSpPr>
            <a:spLocks noGrp="1"/>
          </p:cNvSpPr>
          <p:nvPr>
            <p:ph sz="quarter" idx="12"/>
          </p:nvPr>
        </p:nvSpPr>
        <p:spPr>
          <a:xfrm>
            <a:off x="8236483" y="2843744"/>
            <a:ext cx="3060700" cy="1979613"/>
          </a:xfrm>
        </p:spPr>
        <p:txBody>
          <a:bodyPr/>
          <a:lstStyle/>
          <a:p>
            <a:r>
              <a:rPr lang="fr-CA" altLang="en-US" dirty="0"/>
              <a:t>Recherche et tests</a:t>
            </a:r>
          </a:p>
          <a:p>
            <a:pPr lvl="1"/>
            <a:r>
              <a:rPr lang="fr-CA" altLang="en-US" dirty="0"/>
              <a:t>nouveaux produits</a:t>
            </a:r>
          </a:p>
          <a:p>
            <a:pPr lvl="1"/>
            <a:r>
              <a:rPr lang="fr-CA" altLang="en-US" dirty="0"/>
              <a:t>accessibilité des logiciels d’entreprise </a:t>
            </a:r>
          </a:p>
          <a:p>
            <a:pPr lvl="1"/>
            <a:r>
              <a:rPr lang="fr-CA" altLang="en-US" dirty="0"/>
              <a:t>approvisionnement accessible</a:t>
            </a:r>
          </a:p>
        </p:txBody>
      </p:sp>
      <p:sp>
        <p:nvSpPr>
          <p:cNvPr id="8" name="Content Placeholder 7">
            <a:extLst>
              <a:ext uri="{FF2B5EF4-FFF2-40B4-BE49-F238E27FC236}">
                <a16:creationId xmlns:a16="http://schemas.microsoft.com/office/drawing/2014/main" id="{32EBB908-1E4E-BEC4-4841-7D8EDEC32FA6}"/>
              </a:ext>
            </a:extLst>
          </p:cNvPr>
          <p:cNvSpPr>
            <a:spLocks noGrp="1"/>
          </p:cNvSpPr>
          <p:nvPr>
            <p:ph sz="quarter" idx="13"/>
          </p:nvPr>
        </p:nvSpPr>
        <p:spPr>
          <a:xfrm>
            <a:off x="661251" y="5159375"/>
            <a:ext cx="10895099" cy="1447800"/>
          </a:xfrm>
        </p:spPr>
        <p:txBody>
          <a:bodyPr/>
          <a:lstStyle/>
          <a:p>
            <a:r>
              <a:rPr lang="fr-CA" dirty="0"/>
              <a:t>Mandat : Offrir aux employés en situation d’handicap et aux gestionnaires du GC partout au Canada des conseils d’experts, de la formation, des services de soutien et des technologies adaptives pour faciliter l’accès aux adaptations en milieu de travail</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18FBBA3-05CB-DEB6-EC73-B320A1F74EB9}"/>
              </a:ext>
            </a:extLst>
          </p:cNvPr>
          <p:cNvSpPr>
            <a:spLocks noGrp="1"/>
          </p:cNvSpPr>
          <p:nvPr>
            <p:ph type="title"/>
            <p:custDataLst>
              <p:tags r:id="rId1"/>
            </p:custDataLst>
          </p:nvPr>
        </p:nvSpPr>
        <p:spPr>
          <a:xfrm>
            <a:off x="635000" y="363598"/>
            <a:ext cx="8940800" cy="855662"/>
          </a:xfrm>
        </p:spPr>
        <p:txBody>
          <a:bodyPr/>
          <a:lstStyle/>
          <a:p>
            <a:r>
              <a:rPr lang="fr-CA" altLang="en-US" dirty="0"/>
              <a:t>Qu’est-ce que la bibliothèque de prêt ? </a:t>
            </a:r>
            <a:endParaRPr lang="en-CA" altLang="en-US" dirty="0"/>
          </a:p>
        </p:txBody>
      </p:sp>
      <p:sp>
        <p:nvSpPr>
          <p:cNvPr id="3" name="Content Placeholder 2">
            <a:extLst>
              <a:ext uri="{FF2B5EF4-FFF2-40B4-BE49-F238E27FC236}">
                <a16:creationId xmlns:a16="http://schemas.microsoft.com/office/drawing/2014/main" id="{3590D92D-5EB5-2F2D-B842-A2C967EF7BBF}"/>
              </a:ext>
            </a:extLst>
          </p:cNvPr>
          <p:cNvSpPr>
            <a:spLocks noGrp="1"/>
          </p:cNvSpPr>
          <p:nvPr>
            <p:ph idx="1"/>
            <p:custDataLst>
              <p:tags r:id="rId2"/>
            </p:custDataLst>
          </p:nvPr>
        </p:nvSpPr>
        <p:spPr>
          <a:xfrm>
            <a:off x="661988" y="1493646"/>
            <a:ext cx="11278478" cy="4422775"/>
          </a:xfrm>
        </p:spPr>
        <p:txBody>
          <a:bodyPr rtlCol="0">
            <a:noAutofit/>
          </a:bodyPr>
          <a:lstStyle/>
          <a:p>
            <a:pPr marL="0" indent="0">
              <a:spcAft>
                <a:spcPts val="1200"/>
              </a:spcAft>
              <a:buNone/>
            </a:pPr>
            <a:r>
              <a:rPr lang="fr-CA" sz="2800" dirty="0"/>
              <a:t>La bibliothèque de prêt du programme d’AATIA est un service d'adaptation accéléré conçu pour soutenir les employés en situation d’handicap du gouvernement du Canada.</a:t>
            </a:r>
          </a:p>
          <a:p>
            <a:pPr marL="0" indent="0">
              <a:buNone/>
            </a:pPr>
            <a:r>
              <a:rPr lang="fr-CA" sz="2800" dirty="0"/>
              <a:t>La bibliothèque de prêt </a:t>
            </a:r>
            <a:endParaRPr lang="en-CA" sz="2800" dirty="0"/>
          </a:p>
          <a:p>
            <a:pPr marL="719138" lvl="1" indent="-363538">
              <a:lnSpc>
                <a:spcPct val="100000"/>
              </a:lnSpc>
              <a:spcBef>
                <a:spcPts val="300"/>
              </a:spcBef>
            </a:pPr>
            <a:r>
              <a:rPr lang="fr-FR" sz="2400" dirty="0"/>
              <a:t>fourni des </a:t>
            </a:r>
            <a:r>
              <a:rPr lang="fr-FR" sz="2400" dirty="0">
                <a:solidFill>
                  <a:schemeClr val="accent6"/>
                </a:solidFill>
              </a:rPr>
              <a:t>conseils d’experts</a:t>
            </a:r>
            <a:r>
              <a:rPr lang="fr-FR" sz="2400" dirty="0"/>
              <a:t> afin d’éliminer les obstacles en milieu de travail</a:t>
            </a:r>
            <a:endParaRPr lang="fr-CA" sz="2400" dirty="0"/>
          </a:p>
          <a:p>
            <a:pPr marL="719138" lvl="1" indent="-363538">
              <a:lnSpc>
                <a:spcPct val="100000"/>
              </a:lnSpc>
              <a:spcBef>
                <a:spcPts val="300"/>
              </a:spcBef>
            </a:pPr>
            <a:r>
              <a:rPr lang="fr-FR" sz="2400" dirty="0"/>
              <a:t>recommander </a:t>
            </a:r>
            <a:r>
              <a:rPr lang="fr-FR" sz="2400" dirty="0">
                <a:solidFill>
                  <a:schemeClr val="accent6"/>
                </a:solidFill>
              </a:rPr>
              <a:t>les bons outils et services</a:t>
            </a:r>
            <a:r>
              <a:rPr lang="fr-FR" sz="2400" dirty="0"/>
              <a:t> en fonction des besoins et de l’environnement</a:t>
            </a:r>
            <a:endParaRPr lang="fr-CA" sz="2400" dirty="0"/>
          </a:p>
          <a:p>
            <a:pPr marL="719138" lvl="1" indent="-363538">
              <a:lnSpc>
                <a:spcPct val="100000"/>
              </a:lnSpc>
              <a:spcBef>
                <a:spcPts val="300"/>
              </a:spcBef>
            </a:pPr>
            <a:r>
              <a:rPr lang="fr-CA" sz="2400" dirty="0"/>
              <a:t>offre </a:t>
            </a:r>
            <a:r>
              <a:rPr lang="fr-CA" sz="2400" dirty="0">
                <a:solidFill>
                  <a:schemeClr val="accent6"/>
                </a:solidFill>
              </a:rPr>
              <a:t>gratuitement</a:t>
            </a:r>
            <a:r>
              <a:rPr lang="fr-CA" sz="2400" dirty="0"/>
              <a:t> :</a:t>
            </a:r>
          </a:p>
          <a:p>
            <a:pPr lvl="2">
              <a:lnSpc>
                <a:spcPct val="100000"/>
              </a:lnSpc>
              <a:spcBef>
                <a:spcPts val="300"/>
              </a:spcBef>
            </a:pPr>
            <a:r>
              <a:rPr lang="fr-CA" sz="2400" dirty="0"/>
              <a:t>des </a:t>
            </a:r>
            <a:r>
              <a:rPr lang="fr-FR" sz="2400" dirty="0"/>
              <a:t>prêts de matériels et de logiciel</a:t>
            </a:r>
            <a:r>
              <a:rPr lang="fr-CA" sz="2400" dirty="0"/>
              <a:t>s</a:t>
            </a:r>
          </a:p>
          <a:p>
            <a:pPr lvl="2">
              <a:lnSpc>
                <a:spcPct val="100000"/>
              </a:lnSpc>
              <a:spcBef>
                <a:spcPts val="300"/>
              </a:spcBef>
            </a:pPr>
            <a:r>
              <a:rPr lang="fr-CA" sz="2400" dirty="0"/>
              <a:t>un accès à des services spécialisés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B060A29F-9037-F112-4F3F-6DFF55D10E0A}"/>
              </a:ext>
            </a:extLst>
          </p:cNvPr>
          <p:cNvSpPr>
            <a:spLocks noGrp="1"/>
          </p:cNvSpPr>
          <p:nvPr>
            <p:ph type="title"/>
            <p:custDataLst>
              <p:tags r:id="rId1"/>
            </p:custDataLst>
          </p:nvPr>
        </p:nvSpPr>
        <p:spPr>
          <a:xfrm>
            <a:off x="635199" y="372074"/>
            <a:ext cx="8941252" cy="856125"/>
          </a:xfrm>
        </p:spPr>
        <p:txBody>
          <a:bodyPr/>
          <a:lstStyle/>
          <a:p>
            <a:r>
              <a:rPr lang="fr-CA" altLang="en-US" dirty="0"/>
              <a:t>Les origines du projet pilote de service de la bibliothèque de prêt</a:t>
            </a:r>
          </a:p>
        </p:txBody>
      </p:sp>
      <p:sp>
        <p:nvSpPr>
          <p:cNvPr id="3" name="Content Placeholder 2">
            <a:extLst>
              <a:ext uri="{FF2B5EF4-FFF2-40B4-BE49-F238E27FC236}">
                <a16:creationId xmlns:a16="http://schemas.microsoft.com/office/drawing/2014/main" id="{CC7E849D-352C-1293-9AB6-34474B4C035E}"/>
              </a:ext>
            </a:extLst>
          </p:cNvPr>
          <p:cNvSpPr>
            <a:spLocks noGrp="1"/>
          </p:cNvSpPr>
          <p:nvPr>
            <p:ph idx="1"/>
            <p:custDataLst>
              <p:tags r:id="rId2"/>
            </p:custDataLst>
          </p:nvPr>
        </p:nvSpPr>
        <p:spPr>
          <a:xfrm>
            <a:off x="661987" y="1489380"/>
            <a:ext cx="11029903" cy="4556313"/>
          </a:xfrm>
        </p:spPr>
        <p:txBody>
          <a:bodyPr rtlCol="0">
            <a:noAutofit/>
          </a:bodyPr>
          <a:lstStyle/>
          <a:p>
            <a:pPr marL="0" indent="0">
              <a:lnSpc>
                <a:spcPct val="110000"/>
              </a:lnSpc>
              <a:buNone/>
            </a:pPr>
            <a:r>
              <a:rPr lang="fr-CA" sz="2200" dirty="0"/>
              <a:t>La bibliothèque</a:t>
            </a:r>
            <a:r>
              <a:rPr lang="fr-CA" altLang="en-US" sz="2200" dirty="0"/>
              <a:t> de prêt </a:t>
            </a:r>
            <a:r>
              <a:rPr lang="fr-CA" sz="2200" dirty="0"/>
              <a:t>a été créé en réponse aux résultats du Sondage auprès des fonctionnaires fédéraux et à l’Étude comparative 2019 sur les mesures d’adaptation en milieu de travail du SCT :</a:t>
            </a:r>
          </a:p>
          <a:p>
            <a:pPr marL="358775" indent="-358775">
              <a:lnSpc>
                <a:spcPct val="100000"/>
              </a:lnSpc>
              <a:spcBef>
                <a:spcPts val="600"/>
              </a:spcBef>
            </a:pPr>
            <a:r>
              <a:rPr lang="fr-CA" sz="2000" dirty="0"/>
              <a:t>Des retards importants dans l’obtention des outils et des mesures dont les employés ont besoin pour réussir au travail.  </a:t>
            </a:r>
          </a:p>
          <a:p>
            <a:pPr marL="358775" indent="-358775">
              <a:lnSpc>
                <a:spcPct val="100000"/>
              </a:lnSpc>
              <a:spcBef>
                <a:spcPts val="600"/>
              </a:spcBef>
            </a:pPr>
            <a:r>
              <a:rPr lang="fr-CA" sz="2000" dirty="0"/>
              <a:t>Des défis supplémentaires pour les employés temporaires ou à court terme.  </a:t>
            </a:r>
          </a:p>
          <a:p>
            <a:pPr marL="0" indent="0">
              <a:lnSpc>
                <a:spcPct val="110000"/>
              </a:lnSpc>
              <a:buNone/>
            </a:pPr>
            <a:r>
              <a:rPr lang="fr-CA" sz="2200" dirty="0"/>
              <a:t>Le projet pilote de service de la bibliothèque de prêt a été financé entre avril 2019 à mars 2024 par SPC, en partenariat avec le Fonds centralisé pour un milieu de travail habilitant, un programme du Bureau de l’accessibilité au sein de la fonction publique du Conseil du Trésor du Canada.</a:t>
            </a:r>
          </a:p>
          <a:p>
            <a:pPr marL="0" indent="0" algn="ctr">
              <a:lnSpc>
                <a:spcPct val="110000"/>
              </a:lnSpc>
              <a:buNone/>
            </a:pPr>
            <a:r>
              <a:rPr lang="fr-CA" sz="2400" dirty="0"/>
              <a:t>Nous avons servi plus de </a:t>
            </a:r>
            <a:r>
              <a:rPr lang="fr-CA" sz="2400" dirty="0">
                <a:solidFill>
                  <a:schemeClr val="accent6"/>
                </a:solidFill>
              </a:rPr>
              <a:t>500 clients</a:t>
            </a:r>
            <a:r>
              <a:rPr lang="fr-CA" sz="2400" dirty="0"/>
              <a:t> et </a:t>
            </a:r>
            <a:br>
              <a:rPr lang="fr-CA" sz="2400" dirty="0"/>
            </a:br>
            <a:r>
              <a:rPr lang="fr-CA" sz="2400" dirty="0"/>
              <a:t>prêté plus de </a:t>
            </a:r>
            <a:r>
              <a:rPr lang="fr-CA" sz="2400" dirty="0">
                <a:solidFill>
                  <a:schemeClr val="accent6"/>
                </a:solidFill>
              </a:rPr>
              <a:t>1 600 outils technologiques adaptives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C7D1DBA-384E-DE82-4155-DE765D395656}"/>
              </a:ext>
            </a:extLst>
          </p:cNvPr>
          <p:cNvSpPr>
            <a:spLocks noGrp="1"/>
          </p:cNvSpPr>
          <p:nvPr>
            <p:ph type="title"/>
          </p:nvPr>
        </p:nvSpPr>
        <p:spPr>
          <a:xfrm>
            <a:off x="635000" y="363598"/>
            <a:ext cx="8940800" cy="855662"/>
          </a:xfrm>
        </p:spPr>
        <p:txBody>
          <a:bodyPr/>
          <a:lstStyle/>
          <a:p>
            <a:r>
              <a:rPr lang="fr-FR" dirty="0"/>
              <a:t>État actuel de la bibliothèque de prêt</a:t>
            </a:r>
            <a:endParaRPr lang="en-CA" dirty="0"/>
          </a:p>
        </p:txBody>
      </p:sp>
      <p:sp>
        <p:nvSpPr>
          <p:cNvPr id="3" name="Content Placeholder 2">
            <a:extLst>
              <a:ext uri="{FF2B5EF4-FFF2-40B4-BE49-F238E27FC236}">
                <a16:creationId xmlns:a16="http://schemas.microsoft.com/office/drawing/2014/main" id="{29415D32-EB90-9DBB-9EC4-B0CF443E43BB}"/>
              </a:ext>
            </a:extLst>
          </p:cNvPr>
          <p:cNvSpPr>
            <a:spLocks noGrp="1"/>
          </p:cNvSpPr>
          <p:nvPr>
            <p:ph idx="1"/>
          </p:nvPr>
        </p:nvSpPr>
        <p:spPr>
          <a:xfrm>
            <a:off x="661251" y="1711573"/>
            <a:ext cx="10895100" cy="4422831"/>
          </a:xfrm>
        </p:spPr>
        <p:txBody>
          <a:bodyPr>
            <a:normAutofit/>
          </a:bodyPr>
          <a:lstStyle/>
          <a:p>
            <a:pPr marL="457200" indent="-457200"/>
            <a:r>
              <a:rPr lang="fr-FR" sz="3000" dirty="0"/>
              <a:t>La bibliothèque de prêt a connu un tel succès que nous adaptons dorénavant nos méthodes de travail à l’ensemble de nos clients</a:t>
            </a:r>
          </a:p>
          <a:p>
            <a:pPr marL="457200" indent="-457200"/>
            <a:r>
              <a:rPr lang="fr-FR" sz="3000" dirty="0"/>
              <a:t>La bibliothèque de prêt servira désormais tous les employés, avec des délais améliorés pour les employés, quelle que soit  la durée de leur emploi</a:t>
            </a:r>
            <a:endParaRPr lang="en-CA" sz="3000" dirty="0"/>
          </a:p>
          <a:p>
            <a:endParaRPr lang="en-CA"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8E928390-10AF-51CA-3A5F-B8FF4801594D}"/>
              </a:ext>
            </a:extLst>
          </p:cNvPr>
          <p:cNvSpPr>
            <a:spLocks noGrp="1"/>
          </p:cNvSpPr>
          <p:nvPr>
            <p:ph type="title"/>
          </p:nvPr>
        </p:nvSpPr>
        <p:spPr>
          <a:xfrm>
            <a:off x="635199" y="407586"/>
            <a:ext cx="8941252" cy="856125"/>
          </a:xfrm>
        </p:spPr>
        <p:txBody>
          <a:bodyPr/>
          <a:lstStyle/>
          <a:p>
            <a:r>
              <a:rPr lang="fr-CA" dirty="0"/>
              <a:t>Comment pouvons-nous aider vos employés étudiants ?</a:t>
            </a:r>
          </a:p>
        </p:txBody>
      </p:sp>
      <p:sp>
        <p:nvSpPr>
          <p:cNvPr id="3" name="Content Placeholder 2">
            <a:extLst>
              <a:ext uri="{FF2B5EF4-FFF2-40B4-BE49-F238E27FC236}">
                <a16:creationId xmlns:a16="http://schemas.microsoft.com/office/drawing/2014/main" id="{D79ACC5B-6E2D-BACE-D5B0-AB6B86D891BF}"/>
              </a:ext>
            </a:extLst>
          </p:cNvPr>
          <p:cNvSpPr>
            <a:spLocks noGrp="1"/>
          </p:cNvSpPr>
          <p:nvPr>
            <p:ph idx="1"/>
          </p:nvPr>
        </p:nvSpPr>
        <p:spPr>
          <a:xfrm>
            <a:off x="661988" y="1453872"/>
            <a:ext cx="10895012" cy="4422775"/>
          </a:xfrm>
        </p:spPr>
        <p:txBody>
          <a:bodyPr>
            <a:noAutofit/>
          </a:bodyPr>
          <a:lstStyle/>
          <a:p>
            <a:pPr>
              <a:lnSpc>
                <a:spcPct val="105000"/>
              </a:lnSpc>
              <a:spcBef>
                <a:spcPts val="600"/>
              </a:spcBef>
            </a:pPr>
            <a:r>
              <a:rPr lang="fr-CA" sz="2500" dirty="0"/>
              <a:t>La bibliothèque de prêt a été créée pour aider les étudiants en situation d’handicap !</a:t>
            </a:r>
          </a:p>
          <a:p>
            <a:pPr>
              <a:lnSpc>
                <a:spcPct val="105000"/>
              </a:lnSpc>
              <a:spcBef>
                <a:spcPts val="600"/>
              </a:spcBef>
            </a:pPr>
            <a:r>
              <a:rPr lang="fr-CA" sz="2500" dirty="0"/>
              <a:t>Nous fournissons des évaluations et des adaptations aux étudiants dans les meilleurs délais.</a:t>
            </a:r>
          </a:p>
          <a:p>
            <a:pPr>
              <a:lnSpc>
                <a:spcPct val="105000"/>
              </a:lnSpc>
              <a:spcBef>
                <a:spcPts val="600"/>
              </a:spcBef>
            </a:pPr>
            <a:r>
              <a:rPr lang="fr-CA" sz="2500" dirty="0"/>
              <a:t>Contactez le programme d’AATIA dès que vous avez une date de début pour votre étudiant afin de planifier un premier rendez-vous avec nous.</a:t>
            </a:r>
          </a:p>
          <a:p>
            <a:pPr>
              <a:lnSpc>
                <a:spcPct val="105000"/>
              </a:lnSpc>
              <a:spcBef>
                <a:spcPts val="600"/>
              </a:spcBef>
            </a:pPr>
            <a:r>
              <a:rPr lang="fr-CA" sz="2500" dirty="0"/>
              <a:t>La bibliothèque de prêt peut prêter du matériel et des logiciels dès le premier jour de travail de l’étudiant.</a:t>
            </a:r>
          </a:p>
          <a:p>
            <a:pPr>
              <a:lnSpc>
                <a:spcPct val="105000"/>
              </a:lnSpc>
              <a:spcBef>
                <a:spcPts val="600"/>
              </a:spcBef>
            </a:pPr>
            <a:r>
              <a:rPr lang="fr-CA" sz="2500" dirty="0"/>
              <a:t>Votre étudiant conserve le matériel pendant la durée de leur contrat.</a:t>
            </a:r>
          </a:p>
          <a:p>
            <a:pPr>
              <a:lnSpc>
                <a:spcPct val="105000"/>
              </a:lnSpc>
              <a:spcBef>
                <a:spcPts val="600"/>
              </a:spcBef>
            </a:pPr>
            <a:r>
              <a:rPr lang="fr-CA" sz="2500" dirty="0"/>
              <a:t>Notre service est entièrement gratuit, y compris la livraison et les retours.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id="{6C2E39C2-9B87-8705-FF64-7D6B441EDF61}"/>
              </a:ext>
            </a:extLst>
          </p:cNvPr>
          <p:cNvSpPr>
            <a:spLocks noGrp="1"/>
          </p:cNvSpPr>
          <p:nvPr>
            <p:ph type="title"/>
            <p:custDataLst>
              <p:tags r:id="rId1"/>
            </p:custDataLst>
          </p:nvPr>
        </p:nvSpPr>
        <p:spPr>
          <a:xfrm>
            <a:off x="635000" y="363598"/>
            <a:ext cx="8940800" cy="855662"/>
          </a:xfrm>
        </p:spPr>
        <p:txBody>
          <a:bodyPr/>
          <a:lstStyle/>
          <a:p>
            <a:r>
              <a:rPr lang="fr-CA" dirty="0"/>
              <a:t>Prêts de matériels et de logiciels</a:t>
            </a:r>
            <a:endParaRPr lang="fr-CA" altLang="en-US" dirty="0"/>
          </a:p>
        </p:txBody>
      </p:sp>
      <p:sp>
        <p:nvSpPr>
          <p:cNvPr id="39939" name="Text">
            <a:extLst>
              <a:ext uri="{FF2B5EF4-FFF2-40B4-BE49-F238E27FC236}">
                <a16:creationId xmlns:a16="http://schemas.microsoft.com/office/drawing/2014/main" id="{652F96C1-323D-081A-9E39-5AB2BE0D0F90}"/>
              </a:ext>
            </a:extLst>
          </p:cNvPr>
          <p:cNvSpPr>
            <a:spLocks noGrp="1"/>
          </p:cNvSpPr>
          <p:nvPr>
            <p:ph idx="1"/>
            <p:custDataLst>
              <p:tags r:id="rId2"/>
            </p:custDataLst>
          </p:nvPr>
        </p:nvSpPr>
        <p:spPr>
          <a:xfrm>
            <a:off x="661251" y="1711573"/>
            <a:ext cx="10895100" cy="4422831"/>
          </a:xfrm>
        </p:spPr>
        <p:txBody>
          <a:bodyPr>
            <a:normAutofit/>
          </a:bodyPr>
          <a:lstStyle/>
          <a:p>
            <a:pPr marL="0" indent="0">
              <a:buNone/>
            </a:pPr>
            <a:r>
              <a:rPr lang="fr-CA" altLang="en-US" dirty="0"/>
              <a:t>Le programme d’AATIA a acheté les outils technologiques adaptés les plus courants afin de les mettre à la disposition des fonctionnaires qui ont des besoins d’adaptation à court terme</a:t>
            </a:r>
            <a:r>
              <a:rPr lang="en-CA" altLang="en-US" dirty="0"/>
              <a:t> </a:t>
            </a:r>
            <a:r>
              <a:rPr lang="fr-CA" altLang="en-US" dirty="0"/>
              <a:t>:</a:t>
            </a:r>
          </a:p>
          <a:p>
            <a:pPr lvl="1"/>
            <a:r>
              <a:rPr lang="fr-CA" altLang="en-US" dirty="0"/>
              <a:t>20+ logiciels</a:t>
            </a:r>
          </a:p>
          <a:p>
            <a:pPr lvl="1"/>
            <a:r>
              <a:rPr lang="fr-CA" altLang="en-US" dirty="0"/>
              <a:t>500+ adaptations matérielles et adaptations ergonomiques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54C506A5-3243-2511-DD07-A2F7F0D730BD}"/>
              </a:ext>
            </a:extLst>
          </p:cNvPr>
          <p:cNvSpPr>
            <a:spLocks noGrp="1"/>
          </p:cNvSpPr>
          <p:nvPr>
            <p:ph type="title"/>
            <p:custDataLst>
              <p:tags r:id="rId1"/>
            </p:custDataLst>
          </p:nvPr>
        </p:nvSpPr>
        <p:spPr>
          <a:xfrm>
            <a:off x="635000" y="363598"/>
            <a:ext cx="8940800" cy="855662"/>
          </a:xfrm>
        </p:spPr>
        <p:txBody>
          <a:bodyPr/>
          <a:lstStyle/>
          <a:p>
            <a:r>
              <a:rPr lang="fr-CA" altLang="en-US" dirty="0"/>
              <a:t>Prestation de services axés sur le client</a:t>
            </a:r>
          </a:p>
        </p:txBody>
      </p:sp>
      <p:sp>
        <p:nvSpPr>
          <p:cNvPr id="3" name="Content Placeholder 2">
            <a:extLst>
              <a:ext uri="{FF2B5EF4-FFF2-40B4-BE49-F238E27FC236}">
                <a16:creationId xmlns:a16="http://schemas.microsoft.com/office/drawing/2014/main" id="{54644CDD-847D-274E-0621-6A877B38CE53}"/>
              </a:ext>
            </a:extLst>
          </p:cNvPr>
          <p:cNvSpPr>
            <a:spLocks noGrp="1"/>
          </p:cNvSpPr>
          <p:nvPr>
            <p:ph idx="1"/>
            <p:custDataLst>
              <p:tags r:id="rId2"/>
            </p:custDataLst>
          </p:nvPr>
        </p:nvSpPr>
        <p:spPr>
          <a:xfrm>
            <a:off x="661988" y="1480497"/>
            <a:ext cx="11052000" cy="4422775"/>
          </a:xfrm>
        </p:spPr>
        <p:txBody>
          <a:bodyPr rtlCol="0">
            <a:noAutofit/>
          </a:bodyPr>
          <a:lstStyle/>
          <a:p>
            <a:pPr indent="-360000">
              <a:lnSpc>
                <a:spcPct val="105000"/>
              </a:lnSpc>
              <a:spcBef>
                <a:spcPts val="900"/>
              </a:spcBef>
            </a:pPr>
            <a:r>
              <a:rPr lang="fr-CA" sz="2100" dirty="0">
                <a:solidFill>
                  <a:schemeClr val="accent6"/>
                </a:solidFill>
              </a:rPr>
              <a:t>Le client</a:t>
            </a:r>
            <a:r>
              <a:rPr lang="fr-CA" sz="2100" dirty="0"/>
              <a:t> est le spécialiste de ses besoins et du travail qu’il accomplit.</a:t>
            </a:r>
          </a:p>
          <a:p>
            <a:pPr indent="-360000">
              <a:lnSpc>
                <a:spcPct val="105000"/>
              </a:lnSpc>
              <a:spcBef>
                <a:spcPts val="900"/>
              </a:spcBef>
            </a:pPr>
            <a:r>
              <a:rPr lang="fr-FR" sz="2100" dirty="0">
                <a:solidFill>
                  <a:schemeClr val="accent6"/>
                </a:solidFill>
              </a:rPr>
              <a:t>Le gestionnaire </a:t>
            </a:r>
            <a:r>
              <a:rPr lang="fr-FR" sz="2100" dirty="0">
                <a:solidFill>
                  <a:schemeClr val="tx1"/>
                </a:solidFill>
              </a:rPr>
              <a:t>communique avec le programme d’AATIA pour organiser une réunion, fournit des personnes-ressources de l’équipe des TI, des ressources humaines et des installations; et fait appel à ces équipes pour soutenir le client.</a:t>
            </a:r>
          </a:p>
          <a:p>
            <a:pPr indent="-360000">
              <a:lnSpc>
                <a:spcPct val="105000"/>
              </a:lnSpc>
              <a:spcBef>
                <a:spcPts val="900"/>
              </a:spcBef>
            </a:pPr>
            <a:r>
              <a:rPr lang="fr-CA" sz="2100" dirty="0">
                <a:solidFill>
                  <a:schemeClr val="accent6"/>
                </a:solidFill>
              </a:rPr>
              <a:t>L’équipe des TI</a:t>
            </a:r>
            <a:r>
              <a:rPr lang="fr-CA" sz="2100" dirty="0"/>
              <a:t> travaille avec un technicien du programme d’AATIA pour s’assurer que les outils fonctionnent dans l’environnement informatique de leur ministère. </a:t>
            </a:r>
          </a:p>
          <a:p>
            <a:pPr indent="-360000">
              <a:lnSpc>
                <a:spcPct val="105000"/>
              </a:lnSpc>
              <a:spcBef>
                <a:spcPts val="900"/>
              </a:spcBef>
            </a:pPr>
            <a:r>
              <a:rPr lang="fr-CA" sz="2100" dirty="0">
                <a:solidFill>
                  <a:schemeClr val="accent6"/>
                </a:solidFill>
              </a:rPr>
              <a:t>AATIA</a:t>
            </a:r>
            <a:r>
              <a:rPr lang="fr-CA" sz="2100" dirty="0"/>
              <a:t> recommande et prête l’équipement, le matériel et les logiciels, puis aide le client à déterminer et à essayer des solutions possibles. Nous pouvons également faire des recommandations au sujet d’autres services d’adaptation (ergothérapie, tests de vision ou d’audition, sous-titrage).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6339bae4231416a7430fe3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8"/>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__MICROSOFT_TRANSLATOR_CLM_SLIDEINFO" val="{&quot;Guid&quot;:&quot;5322e5ce-8f9a-48a0-b0b9-5a6ff164dc58&quot;,&quot;TimeStamp&quot;:&quot;2020-09-17T14:34:07.1889962-04:00&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Office Theme">
  <a:themeElements>
    <a:clrScheme name="AAACT">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FFFF00"/>
      </a:accent6>
      <a:hlink>
        <a:srgbClr val="2866CD"/>
      </a:hlink>
      <a:folHlink>
        <a:srgbClr val="A02A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00da161-9a65-4a84-98f3-ad827201769b"/>
    <lcf76f155ced4ddcb4097134ff3c332f xmlns="4d7eb343-ec84-4e5c-8254-03daeff5061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2A66DE08ED114DB7A69E8867E7487E" ma:contentTypeVersion="18" ma:contentTypeDescription="Create a new document." ma:contentTypeScope="" ma:versionID="719d9fb4f327af4e611c5a98a9a2f6e2">
  <xsd:schema xmlns:xsd="http://www.w3.org/2001/XMLSchema" xmlns:xs="http://www.w3.org/2001/XMLSchema" xmlns:p="http://schemas.microsoft.com/office/2006/metadata/properties" xmlns:ns2="500da161-9a65-4a84-98f3-ad827201769b" xmlns:ns3="4d7eb343-ec84-4e5c-8254-03daeff5061b" targetNamespace="http://schemas.microsoft.com/office/2006/metadata/properties" ma:root="true" ma:fieldsID="5fd4d431ed754e71dcd7ef731ab8af6a" ns2:_="" ns3:_="">
    <xsd:import namespace="500da161-9a65-4a84-98f3-ad827201769b"/>
    <xsd:import namespace="4d7eb343-ec84-4e5c-8254-03daeff506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da161-9a65-4a84-98f3-ad82720176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115b192-67d1-4c13-84b2-329b94805977}" ma:internalName="TaxCatchAll" ma:showField="CatchAllData" ma:web="500da161-9a65-4a84-98f3-ad82720176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7eb343-ec84-4e5c-8254-03daeff506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4945db-1062-49f2-aa89-5404156f688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45C3BC-6BD7-4542-8A28-C7D79434B1BC}">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4d7eb343-ec84-4e5c-8254-03daeff5061b"/>
    <ds:schemaRef ds:uri="500da161-9a65-4a84-98f3-ad827201769b"/>
    <ds:schemaRef ds:uri="http://www.w3.org/XML/1998/namespace"/>
    <ds:schemaRef ds:uri="http://purl.org/dc/dcmitype/"/>
  </ds:schemaRefs>
</ds:datastoreItem>
</file>

<file path=customXml/itemProps2.xml><?xml version="1.0" encoding="utf-8"?>
<ds:datastoreItem xmlns:ds="http://schemas.openxmlformats.org/officeDocument/2006/customXml" ds:itemID="{9060B3FA-552B-43CB-8017-115A8C17D6EE}">
  <ds:schemaRefs>
    <ds:schemaRef ds:uri="http://schemas.microsoft.com/sharepoint/v3/contenttype/forms"/>
  </ds:schemaRefs>
</ds:datastoreItem>
</file>

<file path=customXml/itemProps3.xml><?xml version="1.0" encoding="utf-8"?>
<ds:datastoreItem xmlns:ds="http://schemas.openxmlformats.org/officeDocument/2006/customXml" ds:itemID="{C4070571-3C61-48AC-954A-E58166B03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da161-9a65-4a84-98f3-ad827201769b"/>
    <ds:schemaRef ds:uri="4d7eb343-ec84-4e5c-8254-03daeff506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SSC Colourful</Template>
  <TotalTime>3200</TotalTime>
  <Words>3173</Words>
  <Application>Microsoft Office PowerPoint</Application>
  <PresentationFormat>Widescreen</PresentationFormat>
  <Paragraphs>167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-apple-system</vt:lpstr>
      <vt:lpstr>Aptos</vt:lpstr>
      <vt:lpstr>Arial</vt:lpstr>
      <vt:lpstr>Calibri</vt:lpstr>
      <vt:lpstr>Century Gothic</vt:lpstr>
      <vt:lpstr>Symbol</vt:lpstr>
      <vt:lpstr>Office Theme</vt:lpstr>
      <vt:lpstr>Service de la bibliothèque de prêt de l’AATIA</vt:lpstr>
      <vt:lpstr>Ordre du jour</vt:lpstr>
      <vt:lpstr>Programme d’accessibilité, d’adaptation et de technologie informatique adaptée (AATIA)</vt:lpstr>
      <vt:lpstr>Qu’est-ce que la bibliothèque de prêt ? </vt:lpstr>
      <vt:lpstr>Les origines du projet pilote de service de la bibliothèque de prêt</vt:lpstr>
      <vt:lpstr>État actuel de la bibliothèque de prêt</vt:lpstr>
      <vt:lpstr>Comment pouvons-nous aider vos employés étudiants ?</vt:lpstr>
      <vt:lpstr>Prêts de matériels et de logiciels</vt:lpstr>
      <vt:lpstr>Prestation de services axés sur le client</vt:lpstr>
      <vt:lpstr>Processus d’adaptation d’AATIA</vt:lpstr>
      <vt:lpstr>Étape 2 : La séance d’information</vt:lpstr>
      <vt:lpstr>Étape 3 : Trouver la bonne solution grâce à la BDP</vt:lpstr>
      <vt:lpstr>Étape 4 : Conclure les services de la BDP</vt:lpstr>
      <vt:lpstr>Vous êtes prêt à commencer !</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Accommodation &amp; Adaptive Computer Technology (AAACT) Program</dc:title>
  <dc:creator>Dante Falsetto</dc:creator>
  <cp:lastModifiedBy>Reynolds, Kathleen (SSC/SPC)</cp:lastModifiedBy>
  <cp:revision>78</cp:revision>
  <cp:lastPrinted>2022-01-24T19:19:21Z</cp:lastPrinted>
  <dcterms:created xsi:type="dcterms:W3CDTF">2020-04-28T14:07:50Z</dcterms:created>
  <dcterms:modified xsi:type="dcterms:W3CDTF">2024-05-02T15:16:55Z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0x010100AF91F622B702AA43AECED35AAAFF4AC9</vt:lpwstr>
  </property>
  <property fmtid="{D5CDD505-2E9C-101B-9397-08002B2CF9AE}" pid="3" name="TaxCatchAll">
    <vt:lpwstr/>
  </property>
  <property fmtid="{D5CDD505-2E9C-101B-9397-08002B2CF9AE}" pid="4" name="lcf76f155ced4ddcb4097134ff3c332f">
    <vt:lpwstr/>
  </property>
  <property fmtid="{D5CDD505-2E9C-101B-9397-08002B2CF9AE}" pid="5" name="MSIP_Label_8951c139-e885-4e7f-8042-c4c17a61b6ec_Enabled">
    <vt:lpwstr>true</vt:lpwstr>
  </property>
  <property fmtid="{D5CDD505-2E9C-101B-9397-08002B2CF9AE}" pid="6" name="MSIP_Label_8951c139-e885-4e7f-8042-c4c17a61b6ec_SetDate">
    <vt:lpwstr>2024-04-26T12:30:47Z</vt:lpwstr>
  </property>
  <property fmtid="{D5CDD505-2E9C-101B-9397-08002B2CF9AE}" pid="7" name="MSIP_Label_8951c139-e885-4e7f-8042-c4c17a61b6ec_Method">
    <vt:lpwstr>Standard</vt:lpwstr>
  </property>
  <property fmtid="{D5CDD505-2E9C-101B-9397-08002B2CF9AE}" pid="8" name="MSIP_Label_8951c139-e885-4e7f-8042-c4c17a61b6ec_Name">
    <vt:lpwstr>Unclassified</vt:lpwstr>
  </property>
  <property fmtid="{D5CDD505-2E9C-101B-9397-08002B2CF9AE}" pid="9" name="MSIP_Label_8951c139-e885-4e7f-8042-c4c17a61b6ec_SiteId">
    <vt:lpwstr>d05bc194-94bf-4ad6-ae2e-1db0f2e38f5e</vt:lpwstr>
  </property>
  <property fmtid="{D5CDD505-2E9C-101B-9397-08002B2CF9AE}" pid="10" name="MSIP_Label_8951c139-e885-4e7f-8042-c4c17a61b6ec_ActionId">
    <vt:lpwstr>39704d2f-0c0f-4fed-9eac-ee5dbfcbf22b</vt:lpwstr>
  </property>
  <property fmtid="{D5CDD505-2E9C-101B-9397-08002B2CF9AE}" pid="11" name="MSIP_Label_8951c139-e885-4e7f-8042-c4c17a61b6ec_ContentBits">
    <vt:lpwstr>1</vt:lpwstr>
  </property>
  <property fmtid="{D5CDD505-2E9C-101B-9397-08002B2CF9AE}" pid="12" name="ClassificationContentMarkingHeaderLocations">
    <vt:lpwstr>Office Theme:3\2_Office Theme:3\1_Office Theme:3</vt:lpwstr>
  </property>
  <property fmtid="{D5CDD505-2E9C-101B-9397-08002B2CF9AE}" pid="13" name="ClassificationContentMarkingHeaderText">
    <vt:lpwstr>Unclassified | Non classifié</vt:lpwstr>
  </property>
</Properties>
</file>