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60" r:id="rId4"/>
    <p:sldId id="281" r:id="rId5"/>
    <p:sldId id="276" r:id="rId6"/>
    <p:sldId id="277" r:id="rId7"/>
    <p:sldId id="278" r:id="rId8"/>
    <p:sldId id="275" r:id="rId9"/>
    <p:sldId id="259" r:id="rId10"/>
    <p:sldId id="272" r:id="rId11"/>
    <p:sldId id="261" r:id="rId12"/>
    <p:sldId id="265" r:id="rId13"/>
    <p:sldId id="273" r:id="rId14"/>
    <p:sldId id="274" r:id="rId15"/>
    <p:sldId id="266" r:id="rId16"/>
    <p:sldId id="267" r:id="rId17"/>
    <p:sldId id="279" r:id="rId18"/>
    <p:sldId id="280" r:id="rId19"/>
    <p:sldId id="264" r:id="rId20"/>
    <p:sldId id="282" r:id="rId21"/>
  </p:sldIdLst>
  <p:sldSz cx="9144000" cy="6858000" type="screen4x3"/>
  <p:notesSz cx="7010400" cy="9296400"/>
  <p:custDataLst>
    <p:tags r:id="rId2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chofield, Jennifer" initials="SJ" lastIdx="9" clrIdx="0">
    <p:extLst>
      <p:ext uri="{19B8F6BF-5375-455C-9EA6-DF929625EA0E}">
        <p15:presenceInfo xmlns:p15="http://schemas.microsoft.com/office/powerpoint/2012/main" userId="S::jschofie@tbs-sct.gc.ca::ff691e8c-3988-4198-9432-267f7fb2a4a0" providerId="AD"/>
      </p:ext>
    </p:extLst>
  </p:cmAuthor>
  <p:cmAuthor id="2" name="Day, Dan" initials="DD" lastIdx="8" clrIdx="1">
    <p:extLst>
      <p:ext uri="{19B8F6BF-5375-455C-9EA6-DF929625EA0E}">
        <p15:presenceInfo xmlns:p15="http://schemas.microsoft.com/office/powerpoint/2012/main" userId="S::DADAY@tbs-sct.gc.ca::ddd6fe48-2c42-4e10-8f32-564ac944a6f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0" autoAdjust="0"/>
    <p:restoredTop sz="94660"/>
  </p:normalViewPr>
  <p:slideViewPr>
    <p:cSldViewPr snapToGrid="0">
      <p:cViewPr varScale="1">
        <p:scale>
          <a:sx n="82" d="100"/>
          <a:sy n="82" d="100"/>
        </p:scale>
        <p:origin x="97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1-07T08:25:52.297" idx="9">
    <p:pos x="1893" y="2596"/>
    <p:text>Same comment as on bulletin</p:text>
    <p:extLst>
      <p:ext uri="{C676402C-5697-4E1C-873F-D02D1690AC5C}">
        <p15:threadingInfo xmlns:p15="http://schemas.microsoft.com/office/powerpoint/2012/main" timeZoneBias="300"/>
      </p:ext>
    </p:extLst>
  </p:cm>
  <p:cm authorId="2" dt="2021-01-08T13:41:09.064" idx="8">
    <p:pos x="1893" y="2692"/>
    <p:text>Agree with suggestion in bulletin: this text has been modified to reflect the suggested re-write contained in the bulletin</p:text>
    <p:extLst>
      <p:ext uri="{C676402C-5697-4E1C-873F-D02D1690AC5C}">
        <p15:threadingInfo xmlns:p15="http://schemas.microsoft.com/office/powerpoint/2012/main" timeZoneBias="300">
          <p15:parentCm authorId="1" idx="9"/>
        </p15:threadingInfo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64" tIns="46582" rIns="93164" bIns="46582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64" tIns="46582" rIns="93164" bIns="46582" rtlCol="0"/>
          <a:lstStyle>
            <a:lvl1pPr algn="r">
              <a:defRPr sz="1200"/>
            </a:lvl1pPr>
          </a:lstStyle>
          <a:p>
            <a:fld id="{8C4FEB72-DC4B-4E14-9B71-70F96FC4EC42}" type="datetimeFigureOut">
              <a:rPr lang="en-CA" smtClean="0"/>
              <a:t>2021-01-12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4" tIns="46582" rIns="93164" bIns="46582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64" tIns="46582" rIns="93164" bIns="4658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3"/>
          </a:xfrm>
          <a:prstGeom prst="rect">
            <a:avLst/>
          </a:prstGeom>
        </p:spPr>
        <p:txBody>
          <a:bodyPr vert="horz" lIns="93164" tIns="46582" rIns="93164" bIns="46582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3"/>
          </a:xfrm>
          <a:prstGeom prst="rect">
            <a:avLst/>
          </a:prstGeom>
        </p:spPr>
        <p:txBody>
          <a:bodyPr vert="horz" lIns="93164" tIns="46582" rIns="93164" bIns="46582" rtlCol="0" anchor="b"/>
          <a:lstStyle>
            <a:lvl1pPr algn="r">
              <a:defRPr sz="1200"/>
            </a:lvl1pPr>
          </a:lstStyle>
          <a:p>
            <a:fld id="{98D4007E-8683-47AF-8158-6152B41770E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65186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4007E-8683-47AF-8158-6152B41770E1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492370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4007E-8683-47AF-8158-6152B41770E1}" type="slidenum">
              <a:rPr lang="en-CA" smtClean="0"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125577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4007E-8683-47AF-8158-6152B41770E1}" type="slidenum">
              <a:rPr lang="en-CA" smtClean="0"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344337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4007E-8683-47AF-8158-6152B41770E1}" type="slidenum">
              <a:rPr lang="en-CA" smtClean="0"/>
              <a:t>14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627375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4007E-8683-47AF-8158-6152B41770E1}" type="slidenum">
              <a:rPr lang="en-CA" smtClean="0"/>
              <a:t>15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513082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4007E-8683-47AF-8158-6152B41770E1}" type="slidenum">
              <a:rPr lang="en-CA" smtClean="0">
                <a:solidFill>
                  <a:prstClr val="black"/>
                </a:solidFill>
              </a:rPr>
              <a:pPr/>
              <a:t>16</a:t>
            </a:fld>
            <a:endParaRPr lang="en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19691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4007E-8683-47AF-8158-6152B41770E1}" type="slidenum">
              <a:rPr lang="en-CA" smtClean="0">
                <a:solidFill>
                  <a:prstClr val="black"/>
                </a:solidFill>
              </a:rPr>
              <a:pPr/>
              <a:t>17</a:t>
            </a:fld>
            <a:endParaRPr lang="en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63280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4007E-8683-47AF-8158-6152B41770E1}" type="slidenum">
              <a:rPr lang="en-CA" smtClean="0">
                <a:solidFill>
                  <a:prstClr val="black"/>
                </a:solidFill>
              </a:rPr>
              <a:pPr/>
              <a:t>18</a:t>
            </a:fld>
            <a:endParaRPr lang="en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11508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4007E-8683-47AF-8158-6152B41770E1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485922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4007E-8683-47AF-8158-6152B41770E1}" type="slidenum">
              <a:rPr lang="en-CA">
                <a:solidFill>
                  <a:prstClr val="black"/>
                </a:solidFill>
              </a:rPr>
              <a:pPr/>
              <a:t>3</a:t>
            </a:fld>
            <a:endParaRPr lang="en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1865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4007E-8683-47AF-8158-6152B41770E1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014547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4007E-8683-47AF-8158-6152B41770E1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495514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4007E-8683-47AF-8158-6152B41770E1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241288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4007E-8683-47AF-8158-6152B41770E1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008997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4007E-8683-47AF-8158-6152B41770E1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598591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4007E-8683-47AF-8158-6152B41770E1}" type="slidenum">
              <a:rPr lang="en-CA">
                <a:solidFill>
                  <a:prstClr val="black"/>
                </a:solidFill>
              </a:rPr>
              <a:pPr/>
              <a:t>11</a:t>
            </a:fld>
            <a:endParaRPr lang="en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5810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BEA1F-0CD5-4BD4-ABCC-86C8D134A60D}" type="datetime1">
              <a:rPr lang="en-CA" smtClean="0"/>
              <a:t>2021-01-12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F3C4D-AF2D-4B53-A733-E8ED7BDA8BC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85242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D582C-CD06-481C-B68B-54D397F0CCFE}" type="datetime1">
              <a:rPr lang="en-CA" smtClean="0"/>
              <a:t>2021-01-12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F3C4D-AF2D-4B53-A733-E8ED7BDA8BC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5379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A3556-1074-41FC-BA00-B63A61B8FE9B}" type="datetime1">
              <a:rPr lang="en-CA" smtClean="0"/>
              <a:t>2021-01-12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F3C4D-AF2D-4B53-A733-E8ED7BDA8BC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06023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51198-956B-4BCE-9043-C0D24A227AC5}" type="datetime1">
              <a:rPr lang="en-CA" smtClean="0"/>
              <a:t>2021-01-12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F3C4D-AF2D-4B53-A733-E8ED7BDA8BC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55979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1257F-E841-4015-AD7F-EF61DB94CFB7}" type="datetime1">
              <a:rPr lang="en-CA" smtClean="0"/>
              <a:t>2021-01-12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F3C4D-AF2D-4B53-A733-E8ED7BDA8BC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46981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51C44-086D-478F-8421-52045DF0E2A3}" type="datetime1">
              <a:rPr lang="en-CA" smtClean="0"/>
              <a:t>2021-01-12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F3C4D-AF2D-4B53-A733-E8ED7BDA8BC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76094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2FCD6-4145-4443-ADD9-3C47C9BBE8FE}" type="datetime1">
              <a:rPr lang="en-CA" smtClean="0"/>
              <a:t>2021-01-12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F3C4D-AF2D-4B53-A733-E8ED7BDA8BC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61442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5E461-6717-43AE-ADD4-74EAB7C41376}" type="datetime1">
              <a:rPr lang="en-CA" smtClean="0"/>
              <a:t>2021-01-12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F3C4D-AF2D-4B53-A733-E8ED7BDA8BC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58784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8946F-6773-419B-8C15-C5498C0A7955}" type="datetime1">
              <a:rPr lang="en-CA" smtClean="0"/>
              <a:t>2021-01-12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F3C4D-AF2D-4B53-A733-E8ED7BDA8BC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24779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0FD5F-AF6A-4AE4-B749-9F0CD0A37D6D}" type="datetime1">
              <a:rPr lang="en-CA" smtClean="0"/>
              <a:t>2021-01-12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F3C4D-AF2D-4B53-A733-E8ED7BDA8BC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57616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49F81-CCA1-4B89-A002-C6BE75AB4219}" type="datetime1">
              <a:rPr lang="en-CA" smtClean="0"/>
              <a:t>2021-01-12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F3C4D-AF2D-4B53-A733-E8ED7BDA8BC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66892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51654-1E68-43F3-BDF2-DDF750637CC0}" type="datetime1">
              <a:rPr lang="en-CA" smtClean="0"/>
              <a:t>2021-01-12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F3C4D-AF2D-4B53-A733-E8ED7BDA8BC2}" type="slidenum">
              <a:rPr lang="en-CA" smtClean="0"/>
              <a:t>‹#›</a:t>
            </a:fld>
            <a:endParaRPr lang="en-CA"/>
          </a:p>
        </p:txBody>
      </p:sp>
      <p:sp>
        <p:nvSpPr>
          <p:cNvPr id="7" name="hl"/>
          <p:cNvSpPr txBox="1"/>
          <p:nvPr userDrawn="1"/>
        </p:nvSpPr>
        <p:spPr>
          <a:xfrm>
            <a:off x="0" y="0"/>
            <a:ext cx="91440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CA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1246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0382" y="556203"/>
            <a:ext cx="7772400" cy="3186690"/>
          </a:xfrm>
        </p:spPr>
        <p:txBody>
          <a:bodyPr>
            <a:normAutofit fontScale="90000"/>
          </a:bodyPr>
          <a:lstStyle/>
          <a:p>
            <a:r>
              <a:rPr lang="en-CA" dirty="0"/>
              <a:t>Personal Information </a:t>
            </a:r>
            <a:br>
              <a:rPr lang="en-CA" dirty="0"/>
            </a:br>
            <a:r>
              <a:rPr lang="en-CA" dirty="0"/>
              <a:t>and</a:t>
            </a:r>
            <a:br>
              <a:rPr lang="en-CA" dirty="0"/>
            </a:br>
            <a:r>
              <a:rPr lang="en-CA" dirty="0"/>
              <a:t>Privacy Breach Management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156220"/>
            <a:ext cx="6858000" cy="1655762"/>
          </a:xfrm>
        </p:spPr>
        <p:txBody>
          <a:bodyPr/>
          <a:lstStyle/>
          <a:p>
            <a:endParaRPr lang="en-CA" dirty="0"/>
          </a:p>
        </p:txBody>
      </p:sp>
      <p:sp>
        <p:nvSpPr>
          <p:cNvPr id="4" name="TextBox 3"/>
          <p:cNvSpPr txBox="1"/>
          <p:nvPr/>
        </p:nvSpPr>
        <p:spPr>
          <a:xfrm>
            <a:off x="219363" y="6170992"/>
            <a:ext cx="184727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CA" sz="1100" dirty="0"/>
          </a:p>
        </p:txBody>
      </p:sp>
    </p:spTree>
    <p:extLst>
      <p:ext uri="{BB962C8B-B14F-4D97-AF65-F5344CB8AC3E}">
        <p14:creationId xmlns:p14="http://schemas.microsoft.com/office/powerpoint/2010/main" val="42935488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3086" y="226581"/>
            <a:ext cx="5605896" cy="761710"/>
          </a:xfrm>
        </p:spPr>
        <p:txBody>
          <a:bodyPr>
            <a:normAutofit/>
          </a:bodyPr>
          <a:lstStyle/>
          <a:p>
            <a:r>
              <a:rPr lang="en-CA" sz="4000" dirty="0"/>
              <a:t>Material Privacy Breaches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1791" y="2121064"/>
            <a:ext cx="6253191" cy="1944168"/>
          </a:xfrm>
        </p:spPr>
        <p:txBody>
          <a:bodyPr>
            <a:normAutofit/>
          </a:bodyPr>
          <a:lstStyle/>
          <a:p>
            <a:pPr lvl="1">
              <a:spcBef>
                <a:spcPts val="1000"/>
              </a:spcBef>
            </a:pPr>
            <a:r>
              <a:rPr lang="en-CA" sz="2200" dirty="0"/>
              <a:t>Involves </a:t>
            </a:r>
            <a:r>
              <a:rPr lang="en-CA" sz="2200" u="sng" dirty="0"/>
              <a:t>sensitive personal information</a:t>
            </a:r>
          </a:p>
          <a:p>
            <a:pPr marL="457200" lvl="1" indent="0">
              <a:spcBef>
                <a:spcPts val="1000"/>
              </a:spcBef>
              <a:buNone/>
            </a:pPr>
            <a:r>
              <a:rPr lang="en-CA" sz="2200" dirty="0"/>
              <a:t> and,</a:t>
            </a:r>
          </a:p>
          <a:p>
            <a:pPr lvl="1">
              <a:spcBef>
                <a:spcPts val="1000"/>
              </a:spcBef>
            </a:pPr>
            <a:r>
              <a:rPr lang="en-CA" sz="2200" u="sng" dirty="0"/>
              <a:t>Could reasonably be expected to cause injury or harm to the individual</a:t>
            </a:r>
            <a:endParaRPr lang="en-CA" sz="2200" dirty="0"/>
          </a:p>
          <a:p>
            <a:endParaRPr lang="en-CA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F3C4D-AF2D-4B53-A733-E8ED7BDA8BC2}" type="slidenum">
              <a:rPr lang="en-CA" smtClean="0"/>
              <a:t>10</a:t>
            </a:fld>
            <a:endParaRPr lang="en-CA"/>
          </a:p>
        </p:txBody>
      </p:sp>
      <p:pic>
        <p:nvPicPr>
          <p:cNvPr id="1026" name="Picture 2" descr="phishing Icon 1988841">
            <a:extLst>
              <a:ext uri="{FF2B5EF4-FFF2-40B4-BE49-F238E27FC236}">
                <a16:creationId xmlns:a16="http://schemas.microsoft.com/office/drawing/2014/main" id="{11B0ACD1-A9F0-442B-A0CD-E84A8A194A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46" y="1879387"/>
            <a:ext cx="2185845" cy="2185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EA4C7069-5750-4F7F-8DCF-BE4E449A061A}"/>
              </a:ext>
            </a:extLst>
          </p:cNvPr>
          <p:cNvSpPr/>
          <p:nvPr/>
        </p:nvSpPr>
        <p:spPr>
          <a:xfrm>
            <a:off x="539332" y="4369904"/>
            <a:ext cx="797601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2200" dirty="0"/>
              <a:t>Material privacy breaches do not depend on the security classification of the personal information</a:t>
            </a:r>
          </a:p>
          <a:p>
            <a:endParaRPr lang="en-CA" sz="2200" dirty="0"/>
          </a:p>
          <a:p>
            <a:r>
              <a:rPr lang="en-CA" sz="2200" dirty="0"/>
              <a:t>Institutions must notify Treasury Board of Canada Secretariat and the Office of the Privacy Commissioner of all material privacy breaches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D622EB2-3C08-4A41-9543-50BF660BEBCA}"/>
              </a:ext>
            </a:extLst>
          </p:cNvPr>
          <p:cNvSpPr/>
          <p:nvPr/>
        </p:nvSpPr>
        <p:spPr>
          <a:xfrm>
            <a:off x="583991" y="1285815"/>
            <a:ext cx="788652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2400" dirty="0"/>
              <a:t>A breach is deemed “material” if it:</a:t>
            </a:r>
          </a:p>
        </p:txBody>
      </p:sp>
    </p:spTree>
    <p:extLst>
      <p:ext uri="{BB962C8B-B14F-4D97-AF65-F5344CB8AC3E}">
        <p14:creationId xmlns:p14="http://schemas.microsoft.com/office/powerpoint/2010/main" val="25564669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691" y="286330"/>
            <a:ext cx="7886700" cy="614363"/>
          </a:xfrm>
        </p:spPr>
        <p:txBody>
          <a:bodyPr>
            <a:normAutofit fontScale="90000"/>
          </a:bodyPr>
          <a:lstStyle/>
          <a:p>
            <a:r>
              <a:rPr lang="en-CA" dirty="0"/>
              <a:t>Sensitive Personal Information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690" y="2316115"/>
            <a:ext cx="6301357" cy="3783536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CA" sz="9600" dirty="0"/>
              <a:t>Examples could include, but are not limited to:</a:t>
            </a:r>
            <a:endParaRPr lang="en-CA" sz="8000" dirty="0"/>
          </a:p>
          <a:p>
            <a:pPr lvl="1">
              <a:spcBef>
                <a:spcPts val="1000"/>
              </a:spcBef>
            </a:pPr>
            <a:endParaRPr lang="en-CA" sz="8000" dirty="0"/>
          </a:p>
          <a:p>
            <a:pPr lvl="1">
              <a:spcBef>
                <a:spcPts val="1000"/>
              </a:spcBef>
            </a:pPr>
            <a:r>
              <a:rPr lang="en-CA" sz="9600" dirty="0"/>
              <a:t>Name, when identifying a confidential informant</a:t>
            </a:r>
          </a:p>
          <a:p>
            <a:pPr lvl="1">
              <a:spcBef>
                <a:spcPts val="1000"/>
              </a:spcBef>
            </a:pPr>
            <a:r>
              <a:rPr lang="en-CA" sz="9600" dirty="0"/>
              <a:t>Financial information that could be used to defraud an individual</a:t>
            </a:r>
          </a:p>
          <a:p>
            <a:pPr lvl="1">
              <a:spcBef>
                <a:spcPts val="1000"/>
              </a:spcBef>
            </a:pPr>
            <a:r>
              <a:rPr lang="en-CA" sz="9600" dirty="0"/>
              <a:t>Medical diagnoses, that could lead to reputational or financial harm</a:t>
            </a:r>
          </a:p>
          <a:p>
            <a:pPr lvl="1">
              <a:spcBef>
                <a:spcPts val="1000"/>
              </a:spcBef>
            </a:pPr>
            <a:r>
              <a:rPr lang="en-CA" sz="9600" dirty="0"/>
              <a:t>Browser history, if it leads to lasting reputational harm</a:t>
            </a:r>
          </a:p>
          <a:p>
            <a:pPr lvl="1">
              <a:spcBef>
                <a:spcPts val="1000"/>
              </a:spcBef>
            </a:pPr>
            <a:r>
              <a:rPr lang="en-CA" sz="9600" dirty="0"/>
              <a:t>Information that could lead to identity theft, such as the SIN and date of birth together</a:t>
            </a:r>
          </a:p>
          <a:p>
            <a:pPr lvl="1">
              <a:spcBef>
                <a:spcPts val="1000"/>
              </a:spcBef>
            </a:pPr>
            <a:endParaRPr lang="en-CA" sz="7000" dirty="0"/>
          </a:p>
          <a:p>
            <a:pPr marL="457200" lvl="1" indent="0">
              <a:buNone/>
            </a:pPr>
            <a:endParaRPr lang="en-CA" dirty="0"/>
          </a:p>
          <a:p>
            <a:endParaRPr lang="en-CA" dirty="0"/>
          </a:p>
          <a:p>
            <a:pPr marL="0" indent="0">
              <a:buNone/>
            </a:pPr>
            <a:endParaRPr lang="en-CA" dirty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F3C4D-AF2D-4B53-A733-E8ED7BDA8BC2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050" name="Picture 2" descr="personal data security Icon 1618191">
            <a:extLst>
              <a:ext uri="{FF2B5EF4-FFF2-40B4-BE49-F238E27FC236}">
                <a16:creationId xmlns:a16="http://schemas.microsoft.com/office/drawing/2014/main" id="{EFB856F6-6040-4028-A1F6-F5B74753E9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0047" y="2794076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BCECE16B-DD6A-419D-8B8A-A099935E31C5}"/>
              </a:ext>
            </a:extLst>
          </p:cNvPr>
          <p:cNvSpPr/>
          <p:nvPr/>
        </p:nvSpPr>
        <p:spPr>
          <a:xfrm>
            <a:off x="378691" y="1185889"/>
            <a:ext cx="813665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2400" dirty="0"/>
              <a:t>Depending on the context of the breach, some personal information will be more sensitive than others</a:t>
            </a:r>
          </a:p>
        </p:txBody>
      </p:sp>
    </p:spTree>
    <p:extLst>
      <p:ext uri="{BB962C8B-B14F-4D97-AF65-F5344CB8AC3E}">
        <p14:creationId xmlns:p14="http://schemas.microsoft.com/office/powerpoint/2010/main" val="23841897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291" y="268866"/>
            <a:ext cx="4229677" cy="632401"/>
          </a:xfrm>
        </p:spPr>
        <p:txBody>
          <a:bodyPr>
            <a:noAutofit/>
          </a:bodyPr>
          <a:lstStyle/>
          <a:p>
            <a:r>
              <a:rPr lang="en-CA" sz="4000" dirty="0"/>
              <a:t>Injury or Harm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98539" y="1286789"/>
            <a:ext cx="6636244" cy="468692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CA" sz="2600" dirty="0"/>
              <a:t>Examples of injury or harm to the individual include:</a:t>
            </a:r>
          </a:p>
          <a:p>
            <a:endParaRPr lang="en-CA" sz="2600" dirty="0"/>
          </a:p>
          <a:p>
            <a:pPr marL="0" indent="0">
              <a:buNone/>
            </a:pPr>
            <a:r>
              <a:rPr lang="en-CA" sz="2600" dirty="0"/>
              <a:t>Identity theft or other related fraud </a:t>
            </a:r>
          </a:p>
          <a:p>
            <a:pPr lvl="2">
              <a:spcBef>
                <a:spcPts val="1000"/>
              </a:spcBef>
            </a:pPr>
            <a:r>
              <a:rPr lang="en-CA" sz="2600" dirty="0"/>
              <a:t>Criminal identify theft</a:t>
            </a:r>
          </a:p>
          <a:p>
            <a:pPr lvl="2">
              <a:spcBef>
                <a:spcPts val="1000"/>
              </a:spcBef>
            </a:pPr>
            <a:r>
              <a:rPr lang="en-CA" sz="2600" dirty="0"/>
              <a:t>Mail fraud</a:t>
            </a:r>
          </a:p>
          <a:p>
            <a:pPr marL="0" lvl="2" indent="0">
              <a:spcBef>
                <a:spcPts val="1000"/>
              </a:spcBef>
              <a:buNone/>
            </a:pPr>
            <a:endParaRPr lang="en-CA" sz="2600" dirty="0"/>
          </a:p>
          <a:p>
            <a:pPr marL="0" lvl="2" indent="0">
              <a:spcBef>
                <a:spcPts val="1000"/>
              </a:spcBef>
              <a:buNone/>
            </a:pPr>
            <a:r>
              <a:rPr lang="en-CA" sz="2600" dirty="0"/>
              <a:t>Material loss to the individual </a:t>
            </a:r>
          </a:p>
          <a:p>
            <a:pPr lvl="2">
              <a:spcBef>
                <a:spcPts val="1000"/>
              </a:spcBef>
            </a:pPr>
            <a:r>
              <a:rPr lang="en-CA" sz="2600" dirty="0"/>
              <a:t>Loss or destruction of property</a:t>
            </a:r>
          </a:p>
          <a:p>
            <a:pPr lvl="2">
              <a:spcBef>
                <a:spcPts val="1000"/>
              </a:spcBef>
            </a:pPr>
            <a:r>
              <a:rPr lang="en-CA" sz="2600" dirty="0"/>
              <a:t>Loss of funds or investments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F3C4D-AF2D-4B53-A733-E8ED7BDA8BC2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5618373" y="3043091"/>
            <a:ext cx="764426" cy="381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sz="1400" dirty="0">
              <a:latin typeface="+mn-lt"/>
            </a:endParaRPr>
          </a:p>
        </p:txBody>
      </p:sp>
      <p:pic>
        <p:nvPicPr>
          <p:cNvPr id="3074" name="Picture 2" descr="Injury Icon 112316">
            <a:extLst>
              <a:ext uri="{FF2B5EF4-FFF2-40B4-BE49-F238E27FC236}">
                <a16:creationId xmlns:a16="http://schemas.microsoft.com/office/drawing/2014/main" id="{64074682-785D-41D2-9DCE-EBE7A7A063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6659" y="2071317"/>
            <a:ext cx="2387068" cy="2387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4422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217" y="235817"/>
            <a:ext cx="7019637" cy="632401"/>
          </a:xfrm>
        </p:spPr>
        <p:txBody>
          <a:bodyPr>
            <a:noAutofit/>
          </a:bodyPr>
          <a:lstStyle/>
          <a:p>
            <a:r>
              <a:rPr lang="en-CA" sz="4000" dirty="0"/>
              <a:t>Injury or Harm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9527" y="1303163"/>
            <a:ext cx="7280135" cy="4487486"/>
          </a:xfrm>
        </p:spPr>
        <p:txBody>
          <a:bodyPr>
            <a:noAutofit/>
          </a:bodyPr>
          <a:lstStyle/>
          <a:p>
            <a:pPr marL="0" lvl="1" indent="0">
              <a:spcBef>
                <a:spcPts val="1000"/>
              </a:spcBef>
              <a:buNone/>
            </a:pPr>
            <a:r>
              <a:rPr lang="en-CA" sz="2600" dirty="0"/>
              <a:t>Harm or embarrassment that will have direct effects           on an individual’s:</a:t>
            </a:r>
          </a:p>
          <a:p>
            <a:pPr marL="914400" lvl="2" indent="-457200">
              <a:spcBef>
                <a:spcPts val="1000"/>
              </a:spcBef>
            </a:pPr>
            <a:r>
              <a:rPr lang="en-CA" sz="2600" dirty="0"/>
              <a:t>Career </a:t>
            </a:r>
          </a:p>
          <a:p>
            <a:pPr lvl="3">
              <a:spcBef>
                <a:spcPts val="1000"/>
              </a:spcBef>
            </a:pPr>
            <a:r>
              <a:rPr lang="en-CA" sz="2600" dirty="0"/>
              <a:t>Leads to termination</a:t>
            </a:r>
          </a:p>
          <a:p>
            <a:pPr lvl="3">
              <a:spcBef>
                <a:spcPts val="1000"/>
              </a:spcBef>
            </a:pPr>
            <a:r>
              <a:rPr lang="en-CA" sz="2600" dirty="0"/>
              <a:t>Hampers the likelihood of being employed or promoted</a:t>
            </a:r>
          </a:p>
          <a:p>
            <a:pPr lvl="1">
              <a:spcBef>
                <a:spcPts val="1000"/>
              </a:spcBef>
            </a:pPr>
            <a:r>
              <a:rPr lang="en-CA" sz="2600" dirty="0"/>
              <a:t>  Reputation </a:t>
            </a:r>
          </a:p>
          <a:p>
            <a:pPr lvl="3">
              <a:spcBef>
                <a:spcPts val="1000"/>
              </a:spcBef>
            </a:pPr>
            <a:r>
              <a:rPr lang="en-CA" sz="2600" dirty="0"/>
              <a:t>Significantly diminishes one’s professional or political status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F3C4D-AF2D-4B53-A733-E8ED7BDA8BC2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5618373" y="3043091"/>
            <a:ext cx="764426" cy="381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sz="1400" dirty="0">
              <a:latin typeface="+mn-lt"/>
            </a:endParaRP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AB42BF14-C122-4FDE-8D82-1A9D278022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8342" y="2186301"/>
            <a:ext cx="2387068" cy="2387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95806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217" y="235817"/>
            <a:ext cx="7019637" cy="632401"/>
          </a:xfrm>
        </p:spPr>
        <p:txBody>
          <a:bodyPr>
            <a:normAutofit fontScale="90000"/>
          </a:bodyPr>
          <a:lstStyle/>
          <a:p>
            <a:r>
              <a:rPr lang="en-CA" sz="4000" dirty="0"/>
              <a:t>Injury or Harm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4076" y="1208692"/>
            <a:ext cx="7172942" cy="4814302"/>
          </a:xfrm>
        </p:spPr>
        <p:txBody>
          <a:bodyPr>
            <a:noAutofit/>
          </a:bodyPr>
          <a:lstStyle/>
          <a:p>
            <a:pPr marL="0" lvl="1" indent="0">
              <a:spcBef>
                <a:spcPts val="1000"/>
              </a:spcBef>
              <a:buNone/>
            </a:pPr>
            <a:r>
              <a:rPr lang="en-CA" sz="2600" dirty="0"/>
              <a:t>Harm or embarrassment that will have direct effects           on an individual’s:</a:t>
            </a:r>
          </a:p>
          <a:p>
            <a:pPr lvl="2">
              <a:spcBef>
                <a:spcPts val="1000"/>
              </a:spcBef>
            </a:pPr>
            <a:r>
              <a:rPr lang="en-CA" sz="2600" dirty="0"/>
              <a:t>Financial position</a:t>
            </a:r>
          </a:p>
          <a:p>
            <a:pPr lvl="3">
              <a:spcBef>
                <a:spcPts val="1000"/>
              </a:spcBef>
            </a:pPr>
            <a:r>
              <a:rPr lang="en-CA" sz="2600" dirty="0"/>
              <a:t>Results in the significant reduction or cessation of income</a:t>
            </a:r>
          </a:p>
          <a:p>
            <a:pPr lvl="3">
              <a:spcBef>
                <a:spcPts val="1000"/>
              </a:spcBef>
            </a:pPr>
            <a:r>
              <a:rPr lang="en-CA" sz="2600" dirty="0"/>
              <a:t>Depletes bank accounts </a:t>
            </a:r>
          </a:p>
          <a:p>
            <a:pPr lvl="2">
              <a:spcBef>
                <a:spcPts val="1000"/>
              </a:spcBef>
            </a:pPr>
            <a:r>
              <a:rPr lang="en-CA" sz="2600" dirty="0"/>
              <a:t>Safety, health, and well-being</a:t>
            </a:r>
          </a:p>
          <a:p>
            <a:pPr lvl="3">
              <a:spcBef>
                <a:spcPts val="1000"/>
              </a:spcBef>
            </a:pPr>
            <a:r>
              <a:rPr lang="en-CA" sz="2600" dirty="0"/>
              <a:t>Impedes access to medications, or to medical or psychological treatment</a:t>
            </a:r>
          </a:p>
          <a:p>
            <a:pPr lvl="3">
              <a:spcBef>
                <a:spcPts val="1000"/>
              </a:spcBef>
            </a:pPr>
            <a:r>
              <a:rPr lang="en-CA" sz="2600" dirty="0"/>
              <a:t>Creates ongoing stress, trauma or bodily harm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F3C4D-AF2D-4B53-A733-E8ED7BDA8BC2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5618373" y="3043091"/>
            <a:ext cx="764426" cy="381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sz="1400" dirty="0">
              <a:latin typeface="+mn-lt"/>
            </a:endParaRPr>
          </a:p>
        </p:txBody>
      </p:sp>
      <p:pic>
        <p:nvPicPr>
          <p:cNvPr id="12" name="Picture 2" descr="Injury Icon 112316">
            <a:extLst>
              <a:ext uri="{FF2B5EF4-FFF2-40B4-BE49-F238E27FC236}">
                <a16:creationId xmlns:a16="http://schemas.microsoft.com/office/drawing/2014/main" id="{DAB37F47-D026-4774-9722-80137918EE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6659" y="2071317"/>
            <a:ext cx="2387068" cy="2387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59564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613" y="235817"/>
            <a:ext cx="7886700" cy="632401"/>
          </a:xfrm>
        </p:spPr>
        <p:txBody>
          <a:bodyPr>
            <a:normAutofit fontScale="90000"/>
          </a:bodyPr>
          <a:lstStyle/>
          <a:p>
            <a:r>
              <a:rPr lang="en-CA" sz="4000" dirty="0"/>
              <a:t>Examples of a Privacy Breach</a:t>
            </a:r>
            <a:r>
              <a:rPr lang="en-CA" sz="2800" dirty="0"/>
              <a:t>*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0188" y="1347843"/>
            <a:ext cx="8145986" cy="5146238"/>
          </a:xfrm>
        </p:spPr>
        <p:txBody>
          <a:bodyPr>
            <a:normAutofit fontScale="40000" lnSpcReduction="20000"/>
          </a:bodyPr>
          <a:lstStyle/>
          <a:p>
            <a:pPr>
              <a:lnSpc>
                <a:spcPct val="110000"/>
              </a:lnSpc>
            </a:pPr>
            <a:r>
              <a:rPr lang="en-CA" altLang="en-US" sz="6500" dirty="0"/>
              <a:t>Correspondence containing employment information is sent to an incorrect email address</a:t>
            </a:r>
          </a:p>
          <a:p>
            <a:pPr>
              <a:lnSpc>
                <a:spcPct val="110000"/>
              </a:lnSpc>
            </a:pPr>
            <a:r>
              <a:rPr lang="en-CA" altLang="en-US" sz="6500" dirty="0"/>
              <a:t>A document containing personal information is left in a recycling bin</a:t>
            </a:r>
          </a:p>
          <a:p>
            <a:pPr>
              <a:lnSpc>
                <a:spcPct val="110000"/>
              </a:lnSpc>
            </a:pPr>
            <a:r>
              <a:rPr lang="en-CA" altLang="en-US" sz="6500" dirty="0"/>
              <a:t>A USB key is lost containing personal information about government grant recipients </a:t>
            </a:r>
          </a:p>
          <a:p>
            <a:pPr>
              <a:lnSpc>
                <a:spcPct val="110000"/>
              </a:lnSpc>
            </a:pPr>
            <a:r>
              <a:rPr lang="en-CA" altLang="en-US" sz="6500" dirty="0"/>
              <a:t>An employee “snoops” into a GC database for personal gains or for preferential treatment </a:t>
            </a:r>
          </a:p>
          <a:p>
            <a:pPr>
              <a:lnSpc>
                <a:spcPct val="110000"/>
              </a:lnSpc>
            </a:pPr>
            <a:r>
              <a:rPr lang="en-CA" altLang="en-US" sz="6500" dirty="0"/>
              <a:t>A number of people disclose personal information as a result of a phishing e-mail</a:t>
            </a:r>
          </a:p>
          <a:p>
            <a:pPr marL="0" indent="0" algn="ctr">
              <a:buNone/>
            </a:pPr>
            <a:endParaRPr lang="en-CA" dirty="0"/>
          </a:p>
          <a:p>
            <a:pPr marL="0" indent="0">
              <a:buNone/>
            </a:pPr>
            <a:r>
              <a:rPr lang="en-CA" sz="3400" dirty="0"/>
              <a:t>*Any of the examples could be material depending on the information breached and the context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F3C4D-AF2D-4B53-A733-E8ED7BDA8BC2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525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012" y="184727"/>
            <a:ext cx="8478405" cy="619271"/>
          </a:xfrm>
        </p:spPr>
        <p:txBody>
          <a:bodyPr>
            <a:normAutofit/>
          </a:bodyPr>
          <a:lstStyle/>
          <a:p>
            <a:r>
              <a:rPr lang="en-CA" sz="3600" dirty="0"/>
              <a:t>What to do if you suspect a Privacy Breach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F3C4D-AF2D-4B53-A733-E8ED7BDA8BC2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FCAF04F-DEF1-43AE-8F8A-BB65BD4EB2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9255" y="997338"/>
            <a:ext cx="1529196" cy="1529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FDA3582-8F6E-4C74-8D86-FB04FD6F7CD1}"/>
              </a:ext>
            </a:extLst>
          </p:cNvPr>
          <p:cNvSpPr txBox="1"/>
          <p:nvPr/>
        </p:nvSpPr>
        <p:spPr>
          <a:xfrm>
            <a:off x="452592" y="2925147"/>
            <a:ext cx="8478405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dirty="0"/>
              <a:t>If you suspect or learn that a privacy breach has occurred, the </a:t>
            </a:r>
            <a:r>
              <a:rPr lang="en-CA" sz="2800" u="sng" dirty="0"/>
              <a:t>first step is to contact the  ATIP Office </a:t>
            </a:r>
            <a:r>
              <a:rPr lang="en-CA" sz="2800" dirty="0">
                <a:highlight>
                  <a:srgbClr val="FFFF00"/>
                </a:highlight>
              </a:rPr>
              <a:t>&lt;insert alternate details here if applicable&gt;</a:t>
            </a:r>
          </a:p>
          <a:p>
            <a:endParaRPr lang="en-CA" sz="2800" dirty="0"/>
          </a:p>
          <a:p>
            <a:r>
              <a:rPr lang="en-CA" sz="2800" dirty="0"/>
              <a:t>This group will advise you on what actions to take and will liaise with other internal stakeholders, depending on the nature of the breach </a:t>
            </a:r>
          </a:p>
        </p:txBody>
      </p:sp>
    </p:spTree>
    <p:extLst>
      <p:ext uri="{BB962C8B-B14F-4D97-AF65-F5344CB8AC3E}">
        <p14:creationId xmlns:p14="http://schemas.microsoft.com/office/powerpoint/2010/main" val="23000447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012" y="184727"/>
            <a:ext cx="8478405" cy="619271"/>
          </a:xfrm>
        </p:spPr>
        <p:txBody>
          <a:bodyPr>
            <a:normAutofit/>
          </a:bodyPr>
          <a:lstStyle/>
          <a:p>
            <a:r>
              <a:rPr lang="en-CA" sz="3600" dirty="0"/>
              <a:t>What to do if you suspect a Privacy Breach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F3C4D-AF2D-4B53-A733-E8ED7BDA8BC2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AA1D908-7E7C-4E0C-9791-D6663954F84B}"/>
              </a:ext>
            </a:extLst>
          </p:cNvPr>
          <p:cNvSpPr/>
          <p:nvPr/>
        </p:nvSpPr>
        <p:spPr>
          <a:xfrm>
            <a:off x="522514" y="1305342"/>
            <a:ext cx="7865706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CA" sz="2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The first priority will be to contain the</a:t>
            </a:r>
          </a:p>
          <a:p>
            <a:pPr>
              <a:spcAft>
                <a:spcPts val="0"/>
              </a:spcAft>
            </a:pPr>
            <a:r>
              <a:rPr lang="en-CA" sz="2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breach, which may entail actions such as:</a:t>
            </a:r>
            <a:endParaRPr lang="en-CA" sz="2400" dirty="0"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en-CA" sz="2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CA" sz="2400" dirty="0">
              <a:ea typeface="Calibri" panose="020F0502020204030204" pitchFamily="34" charset="0"/>
            </a:endParaRPr>
          </a:p>
          <a:p>
            <a:pPr lvl="0">
              <a:spcAft>
                <a:spcPts val="1200"/>
              </a:spcAft>
            </a:pPr>
            <a:r>
              <a:rPr lang="en-CA" sz="2400" dirty="0">
                <a:solidFill>
                  <a:srgbClr val="000000"/>
                </a:solidFill>
                <a:highlight>
                  <a:srgbClr val="FFFF00"/>
                </a:highlight>
                <a:ea typeface="Times New Roman" panose="02020603050405020304" pitchFamily="18" charset="0"/>
                <a:cs typeface="Times New Roman" panose="02020603050405020304" pitchFamily="18" charset="0"/>
              </a:rPr>
              <a:t>&lt;insert alternate details here if applicable&gt;</a:t>
            </a:r>
            <a:endParaRPr lang="en-CA" sz="2400" dirty="0">
              <a:ea typeface="Calibri" panose="020F0502020204030204" pitchFamily="34" charset="0"/>
            </a:endParaRPr>
          </a:p>
          <a:p>
            <a:pPr marL="342900" lvl="0" indent="-342900"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n-CA" sz="2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Removing, moving or segregating exposed information or files to prevent further wrongful access</a:t>
            </a:r>
            <a:endParaRPr lang="en-CA" sz="2400" dirty="0">
              <a:ea typeface="Calibri" panose="020F0502020204030204" pitchFamily="34" charset="0"/>
            </a:endParaRPr>
          </a:p>
          <a:p>
            <a:pPr marL="342900" lvl="0" indent="-342900"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n-CA" sz="2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Shutting down the web site, application, or device temporality to permit a complete assessment of the breach and resolve vulnerabilities</a:t>
            </a:r>
          </a:p>
          <a:p>
            <a:pPr marL="342900" lvl="0" indent="-342900"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n-CA" sz="2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Attempting to retrieve any documents or copies of documents that were wrongfully disclosed or taken by an unauthorized person</a:t>
            </a:r>
            <a:endParaRPr lang="en-CA" sz="2400" dirty="0">
              <a:ea typeface="Calibri" panose="020F050202020403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462E6B7-9A54-4369-AC51-8629DB5B6261}"/>
              </a:ext>
            </a:extLst>
          </p:cNvPr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9411" y="1136432"/>
            <a:ext cx="1397274" cy="1305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47824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012" y="184727"/>
            <a:ext cx="8478405" cy="619271"/>
          </a:xfrm>
        </p:spPr>
        <p:txBody>
          <a:bodyPr>
            <a:normAutofit/>
          </a:bodyPr>
          <a:lstStyle/>
          <a:p>
            <a:r>
              <a:rPr lang="en-CA" sz="3600" dirty="0"/>
              <a:t>What to do if you suspect a Privacy Breach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F3C4D-AF2D-4B53-A733-E8ED7BDA8BC2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96DE6AB-D43D-4759-9F7B-6BBB80904AA5}"/>
              </a:ext>
            </a:extLst>
          </p:cNvPr>
          <p:cNvSpPr/>
          <p:nvPr/>
        </p:nvSpPr>
        <p:spPr>
          <a:xfrm>
            <a:off x="401216" y="1028343"/>
            <a:ext cx="8014996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CA" sz="2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After breach containment measures are taken, the ATIP office </a:t>
            </a:r>
            <a:r>
              <a:rPr lang="en-CA" sz="2400" dirty="0">
                <a:solidFill>
                  <a:srgbClr val="000000"/>
                </a:solidFill>
                <a:highlight>
                  <a:srgbClr val="FFFF00"/>
                </a:highlight>
                <a:ea typeface="Times New Roman" panose="02020603050405020304" pitchFamily="18" charset="0"/>
                <a:cs typeface="Times New Roman" panose="02020603050405020304" pitchFamily="18" charset="0"/>
              </a:rPr>
              <a:t>&lt;insert alternate details here if applicable&gt;</a:t>
            </a:r>
            <a:r>
              <a:rPr lang="en-CA" sz="2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will work to ensure that: </a:t>
            </a:r>
            <a:endParaRPr lang="en-CA" sz="2400" dirty="0"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en-CA" sz="2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CA" sz="2400" dirty="0">
              <a:ea typeface="Calibri" panose="020F0502020204030204" pitchFamily="34" charset="0"/>
            </a:endParaRPr>
          </a:p>
          <a:p>
            <a:pPr lvl="0">
              <a:spcAft>
                <a:spcPts val="1200"/>
              </a:spcAft>
            </a:pPr>
            <a:r>
              <a:rPr lang="en-CA" sz="2400" dirty="0">
                <a:solidFill>
                  <a:srgbClr val="000000"/>
                </a:solidFill>
                <a:highlight>
                  <a:srgbClr val="FFFF00"/>
                </a:highlight>
                <a:ea typeface="Times New Roman" panose="02020603050405020304" pitchFamily="18" charset="0"/>
                <a:cs typeface="Times New Roman" panose="02020603050405020304" pitchFamily="18" charset="0"/>
              </a:rPr>
              <a:t>&lt;insert alternate details here if applicable&gt;</a:t>
            </a:r>
            <a:endParaRPr lang="en-CA" sz="2400" dirty="0">
              <a:ea typeface="Calibri" panose="020F0502020204030204" pitchFamily="34" charset="0"/>
            </a:endParaRPr>
          </a:p>
          <a:p>
            <a:pPr marL="342900" lvl="0" indent="-342900"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n-CA" sz="2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 full assessment of the breach is conducted</a:t>
            </a:r>
            <a:endParaRPr lang="en-CA" sz="2400" dirty="0">
              <a:ea typeface="Calibri" panose="020F0502020204030204" pitchFamily="34" charset="0"/>
            </a:endParaRPr>
          </a:p>
          <a:p>
            <a:pPr marL="342900" lvl="0" indent="-342900"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n-CA" sz="2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Affected individuals and other internal and external stakeholders are notified of the breach, as appropriate</a:t>
            </a:r>
            <a:endParaRPr lang="en-CA" sz="2400" dirty="0">
              <a:ea typeface="Calibri" panose="020F0502020204030204" pitchFamily="34" charset="0"/>
            </a:endParaRPr>
          </a:p>
          <a:p>
            <a:pPr marL="342900" lvl="0" indent="-342900"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n-CA" sz="2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Mitigation and prevention measures are taken to safeguard against similar future breaches</a:t>
            </a:r>
            <a:endParaRPr lang="en-CA" sz="2400" dirty="0">
              <a:ea typeface="Calibri" panose="020F0502020204030204" pitchFamily="34" charset="0"/>
            </a:endParaRPr>
          </a:p>
          <a:p>
            <a:pPr marL="342900" lvl="0" indent="-342900"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n-CA" sz="2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Lessons learned from the breach are shared appropriately</a:t>
            </a:r>
            <a:endParaRPr lang="en-CA" sz="2400" dirty="0"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en-CA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CA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en-CA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CA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730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1559" y="166255"/>
            <a:ext cx="7886700" cy="619271"/>
          </a:xfrm>
        </p:spPr>
        <p:txBody>
          <a:bodyPr>
            <a:normAutofit/>
          </a:bodyPr>
          <a:lstStyle/>
          <a:p>
            <a:r>
              <a:rPr lang="en-CA" sz="3600" dirty="0"/>
              <a:t>Privacy Breach Management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559" y="785526"/>
            <a:ext cx="8339859" cy="1422542"/>
          </a:xfrm>
        </p:spPr>
        <p:txBody>
          <a:bodyPr>
            <a:normAutofit fontScale="32500" lnSpcReduction="20000"/>
          </a:bodyPr>
          <a:lstStyle/>
          <a:p>
            <a:pPr lvl="1"/>
            <a:endParaRPr lang="en-CA" sz="2000" dirty="0"/>
          </a:p>
          <a:p>
            <a:pPr marL="0" indent="0">
              <a:lnSpc>
                <a:spcPct val="110000"/>
              </a:lnSpc>
              <a:buNone/>
            </a:pPr>
            <a:r>
              <a:rPr lang="en-CA" sz="7700" b="1" i="1" dirty="0"/>
              <a:t>Do not hesitate or wait to report a possible privacy breach. The sooner a privacy breach is discovered and reported, the more likely it is that the injury can be prevented or minimized</a:t>
            </a:r>
          </a:p>
          <a:p>
            <a:pPr marL="0" indent="0">
              <a:lnSpc>
                <a:spcPct val="110000"/>
              </a:lnSpc>
              <a:buNone/>
            </a:pPr>
            <a:endParaRPr lang="en-CA" sz="7700" b="1" i="1" dirty="0"/>
          </a:p>
          <a:p>
            <a:pPr marL="0" indent="0">
              <a:lnSpc>
                <a:spcPct val="110000"/>
              </a:lnSpc>
              <a:buNone/>
            </a:pPr>
            <a:endParaRPr lang="en-CA" sz="7700" b="1" i="1" dirty="0"/>
          </a:p>
          <a:p>
            <a:pPr marL="0" indent="0">
              <a:lnSpc>
                <a:spcPct val="110000"/>
              </a:lnSpc>
              <a:buNone/>
            </a:pPr>
            <a:endParaRPr lang="en-CA" sz="7700" b="1" i="1" dirty="0"/>
          </a:p>
          <a:p>
            <a:pPr marL="0" indent="0">
              <a:lnSpc>
                <a:spcPct val="110000"/>
              </a:lnSpc>
              <a:buNone/>
            </a:pPr>
            <a:endParaRPr lang="en-CA" sz="7700" b="1" i="1" dirty="0"/>
          </a:p>
          <a:p>
            <a:pPr marL="0" indent="0">
              <a:lnSpc>
                <a:spcPct val="110000"/>
              </a:lnSpc>
              <a:buNone/>
            </a:pPr>
            <a:endParaRPr lang="en-CA" sz="7700" b="1" i="1" dirty="0"/>
          </a:p>
          <a:p>
            <a:pPr marL="0" indent="0">
              <a:lnSpc>
                <a:spcPct val="110000"/>
              </a:lnSpc>
              <a:buNone/>
            </a:pPr>
            <a:endParaRPr lang="en-CA" sz="7700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F3C4D-AF2D-4B53-A733-E8ED7BDA8BC2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CAD34EF-A77A-4A28-9CAF-B8D3B98C1526}"/>
              </a:ext>
            </a:extLst>
          </p:cNvPr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0332" y="2448996"/>
            <a:ext cx="1816562" cy="176515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546CA34-CB4F-449C-B30C-6B77704D67C6}"/>
              </a:ext>
            </a:extLst>
          </p:cNvPr>
          <p:cNvSpPr txBox="1"/>
          <p:nvPr/>
        </p:nvSpPr>
        <p:spPr>
          <a:xfrm>
            <a:off x="402070" y="4598326"/>
            <a:ext cx="833985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2400" dirty="0">
                <a:solidFill>
                  <a:prstClr val="black"/>
                </a:solidFill>
                <a:latin typeface="Calibri" panose="020F0502020204030204"/>
              </a:rPr>
              <a:t>You may feel a bit hesitant to act about taking action on a privacy breach. But is our </a:t>
            </a:r>
            <a:r>
              <a:rPr lang="en-CA" sz="2400" i="1" u="sng" dirty="0">
                <a:solidFill>
                  <a:prstClr val="black"/>
                </a:solidFill>
                <a:latin typeface="Calibri" panose="020F0502020204030204"/>
              </a:rPr>
              <a:t>duty</a:t>
            </a:r>
            <a:r>
              <a:rPr lang="en-CA" sz="2400" dirty="0">
                <a:solidFill>
                  <a:prstClr val="black"/>
                </a:solidFill>
                <a:latin typeface="Calibri" panose="020F0502020204030204"/>
              </a:rPr>
              <a:t> as public servants to do </a:t>
            </a:r>
            <a:r>
              <a:rPr lang="en-CA" sz="2400" i="1" dirty="0">
                <a:solidFill>
                  <a:prstClr val="black"/>
                </a:solidFill>
                <a:latin typeface="Calibri" panose="020F0502020204030204"/>
              </a:rPr>
              <a:t>everything we can </a:t>
            </a:r>
            <a:r>
              <a:rPr lang="en-CA" sz="2400" dirty="0">
                <a:solidFill>
                  <a:prstClr val="black"/>
                </a:solidFill>
                <a:latin typeface="Calibri" panose="020F0502020204030204"/>
              </a:rPr>
              <a:t>to protect and comprehensively manage the personal information under our control. </a:t>
            </a:r>
            <a:endParaRPr kumimoji="0" lang="en-CA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9506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578" y="193963"/>
            <a:ext cx="7886700" cy="743672"/>
          </a:xfrm>
        </p:spPr>
        <p:txBody>
          <a:bodyPr/>
          <a:lstStyle/>
          <a:p>
            <a:r>
              <a:rPr lang="en-CA" dirty="0"/>
              <a:t>Context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2407805"/>
            <a:ext cx="7886700" cy="3567122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en-CA" sz="2600" dirty="0"/>
              <a:t>As federal employees we are responsible for protecting the personal information that we collect in our programs and activities</a:t>
            </a:r>
          </a:p>
          <a:p>
            <a:pPr>
              <a:spcAft>
                <a:spcPts val="600"/>
              </a:spcAft>
            </a:pPr>
            <a:r>
              <a:rPr lang="en-CA" sz="2600" dirty="0"/>
              <a:t>This includes personal information about the Canadians we serve, about our colleagues, and even about ourselves</a:t>
            </a:r>
          </a:p>
          <a:p>
            <a:pPr>
              <a:spcAft>
                <a:spcPts val="600"/>
              </a:spcAft>
            </a:pPr>
            <a:r>
              <a:rPr lang="en-CA" sz="2600" dirty="0"/>
              <a:t>The </a:t>
            </a:r>
            <a:r>
              <a:rPr lang="en-CA" sz="2600" i="1" dirty="0"/>
              <a:t>Privacy Act </a:t>
            </a:r>
            <a:r>
              <a:rPr lang="en-CA" sz="2600" dirty="0"/>
              <a:t>defines personal information as “information about an identifiable individual that is recorded in any form”</a:t>
            </a:r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CA" dirty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F3C4D-AF2D-4B53-A733-E8ED7BDA8BC2}" type="slidenum">
              <a:rPr lang="en-CA" smtClean="0"/>
              <a:t>2</a:t>
            </a:fld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0D634A8-5C7B-47B2-ADB2-0219580FDF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2502" y="883074"/>
            <a:ext cx="1675410" cy="1675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55877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1559" y="166255"/>
            <a:ext cx="7886700" cy="619271"/>
          </a:xfrm>
        </p:spPr>
        <p:txBody>
          <a:bodyPr>
            <a:normAutofit/>
          </a:bodyPr>
          <a:lstStyle/>
          <a:p>
            <a:r>
              <a:rPr lang="en-CA" sz="3600" dirty="0"/>
              <a:t>Privacy Breach Management (Cont’d)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20F3C4D-AF2D-4B53-A733-E8ED7BDA8BC2}" type="slidenum">
              <a:rPr kumimoji="0" lang="en-C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CA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E54DED3-1F3F-4716-8B0E-BD847B2090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6847" y="1208670"/>
            <a:ext cx="1296124" cy="1296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729F2BB-8B0F-4F32-AA59-F49B2255E6F5}"/>
              </a:ext>
            </a:extLst>
          </p:cNvPr>
          <p:cNvSpPr txBox="1"/>
          <p:nvPr/>
        </p:nvSpPr>
        <p:spPr>
          <a:xfrm>
            <a:off x="472857" y="2927938"/>
            <a:ext cx="8339859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More information about privacy breaches is available on our website </a:t>
            </a:r>
            <a:r>
              <a:rPr kumimoji="0" lang="en-CA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&lt;insert institution’s link&gt;.</a:t>
            </a:r>
            <a:r>
              <a:rPr kumimoji="0" lang="en-CA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Please familiarize yourself with the information so that you can be ready to react in a timely manner in the event of a privacy breach.  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Thank you for your continued vigilance and for remembering that </a:t>
            </a:r>
            <a:r>
              <a:rPr kumimoji="0" lang="en-CA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protecting privacy is everyone’s responsibility</a:t>
            </a:r>
            <a:endParaRPr kumimoji="0" lang="en-CA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6380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450" y="166255"/>
            <a:ext cx="7886700" cy="597117"/>
          </a:xfrm>
        </p:spPr>
        <p:txBody>
          <a:bodyPr>
            <a:normAutofit fontScale="90000"/>
          </a:bodyPr>
          <a:lstStyle/>
          <a:p>
            <a:r>
              <a:rPr lang="en-CA" dirty="0"/>
              <a:t>Personal Information Defined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F3C4D-AF2D-4B53-A733-E8ED7BDA8BC2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5450" y="4702295"/>
            <a:ext cx="798887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600" dirty="0"/>
              <a:t>More information about personal information and protected personal information can be found in section 3 of the </a:t>
            </a:r>
            <a:r>
              <a:rPr lang="en-CA" sz="2600" i="1" dirty="0"/>
              <a:t>Privacy Act</a:t>
            </a:r>
          </a:p>
        </p:txBody>
      </p:sp>
      <p:sp>
        <p:nvSpPr>
          <p:cNvPr id="5" name="TextBox 4"/>
          <p:cNvSpPr txBox="1"/>
          <p:nvPr/>
        </p:nvSpPr>
        <p:spPr>
          <a:xfrm flipH="1">
            <a:off x="323850" y="949712"/>
            <a:ext cx="842391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600" dirty="0"/>
              <a:t>Some examples of personal information are as follows: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3D059FE-E514-4D8E-94B8-B233DDB8E0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2340" y="2018219"/>
            <a:ext cx="1775095" cy="1775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EDA498CC-767C-483A-B56C-A99B214D1B1C}"/>
              </a:ext>
            </a:extLst>
          </p:cNvPr>
          <p:cNvSpPr/>
          <p:nvPr/>
        </p:nvSpPr>
        <p:spPr>
          <a:xfrm>
            <a:off x="5307436" y="1738513"/>
            <a:ext cx="356826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000" dirty="0"/>
              <a:t>Identifying numbers such as the SIN or PRI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000" dirty="0"/>
              <a:t>Educational and employment history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000" dirty="0"/>
              <a:t>Fingerprints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000" dirty="0"/>
              <a:t>Medical diagnoses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000" dirty="0"/>
              <a:t>Passwords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F2E31C8-1A26-4988-A144-42FDBC7534F2}"/>
              </a:ext>
            </a:extLst>
          </p:cNvPr>
          <p:cNvSpPr/>
          <p:nvPr/>
        </p:nvSpPr>
        <p:spPr>
          <a:xfrm>
            <a:off x="1089615" y="1892401"/>
            <a:ext cx="3482385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defTabSz="1077913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000" dirty="0"/>
              <a:t>Name  </a:t>
            </a:r>
          </a:p>
          <a:p>
            <a:pPr marL="285750" indent="-285750" defTabSz="1077913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000" dirty="0"/>
              <a:t>Religion</a:t>
            </a:r>
          </a:p>
          <a:p>
            <a:pPr marL="285750" indent="-285750" defTabSz="1077913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000" dirty="0"/>
              <a:t>IP address</a:t>
            </a:r>
          </a:p>
          <a:p>
            <a:pPr marL="285750" indent="-285750" defTabSz="1077913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000" dirty="0"/>
              <a:t>Marital status</a:t>
            </a:r>
          </a:p>
          <a:p>
            <a:pPr marL="285750" indent="-285750" defTabSz="1077913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000" dirty="0"/>
              <a:t>Browser history</a:t>
            </a:r>
          </a:p>
          <a:p>
            <a:pPr marL="285750" indent="-285750" defTabSz="1077913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000" dirty="0"/>
              <a:t>User names</a:t>
            </a:r>
          </a:p>
        </p:txBody>
      </p:sp>
    </p:spTree>
    <p:extLst>
      <p:ext uri="{BB962C8B-B14F-4D97-AF65-F5344CB8AC3E}">
        <p14:creationId xmlns:p14="http://schemas.microsoft.com/office/powerpoint/2010/main" val="2078180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1" y="193963"/>
            <a:ext cx="7886700" cy="743672"/>
          </a:xfrm>
        </p:spPr>
        <p:txBody>
          <a:bodyPr>
            <a:noAutofit/>
          </a:bodyPr>
          <a:lstStyle/>
          <a:p>
            <a:r>
              <a:rPr lang="en-CA" sz="4000" dirty="0"/>
              <a:t>Why Collect Personal Information?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F3C4D-AF2D-4B53-A733-E8ED7BDA8BC2}" type="slidenum">
              <a:rPr lang="en-CA" smtClean="0"/>
              <a:t>4</a:t>
            </a:fld>
            <a:endParaRPr lang="en-CA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B65B807-7A31-4DF3-821F-0AEF9525349C}"/>
              </a:ext>
            </a:extLst>
          </p:cNvPr>
          <p:cNvSpPr/>
          <p:nvPr/>
        </p:nvSpPr>
        <p:spPr>
          <a:xfrm>
            <a:off x="266535" y="1108670"/>
            <a:ext cx="8610929" cy="55553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CA" sz="2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Federal institutions collect personal information in many contexts, for example:</a:t>
            </a:r>
          </a:p>
          <a:p>
            <a:pPr>
              <a:spcAft>
                <a:spcPts val="0"/>
              </a:spcAft>
            </a:pPr>
            <a:endParaRPr lang="en-CA" sz="2400" dirty="0"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2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collecting personal information such as name, address, age, nationality, etc. from applicants in order to determine eligibility for federal programs and benefits</a:t>
            </a:r>
          </a:p>
          <a:p>
            <a:pPr lvl="0"/>
            <a:endParaRPr lang="en-CA" sz="2400" dirty="0"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2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obtaining a citizen’s Social Insurance Number or other identifying number assigned to an individual in order to establish a login credential for federal services offered online</a:t>
            </a:r>
          </a:p>
          <a:p>
            <a:pPr lvl="0"/>
            <a:endParaRPr lang="en-CA" sz="2400" dirty="0"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2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receiving and replying to e-mails and letter mail containing information about an individual’s application status for a federal program or benefit</a:t>
            </a:r>
          </a:p>
          <a:p>
            <a:pPr lvl="0"/>
            <a:endParaRPr lang="en-CA" sz="1900" dirty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9999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C7187EE2-579F-4697-8A1A-2A1CCCA8A972}"/>
              </a:ext>
            </a:extLst>
          </p:cNvPr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5714" y="809385"/>
            <a:ext cx="2201842" cy="150680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697" y="249990"/>
            <a:ext cx="8804598" cy="782800"/>
          </a:xfrm>
        </p:spPr>
        <p:txBody>
          <a:bodyPr>
            <a:normAutofit/>
          </a:bodyPr>
          <a:lstStyle/>
          <a:p>
            <a:r>
              <a:rPr lang="en-CA" sz="4000" dirty="0"/>
              <a:t>Why Collect Personal Information?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F3C4D-AF2D-4B53-A733-E8ED7BDA8BC2}" type="slidenum">
              <a:rPr lang="en-CA" smtClean="0"/>
              <a:t>5</a:t>
            </a:fld>
            <a:endParaRPr lang="en-CA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B65B807-7A31-4DF3-821F-0AEF9525349C}"/>
              </a:ext>
            </a:extLst>
          </p:cNvPr>
          <p:cNvSpPr/>
          <p:nvPr/>
        </p:nvSpPr>
        <p:spPr>
          <a:xfrm>
            <a:off x="365120" y="2187937"/>
            <a:ext cx="8610929" cy="40780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endParaRPr lang="en-CA" sz="1900" dirty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2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obtaining name, address, age, nationality, fingerprints, financial information, or other personal information when applying for federal security clearance</a:t>
            </a:r>
            <a:endParaRPr lang="en-CA" sz="2400" dirty="0">
              <a:ea typeface="Calibri" panose="020F0502020204030204" pitchFamily="34" charset="0"/>
            </a:endParaRPr>
          </a:p>
          <a:p>
            <a:r>
              <a:rPr lang="en-CA" sz="2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CA" sz="2400" dirty="0"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entering performance-related information in the federal government Public Service  Performance Management Application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A" sz="2400" dirty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400" dirty="0">
                <a:solidFill>
                  <a:srgbClr val="000000"/>
                </a:solidFill>
                <a:ea typeface="Calibri" panose="020F0502020204030204" pitchFamily="34" charset="0"/>
              </a:rPr>
              <a:t>collecting details about pay and benefit entitlements of government employees</a:t>
            </a: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13936313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578" y="1259353"/>
            <a:ext cx="7814103" cy="5378640"/>
          </a:xfrm>
        </p:spPr>
        <p:txBody>
          <a:bodyPr>
            <a:normAutofit/>
          </a:bodyPr>
          <a:lstStyle/>
          <a:p>
            <a:pPr lvl="2"/>
            <a:endParaRPr lang="en-CA" dirty="0"/>
          </a:p>
          <a:p>
            <a:pPr lvl="1"/>
            <a:endParaRPr lang="en-CA" sz="2800" dirty="0"/>
          </a:p>
          <a:p>
            <a:pPr marL="457200" lvl="1" indent="0">
              <a:buNone/>
            </a:pPr>
            <a:endParaRPr lang="en-CA" sz="2800" dirty="0"/>
          </a:p>
          <a:p>
            <a:endParaRPr lang="en-CA" i="1" dirty="0"/>
          </a:p>
          <a:p>
            <a:endParaRPr lang="en-CA" dirty="0"/>
          </a:p>
          <a:p>
            <a:pPr marL="0" indent="0">
              <a:buNone/>
            </a:pPr>
            <a:endParaRPr lang="en-CA" dirty="0"/>
          </a:p>
          <a:p>
            <a:endParaRPr lang="en-CA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578" y="193963"/>
            <a:ext cx="7886700" cy="743672"/>
          </a:xfrm>
        </p:spPr>
        <p:txBody>
          <a:bodyPr/>
          <a:lstStyle/>
          <a:p>
            <a:r>
              <a:rPr lang="en-CA" dirty="0"/>
              <a:t>Protecting Personal Information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F3C4D-AF2D-4B53-A733-E8ED7BDA8BC2}" type="slidenum">
              <a:rPr lang="en-CA" smtClean="0"/>
              <a:t>6</a:t>
            </a:fld>
            <a:endParaRPr lang="en-CA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19326C7-3196-4CAF-A534-85183A7AF1CE}"/>
              </a:ext>
            </a:extLst>
          </p:cNvPr>
          <p:cNvSpPr/>
          <p:nvPr/>
        </p:nvSpPr>
        <p:spPr>
          <a:xfrm>
            <a:off x="363894" y="1154794"/>
            <a:ext cx="856550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CA" sz="2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As a </a:t>
            </a:r>
            <a:r>
              <a:rPr lang="en-CA" sz="2400" dirty="0">
                <a:solidFill>
                  <a:srgbClr val="000000"/>
                </a:solidFill>
                <a:highlight>
                  <a:srgbClr val="FFFF00"/>
                </a:highlight>
                <a:ea typeface="Times New Roman" panose="02020603050405020304" pitchFamily="18" charset="0"/>
                <a:cs typeface="Times New Roman" panose="02020603050405020304" pitchFamily="18" charset="0"/>
              </a:rPr>
              <a:t>&lt;insert institution name&gt;</a:t>
            </a:r>
            <a:r>
              <a:rPr lang="en-CA" sz="2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employee, you are responsible for following institutional and Treasury Board of Canada Secretariat (TBS) policies and guidance relating the protection of information</a:t>
            </a:r>
          </a:p>
          <a:p>
            <a:pPr>
              <a:spcAft>
                <a:spcPts val="0"/>
              </a:spcAft>
            </a:pPr>
            <a:endParaRPr lang="en-CA" sz="2400" dirty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n-CA" sz="2400" dirty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n-CA" sz="2400" dirty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CA" sz="2400" dirty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CA" sz="2400" dirty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CA" sz="2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This includes ensuring that personal information is:</a:t>
            </a:r>
          </a:p>
          <a:p>
            <a:endParaRPr lang="en-CA" sz="2400" dirty="0">
              <a:ea typeface="Calibri" panose="020F0502020204030204" pitchFamily="34" charset="0"/>
            </a:endParaRPr>
          </a:p>
          <a:p>
            <a:pPr marL="342900" lvl="0" indent="-342900"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n-CA" sz="2400" u="sng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secured </a:t>
            </a:r>
            <a:r>
              <a:rPr lang="en-CA" sz="2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by using proper labelling, </a:t>
            </a:r>
            <a:r>
              <a:rPr lang="en-CA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storage in approved locked containers, and is only transmitted physically or electronically by approved means (including the use of appropriate encryption)</a:t>
            </a:r>
            <a:endParaRPr lang="en-CA" sz="2400" dirty="0">
              <a:ea typeface="Calibri" panose="020F0502020204030204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B930BD0-DEFB-4ECB-B5D0-8BDBA347D5AB}"/>
              </a:ext>
            </a:extLst>
          </p:cNvPr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1078" y="2551923"/>
            <a:ext cx="1049102" cy="1143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5563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578" y="1259353"/>
            <a:ext cx="7814103" cy="5378640"/>
          </a:xfrm>
        </p:spPr>
        <p:txBody>
          <a:bodyPr>
            <a:normAutofit/>
          </a:bodyPr>
          <a:lstStyle/>
          <a:p>
            <a:pPr lvl="2"/>
            <a:endParaRPr lang="en-CA" dirty="0"/>
          </a:p>
          <a:p>
            <a:pPr lvl="1"/>
            <a:endParaRPr lang="en-CA" sz="2800" dirty="0"/>
          </a:p>
          <a:p>
            <a:pPr marL="457200" lvl="1" indent="0">
              <a:buNone/>
            </a:pPr>
            <a:endParaRPr lang="en-CA" sz="2800" dirty="0"/>
          </a:p>
          <a:p>
            <a:endParaRPr lang="en-CA" i="1" dirty="0"/>
          </a:p>
          <a:p>
            <a:endParaRPr lang="en-CA" dirty="0"/>
          </a:p>
          <a:p>
            <a:pPr marL="0" indent="0">
              <a:buNone/>
            </a:pPr>
            <a:endParaRPr lang="en-CA" dirty="0"/>
          </a:p>
          <a:p>
            <a:endParaRPr lang="en-CA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578" y="193963"/>
            <a:ext cx="7886700" cy="743672"/>
          </a:xfrm>
        </p:spPr>
        <p:txBody>
          <a:bodyPr>
            <a:noAutofit/>
          </a:bodyPr>
          <a:lstStyle/>
          <a:p>
            <a:r>
              <a:rPr lang="en-CA" sz="3600" dirty="0"/>
              <a:t>Protecting Personal Information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F3C4D-AF2D-4B53-A733-E8ED7BDA8BC2}" type="slidenum">
              <a:rPr lang="en-CA" smtClean="0"/>
              <a:t>7</a:t>
            </a:fld>
            <a:endParaRPr lang="en-CA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19326C7-3196-4CAF-A534-85183A7AF1CE}"/>
              </a:ext>
            </a:extLst>
          </p:cNvPr>
          <p:cNvSpPr/>
          <p:nvPr/>
        </p:nvSpPr>
        <p:spPr>
          <a:xfrm>
            <a:off x="424542" y="1415613"/>
            <a:ext cx="8294915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n-CA" sz="2600" dirty="0">
                <a:solidFill>
                  <a:srgbClr val="000000"/>
                </a:solidFill>
                <a:ea typeface="Times New Roman" panose="02020603050405020304" pitchFamily="18" charset="0"/>
              </a:rPr>
              <a:t>kept out of public sight in your work space</a:t>
            </a:r>
            <a:endParaRPr lang="en-CA" sz="2600" dirty="0">
              <a:ea typeface="Calibri" panose="020F0502020204030204" pitchFamily="34" charset="0"/>
            </a:endParaRPr>
          </a:p>
          <a:p>
            <a:pPr marL="342900" indent="-342900"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n-CA" sz="26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shared only with colleagues who have a need to know</a:t>
            </a:r>
          </a:p>
          <a:p>
            <a:pPr marL="342900" lvl="0" indent="-342900"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n-CA" sz="2600" dirty="0">
                <a:solidFill>
                  <a:srgbClr val="000000"/>
                </a:solidFill>
                <a:ea typeface="Times New Roman" panose="02020603050405020304" pitchFamily="18" charset="0"/>
              </a:rPr>
              <a:t>protected by using strong passwords for your login and screensaver</a:t>
            </a:r>
            <a:endParaRPr lang="en-CA" sz="2600" dirty="0">
              <a:ea typeface="Calibri" panose="020F0502020204030204" pitchFamily="34" charset="0"/>
            </a:endParaRPr>
          </a:p>
          <a:p>
            <a:pPr marL="342900" indent="-342900"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n-CA" sz="2600" dirty="0">
                <a:solidFill>
                  <a:srgbClr val="000000"/>
                </a:solidFill>
              </a:rPr>
              <a:t>protected in systems and databases through access controls that ensure only authorized employees can access the information  </a:t>
            </a:r>
          </a:p>
          <a:p>
            <a:pPr lvl="0">
              <a:spcAft>
                <a:spcPts val="1200"/>
              </a:spcAft>
            </a:pPr>
            <a:endParaRPr lang="en-CA" sz="2600" dirty="0"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en-CA" sz="26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Failure to protect personal information can result in a </a:t>
            </a:r>
            <a:r>
              <a:rPr lang="en-CA" sz="26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privacy breach</a:t>
            </a:r>
            <a:endParaRPr lang="en-CA" sz="2600" b="1" dirty="0"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55078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578" y="1259353"/>
            <a:ext cx="7814103" cy="537864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CA" dirty="0"/>
              <a:t>Some personal information is not protected under the </a:t>
            </a:r>
            <a:r>
              <a:rPr lang="en-CA" i="1" dirty="0"/>
              <a:t>Privacy Act, </a:t>
            </a:r>
            <a:r>
              <a:rPr lang="en-CA" dirty="0"/>
              <a:t>for example:</a:t>
            </a:r>
          </a:p>
          <a:p>
            <a:pPr lvl="1">
              <a:spcBef>
                <a:spcPts val="1000"/>
              </a:spcBef>
            </a:pPr>
            <a:r>
              <a:rPr lang="en-CA" sz="2600" dirty="0"/>
              <a:t>Information about an individual who has been deceased for more than twenty years</a:t>
            </a:r>
          </a:p>
          <a:p>
            <a:pPr lvl="1">
              <a:spcBef>
                <a:spcPts val="1000"/>
              </a:spcBef>
            </a:pPr>
            <a:r>
              <a:rPr lang="en-CA" sz="2600" dirty="0"/>
              <a:t>Some information about government employees, including:</a:t>
            </a:r>
          </a:p>
          <a:p>
            <a:pPr marL="2513013" lvl="4">
              <a:spcBef>
                <a:spcPts val="1000"/>
              </a:spcBef>
            </a:pPr>
            <a:r>
              <a:rPr lang="en-CA" sz="2200" dirty="0"/>
              <a:t>the fact that the individual is or was an officer or employee of the government institution,</a:t>
            </a:r>
          </a:p>
          <a:p>
            <a:pPr marL="2513013" lvl="4">
              <a:spcBef>
                <a:spcPts val="1000"/>
              </a:spcBef>
            </a:pPr>
            <a:r>
              <a:rPr lang="en-CA" sz="2200" dirty="0"/>
              <a:t>title, business address and telephone number</a:t>
            </a:r>
          </a:p>
          <a:p>
            <a:pPr marL="2513013" lvl="4">
              <a:spcBef>
                <a:spcPts val="1000"/>
              </a:spcBef>
            </a:pPr>
            <a:r>
              <a:rPr lang="en-CA" sz="2200" dirty="0"/>
              <a:t>classification, salary range and responsibilities of the position held by the individual,</a:t>
            </a:r>
          </a:p>
          <a:p>
            <a:pPr marL="2513013" lvl="4">
              <a:spcBef>
                <a:spcPts val="1000"/>
              </a:spcBef>
            </a:pPr>
            <a:r>
              <a:rPr lang="en-CA" sz="2200" dirty="0"/>
              <a:t>personal opinions or views of the individual given in the course of employment</a:t>
            </a:r>
          </a:p>
          <a:p>
            <a:pPr marL="914400" lvl="2" indent="0">
              <a:spcBef>
                <a:spcPts val="800"/>
              </a:spcBef>
              <a:buNone/>
            </a:pPr>
            <a:endParaRPr lang="en-CA" dirty="0"/>
          </a:p>
          <a:p>
            <a:pPr lvl="2"/>
            <a:endParaRPr lang="en-CA" dirty="0"/>
          </a:p>
          <a:p>
            <a:pPr lvl="1"/>
            <a:endParaRPr lang="en-CA" sz="2800" dirty="0"/>
          </a:p>
          <a:p>
            <a:pPr marL="457200" lvl="1" indent="0">
              <a:buNone/>
            </a:pPr>
            <a:endParaRPr lang="en-CA" sz="2800" dirty="0"/>
          </a:p>
          <a:p>
            <a:endParaRPr lang="en-CA" i="1" dirty="0"/>
          </a:p>
          <a:p>
            <a:endParaRPr lang="en-CA" dirty="0"/>
          </a:p>
          <a:p>
            <a:pPr marL="0" indent="0">
              <a:buNone/>
            </a:pPr>
            <a:endParaRPr lang="en-CA" dirty="0"/>
          </a:p>
          <a:p>
            <a:endParaRPr lang="en-CA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578" y="193963"/>
            <a:ext cx="7886700" cy="743672"/>
          </a:xfrm>
        </p:spPr>
        <p:txBody>
          <a:bodyPr/>
          <a:lstStyle/>
          <a:p>
            <a:r>
              <a:rPr lang="en-CA" dirty="0"/>
              <a:t>Protecting Personal Information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F3C4D-AF2D-4B53-A733-E8ED7BDA8BC2}" type="slidenum">
              <a:rPr lang="en-CA" smtClean="0"/>
              <a:t>8</a:t>
            </a:fld>
            <a:endParaRPr lang="en-CA"/>
          </a:p>
        </p:txBody>
      </p:sp>
      <p:sp>
        <p:nvSpPr>
          <p:cNvPr id="10" name="Freeform 24">
            <a:extLst>
              <a:ext uri="{FF2B5EF4-FFF2-40B4-BE49-F238E27FC236}">
                <a16:creationId xmlns:a16="http://schemas.microsoft.com/office/drawing/2014/main" id="{28B10670-AA3B-4E29-9E0C-9DA513858BCF}"/>
              </a:ext>
            </a:extLst>
          </p:cNvPr>
          <p:cNvSpPr>
            <a:spLocks/>
          </p:cNvSpPr>
          <p:nvPr/>
        </p:nvSpPr>
        <p:spPr bwMode="auto">
          <a:xfrm>
            <a:off x="1915728" y="4055273"/>
            <a:ext cx="869367" cy="910827"/>
          </a:xfrm>
          <a:custGeom>
            <a:avLst/>
            <a:gdLst>
              <a:gd name="T0" fmla="*/ 360 w 391"/>
              <a:gd name="T1" fmla="*/ 31 h 330"/>
              <a:gd name="T2" fmla="*/ 285 w 391"/>
              <a:gd name="T3" fmla="*/ 0 h 330"/>
              <a:gd name="T4" fmla="*/ 211 w 391"/>
              <a:gd name="T5" fmla="*/ 31 h 330"/>
              <a:gd name="T6" fmla="*/ 180 w 391"/>
              <a:gd name="T7" fmla="*/ 105 h 330"/>
              <a:gd name="T8" fmla="*/ 180 w 391"/>
              <a:gd name="T9" fmla="*/ 150 h 330"/>
              <a:gd name="T10" fmla="*/ 23 w 391"/>
              <a:gd name="T11" fmla="*/ 150 h 330"/>
              <a:gd name="T12" fmla="*/ 7 w 391"/>
              <a:gd name="T13" fmla="*/ 156 h 330"/>
              <a:gd name="T14" fmla="*/ 0 w 391"/>
              <a:gd name="T15" fmla="*/ 172 h 330"/>
              <a:gd name="T16" fmla="*/ 0 w 391"/>
              <a:gd name="T17" fmla="*/ 308 h 330"/>
              <a:gd name="T18" fmla="*/ 7 w 391"/>
              <a:gd name="T19" fmla="*/ 324 h 330"/>
              <a:gd name="T20" fmla="*/ 23 w 391"/>
              <a:gd name="T21" fmla="*/ 330 h 330"/>
              <a:gd name="T22" fmla="*/ 248 w 391"/>
              <a:gd name="T23" fmla="*/ 330 h 330"/>
              <a:gd name="T24" fmla="*/ 264 w 391"/>
              <a:gd name="T25" fmla="*/ 324 h 330"/>
              <a:gd name="T26" fmla="*/ 270 w 391"/>
              <a:gd name="T27" fmla="*/ 308 h 330"/>
              <a:gd name="T28" fmla="*/ 270 w 391"/>
              <a:gd name="T29" fmla="*/ 172 h 330"/>
              <a:gd name="T30" fmla="*/ 264 w 391"/>
              <a:gd name="T31" fmla="*/ 156 h 330"/>
              <a:gd name="T32" fmla="*/ 248 w 391"/>
              <a:gd name="T33" fmla="*/ 150 h 330"/>
              <a:gd name="T34" fmla="*/ 225 w 391"/>
              <a:gd name="T35" fmla="*/ 150 h 330"/>
              <a:gd name="T36" fmla="*/ 225 w 391"/>
              <a:gd name="T37" fmla="*/ 105 h 330"/>
              <a:gd name="T38" fmla="*/ 243 w 391"/>
              <a:gd name="T39" fmla="*/ 62 h 330"/>
              <a:gd name="T40" fmla="*/ 285 w 391"/>
              <a:gd name="T41" fmla="*/ 45 h 330"/>
              <a:gd name="T42" fmla="*/ 328 w 391"/>
              <a:gd name="T43" fmla="*/ 62 h 330"/>
              <a:gd name="T44" fmla="*/ 345 w 391"/>
              <a:gd name="T45" fmla="*/ 105 h 330"/>
              <a:gd name="T46" fmla="*/ 345 w 391"/>
              <a:gd name="T47" fmla="*/ 165 h 330"/>
              <a:gd name="T48" fmla="*/ 350 w 391"/>
              <a:gd name="T49" fmla="*/ 175 h 330"/>
              <a:gd name="T50" fmla="*/ 360 w 391"/>
              <a:gd name="T51" fmla="*/ 180 h 330"/>
              <a:gd name="T52" fmla="*/ 375 w 391"/>
              <a:gd name="T53" fmla="*/ 180 h 330"/>
              <a:gd name="T54" fmla="*/ 386 w 391"/>
              <a:gd name="T55" fmla="*/ 175 h 330"/>
              <a:gd name="T56" fmla="*/ 391 w 391"/>
              <a:gd name="T57" fmla="*/ 165 h 330"/>
              <a:gd name="T58" fmla="*/ 391 w 391"/>
              <a:gd name="T59" fmla="*/ 105 h 330"/>
              <a:gd name="T60" fmla="*/ 360 w 391"/>
              <a:gd name="T61" fmla="*/ 31 h 3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391" h="330">
                <a:moveTo>
                  <a:pt x="360" y="31"/>
                </a:moveTo>
                <a:cubicBezTo>
                  <a:pt x="339" y="10"/>
                  <a:pt x="314" y="0"/>
                  <a:pt x="285" y="0"/>
                </a:cubicBezTo>
                <a:cubicBezTo>
                  <a:pt x="256" y="0"/>
                  <a:pt x="232" y="10"/>
                  <a:pt x="211" y="31"/>
                </a:cubicBezTo>
                <a:cubicBezTo>
                  <a:pt x="191" y="51"/>
                  <a:pt x="180" y="76"/>
                  <a:pt x="180" y="105"/>
                </a:cubicBezTo>
                <a:cubicBezTo>
                  <a:pt x="180" y="150"/>
                  <a:pt x="180" y="150"/>
                  <a:pt x="180" y="150"/>
                </a:cubicBezTo>
                <a:cubicBezTo>
                  <a:pt x="23" y="150"/>
                  <a:pt x="23" y="150"/>
                  <a:pt x="23" y="150"/>
                </a:cubicBezTo>
                <a:cubicBezTo>
                  <a:pt x="16" y="150"/>
                  <a:pt x="11" y="152"/>
                  <a:pt x="7" y="156"/>
                </a:cubicBezTo>
                <a:cubicBezTo>
                  <a:pt x="2" y="161"/>
                  <a:pt x="0" y="166"/>
                  <a:pt x="0" y="172"/>
                </a:cubicBezTo>
                <a:cubicBezTo>
                  <a:pt x="0" y="308"/>
                  <a:pt x="0" y="308"/>
                  <a:pt x="0" y="308"/>
                </a:cubicBezTo>
                <a:cubicBezTo>
                  <a:pt x="0" y="314"/>
                  <a:pt x="2" y="319"/>
                  <a:pt x="7" y="324"/>
                </a:cubicBezTo>
                <a:cubicBezTo>
                  <a:pt x="11" y="328"/>
                  <a:pt x="16" y="330"/>
                  <a:pt x="23" y="330"/>
                </a:cubicBezTo>
                <a:cubicBezTo>
                  <a:pt x="248" y="330"/>
                  <a:pt x="248" y="330"/>
                  <a:pt x="248" y="330"/>
                </a:cubicBezTo>
                <a:cubicBezTo>
                  <a:pt x="254" y="330"/>
                  <a:pt x="259" y="328"/>
                  <a:pt x="264" y="324"/>
                </a:cubicBezTo>
                <a:cubicBezTo>
                  <a:pt x="268" y="319"/>
                  <a:pt x="270" y="314"/>
                  <a:pt x="270" y="308"/>
                </a:cubicBezTo>
                <a:cubicBezTo>
                  <a:pt x="270" y="172"/>
                  <a:pt x="270" y="172"/>
                  <a:pt x="270" y="172"/>
                </a:cubicBezTo>
                <a:cubicBezTo>
                  <a:pt x="270" y="166"/>
                  <a:pt x="268" y="161"/>
                  <a:pt x="264" y="156"/>
                </a:cubicBezTo>
                <a:cubicBezTo>
                  <a:pt x="259" y="152"/>
                  <a:pt x="254" y="150"/>
                  <a:pt x="248" y="150"/>
                </a:cubicBezTo>
                <a:cubicBezTo>
                  <a:pt x="225" y="150"/>
                  <a:pt x="225" y="150"/>
                  <a:pt x="225" y="150"/>
                </a:cubicBezTo>
                <a:cubicBezTo>
                  <a:pt x="225" y="105"/>
                  <a:pt x="225" y="105"/>
                  <a:pt x="225" y="105"/>
                </a:cubicBezTo>
                <a:cubicBezTo>
                  <a:pt x="225" y="88"/>
                  <a:pt x="231" y="74"/>
                  <a:pt x="243" y="62"/>
                </a:cubicBezTo>
                <a:cubicBezTo>
                  <a:pt x="255" y="51"/>
                  <a:pt x="269" y="45"/>
                  <a:pt x="285" y="45"/>
                </a:cubicBezTo>
                <a:cubicBezTo>
                  <a:pt x="302" y="45"/>
                  <a:pt x="316" y="51"/>
                  <a:pt x="328" y="62"/>
                </a:cubicBezTo>
                <a:cubicBezTo>
                  <a:pt x="340" y="74"/>
                  <a:pt x="345" y="88"/>
                  <a:pt x="345" y="105"/>
                </a:cubicBezTo>
                <a:cubicBezTo>
                  <a:pt x="345" y="165"/>
                  <a:pt x="345" y="165"/>
                  <a:pt x="345" y="165"/>
                </a:cubicBezTo>
                <a:cubicBezTo>
                  <a:pt x="345" y="169"/>
                  <a:pt x="347" y="173"/>
                  <a:pt x="350" y="175"/>
                </a:cubicBezTo>
                <a:cubicBezTo>
                  <a:pt x="353" y="178"/>
                  <a:pt x="356" y="180"/>
                  <a:pt x="360" y="180"/>
                </a:cubicBezTo>
                <a:cubicBezTo>
                  <a:pt x="375" y="180"/>
                  <a:pt x="375" y="180"/>
                  <a:pt x="375" y="180"/>
                </a:cubicBezTo>
                <a:cubicBezTo>
                  <a:pt x="380" y="180"/>
                  <a:pt x="383" y="178"/>
                  <a:pt x="386" y="175"/>
                </a:cubicBezTo>
                <a:cubicBezTo>
                  <a:pt x="389" y="173"/>
                  <a:pt x="391" y="169"/>
                  <a:pt x="391" y="165"/>
                </a:cubicBezTo>
                <a:cubicBezTo>
                  <a:pt x="391" y="105"/>
                  <a:pt x="391" y="105"/>
                  <a:pt x="391" y="105"/>
                </a:cubicBezTo>
                <a:cubicBezTo>
                  <a:pt x="391" y="76"/>
                  <a:pt x="380" y="51"/>
                  <a:pt x="360" y="31"/>
                </a:cubicBez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CA"/>
          </a:p>
        </p:txBody>
      </p:sp>
      <p:sp>
        <p:nvSpPr>
          <p:cNvPr id="11" name="Freeform 25">
            <a:extLst>
              <a:ext uri="{FF2B5EF4-FFF2-40B4-BE49-F238E27FC236}">
                <a16:creationId xmlns:a16="http://schemas.microsoft.com/office/drawing/2014/main" id="{A5A3A347-65D3-43E0-9CB0-5AA943BE5560}"/>
              </a:ext>
            </a:extLst>
          </p:cNvPr>
          <p:cNvSpPr>
            <a:spLocks noEditPoints="1"/>
          </p:cNvSpPr>
          <p:nvPr/>
        </p:nvSpPr>
        <p:spPr bwMode="auto">
          <a:xfrm>
            <a:off x="2042573" y="4550150"/>
            <a:ext cx="354955" cy="349600"/>
          </a:xfrm>
          <a:custGeom>
            <a:avLst/>
            <a:gdLst>
              <a:gd name="T0" fmla="*/ 422 w 562"/>
              <a:gd name="T1" fmla="*/ 38 h 563"/>
              <a:gd name="T2" fmla="*/ 281 w 562"/>
              <a:gd name="T3" fmla="*/ 0 h 563"/>
              <a:gd name="T4" fmla="*/ 140 w 562"/>
              <a:gd name="T5" fmla="*/ 38 h 563"/>
              <a:gd name="T6" fmla="*/ 37 w 562"/>
              <a:gd name="T7" fmla="*/ 140 h 563"/>
              <a:gd name="T8" fmla="*/ 0 w 562"/>
              <a:gd name="T9" fmla="*/ 282 h 563"/>
              <a:gd name="T10" fmla="*/ 37 w 562"/>
              <a:gd name="T11" fmla="*/ 423 h 563"/>
              <a:gd name="T12" fmla="*/ 140 w 562"/>
              <a:gd name="T13" fmla="*/ 525 h 563"/>
              <a:gd name="T14" fmla="*/ 281 w 562"/>
              <a:gd name="T15" fmla="*/ 563 h 563"/>
              <a:gd name="T16" fmla="*/ 422 w 562"/>
              <a:gd name="T17" fmla="*/ 525 h 563"/>
              <a:gd name="T18" fmla="*/ 524 w 562"/>
              <a:gd name="T19" fmla="*/ 423 h 563"/>
              <a:gd name="T20" fmla="*/ 562 w 562"/>
              <a:gd name="T21" fmla="*/ 282 h 563"/>
              <a:gd name="T22" fmla="*/ 524 w 562"/>
              <a:gd name="T23" fmla="*/ 140 h 563"/>
              <a:gd name="T24" fmla="*/ 422 w 562"/>
              <a:gd name="T25" fmla="*/ 38 h 563"/>
              <a:gd name="T26" fmla="*/ 324 w 562"/>
              <a:gd name="T27" fmla="*/ 138 h 563"/>
              <a:gd name="T28" fmla="*/ 316 w 562"/>
              <a:gd name="T29" fmla="*/ 141 h 563"/>
              <a:gd name="T30" fmla="*/ 246 w 562"/>
              <a:gd name="T31" fmla="*/ 141 h 563"/>
              <a:gd name="T32" fmla="*/ 237 w 562"/>
              <a:gd name="T33" fmla="*/ 138 h 563"/>
              <a:gd name="T34" fmla="*/ 234 w 562"/>
              <a:gd name="T35" fmla="*/ 129 h 563"/>
              <a:gd name="T36" fmla="*/ 234 w 562"/>
              <a:gd name="T37" fmla="*/ 71 h 563"/>
              <a:gd name="T38" fmla="*/ 237 w 562"/>
              <a:gd name="T39" fmla="*/ 62 h 563"/>
              <a:gd name="T40" fmla="*/ 246 w 562"/>
              <a:gd name="T41" fmla="*/ 59 h 563"/>
              <a:gd name="T42" fmla="*/ 316 w 562"/>
              <a:gd name="T43" fmla="*/ 59 h 563"/>
              <a:gd name="T44" fmla="*/ 324 w 562"/>
              <a:gd name="T45" fmla="*/ 62 h 563"/>
              <a:gd name="T46" fmla="*/ 328 w 562"/>
              <a:gd name="T47" fmla="*/ 71 h 563"/>
              <a:gd name="T48" fmla="*/ 328 w 562"/>
              <a:gd name="T49" fmla="*/ 129 h 563"/>
              <a:gd name="T50" fmla="*/ 324 w 562"/>
              <a:gd name="T51" fmla="*/ 138 h 563"/>
              <a:gd name="T52" fmla="*/ 371 w 562"/>
              <a:gd name="T53" fmla="*/ 466 h 563"/>
              <a:gd name="T54" fmla="*/ 363 w 562"/>
              <a:gd name="T55" fmla="*/ 469 h 563"/>
              <a:gd name="T56" fmla="*/ 199 w 562"/>
              <a:gd name="T57" fmla="*/ 469 h 563"/>
              <a:gd name="T58" fmla="*/ 190 w 562"/>
              <a:gd name="T59" fmla="*/ 466 h 563"/>
              <a:gd name="T60" fmla="*/ 187 w 562"/>
              <a:gd name="T61" fmla="*/ 457 h 563"/>
              <a:gd name="T62" fmla="*/ 187 w 562"/>
              <a:gd name="T63" fmla="*/ 399 h 563"/>
              <a:gd name="T64" fmla="*/ 190 w 562"/>
              <a:gd name="T65" fmla="*/ 390 h 563"/>
              <a:gd name="T66" fmla="*/ 199 w 562"/>
              <a:gd name="T67" fmla="*/ 387 h 563"/>
              <a:gd name="T68" fmla="*/ 234 w 562"/>
              <a:gd name="T69" fmla="*/ 387 h 563"/>
              <a:gd name="T70" fmla="*/ 234 w 562"/>
              <a:gd name="T71" fmla="*/ 270 h 563"/>
              <a:gd name="T72" fmla="*/ 199 w 562"/>
              <a:gd name="T73" fmla="*/ 270 h 563"/>
              <a:gd name="T74" fmla="*/ 190 w 562"/>
              <a:gd name="T75" fmla="*/ 267 h 563"/>
              <a:gd name="T76" fmla="*/ 187 w 562"/>
              <a:gd name="T77" fmla="*/ 258 h 563"/>
              <a:gd name="T78" fmla="*/ 187 w 562"/>
              <a:gd name="T79" fmla="*/ 200 h 563"/>
              <a:gd name="T80" fmla="*/ 190 w 562"/>
              <a:gd name="T81" fmla="*/ 191 h 563"/>
              <a:gd name="T82" fmla="*/ 199 w 562"/>
              <a:gd name="T83" fmla="*/ 188 h 563"/>
              <a:gd name="T84" fmla="*/ 316 w 562"/>
              <a:gd name="T85" fmla="*/ 188 h 563"/>
              <a:gd name="T86" fmla="*/ 324 w 562"/>
              <a:gd name="T87" fmla="*/ 191 h 563"/>
              <a:gd name="T88" fmla="*/ 328 w 562"/>
              <a:gd name="T89" fmla="*/ 200 h 563"/>
              <a:gd name="T90" fmla="*/ 328 w 562"/>
              <a:gd name="T91" fmla="*/ 387 h 563"/>
              <a:gd name="T92" fmla="*/ 363 w 562"/>
              <a:gd name="T93" fmla="*/ 387 h 563"/>
              <a:gd name="T94" fmla="*/ 371 w 562"/>
              <a:gd name="T95" fmla="*/ 390 h 563"/>
              <a:gd name="T96" fmla="*/ 375 w 562"/>
              <a:gd name="T97" fmla="*/ 399 h 563"/>
              <a:gd name="T98" fmla="*/ 375 w 562"/>
              <a:gd name="T99" fmla="*/ 457 h 563"/>
              <a:gd name="T100" fmla="*/ 371 w 562"/>
              <a:gd name="T101" fmla="*/ 466 h 5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562" h="563">
                <a:moveTo>
                  <a:pt x="422" y="38"/>
                </a:moveTo>
                <a:cubicBezTo>
                  <a:pt x="379" y="13"/>
                  <a:pt x="332" y="0"/>
                  <a:pt x="281" y="0"/>
                </a:cubicBezTo>
                <a:cubicBezTo>
                  <a:pt x="230" y="0"/>
                  <a:pt x="183" y="13"/>
                  <a:pt x="140" y="38"/>
                </a:cubicBezTo>
                <a:cubicBezTo>
                  <a:pt x="97" y="63"/>
                  <a:pt x="62" y="97"/>
                  <a:pt x="37" y="140"/>
                </a:cubicBezTo>
                <a:cubicBezTo>
                  <a:pt x="12" y="184"/>
                  <a:pt x="0" y="231"/>
                  <a:pt x="0" y="282"/>
                </a:cubicBezTo>
                <a:cubicBezTo>
                  <a:pt x="0" y="333"/>
                  <a:pt x="12" y="380"/>
                  <a:pt x="37" y="423"/>
                </a:cubicBezTo>
                <a:cubicBezTo>
                  <a:pt x="62" y="466"/>
                  <a:pt x="97" y="500"/>
                  <a:pt x="140" y="525"/>
                </a:cubicBezTo>
                <a:cubicBezTo>
                  <a:pt x="183" y="550"/>
                  <a:pt x="230" y="563"/>
                  <a:pt x="281" y="563"/>
                </a:cubicBezTo>
                <a:cubicBezTo>
                  <a:pt x="332" y="563"/>
                  <a:pt x="379" y="550"/>
                  <a:pt x="422" y="525"/>
                </a:cubicBezTo>
                <a:cubicBezTo>
                  <a:pt x="465" y="500"/>
                  <a:pt x="499" y="466"/>
                  <a:pt x="524" y="423"/>
                </a:cubicBezTo>
                <a:cubicBezTo>
                  <a:pt x="549" y="380"/>
                  <a:pt x="562" y="333"/>
                  <a:pt x="562" y="282"/>
                </a:cubicBezTo>
                <a:cubicBezTo>
                  <a:pt x="562" y="231"/>
                  <a:pt x="549" y="184"/>
                  <a:pt x="524" y="140"/>
                </a:cubicBezTo>
                <a:cubicBezTo>
                  <a:pt x="499" y="97"/>
                  <a:pt x="465" y="63"/>
                  <a:pt x="422" y="38"/>
                </a:cubicBezTo>
                <a:close/>
                <a:moveTo>
                  <a:pt x="324" y="138"/>
                </a:moveTo>
                <a:cubicBezTo>
                  <a:pt x="316" y="141"/>
                  <a:pt x="316" y="141"/>
                  <a:pt x="316" y="141"/>
                </a:cubicBezTo>
                <a:cubicBezTo>
                  <a:pt x="246" y="141"/>
                  <a:pt x="246" y="141"/>
                  <a:pt x="246" y="141"/>
                </a:cubicBezTo>
                <a:cubicBezTo>
                  <a:pt x="237" y="138"/>
                  <a:pt x="237" y="138"/>
                  <a:pt x="237" y="138"/>
                </a:cubicBezTo>
                <a:cubicBezTo>
                  <a:pt x="234" y="129"/>
                  <a:pt x="234" y="129"/>
                  <a:pt x="234" y="129"/>
                </a:cubicBezTo>
                <a:cubicBezTo>
                  <a:pt x="234" y="71"/>
                  <a:pt x="234" y="71"/>
                  <a:pt x="234" y="71"/>
                </a:cubicBezTo>
                <a:cubicBezTo>
                  <a:pt x="237" y="62"/>
                  <a:pt x="237" y="62"/>
                  <a:pt x="237" y="62"/>
                </a:cubicBezTo>
                <a:cubicBezTo>
                  <a:pt x="246" y="59"/>
                  <a:pt x="246" y="59"/>
                  <a:pt x="246" y="59"/>
                </a:cubicBezTo>
                <a:cubicBezTo>
                  <a:pt x="316" y="59"/>
                  <a:pt x="316" y="59"/>
                  <a:pt x="316" y="59"/>
                </a:cubicBezTo>
                <a:cubicBezTo>
                  <a:pt x="324" y="62"/>
                  <a:pt x="324" y="62"/>
                  <a:pt x="324" y="62"/>
                </a:cubicBezTo>
                <a:cubicBezTo>
                  <a:pt x="328" y="71"/>
                  <a:pt x="328" y="71"/>
                  <a:pt x="328" y="71"/>
                </a:cubicBezTo>
                <a:cubicBezTo>
                  <a:pt x="328" y="129"/>
                  <a:pt x="328" y="129"/>
                  <a:pt x="328" y="129"/>
                </a:cubicBezTo>
                <a:lnTo>
                  <a:pt x="324" y="138"/>
                </a:lnTo>
                <a:close/>
                <a:moveTo>
                  <a:pt x="371" y="466"/>
                </a:moveTo>
                <a:cubicBezTo>
                  <a:pt x="363" y="469"/>
                  <a:pt x="363" y="469"/>
                  <a:pt x="363" y="469"/>
                </a:cubicBezTo>
                <a:cubicBezTo>
                  <a:pt x="199" y="469"/>
                  <a:pt x="199" y="469"/>
                  <a:pt x="199" y="469"/>
                </a:cubicBezTo>
                <a:cubicBezTo>
                  <a:pt x="190" y="466"/>
                  <a:pt x="190" y="466"/>
                  <a:pt x="190" y="466"/>
                </a:cubicBezTo>
                <a:cubicBezTo>
                  <a:pt x="187" y="457"/>
                  <a:pt x="187" y="457"/>
                  <a:pt x="187" y="457"/>
                </a:cubicBezTo>
                <a:cubicBezTo>
                  <a:pt x="187" y="399"/>
                  <a:pt x="187" y="399"/>
                  <a:pt x="187" y="399"/>
                </a:cubicBezTo>
                <a:cubicBezTo>
                  <a:pt x="190" y="390"/>
                  <a:pt x="190" y="390"/>
                  <a:pt x="190" y="390"/>
                </a:cubicBezTo>
                <a:cubicBezTo>
                  <a:pt x="199" y="387"/>
                  <a:pt x="199" y="387"/>
                  <a:pt x="199" y="387"/>
                </a:cubicBezTo>
                <a:cubicBezTo>
                  <a:pt x="234" y="387"/>
                  <a:pt x="234" y="387"/>
                  <a:pt x="234" y="387"/>
                </a:cubicBezTo>
                <a:cubicBezTo>
                  <a:pt x="234" y="270"/>
                  <a:pt x="234" y="270"/>
                  <a:pt x="234" y="270"/>
                </a:cubicBezTo>
                <a:cubicBezTo>
                  <a:pt x="199" y="270"/>
                  <a:pt x="199" y="270"/>
                  <a:pt x="199" y="270"/>
                </a:cubicBezTo>
                <a:cubicBezTo>
                  <a:pt x="190" y="267"/>
                  <a:pt x="190" y="267"/>
                  <a:pt x="190" y="267"/>
                </a:cubicBezTo>
                <a:cubicBezTo>
                  <a:pt x="187" y="258"/>
                  <a:pt x="187" y="258"/>
                  <a:pt x="187" y="258"/>
                </a:cubicBezTo>
                <a:cubicBezTo>
                  <a:pt x="187" y="200"/>
                  <a:pt x="187" y="200"/>
                  <a:pt x="187" y="200"/>
                </a:cubicBezTo>
                <a:cubicBezTo>
                  <a:pt x="190" y="191"/>
                  <a:pt x="190" y="191"/>
                  <a:pt x="190" y="191"/>
                </a:cubicBezTo>
                <a:cubicBezTo>
                  <a:pt x="199" y="188"/>
                  <a:pt x="199" y="188"/>
                  <a:pt x="199" y="188"/>
                </a:cubicBezTo>
                <a:cubicBezTo>
                  <a:pt x="316" y="188"/>
                  <a:pt x="316" y="188"/>
                  <a:pt x="316" y="188"/>
                </a:cubicBezTo>
                <a:cubicBezTo>
                  <a:pt x="324" y="191"/>
                  <a:pt x="324" y="191"/>
                  <a:pt x="324" y="191"/>
                </a:cubicBezTo>
                <a:cubicBezTo>
                  <a:pt x="328" y="200"/>
                  <a:pt x="328" y="200"/>
                  <a:pt x="328" y="200"/>
                </a:cubicBezTo>
                <a:cubicBezTo>
                  <a:pt x="328" y="387"/>
                  <a:pt x="328" y="387"/>
                  <a:pt x="328" y="387"/>
                </a:cubicBezTo>
                <a:cubicBezTo>
                  <a:pt x="363" y="387"/>
                  <a:pt x="363" y="387"/>
                  <a:pt x="363" y="387"/>
                </a:cubicBezTo>
                <a:cubicBezTo>
                  <a:pt x="371" y="390"/>
                  <a:pt x="371" y="390"/>
                  <a:pt x="371" y="390"/>
                </a:cubicBezTo>
                <a:cubicBezTo>
                  <a:pt x="375" y="399"/>
                  <a:pt x="375" y="399"/>
                  <a:pt x="375" y="399"/>
                </a:cubicBezTo>
                <a:cubicBezTo>
                  <a:pt x="375" y="457"/>
                  <a:pt x="375" y="457"/>
                  <a:pt x="375" y="457"/>
                </a:cubicBezTo>
                <a:lnTo>
                  <a:pt x="371" y="46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CA"/>
          </a:p>
        </p:txBody>
      </p:sp>
      <p:sp>
        <p:nvSpPr>
          <p:cNvPr id="9" name="Freeform 21">
            <a:extLst>
              <a:ext uri="{FF2B5EF4-FFF2-40B4-BE49-F238E27FC236}">
                <a16:creationId xmlns:a16="http://schemas.microsoft.com/office/drawing/2014/main" id="{833A4E7E-CCB3-439E-8F3E-93C9FC79FBD8}"/>
              </a:ext>
            </a:extLst>
          </p:cNvPr>
          <p:cNvSpPr>
            <a:spLocks noEditPoints="1"/>
          </p:cNvSpPr>
          <p:nvPr/>
        </p:nvSpPr>
        <p:spPr bwMode="auto">
          <a:xfrm>
            <a:off x="733710" y="3798142"/>
            <a:ext cx="1358142" cy="1317852"/>
          </a:xfrm>
          <a:custGeom>
            <a:avLst/>
            <a:gdLst>
              <a:gd name="T0" fmla="*/ 318 w 450"/>
              <a:gd name="T1" fmla="*/ 17 h 420"/>
              <a:gd name="T2" fmla="*/ 318 w 450"/>
              <a:gd name="T3" fmla="*/ 102 h 420"/>
              <a:gd name="T4" fmla="*/ 403 w 450"/>
              <a:gd name="T5" fmla="*/ 102 h 420"/>
              <a:gd name="T6" fmla="*/ 403 w 450"/>
              <a:gd name="T7" fmla="*/ 17 h 420"/>
              <a:gd name="T8" fmla="*/ 421 w 450"/>
              <a:gd name="T9" fmla="*/ 120 h 420"/>
              <a:gd name="T10" fmla="*/ 388 w 450"/>
              <a:gd name="T11" fmla="*/ 135 h 420"/>
              <a:gd name="T12" fmla="*/ 329 w 450"/>
              <a:gd name="T13" fmla="*/ 135 h 420"/>
              <a:gd name="T14" fmla="*/ 311 w 450"/>
              <a:gd name="T15" fmla="*/ 210 h 420"/>
              <a:gd name="T16" fmla="*/ 405 w 450"/>
              <a:gd name="T17" fmla="*/ 240 h 420"/>
              <a:gd name="T18" fmla="*/ 450 w 450"/>
              <a:gd name="T19" fmla="*/ 203 h 420"/>
              <a:gd name="T20" fmla="*/ 225 w 450"/>
              <a:gd name="T21" fmla="*/ 60 h 420"/>
              <a:gd name="T22" fmla="*/ 135 w 450"/>
              <a:gd name="T23" fmla="*/ 150 h 420"/>
              <a:gd name="T24" fmla="*/ 225 w 450"/>
              <a:gd name="T25" fmla="*/ 240 h 420"/>
              <a:gd name="T26" fmla="*/ 315 w 450"/>
              <a:gd name="T27" fmla="*/ 150 h 420"/>
              <a:gd name="T28" fmla="*/ 225 w 450"/>
              <a:gd name="T29" fmla="*/ 60 h 420"/>
              <a:gd name="T30" fmla="*/ 47 w 450"/>
              <a:gd name="T31" fmla="*/ 17 h 420"/>
              <a:gd name="T32" fmla="*/ 47 w 450"/>
              <a:gd name="T33" fmla="*/ 102 h 420"/>
              <a:gd name="T34" fmla="*/ 132 w 450"/>
              <a:gd name="T35" fmla="*/ 102 h 420"/>
              <a:gd name="T36" fmla="*/ 132 w 450"/>
              <a:gd name="T37" fmla="*/ 17 h 420"/>
              <a:gd name="T38" fmla="*/ 389 w 450"/>
              <a:gd name="T39" fmla="*/ 335 h 420"/>
              <a:gd name="T40" fmla="*/ 380 w 450"/>
              <a:gd name="T41" fmla="*/ 284 h 420"/>
              <a:gd name="T42" fmla="*/ 355 w 450"/>
              <a:gd name="T43" fmla="*/ 242 h 420"/>
              <a:gd name="T44" fmla="*/ 309 w 450"/>
              <a:gd name="T45" fmla="*/ 225 h 420"/>
              <a:gd name="T46" fmla="*/ 282 w 450"/>
              <a:gd name="T47" fmla="*/ 241 h 420"/>
              <a:gd name="T48" fmla="*/ 225 w 450"/>
              <a:gd name="T49" fmla="*/ 258 h 420"/>
              <a:gd name="T50" fmla="*/ 168 w 450"/>
              <a:gd name="T51" fmla="*/ 241 h 420"/>
              <a:gd name="T52" fmla="*/ 141 w 450"/>
              <a:gd name="T53" fmla="*/ 225 h 420"/>
              <a:gd name="T54" fmla="*/ 95 w 450"/>
              <a:gd name="T55" fmla="*/ 242 h 420"/>
              <a:gd name="T56" fmla="*/ 70 w 450"/>
              <a:gd name="T57" fmla="*/ 284 h 420"/>
              <a:gd name="T58" fmla="*/ 61 w 450"/>
              <a:gd name="T59" fmla="*/ 335 h 420"/>
              <a:gd name="T60" fmla="*/ 77 w 450"/>
              <a:gd name="T61" fmla="*/ 404 h 420"/>
              <a:gd name="T62" fmla="*/ 327 w 450"/>
              <a:gd name="T63" fmla="*/ 420 h 420"/>
              <a:gd name="T64" fmla="*/ 390 w 450"/>
              <a:gd name="T65" fmla="*/ 360 h 420"/>
              <a:gd name="T66" fmla="*/ 120 w 450"/>
              <a:gd name="T67" fmla="*/ 150 h 420"/>
              <a:gd name="T68" fmla="*/ 90 w 450"/>
              <a:gd name="T69" fmla="*/ 140 h 420"/>
              <a:gd name="T70" fmla="*/ 39 w 450"/>
              <a:gd name="T71" fmla="*/ 125 h 420"/>
              <a:gd name="T72" fmla="*/ 0 w 450"/>
              <a:gd name="T73" fmla="*/ 203 h 420"/>
              <a:gd name="T74" fmla="*/ 45 w 450"/>
              <a:gd name="T75" fmla="*/ 240 h 420"/>
              <a:gd name="T76" fmla="*/ 139 w 450"/>
              <a:gd name="T77" fmla="*/ 210 h 4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450" h="420">
                <a:moveTo>
                  <a:pt x="360" y="0"/>
                </a:moveTo>
                <a:cubicBezTo>
                  <a:pt x="343" y="0"/>
                  <a:pt x="329" y="6"/>
                  <a:pt x="318" y="17"/>
                </a:cubicBezTo>
                <a:cubicBezTo>
                  <a:pt x="306" y="29"/>
                  <a:pt x="300" y="43"/>
                  <a:pt x="300" y="60"/>
                </a:cubicBezTo>
                <a:cubicBezTo>
                  <a:pt x="300" y="77"/>
                  <a:pt x="306" y="91"/>
                  <a:pt x="318" y="102"/>
                </a:cubicBezTo>
                <a:cubicBezTo>
                  <a:pt x="329" y="114"/>
                  <a:pt x="343" y="120"/>
                  <a:pt x="360" y="120"/>
                </a:cubicBezTo>
                <a:cubicBezTo>
                  <a:pt x="377" y="120"/>
                  <a:pt x="391" y="114"/>
                  <a:pt x="403" y="102"/>
                </a:cubicBezTo>
                <a:cubicBezTo>
                  <a:pt x="414" y="91"/>
                  <a:pt x="420" y="77"/>
                  <a:pt x="420" y="60"/>
                </a:cubicBezTo>
                <a:cubicBezTo>
                  <a:pt x="420" y="43"/>
                  <a:pt x="414" y="29"/>
                  <a:pt x="403" y="17"/>
                </a:cubicBezTo>
                <a:cubicBezTo>
                  <a:pt x="391" y="6"/>
                  <a:pt x="377" y="0"/>
                  <a:pt x="360" y="0"/>
                </a:cubicBezTo>
                <a:close/>
                <a:moveTo>
                  <a:pt x="421" y="120"/>
                </a:moveTo>
                <a:cubicBezTo>
                  <a:pt x="420" y="120"/>
                  <a:pt x="417" y="122"/>
                  <a:pt x="411" y="125"/>
                </a:cubicBezTo>
                <a:cubicBezTo>
                  <a:pt x="405" y="128"/>
                  <a:pt x="397" y="132"/>
                  <a:pt x="388" y="135"/>
                </a:cubicBezTo>
                <a:cubicBezTo>
                  <a:pt x="379" y="138"/>
                  <a:pt x="369" y="140"/>
                  <a:pt x="360" y="140"/>
                </a:cubicBezTo>
                <a:cubicBezTo>
                  <a:pt x="350" y="140"/>
                  <a:pt x="339" y="138"/>
                  <a:pt x="329" y="135"/>
                </a:cubicBezTo>
                <a:cubicBezTo>
                  <a:pt x="330" y="140"/>
                  <a:pt x="330" y="146"/>
                  <a:pt x="330" y="150"/>
                </a:cubicBezTo>
                <a:cubicBezTo>
                  <a:pt x="330" y="172"/>
                  <a:pt x="324" y="192"/>
                  <a:pt x="311" y="210"/>
                </a:cubicBezTo>
                <a:cubicBezTo>
                  <a:pt x="336" y="211"/>
                  <a:pt x="357" y="221"/>
                  <a:pt x="373" y="240"/>
                </a:cubicBezTo>
                <a:cubicBezTo>
                  <a:pt x="405" y="240"/>
                  <a:pt x="405" y="240"/>
                  <a:pt x="405" y="240"/>
                </a:cubicBezTo>
                <a:cubicBezTo>
                  <a:pt x="417" y="240"/>
                  <a:pt x="428" y="237"/>
                  <a:pt x="437" y="231"/>
                </a:cubicBezTo>
                <a:cubicBezTo>
                  <a:pt x="446" y="224"/>
                  <a:pt x="450" y="215"/>
                  <a:pt x="450" y="203"/>
                </a:cubicBezTo>
                <a:cubicBezTo>
                  <a:pt x="450" y="148"/>
                  <a:pt x="440" y="120"/>
                  <a:pt x="421" y="120"/>
                </a:cubicBezTo>
                <a:close/>
                <a:moveTo>
                  <a:pt x="225" y="60"/>
                </a:moveTo>
                <a:cubicBezTo>
                  <a:pt x="200" y="60"/>
                  <a:pt x="179" y="69"/>
                  <a:pt x="161" y="86"/>
                </a:cubicBezTo>
                <a:cubicBezTo>
                  <a:pt x="144" y="104"/>
                  <a:pt x="135" y="125"/>
                  <a:pt x="135" y="150"/>
                </a:cubicBezTo>
                <a:cubicBezTo>
                  <a:pt x="135" y="175"/>
                  <a:pt x="144" y="196"/>
                  <a:pt x="161" y="214"/>
                </a:cubicBezTo>
                <a:cubicBezTo>
                  <a:pt x="179" y="231"/>
                  <a:pt x="200" y="240"/>
                  <a:pt x="225" y="240"/>
                </a:cubicBezTo>
                <a:cubicBezTo>
                  <a:pt x="250" y="240"/>
                  <a:pt x="271" y="231"/>
                  <a:pt x="289" y="214"/>
                </a:cubicBezTo>
                <a:cubicBezTo>
                  <a:pt x="306" y="196"/>
                  <a:pt x="315" y="175"/>
                  <a:pt x="315" y="150"/>
                </a:cubicBezTo>
                <a:cubicBezTo>
                  <a:pt x="315" y="125"/>
                  <a:pt x="306" y="104"/>
                  <a:pt x="289" y="86"/>
                </a:cubicBezTo>
                <a:cubicBezTo>
                  <a:pt x="271" y="69"/>
                  <a:pt x="250" y="60"/>
                  <a:pt x="225" y="60"/>
                </a:cubicBezTo>
                <a:close/>
                <a:moveTo>
                  <a:pt x="90" y="0"/>
                </a:moveTo>
                <a:cubicBezTo>
                  <a:pt x="73" y="0"/>
                  <a:pt x="59" y="6"/>
                  <a:pt x="47" y="17"/>
                </a:cubicBezTo>
                <a:cubicBezTo>
                  <a:pt x="36" y="29"/>
                  <a:pt x="30" y="43"/>
                  <a:pt x="30" y="60"/>
                </a:cubicBezTo>
                <a:cubicBezTo>
                  <a:pt x="30" y="77"/>
                  <a:pt x="36" y="91"/>
                  <a:pt x="47" y="102"/>
                </a:cubicBezTo>
                <a:cubicBezTo>
                  <a:pt x="59" y="114"/>
                  <a:pt x="73" y="120"/>
                  <a:pt x="90" y="120"/>
                </a:cubicBezTo>
                <a:cubicBezTo>
                  <a:pt x="106" y="120"/>
                  <a:pt x="120" y="114"/>
                  <a:pt x="132" y="102"/>
                </a:cubicBezTo>
                <a:cubicBezTo>
                  <a:pt x="144" y="91"/>
                  <a:pt x="150" y="77"/>
                  <a:pt x="150" y="60"/>
                </a:cubicBezTo>
                <a:cubicBezTo>
                  <a:pt x="150" y="43"/>
                  <a:pt x="144" y="29"/>
                  <a:pt x="132" y="17"/>
                </a:cubicBezTo>
                <a:cubicBezTo>
                  <a:pt x="120" y="6"/>
                  <a:pt x="106" y="0"/>
                  <a:pt x="90" y="0"/>
                </a:cubicBezTo>
                <a:close/>
                <a:moveTo>
                  <a:pt x="389" y="335"/>
                </a:moveTo>
                <a:cubicBezTo>
                  <a:pt x="389" y="327"/>
                  <a:pt x="388" y="319"/>
                  <a:pt x="386" y="310"/>
                </a:cubicBezTo>
                <a:cubicBezTo>
                  <a:pt x="384" y="301"/>
                  <a:pt x="382" y="292"/>
                  <a:pt x="380" y="284"/>
                </a:cubicBezTo>
                <a:cubicBezTo>
                  <a:pt x="377" y="276"/>
                  <a:pt x="374" y="269"/>
                  <a:pt x="370" y="261"/>
                </a:cubicBezTo>
                <a:cubicBezTo>
                  <a:pt x="365" y="254"/>
                  <a:pt x="361" y="248"/>
                  <a:pt x="355" y="242"/>
                </a:cubicBezTo>
                <a:cubicBezTo>
                  <a:pt x="350" y="237"/>
                  <a:pt x="343" y="233"/>
                  <a:pt x="335" y="230"/>
                </a:cubicBezTo>
                <a:cubicBezTo>
                  <a:pt x="327" y="227"/>
                  <a:pt x="318" y="225"/>
                  <a:pt x="309" y="225"/>
                </a:cubicBezTo>
                <a:cubicBezTo>
                  <a:pt x="307" y="225"/>
                  <a:pt x="304" y="227"/>
                  <a:pt x="299" y="230"/>
                </a:cubicBezTo>
                <a:cubicBezTo>
                  <a:pt x="294" y="234"/>
                  <a:pt x="288" y="237"/>
                  <a:pt x="282" y="241"/>
                </a:cubicBezTo>
                <a:cubicBezTo>
                  <a:pt x="275" y="246"/>
                  <a:pt x="267" y="249"/>
                  <a:pt x="257" y="253"/>
                </a:cubicBezTo>
                <a:cubicBezTo>
                  <a:pt x="246" y="256"/>
                  <a:pt x="236" y="258"/>
                  <a:pt x="225" y="258"/>
                </a:cubicBezTo>
                <a:cubicBezTo>
                  <a:pt x="214" y="258"/>
                  <a:pt x="204" y="256"/>
                  <a:pt x="193" y="253"/>
                </a:cubicBezTo>
                <a:cubicBezTo>
                  <a:pt x="183" y="249"/>
                  <a:pt x="174" y="246"/>
                  <a:pt x="168" y="241"/>
                </a:cubicBezTo>
                <a:cubicBezTo>
                  <a:pt x="162" y="237"/>
                  <a:pt x="156" y="234"/>
                  <a:pt x="151" y="230"/>
                </a:cubicBezTo>
                <a:cubicBezTo>
                  <a:pt x="146" y="227"/>
                  <a:pt x="142" y="225"/>
                  <a:pt x="141" y="225"/>
                </a:cubicBezTo>
                <a:cubicBezTo>
                  <a:pt x="131" y="225"/>
                  <a:pt x="123" y="227"/>
                  <a:pt x="115" y="230"/>
                </a:cubicBezTo>
                <a:cubicBezTo>
                  <a:pt x="107" y="233"/>
                  <a:pt x="100" y="237"/>
                  <a:pt x="95" y="242"/>
                </a:cubicBezTo>
                <a:cubicBezTo>
                  <a:pt x="89" y="248"/>
                  <a:pt x="84" y="254"/>
                  <a:pt x="80" y="261"/>
                </a:cubicBezTo>
                <a:cubicBezTo>
                  <a:pt x="76" y="269"/>
                  <a:pt x="73" y="276"/>
                  <a:pt x="70" y="284"/>
                </a:cubicBezTo>
                <a:cubicBezTo>
                  <a:pt x="68" y="292"/>
                  <a:pt x="65" y="301"/>
                  <a:pt x="64" y="310"/>
                </a:cubicBezTo>
                <a:cubicBezTo>
                  <a:pt x="62" y="319"/>
                  <a:pt x="61" y="327"/>
                  <a:pt x="61" y="335"/>
                </a:cubicBezTo>
                <a:cubicBezTo>
                  <a:pt x="60" y="343"/>
                  <a:pt x="60" y="351"/>
                  <a:pt x="60" y="360"/>
                </a:cubicBezTo>
                <a:cubicBezTo>
                  <a:pt x="60" y="378"/>
                  <a:pt x="65" y="393"/>
                  <a:pt x="77" y="404"/>
                </a:cubicBezTo>
                <a:cubicBezTo>
                  <a:pt x="88" y="415"/>
                  <a:pt x="103" y="420"/>
                  <a:pt x="122" y="420"/>
                </a:cubicBezTo>
                <a:cubicBezTo>
                  <a:pt x="327" y="420"/>
                  <a:pt x="327" y="420"/>
                  <a:pt x="327" y="420"/>
                </a:cubicBezTo>
                <a:cubicBezTo>
                  <a:pt x="346" y="420"/>
                  <a:pt x="362" y="415"/>
                  <a:pt x="373" y="404"/>
                </a:cubicBezTo>
                <a:cubicBezTo>
                  <a:pt x="384" y="393"/>
                  <a:pt x="390" y="378"/>
                  <a:pt x="390" y="360"/>
                </a:cubicBezTo>
                <a:cubicBezTo>
                  <a:pt x="390" y="351"/>
                  <a:pt x="390" y="343"/>
                  <a:pt x="389" y="335"/>
                </a:cubicBezTo>
                <a:close/>
                <a:moveTo>
                  <a:pt x="120" y="150"/>
                </a:moveTo>
                <a:cubicBezTo>
                  <a:pt x="120" y="146"/>
                  <a:pt x="120" y="140"/>
                  <a:pt x="121" y="135"/>
                </a:cubicBezTo>
                <a:cubicBezTo>
                  <a:pt x="111" y="138"/>
                  <a:pt x="100" y="140"/>
                  <a:pt x="90" y="140"/>
                </a:cubicBezTo>
                <a:cubicBezTo>
                  <a:pt x="80" y="140"/>
                  <a:pt x="71" y="138"/>
                  <a:pt x="62" y="135"/>
                </a:cubicBezTo>
                <a:cubicBezTo>
                  <a:pt x="52" y="132"/>
                  <a:pt x="45" y="128"/>
                  <a:pt x="39" y="125"/>
                </a:cubicBezTo>
                <a:cubicBezTo>
                  <a:pt x="33" y="122"/>
                  <a:pt x="30" y="120"/>
                  <a:pt x="29" y="120"/>
                </a:cubicBezTo>
                <a:cubicBezTo>
                  <a:pt x="9" y="120"/>
                  <a:pt x="0" y="148"/>
                  <a:pt x="0" y="203"/>
                </a:cubicBezTo>
                <a:cubicBezTo>
                  <a:pt x="0" y="215"/>
                  <a:pt x="4" y="224"/>
                  <a:pt x="13" y="231"/>
                </a:cubicBezTo>
                <a:cubicBezTo>
                  <a:pt x="22" y="237"/>
                  <a:pt x="32" y="240"/>
                  <a:pt x="45" y="240"/>
                </a:cubicBezTo>
                <a:cubicBezTo>
                  <a:pt x="77" y="240"/>
                  <a:pt x="77" y="240"/>
                  <a:pt x="77" y="240"/>
                </a:cubicBezTo>
                <a:cubicBezTo>
                  <a:pt x="93" y="221"/>
                  <a:pt x="113" y="211"/>
                  <a:pt x="139" y="210"/>
                </a:cubicBezTo>
                <a:cubicBezTo>
                  <a:pt x="126" y="192"/>
                  <a:pt x="120" y="172"/>
                  <a:pt x="120" y="150"/>
                </a:cubicBezTo>
                <a:close/>
              </a:path>
            </a:pathLst>
          </a:cu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128188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1559" y="166255"/>
            <a:ext cx="7886700" cy="619271"/>
          </a:xfrm>
        </p:spPr>
        <p:txBody>
          <a:bodyPr>
            <a:normAutofit fontScale="90000"/>
          </a:bodyPr>
          <a:lstStyle/>
          <a:p>
            <a:r>
              <a:rPr lang="en-CA" dirty="0"/>
              <a:t>Privacy Breaches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946" y="996805"/>
            <a:ext cx="8802107" cy="554210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CA" sz="2600" dirty="0"/>
              <a:t>A privacy breach is the </a:t>
            </a:r>
            <a:r>
              <a:rPr lang="en-CA" sz="2600" u="sng" dirty="0"/>
              <a:t>improper or unauthorized creation, collection, use, disclosure, retention or disposition of personal information</a:t>
            </a:r>
          </a:p>
          <a:p>
            <a:pPr marL="0" indent="0">
              <a:buNone/>
            </a:pPr>
            <a:endParaRPr lang="en-CA" sz="2600" u="sng" dirty="0"/>
          </a:p>
          <a:p>
            <a:endParaRPr lang="en-CA" sz="2600" u="sng" dirty="0"/>
          </a:p>
          <a:p>
            <a:endParaRPr lang="en-CA" sz="2600" u="sng" dirty="0"/>
          </a:p>
          <a:p>
            <a:endParaRPr lang="en-CA" sz="2600" dirty="0"/>
          </a:p>
          <a:p>
            <a:pPr marL="0" indent="0">
              <a:buNone/>
            </a:pPr>
            <a:r>
              <a:rPr lang="en-CA" sz="2600" dirty="0"/>
              <a:t>Many privacy breaches occur from improper use or disclosure of personal information such as:</a:t>
            </a:r>
          </a:p>
          <a:p>
            <a:pPr lvl="1">
              <a:spcBef>
                <a:spcPts val="1000"/>
              </a:spcBef>
            </a:pPr>
            <a:r>
              <a:rPr lang="en-CA" sz="2600" dirty="0"/>
              <a:t>Cyber attacks leading to the disclosure of personal information from government databases </a:t>
            </a:r>
          </a:p>
          <a:p>
            <a:pPr lvl="1">
              <a:spcBef>
                <a:spcPts val="1000"/>
              </a:spcBef>
            </a:pPr>
            <a:r>
              <a:rPr lang="en-CA" sz="2600" dirty="0"/>
              <a:t>Misdirected emails pertaining to government services</a:t>
            </a:r>
          </a:p>
          <a:p>
            <a:pPr lvl="1">
              <a:spcBef>
                <a:spcPts val="1000"/>
              </a:spcBef>
            </a:pPr>
            <a:r>
              <a:rPr lang="en-CA" sz="2600" dirty="0"/>
              <a:t>Documents and </a:t>
            </a:r>
            <a:r>
              <a:rPr lang="en-CA" sz="2600"/>
              <a:t>other physical correspondence containing </a:t>
            </a:r>
            <a:r>
              <a:rPr lang="en-CA" sz="2600" dirty="0"/>
              <a:t>personal information issued to the </a:t>
            </a:r>
            <a:r>
              <a:rPr lang="en-CA" sz="2600"/>
              <a:t>wrong recipient(s)</a:t>
            </a:r>
            <a:endParaRPr lang="en-CA" sz="2600" dirty="0"/>
          </a:p>
          <a:p>
            <a:pPr marL="0" indent="0">
              <a:buNone/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F3C4D-AF2D-4B53-A733-E8ED7BDA8BC2}" type="slidenum">
              <a:rPr lang="en-CA" smtClean="0"/>
              <a:t>9</a:t>
            </a:fld>
            <a:endParaRPr lang="en-CA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D56B39F-D1F6-47EE-AABB-24AD6BC305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1827" y="1789372"/>
            <a:ext cx="1639628" cy="1639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76395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" val="{&quot;SavedSwatch&quot;:&quot;-16756366|-13593164|-13155766|-3334100|-3351552|Treasury Board&quot;,&quot;Id&quot;:&quot;5ffde71e3033363f385b959e&quot;,&quot;SmartGridHorizontal&quot;:0,&quot;LinkedExcelSources&quot;:{},&quot;LinkedProjectSources&quot;:{},&quot;FlowConfig&quot;:{&quot;Canvas&quot;:{&quot;Slide&quot;:-1,&quot;Width&quot;:0,&quot;Height&quot;:0},&quot;Timeline&quot;:{&quot;Actions&quot;:[]}},&quot;LinkedSlideMergeSources&quot;:{},&quot;LinkedSharePointSlideMergeSources&quot;:{}}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1814</TotalTime>
  <Words>1346</Words>
  <Application>Microsoft Office PowerPoint</Application>
  <PresentationFormat>On-screen Show (4:3)</PresentationFormat>
  <Paragraphs>208</Paragraphs>
  <Slides>20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Symbol</vt:lpstr>
      <vt:lpstr>Times New Roman</vt:lpstr>
      <vt:lpstr>Wingdings</vt:lpstr>
      <vt:lpstr>Office Theme</vt:lpstr>
      <vt:lpstr>Personal Information  and Privacy Breach Management</vt:lpstr>
      <vt:lpstr>Context</vt:lpstr>
      <vt:lpstr>Personal Information Defined</vt:lpstr>
      <vt:lpstr>Why Collect Personal Information?</vt:lpstr>
      <vt:lpstr>Why Collect Personal Information?</vt:lpstr>
      <vt:lpstr>Protecting Personal Information</vt:lpstr>
      <vt:lpstr>Protecting Personal Information</vt:lpstr>
      <vt:lpstr>Protecting Personal Information</vt:lpstr>
      <vt:lpstr>Privacy Breaches</vt:lpstr>
      <vt:lpstr>Material Privacy Breaches</vt:lpstr>
      <vt:lpstr>Sensitive Personal Information </vt:lpstr>
      <vt:lpstr>Injury or Harm</vt:lpstr>
      <vt:lpstr>Injury or Harm</vt:lpstr>
      <vt:lpstr>Injury or Harm</vt:lpstr>
      <vt:lpstr>Examples of a Privacy Breach*</vt:lpstr>
      <vt:lpstr>What to do if you suspect a Privacy Breach</vt:lpstr>
      <vt:lpstr>What to do if you suspect a Privacy Breach</vt:lpstr>
      <vt:lpstr>What to do if you suspect a Privacy Breach</vt:lpstr>
      <vt:lpstr>Privacy Breach Management (Cont’d)</vt:lpstr>
      <vt:lpstr>Privacy Breach Management (Cont’d)</vt:lpstr>
    </vt:vector>
  </TitlesOfParts>
  <Company>TBS-SCT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Personal Information  and Privacy Breaches</dc:title>
  <dc:creator>Day, Dan</dc:creator>
  <cp:lastModifiedBy>Day, Dan</cp:lastModifiedBy>
  <cp:revision>346</cp:revision>
  <cp:lastPrinted>2020-02-13T16:19:30Z</cp:lastPrinted>
  <dcterms:created xsi:type="dcterms:W3CDTF">2019-07-03T12:16:12Z</dcterms:created>
  <dcterms:modified xsi:type="dcterms:W3CDTF">2021-01-12T18:17:12Z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ed0779ea-c23c-42df-afa0-504c22ef982c</vt:lpwstr>
  </property>
  <property fmtid="{D5CDD505-2E9C-101B-9397-08002B2CF9AE}" pid="3" name="SECCLASS">
    <vt:lpwstr>CLASSU</vt:lpwstr>
  </property>
  <property fmtid="{D5CDD505-2E9C-101B-9397-08002B2CF9AE}" pid="4" name="TBSSCTCLASSIFICATION">
    <vt:lpwstr>UNCLASSIFIED</vt:lpwstr>
  </property>
  <property fmtid="{D5CDD505-2E9C-101B-9397-08002B2CF9AE}" pid="5" name="TBSSCTVISUALMARKINGNO">
    <vt:lpwstr>NO</vt:lpwstr>
  </property>
  <property fmtid="{D5CDD505-2E9C-101B-9397-08002B2CF9AE}" pid="6" name="MSIP_Label_dd4203d7-225b-41a9-8c54-a31e0ceca5df_Enabled">
    <vt:lpwstr>True</vt:lpwstr>
  </property>
  <property fmtid="{D5CDD505-2E9C-101B-9397-08002B2CF9AE}" pid="7" name="MSIP_Label_dd4203d7-225b-41a9-8c54-a31e0ceca5df_SiteId">
    <vt:lpwstr>6397df10-4595-4047-9c4f-03311282152b</vt:lpwstr>
  </property>
  <property fmtid="{D5CDD505-2E9C-101B-9397-08002B2CF9AE}" pid="8" name="MSIP_Label_dd4203d7-225b-41a9-8c54-a31e0ceca5df_Owner">
    <vt:lpwstr>JOMACDON@tbs-sct.gc.ca</vt:lpwstr>
  </property>
  <property fmtid="{D5CDD505-2E9C-101B-9397-08002B2CF9AE}" pid="9" name="MSIP_Label_dd4203d7-225b-41a9-8c54-a31e0ceca5df_SetDate">
    <vt:lpwstr>2020-07-16T17:55:08.3064549Z</vt:lpwstr>
  </property>
  <property fmtid="{D5CDD505-2E9C-101B-9397-08002B2CF9AE}" pid="10" name="MSIP_Label_dd4203d7-225b-41a9-8c54-a31e0ceca5df_Name">
    <vt:lpwstr>NO MARKING VISIBLE</vt:lpwstr>
  </property>
  <property fmtid="{D5CDD505-2E9C-101B-9397-08002B2CF9AE}" pid="11" name="MSIP_Label_dd4203d7-225b-41a9-8c54-a31e0ceca5df_Application">
    <vt:lpwstr>Microsoft Azure Information Protection</vt:lpwstr>
  </property>
  <property fmtid="{D5CDD505-2E9C-101B-9397-08002B2CF9AE}" pid="12" name="MSIP_Label_dd4203d7-225b-41a9-8c54-a31e0ceca5df_ActionId">
    <vt:lpwstr>122d3889-6c3a-4c24-952b-9e58288d3d1b</vt:lpwstr>
  </property>
  <property fmtid="{D5CDD505-2E9C-101B-9397-08002B2CF9AE}" pid="13" name="MSIP_Label_dd4203d7-225b-41a9-8c54-a31e0ceca5df_Extended_MSFT_Method">
    <vt:lpwstr>Automatic</vt:lpwstr>
  </property>
  <property fmtid="{D5CDD505-2E9C-101B-9397-08002B2CF9AE}" pid="14" name="MSIP_Label_3515d617-256d-4284-aedb-1064be1c4b48_Enabled">
    <vt:lpwstr>True</vt:lpwstr>
  </property>
  <property fmtid="{D5CDD505-2E9C-101B-9397-08002B2CF9AE}" pid="15" name="MSIP_Label_3515d617-256d-4284-aedb-1064be1c4b48_SiteId">
    <vt:lpwstr>6397df10-4595-4047-9c4f-03311282152b</vt:lpwstr>
  </property>
  <property fmtid="{D5CDD505-2E9C-101B-9397-08002B2CF9AE}" pid="16" name="MSIP_Label_3515d617-256d-4284-aedb-1064be1c4b48_Owner">
    <vt:lpwstr>JOMACDON@tbs-sct.gc.ca</vt:lpwstr>
  </property>
  <property fmtid="{D5CDD505-2E9C-101B-9397-08002B2CF9AE}" pid="17" name="MSIP_Label_3515d617-256d-4284-aedb-1064be1c4b48_SetDate">
    <vt:lpwstr>2020-07-16T17:55:08.3064549Z</vt:lpwstr>
  </property>
  <property fmtid="{D5CDD505-2E9C-101B-9397-08002B2CF9AE}" pid="18" name="MSIP_Label_3515d617-256d-4284-aedb-1064be1c4b48_Name">
    <vt:lpwstr>UNCLASSIFIED</vt:lpwstr>
  </property>
  <property fmtid="{D5CDD505-2E9C-101B-9397-08002B2CF9AE}" pid="19" name="MSIP_Label_3515d617-256d-4284-aedb-1064be1c4b48_Application">
    <vt:lpwstr>Microsoft Azure Information Protection</vt:lpwstr>
  </property>
  <property fmtid="{D5CDD505-2E9C-101B-9397-08002B2CF9AE}" pid="20" name="MSIP_Label_3515d617-256d-4284-aedb-1064be1c4b48_ActionId">
    <vt:lpwstr>122d3889-6c3a-4c24-952b-9e58288d3d1b</vt:lpwstr>
  </property>
  <property fmtid="{D5CDD505-2E9C-101B-9397-08002B2CF9AE}" pid="21" name="MSIP_Label_3515d617-256d-4284-aedb-1064be1c4b48_Parent">
    <vt:lpwstr>dd4203d7-225b-41a9-8c54-a31e0ceca5df</vt:lpwstr>
  </property>
  <property fmtid="{D5CDD505-2E9C-101B-9397-08002B2CF9AE}" pid="22" name="MSIP_Label_3515d617-256d-4284-aedb-1064be1c4b48_Extended_MSFT_Method">
    <vt:lpwstr>Automatic</vt:lpwstr>
  </property>
  <property fmtid="{D5CDD505-2E9C-101B-9397-08002B2CF9AE}" pid="23" name="Sensitivity">
    <vt:lpwstr>NO MARKING VISIBLE UNCLASSIFIED</vt:lpwstr>
  </property>
</Properties>
</file>