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Piper" initials="" lastIdx="1" clrIdx="0"/>
  <p:cmAuthor id="1" name="David Pepi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30"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4-03T17:00:29.221" idx="1">
    <p:pos x="248" y="605"/>
    <p:text>Should we wait to add link to the specific service until content has been created there? Maybe this link should only be added at step 3? Just don't want to create a loop.</p:text>
  </p:cm>
  <p:cm authorId="1" dt="2020-04-03T17:00:29.221" idx="1">
    <p:pos x="248" y="605"/>
    <p:text>There's a risk of a loop - but at the same time, in my mind, not linking to the service would be odd. I think it should link to it.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82b6891466_0_2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82b6891466_0_2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27effb078_7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727effb078_7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1e573724b_9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1e573724b_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27effb078_7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727effb078_7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727effb078_7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727effb078_7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727effb078_7_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727effb078_7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727effb078_7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727effb078_7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727effb078_7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727effb078_7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27effb078_7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727effb078_7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727effb078_7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727effb078_7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27effb078_7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27effb078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82b6891466_0_3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82b6891466_0_3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1e573724b_2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1e573724b_2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2b6891466_0_3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2b6891466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727effb078_19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727effb078_19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27effb078_7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27effb078_7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727effb078_7_1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727effb078_7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727c9821c4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727c9821c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727c9821c4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727c9821c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27c9821c4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27c9821c4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1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5" name="Google Shape;45;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6" name="Google Shape;46;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3" name="Google Shape;53;p1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4" name="Google Shape;54;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English">
  <p:cSld name="Title Slide English">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827584" y="1545636"/>
            <a:ext cx="7702500" cy="460500"/>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Clr>
                <a:schemeClr val="dk2"/>
              </a:buClr>
              <a:buSzPts val="3600"/>
              <a:buFont typeface="Calibri"/>
              <a:buNone/>
              <a:defRPr sz="3600" b="0" i="0" u="none" strike="noStrike" cap="none">
                <a:solidFill>
                  <a:schemeClr val="dk2"/>
                </a:solidFill>
                <a:latin typeface="Calibri"/>
                <a:ea typeface="Calibri"/>
                <a:cs typeface="Calibri"/>
                <a:sym typeface="Calibri"/>
              </a:defRPr>
            </a:lvl1pPr>
            <a:lvl2pPr lvl="1" rtl="0">
              <a:spcBef>
                <a:spcPts val="0"/>
              </a:spcBef>
              <a:spcAft>
                <a:spcPts val="0"/>
              </a:spcAft>
              <a:buSzPts val="2800"/>
              <a:buNone/>
              <a:defRPr sz="1800"/>
            </a:lvl2pPr>
            <a:lvl3pPr lvl="2" rtl="0">
              <a:spcBef>
                <a:spcPts val="0"/>
              </a:spcBef>
              <a:spcAft>
                <a:spcPts val="0"/>
              </a:spcAft>
              <a:buSzPts val="2800"/>
              <a:buNone/>
              <a:defRPr sz="1800"/>
            </a:lvl3pPr>
            <a:lvl4pPr lvl="3" rtl="0">
              <a:spcBef>
                <a:spcPts val="0"/>
              </a:spcBef>
              <a:spcAft>
                <a:spcPts val="0"/>
              </a:spcAft>
              <a:buSzPts val="2800"/>
              <a:buNone/>
              <a:defRPr sz="1800"/>
            </a:lvl4pPr>
            <a:lvl5pPr lvl="4" rtl="0">
              <a:spcBef>
                <a:spcPts val="0"/>
              </a:spcBef>
              <a:spcAft>
                <a:spcPts val="0"/>
              </a:spcAft>
              <a:buSzPts val="2800"/>
              <a:buNone/>
              <a:defRPr sz="1800"/>
            </a:lvl5pPr>
            <a:lvl6pPr lvl="5" rtl="0">
              <a:spcBef>
                <a:spcPts val="0"/>
              </a:spcBef>
              <a:spcAft>
                <a:spcPts val="0"/>
              </a:spcAft>
              <a:buSzPts val="2800"/>
              <a:buNone/>
              <a:defRPr sz="1800"/>
            </a:lvl6pPr>
            <a:lvl7pPr lvl="6" rtl="0">
              <a:spcBef>
                <a:spcPts val="0"/>
              </a:spcBef>
              <a:spcAft>
                <a:spcPts val="0"/>
              </a:spcAft>
              <a:buSzPts val="2800"/>
              <a:buNone/>
              <a:defRPr sz="1800"/>
            </a:lvl7pPr>
            <a:lvl8pPr lvl="7" rtl="0">
              <a:spcBef>
                <a:spcPts val="0"/>
              </a:spcBef>
              <a:spcAft>
                <a:spcPts val="0"/>
              </a:spcAft>
              <a:buSzPts val="2800"/>
              <a:buNone/>
              <a:defRPr sz="1800"/>
            </a:lvl8pPr>
            <a:lvl9pPr lvl="8" rtl="0">
              <a:spcBef>
                <a:spcPts val="0"/>
              </a:spcBef>
              <a:spcAft>
                <a:spcPts val="0"/>
              </a:spcAft>
              <a:buSzPts val="2800"/>
              <a:buNone/>
              <a:defRPr sz="1800"/>
            </a:lvl9pPr>
          </a:lstStyle>
          <a:p>
            <a:endParaRPr/>
          </a:p>
        </p:txBody>
      </p:sp>
      <p:sp>
        <p:nvSpPr>
          <p:cNvPr id="15" name="Google Shape;15;p3"/>
          <p:cNvSpPr txBox="1">
            <a:spLocks noGrp="1"/>
          </p:cNvSpPr>
          <p:nvPr>
            <p:ph type="body" idx="1"/>
          </p:nvPr>
        </p:nvSpPr>
        <p:spPr>
          <a:xfrm>
            <a:off x="827584" y="2031690"/>
            <a:ext cx="7704900" cy="5400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80"/>
              </a:spcBef>
              <a:spcAft>
                <a:spcPts val="0"/>
              </a:spcAft>
              <a:buClr>
                <a:schemeClr val="accent3"/>
              </a:buClr>
              <a:buSzPts val="2400"/>
              <a:buFont typeface="Arial"/>
              <a:buNone/>
              <a:defRPr sz="2400" b="0" i="0" u="none" strike="noStrike" cap="none">
                <a:solidFill>
                  <a:schemeClr val="accent3"/>
                </a:solidFill>
                <a:latin typeface="Calibri"/>
                <a:ea typeface="Calibri"/>
                <a:cs typeface="Calibri"/>
                <a:sym typeface="Calibri"/>
              </a:defRPr>
            </a:lvl1pPr>
            <a:lvl2pPr marL="914400" marR="0" lvl="1" indent="-406400" algn="l" rtl="0">
              <a:spcBef>
                <a:spcPts val="16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1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1600"/>
              </a:spcBef>
              <a:spcAft>
                <a:spcPts val="160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 name="Google Shape;16;p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sic Page With header Bar">
  <p:cSld name="Basic Page With header Bar">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9" name="Google Shape;19;p4"/>
          <p:cNvSpPr txBox="1">
            <a:spLocks noGrp="1"/>
          </p:cNvSpPr>
          <p:nvPr>
            <p:ph type="body" idx="1"/>
          </p:nvPr>
        </p:nvSpPr>
        <p:spPr>
          <a:xfrm>
            <a:off x="759198" y="103547"/>
            <a:ext cx="8097300" cy="6591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720"/>
              </a:spcBef>
              <a:spcAft>
                <a:spcPts val="0"/>
              </a:spcAft>
              <a:buClr>
                <a:schemeClr val="accent1"/>
              </a:buClr>
              <a:buSzPts val="3600"/>
              <a:buFont typeface="Arial"/>
              <a:buNone/>
              <a:defRPr sz="3600" b="0" i="0" u="none" strike="noStrike" cap="none">
                <a:solidFill>
                  <a:schemeClr val="accent1"/>
                </a:solidFill>
                <a:latin typeface="Calibri"/>
                <a:ea typeface="Calibri"/>
                <a:cs typeface="Calibri"/>
                <a:sym typeface="Calibri"/>
              </a:defRPr>
            </a:lvl1pPr>
            <a:lvl2pPr marL="914400" marR="0" lvl="1" indent="-228600"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1371600" marR="0" lvl="2" indent="-381000" algn="l" rtl="0">
              <a:spcBef>
                <a:spcPts val="1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1600"/>
              </a:spcBef>
              <a:spcAft>
                <a:spcPts val="160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2" name="Google Shape;22;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6" name="Google Shape;26;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9" name="Google Shape;29;p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5">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design.canada.ca/recommended-templates/service-initiation-pages.html"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docs.google.com/drawings/d/1F18RHg_fUTY9oyFR9E-bdSq-yuCqSv_3Md3ykBI-KPA/"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5"/>
          <p:cNvSpPr txBox="1">
            <a:spLocks noGrp="1"/>
          </p:cNvSpPr>
          <p:nvPr>
            <p:ph type="ctrTitle"/>
          </p:nvPr>
        </p:nvSpPr>
        <p:spPr>
          <a:xfrm>
            <a:off x="658800" y="1084050"/>
            <a:ext cx="8256600" cy="148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latin typeface="Times New Roman"/>
                <a:ea typeface="Times New Roman"/>
                <a:cs typeface="Times New Roman"/>
                <a:sym typeface="Times New Roman"/>
              </a:rPr>
              <a:t>COVID-19 </a:t>
            </a:r>
            <a:endParaRPr b="1">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b="1">
                <a:solidFill>
                  <a:srgbClr val="000000"/>
                </a:solidFill>
                <a:latin typeface="Times New Roman"/>
                <a:ea typeface="Times New Roman"/>
                <a:cs typeface="Times New Roman"/>
                <a:sym typeface="Times New Roman"/>
              </a:rPr>
              <a:t>Integrating announcements into web content</a:t>
            </a:r>
            <a:endParaRPr b="1">
              <a:solidFill>
                <a:srgbClr val="000000"/>
              </a:solidFill>
              <a:latin typeface="Times New Roman"/>
              <a:ea typeface="Times New Roman"/>
              <a:cs typeface="Times New Roman"/>
              <a:sym typeface="Times New Roman"/>
            </a:endParaRPr>
          </a:p>
        </p:txBody>
      </p:sp>
      <p:sp>
        <p:nvSpPr>
          <p:cNvPr id="62" name="Google Shape;62;p15"/>
          <p:cNvSpPr/>
          <p:nvPr/>
        </p:nvSpPr>
        <p:spPr>
          <a:xfrm>
            <a:off x="-4800" y="4704825"/>
            <a:ext cx="9144000" cy="4386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3" name="Google Shape;63;p15"/>
          <p:cNvPicPr preferRelativeResize="0"/>
          <p:nvPr/>
        </p:nvPicPr>
        <p:blipFill rotWithShape="1">
          <a:blip r:embed="rId3">
            <a:alphaModFix/>
          </a:blip>
          <a:srcRect/>
          <a:stretch/>
        </p:blipFill>
        <p:spPr>
          <a:xfrm>
            <a:off x="209500" y="4776466"/>
            <a:ext cx="3199300" cy="295319"/>
          </a:xfrm>
          <a:prstGeom prst="rect">
            <a:avLst/>
          </a:prstGeom>
          <a:noFill/>
          <a:ln>
            <a:noFill/>
          </a:ln>
        </p:spPr>
      </p:pic>
      <p:pic>
        <p:nvPicPr>
          <p:cNvPr id="64" name="Google Shape;64;p15"/>
          <p:cNvPicPr preferRelativeResize="0"/>
          <p:nvPr/>
        </p:nvPicPr>
        <p:blipFill rotWithShape="1">
          <a:blip r:embed="rId4">
            <a:alphaModFix/>
          </a:blip>
          <a:srcRect/>
          <a:stretch/>
        </p:blipFill>
        <p:spPr>
          <a:xfrm>
            <a:off x="7737420" y="4742508"/>
            <a:ext cx="1178007" cy="363218"/>
          </a:xfrm>
          <a:prstGeom prst="rect">
            <a:avLst/>
          </a:prstGeom>
          <a:noFill/>
          <a:ln>
            <a:noFill/>
          </a:ln>
        </p:spPr>
      </p:pic>
      <p:sp>
        <p:nvSpPr>
          <p:cNvPr id="65" name="Google Shape;65;p15"/>
          <p:cNvSpPr txBox="1"/>
          <p:nvPr/>
        </p:nvSpPr>
        <p:spPr>
          <a:xfrm>
            <a:off x="873250" y="2883475"/>
            <a:ext cx="4523400" cy="30000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800">
                <a:solidFill>
                  <a:schemeClr val="dk1"/>
                </a:solidFill>
                <a:latin typeface="Calibri"/>
                <a:ea typeface="Calibri"/>
                <a:cs typeface="Calibri"/>
                <a:sym typeface="Calibri"/>
              </a:rPr>
              <a:t>For discussion</a:t>
            </a:r>
            <a:endParaRPr sz="1800">
              <a:solidFill>
                <a:schemeClr val="dk1"/>
              </a:solidFill>
              <a:latin typeface="Calibri"/>
              <a:ea typeface="Calibri"/>
              <a:cs typeface="Calibri"/>
              <a:sym typeface="Calibri"/>
            </a:endParaRPr>
          </a:p>
          <a:p>
            <a:pPr marL="0" lvl="0" indent="0" algn="l" rtl="0">
              <a:lnSpc>
                <a:spcPct val="90000"/>
              </a:lnSpc>
              <a:spcBef>
                <a:spcPts val="0"/>
              </a:spcBef>
              <a:spcAft>
                <a:spcPts val="0"/>
              </a:spcAft>
              <a:buNone/>
            </a:pPr>
            <a:r>
              <a:rPr lang="en" sz="1800">
                <a:solidFill>
                  <a:schemeClr val="dk1"/>
                </a:solidFill>
                <a:latin typeface="Calibri"/>
                <a:ea typeface="Calibri"/>
                <a:cs typeface="Calibri"/>
                <a:sym typeface="Calibri"/>
              </a:rPr>
              <a:t>Theme Management Committee</a:t>
            </a:r>
            <a:endParaRPr sz="18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r>
              <a:rPr lang="en" sz="1800">
                <a:solidFill>
                  <a:schemeClr val="dk1"/>
                </a:solidFill>
                <a:latin typeface="Calibri"/>
                <a:ea typeface="Calibri"/>
                <a:cs typeface="Calibri"/>
                <a:sym typeface="Calibri"/>
              </a:rPr>
              <a:t>April 3, 2020</a:t>
            </a:r>
            <a:endParaRPr sz="1800">
              <a:solidFill>
                <a:schemeClr val="dk1"/>
              </a:solidFill>
              <a:latin typeface="Calibri"/>
              <a:ea typeface="Calibri"/>
              <a:cs typeface="Calibri"/>
              <a:sym typeface="Calibri"/>
            </a:endParaRPr>
          </a:p>
        </p:txBody>
      </p:sp>
      <p:sp>
        <p:nvSpPr>
          <p:cNvPr id="66" name="Google Shape;66;p15"/>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600">
                <a:solidFill>
                  <a:srgbClr val="0C343D"/>
                </a:solidFill>
              </a:rPr>
              <a:t>Example: the new CERB</a:t>
            </a:r>
            <a:endParaRPr sz="2600">
              <a:solidFill>
                <a:srgbClr val="0C343D"/>
              </a:solidFill>
            </a:endParaRPr>
          </a:p>
          <a:p>
            <a:pPr marL="0" lvl="0" indent="0" algn="l" rtl="0">
              <a:spcBef>
                <a:spcPts val="720"/>
              </a:spcBef>
              <a:spcAft>
                <a:spcPts val="0"/>
              </a:spcAft>
              <a:buNone/>
            </a:pPr>
            <a:endParaRPr sz="3000">
              <a:solidFill>
                <a:srgbClr val="0C343D"/>
              </a:solidFill>
            </a:endParaRPr>
          </a:p>
        </p:txBody>
      </p:sp>
      <p:sp>
        <p:nvSpPr>
          <p:cNvPr id="154" name="Google Shape;154;p24"/>
          <p:cNvSpPr txBox="1"/>
          <p:nvPr/>
        </p:nvSpPr>
        <p:spPr>
          <a:xfrm>
            <a:off x="661475" y="945150"/>
            <a:ext cx="7695300" cy="40215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Font typeface="Calibri"/>
              <a:buChar char="●"/>
            </a:pPr>
            <a:r>
              <a:rPr lang="en" sz="2400">
                <a:latin typeface="Calibri"/>
                <a:ea typeface="Calibri"/>
                <a:cs typeface="Calibri"/>
                <a:sym typeface="Calibri"/>
              </a:rPr>
              <a:t>CRA and ESDC launched what constitutes a “detailed summary” yesterday - not yet a fully integrated, task-based content</a:t>
            </a:r>
            <a:endParaRPr sz="2400">
              <a:latin typeface="Calibri"/>
              <a:ea typeface="Calibri"/>
              <a:cs typeface="Calibri"/>
              <a:sym typeface="Calibri"/>
            </a:endParaRPr>
          </a:p>
          <a:p>
            <a:pPr marL="457200" lvl="0" indent="-381000" algn="l" rtl="0">
              <a:spcBef>
                <a:spcPts val="1000"/>
              </a:spcBef>
              <a:spcAft>
                <a:spcPts val="0"/>
              </a:spcAft>
              <a:buSzPts val="2400"/>
              <a:buFont typeface="Calibri"/>
              <a:buChar char="●"/>
            </a:pPr>
            <a:r>
              <a:rPr lang="en" sz="2400">
                <a:latin typeface="Calibri"/>
                <a:ea typeface="Calibri"/>
                <a:cs typeface="Calibri"/>
                <a:sym typeface="Calibri"/>
              </a:rPr>
              <a:t>The high-level summary on the COVID-19 page was reduced, and is now linking to the detailed summary</a:t>
            </a:r>
            <a:endParaRPr sz="2400">
              <a:latin typeface="Calibri"/>
              <a:ea typeface="Calibri"/>
              <a:cs typeface="Calibri"/>
              <a:sym typeface="Calibri"/>
            </a:endParaRPr>
          </a:p>
          <a:p>
            <a:pPr marL="457200" lvl="0" indent="-381000" algn="l" rtl="0">
              <a:spcBef>
                <a:spcPts val="1000"/>
              </a:spcBef>
              <a:spcAft>
                <a:spcPts val="1000"/>
              </a:spcAft>
              <a:buSzPts val="2400"/>
              <a:buFont typeface="Calibri"/>
              <a:buChar char="●"/>
            </a:pPr>
            <a:r>
              <a:rPr lang="en" sz="2400">
                <a:latin typeface="Calibri"/>
                <a:ea typeface="Calibri"/>
                <a:cs typeface="Calibri"/>
                <a:sym typeface="Calibri"/>
              </a:rPr>
              <a:t>Next step: integrate the content into a task-based set of pages, ideally using the service initiation template</a:t>
            </a:r>
            <a:endParaRPr sz="2400">
              <a:latin typeface="Calibri"/>
              <a:ea typeface="Calibri"/>
              <a:cs typeface="Calibri"/>
              <a:sym typeface="Calibri"/>
            </a:endParaRPr>
          </a:p>
        </p:txBody>
      </p:sp>
      <p:sp>
        <p:nvSpPr>
          <p:cNvPr id="155" name="Google Shape;155;p24"/>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5"/>
          <p:cNvSpPr txBox="1">
            <a:spLocks noGrp="1"/>
          </p:cNvSpPr>
          <p:nvPr>
            <p:ph type="body" idx="1"/>
          </p:nvPr>
        </p:nvSpPr>
        <p:spPr>
          <a:xfrm>
            <a:off x="354900" y="2559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Step 1 - Announcement</a:t>
            </a:r>
            <a:endParaRPr sz="3000">
              <a:solidFill>
                <a:srgbClr val="0C343D"/>
              </a:solidFill>
            </a:endParaRPr>
          </a:p>
        </p:txBody>
      </p:sp>
      <p:sp>
        <p:nvSpPr>
          <p:cNvPr id="161" name="Google Shape;161;p25"/>
          <p:cNvSpPr/>
          <p:nvPr/>
        </p:nvSpPr>
        <p:spPr>
          <a:xfrm>
            <a:off x="101175" y="1125525"/>
            <a:ext cx="2358300" cy="556800"/>
          </a:xfrm>
          <a:prstGeom prst="chevron">
            <a:avLst>
              <a:gd name="adj" fmla="val 5000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500" b="1"/>
              <a:t>1. Announcement</a:t>
            </a:r>
            <a:endParaRPr sz="1500" b="1"/>
          </a:p>
        </p:txBody>
      </p:sp>
      <p:sp>
        <p:nvSpPr>
          <p:cNvPr id="162" name="Google Shape;162;p25"/>
          <p:cNvSpPr/>
          <p:nvPr/>
        </p:nvSpPr>
        <p:spPr>
          <a:xfrm>
            <a:off x="1953375" y="1125525"/>
            <a:ext cx="2745000" cy="556800"/>
          </a:xfrm>
          <a:prstGeom prst="chevron">
            <a:avLst>
              <a:gd name="adj" fmla="val 50000"/>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2. High-level summary</a:t>
            </a:r>
            <a:endParaRPr/>
          </a:p>
        </p:txBody>
      </p:sp>
      <p:sp>
        <p:nvSpPr>
          <p:cNvPr id="163" name="Google Shape;163;p25"/>
          <p:cNvSpPr/>
          <p:nvPr/>
        </p:nvSpPr>
        <p:spPr>
          <a:xfrm>
            <a:off x="4220850" y="1125525"/>
            <a:ext cx="2745000" cy="556800"/>
          </a:xfrm>
          <a:prstGeom prst="chevron">
            <a:avLst>
              <a:gd name="adj" fmla="val 50000"/>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3. Detailed summary</a:t>
            </a:r>
            <a:endParaRPr/>
          </a:p>
        </p:txBody>
      </p:sp>
      <p:sp>
        <p:nvSpPr>
          <p:cNvPr id="164" name="Google Shape;164;p25"/>
          <p:cNvSpPr/>
          <p:nvPr/>
        </p:nvSpPr>
        <p:spPr>
          <a:xfrm>
            <a:off x="6450225" y="1125525"/>
            <a:ext cx="2358300" cy="556800"/>
          </a:xfrm>
          <a:prstGeom prst="chevron">
            <a:avLst>
              <a:gd name="adj" fmla="val 50000"/>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4. Service update</a:t>
            </a:r>
            <a:endParaRPr/>
          </a:p>
        </p:txBody>
      </p:sp>
      <p:sp>
        <p:nvSpPr>
          <p:cNvPr id="165" name="Google Shape;165;p25"/>
          <p:cNvSpPr txBox="1"/>
          <p:nvPr/>
        </p:nvSpPr>
        <p:spPr>
          <a:xfrm>
            <a:off x="283950" y="1895025"/>
            <a:ext cx="1549200" cy="99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5"/>
          <p:cNvSpPr txBox="1"/>
          <p:nvPr/>
        </p:nvSpPr>
        <p:spPr>
          <a:xfrm>
            <a:off x="343725" y="1682325"/>
            <a:ext cx="8160900" cy="318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p>
        </p:txBody>
      </p:sp>
      <p:sp>
        <p:nvSpPr>
          <p:cNvPr id="167" name="Google Shape;167;p25"/>
          <p:cNvSpPr txBox="1"/>
          <p:nvPr/>
        </p:nvSpPr>
        <p:spPr>
          <a:xfrm>
            <a:off x="2905875" y="4221075"/>
            <a:ext cx="2966700" cy="811500"/>
          </a:xfrm>
          <a:prstGeom prst="rect">
            <a:avLst/>
          </a:prstGeom>
          <a:solidFill>
            <a:srgbClr val="FFFF00"/>
          </a:solidFill>
          <a:ln w="3810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Task or service</a:t>
            </a:r>
            <a:endParaRPr sz="1800" b="1"/>
          </a:p>
          <a:p>
            <a:pPr marL="0" lvl="0" indent="0" algn="ctr" rtl="0">
              <a:spcBef>
                <a:spcPts val="0"/>
              </a:spcBef>
              <a:spcAft>
                <a:spcPts val="0"/>
              </a:spcAft>
              <a:buNone/>
            </a:pPr>
            <a:r>
              <a:rPr lang="en" b="1"/>
              <a:t>Add alert linking to news release</a:t>
            </a:r>
            <a:endParaRPr b="1"/>
          </a:p>
        </p:txBody>
      </p:sp>
      <p:sp>
        <p:nvSpPr>
          <p:cNvPr id="168" name="Google Shape;168;p25"/>
          <p:cNvSpPr txBox="1"/>
          <p:nvPr/>
        </p:nvSpPr>
        <p:spPr>
          <a:xfrm>
            <a:off x="558475" y="2018013"/>
            <a:ext cx="20664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Canada.ca/coronavirus</a:t>
            </a:r>
            <a:endParaRPr/>
          </a:p>
          <a:p>
            <a:pPr marL="0" lvl="0" indent="0" algn="l" rtl="0">
              <a:spcBef>
                <a:spcPts val="0"/>
              </a:spcBef>
              <a:spcAft>
                <a:spcPts val="0"/>
              </a:spcAft>
              <a:buNone/>
            </a:pPr>
            <a:endParaRPr/>
          </a:p>
        </p:txBody>
      </p:sp>
      <p:cxnSp>
        <p:nvCxnSpPr>
          <p:cNvPr id="169" name="Google Shape;169;p25"/>
          <p:cNvCxnSpPr/>
          <p:nvPr/>
        </p:nvCxnSpPr>
        <p:spPr>
          <a:xfrm>
            <a:off x="284625" y="4013421"/>
            <a:ext cx="7844100" cy="0"/>
          </a:xfrm>
          <a:prstGeom prst="straightConnector1">
            <a:avLst/>
          </a:prstGeom>
          <a:noFill/>
          <a:ln w="9525" cap="flat" cmpd="sng">
            <a:solidFill>
              <a:srgbClr val="595959"/>
            </a:solidFill>
            <a:prstDash val="dash"/>
            <a:round/>
            <a:headEnd type="none" w="med" len="med"/>
            <a:tailEnd type="none" w="med" len="med"/>
          </a:ln>
        </p:spPr>
      </p:cxnSp>
      <p:sp>
        <p:nvSpPr>
          <p:cNvPr id="170" name="Google Shape;170;p25"/>
          <p:cNvSpPr txBox="1"/>
          <p:nvPr/>
        </p:nvSpPr>
        <p:spPr>
          <a:xfrm>
            <a:off x="523225" y="3027075"/>
            <a:ext cx="2119500" cy="379800"/>
          </a:xfrm>
          <a:prstGeom prst="rect">
            <a:avLst/>
          </a:prstGeom>
          <a:no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
                <a:solidFill>
                  <a:srgbClr val="000000"/>
                </a:solidFill>
              </a:rPr>
              <a:t>COVID-19 sub-section</a:t>
            </a:r>
            <a:endParaRPr>
              <a:solidFill>
                <a:srgbClr val="000000"/>
              </a:solidFill>
            </a:endParaRPr>
          </a:p>
          <a:p>
            <a:pPr marL="0" lvl="0" indent="0" algn="l" rtl="0">
              <a:spcBef>
                <a:spcPts val="0"/>
              </a:spcBef>
              <a:spcAft>
                <a:spcPts val="0"/>
              </a:spcAft>
              <a:buNone/>
            </a:pPr>
            <a:endParaRPr/>
          </a:p>
        </p:txBody>
      </p:sp>
      <p:sp>
        <p:nvSpPr>
          <p:cNvPr id="171" name="Google Shape;171;p25"/>
          <p:cNvSpPr txBox="1"/>
          <p:nvPr/>
        </p:nvSpPr>
        <p:spPr>
          <a:xfrm>
            <a:off x="3662525" y="250214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Theme</a:t>
            </a:r>
            <a:endParaRPr>
              <a:solidFill>
                <a:srgbClr val="000000"/>
              </a:solidFill>
            </a:endParaRPr>
          </a:p>
          <a:p>
            <a:pPr marL="0" lvl="0" indent="0" algn="l" rtl="0">
              <a:spcBef>
                <a:spcPts val="0"/>
              </a:spcBef>
              <a:spcAft>
                <a:spcPts val="0"/>
              </a:spcAft>
              <a:buNone/>
            </a:pPr>
            <a:endParaRPr/>
          </a:p>
        </p:txBody>
      </p:sp>
      <p:sp>
        <p:nvSpPr>
          <p:cNvPr id="172" name="Google Shape;172;p25"/>
          <p:cNvSpPr txBox="1"/>
          <p:nvPr/>
        </p:nvSpPr>
        <p:spPr>
          <a:xfrm>
            <a:off x="3659800" y="3178271"/>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Topic</a:t>
            </a:r>
            <a:r>
              <a:rPr lang="en"/>
              <a:t> </a:t>
            </a:r>
            <a:endParaRPr>
              <a:solidFill>
                <a:srgbClr val="000000"/>
              </a:solidFill>
            </a:endParaRPr>
          </a:p>
          <a:p>
            <a:pPr marL="0" lvl="0" indent="0" algn="l" rtl="0">
              <a:spcBef>
                <a:spcPts val="0"/>
              </a:spcBef>
              <a:spcAft>
                <a:spcPts val="0"/>
              </a:spcAft>
              <a:buNone/>
            </a:pPr>
            <a:endParaRPr/>
          </a:p>
        </p:txBody>
      </p:sp>
      <p:cxnSp>
        <p:nvCxnSpPr>
          <p:cNvPr id="173" name="Google Shape;173;p25"/>
          <p:cNvCxnSpPr>
            <a:stCxn id="168" idx="2"/>
            <a:endCxn id="170" idx="0"/>
          </p:cNvCxnSpPr>
          <p:nvPr/>
        </p:nvCxnSpPr>
        <p:spPr>
          <a:xfrm flipH="1">
            <a:off x="1582975" y="2397813"/>
            <a:ext cx="8700" cy="629400"/>
          </a:xfrm>
          <a:prstGeom prst="straightConnector1">
            <a:avLst/>
          </a:prstGeom>
          <a:noFill/>
          <a:ln w="9525" cap="flat" cmpd="sng">
            <a:solidFill>
              <a:srgbClr val="595959"/>
            </a:solidFill>
            <a:prstDash val="solid"/>
            <a:round/>
            <a:headEnd type="none" w="med" len="med"/>
            <a:tailEnd type="triangle" w="med" len="med"/>
          </a:ln>
        </p:spPr>
      </p:cxnSp>
      <p:cxnSp>
        <p:nvCxnSpPr>
          <p:cNvPr id="174" name="Google Shape;174;p25"/>
          <p:cNvCxnSpPr>
            <a:stCxn id="171" idx="2"/>
            <a:endCxn id="172" idx="0"/>
          </p:cNvCxnSpPr>
          <p:nvPr/>
        </p:nvCxnSpPr>
        <p:spPr>
          <a:xfrm flipH="1">
            <a:off x="4385375" y="2881946"/>
            <a:ext cx="2700" cy="296400"/>
          </a:xfrm>
          <a:prstGeom prst="straightConnector1">
            <a:avLst/>
          </a:prstGeom>
          <a:noFill/>
          <a:ln w="9525" cap="flat" cmpd="sng">
            <a:solidFill>
              <a:srgbClr val="595959"/>
            </a:solidFill>
            <a:prstDash val="solid"/>
            <a:round/>
            <a:headEnd type="none" w="med" len="med"/>
            <a:tailEnd type="triangle" w="med" len="med"/>
          </a:ln>
        </p:spPr>
      </p:cxnSp>
      <p:cxnSp>
        <p:nvCxnSpPr>
          <p:cNvPr id="175" name="Google Shape;175;p25"/>
          <p:cNvCxnSpPr>
            <a:stCxn id="172" idx="2"/>
            <a:endCxn id="167" idx="0"/>
          </p:cNvCxnSpPr>
          <p:nvPr/>
        </p:nvCxnSpPr>
        <p:spPr>
          <a:xfrm>
            <a:off x="4385350" y="3558071"/>
            <a:ext cx="3900" cy="663000"/>
          </a:xfrm>
          <a:prstGeom prst="straightConnector1">
            <a:avLst/>
          </a:prstGeom>
          <a:noFill/>
          <a:ln w="9525" cap="flat" cmpd="sng">
            <a:solidFill>
              <a:srgbClr val="595959"/>
            </a:solidFill>
            <a:prstDash val="solid"/>
            <a:round/>
            <a:headEnd type="none" w="med" len="med"/>
            <a:tailEnd type="triangle" w="med" len="med"/>
          </a:ln>
        </p:spPr>
      </p:cxnSp>
      <p:cxnSp>
        <p:nvCxnSpPr>
          <p:cNvPr id="176" name="Google Shape;176;p25"/>
          <p:cNvCxnSpPr>
            <a:stCxn id="170" idx="2"/>
            <a:endCxn id="167" idx="0"/>
          </p:cNvCxnSpPr>
          <p:nvPr/>
        </p:nvCxnSpPr>
        <p:spPr>
          <a:xfrm>
            <a:off x="1582975" y="3406875"/>
            <a:ext cx="2806200" cy="814200"/>
          </a:xfrm>
          <a:prstGeom prst="straightConnector1">
            <a:avLst/>
          </a:prstGeom>
          <a:noFill/>
          <a:ln w="9525" cap="flat" cmpd="sng">
            <a:solidFill>
              <a:srgbClr val="595959"/>
            </a:solidFill>
            <a:prstDash val="solid"/>
            <a:round/>
            <a:headEnd type="none" w="med" len="med"/>
            <a:tailEnd type="triangle" w="med" len="med"/>
          </a:ln>
        </p:spPr>
      </p:cxnSp>
      <p:sp>
        <p:nvSpPr>
          <p:cNvPr id="177" name="Google Shape;177;p25"/>
          <p:cNvSpPr txBox="1"/>
          <p:nvPr/>
        </p:nvSpPr>
        <p:spPr>
          <a:xfrm rot="-5400000">
            <a:off x="-777675" y="199065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Navigation</a:t>
            </a:r>
            <a:endParaRPr/>
          </a:p>
        </p:txBody>
      </p:sp>
      <p:sp>
        <p:nvSpPr>
          <p:cNvPr id="178" name="Google Shape;178;p25"/>
          <p:cNvSpPr txBox="1"/>
          <p:nvPr/>
        </p:nvSpPr>
        <p:spPr>
          <a:xfrm rot="-5400000">
            <a:off x="-777675" y="402060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Destination</a:t>
            </a:r>
            <a:endParaRPr/>
          </a:p>
        </p:txBody>
      </p:sp>
      <p:sp>
        <p:nvSpPr>
          <p:cNvPr id="179" name="Google Shape;179;p25"/>
          <p:cNvSpPr txBox="1"/>
          <p:nvPr/>
        </p:nvSpPr>
        <p:spPr>
          <a:xfrm>
            <a:off x="3659800" y="188859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Canada.ca</a:t>
            </a:r>
            <a:endParaRPr>
              <a:solidFill>
                <a:srgbClr val="000000"/>
              </a:solidFill>
            </a:endParaRPr>
          </a:p>
          <a:p>
            <a:pPr marL="0" lvl="0" indent="0" algn="l" rtl="0">
              <a:spcBef>
                <a:spcPts val="0"/>
              </a:spcBef>
              <a:spcAft>
                <a:spcPts val="0"/>
              </a:spcAft>
              <a:buNone/>
            </a:pPr>
            <a:endParaRPr/>
          </a:p>
        </p:txBody>
      </p:sp>
      <p:cxnSp>
        <p:nvCxnSpPr>
          <p:cNvPr id="180" name="Google Shape;180;p25"/>
          <p:cNvCxnSpPr>
            <a:stCxn id="179" idx="2"/>
            <a:endCxn id="171" idx="0"/>
          </p:cNvCxnSpPr>
          <p:nvPr/>
        </p:nvCxnSpPr>
        <p:spPr>
          <a:xfrm>
            <a:off x="4385350" y="2268396"/>
            <a:ext cx="2700" cy="233700"/>
          </a:xfrm>
          <a:prstGeom prst="straightConnector1">
            <a:avLst/>
          </a:prstGeom>
          <a:noFill/>
          <a:ln w="9525" cap="flat" cmpd="sng">
            <a:solidFill>
              <a:schemeClr val="dk2"/>
            </a:solidFill>
            <a:prstDash val="solid"/>
            <a:round/>
            <a:headEnd type="none" w="med" len="med"/>
            <a:tailEnd type="triangle" w="med" len="med"/>
          </a:ln>
        </p:spPr>
      </p:cxnSp>
      <p:sp>
        <p:nvSpPr>
          <p:cNvPr id="181" name="Google Shape;181;p25"/>
          <p:cNvSpPr txBox="1"/>
          <p:nvPr/>
        </p:nvSpPr>
        <p:spPr>
          <a:xfrm>
            <a:off x="5993325" y="2009084"/>
            <a:ext cx="24675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Departments and agencies</a:t>
            </a:r>
            <a:endParaRPr/>
          </a:p>
          <a:p>
            <a:pPr marL="0" lvl="0" indent="0" algn="l" rtl="0">
              <a:spcBef>
                <a:spcPts val="0"/>
              </a:spcBef>
              <a:spcAft>
                <a:spcPts val="0"/>
              </a:spcAft>
              <a:buNone/>
            </a:pPr>
            <a:endParaRPr/>
          </a:p>
        </p:txBody>
      </p:sp>
      <p:sp>
        <p:nvSpPr>
          <p:cNvPr id="182" name="Google Shape;182;p25"/>
          <p:cNvSpPr txBox="1"/>
          <p:nvPr/>
        </p:nvSpPr>
        <p:spPr>
          <a:xfrm>
            <a:off x="5949525" y="3067413"/>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Institutional landing page</a:t>
            </a:r>
            <a:endParaRPr>
              <a:solidFill>
                <a:schemeClr val="dk1"/>
              </a:solidFill>
            </a:endParaRPr>
          </a:p>
          <a:p>
            <a:pPr marL="0" lvl="0" indent="0" algn="l" rtl="0">
              <a:spcBef>
                <a:spcPts val="0"/>
              </a:spcBef>
              <a:spcAft>
                <a:spcPts val="0"/>
              </a:spcAft>
              <a:buNone/>
            </a:pPr>
            <a:endParaRPr/>
          </a:p>
        </p:txBody>
      </p:sp>
      <p:cxnSp>
        <p:nvCxnSpPr>
          <p:cNvPr id="183" name="Google Shape;183;p25"/>
          <p:cNvCxnSpPr>
            <a:stCxn id="181" idx="2"/>
            <a:endCxn id="182" idx="0"/>
          </p:cNvCxnSpPr>
          <p:nvPr/>
        </p:nvCxnSpPr>
        <p:spPr>
          <a:xfrm>
            <a:off x="7227075" y="2388884"/>
            <a:ext cx="0" cy="678600"/>
          </a:xfrm>
          <a:prstGeom prst="straightConnector1">
            <a:avLst/>
          </a:prstGeom>
          <a:noFill/>
          <a:ln w="9525" cap="flat" cmpd="sng">
            <a:solidFill>
              <a:schemeClr val="dk2"/>
            </a:solidFill>
            <a:prstDash val="solid"/>
            <a:round/>
            <a:headEnd type="none" w="med" len="med"/>
            <a:tailEnd type="triangle" w="med" len="med"/>
          </a:ln>
        </p:spPr>
      </p:cxnSp>
      <p:cxnSp>
        <p:nvCxnSpPr>
          <p:cNvPr id="184" name="Google Shape;184;p25"/>
          <p:cNvCxnSpPr>
            <a:stCxn id="182" idx="2"/>
            <a:endCxn id="167" idx="0"/>
          </p:cNvCxnSpPr>
          <p:nvPr/>
        </p:nvCxnSpPr>
        <p:spPr>
          <a:xfrm flipH="1">
            <a:off x="4389375" y="3447213"/>
            <a:ext cx="2837700" cy="774000"/>
          </a:xfrm>
          <a:prstGeom prst="straightConnector1">
            <a:avLst/>
          </a:prstGeom>
          <a:noFill/>
          <a:ln w="9525" cap="flat" cmpd="sng">
            <a:solidFill>
              <a:schemeClr val="dk2"/>
            </a:solidFill>
            <a:prstDash val="solid"/>
            <a:round/>
            <a:headEnd type="none" w="med" len="med"/>
            <a:tailEnd type="triangle" w="med" len="med"/>
          </a:ln>
        </p:spPr>
      </p:cxnSp>
      <p:sp>
        <p:nvSpPr>
          <p:cNvPr id="185" name="Google Shape;185;p25"/>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6"/>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Step 1: Announcement</a:t>
            </a:r>
            <a:endParaRPr sz="3000">
              <a:solidFill>
                <a:srgbClr val="0C343D"/>
              </a:solidFill>
            </a:endParaRPr>
          </a:p>
        </p:txBody>
      </p:sp>
      <p:sp>
        <p:nvSpPr>
          <p:cNvPr id="191" name="Google Shape;191;p26"/>
          <p:cNvSpPr txBox="1"/>
          <p:nvPr/>
        </p:nvSpPr>
        <p:spPr>
          <a:xfrm>
            <a:off x="394875" y="1037025"/>
            <a:ext cx="7885800" cy="3179100"/>
          </a:xfrm>
          <a:prstGeom prst="rect">
            <a:avLst/>
          </a:prstGeom>
          <a:noFill/>
          <a:ln>
            <a:noFill/>
          </a:ln>
        </p:spPr>
        <p:txBody>
          <a:bodyPr spcFirstLastPara="1" wrap="square" lIns="91425" tIns="91425" rIns="91425" bIns="91425" anchor="t" anchorCtr="0">
            <a:noAutofit/>
          </a:bodyPr>
          <a:lstStyle/>
          <a:p>
            <a:pPr marL="457200" lvl="0" indent="-381000" algn="l" rtl="0">
              <a:spcBef>
                <a:spcPts val="200"/>
              </a:spcBef>
              <a:spcAft>
                <a:spcPts val="0"/>
              </a:spcAft>
              <a:buSzPts val="2400"/>
              <a:buFont typeface="Calibri"/>
              <a:buChar char="●"/>
            </a:pPr>
            <a:r>
              <a:rPr lang="en" sz="2400">
                <a:latin typeface="Calibri"/>
                <a:ea typeface="Calibri"/>
                <a:cs typeface="Calibri"/>
                <a:sym typeface="Calibri"/>
              </a:rPr>
              <a:t>News release</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Alert added to the service page ASAP, pointing to the news release</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b="1">
                <a:solidFill>
                  <a:schemeClr val="dk1"/>
                </a:solidFill>
                <a:latin typeface="Calibri"/>
                <a:ea typeface="Calibri"/>
                <a:cs typeface="Calibri"/>
                <a:sym typeface="Calibri"/>
              </a:rPr>
              <a:t>Timing:</a:t>
            </a:r>
            <a:r>
              <a:rPr lang="en" sz="2400">
                <a:solidFill>
                  <a:schemeClr val="dk1"/>
                </a:solidFill>
                <a:latin typeface="Calibri"/>
                <a:ea typeface="Calibri"/>
                <a:cs typeface="Calibri"/>
                <a:sym typeface="Calibri"/>
              </a:rPr>
              <a:t> immediately, at announcement</a:t>
            </a:r>
            <a:endParaRPr sz="2400">
              <a:latin typeface="Calibri"/>
              <a:ea typeface="Calibri"/>
              <a:cs typeface="Calibri"/>
              <a:sym typeface="Calibri"/>
            </a:endParaRPr>
          </a:p>
          <a:p>
            <a:pPr marL="0" lvl="0" indent="0" algn="l" rtl="0">
              <a:spcBef>
                <a:spcPts val="200"/>
              </a:spcBef>
              <a:spcAft>
                <a:spcPts val="0"/>
              </a:spcAft>
              <a:buNone/>
            </a:pPr>
            <a:endParaRPr sz="2400">
              <a:latin typeface="Calibri"/>
              <a:ea typeface="Calibri"/>
              <a:cs typeface="Calibri"/>
              <a:sym typeface="Calibri"/>
            </a:endParaRPr>
          </a:p>
        </p:txBody>
      </p:sp>
      <p:sp>
        <p:nvSpPr>
          <p:cNvPr id="192" name="Google Shape;192;p26"/>
          <p:cNvSpPr txBox="1"/>
          <p:nvPr/>
        </p:nvSpPr>
        <p:spPr>
          <a:xfrm>
            <a:off x="435900" y="2743850"/>
            <a:ext cx="8272200" cy="113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Make the alert contextual, specific and direct - not a general notice about covid</a:t>
            </a:r>
            <a:endParaRPr sz="2200"/>
          </a:p>
          <a:p>
            <a:pPr marL="0" lvl="0" indent="0" algn="l" rtl="0">
              <a:spcBef>
                <a:spcPts val="0"/>
              </a:spcBef>
              <a:spcAft>
                <a:spcPts val="0"/>
              </a:spcAft>
              <a:buNone/>
            </a:pPr>
            <a:endParaRPr sz="2200"/>
          </a:p>
          <a:p>
            <a:pPr marL="0" lvl="0" indent="0" algn="l" rtl="0">
              <a:spcBef>
                <a:spcPts val="0"/>
              </a:spcBef>
              <a:spcAft>
                <a:spcPts val="0"/>
              </a:spcAft>
              <a:buNone/>
            </a:pPr>
            <a:r>
              <a:rPr lang="en" sz="2200" b="1"/>
              <a:t>Do:</a:t>
            </a:r>
            <a:r>
              <a:rPr lang="en" sz="2200"/>
              <a:t> Covid-19: Proposed changes to the Canada Child Benefit</a:t>
            </a:r>
            <a:endParaRPr sz="2200"/>
          </a:p>
          <a:p>
            <a:pPr marL="0" lvl="0" indent="0" algn="l" rtl="0">
              <a:spcBef>
                <a:spcPts val="0"/>
              </a:spcBef>
              <a:spcAft>
                <a:spcPts val="0"/>
              </a:spcAft>
              <a:buNone/>
            </a:pPr>
            <a:r>
              <a:rPr lang="en" sz="2200" b="1"/>
              <a:t>Don’t: </a:t>
            </a:r>
            <a:r>
              <a:rPr lang="en" sz="2200"/>
              <a:t>Please read our latest notice on Coronavirus</a:t>
            </a:r>
            <a:endParaRPr sz="2200"/>
          </a:p>
        </p:txBody>
      </p:sp>
      <p:sp>
        <p:nvSpPr>
          <p:cNvPr id="193" name="Google Shape;193;p26"/>
          <p:cNvSpPr txBox="1"/>
          <p:nvPr/>
        </p:nvSpPr>
        <p:spPr>
          <a:xfrm>
            <a:off x="438925" y="4674625"/>
            <a:ext cx="8658600" cy="46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100">
                <a:solidFill>
                  <a:schemeClr val="dk1"/>
                </a:solidFill>
              </a:rPr>
              <a:t>*Only link to the news release if you are unable to get a high level summary in time for the announcement. Direction to heads of comms is to prioritize getting that content developed ahead of time to avoid linking to the news release.</a:t>
            </a:r>
            <a:endParaRPr sz="1100">
              <a:solidFill>
                <a:schemeClr val="dk1"/>
              </a:solidFill>
            </a:endParaRPr>
          </a:p>
        </p:txBody>
      </p:sp>
      <p:sp>
        <p:nvSpPr>
          <p:cNvPr id="194" name="Google Shape;194;p26"/>
          <p:cNvSpPr txBox="1">
            <a:spLocks noGrp="1"/>
          </p:cNvSpPr>
          <p:nvPr>
            <p:ph type="sldNum" idx="12"/>
          </p:nvPr>
        </p:nvSpPr>
        <p:spPr>
          <a:xfrm>
            <a:off x="6783325" y="486961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7"/>
          <p:cNvSpPr txBox="1">
            <a:spLocks noGrp="1"/>
          </p:cNvSpPr>
          <p:nvPr>
            <p:ph type="body" idx="1"/>
          </p:nvPr>
        </p:nvSpPr>
        <p:spPr>
          <a:xfrm>
            <a:off x="354900" y="2559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Step 2 - High-level summary</a:t>
            </a:r>
            <a:endParaRPr sz="3000">
              <a:solidFill>
                <a:srgbClr val="0C343D"/>
              </a:solidFill>
            </a:endParaRPr>
          </a:p>
        </p:txBody>
      </p:sp>
      <p:sp>
        <p:nvSpPr>
          <p:cNvPr id="200" name="Google Shape;200;p27"/>
          <p:cNvSpPr/>
          <p:nvPr/>
        </p:nvSpPr>
        <p:spPr>
          <a:xfrm>
            <a:off x="101175" y="1125525"/>
            <a:ext cx="2358300" cy="556800"/>
          </a:xfrm>
          <a:prstGeom prst="chevron">
            <a:avLst>
              <a:gd name="adj" fmla="val 50000"/>
            </a:avLst>
          </a:prstGeom>
          <a:solidFill>
            <a:srgbClr val="D5A6B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500" b="1"/>
              <a:t>1. </a:t>
            </a:r>
            <a:r>
              <a:rPr lang="en"/>
              <a:t>Announcement</a:t>
            </a:r>
            <a:endParaRPr/>
          </a:p>
        </p:txBody>
      </p:sp>
      <p:sp>
        <p:nvSpPr>
          <p:cNvPr id="201" name="Google Shape;201;p27"/>
          <p:cNvSpPr/>
          <p:nvPr/>
        </p:nvSpPr>
        <p:spPr>
          <a:xfrm>
            <a:off x="1953375" y="1125525"/>
            <a:ext cx="2745000" cy="556800"/>
          </a:xfrm>
          <a:prstGeom prst="chevron">
            <a:avLst>
              <a:gd name="adj" fmla="val 5000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t>2. High-level summary</a:t>
            </a:r>
            <a:endParaRPr b="1"/>
          </a:p>
        </p:txBody>
      </p:sp>
      <p:sp>
        <p:nvSpPr>
          <p:cNvPr id="202" name="Google Shape;202;p27"/>
          <p:cNvSpPr/>
          <p:nvPr/>
        </p:nvSpPr>
        <p:spPr>
          <a:xfrm>
            <a:off x="4220850" y="1125525"/>
            <a:ext cx="2745000" cy="556800"/>
          </a:xfrm>
          <a:prstGeom prst="chevron">
            <a:avLst>
              <a:gd name="adj" fmla="val 50000"/>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3. Detailed summary</a:t>
            </a:r>
            <a:endParaRPr/>
          </a:p>
        </p:txBody>
      </p:sp>
      <p:sp>
        <p:nvSpPr>
          <p:cNvPr id="203" name="Google Shape;203;p27"/>
          <p:cNvSpPr/>
          <p:nvPr/>
        </p:nvSpPr>
        <p:spPr>
          <a:xfrm>
            <a:off x="6450225" y="1125525"/>
            <a:ext cx="2358300" cy="556800"/>
          </a:xfrm>
          <a:prstGeom prst="chevron">
            <a:avLst>
              <a:gd name="adj" fmla="val 50000"/>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4. Service update</a:t>
            </a:r>
            <a:endParaRPr/>
          </a:p>
        </p:txBody>
      </p:sp>
      <p:sp>
        <p:nvSpPr>
          <p:cNvPr id="204" name="Google Shape;204;p27"/>
          <p:cNvSpPr txBox="1"/>
          <p:nvPr/>
        </p:nvSpPr>
        <p:spPr>
          <a:xfrm>
            <a:off x="283950" y="1895025"/>
            <a:ext cx="1549200" cy="99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27"/>
          <p:cNvSpPr txBox="1"/>
          <p:nvPr/>
        </p:nvSpPr>
        <p:spPr>
          <a:xfrm>
            <a:off x="343725" y="1682325"/>
            <a:ext cx="8160900" cy="318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p>
        </p:txBody>
      </p:sp>
      <p:sp>
        <p:nvSpPr>
          <p:cNvPr id="206" name="Google Shape;206;p27"/>
          <p:cNvSpPr txBox="1"/>
          <p:nvPr/>
        </p:nvSpPr>
        <p:spPr>
          <a:xfrm>
            <a:off x="2701075" y="4221075"/>
            <a:ext cx="3434700" cy="811500"/>
          </a:xfrm>
          <a:prstGeom prst="rect">
            <a:avLst/>
          </a:prstGeom>
          <a:solidFill>
            <a:srgbClr val="FFFF00"/>
          </a:solidFill>
          <a:ln w="3810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Program or service</a:t>
            </a:r>
            <a:endParaRPr sz="1800" b="1"/>
          </a:p>
          <a:p>
            <a:pPr marL="0" lvl="0" indent="0" algn="l" rtl="0">
              <a:spcBef>
                <a:spcPts val="0"/>
              </a:spcBef>
              <a:spcAft>
                <a:spcPts val="0"/>
              </a:spcAft>
              <a:buNone/>
            </a:pPr>
            <a:r>
              <a:rPr lang="en" b="1"/>
              <a:t>       Point alert to high level summary</a:t>
            </a:r>
            <a:endParaRPr b="1"/>
          </a:p>
        </p:txBody>
      </p:sp>
      <p:sp>
        <p:nvSpPr>
          <p:cNvPr id="207" name="Google Shape;207;p27"/>
          <p:cNvSpPr txBox="1"/>
          <p:nvPr/>
        </p:nvSpPr>
        <p:spPr>
          <a:xfrm>
            <a:off x="634675" y="2018013"/>
            <a:ext cx="20664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Canada.ca/coronavirus</a:t>
            </a:r>
            <a:endParaRPr/>
          </a:p>
          <a:p>
            <a:pPr marL="0" lvl="0" indent="0" algn="l" rtl="0">
              <a:spcBef>
                <a:spcPts val="0"/>
              </a:spcBef>
              <a:spcAft>
                <a:spcPts val="0"/>
              </a:spcAft>
              <a:buNone/>
            </a:pPr>
            <a:endParaRPr/>
          </a:p>
        </p:txBody>
      </p:sp>
      <p:cxnSp>
        <p:nvCxnSpPr>
          <p:cNvPr id="208" name="Google Shape;208;p27"/>
          <p:cNvCxnSpPr/>
          <p:nvPr/>
        </p:nvCxnSpPr>
        <p:spPr>
          <a:xfrm>
            <a:off x="284625" y="4013421"/>
            <a:ext cx="7844100" cy="0"/>
          </a:xfrm>
          <a:prstGeom prst="straightConnector1">
            <a:avLst/>
          </a:prstGeom>
          <a:noFill/>
          <a:ln w="9525" cap="flat" cmpd="sng">
            <a:solidFill>
              <a:srgbClr val="595959"/>
            </a:solidFill>
            <a:prstDash val="dash"/>
            <a:round/>
            <a:headEnd type="none" w="med" len="med"/>
            <a:tailEnd type="none" w="med" len="med"/>
          </a:ln>
        </p:spPr>
      </p:cxnSp>
      <p:sp>
        <p:nvSpPr>
          <p:cNvPr id="209" name="Google Shape;209;p27"/>
          <p:cNvSpPr txBox="1"/>
          <p:nvPr/>
        </p:nvSpPr>
        <p:spPr>
          <a:xfrm>
            <a:off x="523225" y="2989575"/>
            <a:ext cx="2250900" cy="811500"/>
          </a:xfrm>
          <a:prstGeom prst="rect">
            <a:avLst/>
          </a:prstGeom>
          <a:solidFill>
            <a:srgbClr val="FFFF00"/>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
                <a:solidFill>
                  <a:srgbClr val="000000"/>
                </a:solidFill>
              </a:rPr>
              <a:t>COVID-19 sub-section</a:t>
            </a:r>
            <a:endParaRPr>
              <a:solidFill>
                <a:srgbClr val="000000"/>
              </a:solidFill>
            </a:endParaRPr>
          </a:p>
          <a:p>
            <a:pPr marL="0" lvl="0" indent="0" algn="l" rtl="0">
              <a:lnSpc>
                <a:spcPct val="115000"/>
              </a:lnSpc>
              <a:spcBef>
                <a:spcPts val="0"/>
              </a:spcBef>
              <a:spcAft>
                <a:spcPts val="0"/>
              </a:spcAft>
              <a:buNone/>
            </a:pPr>
            <a:r>
              <a:rPr lang="en" b="1"/>
              <a:t>Add high-level summary</a:t>
            </a:r>
            <a:endParaRPr b="1"/>
          </a:p>
          <a:p>
            <a:pPr marL="0" lvl="0" indent="0" algn="l" rtl="0">
              <a:spcBef>
                <a:spcPts val="0"/>
              </a:spcBef>
              <a:spcAft>
                <a:spcPts val="0"/>
              </a:spcAft>
              <a:buNone/>
            </a:pPr>
            <a:endParaRPr/>
          </a:p>
        </p:txBody>
      </p:sp>
      <p:sp>
        <p:nvSpPr>
          <p:cNvPr id="210" name="Google Shape;210;p27"/>
          <p:cNvSpPr txBox="1"/>
          <p:nvPr/>
        </p:nvSpPr>
        <p:spPr>
          <a:xfrm>
            <a:off x="3662525" y="250214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Theme</a:t>
            </a:r>
            <a:endParaRPr>
              <a:solidFill>
                <a:srgbClr val="000000"/>
              </a:solidFill>
            </a:endParaRPr>
          </a:p>
          <a:p>
            <a:pPr marL="0" lvl="0" indent="0" algn="l" rtl="0">
              <a:spcBef>
                <a:spcPts val="0"/>
              </a:spcBef>
              <a:spcAft>
                <a:spcPts val="0"/>
              </a:spcAft>
              <a:buNone/>
            </a:pPr>
            <a:endParaRPr/>
          </a:p>
        </p:txBody>
      </p:sp>
      <p:sp>
        <p:nvSpPr>
          <p:cNvPr id="211" name="Google Shape;211;p27"/>
          <p:cNvSpPr txBox="1"/>
          <p:nvPr/>
        </p:nvSpPr>
        <p:spPr>
          <a:xfrm>
            <a:off x="3659800" y="3178271"/>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Topic</a:t>
            </a:r>
            <a:r>
              <a:rPr lang="en"/>
              <a:t> </a:t>
            </a:r>
            <a:endParaRPr>
              <a:solidFill>
                <a:srgbClr val="000000"/>
              </a:solidFill>
            </a:endParaRPr>
          </a:p>
          <a:p>
            <a:pPr marL="0" lvl="0" indent="0" algn="l" rtl="0">
              <a:spcBef>
                <a:spcPts val="0"/>
              </a:spcBef>
              <a:spcAft>
                <a:spcPts val="0"/>
              </a:spcAft>
              <a:buNone/>
            </a:pPr>
            <a:endParaRPr/>
          </a:p>
        </p:txBody>
      </p:sp>
      <p:cxnSp>
        <p:nvCxnSpPr>
          <p:cNvPr id="212" name="Google Shape;212;p27"/>
          <p:cNvCxnSpPr>
            <a:stCxn id="207" idx="2"/>
            <a:endCxn id="209" idx="0"/>
          </p:cNvCxnSpPr>
          <p:nvPr/>
        </p:nvCxnSpPr>
        <p:spPr>
          <a:xfrm flipH="1">
            <a:off x="1648675" y="2397813"/>
            <a:ext cx="19200" cy="591900"/>
          </a:xfrm>
          <a:prstGeom prst="straightConnector1">
            <a:avLst/>
          </a:prstGeom>
          <a:noFill/>
          <a:ln w="9525" cap="flat" cmpd="sng">
            <a:solidFill>
              <a:srgbClr val="595959"/>
            </a:solidFill>
            <a:prstDash val="solid"/>
            <a:round/>
            <a:headEnd type="none" w="med" len="med"/>
            <a:tailEnd type="triangle" w="med" len="med"/>
          </a:ln>
        </p:spPr>
      </p:cxnSp>
      <p:cxnSp>
        <p:nvCxnSpPr>
          <p:cNvPr id="213" name="Google Shape;213;p27"/>
          <p:cNvCxnSpPr>
            <a:stCxn id="210" idx="2"/>
            <a:endCxn id="211" idx="0"/>
          </p:cNvCxnSpPr>
          <p:nvPr/>
        </p:nvCxnSpPr>
        <p:spPr>
          <a:xfrm flipH="1">
            <a:off x="4385375" y="2881946"/>
            <a:ext cx="2700" cy="296400"/>
          </a:xfrm>
          <a:prstGeom prst="straightConnector1">
            <a:avLst/>
          </a:prstGeom>
          <a:noFill/>
          <a:ln w="9525" cap="flat" cmpd="sng">
            <a:solidFill>
              <a:srgbClr val="595959"/>
            </a:solidFill>
            <a:prstDash val="solid"/>
            <a:round/>
            <a:headEnd type="none" w="med" len="med"/>
            <a:tailEnd type="triangle" w="med" len="med"/>
          </a:ln>
        </p:spPr>
      </p:cxnSp>
      <p:cxnSp>
        <p:nvCxnSpPr>
          <p:cNvPr id="214" name="Google Shape;214;p27"/>
          <p:cNvCxnSpPr>
            <a:stCxn id="211" idx="2"/>
            <a:endCxn id="206" idx="0"/>
          </p:cNvCxnSpPr>
          <p:nvPr/>
        </p:nvCxnSpPr>
        <p:spPr>
          <a:xfrm>
            <a:off x="4385350" y="3558071"/>
            <a:ext cx="33000" cy="663000"/>
          </a:xfrm>
          <a:prstGeom prst="straightConnector1">
            <a:avLst/>
          </a:prstGeom>
          <a:noFill/>
          <a:ln w="9525" cap="flat" cmpd="sng">
            <a:solidFill>
              <a:srgbClr val="595959"/>
            </a:solidFill>
            <a:prstDash val="solid"/>
            <a:round/>
            <a:headEnd type="none" w="med" len="med"/>
            <a:tailEnd type="triangle" w="med" len="med"/>
          </a:ln>
        </p:spPr>
      </p:cxnSp>
      <p:cxnSp>
        <p:nvCxnSpPr>
          <p:cNvPr id="215" name="Google Shape;215;p27"/>
          <p:cNvCxnSpPr>
            <a:stCxn id="209" idx="2"/>
            <a:endCxn id="206" idx="0"/>
          </p:cNvCxnSpPr>
          <p:nvPr/>
        </p:nvCxnSpPr>
        <p:spPr>
          <a:xfrm>
            <a:off x="1648675" y="3801075"/>
            <a:ext cx="2769900" cy="420000"/>
          </a:xfrm>
          <a:prstGeom prst="straightConnector1">
            <a:avLst/>
          </a:prstGeom>
          <a:noFill/>
          <a:ln w="9525" cap="flat" cmpd="sng">
            <a:solidFill>
              <a:srgbClr val="595959"/>
            </a:solidFill>
            <a:prstDash val="solid"/>
            <a:round/>
            <a:headEnd type="none" w="med" len="med"/>
            <a:tailEnd type="triangle" w="med" len="med"/>
          </a:ln>
        </p:spPr>
      </p:cxnSp>
      <p:sp>
        <p:nvSpPr>
          <p:cNvPr id="216" name="Google Shape;216;p27"/>
          <p:cNvSpPr txBox="1"/>
          <p:nvPr/>
        </p:nvSpPr>
        <p:spPr>
          <a:xfrm rot="-5400000">
            <a:off x="-777675" y="199065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Navigation</a:t>
            </a:r>
            <a:endParaRPr/>
          </a:p>
        </p:txBody>
      </p:sp>
      <p:sp>
        <p:nvSpPr>
          <p:cNvPr id="217" name="Google Shape;217;p27"/>
          <p:cNvSpPr txBox="1"/>
          <p:nvPr/>
        </p:nvSpPr>
        <p:spPr>
          <a:xfrm rot="-5400000">
            <a:off x="-777675" y="402060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Destination</a:t>
            </a:r>
            <a:endParaRPr/>
          </a:p>
        </p:txBody>
      </p:sp>
      <p:sp>
        <p:nvSpPr>
          <p:cNvPr id="218" name="Google Shape;218;p27"/>
          <p:cNvSpPr txBox="1"/>
          <p:nvPr/>
        </p:nvSpPr>
        <p:spPr>
          <a:xfrm>
            <a:off x="3659800" y="188859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Canada.ca</a:t>
            </a:r>
            <a:endParaRPr>
              <a:solidFill>
                <a:srgbClr val="000000"/>
              </a:solidFill>
            </a:endParaRPr>
          </a:p>
          <a:p>
            <a:pPr marL="0" lvl="0" indent="0" algn="l" rtl="0">
              <a:spcBef>
                <a:spcPts val="0"/>
              </a:spcBef>
              <a:spcAft>
                <a:spcPts val="0"/>
              </a:spcAft>
              <a:buNone/>
            </a:pPr>
            <a:endParaRPr/>
          </a:p>
        </p:txBody>
      </p:sp>
      <p:cxnSp>
        <p:nvCxnSpPr>
          <p:cNvPr id="219" name="Google Shape;219;p27"/>
          <p:cNvCxnSpPr>
            <a:stCxn id="218" idx="2"/>
            <a:endCxn id="210" idx="0"/>
          </p:cNvCxnSpPr>
          <p:nvPr/>
        </p:nvCxnSpPr>
        <p:spPr>
          <a:xfrm>
            <a:off x="4385350" y="2268396"/>
            <a:ext cx="2700" cy="233700"/>
          </a:xfrm>
          <a:prstGeom prst="straightConnector1">
            <a:avLst/>
          </a:prstGeom>
          <a:noFill/>
          <a:ln w="9525" cap="flat" cmpd="sng">
            <a:solidFill>
              <a:schemeClr val="dk2"/>
            </a:solidFill>
            <a:prstDash val="solid"/>
            <a:round/>
            <a:headEnd type="none" w="med" len="med"/>
            <a:tailEnd type="triangle" w="med" len="med"/>
          </a:ln>
        </p:spPr>
      </p:cxnSp>
      <p:sp>
        <p:nvSpPr>
          <p:cNvPr id="220" name="Google Shape;220;p27"/>
          <p:cNvSpPr txBox="1"/>
          <p:nvPr/>
        </p:nvSpPr>
        <p:spPr>
          <a:xfrm>
            <a:off x="5993325" y="2009084"/>
            <a:ext cx="24675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Departments and agencies</a:t>
            </a:r>
            <a:endParaRPr/>
          </a:p>
          <a:p>
            <a:pPr marL="0" lvl="0" indent="0" algn="l" rtl="0">
              <a:spcBef>
                <a:spcPts val="0"/>
              </a:spcBef>
              <a:spcAft>
                <a:spcPts val="0"/>
              </a:spcAft>
              <a:buNone/>
            </a:pPr>
            <a:endParaRPr/>
          </a:p>
        </p:txBody>
      </p:sp>
      <p:sp>
        <p:nvSpPr>
          <p:cNvPr id="221" name="Google Shape;221;p27"/>
          <p:cNvSpPr txBox="1"/>
          <p:nvPr/>
        </p:nvSpPr>
        <p:spPr>
          <a:xfrm>
            <a:off x="5949525" y="3067413"/>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Institutional landing page</a:t>
            </a:r>
            <a:endParaRPr>
              <a:solidFill>
                <a:schemeClr val="dk1"/>
              </a:solidFill>
            </a:endParaRPr>
          </a:p>
          <a:p>
            <a:pPr marL="0" lvl="0" indent="0" algn="l" rtl="0">
              <a:spcBef>
                <a:spcPts val="0"/>
              </a:spcBef>
              <a:spcAft>
                <a:spcPts val="0"/>
              </a:spcAft>
              <a:buNone/>
            </a:pPr>
            <a:endParaRPr/>
          </a:p>
        </p:txBody>
      </p:sp>
      <p:cxnSp>
        <p:nvCxnSpPr>
          <p:cNvPr id="222" name="Google Shape;222;p27"/>
          <p:cNvCxnSpPr>
            <a:stCxn id="220" idx="2"/>
            <a:endCxn id="221" idx="0"/>
          </p:cNvCxnSpPr>
          <p:nvPr/>
        </p:nvCxnSpPr>
        <p:spPr>
          <a:xfrm>
            <a:off x="7227075" y="2388884"/>
            <a:ext cx="0" cy="678600"/>
          </a:xfrm>
          <a:prstGeom prst="straightConnector1">
            <a:avLst/>
          </a:prstGeom>
          <a:noFill/>
          <a:ln w="9525" cap="flat" cmpd="sng">
            <a:solidFill>
              <a:schemeClr val="dk2"/>
            </a:solidFill>
            <a:prstDash val="solid"/>
            <a:round/>
            <a:headEnd type="none" w="med" len="med"/>
            <a:tailEnd type="triangle" w="med" len="med"/>
          </a:ln>
        </p:spPr>
      </p:cxnSp>
      <p:cxnSp>
        <p:nvCxnSpPr>
          <p:cNvPr id="223" name="Google Shape;223;p27"/>
          <p:cNvCxnSpPr>
            <a:stCxn id="221" idx="2"/>
            <a:endCxn id="206" idx="0"/>
          </p:cNvCxnSpPr>
          <p:nvPr/>
        </p:nvCxnSpPr>
        <p:spPr>
          <a:xfrm flipH="1">
            <a:off x="4418475" y="3447213"/>
            <a:ext cx="2808600" cy="774000"/>
          </a:xfrm>
          <a:prstGeom prst="straightConnector1">
            <a:avLst/>
          </a:prstGeom>
          <a:noFill/>
          <a:ln w="9525" cap="flat" cmpd="sng">
            <a:solidFill>
              <a:schemeClr val="dk2"/>
            </a:solidFill>
            <a:prstDash val="solid"/>
            <a:round/>
            <a:headEnd type="none" w="med" len="med"/>
            <a:tailEnd type="triangle" w="med" len="med"/>
          </a:ln>
        </p:spPr>
      </p:cxnSp>
      <p:sp>
        <p:nvSpPr>
          <p:cNvPr id="224" name="Google Shape;224;p27"/>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8"/>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Step 2: High-level summary</a:t>
            </a:r>
            <a:endParaRPr sz="3000">
              <a:solidFill>
                <a:srgbClr val="0C343D"/>
              </a:solidFill>
            </a:endParaRPr>
          </a:p>
        </p:txBody>
      </p:sp>
      <p:sp>
        <p:nvSpPr>
          <p:cNvPr id="230" name="Google Shape;230;p28"/>
          <p:cNvSpPr txBox="1"/>
          <p:nvPr/>
        </p:nvSpPr>
        <p:spPr>
          <a:xfrm>
            <a:off x="394875" y="960825"/>
            <a:ext cx="7885800" cy="3179100"/>
          </a:xfrm>
          <a:prstGeom prst="rect">
            <a:avLst/>
          </a:prstGeom>
          <a:noFill/>
          <a:ln>
            <a:noFill/>
          </a:ln>
        </p:spPr>
        <p:txBody>
          <a:bodyPr spcFirstLastPara="1" wrap="square" lIns="91425" tIns="91425" rIns="91425" bIns="91425" anchor="t" anchorCtr="0">
            <a:noAutofit/>
          </a:bodyPr>
          <a:lstStyle/>
          <a:p>
            <a:pPr marL="457200" lvl="0" indent="-381000" algn="l" rtl="0">
              <a:spcBef>
                <a:spcPts val="200"/>
              </a:spcBef>
              <a:spcAft>
                <a:spcPts val="0"/>
              </a:spcAft>
              <a:buSzPts val="2400"/>
              <a:buFont typeface="Calibri"/>
              <a:buChar char="●"/>
            </a:pPr>
            <a:r>
              <a:rPr lang="en" sz="2400">
                <a:latin typeface="Calibri"/>
                <a:ea typeface="Calibri"/>
                <a:cs typeface="Calibri"/>
                <a:sym typeface="Calibri"/>
              </a:rPr>
              <a:t>High-level summary: added to the covid-19 pages, with a link to the specific service </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Replace links in the alerts to point to the high-level summaries (not the news release)</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If needed: departments can point to the high-level summaries - Don’t duplicate</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If needed: high-level summary can link to News release</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b="1">
                <a:latin typeface="Calibri"/>
                <a:ea typeface="Calibri"/>
                <a:cs typeface="Calibri"/>
                <a:sym typeface="Calibri"/>
              </a:rPr>
              <a:t>Timing: </a:t>
            </a:r>
            <a:r>
              <a:rPr lang="en" sz="2400">
                <a:latin typeface="Calibri"/>
                <a:ea typeface="Calibri"/>
                <a:cs typeface="Calibri"/>
                <a:sym typeface="Calibri"/>
              </a:rPr>
              <a:t>as soon as possible</a:t>
            </a:r>
            <a:endParaRPr sz="2400">
              <a:latin typeface="Calibri"/>
              <a:ea typeface="Calibri"/>
              <a:cs typeface="Calibri"/>
              <a:sym typeface="Calibri"/>
            </a:endParaRPr>
          </a:p>
          <a:p>
            <a:pPr marL="0" lvl="0" indent="0" algn="l" rtl="0">
              <a:spcBef>
                <a:spcPts val="200"/>
              </a:spcBef>
              <a:spcAft>
                <a:spcPts val="0"/>
              </a:spcAft>
              <a:buNone/>
            </a:pPr>
            <a:endParaRPr sz="2400">
              <a:latin typeface="Calibri"/>
              <a:ea typeface="Calibri"/>
              <a:cs typeface="Calibri"/>
              <a:sym typeface="Calibri"/>
            </a:endParaRPr>
          </a:p>
        </p:txBody>
      </p:sp>
      <p:sp>
        <p:nvSpPr>
          <p:cNvPr id="231" name="Google Shape;231;p28"/>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9"/>
          <p:cNvSpPr txBox="1">
            <a:spLocks noGrp="1"/>
          </p:cNvSpPr>
          <p:nvPr>
            <p:ph type="body" idx="1"/>
          </p:nvPr>
        </p:nvSpPr>
        <p:spPr>
          <a:xfrm>
            <a:off x="354900" y="2559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Step 3 - Detailed summary</a:t>
            </a:r>
            <a:endParaRPr sz="3000">
              <a:solidFill>
                <a:srgbClr val="0C343D"/>
              </a:solidFill>
            </a:endParaRPr>
          </a:p>
        </p:txBody>
      </p:sp>
      <p:sp>
        <p:nvSpPr>
          <p:cNvPr id="237" name="Google Shape;237;p29"/>
          <p:cNvSpPr/>
          <p:nvPr/>
        </p:nvSpPr>
        <p:spPr>
          <a:xfrm>
            <a:off x="101175" y="1125525"/>
            <a:ext cx="2358300" cy="556800"/>
          </a:xfrm>
          <a:prstGeom prst="chevron">
            <a:avLst>
              <a:gd name="adj" fmla="val 50000"/>
            </a:avLst>
          </a:prstGeom>
          <a:solidFill>
            <a:srgbClr val="D5A6B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500" b="1"/>
              <a:t>1. </a:t>
            </a:r>
            <a:r>
              <a:rPr lang="en"/>
              <a:t>Announcement</a:t>
            </a:r>
            <a:endParaRPr/>
          </a:p>
        </p:txBody>
      </p:sp>
      <p:sp>
        <p:nvSpPr>
          <p:cNvPr id="238" name="Google Shape;238;p29"/>
          <p:cNvSpPr/>
          <p:nvPr/>
        </p:nvSpPr>
        <p:spPr>
          <a:xfrm>
            <a:off x="1953375" y="1125525"/>
            <a:ext cx="2745000" cy="556800"/>
          </a:xfrm>
          <a:prstGeom prst="chevron">
            <a:avLst>
              <a:gd name="adj" fmla="val 50000"/>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2. High-level summary</a:t>
            </a:r>
            <a:endParaRPr/>
          </a:p>
        </p:txBody>
      </p:sp>
      <p:sp>
        <p:nvSpPr>
          <p:cNvPr id="239" name="Google Shape;239;p29"/>
          <p:cNvSpPr/>
          <p:nvPr/>
        </p:nvSpPr>
        <p:spPr>
          <a:xfrm>
            <a:off x="4220850" y="1125525"/>
            <a:ext cx="2745000" cy="556800"/>
          </a:xfrm>
          <a:prstGeom prst="chevron">
            <a:avLst>
              <a:gd name="adj" fmla="val 5000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t>3. Detailed summary</a:t>
            </a:r>
            <a:endParaRPr b="1"/>
          </a:p>
        </p:txBody>
      </p:sp>
      <p:sp>
        <p:nvSpPr>
          <p:cNvPr id="240" name="Google Shape;240;p29"/>
          <p:cNvSpPr/>
          <p:nvPr/>
        </p:nvSpPr>
        <p:spPr>
          <a:xfrm>
            <a:off x="6450225" y="1125525"/>
            <a:ext cx="2358300" cy="556800"/>
          </a:xfrm>
          <a:prstGeom prst="chevron">
            <a:avLst>
              <a:gd name="adj" fmla="val 50000"/>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4. Service update</a:t>
            </a:r>
            <a:endParaRPr/>
          </a:p>
        </p:txBody>
      </p:sp>
      <p:sp>
        <p:nvSpPr>
          <p:cNvPr id="241" name="Google Shape;241;p29"/>
          <p:cNvSpPr txBox="1"/>
          <p:nvPr/>
        </p:nvSpPr>
        <p:spPr>
          <a:xfrm>
            <a:off x="283950" y="1895025"/>
            <a:ext cx="1549200" cy="99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p29"/>
          <p:cNvSpPr txBox="1"/>
          <p:nvPr/>
        </p:nvSpPr>
        <p:spPr>
          <a:xfrm>
            <a:off x="343725" y="1682325"/>
            <a:ext cx="8160900" cy="318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p>
        </p:txBody>
      </p:sp>
      <p:sp>
        <p:nvSpPr>
          <p:cNvPr id="243" name="Google Shape;243;p29"/>
          <p:cNvSpPr txBox="1"/>
          <p:nvPr/>
        </p:nvSpPr>
        <p:spPr>
          <a:xfrm>
            <a:off x="2779050" y="4221075"/>
            <a:ext cx="3261000" cy="811500"/>
          </a:xfrm>
          <a:prstGeom prst="rect">
            <a:avLst/>
          </a:prstGeom>
          <a:solidFill>
            <a:srgbClr val="FFFF00"/>
          </a:solidFill>
          <a:ln w="3810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Program or service</a:t>
            </a:r>
            <a:endParaRPr sz="1800" b="1"/>
          </a:p>
          <a:p>
            <a:pPr marL="0" lvl="0" indent="0" algn="l" rtl="0">
              <a:spcBef>
                <a:spcPts val="0"/>
              </a:spcBef>
              <a:spcAft>
                <a:spcPts val="0"/>
              </a:spcAft>
              <a:buNone/>
            </a:pPr>
            <a:r>
              <a:rPr lang="en" b="1"/>
              <a:t>       Add detailed summary</a:t>
            </a:r>
            <a:endParaRPr b="1"/>
          </a:p>
          <a:p>
            <a:pPr marL="0" lvl="0" indent="0" algn="l" rtl="0">
              <a:spcBef>
                <a:spcPts val="0"/>
              </a:spcBef>
              <a:spcAft>
                <a:spcPts val="0"/>
              </a:spcAft>
              <a:buNone/>
            </a:pPr>
            <a:r>
              <a:rPr lang="en" b="1"/>
              <a:t>       Point alert to detailed summary</a:t>
            </a:r>
            <a:endParaRPr b="1"/>
          </a:p>
        </p:txBody>
      </p:sp>
      <p:sp>
        <p:nvSpPr>
          <p:cNvPr id="244" name="Google Shape;244;p29"/>
          <p:cNvSpPr txBox="1"/>
          <p:nvPr/>
        </p:nvSpPr>
        <p:spPr>
          <a:xfrm>
            <a:off x="645905" y="2018013"/>
            <a:ext cx="20664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Canada.ca/coronavirus</a:t>
            </a:r>
            <a:endParaRPr/>
          </a:p>
          <a:p>
            <a:pPr marL="0" lvl="0" indent="0" algn="l" rtl="0">
              <a:spcBef>
                <a:spcPts val="0"/>
              </a:spcBef>
              <a:spcAft>
                <a:spcPts val="0"/>
              </a:spcAft>
              <a:buNone/>
            </a:pPr>
            <a:endParaRPr/>
          </a:p>
        </p:txBody>
      </p:sp>
      <p:cxnSp>
        <p:nvCxnSpPr>
          <p:cNvPr id="245" name="Google Shape;245;p29"/>
          <p:cNvCxnSpPr/>
          <p:nvPr/>
        </p:nvCxnSpPr>
        <p:spPr>
          <a:xfrm>
            <a:off x="284625" y="4013421"/>
            <a:ext cx="7844100" cy="0"/>
          </a:xfrm>
          <a:prstGeom prst="straightConnector1">
            <a:avLst/>
          </a:prstGeom>
          <a:noFill/>
          <a:ln w="9525" cap="flat" cmpd="sng">
            <a:solidFill>
              <a:srgbClr val="595959"/>
            </a:solidFill>
            <a:prstDash val="dash"/>
            <a:round/>
            <a:headEnd type="none" w="med" len="med"/>
            <a:tailEnd type="none" w="med" len="med"/>
          </a:ln>
        </p:spPr>
      </p:cxnSp>
      <p:sp>
        <p:nvSpPr>
          <p:cNvPr id="246" name="Google Shape;246;p29"/>
          <p:cNvSpPr txBox="1"/>
          <p:nvPr/>
        </p:nvSpPr>
        <p:spPr>
          <a:xfrm>
            <a:off x="475875" y="3067425"/>
            <a:ext cx="2405700" cy="840300"/>
          </a:xfrm>
          <a:prstGeom prst="rect">
            <a:avLst/>
          </a:prstGeom>
          <a:solidFill>
            <a:srgbClr val="FFFF00"/>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
                <a:solidFill>
                  <a:srgbClr val="000000"/>
                </a:solidFill>
              </a:rPr>
              <a:t>COVID-19 sub-section</a:t>
            </a:r>
            <a:endParaRPr>
              <a:solidFill>
                <a:srgbClr val="000000"/>
              </a:solidFill>
            </a:endParaRPr>
          </a:p>
          <a:p>
            <a:pPr marL="0" lvl="0" indent="0" algn="l" rtl="0">
              <a:lnSpc>
                <a:spcPct val="115000"/>
              </a:lnSpc>
              <a:spcBef>
                <a:spcPts val="0"/>
              </a:spcBef>
              <a:spcAft>
                <a:spcPts val="0"/>
              </a:spcAft>
              <a:buNone/>
            </a:pPr>
            <a:r>
              <a:rPr lang="en" b="1"/>
              <a:t>Reduce summary </a:t>
            </a:r>
            <a:endParaRPr b="1"/>
          </a:p>
          <a:p>
            <a:pPr marL="0" lvl="0" indent="0" algn="l" rtl="0">
              <a:lnSpc>
                <a:spcPct val="115000"/>
              </a:lnSpc>
              <a:spcBef>
                <a:spcPts val="0"/>
              </a:spcBef>
              <a:spcAft>
                <a:spcPts val="0"/>
              </a:spcAft>
              <a:buNone/>
            </a:pPr>
            <a:r>
              <a:rPr lang="en" b="1"/>
              <a:t>Link to detailed summary</a:t>
            </a:r>
            <a:endParaRPr/>
          </a:p>
        </p:txBody>
      </p:sp>
      <p:sp>
        <p:nvSpPr>
          <p:cNvPr id="247" name="Google Shape;247;p29"/>
          <p:cNvSpPr txBox="1"/>
          <p:nvPr/>
        </p:nvSpPr>
        <p:spPr>
          <a:xfrm>
            <a:off x="3684986" y="250214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Theme</a:t>
            </a:r>
            <a:endParaRPr>
              <a:solidFill>
                <a:srgbClr val="000000"/>
              </a:solidFill>
            </a:endParaRPr>
          </a:p>
          <a:p>
            <a:pPr marL="0" lvl="0" indent="0" algn="l" rtl="0">
              <a:spcBef>
                <a:spcPts val="0"/>
              </a:spcBef>
              <a:spcAft>
                <a:spcPts val="0"/>
              </a:spcAft>
              <a:buNone/>
            </a:pPr>
            <a:endParaRPr/>
          </a:p>
        </p:txBody>
      </p:sp>
      <p:sp>
        <p:nvSpPr>
          <p:cNvPr id="248" name="Google Shape;248;p29"/>
          <p:cNvSpPr txBox="1"/>
          <p:nvPr/>
        </p:nvSpPr>
        <p:spPr>
          <a:xfrm>
            <a:off x="3682261" y="3178271"/>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Topic</a:t>
            </a:r>
            <a:r>
              <a:rPr lang="en"/>
              <a:t> </a:t>
            </a:r>
            <a:endParaRPr>
              <a:solidFill>
                <a:srgbClr val="000000"/>
              </a:solidFill>
            </a:endParaRPr>
          </a:p>
          <a:p>
            <a:pPr marL="0" lvl="0" indent="0" algn="l" rtl="0">
              <a:spcBef>
                <a:spcPts val="0"/>
              </a:spcBef>
              <a:spcAft>
                <a:spcPts val="0"/>
              </a:spcAft>
              <a:buNone/>
            </a:pPr>
            <a:endParaRPr/>
          </a:p>
        </p:txBody>
      </p:sp>
      <p:cxnSp>
        <p:nvCxnSpPr>
          <p:cNvPr id="249" name="Google Shape;249;p29"/>
          <p:cNvCxnSpPr>
            <a:stCxn id="244" idx="2"/>
            <a:endCxn id="246" idx="0"/>
          </p:cNvCxnSpPr>
          <p:nvPr/>
        </p:nvCxnSpPr>
        <p:spPr>
          <a:xfrm flipH="1">
            <a:off x="1678805" y="2397813"/>
            <a:ext cx="300" cy="669600"/>
          </a:xfrm>
          <a:prstGeom prst="straightConnector1">
            <a:avLst/>
          </a:prstGeom>
          <a:noFill/>
          <a:ln w="9525" cap="flat" cmpd="sng">
            <a:solidFill>
              <a:srgbClr val="595959"/>
            </a:solidFill>
            <a:prstDash val="solid"/>
            <a:round/>
            <a:headEnd type="none" w="med" len="med"/>
            <a:tailEnd type="triangle" w="med" len="med"/>
          </a:ln>
        </p:spPr>
      </p:cxnSp>
      <p:cxnSp>
        <p:nvCxnSpPr>
          <p:cNvPr id="250" name="Google Shape;250;p29"/>
          <p:cNvCxnSpPr>
            <a:stCxn id="247" idx="2"/>
            <a:endCxn id="248" idx="0"/>
          </p:cNvCxnSpPr>
          <p:nvPr/>
        </p:nvCxnSpPr>
        <p:spPr>
          <a:xfrm flipH="1">
            <a:off x="4407836" y="2881946"/>
            <a:ext cx="2700" cy="296400"/>
          </a:xfrm>
          <a:prstGeom prst="straightConnector1">
            <a:avLst/>
          </a:prstGeom>
          <a:noFill/>
          <a:ln w="9525" cap="flat" cmpd="sng">
            <a:solidFill>
              <a:srgbClr val="595959"/>
            </a:solidFill>
            <a:prstDash val="solid"/>
            <a:round/>
            <a:headEnd type="none" w="med" len="med"/>
            <a:tailEnd type="triangle" w="med" len="med"/>
          </a:ln>
        </p:spPr>
      </p:cxnSp>
      <p:cxnSp>
        <p:nvCxnSpPr>
          <p:cNvPr id="251" name="Google Shape;251;p29"/>
          <p:cNvCxnSpPr>
            <a:stCxn id="248" idx="2"/>
            <a:endCxn id="243" idx="0"/>
          </p:cNvCxnSpPr>
          <p:nvPr/>
        </p:nvCxnSpPr>
        <p:spPr>
          <a:xfrm>
            <a:off x="4407811" y="3558071"/>
            <a:ext cx="1800" cy="663000"/>
          </a:xfrm>
          <a:prstGeom prst="straightConnector1">
            <a:avLst/>
          </a:prstGeom>
          <a:noFill/>
          <a:ln w="9525" cap="flat" cmpd="sng">
            <a:solidFill>
              <a:srgbClr val="595959"/>
            </a:solidFill>
            <a:prstDash val="solid"/>
            <a:round/>
            <a:headEnd type="none" w="med" len="med"/>
            <a:tailEnd type="triangle" w="med" len="med"/>
          </a:ln>
        </p:spPr>
      </p:cxnSp>
      <p:cxnSp>
        <p:nvCxnSpPr>
          <p:cNvPr id="252" name="Google Shape;252;p29"/>
          <p:cNvCxnSpPr>
            <a:stCxn id="246" idx="2"/>
            <a:endCxn id="243" idx="0"/>
          </p:cNvCxnSpPr>
          <p:nvPr/>
        </p:nvCxnSpPr>
        <p:spPr>
          <a:xfrm>
            <a:off x="1678725" y="3907725"/>
            <a:ext cx="2730900" cy="313500"/>
          </a:xfrm>
          <a:prstGeom prst="straightConnector1">
            <a:avLst/>
          </a:prstGeom>
          <a:noFill/>
          <a:ln w="9525" cap="flat" cmpd="sng">
            <a:solidFill>
              <a:srgbClr val="595959"/>
            </a:solidFill>
            <a:prstDash val="solid"/>
            <a:round/>
            <a:headEnd type="none" w="med" len="med"/>
            <a:tailEnd type="triangle" w="med" len="med"/>
          </a:ln>
        </p:spPr>
      </p:cxnSp>
      <p:sp>
        <p:nvSpPr>
          <p:cNvPr id="253" name="Google Shape;253;p29"/>
          <p:cNvSpPr txBox="1"/>
          <p:nvPr/>
        </p:nvSpPr>
        <p:spPr>
          <a:xfrm rot="-5400000">
            <a:off x="-777675" y="199065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Navigation</a:t>
            </a:r>
            <a:endParaRPr/>
          </a:p>
        </p:txBody>
      </p:sp>
      <p:sp>
        <p:nvSpPr>
          <p:cNvPr id="254" name="Google Shape;254;p29"/>
          <p:cNvSpPr txBox="1"/>
          <p:nvPr/>
        </p:nvSpPr>
        <p:spPr>
          <a:xfrm rot="-5400000">
            <a:off x="-777675" y="402060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Destination</a:t>
            </a:r>
            <a:endParaRPr/>
          </a:p>
        </p:txBody>
      </p:sp>
      <p:sp>
        <p:nvSpPr>
          <p:cNvPr id="255" name="Google Shape;255;p29"/>
          <p:cNvSpPr txBox="1"/>
          <p:nvPr/>
        </p:nvSpPr>
        <p:spPr>
          <a:xfrm>
            <a:off x="3682261" y="188859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Canada.ca</a:t>
            </a:r>
            <a:endParaRPr>
              <a:solidFill>
                <a:srgbClr val="000000"/>
              </a:solidFill>
            </a:endParaRPr>
          </a:p>
          <a:p>
            <a:pPr marL="0" lvl="0" indent="0" algn="l" rtl="0">
              <a:spcBef>
                <a:spcPts val="0"/>
              </a:spcBef>
              <a:spcAft>
                <a:spcPts val="0"/>
              </a:spcAft>
              <a:buNone/>
            </a:pPr>
            <a:endParaRPr/>
          </a:p>
        </p:txBody>
      </p:sp>
      <p:cxnSp>
        <p:nvCxnSpPr>
          <p:cNvPr id="256" name="Google Shape;256;p29"/>
          <p:cNvCxnSpPr>
            <a:stCxn id="255" idx="2"/>
            <a:endCxn id="247" idx="0"/>
          </p:cNvCxnSpPr>
          <p:nvPr/>
        </p:nvCxnSpPr>
        <p:spPr>
          <a:xfrm>
            <a:off x="4407811" y="2268396"/>
            <a:ext cx="2700" cy="233700"/>
          </a:xfrm>
          <a:prstGeom prst="straightConnector1">
            <a:avLst/>
          </a:prstGeom>
          <a:noFill/>
          <a:ln w="9525" cap="flat" cmpd="sng">
            <a:solidFill>
              <a:schemeClr val="dk2"/>
            </a:solidFill>
            <a:prstDash val="solid"/>
            <a:round/>
            <a:headEnd type="none" w="med" len="med"/>
            <a:tailEnd type="triangle" w="med" len="med"/>
          </a:ln>
        </p:spPr>
      </p:cxnSp>
      <p:sp>
        <p:nvSpPr>
          <p:cNvPr id="257" name="Google Shape;257;p29"/>
          <p:cNvSpPr txBox="1"/>
          <p:nvPr/>
        </p:nvSpPr>
        <p:spPr>
          <a:xfrm>
            <a:off x="5993325" y="2009084"/>
            <a:ext cx="24675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Departments and agencies</a:t>
            </a:r>
            <a:endParaRPr/>
          </a:p>
          <a:p>
            <a:pPr marL="0" lvl="0" indent="0" algn="l" rtl="0">
              <a:spcBef>
                <a:spcPts val="0"/>
              </a:spcBef>
              <a:spcAft>
                <a:spcPts val="0"/>
              </a:spcAft>
              <a:buNone/>
            </a:pPr>
            <a:endParaRPr/>
          </a:p>
        </p:txBody>
      </p:sp>
      <p:sp>
        <p:nvSpPr>
          <p:cNvPr id="258" name="Google Shape;258;p29"/>
          <p:cNvSpPr txBox="1"/>
          <p:nvPr/>
        </p:nvSpPr>
        <p:spPr>
          <a:xfrm>
            <a:off x="5949525" y="3067413"/>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Institutional landing page</a:t>
            </a:r>
            <a:endParaRPr>
              <a:solidFill>
                <a:schemeClr val="dk1"/>
              </a:solidFill>
            </a:endParaRPr>
          </a:p>
          <a:p>
            <a:pPr marL="0" lvl="0" indent="0" algn="l" rtl="0">
              <a:spcBef>
                <a:spcPts val="0"/>
              </a:spcBef>
              <a:spcAft>
                <a:spcPts val="0"/>
              </a:spcAft>
              <a:buNone/>
            </a:pPr>
            <a:endParaRPr/>
          </a:p>
        </p:txBody>
      </p:sp>
      <p:cxnSp>
        <p:nvCxnSpPr>
          <p:cNvPr id="259" name="Google Shape;259;p29"/>
          <p:cNvCxnSpPr>
            <a:stCxn id="257" idx="2"/>
            <a:endCxn id="258" idx="0"/>
          </p:cNvCxnSpPr>
          <p:nvPr/>
        </p:nvCxnSpPr>
        <p:spPr>
          <a:xfrm>
            <a:off x="7227075" y="2388884"/>
            <a:ext cx="0" cy="678600"/>
          </a:xfrm>
          <a:prstGeom prst="straightConnector1">
            <a:avLst/>
          </a:prstGeom>
          <a:noFill/>
          <a:ln w="9525" cap="flat" cmpd="sng">
            <a:solidFill>
              <a:schemeClr val="dk2"/>
            </a:solidFill>
            <a:prstDash val="solid"/>
            <a:round/>
            <a:headEnd type="none" w="med" len="med"/>
            <a:tailEnd type="triangle" w="med" len="med"/>
          </a:ln>
        </p:spPr>
      </p:cxnSp>
      <p:cxnSp>
        <p:nvCxnSpPr>
          <p:cNvPr id="260" name="Google Shape;260;p29"/>
          <p:cNvCxnSpPr>
            <a:stCxn id="258" idx="2"/>
            <a:endCxn id="243" idx="0"/>
          </p:cNvCxnSpPr>
          <p:nvPr/>
        </p:nvCxnSpPr>
        <p:spPr>
          <a:xfrm flipH="1">
            <a:off x="4409475" y="3447213"/>
            <a:ext cx="2817600" cy="774000"/>
          </a:xfrm>
          <a:prstGeom prst="straightConnector1">
            <a:avLst/>
          </a:prstGeom>
          <a:noFill/>
          <a:ln w="9525" cap="flat" cmpd="sng">
            <a:solidFill>
              <a:schemeClr val="dk2"/>
            </a:solidFill>
            <a:prstDash val="solid"/>
            <a:round/>
            <a:headEnd type="none" w="med" len="med"/>
            <a:tailEnd type="triangle" w="med" len="med"/>
          </a:ln>
        </p:spPr>
      </p:cxnSp>
      <p:sp>
        <p:nvSpPr>
          <p:cNvPr id="261" name="Google Shape;261;p29"/>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0"/>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Step 3: Detailed summary</a:t>
            </a:r>
            <a:endParaRPr sz="3000">
              <a:solidFill>
                <a:srgbClr val="0C343D"/>
              </a:solidFill>
            </a:endParaRPr>
          </a:p>
        </p:txBody>
      </p:sp>
      <p:sp>
        <p:nvSpPr>
          <p:cNvPr id="267" name="Google Shape;267;p30"/>
          <p:cNvSpPr txBox="1"/>
          <p:nvPr/>
        </p:nvSpPr>
        <p:spPr>
          <a:xfrm>
            <a:off x="394875" y="1189425"/>
            <a:ext cx="7885800" cy="3179100"/>
          </a:xfrm>
          <a:prstGeom prst="rect">
            <a:avLst/>
          </a:prstGeom>
          <a:noFill/>
          <a:ln>
            <a:noFill/>
          </a:ln>
        </p:spPr>
        <p:txBody>
          <a:bodyPr spcFirstLastPara="1" wrap="square" lIns="91425" tIns="91425" rIns="91425" bIns="91425" anchor="t" anchorCtr="0">
            <a:noAutofit/>
          </a:bodyPr>
          <a:lstStyle/>
          <a:p>
            <a:pPr marL="457200" lvl="0" indent="-381000" algn="l" rtl="0">
              <a:spcBef>
                <a:spcPts val="200"/>
              </a:spcBef>
              <a:spcAft>
                <a:spcPts val="0"/>
              </a:spcAft>
              <a:buSzPts val="2400"/>
              <a:buFont typeface="Calibri"/>
              <a:buChar char="●"/>
            </a:pPr>
            <a:r>
              <a:rPr lang="en" sz="2400">
                <a:latin typeface="Calibri"/>
                <a:ea typeface="Calibri"/>
                <a:cs typeface="Calibri"/>
                <a:sym typeface="Calibri"/>
              </a:rPr>
              <a:t>Detailed summary: added to the service/program pages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Replace links in the alerts to point to the detailed summaries (not the high-level summaries)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Reduce content in the main covid pages to the bare minimum, and point to detailed summaries in the tasks pages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b="1">
                <a:latin typeface="Calibri"/>
                <a:ea typeface="Calibri"/>
                <a:cs typeface="Calibri"/>
                <a:sym typeface="Calibri"/>
              </a:rPr>
              <a:t>Timing:</a:t>
            </a:r>
            <a:r>
              <a:rPr lang="en" sz="2400">
                <a:latin typeface="Calibri"/>
                <a:ea typeface="Calibri"/>
                <a:cs typeface="Calibri"/>
                <a:sym typeface="Calibri"/>
              </a:rPr>
              <a:t> as soon as enough details are available</a:t>
            </a:r>
            <a:endParaRPr sz="2400">
              <a:latin typeface="Calibri"/>
              <a:ea typeface="Calibri"/>
              <a:cs typeface="Calibri"/>
              <a:sym typeface="Calibri"/>
            </a:endParaRPr>
          </a:p>
          <a:p>
            <a:pPr marL="0" lvl="0" indent="0" algn="l" rtl="0">
              <a:spcBef>
                <a:spcPts val="200"/>
              </a:spcBef>
              <a:spcAft>
                <a:spcPts val="0"/>
              </a:spcAft>
              <a:buNone/>
            </a:pPr>
            <a:endParaRPr sz="2400">
              <a:latin typeface="Calibri"/>
              <a:ea typeface="Calibri"/>
              <a:cs typeface="Calibri"/>
              <a:sym typeface="Calibri"/>
            </a:endParaRPr>
          </a:p>
          <a:p>
            <a:pPr marL="0" lvl="0" indent="0" algn="l" rtl="0">
              <a:spcBef>
                <a:spcPts val="200"/>
              </a:spcBef>
              <a:spcAft>
                <a:spcPts val="0"/>
              </a:spcAft>
              <a:buNone/>
            </a:pPr>
            <a:endParaRPr sz="2400">
              <a:latin typeface="Calibri"/>
              <a:ea typeface="Calibri"/>
              <a:cs typeface="Calibri"/>
              <a:sym typeface="Calibri"/>
            </a:endParaRPr>
          </a:p>
        </p:txBody>
      </p:sp>
      <p:sp>
        <p:nvSpPr>
          <p:cNvPr id="268" name="Google Shape;268;p30"/>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31"/>
          <p:cNvSpPr txBox="1">
            <a:spLocks noGrp="1"/>
          </p:cNvSpPr>
          <p:nvPr>
            <p:ph type="body" idx="1"/>
          </p:nvPr>
        </p:nvSpPr>
        <p:spPr>
          <a:xfrm>
            <a:off x="354900" y="2559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Step 4 - Service update or launch</a:t>
            </a:r>
            <a:endParaRPr sz="3000">
              <a:solidFill>
                <a:srgbClr val="0C343D"/>
              </a:solidFill>
            </a:endParaRPr>
          </a:p>
        </p:txBody>
      </p:sp>
      <p:sp>
        <p:nvSpPr>
          <p:cNvPr id="274" name="Google Shape;274;p31"/>
          <p:cNvSpPr/>
          <p:nvPr/>
        </p:nvSpPr>
        <p:spPr>
          <a:xfrm>
            <a:off x="101175" y="1125525"/>
            <a:ext cx="2358300" cy="556800"/>
          </a:xfrm>
          <a:prstGeom prst="chevron">
            <a:avLst>
              <a:gd name="adj" fmla="val 50000"/>
            </a:avLst>
          </a:prstGeom>
          <a:solidFill>
            <a:srgbClr val="D5A6B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500" b="1"/>
              <a:t>1. </a:t>
            </a:r>
            <a:r>
              <a:rPr lang="en"/>
              <a:t>Announcement</a:t>
            </a:r>
            <a:endParaRPr/>
          </a:p>
        </p:txBody>
      </p:sp>
      <p:sp>
        <p:nvSpPr>
          <p:cNvPr id="275" name="Google Shape;275;p31"/>
          <p:cNvSpPr/>
          <p:nvPr/>
        </p:nvSpPr>
        <p:spPr>
          <a:xfrm>
            <a:off x="1953375" y="1125525"/>
            <a:ext cx="2745000" cy="556800"/>
          </a:xfrm>
          <a:prstGeom prst="chevron">
            <a:avLst>
              <a:gd name="adj" fmla="val 50000"/>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2. High-level summary</a:t>
            </a:r>
            <a:endParaRPr/>
          </a:p>
        </p:txBody>
      </p:sp>
      <p:sp>
        <p:nvSpPr>
          <p:cNvPr id="276" name="Google Shape;276;p31"/>
          <p:cNvSpPr/>
          <p:nvPr/>
        </p:nvSpPr>
        <p:spPr>
          <a:xfrm>
            <a:off x="4220850" y="1125525"/>
            <a:ext cx="2745000" cy="556800"/>
          </a:xfrm>
          <a:prstGeom prst="chevron">
            <a:avLst>
              <a:gd name="adj" fmla="val 50000"/>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3. Detailed summary</a:t>
            </a:r>
            <a:endParaRPr/>
          </a:p>
        </p:txBody>
      </p:sp>
      <p:sp>
        <p:nvSpPr>
          <p:cNvPr id="277" name="Google Shape;277;p31"/>
          <p:cNvSpPr/>
          <p:nvPr/>
        </p:nvSpPr>
        <p:spPr>
          <a:xfrm>
            <a:off x="6450225" y="1125525"/>
            <a:ext cx="2358300" cy="556800"/>
          </a:xfrm>
          <a:prstGeom prst="chevron">
            <a:avLst>
              <a:gd name="adj" fmla="val 50000"/>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t>4. Service update</a:t>
            </a:r>
            <a:endParaRPr b="1"/>
          </a:p>
        </p:txBody>
      </p:sp>
      <p:sp>
        <p:nvSpPr>
          <p:cNvPr id="278" name="Google Shape;278;p31"/>
          <p:cNvSpPr txBox="1"/>
          <p:nvPr/>
        </p:nvSpPr>
        <p:spPr>
          <a:xfrm>
            <a:off x="283950" y="1895025"/>
            <a:ext cx="1549200" cy="99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31"/>
          <p:cNvSpPr txBox="1"/>
          <p:nvPr/>
        </p:nvSpPr>
        <p:spPr>
          <a:xfrm>
            <a:off x="343725" y="1682325"/>
            <a:ext cx="8160900" cy="318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p>
        </p:txBody>
      </p:sp>
      <p:sp>
        <p:nvSpPr>
          <p:cNvPr id="280" name="Google Shape;280;p31"/>
          <p:cNvSpPr txBox="1"/>
          <p:nvPr/>
        </p:nvSpPr>
        <p:spPr>
          <a:xfrm>
            <a:off x="2905875" y="4221075"/>
            <a:ext cx="2966700" cy="811500"/>
          </a:xfrm>
          <a:prstGeom prst="rect">
            <a:avLst/>
          </a:prstGeom>
          <a:solidFill>
            <a:srgbClr val="FFFF00"/>
          </a:solidFill>
          <a:ln w="3810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Program or service</a:t>
            </a:r>
            <a:endParaRPr sz="1800" b="1"/>
          </a:p>
          <a:p>
            <a:pPr marL="0" lvl="0" indent="0" algn="l" rtl="0">
              <a:spcBef>
                <a:spcPts val="0"/>
              </a:spcBef>
              <a:spcAft>
                <a:spcPts val="0"/>
              </a:spcAft>
              <a:buNone/>
            </a:pPr>
            <a:r>
              <a:rPr lang="en" b="1"/>
              <a:t>      Add/Launch updated content</a:t>
            </a:r>
            <a:endParaRPr b="1"/>
          </a:p>
          <a:p>
            <a:pPr marL="0" lvl="0" indent="0" algn="l" rtl="0">
              <a:spcBef>
                <a:spcPts val="0"/>
              </a:spcBef>
              <a:spcAft>
                <a:spcPts val="0"/>
              </a:spcAft>
              <a:buNone/>
            </a:pPr>
            <a:r>
              <a:rPr lang="en" b="1"/>
              <a:t>      Remove alert</a:t>
            </a:r>
            <a:endParaRPr b="1"/>
          </a:p>
        </p:txBody>
      </p:sp>
      <p:sp>
        <p:nvSpPr>
          <p:cNvPr id="281" name="Google Shape;281;p31"/>
          <p:cNvSpPr txBox="1"/>
          <p:nvPr/>
        </p:nvSpPr>
        <p:spPr>
          <a:xfrm>
            <a:off x="634675" y="2018013"/>
            <a:ext cx="20664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Canada.ca/coronavirus</a:t>
            </a:r>
            <a:endParaRPr/>
          </a:p>
          <a:p>
            <a:pPr marL="0" lvl="0" indent="0" algn="l" rtl="0">
              <a:spcBef>
                <a:spcPts val="0"/>
              </a:spcBef>
              <a:spcAft>
                <a:spcPts val="0"/>
              </a:spcAft>
              <a:buNone/>
            </a:pPr>
            <a:endParaRPr/>
          </a:p>
        </p:txBody>
      </p:sp>
      <p:cxnSp>
        <p:nvCxnSpPr>
          <p:cNvPr id="282" name="Google Shape;282;p31"/>
          <p:cNvCxnSpPr/>
          <p:nvPr/>
        </p:nvCxnSpPr>
        <p:spPr>
          <a:xfrm>
            <a:off x="284625" y="4013421"/>
            <a:ext cx="7844100" cy="0"/>
          </a:xfrm>
          <a:prstGeom prst="straightConnector1">
            <a:avLst/>
          </a:prstGeom>
          <a:noFill/>
          <a:ln w="9525" cap="flat" cmpd="sng">
            <a:solidFill>
              <a:srgbClr val="595959"/>
            </a:solidFill>
            <a:prstDash val="dash"/>
            <a:round/>
            <a:headEnd type="none" w="med" len="med"/>
            <a:tailEnd type="none" w="med" len="med"/>
          </a:ln>
        </p:spPr>
      </p:cxnSp>
      <p:sp>
        <p:nvSpPr>
          <p:cNvPr id="283" name="Google Shape;283;p31"/>
          <p:cNvSpPr txBox="1"/>
          <p:nvPr/>
        </p:nvSpPr>
        <p:spPr>
          <a:xfrm>
            <a:off x="475875" y="2989575"/>
            <a:ext cx="2405700" cy="811500"/>
          </a:xfrm>
          <a:prstGeom prst="rect">
            <a:avLst/>
          </a:prstGeom>
          <a:solidFill>
            <a:srgbClr val="FFFF00"/>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
                <a:solidFill>
                  <a:srgbClr val="000000"/>
                </a:solidFill>
              </a:rPr>
              <a:t>COVID-19 sub-section</a:t>
            </a:r>
            <a:endParaRPr>
              <a:solidFill>
                <a:srgbClr val="000000"/>
              </a:solidFill>
            </a:endParaRPr>
          </a:p>
          <a:p>
            <a:pPr marL="0" lvl="0" indent="0" algn="l" rtl="0">
              <a:lnSpc>
                <a:spcPct val="115000"/>
              </a:lnSpc>
              <a:spcBef>
                <a:spcPts val="0"/>
              </a:spcBef>
              <a:spcAft>
                <a:spcPts val="0"/>
              </a:spcAft>
              <a:buNone/>
            </a:pPr>
            <a:r>
              <a:rPr lang="en" b="1"/>
              <a:t>Point to service page</a:t>
            </a:r>
            <a:endParaRPr b="1"/>
          </a:p>
          <a:p>
            <a:pPr marL="0" lvl="0" indent="0" algn="l" rtl="0">
              <a:spcBef>
                <a:spcPts val="0"/>
              </a:spcBef>
              <a:spcAft>
                <a:spcPts val="0"/>
              </a:spcAft>
              <a:buNone/>
            </a:pPr>
            <a:endParaRPr/>
          </a:p>
        </p:txBody>
      </p:sp>
      <p:sp>
        <p:nvSpPr>
          <p:cNvPr id="284" name="Google Shape;284;p31"/>
          <p:cNvSpPr txBox="1"/>
          <p:nvPr/>
        </p:nvSpPr>
        <p:spPr>
          <a:xfrm>
            <a:off x="3662525" y="250214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Theme</a:t>
            </a:r>
            <a:endParaRPr>
              <a:solidFill>
                <a:srgbClr val="000000"/>
              </a:solidFill>
            </a:endParaRPr>
          </a:p>
          <a:p>
            <a:pPr marL="0" lvl="0" indent="0" algn="l" rtl="0">
              <a:spcBef>
                <a:spcPts val="0"/>
              </a:spcBef>
              <a:spcAft>
                <a:spcPts val="0"/>
              </a:spcAft>
              <a:buNone/>
            </a:pPr>
            <a:endParaRPr/>
          </a:p>
        </p:txBody>
      </p:sp>
      <p:sp>
        <p:nvSpPr>
          <p:cNvPr id="285" name="Google Shape;285;p31"/>
          <p:cNvSpPr txBox="1"/>
          <p:nvPr/>
        </p:nvSpPr>
        <p:spPr>
          <a:xfrm>
            <a:off x="3659800" y="3178271"/>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Topic</a:t>
            </a:r>
            <a:r>
              <a:rPr lang="en"/>
              <a:t> </a:t>
            </a:r>
            <a:endParaRPr>
              <a:solidFill>
                <a:srgbClr val="000000"/>
              </a:solidFill>
            </a:endParaRPr>
          </a:p>
          <a:p>
            <a:pPr marL="0" lvl="0" indent="0" algn="l" rtl="0">
              <a:spcBef>
                <a:spcPts val="0"/>
              </a:spcBef>
              <a:spcAft>
                <a:spcPts val="0"/>
              </a:spcAft>
              <a:buNone/>
            </a:pPr>
            <a:endParaRPr/>
          </a:p>
        </p:txBody>
      </p:sp>
      <p:cxnSp>
        <p:nvCxnSpPr>
          <p:cNvPr id="286" name="Google Shape;286;p31"/>
          <p:cNvCxnSpPr>
            <a:stCxn id="281" idx="2"/>
            <a:endCxn id="283" idx="0"/>
          </p:cNvCxnSpPr>
          <p:nvPr/>
        </p:nvCxnSpPr>
        <p:spPr>
          <a:xfrm>
            <a:off x="1667875" y="2397813"/>
            <a:ext cx="10800" cy="591900"/>
          </a:xfrm>
          <a:prstGeom prst="straightConnector1">
            <a:avLst/>
          </a:prstGeom>
          <a:noFill/>
          <a:ln w="9525" cap="flat" cmpd="sng">
            <a:solidFill>
              <a:srgbClr val="595959"/>
            </a:solidFill>
            <a:prstDash val="solid"/>
            <a:round/>
            <a:headEnd type="none" w="med" len="med"/>
            <a:tailEnd type="triangle" w="med" len="med"/>
          </a:ln>
        </p:spPr>
      </p:cxnSp>
      <p:cxnSp>
        <p:nvCxnSpPr>
          <p:cNvPr id="287" name="Google Shape;287;p31"/>
          <p:cNvCxnSpPr>
            <a:stCxn id="284" idx="2"/>
            <a:endCxn id="285" idx="0"/>
          </p:cNvCxnSpPr>
          <p:nvPr/>
        </p:nvCxnSpPr>
        <p:spPr>
          <a:xfrm flipH="1">
            <a:off x="4385375" y="2881946"/>
            <a:ext cx="2700" cy="296400"/>
          </a:xfrm>
          <a:prstGeom prst="straightConnector1">
            <a:avLst/>
          </a:prstGeom>
          <a:noFill/>
          <a:ln w="9525" cap="flat" cmpd="sng">
            <a:solidFill>
              <a:srgbClr val="595959"/>
            </a:solidFill>
            <a:prstDash val="solid"/>
            <a:round/>
            <a:headEnd type="none" w="med" len="med"/>
            <a:tailEnd type="triangle" w="med" len="med"/>
          </a:ln>
        </p:spPr>
      </p:cxnSp>
      <p:cxnSp>
        <p:nvCxnSpPr>
          <p:cNvPr id="288" name="Google Shape;288;p31"/>
          <p:cNvCxnSpPr>
            <a:stCxn id="285" idx="2"/>
            <a:endCxn id="280" idx="0"/>
          </p:cNvCxnSpPr>
          <p:nvPr/>
        </p:nvCxnSpPr>
        <p:spPr>
          <a:xfrm>
            <a:off x="4385350" y="3558071"/>
            <a:ext cx="3900" cy="663000"/>
          </a:xfrm>
          <a:prstGeom prst="straightConnector1">
            <a:avLst/>
          </a:prstGeom>
          <a:noFill/>
          <a:ln w="9525" cap="flat" cmpd="sng">
            <a:solidFill>
              <a:srgbClr val="595959"/>
            </a:solidFill>
            <a:prstDash val="solid"/>
            <a:round/>
            <a:headEnd type="none" w="med" len="med"/>
            <a:tailEnd type="triangle" w="med" len="med"/>
          </a:ln>
        </p:spPr>
      </p:cxnSp>
      <p:cxnSp>
        <p:nvCxnSpPr>
          <p:cNvPr id="289" name="Google Shape;289;p31"/>
          <p:cNvCxnSpPr>
            <a:stCxn id="283" idx="2"/>
            <a:endCxn id="280" idx="0"/>
          </p:cNvCxnSpPr>
          <p:nvPr/>
        </p:nvCxnSpPr>
        <p:spPr>
          <a:xfrm>
            <a:off x="1678725" y="3801075"/>
            <a:ext cx="2710500" cy="420000"/>
          </a:xfrm>
          <a:prstGeom prst="straightConnector1">
            <a:avLst/>
          </a:prstGeom>
          <a:noFill/>
          <a:ln w="9525" cap="flat" cmpd="sng">
            <a:solidFill>
              <a:srgbClr val="595959"/>
            </a:solidFill>
            <a:prstDash val="solid"/>
            <a:round/>
            <a:headEnd type="none" w="med" len="med"/>
            <a:tailEnd type="triangle" w="med" len="med"/>
          </a:ln>
        </p:spPr>
      </p:cxnSp>
      <p:sp>
        <p:nvSpPr>
          <p:cNvPr id="290" name="Google Shape;290;p31"/>
          <p:cNvSpPr txBox="1"/>
          <p:nvPr/>
        </p:nvSpPr>
        <p:spPr>
          <a:xfrm rot="-5400000">
            <a:off x="-777675" y="199065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Navigation</a:t>
            </a:r>
            <a:endParaRPr/>
          </a:p>
        </p:txBody>
      </p:sp>
      <p:sp>
        <p:nvSpPr>
          <p:cNvPr id="291" name="Google Shape;291;p31"/>
          <p:cNvSpPr txBox="1"/>
          <p:nvPr/>
        </p:nvSpPr>
        <p:spPr>
          <a:xfrm rot="-5400000">
            <a:off x="-777675" y="402060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Destination</a:t>
            </a:r>
            <a:endParaRPr/>
          </a:p>
        </p:txBody>
      </p:sp>
      <p:sp>
        <p:nvSpPr>
          <p:cNvPr id="292" name="Google Shape;292;p31"/>
          <p:cNvSpPr txBox="1"/>
          <p:nvPr/>
        </p:nvSpPr>
        <p:spPr>
          <a:xfrm>
            <a:off x="3659800" y="188859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Canada.ca</a:t>
            </a:r>
            <a:endParaRPr>
              <a:solidFill>
                <a:srgbClr val="000000"/>
              </a:solidFill>
            </a:endParaRPr>
          </a:p>
          <a:p>
            <a:pPr marL="0" lvl="0" indent="0" algn="l" rtl="0">
              <a:spcBef>
                <a:spcPts val="0"/>
              </a:spcBef>
              <a:spcAft>
                <a:spcPts val="0"/>
              </a:spcAft>
              <a:buNone/>
            </a:pPr>
            <a:endParaRPr/>
          </a:p>
        </p:txBody>
      </p:sp>
      <p:cxnSp>
        <p:nvCxnSpPr>
          <p:cNvPr id="293" name="Google Shape;293;p31"/>
          <p:cNvCxnSpPr>
            <a:stCxn id="292" idx="2"/>
            <a:endCxn id="284" idx="0"/>
          </p:cNvCxnSpPr>
          <p:nvPr/>
        </p:nvCxnSpPr>
        <p:spPr>
          <a:xfrm>
            <a:off x="4385350" y="2268396"/>
            <a:ext cx="2700" cy="233700"/>
          </a:xfrm>
          <a:prstGeom prst="straightConnector1">
            <a:avLst/>
          </a:prstGeom>
          <a:noFill/>
          <a:ln w="9525" cap="flat" cmpd="sng">
            <a:solidFill>
              <a:schemeClr val="dk2"/>
            </a:solidFill>
            <a:prstDash val="solid"/>
            <a:round/>
            <a:headEnd type="none" w="med" len="med"/>
            <a:tailEnd type="triangle" w="med" len="med"/>
          </a:ln>
        </p:spPr>
      </p:cxnSp>
      <p:sp>
        <p:nvSpPr>
          <p:cNvPr id="294" name="Google Shape;294;p31"/>
          <p:cNvSpPr txBox="1"/>
          <p:nvPr/>
        </p:nvSpPr>
        <p:spPr>
          <a:xfrm>
            <a:off x="5993325" y="2009084"/>
            <a:ext cx="24675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Departments and agencies</a:t>
            </a:r>
            <a:endParaRPr/>
          </a:p>
          <a:p>
            <a:pPr marL="0" lvl="0" indent="0" algn="l" rtl="0">
              <a:spcBef>
                <a:spcPts val="0"/>
              </a:spcBef>
              <a:spcAft>
                <a:spcPts val="0"/>
              </a:spcAft>
              <a:buNone/>
            </a:pPr>
            <a:endParaRPr/>
          </a:p>
        </p:txBody>
      </p:sp>
      <p:sp>
        <p:nvSpPr>
          <p:cNvPr id="295" name="Google Shape;295;p31"/>
          <p:cNvSpPr txBox="1"/>
          <p:nvPr/>
        </p:nvSpPr>
        <p:spPr>
          <a:xfrm>
            <a:off x="5949525" y="3067413"/>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Institutional landing page</a:t>
            </a:r>
            <a:endParaRPr>
              <a:solidFill>
                <a:schemeClr val="dk1"/>
              </a:solidFill>
            </a:endParaRPr>
          </a:p>
          <a:p>
            <a:pPr marL="0" lvl="0" indent="0" algn="l" rtl="0">
              <a:spcBef>
                <a:spcPts val="0"/>
              </a:spcBef>
              <a:spcAft>
                <a:spcPts val="0"/>
              </a:spcAft>
              <a:buNone/>
            </a:pPr>
            <a:endParaRPr/>
          </a:p>
        </p:txBody>
      </p:sp>
      <p:cxnSp>
        <p:nvCxnSpPr>
          <p:cNvPr id="296" name="Google Shape;296;p31"/>
          <p:cNvCxnSpPr>
            <a:stCxn id="294" idx="2"/>
            <a:endCxn id="295" idx="0"/>
          </p:cNvCxnSpPr>
          <p:nvPr/>
        </p:nvCxnSpPr>
        <p:spPr>
          <a:xfrm>
            <a:off x="7227075" y="2388884"/>
            <a:ext cx="0" cy="678600"/>
          </a:xfrm>
          <a:prstGeom prst="straightConnector1">
            <a:avLst/>
          </a:prstGeom>
          <a:noFill/>
          <a:ln w="9525" cap="flat" cmpd="sng">
            <a:solidFill>
              <a:schemeClr val="dk2"/>
            </a:solidFill>
            <a:prstDash val="solid"/>
            <a:round/>
            <a:headEnd type="none" w="med" len="med"/>
            <a:tailEnd type="triangle" w="med" len="med"/>
          </a:ln>
        </p:spPr>
      </p:cxnSp>
      <p:cxnSp>
        <p:nvCxnSpPr>
          <p:cNvPr id="297" name="Google Shape;297;p31"/>
          <p:cNvCxnSpPr>
            <a:stCxn id="295" idx="2"/>
            <a:endCxn id="280" idx="0"/>
          </p:cNvCxnSpPr>
          <p:nvPr/>
        </p:nvCxnSpPr>
        <p:spPr>
          <a:xfrm flipH="1">
            <a:off x="4389375" y="3447213"/>
            <a:ext cx="2837700" cy="774000"/>
          </a:xfrm>
          <a:prstGeom prst="straightConnector1">
            <a:avLst/>
          </a:prstGeom>
          <a:noFill/>
          <a:ln w="9525" cap="flat" cmpd="sng">
            <a:solidFill>
              <a:schemeClr val="dk2"/>
            </a:solidFill>
            <a:prstDash val="solid"/>
            <a:round/>
            <a:headEnd type="none" w="med" len="med"/>
            <a:tailEnd type="triangle" w="med" len="med"/>
          </a:ln>
        </p:spPr>
      </p:cxnSp>
      <p:sp>
        <p:nvSpPr>
          <p:cNvPr id="298" name="Google Shape;298;p31"/>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2"/>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Step 4: Service update or launch</a:t>
            </a:r>
            <a:endParaRPr sz="3000">
              <a:solidFill>
                <a:srgbClr val="0C343D"/>
              </a:solidFill>
            </a:endParaRPr>
          </a:p>
        </p:txBody>
      </p:sp>
      <p:sp>
        <p:nvSpPr>
          <p:cNvPr id="304" name="Google Shape;304;p32"/>
          <p:cNvSpPr txBox="1"/>
          <p:nvPr/>
        </p:nvSpPr>
        <p:spPr>
          <a:xfrm>
            <a:off x="394875" y="1265625"/>
            <a:ext cx="7885800" cy="3179100"/>
          </a:xfrm>
          <a:prstGeom prst="rect">
            <a:avLst/>
          </a:prstGeom>
          <a:noFill/>
          <a:ln>
            <a:noFill/>
          </a:ln>
        </p:spPr>
        <p:txBody>
          <a:bodyPr spcFirstLastPara="1" wrap="square" lIns="91425" tIns="91425" rIns="91425" bIns="91425" anchor="t" anchorCtr="0">
            <a:noAutofit/>
          </a:bodyPr>
          <a:lstStyle/>
          <a:p>
            <a:pPr marL="457200" lvl="0" indent="-381000" algn="l" rtl="0">
              <a:spcBef>
                <a:spcPts val="200"/>
              </a:spcBef>
              <a:spcAft>
                <a:spcPts val="0"/>
              </a:spcAft>
              <a:buSzPts val="2400"/>
              <a:buFont typeface="Calibri"/>
              <a:buChar char="●"/>
            </a:pPr>
            <a:r>
              <a:rPr lang="en" sz="2400">
                <a:latin typeface="Calibri"/>
                <a:ea typeface="Calibri"/>
                <a:cs typeface="Calibri"/>
                <a:sym typeface="Calibri"/>
              </a:rPr>
              <a:t>Stable, task-focused content added to the service/program pages </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Use the </a:t>
            </a:r>
            <a:r>
              <a:rPr lang="en" sz="2400" u="sng">
                <a:solidFill>
                  <a:schemeClr val="hlink"/>
                </a:solidFill>
                <a:latin typeface="Calibri"/>
                <a:ea typeface="Calibri"/>
                <a:cs typeface="Calibri"/>
                <a:sym typeface="Calibri"/>
                <a:hlinkClick r:id="rId3"/>
              </a:rPr>
              <a:t>service initiation template</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Remove alerts in service pages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b="1">
                <a:latin typeface="Calibri"/>
                <a:ea typeface="Calibri"/>
                <a:cs typeface="Calibri"/>
                <a:sym typeface="Calibri"/>
              </a:rPr>
              <a:t>Timing: </a:t>
            </a:r>
            <a:r>
              <a:rPr lang="en" sz="2400">
                <a:latin typeface="Calibri"/>
                <a:ea typeface="Calibri"/>
                <a:cs typeface="Calibri"/>
                <a:sym typeface="Calibri"/>
              </a:rPr>
              <a:t>as soon as the policy details are stable</a:t>
            </a:r>
            <a:endParaRPr sz="2400">
              <a:latin typeface="Calibri"/>
              <a:ea typeface="Calibri"/>
              <a:cs typeface="Calibri"/>
              <a:sym typeface="Calibri"/>
            </a:endParaRPr>
          </a:p>
          <a:p>
            <a:pPr marL="0" lvl="0" indent="0" algn="l" rtl="0">
              <a:spcBef>
                <a:spcPts val="200"/>
              </a:spcBef>
              <a:spcAft>
                <a:spcPts val="0"/>
              </a:spcAft>
              <a:buNone/>
            </a:pPr>
            <a:endParaRPr sz="2400">
              <a:latin typeface="Calibri"/>
              <a:ea typeface="Calibri"/>
              <a:cs typeface="Calibri"/>
              <a:sym typeface="Calibri"/>
            </a:endParaRPr>
          </a:p>
          <a:p>
            <a:pPr marL="0" lvl="0" indent="0" algn="l" rtl="0">
              <a:spcBef>
                <a:spcPts val="200"/>
              </a:spcBef>
              <a:spcAft>
                <a:spcPts val="0"/>
              </a:spcAft>
              <a:buNone/>
            </a:pPr>
            <a:endParaRPr sz="2400">
              <a:latin typeface="Calibri"/>
              <a:ea typeface="Calibri"/>
              <a:cs typeface="Calibri"/>
              <a:sym typeface="Calibri"/>
            </a:endParaRPr>
          </a:p>
        </p:txBody>
      </p:sp>
      <p:sp>
        <p:nvSpPr>
          <p:cNvPr id="305" name="Google Shape;305;p32"/>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33"/>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600">
                <a:solidFill>
                  <a:srgbClr val="0C343D"/>
                </a:solidFill>
              </a:rPr>
              <a:t>Responsibilities of departments</a:t>
            </a:r>
            <a:endParaRPr sz="2600">
              <a:solidFill>
                <a:srgbClr val="0C343D"/>
              </a:solidFill>
            </a:endParaRPr>
          </a:p>
          <a:p>
            <a:pPr marL="0" lvl="0" indent="0" algn="l" rtl="0">
              <a:spcBef>
                <a:spcPts val="720"/>
              </a:spcBef>
              <a:spcAft>
                <a:spcPts val="0"/>
              </a:spcAft>
              <a:buNone/>
            </a:pPr>
            <a:endParaRPr sz="3000">
              <a:solidFill>
                <a:srgbClr val="0C343D"/>
              </a:solidFill>
            </a:endParaRPr>
          </a:p>
        </p:txBody>
      </p:sp>
      <p:sp>
        <p:nvSpPr>
          <p:cNvPr id="311" name="Google Shape;311;p33"/>
          <p:cNvSpPr txBox="1"/>
          <p:nvPr/>
        </p:nvSpPr>
        <p:spPr>
          <a:xfrm>
            <a:off x="661475" y="868950"/>
            <a:ext cx="7695300" cy="40215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Font typeface="Calibri"/>
              <a:buChar char="●"/>
            </a:pPr>
            <a:r>
              <a:rPr lang="en" sz="2400">
                <a:latin typeface="Calibri"/>
                <a:ea typeface="Calibri"/>
                <a:cs typeface="Calibri"/>
                <a:sym typeface="Calibri"/>
              </a:rPr>
              <a:t>Don’t duplicate announcements and high-level information - link to it</a:t>
            </a:r>
            <a:endParaRPr sz="2400">
              <a:latin typeface="Calibri"/>
              <a:ea typeface="Calibri"/>
              <a:cs typeface="Calibri"/>
              <a:sym typeface="Calibri"/>
            </a:endParaRPr>
          </a:p>
          <a:p>
            <a:pPr marL="457200" lvl="0" indent="-381000" algn="l" rtl="0">
              <a:spcBef>
                <a:spcPts val="1000"/>
              </a:spcBef>
              <a:spcAft>
                <a:spcPts val="0"/>
              </a:spcAft>
              <a:buSzPts val="2400"/>
              <a:buFont typeface="Calibri"/>
              <a:buChar char="●"/>
            </a:pPr>
            <a:r>
              <a:rPr lang="en" sz="2400">
                <a:latin typeface="Calibri"/>
                <a:ea typeface="Calibri"/>
                <a:cs typeface="Calibri"/>
                <a:sym typeface="Calibri"/>
              </a:rPr>
              <a:t>Update impacted services </a:t>
            </a:r>
            <a:r>
              <a:rPr lang="en" sz="2400" b="1">
                <a:latin typeface="Calibri"/>
                <a:ea typeface="Calibri"/>
                <a:cs typeface="Calibri"/>
                <a:sym typeface="Calibri"/>
              </a:rPr>
              <a:t>ASAP</a:t>
            </a:r>
            <a:r>
              <a:rPr lang="en" sz="2400">
                <a:latin typeface="Calibri"/>
                <a:ea typeface="Calibri"/>
                <a:cs typeface="Calibri"/>
                <a:sym typeface="Calibri"/>
              </a:rPr>
              <a:t>:  link to high-level summary until you can flesh out a detailed summary</a:t>
            </a:r>
            <a:endParaRPr sz="2400">
              <a:latin typeface="Calibri"/>
              <a:ea typeface="Calibri"/>
              <a:cs typeface="Calibri"/>
              <a:sym typeface="Calibri"/>
            </a:endParaRPr>
          </a:p>
          <a:p>
            <a:pPr marL="457200" lvl="0" indent="-381000" algn="l" rtl="0">
              <a:spcBef>
                <a:spcPts val="1000"/>
              </a:spcBef>
              <a:spcAft>
                <a:spcPts val="0"/>
              </a:spcAft>
              <a:buSzPts val="2400"/>
              <a:buFont typeface="Calibri"/>
              <a:buChar char="●"/>
            </a:pPr>
            <a:r>
              <a:rPr lang="en" sz="2400">
                <a:latin typeface="Calibri"/>
                <a:ea typeface="Calibri"/>
                <a:cs typeface="Calibri"/>
                <a:sym typeface="Calibri"/>
              </a:rPr>
              <a:t>When details are known: update your service pages with task-based content</a:t>
            </a:r>
            <a:endParaRPr sz="2400">
              <a:latin typeface="Calibri"/>
              <a:ea typeface="Calibri"/>
              <a:cs typeface="Calibri"/>
              <a:sym typeface="Calibri"/>
            </a:endParaRPr>
          </a:p>
          <a:p>
            <a:pPr marL="0" lvl="0" indent="0" algn="l" rtl="0">
              <a:spcBef>
                <a:spcPts val="1000"/>
              </a:spcBef>
              <a:spcAft>
                <a:spcPts val="0"/>
              </a:spcAft>
              <a:buNone/>
            </a:pPr>
            <a:endParaRPr sz="2400">
              <a:latin typeface="Calibri"/>
              <a:ea typeface="Calibri"/>
              <a:cs typeface="Calibri"/>
              <a:sym typeface="Calibri"/>
            </a:endParaRPr>
          </a:p>
          <a:p>
            <a:pPr marL="0" lvl="0" indent="0" algn="l" rtl="0">
              <a:spcBef>
                <a:spcPts val="1000"/>
              </a:spcBef>
              <a:spcAft>
                <a:spcPts val="1000"/>
              </a:spcAft>
              <a:buNone/>
            </a:pPr>
            <a:r>
              <a:rPr lang="en" sz="2200" b="1">
                <a:latin typeface="Calibri"/>
                <a:ea typeface="Calibri"/>
                <a:cs typeface="Calibri"/>
                <a:sym typeface="Calibri"/>
              </a:rPr>
              <a:t>* Service disruptions: </a:t>
            </a:r>
            <a:r>
              <a:rPr lang="en" sz="2200">
                <a:latin typeface="Calibri"/>
                <a:ea typeface="Calibri"/>
                <a:cs typeface="Calibri"/>
                <a:sym typeface="Calibri"/>
              </a:rPr>
              <a:t>if service level is impacted, update the relevant service pages - consider a departmental page if there are many service disruptions</a:t>
            </a:r>
            <a:endParaRPr sz="2200">
              <a:latin typeface="Calibri"/>
              <a:ea typeface="Calibri"/>
              <a:cs typeface="Calibri"/>
              <a:sym typeface="Calibri"/>
            </a:endParaRPr>
          </a:p>
        </p:txBody>
      </p:sp>
      <p:sp>
        <p:nvSpPr>
          <p:cNvPr id="312" name="Google Shape;312;p33"/>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body" idx="1"/>
          </p:nvPr>
        </p:nvSpPr>
        <p:spPr>
          <a:xfrm>
            <a:off x="354900" y="2559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Multiple navigation paths</a:t>
            </a:r>
            <a:endParaRPr sz="3000">
              <a:solidFill>
                <a:srgbClr val="0C343D"/>
              </a:solidFill>
            </a:endParaRPr>
          </a:p>
        </p:txBody>
      </p:sp>
      <p:sp>
        <p:nvSpPr>
          <p:cNvPr id="72" name="Google Shape;72;p16"/>
          <p:cNvSpPr txBox="1"/>
          <p:nvPr/>
        </p:nvSpPr>
        <p:spPr>
          <a:xfrm>
            <a:off x="496125" y="1316775"/>
            <a:ext cx="8160900" cy="252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t>People should be able to get to content they need to complete their tasks, whether they start their journey:</a:t>
            </a:r>
            <a:endParaRPr sz="2400"/>
          </a:p>
          <a:p>
            <a:pPr marL="0" lvl="0" indent="0" algn="l" rtl="0">
              <a:spcBef>
                <a:spcPts val="0"/>
              </a:spcBef>
              <a:spcAft>
                <a:spcPts val="0"/>
              </a:spcAft>
              <a:buNone/>
            </a:pPr>
            <a:endParaRPr sz="2400"/>
          </a:p>
          <a:p>
            <a:pPr marL="457200" lvl="0" indent="-381000" algn="l" rtl="0">
              <a:spcBef>
                <a:spcPts val="0"/>
              </a:spcBef>
              <a:spcAft>
                <a:spcPts val="0"/>
              </a:spcAft>
              <a:buSzPts val="2400"/>
              <a:buChar char="●"/>
            </a:pPr>
            <a:r>
              <a:rPr lang="en" sz="2400"/>
              <a:t>at Canada.ca/coronavirus</a:t>
            </a:r>
            <a:endParaRPr sz="2400"/>
          </a:p>
          <a:p>
            <a:pPr marL="457200" lvl="0" indent="-381000" algn="l" rtl="0">
              <a:spcBef>
                <a:spcPts val="0"/>
              </a:spcBef>
              <a:spcAft>
                <a:spcPts val="0"/>
              </a:spcAft>
              <a:buSzPts val="2400"/>
              <a:buChar char="●"/>
            </a:pPr>
            <a:r>
              <a:rPr lang="en" sz="2400"/>
              <a:t>at the institutional level</a:t>
            </a:r>
            <a:endParaRPr sz="2400"/>
          </a:p>
          <a:p>
            <a:pPr marL="457200" lvl="0" indent="-381000" algn="l" rtl="0">
              <a:spcBef>
                <a:spcPts val="0"/>
              </a:spcBef>
              <a:spcAft>
                <a:spcPts val="0"/>
              </a:spcAft>
              <a:buSzPts val="2400"/>
              <a:buChar char="●"/>
            </a:pPr>
            <a:r>
              <a:rPr lang="en" sz="2400"/>
              <a:t>at the theme or topic level</a:t>
            </a:r>
            <a:endParaRPr sz="2400"/>
          </a:p>
        </p:txBody>
      </p:sp>
      <p:sp>
        <p:nvSpPr>
          <p:cNvPr id="73" name="Google Shape;73;p16"/>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34"/>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600">
                <a:solidFill>
                  <a:srgbClr val="0C343D"/>
                </a:solidFill>
              </a:rPr>
              <a:t>Some content doesn’t fit in that model</a:t>
            </a:r>
            <a:endParaRPr sz="2600">
              <a:solidFill>
                <a:srgbClr val="0C343D"/>
              </a:solidFill>
            </a:endParaRPr>
          </a:p>
          <a:p>
            <a:pPr marL="0" lvl="0" indent="0" algn="l" rtl="0">
              <a:spcBef>
                <a:spcPts val="720"/>
              </a:spcBef>
              <a:spcAft>
                <a:spcPts val="0"/>
              </a:spcAft>
              <a:buNone/>
            </a:pPr>
            <a:endParaRPr sz="3000">
              <a:solidFill>
                <a:srgbClr val="0C343D"/>
              </a:solidFill>
            </a:endParaRPr>
          </a:p>
        </p:txBody>
      </p:sp>
      <p:sp>
        <p:nvSpPr>
          <p:cNvPr id="318" name="Google Shape;318;p34"/>
          <p:cNvSpPr txBox="1"/>
          <p:nvPr/>
        </p:nvSpPr>
        <p:spPr>
          <a:xfrm>
            <a:off x="661475" y="868950"/>
            <a:ext cx="7695300" cy="2431800"/>
          </a:xfrm>
          <a:prstGeom prst="rect">
            <a:avLst/>
          </a:prstGeom>
          <a:noFill/>
          <a:ln>
            <a:noFill/>
          </a:ln>
        </p:spPr>
        <p:txBody>
          <a:bodyPr spcFirstLastPara="1" wrap="square" lIns="91425" tIns="91425" rIns="91425" bIns="91425" anchor="t" anchorCtr="0">
            <a:noAutofit/>
          </a:bodyPr>
          <a:lstStyle/>
          <a:p>
            <a:pPr marL="457200" lvl="0" indent="-381000" algn="l" rtl="0">
              <a:spcBef>
                <a:spcPts val="200"/>
              </a:spcBef>
              <a:spcAft>
                <a:spcPts val="0"/>
              </a:spcAft>
              <a:buSzPts val="2400"/>
              <a:buFont typeface="Calibri"/>
              <a:buChar char="●"/>
            </a:pPr>
            <a:r>
              <a:rPr lang="en" sz="2400">
                <a:latin typeface="Calibri"/>
                <a:ea typeface="Calibri"/>
                <a:cs typeface="Calibri"/>
                <a:sym typeface="Calibri"/>
              </a:rPr>
              <a:t>Some supporting content doesn’t fit in this model, especially when it’s not a “measure” or an announcement</a:t>
            </a:r>
            <a:endParaRPr sz="2400">
              <a:latin typeface="Calibri"/>
              <a:ea typeface="Calibri"/>
              <a:cs typeface="Calibri"/>
              <a:sym typeface="Calibri"/>
            </a:endParaRPr>
          </a:p>
          <a:p>
            <a:pPr marL="457200" lvl="0" indent="-381000" algn="l" rtl="0">
              <a:spcBef>
                <a:spcPts val="1000"/>
              </a:spcBef>
              <a:spcAft>
                <a:spcPts val="0"/>
              </a:spcAft>
              <a:buSzPts val="2400"/>
              <a:buFont typeface="Calibri"/>
              <a:buChar char="●"/>
            </a:pPr>
            <a:r>
              <a:rPr lang="en" sz="2400">
                <a:latin typeface="Calibri"/>
                <a:ea typeface="Calibri"/>
                <a:cs typeface="Calibri"/>
                <a:sym typeface="Calibri"/>
              </a:rPr>
              <a:t>This supporting content may need to be connected to: </a:t>
            </a:r>
            <a:endParaRPr sz="2400">
              <a:latin typeface="Calibri"/>
              <a:ea typeface="Calibri"/>
              <a:cs typeface="Calibri"/>
              <a:sym typeface="Calibri"/>
            </a:endParaRPr>
          </a:p>
          <a:p>
            <a:pPr marL="914400" lvl="1" indent="-381000" algn="l" rtl="0">
              <a:spcBef>
                <a:spcPts val="1000"/>
              </a:spcBef>
              <a:spcAft>
                <a:spcPts val="0"/>
              </a:spcAft>
              <a:buSzPts val="2400"/>
              <a:buFont typeface="Calibri"/>
              <a:buChar char="○"/>
            </a:pPr>
            <a:r>
              <a:rPr lang="en" sz="2400">
                <a:latin typeface="Calibri"/>
                <a:ea typeface="Calibri"/>
                <a:cs typeface="Calibri"/>
                <a:sym typeface="Calibri"/>
              </a:rPr>
              <a:t>the topic tree </a:t>
            </a:r>
            <a:endParaRPr sz="2400">
              <a:latin typeface="Calibri"/>
              <a:ea typeface="Calibri"/>
              <a:cs typeface="Calibri"/>
              <a:sym typeface="Calibri"/>
            </a:endParaRPr>
          </a:p>
          <a:p>
            <a:pPr marL="914400" lvl="1" indent="-381000" algn="l" rtl="0">
              <a:spcBef>
                <a:spcPts val="1000"/>
              </a:spcBef>
              <a:spcAft>
                <a:spcPts val="0"/>
              </a:spcAft>
              <a:buSzPts val="2400"/>
              <a:buFont typeface="Calibri"/>
              <a:buChar char="○"/>
            </a:pPr>
            <a:r>
              <a:rPr lang="en" sz="2400">
                <a:latin typeface="Calibri"/>
                <a:ea typeface="Calibri"/>
                <a:cs typeface="Calibri"/>
                <a:sym typeface="Calibri"/>
              </a:rPr>
              <a:t>the main COVID-19 area, where it makes sense</a:t>
            </a:r>
            <a:endParaRPr sz="2400">
              <a:latin typeface="Calibri"/>
              <a:ea typeface="Calibri"/>
              <a:cs typeface="Calibri"/>
              <a:sym typeface="Calibri"/>
            </a:endParaRPr>
          </a:p>
          <a:p>
            <a:pPr marL="457200" lvl="0" indent="-381000" algn="l" rtl="0">
              <a:spcBef>
                <a:spcPts val="1000"/>
              </a:spcBef>
              <a:spcAft>
                <a:spcPts val="1000"/>
              </a:spcAft>
              <a:buSzPts val="2400"/>
              <a:buFont typeface="Calibri"/>
              <a:buChar char="●"/>
            </a:pPr>
            <a:r>
              <a:rPr lang="en" sz="2400" b="1">
                <a:latin typeface="Calibri"/>
                <a:ea typeface="Calibri"/>
                <a:cs typeface="Calibri"/>
                <a:sym typeface="Calibri"/>
              </a:rPr>
              <a:t>Work with your theme lead</a:t>
            </a:r>
            <a:r>
              <a:rPr lang="en" sz="2400">
                <a:latin typeface="Calibri"/>
                <a:ea typeface="Calibri"/>
                <a:cs typeface="Calibri"/>
                <a:sym typeface="Calibri"/>
              </a:rPr>
              <a:t> to determine where it belongs</a:t>
            </a:r>
            <a:endParaRPr sz="2400">
              <a:latin typeface="Calibri"/>
              <a:ea typeface="Calibri"/>
              <a:cs typeface="Calibri"/>
              <a:sym typeface="Calibri"/>
            </a:endParaRPr>
          </a:p>
        </p:txBody>
      </p:sp>
      <p:sp>
        <p:nvSpPr>
          <p:cNvPr id="319" name="Google Shape;319;p34"/>
          <p:cNvSpPr txBox="1"/>
          <p:nvPr/>
        </p:nvSpPr>
        <p:spPr>
          <a:xfrm>
            <a:off x="1964850" y="4378275"/>
            <a:ext cx="5214300" cy="599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u="sng">
                <a:solidFill>
                  <a:schemeClr val="hlink"/>
                </a:solidFill>
                <a:hlinkClick r:id="rId3"/>
              </a:rPr>
              <a:t>Overall IA diagram</a:t>
            </a:r>
            <a:r>
              <a:rPr lang="en" sz="3600"/>
              <a:t> </a:t>
            </a:r>
            <a:endParaRPr sz="3600"/>
          </a:p>
        </p:txBody>
      </p:sp>
      <p:sp>
        <p:nvSpPr>
          <p:cNvPr id="320" name="Google Shape;320;p34"/>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5"/>
          <p:cNvSpPr txBox="1"/>
          <p:nvPr/>
        </p:nvSpPr>
        <p:spPr>
          <a:xfrm>
            <a:off x="1074900" y="1207950"/>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Questions?</a:t>
            </a:r>
            <a:endParaRPr sz="3600">
              <a:latin typeface="Calibri"/>
              <a:ea typeface="Calibri"/>
              <a:cs typeface="Calibri"/>
              <a:sym typeface="Calibri"/>
            </a:endParaRPr>
          </a:p>
        </p:txBody>
      </p:sp>
      <p:sp>
        <p:nvSpPr>
          <p:cNvPr id="326" name="Google Shape;326;p35"/>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21</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body" idx="1"/>
          </p:nvPr>
        </p:nvSpPr>
        <p:spPr>
          <a:xfrm>
            <a:off x="354900" y="2559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Get people to the tasks</a:t>
            </a:r>
            <a:endParaRPr sz="3000">
              <a:solidFill>
                <a:srgbClr val="0C343D"/>
              </a:solidFill>
            </a:endParaRPr>
          </a:p>
        </p:txBody>
      </p:sp>
      <p:sp>
        <p:nvSpPr>
          <p:cNvPr id="79" name="Google Shape;79;p17"/>
          <p:cNvSpPr txBox="1"/>
          <p:nvPr/>
        </p:nvSpPr>
        <p:spPr>
          <a:xfrm>
            <a:off x="496125" y="1240575"/>
            <a:ext cx="8160900" cy="340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p>
        </p:txBody>
      </p:sp>
      <p:sp>
        <p:nvSpPr>
          <p:cNvPr id="80" name="Google Shape;80;p17"/>
          <p:cNvSpPr txBox="1"/>
          <p:nvPr/>
        </p:nvSpPr>
        <p:spPr>
          <a:xfrm>
            <a:off x="3189375" y="4144875"/>
            <a:ext cx="2774400" cy="811500"/>
          </a:xfrm>
          <a:prstGeom prst="rect">
            <a:avLst/>
          </a:prstGeom>
          <a:solidFill>
            <a:srgbClr val="FFFFFF"/>
          </a:solidFill>
          <a:ln w="3810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Program or service</a:t>
            </a:r>
            <a:endParaRPr sz="1800" b="1"/>
          </a:p>
          <a:p>
            <a:pPr marL="0" lvl="0" indent="0" algn="ctr" rtl="0">
              <a:spcBef>
                <a:spcPts val="0"/>
              </a:spcBef>
              <a:spcAft>
                <a:spcPts val="0"/>
              </a:spcAft>
              <a:buNone/>
            </a:pPr>
            <a:r>
              <a:rPr lang="en" sz="1800" b="1"/>
              <a:t>(task)</a:t>
            </a:r>
            <a:endParaRPr sz="1800" b="1"/>
          </a:p>
        </p:txBody>
      </p:sp>
      <p:sp>
        <p:nvSpPr>
          <p:cNvPr id="81" name="Google Shape;81;p17"/>
          <p:cNvSpPr txBox="1"/>
          <p:nvPr/>
        </p:nvSpPr>
        <p:spPr>
          <a:xfrm>
            <a:off x="702457" y="1484613"/>
            <a:ext cx="20664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Canada.ca/coronavirus</a:t>
            </a:r>
            <a:endParaRPr/>
          </a:p>
          <a:p>
            <a:pPr marL="0" lvl="0" indent="0" algn="l" rtl="0">
              <a:spcBef>
                <a:spcPts val="0"/>
              </a:spcBef>
              <a:spcAft>
                <a:spcPts val="0"/>
              </a:spcAft>
              <a:buNone/>
            </a:pPr>
            <a:endParaRPr/>
          </a:p>
        </p:txBody>
      </p:sp>
      <p:cxnSp>
        <p:nvCxnSpPr>
          <p:cNvPr id="82" name="Google Shape;82;p17"/>
          <p:cNvCxnSpPr/>
          <p:nvPr/>
        </p:nvCxnSpPr>
        <p:spPr>
          <a:xfrm>
            <a:off x="437025" y="3556221"/>
            <a:ext cx="7844100" cy="0"/>
          </a:xfrm>
          <a:prstGeom prst="straightConnector1">
            <a:avLst/>
          </a:prstGeom>
          <a:noFill/>
          <a:ln w="9525" cap="flat" cmpd="sng">
            <a:solidFill>
              <a:srgbClr val="595959"/>
            </a:solidFill>
            <a:prstDash val="dash"/>
            <a:round/>
            <a:headEnd type="none" w="med" len="med"/>
            <a:tailEnd type="none" w="med" len="med"/>
          </a:ln>
        </p:spPr>
      </p:cxnSp>
      <p:sp>
        <p:nvSpPr>
          <p:cNvPr id="83" name="Google Shape;83;p17"/>
          <p:cNvSpPr txBox="1"/>
          <p:nvPr/>
        </p:nvSpPr>
        <p:spPr>
          <a:xfrm>
            <a:off x="675625" y="2341275"/>
            <a:ext cx="21195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
                <a:solidFill>
                  <a:srgbClr val="000000"/>
                </a:solidFill>
              </a:rPr>
              <a:t>COVID-19 sub-section</a:t>
            </a:r>
            <a:endParaRPr>
              <a:solidFill>
                <a:srgbClr val="000000"/>
              </a:solidFill>
            </a:endParaRPr>
          </a:p>
          <a:p>
            <a:pPr marL="0" lvl="0" indent="0" algn="l" rtl="0">
              <a:spcBef>
                <a:spcPts val="0"/>
              </a:spcBef>
              <a:spcAft>
                <a:spcPts val="0"/>
              </a:spcAft>
              <a:buNone/>
            </a:pPr>
            <a:endParaRPr/>
          </a:p>
        </p:txBody>
      </p:sp>
      <p:sp>
        <p:nvSpPr>
          <p:cNvPr id="84" name="Google Shape;84;p17"/>
          <p:cNvSpPr txBox="1"/>
          <p:nvPr/>
        </p:nvSpPr>
        <p:spPr>
          <a:xfrm>
            <a:off x="3840180" y="196874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Theme</a:t>
            </a:r>
            <a:endParaRPr>
              <a:solidFill>
                <a:srgbClr val="000000"/>
              </a:solidFill>
            </a:endParaRPr>
          </a:p>
          <a:p>
            <a:pPr marL="0" lvl="0" indent="0" algn="l" rtl="0">
              <a:spcBef>
                <a:spcPts val="0"/>
              </a:spcBef>
              <a:spcAft>
                <a:spcPts val="0"/>
              </a:spcAft>
              <a:buNone/>
            </a:pPr>
            <a:endParaRPr/>
          </a:p>
        </p:txBody>
      </p:sp>
      <p:sp>
        <p:nvSpPr>
          <p:cNvPr id="85" name="Google Shape;85;p17"/>
          <p:cNvSpPr txBox="1"/>
          <p:nvPr/>
        </p:nvSpPr>
        <p:spPr>
          <a:xfrm>
            <a:off x="3845873" y="2568671"/>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000000"/>
                </a:solidFill>
              </a:rPr>
              <a:t>Topic</a:t>
            </a:r>
            <a:r>
              <a:rPr lang="en"/>
              <a:t> </a:t>
            </a:r>
            <a:endParaRPr>
              <a:solidFill>
                <a:srgbClr val="000000"/>
              </a:solidFill>
            </a:endParaRPr>
          </a:p>
          <a:p>
            <a:pPr marL="0" lvl="0" indent="0" algn="l" rtl="0">
              <a:spcBef>
                <a:spcPts val="0"/>
              </a:spcBef>
              <a:spcAft>
                <a:spcPts val="0"/>
              </a:spcAft>
              <a:buNone/>
            </a:pPr>
            <a:endParaRPr/>
          </a:p>
        </p:txBody>
      </p:sp>
      <p:cxnSp>
        <p:nvCxnSpPr>
          <p:cNvPr id="86" name="Google Shape;86;p17"/>
          <p:cNvCxnSpPr>
            <a:stCxn id="81" idx="2"/>
            <a:endCxn id="83" idx="0"/>
          </p:cNvCxnSpPr>
          <p:nvPr/>
        </p:nvCxnSpPr>
        <p:spPr>
          <a:xfrm flipH="1">
            <a:off x="1735357" y="1864413"/>
            <a:ext cx="300" cy="477000"/>
          </a:xfrm>
          <a:prstGeom prst="straightConnector1">
            <a:avLst/>
          </a:prstGeom>
          <a:noFill/>
          <a:ln w="9525" cap="flat" cmpd="sng">
            <a:solidFill>
              <a:srgbClr val="595959"/>
            </a:solidFill>
            <a:prstDash val="solid"/>
            <a:round/>
            <a:headEnd type="none" w="med" len="med"/>
            <a:tailEnd type="triangle" w="med" len="med"/>
          </a:ln>
        </p:spPr>
      </p:cxnSp>
      <p:cxnSp>
        <p:nvCxnSpPr>
          <p:cNvPr id="87" name="Google Shape;87;p17"/>
          <p:cNvCxnSpPr>
            <a:stCxn id="84" idx="2"/>
            <a:endCxn id="85" idx="0"/>
          </p:cNvCxnSpPr>
          <p:nvPr/>
        </p:nvCxnSpPr>
        <p:spPr>
          <a:xfrm>
            <a:off x="4565730" y="2348546"/>
            <a:ext cx="5700" cy="220200"/>
          </a:xfrm>
          <a:prstGeom prst="straightConnector1">
            <a:avLst/>
          </a:prstGeom>
          <a:noFill/>
          <a:ln w="9525" cap="flat" cmpd="sng">
            <a:solidFill>
              <a:srgbClr val="595959"/>
            </a:solidFill>
            <a:prstDash val="solid"/>
            <a:round/>
            <a:headEnd type="none" w="med" len="med"/>
            <a:tailEnd type="triangle" w="med" len="med"/>
          </a:ln>
        </p:spPr>
      </p:cxnSp>
      <p:cxnSp>
        <p:nvCxnSpPr>
          <p:cNvPr id="88" name="Google Shape;88;p17"/>
          <p:cNvCxnSpPr>
            <a:stCxn id="85" idx="2"/>
            <a:endCxn id="80" idx="0"/>
          </p:cNvCxnSpPr>
          <p:nvPr/>
        </p:nvCxnSpPr>
        <p:spPr>
          <a:xfrm>
            <a:off x="4571423" y="2948471"/>
            <a:ext cx="5100" cy="1196400"/>
          </a:xfrm>
          <a:prstGeom prst="straightConnector1">
            <a:avLst/>
          </a:prstGeom>
          <a:noFill/>
          <a:ln w="9525" cap="flat" cmpd="sng">
            <a:solidFill>
              <a:srgbClr val="595959"/>
            </a:solidFill>
            <a:prstDash val="solid"/>
            <a:round/>
            <a:headEnd type="none" w="med" len="med"/>
            <a:tailEnd type="triangle" w="med" len="med"/>
          </a:ln>
        </p:spPr>
      </p:cxnSp>
      <p:cxnSp>
        <p:nvCxnSpPr>
          <p:cNvPr id="89" name="Google Shape;89;p17"/>
          <p:cNvCxnSpPr>
            <a:stCxn id="83" idx="2"/>
            <a:endCxn id="80" idx="0"/>
          </p:cNvCxnSpPr>
          <p:nvPr/>
        </p:nvCxnSpPr>
        <p:spPr>
          <a:xfrm>
            <a:off x="1735375" y="2721075"/>
            <a:ext cx="2841300" cy="1423800"/>
          </a:xfrm>
          <a:prstGeom prst="straightConnector1">
            <a:avLst/>
          </a:prstGeom>
          <a:noFill/>
          <a:ln w="9525" cap="flat" cmpd="sng">
            <a:solidFill>
              <a:srgbClr val="595959"/>
            </a:solidFill>
            <a:prstDash val="solid"/>
            <a:round/>
            <a:headEnd type="none" w="med" len="med"/>
            <a:tailEnd type="triangle" w="med" len="med"/>
          </a:ln>
        </p:spPr>
      </p:cxnSp>
      <p:sp>
        <p:nvSpPr>
          <p:cNvPr id="90" name="Google Shape;90;p17"/>
          <p:cNvSpPr txBox="1"/>
          <p:nvPr/>
        </p:nvSpPr>
        <p:spPr>
          <a:xfrm rot="-5400000">
            <a:off x="-625275" y="176205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Navigation</a:t>
            </a:r>
            <a:endParaRPr/>
          </a:p>
        </p:txBody>
      </p:sp>
      <p:sp>
        <p:nvSpPr>
          <p:cNvPr id="91" name="Google Shape;91;p17"/>
          <p:cNvSpPr txBox="1"/>
          <p:nvPr/>
        </p:nvSpPr>
        <p:spPr>
          <a:xfrm rot="-5400000">
            <a:off x="-625275" y="3944400"/>
            <a:ext cx="1863000" cy="37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Destination</a:t>
            </a:r>
            <a:endParaRPr/>
          </a:p>
        </p:txBody>
      </p:sp>
      <p:sp>
        <p:nvSpPr>
          <p:cNvPr id="92" name="Google Shape;92;p17"/>
          <p:cNvSpPr txBox="1"/>
          <p:nvPr/>
        </p:nvSpPr>
        <p:spPr>
          <a:xfrm>
            <a:off x="3829036" y="135519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t>Canada.ca</a:t>
            </a:r>
            <a:endParaRPr>
              <a:solidFill>
                <a:srgbClr val="000000"/>
              </a:solidFill>
            </a:endParaRPr>
          </a:p>
          <a:p>
            <a:pPr marL="0" lvl="0" indent="0" algn="l" rtl="0">
              <a:spcBef>
                <a:spcPts val="0"/>
              </a:spcBef>
              <a:spcAft>
                <a:spcPts val="0"/>
              </a:spcAft>
              <a:buNone/>
            </a:pPr>
            <a:endParaRPr/>
          </a:p>
        </p:txBody>
      </p:sp>
      <p:cxnSp>
        <p:nvCxnSpPr>
          <p:cNvPr id="93" name="Google Shape;93;p17"/>
          <p:cNvCxnSpPr>
            <a:stCxn id="92" idx="2"/>
            <a:endCxn id="84" idx="0"/>
          </p:cNvCxnSpPr>
          <p:nvPr/>
        </p:nvCxnSpPr>
        <p:spPr>
          <a:xfrm>
            <a:off x="4554586" y="1734996"/>
            <a:ext cx="11100" cy="233700"/>
          </a:xfrm>
          <a:prstGeom prst="straightConnector1">
            <a:avLst/>
          </a:prstGeom>
          <a:noFill/>
          <a:ln w="9525" cap="flat" cmpd="sng">
            <a:solidFill>
              <a:schemeClr val="dk2"/>
            </a:solidFill>
            <a:prstDash val="solid"/>
            <a:round/>
            <a:headEnd type="none" w="med" len="med"/>
            <a:tailEnd type="triangle" w="med" len="med"/>
          </a:ln>
        </p:spPr>
      </p:cxnSp>
      <p:sp>
        <p:nvSpPr>
          <p:cNvPr id="94" name="Google Shape;94;p17"/>
          <p:cNvSpPr txBox="1"/>
          <p:nvPr/>
        </p:nvSpPr>
        <p:spPr>
          <a:xfrm>
            <a:off x="6145725" y="1323284"/>
            <a:ext cx="24675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Departments and agencies</a:t>
            </a:r>
            <a:endParaRPr/>
          </a:p>
          <a:p>
            <a:pPr marL="0" lvl="0" indent="0" algn="l" rtl="0">
              <a:spcBef>
                <a:spcPts val="0"/>
              </a:spcBef>
              <a:spcAft>
                <a:spcPts val="0"/>
              </a:spcAft>
              <a:buNone/>
            </a:pPr>
            <a:endParaRPr/>
          </a:p>
        </p:txBody>
      </p:sp>
      <p:sp>
        <p:nvSpPr>
          <p:cNvPr id="95" name="Google Shape;95;p17"/>
          <p:cNvSpPr txBox="1"/>
          <p:nvPr/>
        </p:nvSpPr>
        <p:spPr>
          <a:xfrm>
            <a:off x="6101925" y="2153013"/>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Institutional landing page</a:t>
            </a:r>
            <a:endParaRPr>
              <a:solidFill>
                <a:schemeClr val="dk1"/>
              </a:solidFill>
            </a:endParaRPr>
          </a:p>
          <a:p>
            <a:pPr marL="0" lvl="0" indent="0" algn="l" rtl="0">
              <a:spcBef>
                <a:spcPts val="0"/>
              </a:spcBef>
              <a:spcAft>
                <a:spcPts val="0"/>
              </a:spcAft>
              <a:buNone/>
            </a:pPr>
            <a:endParaRPr/>
          </a:p>
        </p:txBody>
      </p:sp>
      <p:cxnSp>
        <p:nvCxnSpPr>
          <p:cNvPr id="96" name="Google Shape;96;p17"/>
          <p:cNvCxnSpPr>
            <a:stCxn id="94" idx="2"/>
            <a:endCxn id="95" idx="0"/>
          </p:cNvCxnSpPr>
          <p:nvPr/>
        </p:nvCxnSpPr>
        <p:spPr>
          <a:xfrm>
            <a:off x="7379475" y="1703084"/>
            <a:ext cx="0" cy="450000"/>
          </a:xfrm>
          <a:prstGeom prst="straightConnector1">
            <a:avLst/>
          </a:prstGeom>
          <a:noFill/>
          <a:ln w="9525" cap="flat" cmpd="sng">
            <a:solidFill>
              <a:schemeClr val="dk2"/>
            </a:solidFill>
            <a:prstDash val="solid"/>
            <a:round/>
            <a:headEnd type="none" w="med" len="med"/>
            <a:tailEnd type="triangle" w="med" len="med"/>
          </a:ln>
        </p:spPr>
      </p:cxnSp>
      <p:cxnSp>
        <p:nvCxnSpPr>
          <p:cNvPr id="97" name="Google Shape;97;p17"/>
          <p:cNvCxnSpPr>
            <a:stCxn id="95" idx="2"/>
            <a:endCxn id="80" idx="0"/>
          </p:cNvCxnSpPr>
          <p:nvPr/>
        </p:nvCxnSpPr>
        <p:spPr>
          <a:xfrm flipH="1">
            <a:off x="4576575" y="2532813"/>
            <a:ext cx="2802900" cy="1612200"/>
          </a:xfrm>
          <a:prstGeom prst="straightConnector1">
            <a:avLst/>
          </a:prstGeom>
          <a:noFill/>
          <a:ln w="9525" cap="flat" cmpd="sng">
            <a:solidFill>
              <a:schemeClr val="dk2"/>
            </a:solidFill>
            <a:prstDash val="solid"/>
            <a:round/>
            <a:headEnd type="none" w="med" len="med"/>
            <a:tailEnd type="triangle" w="med" len="med"/>
          </a:ln>
        </p:spPr>
      </p:cxnSp>
      <p:sp>
        <p:nvSpPr>
          <p:cNvPr id="98" name="Google Shape;98;p17"/>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8"/>
          <p:cNvSpPr txBox="1">
            <a:spLocks noGrp="1"/>
          </p:cNvSpPr>
          <p:nvPr>
            <p:ph type="body" idx="1"/>
          </p:nvPr>
        </p:nvSpPr>
        <p:spPr>
          <a:xfrm>
            <a:off x="354900" y="2559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Priority issues to solve</a:t>
            </a:r>
            <a:endParaRPr sz="3000">
              <a:solidFill>
                <a:srgbClr val="0C343D"/>
              </a:solidFill>
            </a:endParaRPr>
          </a:p>
        </p:txBody>
      </p:sp>
      <p:sp>
        <p:nvSpPr>
          <p:cNvPr id="104" name="Google Shape;104;p18"/>
          <p:cNvSpPr txBox="1"/>
          <p:nvPr/>
        </p:nvSpPr>
        <p:spPr>
          <a:xfrm>
            <a:off x="496125" y="1316775"/>
            <a:ext cx="8160900" cy="25269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AutoNum type="arabicPeriod"/>
            </a:pPr>
            <a:r>
              <a:rPr lang="en" sz="2400"/>
              <a:t>No info on specific service pages (e.g.: EI regular benefit, CCB, GSTC, Work-sharing program)</a:t>
            </a:r>
            <a:endParaRPr sz="2400"/>
          </a:p>
          <a:p>
            <a:pPr marL="457200" lvl="0" indent="0" algn="l" rtl="0">
              <a:spcBef>
                <a:spcPts val="0"/>
              </a:spcBef>
              <a:spcAft>
                <a:spcPts val="0"/>
              </a:spcAft>
              <a:buNone/>
            </a:pPr>
            <a:endParaRPr sz="2400"/>
          </a:p>
          <a:p>
            <a:pPr marL="457200" lvl="0" indent="-381000" algn="l" rtl="0">
              <a:spcBef>
                <a:spcPts val="0"/>
              </a:spcBef>
              <a:spcAft>
                <a:spcPts val="0"/>
              </a:spcAft>
              <a:buSzPts val="2400"/>
              <a:buAutoNum type="arabicPeriod"/>
            </a:pPr>
            <a:r>
              <a:rPr lang="en" sz="2400"/>
              <a:t>Unnecessary duplication of high-level information</a:t>
            </a:r>
            <a:endParaRPr sz="2400"/>
          </a:p>
        </p:txBody>
      </p:sp>
      <p:sp>
        <p:nvSpPr>
          <p:cNvPr id="105" name="Google Shape;105;p18"/>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9"/>
          <p:cNvSpPr txBox="1">
            <a:spLocks noGrp="1"/>
          </p:cNvSpPr>
          <p:nvPr>
            <p:ph type="body" idx="1"/>
          </p:nvPr>
        </p:nvSpPr>
        <p:spPr>
          <a:xfrm>
            <a:off x="354900" y="2559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Approach: Sequencing the updates </a:t>
            </a:r>
            <a:endParaRPr sz="3000">
              <a:solidFill>
                <a:srgbClr val="0C343D"/>
              </a:solidFill>
            </a:endParaRPr>
          </a:p>
        </p:txBody>
      </p:sp>
      <p:sp>
        <p:nvSpPr>
          <p:cNvPr id="111" name="Google Shape;111;p19"/>
          <p:cNvSpPr/>
          <p:nvPr/>
        </p:nvSpPr>
        <p:spPr>
          <a:xfrm>
            <a:off x="101175" y="1582725"/>
            <a:ext cx="2358300" cy="556800"/>
          </a:xfrm>
          <a:prstGeom prst="chevron">
            <a:avLst>
              <a:gd name="adj" fmla="val 50000"/>
            </a:avLst>
          </a:prstGeom>
          <a:solidFill>
            <a:srgbClr val="D5A6B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t>1. Announcement</a:t>
            </a:r>
            <a:endParaRPr b="1"/>
          </a:p>
        </p:txBody>
      </p:sp>
      <p:sp>
        <p:nvSpPr>
          <p:cNvPr id="112" name="Google Shape;112;p19"/>
          <p:cNvSpPr/>
          <p:nvPr/>
        </p:nvSpPr>
        <p:spPr>
          <a:xfrm>
            <a:off x="1953375" y="1582725"/>
            <a:ext cx="2745000" cy="556800"/>
          </a:xfrm>
          <a:prstGeom prst="chevron">
            <a:avLst>
              <a:gd name="adj" fmla="val 50000"/>
            </a:avLst>
          </a:prstGeom>
          <a:solidFill>
            <a:srgbClr val="F9CB9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t>2. High-level summary</a:t>
            </a:r>
            <a:endParaRPr b="1"/>
          </a:p>
        </p:txBody>
      </p:sp>
      <p:sp>
        <p:nvSpPr>
          <p:cNvPr id="113" name="Google Shape;113;p19"/>
          <p:cNvSpPr/>
          <p:nvPr/>
        </p:nvSpPr>
        <p:spPr>
          <a:xfrm>
            <a:off x="4220850" y="1582725"/>
            <a:ext cx="2745000" cy="556800"/>
          </a:xfrm>
          <a:prstGeom prst="chevron">
            <a:avLst>
              <a:gd name="adj" fmla="val 50000"/>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t>3. Detailed summary</a:t>
            </a:r>
            <a:endParaRPr b="1"/>
          </a:p>
        </p:txBody>
      </p:sp>
      <p:sp>
        <p:nvSpPr>
          <p:cNvPr id="114" name="Google Shape;114;p19"/>
          <p:cNvSpPr/>
          <p:nvPr/>
        </p:nvSpPr>
        <p:spPr>
          <a:xfrm>
            <a:off x="6450225" y="1582725"/>
            <a:ext cx="2358300" cy="556800"/>
          </a:xfrm>
          <a:prstGeom prst="chevron">
            <a:avLst>
              <a:gd name="adj" fmla="val 50000"/>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a:t>4. Service update</a:t>
            </a:r>
            <a:endParaRPr b="1"/>
          </a:p>
        </p:txBody>
      </p:sp>
      <p:sp>
        <p:nvSpPr>
          <p:cNvPr id="115" name="Google Shape;115;p19"/>
          <p:cNvSpPr txBox="1"/>
          <p:nvPr/>
        </p:nvSpPr>
        <p:spPr>
          <a:xfrm>
            <a:off x="283950" y="2352225"/>
            <a:ext cx="1549200" cy="99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19"/>
          <p:cNvSpPr txBox="1"/>
          <p:nvPr/>
        </p:nvSpPr>
        <p:spPr>
          <a:xfrm>
            <a:off x="496125" y="2607450"/>
            <a:ext cx="7897500" cy="202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t>Goal:</a:t>
            </a:r>
            <a:endParaRPr sz="2400" b="1"/>
          </a:p>
          <a:p>
            <a:pPr marL="0" lvl="0" indent="0" algn="l" rtl="0">
              <a:spcBef>
                <a:spcPts val="0"/>
              </a:spcBef>
              <a:spcAft>
                <a:spcPts val="0"/>
              </a:spcAft>
              <a:buNone/>
            </a:pPr>
            <a:endParaRPr sz="2400" b="1"/>
          </a:p>
          <a:p>
            <a:pPr marL="0" lvl="0" indent="0" algn="l" rtl="0">
              <a:spcBef>
                <a:spcPts val="0"/>
              </a:spcBef>
              <a:spcAft>
                <a:spcPts val="0"/>
              </a:spcAft>
              <a:buNone/>
            </a:pPr>
            <a:r>
              <a:rPr lang="en" sz="2400"/>
              <a:t>Progressively get more detailed and task-oriented content available to people</a:t>
            </a:r>
            <a:endParaRPr sz="2400"/>
          </a:p>
        </p:txBody>
      </p:sp>
      <p:sp>
        <p:nvSpPr>
          <p:cNvPr id="117" name="Google Shape;117;p19"/>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0"/>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600">
                <a:solidFill>
                  <a:srgbClr val="0C343D"/>
                </a:solidFill>
              </a:rPr>
              <a:t>CERB - Step 1 - News release</a:t>
            </a:r>
            <a:endParaRPr sz="2600">
              <a:solidFill>
                <a:srgbClr val="0C343D"/>
              </a:solidFill>
            </a:endParaRPr>
          </a:p>
          <a:p>
            <a:pPr marL="0" lvl="0" indent="0" algn="l" rtl="0">
              <a:spcBef>
                <a:spcPts val="720"/>
              </a:spcBef>
              <a:spcAft>
                <a:spcPts val="0"/>
              </a:spcAft>
              <a:buNone/>
            </a:pPr>
            <a:endParaRPr sz="3000">
              <a:solidFill>
                <a:srgbClr val="0C343D"/>
              </a:solidFill>
            </a:endParaRPr>
          </a:p>
        </p:txBody>
      </p:sp>
      <p:pic>
        <p:nvPicPr>
          <p:cNvPr id="123" name="Google Shape;123;p20"/>
          <p:cNvPicPr preferRelativeResize="0"/>
          <p:nvPr/>
        </p:nvPicPr>
        <p:blipFill>
          <a:blip r:embed="rId3">
            <a:alphaModFix/>
          </a:blip>
          <a:stretch>
            <a:fillRect/>
          </a:stretch>
        </p:blipFill>
        <p:spPr>
          <a:xfrm>
            <a:off x="470950" y="996474"/>
            <a:ext cx="8202110" cy="4070826"/>
          </a:xfrm>
          <a:prstGeom prst="rect">
            <a:avLst/>
          </a:prstGeom>
          <a:noFill/>
          <a:ln>
            <a:noFill/>
          </a:ln>
          <a:effectLst>
            <a:outerShdw blurRad="57150" dist="19050" dir="5400000" algn="bl" rotWithShape="0">
              <a:srgbClr val="000000">
                <a:alpha val="50000"/>
              </a:srgbClr>
            </a:outerShdw>
          </a:effectLst>
        </p:spPr>
      </p:pic>
      <p:sp>
        <p:nvSpPr>
          <p:cNvPr id="124" name="Google Shape;124;p20"/>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600">
                <a:solidFill>
                  <a:srgbClr val="0C343D"/>
                </a:solidFill>
              </a:rPr>
              <a:t>CERB - Step 2 - High-level summary</a:t>
            </a:r>
            <a:endParaRPr sz="3000">
              <a:solidFill>
                <a:srgbClr val="0C343D"/>
              </a:solidFill>
            </a:endParaRPr>
          </a:p>
        </p:txBody>
      </p:sp>
      <p:pic>
        <p:nvPicPr>
          <p:cNvPr id="130" name="Google Shape;130;p21"/>
          <p:cNvPicPr preferRelativeResize="0"/>
          <p:nvPr/>
        </p:nvPicPr>
        <p:blipFill>
          <a:blip r:embed="rId3">
            <a:alphaModFix/>
          </a:blip>
          <a:stretch>
            <a:fillRect/>
          </a:stretch>
        </p:blipFill>
        <p:spPr>
          <a:xfrm>
            <a:off x="235650" y="1336750"/>
            <a:ext cx="8097299" cy="3270462"/>
          </a:xfrm>
          <a:prstGeom prst="rect">
            <a:avLst/>
          </a:prstGeom>
          <a:noFill/>
          <a:ln>
            <a:noFill/>
          </a:ln>
          <a:effectLst>
            <a:outerShdw blurRad="57150" dist="19050" dir="5400000" algn="bl" rotWithShape="0">
              <a:srgbClr val="000000">
                <a:alpha val="50000"/>
              </a:srgbClr>
            </a:outerShdw>
          </a:effectLst>
        </p:spPr>
      </p:pic>
      <p:sp>
        <p:nvSpPr>
          <p:cNvPr id="131" name="Google Shape;131;p21"/>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2"/>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600">
                <a:solidFill>
                  <a:srgbClr val="0C343D"/>
                </a:solidFill>
              </a:rPr>
              <a:t>CERB - Step 3 - Detailed summary</a:t>
            </a:r>
            <a:endParaRPr sz="2600">
              <a:solidFill>
                <a:srgbClr val="0C343D"/>
              </a:solidFill>
            </a:endParaRPr>
          </a:p>
          <a:p>
            <a:pPr marL="0" lvl="0" indent="0" algn="l" rtl="0">
              <a:spcBef>
                <a:spcPts val="720"/>
              </a:spcBef>
              <a:spcAft>
                <a:spcPts val="0"/>
              </a:spcAft>
              <a:buNone/>
            </a:pPr>
            <a:endParaRPr sz="3000">
              <a:solidFill>
                <a:srgbClr val="0C343D"/>
              </a:solidFill>
            </a:endParaRPr>
          </a:p>
        </p:txBody>
      </p:sp>
      <p:pic>
        <p:nvPicPr>
          <p:cNvPr id="137" name="Google Shape;137;p22"/>
          <p:cNvPicPr preferRelativeResize="0"/>
          <p:nvPr/>
        </p:nvPicPr>
        <p:blipFill>
          <a:blip r:embed="rId3">
            <a:alphaModFix/>
          </a:blip>
          <a:stretch>
            <a:fillRect/>
          </a:stretch>
        </p:blipFill>
        <p:spPr>
          <a:xfrm>
            <a:off x="405750" y="1236525"/>
            <a:ext cx="5869550" cy="1167975"/>
          </a:xfrm>
          <a:prstGeom prst="rect">
            <a:avLst/>
          </a:prstGeom>
          <a:noFill/>
          <a:ln>
            <a:noFill/>
          </a:ln>
          <a:effectLst>
            <a:outerShdw blurRad="57150" dist="19050" dir="5400000" algn="bl" rotWithShape="0">
              <a:srgbClr val="000000">
                <a:alpha val="50000"/>
              </a:srgbClr>
            </a:outerShdw>
          </a:effectLst>
        </p:spPr>
      </p:pic>
      <p:sp>
        <p:nvSpPr>
          <p:cNvPr id="138" name="Google Shape;138;p22"/>
          <p:cNvSpPr txBox="1"/>
          <p:nvPr/>
        </p:nvSpPr>
        <p:spPr>
          <a:xfrm>
            <a:off x="336275" y="844075"/>
            <a:ext cx="4168500" cy="33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t>Revised </a:t>
            </a:r>
            <a:r>
              <a:rPr lang="en" sz="1800" b="1">
                <a:solidFill>
                  <a:schemeClr val="dk1"/>
                </a:solidFill>
              </a:rPr>
              <a:t>high-level summary</a:t>
            </a:r>
            <a:endParaRPr sz="1800" b="1"/>
          </a:p>
        </p:txBody>
      </p:sp>
      <p:pic>
        <p:nvPicPr>
          <p:cNvPr id="139" name="Google Shape;139;p22"/>
          <p:cNvPicPr preferRelativeResize="0"/>
          <p:nvPr/>
        </p:nvPicPr>
        <p:blipFill>
          <a:blip r:embed="rId4">
            <a:alphaModFix/>
          </a:blip>
          <a:stretch>
            <a:fillRect/>
          </a:stretch>
        </p:blipFill>
        <p:spPr>
          <a:xfrm>
            <a:off x="3362075" y="2531237"/>
            <a:ext cx="4540300" cy="2503925"/>
          </a:xfrm>
          <a:prstGeom prst="rect">
            <a:avLst/>
          </a:prstGeom>
          <a:noFill/>
          <a:ln>
            <a:noFill/>
          </a:ln>
          <a:effectLst>
            <a:outerShdw blurRad="57150" dist="19050" dir="5400000" algn="bl" rotWithShape="0">
              <a:srgbClr val="000000">
                <a:alpha val="50000"/>
              </a:srgbClr>
            </a:outerShdw>
          </a:effectLst>
        </p:spPr>
      </p:pic>
      <p:sp>
        <p:nvSpPr>
          <p:cNvPr id="140" name="Google Shape;140;p22"/>
          <p:cNvSpPr txBox="1"/>
          <p:nvPr/>
        </p:nvSpPr>
        <p:spPr>
          <a:xfrm>
            <a:off x="941275" y="3563750"/>
            <a:ext cx="2274900" cy="43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t>Detailed summary</a:t>
            </a:r>
            <a:endParaRPr sz="1800" b="1">
              <a:solidFill>
                <a:schemeClr val="dk1"/>
              </a:solidFill>
            </a:endParaRPr>
          </a:p>
          <a:p>
            <a:pPr marL="0" lvl="0" indent="0" algn="l" rtl="0">
              <a:spcBef>
                <a:spcPts val="0"/>
              </a:spcBef>
              <a:spcAft>
                <a:spcPts val="0"/>
              </a:spcAft>
              <a:buNone/>
            </a:pPr>
            <a:endParaRPr sz="1800" b="1"/>
          </a:p>
        </p:txBody>
      </p:sp>
      <p:sp>
        <p:nvSpPr>
          <p:cNvPr id="141" name="Google Shape;141;p22"/>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body" idx="1"/>
          </p:nvPr>
        </p:nvSpPr>
        <p:spPr>
          <a:xfrm>
            <a:off x="280475" y="244674"/>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600">
                <a:solidFill>
                  <a:srgbClr val="0C343D"/>
                </a:solidFill>
              </a:rPr>
              <a:t>CERB - Step 4 (draft) - Service initiation template</a:t>
            </a:r>
            <a:endParaRPr sz="2600">
              <a:solidFill>
                <a:srgbClr val="0C343D"/>
              </a:solidFill>
            </a:endParaRPr>
          </a:p>
          <a:p>
            <a:pPr marL="0" lvl="0" indent="0" algn="l" rtl="0">
              <a:spcBef>
                <a:spcPts val="720"/>
              </a:spcBef>
              <a:spcAft>
                <a:spcPts val="0"/>
              </a:spcAft>
              <a:buNone/>
            </a:pPr>
            <a:endParaRPr sz="3000">
              <a:solidFill>
                <a:srgbClr val="0C343D"/>
              </a:solidFill>
            </a:endParaRPr>
          </a:p>
        </p:txBody>
      </p:sp>
      <p:pic>
        <p:nvPicPr>
          <p:cNvPr id="147" name="Google Shape;147;p23"/>
          <p:cNvPicPr preferRelativeResize="0"/>
          <p:nvPr/>
        </p:nvPicPr>
        <p:blipFill>
          <a:blip r:embed="rId3">
            <a:alphaModFix/>
          </a:blip>
          <a:stretch>
            <a:fillRect/>
          </a:stretch>
        </p:blipFill>
        <p:spPr>
          <a:xfrm>
            <a:off x="457213" y="1136676"/>
            <a:ext cx="8005477" cy="3605701"/>
          </a:xfrm>
          <a:prstGeom prst="rect">
            <a:avLst/>
          </a:prstGeom>
          <a:noFill/>
          <a:ln>
            <a:noFill/>
          </a:ln>
        </p:spPr>
      </p:pic>
      <p:sp>
        <p:nvSpPr>
          <p:cNvPr id="148" name="Google Shape;148;p23"/>
          <p:cNvSpPr txBox="1">
            <a:spLocks noGrp="1"/>
          </p:cNvSpPr>
          <p:nvPr>
            <p:ph type="sldNum" idx="12"/>
          </p:nvPr>
        </p:nvSpPr>
        <p:spPr>
          <a:xfrm>
            <a:off x="6553200" y="4767263"/>
            <a:ext cx="2133600" cy="2739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893</Words>
  <Application>Microsoft Office PowerPoint</Application>
  <PresentationFormat>On-screen Show (16:9)</PresentationFormat>
  <Paragraphs>175</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Simple Light</vt:lpstr>
      <vt:lpstr>COVID-19  Integrating announcements into web 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Integrating announcements into web content</dc:title>
  <dc:creator>ARIANNA MERRITT</dc:creator>
  <cp:lastModifiedBy>MERRITT</cp:lastModifiedBy>
  <cp:revision>1</cp:revision>
  <dcterms:modified xsi:type="dcterms:W3CDTF">2020-04-03T19:17:16Z</dcterms:modified>
</cp:coreProperties>
</file>