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8288000" cy="10287000"/>
  <p:notesSz cx="6858000" cy="9144000"/>
  <p:embeddedFontLst>
    <p:embeddedFont>
      <p:font typeface="Montserrat Bold" charset="1" panose="00000800000000000000"/>
      <p:regular r:id="rId37"/>
    </p:embeddedFont>
    <p:embeddedFont>
      <p:font typeface="Montserrat" charset="1" panose="00000500000000000000"/>
      <p:regular r:id="rId38"/>
    </p:embeddedFont>
    <p:embeddedFont>
      <p:font typeface="Montserrat Bold Italics" charset="1" panose="00000800000000000000"/>
      <p:regular r:id="rId40"/>
    </p:embeddedFont>
    <p:embeddedFont>
      <p:font typeface="Arial" charset="1" panose="020B0502020202020204"/>
      <p:regular r:id="rId42"/>
    </p:embeddedFont>
    <p:embeddedFont>
      <p:font typeface="Montserrat Semi-Bold" charset="1" panose="00000700000000000000"/>
      <p:regular r:id="rId46"/>
    </p:embeddedFont>
    <p:embeddedFont>
      <p:font typeface="Canva Sans" charset="1" panose="020B0503030501040103"/>
      <p:regular r:id="rId47"/>
    </p:embeddedFont>
    <p:embeddedFont>
      <p:font typeface="Montserrat Italics" charset="1" panose="00000500000000000000"/>
      <p:regular r:id="rId57"/>
    </p:embeddedFont>
    <p:embeddedFont>
      <p:font typeface="Arimo" charset="1" panose="020B0604020202020204"/>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notesMasters/notesMaster1.xml" Type="http://schemas.openxmlformats.org/officeDocument/2006/relationships/notesMaster"/><Relationship Id="rId35" Target="theme/theme2.xml" Type="http://schemas.openxmlformats.org/officeDocument/2006/relationships/theme"/><Relationship Id="rId36" Target="notesSlides/notesSlide1.xml" Type="http://schemas.openxmlformats.org/officeDocument/2006/relationships/notesSlide"/><Relationship Id="rId37" Target="fonts/font37.fntdata" Type="http://schemas.openxmlformats.org/officeDocument/2006/relationships/font"/><Relationship Id="rId38" Target="fonts/font38.fntdata" Type="http://schemas.openxmlformats.org/officeDocument/2006/relationships/font"/><Relationship Id="rId39" Target="notesSlides/notesSlide2.xml" Type="http://schemas.openxmlformats.org/officeDocument/2006/relationships/notesSlide"/><Relationship Id="rId4" Target="theme/theme1.xml" Type="http://schemas.openxmlformats.org/officeDocument/2006/relationships/theme"/><Relationship Id="rId40" Target="fonts/font40.fntdata" Type="http://schemas.openxmlformats.org/officeDocument/2006/relationships/font"/><Relationship Id="rId41" Target="notesSlides/notesSlide3.xml" Type="http://schemas.openxmlformats.org/officeDocument/2006/relationships/notesSlide"/><Relationship Id="rId42" Target="fonts/font42.fntdata" Type="http://schemas.openxmlformats.org/officeDocument/2006/relationships/font"/><Relationship Id="rId43" Target="notesSlides/notesSlide4.xml" Type="http://schemas.openxmlformats.org/officeDocument/2006/relationships/notesSlide"/><Relationship Id="rId44" Target="notesSlides/notesSlide5.xml" Type="http://schemas.openxmlformats.org/officeDocument/2006/relationships/notesSlide"/><Relationship Id="rId45" Target="notesSlides/notesSlide6.xml" Type="http://schemas.openxmlformats.org/officeDocument/2006/relationships/notesSlide"/><Relationship Id="rId46" Target="fonts/font46.fntdata" Type="http://schemas.openxmlformats.org/officeDocument/2006/relationships/font"/><Relationship Id="rId47" Target="fonts/font47.fntdata" Type="http://schemas.openxmlformats.org/officeDocument/2006/relationships/font"/><Relationship Id="rId48" Target="notesSlides/notesSlide7.xml" Type="http://schemas.openxmlformats.org/officeDocument/2006/relationships/notesSlide"/><Relationship Id="rId49" Target="notesSlides/notesSlide8.xml" Type="http://schemas.openxmlformats.org/officeDocument/2006/relationships/notesSlide"/><Relationship Id="rId5" Target="tableStyles.xml" Type="http://schemas.openxmlformats.org/officeDocument/2006/relationships/tableStyles"/><Relationship Id="rId50" Target="notesSlides/notesSlide9.xml" Type="http://schemas.openxmlformats.org/officeDocument/2006/relationships/notesSlide"/><Relationship Id="rId51" Target="notesSlides/notesSlide10.xml" Type="http://schemas.openxmlformats.org/officeDocument/2006/relationships/notesSlide"/><Relationship Id="rId52" Target="notesSlides/notesSlide11.xml" Type="http://schemas.openxmlformats.org/officeDocument/2006/relationships/notesSlide"/><Relationship Id="rId53" Target="notesSlides/notesSlide12.xml" Type="http://schemas.openxmlformats.org/officeDocument/2006/relationships/notesSlide"/><Relationship Id="rId54" Target="notesSlides/notesSlide13.xml" Type="http://schemas.openxmlformats.org/officeDocument/2006/relationships/notesSlide"/><Relationship Id="rId55" Target="notesSlides/notesSlide14.xml" Type="http://schemas.openxmlformats.org/officeDocument/2006/relationships/notesSlide"/><Relationship Id="rId56" Target="notesSlides/notesSlide15.xml" Type="http://schemas.openxmlformats.org/officeDocument/2006/relationships/notesSlide"/><Relationship Id="rId57" Target="fonts/font57.fntdata" Type="http://schemas.openxmlformats.org/officeDocument/2006/relationships/font"/><Relationship Id="rId58" Target="notesSlides/notesSlide16.xml" Type="http://schemas.openxmlformats.org/officeDocument/2006/relationships/notesSlide"/><Relationship Id="rId59" Target="notesSlides/notesSlide17.xml" Type="http://schemas.openxmlformats.org/officeDocument/2006/relationships/notesSlide"/><Relationship Id="rId6" Target="slides/slide1.xml" Type="http://schemas.openxmlformats.org/officeDocument/2006/relationships/slide"/><Relationship Id="rId60" Target="notesSlides/notesSlide18.xml" Type="http://schemas.openxmlformats.org/officeDocument/2006/relationships/notesSlide"/><Relationship Id="rId61" Target="notesSlides/notesSlide19.xml" Type="http://schemas.openxmlformats.org/officeDocument/2006/relationships/notesSlide"/><Relationship Id="rId62" Target="notesSlides/notesSlide20.xml" Type="http://schemas.openxmlformats.org/officeDocument/2006/relationships/notesSlide"/><Relationship Id="rId63" Target="notesSlides/notesSlide21.xml" Type="http://schemas.openxmlformats.org/officeDocument/2006/relationships/notesSlide"/><Relationship Id="rId64" Target="notesSlides/notesSlide22.xml" Type="http://schemas.openxmlformats.org/officeDocument/2006/relationships/notesSlide"/><Relationship Id="rId65" Target="notesSlides/notesSlide23.xml" Type="http://schemas.openxmlformats.org/officeDocument/2006/relationships/notesSlide"/><Relationship Id="rId66" Target="notesSlides/notesSlide24.xml" Type="http://schemas.openxmlformats.org/officeDocument/2006/relationships/notesSlide"/><Relationship Id="rId67" Target="notesSlides/notesSlide25.xml" Type="http://schemas.openxmlformats.org/officeDocument/2006/relationships/notesSlide"/><Relationship Id="rId68" Target="fonts/font68.fntdata" Type="http://schemas.openxmlformats.org/officeDocument/2006/relationships/font"/><Relationship Id="rId69" Target="notesSlides/notesSlide26.xml" Type="http://schemas.openxmlformats.org/officeDocument/2006/relationships/notesSlide"/><Relationship Id="rId7" Target="slides/slide2.xml" Type="http://schemas.openxmlformats.org/officeDocument/2006/relationships/slide"/><Relationship Id="rId70" Target="notesSlides/notesSlide27.xml" Type="http://schemas.openxmlformats.org/officeDocument/2006/relationships/notesSlide"/><Relationship Id="rId71" Target="notesSlides/notesSlide28.xml" Type="http://schemas.openxmlformats.org/officeDocument/2006/relationships/note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everyone to our Meet Your Circle Members session for Lifting as you Lead 2025!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take a moment to review the Circle Ground Rules and Values - and the Participant Ground Rules and Values on the next slide: </a:t>
            </a:r>
          </a:p>
          <a:p>
            <a:r>
              <a:rPr lang="en-US"/>
              <a:t/>
            </a:r>
          </a:p>
          <a:p>
            <a:r>
              <a:rPr lang="en-US"/>
              <a:t>Equality: Everyone is an equal member</a:t>
            </a:r>
          </a:p>
          <a:p>
            <a:r>
              <a:rPr lang="en-US"/>
              <a:t/>
            </a:r>
          </a:p>
          <a:p>
            <a:r>
              <a:rPr lang="en-US"/>
              <a:t>Substance: Share what's important </a:t>
            </a:r>
          </a:p>
          <a:p>
            <a:r>
              <a:rPr lang="en-US"/>
              <a:t/>
            </a:r>
          </a:p>
          <a:p>
            <a:r>
              <a:rPr lang="en-US"/>
              <a:t>Openness: Listen and avoid judgements</a:t>
            </a:r>
          </a:p>
          <a:p>
            <a:r>
              <a:rPr lang="en-US"/>
              <a:t/>
            </a:r>
          </a:p>
          <a:p>
            <a:r>
              <a:rPr lang="en-US"/>
              <a:t>Respect: Treat others as they would like to be treated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take a moment to review the Participant Ground Rules and Values: </a:t>
            </a:r>
          </a:p>
          <a:p>
            <a:r>
              <a:rPr lang="en-US"/>
              <a:t/>
            </a:r>
          </a:p>
          <a:p>
            <a:r>
              <a:rPr lang="en-US"/>
              <a:t>Confidentiality - trust is critical</a:t>
            </a:r>
          </a:p>
          <a:p>
            <a:r>
              <a:rPr lang="en-US"/>
              <a:t/>
            </a:r>
          </a:p>
          <a:p>
            <a:r>
              <a:rPr lang="en-US"/>
              <a:t>Bring your full self and beginner’s mindset to each session</a:t>
            </a:r>
          </a:p>
          <a:p>
            <a:r>
              <a:rPr lang="en-US"/>
              <a:t/>
            </a:r>
          </a:p>
          <a:p>
            <a:r>
              <a:rPr lang="en-US"/>
              <a:t>Come nourished and stay hydrated</a:t>
            </a:r>
          </a:p>
          <a:p>
            <a:r>
              <a:rPr lang="en-US"/>
              <a:t/>
            </a:r>
          </a:p>
          <a:p>
            <a:r>
              <a:rPr lang="en-US"/>
              <a:t>Keep your camera on so everyone feels safe and connected</a:t>
            </a:r>
          </a:p>
          <a:p>
            <a:r>
              <a:rPr lang="en-US"/>
              <a:t/>
            </a:r>
          </a:p>
          <a:p>
            <a:r>
              <a:rPr lang="en-US"/>
              <a:t>Be candid and honest - listen with empathy</a:t>
            </a:r>
          </a:p>
          <a:p>
            <a:r>
              <a:rPr lang="en-US"/>
              <a:t/>
            </a:r>
          </a:p>
          <a:p>
            <a:r>
              <a:rPr lang="en-US"/>
              <a:t>Be ready to engage with your peers</a:t>
            </a:r>
          </a:p>
          <a:p>
            <a:r>
              <a:rPr lang="en-US"/>
              <a:t/>
            </a:r>
          </a:p>
          <a:p>
            <a:r>
              <a:rPr lang="en-US"/>
              <a:t>Remove outside distractions</a:t>
            </a:r>
          </a:p>
          <a:p>
            <a:r>
              <a:rPr lang="en-US"/>
              <a:t/>
            </a:r>
          </a:p>
          <a:p>
            <a:r>
              <a:rPr lang="en-US"/>
              <a:t>Keep your audio off, except when asking questions and contributing to the discussion</a:t>
            </a:r>
          </a:p>
          <a:p>
            <a:r>
              <a:rPr lang="en-US"/>
              <a:t/>
            </a:r>
          </a:p>
          <a:p>
            <a:r>
              <a:rPr lang="en-US"/>
              <a:t>Be fully present and attend all five weeks - no multitasking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value and champion equality, substance, openness and respect. Discriminatory feedback, consistent negative energy and insulting comments could result in blocked access to the rest of the meetings and other program sessions in the future.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Together, let’s commit to these ground rules: </a:t>
            </a:r>
          </a:p>
          <a:p>
            <a:r>
              <a:rPr lang="en-US"/>
              <a:t/>
            </a:r>
          </a:p>
          <a:p>
            <a:r>
              <a:rPr lang="en-US"/>
              <a:t>-Everyone has an equal voice</a:t>
            </a:r>
          </a:p>
          <a:p>
            <a:r>
              <a:rPr lang="en-US"/>
              <a:t/>
            </a:r>
          </a:p>
          <a:p>
            <a:r>
              <a:rPr lang="en-US"/>
              <a:t>-Everyone is respectful of others opinions, perspectives and ideas</a:t>
            </a:r>
          </a:p>
          <a:p>
            <a:r>
              <a:rPr lang="en-US"/>
              <a:t/>
            </a:r>
          </a:p>
          <a:p>
            <a:r>
              <a:rPr lang="en-US"/>
              <a:t>-Everyone is free to ask for what they need</a:t>
            </a:r>
          </a:p>
          <a:p>
            <a:r>
              <a:rPr lang="en-US"/>
              <a:t/>
            </a:r>
          </a:p>
          <a:p>
            <a:r>
              <a:rPr lang="en-US"/>
              <a:t>-No one is wrong</a:t>
            </a:r>
          </a:p>
          <a:p>
            <a:r>
              <a:rPr lang="en-US"/>
              <a:t/>
            </a:r>
          </a:p>
          <a:p>
            <a:r>
              <a:rPr lang="en-US"/>
              <a:t>-We will approach our circles from a place of curiosity, without judgement or bias</a:t>
            </a:r>
          </a:p>
          <a:p>
            <a:r>
              <a:rPr lang="en-US"/>
              <a:t/>
            </a:r>
          </a:p>
          <a:p>
            <a:r>
              <a:rPr lang="en-US"/>
              <a:t>-We will hold the confidentiality of everyone and everything shared in our Circle</a:t>
            </a:r>
          </a:p>
          <a:p>
            <a:r>
              <a:rPr lang="en-US"/>
              <a:t/>
            </a:r>
          </a:p>
          <a:p>
            <a:r>
              <a:rPr lang="en-US"/>
              <a:t>Throughout LLMC let’s ask:</a:t>
            </a:r>
          </a:p>
          <a:p>
            <a:r>
              <a:rPr lang="en-US"/>
              <a:t/>
            </a:r>
          </a:p>
          <a:p>
            <a:r>
              <a:rPr lang="en-US"/>
              <a:t>-How can we best support each other on this journey?</a:t>
            </a:r>
          </a:p>
          <a:p>
            <a:r>
              <a:rPr lang="en-US"/>
              <a:t/>
            </a:r>
          </a:p>
          <a:p>
            <a:r>
              <a:rPr lang="en-US"/>
              <a:t>-What do you need to succeed on this journey?</a:t>
            </a:r>
          </a:p>
          <a:p>
            <a:r>
              <a:rPr lang="en-US"/>
              <a:t/>
            </a:r>
          </a:p>
          <a:p>
            <a:r>
              <a:rPr lang="en-US"/>
              <a:t>-What is our expectations of each other around Circle preparation, attendance, and participation? </a:t>
            </a:r>
          </a:p>
          <a:p>
            <a:r>
              <a:rPr lang="en-US"/>
              <a:t/>
            </a:r>
          </a:p>
          <a:p>
            <a:r>
              <a:rPr lang="en-US"/>
              <a:t>-How do we hold each other accountable to be prepared and participate in our Circle?</a:t>
            </a:r>
          </a:p>
          <a:p>
            <a:r>
              <a:rPr lang="en-US"/>
              <a:t/>
            </a:r>
          </a:p>
          <a:p>
            <a:r>
              <a:rPr lang="en-US"/>
              <a:t>-What is the expectation if someone must miss a Circle or will be late? (i.e. how much advance notice? Option to reschedule? etc.)</a:t>
            </a:r>
          </a:p>
          <a:p>
            <a:r>
              <a:rPr lang="en-US"/>
              <a:t/>
            </a:r>
          </a:p>
          <a:p>
            <a:r>
              <a:rPr lang="en-US"/>
              <a:t>-How do we speak hard truths to each other?</a:t>
            </a:r>
          </a:p>
          <a:p>
            <a:r>
              <a:rPr lang="en-US"/>
              <a:t/>
            </a:r>
          </a:p>
          <a:p>
            <a:r>
              <a:rPr lang="en-US"/>
              <a:t>-What do you hope to achieve with this Circle?</a:t>
            </a:r>
          </a:p>
          <a:p>
            <a:r>
              <a:rPr lang="en-US"/>
              <a:t/>
            </a:r>
          </a:p>
          <a:p>
            <a:r>
              <a:rPr lang="en-US"/>
              <a:t>-How can we best support each other on this journey?</a:t>
            </a:r>
          </a:p>
          <a:p>
            <a:r>
              <a:rPr lang="en-US"/>
              <a:t/>
            </a:r>
          </a:p>
          <a:p>
            <a:r>
              <a:rPr lang="en-US"/>
              <a:t>-What do you need to succeed on this journey?</a:t>
            </a:r>
          </a:p>
          <a:p>
            <a:r>
              <a:rPr lang="en-US"/>
              <a:t/>
            </a:r>
          </a:p>
          <a:p>
            <a:r>
              <a:rPr lang="en-US"/>
              <a:t>-What is our expectations of each other around Circle preparation, attendance, and participation? </a:t>
            </a:r>
          </a:p>
          <a:p>
            <a:r>
              <a:rPr lang="en-US"/>
              <a:t/>
            </a:r>
          </a:p>
          <a:p>
            <a:r>
              <a:rPr lang="en-US"/>
              <a:t>-How do we hold each other accountable to be prepared and participate in our Circle?</a:t>
            </a:r>
          </a:p>
          <a:p>
            <a:r>
              <a:rPr lang="en-US"/>
              <a:t/>
            </a:r>
          </a:p>
          <a:p>
            <a:r>
              <a:rPr lang="en-US"/>
              <a:t>-What is the expectation if someone must miss a Circle or will be late? (i.e. how much advance notice? Option to reschedule? etc.)</a:t>
            </a:r>
          </a:p>
          <a:p>
            <a:r>
              <a:rPr lang="en-US"/>
              <a:t/>
            </a:r>
          </a:p>
          <a:p>
            <a:r>
              <a:rPr lang="en-US"/>
              <a:t>-How do we speak hard truths to each other?</a:t>
            </a:r>
          </a:p>
          <a:p>
            <a:r>
              <a:rPr lang="en-US"/>
              <a:t/>
            </a:r>
          </a:p>
          <a:p>
            <a:r>
              <a:rPr lang="en-US"/>
              <a:t>-What do you hope to achieve with this Circle?</a:t>
            </a:r>
          </a:p>
          <a:p>
            <a:r>
              <a:rPr lang="en-US"/>
              <a:t/>
            </a:r>
          </a:p>
          <a:p>
            <a:r>
              <a:rPr lang="en-US"/>
              <a:t>Practice some self reflection:</a:t>
            </a:r>
          </a:p>
          <a:p>
            <a:r>
              <a:rPr lang="en-US"/>
              <a:t/>
            </a:r>
          </a:p>
          <a:p>
            <a:r>
              <a:rPr lang="en-US"/>
              <a:t>-Who do I want to be when participating in our Circle?</a:t>
            </a:r>
          </a:p>
          <a:p>
            <a:r>
              <a:rPr lang="en-US"/>
              <a:t>What will be the role of my inner critic</a:t>
            </a:r>
          </a:p>
          <a:p>
            <a:r>
              <a:rPr lang="en-US"/>
              <a:t/>
            </a:r>
          </a:p>
          <a:p>
            <a:r>
              <a:rPr lang="en-US"/>
              <a:t>-What do I want to create/change in this area of my life?</a:t>
            </a:r>
          </a:p>
          <a:p>
            <a:r>
              <a:rPr lang="en-US"/>
              <a:t/>
            </a:r>
          </a:p>
          <a:p>
            <a:r>
              <a:rPr lang="en-US"/>
              <a:t>-Am I open to having my assumptions challenged?</a:t>
            </a:r>
          </a:p>
          <a:p>
            <a:r>
              <a:rPr lang="en-US"/>
              <a:t/>
            </a:r>
          </a:p>
          <a:p>
            <a:r>
              <a:rPr lang="en-US"/>
              <a:t>And a reminder for us to do what we can in the Circles, we don’t need to get through it all. We will use our best judgement!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program requirements are:</a:t>
            </a:r>
          </a:p>
          <a:p>
            <a:r>
              <a:rPr lang="en-US"/>
              <a:t>to actively participate in all 5 Circle sessions. If you are unable to attend a session please let us, your Circle group know ahead of time</a:t>
            </a:r>
          </a:p>
          <a:p>
            <a:r>
              <a:rPr lang="en-US"/>
              <a:t>Attend Masterclasses </a:t>
            </a:r>
          </a:p>
          <a:p>
            <a:r>
              <a:rPr lang="en-US"/>
              <a:t>Complete the 6 program Written Components </a:t>
            </a:r>
          </a:p>
          <a:p>
            <a:r>
              <a:rPr lang="en-US"/>
              <a:t/>
            </a:r>
          </a:p>
          <a:p>
            <a:r>
              <a:rPr lang="en-US"/>
              <a:t>Optional LLMC perks:</a:t>
            </a:r>
          </a:p>
          <a:p>
            <a:r>
              <a:rPr lang="en-US"/>
              <a:t>LLMC Lounges</a:t>
            </a:r>
          </a:p>
          <a:p>
            <a:r>
              <a:rPr lang="en-US"/>
              <a:t>Local events</a:t>
            </a:r>
          </a:p>
          <a:p>
            <a:r>
              <a:rPr lang="en-US"/>
              <a:t>Online engagements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to the Lifting as you Lead Mentoring Circles (LLMC) program! This guide is meant to provide guidance on the first steps you will take as a Circle. The Diversity and Inclusion Office, Materiel Group is hoping that this session gives everyone an opportunity to introduce themselves, determine the time for your Circle sessions, and volunteer to be a Circle leader or assistant Circle leader for any of the five Circle sessions.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Instructions: Each member is asked to share one “layer” or “square” from the table on the next slide within your time. Use this creative activity to share your unique story. </a:t>
            </a:r>
          </a:p>
          <a:p>
            <a:r>
              <a:rPr lang="en-US"/>
              <a:t>(1 minute per member)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minute per member]</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Reflecting upon our motivations for partaking in these activities is an important step for cultivating connectivity within our designated circles. In the spirit of fostering dialogue, we are encouraged to share our WHY with this circle and to explore our aspirations regarding the invaluable insights these guides offer. This next activity aims to foster understanding, connection, and a shared sense of purpose as we explore the significance of our individual and collective endeavours within the LLMC community.</a:t>
            </a:r>
          </a:p>
          <a:p>
            <a:r>
              <a:rPr lang="en-US"/>
              <a:t/>
            </a:r>
          </a:p>
          <a:p>
            <a:r>
              <a:rPr lang="en-US"/>
              <a:t>Instructions: Each circle member will take 1 minute to share their response to either one of the following questions: Why have you joined LLMC? How do you hope LLMC will add to your knowledge and expand your leadership toolkit?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Each Circle is responsible for:</a:t>
            </a:r>
          </a:p>
          <a:p>
            <a:r>
              <a:rPr lang="en-US"/>
              <a:t/>
            </a:r>
          </a:p>
          <a:p>
            <a:r>
              <a:rPr lang="en-US"/>
              <a:t>-Choosing Circle Leaders and Assistant Circle Leaders</a:t>
            </a:r>
          </a:p>
          <a:p>
            <a:r>
              <a:rPr lang="en-US"/>
              <a:t/>
            </a:r>
          </a:p>
          <a:p>
            <a:r>
              <a:rPr lang="en-US"/>
              <a:t>-Scheduling all 5 Circle sessions</a:t>
            </a:r>
          </a:p>
          <a:p>
            <a:r>
              <a:rPr lang="en-US"/>
              <a:t/>
            </a:r>
          </a:p>
          <a:p>
            <a:r>
              <a:rPr lang="en-US"/>
              <a:t>-Active engagement in all Circle activities</a:t>
            </a:r>
          </a:p>
          <a:p>
            <a:r>
              <a:rPr lang="en-US"/>
              <a:t/>
            </a:r>
          </a:p>
          <a:p>
            <a:r>
              <a:rPr lang="en-US"/>
              <a:t>-Reviewing each Discussion Guide and video (when applicable) ahead of the Circle session</a:t>
            </a:r>
          </a:p>
          <a:p>
            <a:r>
              <a:rPr lang="en-US"/>
              <a:t/>
            </a:r>
          </a:p>
          <a:p>
            <a:r>
              <a:rPr lang="en-US"/>
              <a:t>-Completion of all after Circle activities including bi-weekly Written Components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to the Lifting as you Lead Menoting Cirlces (LLMC) program! This guide is intended to walk you through the first steps you'll take as a Circle. The Materiel Group Diversity and Inclusion Office hopes this session will give everyone the opportunity to introduce themselves, determine Circle session times, and volunteer to be a Circle Leader or Assistant Circle Leader for one of the five Circle meetings.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 integral part of our upcoming Circle sessions are the Circle Leaders and Assistant Circle Leaders. Volunteering for these responsibilities goes beyond participation; it's a commitment to shaping the journey and cultivating leadership. Each Circle session calls for different members to undertake the responsibilities of leadership. For this next stage of this Meet Your Circle Members session, we ask you to step into a leadership role by volunteering to be a Circle Leader or Assistant Circle Leader for one of the five Circle sessions. </a:t>
            </a:r>
          </a:p>
          <a:p>
            <a:r>
              <a:rPr lang="en-US"/>
              <a:t/>
            </a:r>
          </a:p>
          <a:p>
            <a:r>
              <a:rPr lang="en-US"/>
              <a:t>[go to next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help you choose a role, here are the responsibilities for the positions of Circle Leader and Assistant Circle Leader during the program.</a:t>
            </a:r>
          </a:p>
          <a:p>
            <a:r>
              <a:rPr lang="en-US"/>
              <a:t/>
            </a:r>
          </a:p>
          <a:p>
            <a:r>
              <a:rPr lang="en-US"/>
              <a:t>Circle Leaders will Bring positive energy; Reinforce rules and expectations; Be aware of your speed of speech; Build rapport within the Circle; Handle logistics of the session; and Touch point with Circle members.</a:t>
            </a:r>
          </a:p>
          <a:p>
            <a:r>
              <a:rPr lang="en-US"/>
              <a:t/>
            </a:r>
          </a:p>
          <a:p>
            <a:r>
              <a:rPr lang="en-US"/>
              <a:t>Assistant Circle Leaders will: Keep track of time; Provide technical support; Bring positive energy; and Reinforce rules and expectations.</a:t>
            </a:r>
          </a:p>
          <a:p>
            <a:r>
              <a:rPr lang="en-US"/>
              <a:t/>
            </a:r>
          </a:p>
          <a:p>
            <a:r>
              <a:rPr lang="en-US"/>
              <a:t>[as a group, choose leaders &amp; assistant leaders for the 5 circle sessions now. if there isn’t time, make sure to at least choose a leader &amp; assistant leader for the first circle session at minimum]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Each Circle has been formed based upon several factors including the preferred session time block indicated on our application forms. This is the time to choose a 90-minute period (120 minutes for Circle #5) within that time block that works for this Circle group. </a:t>
            </a:r>
          </a:p>
          <a:p>
            <a:r>
              <a:rPr lang="en-US"/>
              <a:t/>
            </a:r>
          </a:p>
          <a:p>
            <a:r>
              <a:rPr lang="en-US"/>
              <a:t>Instructions: Confirm that all Circle members are available for the time block indicated in the email sent by the LLMC Program team and work together to determine the best time for all members. </a:t>
            </a:r>
          </a:p>
          <a:p>
            <a:r>
              <a:rPr lang="en-US"/>
              <a:t/>
            </a:r>
          </a:p>
          <a:p>
            <a:r>
              <a:rPr lang="en-US"/>
              <a:t>Ask a member of the circle to schedule all 5 Circle sessions for the chosen 90-minute Circle (120 minutes for Circle #5) session time and send the invitations out to the other Circle members on the list (including those not present at the session).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everyone for your active participation in this Meet Your Circle Members session. Having shared some of our layers and our “why” for joining the program, the hope is that we all feel ready to learn and grow as we begin our LLMC journey.</a:t>
            </a:r>
          </a:p>
          <a:p>
            <a:r>
              <a:rPr lang="en-US"/>
              <a:t/>
            </a:r>
          </a:p>
          <a:p>
            <a:r>
              <a:rPr lang="en-US"/>
              <a:t>Launch: The 2025 LLMC program will officially begin with the program launch taking place on Tuesday, September 9th at 1:00 pm! Check your email or calendar for more information about this session.</a:t>
            </a:r>
          </a:p>
          <a:p>
            <a:r>
              <a:rPr lang="en-US"/>
              <a:t/>
            </a:r>
          </a:p>
          <a:p>
            <a:r>
              <a:rPr lang="en-US"/>
              <a:t>Masterclass: Our first Masterclass takes place on Monday, September 22, 2025, at 1:00 pm Eastern Time. This 90-minute Masterclass is a hands-on coaching class on Inclusive Leadership: Psychological Safety and Belonging as the Future of Work. Invitations to all 5 Masterclasses have been sent to you prior to the start of this LLMC cohort. Please see your calendar for details.</a:t>
            </a:r>
          </a:p>
          <a:p>
            <a:r>
              <a:rPr lang="en-US"/>
              <a:t/>
            </a:r>
          </a:p>
          <a:p>
            <a:r>
              <a:rPr lang="en-US"/>
              <a:t>Next Circle: The next Circle session will be focused on Inclusive Leadership. We will learn about the characteristics of inclusive leaders and how we can apply this knowledge in the workplace. Please review Discussion Guide #1 and watch Simon Sinek’s TedTalk, “Why Good Leaders Make You Feel Safe” prior to the second Circle session.</a:t>
            </a:r>
          </a:p>
          <a:p>
            <a:r>
              <a:rPr lang="en-US"/>
              <a:t/>
            </a:r>
          </a:p>
          <a:p>
            <a:r>
              <a:rPr lang="en-US"/>
              <a:t>Thank you, everyone! Be well, take care and see you at the program launch on Tuesday, September 9th, 1:00–2:30pm.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Here's a message from the program founders if you'd like to take a read through in your Discussion Guide PDFs </a:t>
            </a:r>
          </a:p>
          <a:p>
            <a:r>
              <a:rPr lang="en-US"/>
              <a:t/>
            </a:r>
          </a:p>
          <a:p>
            <a:r>
              <a:rPr lang="en-US"/>
              <a:t>[first of two slides]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Here's a message from the program founders if you'd like to take a read through in your Discussion Guide PDFs </a:t>
            </a:r>
          </a:p>
          <a:p>
            <a:r>
              <a:rPr lang="en-US"/>
              <a:t/>
            </a:r>
          </a:p>
          <a:p>
            <a:r>
              <a:rPr lang="en-US"/>
              <a:t>[second of two slides]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LLMC program is an initiative grounded in the 2020/2021 Deputy Minister Commitments on Diversity and Inclusion and strives to build on the Clerk’s Call to Action to better support leadership development towards addressing anti-racism, equity, and inclusion in the federal public service. Through this lens, the LLMC program provides you with an innovative space and opportunity to actively partake in making your </a:t>
            </a:r>
          </a:p>
          <a:p>
            <a:r>
              <a:rPr lang="en-US"/>
              <a:t>workplace inclusive.</a:t>
            </a:r>
          </a:p>
          <a:p>
            <a:r>
              <a:rPr lang="en-US"/>
              <a:t/>
            </a:r>
          </a:p>
          <a:p>
            <a:r>
              <a:rPr lang="en-US"/>
              <a:t>This ten-week program, consisting of five Circle sessions and five Masterclasses, provides a platform for members to network with colleagues and leadership across the federal public service while developing interpersonal skills, learning about key leadership and cultural competencies, and finding career building opportunities.</a:t>
            </a:r>
          </a:p>
          <a:p>
            <a:r>
              <a:rPr lang="en-US"/>
              <a:t/>
            </a:r>
          </a:p>
          <a:p>
            <a:r>
              <a:rPr lang="en-US"/>
              <a:t>By actively engaging with your Circle members, sharing your story, knowledge, and questions, and fostering connections within the broader LLMC network, you will unlock opportunities for personal and professional growth. The knowledge you acquire through these interactions will empower you to advance in your career.</a:t>
            </a:r>
          </a:p>
          <a:p>
            <a:r>
              <a:rPr lang="en-US"/>
              <a:t/>
            </a:r>
          </a:p>
          <a:p>
            <a:r>
              <a:rPr lang="en-US"/>
              <a:t>LLMC is a call to action for you to become a change-maker through sharing what you learned with those in your organisation and by integrating it into your daily actions. By applying for this program, you are committing to use what you learn to create a psychologically safer workplace for everyone, especially those from deserving equity groups.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take a closer look at the 2025 program outline. This year's Masterclass teachers are:</a:t>
            </a:r>
          </a:p>
          <a:p>
            <a:r>
              <a:rPr lang="en-US"/>
              <a:t/>
            </a:r>
          </a:p>
          <a:p>
            <a:r>
              <a:rPr lang="en-US"/>
              <a:t>Inclusive Leadership: Psychological Safety and Belonging as the Future of Work with Dr. Jody Carrington</a:t>
            </a:r>
          </a:p>
          <a:p>
            <a:r>
              <a:rPr lang="en-US"/>
              <a:t/>
            </a:r>
          </a:p>
          <a:p>
            <a:r>
              <a:rPr lang="en-US"/>
              <a:t>Say Less, Get More: Mastering Effective Negotiation with Fotini Iconomopoulos</a:t>
            </a:r>
          </a:p>
          <a:p>
            <a:r>
              <a:rPr lang="en-US"/>
              <a:t/>
            </a:r>
          </a:p>
          <a:p>
            <a:r>
              <a:rPr lang="en-US"/>
              <a:t>The Power of Sponsorship: Turning Connection into Career Momentum with Jenny Chen</a:t>
            </a:r>
          </a:p>
          <a:p>
            <a:r>
              <a:rPr lang="en-US"/>
              <a:t/>
            </a:r>
          </a:p>
          <a:p>
            <a:r>
              <a:rPr lang="en-US"/>
              <a:t>Innies and Outies: Maintaining our Humanity During the Age of AI with Richard Sharpe</a:t>
            </a:r>
          </a:p>
          <a:p>
            <a:r>
              <a:rPr lang="en-US"/>
              <a:t/>
            </a:r>
          </a:p>
          <a:p>
            <a:r>
              <a:rPr lang="en-US"/>
              <a:t>Confidence: Strengthen Your Mindset for Career and Leadership Success with Charles Achampong.</a:t>
            </a:r>
          </a:p>
          <a:p>
            <a:r>
              <a:rPr lang="en-US"/>
              <a:t/>
            </a:r>
          </a:p>
          <a:p>
            <a:r>
              <a:rPr lang="en-US"/>
              <a:t>Masterclasses are recorded for viewing at a later date if you’re unable to attend live.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LLMC Cohort 5 Circle Themes are:</a:t>
            </a:r>
          </a:p>
          <a:p>
            <a:r>
              <a:rPr lang="en-US"/>
              <a:t/>
            </a:r>
          </a:p>
          <a:p>
            <a:r>
              <a:rPr lang="en-US"/>
              <a:t>Inclusive Leadership</a:t>
            </a:r>
          </a:p>
          <a:p>
            <a:r>
              <a:rPr lang="en-US"/>
              <a:t/>
            </a:r>
          </a:p>
          <a:p>
            <a:r>
              <a:rPr lang="en-US"/>
              <a:t>Mastering the Art of Negotiation</a:t>
            </a:r>
          </a:p>
          <a:p>
            <a:r>
              <a:rPr lang="en-US"/>
              <a:t/>
            </a:r>
          </a:p>
          <a:p>
            <a:r>
              <a:rPr lang="en-US"/>
              <a:t>Sponsorship and Career Building</a:t>
            </a:r>
          </a:p>
          <a:p>
            <a:r>
              <a:rPr lang="en-US"/>
              <a:t/>
            </a:r>
          </a:p>
          <a:p>
            <a:r>
              <a:rPr lang="en-US"/>
              <a:t>Diversity, Equity, Inclusion, and Accessibility: A Non-Performative Approach</a:t>
            </a:r>
          </a:p>
          <a:p>
            <a:r>
              <a:rPr lang="en-US"/>
              <a:t/>
            </a:r>
          </a:p>
          <a:p>
            <a:r>
              <a:rPr lang="en-US"/>
              <a:t>Confidence: Strengthen Your Mindset for Career and Leadership Success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program has several benefits to expand your professional toolkit:</a:t>
            </a:r>
          </a:p>
          <a:p>
            <a:r>
              <a:rPr lang="en-US"/>
              <a:t/>
            </a:r>
          </a:p>
          <a:p>
            <a:r>
              <a:rPr lang="en-US"/>
              <a:t>Masterclasses with Subject Matter Experts</a:t>
            </a:r>
          </a:p>
          <a:p>
            <a:r>
              <a:rPr lang="en-US"/>
              <a:t/>
            </a:r>
          </a:p>
          <a:p>
            <a:r>
              <a:rPr lang="en-US"/>
              <a:t>Discussion Guides such as this one</a:t>
            </a:r>
          </a:p>
          <a:p>
            <a:r>
              <a:rPr lang="en-US"/>
              <a:t/>
            </a:r>
          </a:p>
          <a:p>
            <a:r>
              <a:rPr lang="en-US"/>
              <a:t>A guide for Networking Best Practices found on the LLMC GCWiki page</a:t>
            </a:r>
          </a:p>
          <a:p>
            <a:r>
              <a:rPr lang="en-US"/>
              <a:t/>
            </a:r>
          </a:p>
          <a:p>
            <a:r>
              <a:rPr lang="en-US"/>
              <a:t>LLMC Lounges</a:t>
            </a:r>
          </a:p>
          <a:p>
            <a:r>
              <a:rPr lang="en-US"/>
              <a:t/>
            </a:r>
          </a:p>
          <a:p>
            <a:r>
              <a:rPr lang="en-US"/>
              <a:t>Written Components </a:t>
            </a:r>
          </a:p>
          <a:p>
            <a:r>
              <a:rPr lang="en-US"/>
              <a:t/>
            </a:r>
          </a:p>
          <a:p>
            <a:r>
              <a:rPr lang="en-US"/>
              <a:t>Emails </a:t>
            </a:r>
          </a:p>
          <a:p>
            <a:r>
              <a:rPr lang="en-US"/>
              <a:t/>
            </a:r>
          </a:p>
          <a:p>
            <a:r>
              <a:rPr lang="en-US"/>
              <a:t>Online Engagement</a:t>
            </a:r>
          </a:p>
          <a:p>
            <a:r>
              <a:rPr lang="en-US"/>
              <a:t/>
            </a:r>
          </a:p>
          <a:p>
            <a:r>
              <a:rPr lang="en-US"/>
              <a:t>Local in-person events - hosted by LLMC member volunteers across Canada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Circle logistics:</a:t>
            </a:r>
          </a:p>
          <a:p>
            <a:r>
              <a:rPr lang="en-US"/>
              <a:t/>
            </a:r>
          </a:p>
          <a:p>
            <a:r>
              <a:rPr lang="en-US"/>
              <a:t>each Circle is approximately 90-minutes in length and the 5th Circle is approximately 120-minutes</a:t>
            </a:r>
          </a:p>
          <a:p>
            <a:r>
              <a:rPr lang="en-US"/>
              <a:t/>
            </a:r>
          </a:p>
          <a:p>
            <a:r>
              <a:rPr lang="en-US"/>
              <a:t>Ensuring maximum collaboration and clear expectations</a:t>
            </a:r>
          </a:p>
          <a:p>
            <a:r>
              <a:rPr lang="en-US"/>
              <a:t/>
            </a:r>
          </a:p>
          <a:p>
            <a:r>
              <a:rPr lang="en-US"/>
              <a:t>The optimal Circle size is 6-8 members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4.png" Type="http://schemas.openxmlformats.org/officeDocument/2006/relationships/image"/><Relationship Id="rId4" Target="../media/image20.jpeg" Type="http://schemas.openxmlformats.org/officeDocument/2006/relationships/image"/><Relationship Id="rId5" Target="../media/image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4.png" Type="http://schemas.openxmlformats.org/officeDocument/2006/relationships/image"/><Relationship Id="rId4" Target="../media/image20.jpeg" Type="http://schemas.openxmlformats.org/officeDocument/2006/relationships/image"/><Relationship Id="rId5" Target="../media/image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4.png" Type="http://schemas.openxmlformats.org/officeDocument/2006/relationships/image"/><Relationship Id="rId4" Target="../media/image21.jpeg" Type="http://schemas.openxmlformats.org/officeDocument/2006/relationships/image"/><Relationship Id="rId5" Target="../media/image1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4.png" Type="http://schemas.openxmlformats.org/officeDocument/2006/relationships/image"/><Relationship Id="rId4" Target="../media/image12.png" Type="http://schemas.openxmlformats.org/officeDocument/2006/relationships/image"/><Relationship Id="rId5" Target="../media/image22.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4.png" Type="http://schemas.openxmlformats.org/officeDocument/2006/relationships/image"/><Relationship Id="rId4" Target="../media/image21.jpeg" Type="http://schemas.openxmlformats.org/officeDocument/2006/relationships/image"/><Relationship Id="rId5" Target="../media/image23.png" Type="http://schemas.openxmlformats.org/officeDocument/2006/relationships/image"/><Relationship Id="rId6" Target="../media/image5.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4.png" Type="http://schemas.openxmlformats.org/officeDocument/2006/relationships/image"/><Relationship Id="rId4" Target="../media/image24.jpeg" Type="http://schemas.openxmlformats.org/officeDocument/2006/relationships/image"/><Relationship Id="rId5" Target="../media/image25.png" Type="http://schemas.openxmlformats.org/officeDocument/2006/relationships/image"/><Relationship Id="rId6" Target="../media/image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4.png" Type="http://schemas.openxmlformats.org/officeDocument/2006/relationships/image"/><Relationship Id="rId4" Target="../media/image25.png" Type="http://schemas.openxmlformats.org/officeDocument/2006/relationships/image"/><Relationship Id="rId5" Target="../media/image12.png" Type="http://schemas.openxmlformats.org/officeDocument/2006/relationships/image"/><Relationship Id="rId6" Target="../media/image26.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4.png" Type="http://schemas.openxmlformats.org/officeDocument/2006/relationships/image"/><Relationship Id="rId4" Target="../media/image27.jpeg" Type="http://schemas.openxmlformats.org/officeDocument/2006/relationships/image"/><Relationship Id="rId5" Target="../media/image25.png" Type="http://schemas.openxmlformats.org/officeDocument/2006/relationships/image"/><Relationship Id="rId6" Target="../media/image1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4.png" Type="http://schemas.openxmlformats.org/officeDocument/2006/relationships/image"/><Relationship Id="rId4" Target="../media/image28.jpeg" Type="http://schemas.openxmlformats.org/officeDocument/2006/relationships/image"/><Relationship Id="rId5" Target="../media/image12.png" Type="http://schemas.openxmlformats.org/officeDocument/2006/relationships/image"/><Relationship Id="rId6" Target="../media/image2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4.png" Type="http://schemas.openxmlformats.org/officeDocument/2006/relationships/image"/><Relationship Id="rId4" Target="../media/image28.jpeg" Type="http://schemas.openxmlformats.org/officeDocument/2006/relationships/image"/><Relationship Id="rId5" Target="../media/image12.png" Type="http://schemas.openxmlformats.org/officeDocument/2006/relationships/image"/><Relationship Id="rId6" Target="../media/image2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12.png" Type="http://schemas.openxmlformats.org/officeDocument/2006/relationships/image"/><Relationship Id="rId4" Target="../media/image4.png" Type="http://schemas.openxmlformats.org/officeDocument/2006/relationships/image"/><Relationship Id="rId5" Target="../media/image29.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4.png" Type="http://schemas.openxmlformats.org/officeDocument/2006/relationships/image"/><Relationship Id="rId4" Target="../media/image29.jpeg" Type="http://schemas.openxmlformats.org/officeDocument/2006/relationships/image"/><Relationship Id="rId5" Target="../media/image12.png" Type="http://schemas.openxmlformats.org/officeDocument/2006/relationships/image"/><Relationship Id="rId6" Target="../media/image2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4.png" Type="http://schemas.openxmlformats.org/officeDocument/2006/relationships/image"/><Relationship Id="rId4" Target="../media/image30.jpeg" Type="http://schemas.openxmlformats.org/officeDocument/2006/relationships/image"/><Relationship Id="rId5" Target="../media/image12.png" Type="http://schemas.openxmlformats.org/officeDocument/2006/relationships/image"/><Relationship Id="rId6" Target="../media/image25.png" Type="http://schemas.openxmlformats.org/officeDocument/2006/relationships/image"/><Relationship Id="rId7" Target="https://www.ted.com/talks/simon_sinek_why_good_leaders_make_you_feel_safe?language=en"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https://wiki.gccollab.ca/Learning_Library" TargetMode="External" Type="http://schemas.openxmlformats.org/officeDocument/2006/relationships/hyperlink"/><Relationship Id="rId2" Target="../notesSlides/notesSlide24.xml" Type="http://schemas.openxmlformats.org/officeDocument/2006/relationships/notesSlide"/><Relationship Id="rId3" Target="../media/image31.png" Type="http://schemas.openxmlformats.org/officeDocument/2006/relationships/image"/><Relationship Id="rId4" Target="../media/image32.svg" Type="http://schemas.openxmlformats.org/officeDocument/2006/relationships/image"/><Relationship Id="rId5" Target="https://wiki.gccollab.ca/Lifting_as_you_Lead_Mentoring_Circles_Program_2024" TargetMode="External" Type="http://schemas.openxmlformats.org/officeDocument/2006/relationships/hyperlink"/><Relationship Id="rId6" Target="https://wiki.gccollab.ca/Lifting_as_you_Lead_Mentoring_Circles_Program_2024" TargetMode="External" Type="http://schemas.openxmlformats.org/officeDocument/2006/relationships/hyperlink"/><Relationship Id="rId7" Target="https://www.linkedin.com/groups/12904569/" TargetMode="External" Type="http://schemas.openxmlformats.org/officeDocument/2006/relationships/hyperlink"/><Relationship Id="rId8" Target="../media/image5.png" Type="http://schemas.openxmlformats.org/officeDocument/2006/relationships/image"/><Relationship Id="rId9" Target="../media/image4.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https://www.linkedin.com/groups/12904569/" TargetMode="External" Type="http://schemas.openxmlformats.org/officeDocument/2006/relationships/hyperlink"/><Relationship Id="rId2" Target="../notesSlides/notesSlide25.xml" Type="http://schemas.openxmlformats.org/officeDocument/2006/relationships/notesSlide"/><Relationship Id="rId3" Target="../media/image4.png" Type="http://schemas.openxmlformats.org/officeDocument/2006/relationships/image"/><Relationship Id="rId4" Target="../media/image33.jpeg" Type="http://schemas.openxmlformats.org/officeDocument/2006/relationships/image"/><Relationship Id="rId5" Target="../media/image5.png" Type="http://schemas.openxmlformats.org/officeDocument/2006/relationships/image"/><Relationship Id="rId6" Target="../media/image34.png" Type="http://schemas.openxmlformats.org/officeDocument/2006/relationships/image"/><Relationship Id="rId7" Target="https://forms.office.com/r/VuHtwkFKL8" TargetMode="External" Type="http://schemas.openxmlformats.org/officeDocument/2006/relationships/hyperlink"/><Relationship Id="rId8" Target="../media/image35.png" Type="http://schemas.openxmlformats.org/officeDocument/2006/relationships/image"/><Relationship Id="rId9" Target="https://wiki.gccollab.ca/Learning_Library"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4.png" Type="http://schemas.openxmlformats.org/officeDocument/2006/relationships/image"/><Relationship Id="rId4" Target="../media/image37.jpeg" Type="http://schemas.openxmlformats.org/officeDocument/2006/relationships/image"/><Relationship Id="rId5" Target="https://www.canada.ca/en/government/publicservice/wellness-inclusion-diversity-public-service/employee-assistance-program.html#E" TargetMode="External" Type="http://schemas.openxmlformats.org/officeDocument/2006/relationships/hyperlink"/><Relationship Id="rId6" Target="https://www.canada.ca/en/government/publicservice/wellness-inclusion-diversity-public-service/employee-assistance-program.html#E" TargetMode="External" Type="http://schemas.openxmlformats.org/officeDocument/2006/relationships/hyperlink"/><Relationship Id="rId7" Target="https://www.hopeforwellness.ca/" TargetMode="External" Type="http://schemas.openxmlformats.org/officeDocument/2006/relationships/hyperlink"/><Relationship Id="rId8" Target="https://www.canada.ca/en/department-national-defence/services/benefits-military/health-support/member-family-assistance-services.html" TargetMode="External" Type="http://schemas.openxmlformats.org/officeDocument/2006/relationships/hyperlink"/><Relationship Id="rId9" Target="../media/image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38.jpeg" Type="http://schemas.openxmlformats.org/officeDocument/2006/relationships/image"/><Relationship Id="rId4" Target="https://www.canada.ca/en/department-national-defence/services/benefits-military/health-support/sexual-misconduct-response.html" TargetMode="External" Type="http://schemas.openxmlformats.org/officeDocument/2006/relationships/hyperlink"/><Relationship Id="rId5" Target="https://www.crisisservicescanada.ca/en/" TargetMode="External" Type="http://schemas.openxmlformats.org/officeDocument/2006/relationships/hyperlink"/><Relationship Id="rId6" Target="https://wellnesstogether.ca" TargetMode="External" Type="http://schemas.openxmlformats.org/officeDocument/2006/relationships/hyperlink"/><Relationship Id="rId7" Target="../media/image5.png" Type="http://schemas.openxmlformats.org/officeDocument/2006/relationships/image"/><Relationship Id="rId8" Target="../media/image4.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4.png" Type="http://schemas.openxmlformats.org/officeDocument/2006/relationships/image"/><Relationship Id="rId4" Target="../media/image6.jpeg" Type="http://schemas.openxmlformats.org/officeDocument/2006/relationships/image"/><Relationship Id="rId5" Target="../media/image7.jpeg" Type="http://schemas.openxmlformats.org/officeDocument/2006/relationships/image"/><Relationship Id="rId6"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6.jpeg" Type="http://schemas.openxmlformats.org/officeDocument/2006/relationships/image"/><Relationship Id="rId6" Target="../media/image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4.png" Type="http://schemas.openxmlformats.org/officeDocument/2006/relationships/image"/><Relationship Id="rId4" Target="../media/image8.jpeg" Type="http://schemas.openxmlformats.org/officeDocument/2006/relationships/image"/><Relationship Id="rId5" Target="../media/image9.jpeg" Type="http://schemas.openxmlformats.org/officeDocument/2006/relationships/image"/><Relationship Id="rId6" Target="../media/image10.jpeg" Type="http://schemas.openxmlformats.org/officeDocument/2006/relationships/image"/><Relationship Id="rId7"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1.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4.png" Type="http://schemas.openxmlformats.org/officeDocument/2006/relationships/image"/><Relationship Id="rId7" Target="../media/image15.png" Type="http://schemas.openxmlformats.org/officeDocument/2006/relationships/image"/><Relationship Id="rId8" Target="../media/image16.png" Type="http://schemas.openxmlformats.org/officeDocument/2006/relationships/image"/><Relationship Id="rId9" Target="../media/image1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4.png" Type="http://schemas.openxmlformats.org/officeDocument/2006/relationships/image"/><Relationship Id="rId4" Target="../media/image18.jpeg" Type="http://schemas.openxmlformats.org/officeDocument/2006/relationships/image"/><Relationship Id="rId5" Target="../media/image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4.png" Type="http://schemas.openxmlformats.org/officeDocument/2006/relationships/image"/><Relationship Id="rId4" Target="https://wiki.gccollab.ca/Lifting_as_you_Lead_Mentoring_Circles_Program_2025#Masterclasses" TargetMode="External" Type="http://schemas.openxmlformats.org/officeDocument/2006/relationships/hyperlink"/><Relationship Id="rId5" Target="https://wiki.gccollab.ca/Lifting_as_you_Lead_Mentoring_Circles_Program_2025#Circle_Discussion_Guides" TargetMode="External" Type="http://schemas.openxmlformats.org/officeDocument/2006/relationships/hyperlink"/><Relationship Id="rId6" Target="https://wiki.gccollab.ca/images/d/dd/Lifting_as_You_Lead_Mentoring_Circles_Networking_Best_Practices.pdf" TargetMode="External" Type="http://schemas.openxmlformats.org/officeDocument/2006/relationships/hyperlink"/><Relationship Id="rId7" Target="https://www.linkedin.com/groups/12904569/" TargetMode="External" Type="http://schemas.openxmlformats.org/officeDocument/2006/relationships/hyperlink"/><Relationship Id="rId8" Target="../media/image19.jpeg" Type="http://schemas.openxmlformats.org/officeDocument/2006/relationships/image"/><Relationship Id="rId9" Target="../media/image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9.jpeg" Type="http://schemas.openxmlformats.org/officeDocument/2006/relationships/image"/><Relationship Id="rId4" Target="../media/image5.png" Type="http://schemas.openxmlformats.org/officeDocument/2006/relationships/image"/><Relationship Id="rId5"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266980" cy="10226580"/>
          </a:xfrm>
          <a:custGeom>
            <a:avLst/>
            <a:gdLst/>
            <a:ahLst/>
            <a:cxnLst/>
            <a:rect r="r" b="b" t="t" l="l"/>
            <a:pathLst>
              <a:path h="10226580" w="12266980">
                <a:moveTo>
                  <a:pt x="0" y="0"/>
                </a:moveTo>
                <a:lnTo>
                  <a:pt x="12266980" y="0"/>
                </a:lnTo>
                <a:lnTo>
                  <a:pt x="12266980" y="10226580"/>
                </a:lnTo>
                <a:lnTo>
                  <a:pt x="0" y="10226580"/>
                </a:lnTo>
                <a:lnTo>
                  <a:pt x="0" y="0"/>
                </a:lnTo>
                <a:close/>
              </a:path>
            </a:pathLst>
          </a:custGeom>
          <a:blipFill>
            <a:blip r:embed="rId3">
              <a:alphaModFix amt="5000"/>
            </a:blip>
            <a:stretch>
              <a:fillRect l="0" t="0" r="0" b="0"/>
            </a:stretch>
          </a:blipFill>
        </p:spPr>
      </p:sp>
      <p:grpSp>
        <p:nvGrpSpPr>
          <p:cNvPr name="Group 3" id="3"/>
          <p:cNvGrpSpPr/>
          <p:nvPr/>
        </p:nvGrpSpPr>
        <p:grpSpPr>
          <a:xfrm rot="0">
            <a:off x="0" y="0"/>
            <a:ext cx="18288000" cy="10287000"/>
            <a:chOff x="0" y="0"/>
            <a:chExt cx="9429163" cy="5303904"/>
          </a:xfrm>
        </p:grpSpPr>
        <p:sp>
          <p:nvSpPr>
            <p:cNvPr name="Freeform 4" id="4"/>
            <p:cNvSpPr/>
            <p:nvPr/>
          </p:nvSpPr>
          <p:spPr>
            <a:xfrm flipH="false" flipV="false" rot="0">
              <a:off x="0" y="0"/>
              <a:ext cx="9429163" cy="5303904"/>
            </a:xfrm>
            <a:custGeom>
              <a:avLst/>
              <a:gdLst/>
              <a:ahLst/>
              <a:cxnLst/>
              <a:rect r="r" b="b" t="t" l="l"/>
              <a:pathLst>
                <a:path h="5303904" w="9429163">
                  <a:moveTo>
                    <a:pt x="0" y="0"/>
                  </a:moveTo>
                  <a:lnTo>
                    <a:pt x="9429163" y="0"/>
                  </a:lnTo>
                  <a:lnTo>
                    <a:pt x="9429163" y="5303904"/>
                  </a:lnTo>
                  <a:lnTo>
                    <a:pt x="0" y="5303904"/>
                  </a:lnTo>
                  <a:close/>
                </a:path>
              </a:pathLst>
            </a:custGeom>
            <a:gradFill rotWithShape="true">
              <a:gsLst>
                <a:gs pos="0">
                  <a:srgbClr val="FFFFFF">
                    <a:alpha val="0"/>
                  </a:srgbClr>
                </a:gs>
                <a:gs pos="100000">
                  <a:srgbClr val="000000">
                    <a:alpha val="100000"/>
                  </a:srgbClr>
                </a:gs>
              </a:gsLst>
              <a:lin ang="5400000"/>
            </a:gradFill>
          </p:spPr>
        </p:sp>
        <p:sp>
          <p:nvSpPr>
            <p:cNvPr name="TextBox 5" id="5"/>
            <p:cNvSpPr txBox="true"/>
            <p:nvPr/>
          </p:nvSpPr>
          <p:spPr>
            <a:xfrm>
              <a:off x="0" y="-19050"/>
              <a:ext cx="9429163" cy="5322954"/>
            </a:xfrm>
            <a:prstGeom prst="rect">
              <a:avLst/>
            </a:prstGeom>
          </p:spPr>
          <p:txBody>
            <a:bodyPr anchor="ctr" rtlCol="false" tIns="35310" lIns="35310" bIns="35310" rIns="35310"/>
            <a:lstStyle/>
            <a:p>
              <a:pPr algn="ctr">
                <a:lnSpc>
                  <a:spcPts val="1362"/>
                </a:lnSpc>
              </a:pPr>
            </a:p>
          </p:txBody>
        </p:sp>
      </p:grpSp>
      <p:sp>
        <p:nvSpPr>
          <p:cNvPr name="Freeform 6" id="6"/>
          <p:cNvSpPr/>
          <p:nvPr/>
        </p:nvSpPr>
        <p:spPr>
          <a:xfrm flipH="false" flipV="false" rot="0">
            <a:off x="-12891707" y="-4899154"/>
            <a:ext cx="27840814" cy="15660458"/>
          </a:xfrm>
          <a:custGeom>
            <a:avLst/>
            <a:gdLst/>
            <a:ahLst/>
            <a:cxnLst/>
            <a:rect r="r" b="b" t="t" l="l"/>
            <a:pathLst>
              <a:path h="15660458" w="27840814">
                <a:moveTo>
                  <a:pt x="0" y="0"/>
                </a:moveTo>
                <a:lnTo>
                  <a:pt x="27840814" y="0"/>
                </a:lnTo>
                <a:lnTo>
                  <a:pt x="27840814" y="15660458"/>
                </a:lnTo>
                <a:lnTo>
                  <a:pt x="0" y="15660458"/>
                </a:lnTo>
                <a:lnTo>
                  <a:pt x="0" y="0"/>
                </a:lnTo>
                <a:close/>
              </a:path>
            </a:pathLst>
          </a:custGeom>
          <a:blipFill>
            <a:blip r:embed="rId4"/>
            <a:stretch>
              <a:fillRect l="-20527" t="-15813" r="-27974" b="-32688"/>
            </a:stretch>
          </a:blipFill>
        </p:spPr>
      </p:sp>
      <p:sp>
        <p:nvSpPr>
          <p:cNvPr name="TextBox 7" id="7"/>
          <p:cNvSpPr txBox="true"/>
          <p:nvPr/>
        </p:nvSpPr>
        <p:spPr>
          <a:xfrm rot="0">
            <a:off x="10288840" y="4718540"/>
            <a:ext cx="7282793" cy="3523869"/>
          </a:xfrm>
          <a:prstGeom prst="rect">
            <a:avLst/>
          </a:prstGeom>
        </p:spPr>
        <p:txBody>
          <a:bodyPr anchor="t" rtlCol="false" tIns="0" lIns="0" bIns="0" rIns="0">
            <a:spAutoFit/>
          </a:bodyPr>
          <a:lstStyle/>
          <a:p>
            <a:pPr algn="ctr">
              <a:lnSpc>
                <a:spcPts val="14447"/>
              </a:lnSpc>
            </a:pPr>
            <a:r>
              <a:rPr lang="en-US" b="true" sz="8600">
                <a:solidFill>
                  <a:srgbClr val="FFFFFF"/>
                </a:solidFill>
                <a:latin typeface="Montserrat Bold"/>
                <a:ea typeface="Montserrat Bold"/>
                <a:cs typeface="Montserrat Bold"/>
                <a:sym typeface="Montserrat Bold"/>
              </a:rPr>
              <a:t>Meet your Circle</a:t>
            </a:r>
          </a:p>
        </p:txBody>
      </p:sp>
      <p:sp>
        <p:nvSpPr>
          <p:cNvPr name="TextBox 8" id="8"/>
          <p:cNvSpPr txBox="true"/>
          <p:nvPr/>
        </p:nvSpPr>
        <p:spPr>
          <a:xfrm rot="0">
            <a:off x="13397832" y="8518634"/>
            <a:ext cx="1064865" cy="678565"/>
          </a:xfrm>
          <a:prstGeom prst="rect">
            <a:avLst/>
          </a:prstGeom>
        </p:spPr>
        <p:txBody>
          <a:bodyPr anchor="t" rtlCol="false" tIns="0" lIns="0" bIns="0" rIns="0">
            <a:spAutoFit/>
          </a:bodyPr>
          <a:lstStyle/>
          <a:p>
            <a:pPr algn="ctr">
              <a:lnSpc>
                <a:spcPts val="5710"/>
              </a:lnSpc>
            </a:pPr>
            <a:r>
              <a:rPr lang="en-US" sz="3399">
                <a:solidFill>
                  <a:srgbClr val="FFFFFF"/>
                </a:solidFill>
                <a:latin typeface="Montserrat"/>
                <a:ea typeface="Montserrat"/>
                <a:cs typeface="Montserrat"/>
                <a:sym typeface="Montserrat"/>
              </a:rPr>
              <a:t>2025</a:t>
            </a:r>
          </a:p>
        </p:txBody>
      </p:sp>
      <p:sp>
        <p:nvSpPr>
          <p:cNvPr name="Freeform 9" id="9"/>
          <p:cNvSpPr/>
          <p:nvPr/>
        </p:nvSpPr>
        <p:spPr>
          <a:xfrm flipH="false" flipV="false" rot="0">
            <a:off x="9754727" y="841539"/>
            <a:ext cx="7286209" cy="3832025"/>
          </a:xfrm>
          <a:custGeom>
            <a:avLst/>
            <a:gdLst/>
            <a:ahLst/>
            <a:cxnLst/>
            <a:rect r="r" b="b" t="t" l="l"/>
            <a:pathLst>
              <a:path h="3832025" w="7286209">
                <a:moveTo>
                  <a:pt x="0" y="0"/>
                </a:moveTo>
                <a:lnTo>
                  <a:pt x="7286210" y="0"/>
                </a:lnTo>
                <a:lnTo>
                  <a:pt x="7286210" y="3832024"/>
                </a:lnTo>
                <a:lnTo>
                  <a:pt x="0" y="3832024"/>
                </a:lnTo>
                <a:lnTo>
                  <a:pt x="0" y="0"/>
                </a:lnTo>
                <a:close/>
              </a:path>
            </a:pathLst>
          </a:custGeom>
          <a:blipFill>
            <a:blip r:embed="rId5"/>
            <a:stretch>
              <a:fillRect l="0" t="-3975" r="-4176" b="-7445"/>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123398" y="1096194"/>
            <a:ext cx="13328956" cy="892175"/>
          </a:xfrm>
          <a:prstGeom prst="rect">
            <a:avLst/>
          </a:prstGeom>
        </p:spPr>
        <p:txBody>
          <a:bodyPr anchor="t" rtlCol="false" tIns="0" lIns="0" bIns="0" rIns="0">
            <a:spAutoFit/>
          </a:bodyPr>
          <a:lstStyle/>
          <a:p>
            <a:pPr algn="l">
              <a:lnSpc>
                <a:spcPts val="7318"/>
              </a:lnSpc>
            </a:pPr>
            <a:r>
              <a:rPr lang="en-US" b="true" sz="4999">
                <a:solidFill>
                  <a:srgbClr val="000000"/>
                </a:solidFill>
                <a:latin typeface="Montserrat Bold"/>
                <a:ea typeface="Montserrat Bold"/>
                <a:cs typeface="Montserrat Bold"/>
                <a:sym typeface="Montserrat Bold"/>
              </a:rPr>
              <a:t>Circle Ground Rules and Values</a:t>
            </a:r>
          </a:p>
        </p:txBody>
      </p:sp>
      <p:grpSp>
        <p:nvGrpSpPr>
          <p:cNvPr name="Group 5" id="5"/>
          <p:cNvGrpSpPr/>
          <p:nvPr/>
        </p:nvGrpSpPr>
        <p:grpSpPr>
          <a:xfrm rot="0">
            <a:off x="13523401" y="2139928"/>
            <a:ext cx="4516107" cy="4516088"/>
            <a:chOff x="0" y="0"/>
            <a:chExt cx="6021476" cy="6021451"/>
          </a:xfrm>
        </p:grpSpPr>
        <p:sp>
          <p:nvSpPr>
            <p:cNvPr name="Freeform 6" id="6"/>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13499" t="0" r="-13500" b="0"/>
              </a:stretch>
            </a:blipFill>
          </p:spPr>
        </p:sp>
      </p:grpSp>
      <p:sp>
        <p:nvSpPr>
          <p:cNvPr name="TextBox 7" id="7"/>
          <p:cNvSpPr txBox="true"/>
          <p:nvPr/>
        </p:nvSpPr>
        <p:spPr>
          <a:xfrm rot="0">
            <a:off x="634231" y="2306643"/>
            <a:ext cx="17019537" cy="5377805"/>
          </a:xfrm>
          <a:prstGeom prst="rect">
            <a:avLst/>
          </a:prstGeom>
        </p:spPr>
        <p:txBody>
          <a:bodyPr anchor="t" rtlCol="false" tIns="0" lIns="0" bIns="0" rIns="0">
            <a:spAutoFit/>
          </a:bodyPr>
          <a:lstStyle/>
          <a:p>
            <a:pPr algn="just" marL="1007934" indent="-335978" lvl="2">
              <a:lnSpc>
                <a:spcPts val="8095"/>
              </a:lnSpc>
              <a:buFont typeface="Arial"/>
              <a:buChar char="⚬"/>
            </a:pPr>
            <a:r>
              <a:rPr lang="en-US" b="true" sz="4409">
                <a:solidFill>
                  <a:srgbClr val="000000"/>
                </a:solidFill>
                <a:latin typeface="Montserrat Bold"/>
                <a:ea typeface="Montserrat Bold"/>
                <a:cs typeface="Montserrat Bold"/>
                <a:sym typeface="Montserrat Bold"/>
              </a:rPr>
              <a:t>Equality: </a:t>
            </a:r>
            <a:r>
              <a:rPr lang="en-US" sz="4409">
                <a:solidFill>
                  <a:srgbClr val="000000"/>
                </a:solidFill>
                <a:latin typeface="Montserrat"/>
                <a:ea typeface="Montserrat"/>
                <a:cs typeface="Montserrat"/>
                <a:sym typeface="Montserrat"/>
              </a:rPr>
              <a:t>Everyone is an equal member</a:t>
            </a:r>
          </a:p>
          <a:p>
            <a:pPr algn="just" marL="320052" indent="-106684" lvl="2">
              <a:lnSpc>
                <a:spcPts val="1787"/>
              </a:lnSpc>
            </a:pPr>
          </a:p>
          <a:p>
            <a:pPr algn="just" marL="1007934" indent="-335978" lvl="2">
              <a:lnSpc>
                <a:spcPts val="8095"/>
              </a:lnSpc>
              <a:buFont typeface="Arial"/>
              <a:buChar char="⚬"/>
            </a:pPr>
            <a:r>
              <a:rPr lang="en-US" b="true" sz="4409">
                <a:solidFill>
                  <a:srgbClr val="000000"/>
                </a:solidFill>
                <a:latin typeface="Montserrat Bold"/>
                <a:ea typeface="Montserrat Bold"/>
                <a:cs typeface="Montserrat Bold"/>
                <a:sym typeface="Montserrat Bold"/>
              </a:rPr>
              <a:t>Substance: </a:t>
            </a:r>
            <a:r>
              <a:rPr lang="en-US" sz="4409">
                <a:solidFill>
                  <a:srgbClr val="000000"/>
                </a:solidFill>
                <a:latin typeface="Montserrat"/>
                <a:ea typeface="Montserrat"/>
                <a:cs typeface="Montserrat"/>
                <a:sym typeface="Montserrat"/>
              </a:rPr>
              <a:t>Share what's important </a:t>
            </a:r>
          </a:p>
          <a:p>
            <a:pPr algn="just" marL="320052" indent="-106684" lvl="2">
              <a:lnSpc>
                <a:spcPts val="1787"/>
              </a:lnSpc>
            </a:pPr>
          </a:p>
          <a:p>
            <a:pPr algn="just" marL="1007934" indent="-335978" lvl="2">
              <a:lnSpc>
                <a:spcPts val="8095"/>
              </a:lnSpc>
              <a:buFont typeface="Arial"/>
              <a:buChar char="⚬"/>
            </a:pPr>
            <a:r>
              <a:rPr lang="en-US" b="true" sz="4409">
                <a:solidFill>
                  <a:srgbClr val="000000"/>
                </a:solidFill>
                <a:latin typeface="Montserrat Bold"/>
                <a:ea typeface="Montserrat Bold"/>
                <a:cs typeface="Montserrat Bold"/>
                <a:sym typeface="Montserrat Bold"/>
              </a:rPr>
              <a:t>Openness: </a:t>
            </a:r>
            <a:r>
              <a:rPr lang="en-US" sz="4409">
                <a:solidFill>
                  <a:srgbClr val="000000"/>
                </a:solidFill>
                <a:latin typeface="Montserrat"/>
                <a:ea typeface="Montserrat"/>
                <a:cs typeface="Montserrat"/>
                <a:sym typeface="Montserrat"/>
              </a:rPr>
              <a:t>Listen and avoid judgements </a:t>
            </a:r>
          </a:p>
          <a:p>
            <a:pPr algn="just" marL="320052" indent="-106684" lvl="2">
              <a:lnSpc>
                <a:spcPts val="1787"/>
              </a:lnSpc>
            </a:pPr>
          </a:p>
          <a:p>
            <a:pPr algn="just" marL="1007934" indent="-335978" lvl="2">
              <a:lnSpc>
                <a:spcPts val="8095"/>
              </a:lnSpc>
              <a:buFont typeface="Arial"/>
              <a:buChar char="⚬"/>
            </a:pPr>
            <a:r>
              <a:rPr lang="en-US" b="true" sz="4409">
                <a:solidFill>
                  <a:srgbClr val="000000"/>
                </a:solidFill>
                <a:latin typeface="Montserrat Bold"/>
                <a:ea typeface="Montserrat Bold"/>
                <a:cs typeface="Montserrat Bold"/>
                <a:sym typeface="Montserrat Bold"/>
              </a:rPr>
              <a:t>Respect: </a:t>
            </a:r>
            <a:r>
              <a:rPr lang="en-US" sz="4409">
                <a:solidFill>
                  <a:srgbClr val="000000"/>
                </a:solidFill>
                <a:latin typeface="Montserrat"/>
                <a:ea typeface="Montserrat"/>
                <a:cs typeface="Montserrat"/>
                <a:sym typeface="Montserrat"/>
              </a:rPr>
              <a:t>Treat others as they would like to be treated</a:t>
            </a:r>
          </a:p>
        </p:txBody>
      </p:sp>
      <p:grpSp>
        <p:nvGrpSpPr>
          <p:cNvPr name="Group 8" id="8"/>
          <p:cNvGrpSpPr>
            <a:grpSpLocks noChangeAspect="true"/>
          </p:cNvGrpSpPr>
          <p:nvPr/>
        </p:nvGrpSpPr>
        <p:grpSpPr>
          <a:xfrm rot="0">
            <a:off x="293000" y="841788"/>
            <a:ext cx="1830401" cy="1525966"/>
            <a:chOff x="0" y="0"/>
            <a:chExt cx="2440535" cy="2034621"/>
          </a:xfrm>
        </p:grpSpPr>
        <p:sp>
          <p:nvSpPr>
            <p:cNvPr name="Freeform 9" id="9"/>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5"/>
              <a:stretch>
                <a:fillRect l="0" t="0" r="0" b="2"/>
              </a:stretch>
            </a:blip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123398" y="1115244"/>
            <a:ext cx="13328956" cy="760603"/>
          </a:xfrm>
          <a:prstGeom prst="rect">
            <a:avLst/>
          </a:prstGeom>
        </p:spPr>
        <p:txBody>
          <a:bodyPr anchor="t" rtlCol="false" tIns="0" lIns="0" bIns="0" rIns="0">
            <a:spAutoFit/>
          </a:bodyPr>
          <a:lstStyle/>
          <a:p>
            <a:pPr algn="l">
              <a:lnSpc>
                <a:spcPts val="6295"/>
              </a:lnSpc>
            </a:pPr>
            <a:r>
              <a:rPr lang="en-US" b="true" sz="4300">
                <a:solidFill>
                  <a:srgbClr val="000000"/>
                </a:solidFill>
                <a:latin typeface="Montserrat Bold"/>
                <a:ea typeface="Montserrat Bold"/>
                <a:cs typeface="Montserrat Bold"/>
                <a:sym typeface="Montserrat Bold"/>
              </a:rPr>
              <a:t>Participant Ground Rules and Values</a:t>
            </a:r>
          </a:p>
        </p:txBody>
      </p:sp>
      <p:grpSp>
        <p:nvGrpSpPr>
          <p:cNvPr name="Group 5" id="5"/>
          <p:cNvGrpSpPr/>
          <p:nvPr/>
        </p:nvGrpSpPr>
        <p:grpSpPr>
          <a:xfrm rot="0">
            <a:off x="13523401" y="2139928"/>
            <a:ext cx="4516107" cy="4516088"/>
            <a:chOff x="0" y="0"/>
            <a:chExt cx="6021476" cy="6021451"/>
          </a:xfrm>
        </p:grpSpPr>
        <p:sp>
          <p:nvSpPr>
            <p:cNvPr name="Freeform 6" id="6"/>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13499" t="0" r="-13500" b="0"/>
              </a:stretch>
            </a:blipFill>
          </p:spPr>
        </p:sp>
      </p:grpSp>
      <p:sp>
        <p:nvSpPr>
          <p:cNvPr name="TextBox 7" id="7"/>
          <p:cNvSpPr txBox="true"/>
          <p:nvPr/>
        </p:nvSpPr>
        <p:spPr>
          <a:xfrm rot="0">
            <a:off x="483118" y="2490833"/>
            <a:ext cx="17428500" cy="7450125"/>
          </a:xfrm>
          <a:prstGeom prst="rect">
            <a:avLst/>
          </a:prstGeom>
        </p:spPr>
        <p:txBody>
          <a:bodyPr anchor="t" rtlCol="false" tIns="0" lIns="0" bIns="0" rIns="0">
            <a:spAutoFit/>
          </a:bodyPr>
          <a:lstStyle/>
          <a:p>
            <a:pPr algn="l" marL="566804" indent="-188935" lvl="2">
              <a:lnSpc>
                <a:spcPts val="3421"/>
              </a:lnSpc>
              <a:buFont typeface="Arial"/>
              <a:buChar char="⚬"/>
            </a:pPr>
            <a:r>
              <a:rPr lang="en-US" sz="2478">
                <a:solidFill>
                  <a:srgbClr val="000000"/>
                </a:solidFill>
                <a:latin typeface="Montserrat"/>
                <a:ea typeface="Montserrat"/>
                <a:cs typeface="Montserrat"/>
                <a:sym typeface="Montserrat"/>
              </a:rPr>
              <a:t>Confidentiality - trust is critical</a:t>
            </a:r>
          </a:p>
          <a:p>
            <a:pPr algn="l" marL="320099" indent="-106700" lvl="2">
              <a:lnSpc>
                <a:spcPts val="1931"/>
              </a:lnSpc>
            </a:pPr>
          </a:p>
          <a:p>
            <a:pPr algn="l" marL="566804" indent="-188935" lvl="2">
              <a:lnSpc>
                <a:spcPts val="3421"/>
              </a:lnSpc>
              <a:buFont typeface="Arial"/>
              <a:buChar char="⚬"/>
            </a:pPr>
            <a:r>
              <a:rPr lang="en-US" sz="2478">
                <a:solidFill>
                  <a:srgbClr val="000000"/>
                </a:solidFill>
                <a:latin typeface="Montserrat"/>
                <a:ea typeface="Montserrat"/>
                <a:cs typeface="Montserrat"/>
                <a:sym typeface="Montserrat"/>
              </a:rPr>
              <a:t>Bring your full self and beginner’s mindset to each session</a:t>
            </a:r>
          </a:p>
          <a:p>
            <a:pPr algn="l" marL="320099" indent="-106700" lvl="2">
              <a:lnSpc>
                <a:spcPts val="1931"/>
              </a:lnSpc>
            </a:pPr>
          </a:p>
          <a:p>
            <a:pPr algn="l" marL="566804" indent="-188935" lvl="2">
              <a:lnSpc>
                <a:spcPts val="3421"/>
              </a:lnSpc>
              <a:buFont typeface="Arial"/>
              <a:buChar char="⚬"/>
            </a:pPr>
            <a:r>
              <a:rPr lang="en-US" sz="2478">
                <a:solidFill>
                  <a:srgbClr val="000000"/>
                </a:solidFill>
                <a:latin typeface="Montserrat"/>
                <a:ea typeface="Montserrat"/>
                <a:cs typeface="Montserrat"/>
                <a:sym typeface="Montserrat"/>
              </a:rPr>
              <a:t>Come nourished and stay hydrated</a:t>
            </a:r>
          </a:p>
          <a:p>
            <a:pPr algn="l" marL="320099" indent="-106700" lvl="2">
              <a:lnSpc>
                <a:spcPts val="1931"/>
              </a:lnSpc>
            </a:pPr>
          </a:p>
          <a:p>
            <a:pPr algn="l" marL="566804" indent="-188935" lvl="2">
              <a:lnSpc>
                <a:spcPts val="3421"/>
              </a:lnSpc>
              <a:buFont typeface="Arial"/>
              <a:buChar char="⚬"/>
            </a:pPr>
            <a:r>
              <a:rPr lang="en-US" sz="2478">
                <a:solidFill>
                  <a:srgbClr val="000000"/>
                </a:solidFill>
                <a:latin typeface="Montserrat"/>
                <a:ea typeface="Montserrat"/>
                <a:cs typeface="Montserrat"/>
                <a:sym typeface="Montserrat"/>
              </a:rPr>
              <a:t>Keep your camera on so everyone feels safe and connected</a:t>
            </a:r>
          </a:p>
          <a:p>
            <a:pPr algn="l" marL="320099" indent="-106700" lvl="2">
              <a:lnSpc>
                <a:spcPts val="1931"/>
              </a:lnSpc>
            </a:pPr>
          </a:p>
          <a:p>
            <a:pPr algn="l" marL="566804" indent="-188935" lvl="2">
              <a:lnSpc>
                <a:spcPts val="3421"/>
              </a:lnSpc>
              <a:buFont typeface="Arial"/>
              <a:buChar char="⚬"/>
            </a:pPr>
            <a:r>
              <a:rPr lang="en-US" sz="2478">
                <a:solidFill>
                  <a:srgbClr val="000000"/>
                </a:solidFill>
                <a:latin typeface="Montserrat"/>
                <a:ea typeface="Montserrat"/>
                <a:cs typeface="Montserrat"/>
                <a:sym typeface="Montserrat"/>
              </a:rPr>
              <a:t>Be candid and honest - listen with empathy</a:t>
            </a:r>
          </a:p>
          <a:p>
            <a:pPr algn="l" marL="320099" indent="-106700" lvl="2">
              <a:lnSpc>
                <a:spcPts val="1931"/>
              </a:lnSpc>
            </a:pPr>
          </a:p>
          <a:p>
            <a:pPr algn="l" marL="566804" indent="-188935" lvl="2">
              <a:lnSpc>
                <a:spcPts val="3421"/>
              </a:lnSpc>
              <a:buFont typeface="Arial"/>
              <a:buChar char="⚬"/>
            </a:pPr>
            <a:r>
              <a:rPr lang="en-US" sz="2478">
                <a:solidFill>
                  <a:srgbClr val="000000"/>
                </a:solidFill>
                <a:latin typeface="Montserrat"/>
                <a:ea typeface="Montserrat"/>
                <a:cs typeface="Montserrat"/>
                <a:sym typeface="Montserrat"/>
              </a:rPr>
              <a:t>Be ready to engage with your peers</a:t>
            </a:r>
          </a:p>
          <a:p>
            <a:pPr algn="l" marL="320099" indent="-106700" lvl="2">
              <a:lnSpc>
                <a:spcPts val="1931"/>
              </a:lnSpc>
            </a:pPr>
          </a:p>
          <a:p>
            <a:pPr algn="l" marL="566804" indent="-188935" lvl="2">
              <a:lnSpc>
                <a:spcPts val="3421"/>
              </a:lnSpc>
              <a:buFont typeface="Arial"/>
              <a:buChar char="⚬"/>
            </a:pPr>
            <a:r>
              <a:rPr lang="en-US" sz="2478">
                <a:solidFill>
                  <a:srgbClr val="000000"/>
                </a:solidFill>
                <a:latin typeface="Montserrat"/>
                <a:ea typeface="Montserrat"/>
                <a:cs typeface="Montserrat"/>
                <a:sym typeface="Montserrat"/>
              </a:rPr>
              <a:t>Remove outside distractions</a:t>
            </a:r>
          </a:p>
          <a:p>
            <a:pPr algn="l" marL="320099" indent="-106700" lvl="2">
              <a:lnSpc>
                <a:spcPts val="1931"/>
              </a:lnSpc>
            </a:pPr>
          </a:p>
          <a:p>
            <a:pPr algn="l" marL="566804" indent="-188935" lvl="2">
              <a:lnSpc>
                <a:spcPts val="3421"/>
              </a:lnSpc>
              <a:buFont typeface="Arial"/>
              <a:buChar char="⚬"/>
            </a:pPr>
            <a:r>
              <a:rPr lang="en-US" sz="2478">
                <a:solidFill>
                  <a:srgbClr val="000000"/>
                </a:solidFill>
                <a:latin typeface="Montserrat"/>
                <a:ea typeface="Montserrat"/>
                <a:cs typeface="Montserrat"/>
                <a:sym typeface="Montserrat"/>
              </a:rPr>
              <a:t>Keep your audio off, except when asking questions and contributing to the discussion</a:t>
            </a:r>
          </a:p>
          <a:p>
            <a:pPr algn="l" marL="320099" indent="-106700" lvl="2">
              <a:lnSpc>
                <a:spcPts val="1931"/>
              </a:lnSpc>
            </a:pPr>
          </a:p>
          <a:p>
            <a:pPr algn="l" marL="566804" indent="-188935" lvl="2">
              <a:lnSpc>
                <a:spcPts val="3421"/>
              </a:lnSpc>
              <a:buFont typeface="Arial"/>
              <a:buChar char="⚬"/>
            </a:pPr>
            <a:r>
              <a:rPr lang="en-US" sz="2478">
                <a:solidFill>
                  <a:srgbClr val="000000"/>
                </a:solidFill>
                <a:latin typeface="Montserrat"/>
                <a:ea typeface="Montserrat"/>
                <a:cs typeface="Montserrat"/>
                <a:sym typeface="Montserrat"/>
              </a:rPr>
              <a:t>Be fully present and attend all five weeks - no multitasking</a:t>
            </a:r>
          </a:p>
        </p:txBody>
      </p:sp>
      <p:grpSp>
        <p:nvGrpSpPr>
          <p:cNvPr name="Group 8" id="8"/>
          <p:cNvGrpSpPr>
            <a:grpSpLocks noChangeAspect="true"/>
          </p:cNvGrpSpPr>
          <p:nvPr/>
        </p:nvGrpSpPr>
        <p:grpSpPr>
          <a:xfrm rot="0">
            <a:off x="293000" y="841788"/>
            <a:ext cx="1830401" cy="1525966"/>
            <a:chOff x="0" y="0"/>
            <a:chExt cx="2440535" cy="2034621"/>
          </a:xfrm>
        </p:grpSpPr>
        <p:sp>
          <p:nvSpPr>
            <p:cNvPr name="Freeform 9" id="9"/>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5"/>
              <a:stretch>
                <a:fillRect l="0" t="0" r="0" b="2"/>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grpSp>
        <p:nvGrpSpPr>
          <p:cNvPr name="Group 4" id="4"/>
          <p:cNvGrpSpPr/>
          <p:nvPr/>
        </p:nvGrpSpPr>
        <p:grpSpPr>
          <a:xfrm rot="0">
            <a:off x="13504456" y="694865"/>
            <a:ext cx="4516107" cy="4516088"/>
            <a:chOff x="0" y="0"/>
            <a:chExt cx="6021476" cy="6021451"/>
          </a:xfrm>
        </p:grpSpPr>
        <p:sp>
          <p:nvSpPr>
            <p:cNvPr name="Freeform 5" id="5"/>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25326" t="0" r="-25326" b="0"/>
              </a:stretch>
            </a:blipFill>
          </p:spPr>
        </p:sp>
      </p:grpSp>
      <p:sp>
        <p:nvSpPr>
          <p:cNvPr name="TextBox 6" id="6"/>
          <p:cNvSpPr txBox="true"/>
          <p:nvPr/>
        </p:nvSpPr>
        <p:spPr>
          <a:xfrm rot="0">
            <a:off x="483118" y="1404762"/>
            <a:ext cx="16776182" cy="5257421"/>
          </a:xfrm>
          <a:prstGeom prst="rect">
            <a:avLst/>
          </a:prstGeom>
        </p:spPr>
        <p:txBody>
          <a:bodyPr anchor="t" rtlCol="false" tIns="0" lIns="0" bIns="0" rIns="0">
            <a:spAutoFit/>
          </a:bodyPr>
          <a:lstStyle/>
          <a:p>
            <a:pPr algn="l">
              <a:lnSpc>
                <a:spcPts val="7526"/>
              </a:lnSpc>
            </a:pPr>
            <a:r>
              <a:rPr lang="en-US" b="true" sz="4099">
                <a:solidFill>
                  <a:srgbClr val="000000"/>
                </a:solidFill>
                <a:latin typeface="Montserrat Bold"/>
                <a:ea typeface="Montserrat Bold"/>
                <a:cs typeface="Montserrat Bold"/>
                <a:sym typeface="Montserrat Bold"/>
              </a:rPr>
              <a:t>Zero Tolerance Criteria</a:t>
            </a:r>
          </a:p>
          <a:p>
            <a:pPr algn="l">
              <a:lnSpc>
                <a:spcPts val="1002"/>
              </a:lnSpc>
            </a:pPr>
          </a:p>
          <a:p>
            <a:pPr algn="l">
              <a:lnSpc>
                <a:spcPts val="7526"/>
              </a:lnSpc>
            </a:pPr>
            <a:r>
              <a:rPr lang="en-US" sz="4099">
                <a:solidFill>
                  <a:srgbClr val="000000"/>
                </a:solidFill>
                <a:latin typeface="Montserrat"/>
                <a:ea typeface="Montserrat"/>
                <a:cs typeface="Montserrat"/>
                <a:sym typeface="Montserrat"/>
              </a:rPr>
              <a:t>We value and champion equality, substance, </a:t>
            </a:r>
          </a:p>
          <a:p>
            <a:pPr algn="l">
              <a:lnSpc>
                <a:spcPts val="7526"/>
              </a:lnSpc>
            </a:pPr>
            <a:r>
              <a:rPr lang="en-US" sz="4099">
                <a:solidFill>
                  <a:srgbClr val="000000"/>
                </a:solidFill>
                <a:latin typeface="Montserrat"/>
                <a:ea typeface="Montserrat"/>
                <a:cs typeface="Montserrat"/>
                <a:sym typeface="Montserrat"/>
              </a:rPr>
              <a:t>openness and respect. Discriminatory feedback, </a:t>
            </a:r>
          </a:p>
          <a:p>
            <a:pPr algn="l">
              <a:lnSpc>
                <a:spcPts val="7526"/>
              </a:lnSpc>
            </a:pPr>
            <a:r>
              <a:rPr lang="en-US" sz="4099">
                <a:solidFill>
                  <a:srgbClr val="000000"/>
                </a:solidFill>
                <a:latin typeface="Montserrat"/>
                <a:ea typeface="Montserrat"/>
                <a:cs typeface="Montserrat"/>
                <a:sym typeface="Montserrat"/>
              </a:rPr>
              <a:t>consistent negative energy and insulting comments </a:t>
            </a:r>
          </a:p>
          <a:p>
            <a:pPr algn="l">
              <a:lnSpc>
                <a:spcPts val="7526"/>
              </a:lnSpc>
            </a:pPr>
            <a:r>
              <a:rPr lang="en-US" sz="4099">
                <a:solidFill>
                  <a:srgbClr val="000000"/>
                </a:solidFill>
                <a:latin typeface="Montserrat"/>
                <a:ea typeface="Montserrat"/>
                <a:cs typeface="Montserrat"/>
                <a:sym typeface="Montserrat"/>
              </a:rPr>
              <a:t>could result in blocked access to the rest of the meetings and other program sessions in the future.</a:t>
            </a:r>
          </a:p>
        </p:txBody>
      </p:sp>
      <p:grpSp>
        <p:nvGrpSpPr>
          <p:cNvPr name="Group 7" id="7"/>
          <p:cNvGrpSpPr/>
          <p:nvPr/>
        </p:nvGrpSpPr>
        <p:grpSpPr>
          <a:xfrm rot="0">
            <a:off x="5169477" y="-350693"/>
            <a:ext cx="7949045" cy="1937402"/>
            <a:chOff x="0" y="0"/>
            <a:chExt cx="10598727" cy="2583203"/>
          </a:xfrm>
        </p:grpSpPr>
        <p:sp>
          <p:nvSpPr>
            <p:cNvPr name="Freeform 8" id="8"/>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5"/>
              <a:stretch>
                <a:fillRect l="0" t="-53599" r="0" b="-53600"/>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483118" y="1404762"/>
            <a:ext cx="16776300" cy="3774750"/>
          </a:xfrm>
          <a:prstGeom prst="rect">
            <a:avLst/>
          </a:prstGeom>
        </p:spPr>
        <p:txBody>
          <a:bodyPr anchor="t" rtlCol="false" tIns="0" lIns="0" bIns="0" rIns="0">
            <a:spAutoFit/>
          </a:bodyPr>
          <a:lstStyle/>
          <a:p>
            <a:pPr algn="l">
              <a:lnSpc>
                <a:spcPts val="7526"/>
              </a:lnSpc>
            </a:pPr>
            <a:r>
              <a:rPr lang="en-US" b="true" sz="4099">
                <a:solidFill>
                  <a:srgbClr val="000000"/>
                </a:solidFill>
                <a:latin typeface="Montserrat Bold"/>
                <a:ea typeface="Montserrat Bold"/>
                <a:cs typeface="Montserrat Bold"/>
                <a:sym typeface="Montserrat Bold"/>
              </a:rPr>
              <a:t>How will we hold each other accountable?</a:t>
            </a:r>
          </a:p>
          <a:p>
            <a:pPr algn="l" marL="937133" indent="-312378" lvl="2">
              <a:lnSpc>
                <a:spcPts val="7526"/>
              </a:lnSpc>
              <a:buFont typeface="Arial"/>
              <a:buChar char="⚬"/>
            </a:pPr>
            <a:r>
              <a:rPr lang="en-US" sz="4099">
                <a:solidFill>
                  <a:srgbClr val="000000"/>
                </a:solidFill>
                <a:latin typeface="Montserrat"/>
                <a:ea typeface="Montserrat"/>
                <a:cs typeface="Montserrat"/>
                <a:sym typeface="Montserrat"/>
              </a:rPr>
              <a:t>Commit to the ground rules</a:t>
            </a:r>
          </a:p>
          <a:p>
            <a:pPr algn="l" marL="937133" indent="-312378" lvl="2">
              <a:lnSpc>
                <a:spcPts val="7526"/>
              </a:lnSpc>
              <a:buFont typeface="Arial"/>
              <a:buChar char="⚬"/>
            </a:pPr>
            <a:r>
              <a:rPr lang="en-US" sz="4099">
                <a:solidFill>
                  <a:srgbClr val="000000"/>
                </a:solidFill>
                <a:latin typeface="Montserrat"/>
                <a:ea typeface="Montserrat"/>
                <a:cs typeface="Montserrat"/>
                <a:sym typeface="Montserrat"/>
              </a:rPr>
              <a:t>Reflect on how we can support each other</a:t>
            </a:r>
          </a:p>
          <a:p>
            <a:pPr algn="l" marL="937133" indent="-312378" lvl="2">
              <a:lnSpc>
                <a:spcPts val="7526"/>
              </a:lnSpc>
              <a:buFont typeface="Arial"/>
              <a:buChar char="⚬"/>
            </a:pPr>
            <a:r>
              <a:rPr lang="en-US" sz="4099">
                <a:solidFill>
                  <a:srgbClr val="000000"/>
                </a:solidFill>
                <a:latin typeface="Montserrat"/>
                <a:ea typeface="Montserrat"/>
                <a:cs typeface="Montserrat"/>
                <a:sym typeface="Montserrat"/>
              </a:rPr>
              <a:t>Practice self-reflection</a:t>
            </a:r>
          </a:p>
        </p:txBody>
      </p:sp>
      <p:grpSp>
        <p:nvGrpSpPr>
          <p:cNvPr name="Group 5" id="5"/>
          <p:cNvGrpSpPr/>
          <p:nvPr/>
        </p:nvGrpSpPr>
        <p:grpSpPr>
          <a:xfrm rot="0">
            <a:off x="5169477" y="-350693"/>
            <a:ext cx="7949045" cy="1937402"/>
            <a:chOff x="0" y="0"/>
            <a:chExt cx="10598727" cy="2583203"/>
          </a:xfrm>
        </p:grpSpPr>
        <p:sp>
          <p:nvSpPr>
            <p:cNvPr name="Freeform 6" id="6"/>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4"/>
              <a:stretch>
                <a:fillRect l="0" t="-53599" r="0" b="-53600"/>
              </a:stretch>
            </a:blipFill>
          </p:spPr>
        </p:sp>
      </p:grpSp>
      <p:grpSp>
        <p:nvGrpSpPr>
          <p:cNvPr name="Group 7" id="7"/>
          <p:cNvGrpSpPr/>
          <p:nvPr/>
        </p:nvGrpSpPr>
        <p:grpSpPr>
          <a:xfrm rot="0">
            <a:off x="13504545" y="695325"/>
            <a:ext cx="4515802" cy="4515783"/>
            <a:chOff x="0" y="0"/>
            <a:chExt cx="6021069" cy="6021044"/>
          </a:xfrm>
        </p:grpSpPr>
        <p:sp>
          <p:nvSpPr>
            <p:cNvPr name="Freeform 8" id="8"/>
            <p:cNvSpPr/>
            <p:nvPr/>
          </p:nvSpPr>
          <p:spPr>
            <a:xfrm flipH="false" flipV="false" rot="0">
              <a:off x="0" y="0"/>
              <a:ext cx="6021070" cy="6021070"/>
            </a:xfrm>
            <a:custGeom>
              <a:avLst/>
              <a:gdLst/>
              <a:ahLst/>
              <a:cxnLst/>
              <a:rect r="r" b="b" t="t" l="l"/>
              <a:pathLst>
                <a:path h="6021070" w="6021070">
                  <a:moveTo>
                    <a:pt x="6021070" y="3010535"/>
                  </a:moveTo>
                  <a:cubicBezTo>
                    <a:pt x="6021070" y="4673092"/>
                    <a:pt x="4673219" y="6021070"/>
                    <a:pt x="3010535" y="6021070"/>
                  </a:cubicBezTo>
                  <a:cubicBezTo>
                    <a:pt x="1347851" y="6021070"/>
                    <a:pt x="0" y="4673219"/>
                    <a:pt x="0" y="3010535"/>
                  </a:cubicBezTo>
                  <a:cubicBezTo>
                    <a:pt x="0" y="1347851"/>
                    <a:pt x="1347851" y="0"/>
                    <a:pt x="3010535" y="0"/>
                  </a:cubicBezTo>
                  <a:cubicBezTo>
                    <a:pt x="4673219" y="0"/>
                    <a:pt x="6021070" y="1347851"/>
                    <a:pt x="6021070" y="3010535"/>
                  </a:cubicBezTo>
                  <a:close/>
                </a:path>
              </a:pathLst>
            </a:custGeom>
            <a:blipFill>
              <a:blip r:embed="rId5"/>
              <a:stretch>
                <a:fillRect l="-24979" t="0" r="-24979" b="0"/>
              </a:stretch>
            </a:blipFill>
          </p:spPr>
        </p:sp>
      </p:grpSp>
      <p:sp>
        <p:nvSpPr>
          <p:cNvPr name="TextBox 9" id="9"/>
          <p:cNvSpPr txBox="true"/>
          <p:nvPr/>
        </p:nvSpPr>
        <p:spPr>
          <a:xfrm rot="0">
            <a:off x="483118" y="5761309"/>
            <a:ext cx="17537100" cy="2148675"/>
          </a:xfrm>
          <a:prstGeom prst="rect">
            <a:avLst/>
          </a:prstGeom>
        </p:spPr>
        <p:txBody>
          <a:bodyPr anchor="t" rtlCol="false" tIns="0" lIns="0" bIns="0" rIns="0">
            <a:spAutoFit/>
          </a:bodyPr>
          <a:lstStyle/>
          <a:p>
            <a:pPr algn="ctr">
              <a:lnSpc>
                <a:spcPts val="5656"/>
              </a:lnSpc>
            </a:pPr>
            <a:r>
              <a:rPr lang="en-US" b="true" sz="4099">
                <a:solidFill>
                  <a:srgbClr val="000000"/>
                </a:solidFill>
                <a:latin typeface="Montserrat Bold"/>
                <a:ea typeface="Montserrat Bold"/>
                <a:cs typeface="Montserrat Bold"/>
                <a:sym typeface="Montserrat Bold"/>
              </a:rPr>
              <a:t>Reminder</a:t>
            </a:r>
          </a:p>
          <a:p>
            <a:pPr algn="ctr">
              <a:lnSpc>
                <a:spcPts val="5656"/>
              </a:lnSpc>
            </a:pPr>
            <a:r>
              <a:rPr lang="en-US" sz="4099">
                <a:solidFill>
                  <a:srgbClr val="000000"/>
                </a:solidFill>
                <a:latin typeface="Montserrat"/>
                <a:ea typeface="Montserrat"/>
                <a:cs typeface="Montserrat"/>
                <a:sym typeface="Montserrat"/>
              </a:rPr>
              <a:t>Do what you can in the Circles, you don’t need to get through it all. Use your best judgement!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206731" y="1086669"/>
            <a:ext cx="13328956" cy="901700"/>
          </a:xfrm>
          <a:prstGeom prst="rect">
            <a:avLst/>
          </a:prstGeom>
        </p:spPr>
        <p:txBody>
          <a:bodyPr anchor="t" rtlCol="false" tIns="0" lIns="0" bIns="0" rIns="0">
            <a:spAutoFit/>
          </a:bodyPr>
          <a:lstStyle/>
          <a:p>
            <a:pPr algn="l">
              <a:lnSpc>
                <a:spcPts val="7319"/>
              </a:lnSpc>
            </a:pPr>
            <a:r>
              <a:rPr lang="en-US" b="true" sz="4999">
                <a:solidFill>
                  <a:srgbClr val="000000"/>
                </a:solidFill>
                <a:latin typeface="Montserrat Bold"/>
                <a:ea typeface="Montserrat Bold"/>
                <a:cs typeface="Montserrat Bold"/>
                <a:sym typeface="Montserrat Bold"/>
              </a:rPr>
              <a:t>Program Requirements</a:t>
            </a:r>
          </a:p>
        </p:txBody>
      </p:sp>
      <p:grpSp>
        <p:nvGrpSpPr>
          <p:cNvPr name="Group 5" id="5"/>
          <p:cNvGrpSpPr/>
          <p:nvPr/>
        </p:nvGrpSpPr>
        <p:grpSpPr>
          <a:xfrm rot="0">
            <a:off x="13504456" y="694865"/>
            <a:ext cx="4516107" cy="4516088"/>
            <a:chOff x="0" y="0"/>
            <a:chExt cx="6021476" cy="6021451"/>
          </a:xfrm>
        </p:grpSpPr>
        <p:sp>
          <p:nvSpPr>
            <p:cNvPr name="Freeform 6" id="6"/>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25326" t="0" r="-25326" b="0"/>
              </a:stretch>
            </a:blipFill>
          </p:spPr>
        </p:sp>
      </p:grpSp>
      <p:grpSp>
        <p:nvGrpSpPr>
          <p:cNvPr name="Group 7" id="7"/>
          <p:cNvGrpSpPr/>
          <p:nvPr/>
        </p:nvGrpSpPr>
        <p:grpSpPr>
          <a:xfrm rot="0">
            <a:off x="483118" y="6473535"/>
            <a:ext cx="587118" cy="743188"/>
            <a:chOff x="0" y="0"/>
            <a:chExt cx="782824" cy="990917"/>
          </a:xfrm>
        </p:grpSpPr>
        <p:sp>
          <p:nvSpPr>
            <p:cNvPr name="Freeform 8" id="8"/>
            <p:cNvSpPr/>
            <p:nvPr/>
          </p:nvSpPr>
          <p:spPr>
            <a:xfrm flipH="false" flipV="false" rot="0">
              <a:off x="0" y="0"/>
              <a:ext cx="782828" cy="990854"/>
            </a:xfrm>
            <a:custGeom>
              <a:avLst/>
              <a:gdLst/>
              <a:ahLst/>
              <a:cxnLst/>
              <a:rect r="r" b="b" t="t" l="l"/>
              <a:pathLst>
                <a:path h="990854" w="782828">
                  <a:moveTo>
                    <a:pt x="0" y="0"/>
                  </a:moveTo>
                  <a:lnTo>
                    <a:pt x="782828" y="0"/>
                  </a:lnTo>
                  <a:lnTo>
                    <a:pt x="782828" y="990854"/>
                  </a:lnTo>
                  <a:lnTo>
                    <a:pt x="0" y="990854"/>
                  </a:lnTo>
                  <a:lnTo>
                    <a:pt x="0" y="0"/>
                  </a:lnTo>
                  <a:close/>
                </a:path>
              </a:pathLst>
            </a:custGeom>
            <a:blipFill>
              <a:blip r:embed="rId5"/>
              <a:stretch>
                <a:fillRect l="0" t="-44" r="0" b="-50"/>
              </a:stretch>
            </a:blipFill>
          </p:spPr>
        </p:sp>
      </p:grpSp>
      <p:sp>
        <p:nvSpPr>
          <p:cNvPr name="TextBox 9" id="9"/>
          <p:cNvSpPr txBox="true"/>
          <p:nvPr/>
        </p:nvSpPr>
        <p:spPr>
          <a:xfrm rot="0">
            <a:off x="483118" y="2530364"/>
            <a:ext cx="16776300" cy="3379800"/>
          </a:xfrm>
          <a:prstGeom prst="rect">
            <a:avLst/>
          </a:prstGeom>
        </p:spPr>
        <p:txBody>
          <a:bodyPr anchor="t" rtlCol="false" tIns="0" lIns="0" bIns="0" rIns="0">
            <a:spAutoFit/>
          </a:bodyPr>
          <a:lstStyle/>
          <a:p>
            <a:pPr algn="l" marL="582807" indent="-194269" lvl="2">
              <a:lnSpc>
                <a:spcPts val="3310"/>
              </a:lnSpc>
              <a:buFont typeface="Arial"/>
              <a:buChar char="⚬"/>
            </a:pPr>
            <a:r>
              <a:rPr lang="en-US" sz="2399">
                <a:solidFill>
                  <a:srgbClr val="000000"/>
                </a:solidFill>
                <a:latin typeface="Montserrat"/>
                <a:ea typeface="Montserrat"/>
                <a:cs typeface="Montserrat"/>
                <a:sym typeface="Montserrat"/>
              </a:rPr>
              <a:t>Actively Participate in all 5 Circle Sessions</a:t>
            </a:r>
          </a:p>
          <a:p>
            <a:pPr algn="l" marL="582807" indent="-194269" lvl="2">
              <a:lnSpc>
                <a:spcPts val="3310"/>
              </a:lnSpc>
            </a:pPr>
            <a:r>
              <a:rPr lang="en-US" sz="2399">
                <a:solidFill>
                  <a:srgbClr val="000000"/>
                </a:solidFill>
                <a:latin typeface="Montserrat"/>
                <a:ea typeface="Montserrat"/>
                <a:cs typeface="Montserrat"/>
                <a:sym typeface="Montserrat"/>
              </a:rPr>
              <a:t>      </a:t>
            </a:r>
            <a:r>
              <a:rPr lang="en-US" b="true" sz="2399">
                <a:solidFill>
                  <a:srgbClr val="000000"/>
                </a:solidFill>
                <a:latin typeface="Montserrat Bold"/>
                <a:ea typeface="Montserrat Bold"/>
                <a:cs typeface="Montserrat Bold"/>
                <a:sym typeface="Montserrat Bold"/>
              </a:rPr>
              <a:t>(scheduled by your Circle Group)</a:t>
            </a:r>
          </a:p>
          <a:p>
            <a:pPr algn="l" marL="340113" indent="-113371" lvl="2">
              <a:lnSpc>
                <a:spcPts val="1931"/>
              </a:lnSpc>
            </a:pPr>
          </a:p>
          <a:p>
            <a:pPr algn="l" marL="582807" indent="-194269" lvl="2">
              <a:lnSpc>
                <a:spcPts val="3310"/>
              </a:lnSpc>
              <a:buFont typeface="Arial"/>
              <a:buChar char="⚬"/>
            </a:pPr>
            <a:r>
              <a:rPr lang="en-US" sz="2399">
                <a:solidFill>
                  <a:srgbClr val="000000"/>
                </a:solidFill>
                <a:latin typeface="Montserrat"/>
                <a:ea typeface="Montserrat"/>
                <a:cs typeface="Montserrat"/>
                <a:sym typeface="Montserrat"/>
              </a:rPr>
              <a:t>Attend Masterclasses to enrich your experience and learning </a:t>
            </a:r>
          </a:p>
          <a:p>
            <a:pPr algn="l" marL="582807" indent="-194269" lvl="2">
              <a:lnSpc>
                <a:spcPts val="3310"/>
              </a:lnSpc>
            </a:pPr>
            <a:r>
              <a:rPr lang="en-US" sz="2399">
                <a:solidFill>
                  <a:srgbClr val="000000"/>
                </a:solidFill>
                <a:latin typeface="Montserrat"/>
                <a:ea typeface="Montserrat"/>
                <a:cs typeface="Montserrat"/>
                <a:sym typeface="Montserrat"/>
              </a:rPr>
              <a:t>      </a:t>
            </a:r>
            <a:r>
              <a:rPr lang="en-US" b="true" sz="2399">
                <a:solidFill>
                  <a:srgbClr val="000000"/>
                </a:solidFill>
                <a:latin typeface="Montserrat Bold"/>
                <a:ea typeface="Montserrat Bold"/>
                <a:cs typeface="Montserrat Bold"/>
                <a:sym typeface="Montserrat Bold"/>
              </a:rPr>
              <a:t>(invites in your calendars)</a:t>
            </a:r>
          </a:p>
          <a:p>
            <a:pPr algn="l" marL="340113" indent="-113371" lvl="2">
              <a:lnSpc>
                <a:spcPts val="1931"/>
              </a:lnSpc>
            </a:pPr>
          </a:p>
          <a:p>
            <a:pPr algn="l" marL="582807" indent="-194269" lvl="2">
              <a:lnSpc>
                <a:spcPts val="3310"/>
              </a:lnSpc>
              <a:buFont typeface="Arial"/>
              <a:buChar char="⚬"/>
            </a:pPr>
            <a:r>
              <a:rPr lang="en-US" sz="2399">
                <a:solidFill>
                  <a:srgbClr val="000000"/>
                </a:solidFill>
                <a:latin typeface="Montserrat"/>
                <a:ea typeface="Montserrat"/>
                <a:cs typeface="Montserrat"/>
                <a:sym typeface="Montserrat"/>
              </a:rPr>
              <a:t>Complete the 6 Written Components </a:t>
            </a:r>
          </a:p>
          <a:p>
            <a:pPr algn="l" marL="582807" indent="-194269" lvl="2">
              <a:lnSpc>
                <a:spcPts val="3310"/>
              </a:lnSpc>
            </a:pPr>
            <a:r>
              <a:rPr lang="en-US" sz="2399">
                <a:solidFill>
                  <a:srgbClr val="000000"/>
                </a:solidFill>
                <a:latin typeface="Montserrat"/>
                <a:ea typeface="Montserrat"/>
                <a:cs typeface="Montserrat"/>
                <a:sym typeface="Montserrat"/>
              </a:rPr>
              <a:t>      </a:t>
            </a:r>
            <a:r>
              <a:rPr lang="en-US" b="true" sz="2399">
                <a:solidFill>
                  <a:srgbClr val="000000"/>
                </a:solidFill>
                <a:latin typeface="Montserrat Bold"/>
                <a:ea typeface="Montserrat Bold"/>
                <a:cs typeface="Montserrat Bold"/>
                <a:sym typeface="Montserrat Bold"/>
              </a:rPr>
              <a:t>(reminders in your calendars)</a:t>
            </a:r>
          </a:p>
        </p:txBody>
      </p:sp>
      <p:sp>
        <p:nvSpPr>
          <p:cNvPr name="TextBox 10" id="10"/>
          <p:cNvSpPr txBox="true"/>
          <p:nvPr/>
        </p:nvSpPr>
        <p:spPr>
          <a:xfrm rot="0">
            <a:off x="1205015" y="6408967"/>
            <a:ext cx="4210500" cy="588450"/>
          </a:xfrm>
          <a:prstGeom prst="rect">
            <a:avLst/>
          </a:prstGeom>
        </p:spPr>
        <p:txBody>
          <a:bodyPr anchor="t" rtlCol="false" tIns="0" lIns="0" bIns="0" rIns="0">
            <a:spAutoFit/>
          </a:bodyPr>
          <a:lstStyle/>
          <a:p>
            <a:pPr algn="l">
              <a:lnSpc>
                <a:spcPts val="4966"/>
              </a:lnSpc>
            </a:pPr>
            <a:r>
              <a:rPr lang="en-US" b="true" sz="2956">
                <a:solidFill>
                  <a:srgbClr val="000000"/>
                </a:solidFill>
                <a:latin typeface="Montserrat Bold"/>
                <a:ea typeface="Montserrat Bold"/>
                <a:cs typeface="Montserrat Bold"/>
                <a:sym typeface="Montserrat Bold"/>
              </a:rPr>
              <a:t>Optional LLMC Perks</a:t>
            </a:r>
          </a:p>
        </p:txBody>
      </p:sp>
      <p:sp>
        <p:nvSpPr>
          <p:cNvPr name="TextBox 11" id="11"/>
          <p:cNvSpPr txBox="true"/>
          <p:nvPr/>
        </p:nvSpPr>
        <p:spPr>
          <a:xfrm rot="0">
            <a:off x="483118" y="7490840"/>
            <a:ext cx="16776300" cy="2278500"/>
          </a:xfrm>
          <a:prstGeom prst="rect">
            <a:avLst/>
          </a:prstGeom>
        </p:spPr>
        <p:txBody>
          <a:bodyPr anchor="t" rtlCol="false" tIns="0" lIns="0" bIns="0" rIns="0">
            <a:spAutoFit/>
          </a:bodyPr>
          <a:lstStyle/>
          <a:p>
            <a:pPr algn="just" marL="594237" indent="-198079" lvl="2">
              <a:lnSpc>
                <a:spcPts val="3586"/>
              </a:lnSpc>
              <a:buFont typeface="Arial"/>
              <a:buChar char="⚬"/>
            </a:pPr>
            <a:r>
              <a:rPr lang="en-US" sz="2599">
                <a:solidFill>
                  <a:srgbClr val="000000"/>
                </a:solidFill>
                <a:latin typeface="Montserrat"/>
                <a:ea typeface="Montserrat"/>
                <a:cs typeface="Montserrat"/>
                <a:sym typeface="Montserrat"/>
              </a:rPr>
              <a:t>Weekly LLMC Lounge </a:t>
            </a:r>
            <a:r>
              <a:rPr lang="en-US" b="true" sz="2599">
                <a:solidFill>
                  <a:srgbClr val="000000"/>
                </a:solidFill>
                <a:latin typeface="Montserrat Bold"/>
                <a:ea typeface="Montserrat Bold"/>
                <a:cs typeface="Montserrat Bold"/>
                <a:sym typeface="Montserrat Bold"/>
              </a:rPr>
              <a:t>(invites in your calendars)</a:t>
            </a:r>
          </a:p>
          <a:p>
            <a:pPr algn="just" marL="320097" indent="-106699" lvl="2">
              <a:lnSpc>
                <a:spcPts val="1931"/>
              </a:lnSpc>
            </a:pPr>
          </a:p>
          <a:p>
            <a:pPr algn="just" marL="594237" indent="-198079" lvl="2">
              <a:lnSpc>
                <a:spcPts val="3586"/>
              </a:lnSpc>
              <a:buFont typeface="Arial"/>
              <a:buChar char="⚬"/>
            </a:pPr>
            <a:r>
              <a:rPr lang="en-US" sz="2599">
                <a:solidFill>
                  <a:srgbClr val="000000"/>
                </a:solidFill>
                <a:latin typeface="Montserrat"/>
                <a:ea typeface="Montserrat"/>
                <a:cs typeface="Montserrat"/>
                <a:sym typeface="Montserrat"/>
              </a:rPr>
              <a:t>Local events </a:t>
            </a:r>
            <a:r>
              <a:rPr lang="en-US" b="true" sz="2599">
                <a:solidFill>
                  <a:srgbClr val="000000"/>
                </a:solidFill>
                <a:latin typeface="Montserrat Bold"/>
                <a:ea typeface="Montserrat Bold"/>
                <a:cs typeface="Montserrat Bold"/>
                <a:sym typeface="Montserrat Bold"/>
              </a:rPr>
              <a:t>(hosted/organized by LLMC member volunteers across Canada)</a:t>
            </a:r>
          </a:p>
          <a:p>
            <a:pPr algn="just" marL="320097" indent="-106699" lvl="2">
              <a:lnSpc>
                <a:spcPts val="1931"/>
              </a:lnSpc>
            </a:pPr>
          </a:p>
          <a:p>
            <a:pPr algn="just" marL="594237" indent="-198079" lvl="2">
              <a:lnSpc>
                <a:spcPts val="3586"/>
              </a:lnSpc>
              <a:buFont typeface="Arial"/>
              <a:buChar char="⚬"/>
            </a:pPr>
            <a:r>
              <a:rPr lang="en-US" sz="2599">
                <a:solidFill>
                  <a:srgbClr val="000000"/>
                </a:solidFill>
                <a:latin typeface="Montserrat"/>
                <a:ea typeface="Montserrat"/>
                <a:cs typeface="Montserrat"/>
                <a:sym typeface="Montserrat"/>
              </a:rPr>
              <a:t>Online engagements </a:t>
            </a:r>
            <a:r>
              <a:rPr lang="en-US" b="true" sz="2599">
                <a:solidFill>
                  <a:srgbClr val="000000"/>
                </a:solidFill>
                <a:latin typeface="Montserrat Bold"/>
                <a:ea typeface="Montserrat Bold"/>
                <a:cs typeface="Montserrat Bold"/>
                <a:sym typeface="Montserrat Bold"/>
              </a:rPr>
              <a:t>(LinkedIn, MS Teams)</a:t>
            </a:r>
          </a:p>
        </p:txBody>
      </p:sp>
      <p:grpSp>
        <p:nvGrpSpPr>
          <p:cNvPr name="Group 12" id="12"/>
          <p:cNvGrpSpPr>
            <a:grpSpLocks noChangeAspect="true"/>
          </p:cNvGrpSpPr>
          <p:nvPr/>
        </p:nvGrpSpPr>
        <p:grpSpPr>
          <a:xfrm rot="0">
            <a:off x="293000" y="841788"/>
            <a:ext cx="1830401" cy="1525966"/>
            <a:chOff x="0" y="0"/>
            <a:chExt cx="2440535" cy="2034621"/>
          </a:xfrm>
        </p:grpSpPr>
        <p:sp>
          <p:nvSpPr>
            <p:cNvPr name="Freeform 13" id="13"/>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6"/>
              <a:stretch>
                <a:fillRect l="0" t="0" r="0" b="2"/>
              </a:stretch>
            </a:blip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123398" y="1096194"/>
            <a:ext cx="13328956" cy="892175"/>
          </a:xfrm>
          <a:prstGeom prst="rect">
            <a:avLst/>
          </a:prstGeom>
        </p:spPr>
        <p:txBody>
          <a:bodyPr anchor="t" rtlCol="false" tIns="0" lIns="0" bIns="0" rIns="0">
            <a:spAutoFit/>
          </a:bodyPr>
          <a:lstStyle/>
          <a:p>
            <a:pPr algn="l">
              <a:lnSpc>
                <a:spcPts val="7318"/>
              </a:lnSpc>
            </a:pPr>
            <a:r>
              <a:rPr lang="en-US" b="true" sz="4999">
                <a:solidFill>
                  <a:srgbClr val="000000"/>
                </a:solidFill>
                <a:latin typeface="Montserrat Bold"/>
                <a:ea typeface="Montserrat Bold"/>
                <a:cs typeface="Montserrat Bold"/>
                <a:sym typeface="Montserrat Bold"/>
              </a:rPr>
              <a:t>Meet your Circle Members</a:t>
            </a:r>
          </a:p>
        </p:txBody>
      </p:sp>
      <p:grpSp>
        <p:nvGrpSpPr>
          <p:cNvPr name="Group 5" id="5"/>
          <p:cNvGrpSpPr/>
          <p:nvPr/>
        </p:nvGrpSpPr>
        <p:grpSpPr>
          <a:xfrm rot="0">
            <a:off x="13504456" y="694865"/>
            <a:ext cx="4516107" cy="4516088"/>
            <a:chOff x="0" y="0"/>
            <a:chExt cx="6021476" cy="6021451"/>
          </a:xfrm>
        </p:grpSpPr>
        <p:sp>
          <p:nvSpPr>
            <p:cNvPr name="Freeform 6" id="6"/>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24999" t="0" r="-25000" b="0"/>
              </a:stretch>
            </a:blipFill>
          </p:spPr>
        </p:sp>
      </p:grpSp>
      <p:graphicFrame>
        <p:nvGraphicFramePr>
          <p:cNvPr name="Table 7" id="7"/>
          <p:cNvGraphicFramePr>
            <a:graphicFrameLocks noGrp="true"/>
          </p:cNvGraphicFramePr>
          <p:nvPr/>
        </p:nvGraphicFramePr>
        <p:xfrm>
          <a:off x="483118" y="2576960"/>
          <a:ext cx="12814300" cy="1828800"/>
        </p:xfrm>
        <a:graphic>
          <a:graphicData uri="http://schemas.openxmlformats.org/drawingml/2006/table">
            <a:tbl>
              <a:tblPr/>
              <a:tblGrid>
                <a:gridCol w="12814300"/>
              </a:tblGrid>
              <a:tr h="1828800">
                <a:tc>
                  <a:txBody>
                    <a:bodyPr anchor="t" rtlCol="false"/>
                    <a:lstStyle/>
                    <a:p>
                      <a:pPr algn="ctr">
                        <a:lnSpc>
                          <a:spcPts val="4534"/>
                        </a:lnSpc>
                        <a:defRPr/>
                      </a:pPr>
                      <a:r>
                        <a:rPr lang="en-US" sz="2699">
                          <a:solidFill>
                            <a:srgbClr val="000000"/>
                          </a:solidFill>
                          <a:latin typeface="Montserrat"/>
                          <a:ea typeface="Montserrat"/>
                          <a:cs typeface="Montserrat"/>
                          <a:sym typeface="Montserrat"/>
                        </a:rPr>
                        <a:t>Message from the Lifting as you Lead Mentoring Circles program team: </a:t>
                      </a:r>
                      <a:endParaRPr lang="en-US" sz="1100"/>
                    </a:p>
                    <a:p>
                      <a:pPr algn="ctr">
                        <a:lnSpc>
                          <a:spcPts val="3862"/>
                        </a:lnSpc>
                      </a:pPr>
                      <a:r>
                        <a:rPr lang="en-US" sz="2299" i="true">
                          <a:solidFill>
                            <a:srgbClr val="000000"/>
                          </a:solidFill>
                          <a:latin typeface="Montserrat Italics"/>
                          <a:ea typeface="Montserrat Italics"/>
                          <a:cs typeface="Montserrat Italics"/>
                          <a:sym typeface="Montserrat Italics"/>
                        </a:rPr>
                        <a:t>The following slides represent how all Discussion Guides going forward look.</a:t>
                      </a:r>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r>
            </a:tbl>
          </a:graphicData>
        </a:graphic>
      </p:graphicFrame>
      <p:sp>
        <p:nvSpPr>
          <p:cNvPr name="TextBox 8" id="8"/>
          <p:cNvSpPr txBox="true"/>
          <p:nvPr/>
        </p:nvSpPr>
        <p:spPr>
          <a:xfrm rot="0">
            <a:off x="483131" y="4566150"/>
            <a:ext cx="4089000" cy="1068450"/>
          </a:xfrm>
          <a:prstGeom prst="rect">
            <a:avLst/>
          </a:prstGeom>
        </p:spPr>
        <p:txBody>
          <a:bodyPr anchor="t" rtlCol="false" tIns="0" lIns="0" bIns="0" rIns="0">
            <a:spAutoFit/>
          </a:bodyPr>
          <a:lstStyle/>
          <a:p>
            <a:pPr algn="l">
              <a:lnSpc>
                <a:spcPts val="4217"/>
              </a:lnSpc>
            </a:pPr>
            <a:r>
              <a:rPr lang="en-US" b="true" sz="3056">
                <a:solidFill>
                  <a:srgbClr val="000000"/>
                </a:solidFill>
                <a:latin typeface="Montserrat Bold"/>
                <a:ea typeface="Montserrat Bold"/>
                <a:cs typeface="Montserrat Bold"/>
                <a:sym typeface="Montserrat Bold"/>
              </a:rPr>
              <a:t>1. Welcome</a:t>
            </a:r>
          </a:p>
          <a:p>
            <a:pPr algn="l">
              <a:lnSpc>
                <a:spcPts val="5134"/>
              </a:lnSpc>
            </a:pPr>
            <a:r>
              <a:rPr lang="en-US" b="true" sz="3056">
                <a:solidFill>
                  <a:srgbClr val="000000"/>
                </a:solidFill>
                <a:latin typeface="Montserrat Bold"/>
                <a:ea typeface="Montserrat Bold"/>
                <a:cs typeface="Montserrat Bold"/>
                <a:sym typeface="Montserrat Bold"/>
              </a:rPr>
              <a:t>(1 minute)</a:t>
            </a:r>
          </a:p>
        </p:txBody>
      </p:sp>
      <p:grpSp>
        <p:nvGrpSpPr>
          <p:cNvPr name="Group 9" id="9"/>
          <p:cNvGrpSpPr/>
          <p:nvPr/>
        </p:nvGrpSpPr>
        <p:grpSpPr>
          <a:xfrm rot="0">
            <a:off x="2561263" y="5147716"/>
            <a:ext cx="361446" cy="476673"/>
            <a:chOff x="0" y="0"/>
            <a:chExt cx="481928" cy="635564"/>
          </a:xfrm>
        </p:grpSpPr>
        <p:sp>
          <p:nvSpPr>
            <p:cNvPr name="Freeform 10" id="10"/>
            <p:cNvSpPr/>
            <p:nvPr/>
          </p:nvSpPr>
          <p:spPr>
            <a:xfrm flipH="false" flipV="false" rot="0">
              <a:off x="0" y="0"/>
              <a:ext cx="481965" cy="635508"/>
            </a:xfrm>
            <a:custGeom>
              <a:avLst/>
              <a:gdLst/>
              <a:ahLst/>
              <a:cxnLst/>
              <a:rect r="r" b="b" t="t" l="l"/>
              <a:pathLst>
                <a:path h="635508" w="481965">
                  <a:moveTo>
                    <a:pt x="0" y="0"/>
                  </a:moveTo>
                  <a:lnTo>
                    <a:pt x="481965" y="0"/>
                  </a:lnTo>
                  <a:lnTo>
                    <a:pt x="481965" y="635508"/>
                  </a:lnTo>
                  <a:lnTo>
                    <a:pt x="0" y="635508"/>
                  </a:lnTo>
                  <a:lnTo>
                    <a:pt x="0" y="0"/>
                  </a:lnTo>
                  <a:close/>
                </a:path>
              </a:pathLst>
            </a:custGeom>
            <a:blipFill>
              <a:blip r:embed="rId5"/>
              <a:stretch>
                <a:fillRect l="0" t="0" r="7" b="-8"/>
              </a:stretch>
            </a:blipFill>
          </p:spPr>
        </p:sp>
      </p:grpSp>
      <p:sp>
        <p:nvSpPr>
          <p:cNvPr name="TextBox 11" id="11"/>
          <p:cNvSpPr txBox="true"/>
          <p:nvPr/>
        </p:nvSpPr>
        <p:spPr>
          <a:xfrm rot="0">
            <a:off x="483118" y="5848058"/>
            <a:ext cx="17537400" cy="3380850"/>
          </a:xfrm>
          <a:prstGeom prst="rect">
            <a:avLst/>
          </a:prstGeom>
        </p:spPr>
        <p:txBody>
          <a:bodyPr anchor="t" rtlCol="false" tIns="0" lIns="0" bIns="0" rIns="0">
            <a:spAutoFit/>
          </a:bodyPr>
          <a:lstStyle/>
          <a:p>
            <a:pPr algn="l">
              <a:lnSpc>
                <a:spcPts val="4414"/>
              </a:lnSpc>
            </a:pPr>
            <a:r>
              <a:rPr lang="en-US" sz="3199">
                <a:solidFill>
                  <a:srgbClr val="000000"/>
                </a:solidFill>
                <a:latin typeface="Montserrat"/>
                <a:ea typeface="Montserrat"/>
                <a:cs typeface="Montserrat"/>
                <a:sym typeface="Montserrat"/>
              </a:rPr>
              <a:t>Welcome to the Lifting as you Lead Mentoring Circles (LLMC) program! This guide is meant to provide guidance on the first steps you will take as a Circle. The Diversity and Inclusion Office, Materiel Group is hoping that this session gives everyone an opportunity to introduce themselves, determine the time for your Circle sessions, and volunteer to be a Circle Leader or Assistant Circle Leader for any of the five Circle sessions.</a:t>
            </a:r>
          </a:p>
        </p:txBody>
      </p:sp>
      <p:grpSp>
        <p:nvGrpSpPr>
          <p:cNvPr name="Group 12" id="12"/>
          <p:cNvGrpSpPr>
            <a:grpSpLocks noChangeAspect="true"/>
          </p:cNvGrpSpPr>
          <p:nvPr/>
        </p:nvGrpSpPr>
        <p:grpSpPr>
          <a:xfrm rot="0">
            <a:off x="293000" y="841788"/>
            <a:ext cx="1830401" cy="1525966"/>
            <a:chOff x="0" y="0"/>
            <a:chExt cx="2440535" cy="2034621"/>
          </a:xfrm>
        </p:grpSpPr>
        <p:sp>
          <p:nvSpPr>
            <p:cNvPr name="Freeform 13" id="13"/>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6"/>
              <a:stretch>
                <a:fillRect l="0" t="0" r="0" b="2"/>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375278" y="1472409"/>
            <a:ext cx="8304900" cy="1025925"/>
          </a:xfrm>
          <a:prstGeom prst="rect">
            <a:avLst/>
          </a:prstGeom>
        </p:spPr>
        <p:txBody>
          <a:bodyPr anchor="t" rtlCol="false" tIns="0" lIns="0" bIns="0" rIns="0">
            <a:spAutoFit/>
          </a:bodyPr>
          <a:lstStyle/>
          <a:p>
            <a:pPr algn="l">
              <a:lnSpc>
                <a:spcPts val="4079"/>
              </a:lnSpc>
            </a:pPr>
            <a:r>
              <a:rPr lang="en-US" b="true" sz="2956">
                <a:solidFill>
                  <a:srgbClr val="000000"/>
                </a:solidFill>
                <a:latin typeface="Montserrat Bold"/>
                <a:ea typeface="Montserrat Bold"/>
                <a:cs typeface="Montserrat Bold"/>
                <a:sym typeface="Montserrat Bold"/>
              </a:rPr>
              <a:t>2. Icebreaker - Sharing Your Layers</a:t>
            </a:r>
          </a:p>
          <a:p>
            <a:pPr algn="l">
              <a:lnSpc>
                <a:spcPts val="4079"/>
              </a:lnSpc>
            </a:pPr>
            <a:r>
              <a:rPr lang="en-US" b="true" sz="2956">
                <a:solidFill>
                  <a:srgbClr val="000000"/>
                </a:solidFill>
                <a:latin typeface="Montserrat Bold"/>
                <a:ea typeface="Montserrat Bold"/>
                <a:cs typeface="Montserrat Bold"/>
                <a:sym typeface="Montserrat Bold"/>
              </a:rPr>
              <a:t>(10 minutes)</a:t>
            </a:r>
          </a:p>
        </p:txBody>
      </p:sp>
      <p:grpSp>
        <p:nvGrpSpPr>
          <p:cNvPr name="Group 5" id="5"/>
          <p:cNvGrpSpPr/>
          <p:nvPr/>
        </p:nvGrpSpPr>
        <p:grpSpPr>
          <a:xfrm rot="0">
            <a:off x="2966467" y="1982359"/>
            <a:ext cx="361446" cy="476673"/>
            <a:chOff x="0" y="0"/>
            <a:chExt cx="481928" cy="635564"/>
          </a:xfrm>
        </p:grpSpPr>
        <p:sp>
          <p:nvSpPr>
            <p:cNvPr name="Freeform 6" id="6"/>
            <p:cNvSpPr/>
            <p:nvPr/>
          </p:nvSpPr>
          <p:spPr>
            <a:xfrm flipH="false" flipV="false" rot="0">
              <a:off x="0" y="0"/>
              <a:ext cx="481965" cy="635508"/>
            </a:xfrm>
            <a:custGeom>
              <a:avLst/>
              <a:gdLst/>
              <a:ahLst/>
              <a:cxnLst/>
              <a:rect r="r" b="b" t="t" l="l"/>
              <a:pathLst>
                <a:path h="635508" w="481965">
                  <a:moveTo>
                    <a:pt x="0" y="0"/>
                  </a:moveTo>
                  <a:lnTo>
                    <a:pt x="481965" y="0"/>
                  </a:lnTo>
                  <a:lnTo>
                    <a:pt x="481965" y="635508"/>
                  </a:lnTo>
                  <a:lnTo>
                    <a:pt x="0" y="635508"/>
                  </a:lnTo>
                  <a:lnTo>
                    <a:pt x="0" y="0"/>
                  </a:lnTo>
                  <a:close/>
                </a:path>
              </a:pathLst>
            </a:custGeom>
            <a:blipFill>
              <a:blip r:embed="rId4"/>
              <a:stretch>
                <a:fillRect l="0" t="0" r="7" b="-8"/>
              </a:stretch>
            </a:blipFill>
          </p:spPr>
        </p:sp>
      </p:grpSp>
      <p:grpSp>
        <p:nvGrpSpPr>
          <p:cNvPr name="Group 7" id="7"/>
          <p:cNvGrpSpPr/>
          <p:nvPr/>
        </p:nvGrpSpPr>
        <p:grpSpPr>
          <a:xfrm rot="0">
            <a:off x="5169477" y="-350693"/>
            <a:ext cx="7949045" cy="1937402"/>
            <a:chOff x="0" y="0"/>
            <a:chExt cx="10598727" cy="2583203"/>
          </a:xfrm>
        </p:grpSpPr>
        <p:sp>
          <p:nvSpPr>
            <p:cNvPr name="Freeform 8" id="8"/>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5"/>
              <a:stretch>
                <a:fillRect l="0" t="-53599" r="0" b="-53600"/>
              </a:stretch>
            </a:blipFill>
          </p:spPr>
        </p:sp>
      </p:grpSp>
      <p:graphicFrame>
        <p:nvGraphicFramePr>
          <p:cNvPr name="Table 9" id="9"/>
          <p:cNvGraphicFramePr>
            <a:graphicFrameLocks noGrp="true"/>
          </p:cNvGraphicFramePr>
          <p:nvPr/>
        </p:nvGraphicFramePr>
        <p:xfrm>
          <a:off x="375275" y="2820975"/>
          <a:ext cx="16383000" cy="2400300"/>
        </p:xfrm>
        <a:graphic>
          <a:graphicData uri="http://schemas.openxmlformats.org/drawingml/2006/table">
            <a:tbl>
              <a:tblPr/>
              <a:tblGrid>
                <a:gridCol w="16383000"/>
              </a:tblGrid>
              <a:tr h="2400300">
                <a:tc>
                  <a:txBody>
                    <a:bodyPr anchor="t" rtlCol="false"/>
                    <a:lstStyle/>
                    <a:p>
                      <a:pPr algn="l">
                        <a:lnSpc>
                          <a:spcPts val="4138"/>
                        </a:lnSpc>
                        <a:defRPr/>
                      </a:pPr>
                      <a:r>
                        <a:rPr lang="en-US" b="true" sz="2999">
                          <a:solidFill>
                            <a:srgbClr val="000000"/>
                          </a:solidFill>
                          <a:latin typeface="Montserrat Bold"/>
                          <a:ea typeface="Montserrat Bold"/>
                          <a:cs typeface="Montserrat Bold"/>
                          <a:sym typeface="Montserrat Bold"/>
                        </a:rPr>
                        <a:t>Instructions: </a:t>
                      </a:r>
                      <a:r>
                        <a:rPr lang="en-US" sz="2999">
                          <a:solidFill>
                            <a:srgbClr val="000000"/>
                          </a:solidFill>
                          <a:latin typeface="Montserrat"/>
                          <a:ea typeface="Montserrat"/>
                          <a:cs typeface="Montserrat"/>
                          <a:sym typeface="Montserrat"/>
                        </a:rPr>
                        <a:t>Each member is asked to share one “layer” or </a:t>
                      </a:r>
                      <a:endParaRPr lang="en-US" sz="1100"/>
                    </a:p>
                    <a:p>
                      <a:pPr algn="l">
                        <a:lnSpc>
                          <a:spcPts val="4138"/>
                        </a:lnSpc>
                      </a:pPr>
                      <a:r>
                        <a:rPr lang="en-US" sz="2999">
                          <a:solidFill>
                            <a:srgbClr val="000000"/>
                          </a:solidFill>
                          <a:latin typeface="Montserrat"/>
                          <a:ea typeface="Montserrat"/>
                          <a:cs typeface="Montserrat"/>
                          <a:sym typeface="Montserrat"/>
                        </a:rPr>
                        <a:t>“square” from the table on the next slide within your time. </a:t>
                      </a:r>
                    </a:p>
                    <a:p>
                      <a:pPr algn="l">
                        <a:lnSpc>
                          <a:spcPts val="4138"/>
                        </a:lnSpc>
                      </a:pPr>
                      <a:r>
                        <a:rPr lang="en-US" sz="2999">
                          <a:solidFill>
                            <a:srgbClr val="000000"/>
                          </a:solidFill>
                          <a:latin typeface="Montserrat"/>
                          <a:ea typeface="Montserrat"/>
                          <a:cs typeface="Montserrat"/>
                          <a:sym typeface="Montserrat"/>
                        </a:rPr>
                        <a:t>Use this creative activity to share your unique story. </a:t>
                      </a:r>
                    </a:p>
                    <a:p>
                      <a:pPr algn="l">
                        <a:lnSpc>
                          <a:spcPts val="4138"/>
                        </a:lnSpc>
                      </a:pPr>
                      <a:r>
                        <a:rPr lang="en-US" sz="2999">
                          <a:solidFill>
                            <a:srgbClr val="000000"/>
                          </a:solidFill>
                          <a:latin typeface="Montserrat"/>
                          <a:ea typeface="Montserrat"/>
                          <a:cs typeface="Montserrat"/>
                          <a:sym typeface="Montserrat"/>
                        </a:rPr>
                        <a:t>(1 minute per member)</a:t>
                      </a:r>
                    </a:p>
                  </a:txBody>
                  <a:tcPr marL="91425" marR="91425" marT="91425" marB="9142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pSp>
        <p:nvGrpSpPr>
          <p:cNvPr name="Group 10" id="10"/>
          <p:cNvGrpSpPr/>
          <p:nvPr/>
        </p:nvGrpSpPr>
        <p:grpSpPr>
          <a:xfrm rot="0">
            <a:off x="13504456" y="694865"/>
            <a:ext cx="4516107" cy="4516088"/>
            <a:chOff x="0" y="0"/>
            <a:chExt cx="6021476" cy="6021451"/>
          </a:xfrm>
        </p:grpSpPr>
        <p:sp>
          <p:nvSpPr>
            <p:cNvPr name="Freeform 11" id="11"/>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6"/>
              <a:stretch>
                <a:fillRect l="-25123" t="0" r="-25124" b="0"/>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169477" y="-350693"/>
            <a:ext cx="7949045" cy="1937402"/>
            <a:chOff x="0" y="0"/>
            <a:chExt cx="10598727" cy="2583203"/>
          </a:xfrm>
        </p:grpSpPr>
        <p:sp>
          <p:nvSpPr>
            <p:cNvPr name="Freeform 3" id="3"/>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3"/>
              <a:stretch>
                <a:fillRect l="0" t="-53599" r="0" b="-53600"/>
              </a:stretch>
            </a:blipFill>
          </p:spPr>
        </p:sp>
      </p:grpSp>
      <p:graphicFrame>
        <p:nvGraphicFramePr>
          <p:cNvPr name="Table 4" id="4"/>
          <p:cNvGraphicFramePr>
            <a:graphicFrameLocks noGrp="true"/>
          </p:cNvGraphicFramePr>
          <p:nvPr/>
        </p:nvGraphicFramePr>
        <p:xfrm>
          <a:off x="442326" y="1416203"/>
          <a:ext cx="17462500" cy="8445500"/>
        </p:xfrm>
        <a:graphic>
          <a:graphicData uri="http://schemas.openxmlformats.org/drawingml/2006/table">
            <a:tbl>
              <a:tblPr/>
              <a:tblGrid>
                <a:gridCol w="3492500"/>
                <a:gridCol w="3492500"/>
                <a:gridCol w="3492500"/>
                <a:gridCol w="3492500"/>
                <a:gridCol w="3492500"/>
              </a:tblGrid>
              <a:tr h="1762780">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am over 49 years of age</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do volunteer work</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belong to an Employment Equity group</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speak a language other than English or French</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am under 30 years of age</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r>
              <a:tr h="1701689">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have military experience</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am the first generation of a family who immigrated to Canada</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live/have lived on an island</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attended post-secondary education</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am left handed</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r>
              <a:tr h="1823871">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have grey hair</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have lived in another country</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b="true" sz="1999">
                          <a:solidFill>
                            <a:srgbClr val="000000"/>
                          </a:solidFill>
                          <a:latin typeface="Montserrat Bold"/>
                          <a:ea typeface="Montserrat Bold"/>
                          <a:cs typeface="Montserrat Bold"/>
                          <a:sym typeface="Montserrat Bold"/>
                        </a:rPr>
                        <a:t>Free Space: </a:t>
                      </a:r>
                      <a:endParaRPr lang="en-US" sz="1100"/>
                    </a:p>
                    <a:p>
                      <a:pPr algn="ctr">
                        <a:lnSpc>
                          <a:spcPts val="2758"/>
                        </a:lnSpc>
                      </a:pPr>
                      <a:r>
                        <a:rPr lang="en-US" b="true" sz="1999">
                          <a:solidFill>
                            <a:srgbClr val="000000"/>
                          </a:solidFill>
                          <a:latin typeface="Montserrat Bold"/>
                          <a:ea typeface="Montserrat Bold"/>
                          <a:cs typeface="Montserrat Bold"/>
                          <a:sym typeface="Montserrat Bold"/>
                        </a:rPr>
                        <a:t>choose your own layer to share</a:t>
                      </a:r>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immigrated to Canada</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am an Indigenous person in Canada</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r>
              <a:tr h="1578580">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live/have lived in a Territory</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have a daily ritual in my life</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am a manager</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have difficulty hearing</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did not attend post-secondary education</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r>
              <a:tr h="1578580">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am religious or spiritual</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know American Sign Language (ASL)</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wear glasses or contact lenses</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identify as part of the 2SLGBTQIA+ communities</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c>
                  <a:txBody>
                    <a:bodyPr anchor="t" rtlCol="false"/>
                    <a:lstStyle/>
                    <a:p>
                      <a:pPr algn="ctr">
                        <a:lnSpc>
                          <a:spcPts val="2758"/>
                        </a:lnSpc>
                        <a:defRPr/>
                      </a:pPr>
                      <a:r>
                        <a:rPr lang="en-US" sz="1999">
                          <a:solidFill>
                            <a:srgbClr val="000000"/>
                          </a:solidFill>
                          <a:latin typeface="Montserrat"/>
                          <a:ea typeface="Montserrat"/>
                          <a:cs typeface="Montserrat"/>
                          <a:sym typeface="Montserrat"/>
                        </a:rPr>
                        <a:t>I am a single parent</a:t>
                      </a:r>
                      <a:endParaRPr lang="en-US" sz="1100"/>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r>
            </a:tbl>
          </a:graphicData>
        </a:graphic>
      </p:graphicFrame>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grpSp>
        <p:nvGrpSpPr>
          <p:cNvPr name="Group 4" id="4"/>
          <p:cNvGrpSpPr/>
          <p:nvPr/>
        </p:nvGrpSpPr>
        <p:grpSpPr>
          <a:xfrm rot="0">
            <a:off x="13504456" y="694865"/>
            <a:ext cx="4516107" cy="4516088"/>
            <a:chOff x="0" y="0"/>
            <a:chExt cx="6021476" cy="6021451"/>
          </a:xfrm>
        </p:grpSpPr>
        <p:sp>
          <p:nvSpPr>
            <p:cNvPr name="Freeform 5" id="5"/>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23592" t="0" r="-23593" b="0"/>
              </a:stretch>
            </a:blipFill>
          </p:spPr>
        </p:sp>
      </p:grpSp>
      <p:sp>
        <p:nvSpPr>
          <p:cNvPr name="TextBox 6" id="6"/>
          <p:cNvSpPr txBox="true"/>
          <p:nvPr/>
        </p:nvSpPr>
        <p:spPr>
          <a:xfrm rot="0">
            <a:off x="483118" y="1472409"/>
            <a:ext cx="4251300" cy="1025925"/>
          </a:xfrm>
          <a:prstGeom prst="rect">
            <a:avLst/>
          </a:prstGeom>
        </p:spPr>
        <p:txBody>
          <a:bodyPr anchor="t" rtlCol="false" tIns="0" lIns="0" bIns="0" rIns="0">
            <a:spAutoFit/>
          </a:bodyPr>
          <a:lstStyle/>
          <a:p>
            <a:pPr algn="l">
              <a:lnSpc>
                <a:spcPts val="4079"/>
              </a:lnSpc>
            </a:pPr>
            <a:r>
              <a:rPr lang="en-US" b="true" sz="2956">
                <a:solidFill>
                  <a:srgbClr val="000000"/>
                </a:solidFill>
                <a:latin typeface="Montserrat Bold"/>
                <a:ea typeface="Montserrat Bold"/>
                <a:cs typeface="Montserrat Bold"/>
                <a:sym typeface="Montserrat Bold"/>
              </a:rPr>
              <a:t>3. Sharing your ‘Why’</a:t>
            </a:r>
          </a:p>
          <a:p>
            <a:pPr algn="l">
              <a:lnSpc>
                <a:spcPts val="4966"/>
              </a:lnSpc>
            </a:pPr>
            <a:r>
              <a:rPr lang="en-US" b="true" sz="2956">
                <a:solidFill>
                  <a:srgbClr val="000000"/>
                </a:solidFill>
                <a:latin typeface="Montserrat Bold"/>
                <a:ea typeface="Montserrat Bold"/>
                <a:cs typeface="Montserrat Bold"/>
                <a:sym typeface="Montserrat Bold"/>
              </a:rPr>
              <a:t>(10 minutes)</a:t>
            </a:r>
          </a:p>
        </p:txBody>
      </p:sp>
      <p:grpSp>
        <p:nvGrpSpPr>
          <p:cNvPr name="Group 7" id="7"/>
          <p:cNvGrpSpPr/>
          <p:nvPr/>
        </p:nvGrpSpPr>
        <p:grpSpPr>
          <a:xfrm rot="0">
            <a:off x="3055762" y="1982359"/>
            <a:ext cx="361446" cy="476673"/>
            <a:chOff x="0" y="0"/>
            <a:chExt cx="481928" cy="635564"/>
          </a:xfrm>
        </p:grpSpPr>
        <p:sp>
          <p:nvSpPr>
            <p:cNvPr name="Freeform 8" id="8"/>
            <p:cNvSpPr/>
            <p:nvPr/>
          </p:nvSpPr>
          <p:spPr>
            <a:xfrm flipH="false" flipV="false" rot="0">
              <a:off x="0" y="0"/>
              <a:ext cx="481965" cy="635508"/>
            </a:xfrm>
            <a:custGeom>
              <a:avLst/>
              <a:gdLst/>
              <a:ahLst/>
              <a:cxnLst/>
              <a:rect r="r" b="b" t="t" l="l"/>
              <a:pathLst>
                <a:path h="635508" w="481965">
                  <a:moveTo>
                    <a:pt x="0" y="0"/>
                  </a:moveTo>
                  <a:lnTo>
                    <a:pt x="481965" y="0"/>
                  </a:lnTo>
                  <a:lnTo>
                    <a:pt x="481965" y="635508"/>
                  </a:lnTo>
                  <a:lnTo>
                    <a:pt x="0" y="635508"/>
                  </a:lnTo>
                  <a:lnTo>
                    <a:pt x="0" y="0"/>
                  </a:lnTo>
                  <a:close/>
                </a:path>
              </a:pathLst>
            </a:custGeom>
            <a:blipFill>
              <a:blip r:embed="rId5"/>
              <a:stretch>
                <a:fillRect l="0" t="0" r="7" b="-8"/>
              </a:stretch>
            </a:blipFill>
          </p:spPr>
        </p:sp>
      </p:grpSp>
      <p:sp>
        <p:nvSpPr>
          <p:cNvPr name="TextBox 9" id="9"/>
          <p:cNvSpPr txBox="true"/>
          <p:nvPr/>
        </p:nvSpPr>
        <p:spPr>
          <a:xfrm rot="0">
            <a:off x="483118" y="2714784"/>
            <a:ext cx="17537400" cy="3560087"/>
          </a:xfrm>
          <a:prstGeom prst="rect">
            <a:avLst/>
          </a:prstGeom>
        </p:spPr>
        <p:txBody>
          <a:bodyPr anchor="t" rtlCol="false" tIns="0" lIns="0" bIns="0" rIns="0">
            <a:spAutoFit/>
          </a:bodyPr>
          <a:lstStyle/>
          <a:p>
            <a:pPr algn="l">
              <a:lnSpc>
                <a:spcPts val="3586"/>
              </a:lnSpc>
            </a:pPr>
            <a:r>
              <a:rPr lang="en-US" sz="2599">
                <a:solidFill>
                  <a:srgbClr val="000000"/>
                </a:solidFill>
                <a:latin typeface="Montserrat"/>
                <a:ea typeface="Montserrat"/>
                <a:cs typeface="Montserrat"/>
                <a:sym typeface="Montserrat"/>
              </a:rPr>
              <a:t>Reflecting upon our motivations for partaking in these activities is an </a:t>
            </a:r>
          </a:p>
          <a:p>
            <a:pPr algn="l">
              <a:lnSpc>
                <a:spcPts val="3586"/>
              </a:lnSpc>
            </a:pPr>
            <a:r>
              <a:rPr lang="en-US" sz="2599">
                <a:solidFill>
                  <a:srgbClr val="000000"/>
                </a:solidFill>
                <a:latin typeface="Montserrat"/>
                <a:ea typeface="Montserrat"/>
                <a:cs typeface="Montserrat"/>
                <a:sym typeface="Montserrat"/>
              </a:rPr>
              <a:t>important step for cultivating connectivity within our designated circles. </a:t>
            </a:r>
          </a:p>
          <a:p>
            <a:pPr algn="l">
              <a:lnSpc>
                <a:spcPts val="3586"/>
              </a:lnSpc>
            </a:pPr>
            <a:r>
              <a:rPr lang="en-US" sz="2599">
                <a:solidFill>
                  <a:srgbClr val="000000"/>
                </a:solidFill>
                <a:latin typeface="Montserrat"/>
                <a:ea typeface="Montserrat"/>
                <a:cs typeface="Montserrat"/>
                <a:sym typeface="Montserrat"/>
              </a:rPr>
              <a:t>In the spirit of fostering dialogue, we are encouraged to share our WHY with </a:t>
            </a:r>
          </a:p>
          <a:p>
            <a:pPr algn="l">
              <a:lnSpc>
                <a:spcPts val="3586"/>
              </a:lnSpc>
            </a:pPr>
            <a:r>
              <a:rPr lang="en-US" sz="2599">
                <a:solidFill>
                  <a:srgbClr val="000000"/>
                </a:solidFill>
                <a:latin typeface="Montserrat"/>
                <a:ea typeface="Montserrat"/>
                <a:cs typeface="Montserrat"/>
                <a:sym typeface="Montserrat"/>
              </a:rPr>
              <a:t>this Circle and to explore our aspirations regarding the invaluable insights these </a:t>
            </a:r>
          </a:p>
          <a:p>
            <a:pPr algn="l">
              <a:lnSpc>
                <a:spcPts val="3586"/>
              </a:lnSpc>
            </a:pPr>
            <a:r>
              <a:rPr lang="en-US" sz="2599">
                <a:solidFill>
                  <a:srgbClr val="000000"/>
                </a:solidFill>
                <a:latin typeface="Montserrat"/>
                <a:ea typeface="Montserrat"/>
                <a:cs typeface="Montserrat"/>
                <a:sym typeface="Montserrat"/>
              </a:rPr>
              <a:t>guides offer. </a:t>
            </a:r>
          </a:p>
          <a:p>
            <a:pPr algn="l">
              <a:lnSpc>
                <a:spcPts val="3586"/>
              </a:lnSpc>
            </a:pPr>
            <a:r>
              <a:rPr lang="en-US" sz="2598">
                <a:solidFill>
                  <a:srgbClr val="000000"/>
                </a:solidFill>
                <a:latin typeface="Montserrat"/>
                <a:ea typeface="Montserrat"/>
                <a:cs typeface="Montserrat"/>
                <a:sym typeface="Montserrat"/>
              </a:rPr>
              <a:t>This next activity aims to foster understanding, connection, and a shared sense of </a:t>
            </a:r>
          </a:p>
          <a:p>
            <a:pPr algn="l">
              <a:lnSpc>
                <a:spcPts val="3586"/>
              </a:lnSpc>
            </a:pPr>
            <a:r>
              <a:rPr lang="en-US" sz="2599">
                <a:solidFill>
                  <a:srgbClr val="000000"/>
                </a:solidFill>
                <a:latin typeface="Montserrat"/>
                <a:ea typeface="Montserrat"/>
                <a:cs typeface="Montserrat"/>
                <a:sym typeface="Montserrat"/>
              </a:rPr>
              <a:t>purpose as we explore the significance of our individual and collective endeavours within the LLMC community.</a:t>
            </a:r>
          </a:p>
        </p:txBody>
      </p:sp>
      <p:grpSp>
        <p:nvGrpSpPr>
          <p:cNvPr name="Group 10" id="10"/>
          <p:cNvGrpSpPr/>
          <p:nvPr/>
        </p:nvGrpSpPr>
        <p:grpSpPr>
          <a:xfrm rot="0">
            <a:off x="5169477" y="-350693"/>
            <a:ext cx="7949045" cy="1937402"/>
            <a:chOff x="0" y="0"/>
            <a:chExt cx="10598727" cy="2583203"/>
          </a:xfrm>
        </p:grpSpPr>
        <p:sp>
          <p:nvSpPr>
            <p:cNvPr name="Freeform 11" id="11"/>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6"/>
              <a:stretch>
                <a:fillRect l="0" t="-53599" r="0" b="-53600"/>
              </a:stretch>
            </a:blipFill>
          </p:spPr>
        </p:sp>
      </p:grpSp>
      <p:graphicFrame>
        <p:nvGraphicFramePr>
          <p:cNvPr name="Table 12" id="12"/>
          <p:cNvGraphicFramePr>
            <a:graphicFrameLocks noGrp="true"/>
          </p:cNvGraphicFramePr>
          <p:nvPr/>
        </p:nvGraphicFramePr>
        <p:xfrm>
          <a:off x="483125" y="6557325"/>
          <a:ext cx="17437100" cy="2700975"/>
        </p:xfrm>
        <a:graphic>
          <a:graphicData uri="http://schemas.openxmlformats.org/drawingml/2006/table">
            <a:tbl>
              <a:tblPr/>
              <a:tblGrid>
                <a:gridCol w="17437100"/>
              </a:tblGrid>
              <a:tr h="2700975">
                <a:tc>
                  <a:txBody>
                    <a:bodyPr anchor="t" rtlCol="false"/>
                    <a:lstStyle/>
                    <a:p>
                      <a:pPr algn="l">
                        <a:lnSpc>
                          <a:spcPts val="3724"/>
                        </a:lnSpc>
                        <a:defRPr/>
                      </a:pPr>
                      <a:r>
                        <a:rPr lang="en-US" b="true" sz="2699">
                          <a:solidFill>
                            <a:srgbClr val="000000"/>
                          </a:solidFill>
                          <a:latin typeface="Montserrat Bold"/>
                          <a:ea typeface="Montserrat Bold"/>
                          <a:cs typeface="Montserrat Bold"/>
                          <a:sym typeface="Montserrat Bold"/>
                        </a:rPr>
                        <a:t>Instructions:</a:t>
                      </a:r>
                      <a:r>
                        <a:rPr lang="en-US" sz="2699">
                          <a:solidFill>
                            <a:srgbClr val="000000"/>
                          </a:solidFill>
                          <a:latin typeface="Montserrat"/>
                          <a:ea typeface="Montserrat"/>
                          <a:cs typeface="Montserrat"/>
                          <a:sym typeface="Montserrat"/>
                        </a:rPr>
                        <a:t> Each Circle member will take 1 minute to share their response to either one of the following questions: </a:t>
                      </a:r>
                      <a:endParaRPr lang="en-US" sz="1100"/>
                    </a:p>
                    <a:p>
                      <a:pPr algn="l">
                        <a:lnSpc>
                          <a:spcPts val="1931"/>
                        </a:lnSpc>
                      </a:pPr>
                    </a:p>
                    <a:p>
                      <a:pPr algn="l" marL="617098" indent="-205699" lvl="2">
                        <a:lnSpc>
                          <a:spcPts val="3724"/>
                        </a:lnSpc>
                        <a:buFont typeface="Arial"/>
                        <a:buChar char="⚬"/>
                      </a:pPr>
                      <a:r>
                        <a:rPr lang="en-US" sz="2699">
                          <a:solidFill>
                            <a:srgbClr val="000000"/>
                          </a:solidFill>
                          <a:latin typeface="Montserrat"/>
                          <a:ea typeface="Montserrat"/>
                          <a:cs typeface="Montserrat"/>
                          <a:sym typeface="Montserrat"/>
                        </a:rPr>
                        <a:t>Why have you joined LLMC? </a:t>
                      </a:r>
                    </a:p>
                    <a:p>
                      <a:pPr algn="l" marL="617098" indent="-205699" lvl="2">
                        <a:lnSpc>
                          <a:spcPts val="3724"/>
                        </a:lnSpc>
                        <a:buFont typeface="Arial"/>
                        <a:buChar char="⚬"/>
                      </a:pPr>
                      <a:r>
                        <a:rPr lang="en-US" sz="2699">
                          <a:solidFill>
                            <a:srgbClr val="000000"/>
                          </a:solidFill>
                          <a:latin typeface="Montserrat"/>
                          <a:ea typeface="Montserrat"/>
                          <a:cs typeface="Montserrat"/>
                          <a:sym typeface="Montserrat"/>
                        </a:rPr>
                        <a:t>How do you hope LLMC will add to your knowledge and expand your leadership toolkit?</a:t>
                      </a:r>
                    </a:p>
                  </a:txBody>
                  <a:tcPr marL="91425" marR="91425" marT="91425" marB="9142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grpSp>
        <p:nvGrpSpPr>
          <p:cNvPr name="Group 4" id="4"/>
          <p:cNvGrpSpPr/>
          <p:nvPr/>
        </p:nvGrpSpPr>
        <p:grpSpPr>
          <a:xfrm rot="0">
            <a:off x="13504456" y="694865"/>
            <a:ext cx="4516107" cy="4516088"/>
            <a:chOff x="0" y="0"/>
            <a:chExt cx="6021476" cy="6021451"/>
          </a:xfrm>
        </p:grpSpPr>
        <p:sp>
          <p:nvSpPr>
            <p:cNvPr name="Freeform 5" id="5"/>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25029" t="0" r="-25029" b="0"/>
              </a:stretch>
            </a:blipFill>
          </p:spPr>
        </p:sp>
      </p:grpSp>
      <p:grpSp>
        <p:nvGrpSpPr>
          <p:cNvPr name="Group 6" id="6"/>
          <p:cNvGrpSpPr/>
          <p:nvPr/>
        </p:nvGrpSpPr>
        <p:grpSpPr>
          <a:xfrm rot="0">
            <a:off x="5169477" y="-350693"/>
            <a:ext cx="7949045" cy="1937402"/>
            <a:chOff x="0" y="0"/>
            <a:chExt cx="10598727" cy="2583203"/>
          </a:xfrm>
        </p:grpSpPr>
        <p:sp>
          <p:nvSpPr>
            <p:cNvPr name="Freeform 7" id="7"/>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5"/>
              <a:stretch>
                <a:fillRect l="0" t="-53599" r="0" b="-53600"/>
              </a:stretch>
            </a:blipFill>
          </p:spPr>
        </p:sp>
      </p:grpSp>
      <p:sp>
        <p:nvSpPr>
          <p:cNvPr name="TextBox 8" id="8"/>
          <p:cNvSpPr txBox="true"/>
          <p:nvPr/>
        </p:nvSpPr>
        <p:spPr>
          <a:xfrm rot="0">
            <a:off x="375293" y="2753604"/>
            <a:ext cx="17537400" cy="5780174"/>
          </a:xfrm>
          <a:prstGeom prst="rect">
            <a:avLst/>
          </a:prstGeom>
        </p:spPr>
        <p:txBody>
          <a:bodyPr anchor="t" rtlCol="false" tIns="0" lIns="0" bIns="0" rIns="0">
            <a:spAutoFit/>
          </a:bodyPr>
          <a:lstStyle/>
          <a:p>
            <a:pPr algn="l">
              <a:lnSpc>
                <a:spcPts val="4690"/>
              </a:lnSpc>
            </a:pPr>
            <a:r>
              <a:rPr lang="en-US" sz="3399">
                <a:solidFill>
                  <a:srgbClr val="000000"/>
                </a:solidFill>
                <a:latin typeface="Montserrat"/>
                <a:ea typeface="Montserrat"/>
                <a:cs typeface="Montserrat"/>
                <a:sym typeface="Montserrat"/>
              </a:rPr>
              <a:t>Each Circle is responsible for:</a:t>
            </a:r>
          </a:p>
          <a:p>
            <a:pPr algn="l">
              <a:lnSpc>
                <a:spcPts val="1931"/>
              </a:lnSpc>
            </a:pPr>
          </a:p>
          <a:p>
            <a:pPr algn="l" marL="777116" indent="-259039" lvl="2">
              <a:lnSpc>
                <a:spcPts val="4690"/>
              </a:lnSpc>
              <a:buFont typeface="Arial"/>
              <a:buChar char="⚬"/>
            </a:pPr>
            <a:r>
              <a:rPr lang="en-US" sz="3399">
                <a:solidFill>
                  <a:srgbClr val="000000"/>
                </a:solidFill>
                <a:latin typeface="Montserrat"/>
                <a:ea typeface="Montserrat"/>
                <a:cs typeface="Montserrat"/>
                <a:sym typeface="Montserrat"/>
              </a:rPr>
              <a:t>Choosing Circle Leaders and Assistant Circle Leaders</a:t>
            </a:r>
          </a:p>
          <a:p>
            <a:pPr algn="l">
              <a:lnSpc>
                <a:spcPts val="1655"/>
              </a:lnSpc>
            </a:pPr>
          </a:p>
          <a:p>
            <a:pPr algn="l" marL="777116" indent="-259039" lvl="2">
              <a:lnSpc>
                <a:spcPts val="4690"/>
              </a:lnSpc>
              <a:buFont typeface="Arial"/>
              <a:buChar char="⚬"/>
            </a:pPr>
            <a:r>
              <a:rPr lang="en-US" sz="3399">
                <a:solidFill>
                  <a:srgbClr val="000000"/>
                </a:solidFill>
                <a:latin typeface="Montserrat"/>
                <a:ea typeface="Montserrat"/>
                <a:cs typeface="Montserrat"/>
                <a:sym typeface="Montserrat"/>
              </a:rPr>
              <a:t>Scheduling all 5 Circle Sessions</a:t>
            </a:r>
          </a:p>
          <a:p>
            <a:pPr algn="l">
              <a:lnSpc>
                <a:spcPts val="1655"/>
              </a:lnSpc>
            </a:pPr>
          </a:p>
          <a:p>
            <a:pPr algn="l" marL="777011" indent="-259004" lvl="2">
              <a:lnSpc>
                <a:spcPts val="4690"/>
              </a:lnSpc>
              <a:buFont typeface="Arial"/>
              <a:buChar char="⚬"/>
            </a:pPr>
            <a:r>
              <a:rPr lang="en-US" sz="3399">
                <a:solidFill>
                  <a:srgbClr val="000000"/>
                </a:solidFill>
                <a:latin typeface="Montserrat"/>
                <a:ea typeface="Montserrat"/>
                <a:cs typeface="Montserrat"/>
                <a:sym typeface="Montserrat"/>
              </a:rPr>
              <a:t>Active engagement in all Circle activities </a:t>
            </a:r>
          </a:p>
          <a:p>
            <a:pPr algn="l">
              <a:lnSpc>
                <a:spcPts val="1655"/>
              </a:lnSpc>
            </a:pPr>
          </a:p>
          <a:p>
            <a:pPr algn="l" marL="777116" indent="-259039" lvl="2">
              <a:lnSpc>
                <a:spcPts val="4690"/>
              </a:lnSpc>
              <a:buFont typeface="Arial"/>
              <a:buChar char="⚬"/>
            </a:pPr>
            <a:r>
              <a:rPr lang="en-US" sz="3399">
                <a:solidFill>
                  <a:srgbClr val="000000"/>
                </a:solidFill>
                <a:latin typeface="Montserrat"/>
                <a:ea typeface="Montserrat"/>
                <a:cs typeface="Montserrat"/>
                <a:sym typeface="Montserrat"/>
              </a:rPr>
              <a:t>Reviewing each Discussion Guide and video (when applicable) ahead of the Circle Session</a:t>
            </a:r>
          </a:p>
          <a:p>
            <a:pPr algn="l">
              <a:lnSpc>
                <a:spcPts val="1655"/>
              </a:lnSpc>
            </a:pPr>
          </a:p>
          <a:p>
            <a:pPr algn="l" marL="777116" indent="-259039" lvl="2">
              <a:lnSpc>
                <a:spcPts val="4690"/>
              </a:lnSpc>
              <a:buFont typeface="Arial"/>
              <a:buChar char="⚬"/>
            </a:pPr>
            <a:r>
              <a:rPr lang="en-US" sz="3399">
                <a:solidFill>
                  <a:srgbClr val="000000"/>
                </a:solidFill>
                <a:latin typeface="Montserrat"/>
                <a:ea typeface="Montserrat"/>
                <a:cs typeface="Montserrat"/>
                <a:sym typeface="Montserrat"/>
              </a:rPr>
              <a:t>Completion of all after Circle activities including bi-weekly Written Components</a:t>
            </a:r>
          </a:p>
        </p:txBody>
      </p:sp>
      <p:sp>
        <p:nvSpPr>
          <p:cNvPr name="TextBox 9" id="9"/>
          <p:cNvSpPr txBox="true"/>
          <p:nvPr/>
        </p:nvSpPr>
        <p:spPr>
          <a:xfrm rot="0">
            <a:off x="483118" y="1472409"/>
            <a:ext cx="4251300" cy="1025925"/>
          </a:xfrm>
          <a:prstGeom prst="rect">
            <a:avLst/>
          </a:prstGeom>
        </p:spPr>
        <p:txBody>
          <a:bodyPr anchor="t" rtlCol="false" tIns="0" lIns="0" bIns="0" rIns="0">
            <a:spAutoFit/>
          </a:bodyPr>
          <a:lstStyle/>
          <a:p>
            <a:pPr algn="l">
              <a:lnSpc>
                <a:spcPts val="4079"/>
              </a:lnSpc>
            </a:pPr>
            <a:r>
              <a:rPr lang="en-US" b="true" sz="2956">
                <a:solidFill>
                  <a:srgbClr val="000000"/>
                </a:solidFill>
                <a:latin typeface="Montserrat Bold"/>
                <a:ea typeface="Montserrat Bold"/>
                <a:cs typeface="Montserrat Bold"/>
                <a:sym typeface="Montserrat Bold"/>
              </a:rPr>
              <a:t>4. Circle Preparation</a:t>
            </a:r>
          </a:p>
          <a:p>
            <a:pPr algn="l">
              <a:lnSpc>
                <a:spcPts val="4966"/>
              </a:lnSpc>
            </a:pPr>
            <a:r>
              <a:rPr lang="en-US" b="true" sz="2956">
                <a:solidFill>
                  <a:srgbClr val="000000"/>
                </a:solidFill>
                <a:latin typeface="Montserrat Bold"/>
                <a:ea typeface="Montserrat Bold"/>
                <a:cs typeface="Montserrat Bold"/>
                <a:sym typeface="Montserrat Bold"/>
              </a:rPr>
              <a:t>(10 minutes)</a:t>
            </a:r>
          </a:p>
        </p:txBody>
      </p:sp>
      <p:grpSp>
        <p:nvGrpSpPr>
          <p:cNvPr name="Group 10" id="10"/>
          <p:cNvGrpSpPr/>
          <p:nvPr/>
        </p:nvGrpSpPr>
        <p:grpSpPr>
          <a:xfrm rot="0">
            <a:off x="3055762" y="2058559"/>
            <a:ext cx="361446" cy="476673"/>
            <a:chOff x="0" y="0"/>
            <a:chExt cx="481928" cy="635564"/>
          </a:xfrm>
        </p:grpSpPr>
        <p:sp>
          <p:nvSpPr>
            <p:cNvPr name="Freeform 11" id="11"/>
            <p:cNvSpPr/>
            <p:nvPr/>
          </p:nvSpPr>
          <p:spPr>
            <a:xfrm flipH="false" flipV="false" rot="0">
              <a:off x="0" y="0"/>
              <a:ext cx="481965" cy="635508"/>
            </a:xfrm>
            <a:custGeom>
              <a:avLst/>
              <a:gdLst/>
              <a:ahLst/>
              <a:cxnLst/>
              <a:rect r="r" b="b" t="t" l="l"/>
              <a:pathLst>
                <a:path h="635508" w="481965">
                  <a:moveTo>
                    <a:pt x="0" y="0"/>
                  </a:moveTo>
                  <a:lnTo>
                    <a:pt x="481965" y="0"/>
                  </a:lnTo>
                  <a:lnTo>
                    <a:pt x="481965" y="635508"/>
                  </a:lnTo>
                  <a:lnTo>
                    <a:pt x="0" y="635508"/>
                  </a:lnTo>
                  <a:lnTo>
                    <a:pt x="0" y="0"/>
                  </a:lnTo>
                  <a:close/>
                </a:path>
              </a:pathLst>
            </a:custGeom>
            <a:blipFill>
              <a:blip r:embed="rId6"/>
              <a:stretch>
                <a:fillRect l="0" t="0" r="7" b="-8"/>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041588" y="1143825"/>
            <a:ext cx="14378400" cy="828698"/>
          </a:xfrm>
          <a:prstGeom prst="rect">
            <a:avLst/>
          </a:prstGeom>
        </p:spPr>
        <p:txBody>
          <a:bodyPr anchor="t" rtlCol="false" tIns="0" lIns="0" bIns="0" rIns="0">
            <a:spAutoFit/>
          </a:bodyPr>
          <a:lstStyle/>
          <a:p>
            <a:pPr algn="l">
              <a:lnSpc>
                <a:spcPts val="6898"/>
              </a:lnSpc>
            </a:pPr>
            <a:r>
              <a:rPr lang="en-US" b="true" sz="4999">
                <a:solidFill>
                  <a:srgbClr val="000000"/>
                </a:solidFill>
                <a:latin typeface="Montserrat Bold"/>
                <a:ea typeface="Montserrat Bold"/>
                <a:cs typeface="Montserrat Bold"/>
                <a:sym typeface="Montserrat Bold"/>
              </a:rPr>
              <a:t>Meet Your Circle</a:t>
            </a:r>
          </a:p>
        </p:txBody>
      </p:sp>
      <p:graphicFrame>
        <p:nvGraphicFramePr>
          <p:cNvPr name="Table 5" id="5"/>
          <p:cNvGraphicFramePr>
            <a:graphicFrameLocks noGrp="true"/>
          </p:cNvGraphicFramePr>
          <p:nvPr/>
        </p:nvGraphicFramePr>
        <p:xfrm>
          <a:off x="518543" y="3573110"/>
          <a:ext cx="17424400" cy="3257975"/>
        </p:xfrm>
        <a:graphic>
          <a:graphicData uri="http://schemas.openxmlformats.org/drawingml/2006/table">
            <a:tbl>
              <a:tblPr/>
              <a:tblGrid>
                <a:gridCol w="17424400"/>
              </a:tblGrid>
              <a:tr h="3257975">
                <a:tc>
                  <a:txBody>
                    <a:bodyPr anchor="t" rtlCol="false"/>
                    <a:lstStyle/>
                    <a:p>
                      <a:pPr algn="ctr">
                        <a:lnSpc>
                          <a:spcPts val="6384"/>
                        </a:lnSpc>
                        <a:defRPr/>
                      </a:pPr>
                      <a:r>
                        <a:rPr lang="en-US" sz="3800">
                          <a:solidFill>
                            <a:srgbClr val="000000"/>
                          </a:solidFill>
                          <a:latin typeface="Montserrat"/>
                          <a:ea typeface="Montserrat"/>
                          <a:cs typeface="Montserrat"/>
                          <a:sym typeface="Montserrat"/>
                        </a:rPr>
                        <a:t>Message from the Lifting as you Lead Mentoring Circles program team: </a:t>
                      </a:r>
                      <a:endParaRPr lang="en-US" sz="1100"/>
                    </a:p>
                    <a:p>
                      <a:pPr algn="ctr">
                        <a:lnSpc>
                          <a:spcPts val="5244"/>
                        </a:lnSpc>
                      </a:pPr>
                      <a:r>
                        <a:rPr lang="en-US" b="true" sz="3800" i="true">
                          <a:solidFill>
                            <a:srgbClr val="000000"/>
                          </a:solidFill>
                          <a:latin typeface="Montserrat Bold Italics"/>
                          <a:ea typeface="Montserrat Bold Italics"/>
                          <a:cs typeface="Montserrat Bold Italics"/>
                          <a:sym typeface="Montserrat Bold Italics"/>
                        </a:rPr>
                        <a:t>Wanted - Someone to volunteer to be the first Circle Leader and facilitate this Discussion Guide.</a:t>
                      </a:r>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r>
            </a:tbl>
          </a:graphicData>
        </a:graphic>
      </p:graphicFrame>
      <p:grpSp>
        <p:nvGrpSpPr>
          <p:cNvPr name="Group 6" id="6"/>
          <p:cNvGrpSpPr>
            <a:grpSpLocks noChangeAspect="true"/>
          </p:cNvGrpSpPr>
          <p:nvPr/>
        </p:nvGrpSpPr>
        <p:grpSpPr>
          <a:xfrm rot="0">
            <a:off x="293000" y="841788"/>
            <a:ext cx="1830401" cy="1525966"/>
            <a:chOff x="0" y="0"/>
            <a:chExt cx="2440535" cy="2034621"/>
          </a:xfrm>
        </p:grpSpPr>
        <p:sp>
          <p:nvSpPr>
            <p:cNvPr name="Freeform 7" id="7"/>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4"/>
              <a:stretch>
                <a:fillRect l="0" t="0" r="0" b="2"/>
              </a:stretch>
            </a:blipFill>
          </p:spPr>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grpSp>
        <p:nvGrpSpPr>
          <p:cNvPr name="Group 4" id="4"/>
          <p:cNvGrpSpPr/>
          <p:nvPr/>
        </p:nvGrpSpPr>
        <p:grpSpPr>
          <a:xfrm rot="0">
            <a:off x="13504456" y="694865"/>
            <a:ext cx="4516107" cy="4516088"/>
            <a:chOff x="0" y="0"/>
            <a:chExt cx="6021476" cy="6021451"/>
          </a:xfrm>
        </p:grpSpPr>
        <p:sp>
          <p:nvSpPr>
            <p:cNvPr name="Freeform 5" id="5"/>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25029" t="0" r="-25029" b="0"/>
              </a:stretch>
            </a:blipFill>
          </p:spPr>
        </p:sp>
      </p:grpSp>
      <p:grpSp>
        <p:nvGrpSpPr>
          <p:cNvPr name="Group 6" id="6"/>
          <p:cNvGrpSpPr/>
          <p:nvPr/>
        </p:nvGrpSpPr>
        <p:grpSpPr>
          <a:xfrm rot="0">
            <a:off x="5169477" y="-350693"/>
            <a:ext cx="7949045" cy="1937402"/>
            <a:chOff x="0" y="0"/>
            <a:chExt cx="10598727" cy="2583203"/>
          </a:xfrm>
        </p:grpSpPr>
        <p:sp>
          <p:nvSpPr>
            <p:cNvPr name="Freeform 7" id="7"/>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5"/>
              <a:stretch>
                <a:fillRect l="0" t="-53599" r="0" b="-53600"/>
              </a:stretch>
            </a:blipFill>
          </p:spPr>
        </p:sp>
      </p:grpSp>
      <p:sp>
        <p:nvSpPr>
          <p:cNvPr name="TextBox 8" id="8"/>
          <p:cNvSpPr txBox="true"/>
          <p:nvPr/>
        </p:nvSpPr>
        <p:spPr>
          <a:xfrm rot="0">
            <a:off x="452668" y="1462884"/>
            <a:ext cx="11251500" cy="1068450"/>
          </a:xfrm>
          <a:prstGeom prst="rect">
            <a:avLst/>
          </a:prstGeom>
        </p:spPr>
        <p:txBody>
          <a:bodyPr anchor="t" rtlCol="false" tIns="0" lIns="0" bIns="0" rIns="0">
            <a:spAutoFit/>
          </a:bodyPr>
          <a:lstStyle/>
          <a:p>
            <a:pPr algn="l">
              <a:lnSpc>
                <a:spcPts val="4217"/>
              </a:lnSpc>
            </a:pPr>
            <a:r>
              <a:rPr lang="en-US" b="true" sz="3056">
                <a:solidFill>
                  <a:srgbClr val="000000"/>
                </a:solidFill>
                <a:latin typeface="Montserrat Bold"/>
                <a:ea typeface="Montserrat Bold"/>
                <a:cs typeface="Montserrat Bold"/>
                <a:sym typeface="Montserrat Bold"/>
              </a:rPr>
              <a:t>4.1 Circle Leader and Assistant Circle Leader Selection</a:t>
            </a:r>
          </a:p>
          <a:p>
            <a:pPr algn="l">
              <a:lnSpc>
                <a:spcPts val="5134"/>
              </a:lnSpc>
            </a:pPr>
            <a:r>
              <a:rPr lang="en-US" b="true" sz="3056">
                <a:solidFill>
                  <a:srgbClr val="000000"/>
                </a:solidFill>
                <a:latin typeface="Montserrat Bold"/>
                <a:ea typeface="Montserrat Bold"/>
                <a:cs typeface="Montserrat Bold"/>
                <a:sym typeface="Montserrat Bold"/>
              </a:rPr>
              <a:t>(5 minutes)</a:t>
            </a:r>
          </a:p>
        </p:txBody>
      </p:sp>
      <p:grpSp>
        <p:nvGrpSpPr>
          <p:cNvPr name="Group 9" id="9"/>
          <p:cNvGrpSpPr/>
          <p:nvPr/>
        </p:nvGrpSpPr>
        <p:grpSpPr>
          <a:xfrm rot="0">
            <a:off x="2903497" y="2010934"/>
            <a:ext cx="361446" cy="476673"/>
            <a:chOff x="0" y="0"/>
            <a:chExt cx="481928" cy="635564"/>
          </a:xfrm>
        </p:grpSpPr>
        <p:sp>
          <p:nvSpPr>
            <p:cNvPr name="Freeform 10" id="10"/>
            <p:cNvSpPr/>
            <p:nvPr/>
          </p:nvSpPr>
          <p:spPr>
            <a:xfrm flipH="false" flipV="false" rot="0">
              <a:off x="0" y="0"/>
              <a:ext cx="481965" cy="635508"/>
            </a:xfrm>
            <a:custGeom>
              <a:avLst/>
              <a:gdLst/>
              <a:ahLst/>
              <a:cxnLst/>
              <a:rect r="r" b="b" t="t" l="l"/>
              <a:pathLst>
                <a:path h="635508" w="481965">
                  <a:moveTo>
                    <a:pt x="0" y="0"/>
                  </a:moveTo>
                  <a:lnTo>
                    <a:pt x="481965" y="0"/>
                  </a:lnTo>
                  <a:lnTo>
                    <a:pt x="481965" y="635508"/>
                  </a:lnTo>
                  <a:lnTo>
                    <a:pt x="0" y="635508"/>
                  </a:lnTo>
                  <a:lnTo>
                    <a:pt x="0" y="0"/>
                  </a:lnTo>
                  <a:close/>
                </a:path>
              </a:pathLst>
            </a:custGeom>
            <a:blipFill>
              <a:blip r:embed="rId6"/>
              <a:stretch>
                <a:fillRect l="0" t="0" r="7" b="-8"/>
              </a:stretch>
            </a:blipFill>
          </p:spPr>
        </p:sp>
      </p:grpSp>
      <p:sp>
        <p:nvSpPr>
          <p:cNvPr name="TextBox 11" id="11"/>
          <p:cNvSpPr txBox="true"/>
          <p:nvPr/>
        </p:nvSpPr>
        <p:spPr>
          <a:xfrm rot="0">
            <a:off x="375278" y="2809384"/>
            <a:ext cx="17537400" cy="4374150"/>
          </a:xfrm>
          <a:prstGeom prst="rect">
            <a:avLst/>
          </a:prstGeom>
        </p:spPr>
        <p:txBody>
          <a:bodyPr anchor="t" rtlCol="false" tIns="0" lIns="0" bIns="0" rIns="0">
            <a:spAutoFit/>
          </a:bodyPr>
          <a:lstStyle/>
          <a:p>
            <a:pPr algn="l">
              <a:lnSpc>
                <a:spcPts val="4276"/>
              </a:lnSpc>
            </a:pPr>
            <a:r>
              <a:rPr lang="en-US" sz="3099">
                <a:solidFill>
                  <a:srgbClr val="000000"/>
                </a:solidFill>
                <a:latin typeface="Montserrat"/>
                <a:ea typeface="Montserrat"/>
                <a:cs typeface="Montserrat"/>
                <a:sym typeface="Montserrat"/>
              </a:rPr>
              <a:t>An integral part of our upcoming Circle sessions are the Circle </a:t>
            </a:r>
          </a:p>
          <a:p>
            <a:pPr algn="l">
              <a:lnSpc>
                <a:spcPts val="4276"/>
              </a:lnSpc>
            </a:pPr>
            <a:r>
              <a:rPr lang="en-US" sz="3099">
                <a:solidFill>
                  <a:srgbClr val="000000"/>
                </a:solidFill>
                <a:latin typeface="Montserrat"/>
                <a:ea typeface="Montserrat"/>
                <a:cs typeface="Montserrat"/>
                <a:sym typeface="Montserrat"/>
              </a:rPr>
              <a:t>Leaders and Assistant Circle Leaders. Volunteering for these </a:t>
            </a:r>
          </a:p>
          <a:p>
            <a:pPr algn="l">
              <a:lnSpc>
                <a:spcPts val="4276"/>
              </a:lnSpc>
            </a:pPr>
            <a:r>
              <a:rPr lang="en-US" sz="3099">
                <a:solidFill>
                  <a:srgbClr val="000000"/>
                </a:solidFill>
                <a:latin typeface="Montserrat"/>
                <a:ea typeface="Montserrat"/>
                <a:cs typeface="Montserrat"/>
                <a:sym typeface="Montserrat"/>
              </a:rPr>
              <a:t>responsibilities goes beyond participation; it's a commitment to </a:t>
            </a:r>
          </a:p>
          <a:p>
            <a:pPr algn="l">
              <a:lnSpc>
                <a:spcPts val="4276"/>
              </a:lnSpc>
            </a:pPr>
            <a:r>
              <a:rPr lang="en-US" sz="3099">
                <a:solidFill>
                  <a:srgbClr val="000000"/>
                </a:solidFill>
                <a:latin typeface="Montserrat"/>
                <a:ea typeface="Montserrat"/>
                <a:cs typeface="Montserrat"/>
                <a:sym typeface="Montserrat"/>
              </a:rPr>
              <a:t>shaping the journey and cultivating leadership. Each Circle session </a:t>
            </a:r>
          </a:p>
          <a:p>
            <a:pPr algn="l">
              <a:lnSpc>
                <a:spcPts val="4276"/>
              </a:lnSpc>
            </a:pPr>
            <a:r>
              <a:rPr lang="en-US" sz="3099">
                <a:solidFill>
                  <a:srgbClr val="000000"/>
                </a:solidFill>
                <a:latin typeface="Montserrat"/>
                <a:ea typeface="Montserrat"/>
                <a:cs typeface="Montserrat"/>
                <a:sym typeface="Montserrat"/>
              </a:rPr>
              <a:t>calls for different members to undertake the responsibilities of leadership. </a:t>
            </a:r>
          </a:p>
          <a:p>
            <a:pPr algn="l">
              <a:lnSpc>
                <a:spcPts val="4276"/>
              </a:lnSpc>
            </a:pPr>
            <a:r>
              <a:rPr lang="en-US" sz="3099">
                <a:solidFill>
                  <a:srgbClr val="000000"/>
                </a:solidFill>
                <a:latin typeface="Montserrat"/>
                <a:ea typeface="Montserrat"/>
                <a:cs typeface="Montserrat"/>
                <a:sym typeface="Montserrat"/>
              </a:rPr>
              <a:t>For this next stage of this Meet Your Circle Members session, we ask you to step into a leadership role by volunteering to be a Circle Leader or Assistant Circle Leader for one of the five Circle sessions.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169477" y="-350693"/>
            <a:ext cx="7949045" cy="1937402"/>
            <a:chOff x="0" y="0"/>
            <a:chExt cx="10598727" cy="2583203"/>
          </a:xfrm>
        </p:grpSpPr>
        <p:sp>
          <p:nvSpPr>
            <p:cNvPr name="Freeform 3" id="3"/>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3"/>
              <a:stretch>
                <a:fillRect l="0" t="-53599" r="0" b="-53600"/>
              </a:stretch>
            </a:blipFill>
          </p:spPr>
        </p:sp>
      </p:grpSp>
      <p:grpSp>
        <p:nvGrpSpPr>
          <p:cNvPr name="Group 4" id="4"/>
          <p:cNvGrpSpPr>
            <a:grpSpLocks noChangeAspect="true"/>
          </p:cNvGrpSpPr>
          <p:nvPr/>
        </p:nvGrpSpPr>
        <p:grpSpPr>
          <a:xfrm rot="0">
            <a:off x="12295075" y="7416525"/>
            <a:ext cx="6069125" cy="2913175"/>
            <a:chOff x="0" y="0"/>
            <a:chExt cx="8092167" cy="3884233"/>
          </a:xfrm>
        </p:grpSpPr>
        <p:sp>
          <p:nvSpPr>
            <p:cNvPr name="Freeform 5" id="5"/>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4"/>
              <a:stretch>
                <a:fillRect l="0" t="0" r="0" b="1"/>
              </a:stretch>
            </a:blipFill>
          </p:spPr>
        </p:sp>
      </p:grpSp>
      <p:graphicFrame>
        <p:nvGraphicFramePr>
          <p:cNvPr name="Table 6" id="6"/>
          <p:cNvGraphicFramePr>
            <a:graphicFrameLocks noGrp="true"/>
          </p:cNvGraphicFramePr>
          <p:nvPr/>
        </p:nvGraphicFramePr>
        <p:xfrm>
          <a:off x="483118" y="3788372"/>
          <a:ext cx="14452600" cy="5911884"/>
        </p:xfrm>
        <a:graphic>
          <a:graphicData uri="http://schemas.openxmlformats.org/drawingml/2006/table">
            <a:tbl>
              <a:tblPr/>
              <a:tblGrid>
                <a:gridCol w="7226300"/>
                <a:gridCol w="7226300"/>
              </a:tblGrid>
              <a:tr h="860083">
                <a:tc>
                  <a:txBody>
                    <a:bodyPr anchor="t" rtlCol="false"/>
                    <a:lstStyle/>
                    <a:p>
                      <a:pPr algn="ctr">
                        <a:lnSpc>
                          <a:spcPts val="4000"/>
                        </a:lnSpc>
                        <a:defRPr/>
                      </a:pPr>
                      <a:r>
                        <a:rPr lang="en-US" b="true" sz="2899">
                          <a:solidFill>
                            <a:srgbClr val="000000"/>
                          </a:solidFill>
                          <a:latin typeface="Montserrat Bold"/>
                          <a:ea typeface="Montserrat Bold"/>
                          <a:cs typeface="Montserrat Bold"/>
                          <a:sym typeface="Montserrat Bold"/>
                        </a:rPr>
                        <a:t>Circle Leader</a:t>
                      </a:r>
                      <a:endParaRPr lang="en-US" sz="1100"/>
                    </a:p>
                  </a:txBody>
                  <a:tcPr marL="126650" marR="126650" marT="126650" marB="126650" anchor="ctr">
                    <a:lnL cmpd="sng" algn="ctr" cap="flat" w="19475">
                      <a:solidFill>
                        <a:srgbClr val="FFFFFF"/>
                      </a:solidFill>
                      <a:prstDash val="solid"/>
                      <a:round/>
                      <a:headEnd type="none" w="med" len="med"/>
                      <a:tailEnd type="none" w="med" len="med"/>
                    </a:lnL>
                    <a:lnR cmpd="sng" algn="ctr" cap="flat" w="19475">
                      <a:solidFill>
                        <a:srgbClr val="000000"/>
                      </a:solidFill>
                      <a:prstDash val="dash"/>
                      <a:round/>
                      <a:headEnd type="none" w="med" len="med"/>
                      <a:tailEnd type="none" w="med" len="med"/>
                    </a:lnR>
                    <a:lnT cmpd="sng" algn="ctr" cap="flat" w="19475">
                      <a:solidFill>
                        <a:srgbClr val="FFFFFF"/>
                      </a:solidFill>
                      <a:prstDash val="solid"/>
                      <a:round/>
                      <a:headEnd type="none" w="med" len="med"/>
                      <a:tailEnd type="none" w="med" len="med"/>
                    </a:lnT>
                    <a:lnB cmpd="sng" algn="ctr" cap="flat" w="19475">
                      <a:solidFill>
                        <a:srgbClr val="FFFFFF"/>
                      </a:solidFill>
                      <a:prstDash val="solid"/>
                      <a:round/>
                      <a:headEnd type="none" w="med" len="med"/>
                      <a:tailEnd type="none" w="med" len="med"/>
                    </a:lnB>
                  </a:tcPr>
                </a:tc>
                <a:tc>
                  <a:txBody>
                    <a:bodyPr anchor="t" rtlCol="false"/>
                    <a:lstStyle/>
                    <a:p>
                      <a:pPr algn="ctr">
                        <a:lnSpc>
                          <a:spcPts val="4000"/>
                        </a:lnSpc>
                        <a:defRPr/>
                      </a:pPr>
                      <a:r>
                        <a:rPr lang="en-US" b="true" sz="2899">
                          <a:solidFill>
                            <a:srgbClr val="000000"/>
                          </a:solidFill>
                          <a:latin typeface="Montserrat Bold"/>
                          <a:ea typeface="Montserrat Bold"/>
                          <a:cs typeface="Montserrat Bold"/>
                          <a:sym typeface="Montserrat Bold"/>
                        </a:rPr>
                        <a:t>Assistant Circle Leader</a:t>
                      </a:r>
                      <a:endParaRPr lang="en-US" sz="1100"/>
                    </a:p>
                  </a:txBody>
                  <a:tcPr marL="126650" marR="126650" marT="126650" marB="126650" anchor="ctr">
                    <a:lnL cmpd="sng" algn="ctr" cap="flat" w="19475">
                      <a:solidFill>
                        <a:srgbClr val="000000"/>
                      </a:solidFill>
                      <a:prstDash val="dash"/>
                      <a:round/>
                      <a:headEnd type="none" w="med" len="med"/>
                      <a:tailEnd type="none" w="med" len="med"/>
                    </a:lnL>
                    <a:lnR cmpd="sng" algn="ctr" cap="flat" w="19475">
                      <a:solidFill>
                        <a:srgbClr val="FFFFFF"/>
                      </a:solidFill>
                      <a:prstDash val="solid"/>
                      <a:round/>
                      <a:headEnd type="none" w="med" len="med"/>
                      <a:tailEnd type="none" w="med" len="med"/>
                    </a:lnR>
                    <a:lnT cmpd="sng" algn="ctr" cap="flat" w="19475">
                      <a:solidFill>
                        <a:srgbClr val="FFFFFF"/>
                      </a:solidFill>
                      <a:prstDash val="solid"/>
                      <a:round/>
                      <a:headEnd type="none" w="med" len="med"/>
                      <a:tailEnd type="none" w="med" len="med"/>
                    </a:lnT>
                    <a:lnB cmpd="sng" algn="ctr" cap="flat" w="19475">
                      <a:solidFill>
                        <a:srgbClr val="FFFFFF"/>
                      </a:solidFill>
                      <a:prstDash val="solid"/>
                      <a:round/>
                      <a:headEnd type="none" w="med" len="med"/>
                      <a:tailEnd type="none" w="med" len="med"/>
                    </a:lnB>
                  </a:tcPr>
                </a:tc>
              </a:tr>
              <a:tr h="5051800">
                <a:tc>
                  <a:txBody>
                    <a:bodyPr anchor="t" rtlCol="false"/>
                    <a:lstStyle/>
                    <a:p>
                      <a:pPr algn="l" marL="662818" indent="-220939" lvl="2">
                        <a:lnSpc>
                          <a:spcPts val="4000"/>
                        </a:lnSpc>
                        <a:buFont typeface="Arial"/>
                        <a:buChar char="⚬"/>
                        <a:defRPr/>
                      </a:pPr>
                      <a:r>
                        <a:rPr lang="en-US" sz="2899">
                          <a:solidFill>
                            <a:srgbClr val="000000"/>
                          </a:solidFill>
                          <a:latin typeface="Montserrat"/>
                          <a:ea typeface="Montserrat"/>
                          <a:cs typeface="Montserrat"/>
                          <a:sym typeface="Montserrat"/>
                        </a:rPr>
                        <a:t>Bring positive energy</a:t>
                      </a:r>
                      <a:endParaRPr lang="en-US" sz="1100"/>
                    </a:p>
                    <a:p>
                      <a:pPr algn="l" marL="662818" indent="-220939" lvl="2">
                        <a:lnSpc>
                          <a:spcPts val="4000"/>
                        </a:lnSpc>
                        <a:buFont typeface="Arial"/>
                        <a:buChar char="⚬"/>
                      </a:pPr>
                      <a:r>
                        <a:rPr lang="en-US" sz="2899">
                          <a:solidFill>
                            <a:srgbClr val="000000"/>
                          </a:solidFill>
                          <a:latin typeface="Montserrat"/>
                          <a:ea typeface="Montserrat"/>
                          <a:cs typeface="Montserrat"/>
                          <a:sym typeface="Montserrat"/>
                        </a:rPr>
                        <a:t>Reinforce rules and expectations</a:t>
                      </a:r>
                    </a:p>
                    <a:p>
                      <a:pPr algn="l" marL="662818" indent="-220939" lvl="2">
                        <a:lnSpc>
                          <a:spcPts val="4000"/>
                        </a:lnSpc>
                        <a:buFont typeface="Arial"/>
                        <a:buChar char="⚬"/>
                      </a:pPr>
                      <a:r>
                        <a:rPr lang="en-US" sz="2899">
                          <a:solidFill>
                            <a:srgbClr val="000000"/>
                          </a:solidFill>
                          <a:latin typeface="Montserrat"/>
                          <a:ea typeface="Montserrat"/>
                          <a:cs typeface="Montserrat"/>
                          <a:sym typeface="Montserrat"/>
                        </a:rPr>
                        <a:t>Be aware of your speed of speech</a:t>
                      </a:r>
                    </a:p>
                    <a:p>
                      <a:pPr algn="l" marL="662818" indent="-220939" lvl="2">
                        <a:lnSpc>
                          <a:spcPts val="4000"/>
                        </a:lnSpc>
                        <a:buFont typeface="Arial"/>
                        <a:buChar char="⚬"/>
                      </a:pPr>
                      <a:r>
                        <a:rPr lang="en-US" sz="2899">
                          <a:solidFill>
                            <a:srgbClr val="000000"/>
                          </a:solidFill>
                          <a:latin typeface="Montserrat"/>
                          <a:ea typeface="Montserrat"/>
                          <a:cs typeface="Montserrat"/>
                          <a:sym typeface="Montserrat"/>
                        </a:rPr>
                        <a:t>Build rapport within the Circle</a:t>
                      </a:r>
                    </a:p>
                    <a:p>
                      <a:pPr algn="l" marL="662818" indent="-220939" lvl="2">
                        <a:lnSpc>
                          <a:spcPts val="4000"/>
                        </a:lnSpc>
                        <a:buFont typeface="Arial"/>
                        <a:buChar char="⚬"/>
                      </a:pPr>
                      <a:r>
                        <a:rPr lang="en-US" sz="2899">
                          <a:solidFill>
                            <a:srgbClr val="000000"/>
                          </a:solidFill>
                          <a:latin typeface="Montserrat"/>
                          <a:ea typeface="Montserrat"/>
                          <a:cs typeface="Montserrat"/>
                          <a:sym typeface="Montserrat"/>
                        </a:rPr>
                        <a:t>Handle logistics of the session</a:t>
                      </a:r>
                    </a:p>
                    <a:p>
                      <a:pPr algn="l" marL="662818" indent="-220939" lvl="2">
                        <a:lnSpc>
                          <a:spcPts val="4000"/>
                        </a:lnSpc>
                        <a:buFont typeface="Arial"/>
                        <a:buChar char="⚬"/>
                      </a:pPr>
                      <a:r>
                        <a:rPr lang="en-US" sz="2899">
                          <a:solidFill>
                            <a:srgbClr val="000000"/>
                          </a:solidFill>
                          <a:latin typeface="Montserrat"/>
                          <a:ea typeface="Montserrat"/>
                          <a:cs typeface="Montserrat"/>
                          <a:sym typeface="Montserrat"/>
                        </a:rPr>
                        <a:t>Touch point with Circle members</a:t>
                      </a:r>
                    </a:p>
                  </a:txBody>
                  <a:tcPr marL="126650" marR="126650" marT="126650" marB="126650" anchor="ctr">
                    <a:lnL cmpd="sng" algn="ctr" cap="flat" w="19475">
                      <a:solidFill>
                        <a:srgbClr val="FFFFFF"/>
                      </a:solidFill>
                      <a:prstDash val="solid"/>
                      <a:round/>
                      <a:headEnd type="none" w="med" len="med"/>
                      <a:tailEnd type="none" w="med" len="med"/>
                    </a:lnL>
                    <a:lnR cmpd="sng" algn="ctr" cap="flat" w="19475">
                      <a:solidFill>
                        <a:srgbClr val="000000"/>
                      </a:solidFill>
                      <a:prstDash val="dash"/>
                      <a:round/>
                      <a:headEnd type="none" w="med" len="med"/>
                      <a:tailEnd type="none" w="med" len="med"/>
                    </a:lnR>
                    <a:lnT cmpd="sng" algn="ctr" cap="flat" w="19475">
                      <a:solidFill>
                        <a:srgbClr val="FFFFFF"/>
                      </a:solidFill>
                      <a:prstDash val="solid"/>
                      <a:round/>
                      <a:headEnd type="none" w="med" len="med"/>
                      <a:tailEnd type="none" w="med" len="med"/>
                    </a:lnT>
                    <a:lnB cmpd="sng" algn="ctr" cap="flat" w="19475">
                      <a:solidFill>
                        <a:srgbClr val="FFFFFF"/>
                      </a:solidFill>
                      <a:prstDash val="solid"/>
                      <a:round/>
                      <a:headEnd type="none" w="med" len="med"/>
                      <a:tailEnd type="none" w="med" len="med"/>
                    </a:lnB>
                  </a:tcPr>
                </a:tc>
                <a:tc>
                  <a:txBody>
                    <a:bodyPr anchor="t" rtlCol="false"/>
                    <a:lstStyle/>
                    <a:p>
                      <a:pPr algn="l" marL="662818" indent="-220939" lvl="2">
                        <a:lnSpc>
                          <a:spcPts val="4000"/>
                        </a:lnSpc>
                        <a:buFont typeface="Arial"/>
                        <a:buChar char="⚬"/>
                        <a:defRPr/>
                      </a:pPr>
                      <a:r>
                        <a:rPr lang="en-US" sz="2899">
                          <a:solidFill>
                            <a:srgbClr val="000000"/>
                          </a:solidFill>
                          <a:latin typeface="Montserrat"/>
                          <a:ea typeface="Montserrat"/>
                          <a:cs typeface="Montserrat"/>
                          <a:sym typeface="Montserrat"/>
                        </a:rPr>
                        <a:t>Keep track of time</a:t>
                      </a:r>
                      <a:endParaRPr lang="en-US" sz="1100"/>
                    </a:p>
                    <a:p>
                      <a:pPr algn="l" marL="662818" indent="-220939" lvl="2">
                        <a:lnSpc>
                          <a:spcPts val="4000"/>
                        </a:lnSpc>
                        <a:buFont typeface="Arial"/>
                        <a:buChar char="⚬"/>
                      </a:pPr>
                      <a:r>
                        <a:rPr lang="en-US" sz="2899">
                          <a:solidFill>
                            <a:srgbClr val="000000"/>
                          </a:solidFill>
                          <a:latin typeface="Montserrat"/>
                          <a:ea typeface="Montserrat"/>
                          <a:cs typeface="Montserrat"/>
                          <a:sym typeface="Montserrat"/>
                        </a:rPr>
                        <a:t>Provide technical support</a:t>
                      </a:r>
                    </a:p>
                    <a:p>
                      <a:pPr algn="l" marL="662818" indent="-220939" lvl="2">
                        <a:lnSpc>
                          <a:spcPts val="4000"/>
                        </a:lnSpc>
                        <a:buFont typeface="Arial"/>
                        <a:buChar char="⚬"/>
                      </a:pPr>
                      <a:r>
                        <a:rPr lang="en-US" sz="2899">
                          <a:solidFill>
                            <a:srgbClr val="000000"/>
                          </a:solidFill>
                          <a:latin typeface="Montserrat"/>
                          <a:ea typeface="Montserrat"/>
                          <a:cs typeface="Montserrat"/>
                          <a:sym typeface="Montserrat"/>
                        </a:rPr>
                        <a:t>Bring positive energy</a:t>
                      </a:r>
                    </a:p>
                    <a:p>
                      <a:pPr algn="l" marL="662818" indent="-220939" lvl="2">
                        <a:lnSpc>
                          <a:spcPts val="4000"/>
                        </a:lnSpc>
                        <a:buFont typeface="Arial"/>
                        <a:buChar char="⚬"/>
                      </a:pPr>
                      <a:r>
                        <a:rPr lang="en-US" sz="2899">
                          <a:solidFill>
                            <a:srgbClr val="000000"/>
                          </a:solidFill>
                          <a:latin typeface="Montserrat"/>
                          <a:ea typeface="Montserrat"/>
                          <a:cs typeface="Montserrat"/>
                          <a:sym typeface="Montserrat"/>
                        </a:rPr>
                        <a:t>Reinforce rules and expectations</a:t>
                      </a:r>
                    </a:p>
                  </a:txBody>
                  <a:tcPr marL="126650" marR="126650" marT="126650" marB="126650" anchor="ctr">
                    <a:lnL cmpd="sng" algn="ctr" cap="flat" w="19475">
                      <a:solidFill>
                        <a:srgbClr val="000000"/>
                      </a:solidFill>
                      <a:prstDash val="dash"/>
                      <a:round/>
                      <a:headEnd type="none" w="med" len="med"/>
                      <a:tailEnd type="none" w="med" len="med"/>
                    </a:lnL>
                    <a:lnR cmpd="sng" algn="ctr" cap="flat" w="19475">
                      <a:solidFill>
                        <a:srgbClr val="FFFFFF"/>
                      </a:solidFill>
                      <a:prstDash val="solid"/>
                      <a:round/>
                      <a:headEnd type="none" w="med" len="med"/>
                      <a:tailEnd type="none" w="med" len="med"/>
                    </a:lnR>
                    <a:lnT cmpd="sng" algn="ctr" cap="flat" w="19475">
                      <a:solidFill>
                        <a:srgbClr val="FFFFFF"/>
                      </a:solidFill>
                      <a:prstDash val="solid"/>
                      <a:round/>
                      <a:headEnd type="none" w="med" len="med"/>
                      <a:tailEnd type="none" w="med" len="med"/>
                    </a:lnT>
                    <a:lnB cmpd="sng" algn="ctr" cap="flat" w="19475">
                      <a:solidFill>
                        <a:srgbClr val="FFFFFF"/>
                      </a:solidFill>
                      <a:prstDash val="solid"/>
                      <a:round/>
                      <a:headEnd type="none" w="med" len="med"/>
                      <a:tailEnd type="none" w="med" len="med"/>
                    </a:lnB>
                  </a:tcPr>
                </a:tc>
              </a:tr>
            </a:tbl>
          </a:graphicData>
        </a:graphic>
      </p:graphicFrame>
      <p:grpSp>
        <p:nvGrpSpPr>
          <p:cNvPr name="Group 7" id="7"/>
          <p:cNvGrpSpPr/>
          <p:nvPr/>
        </p:nvGrpSpPr>
        <p:grpSpPr>
          <a:xfrm rot="0">
            <a:off x="13504456" y="694865"/>
            <a:ext cx="4516107" cy="4516088"/>
            <a:chOff x="0" y="0"/>
            <a:chExt cx="6021476" cy="6021451"/>
          </a:xfrm>
        </p:grpSpPr>
        <p:sp>
          <p:nvSpPr>
            <p:cNvPr name="Freeform 8" id="8"/>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5"/>
              <a:stretch>
                <a:fillRect l="-24980" t="0" r="-24981" b="0"/>
              </a:stretch>
            </a:blipFill>
          </p:spPr>
        </p:sp>
      </p:grpSp>
      <p:sp>
        <p:nvSpPr>
          <p:cNvPr name="TextBox 9" id="9"/>
          <p:cNvSpPr txBox="true"/>
          <p:nvPr/>
        </p:nvSpPr>
        <p:spPr>
          <a:xfrm rot="0">
            <a:off x="483118" y="1367634"/>
            <a:ext cx="17537400" cy="1681950"/>
          </a:xfrm>
          <a:prstGeom prst="rect">
            <a:avLst/>
          </a:prstGeom>
        </p:spPr>
        <p:txBody>
          <a:bodyPr anchor="t" rtlCol="false" tIns="0" lIns="0" bIns="0" rIns="0">
            <a:spAutoFit/>
          </a:bodyPr>
          <a:lstStyle/>
          <a:p>
            <a:pPr algn="l">
              <a:lnSpc>
                <a:spcPts val="4414"/>
              </a:lnSpc>
            </a:pPr>
            <a:r>
              <a:rPr lang="en-US" b="true" sz="3199">
                <a:solidFill>
                  <a:srgbClr val="000000"/>
                </a:solidFill>
                <a:latin typeface="Montserrat Bold"/>
                <a:ea typeface="Montserrat Bold"/>
                <a:cs typeface="Montserrat Bold"/>
                <a:sym typeface="Montserrat Bold"/>
              </a:rPr>
              <a:t>To help you choose a role, here are the responsibilities for the </a:t>
            </a:r>
          </a:p>
          <a:p>
            <a:pPr algn="l">
              <a:lnSpc>
                <a:spcPts val="4414"/>
              </a:lnSpc>
            </a:pPr>
            <a:r>
              <a:rPr lang="en-US" b="true" sz="3199">
                <a:solidFill>
                  <a:srgbClr val="000000"/>
                </a:solidFill>
                <a:latin typeface="Montserrat Bold"/>
                <a:ea typeface="Montserrat Bold"/>
                <a:cs typeface="Montserrat Bold"/>
                <a:sym typeface="Montserrat Bold"/>
              </a:rPr>
              <a:t>positions of Circle Leader and Assistant Circle Leader during </a:t>
            </a:r>
          </a:p>
          <a:p>
            <a:pPr algn="l">
              <a:lnSpc>
                <a:spcPts val="4414"/>
              </a:lnSpc>
            </a:pPr>
            <a:r>
              <a:rPr lang="en-US" b="true" sz="3199">
                <a:solidFill>
                  <a:srgbClr val="000000"/>
                </a:solidFill>
                <a:latin typeface="Montserrat Bold"/>
                <a:ea typeface="Montserrat Bold"/>
                <a:cs typeface="Montserrat Bold"/>
                <a:sym typeface="Montserrat Bold"/>
              </a:rPr>
              <a:t>the program.</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grpSp>
        <p:nvGrpSpPr>
          <p:cNvPr name="Group 4" id="4"/>
          <p:cNvGrpSpPr/>
          <p:nvPr/>
        </p:nvGrpSpPr>
        <p:grpSpPr>
          <a:xfrm rot="0">
            <a:off x="13504456" y="694865"/>
            <a:ext cx="4516107" cy="4516088"/>
            <a:chOff x="0" y="0"/>
            <a:chExt cx="6021476" cy="6021451"/>
          </a:xfrm>
        </p:grpSpPr>
        <p:sp>
          <p:nvSpPr>
            <p:cNvPr name="Freeform 5" id="5"/>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24980" t="0" r="-24981" b="0"/>
              </a:stretch>
            </a:blipFill>
          </p:spPr>
        </p:sp>
      </p:grpSp>
      <p:grpSp>
        <p:nvGrpSpPr>
          <p:cNvPr name="Group 6" id="6"/>
          <p:cNvGrpSpPr/>
          <p:nvPr/>
        </p:nvGrpSpPr>
        <p:grpSpPr>
          <a:xfrm rot="0">
            <a:off x="5169477" y="-350693"/>
            <a:ext cx="7949045" cy="1937402"/>
            <a:chOff x="0" y="0"/>
            <a:chExt cx="10598727" cy="2583203"/>
          </a:xfrm>
        </p:grpSpPr>
        <p:sp>
          <p:nvSpPr>
            <p:cNvPr name="Freeform 7" id="7"/>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5"/>
              <a:stretch>
                <a:fillRect l="0" t="-53599" r="0" b="-53600"/>
              </a:stretch>
            </a:blipFill>
          </p:spPr>
        </p:sp>
      </p:grpSp>
      <p:sp>
        <p:nvSpPr>
          <p:cNvPr name="TextBox 8" id="8"/>
          <p:cNvSpPr txBox="true"/>
          <p:nvPr/>
        </p:nvSpPr>
        <p:spPr>
          <a:xfrm rot="0">
            <a:off x="375274" y="1462875"/>
            <a:ext cx="9060900" cy="1068450"/>
          </a:xfrm>
          <a:prstGeom prst="rect">
            <a:avLst/>
          </a:prstGeom>
        </p:spPr>
        <p:txBody>
          <a:bodyPr anchor="t" rtlCol="false" tIns="0" lIns="0" bIns="0" rIns="0">
            <a:spAutoFit/>
          </a:bodyPr>
          <a:lstStyle/>
          <a:p>
            <a:pPr algn="l">
              <a:lnSpc>
                <a:spcPts val="4217"/>
              </a:lnSpc>
            </a:pPr>
            <a:r>
              <a:rPr lang="en-US" b="true" sz="3056">
                <a:solidFill>
                  <a:srgbClr val="000000"/>
                </a:solidFill>
                <a:latin typeface="Montserrat Bold"/>
                <a:ea typeface="Montserrat Bold"/>
                <a:cs typeface="Montserrat Bold"/>
                <a:sym typeface="Montserrat Bold"/>
              </a:rPr>
              <a:t>4.2 Schedule Your Circle Sessions</a:t>
            </a:r>
          </a:p>
          <a:p>
            <a:pPr algn="l">
              <a:lnSpc>
                <a:spcPts val="5134"/>
              </a:lnSpc>
            </a:pPr>
            <a:r>
              <a:rPr lang="en-US" b="true" sz="3056">
                <a:solidFill>
                  <a:srgbClr val="000000"/>
                </a:solidFill>
                <a:latin typeface="Montserrat Bold"/>
                <a:ea typeface="Montserrat Bold"/>
                <a:cs typeface="Montserrat Bold"/>
                <a:sym typeface="Montserrat Bold"/>
              </a:rPr>
              <a:t>(5 minutes)</a:t>
            </a:r>
          </a:p>
        </p:txBody>
      </p:sp>
      <p:grpSp>
        <p:nvGrpSpPr>
          <p:cNvPr name="Group 9" id="9"/>
          <p:cNvGrpSpPr/>
          <p:nvPr/>
        </p:nvGrpSpPr>
        <p:grpSpPr>
          <a:xfrm rot="0">
            <a:off x="2798722" y="1982359"/>
            <a:ext cx="361446" cy="476673"/>
            <a:chOff x="0" y="0"/>
            <a:chExt cx="481928" cy="635564"/>
          </a:xfrm>
        </p:grpSpPr>
        <p:sp>
          <p:nvSpPr>
            <p:cNvPr name="Freeform 10" id="10"/>
            <p:cNvSpPr/>
            <p:nvPr/>
          </p:nvSpPr>
          <p:spPr>
            <a:xfrm flipH="false" flipV="false" rot="0">
              <a:off x="0" y="0"/>
              <a:ext cx="481965" cy="635508"/>
            </a:xfrm>
            <a:custGeom>
              <a:avLst/>
              <a:gdLst/>
              <a:ahLst/>
              <a:cxnLst/>
              <a:rect r="r" b="b" t="t" l="l"/>
              <a:pathLst>
                <a:path h="635508" w="481965">
                  <a:moveTo>
                    <a:pt x="0" y="0"/>
                  </a:moveTo>
                  <a:lnTo>
                    <a:pt x="481965" y="0"/>
                  </a:lnTo>
                  <a:lnTo>
                    <a:pt x="481965" y="635508"/>
                  </a:lnTo>
                  <a:lnTo>
                    <a:pt x="0" y="635508"/>
                  </a:lnTo>
                  <a:lnTo>
                    <a:pt x="0" y="0"/>
                  </a:lnTo>
                  <a:close/>
                </a:path>
              </a:pathLst>
            </a:custGeom>
            <a:blipFill>
              <a:blip r:embed="rId6"/>
              <a:stretch>
                <a:fillRect l="0" t="0" r="7" b="-8"/>
              </a:stretch>
            </a:blipFill>
          </p:spPr>
        </p:sp>
      </p:grpSp>
      <p:graphicFrame>
        <p:nvGraphicFramePr>
          <p:cNvPr name="Table 11" id="11"/>
          <p:cNvGraphicFramePr>
            <a:graphicFrameLocks noGrp="true"/>
          </p:cNvGraphicFramePr>
          <p:nvPr/>
        </p:nvGraphicFramePr>
        <p:xfrm>
          <a:off x="375275" y="5363350"/>
          <a:ext cx="16383000" cy="3509762"/>
        </p:xfrm>
        <a:graphic>
          <a:graphicData uri="http://schemas.openxmlformats.org/drawingml/2006/table">
            <a:tbl>
              <a:tblPr/>
              <a:tblGrid>
                <a:gridCol w="16383000"/>
              </a:tblGrid>
              <a:tr h="3509762">
                <a:tc>
                  <a:txBody>
                    <a:bodyPr anchor="t" rtlCol="false"/>
                    <a:lstStyle/>
                    <a:p>
                      <a:pPr algn="l">
                        <a:lnSpc>
                          <a:spcPts val="3862"/>
                        </a:lnSpc>
                        <a:defRPr/>
                      </a:pPr>
                      <a:r>
                        <a:rPr lang="en-US" b="true" sz="2799">
                          <a:solidFill>
                            <a:srgbClr val="000000"/>
                          </a:solidFill>
                          <a:latin typeface="Montserrat Bold"/>
                          <a:ea typeface="Montserrat Bold"/>
                          <a:cs typeface="Montserrat Bold"/>
                          <a:sym typeface="Montserrat Bold"/>
                        </a:rPr>
                        <a:t>Instructions</a:t>
                      </a:r>
                      <a:r>
                        <a:rPr lang="en-US" sz="2799">
                          <a:solidFill>
                            <a:srgbClr val="000000"/>
                          </a:solidFill>
                          <a:latin typeface="Montserrat"/>
                          <a:ea typeface="Montserrat"/>
                          <a:cs typeface="Montserrat"/>
                          <a:sym typeface="Montserrat"/>
                        </a:rPr>
                        <a:t>: Confirm that all Circle members are available for the time block </a:t>
                      </a:r>
                      <a:endParaRPr lang="en-US" sz="1100"/>
                    </a:p>
                    <a:p>
                      <a:pPr algn="l">
                        <a:lnSpc>
                          <a:spcPts val="3862"/>
                        </a:lnSpc>
                      </a:pPr>
                      <a:r>
                        <a:rPr lang="en-US" sz="2799">
                          <a:solidFill>
                            <a:srgbClr val="000000"/>
                          </a:solidFill>
                          <a:latin typeface="Montserrat"/>
                          <a:ea typeface="Montserrat"/>
                          <a:cs typeface="Montserrat"/>
                          <a:sym typeface="Montserrat"/>
                        </a:rPr>
                        <a:t>indicated in the email sent by the LLMC Program team and work together to determine the best time for all members. </a:t>
                      </a:r>
                    </a:p>
                    <a:p>
                      <a:pPr algn="l">
                        <a:lnSpc>
                          <a:spcPts val="1655"/>
                        </a:lnSpc>
                      </a:pPr>
                    </a:p>
                    <a:p>
                      <a:pPr algn="l">
                        <a:lnSpc>
                          <a:spcPts val="3862"/>
                        </a:lnSpc>
                      </a:pPr>
                      <a:r>
                        <a:rPr lang="en-US" sz="2799">
                          <a:solidFill>
                            <a:srgbClr val="000000"/>
                          </a:solidFill>
                          <a:latin typeface="Montserrat"/>
                          <a:ea typeface="Montserrat"/>
                          <a:cs typeface="Montserrat"/>
                          <a:sym typeface="Montserrat"/>
                        </a:rPr>
                        <a:t>Ask a member of the Circle to schedule all 5 Circle sessions for the chosen 90-minute Circle (120 minutes for Circle #5) session time and send the invitations out to the other Circle members on the list (including those not present at the session).</a:t>
                      </a:r>
                    </a:p>
                  </a:txBody>
                  <a:tcPr marL="91425" marR="91425" marT="91425" marB="9142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
        <p:nvSpPr>
          <p:cNvPr name="TextBox 12" id="12"/>
          <p:cNvSpPr txBox="true"/>
          <p:nvPr/>
        </p:nvSpPr>
        <p:spPr>
          <a:xfrm rot="0">
            <a:off x="375278" y="2968797"/>
            <a:ext cx="17537400" cy="1955400"/>
          </a:xfrm>
          <a:prstGeom prst="rect">
            <a:avLst/>
          </a:prstGeom>
        </p:spPr>
        <p:txBody>
          <a:bodyPr anchor="t" rtlCol="false" tIns="0" lIns="0" bIns="0" rIns="0">
            <a:spAutoFit/>
          </a:bodyPr>
          <a:lstStyle/>
          <a:p>
            <a:pPr algn="l">
              <a:lnSpc>
                <a:spcPts val="3862"/>
              </a:lnSpc>
            </a:pPr>
            <a:r>
              <a:rPr lang="en-US" sz="2799">
                <a:solidFill>
                  <a:srgbClr val="000000"/>
                </a:solidFill>
                <a:latin typeface="Montserrat"/>
                <a:ea typeface="Montserrat"/>
                <a:cs typeface="Montserrat"/>
                <a:sym typeface="Montserrat"/>
              </a:rPr>
              <a:t>Each Circle has been formed based upon several factors including </a:t>
            </a:r>
          </a:p>
          <a:p>
            <a:pPr algn="l">
              <a:lnSpc>
                <a:spcPts val="3862"/>
              </a:lnSpc>
            </a:pPr>
            <a:r>
              <a:rPr lang="en-US" sz="2799">
                <a:solidFill>
                  <a:srgbClr val="000000"/>
                </a:solidFill>
                <a:latin typeface="Montserrat"/>
                <a:ea typeface="Montserrat"/>
                <a:cs typeface="Montserrat"/>
                <a:sym typeface="Montserrat"/>
              </a:rPr>
              <a:t>the preferred session time block indicated on our application forms. This </a:t>
            </a:r>
          </a:p>
          <a:p>
            <a:pPr algn="l">
              <a:lnSpc>
                <a:spcPts val="3862"/>
              </a:lnSpc>
            </a:pPr>
            <a:r>
              <a:rPr lang="en-US" sz="2799">
                <a:solidFill>
                  <a:srgbClr val="000000"/>
                </a:solidFill>
                <a:latin typeface="Montserrat"/>
                <a:ea typeface="Montserrat"/>
                <a:cs typeface="Montserrat"/>
                <a:sym typeface="Montserrat"/>
              </a:rPr>
              <a:t>is the time to choose a 90-minute period (120 minutes for Circle #5) </a:t>
            </a:r>
          </a:p>
          <a:p>
            <a:pPr algn="l">
              <a:lnSpc>
                <a:spcPts val="3862"/>
              </a:lnSpc>
            </a:pPr>
            <a:r>
              <a:rPr lang="en-US" sz="2799">
                <a:solidFill>
                  <a:srgbClr val="000000"/>
                </a:solidFill>
                <a:latin typeface="Montserrat"/>
                <a:ea typeface="Montserrat"/>
                <a:cs typeface="Montserrat"/>
                <a:sym typeface="Montserrat"/>
              </a:rPr>
              <a:t>within that time block that works for this Circle group.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grpSp>
        <p:nvGrpSpPr>
          <p:cNvPr name="Group 4" id="4"/>
          <p:cNvGrpSpPr/>
          <p:nvPr/>
        </p:nvGrpSpPr>
        <p:grpSpPr>
          <a:xfrm rot="0">
            <a:off x="13504456" y="694865"/>
            <a:ext cx="4516107" cy="4516088"/>
            <a:chOff x="0" y="0"/>
            <a:chExt cx="6021476" cy="6021451"/>
          </a:xfrm>
        </p:grpSpPr>
        <p:sp>
          <p:nvSpPr>
            <p:cNvPr name="Freeform 5" id="5"/>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90681" t="0" r="-9199" b="0"/>
              </a:stretch>
            </a:blipFill>
          </p:spPr>
        </p:sp>
      </p:grpSp>
      <p:grpSp>
        <p:nvGrpSpPr>
          <p:cNvPr name="Group 6" id="6"/>
          <p:cNvGrpSpPr/>
          <p:nvPr/>
        </p:nvGrpSpPr>
        <p:grpSpPr>
          <a:xfrm rot="0">
            <a:off x="5169477" y="-350693"/>
            <a:ext cx="7949045" cy="1937402"/>
            <a:chOff x="0" y="0"/>
            <a:chExt cx="10598727" cy="2583203"/>
          </a:xfrm>
        </p:grpSpPr>
        <p:sp>
          <p:nvSpPr>
            <p:cNvPr name="Freeform 7" id="7"/>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5"/>
              <a:stretch>
                <a:fillRect l="0" t="-53599" r="0" b="-53600"/>
              </a:stretch>
            </a:blipFill>
          </p:spPr>
        </p:sp>
      </p:grpSp>
      <p:sp>
        <p:nvSpPr>
          <p:cNvPr name="TextBox 8" id="8"/>
          <p:cNvSpPr txBox="true"/>
          <p:nvPr/>
        </p:nvSpPr>
        <p:spPr>
          <a:xfrm rot="0">
            <a:off x="375278" y="1320009"/>
            <a:ext cx="9335700" cy="1025925"/>
          </a:xfrm>
          <a:prstGeom prst="rect">
            <a:avLst/>
          </a:prstGeom>
        </p:spPr>
        <p:txBody>
          <a:bodyPr anchor="t" rtlCol="false" tIns="0" lIns="0" bIns="0" rIns="0">
            <a:spAutoFit/>
          </a:bodyPr>
          <a:lstStyle/>
          <a:p>
            <a:pPr algn="l">
              <a:lnSpc>
                <a:spcPts val="4079"/>
              </a:lnSpc>
            </a:pPr>
            <a:r>
              <a:rPr lang="en-US" b="true" sz="2956">
                <a:solidFill>
                  <a:srgbClr val="000000"/>
                </a:solidFill>
                <a:latin typeface="Montserrat Bold"/>
                <a:ea typeface="Montserrat Bold"/>
                <a:cs typeface="Montserrat Bold"/>
                <a:sym typeface="Montserrat Bold"/>
              </a:rPr>
              <a:t>5. Wrap-up: What’s next and a few final words</a:t>
            </a:r>
          </a:p>
          <a:p>
            <a:pPr algn="l">
              <a:lnSpc>
                <a:spcPts val="4966"/>
              </a:lnSpc>
            </a:pPr>
            <a:r>
              <a:rPr lang="en-US" b="true" sz="2956">
                <a:solidFill>
                  <a:srgbClr val="000000"/>
                </a:solidFill>
                <a:latin typeface="Montserrat Bold"/>
                <a:ea typeface="Montserrat Bold"/>
                <a:cs typeface="Montserrat Bold"/>
                <a:sym typeface="Montserrat Bold"/>
              </a:rPr>
              <a:t>(4 minutes)</a:t>
            </a:r>
          </a:p>
        </p:txBody>
      </p:sp>
      <p:grpSp>
        <p:nvGrpSpPr>
          <p:cNvPr name="Group 9" id="9"/>
          <p:cNvGrpSpPr/>
          <p:nvPr/>
        </p:nvGrpSpPr>
        <p:grpSpPr>
          <a:xfrm rot="0">
            <a:off x="2770147" y="1829959"/>
            <a:ext cx="361446" cy="476673"/>
            <a:chOff x="0" y="0"/>
            <a:chExt cx="481928" cy="635564"/>
          </a:xfrm>
        </p:grpSpPr>
        <p:sp>
          <p:nvSpPr>
            <p:cNvPr name="Freeform 10" id="10"/>
            <p:cNvSpPr/>
            <p:nvPr/>
          </p:nvSpPr>
          <p:spPr>
            <a:xfrm flipH="false" flipV="false" rot="0">
              <a:off x="0" y="0"/>
              <a:ext cx="481965" cy="635508"/>
            </a:xfrm>
            <a:custGeom>
              <a:avLst/>
              <a:gdLst/>
              <a:ahLst/>
              <a:cxnLst/>
              <a:rect r="r" b="b" t="t" l="l"/>
              <a:pathLst>
                <a:path h="635508" w="481965">
                  <a:moveTo>
                    <a:pt x="0" y="0"/>
                  </a:moveTo>
                  <a:lnTo>
                    <a:pt x="481965" y="0"/>
                  </a:lnTo>
                  <a:lnTo>
                    <a:pt x="481965" y="635508"/>
                  </a:lnTo>
                  <a:lnTo>
                    <a:pt x="0" y="635508"/>
                  </a:lnTo>
                  <a:lnTo>
                    <a:pt x="0" y="0"/>
                  </a:lnTo>
                  <a:close/>
                </a:path>
              </a:pathLst>
            </a:custGeom>
            <a:blipFill>
              <a:blip r:embed="rId6"/>
              <a:stretch>
                <a:fillRect l="0" t="0" r="7" b="-8"/>
              </a:stretch>
            </a:blipFill>
          </p:spPr>
        </p:sp>
      </p:grpSp>
      <p:sp>
        <p:nvSpPr>
          <p:cNvPr name="TextBox 11" id="11"/>
          <p:cNvSpPr txBox="true"/>
          <p:nvPr/>
        </p:nvSpPr>
        <p:spPr>
          <a:xfrm rot="0">
            <a:off x="375303" y="2613584"/>
            <a:ext cx="17537400" cy="5843420"/>
          </a:xfrm>
          <a:prstGeom prst="rect">
            <a:avLst/>
          </a:prstGeom>
        </p:spPr>
        <p:txBody>
          <a:bodyPr anchor="t" rtlCol="false" tIns="0" lIns="0" bIns="0" rIns="0">
            <a:spAutoFit/>
          </a:bodyPr>
          <a:lstStyle/>
          <a:p>
            <a:pPr algn="l">
              <a:lnSpc>
                <a:spcPts val="3172"/>
              </a:lnSpc>
            </a:pPr>
            <a:r>
              <a:rPr lang="en-US" sz="2298">
                <a:solidFill>
                  <a:srgbClr val="000000"/>
                </a:solidFill>
                <a:latin typeface="Montserrat"/>
                <a:ea typeface="Montserrat"/>
                <a:cs typeface="Montserrat"/>
                <a:sym typeface="Montserrat"/>
              </a:rPr>
              <a:t>Thank you everyone for your active participation in this Meet Your Circle Members </a:t>
            </a:r>
          </a:p>
          <a:p>
            <a:pPr algn="l">
              <a:lnSpc>
                <a:spcPts val="3172"/>
              </a:lnSpc>
            </a:pPr>
            <a:r>
              <a:rPr lang="en-US" sz="2298">
                <a:solidFill>
                  <a:srgbClr val="000000"/>
                </a:solidFill>
                <a:latin typeface="Montserrat"/>
                <a:ea typeface="Montserrat"/>
                <a:cs typeface="Montserrat"/>
                <a:sym typeface="Montserrat"/>
              </a:rPr>
              <a:t>session. Having shared some of our layers and our “why” for joining the program, the </a:t>
            </a:r>
          </a:p>
          <a:p>
            <a:pPr algn="l">
              <a:lnSpc>
                <a:spcPts val="3172"/>
              </a:lnSpc>
            </a:pPr>
            <a:r>
              <a:rPr lang="en-US" sz="2298">
                <a:solidFill>
                  <a:srgbClr val="000000"/>
                </a:solidFill>
                <a:latin typeface="Montserrat"/>
                <a:ea typeface="Montserrat"/>
                <a:cs typeface="Montserrat"/>
                <a:sym typeface="Montserrat"/>
              </a:rPr>
              <a:t>hope is that we all feel ready to learn and grow as we begin our LLMC journey.</a:t>
            </a:r>
          </a:p>
          <a:p>
            <a:pPr algn="l">
              <a:lnSpc>
                <a:spcPts val="1793"/>
              </a:lnSpc>
            </a:pPr>
          </a:p>
          <a:p>
            <a:pPr algn="l" marL="525553" indent="-175184" lvl="2">
              <a:lnSpc>
                <a:spcPts val="3172"/>
              </a:lnSpc>
              <a:buFont typeface="Arial"/>
              <a:buChar char="⚬"/>
            </a:pPr>
            <a:r>
              <a:rPr lang="en-US" b="true" sz="2299">
                <a:solidFill>
                  <a:srgbClr val="000000"/>
                </a:solidFill>
                <a:latin typeface="Montserrat Bold"/>
                <a:ea typeface="Montserrat Bold"/>
                <a:cs typeface="Montserrat Bold"/>
                <a:sym typeface="Montserrat Bold"/>
              </a:rPr>
              <a:t>Launch</a:t>
            </a:r>
            <a:r>
              <a:rPr lang="en-US" sz="2299">
                <a:solidFill>
                  <a:srgbClr val="000000"/>
                </a:solidFill>
                <a:latin typeface="Montserrat"/>
                <a:ea typeface="Montserrat"/>
                <a:cs typeface="Montserrat"/>
                <a:sym typeface="Montserrat"/>
              </a:rPr>
              <a:t>: </a:t>
            </a:r>
            <a:r>
              <a:rPr lang="en-US" sz="2299">
                <a:solidFill>
                  <a:srgbClr val="000000"/>
                </a:solidFill>
                <a:latin typeface="Montserrat"/>
                <a:ea typeface="Montserrat"/>
                <a:cs typeface="Montserrat"/>
                <a:sym typeface="Montserrat"/>
              </a:rPr>
              <a:t>The 2024 LLMC program will officially begin with the program launch </a:t>
            </a:r>
          </a:p>
          <a:p>
            <a:pPr algn="l">
              <a:lnSpc>
                <a:spcPts val="3172"/>
              </a:lnSpc>
            </a:pPr>
            <a:r>
              <a:rPr lang="en-US" sz="2299">
                <a:solidFill>
                  <a:srgbClr val="000000"/>
                </a:solidFill>
                <a:latin typeface="Montserrat"/>
                <a:ea typeface="Montserrat"/>
                <a:cs typeface="Montserrat"/>
                <a:sym typeface="Montserrat"/>
              </a:rPr>
              <a:t>taking place on </a:t>
            </a:r>
            <a:r>
              <a:rPr lang="en-US" sz="2299">
                <a:solidFill>
                  <a:srgbClr val="000000"/>
                </a:solidFill>
                <a:latin typeface="Montserrat"/>
                <a:ea typeface="Montserrat"/>
                <a:cs typeface="Montserrat"/>
                <a:sym typeface="Montserrat"/>
              </a:rPr>
              <a:t>Tuesday, September 9th at 1:00 pm ET! Check your email or calendar </a:t>
            </a:r>
          </a:p>
          <a:p>
            <a:pPr algn="l" marL="496354" indent="-165451" lvl="2">
              <a:lnSpc>
                <a:spcPts val="3172"/>
              </a:lnSpc>
            </a:pPr>
            <a:r>
              <a:rPr lang="en-US" sz="2298">
                <a:solidFill>
                  <a:srgbClr val="000000"/>
                </a:solidFill>
                <a:latin typeface="Montserrat"/>
                <a:ea typeface="Montserrat"/>
                <a:cs typeface="Montserrat"/>
                <a:sym typeface="Montserrat"/>
              </a:rPr>
              <a:t>for more information about this session.</a:t>
            </a:r>
          </a:p>
          <a:p>
            <a:pPr algn="l" marL="297237" indent="-99079" lvl="2">
              <a:lnSpc>
                <a:spcPts val="1793"/>
              </a:lnSpc>
            </a:pPr>
          </a:p>
          <a:p>
            <a:pPr algn="l" marL="525653" indent="-175218" lvl="2">
              <a:lnSpc>
                <a:spcPts val="3172"/>
              </a:lnSpc>
              <a:buFont typeface="Arial"/>
              <a:buChar char="⚬"/>
            </a:pPr>
            <a:r>
              <a:rPr lang="en-US" b="true" sz="2298">
                <a:solidFill>
                  <a:srgbClr val="000000"/>
                </a:solidFill>
                <a:latin typeface="Montserrat Bold"/>
                <a:ea typeface="Montserrat Bold"/>
                <a:cs typeface="Montserrat Bold"/>
                <a:sym typeface="Montserrat Bold"/>
              </a:rPr>
              <a:t>Masterclass:</a:t>
            </a:r>
            <a:r>
              <a:rPr lang="en-US" sz="2298">
                <a:solidFill>
                  <a:srgbClr val="000000"/>
                </a:solidFill>
                <a:latin typeface="Montserrat"/>
                <a:ea typeface="Montserrat"/>
                <a:cs typeface="Montserrat"/>
                <a:sym typeface="Montserrat"/>
              </a:rPr>
              <a:t> Our first Masterclass takes place on Monday, September 22, 2025, at 1:00 pm Eastern Time. This 90-minute Masterclass is a hands-on coaching class on Inclusive Leadership: Psychological Safety and Belonging as the Future of Work. Invitations to all 5 Masterclasses have been sent to you prior to the start of this LLMC cohort. Please see your calendar for details.</a:t>
            </a:r>
          </a:p>
          <a:p>
            <a:pPr algn="l" marL="297237" indent="-99079" lvl="2">
              <a:lnSpc>
                <a:spcPts val="1793"/>
              </a:lnSpc>
            </a:pPr>
          </a:p>
          <a:p>
            <a:pPr algn="l" marL="525653" indent="-175218" lvl="2">
              <a:lnSpc>
                <a:spcPts val="3172"/>
              </a:lnSpc>
              <a:buFont typeface="Arial"/>
              <a:buChar char="⚬"/>
            </a:pPr>
            <a:r>
              <a:rPr lang="en-US" b="true" sz="2298">
                <a:solidFill>
                  <a:srgbClr val="000000"/>
                </a:solidFill>
                <a:latin typeface="Montserrat Bold"/>
                <a:ea typeface="Montserrat Bold"/>
                <a:cs typeface="Montserrat Bold"/>
                <a:sym typeface="Montserrat Bold"/>
              </a:rPr>
              <a:t>Next Circle: </a:t>
            </a:r>
            <a:r>
              <a:rPr lang="en-US" sz="2298">
                <a:solidFill>
                  <a:srgbClr val="000000"/>
                </a:solidFill>
                <a:latin typeface="Montserrat"/>
                <a:ea typeface="Montserrat"/>
                <a:cs typeface="Montserrat"/>
                <a:sym typeface="Montserrat"/>
              </a:rPr>
              <a:t>The next Circle session will be focused on Inclusive Leadership. We will learn about the characteristics of inclusive leaders and how we can apply this knowledge in the workplace. Please review Discussion Guide #1 and watch Simon Sinek’s TedTalk, “</a:t>
            </a:r>
            <a:r>
              <a:rPr lang="en-US" sz="2298" u="sng">
                <a:solidFill>
                  <a:srgbClr val="0000FF"/>
                </a:solidFill>
                <a:latin typeface="Montserrat"/>
                <a:ea typeface="Montserrat"/>
                <a:cs typeface="Montserrat"/>
                <a:sym typeface="Montserrat"/>
                <a:hlinkClick r:id="rId7" tooltip="https://www.ted.com/talks/simon_sinek_why_good_leaders_make_you_feel_safe?language=en"/>
              </a:rPr>
              <a:t>Why Good Leaders Make You Feel Safe</a:t>
            </a:r>
            <a:r>
              <a:rPr lang="en-US" sz="2298">
                <a:solidFill>
                  <a:srgbClr val="000000"/>
                </a:solidFill>
                <a:latin typeface="Montserrat"/>
                <a:ea typeface="Montserrat"/>
                <a:cs typeface="Montserrat"/>
                <a:sym typeface="Montserrat"/>
              </a:rPr>
              <a:t>” prior to the second Circle session.</a:t>
            </a:r>
          </a:p>
        </p:txBody>
      </p:sp>
      <p:sp>
        <p:nvSpPr>
          <p:cNvPr name="TextBox 12" id="12"/>
          <p:cNvSpPr txBox="true"/>
          <p:nvPr/>
        </p:nvSpPr>
        <p:spPr>
          <a:xfrm rot="0">
            <a:off x="3090678" y="9063701"/>
            <a:ext cx="12106650" cy="695325"/>
          </a:xfrm>
          <a:prstGeom prst="rect">
            <a:avLst/>
          </a:prstGeom>
        </p:spPr>
        <p:txBody>
          <a:bodyPr anchor="t" rtlCol="false" tIns="0" lIns="0" bIns="0" rIns="0">
            <a:spAutoFit/>
          </a:bodyPr>
          <a:lstStyle/>
          <a:p>
            <a:pPr algn="ctr">
              <a:lnSpc>
                <a:spcPts val="2700"/>
              </a:lnSpc>
            </a:pPr>
            <a:r>
              <a:rPr lang="en-US" b="true" sz="2250">
                <a:solidFill>
                  <a:srgbClr val="000000"/>
                </a:solidFill>
                <a:latin typeface="Montserrat Bold"/>
                <a:ea typeface="Montserrat Bold"/>
                <a:cs typeface="Montserrat Bold"/>
                <a:sym typeface="Montserrat Bold"/>
              </a:rPr>
              <a:t>Thank you, everyone! Be well, take care and see you at the program launch on Tuesday, September 9th, 1:00–2:30pm.</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091998" y="1096207"/>
            <a:ext cx="15533700" cy="893325"/>
          </a:xfrm>
          <a:prstGeom prst="rect">
            <a:avLst/>
          </a:prstGeom>
        </p:spPr>
        <p:txBody>
          <a:bodyPr anchor="t" rtlCol="false" tIns="0" lIns="0" bIns="0" rIns="0">
            <a:spAutoFit/>
          </a:bodyPr>
          <a:lstStyle/>
          <a:p>
            <a:pPr algn="l">
              <a:lnSpc>
                <a:spcPts val="7318"/>
              </a:lnSpc>
            </a:pPr>
            <a:r>
              <a:rPr lang="en-US" b="true" sz="4999">
                <a:solidFill>
                  <a:srgbClr val="000000"/>
                </a:solidFill>
                <a:latin typeface="Montserrat Bold"/>
                <a:ea typeface="Montserrat Bold"/>
                <a:cs typeface="Montserrat Bold"/>
                <a:sym typeface="Montserrat Bold"/>
              </a:rPr>
              <a:t>To Do Checklist: First Circle at a Glance</a:t>
            </a:r>
          </a:p>
        </p:txBody>
      </p:sp>
      <p:sp>
        <p:nvSpPr>
          <p:cNvPr name="Freeform 3" id="3"/>
          <p:cNvSpPr/>
          <p:nvPr/>
        </p:nvSpPr>
        <p:spPr>
          <a:xfrm flipH="false" flipV="false" rot="0">
            <a:off x="1433481" y="2954592"/>
            <a:ext cx="480697" cy="723713"/>
          </a:xfrm>
          <a:custGeom>
            <a:avLst/>
            <a:gdLst/>
            <a:ahLst/>
            <a:cxnLst/>
            <a:rect r="r" b="b" t="t" l="l"/>
            <a:pathLst>
              <a:path h="723713" w="480697">
                <a:moveTo>
                  <a:pt x="0" y="0"/>
                </a:moveTo>
                <a:lnTo>
                  <a:pt x="480697" y="0"/>
                </a:lnTo>
                <a:lnTo>
                  <a:pt x="480697" y="723713"/>
                </a:lnTo>
                <a:lnTo>
                  <a:pt x="0" y="723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33481" y="4331654"/>
            <a:ext cx="480697" cy="723713"/>
          </a:xfrm>
          <a:custGeom>
            <a:avLst/>
            <a:gdLst/>
            <a:ahLst/>
            <a:cxnLst/>
            <a:rect r="r" b="b" t="t" l="l"/>
            <a:pathLst>
              <a:path h="723713" w="480697">
                <a:moveTo>
                  <a:pt x="0" y="0"/>
                </a:moveTo>
                <a:lnTo>
                  <a:pt x="480697" y="0"/>
                </a:lnTo>
                <a:lnTo>
                  <a:pt x="480697" y="723713"/>
                </a:lnTo>
                <a:lnTo>
                  <a:pt x="0" y="723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433481" y="5526308"/>
            <a:ext cx="480697" cy="723713"/>
          </a:xfrm>
          <a:custGeom>
            <a:avLst/>
            <a:gdLst/>
            <a:ahLst/>
            <a:cxnLst/>
            <a:rect r="r" b="b" t="t" l="l"/>
            <a:pathLst>
              <a:path h="723713" w="480697">
                <a:moveTo>
                  <a:pt x="0" y="0"/>
                </a:moveTo>
                <a:lnTo>
                  <a:pt x="480697" y="0"/>
                </a:lnTo>
                <a:lnTo>
                  <a:pt x="480697" y="723713"/>
                </a:lnTo>
                <a:lnTo>
                  <a:pt x="0" y="723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301203" y="3081735"/>
            <a:ext cx="6794100" cy="968121"/>
          </a:xfrm>
          <a:prstGeom prst="rect">
            <a:avLst/>
          </a:prstGeom>
        </p:spPr>
        <p:txBody>
          <a:bodyPr anchor="t" rtlCol="false" tIns="0" lIns="0" bIns="0" rIns="0">
            <a:spAutoFit/>
          </a:bodyPr>
          <a:lstStyle/>
          <a:p>
            <a:pPr algn="l">
              <a:lnSpc>
                <a:spcPts val="4032"/>
              </a:lnSpc>
            </a:pPr>
            <a:r>
              <a:rPr lang="en-US" sz="2400">
                <a:solidFill>
                  <a:srgbClr val="000000"/>
                </a:solidFill>
                <a:latin typeface="Montserrat"/>
                <a:ea typeface="Montserrat"/>
                <a:cs typeface="Montserrat"/>
                <a:sym typeface="Montserrat"/>
              </a:rPr>
              <a:t>Consult the LLMC </a:t>
            </a:r>
            <a:r>
              <a:rPr lang="en-US" sz="2400" u="sng">
                <a:solidFill>
                  <a:srgbClr val="0000FF"/>
                </a:solidFill>
                <a:latin typeface="Montserrat"/>
                <a:ea typeface="Montserrat"/>
                <a:cs typeface="Montserrat"/>
                <a:sym typeface="Montserrat"/>
                <a:hlinkClick r:id="rId5" tooltip="https://wiki.gccollab.ca/Lifting_as_you_Lead_Mentoring_Circles_Program_2024"/>
              </a:rPr>
              <a:t>Program Overview Wiki </a:t>
            </a:r>
          </a:p>
          <a:p>
            <a:pPr algn="l">
              <a:lnSpc>
                <a:spcPts val="4032"/>
              </a:lnSpc>
            </a:pPr>
            <a:r>
              <a:rPr lang="en-US" sz="2400" u="sng">
                <a:solidFill>
                  <a:srgbClr val="0000FF"/>
                </a:solidFill>
                <a:latin typeface="Montserrat"/>
                <a:ea typeface="Montserrat"/>
                <a:cs typeface="Montserrat"/>
                <a:sym typeface="Montserrat"/>
                <a:hlinkClick r:id="rId6" tooltip="https://wiki.gccollab.ca/Lifting_as_you_Lead_Mentoring_Circles_Program_2024"/>
              </a:rPr>
              <a:t>page</a:t>
            </a:r>
            <a:r>
              <a:rPr lang="en-US" sz="2400">
                <a:solidFill>
                  <a:srgbClr val="000000"/>
                </a:solidFill>
                <a:latin typeface="Montserrat"/>
                <a:ea typeface="Montserrat"/>
                <a:cs typeface="Montserrat"/>
                <a:sym typeface="Montserrat"/>
              </a:rPr>
              <a:t> for all checklist links</a:t>
            </a:r>
          </a:p>
        </p:txBody>
      </p:sp>
      <p:sp>
        <p:nvSpPr>
          <p:cNvPr name="TextBox 7" id="7"/>
          <p:cNvSpPr txBox="true"/>
          <p:nvPr/>
        </p:nvSpPr>
        <p:spPr>
          <a:xfrm rot="0">
            <a:off x="2301203" y="4458797"/>
            <a:ext cx="6474669" cy="968121"/>
          </a:xfrm>
          <a:prstGeom prst="rect">
            <a:avLst/>
          </a:prstGeom>
        </p:spPr>
        <p:txBody>
          <a:bodyPr anchor="t" rtlCol="false" tIns="0" lIns="0" bIns="0" rIns="0">
            <a:spAutoFit/>
          </a:bodyPr>
          <a:lstStyle/>
          <a:p>
            <a:pPr algn="l">
              <a:lnSpc>
                <a:spcPts val="4032"/>
              </a:lnSpc>
            </a:pPr>
            <a:r>
              <a:rPr lang="en-US" sz="2400">
                <a:solidFill>
                  <a:srgbClr val="000000"/>
                </a:solidFill>
                <a:latin typeface="Montserrat"/>
                <a:ea typeface="Montserrat"/>
                <a:cs typeface="Montserrat"/>
                <a:sym typeface="Montserrat"/>
              </a:rPr>
              <a:t>Fill out the List of Circle Members (Discussion Guide PDF)</a:t>
            </a:r>
          </a:p>
        </p:txBody>
      </p:sp>
      <p:sp>
        <p:nvSpPr>
          <p:cNvPr name="TextBox 8" id="8"/>
          <p:cNvSpPr txBox="true"/>
          <p:nvPr/>
        </p:nvSpPr>
        <p:spPr>
          <a:xfrm rot="0">
            <a:off x="2301203" y="5653451"/>
            <a:ext cx="6474669" cy="968121"/>
          </a:xfrm>
          <a:prstGeom prst="rect">
            <a:avLst/>
          </a:prstGeom>
        </p:spPr>
        <p:txBody>
          <a:bodyPr anchor="t" rtlCol="false" tIns="0" lIns="0" bIns="0" rIns="0">
            <a:spAutoFit/>
          </a:bodyPr>
          <a:lstStyle/>
          <a:p>
            <a:pPr algn="l">
              <a:lnSpc>
                <a:spcPts val="4032"/>
              </a:lnSpc>
            </a:pPr>
            <a:r>
              <a:rPr lang="en-US" sz="2400">
                <a:solidFill>
                  <a:srgbClr val="000000"/>
                </a:solidFill>
                <a:latin typeface="Montserrat"/>
                <a:ea typeface="Montserrat"/>
                <a:cs typeface="Montserrat"/>
                <a:sym typeface="Montserrat"/>
              </a:rPr>
              <a:t>Review Discussion Guide #1 on Inclusive Leadership</a:t>
            </a:r>
          </a:p>
        </p:txBody>
      </p:sp>
      <p:sp>
        <p:nvSpPr>
          <p:cNvPr name="TextBox 9" id="9"/>
          <p:cNvSpPr txBox="true"/>
          <p:nvPr/>
        </p:nvSpPr>
        <p:spPr>
          <a:xfrm rot="0">
            <a:off x="10352779" y="4508906"/>
            <a:ext cx="6474669" cy="463296"/>
          </a:xfrm>
          <a:prstGeom prst="rect">
            <a:avLst/>
          </a:prstGeom>
        </p:spPr>
        <p:txBody>
          <a:bodyPr anchor="t" rtlCol="false" tIns="0" lIns="0" bIns="0" rIns="0">
            <a:spAutoFit/>
          </a:bodyPr>
          <a:lstStyle/>
          <a:p>
            <a:pPr algn="l">
              <a:lnSpc>
                <a:spcPts val="4032"/>
              </a:lnSpc>
            </a:pPr>
            <a:r>
              <a:rPr lang="en-US" sz="2400">
                <a:solidFill>
                  <a:srgbClr val="000000"/>
                </a:solidFill>
                <a:latin typeface="Montserrat"/>
                <a:ea typeface="Montserrat"/>
                <a:cs typeface="Montserrat"/>
                <a:sym typeface="Montserrat"/>
              </a:rPr>
              <a:t>Attend the LLMC Lounge (optional)</a:t>
            </a:r>
          </a:p>
        </p:txBody>
      </p:sp>
      <p:sp>
        <p:nvSpPr>
          <p:cNvPr name="TextBox 10" id="10"/>
          <p:cNvSpPr txBox="true"/>
          <p:nvPr/>
        </p:nvSpPr>
        <p:spPr>
          <a:xfrm rot="0">
            <a:off x="10352848" y="5837726"/>
            <a:ext cx="6474600" cy="463296"/>
          </a:xfrm>
          <a:prstGeom prst="rect">
            <a:avLst/>
          </a:prstGeom>
        </p:spPr>
        <p:txBody>
          <a:bodyPr anchor="t" rtlCol="false" tIns="0" lIns="0" bIns="0" rIns="0">
            <a:spAutoFit/>
          </a:bodyPr>
          <a:lstStyle/>
          <a:p>
            <a:pPr algn="l">
              <a:lnSpc>
                <a:spcPts val="4032"/>
              </a:lnSpc>
            </a:pPr>
            <a:r>
              <a:rPr lang="en-US" sz="2400">
                <a:solidFill>
                  <a:srgbClr val="000000"/>
                </a:solidFill>
                <a:latin typeface="Montserrat"/>
                <a:ea typeface="Montserrat"/>
                <a:cs typeface="Montserrat"/>
                <a:sym typeface="Montserrat"/>
              </a:rPr>
              <a:t>Join the </a:t>
            </a:r>
            <a:r>
              <a:rPr lang="en-US" sz="2400" u="sng">
                <a:solidFill>
                  <a:srgbClr val="0000FF"/>
                </a:solidFill>
                <a:latin typeface="Montserrat"/>
                <a:ea typeface="Montserrat"/>
                <a:cs typeface="Montserrat"/>
                <a:sym typeface="Montserrat"/>
                <a:hlinkClick r:id="rId7" tooltip="https://www.linkedin.com/groups/12904569/"/>
              </a:rPr>
              <a:t>LLMC LinkedIn group</a:t>
            </a:r>
          </a:p>
        </p:txBody>
      </p:sp>
      <p:sp>
        <p:nvSpPr>
          <p:cNvPr name="TextBox 11" id="11"/>
          <p:cNvSpPr txBox="true"/>
          <p:nvPr/>
        </p:nvSpPr>
        <p:spPr>
          <a:xfrm rot="0">
            <a:off x="10352848" y="3081735"/>
            <a:ext cx="6474669" cy="968121"/>
          </a:xfrm>
          <a:prstGeom prst="rect">
            <a:avLst/>
          </a:prstGeom>
        </p:spPr>
        <p:txBody>
          <a:bodyPr anchor="t" rtlCol="false" tIns="0" lIns="0" bIns="0" rIns="0">
            <a:spAutoFit/>
          </a:bodyPr>
          <a:lstStyle/>
          <a:p>
            <a:pPr algn="l">
              <a:lnSpc>
                <a:spcPts val="4032"/>
              </a:lnSpc>
            </a:pPr>
            <a:r>
              <a:rPr lang="en-US" sz="2400">
                <a:solidFill>
                  <a:srgbClr val="000000"/>
                </a:solidFill>
                <a:latin typeface="Montserrat"/>
                <a:ea typeface="Montserrat"/>
                <a:cs typeface="Montserrat"/>
                <a:sym typeface="Montserrat"/>
              </a:rPr>
              <a:t>Attend the Masterclass on September 22 at 1:00pm Eastern</a:t>
            </a:r>
          </a:p>
        </p:txBody>
      </p:sp>
      <p:sp>
        <p:nvSpPr>
          <p:cNvPr name="Freeform 12" id="12"/>
          <p:cNvSpPr/>
          <p:nvPr/>
        </p:nvSpPr>
        <p:spPr>
          <a:xfrm flipH="false" flipV="false" rot="0">
            <a:off x="9618499" y="2954592"/>
            <a:ext cx="480697" cy="723713"/>
          </a:xfrm>
          <a:custGeom>
            <a:avLst/>
            <a:gdLst/>
            <a:ahLst/>
            <a:cxnLst/>
            <a:rect r="r" b="b" t="t" l="l"/>
            <a:pathLst>
              <a:path h="723713" w="480697">
                <a:moveTo>
                  <a:pt x="0" y="0"/>
                </a:moveTo>
                <a:lnTo>
                  <a:pt x="480697" y="0"/>
                </a:lnTo>
                <a:lnTo>
                  <a:pt x="480697" y="723713"/>
                </a:lnTo>
                <a:lnTo>
                  <a:pt x="0" y="723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9618499" y="4333785"/>
            <a:ext cx="480697" cy="723713"/>
          </a:xfrm>
          <a:custGeom>
            <a:avLst/>
            <a:gdLst/>
            <a:ahLst/>
            <a:cxnLst/>
            <a:rect r="r" b="b" t="t" l="l"/>
            <a:pathLst>
              <a:path h="723713" w="480697">
                <a:moveTo>
                  <a:pt x="0" y="0"/>
                </a:moveTo>
                <a:lnTo>
                  <a:pt x="480697" y="0"/>
                </a:lnTo>
                <a:lnTo>
                  <a:pt x="480697" y="723713"/>
                </a:lnTo>
                <a:lnTo>
                  <a:pt x="0" y="723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9618499" y="5712978"/>
            <a:ext cx="480697" cy="723713"/>
          </a:xfrm>
          <a:custGeom>
            <a:avLst/>
            <a:gdLst/>
            <a:ahLst/>
            <a:cxnLst/>
            <a:rect r="r" b="b" t="t" l="l"/>
            <a:pathLst>
              <a:path h="723713" w="480697">
                <a:moveTo>
                  <a:pt x="0" y="0"/>
                </a:moveTo>
                <a:lnTo>
                  <a:pt x="480697" y="0"/>
                </a:lnTo>
                <a:lnTo>
                  <a:pt x="480697" y="723713"/>
                </a:lnTo>
                <a:lnTo>
                  <a:pt x="0" y="723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5" id="15"/>
          <p:cNvGrpSpPr>
            <a:grpSpLocks noChangeAspect="true"/>
          </p:cNvGrpSpPr>
          <p:nvPr/>
        </p:nvGrpSpPr>
        <p:grpSpPr>
          <a:xfrm rot="0">
            <a:off x="293000" y="841788"/>
            <a:ext cx="1830401" cy="1525966"/>
            <a:chOff x="0" y="0"/>
            <a:chExt cx="2440535" cy="2034621"/>
          </a:xfrm>
        </p:grpSpPr>
        <p:sp>
          <p:nvSpPr>
            <p:cNvPr name="Freeform 16" id="16"/>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8"/>
              <a:stretch>
                <a:fillRect l="0" t="0" r="0" b="2"/>
              </a:stretch>
            </a:blipFill>
          </p:spPr>
        </p:sp>
      </p:grpSp>
      <p:grpSp>
        <p:nvGrpSpPr>
          <p:cNvPr name="Group 17" id="17"/>
          <p:cNvGrpSpPr>
            <a:grpSpLocks noChangeAspect="true"/>
          </p:cNvGrpSpPr>
          <p:nvPr/>
        </p:nvGrpSpPr>
        <p:grpSpPr>
          <a:xfrm rot="0">
            <a:off x="12295075" y="7416525"/>
            <a:ext cx="6069125" cy="2913175"/>
            <a:chOff x="0" y="0"/>
            <a:chExt cx="8092167" cy="3884233"/>
          </a:xfrm>
        </p:grpSpPr>
        <p:sp>
          <p:nvSpPr>
            <p:cNvPr name="Freeform 18" id="18"/>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9"/>
              <a:stretch>
                <a:fillRect l="0" t="0" r="0" b="1"/>
              </a:stretch>
            </a:blipFill>
          </p:spPr>
        </p:sp>
      </p:grpSp>
      <p:sp>
        <p:nvSpPr>
          <p:cNvPr name="TextBox 19" id="19"/>
          <p:cNvSpPr txBox="true"/>
          <p:nvPr/>
        </p:nvSpPr>
        <p:spPr>
          <a:xfrm rot="0">
            <a:off x="2301203" y="7020285"/>
            <a:ext cx="8691634" cy="396240"/>
          </a:xfrm>
          <a:prstGeom prst="rect">
            <a:avLst/>
          </a:prstGeom>
        </p:spPr>
        <p:txBody>
          <a:bodyPr anchor="t" rtlCol="false" tIns="0" lIns="0" bIns="0" rIns="0">
            <a:spAutoFit/>
          </a:bodyPr>
          <a:lstStyle/>
          <a:p>
            <a:pPr algn="l">
              <a:lnSpc>
                <a:spcPts val="3359"/>
              </a:lnSpc>
            </a:pPr>
            <a:r>
              <a:rPr lang="en-US" sz="2400">
                <a:solidFill>
                  <a:srgbClr val="000000"/>
                </a:solidFill>
                <a:latin typeface="Montserrat"/>
                <a:ea typeface="Montserrat"/>
                <a:cs typeface="Montserrat"/>
                <a:sym typeface="Montserrat"/>
              </a:rPr>
              <a:t>Check out the </a:t>
            </a:r>
            <a:r>
              <a:rPr lang="en-US" sz="2400">
                <a:solidFill>
                  <a:srgbClr val="004AAD"/>
                </a:solidFill>
                <a:latin typeface="Montserrat"/>
                <a:ea typeface="Montserrat"/>
                <a:cs typeface="Montserrat"/>
                <a:sym typeface="Montserrat"/>
                <a:hlinkClick r:id="rId10" tooltip="https://wiki.gccollab.ca/Learning_Library"/>
              </a:rPr>
              <a:t>LLMC Learning Library</a:t>
            </a:r>
          </a:p>
        </p:txBody>
      </p:sp>
      <p:grpSp>
        <p:nvGrpSpPr>
          <p:cNvPr name="Group 20" id="20"/>
          <p:cNvGrpSpPr/>
          <p:nvPr/>
        </p:nvGrpSpPr>
        <p:grpSpPr>
          <a:xfrm rot="0">
            <a:off x="1433481" y="7001353"/>
            <a:ext cx="421490" cy="415172"/>
            <a:chOff x="0" y="0"/>
            <a:chExt cx="102191" cy="100659"/>
          </a:xfrm>
        </p:grpSpPr>
        <p:sp>
          <p:nvSpPr>
            <p:cNvPr name="Freeform 21" id="21"/>
            <p:cNvSpPr/>
            <p:nvPr/>
          </p:nvSpPr>
          <p:spPr>
            <a:xfrm flipH="false" flipV="false" rot="0">
              <a:off x="0" y="0"/>
              <a:ext cx="102191" cy="100659"/>
            </a:xfrm>
            <a:custGeom>
              <a:avLst/>
              <a:gdLst/>
              <a:ahLst/>
              <a:cxnLst/>
              <a:rect r="r" b="b" t="t" l="l"/>
              <a:pathLst>
                <a:path h="100659" w="102191">
                  <a:moveTo>
                    <a:pt x="0" y="0"/>
                  </a:moveTo>
                  <a:lnTo>
                    <a:pt x="102191" y="0"/>
                  </a:lnTo>
                  <a:lnTo>
                    <a:pt x="102191" y="100659"/>
                  </a:lnTo>
                  <a:lnTo>
                    <a:pt x="0" y="100659"/>
                  </a:lnTo>
                  <a:close/>
                </a:path>
              </a:pathLst>
            </a:custGeom>
            <a:solidFill>
              <a:srgbClr val="000000">
                <a:alpha val="0"/>
              </a:srgbClr>
            </a:solidFill>
            <a:ln w="9525" cap="sq">
              <a:solidFill>
                <a:srgbClr val="000000"/>
              </a:solidFill>
              <a:prstDash val="solid"/>
              <a:miter/>
            </a:ln>
          </p:spPr>
        </p:sp>
        <p:sp>
          <p:nvSpPr>
            <p:cNvPr name="TextBox 22" id="22"/>
            <p:cNvSpPr txBox="true"/>
            <p:nvPr/>
          </p:nvSpPr>
          <p:spPr>
            <a:xfrm>
              <a:off x="0" y="-38100"/>
              <a:ext cx="102191" cy="138759"/>
            </a:xfrm>
            <a:prstGeom prst="rect">
              <a:avLst/>
            </a:prstGeom>
          </p:spPr>
          <p:txBody>
            <a:bodyPr anchor="ctr" rtlCol="false" tIns="50800" lIns="50800" bIns="50800" rIns="50800"/>
            <a:lstStyle/>
            <a:p>
              <a:pPr algn="ctr">
                <a:lnSpc>
                  <a:spcPts val="2520"/>
                </a:lnSpc>
              </a:pP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123398" y="1096194"/>
            <a:ext cx="13329000" cy="880113"/>
          </a:xfrm>
          <a:prstGeom prst="rect">
            <a:avLst/>
          </a:prstGeom>
        </p:spPr>
        <p:txBody>
          <a:bodyPr anchor="t" rtlCol="false" tIns="0" lIns="0" bIns="0" rIns="0">
            <a:spAutoFit/>
          </a:bodyPr>
          <a:lstStyle/>
          <a:p>
            <a:pPr algn="l">
              <a:lnSpc>
                <a:spcPts val="7318"/>
              </a:lnSpc>
            </a:pPr>
            <a:r>
              <a:rPr lang="en-US" b="true" sz="4999">
                <a:solidFill>
                  <a:srgbClr val="000000"/>
                </a:solidFill>
                <a:latin typeface="Montserrat Bold"/>
                <a:ea typeface="Montserrat Bold"/>
                <a:cs typeface="Montserrat Bold"/>
                <a:sym typeface="Montserrat Bold"/>
              </a:rPr>
              <a:t>Important Links</a:t>
            </a:r>
          </a:p>
        </p:txBody>
      </p:sp>
      <p:grpSp>
        <p:nvGrpSpPr>
          <p:cNvPr name="Group 5" id="5"/>
          <p:cNvGrpSpPr/>
          <p:nvPr/>
        </p:nvGrpSpPr>
        <p:grpSpPr>
          <a:xfrm rot="0">
            <a:off x="13617314" y="225196"/>
            <a:ext cx="3966574" cy="3966558"/>
            <a:chOff x="0" y="0"/>
            <a:chExt cx="6011333" cy="6011309"/>
          </a:xfrm>
        </p:grpSpPr>
        <p:sp>
          <p:nvSpPr>
            <p:cNvPr name="Freeform 6" id="6"/>
            <p:cNvSpPr/>
            <p:nvPr/>
          </p:nvSpPr>
          <p:spPr>
            <a:xfrm flipH="false" flipV="false" rot="0">
              <a:off x="0" y="0"/>
              <a:ext cx="6011291" cy="6011291"/>
            </a:xfrm>
            <a:custGeom>
              <a:avLst/>
              <a:gdLst/>
              <a:ahLst/>
              <a:cxnLst/>
              <a:rect r="r" b="b" t="t" l="l"/>
              <a:pathLst>
                <a:path h="6011291" w="6011291">
                  <a:moveTo>
                    <a:pt x="6011291" y="3005709"/>
                  </a:moveTo>
                  <a:cubicBezTo>
                    <a:pt x="6011291" y="4665599"/>
                    <a:pt x="4665599" y="6011291"/>
                    <a:pt x="3005582" y="6011291"/>
                  </a:cubicBezTo>
                  <a:cubicBezTo>
                    <a:pt x="1345565" y="6011291"/>
                    <a:pt x="0" y="4665599"/>
                    <a:pt x="0" y="3005709"/>
                  </a:cubicBezTo>
                  <a:cubicBezTo>
                    <a:pt x="0" y="1345819"/>
                    <a:pt x="1345692" y="0"/>
                    <a:pt x="3005709" y="0"/>
                  </a:cubicBezTo>
                  <a:cubicBezTo>
                    <a:pt x="4665726" y="0"/>
                    <a:pt x="6011291" y="1345692"/>
                    <a:pt x="6011291" y="3005709"/>
                  </a:cubicBezTo>
                  <a:close/>
                </a:path>
              </a:pathLst>
            </a:custGeom>
            <a:blipFill>
              <a:blip r:embed="rId4"/>
              <a:stretch>
                <a:fillRect l="0" t="0" r="0" b="0"/>
              </a:stretch>
            </a:blipFill>
          </p:spPr>
        </p:sp>
      </p:grpSp>
      <p:grpSp>
        <p:nvGrpSpPr>
          <p:cNvPr name="Group 7" id="7"/>
          <p:cNvGrpSpPr>
            <a:grpSpLocks noChangeAspect="true"/>
          </p:cNvGrpSpPr>
          <p:nvPr/>
        </p:nvGrpSpPr>
        <p:grpSpPr>
          <a:xfrm rot="0">
            <a:off x="293000" y="841788"/>
            <a:ext cx="1830401" cy="1525966"/>
            <a:chOff x="0" y="0"/>
            <a:chExt cx="2440535" cy="2034621"/>
          </a:xfrm>
        </p:grpSpPr>
        <p:sp>
          <p:nvSpPr>
            <p:cNvPr name="Freeform 8" id="8"/>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5"/>
              <a:stretch>
                <a:fillRect l="0" t="0" r="0" b="2"/>
              </a:stretch>
            </a:blipFill>
          </p:spPr>
        </p:sp>
      </p:grpSp>
      <p:pic>
        <p:nvPicPr>
          <p:cNvPr name="Picture 9" id="9"/>
          <p:cNvPicPr>
            <a:picLocks noChangeAspect="true"/>
          </p:cNvPicPr>
          <p:nvPr/>
        </p:nvPicPr>
        <p:blipFill>
          <a:blip r:embed="rId6"/>
          <a:stretch>
            <a:fillRect/>
          </a:stretch>
        </p:blipFill>
        <p:spPr>
          <a:xfrm rot="0">
            <a:off x="1600908" y="3714187"/>
            <a:ext cx="3779045" cy="3779045"/>
          </a:xfrm>
          <a:prstGeom prst="rect">
            <a:avLst/>
          </a:prstGeom>
        </p:spPr>
      </p:pic>
      <p:sp>
        <p:nvSpPr>
          <p:cNvPr name="TextBox 10" id="10"/>
          <p:cNvSpPr txBox="true"/>
          <p:nvPr/>
        </p:nvSpPr>
        <p:spPr>
          <a:xfrm rot="0">
            <a:off x="1028700" y="7536086"/>
            <a:ext cx="5234880" cy="415290"/>
          </a:xfrm>
          <a:prstGeom prst="rect">
            <a:avLst/>
          </a:prstGeom>
        </p:spPr>
        <p:txBody>
          <a:bodyPr anchor="t" rtlCol="false" tIns="0" lIns="0" bIns="0" rIns="0">
            <a:spAutoFit/>
          </a:bodyPr>
          <a:lstStyle/>
          <a:p>
            <a:pPr algn="l">
              <a:lnSpc>
                <a:spcPts val="3359"/>
              </a:lnSpc>
            </a:pPr>
            <a:r>
              <a:rPr lang="en-US" sz="2400">
                <a:solidFill>
                  <a:srgbClr val="000000"/>
                </a:solidFill>
                <a:latin typeface="Arimo"/>
                <a:ea typeface="Arimo"/>
                <a:cs typeface="Arimo"/>
                <a:sym typeface="Arimo"/>
              </a:rPr>
              <a:t>Contact us on the</a:t>
            </a:r>
            <a:r>
              <a:rPr lang="en-US" sz="2400">
                <a:solidFill>
                  <a:srgbClr val="004AAD"/>
                </a:solidFill>
                <a:latin typeface="Arimo"/>
                <a:ea typeface="Arimo"/>
                <a:cs typeface="Arimo"/>
                <a:sym typeface="Arimo"/>
              </a:rPr>
              <a:t> </a:t>
            </a:r>
            <a:r>
              <a:rPr lang="en-US" sz="2400" u="sng">
                <a:solidFill>
                  <a:srgbClr val="004AAD"/>
                </a:solidFill>
                <a:latin typeface="Arimo"/>
                <a:ea typeface="Arimo"/>
                <a:cs typeface="Arimo"/>
                <a:sym typeface="Arimo"/>
                <a:hlinkClick r:id="rId7" tooltip="https://forms.office.com/r/VuHtwkFKL8"/>
              </a:rPr>
              <a:t>LLMC Support Form</a:t>
            </a:r>
          </a:p>
        </p:txBody>
      </p:sp>
      <p:pic>
        <p:nvPicPr>
          <p:cNvPr name="Picture 11" id="11"/>
          <p:cNvPicPr>
            <a:picLocks noChangeAspect="true"/>
          </p:cNvPicPr>
          <p:nvPr/>
        </p:nvPicPr>
        <p:blipFill>
          <a:blip r:embed="rId8"/>
          <a:stretch>
            <a:fillRect/>
          </a:stretch>
        </p:blipFill>
        <p:spPr>
          <a:xfrm rot="0">
            <a:off x="7272856" y="3719076"/>
            <a:ext cx="3720370" cy="3720370"/>
          </a:xfrm>
          <a:prstGeom prst="rect">
            <a:avLst/>
          </a:prstGeom>
        </p:spPr>
      </p:pic>
      <p:sp>
        <p:nvSpPr>
          <p:cNvPr name="TextBox 12" id="12"/>
          <p:cNvSpPr txBox="true"/>
          <p:nvPr/>
        </p:nvSpPr>
        <p:spPr>
          <a:xfrm rot="0">
            <a:off x="6998400" y="7536086"/>
            <a:ext cx="4269284" cy="415290"/>
          </a:xfrm>
          <a:prstGeom prst="rect">
            <a:avLst/>
          </a:prstGeom>
        </p:spPr>
        <p:txBody>
          <a:bodyPr anchor="t" rtlCol="false" tIns="0" lIns="0" bIns="0" rIns="0">
            <a:spAutoFit/>
          </a:bodyPr>
          <a:lstStyle/>
          <a:p>
            <a:pPr algn="l">
              <a:lnSpc>
                <a:spcPts val="3359"/>
              </a:lnSpc>
            </a:pPr>
            <a:r>
              <a:rPr lang="en-US" sz="2400">
                <a:solidFill>
                  <a:srgbClr val="000000"/>
                </a:solidFill>
                <a:latin typeface="Arimo"/>
                <a:ea typeface="Arimo"/>
                <a:cs typeface="Arimo"/>
                <a:sym typeface="Arimo"/>
              </a:rPr>
              <a:t>Visit the LLMC </a:t>
            </a:r>
            <a:r>
              <a:rPr lang="en-US" sz="2400" u="sng">
                <a:solidFill>
                  <a:srgbClr val="004AAD"/>
                </a:solidFill>
                <a:latin typeface="Arimo"/>
                <a:ea typeface="Arimo"/>
                <a:cs typeface="Arimo"/>
                <a:sym typeface="Arimo"/>
                <a:hlinkClick r:id="rId9" tooltip="https://wiki.gccollab.ca/Learning_Library"/>
              </a:rPr>
              <a:t>Learning Library</a:t>
            </a:r>
          </a:p>
        </p:txBody>
      </p:sp>
      <p:pic>
        <p:nvPicPr>
          <p:cNvPr name="Picture 13" id="13"/>
          <p:cNvPicPr>
            <a:picLocks noChangeAspect="true"/>
          </p:cNvPicPr>
          <p:nvPr/>
        </p:nvPicPr>
        <p:blipFill>
          <a:blip r:embed="rId10"/>
          <a:stretch>
            <a:fillRect/>
          </a:stretch>
        </p:blipFill>
        <p:spPr>
          <a:xfrm rot="0">
            <a:off x="12882875" y="3714187"/>
            <a:ext cx="3779045" cy="3779045"/>
          </a:xfrm>
          <a:prstGeom prst="rect">
            <a:avLst/>
          </a:prstGeom>
        </p:spPr>
      </p:pic>
      <p:sp>
        <p:nvSpPr>
          <p:cNvPr name="TextBox 14" id="14"/>
          <p:cNvSpPr txBox="true"/>
          <p:nvPr/>
        </p:nvSpPr>
        <p:spPr>
          <a:xfrm rot="0">
            <a:off x="12705324" y="7536086"/>
            <a:ext cx="4134148" cy="415290"/>
          </a:xfrm>
          <a:prstGeom prst="rect">
            <a:avLst/>
          </a:prstGeom>
        </p:spPr>
        <p:txBody>
          <a:bodyPr anchor="t" rtlCol="false" tIns="0" lIns="0" bIns="0" rIns="0">
            <a:spAutoFit/>
          </a:bodyPr>
          <a:lstStyle/>
          <a:p>
            <a:pPr algn="l">
              <a:lnSpc>
                <a:spcPts val="3359"/>
              </a:lnSpc>
            </a:pPr>
            <a:r>
              <a:rPr lang="en-US" sz="2400">
                <a:solidFill>
                  <a:srgbClr val="000000"/>
                </a:solidFill>
                <a:latin typeface="Arimo"/>
                <a:ea typeface="Arimo"/>
                <a:cs typeface="Arimo"/>
                <a:sym typeface="Arimo"/>
              </a:rPr>
              <a:t>Join the LLMC </a:t>
            </a:r>
            <a:r>
              <a:rPr lang="en-US" sz="2400" u="sng">
                <a:solidFill>
                  <a:srgbClr val="004AAD"/>
                </a:solidFill>
                <a:latin typeface="Arimo"/>
                <a:ea typeface="Arimo"/>
                <a:cs typeface="Arimo"/>
                <a:sym typeface="Arimo"/>
                <a:hlinkClick r:id="rId11" tooltip="https://www.linkedin.com/groups/12904569/"/>
              </a:rPr>
              <a:t>LinkedIn Group</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123398" y="1096194"/>
            <a:ext cx="13329000" cy="893325"/>
          </a:xfrm>
          <a:prstGeom prst="rect">
            <a:avLst/>
          </a:prstGeom>
        </p:spPr>
        <p:txBody>
          <a:bodyPr anchor="t" rtlCol="false" tIns="0" lIns="0" bIns="0" rIns="0">
            <a:spAutoFit/>
          </a:bodyPr>
          <a:lstStyle/>
          <a:p>
            <a:pPr algn="l">
              <a:lnSpc>
                <a:spcPts val="7318"/>
              </a:lnSpc>
            </a:pPr>
            <a:r>
              <a:rPr lang="en-US" b="true" sz="4999">
                <a:solidFill>
                  <a:srgbClr val="000000"/>
                </a:solidFill>
                <a:latin typeface="Montserrat Bold"/>
                <a:ea typeface="Montserrat Bold"/>
                <a:cs typeface="Montserrat Bold"/>
                <a:sym typeface="Montserrat Bold"/>
              </a:rPr>
              <a:t>Support</a:t>
            </a:r>
          </a:p>
        </p:txBody>
      </p:sp>
      <p:grpSp>
        <p:nvGrpSpPr>
          <p:cNvPr name="Group 5" id="5"/>
          <p:cNvGrpSpPr/>
          <p:nvPr/>
        </p:nvGrpSpPr>
        <p:grpSpPr>
          <a:xfrm rot="0">
            <a:off x="13504456" y="694865"/>
            <a:ext cx="4508500" cy="4508482"/>
            <a:chOff x="0" y="0"/>
            <a:chExt cx="6011333" cy="6011309"/>
          </a:xfrm>
        </p:grpSpPr>
        <p:sp>
          <p:nvSpPr>
            <p:cNvPr name="Freeform 6" id="6"/>
            <p:cNvSpPr/>
            <p:nvPr/>
          </p:nvSpPr>
          <p:spPr>
            <a:xfrm flipH="false" flipV="false" rot="0">
              <a:off x="0" y="0"/>
              <a:ext cx="6011291" cy="6011291"/>
            </a:xfrm>
            <a:custGeom>
              <a:avLst/>
              <a:gdLst/>
              <a:ahLst/>
              <a:cxnLst/>
              <a:rect r="r" b="b" t="t" l="l"/>
              <a:pathLst>
                <a:path h="6011291" w="6011291">
                  <a:moveTo>
                    <a:pt x="6011291" y="3005709"/>
                  </a:moveTo>
                  <a:cubicBezTo>
                    <a:pt x="6011291" y="4665599"/>
                    <a:pt x="4665599" y="6011291"/>
                    <a:pt x="3005582" y="6011291"/>
                  </a:cubicBezTo>
                  <a:cubicBezTo>
                    <a:pt x="1345565" y="6011291"/>
                    <a:pt x="0" y="4665599"/>
                    <a:pt x="0" y="3005709"/>
                  </a:cubicBezTo>
                  <a:cubicBezTo>
                    <a:pt x="0" y="1345819"/>
                    <a:pt x="1345692" y="0"/>
                    <a:pt x="3005709" y="0"/>
                  </a:cubicBezTo>
                  <a:cubicBezTo>
                    <a:pt x="4665726" y="0"/>
                    <a:pt x="6011291" y="1345692"/>
                    <a:pt x="6011291" y="3005709"/>
                  </a:cubicBezTo>
                  <a:close/>
                </a:path>
              </a:pathLst>
            </a:custGeom>
            <a:blipFill>
              <a:blip r:embed="rId4"/>
              <a:stretch>
                <a:fillRect l="-26586" t="0" r="-26587" b="0"/>
              </a:stretch>
            </a:blipFill>
          </p:spPr>
        </p:sp>
      </p:grpSp>
      <p:sp>
        <p:nvSpPr>
          <p:cNvPr name="TextBox 7" id="7"/>
          <p:cNvSpPr txBox="true"/>
          <p:nvPr/>
        </p:nvSpPr>
        <p:spPr>
          <a:xfrm rot="0">
            <a:off x="483118" y="2543334"/>
            <a:ext cx="17537400" cy="7062975"/>
          </a:xfrm>
          <a:prstGeom prst="rect">
            <a:avLst/>
          </a:prstGeom>
        </p:spPr>
        <p:txBody>
          <a:bodyPr anchor="t" rtlCol="false" tIns="0" lIns="0" bIns="0" rIns="0">
            <a:spAutoFit/>
          </a:bodyPr>
          <a:lstStyle/>
          <a:p>
            <a:pPr algn="l">
              <a:lnSpc>
                <a:spcPts val="2760"/>
              </a:lnSpc>
            </a:pPr>
            <a:r>
              <a:rPr lang="en-US" b="true" sz="2000">
                <a:solidFill>
                  <a:srgbClr val="000000"/>
                </a:solidFill>
                <a:latin typeface="Montserrat Bold"/>
                <a:ea typeface="Montserrat Bold"/>
                <a:cs typeface="Montserrat Bold"/>
                <a:sym typeface="Montserrat Bold"/>
              </a:rPr>
              <a:t>Employee Assistance Program (EAP)</a:t>
            </a:r>
          </a:p>
          <a:p>
            <a:pPr algn="l">
              <a:lnSpc>
                <a:spcPts val="2760"/>
              </a:lnSpc>
            </a:pPr>
            <a:r>
              <a:rPr lang="en-US" sz="2000">
                <a:solidFill>
                  <a:srgbClr val="000000"/>
                </a:solidFill>
                <a:latin typeface="Montserrat"/>
                <a:ea typeface="Montserrat"/>
                <a:cs typeface="Montserrat"/>
                <a:sym typeface="Montserrat"/>
              </a:rPr>
              <a:t>EAP provides free short-term counselling for personal or work-related problems as well as crisis</a:t>
            </a:r>
          </a:p>
          <a:p>
            <a:pPr algn="l">
              <a:lnSpc>
                <a:spcPts val="2760"/>
              </a:lnSpc>
            </a:pPr>
            <a:r>
              <a:rPr lang="en-US" sz="2000">
                <a:solidFill>
                  <a:srgbClr val="000000"/>
                </a:solidFill>
                <a:latin typeface="Montserrat"/>
                <a:ea typeface="Montserrat"/>
                <a:cs typeface="Montserrat"/>
                <a:sym typeface="Montserrat"/>
              </a:rPr>
              <a:t>counselling.</a:t>
            </a:r>
          </a:p>
          <a:p>
            <a:pPr algn="l">
              <a:lnSpc>
                <a:spcPts val="2760"/>
              </a:lnSpc>
            </a:pPr>
            <a:r>
              <a:rPr lang="en-US" sz="2000">
                <a:solidFill>
                  <a:srgbClr val="000000"/>
                </a:solidFill>
                <a:latin typeface="Montserrat"/>
                <a:ea typeface="Montserrat"/>
                <a:cs typeface="Montserrat"/>
                <a:sym typeface="Montserrat"/>
              </a:rPr>
              <a:t>Toll-free: 1-800-268-7708 </a:t>
            </a:r>
          </a:p>
          <a:p>
            <a:pPr algn="l">
              <a:lnSpc>
                <a:spcPts val="2760"/>
              </a:lnSpc>
            </a:pPr>
            <a:r>
              <a:rPr lang="en-US" sz="2000">
                <a:solidFill>
                  <a:srgbClr val="000000"/>
                </a:solidFill>
                <a:latin typeface="Montserrat"/>
                <a:ea typeface="Montserrat"/>
                <a:cs typeface="Montserrat"/>
                <a:sym typeface="Montserrat"/>
              </a:rPr>
              <a:t>TTY (for people with hearing impairments): 1-800-567-5803 </a:t>
            </a:r>
          </a:p>
          <a:p>
            <a:pPr algn="l">
              <a:lnSpc>
                <a:spcPts val="2760"/>
              </a:lnSpc>
            </a:pPr>
            <a:r>
              <a:rPr lang="en-US" sz="2000" u="sng">
                <a:solidFill>
                  <a:srgbClr val="0000FF"/>
                </a:solidFill>
                <a:latin typeface="Montserrat"/>
                <a:ea typeface="Montserrat"/>
                <a:cs typeface="Montserrat"/>
                <a:sym typeface="Montserrat"/>
                <a:hlinkClick r:id="rId5" tooltip="https://www.canada.ca/en/government/publicservice/wellness-inclusion-diversity-public-service/employee-assistance-program.html#E"/>
              </a:rPr>
              <a:t>https://www.canada.ca/en/government/publicservice/wellness-inclusion-diversity-public-service/</a:t>
            </a:r>
          </a:p>
          <a:p>
            <a:pPr algn="l">
              <a:lnSpc>
                <a:spcPts val="2760"/>
              </a:lnSpc>
            </a:pPr>
            <a:r>
              <a:rPr lang="en-US" sz="2000" u="sng">
                <a:solidFill>
                  <a:srgbClr val="0000FF"/>
                </a:solidFill>
                <a:latin typeface="Montserrat"/>
                <a:ea typeface="Montserrat"/>
                <a:cs typeface="Montserrat"/>
                <a:sym typeface="Montserrat"/>
                <a:hlinkClick r:id="rId6" tooltip="https://www.canada.ca/en/government/publicservice/wellness-inclusion-diversity-public-service/employee-assistance-program.html#E"/>
              </a:rPr>
              <a:t>employee-assistance-program.html#E</a:t>
            </a:r>
          </a:p>
          <a:p>
            <a:pPr algn="l">
              <a:lnSpc>
                <a:spcPts val="1931"/>
              </a:lnSpc>
            </a:pPr>
          </a:p>
          <a:p>
            <a:pPr algn="l">
              <a:lnSpc>
                <a:spcPts val="2760"/>
              </a:lnSpc>
            </a:pPr>
            <a:r>
              <a:rPr lang="en-US" b="true" sz="2000">
                <a:solidFill>
                  <a:srgbClr val="000000"/>
                </a:solidFill>
                <a:latin typeface="Montserrat Bold"/>
                <a:ea typeface="Montserrat Bold"/>
                <a:cs typeface="Montserrat Bold"/>
                <a:sym typeface="Montserrat Bold"/>
              </a:rPr>
              <a:t>Hope for Wellness Helpline</a:t>
            </a:r>
          </a:p>
          <a:p>
            <a:pPr algn="l">
              <a:lnSpc>
                <a:spcPts val="2760"/>
              </a:lnSpc>
            </a:pPr>
            <a:r>
              <a:rPr lang="en-US" sz="2000">
                <a:solidFill>
                  <a:srgbClr val="000000"/>
                </a:solidFill>
                <a:latin typeface="Montserrat"/>
                <a:ea typeface="Montserrat"/>
                <a:cs typeface="Montserrat"/>
                <a:sym typeface="Montserrat"/>
              </a:rPr>
              <a:t>24/7 access to Indigenous Counsellors.</a:t>
            </a:r>
          </a:p>
          <a:p>
            <a:pPr algn="l">
              <a:lnSpc>
                <a:spcPts val="2760"/>
              </a:lnSpc>
            </a:pPr>
            <a:r>
              <a:rPr lang="en-US" sz="2000">
                <a:solidFill>
                  <a:srgbClr val="000000"/>
                </a:solidFill>
                <a:latin typeface="Montserrat"/>
                <a:ea typeface="Montserrat"/>
                <a:cs typeface="Montserrat"/>
                <a:sym typeface="Montserrat"/>
              </a:rPr>
              <a:t>Available in French and English and, upon request, Ojibway, Cree and Inuktituk.</a:t>
            </a:r>
          </a:p>
          <a:p>
            <a:pPr algn="l">
              <a:lnSpc>
                <a:spcPts val="2760"/>
              </a:lnSpc>
            </a:pPr>
            <a:r>
              <a:rPr lang="en-US" sz="2000">
                <a:solidFill>
                  <a:srgbClr val="000000"/>
                </a:solidFill>
                <a:latin typeface="Montserrat"/>
                <a:ea typeface="Montserrat"/>
                <a:cs typeface="Montserrat"/>
                <a:sym typeface="Montserrat"/>
              </a:rPr>
              <a:t>1-855-242-3310 </a:t>
            </a:r>
          </a:p>
          <a:p>
            <a:pPr algn="l">
              <a:lnSpc>
                <a:spcPts val="2760"/>
              </a:lnSpc>
            </a:pPr>
            <a:r>
              <a:rPr lang="en-US" sz="2000">
                <a:solidFill>
                  <a:srgbClr val="000000"/>
                </a:solidFill>
                <a:latin typeface="Montserrat"/>
                <a:ea typeface="Montserrat"/>
                <a:cs typeface="Montserrat"/>
                <a:sym typeface="Montserrat"/>
              </a:rPr>
              <a:t>Chat line via: </a:t>
            </a:r>
            <a:r>
              <a:rPr lang="en-US" sz="2000" u="sng">
                <a:solidFill>
                  <a:srgbClr val="0000FF"/>
                </a:solidFill>
                <a:latin typeface="Montserrat"/>
                <a:ea typeface="Montserrat"/>
                <a:cs typeface="Montserrat"/>
                <a:sym typeface="Montserrat"/>
                <a:hlinkClick r:id="rId7" tooltip="https://www.hopeforwellness.ca/"/>
              </a:rPr>
              <a:t>https://www.hopeforwellness.ca/</a:t>
            </a:r>
            <a:r>
              <a:rPr lang="en-US" sz="2000">
                <a:solidFill>
                  <a:srgbClr val="0000FF"/>
                </a:solidFill>
                <a:latin typeface="Montserrat"/>
                <a:ea typeface="Montserrat"/>
                <a:cs typeface="Montserrat"/>
                <a:sym typeface="Montserrat"/>
              </a:rPr>
              <a:t> </a:t>
            </a:r>
          </a:p>
          <a:p>
            <a:pPr algn="l">
              <a:lnSpc>
                <a:spcPts val="1931"/>
              </a:lnSpc>
            </a:pPr>
          </a:p>
          <a:p>
            <a:pPr algn="l">
              <a:lnSpc>
                <a:spcPts val="2760"/>
              </a:lnSpc>
            </a:pPr>
            <a:r>
              <a:rPr lang="en-US" b="true" sz="2000">
                <a:solidFill>
                  <a:srgbClr val="000000"/>
                </a:solidFill>
                <a:latin typeface="Montserrat Bold"/>
                <a:ea typeface="Montserrat Bold"/>
                <a:cs typeface="Montserrat Bold"/>
                <a:sym typeface="Montserrat Bold"/>
              </a:rPr>
              <a:t>Member and Family Assistance services (Canadian Armed Forces)</a:t>
            </a:r>
          </a:p>
          <a:p>
            <a:pPr algn="l">
              <a:lnSpc>
                <a:spcPts val="2760"/>
              </a:lnSpc>
            </a:pPr>
            <a:r>
              <a:rPr lang="en-US" sz="2000">
                <a:solidFill>
                  <a:srgbClr val="000000"/>
                </a:solidFill>
                <a:latin typeface="Montserrat"/>
                <a:ea typeface="Montserrat"/>
                <a:cs typeface="Montserrat"/>
                <a:sym typeface="Montserrat"/>
              </a:rPr>
              <a:t>The Member and Family Assistance services is a 24 hour, 7 days a week bilingual telephone and face to face counselling service that is voluntary, confidential, and available to Canadian Armed Forces (CAF) members and their families who have personal concerns that affect their well-being and/or work performance.</a:t>
            </a:r>
          </a:p>
          <a:p>
            <a:pPr algn="l">
              <a:lnSpc>
                <a:spcPts val="2760"/>
              </a:lnSpc>
            </a:pPr>
            <a:r>
              <a:rPr lang="en-US" sz="2000" u="sng">
                <a:solidFill>
                  <a:srgbClr val="0000FF"/>
                </a:solidFill>
                <a:latin typeface="Montserrat"/>
                <a:ea typeface="Montserrat"/>
                <a:cs typeface="Montserrat"/>
                <a:sym typeface="Montserrat"/>
                <a:hlinkClick r:id="rId8" tooltip="https://www.canada.ca/en/department-national-defence/services/benefits-military/health-support/member-family-assistance-services.html"/>
              </a:rPr>
              <a:t>https://www.canada.ca/en/department-national-defence/services/benefits-military/health-support/member-family-assistance-services.html</a:t>
            </a:r>
          </a:p>
        </p:txBody>
      </p:sp>
      <p:grpSp>
        <p:nvGrpSpPr>
          <p:cNvPr name="Group 8" id="8"/>
          <p:cNvGrpSpPr>
            <a:grpSpLocks noChangeAspect="true"/>
          </p:cNvGrpSpPr>
          <p:nvPr/>
        </p:nvGrpSpPr>
        <p:grpSpPr>
          <a:xfrm rot="0">
            <a:off x="293000" y="841788"/>
            <a:ext cx="1830401" cy="1525966"/>
            <a:chOff x="0" y="0"/>
            <a:chExt cx="2440535" cy="2034621"/>
          </a:xfrm>
        </p:grpSpPr>
        <p:sp>
          <p:nvSpPr>
            <p:cNvPr name="Freeform 9" id="9"/>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9"/>
              <a:stretch>
                <a:fillRect l="0" t="0" r="0" b="2"/>
              </a:stretch>
            </a:blipFill>
          </p:spPr>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123398" y="1096194"/>
            <a:ext cx="13329000" cy="893325"/>
          </a:xfrm>
          <a:prstGeom prst="rect">
            <a:avLst/>
          </a:prstGeom>
        </p:spPr>
        <p:txBody>
          <a:bodyPr anchor="t" rtlCol="false" tIns="0" lIns="0" bIns="0" rIns="0">
            <a:spAutoFit/>
          </a:bodyPr>
          <a:lstStyle/>
          <a:p>
            <a:pPr algn="l">
              <a:lnSpc>
                <a:spcPts val="7318"/>
              </a:lnSpc>
            </a:pPr>
            <a:r>
              <a:rPr lang="en-US" b="true" sz="4999">
                <a:solidFill>
                  <a:srgbClr val="000000"/>
                </a:solidFill>
                <a:latin typeface="Montserrat Bold"/>
                <a:ea typeface="Montserrat Bold"/>
                <a:cs typeface="Montserrat Bold"/>
                <a:sym typeface="Montserrat Bold"/>
              </a:rPr>
              <a:t>Support</a:t>
            </a:r>
          </a:p>
        </p:txBody>
      </p:sp>
      <p:grpSp>
        <p:nvGrpSpPr>
          <p:cNvPr name="Group 3" id="3"/>
          <p:cNvGrpSpPr/>
          <p:nvPr/>
        </p:nvGrpSpPr>
        <p:grpSpPr>
          <a:xfrm rot="0">
            <a:off x="13504456" y="694865"/>
            <a:ext cx="4508500" cy="4508482"/>
            <a:chOff x="0" y="0"/>
            <a:chExt cx="6011333" cy="6011309"/>
          </a:xfrm>
        </p:grpSpPr>
        <p:sp>
          <p:nvSpPr>
            <p:cNvPr name="Freeform 4" id="4"/>
            <p:cNvSpPr/>
            <p:nvPr/>
          </p:nvSpPr>
          <p:spPr>
            <a:xfrm flipH="false" flipV="false" rot="0">
              <a:off x="0" y="0"/>
              <a:ext cx="6011291" cy="6011291"/>
            </a:xfrm>
            <a:custGeom>
              <a:avLst/>
              <a:gdLst/>
              <a:ahLst/>
              <a:cxnLst/>
              <a:rect r="r" b="b" t="t" l="l"/>
              <a:pathLst>
                <a:path h="6011291" w="6011291">
                  <a:moveTo>
                    <a:pt x="6011291" y="3005709"/>
                  </a:moveTo>
                  <a:cubicBezTo>
                    <a:pt x="6011291" y="4665599"/>
                    <a:pt x="4665599" y="6011291"/>
                    <a:pt x="3005582" y="6011291"/>
                  </a:cubicBezTo>
                  <a:cubicBezTo>
                    <a:pt x="1345565" y="6011291"/>
                    <a:pt x="0" y="4665599"/>
                    <a:pt x="0" y="3005709"/>
                  </a:cubicBezTo>
                  <a:cubicBezTo>
                    <a:pt x="0" y="1345819"/>
                    <a:pt x="1345692" y="0"/>
                    <a:pt x="3005709" y="0"/>
                  </a:cubicBezTo>
                  <a:cubicBezTo>
                    <a:pt x="4665726" y="0"/>
                    <a:pt x="6011291" y="1345692"/>
                    <a:pt x="6011291" y="3005709"/>
                  </a:cubicBezTo>
                  <a:close/>
                </a:path>
              </a:pathLst>
            </a:custGeom>
            <a:blipFill>
              <a:blip r:embed="rId3"/>
              <a:stretch>
                <a:fillRect l="-37873" t="0" r="-37874" b="0"/>
              </a:stretch>
            </a:blipFill>
          </p:spPr>
        </p:sp>
      </p:grpSp>
      <p:sp>
        <p:nvSpPr>
          <p:cNvPr name="TextBox 5" id="5"/>
          <p:cNvSpPr txBox="true"/>
          <p:nvPr/>
        </p:nvSpPr>
        <p:spPr>
          <a:xfrm rot="0">
            <a:off x="475543" y="2745247"/>
            <a:ext cx="17537400" cy="6354975"/>
          </a:xfrm>
          <a:prstGeom prst="rect">
            <a:avLst/>
          </a:prstGeom>
        </p:spPr>
        <p:txBody>
          <a:bodyPr anchor="t" rtlCol="false" tIns="0" lIns="0" bIns="0" rIns="0">
            <a:spAutoFit/>
          </a:bodyPr>
          <a:lstStyle/>
          <a:p>
            <a:pPr algn="l">
              <a:lnSpc>
                <a:spcPts val="2760"/>
              </a:lnSpc>
            </a:pPr>
            <a:r>
              <a:rPr lang="en-US" b="true" sz="2000">
                <a:solidFill>
                  <a:srgbClr val="000000"/>
                </a:solidFill>
                <a:latin typeface="Montserrat Bold"/>
                <a:ea typeface="Montserrat Bold"/>
                <a:cs typeface="Montserrat Bold"/>
                <a:sym typeface="Montserrat Bold"/>
              </a:rPr>
              <a:t>Sexual Misconduct Support and Resource Centre (National Defence)</a:t>
            </a:r>
          </a:p>
          <a:p>
            <a:pPr algn="l">
              <a:lnSpc>
                <a:spcPts val="2760"/>
              </a:lnSpc>
            </a:pPr>
            <a:r>
              <a:rPr lang="en-US" sz="2000">
                <a:solidFill>
                  <a:srgbClr val="000000"/>
                </a:solidFill>
                <a:latin typeface="Montserrat"/>
                <a:ea typeface="Montserrat"/>
                <a:cs typeface="Montserrat"/>
                <a:sym typeface="Montserrat"/>
              </a:rPr>
              <a:t>The Sexual Misconduct Support and Resource Centre (SMSRC) was created by the Department of </a:t>
            </a:r>
          </a:p>
          <a:p>
            <a:pPr algn="l">
              <a:lnSpc>
                <a:spcPts val="2760"/>
              </a:lnSpc>
            </a:pPr>
            <a:r>
              <a:rPr lang="en-US" sz="2000">
                <a:solidFill>
                  <a:srgbClr val="000000"/>
                </a:solidFill>
                <a:latin typeface="Montserrat"/>
                <a:ea typeface="Montserrat"/>
                <a:cs typeface="Montserrat"/>
                <a:sym typeface="Montserrat"/>
              </a:rPr>
              <a:t>National Defence but is independent from the CAF chain of command and is not required to report </a:t>
            </a:r>
          </a:p>
          <a:p>
            <a:pPr algn="l">
              <a:lnSpc>
                <a:spcPts val="2760"/>
              </a:lnSpc>
            </a:pPr>
            <a:r>
              <a:rPr lang="en-US" sz="2000">
                <a:solidFill>
                  <a:srgbClr val="000000"/>
                </a:solidFill>
                <a:latin typeface="Montserrat"/>
                <a:ea typeface="Montserrat"/>
                <a:cs typeface="Montserrat"/>
                <a:sym typeface="Montserrat"/>
              </a:rPr>
              <a:t>incidents of sexual misconduct to the CAF. Support services for CAF members, National Defence public </a:t>
            </a:r>
          </a:p>
          <a:p>
            <a:pPr algn="l">
              <a:lnSpc>
                <a:spcPts val="2760"/>
              </a:lnSpc>
            </a:pPr>
            <a:r>
              <a:rPr lang="en-US" sz="2000">
                <a:solidFill>
                  <a:srgbClr val="000000"/>
                </a:solidFill>
                <a:latin typeface="Montserrat"/>
                <a:ea typeface="Montserrat"/>
                <a:cs typeface="Montserrat"/>
                <a:sym typeface="Montserrat"/>
              </a:rPr>
              <a:t>service employees, Cadets and Junior Canadian Rangers affected by sexual misconduct and their </a:t>
            </a:r>
          </a:p>
          <a:p>
            <a:pPr algn="l">
              <a:lnSpc>
                <a:spcPts val="2760"/>
              </a:lnSpc>
            </a:pPr>
            <a:r>
              <a:rPr lang="en-US" sz="2000">
                <a:solidFill>
                  <a:srgbClr val="000000"/>
                </a:solidFill>
                <a:latin typeface="Montserrat"/>
                <a:ea typeface="Montserrat"/>
                <a:cs typeface="Montserrat"/>
                <a:sym typeface="Montserrat"/>
              </a:rPr>
              <a:t>families, aged 16 and older. Guidance and support for leaders and management on addressing sexual </a:t>
            </a:r>
          </a:p>
          <a:p>
            <a:pPr algn="l">
              <a:lnSpc>
                <a:spcPts val="2760"/>
              </a:lnSpc>
            </a:pPr>
            <a:r>
              <a:rPr lang="en-US" sz="2000">
                <a:solidFill>
                  <a:srgbClr val="000000"/>
                </a:solidFill>
                <a:latin typeface="Montserrat"/>
                <a:ea typeface="Montserrat"/>
                <a:cs typeface="Montserrat"/>
                <a:sym typeface="Montserrat"/>
              </a:rPr>
              <a:t>misconduct. </a:t>
            </a:r>
          </a:p>
          <a:p>
            <a:pPr algn="l">
              <a:lnSpc>
                <a:spcPts val="2760"/>
              </a:lnSpc>
            </a:pPr>
            <a:r>
              <a:rPr lang="en-US" sz="2000" u="sng">
                <a:solidFill>
                  <a:srgbClr val="0000FF"/>
                </a:solidFill>
                <a:latin typeface="Montserrat"/>
                <a:ea typeface="Montserrat"/>
                <a:cs typeface="Montserrat"/>
                <a:sym typeface="Montserrat"/>
                <a:hlinkClick r:id="rId4" tooltip="https://www.canada.ca/en/department-national-defence/services/benefits-military/health-support/sexual-misconduct-response.html"/>
              </a:rPr>
              <a:t>https://www.canada.ca/en/department-national-defence/services/benefits-military/health-support/sexual-misconduct-response.html</a:t>
            </a:r>
          </a:p>
          <a:p>
            <a:pPr algn="l">
              <a:lnSpc>
                <a:spcPts val="1931"/>
              </a:lnSpc>
            </a:pPr>
          </a:p>
          <a:p>
            <a:pPr algn="l">
              <a:lnSpc>
                <a:spcPts val="2760"/>
              </a:lnSpc>
            </a:pPr>
            <a:r>
              <a:rPr lang="en-US" b="true" sz="2000">
                <a:solidFill>
                  <a:srgbClr val="000000"/>
                </a:solidFill>
                <a:latin typeface="Montserrat Bold"/>
                <a:ea typeface="Montserrat Bold"/>
                <a:cs typeface="Montserrat Bold"/>
                <a:sym typeface="Montserrat Bold"/>
              </a:rPr>
              <a:t>The Canada Suicide Prevention Service </a:t>
            </a:r>
          </a:p>
          <a:p>
            <a:pPr algn="l">
              <a:lnSpc>
                <a:spcPts val="2760"/>
              </a:lnSpc>
            </a:pPr>
            <a:r>
              <a:rPr lang="en-US" sz="2000">
                <a:solidFill>
                  <a:srgbClr val="000000"/>
                </a:solidFill>
                <a:latin typeface="Montserrat"/>
                <a:ea typeface="Montserrat"/>
                <a:cs typeface="Montserrat"/>
                <a:sym typeface="Montserrat"/>
              </a:rPr>
              <a:t>Talk Suicide Canada provides nationwide, 24-hour, bilingual support to anyone who is facing suicide.</a:t>
            </a:r>
          </a:p>
          <a:p>
            <a:pPr algn="l">
              <a:lnSpc>
                <a:spcPts val="2760"/>
              </a:lnSpc>
            </a:pPr>
            <a:r>
              <a:rPr lang="en-US" sz="2000">
                <a:solidFill>
                  <a:srgbClr val="000000"/>
                </a:solidFill>
                <a:latin typeface="Montserrat"/>
                <a:ea typeface="Montserrat"/>
                <a:cs typeface="Montserrat"/>
                <a:sym typeface="Montserrat"/>
              </a:rPr>
              <a:t>Toll-free: 1-833-456-4566. </a:t>
            </a:r>
          </a:p>
          <a:p>
            <a:pPr algn="l">
              <a:lnSpc>
                <a:spcPts val="2760"/>
              </a:lnSpc>
            </a:pPr>
            <a:r>
              <a:rPr lang="en-US" sz="2000" u="sng">
                <a:solidFill>
                  <a:srgbClr val="0000FF"/>
                </a:solidFill>
                <a:latin typeface="Montserrat"/>
                <a:ea typeface="Montserrat"/>
                <a:cs typeface="Montserrat"/>
                <a:sym typeface="Montserrat"/>
                <a:hlinkClick r:id="rId5" tooltip="https://www.crisisservicescanada.ca/en/"/>
              </a:rPr>
              <a:t>https://www.crisisservicescanada.ca/en/</a:t>
            </a:r>
          </a:p>
          <a:p>
            <a:pPr algn="l">
              <a:lnSpc>
                <a:spcPts val="1931"/>
              </a:lnSpc>
            </a:pPr>
          </a:p>
          <a:p>
            <a:pPr algn="l">
              <a:lnSpc>
                <a:spcPts val="2760"/>
              </a:lnSpc>
            </a:pPr>
            <a:r>
              <a:rPr lang="en-US" b="true" sz="2000">
                <a:solidFill>
                  <a:srgbClr val="000000"/>
                </a:solidFill>
                <a:latin typeface="Montserrat Bold"/>
                <a:ea typeface="Montserrat Bold"/>
                <a:cs typeface="Montserrat Bold"/>
                <a:sym typeface="Montserrat Bold"/>
              </a:rPr>
              <a:t>Wellness Together Canada</a:t>
            </a:r>
          </a:p>
          <a:p>
            <a:pPr algn="l">
              <a:lnSpc>
                <a:spcPts val="2760"/>
              </a:lnSpc>
            </a:pPr>
            <a:r>
              <a:rPr lang="en-US" sz="2000">
                <a:solidFill>
                  <a:srgbClr val="000000"/>
                </a:solidFill>
                <a:latin typeface="Montserrat"/>
                <a:ea typeface="Montserrat"/>
                <a:cs typeface="Montserrat"/>
                <a:sym typeface="Montserrat"/>
              </a:rPr>
              <a:t>Mental Health and Substance Abuse Support. </a:t>
            </a:r>
          </a:p>
          <a:p>
            <a:pPr algn="l">
              <a:lnSpc>
                <a:spcPts val="2760"/>
              </a:lnSpc>
            </a:pPr>
            <a:r>
              <a:rPr lang="en-US" sz="2000">
                <a:solidFill>
                  <a:srgbClr val="000000"/>
                </a:solidFill>
                <a:latin typeface="Montserrat"/>
                <a:ea typeface="Montserrat"/>
                <a:cs typeface="Montserrat"/>
                <a:sym typeface="Montserrat"/>
              </a:rPr>
              <a:t>Toll free: 1-866-585-0445  </a:t>
            </a:r>
          </a:p>
          <a:p>
            <a:pPr algn="l">
              <a:lnSpc>
                <a:spcPts val="2760"/>
              </a:lnSpc>
            </a:pPr>
            <a:r>
              <a:rPr lang="en-US" sz="2000" u="sng">
                <a:solidFill>
                  <a:srgbClr val="0000FF"/>
                </a:solidFill>
                <a:latin typeface="Montserrat"/>
                <a:ea typeface="Montserrat"/>
                <a:cs typeface="Montserrat"/>
                <a:sym typeface="Montserrat"/>
                <a:hlinkClick r:id="rId6" tooltip="https://wellnesstogether.ca"/>
              </a:rPr>
              <a:t>https://wellnesstogether.ca </a:t>
            </a:r>
          </a:p>
        </p:txBody>
      </p:sp>
      <p:grpSp>
        <p:nvGrpSpPr>
          <p:cNvPr name="Group 6" id="6"/>
          <p:cNvGrpSpPr>
            <a:grpSpLocks noChangeAspect="true"/>
          </p:cNvGrpSpPr>
          <p:nvPr/>
        </p:nvGrpSpPr>
        <p:grpSpPr>
          <a:xfrm rot="0">
            <a:off x="293000" y="841788"/>
            <a:ext cx="1830401" cy="1525966"/>
            <a:chOff x="0" y="0"/>
            <a:chExt cx="2440535" cy="2034621"/>
          </a:xfrm>
        </p:grpSpPr>
        <p:sp>
          <p:nvSpPr>
            <p:cNvPr name="Freeform 7" id="7"/>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7"/>
              <a:stretch>
                <a:fillRect l="0" t="0" r="0" b="2"/>
              </a:stretch>
            </a:blipFill>
          </p:spPr>
        </p:sp>
      </p:grpSp>
      <p:grpSp>
        <p:nvGrpSpPr>
          <p:cNvPr name="Group 8" id="8"/>
          <p:cNvGrpSpPr>
            <a:grpSpLocks noChangeAspect="true"/>
          </p:cNvGrpSpPr>
          <p:nvPr/>
        </p:nvGrpSpPr>
        <p:grpSpPr>
          <a:xfrm rot="0">
            <a:off x="12295075" y="7416525"/>
            <a:ext cx="6069125" cy="2913175"/>
            <a:chOff x="0" y="0"/>
            <a:chExt cx="8092167" cy="3884233"/>
          </a:xfrm>
        </p:grpSpPr>
        <p:sp>
          <p:nvSpPr>
            <p:cNvPr name="Freeform 9" id="9"/>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8"/>
              <a:stretch>
                <a:fillRect l="0" t="0" r="0" b="1"/>
              </a:stretch>
            </a:blipFill>
          </p:spPr>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9429163" cy="5303904"/>
          </a:xfrm>
        </p:grpSpPr>
        <p:sp>
          <p:nvSpPr>
            <p:cNvPr name="Freeform 3" id="3"/>
            <p:cNvSpPr/>
            <p:nvPr/>
          </p:nvSpPr>
          <p:spPr>
            <a:xfrm flipH="false" flipV="false" rot="0">
              <a:off x="0" y="0"/>
              <a:ext cx="9429163" cy="5303904"/>
            </a:xfrm>
            <a:custGeom>
              <a:avLst/>
              <a:gdLst/>
              <a:ahLst/>
              <a:cxnLst/>
              <a:rect r="r" b="b" t="t" l="l"/>
              <a:pathLst>
                <a:path h="5303904" w="9429163">
                  <a:moveTo>
                    <a:pt x="0" y="0"/>
                  </a:moveTo>
                  <a:lnTo>
                    <a:pt x="9429163" y="0"/>
                  </a:lnTo>
                  <a:lnTo>
                    <a:pt x="9429163" y="5303904"/>
                  </a:lnTo>
                  <a:lnTo>
                    <a:pt x="0" y="5303904"/>
                  </a:lnTo>
                  <a:close/>
                </a:path>
              </a:pathLst>
            </a:custGeom>
            <a:gradFill rotWithShape="true">
              <a:gsLst>
                <a:gs pos="0">
                  <a:srgbClr val="FFFFFF">
                    <a:alpha val="0"/>
                  </a:srgbClr>
                </a:gs>
                <a:gs pos="100000">
                  <a:srgbClr val="000000">
                    <a:alpha val="100000"/>
                  </a:srgbClr>
                </a:gs>
              </a:gsLst>
              <a:lin ang="5400000"/>
            </a:gradFill>
          </p:spPr>
        </p:sp>
        <p:sp>
          <p:nvSpPr>
            <p:cNvPr name="TextBox 4" id="4"/>
            <p:cNvSpPr txBox="true"/>
            <p:nvPr/>
          </p:nvSpPr>
          <p:spPr>
            <a:xfrm>
              <a:off x="0" y="-19050"/>
              <a:ext cx="9429163" cy="5322954"/>
            </a:xfrm>
            <a:prstGeom prst="rect">
              <a:avLst/>
            </a:prstGeom>
          </p:spPr>
          <p:txBody>
            <a:bodyPr anchor="ctr" rtlCol="false" tIns="35310" lIns="35310" bIns="35310" rIns="35310"/>
            <a:lstStyle/>
            <a:p>
              <a:pPr algn="ctr">
                <a:lnSpc>
                  <a:spcPts val="1362"/>
                </a:lnSpc>
              </a:pPr>
            </a:p>
          </p:txBody>
        </p:sp>
      </p:grpSp>
      <p:sp>
        <p:nvSpPr>
          <p:cNvPr name="TextBox 5" id="5"/>
          <p:cNvSpPr txBox="true"/>
          <p:nvPr/>
        </p:nvSpPr>
        <p:spPr>
          <a:xfrm rot="0">
            <a:off x="11275472" y="4907325"/>
            <a:ext cx="6376128" cy="4779645"/>
          </a:xfrm>
          <a:prstGeom prst="rect">
            <a:avLst/>
          </a:prstGeom>
        </p:spPr>
        <p:txBody>
          <a:bodyPr anchor="t" rtlCol="false" tIns="0" lIns="0" bIns="0" rIns="0">
            <a:spAutoFit/>
          </a:bodyPr>
          <a:lstStyle/>
          <a:p>
            <a:pPr algn="ctr">
              <a:lnSpc>
                <a:spcPts val="7589"/>
              </a:lnSpc>
            </a:pPr>
            <a:r>
              <a:rPr lang="en-US" b="true" sz="5500">
                <a:solidFill>
                  <a:srgbClr val="FFFFFF"/>
                </a:solidFill>
                <a:latin typeface="Montserrat Bold"/>
                <a:ea typeface="Montserrat Bold"/>
                <a:cs typeface="Montserrat Bold"/>
                <a:sym typeface="Montserrat Bold"/>
              </a:rPr>
              <a:t>Thank you all for your participation!</a:t>
            </a:r>
          </a:p>
          <a:p>
            <a:pPr algn="ctr">
              <a:lnSpc>
                <a:spcPts val="7589"/>
              </a:lnSpc>
            </a:pPr>
            <a:r>
              <a:rPr lang="en-US" b="true" sz="5500">
                <a:solidFill>
                  <a:srgbClr val="FFFFFF"/>
                </a:solidFill>
                <a:latin typeface="Montserrat Bold"/>
                <a:ea typeface="Montserrat Bold"/>
                <a:cs typeface="Montserrat Bold"/>
                <a:sym typeface="Montserrat Bold"/>
              </a:rPr>
              <a:t>Be well, and take care.</a:t>
            </a:r>
          </a:p>
        </p:txBody>
      </p:sp>
      <p:sp>
        <p:nvSpPr>
          <p:cNvPr name="Freeform 6" id="6"/>
          <p:cNvSpPr/>
          <p:nvPr/>
        </p:nvSpPr>
        <p:spPr>
          <a:xfrm flipH="false" flipV="false" rot="0">
            <a:off x="0" y="0"/>
            <a:ext cx="12266980" cy="10226580"/>
          </a:xfrm>
          <a:custGeom>
            <a:avLst/>
            <a:gdLst/>
            <a:ahLst/>
            <a:cxnLst/>
            <a:rect r="r" b="b" t="t" l="l"/>
            <a:pathLst>
              <a:path h="10226580" w="12266980">
                <a:moveTo>
                  <a:pt x="0" y="0"/>
                </a:moveTo>
                <a:lnTo>
                  <a:pt x="12266980" y="0"/>
                </a:lnTo>
                <a:lnTo>
                  <a:pt x="12266980" y="10226580"/>
                </a:lnTo>
                <a:lnTo>
                  <a:pt x="0" y="10226580"/>
                </a:lnTo>
                <a:lnTo>
                  <a:pt x="0" y="0"/>
                </a:lnTo>
                <a:close/>
              </a:path>
            </a:pathLst>
          </a:custGeom>
          <a:blipFill>
            <a:blip r:embed="rId3">
              <a:alphaModFix amt="5000"/>
            </a:blip>
            <a:stretch>
              <a:fillRect l="0" t="0" r="0" b="0"/>
            </a:stretch>
          </a:blipFill>
        </p:spPr>
      </p:sp>
      <p:sp>
        <p:nvSpPr>
          <p:cNvPr name="Freeform 7" id="7"/>
          <p:cNvSpPr/>
          <p:nvPr/>
        </p:nvSpPr>
        <p:spPr>
          <a:xfrm flipH="false" flipV="false" rot="0">
            <a:off x="-12891707" y="-4899154"/>
            <a:ext cx="27840814" cy="15660458"/>
          </a:xfrm>
          <a:custGeom>
            <a:avLst/>
            <a:gdLst/>
            <a:ahLst/>
            <a:cxnLst/>
            <a:rect r="r" b="b" t="t" l="l"/>
            <a:pathLst>
              <a:path h="15660458" w="27840814">
                <a:moveTo>
                  <a:pt x="0" y="0"/>
                </a:moveTo>
                <a:lnTo>
                  <a:pt x="27840814" y="0"/>
                </a:lnTo>
                <a:lnTo>
                  <a:pt x="27840814" y="15660458"/>
                </a:lnTo>
                <a:lnTo>
                  <a:pt x="0" y="15660458"/>
                </a:lnTo>
                <a:lnTo>
                  <a:pt x="0" y="0"/>
                </a:lnTo>
                <a:close/>
              </a:path>
            </a:pathLst>
          </a:custGeom>
          <a:blipFill>
            <a:blip r:embed="rId4"/>
            <a:stretch>
              <a:fillRect l="-20527" t="-15813" r="-27974" b="-32688"/>
            </a:stretch>
          </a:blipFill>
        </p:spPr>
      </p:sp>
      <p:sp>
        <p:nvSpPr>
          <p:cNvPr name="Freeform 8" id="8"/>
          <p:cNvSpPr/>
          <p:nvPr/>
        </p:nvSpPr>
        <p:spPr>
          <a:xfrm flipH="false" flipV="false" rot="0">
            <a:off x="9754727" y="841539"/>
            <a:ext cx="7286209" cy="3832025"/>
          </a:xfrm>
          <a:custGeom>
            <a:avLst/>
            <a:gdLst/>
            <a:ahLst/>
            <a:cxnLst/>
            <a:rect r="r" b="b" t="t" l="l"/>
            <a:pathLst>
              <a:path h="3832025" w="7286209">
                <a:moveTo>
                  <a:pt x="0" y="0"/>
                </a:moveTo>
                <a:lnTo>
                  <a:pt x="7286210" y="0"/>
                </a:lnTo>
                <a:lnTo>
                  <a:pt x="7286210" y="3832024"/>
                </a:lnTo>
                <a:lnTo>
                  <a:pt x="0" y="3832024"/>
                </a:lnTo>
                <a:lnTo>
                  <a:pt x="0" y="0"/>
                </a:lnTo>
                <a:close/>
              </a:path>
            </a:pathLst>
          </a:custGeom>
          <a:blipFill>
            <a:blip r:embed="rId5"/>
            <a:stretch>
              <a:fillRect l="0" t="-3975" r="-4176" b="-7445"/>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3977700" y="1804055"/>
            <a:ext cx="13727700" cy="7992728"/>
          </a:xfrm>
          <a:prstGeom prst="rect">
            <a:avLst/>
          </a:prstGeom>
        </p:spPr>
        <p:txBody>
          <a:bodyPr anchor="t" rtlCol="false" tIns="0" lIns="0" bIns="0" rIns="0">
            <a:spAutoFit/>
          </a:bodyPr>
          <a:lstStyle/>
          <a:p>
            <a:pPr algn="l">
              <a:lnSpc>
                <a:spcPts val="3312"/>
              </a:lnSpc>
            </a:pPr>
            <a:r>
              <a:rPr lang="en-US" sz="2400" spc="16">
                <a:solidFill>
                  <a:srgbClr val="000000"/>
                </a:solidFill>
                <a:latin typeface="Montserrat"/>
                <a:ea typeface="Montserrat"/>
                <a:cs typeface="Montserrat"/>
                <a:sym typeface="Montserrat"/>
              </a:rPr>
              <a:t>“Thank you” doesn’t feel like enough to describe how happy we are, for you to have made the commitment to join the Lifting as you Lead Mentoring Circles program 5th Cohort, organized by the Diversity and Inclusion Office, Materiel Group, National Defence. Open to all Federal Public Service and military members. You're now part of a diverse network of 1500+ inclusive-minded leaders from over 60 Government of Canada departments, Crown corporations and agencies learning together to apply inclusive leadership skills in real time. </a:t>
            </a:r>
          </a:p>
          <a:p>
            <a:pPr algn="l">
              <a:lnSpc>
                <a:spcPts val="1104"/>
              </a:lnSpc>
            </a:pPr>
          </a:p>
          <a:p>
            <a:pPr algn="l">
              <a:lnSpc>
                <a:spcPts val="3312"/>
              </a:lnSpc>
            </a:pPr>
            <a:r>
              <a:rPr lang="en-US" sz="2400" spc="16">
                <a:solidFill>
                  <a:srgbClr val="000000"/>
                </a:solidFill>
                <a:latin typeface="Montserrat"/>
                <a:ea typeface="Montserrat"/>
                <a:cs typeface="Montserrat"/>
                <a:sym typeface="Montserrat"/>
              </a:rPr>
              <a:t>What began as a simple idea from our consultations has matured into a thriving network, addressing the desire for meaningful connection and professional growth. </a:t>
            </a:r>
          </a:p>
          <a:p>
            <a:pPr algn="l">
              <a:lnSpc>
                <a:spcPts val="1104"/>
              </a:lnSpc>
            </a:pPr>
          </a:p>
          <a:p>
            <a:pPr algn="l">
              <a:lnSpc>
                <a:spcPts val="3312"/>
              </a:lnSpc>
            </a:pPr>
            <a:r>
              <a:rPr lang="en-US" b="true" sz="2400" spc="16">
                <a:solidFill>
                  <a:srgbClr val="000000"/>
                </a:solidFill>
                <a:latin typeface="Montserrat Bold"/>
                <a:ea typeface="Montserrat Bold"/>
                <a:cs typeface="Montserrat Bold"/>
                <a:sym typeface="Montserrat Bold"/>
              </a:rPr>
              <a:t>There’s Power in People Coming Together </a:t>
            </a:r>
          </a:p>
          <a:p>
            <a:pPr algn="l">
              <a:lnSpc>
                <a:spcPts val="1104"/>
              </a:lnSpc>
            </a:pPr>
          </a:p>
          <a:p>
            <a:pPr algn="l">
              <a:lnSpc>
                <a:spcPts val="3312"/>
              </a:lnSpc>
            </a:pPr>
            <a:r>
              <a:rPr lang="en-US" sz="2400" spc="16">
                <a:solidFill>
                  <a:srgbClr val="000000"/>
                </a:solidFill>
                <a:latin typeface="Montserrat"/>
                <a:ea typeface="Montserrat"/>
                <a:cs typeface="Montserrat"/>
                <a:sym typeface="Montserrat"/>
              </a:rPr>
              <a:t>You have been assigned to a group Mentoring Circle: a small, trusted group for goal achievement in a safe space. By actively engaging with your Circle over the course of the 10-week program, sharing experiences, and fostering connections, you'll unlock personal and professional growth opportunities. This Circle will facilitate learning from others' experiences and diverse perspectives, expanding your knowledge and tactical skills. </a:t>
            </a:r>
          </a:p>
          <a:p>
            <a:pPr algn="l">
              <a:lnSpc>
                <a:spcPts val="1104"/>
              </a:lnSpc>
            </a:pPr>
          </a:p>
          <a:p>
            <a:pPr algn="l">
              <a:lnSpc>
                <a:spcPts val="3312"/>
              </a:lnSpc>
            </a:pPr>
            <a:r>
              <a:rPr lang="en-US" sz="2400" spc="16">
                <a:solidFill>
                  <a:srgbClr val="000000"/>
                </a:solidFill>
                <a:latin typeface="Montserrat"/>
                <a:ea typeface="Montserrat"/>
                <a:cs typeface="Montserrat"/>
                <a:sym typeface="Montserrat"/>
              </a:rPr>
              <a:t>LLMC offers a unique opportunity for everyone to feel valued and respected for their contributions. The relationships you build will accelerate progress and drive accountability. </a:t>
            </a:r>
          </a:p>
        </p:txBody>
      </p:sp>
      <p:grpSp>
        <p:nvGrpSpPr>
          <p:cNvPr name="Group 5" id="5"/>
          <p:cNvGrpSpPr/>
          <p:nvPr/>
        </p:nvGrpSpPr>
        <p:grpSpPr>
          <a:xfrm rot="0">
            <a:off x="603224" y="243755"/>
            <a:ext cx="2691457" cy="3361331"/>
            <a:chOff x="0" y="0"/>
            <a:chExt cx="3588609" cy="4481775"/>
          </a:xfrm>
        </p:grpSpPr>
        <p:sp>
          <p:nvSpPr>
            <p:cNvPr name="Freeform 6" id="6"/>
            <p:cNvSpPr/>
            <p:nvPr/>
          </p:nvSpPr>
          <p:spPr>
            <a:xfrm flipH="false" flipV="false" rot="0">
              <a:off x="0" y="0"/>
              <a:ext cx="3588639" cy="4481830"/>
            </a:xfrm>
            <a:custGeom>
              <a:avLst/>
              <a:gdLst/>
              <a:ahLst/>
              <a:cxnLst/>
              <a:rect r="r" b="b" t="t" l="l"/>
              <a:pathLst>
                <a:path h="4481830" w="3588639">
                  <a:moveTo>
                    <a:pt x="0" y="0"/>
                  </a:moveTo>
                  <a:lnTo>
                    <a:pt x="3588639" y="0"/>
                  </a:lnTo>
                  <a:lnTo>
                    <a:pt x="3588639" y="4481830"/>
                  </a:lnTo>
                  <a:lnTo>
                    <a:pt x="0" y="4481830"/>
                  </a:lnTo>
                  <a:lnTo>
                    <a:pt x="0" y="0"/>
                  </a:lnTo>
                  <a:close/>
                </a:path>
              </a:pathLst>
            </a:custGeom>
            <a:blipFill>
              <a:blip r:embed="rId4"/>
              <a:stretch>
                <a:fillRect l="-37598" t="0" r="-18751" b="-56487"/>
              </a:stretch>
            </a:blipFill>
          </p:spPr>
        </p:sp>
      </p:grpSp>
      <p:grpSp>
        <p:nvGrpSpPr>
          <p:cNvPr name="Group 7" id="7"/>
          <p:cNvGrpSpPr/>
          <p:nvPr/>
        </p:nvGrpSpPr>
        <p:grpSpPr>
          <a:xfrm rot="0">
            <a:off x="603224" y="5291959"/>
            <a:ext cx="2691457" cy="3361331"/>
            <a:chOff x="0" y="0"/>
            <a:chExt cx="3588609" cy="4481775"/>
          </a:xfrm>
        </p:grpSpPr>
        <p:sp>
          <p:nvSpPr>
            <p:cNvPr name="Freeform 8" id="8"/>
            <p:cNvSpPr/>
            <p:nvPr/>
          </p:nvSpPr>
          <p:spPr>
            <a:xfrm flipH="false" flipV="false" rot="0">
              <a:off x="0" y="0"/>
              <a:ext cx="3588639" cy="4481830"/>
            </a:xfrm>
            <a:custGeom>
              <a:avLst/>
              <a:gdLst/>
              <a:ahLst/>
              <a:cxnLst/>
              <a:rect r="r" b="b" t="t" l="l"/>
              <a:pathLst>
                <a:path h="4481830" w="3588639">
                  <a:moveTo>
                    <a:pt x="0" y="0"/>
                  </a:moveTo>
                  <a:lnTo>
                    <a:pt x="3588639" y="0"/>
                  </a:lnTo>
                  <a:lnTo>
                    <a:pt x="3588639" y="4481830"/>
                  </a:lnTo>
                  <a:lnTo>
                    <a:pt x="0" y="4481830"/>
                  </a:lnTo>
                  <a:lnTo>
                    <a:pt x="0" y="0"/>
                  </a:lnTo>
                  <a:close/>
                </a:path>
              </a:pathLst>
            </a:custGeom>
            <a:blipFill>
              <a:blip r:embed="rId5"/>
              <a:stretch>
                <a:fillRect l="0" t="-10074" r="0" b="-10073"/>
              </a:stretch>
            </a:blipFill>
          </p:spPr>
        </p:sp>
      </p:grpSp>
      <p:sp>
        <p:nvSpPr>
          <p:cNvPr name="TextBox 9" id="9"/>
          <p:cNvSpPr txBox="true"/>
          <p:nvPr/>
        </p:nvSpPr>
        <p:spPr>
          <a:xfrm rot="0">
            <a:off x="1181446" y="3792869"/>
            <a:ext cx="1535100" cy="294589"/>
          </a:xfrm>
          <a:prstGeom prst="rect">
            <a:avLst/>
          </a:prstGeom>
        </p:spPr>
        <p:txBody>
          <a:bodyPr anchor="t" rtlCol="false" tIns="0" lIns="0" bIns="0" rIns="0">
            <a:spAutoFit/>
          </a:bodyPr>
          <a:lstStyle/>
          <a:p>
            <a:pPr algn="ctr">
              <a:lnSpc>
                <a:spcPts val="2150"/>
              </a:lnSpc>
            </a:pPr>
            <a:r>
              <a:rPr lang="en-US" sz="1600">
                <a:solidFill>
                  <a:srgbClr val="000000"/>
                </a:solidFill>
                <a:latin typeface="Arial"/>
                <a:ea typeface="Arial"/>
                <a:cs typeface="Arial"/>
                <a:sym typeface="Arial"/>
              </a:rPr>
              <a:t>Judith Bennett</a:t>
            </a:r>
          </a:p>
        </p:txBody>
      </p:sp>
      <p:sp>
        <p:nvSpPr>
          <p:cNvPr name="TextBox 10" id="10"/>
          <p:cNvSpPr txBox="true"/>
          <p:nvPr/>
        </p:nvSpPr>
        <p:spPr>
          <a:xfrm rot="0">
            <a:off x="695076" y="8843790"/>
            <a:ext cx="2507700" cy="303450"/>
          </a:xfrm>
          <a:prstGeom prst="rect">
            <a:avLst/>
          </a:prstGeom>
        </p:spPr>
        <p:txBody>
          <a:bodyPr anchor="t" rtlCol="false" tIns="0" lIns="0" bIns="0" rIns="0">
            <a:spAutoFit/>
          </a:bodyPr>
          <a:lstStyle/>
          <a:p>
            <a:pPr algn="ctr">
              <a:lnSpc>
                <a:spcPts val="2150"/>
              </a:lnSpc>
            </a:pPr>
            <a:r>
              <a:rPr lang="en-US" sz="1600">
                <a:solidFill>
                  <a:srgbClr val="000000"/>
                </a:solidFill>
                <a:latin typeface="Arial"/>
                <a:ea typeface="Arial"/>
                <a:cs typeface="Arial"/>
                <a:sym typeface="Arial"/>
              </a:rPr>
              <a:t>Samantha Moonsammy</a:t>
            </a:r>
          </a:p>
        </p:txBody>
      </p:sp>
      <p:sp>
        <p:nvSpPr>
          <p:cNvPr name="TextBox 11" id="11"/>
          <p:cNvSpPr txBox="true"/>
          <p:nvPr/>
        </p:nvSpPr>
        <p:spPr>
          <a:xfrm rot="0">
            <a:off x="896326" y="4149575"/>
            <a:ext cx="2105400" cy="727102"/>
          </a:xfrm>
          <a:prstGeom prst="rect">
            <a:avLst/>
          </a:prstGeom>
        </p:spPr>
        <p:txBody>
          <a:bodyPr anchor="t" rtlCol="false" tIns="0" lIns="0" bIns="0" rIns="0">
            <a:spAutoFit/>
          </a:bodyPr>
          <a:lstStyle/>
          <a:p>
            <a:pPr algn="ctr">
              <a:lnSpc>
                <a:spcPts val="2013"/>
              </a:lnSpc>
            </a:pPr>
            <a:r>
              <a:rPr lang="en-US" sz="1200">
                <a:solidFill>
                  <a:srgbClr val="000000"/>
                </a:solidFill>
                <a:latin typeface="Montserrat"/>
                <a:ea typeface="Montserrat"/>
                <a:cs typeface="Montserrat"/>
                <a:sym typeface="Montserrat"/>
              </a:rPr>
              <a:t>Associate </a:t>
            </a:r>
            <a:r>
              <a:rPr lang="en-US" sz="1200">
                <a:solidFill>
                  <a:srgbClr val="000000"/>
                </a:solidFill>
                <a:latin typeface="Montserrat"/>
                <a:ea typeface="Montserrat"/>
                <a:cs typeface="Montserrat"/>
                <a:sym typeface="Montserrat"/>
              </a:rPr>
              <a:t>Assistant Deputy Minister, Materiel, </a:t>
            </a:r>
          </a:p>
          <a:p>
            <a:pPr algn="ctr">
              <a:lnSpc>
                <a:spcPts val="2014"/>
              </a:lnSpc>
            </a:pPr>
            <a:r>
              <a:rPr lang="en-US" sz="1200">
                <a:solidFill>
                  <a:srgbClr val="000000"/>
                </a:solidFill>
                <a:latin typeface="Montserrat"/>
                <a:ea typeface="Montserrat"/>
                <a:cs typeface="Montserrat"/>
                <a:sym typeface="Montserrat"/>
              </a:rPr>
              <a:t>National Defence</a:t>
            </a:r>
          </a:p>
        </p:txBody>
      </p:sp>
      <p:sp>
        <p:nvSpPr>
          <p:cNvPr name="TextBox 12" id="12"/>
          <p:cNvSpPr txBox="true"/>
          <p:nvPr/>
        </p:nvSpPr>
        <p:spPr>
          <a:xfrm rot="0">
            <a:off x="530036" y="9257424"/>
            <a:ext cx="2838000" cy="479452"/>
          </a:xfrm>
          <a:prstGeom prst="rect">
            <a:avLst/>
          </a:prstGeom>
        </p:spPr>
        <p:txBody>
          <a:bodyPr anchor="t" rtlCol="false" tIns="0" lIns="0" bIns="0" rIns="0">
            <a:spAutoFit/>
          </a:bodyPr>
          <a:lstStyle/>
          <a:p>
            <a:pPr algn="ctr">
              <a:lnSpc>
                <a:spcPts val="2013"/>
              </a:lnSpc>
            </a:pPr>
            <a:r>
              <a:rPr lang="en-US" sz="1200">
                <a:solidFill>
                  <a:srgbClr val="000000"/>
                </a:solidFill>
                <a:latin typeface="Montserrat"/>
                <a:ea typeface="Montserrat"/>
                <a:cs typeface="Montserrat"/>
                <a:sym typeface="Montserrat"/>
              </a:rPr>
              <a:t>LLMC Founder,</a:t>
            </a:r>
          </a:p>
          <a:p>
            <a:pPr algn="ctr">
              <a:lnSpc>
                <a:spcPts val="2014"/>
              </a:lnSpc>
            </a:pPr>
            <a:r>
              <a:rPr lang="en-US" sz="1200">
                <a:solidFill>
                  <a:srgbClr val="000000"/>
                </a:solidFill>
                <a:latin typeface="Montserrat"/>
                <a:ea typeface="Montserrat"/>
                <a:cs typeface="Montserrat"/>
                <a:sym typeface="Montserrat"/>
              </a:rPr>
              <a:t>Materiel, National Defence</a:t>
            </a:r>
          </a:p>
        </p:txBody>
      </p:sp>
      <p:sp>
        <p:nvSpPr>
          <p:cNvPr name="TextBox 13" id="13"/>
          <p:cNvSpPr txBox="true"/>
          <p:nvPr/>
        </p:nvSpPr>
        <p:spPr>
          <a:xfrm rot="0">
            <a:off x="5382568" y="484462"/>
            <a:ext cx="13329000" cy="893325"/>
          </a:xfrm>
          <a:prstGeom prst="rect">
            <a:avLst/>
          </a:prstGeom>
        </p:spPr>
        <p:txBody>
          <a:bodyPr anchor="t" rtlCol="false" tIns="0" lIns="0" bIns="0" rIns="0">
            <a:spAutoFit/>
          </a:bodyPr>
          <a:lstStyle/>
          <a:p>
            <a:pPr algn="l">
              <a:lnSpc>
                <a:spcPts val="7319"/>
              </a:lnSpc>
            </a:pPr>
            <a:r>
              <a:rPr lang="en-US" b="true" sz="4999">
                <a:solidFill>
                  <a:srgbClr val="000000"/>
                </a:solidFill>
                <a:latin typeface="Montserrat Bold"/>
                <a:ea typeface="Montserrat Bold"/>
                <a:cs typeface="Montserrat Bold"/>
                <a:sym typeface="Montserrat Bold"/>
              </a:rPr>
              <a:t>Founders’ Message</a:t>
            </a:r>
          </a:p>
        </p:txBody>
      </p:sp>
      <p:grpSp>
        <p:nvGrpSpPr>
          <p:cNvPr name="Group 14" id="14"/>
          <p:cNvGrpSpPr>
            <a:grpSpLocks noChangeAspect="true"/>
          </p:cNvGrpSpPr>
          <p:nvPr/>
        </p:nvGrpSpPr>
        <p:grpSpPr>
          <a:xfrm rot="0">
            <a:off x="3423425" y="234230"/>
            <a:ext cx="1830401" cy="1525966"/>
            <a:chOff x="0" y="0"/>
            <a:chExt cx="2440535" cy="2034621"/>
          </a:xfrm>
        </p:grpSpPr>
        <p:sp>
          <p:nvSpPr>
            <p:cNvPr name="Freeform 15" id="15"/>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6"/>
              <a:stretch>
                <a:fillRect l="0" t="0" r="0" b="2"/>
              </a:stretch>
            </a:blip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4062975" y="1898850"/>
            <a:ext cx="13528800" cy="6333256"/>
          </a:xfrm>
          <a:prstGeom prst="rect">
            <a:avLst/>
          </a:prstGeom>
        </p:spPr>
        <p:txBody>
          <a:bodyPr anchor="t" rtlCol="false" tIns="0" lIns="0" bIns="0" rIns="0">
            <a:spAutoFit/>
          </a:bodyPr>
          <a:lstStyle/>
          <a:p>
            <a:pPr algn="l">
              <a:lnSpc>
                <a:spcPts val="3312"/>
              </a:lnSpc>
            </a:pPr>
            <a:r>
              <a:rPr lang="en-US" b="true" sz="2400" spc="16">
                <a:solidFill>
                  <a:srgbClr val="000000"/>
                </a:solidFill>
                <a:latin typeface="Montserrat Bold"/>
                <a:ea typeface="Montserrat Bold"/>
                <a:cs typeface="Montserrat Bold"/>
                <a:sym typeface="Montserrat Bold"/>
              </a:rPr>
              <a:t>The Time to Act is Now! </a:t>
            </a:r>
          </a:p>
          <a:p>
            <a:pPr algn="l">
              <a:lnSpc>
                <a:spcPts val="1104"/>
              </a:lnSpc>
            </a:pPr>
          </a:p>
          <a:p>
            <a:pPr algn="l">
              <a:lnSpc>
                <a:spcPts val="3312"/>
              </a:lnSpc>
            </a:pPr>
            <a:r>
              <a:rPr lang="en-US" sz="2400" spc="16">
                <a:solidFill>
                  <a:srgbClr val="000000"/>
                </a:solidFill>
                <a:latin typeface="Montserrat"/>
                <a:ea typeface="Montserrat"/>
                <a:cs typeface="Montserrat"/>
                <a:sym typeface="Montserrat"/>
              </a:rPr>
              <a:t>Thank you for answering the call to action, and committing to creating a psychologically safer workplaces for all, especially those from equity-deserving groups. This takes personal accountability for what we do. It is about initiative - and taking that extra step that no one may have asked you to take, but that is often needed to make something a success. </a:t>
            </a:r>
          </a:p>
          <a:p>
            <a:pPr algn="l">
              <a:lnSpc>
                <a:spcPts val="1104"/>
              </a:lnSpc>
            </a:pPr>
          </a:p>
          <a:p>
            <a:pPr algn="l">
              <a:lnSpc>
                <a:spcPts val="3312"/>
              </a:lnSpc>
            </a:pPr>
            <a:r>
              <a:rPr lang="en-US" sz="2400" spc="16">
                <a:solidFill>
                  <a:srgbClr val="000000"/>
                </a:solidFill>
                <a:latin typeface="Montserrat"/>
                <a:ea typeface="Montserrat"/>
                <a:cs typeface="Montserrat"/>
                <a:sym typeface="Montserrat"/>
              </a:rPr>
              <a:t>We hope you will feel a real and fundamental shift throughout the program. And together we will celebrate all the hard work you put into this experience. Thank you for showing up for yourself, your family, your organization and the communities you’re called to serve. </a:t>
            </a:r>
          </a:p>
          <a:p>
            <a:pPr algn="l">
              <a:lnSpc>
                <a:spcPts val="1104"/>
              </a:lnSpc>
            </a:pPr>
          </a:p>
          <a:p>
            <a:pPr algn="l">
              <a:lnSpc>
                <a:spcPts val="3312"/>
              </a:lnSpc>
            </a:pPr>
            <a:r>
              <a:rPr lang="en-US" sz="2400" spc="16">
                <a:solidFill>
                  <a:srgbClr val="000000"/>
                </a:solidFill>
                <a:latin typeface="Montserrat"/>
                <a:ea typeface="Montserrat"/>
                <a:cs typeface="Montserrat"/>
                <a:sym typeface="Montserrat"/>
              </a:rPr>
              <a:t>Going forward, take advantage of all the networking that will take place, meet new LLMC members in MS Teams and on LinkedIn. Lean into the Masterclasses. </a:t>
            </a:r>
          </a:p>
          <a:p>
            <a:pPr algn="l">
              <a:lnSpc>
                <a:spcPts val="3312"/>
              </a:lnSpc>
            </a:pPr>
            <a:r>
              <a:rPr lang="en-US" sz="2400" spc="16">
                <a:solidFill>
                  <a:srgbClr val="000000"/>
                </a:solidFill>
                <a:latin typeface="Montserrat"/>
                <a:ea typeface="Montserrat"/>
                <a:cs typeface="Montserrat"/>
                <a:sym typeface="Montserrat"/>
              </a:rPr>
              <a:t>Choose to stay consistent with that next level version of you. We are rooting for you. </a:t>
            </a:r>
          </a:p>
          <a:p>
            <a:pPr algn="l">
              <a:lnSpc>
                <a:spcPts val="1104"/>
              </a:lnSpc>
            </a:pPr>
          </a:p>
          <a:p>
            <a:pPr algn="l">
              <a:lnSpc>
                <a:spcPts val="3312"/>
              </a:lnSpc>
            </a:pPr>
            <a:r>
              <a:rPr lang="en-US" sz="2400">
                <a:solidFill>
                  <a:srgbClr val="000000"/>
                </a:solidFill>
                <a:latin typeface="Montserrat"/>
                <a:ea typeface="Montserrat"/>
                <a:cs typeface="Montserrat"/>
                <a:sym typeface="Montserrat"/>
              </a:rPr>
              <a:t>Be proud. Proud of the work you do. Proud of serving Canada and Canadians. </a:t>
            </a:r>
          </a:p>
        </p:txBody>
      </p:sp>
      <p:sp>
        <p:nvSpPr>
          <p:cNvPr name="TextBox 5" id="5"/>
          <p:cNvSpPr txBox="true"/>
          <p:nvPr/>
        </p:nvSpPr>
        <p:spPr>
          <a:xfrm rot="0">
            <a:off x="5382568" y="590157"/>
            <a:ext cx="13329000" cy="893325"/>
          </a:xfrm>
          <a:prstGeom prst="rect">
            <a:avLst/>
          </a:prstGeom>
        </p:spPr>
        <p:txBody>
          <a:bodyPr anchor="t" rtlCol="false" tIns="0" lIns="0" bIns="0" rIns="0">
            <a:spAutoFit/>
          </a:bodyPr>
          <a:lstStyle/>
          <a:p>
            <a:pPr algn="l">
              <a:lnSpc>
                <a:spcPts val="7319"/>
              </a:lnSpc>
            </a:pPr>
            <a:r>
              <a:rPr lang="en-US" b="true" sz="4999">
                <a:solidFill>
                  <a:srgbClr val="000000"/>
                </a:solidFill>
                <a:latin typeface="Montserrat Bold"/>
                <a:ea typeface="Montserrat Bold"/>
                <a:cs typeface="Montserrat Bold"/>
                <a:sym typeface="Montserrat Bold"/>
              </a:rPr>
              <a:t>Founders’ Message</a:t>
            </a:r>
          </a:p>
        </p:txBody>
      </p:sp>
      <p:grpSp>
        <p:nvGrpSpPr>
          <p:cNvPr name="Group 6" id="6"/>
          <p:cNvGrpSpPr>
            <a:grpSpLocks noChangeAspect="true"/>
          </p:cNvGrpSpPr>
          <p:nvPr/>
        </p:nvGrpSpPr>
        <p:grpSpPr>
          <a:xfrm rot="0">
            <a:off x="3423425" y="339925"/>
            <a:ext cx="1830401" cy="1525966"/>
            <a:chOff x="0" y="0"/>
            <a:chExt cx="2440535" cy="2034621"/>
          </a:xfrm>
        </p:grpSpPr>
        <p:sp>
          <p:nvSpPr>
            <p:cNvPr name="Freeform 7" id="7"/>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4"/>
              <a:stretch>
                <a:fillRect l="0" t="0" r="0" b="2"/>
              </a:stretch>
            </a:blipFill>
          </p:spPr>
        </p:sp>
      </p:grpSp>
      <p:grpSp>
        <p:nvGrpSpPr>
          <p:cNvPr name="Group 8" id="8"/>
          <p:cNvGrpSpPr/>
          <p:nvPr/>
        </p:nvGrpSpPr>
        <p:grpSpPr>
          <a:xfrm rot="0">
            <a:off x="603224" y="243755"/>
            <a:ext cx="2691457" cy="3361331"/>
            <a:chOff x="0" y="0"/>
            <a:chExt cx="3588609" cy="4481775"/>
          </a:xfrm>
        </p:grpSpPr>
        <p:sp>
          <p:nvSpPr>
            <p:cNvPr name="Freeform 9" id="9"/>
            <p:cNvSpPr/>
            <p:nvPr/>
          </p:nvSpPr>
          <p:spPr>
            <a:xfrm flipH="false" flipV="false" rot="0">
              <a:off x="0" y="0"/>
              <a:ext cx="3588639" cy="4481830"/>
            </a:xfrm>
            <a:custGeom>
              <a:avLst/>
              <a:gdLst/>
              <a:ahLst/>
              <a:cxnLst/>
              <a:rect r="r" b="b" t="t" l="l"/>
              <a:pathLst>
                <a:path h="4481830" w="3588639">
                  <a:moveTo>
                    <a:pt x="0" y="0"/>
                  </a:moveTo>
                  <a:lnTo>
                    <a:pt x="3588639" y="0"/>
                  </a:lnTo>
                  <a:lnTo>
                    <a:pt x="3588639" y="4481830"/>
                  </a:lnTo>
                  <a:lnTo>
                    <a:pt x="0" y="4481830"/>
                  </a:lnTo>
                  <a:lnTo>
                    <a:pt x="0" y="0"/>
                  </a:lnTo>
                  <a:close/>
                </a:path>
              </a:pathLst>
            </a:custGeom>
            <a:blipFill>
              <a:blip r:embed="rId5"/>
              <a:stretch>
                <a:fillRect l="-37598" t="0" r="-18751" b="-56487"/>
              </a:stretch>
            </a:blipFill>
          </p:spPr>
        </p:sp>
      </p:grpSp>
      <p:grpSp>
        <p:nvGrpSpPr>
          <p:cNvPr name="Group 10" id="10"/>
          <p:cNvGrpSpPr/>
          <p:nvPr/>
        </p:nvGrpSpPr>
        <p:grpSpPr>
          <a:xfrm rot="0">
            <a:off x="603224" y="5291959"/>
            <a:ext cx="2691457" cy="3361331"/>
            <a:chOff x="0" y="0"/>
            <a:chExt cx="3588609" cy="4481775"/>
          </a:xfrm>
        </p:grpSpPr>
        <p:sp>
          <p:nvSpPr>
            <p:cNvPr name="Freeform 11" id="11"/>
            <p:cNvSpPr/>
            <p:nvPr/>
          </p:nvSpPr>
          <p:spPr>
            <a:xfrm flipH="false" flipV="false" rot="0">
              <a:off x="0" y="0"/>
              <a:ext cx="3588639" cy="4481830"/>
            </a:xfrm>
            <a:custGeom>
              <a:avLst/>
              <a:gdLst/>
              <a:ahLst/>
              <a:cxnLst/>
              <a:rect r="r" b="b" t="t" l="l"/>
              <a:pathLst>
                <a:path h="4481830" w="3588639">
                  <a:moveTo>
                    <a:pt x="0" y="0"/>
                  </a:moveTo>
                  <a:lnTo>
                    <a:pt x="3588639" y="0"/>
                  </a:lnTo>
                  <a:lnTo>
                    <a:pt x="3588639" y="4481830"/>
                  </a:lnTo>
                  <a:lnTo>
                    <a:pt x="0" y="4481830"/>
                  </a:lnTo>
                  <a:lnTo>
                    <a:pt x="0" y="0"/>
                  </a:lnTo>
                  <a:close/>
                </a:path>
              </a:pathLst>
            </a:custGeom>
            <a:blipFill>
              <a:blip r:embed="rId6"/>
              <a:stretch>
                <a:fillRect l="0" t="-10074" r="0" b="-10073"/>
              </a:stretch>
            </a:blipFill>
          </p:spPr>
        </p:sp>
      </p:grpSp>
      <p:sp>
        <p:nvSpPr>
          <p:cNvPr name="TextBox 12" id="12"/>
          <p:cNvSpPr txBox="true"/>
          <p:nvPr/>
        </p:nvSpPr>
        <p:spPr>
          <a:xfrm rot="0">
            <a:off x="1181446" y="3792869"/>
            <a:ext cx="1535100" cy="294589"/>
          </a:xfrm>
          <a:prstGeom prst="rect">
            <a:avLst/>
          </a:prstGeom>
        </p:spPr>
        <p:txBody>
          <a:bodyPr anchor="t" rtlCol="false" tIns="0" lIns="0" bIns="0" rIns="0">
            <a:spAutoFit/>
          </a:bodyPr>
          <a:lstStyle/>
          <a:p>
            <a:pPr algn="ctr">
              <a:lnSpc>
                <a:spcPts val="2150"/>
              </a:lnSpc>
            </a:pPr>
            <a:r>
              <a:rPr lang="en-US" sz="1600">
                <a:solidFill>
                  <a:srgbClr val="000000"/>
                </a:solidFill>
                <a:latin typeface="Arial"/>
                <a:ea typeface="Arial"/>
                <a:cs typeface="Arial"/>
                <a:sym typeface="Arial"/>
              </a:rPr>
              <a:t>Judith Bennett</a:t>
            </a:r>
          </a:p>
        </p:txBody>
      </p:sp>
      <p:sp>
        <p:nvSpPr>
          <p:cNvPr name="TextBox 13" id="13"/>
          <p:cNvSpPr txBox="true"/>
          <p:nvPr/>
        </p:nvSpPr>
        <p:spPr>
          <a:xfrm rot="0">
            <a:off x="695076" y="8843790"/>
            <a:ext cx="2507700" cy="303450"/>
          </a:xfrm>
          <a:prstGeom prst="rect">
            <a:avLst/>
          </a:prstGeom>
        </p:spPr>
        <p:txBody>
          <a:bodyPr anchor="t" rtlCol="false" tIns="0" lIns="0" bIns="0" rIns="0">
            <a:spAutoFit/>
          </a:bodyPr>
          <a:lstStyle/>
          <a:p>
            <a:pPr algn="ctr">
              <a:lnSpc>
                <a:spcPts val="2150"/>
              </a:lnSpc>
            </a:pPr>
            <a:r>
              <a:rPr lang="en-US" sz="1600">
                <a:solidFill>
                  <a:srgbClr val="000000"/>
                </a:solidFill>
                <a:latin typeface="Arial"/>
                <a:ea typeface="Arial"/>
                <a:cs typeface="Arial"/>
                <a:sym typeface="Arial"/>
              </a:rPr>
              <a:t>Samantha Moonsammy</a:t>
            </a:r>
          </a:p>
        </p:txBody>
      </p:sp>
      <p:sp>
        <p:nvSpPr>
          <p:cNvPr name="TextBox 14" id="14"/>
          <p:cNvSpPr txBox="true"/>
          <p:nvPr/>
        </p:nvSpPr>
        <p:spPr>
          <a:xfrm rot="0">
            <a:off x="896326" y="4149575"/>
            <a:ext cx="2105400" cy="727102"/>
          </a:xfrm>
          <a:prstGeom prst="rect">
            <a:avLst/>
          </a:prstGeom>
        </p:spPr>
        <p:txBody>
          <a:bodyPr anchor="t" rtlCol="false" tIns="0" lIns="0" bIns="0" rIns="0">
            <a:spAutoFit/>
          </a:bodyPr>
          <a:lstStyle/>
          <a:p>
            <a:pPr algn="ctr">
              <a:lnSpc>
                <a:spcPts val="2013"/>
              </a:lnSpc>
            </a:pPr>
            <a:r>
              <a:rPr lang="en-US" sz="1200">
                <a:solidFill>
                  <a:srgbClr val="000000"/>
                </a:solidFill>
                <a:latin typeface="Montserrat"/>
                <a:ea typeface="Montserrat"/>
                <a:cs typeface="Montserrat"/>
                <a:sym typeface="Montserrat"/>
              </a:rPr>
              <a:t>Associate </a:t>
            </a:r>
            <a:r>
              <a:rPr lang="en-US" sz="1200">
                <a:solidFill>
                  <a:srgbClr val="000000"/>
                </a:solidFill>
                <a:latin typeface="Montserrat"/>
                <a:ea typeface="Montserrat"/>
                <a:cs typeface="Montserrat"/>
                <a:sym typeface="Montserrat"/>
              </a:rPr>
              <a:t>Assistant Deputy Minister, Materiel, </a:t>
            </a:r>
          </a:p>
          <a:p>
            <a:pPr algn="ctr">
              <a:lnSpc>
                <a:spcPts val="2014"/>
              </a:lnSpc>
            </a:pPr>
            <a:r>
              <a:rPr lang="en-US" sz="1200">
                <a:solidFill>
                  <a:srgbClr val="000000"/>
                </a:solidFill>
                <a:latin typeface="Montserrat"/>
                <a:ea typeface="Montserrat"/>
                <a:cs typeface="Montserrat"/>
                <a:sym typeface="Montserrat"/>
              </a:rPr>
              <a:t>National Defence</a:t>
            </a:r>
          </a:p>
        </p:txBody>
      </p:sp>
      <p:sp>
        <p:nvSpPr>
          <p:cNvPr name="TextBox 15" id="15"/>
          <p:cNvSpPr txBox="true"/>
          <p:nvPr/>
        </p:nvSpPr>
        <p:spPr>
          <a:xfrm rot="0">
            <a:off x="530036" y="9257424"/>
            <a:ext cx="2838000" cy="479452"/>
          </a:xfrm>
          <a:prstGeom prst="rect">
            <a:avLst/>
          </a:prstGeom>
        </p:spPr>
        <p:txBody>
          <a:bodyPr anchor="t" rtlCol="false" tIns="0" lIns="0" bIns="0" rIns="0">
            <a:spAutoFit/>
          </a:bodyPr>
          <a:lstStyle/>
          <a:p>
            <a:pPr algn="ctr">
              <a:lnSpc>
                <a:spcPts val="2013"/>
              </a:lnSpc>
            </a:pPr>
            <a:r>
              <a:rPr lang="en-US" sz="1200">
                <a:solidFill>
                  <a:srgbClr val="000000"/>
                </a:solidFill>
                <a:latin typeface="Montserrat"/>
                <a:ea typeface="Montserrat"/>
                <a:cs typeface="Montserrat"/>
                <a:sym typeface="Montserrat"/>
              </a:rPr>
              <a:t>LLMC Founder,</a:t>
            </a:r>
          </a:p>
          <a:p>
            <a:pPr algn="ctr">
              <a:lnSpc>
                <a:spcPts val="2014"/>
              </a:lnSpc>
            </a:pPr>
            <a:r>
              <a:rPr lang="en-US" sz="1200">
                <a:solidFill>
                  <a:srgbClr val="000000"/>
                </a:solidFill>
                <a:latin typeface="Montserrat"/>
                <a:ea typeface="Montserrat"/>
                <a:cs typeface="Montserrat"/>
                <a:sym typeface="Montserrat"/>
              </a:rPr>
              <a:t>Materiel, National Defence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313500" y="1086675"/>
            <a:ext cx="14613000" cy="893325"/>
          </a:xfrm>
          <a:prstGeom prst="rect">
            <a:avLst/>
          </a:prstGeom>
        </p:spPr>
        <p:txBody>
          <a:bodyPr anchor="t" rtlCol="false" tIns="0" lIns="0" bIns="0" rIns="0">
            <a:spAutoFit/>
          </a:bodyPr>
          <a:lstStyle/>
          <a:p>
            <a:pPr algn="l">
              <a:lnSpc>
                <a:spcPts val="7319"/>
              </a:lnSpc>
            </a:pPr>
            <a:r>
              <a:rPr lang="en-US" b="true" sz="4999">
                <a:solidFill>
                  <a:srgbClr val="000000"/>
                </a:solidFill>
                <a:latin typeface="Montserrat Bold"/>
                <a:ea typeface="Montserrat Bold"/>
                <a:cs typeface="Montserrat Bold"/>
                <a:sym typeface="Montserrat Bold"/>
              </a:rPr>
              <a:t>Program Description</a:t>
            </a:r>
          </a:p>
        </p:txBody>
      </p:sp>
      <p:grpSp>
        <p:nvGrpSpPr>
          <p:cNvPr name="Group 5" id="5"/>
          <p:cNvGrpSpPr/>
          <p:nvPr/>
        </p:nvGrpSpPr>
        <p:grpSpPr>
          <a:xfrm rot="0">
            <a:off x="1358247" y="2492521"/>
            <a:ext cx="4578060" cy="4578059"/>
            <a:chOff x="0" y="0"/>
            <a:chExt cx="6104080" cy="6104079"/>
          </a:xfrm>
        </p:grpSpPr>
        <p:sp>
          <p:nvSpPr>
            <p:cNvPr name="Freeform 6" id="6"/>
            <p:cNvSpPr/>
            <p:nvPr/>
          </p:nvSpPr>
          <p:spPr>
            <a:xfrm flipH="false" flipV="false" rot="0">
              <a:off x="25400" y="25400"/>
              <a:ext cx="6066028" cy="6066028"/>
            </a:xfrm>
            <a:custGeom>
              <a:avLst/>
              <a:gdLst/>
              <a:ahLst/>
              <a:cxnLst/>
              <a:rect r="r" b="b" t="t" l="l"/>
              <a:pathLst>
                <a:path h="6066028" w="6066028">
                  <a:moveTo>
                    <a:pt x="3033014" y="0"/>
                  </a:moveTo>
                  <a:cubicBezTo>
                    <a:pt x="1357884" y="0"/>
                    <a:pt x="0" y="1357884"/>
                    <a:pt x="0" y="3033014"/>
                  </a:cubicBezTo>
                  <a:cubicBezTo>
                    <a:pt x="0" y="4708144"/>
                    <a:pt x="1357884" y="6066028"/>
                    <a:pt x="3033014" y="6066028"/>
                  </a:cubicBezTo>
                  <a:cubicBezTo>
                    <a:pt x="4708144" y="6066028"/>
                    <a:pt x="6066028" y="4708017"/>
                    <a:pt x="6066028" y="3033014"/>
                  </a:cubicBezTo>
                  <a:cubicBezTo>
                    <a:pt x="6066028" y="1358011"/>
                    <a:pt x="4708017" y="0"/>
                    <a:pt x="3033014" y="0"/>
                  </a:cubicBezTo>
                  <a:close/>
                </a:path>
              </a:pathLst>
            </a:custGeom>
            <a:blipFill>
              <a:blip r:embed="rId4"/>
              <a:stretch>
                <a:fillRect l="-25557" t="-418" r="-25347" b="-208"/>
              </a:stretch>
            </a:blipFill>
          </p:spPr>
        </p:sp>
        <p:sp>
          <p:nvSpPr>
            <p:cNvPr name="Freeform 7" id="7"/>
            <p:cNvSpPr/>
            <p:nvPr/>
          </p:nvSpPr>
          <p:spPr>
            <a:xfrm flipH="false" flipV="false" rot="0">
              <a:off x="0" y="0"/>
              <a:ext cx="6116828" cy="6116828"/>
            </a:xfrm>
            <a:custGeom>
              <a:avLst/>
              <a:gdLst/>
              <a:ahLst/>
              <a:cxnLst/>
              <a:rect r="r" b="b" t="t" l="l"/>
              <a:pathLst>
                <a:path h="6116828" w="6116828">
                  <a:moveTo>
                    <a:pt x="3058414" y="50800"/>
                  </a:moveTo>
                  <a:cubicBezTo>
                    <a:pt x="1397381" y="50800"/>
                    <a:pt x="50800" y="1397381"/>
                    <a:pt x="50800" y="3058414"/>
                  </a:cubicBezTo>
                  <a:lnTo>
                    <a:pt x="25400" y="3058414"/>
                  </a:lnTo>
                  <a:lnTo>
                    <a:pt x="50800" y="3058414"/>
                  </a:lnTo>
                  <a:cubicBezTo>
                    <a:pt x="50800" y="4719447"/>
                    <a:pt x="1397381" y="6066028"/>
                    <a:pt x="3058414" y="6066028"/>
                  </a:cubicBezTo>
                  <a:lnTo>
                    <a:pt x="3058414" y="6091428"/>
                  </a:lnTo>
                  <a:lnTo>
                    <a:pt x="3058414" y="6066028"/>
                  </a:lnTo>
                  <a:cubicBezTo>
                    <a:pt x="4719447" y="6066028"/>
                    <a:pt x="6066028" y="4719447"/>
                    <a:pt x="6066028" y="3058414"/>
                  </a:cubicBezTo>
                  <a:lnTo>
                    <a:pt x="6091428" y="3058414"/>
                  </a:lnTo>
                  <a:lnTo>
                    <a:pt x="6066028" y="3058414"/>
                  </a:lnTo>
                  <a:cubicBezTo>
                    <a:pt x="6066028" y="1397381"/>
                    <a:pt x="4719447" y="50800"/>
                    <a:pt x="3058414" y="50800"/>
                  </a:cubicBezTo>
                  <a:lnTo>
                    <a:pt x="3058414" y="25400"/>
                  </a:lnTo>
                  <a:lnTo>
                    <a:pt x="3058414" y="50800"/>
                  </a:lnTo>
                  <a:moveTo>
                    <a:pt x="3058414" y="0"/>
                  </a:moveTo>
                  <a:cubicBezTo>
                    <a:pt x="4747514" y="0"/>
                    <a:pt x="6116828" y="1369314"/>
                    <a:pt x="6116828" y="3058414"/>
                  </a:cubicBezTo>
                  <a:cubicBezTo>
                    <a:pt x="6116828" y="4747514"/>
                    <a:pt x="4747514" y="6116828"/>
                    <a:pt x="3058414" y="6116828"/>
                  </a:cubicBezTo>
                  <a:cubicBezTo>
                    <a:pt x="1369314" y="6116828"/>
                    <a:pt x="0" y="4747514"/>
                    <a:pt x="0" y="3058414"/>
                  </a:cubicBezTo>
                  <a:cubicBezTo>
                    <a:pt x="0" y="1369314"/>
                    <a:pt x="1369314" y="0"/>
                    <a:pt x="3058414" y="0"/>
                  </a:cubicBezTo>
                  <a:close/>
                </a:path>
              </a:pathLst>
            </a:custGeom>
            <a:solidFill>
              <a:srgbClr val="D36151"/>
            </a:solidFill>
          </p:spPr>
        </p:sp>
      </p:grpSp>
      <p:sp>
        <p:nvSpPr>
          <p:cNvPr name="TextBox 8" id="8"/>
          <p:cNvSpPr txBox="true"/>
          <p:nvPr/>
        </p:nvSpPr>
        <p:spPr>
          <a:xfrm rot="0">
            <a:off x="2550935" y="7133284"/>
            <a:ext cx="2192625" cy="781050"/>
          </a:xfrm>
          <a:prstGeom prst="rect">
            <a:avLst/>
          </a:prstGeom>
        </p:spPr>
        <p:txBody>
          <a:bodyPr anchor="t" rtlCol="false" tIns="0" lIns="0" bIns="0" rIns="0">
            <a:spAutoFit/>
          </a:bodyPr>
          <a:lstStyle/>
          <a:p>
            <a:pPr algn="l">
              <a:lnSpc>
                <a:spcPts val="6550"/>
              </a:lnSpc>
            </a:pPr>
            <a:r>
              <a:rPr lang="en-US" b="true" sz="3898">
                <a:solidFill>
                  <a:srgbClr val="000000"/>
                </a:solidFill>
                <a:latin typeface="Montserrat Bold"/>
                <a:ea typeface="Montserrat Bold"/>
                <a:cs typeface="Montserrat Bold"/>
                <a:sym typeface="Montserrat Bold"/>
              </a:rPr>
              <a:t>Connect</a:t>
            </a:r>
          </a:p>
        </p:txBody>
      </p:sp>
      <p:sp>
        <p:nvSpPr>
          <p:cNvPr name="TextBox 9" id="9"/>
          <p:cNvSpPr txBox="true"/>
          <p:nvPr/>
        </p:nvSpPr>
        <p:spPr>
          <a:xfrm rot="0">
            <a:off x="1361546" y="8312149"/>
            <a:ext cx="4571550" cy="1027950"/>
          </a:xfrm>
          <a:prstGeom prst="rect">
            <a:avLst/>
          </a:prstGeom>
        </p:spPr>
        <p:txBody>
          <a:bodyPr anchor="t" rtlCol="false" tIns="0" lIns="0" bIns="0" rIns="0">
            <a:spAutoFit/>
          </a:bodyPr>
          <a:lstStyle/>
          <a:p>
            <a:pPr algn="ctr">
              <a:lnSpc>
                <a:spcPts val="4198"/>
              </a:lnSpc>
            </a:pPr>
            <a:r>
              <a:rPr lang="en-US" sz="2499">
                <a:solidFill>
                  <a:srgbClr val="000000"/>
                </a:solidFill>
                <a:latin typeface="Montserrat"/>
                <a:ea typeface="Montserrat"/>
                <a:cs typeface="Montserrat"/>
                <a:sym typeface="Montserrat"/>
              </a:rPr>
              <a:t>Networking across the Federal Public Service</a:t>
            </a:r>
          </a:p>
        </p:txBody>
      </p:sp>
      <p:grpSp>
        <p:nvGrpSpPr>
          <p:cNvPr name="Group 10" id="10"/>
          <p:cNvGrpSpPr/>
          <p:nvPr/>
        </p:nvGrpSpPr>
        <p:grpSpPr>
          <a:xfrm rot="0">
            <a:off x="6854970" y="2492520"/>
            <a:ext cx="4578060" cy="4578060"/>
            <a:chOff x="0" y="0"/>
            <a:chExt cx="6104080" cy="6104080"/>
          </a:xfrm>
        </p:grpSpPr>
        <p:sp>
          <p:nvSpPr>
            <p:cNvPr name="Freeform 11" id="11"/>
            <p:cNvSpPr/>
            <p:nvPr/>
          </p:nvSpPr>
          <p:spPr>
            <a:xfrm flipH="false" flipV="false" rot="0">
              <a:off x="25400" y="25400"/>
              <a:ext cx="6066028" cy="6066028"/>
            </a:xfrm>
            <a:custGeom>
              <a:avLst/>
              <a:gdLst/>
              <a:ahLst/>
              <a:cxnLst/>
              <a:rect r="r" b="b" t="t" l="l"/>
              <a:pathLst>
                <a:path h="6066028" w="6066028">
                  <a:moveTo>
                    <a:pt x="3033014" y="0"/>
                  </a:moveTo>
                  <a:cubicBezTo>
                    <a:pt x="1357884" y="0"/>
                    <a:pt x="0" y="1357884"/>
                    <a:pt x="0" y="3033014"/>
                  </a:cubicBezTo>
                  <a:cubicBezTo>
                    <a:pt x="0" y="4708144"/>
                    <a:pt x="1357884" y="6066028"/>
                    <a:pt x="3033014" y="6066028"/>
                  </a:cubicBezTo>
                  <a:cubicBezTo>
                    <a:pt x="4708144" y="6066028"/>
                    <a:pt x="6066028" y="4708017"/>
                    <a:pt x="6066028" y="3033014"/>
                  </a:cubicBezTo>
                  <a:cubicBezTo>
                    <a:pt x="6066028" y="1358011"/>
                    <a:pt x="4708017" y="0"/>
                    <a:pt x="3033014" y="0"/>
                  </a:cubicBezTo>
                  <a:close/>
                </a:path>
              </a:pathLst>
            </a:custGeom>
            <a:blipFill>
              <a:blip r:embed="rId5"/>
              <a:stretch>
                <a:fillRect l="-418" t="-2774" r="-208" b="-2563"/>
              </a:stretch>
            </a:blipFill>
          </p:spPr>
        </p:sp>
        <p:sp>
          <p:nvSpPr>
            <p:cNvPr name="Freeform 12" id="12"/>
            <p:cNvSpPr/>
            <p:nvPr/>
          </p:nvSpPr>
          <p:spPr>
            <a:xfrm flipH="false" flipV="false" rot="0">
              <a:off x="0" y="0"/>
              <a:ext cx="6116828" cy="6116828"/>
            </a:xfrm>
            <a:custGeom>
              <a:avLst/>
              <a:gdLst/>
              <a:ahLst/>
              <a:cxnLst/>
              <a:rect r="r" b="b" t="t" l="l"/>
              <a:pathLst>
                <a:path h="6116828" w="6116828">
                  <a:moveTo>
                    <a:pt x="3058414" y="50800"/>
                  </a:moveTo>
                  <a:cubicBezTo>
                    <a:pt x="1397381" y="50800"/>
                    <a:pt x="50800" y="1397381"/>
                    <a:pt x="50800" y="3058414"/>
                  </a:cubicBezTo>
                  <a:lnTo>
                    <a:pt x="25400" y="3058414"/>
                  </a:lnTo>
                  <a:lnTo>
                    <a:pt x="50800" y="3058414"/>
                  </a:lnTo>
                  <a:cubicBezTo>
                    <a:pt x="50800" y="4719447"/>
                    <a:pt x="1397381" y="6066028"/>
                    <a:pt x="3058414" y="6066028"/>
                  </a:cubicBezTo>
                  <a:lnTo>
                    <a:pt x="3058414" y="6091428"/>
                  </a:lnTo>
                  <a:lnTo>
                    <a:pt x="3058414" y="6066028"/>
                  </a:lnTo>
                  <a:cubicBezTo>
                    <a:pt x="4719447" y="6066028"/>
                    <a:pt x="6066028" y="4719447"/>
                    <a:pt x="6066028" y="3058414"/>
                  </a:cubicBezTo>
                  <a:lnTo>
                    <a:pt x="6091428" y="3058414"/>
                  </a:lnTo>
                  <a:lnTo>
                    <a:pt x="6066028" y="3058414"/>
                  </a:lnTo>
                  <a:cubicBezTo>
                    <a:pt x="6066028" y="1397381"/>
                    <a:pt x="4719447" y="50800"/>
                    <a:pt x="3058414" y="50800"/>
                  </a:cubicBezTo>
                  <a:lnTo>
                    <a:pt x="3058414" y="25400"/>
                  </a:lnTo>
                  <a:lnTo>
                    <a:pt x="3058414" y="50800"/>
                  </a:lnTo>
                  <a:moveTo>
                    <a:pt x="3058414" y="0"/>
                  </a:moveTo>
                  <a:cubicBezTo>
                    <a:pt x="4747514" y="0"/>
                    <a:pt x="6116828" y="1369314"/>
                    <a:pt x="6116828" y="3058414"/>
                  </a:cubicBezTo>
                  <a:cubicBezTo>
                    <a:pt x="6116828" y="4747514"/>
                    <a:pt x="4747514" y="6116828"/>
                    <a:pt x="3058414" y="6116828"/>
                  </a:cubicBezTo>
                  <a:cubicBezTo>
                    <a:pt x="1369314" y="6116828"/>
                    <a:pt x="0" y="4747514"/>
                    <a:pt x="0" y="3058414"/>
                  </a:cubicBezTo>
                  <a:cubicBezTo>
                    <a:pt x="0" y="1369314"/>
                    <a:pt x="1369314" y="0"/>
                    <a:pt x="3058414" y="0"/>
                  </a:cubicBezTo>
                  <a:close/>
                </a:path>
              </a:pathLst>
            </a:custGeom>
            <a:solidFill>
              <a:srgbClr val="E8C243"/>
            </a:solidFill>
          </p:spPr>
        </p:sp>
      </p:grpSp>
      <p:sp>
        <p:nvSpPr>
          <p:cNvPr name="TextBox 13" id="13"/>
          <p:cNvSpPr txBox="true"/>
          <p:nvPr/>
        </p:nvSpPr>
        <p:spPr>
          <a:xfrm rot="0">
            <a:off x="8256762" y="7133285"/>
            <a:ext cx="1923750" cy="781050"/>
          </a:xfrm>
          <a:prstGeom prst="rect">
            <a:avLst/>
          </a:prstGeom>
        </p:spPr>
        <p:txBody>
          <a:bodyPr anchor="t" rtlCol="false" tIns="0" lIns="0" bIns="0" rIns="0">
            <a:spAutoFit/>
          </a:bodyPr>
          <a:lstStyle/>
          <a:p>
            <a:pPr algn="l">
              <a:lnSpc>
                <a:spcPts val="6550"/>
              </a:lnSpc>
            </a:pPr>
            <a:r>
              <a:rPr lang="en-US" b="true" sz="3898">
                <a:solidFill>
                  <a:srgbClr val="000000"/>
                </a:solidFill>
                <a:latin typeface="Montserrat Bold"/>
                <a:ea typeface="Montserrat Bold"/>
                <a:cs typeface="Montserrat Bold"/>
                <a:sym typeface="Montserrat Bold"/>
              </a:rPr>
              <a:t>Elevate</a:t>
            </a:r>
          </a:p>
        </p:txBody>
      </p:sp>
      <p:sp>
        <p:nvSpPr>
          <p:cNvPr name="TextBox 14" id="14"/>
          <p:cNvSpPr txBox="true"/>
          <p:nvPr/>
        </p:nvSpPr>
        <p:spPr>
          <a:xfrm rot="0">
            <a:off x="6858269" y="8339151"/>
            <a:ext cx="4571550" cy="489525"/>
          </a:xfrm>
          <a:prstGeom prst="rect">
            <a:avLst/>
          </a:prstGeom>
        </p:spPr>
        <p:txBody>
          <a:bodyPr anchor="t" rtlCol="false" tIns="0" lIns="0" bIns="0" rIns="0">
            <a:spAutoFit/>
          </a:bodyPr>
          <a:lstStyle/>
          <a:p>
            <a:pPr algn="ctr">
              <a:lnSpc>
                <a:spcPts val="4198"/>
              </a:lnSpc>
            </a:pPr>
            <a:r>
              <a:rPr lang="en-US" sz="2499">
                <a:solidFill>
                  <a:srgbClr val="000000"/>
                </a:solidFill>
                <a:latin typeface="Montserrat"/>
                <a:ea typeface="Montserrat"/>
                <a:cs typeface="Montserrat"/>
                <a:sym typeface="Montserrat"/>
              </a:rPr>
              <a:t>The Clerk’s Call to Action</a:t>
            </a:r>
          </a:p>
        </p:txBody>
      </p:sp>
      <p:grpSp>
        <p:nvGrpSpPr>
          <p:cNvPr name="Group 15" id="15"/>
          <p:cNvGrpSpPr/>
          <p:nvPr/>
        </p:nvGrpSpPr>
        <p:grpSpPr>
          <a:xfrm rot="0">
            <a:off x="12351692" y="2492521"/>
            <a:ext cx="4578060" cy="4578059"/>
            <a:chOff x="0" y="0"/>
            <a:chExt cx="6104080" cy="6104079"/>
          </a:xfrm>
        </p:grpSpPr>
        <p:sp>
          <p:nvSpPr>
            <p:cNvPr name="Freeform 16" id="16"/>
            <p:cNvSpPr/>
            <p:nvPr/>
          </p:nvSpPr>
          <p:spPr>
            <a:xfrm flipH="false" flipV="false" rot="0">
              <a:off x="25400" y="25400"/>
              <a:ext cx="6066028" cy="6066028"/>
            </a:xfrm>
            <a:custGeom>
              <a:avLst/>
              <a:gdLst/>
              <a:ahLst/>
              <a:cxnLst/>
              <a:rect r="r" b="b" t="t" l="l"/>
              <a:pathLst>
                <a:path h="6066028" w="6066028">
                  <a:moveTo>
                    <a:pt x="3033014" y="0"/>
                  </a:moveTo>
                  <a:cubicBezTo>
                    <a:pt x="1357884" y="0"/>
                    <a:pt x="0" y="1357884"/>
                    <a:pt x="0" y="3033014"/>
                  </a:cubicBezTo>
                  <a:cubicBezTo>
                    <a:pt x="0" y="4708144"/>
                    <a:pt x="1357884" y="6066028"/>
                    <a:pt x="3033014" y="6066028"/>
                  </a:cubicBezTo>
                  <a:cubicBezTo>
                    <a:pt x="4708144" y="6066028"/>
                    <a:pt x="6066028" y="4708017"/>
                    <a:pt x="6066028" y="3033014"/>
                  </a:cubicBezTo>
                  <a:cubicBezTo>
                    <a:pt x="6066028" y="1358011"/>
                    <a:pt x="4708017" y="0"/>
                    <a:pt x="3033014" y="0"/>
                  </a:cubicBezTo>
                  <a:close/>
                </a:path>
              </a:pathLst>
            </a:custGeom>
            <a:blipFill>
              <a:blip r:embed="rId6"/>
              <a:stretch>
                <a:fillRect l="-25575" t="-418" r="-25365" b="-208"/>
              </a:stretch>
            </a:blipFill>
          </p:spPr>
        </p:sp>
        <p:sp>
          <p:nvSpPr>
            <p:cNvPr name="Freeform 17" id="17"/>
            <p:cNvSpPr/>
            <p:nvPr/>
          </p:nvSpPr>
          <p:spPr>
            <a:xfrm flipH="false" flipV="false" rot="0">
              <a:off x="0" y="0"/>
              <a:ext cx="6116828" cy="6116828"/>
            </a:xfrm>
            <a:custGeom>
              <a:avLst/>
              <a:gdLst/>
              <a:ahLst/>
              <a:cxnLst/>
              <a:rect r="r" b="b" t="t" l="l"/>
              <a:pathLst>
                <a:path h="6116828" w="6116828">
                  <a:moveTo>
                    <a:pt x="3058414" y="50800"/>
                  </a:moveTo>
                  <a:cubicBezTo>
                    <a:pt x="1397381" y="50800"/>
                    <a:pt x="50800" y="1397381"/>
                    <a:pt x="50800" y="3058414"/>
                  </a:cubicBezTo>
                  <a:lnTo>
                    <a:pt x="25400" y="3058414"/>
                  </a:lnTo>
                  <a:lnTo>
                    <a:pt x="50800" y="3058414"/>
                  </a:lnTo>
                  <a:cubicBezTo>
                    <a:pt x="50800" y="4719447"/>
                    <a:pt x="1397381" y="6066028"/>
                    <a:pt x="3058414" y="6066028"/>
                  </a:cubicBezTo>
                  <a:lnTo>
                    <a:pt x="3058414" y="6091428"/>
                  </a:lnTo>
                  <a:lnTo>
                    <a:pt x="3058414" y="6066028"/>
                  </a:lnTo>
                  <a:cubicBezTo>
                    <a:pt x="4719447" y="6066028"/>
                    <a:pt x="6066028" y="4719447"/>
                    <a:pt x="6066028" y="3058414"/>
                  </a:cubicBezTo>
                  <a:lnTo>
                    <a:pt x="6091428" y="3058414"/>
                  </a:lnTo>
                  <a:lnTo>
                    <a:pt x="6066028" y="3058414"/>
                  </a:lnTo>
                  <a:cubicBezTo>
                    <a:pt x="6066028" y="1397381"/>
                    <a:pt x="4719447" y="50800"/>
                    <a:pt x="3058414" y="50800"/>
                  </a:cubicBezTo>
                  <a:lnTo>
                    <a:pt x="3058414" y="25400"/>
                  </a:lnTo>
                  <a:lnTo>
                    <a:pt x="3058414" y="50800"/>
                  </a:lnTo>
                  <a:moveTo>
                    <a:pt x="3058414" y="0"/>
                  </a:moveTo>
                  <a:cubicBezTo>
                    <a:pt x="4747514" y="0"/>
                    <a:pt x="6116828" y="1369314"/>
                    <a:pt x="6116828" y="3058414"/>
                  </a:cubicBezTo>
                  <a:cubicBezTo>
                    <a:pt x="6116828" y="4747514"/>
                    <a:pt x="4747514" y="6116828"/>
                    <a:pt x="3058414" y="6116828"/>
                  </a:cubicBezTo>
                  <a:cubicBezTo>
                    <a:pt x="1369314" y="6116828"/>
                    <a:pt x="0" y="4747514"/>
                    <a:pt x="0" y="3058414"/>
                  </a:cubicBezTo>
                  <a:cubicBezTo>
                    <a:pt x="0" y="1369314"/>
                    <a:pt x="1369314" y="0"/>
                    <a:pt x="3058414" y="0"/>
                  </a:cubicBezTo>
                  <a:close/>
                </a:path>
              </a:pathLst>
            </a:custGeom>
            <a:solidFill>
              <a:srgbClr val="61B0A5"/>
            </a:solidFill>
          </p:spPr>
        </p:sp>
      </p:grpSp>
      <p:sp>
        <p:nvSpPr>
          <p:cNvPr name="TextBox 18" id="18"/>
          <p:cNvSpPr txBox="true"/>
          <p:nvPr/>
        </p:nvSpPr>
        <p:spPr>
          <a:xfrm rot="0">
            <a:off x="13818894" y="7133284"/>
            <a:ext cx="1784700" cy="781050"/>
          </a:xfrm>
          <a:prstGeom prst="rect">
            <a:avLst/>
          </a:prstGeom>
        </p:spPr>
        <p:txBody>
          <a:bodyPr anchor="t" rtlCol="false" tIns="0" lIns="0" bIns="0" rIns="0">
            <a:spAutoFit/>
          </a:bodyPr>
          <a:lstStyle/>
          <a:p>
            <a:pPr algn="l">
              <a:lnSpc>
                <a:spcPts val="6550"/>
              </a:lnSpc>
            </a:pPr>
            <a:r>
              <a:rPr lang="en-US" b="true" sz="3898">
                <a:solidFill>
                  <a:srgbClr val="000000"/>
                </a:solidFill>
                <a:latin typeface="Montserrat Bold"/>
                <a:ea typeface="Montserrat Bold"/>
                <a:cs typeface="Montserrat Bold"/>
                <a:sym typeface="Montserrat Bold"/>
              </a:rPr>
              <a:t>Inspire</a:t>
            </a:r>
          </a:p>
        </p:txBody>
      </p:sp>
      <p:sp>
        <p:nvSpPr>
          <p:cNvPr name="TextBox 19" id="19"/>
          <p:cNvSpPr txBox="true"/>
          <p:nvPr/>
        </p:nvSpPr>
        <p:spPr>
          <a:xfrm rot="0">
            <a:off x="12354991" y="8339150"/>
            <a:ext cx="4571550" cy="1027950"/>
          </a:xfrm>
          <a:prstGeom prst="rect">
            <a:avLst/>
          </a:prstGeom>
        </p:spPr>
        <p:txBody>
          <a:bodyPr anchor="t" rtlCol="false" tIns="0" lIns="0" bIns="0" rIns="0">
            <a:spAutoFit/>
          </a:bodyPr>
          <a:lstStyle/>
          <a:p>
            <a:pPr algn="ctr">
              <a:lnSpc>
                <a:spcPts val="4198"/>
              </a:lnSpc>
            </a:pPr>
            <a:r>
              <a:rPr lang="en-US" sz="2499">
                <a:solidFill>
                  <a:srgbClr val="000000"/>
                </a:solidFill>
                <a:latin typeface="Montserrat"/>
                <a:ea typeface="Montserrat"/>
                <a:cs typeface="Montserrat"/>
                <a:sym typeface="Montserrat"/>
              </a:rPr>
              <a:t>Inclusive Leadership by Design</a:t>
            </a:r>
          </a:p>
        </p:txBody>
      </p:sp>
      <p:grpSp>
        <p:nvGrpSpPr>
          <p:cNvPr name="Group 20" id="20"/>
          <p:cNvGrpSpPr>
            <a:grpSpLocks noChangeAspect="true"/>
          </p:cNvGrpSpPr>
          <p:nvPr/>
        </p:nvGrpSpPr>
        <p:grpSpPr>
          <a:xfrm rot="0">
            <a:off x="293000" y="841788"/>
            <a:ext cx="1830401" cy="1525966"/>
            <a:chOff x="0" y="0"/>
            <a:chExt cx="2440535" cy="2034621"/>
          </a:xfrm>
        </p:grpSpPr>
        <p:sp>
          <p:nvSpPr>
            <p:cNvPr name="Freeform 21" id="21"/>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7"/>
              <a:stretch>
                <a:fillRect l="0" t="0" r="0" b="2"/>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0088" y="-19929"/>
            <a:ext cx="19066677" cy="10326857"/>
            <a:chOff x="0" y="0"/>
            <a:chExt cx="25422236" cy="13769143"/>
          </a:xfrm>
        </p:grpSpPr>
        <p:sp>
          <p:nvSpPr>
            <p:cNvPr name="Freeform 3" id="3"/>
            <p:cNvSpPr/>
            <p:nvPr/>
          </p:nvSpPr>
          <p:spPr>
            <a:xfrm flipH="false" flipV="false" rot="0">
              <a:off x="0" y="0"/>
              <a:ext cx="25422225" cy="13769087"/>
            </a:xfrm>
            <a:custGeom>
              <a:avLst/>
              <a:gdLst/>
              <a:ahLst/>
              <a:cxnLst/>
              <a:rect r="r" b="b" t="t" l="l"/>
              <a:pathLst>
                <a:path h="13769087" w="25422225">
                  <a:moveTo>
                    <a:pt x="0" y="0"/>
                  </a:moveTo>
                  <a:lnTo>
                    <a:pt x="25422225" y="0"/>
                  </a:lnTo>
                  <a:lnTo>
                    <a:pt x="25422225" y="13769087"/>
                  </a:lnTo>
                  <a:lnTo>
                    <a:pt x="0" y="13769087"/>
                  </a:lnTo>
                  <a:lnTo>
                    <a:pt x="0" y="0"/>
                  </a:lnTo>
                  <a:close/>
                </a:path>
              </a:pathLst>
            </a:custGeom>
            <a:blipFill>
              <a:blip r:embed="rId3">
                <a:alphaModFix amt="15000"/>
              </a:blip>
              <a:stretch>
                <a:fillRect l="-18478" t="0" r="-18478" b="0"/>
              </a:stretch>
            </a:blipFill>
          </p:spPr>
        </p:sp>
      </p:grpSp>
      <p:sp>
        <p:nvSpPr>
          <p:cNvPr name="TextBox 4" id="4"/>
          <p:cNvSpPr txBox="true"/>
          <p:nvPr/>
        </p:nvSpPr>
        <p:spPr>
          <a:xfrm rot="0">
            <a:off x="3237783" y="1405734"/>
            <a:ext cx="11241900" cy="798274"/>
          </a:xfrm>
          <a:prstGeom prst="rect">
            <a:avLst/>
          </a:prstGeom>
        </p:spPr>
        <p:txBody>
          <a:bodyPr anchor="t" rtlCol="false" tIns="0" lIns="0" bIns="0" rIns="0">
            <a:spAutoFit/>
          </a:bodyPr>
          <a:lstStyle/>
          <a:p>
            <a:pPr algn="ctr">
              <a:lnSpc>
                <a:spcPts val="6872"/>
              </a:lnSpc>
            </a:pPr>
            <a:r>
              <a:rPr lang="en-US" b="true" sz="4090">
                <a:solidFill>
                  <a:srgbClr val="000000"/>
                </a:solidFill>
                <a:latin typeface="Montserrat Bold"/>
                <a:ea typeface="Montserrat Bold"/>
                <a:cs typeface="Montserrat Bold"/>
                <a:sym typeface="Montserrat Bold"/>
              </a:rPr>
              <a:t>2025 Masterclass Teachers</a:t>
            </a:r>
          </a:p>
        </p:txBody>
      </p:sp>
      <p:grpSp>
        <p:nvGrpSpPr>
          <p:cNvPr name="Group 5" id="5"/>
          <p:cNvGrpSpPr/>
          <p:nvPr/>
        </p:nvGrpSpPr>
        <p:grpSpPr>
          <a:xfrm rot="0">
            <a:off x="5169477" y="-350693"/>
            <a:ext cx="7949045" cy="1937402"/>
            <a:chOff x="0" y="0"/>
            <a:chExt cx="10598727" cy="2583203"/>
          </a:xfrm>
        </p:grpSpPr>
        <p:sp>
          <p:nvSpPr>
            <p:cNvPr name="Freeform 6" id="6"/>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4"/>
              <a:stretch>
                <a:fillRect l="0" t="-53599" r="0" b="-53600"/>
              </a:stretch>
            </a:blipFill>
          </p:spPr>
        </p:sp>
      </p:grpSp>
      <p:grpSp>
        <p:nvGrpSpPr>
          <p:cNvPr name="Group 7" id="7"/>
          <p:cNvGrpSpPr/>
          <p:nvPr/>
        </p:nvGrpSpPr>
        <p:grpSpPr>
          <a:xfrm rot="0">
            <a:off x="483576" y="3367853"/>
            <a:ext cx="3304300" cy="4416622"/>
            <a:chOff x="0" y="0"/>
            <a:chExt cx="4405733" cy="5888830"/>
          </a:xfrm>
        </p:grpSpPr>
        <p:grpSp>
          <p:nvGrpSpPr>
            <p:cNvPr name="Group 8" id="8"/>
            <p:cNvGrpSpPr/>
            <p:nvPr/>
          </p:nvGrpSpPr>
          <p:grpSpPr>
            <a:xfrm rot="0">
              <a:off x="673365" y="1552"/>
              <a:ext cx="3059648" cy="3028717"/>
              <a:chOff x="0" y="0"/>
              <a:chExt cx="646237" cy="639704"/>
            </a:xfrm>
          </p:grpSpPr>
          <p:sp>
            <p:nvSpPr>
              <p:cNvPr name="Freeform 9" id="9"/>
              <p:cNvSpPr/>
              <p:nvPr/>
            </p:nvSpPr>
            <p:spPr>
              <a:xfrm flipH="false" flipV="false" rot="0">
                <a:off x="0" y="0"/>
                <a:ext cx="646237" cy="639704"/>
              </a:xfrm>
              <a:custGeom>
                <a:avLst/>
                <a:gdLst/>
                <a:ahLst/>
                <a:cxnLst/>
                <a:rect r="r" b="b" t="t" l="l"/>
                <a:pathLst>
                  <a:path h="639704" w="646237">
                    <a:moveTo>
                      <a:pt x="323118" y="0"/>
                    </a:moveTo>
                    <a:cubicBezTo>
                      <a:pt x="144665" y="0"/>
                      <a:pt x="0" y="143203"/>
                      <a:pt x="0" y="319852"/>
                    </a:cubicBezTo>
                    <a:cubicBezTo>
                      <a:pt x="0" y="496501"/>
                      <a:pt x="144665" y="639704"/>
                      <a:pt x="323118" y="639704"/>
                    </a:cubicBezTo>
                    <a:cubicBezTo>
                      <a:pt x="501572" y="639704"/>
                      <a:pt x="646237" y="496501"/>
                      <a:pt x="646237" y="319852"/>
                    </a:cubicBezTo>
                    <a:cubicBezTo>
                      <a:pt x="646237" y="143203"/>
                      <a:pt x="501572" y="0"/>
                      <a:pt x="323118" y="0"/>
                    </a:cubicBezTo>
                    <a:close/>
                  </a:path>
                </a:pathLst>
              </a:custGeom>
              <a:solidFill>
                <a:srgbClr val="000000">
                  <a:alpha val="0"/>
                </a:srgbClr>
              </a:solidFill>
              <a:ln w="57150" cap="sq">
                <a:solidFill>
                  <a:srgbClr val="E7C242"/>
                </a:solidFill>
                <a:prstDash val="solid"/>
                <a:miter/>
              </a:ln>
            </p:spPr>
          </p:sp>
          <p:sp>
            <p:nvSpPr>
              <p:cNvPr name="TextBox 10" id="10"/>
              <p:cNvSpPr txBox="true"/>
              <p:nvPr/>
            </p:nvSpPr>
            <p:spPr>
              <a:xfrm>
                <a:off x="60585" y="59972"/>
                <a:ext cx="525067" cy="519759"/>
              </a:xfrm>
              <a:prstGeom prst="rect">
                <a:avLst/>
              </a:prstGeom>
            </p:spPr>
            <p:txBody>
              <a:bodyPr anchor="ctr" rtlCol="false" tIns="50800" lIns="50800" bIns="50800" rIns="50800"/>
              <a:lstStyle/>
              <a:p>
                <a:pPr algn="ctr">
                  <a:lnSpc>
                    <a:spcPts val="1581"/>
                  </a:lnSpc>
                </a:pPr>
              </a:p>
            </p:txBody>
          </p:sp>
        </p:grpSp>
        <p:grpSp>
          <p:nvGrpSpPr>
            <p:cNvPr name="Group 11" id="11"/>
            <p:cNvGrpSpPr/>
            <p:nvPr/>
          </p:nvGrpSpPr>
          <p:grpSpPr>
            <a:xfrm rot="0">
              <a:off x="673042" y="0"/>
              <a:ext cx="3059648" cy="3028717"/>
              <a:chOff x="0" y="0"/>
              <a:chExt cx="6214243" cy="6151420"/>
            </a:xfrm>
          </p:grpSpPr>
          <p:sp>
            <p:nvSpPr>
              <p:cNvPr name="Freeform 12" id="12"/>
              <p:cNvSpPr/>
              <p:nvPr/>
            </p:nvSpPr>
            <p:spPr>
              <a:xfrm flipH="false" flipV="false" rot="0">
                <a:off x="0" y="0"/>
                <a:ext cx="6214243" cy="6151420"/>
              </a:xfrm>
              <a:custGeom>
                <a:avLst/>
                <a:gdLst/>
                <a:ahLst/>
                <a:cxnLst/>
                <a:rect r="r" b="b" t="t" l="l"/>
                <a:pathLst>
                  <a:path h="6151420" w="6214243">
                    <a:moveTo>
                      <a:pt x="6214243" y="3075747"/>
                    </a:moveTo>
                    <a:cubicBezTo>
                      <a:pt x="6214243" y="4774345"/>
                      <a:pt x="4823110" y="6151420"/>
                      <a:pt x="3107122" y="6151420"/>
                    </a:cubicBezTo>
                    <a:cubicBezTo>
                      <a:pt x="1391108" y="6151420"/>
                      <a:pt x="0" y="4774345"/>
                      <a:pt x="0" y="3075747"/>
                    </a:cubicBezTo>
                    <a:cubicBezTo>
                      <a:pt x="0" y="1377062"/>
                      <a:pt x="1391108" y="0"/>
                      <a:pt x="3107122" y="0"/>
                    </a:cubicBezTo>
                    <a:cubicBezTo>
                      <a:pt x="4823135" y="0"/>
                      <a:pt x="6214243" y="1377062"/>
                      <a:pt x="6214243" y="3075747"/>
                    </a:cubicBezTo>
                    <a:close/>
                  </a:path>
                </a:pathLst>
              </a:custGeom>
              <a:blipFill>
                <a:blip r:embed="rId5"/>
                <a:stretch>
                  <a:fillRect l="-176065" t="-4026" r="-190617" b="-81124"/>
                </a:stretch>
              </a:blipFill>
            </p:spPr>
          </p:sp>
        </p:grpSp>
        <p:sp>
          <p:nvSpPr>
            <p:cNvPr name="TextBox 13" id="13"/>
            <p:cNvSpPr txBox="true"/>
            <p:nvPr/>
          </p:nvSpPr>
          <p:spPr>
            <a:xfrm rot="0">
              <a:off x="24425" y="3838285"/>
              <a:ext cx="4381309" cy="1306505"/>
            </a:xfrm>
            <a:prstGeom prst="rect">
              <a:avLst/>
            </a:prstGeom>
          </p:spPr>
          <p:txBody>
            <a:bodyPr anchor="t" rtlCol="false" tIns="0" lIns="0" bIns="0" rIns="0">
              <a:spAutoFit/>
            </a:bodyPr>
            <a:lstStyle/>
            <a:p>
              <a:pPr algn="ctr">
                <a:lnSpc>
                  <a:spcPts val="1963"/>
                </a:lnSpc>
              </a:pPr>
              <a:r>
                <a:rPr lang="en-US" b="true" sz="1636" spc="14">
                  <a:solidFill>
                    <a:srgbClr val="000000"/>
                  </a:solidFill>
                  <a:latin typeface="Montserrat Semi-Bold"/>
                  <a:ea typeface="Montserrat Semi-Bold"/>
                  <a:cs typeface="Montserrat Semi-Bold"/>
                  <a:sym typeface="Montserrat Semi-Bold"/>
                </a:rPr>
                <a:t>Inclusive Leadership:</a:t>
              </a:r>
            </a:p>
            <a:p>
              <a:pPr algn="ctr">
                <a:lnSpc>
                  <a:spcPts val="1963"/>
                </a:lnSpc>
              </a:pPr>
              <a:r>
                <a:rPr lang="en-US" b="true" sz="1636" spc="14">
                  <a:solidFill>
                    <a:srgbClr val="000000"/>
                  </a:solidFill>
                  <a:latin typeface="Montserrat Semi-Bold"/>
                  <a:ea typeface="Montserrat Semi-Bold"/>
                  <a:cs typeface="Montserrat Semi-Bold"/>
                  <a:sym typeface="Montserrat Semi-Bold"/>
                </a:rPr>
                <a:t>Psychological Safety and Belonging as the </a:t>
              </a:r>
            </a:p>
            <a:p>
              <a:pPr algn="ctr">
                <a:lnSpc>
                  <a:spcPts val="1963"/>
                </a:lnSpc>
              </a:pPr>
              <a:r>
                <a:rPr lang="en-US" b="true" sz="1636" spc="14">
                  <a:solidFill>
                    <a:srgbClr val="000000"/>
                  </a:solidFill>
                  <a:latin typeface="Montserrat Semi-Bold"/>
                  <a:ea typeface="Montserrat Semi-Bold"/>
                  <a:cs typeface="Montserrat Semi-Bold"/>
                  <a:sym typeface="Montserrat Semi-Bold"/>
                </a:rPr>
                <a:t>Future of Work</a:t>
              </a:r>
            </a:p>
          </p:txBody>
        </p:sp>
        <p:sp>
          <p:nvSpPr>
            <p:cNvPr name="TextBox 14" id="14"/>
            <p:cNvSpPr txBox="true"/>
            <p:nvPr/>
          </p:nvSpPr>
          <p:spPr>
            <a:xfrm rot="0">
              <a:off x="0" y="3271878"/>
              <a:ext cx="4366547" cy="417940"/>
            </a:xfrm>
            <a:prstGeom prst="rect">
              <a:avLst/>
            </a:prstGeom>
          </p:spPr>
          <p:txBody>
            <a:bodyPr anchor="t" rtlCol="false" tIns="0" lIns="0" bIns="0" rIns="0">
              <a:spAutoFit/>
            </a:bodyPr>
            <a:lstStyle/>
            <a:p>
              <a:pPr algn="ctr">
                <a:lnSpc>
                  <a:spcPts val="2455"/>
                </a:lnSpc>
              </a:pPr>
              <a:r>
                <a:rPr lang="en-US" b="true" sz="2104" spc="2">
                  <a:solidFill>
                    <a:srgbClr val="D66252"/>
                  </a:solidFill>
                  <a:latin typeface="Montserrat Bold"/>
                  <a:ea typeface="Montserrat Bold"/>
                  <a:cs typeface="Montserrat Bold"/>
                  <a:sym typeface="Montserrat Bold"/>
                </a:rPr>
                <a:t>Dr. Jody Carrington</a:t>
              </a:r>
            </a:p>
          </p:txBody>
        </p:sp>
        <p:sp>
          <p:nvSpPr>
            <p:cNvPr name="TextBox 15" id="15"/>
            <p:cNvSpPr txBox="true"/>
            <p:nvPr/>
          </p:nvSpPr>
          <p:spPr>
            <a:xfrm rot="0">
              <a:off x="754746" y="5255396"/>
              <a:ext cx="2857055" cy="633434"/>
            </a:xfrm>
            <a:prstGeom prst="rect">
              <a:avLst/>
            </a:prstGeom>
          </p:spPr>
          <p:txBody>
            <a:bodyPr anchor="t" rtlCol="false" tIns="0" lIns="0" bIns="0" rIns="0">
              <a:spAutoFit/>
            </a:bodyPr>
            <a:lstStyle/>
            <a:p>
              <a:pPr algn="ctr">
                <a:lnSpc>
                  <a:spcPts val="1849"/>
                </a:lnSpc>
              </a:pPr>
              <a:r>
                <a:rPr lang="en-US" sz="1636">
                  <a:solidFill>
                    <a:srgbClr val="000000"/>
                  </a:solidFill>
                  <a:latin typeface="Canva Sans"/>
                  <a:ea typeface="Canva Sans"/>
                  <a:cs typeface="Canva Sans"/>
                  <a:sym typeface="Canva Sans"/>
                </a:rPr>
                <a:t>September 22, 2025</a:t>
              </a:r>
            </a:p>
            <a:p>
              <a:pPr algn="ctr">
                <a:lnSpc>
                  <a:spcPts val="1849"/>
                </a:lnSpc>
              </a:pPr>
              <a:r>
                <a:rPr lang="en-US" sz="1636">
                  <a:solidFill>
                    <a:srgbClr val="000000"/>
                  </a:solidFill>
                  <a:latin typeface="Canva Sans"/>
                  <a:ea typeface="Canva Sans"/>
                  <a:cs typeface="Canva Sans"/>
                  <a:sym typeface="Canva Sans"/>
                </a:rPr>
                <a:t>1:00 pm - 2:30 pm ET</a:t>
              </a:r>
            </a:p>
          </p:txBody>
        </p:sp>
      </p:grpSp>
      <p:grpSp>
        <p:nvGrpSpPr>
          <p:cNvPr name="Group 16" id="16"/>
          <p:cNvGrpSpPr/>
          <p:nvPr/>
        </p:nvGrpSpPr>
        <p:grpSpPr>
          <a:xfrm rot="0">
            <a:off x="7444003" y="3539966"/>
            <a:ext cx="3270895" cy="4106351"/>
            <a:chOff x="0" y="0"/>
            <a:chExt cx="4361193" cy="5475135"/>
          </a:xfrm>
        </p:grpSpPr>
        <p:grpSp>
          <p:nvGrpSpPr>
            <p:cNvPr name="Group 17" id="17"/>
            <p:cNvGrpSpPr/>
            <p:nvPr/>
          </p:nvGrpSpPr>
          <p:grpSpPr>
            <a:xfrm rot="0">
              <a:off x="663922" y="0"/>
              <a:ext cx="3028717" cy="3028717"/>
              <a:chOff x="0" y="0"/>
              <a:chExt cx="639704" cy="639704"/>
            </a:xfrm>
          </p:grpSpPr>
          <p:sp>
            <p:nvSpPr>
              <p:cNvPr name="Freeform 18" id="18"/>
              <p:cNvSpPr/>
              <p:nvPr/>
            </p:nvSpPr>
            <p:spPr>
              <a:xfrm flipH="false" flipV="false" rot="0">
                <a:off x="0" y="0"/>
                <a:ext cx="639704" cy="639704"/>
              </a:xfrm>
              <a:custGeom>
                <a:avLst/>
                <a:gdLst/>
                <a:ahLst/>
                <a:cxnLst/>
                <a:rect r="r" b="b" t="t" l="l"/>
                <a:pathLst>
                  <a:path h="639704" w="639704">
                    <a:moveTo>
                      <a:pt x="319852" y="0"/>
                    </a:moveTo>
                    <a:cubicBezTo>
                      <a:pt x="143203" y="0"/>
                      <a:pt x="0" y="143203"/>
                      <a:pt x="0" y="319852"/>
                    </a:cubicBezTo>
                    <a:cubicBezTo>
                      <a:pt x="0" y="496501"/>
                      <a:pt x="143203" y="639704"/>
                      <a:pt x="319852" y="639704"/>
                    </a:cubicBezTo>
                    <a:cubicBezTo>
                      <a:pt x="496501" y="639704"/>
                      <a:pt x="639704" y="496501"/>
                      <a:pt x="639704" y="319852"/>
                    </a:cubicBezTo>
                    <a:cubicBezTo>
                      <a:pt x="639704" y="143203"/>
                      <a:pt x="496501" y="0"/>
                      <a:pt x="319852" y="0"/>
                    </a:cubicBezTo>
                    <a:close/>
                  </a:path>
                </a:pathLst>
              </a:custGeom>
              <a:solidFill>
                <a:srgbClr val="000000">
                  <a:alpha val="0"/>
                </a:srgbClr>
              </a:solidFill>
              <a:ln w="57150" cap="sq">
                <a:solidFill>
                  <a:srgbClr val="E7C242"/>
                </a:solidFill>
                <a:prstDash val="solid"/>
                <a:miter/>
              </a:ln>
            </p:spPr>
          </p:sp>
          <p:sp>
            <p:nvSpPr>
              <p:cNvPr name="TextBox 19" id="19"/>
              <p:cNvSpPr txBox="true"/>
              <p:nvPr/>
            </p:nvSpPr>
            <p:spPr>
              <a:xfrm>
                <a:off x="59972" y="59972"/>
                <a:ext cx="519759" cy="519759"/>
              </a:xfrm>
              <a:prstGeom prst="rect">
                <a:avLst/>
              </a:prstGeom>
            </p:spPr>
            <p:txBody>
              <a:bodyPr anchor="ctr" rtlCol="false" tIns="50800" lIns="50800" bIns="50800" rIns="50800"/>
              <a:lstStyle/>
              <a:p>
                <a:pPr algn="ctr">
                  <a:lnSpc>
                    <a:spcPts val="1581"/>
                  </a:lnSpc>
                </a:pPr>
              </a:p>
            </p:txBody>
          </p:sp>
        </p:grpSp>
        <p:grpSp>
          <p:nvGrpSpPr>
            <p:cNvPr name="Group 20" id="20"/>
            <p:cNvGrpSpPr/>
            <p:nvPr/>
          </p:nvGrpSpPr>
          <p:grpSpPr>
            <a:xfrm rot="0">
              <a:off x="666238" y="2012"/>
              <a:ext cx="3028717" cy="3028717"/>
              <a:chOff x="0" y="0"/>
              <a:chExt cx="6151420" cy="6151420"/>
            </a:xfrm>
          </p:grpSpPr>
          <p:sp>
            <p:nvSpPr>
              <p:cNvPr name="Freeform 21" id="21"/>
              <p:cNvSpPr/>
              <p:nvPr/>
            </p:nvSpPr>
            <p:spPr>
              <a:xfrm flipH="false" flipV="false" rot="0">
                <a:off x="0" y="0"/>
                <a:ext cx="6151420" cy="6151420"/>
              </a:xfrm>
              <a:custGeom>
                <a:avLst/>
                <a:gdLst/>
                <a:ahLst/>
                <a:cxnLst/>
                <a:rect r="r" b="b" t="t" l="l"/>
                <a:pathLst>
                  <a:path h="6151420" w="6151420">
                    <a:moveTo>
                      <a:pt x="6151420" y="3075747"/>
                    </a:moveTo>
                    <a:cubicBezTo>
                      <a:pt x="6151420" y="4774345"/>
                      <a:pt x="4774351" y="6151420"/>
                      <a:pt x="3075710" y="6151420"/>
                    </a:cubicBezTo>
                    <a:cubicBezTo>
                      <a:pt x="1377045" y="6151420"/>
                      <a:pt x="0" y="4774345"/>
                      <a:pt x="0" y="3075747"/>
                    </a:cubicBezTo>
                    <a:cubicBezTo>
                      <a:pt x="0" y="1377062"/>
                      <a:pt x="1377045" y="0"/>
                      <a:pt x="3075710" y="0"/>
                    </a:cubicBezTo>
                    <a:cubicBezTo>
                      <a:pt x="4774376" y="0"/>
                      <a:pt x="6151420" y="1377062"/>
                      <a:pt x="6151420" y="3075747"/>
                    </a:cubicBezTo>
                    <a:close/>
                  </a:path>
                </a:pathLst>
              </a:custGeom>
              <a:blipFill>
                <a:blip r:embed="rId6"/>
                <a:stretch>
                  <a:fillRect l="-40294" t="-47601" r="-28896" b="-106646"/>
                </a:stretch>
              </a:blipFill>
            </p:spPr>
          </p:sp>
        </p:grpSp>
        <p:sp>
          <p:nvSpPr>
            <p:cNvPr name="TextBox 22" id="22"/>
            <p:cNvSpPr txBox="true"/>
            <p:nvPr/>
          </p:nvSpPr>
          <p:spPr>
            <a:xfrm rot="0">
              <a:off x="24178" y="3751216"/>
              <a:ext cx="4337016" cy="979879"/>
            </a:xfrm>
            <a:prstGeom prst="rect">
              <a:avLst/>
            </a:prstGeom>
          </p:spPr>
          <p:txBody>
            <a:bodyPr anchor="t" rtlCol="false" tIns="0" lIns="0" bIns="0" rIns="0">
              <a:spAutoFit/>
            </a:bodyPr>
            <a:lstStyle/>
            <a:p>
              <a:pPr algn="ctr">
                <a:lnSpc>
                  <a:spcPts val="1963"/>
                </a:lnSpc>
              </a:pPr>
              <a:r>
                <a:rPr lang="en-US" b="true" sz="1636" spc="14">
                  <a:solidFill>
                    <a:srgbClr val="000000"/>
                  </a:solidFill>
                  <a:latin typeface="Montserrat Semi-Bold"/>
                  <a:ea typeface="Montserrat Semi-Bold"/>
                  <a:cs typeface="Montserrat Semi-Bold"/>
                  <a:sym typeface="Montserrat Semi-Bold"/>
                </a:rPr>
                <a:t>The Power of Sponsorship:</a:t>
              </a:r>
            </a:p>
            <a:p>
              <a:pPr algn="ctr">
                <a:lnSpc>
                  <a:spcPts val="1963"/>
                </a:lnSpc>
              </a:pPr>
              <a:r>
                <a:rPr lang="en-US" b="true" sz="1636" spc="14">
                  <a:solidFill>
                    <a:srgbClr val="000000"/>
                  </a:solidFill>
                  <a:latin typeface="Montserrat Semi-Bold"/>
                  <a:ea typeface="Montserrat Semi-Bold"/>
                  <a:cs typeface="Montserrat Semi-Bold"/>
                  <a:sym typeface="Montserrat Semi-Bold"/>
                </a:rPr>
                <a:t>Turning Connection into Career Momentum</a:t>
              </a:r>
            </a:p>
          </p:txBody>
        </p:sp>
        <p:sp>
          <p:nvSpPr>
            <p:cNvPr name="TextBox 23" id="23"/>
            <p:cNvSpPr txBox="true"/>
            <p:nvPr/>
          </p:nvSpPr>
          <p:spPr>
            <a:xfrm rot="0">
              <a:off x="0" y="3184810"/>
              <a:ext cx="4322404" cy="417940"/>
            </a:xfrm>
            <a:prstGeom prst="rect">
              <a:avLst/>
            </a:prstGeom>
          </p:spPr>
          <p:txBody>
            <a:bodyPr anchor="t" rtlCol="false" tIns="0" lIns="0" bIns="0" rIns="0">
              <a:spAutoFit/>
            </a:bodyPr>
            <a:lstStyle/>
            <a:p>
              <a:pPr algn="ctr">
                <a:lnSpc>
                  <a:spcPts val="2455"/>
                </a:lnSpc>
              </a:pPr>
              <a:r>
                <a:rPr lang="en-US" b="true" sz="2104" spc="2">
                  <a:solidFill>
                    <a:srgbClr val="D66252"/>
                  </a:solidFill>
                  <a:latin typeface="Montserrat Bold"/>
                  <a:ea typeface="Montserrat Bold"/>
                  <a:cs typeface="Montserrat Bold"/>
                  <a:sym typeface="Montserrat Bold"/>
                </a:rPr>
                <a:t>Jenny Chen</a:t>
              </a:r>
            </a:p>
          </p:txBody>
        </p:sp>
        <p:sp>
          <p:nvSpPr>
            <p:cNvPr name="TextBox 24" id="24"/>
            <p:cNvSpPr txBox="true"/>
            <p:nvPr/>
          </p:nvSpPr>
          <p:spPr>
            <a:xfrm rot="0">
              <a:off x="747116" y="4841701"/>
              <a:ext cx="2828171" cy="633434"/>
            </a:xfrm>
            <a:prstGeom prst="rect">
              <a:avLst/>
            </a:prstGeom>
          </p:spPr>
          <p:txBody>
            <a:bodyPr anchor="t" rtlCol="false" tIns="0" lIns="0" bIns="0" rIns="0">
              <a:spAutoFit/>
            </a:bodyPr>
            <a:lstStyle/>
            <a:p>
              <a:pPr algn="ctr">
                <a:lnSpc>
                  <a:spcPts val="1849"/>
                </a:lnSpc>
              </a:pPr>
              <a:r>
                <a:rPr lang="en-US" sz="1636">
                  <a:solidFill>
                    <a:srgbClr val="000000"/>
                  </a:solidFill>
                  <a:latin typeface="Canva Sans"/>
                  <a:ea typeface="Canva Sans"/>
                  <a:cs typeface="Canva Sans"/>
                  <a:sym typeface="Canva Sans"/>
                </a:rPr>
                <a:t>October 20, 2025 1:00 pm - 2:30 pm ET</a:t>
              </a:r>
            </a:p>
          </p:txBody>
        </p:sp>
      </p:grpSp>
      <p:grpSp>
        <p:nvGrpSpPr>
          <p:cNvPr name="Group 25" id="25"/>
          <p:cNvGrpSpPr/>
          <p:nvPr/>
        </p:nvGrpSpPr>
        <p:grpSpPr>
          <a:xfrm rot="0">
            <a:off x="3978752" y="3506011"/>
            <a:ext cx="3270895" cy="4140306"/>
            <a:chOff x="0" y="0"/>
            <a:chExt cx="4361193" cy="5520408"/>
          </a:xfrm>
        </p:grpSpPr>
        <p:grpSp>
          <p:nvGrpSpPr>
            <p:cNvPr name="Group 26" id="26"/>
            <p:cNvGrpSpPr/>
            <p:nvPr/>
          </p:nvGrpSpPr>
          <p:grpSpPr>
            <a:xfrm rot="0">
              <a:off x="666083" y="2515"/>
              <a:ext cx="3028717" cy="3028717"/>
              <a:chOff x="0" y="0"/>
              <a:chExt cx="639704" cy="639704"/>
            </a:xfrm>
          </p:grpSpPr>
          <p:sp>
            <p:nvSpPr>
              <p:cNvPr name="Freeform 27" id="27"/>
              <p:cNvSpPr/>
              <p:nvPr/>
            </p:nvSpPr>
            <p:spPr>
              <a:xfrm flipH="false" flipV="false" rot="0">
                <a:off x="0" y="0"/>
                <a:ext cx="639704" cy="639704"/>
              </a:xfrm>
              <a:custGeom>
                <a:avLst/>
                <a:gdLst/>
                <a:ahLst/>
                <a:cxnLst/>
                <a:rect r="r" b="b" t="t" l="l"/>
                <a:pathLst>
                  <a:path h="639704" w="639704">
                    <a:moveTo>
                      <a:pt x="319852" y="0"/>
                    </a:moveTo>
                    <a:cubicBezTo>
                      <a:pt x="143203" y="0"/>
                      <a:pt x="0" y="143203"/>
                      <a:pt x="0" y="319852"/>
                    </a:cubicBezTo>
                    <a:cubicBezTo>
                      <a:pt x="0" y="496501"/>
                      <a:pt x="143203" y="639704"/>
                      <a:pt x="319852" y="639704"/>
                    </a:cubicBezTo>
                    <a:cubicBezTo>
                      <a:pt x="496501" y="639704"/>
                      <a:pt x="639704" y="496501"/>
                      <a:pt x="639704" y="319852"/>
                    </a:cubicBezTo>
                    <a:cubicBezTo>
                      <a:pt x="639704" y="143203"/>
                      <a:pt x="496501" y="0"/>
                      <a:pt x="319852" y="0"/>
                    </a:cubicBezTo>
                    <a:close/>
                  </a:path>
                </a:pathLst>
              </a:custGeom>
              <a:solidFill>
                <a:srgbClr val="000000">
                  <a:alpha val="0"/>
                </a:srgbClr>
              </a:solidFill>
              <a:ln w="57150" cap="sq">
                <a:solidFill>
                  <a:srgbClr val="E7C242"/>
                </a:solidFill>
                <a:prstDash val="solid"/>
                <a:miter/>
              </a:ln>
            </p:spPr>
          </p:sp>
          <p:sp>
            <p:nvSpPr>
              <p:cNvPr name="TextBox 28" id="28"/>
              <p:cNvSpPr txBox="true"/>
              <p:nvPr/>
            </p:nvSpPr>
            <p:spPr>
              <a:xfrm>
                <a:off x="59972" y="59972"/>
                <a:ext cx="519759" cy="519759"/>
              </a:xfrm>
              <a:prstGeom prst="rect">
                <a:avLst/>
              </a:prstGeom>
            </p:spPr>
            <p:txBody>
              <a:bodyPr anchor="ctr" rtlCol="false" tIns="50800" lIns="50800" bIns="50800" rIns="50800"/>
              <a:lstStyle/>
              <a:p>
                <a:pPr algn="ctr">
                  <a:lnSpc>
                    <a:spcPts val="1581"/>
                  </a:lnSpc>
                </a:pPr>
              </a:p>
            </p:txBody>
          </p:sp>
        </p:grpSp>
        <p:grpSp>
          <p:nvGrpSpPr>
            <p:cNvPr name="Group 29" id="29"/>
            <p:cNvGrpSpPr/>
            <p:nvPr/>
          </p:nvGrpSpPr>
          <p:grpSpPr>
            <a:xfrm rot="0">
              <a:off x="666238" y="0"/>
              <a:ext cx="3028717" cy="3028717"/>
              <a:chOff x="0" y="0"/>
              <a:chExt cx="6151420" cy="6151420"/>
            </a:xfrm>
          </p:grpSpPr>
          <p:sp>
            <p:nvSpPr>
              <p:cNvPr name="Freeform 30" id="30"/>
              <p:cNvSpPr/>
              <p:nvPr/>
            </p:nvSpPr>
            <p:spPr>
              <a:xfrm flipH="false" flipV="false" rot="0">
                <a:off x="0" y="0"/>
                <a:ext cx="6151420" cy="6151420"/>
              </a:xfrm>
              <a:custGeom>
                <a:avLst/>
                <a:gdLst/>
                <a:ahLst/>
                <a:cxnLst/>
                <a:rect r="r" b="b" t="t" l="l"/>
                <a:pathLst>
                  <a:path h="6151420" w="6151420">
                    <a:moveTo>
                      <a:pt x="6151420" y="3075747"/>
                    </a:moveTo>
                    <a:cubicBezTo>
                      <a:pt x="6151420" y="4774345"/>
                      <a:pt x="4774351" y="6151420"/>
                      <a:pt x="3075710" y="6151420"/>
                    </a:cubicBezTo>
                    <a:cubicBezTo>
                      <a:pt x="1377045" y="6151420"/>
                      <a:pt x="0" y="4774345"/>
                      <a:pt x="0" y="3075747"/>
                    </a:cubicBezTo>
                    <a:cubicBezTo>
                      <a:pt x="0" y="1377062"/>
                      <a:pt x="1377045" y="0"/>
                      <a:pt x="3075710" y="0"/>
                    </a:cubicBezTo>
                    <a:cubicBezTo>
                      <a:pt x="4774376" y="0"/>
                      <a:pt x="6151420" y="1377062"/>
                      <a:pt x="6151420" y="3075747"/>
                    </a:cubicBezTo>
                    <a:close/>
                  </a:path>
                </a:pathLst>
              </a:custGeom>
              <a:blipFill>
                <a:blip r:embed="rId7"/>
                <a:stretch>
                  <a:fillRect l="-50461" t="-5200" r="-61034" b="-104758"/>
                </a:stretch>
              </a:blipFill>
            </p:spPr>
          </p:sp>
        </p:grpSp>
        <p:sp>
          <p:nvSpPr>
            <p:cNvPr name="TextBox 31" id="31"/>
            <p:cNvSpPr txBox="true"/>
            <p:nvPr/>
          </p:nvSpPr>
          <p:spPr>
            <a:xfrm rot="0">
              <a:off x="24178" y="3796490"/>
              <a:ext cx="4337016" cy="979879"/>
            </a:xfrm>
            <a:prstGeom prst="rect">
              <a:avLst/>
            </a:prstGeom>
          </p:spPr>
          <p:txBody>
            <a:bodyPr anchor="t" rtlCol="false" tIns="0" lIns="0" bIns="0" rIns="0">
              <a:spAutoFit/>
            </a:bodyPr>
            <a:lstStyle/>
            <a:p>
              <a:pPr algn="ctr">
                <a:lnSpc>
                  <a:spcPts val="1963"/>
                </a:lnSpc>
              </a:pPr>
              <a:r>
                <a:rPr lang="en-US" b="true" sz="1636" spc="14">
                  <a:solidFill>
                    <a:srgbClr val="000000"/>
                  </a:solidFill>
                  <a:latin typeface="Montserrat Semi-Bold"/>
                  <a:ea typeface="Montserrat Semi-Bold"/>
                  <a:cs typeface="Montserrat Semi-Bold"/>
                  <a:sym typeface="Montserrat Semi-Bold"/>
                </a:rPr>
                <a:t>Say Less, Get More:</a:t>
              </a:r>
            </a:p>
            <a:p>
              <a:pPr algn="ctr">
                <a:lnSpc>
                  <a:spcPts val="1963"/>
                </a:lnSpc>
              </a:pPr>
              <a:r>
                <a:rPr lang="en-US" b="true" sz="1636" spc="14">
                  <a:solidFill>
                    <a:srgbClr val="000000"/>
                  </a:solidFill>
                  <a:latin typeface="Montserrat Semi-Bold"/>
                  <a:ea typeface="Montserrat Semi-Bold"/>
                  <a:cs typeface="Montserrat Semi-Bold"/>
                  <a:sym typeface="Montserrat Semi-Bold"/>
                </a:rPr>
                <a:t>Mastering Effective Negotiation</a:t>
              </a:r>
            </a:p>
          </p:txBody>
        </p:sp>
        <p:sp>
          <p:nvSpPr>
            <p:cNvPr name="TextBox 32" id="32"/>
            <p:cNvSpPr txBox="true"/>
            <p:nvPr/>
          </p:nvSpPr>
          <p:spPr>
            <a:xfrm rot="0">
              <a:off x="0" y="3230083"/>
              <a:ext cx="4322404" cy="417940"/>
            </a:xfrm>
            <a:prstGeom prst="rect">
              <a:avLst/>
            </a:prstGeom>
          </p:spPr>
          <p:txBody>
            <a:bodyPr anchor="t" rtlCol="false" tIns="0" lIns="0" bIns="0" rIns="0">
              <a:spAutoFit/>
            </a:bodyPr>
            <a:lstStyle/>
            <a:p>
              <a:pPr algn="ctr">
                <a:lnSpc>
                  <a:spcPts val="2455"/>
                </a:lnSpc>
              </a:pPr>
              <a:r>
                <a:rPr lang="en-US" b="true" sz="2104" spc="2">
                  <a:solidFill>
                    <a:srgbClr val="D66252"/>
                  </a:solidFill>
                  <a:latin typeface="Montserrat Bold"/>
                  <a:ea typeface="Montserrat Bold"/>
                  <a:cs typeface="Montserrat Bold"/>
                  <a:sym typeface="Montserrat Bold"/>
                </a:rPr>
                <a:t>Fotini Iconomopoulos</a:t>
              </a:r>
            </a:p>
          </p:txBody>
        </p:sp>
        <p:sp>
          <p:nvSpPr>
            <p:cNvPr name="TextBox 33" id="33"/>
            <p:cNvSpPr txBox="true"/>
            <p:nvPr/>
          </p:nvSpPr>
          <p:spPr>
            <a:xfrm rot="0">
              <a:off x="766511" y="4886974"/>
              <a:ext cx="2828171" cy="633434"/>
            </a:xfrm>
            <a:prstGeom prst="rect">
              <a:avLst/>
            </a:prstGeom>
          </p:spPr>
          <p:txBody>
            <a:bodyPr anchor="t" rtlCol="false" tIns="0" lIns="0" bIns="0" rIns="0">
              <a:spAutoFit/>
            </a:bodyPr>
            <a:lstStyle/>
            <a:p>
              <a:pPr algn="ctr">
                <a:lnSpc>
                  <a:spcPts val="1849"/>
                </a:lnSpc>
              </a:pPr>
              <a:r>
                <a:rPr lang="en-US" sz="1636">
                  <a:solidFill>
                    <a:srgbClr val="000000"/>
                  </a:solidFill>
                  <a:latin typeface="Canva Sans"/>
                  <a:ea typeface="Canva Sans"/>
                  <a:cs typeface="Canva Sans"/>
                  <a:sym typeface="Canva Sans"/>
                </a:rPr>
                <a:t>October 6, 2025</a:t>
              </a:r>
            </a:p>
            <a:p>
              <a:pPr algn="ctr">
                <a:lnSpc>
                  <a:spcPts val="1849"/>
                </a:lnSpc>
              </a:pPr>
              <a:r>
                <a:rPr lang="en-US" sz="1636">
                  <a:solidFill>
                    <a:srgbClr val="000000"/>
                  </a:solidFill>
                  <a:latin typeface="Canva Sans"/>
                  <a:ea typeface="Canva Sans"/>
                  <a:cs typeface="Canva Sans"/>
                  <a:sym typeface="Canva Sans"/>
                </a:rPr>
                <a:t>1:00 pm - 2:30 pm ET</a:t>
              </a:r>
            </a:p>
          </p:txBody>
        </p:sp>
      </p:grpSp>
      <p:grpSp>
        <p:nvGrpSpPr>
          <p:cNvPr name="Group 34" id="34"/>
          <p:cNvGrpSpPr/>
          <p:nvPr/>
        </p:nvGrpSpPr>
        <p:grpSpPr>
          <a:xfrm rot="0">
            <a:off x="10909255" y="3443265"/>
            <a:ext cx="3270895" cy="4265799"/>
            <a:chOff x="0" y="0"/>
            <a:chExt cx="4361193" cy="5687732"/>
          </a:xfrm>
        </p:grpSpPr>
        <p:grpSp>
          <p:nvGrpSpPr>
            <p:cNvPr name="Group 35" id="35"/>
            <p:cNvGrpSpPr/>
            <p:nvPr/>
          </p:nvGrpSpPr>
          <p:grpSpPr>
            <a:xfrm rot="0">
              <a:off x="645446" y="1916"/>
              <a:ext cx="3028717" cy="3028717"/>
              <a:chOff x="0" y="0"/>
              <a:chExt cx="639704" cy="639704"/>
            </a:xfrm>
          </p:grpSpPr>
          <p:sp>
            <p:nvSpPr>
              <p:cNvPr name="Freeform 36" id="36"/>
              <p:cNvSpPr/>
              <p:nvPr/>
            </p:nvSpPr>
            <p:spPr>
              <a:xfrm flipH="false" flipV="false" rot="0">
                <a:off x="0" y="0"/>
                <a:ext cx="639704" cy="639704"/>
              </a:xfrm>
              <a:custGeom>
                <a:avLst/>
                <a:gdLst/>
                <a:ahLst/>
                <a:cxnLst/>
                <a:rect r="r" b="b" t="t" l="l"/>
                <a:pathLst>
                  <a:path h="639704" w="639704">
                    <a:moveTo>
                      <a:pt x="319852" y="0"/>
                    </a:moveTo>
                    <a:cubicBezTo>
                      <a:pt x="143203" y="0"/>
                      <a:pt x="0" y="143203"/>
                      <a:pt x="0" y="319852"/>
                    </a:cubicBezTo>
                    <a:cubicBezTo>
                      <a:pt x="0" y="496501"/>
                      <a:pt x="143203" y="639704"/>
                      <a:pt x="319852" y="639704"/>
                    </a:cubicBezTo>
                    <a:cubicBezTo>
                      <a:pt x="496501" y="639704"/>
                      <a:pt x="639704" y="496501"/>
                      <a:pt x="639704" y="319852"/>
                    </a:cubicBezTo>
                    <a:cubicBezTo>
                      <a:pt x="639704" y="143203"/>
                      <a:pt x="496501" y="0"/>
                      <a:pt x="319852" y="0"/>
                    </a:cubicBezTo>
                    <a:close/>
                  </a:path>
                </a:pathLst>
              </a:custGeom>
              <a:solidFill>
                <a:srgbClr val="000000">
                  <a:alpha val="0"/>
                </a:srgbClr>
              </a:solidFill>
              <a:ln w="57150" cap="sq">
                <a:solidFill>
                  <a:srgbClr val="E7C242"/>
                </a:solidFill>
                <a:prstDash val="solid"/>
                <a:miter/>
              </a:ln>
            </p:spPr>
          </p:sp>
          <p:sp>
            <p:nvSpPr>
              <p:cNvPr name="TextBox 37" id="37"/>
              <p:cNvSpPr txBox="true"/>
              <p:nvPr/>
            </p:nvSpPr>
            <p:spPr>
              <a:xfrm>
                <a:off x="59972" y="59972"/>
                <a:ext cx="519759" cy="519759"/>
              </a:xfrm>
              <a:prstGeom prst="rect">
                <a:avLst/>
              </a:prstGeom>
            </p:spPr>
            <p:txBody>
              <a:bodyPr anchor="ctr" rtlCol="false" tIns="50800" lIns="50800" bIns="50800" rIns="50800"/>
              <a:lstStyle/>
              <a:p>
                <a:pPr algn="ctr">
                  <a:lnSpc>
                    <a:spcPts val="1581"/>
                  </a:lnSpc>
                </a:pPr>
              </a:p>
            </p:txBody>
          </p:sp>
        </p:grpSp>
        <p:grpSp>
          <p:nvGrpSpPr>
            <p:cNvPr name="Group 38" id="38"/>
            <p:cNvGrpSpPr/>
            <p:nvPr/>
          </p:nvGrpSpPr>
          <p:grpSpPr>
            <a:xfrm rot="0">
              <a:off x="646843" y="0"/>
              <a:ext cx="3028717" cy="3028717"/>
              <a:chOff x="0" y="0"/>
              <a:chExt cx="6151420" cy="6151420"/>
            </a:xfrm>
          </p:grpSpPr>
          <p:sp>
            <p:nvSpPr>
              <p:cNvPr name="Freeform 39" id="39"/>
              <p:cNvSpPr/>
              <p:nvPr/>
            </p:nvSpPr>
            <p:spPr>
              <a:xfrm flipH="false" flipV="false" rot="0">
                <a:off x="0" y="0"/>
                <a:ext cx="6151420" cy="6151420"/>
              </a:xfrm>
              <a:custGeom>
                <a:avLst/>
                <a:gdLst/>
                <a:ahLst/>
                <a:cxnLst/>
                <a:rect r="r" b="b" t="t" l="l"/>
                <a:pathLst>
                  <a:path h="6151420" w="6151420">
                    <a:moveTo>
                      <a:pt x="6151420" y="3075747"/>
                    </a:moveTo>
                    <a:cubicBezTo>
                      <a:pt x="6151420" y="4774345"/>
                      <a:pt x="4774351" y="6151420"/>
                      <a:pt x="3075710" y="6151420"/>
                    </a:cubicBezTo>
                    <a:cubicBezTo>
                      <a:pt x="1377045" y="6151420"/>
                      <a:pt x="0" y="4774345"/>
                      <a:pt x="0" y="3075747"/>
                    </a:cubicBezTo>
                    <a:cubicBezTo>
                      <a:pt x="0" y="1377062"/>
                      <a:pt x="1377045" y="0"/>
                      <a:pt x="3075710" y="0"/>
                    </a:cubicBezTo>
                    <a:cubicBezTo>
                      <a:pt x="4774376" y="0"/>
                      <a:pt x="6151420" y="1377062"/>
                      <a:pt x="6151420" y="3075747"/>
                    </a:cubicBezTo>
                    <a:close/>
                  </a:path>
                </a:pathLst>
              </a:custGeom>
              <a:blipFill>
                <a:blip r:embed="rId8"/>
                <a:stretch>
                  <a:fillRect l="-112869" t="-19933" r="-193645" b="-184952"/>
                </a:stretch>
              </a:blipFill>
            </p:spPr>
          </p:sp>
        </p:grpSp>
        <p:sp>
          <p:nvSpPr>
            <p:cNvPr name="TextBox 40" id="40"/>
            <p:cNvSpPr txBox="true"/>
            <p:nvPr/>
          </p:nvSpPr>
          <p:spPr>
            <a:xfrm rot="0">
              <a:off x="24178" y="3834771"/>
              <a:ext cx="4337016" cy="979879"/>
            </a:xfrm>
            <a:prstGeom prst="rect">
              <a:avLst/>
            </a:prstGeom>
          </p:spPr>
          <p:txBody>
            <a:bodyPr anchor="t" rtlCol="false" tIns="0" lIns="0" bIns="0" rIns="0">
              <a:spAutoFit/>
            </a:bodyPr>
            <a:lstStyle/>
            <a:p>
              <a:pPr algn="ctr">
                <a:lnSpc>
                  <a:spcPts val="1963"/>
                </a:lnSpc>
              </a:pPr>
              <a:r>
                <a:rPr lang="en-US" b="true" sz="1636" spc="14">
                  <a:solidFill>
                    <a:srgbClr val="000000"/>
                  </a:solidFill>
                  <a:latin typeface="Montserrat Semi-Bold"/>
                  <a:ea typeface="Montserrat Semi-Bold"/>
                  <a:cs typeface="Montserrat Semi-Bold"/>
                  <a:sym typeface="Montserrat Semi-Bold"/>
                </a:rPr>
                <a:t>Innies and Outies: Maintaining our Humanity During the Age of AI</a:t>
              </a:r>
            </a:p>
          </p:txBody>
        </p:sp>
        <p:sp>
          <p:nvSpPr>
            <p:cNvPr name="TextBox 41" id="41"/>
            <p:cNvSpPr txBox="true"/>
            <p:nvPr/>
          </p:nvSpPr>
          <p:spPr>
            <a:xfrm rot="0">
              <a:off x="0" y="3268365"/>
              <a:ext cx="4322404" cy="417940"/>
            </a:xfrm>
            <a:prstGeom prst="rect">
              <a:avLst/>
            </a:prstGeom>
          </p:spPr>
          <p:txBody>
            <a:bodyPr anchor="t" rtlCol="false" tIns="0" lIns="0" bIns="0" rIns="0">
              <a:spAutoFit/>
            </a:bodyPr>
            <a:lstStyle/>
            <a:p>
              <a:pPr algn="ctr">
                <a:lnSpc>
                  <a:spcPts val="2455"/>
                </a:lnSpc>
              </a:pPr>
              <a:r>
                <a:rPr lang="en-US" b="true" sz="2104" spc="2">
                  <a:solidFill>
                    <a:srgbClr val="D66252"/>
                  </a:solidFill>
                  <a:latin typeface="Montserrat Bold"/>
                  <a:ea typeface="Montserrat Bold"/>
                  <a:cs typeface="Montserrat Bold"/>
                  <a:sym typeface="Montserrat Bold"/>
                </a:rPr>
                <a:t>Richard Sharpe</a:t>
              </a:r>
            </a:p>
          </p:txBody>
        </p:sp>
        <p:sp>
          <p:nvSpPr>
            <p:cNvPr name="TextBox 42" id="42"/>
            <p:cNvSpPr txBox="true"/>
            <p:nvPr/>
          </p:nvSpPr>
          <p:spPr>
            <a:xfrm rot="0">
              <a:off x="564003" y="5054298"/>
              <a:ext cx="3257366" cy="633434"/>
            </a:xfrm>
            <a:prstGeom prst="rect">
              <a:avLst/>
            </a:prstGeom>
          </p:spPr>
          <p:txBody>
            <a:bodyPr anchor="t" rtlCol="false" tIns="0" lIns="0" bIns="0" rIns="0">
              <a:spAutoFit/>
            </a:bodyPr>
            <a:lstStyle/>
            <a:p>
              <a:pPr algn="ctr">
                <a:lnSpc>
                  <a:spcPts val="1849"/>
                </a:lnSpc>
              </a:pPr>
              <a:r>
                <a:rPr lang="en-US" sz="1636">
                  <a:solidFill>
                    <a:srgbClr val="000000"/>
                  </a:solidFill>
                  <a:latin typeface="Canva Sans"/>
                  <a:ea typeface="Canva Sans"/>
                  <a:cs typeface="Canva Sans"/>
                  <a:sym typeface="Canva Sans"/>
                </a:rPr>
                <a:t>November 3, 2025</a:t>
              </a:r>
            </a:p>
            <a:p>
              <a:pPr algn="ctr">
                <a:lnSpc>
                  <a:spcPts val="1849"/>
                </a:lnSpc>
              </a:pPr>
              <a:r>
                <a:rPr lang="en-US" sz="1636">
                  <a:solidFill>
                    <a:srgbClr val="000000"/>
                  </a:solidFill>
                  <a:latin typeface="Canva Sans"/>
                  <a:ea typeface="Canva Sans"/>
                  <a:cs typeface="Canva Sans"/>
                  <a:sym typeface="Canva Sans"/>
                </a:rPr>
                <a:t>1:00 pm - 2:30 pm ET</a:t>
              </a:r>
            </a:p>
          </p:txBody>
        </p:sp>
      </p:grpSp>
      <p:grpSp>
        <p:nvGrpSpPr>
          <p:cNvPr name="Group 43" id="43"/>
          <p:cNvGrpSpPr/>
          <p:nvPr/>
        </p:nvGrpSpPr>
        <p:grpSpPr>
          <a:xfrm rot="0">
            <a:off x="14374506" y="3518676"/>
            <a:ext cx="3429917" cy="4265799"/>
            <a:chOff x="0" y="0"/>
            <a:chExt cx="4573223" cy="5687732"/>
          </a:xfrm>
        </p:grpSpPr>
        <p:grpSp>
          <p:nvGrpSpPr>
            <p:cNvPr name="Group 44" id="44"/>
            <p:cNvGrpSpPr/>
            <p:nvPr/>
          </p:nvGrpSpPr>
          <p:grpSpPr>
            <a:xfrm rot="0">
              <a:off x="676826" y="1916"/>
              <a:ext cx="3175965" cy="3028717"/>
              <a:chOff x="0" y="0"/>
              <a:chExt cx="670804" cy="639704"/>
            </a:xfrm>
          </p:grpSpPr>
          <p:sp>
            <p:nvSpPr>
              <p:cNvPr name="Freeform 45" id="45"/>
              <p:cNvSpPr/>
              <p:nvPr/>
            </p:nvSpPr>
            <p:spPr>
              <a:xfrm flipH="false" flipV="false" rot="0">
                <a:off x="0" y="0"/>
                <a:ext cx="670804" cy="639704"/>
              </a:xfrm>
              <a:custGeom>
                <a:avLst/>
                <a:gdLst/>
                <a:ahLst/>
                <a:cxnLst/>
                <a:rect r="r" b="b" t="t" l="l"/>
                <a:pathLst>
                  <a:path h="639704" w="670804">
                    <a:moveTo>
                      <a:pt x="335402" y="0"/>
                    </a:moveTo>
                    <a:cubicBezTo>
                      <a:pt x="150165" y="0"/>
                      <a:pt x="0" y="143203"/>
                      <a:pt x="0" y="319852"/>
                    </a:cubicBezTo>
                    <a:cubicBezTo>
                      <a:pt x="0" y="496501"/>
                      <a:pt x="150165" y="639704"/>
                      <a:pt x="335402" y="639704"/>
                    </a:cubicBezTo>
                    <a:cubicBezTo>
                      <a:pt x="520640" y="639704"/>
                      <a:pt x="670804" y="496501"/>
                      <a:pt x="670804" y="319852"/>
                    </a:cubicBezTo>
                    <a:cubicBezTo>
                      <a:pt x="670804" y="143203"/>
                      <a:pt x="520640" y="0"/>
                      <a:pt x="335402" y="0"/>
                    </a:cubicBezTo>
                    <a:close/>
                  </a:path>
                </a:pathLst>
              </a:custGeom>
              <a:solidFill>
                <a:srgbClr val="000000">
                  <a:alpha val="0"/>
                </a:srgbClr>
              </a:solidFill>
              <a:ln w="57150" cap="sq">
                <a:solidFill>
                  <a:srgbClr val="E7C242"/>
                </a:solidFill>
                <a:prstDash val="solid"/>
                <a:miter/>
              </a:ln>
            </p:spPr>
          </p:sp>
          <p:sp>
            <p:nvSpPr>
              <p:cNvPr name="TextBox 46" id="46"/>
              <p:cNvSpPr txBox="true"/>
              <p:nvPr/>
            </p:nvSpPr>
            <p:spPr>
              <a:xfrm>
                <a:off x="62888" y="59972"/>
                <a:ext cx="545029" cy="519759"/>
              </a:xfrm>
              <a:prstGeom prst="rect">
                <a:avLst/>
              </a:prstGeom>
            </p:spPr>
            <p:txBody>
              <a:bodyPr anchor="ctr" rtlCol="false" tIns="50800" lIns="50800" bIns="50800" rIns="50800"/>
              <a:lstStyle/>
              <a:p>
                <a:pPr algn="ctr">
                  <a:lnSpc>
                    <a:spcPts val="1581"/>
                  </a:lnSpc>
                </a:pPr>
              </a:p>
            </p:txBody>
          </p:sp>
        </p:grpSp>
        <p:grpSp>
          <p:nvGrpSpPr>
            <p:cNvPr name="Group 47" id="47"/>
            <p:cNvGrpSpPr/>
            <p:nvPr/>
          </p:nvGrpSpPr>
          <p:grpSpPr>
            <a:xfrm rot="0">
              <a:off x="678291" y="0"/>
              <a:ext cx="3175965" cy="3028717"/>
              <a:chOff x="0" y="0"/>
              <a:chExt cx="6450486" cy="6151420"/>
            </a:xfrm>
          </p:grpSpPr>
          <p:sp>
            <p:nvSpPr>
              <p:cNvPr name="Freeform 48" id="48"/>
              <p:cNvSpPr/>
              <p:nvPr/>
            </p:nvSpPr>
            <p:spPr>
              <a:xfrm flipH="false" flipV="false" rot="0">
                <a:off x="0" y="0"/>
                <a:ext cx="6450486" cy="6151420"/>
              </a:xfrm>
              <a:custGeom>
                <a:avLst/>
                <a:gdLst/>
                <a:ahLst/>
                <a:cxnLst/>
                <a:rect r="r" b="b" t="t" l="l"/>
                <a:pathLst>
                  <a:path h="6151420" w="6450486">
                    <a:moveTo>
                      <a:pt x="6450486" y="3075747"/>
                    </a:moveTo>
                    <a:cubicBezTo>
                      <a:pt x="6450486" y="4774345"/>
                      <a:pt x="5006467" y="6151420"/>
                      <a:pt x="3225243" y="6151420"/>
                    </a:cubicBezTo>
                    <a:cubicBezTo>
                      <a:pt x="1443993" y="6151420"/>
                      <a:pt x="0" y="4774345"/>
                      <a:pt x="0" y="3075747"/>
                    </a:cubicBezTo>
                    <a:cubicBezTo>
                      <a:pt x="0" y="1377062"/>
                      <a:pt x="1443993" y="0"/>
                      <a:pt x="3225243" y="0"/>
                    </a:cubicBezTo>
                    <a:cubicBezTo>
                      <a:pt x="5006493" y="0"/>
                      <a:pt x="6450486" y="1377062"/>
                      <a:pt x="6450486" y="3075747"/>
                    </a:cubicBezTo>
                    <a:close/>
                  </a:path>
                </a:pathLst>
              </a:custGeom>
              <a:blipFill>
                <a:blip r:embed="rId9"/>
                <a:stretch>
                  <a:fillRect l="-16400" t="-5033" r="-19760" b="-37747"/>
                </a:stretch>
              </a:blipFill>
            </p:spPr>
          </p:sp>
        </p:grpSp>
        <p:sp>
          <p:nvSpPr>
            <p:cNvPr name="TextBox 49" id="49"/>
            <p:cNvSpPr txBox="true"/>
            <p:nvPr/>
          </p:nvSpPr>
          <p:spPr>
            <a:xfrm rot="0">
              <a:off x="25353" y="3834771"/>
              <a:ext cx="4547870" cy="979879"/>
            </a:xfrm>
            <a:prstGeom prst="rect">
              <a:avLst/>
            </a:prstGeom>
          </p:spPr>
          <p:txBody>
            <a:bodyPr anchor="t" rtlCol="false" tIns="0" lIns="0" bIns="0" rIns="0">
              <a:spAutoFit/>
            </a:bodyPr>
            <a:lstStyle/>
            <a:p>
              <a:pPr algn="ctr">
                <a:lnSpc>
                  <a:spcPts val="1963"/>
                </a:lnSpc>
              </a:pPr>
              <a:r>
                <a:rPr lang="en-US" b="true" sz="1636" spc="14">
                  <a:solidFill>
                    <a:srgbClr val="000000"/>
                  </a:solidFill>
                  <a:latin typeface="Montserrat Semi-Bold"/>
                  <a:ea typeface="Montserrat Semi-Bold"/>
                  <a:cs typeface="Montserrat Semi-Bold"/>
                  <a:sym typeface="Montserrat Semi-Bold"/>
                </a:rPr>
                <a:t>Confidence: </a:t>
              </a:r>
            </a:p>
            <a:p>
              <a:pPr algn="ctr">
                <a:lnSpc>
                  <a:spcPts val="1963"/>
                </a:lnSpc>
              </a:pPr>
              <a:r>
                <a:rPr lang="en-US" b="true" sz="1636" spc="14">
                  <a:solidFill>
                    <a:srgbClr val="000000"/>
                  </a:solidFill>
                  <a:latin typeface="Montserrat Semi-Bold"/>
                  <a:ea typeface="Montserrat Semi-Bold"/>
                  <a:cs typeface="Montserrat Semi-Bold"/>
                  <a:sym typeface="Montserrat Semi-Bold"/>
                </a:rPr>
                <a:t>Strengthen Your Mindset for Career and Leadership Success</a:t>
              </a:r>
            </a:p>
          </p:txBody>
        </p:sp>
        <p:sp>
          <p:nvSpPr>
            <p:cNvPr name="TextBox 50" id="50"/>
            <p:cNvSpPr txBox="true"/>
            <p:nvPr/>
          </p:nvSpPr>
          <p:spPr>
            <a:xfrm rot="0">
              <a:off x="0" y="3268365"/>
              <a:ext cx="4532548" cy="417940"/>
            </a:xfrm>
            <a:prstGeom prst="rect">
              <a:avLst/>
            </a:prstGeom>
          </p:spPr>
          <p:txBody>
            <a:bodyPr anchor="t" rtlCol="false" tIns="0" lIns="0" bIns="0" rIns="0">
              <a:spAutoFit/>
            </a:bodyPr>
            <a:lstStyle/>
            <a:p>
              <a:pPr algn="ctr">
                <a:lnSpc>
                  <a:spcPts val="2455"/>
                </a:lnSpc>
              </a:pPr>
              <a:r>
                <a:rPr lang="en-US" b="true" sz="2104" spc="2">
                  <a:solidFill>
                    <a:srgbClr val="D66252"/>
                  </a:solidFill>
                  <a:latin typeface="Montserrat Bold"/>
                  <a:ea typeface="Montserrat Bold"/>
                  <a:cs typeface="Montserrat Bold"/>
                  <a:sym typeface="Montserrat Bold"/>
                </a:rPr>
                <a:t>Charles Achampong</a:t>
              </a:r>
            </a:p>
          </p:txBody>
        </p:sp>
        <p:sp>
          <p:nvSpPr>
            <p:cNvPr name="TextBox 51" id="51"/>
            <p:cNvSpPr txBox="true"/>
            <p:nvPr/>
          </p:nvSpPr>
          <p:spPr>
            <a:xfrm rot="0">
              <a:off x="591423" y="5054298"/>
              <a:ext cx="3415731" cy="633434"/>
            </a:xfrm>
            <a:prstGeom prst="rect">
              <a:avLst/>
            </a:prstGeom>
          </p:spPr>
          <p:txBody>
            <a:bodyPr anchor="t" rtlCol="false" tIns="0" lIns="0" bIns="0" rIns="0">
              <a:spAutoFit/>
            </a:bodyPr>
            <a:lstStyle/>
            <a:p>
              <a:pPr algn="ctr">
                <a:lnSpc>
                  <a:spcPts val="1849"/>
                </a:lnSpc>
              </a:pPr>
              <a:r>
                <a:rPr lang="en-US" sz="1636">
                  <a:solidFill>
                    <a:srgbClr val="000000"/>
                  </a:solidFill>
                  <a:latin typeface="Canva Sans"/>
                  <a:ea typeface="Canva Sans"/>
                  <a:cs typeface="Canva Sans"/>
                  <a:sym typeface="Canva Sans"/>
                </a:rPr>
                <a:t>November 17, 2025</a:t>
              </a:r>
            </a:p>
            <a:p>
              <a:pPr algn="ctr">
                <a:lnSpc>
                  <a:spcPts val="1849"/>
                </a:lnSpc>
              </a:pPr>
              <a:r>
                <a:rPr lang="en-US" sz="1636">
                  <a:solidFill>
                    <a:srgbClr val="000000"/>
                  </a:solidFill>
                  <a:latin typeface="Canva Sans"/>
                  <a:ea typeface="Canva Sans"/>
                  <a:cs typeface="Canva Sans"/>
                  <a:sym typeface="Canva Sans"/>
                </a:rPr>
                <a:t>1:00 pm - 2:30 pm ET</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483118" y="2108169"/>
            <a:ext cx="16776300" cy="7683330"/>
          </a:xfrm>
          <a:prstGeom prst="rect">
            <a:avLst/>
          </a:prstGeom>
        </p:spPr>
        <p:txBody>
          <a:bodyPr anchor="t" rtlCol="false" tIns="0" lIns="0" bIns="0" rIns="0">
            <a:spAutoFit/>
          </a:bodyPr>
          <a:lstStyle/>
          <a:p>
            <a:pPr algn="ctr">
              <a:lnSpc>
                <a:spcPts val="4405"/>
              </a:lnSpc>
            </a:pPr>
            <a:r>
              <a:rPr lang="en-US" b="true" sz="2399">
                <a:solidFill>
                  <a:srgbClr val="000000"/>
                </a:solidFill>
                <a:latin typeface="Montserrat Bold"/>
                <a:ea typeface="Montserrat Bold"/>
                <a:cs typeface="Montserrat Bold"/>
                <a:sym typeface="Montserrat Bold"/>
              </a:rPr>
              <a:t> Inclusive Leadership</a:t>
            </a:r>
          </a:p>
          <a:p>
            <a:pPr algn="ctr">
              <a:lnSpc>
                <a:spcPts val="4405"/>
              </a:lnSpc>
            </a:pPr>
            <a:r>
              <a:rPr lang="en-US" sz="2399">
                <a:solidFill>
                  <a:srgbClr val="000000"/>
                </a:solidFill>
                <a:latin typeface="Montserrat"/>
                <a:ea typeface="Montserrat"/>
                <a:cs typeface="Montserrat"/>
                <a:sym typeface="Montserrat"/>
              </a:rPr>
              <a:t>September 30 or October 1</a:t>
            </a:r>
          </a:p>
          <a:p>
            <a:pPr algn="ctr">
              <a:lnSpc>
                <a:spcPts val="4405"/>
              </a:lnSpc>
            </a:pPr>
          </a:p>
          <a:p>
            <a:pPr algn="ctr">
              <a:lnSpc>
                <a:spcPts val="4405"/>
              </a:lnSpc>
            </a:pPr>
            <a:r>
              <a:rPr lang="en-US" b="true" sz="2399">
                <a:solidFill>
                  <a:srgbClr val="000000"/>
                </a:solidFill>
                <a:latin typeface="Montserrat Bold"/>
                <a:ea typeface="Montserrat Bold"/>
                <a:cs typeface="Montserrat Bold"/>
                <a:sym typeface="Montserrat Bold"/>
              </a:rPr>
              <a:t>Mastering the Art of Negotiation</a:t>
            </a:r>
          </a:p>
          <a:p>
            <a:pPr algn="ctr">
              <a:lnSpc>
                <a:spcPts val="4404"/>
              </a:lnSpc>
            </a:pPr>
            <a:r>
              <a:rPr lang="en-US" sz="2399">
                <a:solidFill>
                  <a:srgbClr val="000000"/>
                </a:solidFill>
                <a:latin typeface="Montserrat"/>
                <a:ea typeface="Montserrat"/>
                <a:cs typeface="Montserrat"/>
                <a:sym typeface="Montserrat"/>
              </a:rPr>
              <a:t>October 14 or 15</a:t>
            </a:r>
          </a:p>
          <a:p>
            <a:pPr algn="ctr">
              <a:lnSpc>
                <a:spcPts val="4404"/>
              </a:lnSpc>
            </a:pPr>
          </a:p>
          <a:p>
            <a:pPr algn="ctr">
              <a:lnSpc>
                <a:spcPts val="4404"/>
              </a:lnSpc>
            </a:pPr>
            <a:r>
              <a:rPr lang="en-US" b="true" sz="2399">
                <a:solidFill>
                  <a:srgbClr val="000000"/>
                </a:solidFill>
                <a:latin typeface="Montserrat Bold"/>
                <a:ea typeface="Montserrat Bold"/>
                <a:cs typeface="Montserrat Bold"/>
                <a:sym typeface="Montserrat Bold"/>
              </a:rPr>
              <a:t>Sponsorship and Career Building</a:t>
            </a:r>
          </a:p>
          <a:p>
            <a:pPr algn="ctr">
              <a:lnSpc>
                <a:spcPts val="4405"/>
              </a:lnSpc>
            </a:pPr>
            <a:r>
              <a:rPr lang="en-US" sz="2399">
                <a:solidFill>
                  <a:srgbClr val="000000"/>
                </a:solidFill>
                <a:latin typeface="Montserrat"/>
                <a:ea typeface="Montserrat"/>
                <a:cs typeface="Montserrat"/>
                <a:sym typeface="Montserrat"/>
              </a:rPr>
              <a:t>October 28 or 29</a:t>
            </a:r>
          </a:p>
          <a:p>
            <a:pPr algn="ctr">
              <a:lnSpc>
                <a:spcPts val="4405"/>
              </a:lnSpc>
            </a:pPr>
          </a:p>
          <a:p>
            <a:pPr algn="ctr">
              <a:lnSpc>
                <a:spcPts val="4405"/>
              </a:lnSpc>
            </a:pPr>
            <a:r>
              <a:rPr lang="en-US" b="true" sz="2399">
                <a:solidFill>
                  <a:srgbClr val="000000"/>
                </a:solidFill>
                <a:latin typeface="Montserrat Bold"/>
                <a:ea typeface="Montserrat Bold"/>
                <a:cs typeface="Montserrat Bold"/>
                <a:sym typeface="Montserrat Bold"/>
              </a:rPr>
              <a:t>Diversity, Equity, Inclusion, and Accessibility: A Non-Performative Approach</a:t>
            </a:r>
          </a:p>
          <a:p>
            <a:pPr algn="ctr">
              <a:lnSpc>
                <a:spcPts val="4405"/>
              </a:lnSpc>
            </a:pPr>
            <a:r>
              <a:rPr lang="en-US" sz="2399">
                <a:solidFill>
                  <a:srgbClr val="000000"/>
                </a:solidFill>
                <a:latin typeface="Montserrat"/>
                <a:ea typeface="Montserrat"/>
                <a:cs typeface="Montserrat"/>
                <a:sym typeface="Montserrat"/>
              </a:rPr>
              <a:t>November 11 or 12</a:t>
            </a:r>
          </a:p>
          <a:p>
            <a:pPr algn="ctr">
              <a:lnSpc>
                <a:spcPts val="4405"/>
              </a:lnSpc>
            </a:pPr>
          </a:p>
          <a:p>
            <a:pPr algn="ctr">
              <a:lnSpc>
                <a:spcPts val="4405"/>
              </a:lnSpc>
            </a:pPr>
            <a:r>
              <a:rPr lang="en-US" b="true" sz="2399">
                <a:solidFill>
                  <a:srgbClr val="000000"/>
                </a:solidFill>
                <a:latin typeface="Montserrat Bold"/>
                <a:ea typeface="Montserrat Bold"/>
                <a:cs typeface="Montserrat Bold"/>
                <a:sym typeface="Montserrat Bold"/>
              </a:rPr>
              <a:t>Confidence: Strengthen Your Mindset for Career and Leadership Success</a:t>
            </a:r>
          </a:p>
          <a:p>
            <a:pPr algn="ctr">
              <a:lnSpc>
                <a:spcPts val="4405"/>
              </a:lnSpc>
            </a:pPr>
            <a:r>
              <a:rPr lang="en-US" sz="2399">
                <a:solidFill>
                  <a:srgbClr val="000000"/>
                </a:solidFill>
                <a:latin typeface="Montserrat"/>
                <a:ea typeface="Montserrat"/>
                <a:cs typeface="Montserrat"/>
                <a:sym typeface="Montserrat"/>
              </a:rPr>
              <a:t>November 25 or 26</a:t>
            </a:r>
          </a:p>
        </p:txBody>
      </p:sp>
      <p:sp>
        <p:nvSpPr>
          <p:cNvPr name="TextBox 5" id="5"/>
          <p:cNvSpPr txBox="true"/>
          <p:nvPr/>
        </p:nvSpPr>
        <p:spPr>
          <a:xfrm rot="0">
            <a:off x="2313502" y="1086669"/>
            <a:ext cx="13328956" cy="901700"/>
          </a:xfrm>
          <a:prstGeom prst="rect">
            <a:avLst/>
          </a:prstGeom>
        </p:spPr>
        <p:txBody>
          <a:bodyPr anchor="t" rtlCol="false" tIns="0" lIns="0" bIns="0" rIns="0">
            <a:spAutoFit/>
          </a:bodyPr>
          <a:lstStyle/>
          <a:p>
            <a:pPr algn="l">
              <a:lnSpc>
                <a:spcPts val="7319"/>
              </a:lnSpc>
            </a:pPr>
            <a:r>
              <a:rPr lang="en-US" b="true" sz="4999">
                <a:solidFill>
                  <a:srgbClr val="000000"/>
                </a:solidFill>
                <a:latin typeface="Montserrat Bold"/>
                <a:ea typeface="Montserrat Bold"/>
                <a:cs typeface="Montserrat Bold"/>
                <a:sym typeface="Montserrat Bold"/>
              </a:rPr>
              <a:t>Circle Themes</a:t>
            </a:r>
          </a:p>
        </p:txBody>
      </p:sp>
      <p:grpSp>
        <p:nvGrpSpPr>
          <p:cNvPr name="Group 6" id="6"/>
          <p:cNvGrpSpPr/>
          <p:nvPr/>
        </p:nvGrpSpPr>
        <p:grpSpPr>
          <a:xfrm rot="0">
            <a:off x="13504456" y="694865"/>
            <a:ext cx="4516107" cy="4516088"/>
            <a:chOff x="0" y="0"/>
            <a:chExt cx="6021476" cy="6021451"/>
          </a:xfrm>
        </p:grpSpPr>
        <p:sp>
          <p:nvSpPr>
            <p:cNvPr name="Freeform 7" id="7"/>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24999" t="0" r="-25000" b="0"/>
              </a:stretch>
            </a:blipFill>
          </p:spPr>
        </p:sp>
      </p:grpSp>
      <p:grpSp>
        <p:nvGrpSpPr>
          <p:cNvPr name="Group 8" id="8"/>
          <p:cNvGrpSpPr>
            <a:grpSpLocks noChangeAspect="true"/>
          </p:cNvGrpSpPr>
          <p:nvPr/>
        </p:nvGrpSpPr>
        <p:grpSpPr>
          <a:xfrm rot="0">
            <a:off x="293000" y="841788"/>
            <a:ext cx="1830401" cy="1525966"/>
            <a:chOff x="0" y="0"/>
            <a:chExt cx="2440535" cy="2034621"/>
          </a:xfrm>
        </p:grpSpPr>
        <p:sp>
          <p:nvSpPr>
            <p:cNvPr name="Freeform 9" id="9"/>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5"/>
              <a:stretch>
                <a:fillRect l="0" t="0" r="0" b="2"/>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206731" y="1086669"/>
            <a:ext cx="13328956" cy="901700"/>
          </a:xfrm>
          <a:prstGeom prst="rect">
            <a:avLst/>
          </a:prstGeom>
        </p:spPr>
        <p:txBody>
          <a:bodyPr anchor="t" rtlCol="false" tIns="0" lIns="0" bIns="0" rIns="0">
            <a:spAutoFit/>
          </a:bodyPr>
          <a:lstStyle/>
          <a:p>
            <a:pPr algn="l">
              <a:lnSpc>
                <a:spcPts val="7319"/>
              </a:lnSpc>
            </a:pPr>
            <a:r>
              <a:rPr lang="en-US" b="true" sz="4999">
                <a:solidFill>
                  <a:srgbClr val="000000"/>
                </a:solidFill>
                <a:latin typeface="Montserrat Bold"/>
                <a:ea typeface="Montserrat Bold"/>
                <a:cs typeface="Montserrat Bold"/>
                <a:sym typeface="Montserrat Bold"/>
              </a:rPr>
              <a:t>Benefits and Toolkit</a:t>
            </a:r>
          </a:p>
        </p:txBody>
      </p:sp>
      <p:graphicFrame>
        <p:nvGraphicFramePr>
          <p:cNvPr name="Table 5" id="5"/>
          <p:cNvGraphicFramePr>
            <a:graphicFrameLocks noGrp="true"/>
          </p:cNvGraphicFramePr>
          <p:nvPr/>
        </p:nvGraphicFramePr>
        <p:xfrm>
          <a:off x="445393" y="2762409"/>
          <a:ext cx="16624300" cy="6724650"/>
        </p:xfrm>
        <a:graphic>
          <a:graphicData uri="http://schemas.openxmlformats.org/drawingml/2006/table">
            <a:tbl>
              <a:tblPr/>
              <a:tblGrid>
                <a:gridCol w="16624300"/>
              </a:tblGrid>
              <a:tr h="6724650">
                <a:tc>
                  <a:txBody>
                    <a:bodyPr anchor="t" rtlCol="false"/>
                    <a:lstStyle/>
                    <a:p>
                      <a:pPr algn="l" marL="636430" indent="-212143" lvl="2">
                        <a:lnSpc>
                          <a:spcPts val="6584"/>
                        </a:lnSpc>
                        <a:buFont typeface="Arial"/>
                        <a:buChar char="⚬"/>
                        <a:defRPr/>
                      </a:pPr>
                      <a:r>
                        <a:rPr lang="en-US" sz="2633" u="sng">
                          <a:solidFill>
                            <a:srgbClr val="0000FF"/>
                          </a:solidFill>
                          <a:latin typeface="Montserrat"/>
                          <a:ea typeface="Montserrat"/>
                          <a:cs typeface="Montserrat"/>
                          <a:sym typeface="Montserrat"/>
                          <a:hlinkClick r:id="rId4" tooltip="https://wiki.gccollab.ca/Lifting_as_you_Lead_Mentoring_Circles_Program_2025#Masterclasses"/>
                        </a:rPr>
                        <a:t>Masterclasses</a:t>
                      </a:r>
                      <a:r>
                        <a:rPr lang="en-US" sz="2633">
                          <a:solidFill>
                            <a:srgbClr val="000000"/>
                          </a:solidFill>
                          <a:latin typeface="Montserrat"/>
                          <a:ea typeface="Montserrat"/>
                          <a:cs typeface="Montserrat"/>
                          <a:sym typeface="Montserrat"/>
                        </a:rPr>
                        <a:t> with Subject Matter Experts</a:t>
                      </a:r>
                      <a:endParaRPr lang="en-US" sz="1100"/>
                    </a:p>
                    <a:p>
                      <a:pPr algn="l" marL="636430" indent="-212143" lvl="2">
                        <a:lnSpc>
                          <a:spcPts val="6584"/>
                        </a:lnSpc>
                        <a:buFont typeface="Arial"/>
                        <a:buChar char="⚬"/>
                      </a:pPr>
                      <a:r>
                        <a:rPr lang="en-US" sz="2633" u="sng">
                          <a:solidFill>
                            <a:srgbClr val="0000FF"/>
                          </a:solidFill>
                          <a:latin typeface="Montserrat"/>
                          <a:ea typeface="Montserrat"/>
                          <a:cs typeface="Montserrat"/>
                          <a:sym typeface="Montserrat"/>
                          <a:hlinkClick r:id="rId5" tooltip="https://wiki.gccollab.ca/Lifting_as_you_Lead_Mentoring_Circles_Program_2025#Circle_Discussion_Guides"/>
                        </a:rPr>
                        <a:t>Discussion Guides</a:t>
                      </a:r>
                    </a:p>
                    <a:p>
                      <a:pPr algn="l" marL="636430" indent="-212143" lvl="2">
                        <a:lnSpc>
                          <a:spcPts val="6584"/>
                        </a:lnSpc>
                        <a:buFont typeface="Arial"/>
                        <a:buChar char="⚬"/>
                      </a:pPr>
                      <a:r>
                        <a:rPr lang="en-US" sz="2633" u="sng">
                          <a:solidFill>
                            <a:srgbClr val="0000FF"/>
                          </a:solidFill>
                          <a:latin typeface="Montserrat"/>
                          <a:ea typeface="Montserrat"/>
                          <a:cs typeface="Montserrat"/>
                          <a:sym typeface="Montserrat"/>
                          <a:hlinkClick r:id="rId6" tooltip="https://wiki.gccollab.ca/images/d/dd/Lifting_as_You_Lead_Mentoring_Circles_Networking_Best_Practices.pdf"/>
                        </a:rPr>
                        <a:t>Networking Best Practices</a:t>
                      </a:r>
                    </a:p>
                    <a:p>
                      <a:pPr algn="l" marL="636430" indent="-212143" lvl="2">
                        <a:lnSpc>
                          <a:spcPts val="6584"/>
                        </a:lnSpc>
                        <a:buFont typeface="Arial"/>
                        <a:buChar char="⚬"/>
                      </a:pPr>
                      <a:r>
                        <a:rPr lang="en-US" sz="2633">
                          <a:solidFill>
                            <a:srgbClr val="000000"/>
                          </a:solidFill>
                          <a:latin typeface="Montserrat"/>
                          <a:ea typeface="Montserrat"/>
                          <a:cs typeface="Montserrat"/>
                          <a:sym typeface="Montserrat"/>
                        </a:rPr>
                        <a:t>Weekly </a:t>
                      </a:r>
                      <a:r>
                        <a:rPr lang="en-US" sz="2633">
                          <a:solidFill>
                            <a:srgbClr val="000000"/>
                          </a:solidFill>
                          <a:latin typeface="Montserrat"/>
                          <a:ea typeface="Montserrat"/>
                          <a:cs typeface="Montserrat"/>
                          <a:sym typeface="Montserrat"/>
                        </a:rPr>
                        <a:t>LLMC Lounge</a:t>
                      </a:r>
                    </a:p>
                    <a:p>
                      <a:pPr algn="l" marL="636430" indent="-212143" lvl="2">
                        <a:lnSpc>
                          <a:spcPts val="6584"/>
                        </a:lnSpc>
                        <a:buFont typeface="Arial"/>
                        <a:buChar char="⚬"/>
                      </a:pPr>
                      <a:r>
                        <a:rPr lang="en-US" sz="2633">
                          <a:solidFill>
                            <a:srgbClr val="000000"/>
                          </a:solidFill>
                          <a:latin typeface="Montserrat"/>
                          <a:ea typeface="Montserrat"/>
                          <a:cs typeface="Montserrat"/>
                          <a:sym typeface="Montserrat"/>
                        </a:rPr>
                        <a:t>Written Components</a:t>
                      </a:r>
                    </a:p>
                    <a:p>
                      <a:pPr algn="l" marL="636430" indent="-212143" lvl="2">
                        <a:lnSpc>
                          <a:spcPts val="6584"/>
                        </a:lnSpc>
                        <a:buFont typeface="Arial"/>
                        <a:buChar char="⚬"/>
                      </a:pPr>
                      <a:r>
                        <a:rPr lang="en-US" sz="2633">
                          <a:solidFill>
                            <a:srgbClr val="000000"/>
                          </a:solidFill>
                          <a:latin typeface="Montserrat"/>
                          <a:ea typeface="Montserrat"/>
                          <a:cs typeface="Montserrat"/>
                          <a:sym typeface="Montserrat"/>
                        </a:rPr>
                        <a:t>Emails</a:t>
                      </a:r>
                    </a:p>
                    <a:p>
                      <a:pPr algn="l" marL="636430" indent="-212143" lvl="2">
                        <a:lnSpc>
                          <a:spcPts val="6584"/>
                        </a:lnSpc>
                        <a:buFont typeface="Arial"/>
                        <a:buChar char="⚬"/>
                      </a:pPr>
                      <a:r>
                        <a:rPr lang="en-US" sz="2633">
                          <a:solidFill>
                            <a:srgbClr val="000000"/>
                          </a:solidFill>
                          <a:latin typeface="Montserrat"/>
                          <a:ea typeface="Montserrat"/>
                          <a:cs typeface="Montserrat"/>
                          <a:sym typeface="Montserrat"/>
                        </a:rPr>
                        <a:t>Online Engagements (i.e., </a:t>
                      </a:r>
                      <a:r>
                        <a:rPr lang="en-US" sz="2633" u="sng">
                          <a:solidFill>
                            <a:srgbClr val="0000FF"/>
                          </a:solidFill>
                          <a:latin typeface="Montserrat"/>
                          <a:ea typeface="Montserrat"/>
                          <a:cs typeface="Montserrat"/>
                          <a:sym typeface="Montserrat"/>
                          <a:hlinkClick r:id="rId7" tooltip="https://www.linkedin.com/groups/12904569/"/>
                        </a:rPr>
                        <a:t>LinkedIn</a:t>
                      </a:r>
                      <a:r>
                        <a:rPr lang="en-US" sz="2633">
                          <a:solidFill>
                            <a:srgbClr val="000000"/>
                          </a:solidFill>
                          <a:latin typeface="Montserrat"/>
                          <a:ea typeface="Montserrat"/>
                          <a:cs typeface="Montserrat"/>
                          <a:sym typeface="Montserrat"/>
                        </a:rPr>
                        <a:t>, MS Teams)</a:t>
                      </a:r>
                    </a:p>
                    <a:p>
                      <a:pPr algn="l" marL="636430" indent="-212143" lvl="2">
                        <a:lnSpc>
                          <a:spcPts val="6584"/>
                        </a:lnSpc>
                        <a:buFont typeface="Arial"/>
                        <a:buChar char="⚬"/>
                      </a:pPr>
                      <a:r>
                        <a:rPr lang="en-US" sz="2633">
                          <a:solidFill>
                            <a:srgbClr val="000000"/>
                          </a:solidFill>
                          <a:latin typeface="Montserrat"/>
                          <a:ea typeface="Montserrat"/>
                          <a:cs typeface="Montserrat"/>
                          <a:sym typeface="Montserrat"/>
                        </a:rPr>
                        <a:t>Local in-person events (optional; hosted by LLMC member volunteers across Canada)</a:t>
                      </a:r>
                    </a:p>
                  </a:txBody>
                  <a:tcPr marL="190500" marR="190500" marT="190500" marB="190500" anchor="ctr">
                    <a:lnL cmpd="sng" algn="ctr" cap="flat" w="9525">
                      <a:solidFill>
                        <a:srgbClr val="FFFFFF"/>
                      </a:solidFill>
                      <a:prstDash val="dash"/>
                      <a:round/>
                      <a:headEnd type="none" w="med" len="med"/>
                      <a:tailEnd type="none" w="med" len="med"/>
                    </a:lnL>
                    <a:lnR cmpd="sng" algn="ctr" cap="flat" w="9725">
                      <a:solidFill>
                        <a:srgbClr val="FFFFFF"/>
                      </a:solidFill>
                      <a:prstDash val="dash"/>
                      <a:round/>
                      <a:headEnd type="none" w="med" len="med"/>
                      <a:tailEnd type="none" w="med" len="med"/>
                    </a:lnR>
                    <a:lnT cmpd="sng" algn="ctr" cap="flat" w="9525">
                      <a:solidFill>
                        <a:srgbClr val="FFFFFF"/>
                      </a:solidFill>
                      <a:prstDash val="dash"/>
                      <a:round/>
                      <a:headEnd type="none" w="med" len="med"/>
                      <a:tailEnd type="none" w="med" len="med"/>
                    </a:lnT>
                    <a:lnB cmpd="sng" algn="ctr" cap="flat" w="9525">
                      <a:solidFill>
                        <a:srgbClr val="FFFFFF"/>
                      </a:solidFill>
                      <a:prstDash val="dash"/>
                      <a:round/>
                      <a:headEnd type="none" w="med" len="med"/>
                      <a:tailEnd type="none" w="med" len="med"/>
                    </a:lnB>
                  </a:tcPr>
                </a:tc>
              </a:tr>
            </a:tbl>
          </a:graphicData>
        </a:graphic>
      </p:graphicFrame>
      <p:grpSp>
        <p:nvGrpSpPr>
          <p:cNvPr name="Group 6" id="6"/>
          <p:cNvGrpSpPr/>
          <p:nvPr/>
        </p:nvGrpSpPr>
        <p:grpSpPr>
          <a:xfrm rot="0">
            <a:off x="13504456" y="694865"/>
            <a:ext cx="4516107" cy="4516088"/>
            <a:chOff x="0" y="0"/>
            <a:chExt cx="6021476" cy="6021451"/>
          </a:xfrm>
        </p:grpSpPr>
        <p:sp>
          <p:nvSpPr>
            <p:cNvPr name="Freeform 7" id="7"/>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8"/>
              <a:stretch>
                <a:fillRect l="-24976" t="0" r="-24977" b="0"/>
              </a:stretch>
            </a:blipFill>
          </p:spPr>
        </p:sp>
      </p:grpSp>
      <p:grpSp>
        <p:nvGrpSpPr>
          <p:cNvPr name="Group 8" id="8"/>
          <p:cNvGrpSpPr>
            <a:grpSpLocks noChangeAspect="true"/>
          </p:cNvGrpSpPr>
          <p:nvPr/>
        </p:nvGrpSpPr>
        <p:grpSpPr>
          <a:xfrm rot="0">
            <a:off x="445400" y="994188"/>
            <a:ext cx="1830401" cy="1525966"/>
            <a:chOff x="0" y="0"/>
            <a:chExt cx="2440535" cy="2034621"/>
          </a:xfrm>
        </p:grpSpPr>
        <p:sp>
          <p:nvSpPr>
            <p:cNvPr name="Freeform 9" id="9"/>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9"/>
              <a:stretch>
                <a:fillRect l="0" t="0" r="0" b="2"/>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206731" y="1086669"/>
            <a:ext cx="13328956" cy="901700"/>
          </a:xfrm>
          <a:prstGeom prst="rect">
            <a:avLst/>
          </a:prstGeom>
        </p:spPr>
        <p:txBody>
          <a:bodyPr anchor="t" rtlCol="false" tIns="0" lIns="0" bIns="0" rIns="0">
            <a:spAutoFit/>
          </a:bodyPr>
          <a:lstStyle/>
          <a:p>
            <a:pPr algn="l">
              <a:lnSpc>
                <a:spcPts val="7319"/>
              </a:lnSpc>
            </a:pPr>
            <a:r>
              <a:rPr lang="en-US" b="true" sz="4999">
                <a:solidFill>
                  <a:srgbClr val="000000"/>
                </a:solidFill>
                <a:latin typeface="Montserrat Bold"/>
                <a:ea typeface="Montserrat Bold"/>
                <a:cs typeface="Montserrat Bold"/>
                <a:sym typeface="Montserrat Bold"/>
              </a:rPr>
              <a:t>Logistics</a:t>
            </a:r>
          </a:p>
        </p:txBody>
      </p:sp>
      <p:graphicFrame>
        <p:nvGraphicFramePr>
          <p:cNvPr name="Table 3" id="3"/>
          <p:cNvGraphicFramePr>
            <a:graphicFrameLocks noGrp="true"/>
          </p:cNvGraphicFramePr>
          <p:nvPr/>
        </p:nvGraphicFramePr>
        <p:xfrm>
          <a:off x="483118" y="3227653"/>
          <a:ext cx="15265400" cy="6400800"/>
        </p:xfrm>
        <a:graphic>
          <a:graphicData uri="http://schemas.openxmlformats.org/drawingml/2006/table">
            <a:tbl>
              <a:tblPr/>
              <a:tblGrid>
                <a:gridCol w="7632800"/>
                <a:gridCol w="7632600"/>
              </a:tblGrid>
              <a:tr h="1323689">
                <a:tc>
                  <a:txBody>
                    <a:bodyPr anchor="t" rtlCol="false"/>
                    <a:lstStyle/>
                    <a:p>
                      <a:pPr algn="ctr">
                        <a:lnSpc>
                          <a:spcPts val="5112"/>
                        </a:lnSpc>
                        <a:defRPr/>
                      </a:pPr>
                      <a:r>
                        <a:rPr lang="en-US" b="true" sz="3652">
                          <a:solidFill>
                            <a:srgbClr val="000000"/>
                          </a:solidFill>
                          <a:latin typeface="Montserrat Bold"/>
                          <a:ea typeface="Montserrat Bold"/>
                          <a:cs typeface="Montserrat Bold"/>
                          <a:sym typeface="Montserrat Bold"/>
                        </a:rPr>
                        <a:t>Circle time frame</a:t>
                      </a:r>
                      <a:endParaRPr lang="en-US" sz="1100"/>
                    </a:p>
                  </a:txBody>
                  <a:tcPr marL="190500" marR="190500" marT="190500" marB="190500" anchor="ctr">
                    <a:lnL cmpd="sng" algn="ctr" cap="flat" w="9725">
                      <a:solidFill>
                        <a:srgbClr val="FFFFFF"/>
                      </a:solidFill>
                      <a:prstDash val="dash"/>
                      <a:round/>
                      <a:headEnd type="none" w="med" len="med"/>
                      <a:tailEnd type="none" w="med" len="med"/>
                    </a:lnL>
                    <a:lnR cmpd="sng" algn="ctr" cap="flat" w="9725">
                      <a:solidFill>
                        <a:srgbClr val="000000"/>
                      </a:solidFill>
                      <a:prstDash val="dash"/>
                      <a:round/>
                      <a:headEnd type="none" w="med" len="med"/>
                      <a:tailEnd type="none" w="med" len="med"/>
                    </a:lnR>
                    <a:lnT cmpd="sng" algn="ctr" cap="flat" w="9725">
                      <a:solidFill>
                        <a:srgbClr val="FFFFFF"/>
                      </a:solidFill>
                      <a:prstDash val="dash"/>
                      <a:round/>
                      <a:headEnd type="none" w="med" len="med"/>
                      <a:tailEnd type="none" w="med" len="med"/>
                    </a:lnT>
                    <a:lnB cmpd="sng" algn="ctr" cap="flat" w="9525">
                      <a:solidFill>
                        <a:srgbClr val="FFFFFF"/>
                      </a:solidFill>
                      <a:prstDash val="solid"/>
                      <a:round/>
                      <a:headEnd type="none" w="med" len="med"/>
                      <a:tailEnd type="none" w="med" len="med"/>
                    </a:lnB>
                  </a:tcPr>
                </a:tc>
                <a:tc>
                  <a:txBody>
                    <a:bodyPr anchor="t" rtlCol="false"/>
                    <a:lstStyle/>
                    <a:p>
                      <a:pPr algn="ctr">
                        <a:lnSpc>
                          <a:spcPts val="5112"/>
                        </a:lnSpc>
                        <a:defRPr/>
                      </a:pPr>
                      <a:r>
                        <a:rPr lang="en-US" b="true" sz="3652">
                          <a:solidFill>
                            <a:srgbClr val="000000"/>
                          </a:solidFill>
                          <a:latin typeface="Montserrat Bold"/>
                          <a:ea typeface="Montserrat Bold"/>
                          <a:cs typeface="Montserrat Bold"/>
                          <a:sym typeface="Montserrat Bold"/>
                        </a:rPr>
                        <a:t>Circle size</a:t>
                      </a:r>
                      <a:endParaRPr lang="en-US" sz="1100"/>
                    </a:p>
                  </a:txBody>
                  <a:tcPr marL="190500" marR="190500" marT="190500" marB="190500" anchor="ctr">
                    <a:lnL cmpd="sng" algn="ctr" cap="flat" w="9725">
                      <a:solidFill>
                        <a:srgbClr val="000000"/>
                      </a:solidFill>
                      <a:prstDash val="dash"/>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r>
              <a:tr h="5077111">
                <a:tc>
                  <a:txBody>
                    <a:bodyPr anchor="t" rtlCol="false"/>
                    <a:lstStyle/>
                    <a:p>
                      <a:pPr algn="l" marL="647853" indent="-215951" lvl="2">
                        <a:lnSpc>
                          <a:spcPts val="3967"/>
                        </a:lnSpc>
                        <a:buFont typeface="Arial"/>
                        <a:buChar char="⚬"/>
                        <a:defRPr/>
                      </a:pPr>
                      <a:r>
                        <a:rPr lang="en-US" sz="2834">
                          <a:solidFill>
                            <a:srgbClr val="000000"/>
                          </a:solidFill>
                          <a:latin typeface="Montserrat"/>
                          <a:ea typeface="Montserrat"/>
                          <a:cs typeface="Montserrat"/>
                          <a:sym typeface="Montserrat"/>
                        </a:rPr>
                        <a:t>90 minutes and 120 minutes for Circle #5</a:t>
                      </a:r>
                      <a:endParaRPr lang="en-US" sz="1100"/>
                    </a:p>
                    <a:p>
                      <a:pPr algn="l">
                        <a:lnSpc>
                          <a:spcPts val="3967"/>
                        </a:lnSpc>
                      </a:pPr>
                    </a:p>
                    <a:p>
                      <a:pPr algn="l" marL="647860" indent="-215953" lvl="2">
                        <a:lnSpc>
                          <a:spcPts val="3967"/>
                        </a:lnSpc>
                        <a:buFont typeface="Arial"/>
                        <a:buChar char="⚬"/>
                      </a:pPr>
                      <a:r>
                        <a:rPr lang="en-US" sz="2833">
                          <a:solidFill>
                            <a:srgbClr val="000000"/>
                          </a:solidFill>
                          <a:latin typeface="Montserrat"/>
                          <a:ea typeface="Montserrat"/>
                          <a:cs typeface="Montserrat"/>
                          <a:sym typeface="Montserrat"/>
                        </a:rPr>
                        <a:t>For maximum collaboration and clear expectations</a:t>
                      </a:r>
                    </a:p>
                  </a:txBody>
                  <a:tcPr marL="190500" marR="190500" marT="190500" marB="190500" anchor="ctr">
                    <a:lnL cmpd="sng" algn="ctr" cap="flat" w="9725">
                      <a:solidFill>
                        <a:srgbClr val="FFFFFF"/>
                      </a:solidFill>
                      <a:prstDash val="dash"/>
                      <a:round/>
                      <a:headEnd type="none" w="med" len="med"/>
                      <a:tailEnd type="none" w="med" len="med"/>
                    </a:lnL>
                    <a:lnR cmpd="sng" algn="ctr" cap="flat" w="9725">
                      <a:solidFill>
                        <a:srgbClr val="000000"/>
                      </a:solidFill>
                      <a:prstDash val="dash"/>
                      <a:round/>
                      <a:headEnd type="none" w="med" len="med"/>
                      <a:tailEnd type="none" w="med" len="med"/>
                    </a:lnR>
                    <a:lnT cmpd="sng" algn="ctr" cap="flat" w="9525">
                      <a:solidFill>
                        <a:srgbClr val="FFFFFF"/>
                      </a:solidFill>
                      <a:prstDash val="solid"/>
                      <a:round/>
                      <a:headEnd type="none" w="med" len="med"/>
                      <a:tailEnd type="none" w="med" len="med"/>
                    </a:lnT>
                    <a:lnB cmpd="sng" algn="ctr" cap="flat" w="9725">
                      <a:solidFill>
                        <a:srgbClr val="FFFFFF"/>
                      </a:solidFill>
                      <a:prstDash val="dash"/>
                      <a:round/>
                      <a:headEnd type="none" w="med" len="med"/>
                      <a:tailEnd type="none" w="med" len="med"/>
                    </a:lnB>
                  </a:tcPr>
                </a:tc>
                <a:tc>
                  <a:txBody>
                    <a:bodyPr anchor="t" rtlCol="false"/>
                    <a:lstStyle/>
                    <a:p>
                      <a:pPr algn="l" marL="647860" indent="-215953" lvl="2">
                        <a:lnSpc>
                          <a:spcPts val="3967"/>
                        </a:lnSpc>
                        <a:buFont typeface="Arial"/>
                        <a:buChar char="⚬"/>
                        <a:defRPr/>
                      </a:pPr>
                      <a:r>
                        <a:rPr lang="en-US" sz="2833">
                          <a:solidFill>
                            <a:srgbClr val="000000"/>
                          </a:solidFill>
                          <a:latin typeface="Montserrat"/>
                          <a:ea typeface="Montserrat"/>
                          <a:cs typeface="Montserrat"/>
                          <a:sym typeface="Montserrat"/>
                        </a:rPr>
                        <a:t>Optimal Circle number is 6-8 members</a:t>
                      </a:r>
                      <a:endParaRPr lang="en-US" sz="1100"/>
                    </a:p>
                  </a:txBody>
                  <a:tcPr marL="190500" marR="190500" marT="190500" marB="190500" anchor="ctr">
                    <a:lnL cmpd="sng" algn="ctr" cap="flat" w="9725">
                      <a:solidFill>
                        <a:srgbClr val="000000"/>
                      </a:solidFill>
                      <a:prstDash val="dash"/>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r>
            </a:tbl>
          </a:graphicData>
        </a:graphic>
      </p:graphicFrame>
      <p:grpSp>
        <p:nvGrpSpPr>
          <p:cNvPr name="Group 4" id="4"/>
          <p:cNvGrpSpPr/>
          <p:nvPr/>
        </p:nvGrpSpPr>
        <p:grpSpPr>
          <a:xfrm rot="0">
            <a:off x="13504456" y="694865"/>
            <a:ext cx="4516107" cy="4516088"/>
            <a:chOff x="0" y="0"/>
            <a:chExt cx="6021476" cy="6021451"/>
          </a:xfrm>
        </p:grpSpPr>
        <p:sp>
          <p:nvSpPr>
            <p:cNvPr name="Freeform 5" id="5"/>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3"/>
              <a:stretch>
                <a:fillRect l="-24976" t="0" r="-24977" b="0"/>
              </a:stretch>
            </a:blipFill>
          </p:spPr>
        </p:sp>
      </p:grpSp>
      <p:grpSp>
        <p:nvGrpSpPr>
          <p:cNvPr name="Group 6" id="6"/>
          <p:cNvGrpSpPr>
            <a:grpSpLocks noChangeAspect="true"/>
          </p:cNvGrpSpPr>
          <p:nvPr/>
        </p:nvGrpSpPr>
        <p:grpSpPr>
          <a:xfrm rot="0">
            <a:off x="293000" y="841788"/>
            <a:ext cx="1830401" cy="1525966"/>
            <a:chOff x="0" y="0"/>
            <a:chExt cx="2440535" cy="2034621"/>
          </a:xfrm>
        </p:grpSpPr>
        <p:sp>
          <p:nvSpPr>
            <p:cNvPr name="Freeform 7" id="7"/>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4"/>
              <a:stretch>
                <a:fillRect l="0" t="0" r="0" b="2"/>
              </a:stretch>
            </a:blipFill>
          </p:spPr>
        </p:sp>
      </p:grpSp>
      <p:grpSp>
        <p:nvGrpSpPr>
          <p:cNvPr name="Group 8" id="8"/>
          <p:cNvGrpSpPr>
            <a:grpSpLocks noChangeAspect="true"/>
          </p:cNvGrpSpPr>
          <p:nvPr/>
        </p:nvGrpSpPr>
        <p:grpSpPr>
          <a:xfrm rot="0">
            <a:off x="12295075" y="7416525"/>
            <a:ext cx="6069125" cy="2913175"/>
            <a:chOff x="0" y="0"/>
            <a:chExt cx="8092167" cy="3884233"/>
          </a:xfrm>
        </p:grpSpPr>
        <p:sp>
          <p:nvSpPr>
            <p:cNvPr name="Freeform 9" id="9"/>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5"/>
              <a:stretch>
                <a:fillRect l="0" t="0" r="0" b="1"/>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DAGwbRA7zkk</dc:identifier>
  <dcterms:modified xsi:type="dcterms:W3CDTF">2011-08-01T06:04:30Z</dcterms:modified>
  <cp:revision>1</cp:revision>
  <dc:title>2025 LLMC Meet Your Circle Members Guide (Presentation).pptx</dc:title>
</cp:coreProperties>
</file>