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435" r:id="rId5"/>
    <p:sldId id="413" r:id="rId6"/>
    <p:sldId id="466" r:id="rId7"/>
    <p:sldId id="469" r:id="rId8"/>
    <p:sldId id="475" r:id="rId9"/>
    <p:sldId id="481" r:id="rId10"/>
    <p:sldId id="480" r:id="rId11"/>
    <p:sldId id="476" r:id="rId12"/>
    <p:sldId id="470" r:id="rId13"/>
    <p:sldId id="477" r:id="rId14"/>
    <p:sldId id="482" r:id="rId15"/>
    <p:sldId id="478" r:id="rId16"/>
    <p:sldId id="483" r:id="rId17"/>
    <p:sldId id="474" r:id="rId18"/>
    <p:sldId id="306" r:id="rId19"/>
    <p:sldId id="431" r:id="rId20"/>
    <p:sldId id="426" r:id="rId21"/>
    <p:sldId id="425" r:id="rId22"/>
    <p:sldId id="479" r:id="rId23"/>
    <p:sldId id="484"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C002E"/>
    <a:srgbClr val="333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A66AA8-C686-4CF2-A57C-CE76A394BB86}" v="9" dt="2024-06-18T19:22:16.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78" autoAdjust="0"/>
    <p:restoredTop sz="58795" autoAdjust="0"/>
  </p:normalViewPr>
  <p:slideViewPr>
    <p:cSldViewPr snapToGrid="0">
      <p:cViewPr varScale="1">
        <p:scale>
          <a:sx n="67" d="100"/>
          <a:sy n="67" d="100"/>
        </p:scale>
        <p:origin x="1536"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ynolds, Kathleen (SSC/SPC)" userId="9aa0cddd-fbf8-42e9-85d0-f87e40ee89cc" providerId="ADAL" clId="{B8A66AA8-C686-4CF2-A57C-CE76A394BB86}"/>
    <pc:docChg chg="custSel addSld delSld modSld sldOrd">
      <pc:chgData name="Reynolds, Kathleen (SSC/SPC)" userId="9aa0cddd-fbf8-42e9-85d0-f87e40ee89cc" providerId="ADAL" clId="{B8A66AA8-C686-4CF2-A57C-CE76A394BB86}" dt="2024-06-18T19:23:20.510" v="20" actId="27636"/>
      <pc:docMkLst>
        <pc:docMk/>
      </pc:docMkLst>
      <pc:sldChg chg="ord">
        <pc:chgData name="Reynolds, Kathleen (SSC/SPC)" userId="9aa0cddd-fbf8-42e9-85d0-f87e40ee89cc" providerId="ADAL" clId="{B8A66AA8-C686-4CF2-A57C-CE76A394BB86}" dt="2024-06-18T19:20:48.785" v="5"/>
        <pc:sldMkLst>
          <pc:docMk/>
          <pc:sldMk cId="3113585345" sldId="306"/>
        </pc:sldMkLst>
      </pc:sldChg>
      <pc:sldChg chg="modSp mod">
        <pc:chgData name="Reynolds, Kathleen (SSC/SPC)" userId="9aa0cddd-fbf8-42e9-85d0-f87e40ee89cc" providerId="ADAL" clId="{B8A66AA8-C686-4CF2-A57C-CE76A394BB86}" dt="2024-06-18T19:19:57.468" v="2" actId="6549"/>
        <pc:sldMkLst>
          <pc:docMk/>
          <pc:sldMk cId="2373754123" sldId="413"/>
        </pc:sldMkLst>
        <pc:spChg chg="mod">
          <ac:chgData name="Reynolds, Kathleen (SSC/SPC)" userId="9aa0cddd-fbf8-42e9-85d0-f87e40ee89cc" providerId="ADAL" clId="{B8A66AA8-C686-4CF2-A57C-CE76A394BB86}" dt="2024-06-18T19:19:57.468" v="2" actId="6549"/>
          <ac:spMkLst>
            <pc:docMk/>
            <pc:sldMk cId="2373754123" sldId="413"/>
            <ac:spMk id="3" creationId="{4FFA94DB-2CB9-4424-BB11-D3D4BEC6F6B4}"/>
          </ac:spMkLst>
        </pc:spChg>
      </pc:sldChg>
      <pc:sldChg chg="add del">
        <pc:chgData name="Reynolds, Kathleen (SSC/SPC)" userId="9aa0cddd-fbf8-42e9-85d0-f87e40ee89cc" providerId="ADAL" clId="{B8A66AA8-C686-4CF2-A57C-CE76A394BB86}" dt="2024-06-18T19:21:47.337" v="13" actId="47"/>
        <pc:sldMkLst>
          <pc:docMk/>
          <pc:sldMk cId="186472769" sldId="423"/>
        </pc:sldMkLst>
      </pc:sldChg>
      <pc:sldChg chg="add">
        <pc:chgData name="Reynolds, Kathleen (SSC/SPC)" userId="9aa0cddd-fbf8-42e9-85d0-f87e40ee89cc" providerId="ADAL" clId="{B8A66AA8-C686-4CF2-A57C-CE76A394BB86}" dt="2024-06-18T19:22:06.608" v="15"/>
        <pc:sldMkLst>
          <pc:docMk/>
          <pc:sldMk cId="3796052630" sldId="425"/>
        </pc:sldMkLst>
      </pc:sldChg>
      <pc:sldChg chg="add">
        <pc:chgData name="Reynolds, Kathleen (SSC/SPC)" userId="9aa0cddd-fbf8-42e9-85d0-f87e40ee89cc" providerId="ADAL" clId="{B8A66AA8-C686-4CF2-A57C-CE76A394BB86}" dt="2024-06-18T19:21:54.712" v="14"/>
        <pc:sldMkLst>
          <pc:docMk/>
          <pc:sldMk cId="155594552" sldId="426"/>
        </pc:sldMkLst>
      </pc:sldChg>
      <pc:sldChg chg="add">
        <pc:chgData name="Reynolds, Kathleen (SSC/SPC)" userId="9aa0cddd-fbf8-42e9-85d0-f87e40ee89cc" providerId="ADAL" clId="{B8A66AA8-C686-4CF2-A57C-CE76A394BB86}" dt="2024-06-18T19:21:45.603" v="12"/>
        <pc:sldMkLst>
          <pc:docMk/>
          <pc:sldMk cId="4282554667" sldId="431"/>
        </pc:sldMkLst>
      </pc:sldChg>
      <pc:sldChg chg="add">
        <pc:chgData name="Reynolds, Kathleen (SSC/SPC)" userId="9aa0cddd-fbf8-42e9-85d0-f87e40ee89cc" providerId="ADAL" clId="{B8A66AA8-C686-4CF2-A57C-CE76A394BB86}" dt="2024-06-18T19:20:25.531" v="3"/>
        <pc:sldMkLst>
          <pc:docMk/>
          <pc:sldMk cId="1549301330" sldId="469"/>
        </pc:sldMkLst>
      </pc:sldChg>
      <pc:sldChg chg="add">
        <pc:chgData name="Reynolds, Kathleen (SSC/SPC)" userId="9aa0cddd-fbf8-42e9-85d0-f87e40ee89cc" providerId="ADAL" clId="{B8A66AA8-C686-4CF2-A57C-CE76A394BB86}" dt="2024-06-18T19:21:16.602" v="6"/>
        <pc:sldMkLst>
          <pc:docMk/>
          <pc:sldMk cId="815548822" sldId="474"/>
        </pc:sldMkLst>
      </pc:sldChg>
      <pc:sldChg chg="modSp mod">
        <pc:chgData name="Reynolds, Kathleen (SSC/SPC)" userId="9aa0cddd-fbf8-42e9-85d0-f87e40ee89cc" providerId="ADAL" clId="{B8A66AA8-C686-4CF2-A57C-CE76A394BB86}" dt="2024-06-18T19:23:20.510" v="20" actId="27636"/>
        <pc:sldMkLst>
          <pc:docMk/>
          <pc:sldMk cId="1541956842" sldId="479"/>
        </pc:sldMkLst>
        <pc:spChg chg="mod">
          <ac:chgData name="Reynolds, Kathleen (SSC/SPC)" userId="9aa0cddd-fbf8-42e9-85d0-f87e40ee89cc" providerId="ADAL" clId="{B8A66AA8-C686-4CF2-A57C-CE76A394BB86}" dt="2024-06-18T19:23:20.510" v="20" actId="27636"/>
          <ac:spMkLst>
            <pc:docMk/>
            <pc:sldMk cId="1541956842" sldId="479"/>
            <ac:spMk id="3" creationId="{A7BC0651-E4ED-3479-C5C5-B70921AFB7BF}"/>
          </ac:spMkLst>
        </pc:spChg>
      </pc:sldChg>
      <pc:sldChg chg="add ord">
        <pc:chgData name="Reynolds, Kathleen (SSC/SPC)" userId="9aa0cddd-fbf8-42e9-85d0-f87e40ee89cc" providerId="ADAL" clId="{B8A66AA8-C686-4CF2-A57C-CE76A394BB86}" dt="2024-06-18T19:22:18.417" v="18"/>
        <pc:sldMkLst>
          <pc:docMk/>
          <pc:sldMk cId="500259869" sldId="484"/>
        </pc:sldMkLst>
      </pc:sldChg>
      <pc:sldChg chg="add del">
        <pc:chgData name="Reynolds, Kathleen (SSC/SPC)" userId="9aa0cddd-fbf8-42e9-85d0-f87e40ee89cc" providerId="ADAL" clId="{B8A66AA8-C686-4CF2-A57C-CE76A394BB86}" dt="2024-06-18T19:21:30.737" v="9" actId="47"/>
        <pc:sldMkLst>
          <pc:docMk/>
          <pc:sldMk cId="2841123633" sldId="484"/>
        </pc:sldMkLst>
      </pc:sldChg>
    </pc:docChg>
  </pc:docChgLst>
  <pc:docChgLst>
    <pc:chgData name="Reynolds, Kathleen (SSC/SPC)" userId="9aa0cddd-fbf8-42e9-85d0-f87e40ee89cc" providerId="ADAL" clId="{C6CC216F-AEDC-452F-955C-1559275E62F0}"/>
    <pc:docChg chg="custSel modSld">
      <pc:chgData name="Reynolds, Kathleen (SSC/SPC)" userId="9aa0cddd-fbf8-42e9-85d0-f87e40ee89cc" providerId="ADAL" clId="{C6CC216F-AEDC-452F-955C-1559275E62F0}" dt="2024-05-10T18:18:03.090" v="250" actId="20577"/>
      <pc:docMkLst>
        <pc:docMk/>
      </pc:docMkLst>
      <pc:sldChg chg="modSp mod modNotesTx">
        <pc:chgData name="Reynolds, Kathleen (SSC/SPC)" userId="9aa0cddd-fbf8-42e9-85d0-f87e40ee89cc" providerId="ADAL" clId="{C6CC216F-AEDC-452F-955C-1559275E62F0}" dt="2024-05-10T18:18:03.090" v="250" actId="20577"/>
        <pc:sldMkLst>
          <pc:docMk/>
          <pc:sldMk cId="4174660912" sldId="476"/>
        </pc:sldMkLst>
        <pc:spChg chg="mod">
          <ac:chgData name="Reynolds, Kathleen (SSC/SPC)" userId="9aa0cddd-fbf8-42e9-85d0-f87e40ee89cc" providerId="ADAL" clId="{C6CC216F-AEDC-452F-955C-1559275E62F0}" dt="2024-05-10T18:18:03.090" v="250" actId="20577"/>
          <ac:spMkLst>
            <pc:docMk/>
            <pc:sldMk cId="4174660912" sldId="476"/>
            <ac:spMk id="2" creationId="{530DB088-09CE-AAA7-089B-C280FB9A2638}"/>
          </ac:spMkLst>
        </pc:spChg>
        <pc:spChg chg="mod">
          <ac:chgData name="Reynolds, Kathleen (SSC/SPC)" userId="9aa0cddd-fbf8-42e9-85d0-f87e40ee89cc" providerId="ADAL" clId="{C6CC216F-AEDC-452F-955C-1559275E62F0}" dt="2024-05-10T17:46:22.736" v="40" actId="20577"/>
          <ac:spMkLst>
            <pc:docMk/>
            <pc:sldMk cId="4174660912" sldId="476"/>
            <ac:spMk id="3" creationId="{499D1225-30A3-5BB6-67C9-3E7720FC5B97}"/>
          </ac:spMkLst>
        </pc:spChg>
      </pc:sldChg>
      <pc:sldChg chg="modSp mod">
        <pc:chgData name="Reynolds, Kathleen (SSC/SPC)" userId="9aa0cddd-fbf8-42e9-85d0-f87e40ee89cc" providerId="ADAL" clId="{C6CC216F-AEDC-452F-955C-1559275E62F0}" dt="2024-05-10T18:00:13.825" v="123" actId="20577"/>
        <pc:sldMkLst>
          <pc:docMk/>
          <pc:sldMk cId="3799500318" sldId="477"/>
        </pc:sldMkLst>
        <pc:spChg chg="mod">
          <ac:chgData name="Reynolds, Kathleen (SSC/SPC)" userId="9aa0cddd-fbf8-42e9-85d0-f87e40ee89cc" providerId="ADAL" clId="{C6CC216F-AEDC-452F-955C-1559275E62F0}" dt="2024-05-10T18:00:13.825" v="123" actId="20577"/>
          <ac:spMkLst>
            <pc:docMk/>
            <pc:sldMk cId="3799500318" sldId="477"/>
            <ac:spMk id="5" creationId="{89B5F340-C1CC-4101-99A0-1C54BC3ACC20}"/>
          </ac:spMkLst>
        </pc:spChg>
      </pc:sldChg>
      <pc:sldChg chg="modSp mod">
        <pc:chgData name="Reynolds, Kathleen (SSC/SPC)" userId="9aa0cddd-fbf8-42e9-85d0-f87e40ee89cc" providerId="ADAL" clId="{C6CC216F-AEDC-452F-955C-1559275E62F0}" dt="2024-05-10T18:01:10.855" v="177" actId="20577"/>
        <pc:sldMkLst>
          <pc:docMk/>
          <pc:sldMk cId="1663280291" sldId="478"/>
        </pc:sldMkLst>
        <pc:spChg chg="mod">
          <ac:chgData name="Reynolds, Kathleen (SSC/SPC)" userId="9aa0cddd-fbf8-42e9-85d0-f87e40ee89cc" providerId="ADAL" clId="{C6CC216F-AEDC-452F-955C-1559275E62F0}" dt="2024-05-10T18:01:10.855" v="177" actId="20577"/>
          <ac:spMkLst>
            <pc:docMk/>
            <pc:sldMk cId="1663280291" sldId="478"/>
            <ac:spMk id="3" creationId="{90B14C40-CE63-580A-7F74-EAC6465AF0C8}"/>
          </ac:spMkLst>
        </pc:spChg>
      </pc:sldChg>
      <pc:sldChg chg="modSp mod">
        <pc:chgData name="Reynolds, Kathleen (SSC/SPC)" userId="9aa0cddd-fbf8-42e9-85d0-f87e40ee89cc" providerId="ADAL" clId="{C6CC216F-AEDC-452F-955C-1559275E62F0}" dt="2024-05-10T18:15:49.271" v="249" actId="20577"/>
        <pc:sldMkLst>
          <pc:docMk/>
          <pc:sldMk cId="1541956842" sldId="479"/>
        </pc:sldMkLst>
        <pc:spChg chg="mod">
          <ac:chgData name="Reynolds, Kathleen (SSC/SPC)" userId="9aa0cddd-fbf8-42e9-85d0-f87e40ee89cc" providerId="ADAL" clId="{C6CC216F-AEDC-452F-955C-1559275E62F0}" dt="2024-05-10T18:15:49.271" v="249" actId="20577"/>
          <ac:spMkLst>
            <pc:docMk/>
            <pc:sldMk cId="1541956842" sldId="479"/>
            <ac:spMk id="3" creationId="{A7BC0651-E4ED-3479-C5C5-B70921AFB7BF}"/>
          </ac:spMkLst>
        </pc:spChg>
      </pc:sldChg>
      <pc:sldChg chg="modSp mod">
        <pc:chgData name="Reynolds, Kathleen (SSC/SPC)" userId="9aa0cddd-fbf8-42e9-85d0-f87e40ee89cc" providerId="ADAL" clId="{C6CC216F-AEDC-452F-955C-1559275E62F0}" dt="2024-05-10T18:00:25.378" v="127" actId="20577"/>
        <pc:sldMkLst>
          <pc:docMk/>
          <pc:sldMk cId="788751870" sldId="482"/>
        </pc:sldMkLst>
        <pc:spChg chg="mod">
          <ac:chgData name="Reynolds, Kathleen (SSC/SPC)" userId="9aa0cddd-fbf8-42e9-85d0-f87e40ee89cc" providerId="ADAL" clId="{C6CC216F-AEDC-452F-955C-1559275E62F0}" dt="2024-05-10T18:00:25.378" v="127" actId="20577"/>
          <ac:spMkLst>
            <pc:docMk/>
            <pc:sldMk cId="788751870" sldId="482"/>
            <ac:spMk id="3" creationId="{D879B7D1-F7A7-31B8-B8D4-5161672FC02B}"/>
          </ac:spMkLst>
        </pc:spChg>
      </pc:sldChg>
      <pc:sldChg chg="modSp mod">
        <pc:chgData name="Reynolds, Kathleen (SSC/SPC)" userId="9aa0cddd-fbf8-42e9-85d0-f87e40ee89cc" providerId="ADAL" clId="{C6CC216F-AEDC-452F-955C-1559275E62F0}" dt="2024-05-10T18:01:30.895" v="189" actId="20577"/>
        <pc:sldMkLst>
          <pc:docMk/>
          <pc:sldMk cId="3023823387" sldId="483"/>
        </pc:sldMkLst>
        <pc:spChg chg="mod">
          <ac:chgData name="Reynolds, Kathleen (SSC/SPC)" userId="9aa0cddd-fbf8-42e9-85d0-f87e40ee89cc" providerId="ADAL" clId="{C6CC216F-AEDC-452F-955C-1559275E62F0}" dt="2024-05-10T18:01:30.895" v="189" actId="20577"/>
          <ac:spMkLst>
            <pc:docMk/>
            <pc:sldMk cId="3023823387" sldId="483"/>
            <ac:spMk id="3" creationId="{3E1B521E-CCCA-3552-6CB8-B8CA71F8C84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503015-6BB3-48A3-86D3-DE306B0F2F5B}" type="datetimeFigureOut">
              <a:rPr lang="en-CA" smtClean="0">
                <a:latin typeface="Arial" panose="020B0604020202020204" pitchFamily="34" charset="0"/>
              </a:rPr>
              <a:t>2024-06-18</a:t>
            </a:fld>
            <a:endParaRPr lang="en-CA">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E6B460-BB21-45C6-A73D-1E29F8B19881}" type="slidenum">
              <a:rPr lang="en-CA" smtClean="0">
                <a:latin typeface="Arial" panose="020B0604020202020204" pitchFamily="34" charset="0"/>
              </a:rPr>
              <a:t>‹#›</a:t>
            </a:fld>
            <a:endParaRPr lang="en-CA">
              <a:latin typeface="Arial" panose="020B0604020202020204" pitchFamily="34" charset="0"/>
            </a:endParaRPr>
          </a:p>
        </p:txBody>
      </p:sp>
    </p:spTree>
    <p:extLst>
      <p:ext uri="{BB962C8B-B14F-4D97-AF65-F5344CB8AC3E}">
        <p14:creationId xmlns:p14="http://schemas.microsoft.com/office/powerpoint/2010/main" val="985370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D4A50CE-842C-45B7-B924-0EE4A251E238}" type="datetimeFigureOut">
              <a:rPr lang="en-CA" smtClean="0"/>
              <a:pPr/>
              <a:t>2024-06-18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9423A2F-97B4-45C0-BB35-40F6B9A8C403}" type="slidenum">
              <a:rPr lang="en-CA" smtClean="0"/>
              <a:pPr/>
              <a:t>‹#›</a:t>
            </a:fld>
            <a:endParaRPr lang="en-CA"/>
          </a:p>
        </p:txBody>
      </p:sp>
    </p:spTree>
    <p:extLst>
      <p:ext uri="{BB962C8B-B14F-4D97-AF65-F5344CB8AC3E}">
        <p14:creationId xmlns:p14="http://schemas.microsoft.com/office/powerpoint/2010/main" val="1185954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Employment Opportunity for Students with Disabilities (EOSD)</a:t>
            </a:r>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1</a:t>
            </a:fld>
            <a:endParaRPr lang="en-CA"/>
          </a:p>
        </p:txBody>
      </p:sp>
    </p:spTree>
    <p:extLst>
      <p:ext uri="{BB962C8B-B14F-4D97-AF65-F5344CB8AC3E}">
        <p14:creationId xmlns:p14="http://schemas.microsoft.com/office/powerpoint/2010/main" val="3625132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solidFill>
                  <a:srgbClr val="FFFF00"/>
                </a:solidFill>
              </a:rPr>
              <a:t>Step 1: Intake Questionnaire</a:t>
            </a:r>
          </a:p>
          <a:p>
            <a:pPr marL="0" indent="0">
              <a:buNone/>
            </a:pPr>
            <a:r>
              <a:rPr lang="en-US" b="0" dirty="0">
                <a:solidFill>
                  <a:srgbClr val="FFFF00"/>
                </a:solidFill>
              </a:rPr>
              <a:t>Every Lending Library client is matched with a Client Liaison officer who will track your file and support you in the process of finding your best fit accommodation. They will contact you for an Intake Questionnaire, where you talk about the barriers you’ve been experiencing and your daily needs and work tasks. This allows us to prepare for your Infosession and tailor the experience further to relevant solutions.</a:t>
            </a:r>
          </a:p>
          <a:p>
            <a:pPr marL="0" indent="0">
              <a:buNone/>
            </a:pPr>
            <a:endParaRPr lang="en-US" b="0" dirty="0">
              <a:solidFill>
                <a:srgbClr val="FFFF00"/>
              </a:solidFill>
            </a:endParaRPr>
          </a:p>
          <a:p>
            <a:pPr marL="0" indent="0">
              <a:buNone/>
            </a:pPr>
            <a:r>
              <a:rPr lang="en-US" b="0" dirty="0">
                <a:solidFill>
                  <a:srgbClr val="FFFF00"/>
                </a:solidFill>
              </a:rPr>
              <a:t>The Client Liaison will share this information with the other participants of your Infosession. They also make sure you know the next steps and what to expect as you work with AAACT.</a:t>
            </a:r>
          </a:p>
          <a:p>
            <a:pPr marL="0" indent="0">
              <a:buNone/>
            </a:pPr>
            <a:endParaRPr lang="en-US" b="1" dirty="0">
              <a:solidFill>
                <a:srgbClr val="FFFF00"/>
              </a:solidFill>
            </a:endParaRPr>
          </a:p>
          <a:p>
            <a:endParaRPr lang="en-CA" dirty="0"/>
          </a:p>
        </p:txBody>
      </p:sp>
      <p:sp>
        <p:nvSpPr>
          <p:cNvPr id="4" name="Slide Number Placeholder 3"/>
          <p:cNvSpPr>
            <a:spLocks noGrp="1"/>
          </p:cNvSpPr>
          <p:nvPr>
            <p:ph type="sldNum" sz="quarter" idx="5"/>
          </p:nvPr>
        </p:nvSpPr>
        <p:spPr/>
        <p:txBody>
          <a:bodyPr/>
          <a:lstStyle/>
          <a:p>
            <a:fld id="{1387B277-78AB-47A9-B5EF-B7D6E03D333E}" type="slidenum">
              <a:rPr lang="en-CA" smtClean="0"/>
              <a:t>10</a:t>
            </a:fld>
            <a:endParaRPr lang="en-CA"/>
          </a:p>
        </p:txBody>
      </p:sp>
    </p:spTree>
    <p:extLst>
      <p:ext uri="{BB962C8B-B14F-4D97-AF65-F5344CB8AC3E}">
        <p14:creationId xmlns:p14="http://schemas.microsoft.com/office/powerpoint/2010/main" val="1418602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solidFill>
                  <a:srgbClr val="FFFF00"/>
                </a:solidFill>
              </a:rPr>
              <a:t>Step 2: The Infosession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Infosession is a one-hour, informal meeting where we talk about what we do, and you talk about what barriers you’re experiencing and what kind of tools you work with. We discuss potential solutions and next steps.</a:t>
            </a:r>
          </a:p>
          <a:p>
            <a:pPr marL="0" indent="0">
              <a:buNone/>
            </a:pPr>
            <a:endParaRPr lang="en-US" b="1" dirty="0">
              <a:solidFill>
                <a:srgbClr val="FFFF00"/>
              </a:solidFill>
            </a:endParaRPr>
          </a:p>
          <a:p>
            <a:r>
              <a:rPr lang="en-US" sz="1200" dirty="0"/>
              <a:t>AAACT will send all participants of the Infosession a summary document outlining the tools we discussed during this Infosession within the next 3 days. We will assign a lead technician who is a subject matter expert in Adaptive Computer Technology to work one-on-one with the client. The lead technician will contact the client to set up an exploratory session and discuss potential solutions.</a:t>
            </a:r>
          </a:p>
          <a:p>
            <a:endParaRPr lang="en-US" sz="1200" dirty="0"/>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11</a:t>
            </a:fld>
            <a:endParaRPr lang="en-CA"/>
          </a:p>
        </p:txBody>
      </p:sp>
    </p:spTree>
    <p:extLst>
      <p:ext uri="{BB962C8B-B14F-4D97-AF65-F5344CB8AC3E}">
        <p14:creationId xmlns:p14="http://schemas.microsoft.com/office/powerpoint/2010/main" val="390949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solidFill>
                  <a:srgbClr val="FFFF00"/>
                </a:solidFill>
              </a:rPr>
              <a:t>Step 3: Finding the Right Solution with the LLSP – </a:t>
            </a:r>
            <a:endParaRPr lang="en-US" b="0" dirty="0">
              <a:solidFill>
                <a:srgbClr val="FFFF00"/>
              </a:solidFill>
            </a:endParaRPr>
          </a:p>
          <a:p>
            <a:pPr marL="0" indent="0">
              <a:buNone/>
            </a:pPr>
            <a:r>
              <a:rPr lang="en-US" sz="1200" dirty="0"/>
              <a:t>The Infosession summary will include a Client Contact form for the manager or management support to complete so that the client can be added to our system. We can begin providing services in advance of receiving this document back.</a:t>
            </a:r>
          </a:p>
          <a:p>
            <a:pPr marL="0" indent="0">
              <a:buNone/>
            </a:pPr>
            <a:endParaRPr lang="en-US" sz="1200" dirty="0"/>
          </a:p>
          <a:p>
            <a:pPr marL="0" indent="0">
              <a:buNone/>
            </a:pPr>
            <a:r>
              <a:rPr lang="en-US" sz="1200" dirty="0"/>
              <a:t>The client identifies the solutions that might work, tries out different tools and identifies the ones best suited to their needs and their work. The equipment is approved for loan by the manager or management support, and delivered to the client at their place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solidFill>
                  <a:srgbClr val="FFFF00"/>
                </a:solidFill>
              </a:rPr>
              <a:t>You can contact us at any point in this process for more assistance. Please </a:t>
            </a:r>
            <a:r>
              <a:rPr lang="en-CA" sz="1200" dirty="0"/>
              <a:t>reach out to the lead technician if the equipment is not working, your condition changes, or you want to explore other solutions. All shipping and equipment at this stage is covered by the Lending Library– there is no cost to you or your department for returning equipment or receiving new products.</a:t>
            </a:r>
          </a:p>
          <a:p>
            <a:pPr marL="0" indent="0">
              <a:buNone/>
            </a:pPr>
            <a:endParaRPr lang="en-US" sz="1200" dirty="0"/>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12</a:t>
            </a:fld>
            <a:endParaRPr lang="en-CA"/>
          </a:p>
        </p:txBody>
      </p:sp>
    </p:spTree>
    <p:extLst>
      <p:ext uri="{BB962C8B-B14F-4D97-AF65-F5344CB8AC3E}">
        <p14:creationId xmlns:p14="http://schemas.microsoft.com/office/powerpoint/2010/main" val="207710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b="1" dirty="0">
                <a:solidFill>
                  <a:srgbClr val="FFFF00"/>
                </a:solidFill>
              </a:rPr>
              <a:t>Step 4: Concluding LLSP Service. </a:t>
            </a:r>
            <a:endParaRPr lang="en-CA" sz="1200" dirty="0"/>
          </a:p>
          <a:p>
            <a:r>
              <a:rPr lang="en-CA" sz="1200" dirty="0"/>
              <a:t>Students keep their equipment for the length of their term.</a:t>
            </a:r>
          </a:p>
          <a:p>
            <a:pPr marL="0" indent="0">
              <a:buNone/>
            </a:pPr>
            <a:endParaRPr lang="en-CA" sz="1200" dirty="0"/>
          </a:p>
          <a:p>
            <a:r>
              <a:rPr lang="en-CA" sz="1200" dirty="0"/>
              <a:t>Eventually, if your student is hired to an indeterminate position and wishes to keep their equipment permanently, the client department procures replacement stock for the Lending Library. This avoids work interruptions and the need to reconfigure tools. AAACT provides resources, information, and links to support the employee’s department in procuring replacement equipment.</a:t>
            </a:r>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13</a:t>
            </a:fld>
            <a:endParaRPr lang="en-CA"/>
          </a:p>
        </p:txBody>
      </p:sp>
    </p:spTree>
    <p:extLst>
      <p:ext uri="{BB962C8B-B14F-4D97-AF65-F5344CB8AC3E}">
        <p14:creationId xmlns:p14="http://schemas.microsoft.com/office/powerpoint/2010/main" val="4132785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Lending Library was created as an opportunity to test new ideas and equipment and see what could work for a wider audience. We’re also preserving this spirit of exploration and innovation as we transition from a pilot to a permanent service.</a:t>
            </a:r>
          </a:p>
          <a:p>
            <a:endParaRPr lang="en-CA"/>
          </a:p>
          <a:p>
            <a:r>
              <a:rPr lang="en-CA"/>
              <a:t>We’re currently in the final stages of moving into our new office space, which will allow us to create a dedicated Lending Library Showcase space that will be available for all GC employees. This means you will be able to come to our space in downtown Ottawa to test equipment and model workplaces, and to receive training in our custom-designed classrooms. We’re excited to return to offering physical services but will of course maintain our virtual services at the same time.</a:t>
            </a:r>
          </a:p>
          <a:p>
            <a:endParaRPr lang="en-CA"/>
          </a:p>
          <a:p>
            <a:r>
              <a:rPr lang="en-CA"/>
              <a:t>The Lending Library has seen how many barriers can be removed when clients can come to one place and have their accommodation needs met. That’s why we’re so interested in “holistic accommodation” – offering you the tools, training, and resources you need to be set up safely and comfortably and work productively. One of the areas this has been complicated has been contracting external practitioners. The Lending Library is currently working towards contracting Occupational Therapists so that we can use their expertise in assessments and training in tandem with our own Adaptive Technology Subject Matter Experts when supporting our clients.</a:t>
            </a:r>
          </a:p>
          <a:p>
            <a:endParaRPr lang="en-CA"/>
          </a:p>
        </p:txBody>
      </p:sp>
      <p:sp>
        <p:nvSpPr>
          <p:cNvPr id="4" name="Slide Number Placeholder 3"/>
          <p:cNvSpPr>
            <a:spLocks noGrp="1"/>
          </p:cNvSpPr>
          <p:nvPr>
            <p:ph type="sldNum" sz="quarter" idx="5"/>
          </p:nvPr>
        </p:nvSpPr>
        <p:spPr/>
        <p:txBody>
          <a:bodyPr/>
          <a:lstStyle/>
          <a:p>
            <a:fld id="{39423A2F-97B4-45C0-BB35-40F6B9A8C403}" type="slidenum">
              <a:rPr lang="en-CA" smtClean="0"/>
              <a:pPr/>
              <a:t>14</a:t>
            </a:fld>
            <a:endParaRPr lang="en-CA"/>
          </a:p>
        </p:txBody>
      </p:sp>
    </p:spTree>
    <p:extLst>
      <p:ext uri="{BB962C8B-B14F-4D97-AF65-F5344CB8AC3E}">
        <p14:creationId xmlns:p14="http://schemas.microsoft.com/office/powerpoint/2010/main" val="3644440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AAACT supports over 130 software and 4,000+ hardware adaptations. The LLSP has purchased the most common tools from this list to have them on-hand for short term accommodation needs.</a:t>
            </a:r>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1C0BB73F-FB12-4199-8968-F63B156C1A54}" type="slidenum">
              <a:rPr lang="en-CA" smtClean="0"/>
              <a:t>15</a:t>
            </a:fld>
            <a:endParaRPr lang="en-CA"/>
          </a:p>
        </p:txBody>
      </p:sp>
    </p:spTree>
    <p:extLst>
      <p:ext uri="{BB962C8B-B14F-4D97-AF65-F5344CB8AC3E}">
        <p14:creationId xmlns:p14="http://schemas.microsoft.com/office/powerpoint/2010/main" val="1878217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a:effectLst/>
                <a:latin typeface="Calibri" panose="020F0502020204030204" pitchFamily="34" charset="0"/>
                <a:ea typeface="Calibri" panose="020F0502020204030204" pitchFamily="34" charset="0"/>
              </a:rPr>
              <a:t>This is a screenshot of the software Supernova Magnifier and Screen Reader. The screen has colours inverted so that the text is white and the background is black, and is bisected horizontally. On the top half of a screen is a toolbar with tabs for “visual,” “speech,” and “media.” Below this are textually labeled visual representations of different software tasks: a magnifying glass with a blue background for magnifier, the number 3 next to plus and minus signs for size, a screen with a teal top half and yellow bottom half for “magnifier view,” a wheel with spokes of different colours for “colour scheme,” a rectangle with four lines, one of which is highlighted pink for “highlighter,” a large red mouse for “mouse pointers,” red bubble text “ABC” for “line view”, an outline of a person holding a newspaper or book for “Doc Reader,” a camera for “Connect and View,” and a question mark in a blue square for “Help.” There is a large highlighted circle around the white mouse, which hovers over the word “colour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a:effectLst/>
                <a:latin typeface="Calibri" panose="020F0502020204030204" pitchFamily="34" charset="0"/>
                <a:ea typeface="Calibri" panose="020F0502020204030204" pitchFamily="34" charset="0"/>
              </a:rPr>
              <a:t>On the bottom half is the same view but magnified to an increased degree. All we can see is the magnifier view, colour scheme, highlighting, mouse pointers, and line 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a:effectLst/>
                <a:latin typeface="Calibri" panose="020F0502020204030204" pitchFamily="34" charset="0"/>
                <a:ea typeface="Calibri" panose="020F0502020204030204" pitchFamily="34" charset="0"/>
              </a:rPr>
              <a:t>By presenting these two types of magnification side by side, the user can move back and forth between tracking the mouse location on the screen on the top and having text large enough to be read on the bottom.</a:t>
            </a:r>
          </a:p>
        </p:txBody>
      </p:sp>
      <p:sp>
        <p:nvSpPr>
          <p:cNvPr id="4" name="Slide Number Placeholder 3"/>
          <p:cNvSpPr>
            <a:spLocks noGrp="1"/>
          </p:cNvSpPr>
          <p:nvPr>
            <p:ph type="sldNum" sz="quarter" idx="5"/>
          </p:nvPr>
        </p:nvSpPr>
        <p:spPr/>
        <p:txBody>
          <a:bodyPr/>
          <a:lstStyle/>
          <a:p>
            <a:fld id="{39423A2F-97B4-45C0-BB35-40F6B9A8C403}" type="slidenum">
              <a:rPr lang="en-CA" smtClean="0"/>
              <a:pPr/>
              <a:t>16</a:t>
            </a:fld>
            <a:endParaRPr lang="en-CA"/>
          </a:p>
        </p:txBody>
      </p:sp>
    </p:spTree>
    <p:extLst>
      <p:ext uri="{BB962C8B-B14F-4D97-AF65-F5344CB8AC3E}">
        <p14:creationId xmlns:p14="http://schemas.microsoft.com/office/powerpoint/2010/main" val="1999075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a:effectLst/>
                <a:latin typeface="Calibri" panose="020F0502020204030204" pitchFamily="34" charset="0"/>
                <a:ea typeface="Calibri" panose="020F0502020204030204" pitchFamily="34" charset="0"/>
              </a:rPr>
              <a:t>Next, we’ll discuss examples of mobility and dexterity enhancement technology. Mobility issues affect the user’s ability to move their body, including the required use of a wheelchair or a cane, or other issues impacting their mobility. Flexibility and Dexterity issues affect the user’s ability to move joints or perform motor tasks, especially with their hands. </a:t>
            </a:r>
          </a:p>
          <a:p>
            <a:pPr marL="0" marR="0">
              <a:spcBef>
                <a:spcPts val="0"/>
              </a:spcBef>
              <a:spcAft>
                <a:spcPts val="0"/>
              </a:spcAft>
            </a:pPr>
            <a:endParaRPr lang="en-CA" sz="1800">
              <a:effectLst/>
              <a:latin typeface="Calibri" panose="020F0502020204030204" pitchFamily="34" charset="0"/>
              <a:ea typeface="Calibri" panose="020F0502020204030204" pitchFamily="34" charset="0"/>
            </a:endParaRPr>
          </a:p>
          <a:p>
            <a:pPr marL="0" marR="0">
              <a:spcBef>
                <a:spcPts val="0"/>
              </a:spcBef>
              <a:spcAft>
                <a:spcPts val="0"/>
              </a:spcAft>
            </a:pPr>
            <a:r>
              <a:rPr lang="en-CA" sz="1800">
                <a:effectLst/>
                <a:latin typeface="Calibri" panose="020F0502020204030204" pitchFamily="34" charset="0"/>
                <a:ea typeface="Calibri" panose="020F0502020204030204" pitchFamily="34" charset="0"/>
              </a:rPr>
              <a:t>Examples include RSI, Cerebral palsy, Parkinson's, Muscular dystrophy.</a:t>
            </a:r>
          </a:p>
          <a:p>
            <a:pPr marL="0" marR="0">
              <a:spcBef>
                <a:spcPts val="0"/>
              </a:spcBef>
              <a:spcAft>
                <a:spcPts val="0"/>
              </a:spcAft>
            </a:pPr>
            <a:endParaRPr lang="en-CA" sz="1800">
              <a:effectLst/>
              <a:latin typeface="Calibri" panose="020F0502020204030204" pitchFamily="34" charset="0"/>
              <a:ea typeface="Calibri" panose="020F0502020204030204" pitchFamily="34" charset="0"/>
            </a:endParaRPr>
          </a:p>
          <a:p>
            <a:pPr marL="0" marR="0">
              <a:spcBef>
                <a:spcPts val="0"/>
              </a:spcBef>
              <a:spcAft>
                <a:spcPts val="0"/>
              </a:spcAft>
            </a:pPr>
            <a:r>
              <a:rPr lang="en-CA" sz="1800">
                <a:effectLst/>
                <a:latin typeface="Calibri" panose="020F0502020204030204" pitchFamily="34" charset="0"/>
                <a:ea typeface="Calibri" panose="020F0502020204030204" pitchFamily="34" charset="0"/>
              </a:rPr>
              <a:t>Chronic Health Conditions or Pain affect the ability to function on a regular or episodic basis due to migraines, Crohn’s disease, colitis, and other disabilities or health conditions.</a:t>
            </a:r>
          </a:p>
          <a:p>
            <a:pPr marL="0" marR="0">
              <a:spcBef>
                <a:spcPts val="0"/>
              </a:spcBef>
              <a:spcAft>
                <a:spcPts val="0"/>
              </a:spcAft>
            </a:pPr>
            <a:r>
              <a:rPr lang="en-CA" sz="1800">
                <a:effectLst/>
                <a:latin typeface="Calibri" panose="020F0502020204030204" pitchFamily="34" charset="0"/>
                <a:ea typeface="Calibri" panose="020F0502020204030204" pitchFamily="34" charset="0"/>
              </a:rPr>
              <a:t> </a:t>
            </a:r>
          </a:p>
          <a:p>
            <a:r>
              <a:rPr lang="en-CA"/>
              <a:t>The image on the screen is an example of a setup that incorporates several different mobility and dexterity adaptive technologies. The user has his hands resting on a split keyboard, with the right and left side of the keyboard several inches apart. At the top right of the left hand keyboard is a small black switch about an inch long, and the same switch is visible on the right top left of the right hand keyboard with a green sticker on it. These switches require very little effort to trigger. Between the two parts of the keyboard is a flat, square switch with an orange circle, and there is another square switch with a green circle to the left of the keyboard. Above the left hand keyboard is a large red button, larger than a human palm, that could be slapped with a hand to trigger. And to the right of the right keyboard is a small black square on a flexible arm, which is the touchpad that we use on our laptops and requires less arm and wrist motion for users to mouse around their screen.</a:t>
            </a:r>
          </a:p>
          <a:p>
            <a:endParaRPr lang="en-CA"/>
          </a:p>
          <a:p>
            <a:r>
              <a:rPr lang="en-CA"/>
              <a:t>Taken together, these switches and keyboard allow the user a lot of different options to initiate different tasks. The switches– the buttons, flat squares, and little trigger switches, all use macros. This means that you can program a keyboard sequence into it once and have the action repeated every time you trigger the switch. One example of this is the key sequence control, alt, delete, which opens a screen for the user to lock, sign out, change a password, or open the task manager. The placement of these keys means that if you can only use one hand, you can’t use this shortcut. Instead, we would program a switch to contain the sequence, so when you pressed it the screen would open for you. These can reduce the load for frequently repeated tasks, and can also help with long and complicated typing sequences. If you have a long specialized name that always needs to be typed into documents, you can automate the typing by programming it into a switch.</a:t>
            </a:r>
          </a:p>
        </p:txBody>
      </p:sp>
      <p:sp>
        <p:nvSpPr>
          <p:cNvPr id="4" name="Slide Number Placeholder 3"/>
          <p:cNvSpPr>
            <a:spLocks noGrp="1"/>
          </p:cNvSpPr>
          <p:nvPr>
            <p:ph type="sldNum" sz="quarter" idx="5"/>
          </p:nvPr>
        </p:nvSpPr>
        <p:spPr/>
        <p:txBody>
          <a:bodyPr/>
          <a:lstStyle/>
          <a:p>
            <a:fld id="{39423A2F-97B4-45C0-BB35-40F6B9A8C403}" type="slidenum">
              <a:rPr lang="en-CA" smtClean="0"/>
              <a:pPr/>
              <a:t>17</a:t>
            </a:fld>
            <a:endParaRPr lang="en-CA"/>
          </a:p>
        </p:txBody>
      </p:sp>
    </p:spTree>
    <p:extLst>
      <p:ext uri="{BB962C8B-B14F-4D97-AF65-F5344CB8AC3E}">
        <p14:creationId xmlns:p14="http://schemas.microsoft.com/office/powerpoint/2010/main" val="2277680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a:effectLst/>
                <a:latin typeface="Calibri" panose="020F0502020204030204" pitchFamily="34" charset="0"/>
                <a:ea typeface="Calibri" panose="020F0502020204030204" pitchFamily="34" charset="0"/>
              </a:rPr>
              <a:t>Finally, let’s discuss some technologies that can help people with cognitive, learning style, or mental health and pain disabilities. Cognitive disabilities affect the process of carrying out tasks involving executive functioning, such as planning and organization, learning information, communication and memory. Examples include autism or Asperger’s syndrome, attention deficit disorder, learning disabilities and speech impediments.</a:t>
            </a:r>
          </a:p>
          <a:p>
            <a:pPr marL="0" marR="0">
              <a:spcBef>
                <a:spcPts val="0"/>
              </a:spcBef>
              <a:spcAft>
                <a:spcPts val="0"/>
              </a:spcAft>
            </a:pPr>
            <a:endParaRPr lang="en-CA" sz="1800">
              <a:effectLst/>
              <a:latin typeface="Calibri" panose="020F0502020204030204" pitchFamily="34" charset="0"/>
              <a:ea typeface="Calibri" panose="020F0502020204030204" pitchFamily="34" charset="0"/>
            </a:endParaRPr>
          </a:p>
          <a:p>
            <a:pPr marL="0" marR="0">
              <a:spcBef>
                <a:spcPts val="0"/>
              </a:spcBef>
              <a:spcAft>
                <a:spcPts val="0"/>
              </a:spcAft>
            </a:pPr>
            <a:r>
              <a:rPr lang="en-CA" sz="1800">
                <a:effectLst/>
                <a:latin typeface="Calibri" panose="020F0502020204030204" pitchFamily="34" charset="0"/>
                <a:ea typeface="Calibri" panose="020F0502020204030204" pitchFamily="34" charset="0"/>
              </a:rPr>
              <a:t>Mental health conditions affect psychology or behaviour, such as anxiety, depression or social / compulsive disorder or phobia or psychiatric illness.</a:t>
            </a:r>
          </a:p>
          <a:p>
            <a:endParaRPr lang="en-CA"/>
          </a:p>
          <a:p>
            <a:r>
              <a:rPr lang="en-CA"/>
              <a:t>On screen is an example of multimodal reading available on Microsoft Word 365. There is black font on a peach background. At the panel on the top are options to increase the column size, change the page colour, focus on specific lines, adjust the texting of the space, read words by syllables, and “read aloud” as well as the option to close the immersive reader. “Text spacing” is highlighted, resulting in words that are spread out slightly more on the page. The “read aloud” function is also selected, and at the top left of the page is a little audio adjustor bar with rewind, pause, forward, and mute options. The word that is being read is highlighted in navy blue as the reader progresses through the document.</a:t>
            </a:r>
          </a:p>
        </p:txBody>
      </p:sp>
      <p:sp>
        <p:nvSpPr>
          <p:cNvPr id="4" name="Slide Number Placeholder 3"/>
          <p:cNvSpPr>
            <a:spLocks noGrp="1"/>
          </p:cNvSpPr>
          <p:nvPr>
            <p:ph type="sldNum" sz="quarter" idx="5"/>
          </p:nvPr>
        </p:nvSpPr>
        <p:spPr/>
        <p:txBody>
          <a:bodyPr/>
          <a:lstStyle/>
          <a:p>
            <a:fld id="{39423A2F-97B4-45C0-BB35-40F6B9A8C403}" type="slidenum">
              <a:rPr lang="en-CA" smtClean="0"/>
              <a:pPr/>
              <a:t>18</a:t>
            </a:fld>
            <a:endParaRPr lang="en-CA"/>
          </a:p>
        </p:txBody>
      </p:sp>
    </p:spTree>
    <p:extLst>
      <p:ext uri="{BB962C8B-B14F-4D97-AF65-F5344CB8AC3E}">
        <p14:creationId xmlns:p14="http://schemas.microsoft.com/office/powerpoint/2010/main" val="133847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Employment Opportunity for Students with Disabilities (EOSD)</a:t>
            </a:r>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19</a:t>
            </a:fld>
            <a:endParaRPr lang="en-CA"/>
          </a:p>
        </p:txBody>
      </p:sp>
    </p:spTree>
    <p:extLst>
      <p:ext uri="{BB962C8B-B14F-4D97-AF65-F5344CB8AC3E}">
        <p14:creationId xmlns:p14="http://schemas.microsoft.com/office/powerpoint/2010/main" val="244254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We’re going to begin today with an overview of Triple A C T, and then explain what the Lending Library Service Pilot is and why it’s needed. We’ll then introduce our new experiment, the LLSP Mobile Office. We’ll tell you how the process works to become a Lending Library client, and explain how to hire a short-term employee with a disability. Finally, I will give an overview of some of the adaptive technologies we can provide, and let you know how to contact us.</a:t>
            </a:r>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t>2</a:t>
            </a:fld>
            <a:endParaRPr lang="en-CA"/>
          </a:p>
        </p:txBody>
      </p:sp>
    </p:spTree>
    <p:extLst>
      <p:ext uri="{BB962C8B-B14F-4D97-AF65-F5344CB8AC3E}">
        <p14:creationId xmlns:p14="http://schemas.microsoft.com/office/powerpoint/2010/main" val="3935681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a:effectLst/>
                <a:latin typeface="Calibri" panose="020F0502020204030204" pitchFamily="34" charset="0"/>
                <a:ea typeface="Calibri" panose="020F0502020204030204" pitchFamily="34" charset="0"/>
              </a:rPr>
              <a:t>Finally, let’s discuss some technologies that can help people with cognitive, learning style, or mental health and pain disabilities. Cognitive disabilities affect the process of carrying out tasks involving executive functioning, such as planning and organization, learning information, communication and memory. Examples include autism or Asperger’s syndrome, attention deficit disorder, learning disabilities and speech impediments.</a:t>
            </a:r>
          </a:p>
          <a:p>
            <a:pPr marL="0" marR="0">
              <a:spcBef>
                <a:spcPts val="0"/>
              </a:spcBef>
              <a:spcAft>
                <a:spcPts val="0"/>
              </a:spcAft>
            </a:pPr>
            <a:endParaRPr lang="en-CA" sz="1800">
              <a:effectLst/>
              <a:latin typeface="Calibri" panose="020F0502020204030204" pitchFamily="34" charset="0"/>
              <a:ea typeface="Calibri" panose="020F0502020204030204" pitchFamily="34" charset="0"/>
            </a:endParaRPr>
          </a:p>
          <a:p>
            <a:pPr marL="0" marR="0">
              <a:spcBef>
                <a:spcPts val="0"/>
              </a:spcBef>
              <a:spcAft>
                <a:spcPts val="0"/>
              </a:spcAft>
            </a:pPr>
            <a:r>
              <a:rPr lang="en-CA" sz="1800">
                <a:effectLst/>
                <a:latin typeface="Calibri" panose="020F0502020204030204" pitchFamily="34" charset="0"/>
                <a:ea typeface="Calibri" panose="020F0502020204030204" pitchFamily="34" charset="0"/>
              </a:rPr>
              <a:t>Mental health conditions affect psychology or behaviour, such as anxiety, depression or social / compulsive disorder or phobia or psychiatric illness.</a:t>
            </a:r>
          </a:p>
          <a:p>
            <a:endParaRPr lang="en-CA"/>
          </a:p>
          <a:p>
            <a:r>
              <a:rPr lang="en-CA"/>
              <a:t>On screen is an example of multimodal reading available on Microsoft Word 365. There is black font on a peach background. At the panel on the top are options to increase the column size, change the page colour, focus on specific lines, adjust the texting of the space, read words by syllables, and “read aloud” as well as the option to close the immersive reader. “Text spacing” is highlighted, resulting in words that are spread out slightly more on the page. The “read aloud” function is also selected, and at the top left of the page is a little audio adjustor bar with rewind, pause, forward, and mute options. The word that is being read is highlighted in navy blue as the reader progresses through the document.</a:t>
            </a:r>
          </a:p>
        </p:txBody>
      </p:sp>
      <p:sp>
        <p:nvSpPr>
          <p:cNvPr id="4" name="Slide Number Placeholder 3"/>
          <p:cNvSpPr>
            <a:spLocks noGrp="1"/>
          </p:cNvSpPr>
          <p:nvPr>
            <p:ph type="sldNum" sz="quarter" idx="5"/>
          </p:nvPr>
        </p:nvSpPr>
        <p:spPr/>
        <p:txBody>
          <a:bodyPr/>
          <a:lstStyle/>
          <a:p>
            <a:fld id="{39423A2F-97B4-45C0-BB35-40F6B9A8C403}" type="slidenum">
              <a:rPr lang="en-CA" smtClean="0"/>
              <a:pPr/>
              <a:t>20</a:t>
            </a:fld>
            <a:endParaRPr lang="en-CA"/>
          </a:p>
        </p:txBody>
      </p:sp>
    </p:spTree>
    <p:extLst>
      <p:ext uri="{BB962C8B-B14F-4D97-AF65-F5344CB8AC3E}">
        <p14:creationId xmlns:p14="http://schemas.microsoft.com/office/powerpoint/2010/main" val="13384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Triple-A-C-T was a natural home to pilot a solution for these disadvantaged employees.</a:t>
            </a:r>
          </a:p>
          <a:p>
            <a:endParaRPr lang="en-CA" dirty="0"/>
          </a:p>
          <a:p>
            <a:r>
              <a:rPr lang="en-CA" dirty="0"/>
              <a:t>Triple-A-C-T has been a leader in the field of accessible technology and digital accessibility for over thirty years.</a:t>
            </a:r>
          </a:p>
          <a:p>
            <a:endParaRPr lang="en-CA" dirty="0"/>
          </a:p>
          <a:p>
            <a:r>
              <a:rPr lang="en-CA" dirty="0"/>
              <a:t>The Program has three lines of services– </a:t>
            </a:r>
          </a:p>
          <a:p>
            <a:r>
              <a:rPr lang="en-CA" dirty="0"/>
              <a:t>First, client services, where we help individual employees with disabilities to find adaptive technology solutions that reduce workplace barriers; </a:t>
            </a:r>
          </a:p>
          <a:p>
            <a:r>
              <a:rPr lang="en-CA" dirty="0"/>
              <a:t>Second, training in adaptive technology use and IT support, accessible documents and disability awareness, </a:t>
            </a:r>
          </a:p>
          <a:p>
            <a:r>
              <a:rPr lang="en-CA" dirty="0"/>
              <a:t>And third, research and testing for new products, enterprise software, and procurement.</a:t>
            </a:r>
          </a:p>
          <a:p>
            <a:endParaRPr lang="en-CA" dirty="0"/>
          </a:p>
          <a:p>
            <a:r>
              <a:rPr lang="en-CA" dirty="0"/>
              <a:t>Triple-A-C-T’s mandate is to p</a:t>
            </a:r>
            <a:r>
              <a:rPr lang="en-CA" sz="1200" dirty="0"/>
              <a:t>rovide GC employees with disabilities and managers across Canada with expert advice, training, support services, and adaptive technologies to facilitate access to workplace accommodation.</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23A2F-97B4-45C0-BB35-40F6B9A8C403}"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964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talk quickly about accessibility, equity, and inclusion. </a:t>
            </a:r>
          </a:p>
          <a:p>
            <a:endParaRPr lang="en-US"/>
          </a:p>
          <a:p>
            <a:r>
              <a:rPr lang="en-US"/>
              <a:t>We have an image on the screen that demonstrates the difference between equality and equity. On the left is a demonstration of "equality"-- an image of three people (tall, medium, and short) watching a baseball game over a fence. They are standing on three boxes of the same height. As a result, the tall person can see clearly, and the short person cannot see over the fence. The right image depicts "equity," and the three people (tall, medium, and short) are on different heights of boxes which allow them to all see over the fence at the same height. This demonstrates that giving the same resources to everyone is different than giving everyone the resource they need to participate fairly.</a:t>
            </a:r>
          </a:p>
          <a:p>
            <a:endParaRPr lang="en-US"/>
          </a:p>
          <a:p>
            <a:r>
              <a:rPr lang="en-US"/>
              <a:t>We talk in terms of “</a:t>
            </a:r>
            <a:r>
              <a:rPr lang="en-US" b="1"/>
              <a:t>barriers</a:t>
            </a:r>
            <a:r>
              <a:rPr lang="en-US"/>
              <a:t>,” anything that does not allow people with disabilities to be included and take part in all areas of life, work, and society. In response to barriers, we have </a:t>
            </a:r>
            <a:r>
              <a:rPr lang="en-US" b="1">
                <a:solidFill>
                  <a:srgbClr val="FFFF00"/>
                </a:solidFill>
              </a:rPr>
              <a:t>Accessibility, </a:t>
            </a:r>
            <a:r>
              <a:rPr lang="en-US" b="0">
                <a:solidFill>
                  <a:srgbClr val="FFFF00"/>
                </a:solidFill>
              </a:rPr>
              <a:t>which</a:t>
            </a:r>
            <a:r>
              <a:rPr lang="en-US"/>
              <a:t> means that everyone can get to and use information and spaces and places. We need to identify and eliminate barriers every time we </a:t>
            </a:r>
            <a:r>
              <a:rPr lang="en-CA" altLang="en-US"/>
              <a:t>buy, build or deliver any system or service.</a:t>
            </a:r>
          </a:p>
          <a:p>
            <a:endParaRPr lang="en-CA" altLang="en-US"/>
          </a:p>
          <a:p>
            <a:r>
              <a:rPr lang="en-CA" altLang="en-US" b="0">
                <a:solidFill>
                  <a:srgbClr val="FFFF00"/>
                </a:solidFill>
              </a:rPr>
              <a:t>Triple-A-C-T helps the government of Canada by providing </a:t>
            </a:r>
            <a:r>
              <a:rPr lang="en-CA" altLang="en-US" b="1">
                <a:solidFill>
                  <a:srgbClr val="FFFF00"/>
                </a:solidFill>
              </a:rPr>
              <a:t>Assistive Technology:</a:t>
            </a:r>
            <a:r>
              <a:rPr lang="en-CA" altLang="en-US"/>
              <a:t> all products, equipment, and systems that enhance learning, working, and daily living for persons with disabilities.</a:t>
            </a:r>
          </a:p>
          <a:p>
            <a:endParaRPr lang="en-CA"/>
          </a:p>
        </p:txBody>
      </p:sp>
      <p:sp>
        <p:nvSpPr>
          <p:cNvPr id="4" name="Slide Number Placeholder 3"/>
          <p:cNvSpPr>
            <a:spLocks noGrp="1"/>
          </p:cNvSpPr>
          <p:nvPr>
            <p:ph type="sldNum" sz="quarter" idx="5"/>
          </p:nvPr>
        </p:nvSpPr>
        <p:spPr/>
        <p:txBody>
          <a:bodyPr/>
          <a:lstStyle/>
          <a:p>
            <a:fld id="{1387B277-78AB-47A9-B5EF-B7D6E03D333E}" type="slidenum">
              <a:rPr lang="en-CA" smtClean="0"/>
              <a:t>4</a:t>
            </a:fld>
            <a:endParaRPr lang="en-CA"/>
          </a:p>
        </p:txBody>
      </p:sp>
    </p:spTree>
    <p:extLst>
      <p:ext uri="{BB962C8B-B14F-4D97-AF65-F5344CB8AC3E}">
        <p14:creationId xmlns:p14="http://schemas.microsoft.com/office/powerpoint/2010/main" val="196902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effectLst/>
                <a:latin typeface="Arial" panose="020B0604020202020204" pitchFamily="34" charset="0"/>
                <a:ea typeface="Times New Roman" panose="02020603050405020304" pitchFamily="18" charset="0"/>
              </a:rPr>
              <a:t>The Accessibility, Accommodation, and Adaptive Computer Technology Program Lending Library uses a Fast-Tracked Accommodation process </a:t>
            </a:r>
            <a:r>
              <a:rPr lang="en-US" sz="1200" kern="1200" dirty="0">
                <a:solidFill>
                  <a:srgbClr val="000000"/>
                </a:solidFill>
                <a:effectLst/>
                <a:latin typeface="Arial" panose="020B0604020202020204" pitchFamily="34" charset="0"/>
                <a:ea typeface="Times New Roman" panose="02020603050405020304" pitchFamily="18" charset="0"/>
              </a:rPr>
              <a:t>to provide the right tools and services for the work environments of government employees who have a disability, injury or require workplace adjustments. Within AAACT’s mandate to provide individual support to all GC employees with disabilities, the Lending Library specifically provides short term accommodation which support temporary employees, disabilities or injuries, and situations in much less time than through traditional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rPr>
              <a:t>The Lending Library addresses barriers that delay access to the tools needed by employees with disabilities or injuries, </a:t>
            </a:r>
            <a:r>
              <a:rPr lang="en-CA" sz="1200" kern="1200" dirty="0">
                <a:solidFill>
                  <a:srgbClr val="000000"/>
                </a:solidFill>
                <a:effectLst/>
                <a:latin typeface="Arial" panose="020B0604020202020204" pitchFamily="34" charset="0"/>
                <a:ea typeface="Times New Roman" panose="02020603050405020304" pitchFamily="18" charset="0"/>
              </a:rPr>
              <a:t>allowing them to focus on their job and training, gain valuable work experiences during their terms and deliver services to Canadians.</a:t>
            </a:r>
            <a:endParaRPr lang="en-CA" sz="12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2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rPr>
              <a:t>There is no cost associated with borrowing equipment, resources, and software from the Lending Library.</a:t>
            </a:r>
            <a:endParaRPr lang="en-CA" sz="12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5</a:t>
            </a:fld>
            <a:endParaRPr lang="en-CA"/>
          </a:p>
        </p:txBody>
      </p:sp>
    </p:spTree>
    <p:extLst>
      <p:ext uri="{BB962C8B-B14F-4D97-AF65-F5344CB8AC3E}">
        <p14:creationId xmlns:p14="http://schemas.microsoft.com/office/powerpoint/2010/main" val="113831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The Lending Library was created in response to key findings about accessibility and accommodation in the Public Service Accessibility Strategy as well as the Office of Public Service Accessibility’s surveys on Workplace Accommodation. These studies highlighted that the traditional assessment and procurement processes which are used to identify and remove barriers to employment for persons with a disability who wish to work in the Government of Canada can be lengthy. This delays the ability of employees with disabilities or injuries to gain access to the tools required to work comfortably and effectively.</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The Lending Library first considered this procurement problem from the perspective of a short-term employee. This delay could prevent persons with a disability from being able to work for a large portion of their short-term employment. Think about a summer student, for example, if it takes 3 months or longer to get accommodations in place, the employee would only have one month of employment during which they were able to reach their full potential.</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 </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Similarly, consider an employee who has broken their wrist and needs to wear a cast for six weeks. It’s difficult and unwieldy to do their job while they have their cast on, but they know that eventually they will be able to return to using both hands equally. They need a temporary solution to help them as they recover from their injury.</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 </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Situations like these put short-term employees with a disability and anyone with a temporary accommodation need at a significant disadvantage. This is certainly less than ideal for the student who is trying to gain work experience, the employee struggling with their vision during a MS flare-up, or for the manager who had work that needed to get done. </a:t>
            </a:r>
            <a:endParaRPr lang="en-CA" sz="1800" kern="1200" dirty="0">
              <a:effectLst/>
              <a:latin typeface="Arial" panose="020B0604020202020204" pitchFamily="34" charset="0"/>
              <a:ea typeface="Times New Roman" panose="02020603050405020304" pitchFamily="18" charset="0"/>
            </a:endParaRPr>
          </a:p>
          <a:p>
            <a:pPr marL="0" marR="0">
              <a:spcBef>
                <a:spcPts val="0"/>
              </a:spcBef>
              <a:spcAft>
                <a:spcPts val="0"/>
              </a:spcAft>
            </a:pPr>
            <a:endParaRPr lang="en-CA" sz="1800" kern="12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CA" sz="1800" kern="1200" dirty="0">
                <a:effectLst/>
                <a:latin typeface="Arial" panose="020B0604020202020204" pitchFamily="34" charset="0"/>
                <a:ea typeface="Times New Roman" panose="02020603050405020304" pitchFamily="18" charset="0"/>
              </a:rPr>
              <a:t>The Lending Library Service pilot was funded between April 2019 and March 2024 been funded by SSC, in partnership with the Centralized Enabling Workplace Fund</a:t>
            </a:r>
            <a:r>
              <a:rPr lang="en-CA"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CA" sz="1800" kern="1200" dirty="0">
                <a:effectLst/>
                <a:latin typeface="Arial" panose="020B0604020202020204" pitchFamily="34" charset="0"/>
                <a:ea typeface="Times New Roman" panose="02020603050405020304" pitchFamily="18" charset="0"/>
              </a:rPr>
              <a:t>, which is administered by The Treasury Board of Canada's Office of Public Service Accessibility.</a:t>
            </a:r>
          </a:p>
          <a:p>
            <a:pPr marL="0" marR="0">
              <a:spcBef>
                <a:spcPts val="0"/>
              </a:spcBef>
              <a:spcAft>
                <a:spcPts val="0"/>
              </a:spcAft>
            </a:pPr>
            <a:endParaRPr lang="en-CA" sz="1800" kern="1200" dirty="0">
              <a:effectLst/>
              <a:latin typeface="Arial" panose="020B060402020202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Since our launch, the Lending Library has served over 470 clients and loaned more than 1600 pieces of specialized adaptive technology, ergonomic hardware, and software</a:t>
            </a:r>
            <a:endParaRPr lang="en-CA"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39423A2F-97B4-45C0-BB35-40F6B9A8C403}" type="slidenum">
              <a:rPr lang="en-CA" smtClean="0"/>
              <a:t>6</a:t>
            </a:fld>
            <a:endParaRPr lang="en-CA"/>
          </a:p>
        </p:txBody>
      </p:sp>
    </p:spTree>
    <p:extLst>
      <p:ext uri="{BB962C8B-B14F-4D97-AF65-F5344CB8AC3E}">
        <p14:creationId xmlns:p14="http://schemas.microsoft.com/office/powerpoint/2010/main" val="51670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7</a:t>
            </a:fld>
            <a:endParaRPr lang="en-CA"/>
          </a:p>
        </p:txBody>
      </p:sp>
    </p:spTree>
    <p:extLst>
      <p:ext uri="{BB962C8B-B14F-4D97-AF65-F5344CB8AC3E}">
        <p14:creationId xmlns:p14="http://schemas.microsoft.com/office/powerpoint/2010/main" val="128284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the reason we began piloting the Lending Library. We want to make sure that all new employees to the GC have the best experience possible, and a big part of this is having the technical tools to be able to do their work!</a:t>
            </a:r>
          </a:p>
          <a:p>
            <a:endParaRPr lang="en-US" dirty="0"/>
          </a:p>
          <a:p>
            <a:r>
              <a:rPr lang="en-US" dirty="0"/>
              <a:t>Students receive the fastest service that AAACT can provide, and often are working with their new equipment within the first month of contacting us.</a:t>
            </a:r>
          </a:p>
          <a:p>
            <a:endParaRPr lang="en-US" dirty="0"/>
          </a:p>
          <a:p>
            <a:r>
              <a:rPr lang="en-US" dirty="0"/>
              <a:t>You don’t need to wait to start; your manager can schedule to meet us as soon as you know their start date and we can get them equipment for their first day of work. Then they keep it for as long as they’re a student, and always have a contact on our team to help if the equipment isn’t working well or they want to try something new.</a:t>
            </a:r>
          </a:p>
          <a:p>
            <a:endParaRPr lang="en-US" dirty="0"/>
          </a:p>
          <a:p>
            <a:r>
              <a:rPr lang="en-US" dirty="0"/>
              <a:t>There is no cost associated with our services, and we organize shipping and return of </a:t>
            </a:r>
            <a:r>
              <a:rPr lang="en-US" dirty="0" err="1"/>
              <a:t>equipments</a:t>
            </a:r>
            <a:r>
              <a:rPr lang="en-US" dirty="0"/>
              <a:t> so you don’t have to.</a:t>
            </a:r>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8</a:t>
            </a:fld>
            <a:endParaRPr lang="en-CA"/>
          </a:p>
        </p:txBody>
      </p:sp>
    </p:spTree>
    <p:extLst>
      <p:ext uri="{BB962C8B-B14F-4D97-AF65-F5344CB8AC3E}">
        <p14:creationId xmlns:p14="http://schemas.microsoft.com/office/powerpoint/2010/main" val="1342054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effectLst/>
                <a:latin typeface="-apple-system"/>
              </a:rPr>
              <a:t>We have a client centric service delivery model, which means that the client is at the center of the accommodation, and we have everyone playing their roles. </a:t>
            </a:r>
          </a:p>
          <a:p>
            <a:pPr rtl="0"/>
            <a:endParaRPr lang="en-US" dirty="0">
              <a:effectLst/>
              <a:latin typeface="-apple-system"/>
            </a:endParaRPr>
          </a:p>
          <a:p>
            <a:r>
              <a:rPr lang="en-US" b="1" dirty="0">
                <a:solidFill>
                  <a:srgbClr val="FFFF00"/>
                </a:solidFill>
              </a:rPr>
              <a:t>Client</a:t>
            </a:r>
            <a:r>
              <a:rPr lang="en-US" dirty="0">
                <a:solidFill>
                  <a:srgbClr val="FFFF00"/>
                </a:solidFill>
              </a:rPr>
              <a:t> </a:t>
            </a:r>
            <a:r>
              <a:rPr lang="en-US" dirty="0"/>
              <a:t>is the expert on their needs and their work, and tests solutions to see if they can reduce or eliminate the barriers they experience on the job</a:t>
            </a:r>
          </a:p>
          <a:p>
            <a:r>
              <a:rPr lang="en-US" b="1" dirty="0">
                <a:solidFill>
                  <a:srgbClr val="FFFF00"/>
                </a:solidFill>
              </a:rPr>
              <a:t>Manager</a:t>
            </a:r>
            <a:r>
              <a:rPr lang="en-US" dirty="0"/>
              <a:t> meets their “Duty to Accommodate” and is active in the accommodation process. This includes approving equipment loans and contacting their department’s Duty to Accommodate team. The manager may also fill the role of the Duty to Accommodate advisor when there is not one within the department</a:t>
            </a:r>
          </a:p>
          <a:p>
            <a:r>
              <a:rPr lang="en-US" b="1" dirty="0">
                <a:solidFill>
                  <a:srgbClr val="FFFF00"/>
                </a:solidFill>
              </a:rPr>
              <a:t>Duty to Accommodate/Workplace Wellness/Health &amp; Safety Case Worker </a:t>
            </a:r>
            <a:r>
              <a:rPr lang="en-US" dirty="0"/>
              <a:t>manages the client file, reaches out to AAACT to schedule a meeting, provides IT, HR, and Facilities contacts and brings these teams in to support the client as appropriate, and ensures that the accommodation process continues to move forward</a:t>
            </a:r>
          </a:p>
          <a:p>
            <a:r>
              <a:rPr lang="en-US" b="1" dirty="0">
                <a:solidFill>
                  <a:srgbClr val="FFFF00"/>
                </a:solidFill>
              </a:rPr>
              <a:t>IT</a:t>
            </a:r>
            <a:r>
              <a:rPr lang="en-US" dirty="0"/>
              <a:t> works with AAACT technician to ensure that the tools are working in the client department IT environment. This include hardware and software installation.</a:t>
            </a:r>
          </a:p>
          <a:p>
            <a:r>
              <a:rPr lang="en-US" b="1" dirty="0">
                <a:solidFill>
                  <a:srgbClr val="FFFF00"/>
                </a:solidFill>
              </a:rPr>
              <a:t>AAACT</a:t>
            </a:r>
            <a:r>
              <a:rPr lang="en-US" dirty="0"/>
              <a:t> provides expertise on Assistive Technology and Accommodation solutions. We recommend and loan equipment, hardware and software, then help the client identify and test potential solutions. AAACT can also make recommendations about other accommodation services (Occupational Therapists, hearing or vision testing, captioning) as appropriate, but cannot liaise on behalf of the client or their department.</a:t>
            </a:r>
            <a:endParaRPr lang="en-CA" dirty="0"/>
          </a:p>
          <a:p>
            <a:pPr rtl="0"/>
            <a:endParaRPr lang="en-US" dirty="0">
              <a:effectLst/>
              <a:latin typeface="-apple-system"/>
            </a:endParaRPr>
          </a:p>
          <a:p>
            <a:pPr rtl="0"/>
            <a:r>
              <a:rPr lang="en-US" dirty="0">
                <a:effectLst/>
                <a:latin typeface="-apple-system"/>
              </a:rPr>
              <a:t>This leaves the client to do the job that they were hired to do and does not make them have to become a specialist in all of these different areas.</a:t>
            </a:r>
          </a:p>
        </p:txBody>
      </p:sp>
      <p:sp>
        <p:nvSpPr>
          <p:cNvPr id="4" name="Slide Number Placeholder 3"/>
          <p:cNvSpPr>
            <a:spLocks noGrp="1"/>
          </p:cNvSpPr>
          <p:nvPr>
            <p:ph type="sldNum" sz="quarter" idx="5"/>
          </p:nvPr>
        </p:nvSpPr>
        <p:spPr/>
        <p:txBody>
          <a:bodyPr/>
          <a:lstStyle/>
          <a:p>
            <a:fld id="{1387B277-78AB-47A9-B5EF-B7D6E03D333E}" type="slidenum">
              <a:rPr lang="en-CA" smtClean="0"/>
              <a:t>9</a:t>
            </a:fld>
            <a:endParaRPr lang="en-CA"/>
          </a:p>
        </p:txBody>
      </p:sp>
    </p:spTree>
    <p:extLst>
      <p:ext uri="{BB962C8B-B14F-4D97-AF65-F5344CB8AC3E}">
        <p14:creationId xmlns:p14="http://schemas.microsoft.com/office/powerpoint/2010/main" val="38639933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emf"/><Relationship Id="rId5" Type="http://schemas.openxmlformats.org/officeDocument/2006/relationships/image" Target="../media/image2.jpeg"/><Relationship Id="rId10" Type="http://schemas.openxmlformats.org/officeDocument/2006/relationships/image" Target="../media/image7.svg"/><Relationship Id="rId4" Type="http://schemas.openxmlformats.org/officeDocument/2006/relationships/slideMaster" Target="../slideMasters/slideMaster1.xml"/><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jpe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5" cstate="screen">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a:noFill/>
        </p:spPr>
      </p:pic>
      <p:sp>
        <p:nvSpPr>
          <p:cNvPr id="13" name="TextBox 2">
            <a:extLst>
              <a:ext uri="{FF2B5EF4-FFF2-40B4-BE49-F238E27FC236}">
                <a16:creationId xmlns:a16="http://schemas.microsoft.com/office/drawing/2014/main" id="{B3A6483D-A99B-2584-F225-19481B6A3241}"/>
              </a:ext>
            </a:extLst>
          </p:cNvPr>
          <p:cNvSpPr txBox="1">
            <a:spLocks noChangeArrowheads="1"/>
          </p:cNvSpPr>
          <p:nvPr userDrawn="1"/>
        </p:nvSpPr>
        <p:spPr bwMode="auto">
          <a:xfrm>
            <a:off x="10080000" y="72000"/>
            <a:ext cx="2016000" cy="184666"/>
          </a:xfrm>
          <a:prstGeom prst="rect">
            <a:avLst/>
          </a:prstGeom>
          <a:noFill/>
          <a:ln>
            <a:noFill/>
          </a:ln>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r">
              <a:defRPr/>
            </a:pPr>
            <a:r>
              <a:rPr lang="en-CA" altLang="en-US" sz="1200" noProof="0" dirty="0">
                <a:solidFill>
                  <a:srgbClr val="FFFFFF"/>
                </a:solidFill>
                <a:latin typeface="+mn-lt"/>
                <a:cs typeface="Calibri" panose="020F0502020204030204" pitchFamily="34" charset="0"/>
              </a:rPr>
              <a:t>Unclassified | Non </a:t>
            </a:r>
            <a:r>
              <a:rPr lang="en-CA" altLang="en-US" sz="1200" noProof="0" dirty="0" err="1">
                <a:solidFill>
                  <a:srgbClr val="FFFFFF"/>
                </a:solidFill>
                <a:latin typeface="+mn-lt"/>
                <a:cs typeface="Calibri" panose="020F0502020204030204" pitchFamily="34" charset="0"/>
              </a:rPr>
              <a:t>classifié</a:t>
            </a:r>
            <a:endParaRPr lang="en-CA" altLang="en-US" sz="1200" noProof="0" dirty="0">
              <a:solidFill>
                <a:srgbClr val="FFFFFF"/>
              </a:solidFill>
              <a:latin typeface="+mn-lt"/>
              <a:cs typeface="Calibri" panose="020F0502020204030204" pitchFamily="34" charset="0"/>
            </a:endParaRPr>
          </a:p>
        </p:txBody>
      </p:sp>
      <p:sp>
        <p:nvSpPr>
          <p:cNvPr id="2" name="Title 1"/>
          <p:cNvSpPr>
            <a:spLocks noGrp="1"/>
          </p:cNvSpPr>
          <p:nvPr>
            <p:ph type="ctrTitle"/>
          </p:nvPr>
        </p:nvSpPr>
        <p:spPr>
          <a:xfrm>
            <a:off x="3240000" y="792570"/>
            <a:ext cx="7920000" cy="1332000"/>
          </a:xfrm>
          <a:prstGeom prst="rect">
            <a:avLst/>
          </a:prstGeom>
        </p:spPr>
        <p:txBody>
          <a:bodyPr vert="horz" lIns="36000" tIns="45720" rIns="91440" bIns="45720" rtlCol="0" anchor="b" anchorCtr="0">
            <a:noAutofit/>
          </a:bodyPr>
          <a:lstStyle>
            <a:lvl1pPr algn="l">
              <a:lnSpc>
                <a:spcPct val="100000"/>
              </a:lnSpc>
              <a:defRPr lang="en-US" sz="3600" b="1" dirty="0">
                <a:solidFill>
                  <a:schemeClr val="bg1"/>
                </a:solidFill>
              </a:defRPr>
            </a:lvl1pPr>
          </a:lstStyle>
          <a:p>
            <a:pPr lvl="0"/>
            <a:r>
              <a:rPr lang="en-CA" noProof="0" dirty="0"/>
              <a:t>Click to edit Master title</a:t>
            </a:r>
          </a:p>
        </p:txBody>
      </p:sp>
      <p:sp>
        <p:nvSpPr>
          <p:cNvPr id="3" name="Subtitle 2"/>
          <p:cNvSpPr>
            <a:spLocks noGrp="1"/>
          </p:cNvSpPr>
          <p:nvPr>
            <p:ph type="subTitle" idx="1" hasCustomPrompt="1"/>
          </p:nvPr>
        </p:nvSpPr>
        <p:spPr>
          <a:xfrm>
            <a:off x="3240000" y="2160000"/>
            <a:ext cx="5652000" cy="1116000"/>
          </a:xfrm>
          <a:prstGeom prst="rect">
            <a:avLst/>
          </a:prstGeom>
        </p:spPr>
        <p:txBody>
          <a:bodyPr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a:pPr>
            <a:r>
              <a:rPr lang="en-CA" noProof="0" dirty="0"/>
              <a:t>Click to edit subheading</a:t>
            </a:r>
          </a:p>
        </p:txBody>
      </p:sp>
      <p:sp>
        <p:nvSpPr>
          <p:cNvPr id="15" name="Text Placeholder 14">
            <a:extLst>
              <a:ext uri="{FF2B5EF4-FFF2-40B4-BE49-F238E27FC236}">
                <a16:creationId xmlns:a16="http://schemas.microsoft.com/office/drawing/2014/main" id="{F54F41C9-160D-9348-7B73-D1FDF8EF4CE6}"/>
              </a:ext>
            </a:extLst>
          </p:cNvPr>
          <p:cNvSpPr>
            <a:spLocks noGrp="1"/>
          </p:cNvSpPr>
          <p:nvPr>
            <p:ph type="body" sz="quarter" idx="10" hasCustomPrompt="1"/>
          </p:nvPr>
        </p:nvSpPr>
        <p:spPr>
          <a:xfrm>
            <a:off x="3240088" y="3312000"/>
            <a:ext cx="5652000" cy="468000"/>
          </a:xfrm>
        </p:spPr>
        <p:txBody>
          <a:bodyPr>
            <a:noAutofit/>
          </a:bodyPr>
          <a:lstStyle>
            <a:lvl1pPr marL="0" indent="0">
              <a:buNone/>
              <a:defRPr sz="2000"/>
            </a:lvl1pPr>
          </a:lstStyle>
          <a:p>
            <a:pPr lvl="0"/>
            <a:r>
              <a:rPr lang="en-CA" noProof="0" dirty="0"/>
              <a:t>Date | Version</a:t>
            </a:r>
          </a:p>
        </p:txBody>
      </p:sp>
      <p:pic>
        <p:nvPicPr>
          <p:cNvPr id="9" name="Picture 8">
            <a:extLst>
              <a:ext uri="{C183D7F6-B498-43B3-948B-1728B52AA6E4}">
                <adec:decorative xmlns:adec="http://schemas.microsoft.com/office/drawing/2017/decorative" val="1"/>
              </a:ext>
            </a:extLst>
          </p:cNvPr>
          <p:cNvPicPr>
            <a:picLocks/>
          </p:cNvPicPr>
          <p:nvPr userDrawn="1">
            <p:custDataLst>
              <p:tags r:id="rId2"/>
            </p:custDataLst>
          </p:nvPr>
        </p:nvPicPr>
        <p:blipFill>
          <a:blip r:embed="rId6"/>
          <a:stretch>
            <a:fillRect/>
          </a:stretch>
        </p:blipFill>
        <p:spPr bwMode="black">
          <a:xfrm>
            <a:off x="1182049" y="982494"/>
            <a:ext cx="1530000" cy="1540000"/>
          </a:xfrm>
          <a:prstGeom prst="rect">
            <a:avLst/>
          </a:prstGeom>
        </p:spPr>
      </p:pic>
      <p:cxnSp>
        <p:nvCxnSpPr>
          <p:cNvPr id="4" name="Straight Connector 3">
            <a:extLst>
              <a:ext uri="{FF2B5EF4-FFF2-40B4-BE49-F238E27FC236}">
                <a16:creationId xmlns:a16="http://schemas.microsoft.com/office/drawing/2014/main" id="{5F8A02E2-1F2D-159E-3572-08333B32D6E0}"/>
              </a:ext>
              <a:ext uri="{C183D7F6-B498-43B3-948B-1728B52AA6E4}">
                <adec:decorative xmlns:adec="http://schemas.microsoft.com/office/drawing/2017/decorative" val="1"/>
              </a:ext>
            </a:extLst>
          </p:cNvPr>
          <p:cNvCxnSpPr/>
          <p:nvPr userDrawn="1">
            <p:custDataLst>
              <p:tags r:id="rId3"/>
            </p:custDataLst>
          </p:nvPr>
        </p:nvCxnSpPr>
        <p:spPr>
          <a:xfrm flipH="1">
            <a:off x="3384000" y="3887788"/>
            <a:ext cx="5508000" cy="0"/>
          </a:xfrm>
          <a:prstGeom prst="line">
            <a:avLst/>
          </a:prstGeom>
          <a:ln>
            <a:solidFill>
              <a:srgbClr val="FFFFFF">
                <a:alpha val="35000"/>
              </a:srgbClr>
            </a:solidFill>
          </a:ln>
        </p:spPr>
        <p:style>
          <a:lnRef idx="1">
            <a:schemeClr val="accent1"/>
          </a:lnRef>
          <a:fillRef idx="0">
            <a:schemeClr val="accent1"/>
          </a:fillRef>
          <a:effectRef idx="0">
            <a:schemeClr val="accent1"/>
          </a:effectRef>
          <a:fontRef idx="minor">
            <a:schemeClr val="tx1"/>
          </a:fontRef>
        </p:style>
      </p:cxnSp>
      <p:pic>
        <p:nvPicPr>
          <p:cNvPr id="6" name="Cover - SSC's Departmental Signature - English First 2">
            <a:extLst>
              <a:ext uri="{FF2B5EF4-FFF2-40B4-BE49-F238E27FC236}">
                <a16:creationId xmlns:a16="http://schemas.microsoft.com/office/drawing/2014/main" id="{72E833C9-AC00-1042-52CC-F1EFD39759EA}"/>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05451" y="4104000"/>
            <a:ext cx="3149991" cy="252000"/>
          </a:xfrm>
          <a:prstGeom prst="rect">
            <a:avLst/>
          </a:prstGeom>
        </p:spPr>
      </p:pic>
      <p:pic>
        <p:nvPicPr>
          <p:cNvPr id="12" name="Cover - Canada Wordmark 2">
            <a:extLst>
              <a:ext uri="{FF2B5EF4-FFF2-40B4-BE49-F238E27FC236}">
                <a16:creationId xmlns:a16="http://schemas.microsoft.com/office/drawing/2014/main" id="{9CDC4F39-AD76-1CD2-DA44-9F550793CE8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25399" y="3960000"/>
            <a:ext cx="1671120" cy="396000"/>
          </a:xfrm>
          <a:prstGeom prst="rect">
            <a:avLst/>
          </a:prstGeom>
        </p:spPr>
      </p:pic>
    </p:spTree>
    <p:extLst>
      <p:ext uri="{BB962C8B-B14F-4D97-AF65-F5344CB8AC3E}">
        <p14:creationId xmlns:p14="http://schemas.microsoft.com/office/powerpoint/2010/main" val="1420306454"/>
      </p:ext>
    </p:extLst>
  </p:cSld>
  <p:clrMapOvr>
    <a:masterClrMapping/>
  </p:clrMapOvr>
  <p:extLst>
    <p:ext uri="{DCECCB84-F9BA-43D5-87BE-67443E8EF086}">
      <p15:sldGuideLst xmlns:p15="http://schemas.microsoft.com/office/powerpoint/2012/main">
        <p15:guide id="1" orient="horz" pos="2069" userDrawn="1">
          <p15:clr>
            <a:srgbClr val="FBAE40"/>
          </p15:clr>
        </p15:guide>
        <p15:guide id="2" pos="6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4" cstate="screen">
            <a:extLst>
              <a:ext uri="{28A0092B-C50C-407E-A947-70E740481C1C}">
                <a14:useLocalDpi xmlns:a14="http://schemas.microsoft.com/office/drawing/2010/main"/>
              </a:ext>
            </a:extLst>
          </a:blip>
          <a:stretch>
            <a:fillRect/>
          </a:stretch>
        </p:blipFill>
        <p:spPr bwMode="invGray">
          <a:xfrm>
            <a:off x="0" y="-808"/>
            <a:ext cx="12192000" cy="6858000"/>
          </a:xfrm>
          <a:prstGeom prst="rect">
            <a:avLst/>
          </a:prstGeom>
        </p:spPr>
      </p:pic>
      <p:sp>
        <p:nvSpPr>
          <p:cNvPr id="2" name="TextBox 2">
            <a:extLst>
              <a:ext uri="{FF2B5EF4-FFF2-40B4-BE49-F238E27FC236}">
                <a16:creationId xmlns:a16="http://schemas.microsoft.com/office/drawing/2014/main" id="{33B829FE-CAF0-7A6C-6174-3586998976E4}"/>
              </a:ext>
            </a:extLst>
          </p:cNvPr>
          <p:cNvSpPr txBox="1">
            <a:spLocks noChangeArrowheads="1"/>
          </p:cNvSpPr>
          <p:nvPr userDrawn="1"/>
        </p:nvSpPr>
        <p:spPr bwMode="auto">
          <a:xfrm>
            <a:off x="10080000" y="72000"/>
            <a:ext cx="2016000" cy="184666"/>
          </a:xfrm>
          <a:prstGeom prst="rect">
            <a:avLst/>
          </a:prstGeom>
          <a:noFill/>
          <a:ln>
            <a:noFill/>
          </a:ln>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r">
              <a:defRPr/>
            </a:pPr>
            <a:r>
              <a:rPr lang="en-CA" altLang="en-US" sz="1200" noProof="0" dirty="0">
                <a:solidFill>
                  <a:srgbClr val="FFFFFF"/>
                </a:solidFill>
                <a:latin typeface="+mn-lt"/>
                <a:cs typeface="Calibri" panose="020F0502020204030204" pitchFamily="34" charset="0"/>
              </a:rPr>
              <a:t>Unclassified | Non </a:t>
            </a:r>
            <a:r>
              <a:rPr lang="en-CA" altLang="en-US" sz="1200" noProof="0" dirty="0" err="1">
                <a:solidFill>
                  <a:srgbClr val="FFFFFF"/>
                </a:solidFill>
                <a:latin typeface="+mn-lt"/>
                <a:cs typeface="Calibri" panose="020F0502020204030204" pitchFamily="34" charset="0"/>
              </a:rPr>
              <a:t>classifié</a:t>
            </a:r>
            <a:endParaRPr lang="en-CA" altLang="en-US" sz="1200" noProof="0" dirty="0">
              <a:solidFill>
                <a:srgbClr val="FFFFFF"/>
              </a:solidFill>
              <a:latin typeface="+mn-lt"/>
              <a:cs typeface="Calibri" panose="020F0502020204030204" pitchFamily="34" charset="0"/>
            </a:endParaRPr>
          </a:p>
        </p:txBody>
      </p:sp>
      <p:sp>
        <p:nvSpPr>
          <p:cNvPr id="9" name="Title 1"/>
          <p:cNvSpPr>
            <a:spLocks noGrp="1"/>
          </p:cNvSpPr>
          <p:nvPr>
            <p:ph type="ctrTitle"/>
          </p:nvPr>
        </p:nvSpPr>
        <p:spPr>
          <a:xfrm>
            <a:off x="1296000" y="1368000"/>
            <a:ext cx="7320000" cy="734400"/>
          </a:xfrm>
          <a:prstGeom prst="rect">
            <a:avLst/>
          </a:prstGeom>
        </p:spPr>
        <p:txBody>
          <a:bodyPr vert="horz" lIns="91440" tIns="45720" rIns="91440" bIns="45720" rtlCol="0" anchor="b" anchorCtr="0">
            <a:noAutofit/>
          </a:bodyPr>
          <a:lstStyle>
            <a:lvl1pPr algn="l">
              <a:lnSpc>
                <a:spcPct val="100000"/>
              </a:lnSpc>
              <a:defRPr lang="en-US" sz="3200" b="1" baseline="0" dirty="0">
                <a:solidFill>
                  <a:schemeClr val="bg1"/>
                </a:solidFill>
              </a:defRPr>
            </a:lvl1pPr>
          </a:lstStyle>
          <a:p>
            <a:pPr lvl="0"/>
            <a:r>
              <a:rPr lang="en-CA" noProof="0" dirty="0"/>
              <a:t>Click to edit Master title</a:t>
            </a:r>
          </a:p>
        </p:txBody>
      </p:sp>
      <p:sp>
        <p:nvSpPr>
          <p:cNvPr id="10" name="Subtitle 2"/>
          <p:cNvSpPr>
            <a:spLocks noGrp="1"/>
          </p:cNvSpPr>
          <p:nvPr>
            <p:ph type="subTitle" idx="1" hasCustomPrompt="1"/>
          </p:nvPr>
        </p:nvSpPr>
        <p:spPr>
          <a:xfrm>
            <a:off x="1295999" y="2160000"/>
            <a:ext cx="5616000" cy="1179260"/>
          </a:xfrm>
          <a:prstGeom prst="rect">
            <a:avLst/>
          </a:prstGeom>
        </p:spPr>
        <p:txBody>
          <a:bodyPr anchor="t">
            <a:normAutofit/>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sz="2000" baseline="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a:pPr>
            <a:r>
              <a:rPr lang="en-CA" noProof="0" dirty="0"/>
              <a:t>Click to edit subheading</a:t>
            </a:r>
          </a:p>
        </p:txBody>
      </p:sp>
      <p:sp>
        <p:nvSpPr>
          <p:cNvPr id="4" name="Text Placeholder 3">
            <a:extLst>
              <a:ext uri="{FF2B5EF4-FFF2-40B4-BE49-F238E27FC236}">
                <a16:creationId xmlns:a16="http://schemas.microsoft.com/office/drawing/2014/main" id="{87E066B7-2701-8D72-8719-66E25AD3719B}"/>
              </a:ext>
            </a:extLst>
          </p:cNvPr>
          <p:cNvSpPr>
            <a:spLocks noGrp="1"/>
          </p:cNvSpPr>
          <p:nvPr>
            <p:ph type="body" sz="quarter" idx="10" hasCustomPrompt="1"/>
          </p:nvPr>
        </p:nvSpPr>
        <p:spPr>
          <a:xfrm>
            <a:off x="1296000" y="3420000"/>
            <a:ext cx="5616000" cy="396000"/>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CA" noProof="0" dirty="0"/>
              <a:t>Date | Version</a:t>
            </a:r>
          </a:p>
        </p:txBody>
      </p:sp>
      <p:cxnSp>
        <p:nvCxnSpPr>
          <p:cNvPr id="5" name="Straight Connector 4">
            <a:extLst>
              <a:ext uri="{FF2B5EF4-FFF2-40B4-BE49-F238E27FC236}">
                <a16:creationId xmlns:a16="http://schemas.microsoft.com/office/drawing/2014/main" id="{950BB607-BA11-50F1-DE24-608304CC7F05}"/>
              </a:ext>
              <a:ext uri="{C183D7F6-B498-43B3-948B-1728B52AA6E4}">
                <adec:decorative xmlns:adec="http://schemas.microsoft.com/office/drawing/2017/decorative" val="1"/>
              </a:ext>
            </a:extLst>
          </p:cNvPr>
          <p:cNvCxnSpPr/>
          <p:nvPr userDrawn="1">
            <p:custDataLst>
              <p:tags r:id="rId2"/>
            </p:custDataLst>
          </p:nvPr>
        </p:nvCxnSpPr>
        <p:spPr>
          <a:xfrm flipH="1">
            <a:off x="1404831" y="3887788"/>
            <a:ext cx="5508000" cy="0"/>
          </a:xfrm>
          <a:prstGeom prst="line">
            <a:avLst/>
          </a:prstGeom>
          <a:ln>
            <a:solidFill>
              <a:srgbClr val="FFFFFF">
                <a:alpha val="35000"/>
              </a:srgbClr>
            </a:solidFill>
          </a:ln>
        </p:spPr>
        <p:style>
          <a:lnRef idx="1">
            <a:schemeClr val="accent1"/>
          </a:lnRef>
          <a:fillRef idx="0">
            <a:schemeClr val="accent1"/>
          </a:fillRef>
          <a:effectRef idx="0">
            <a:schemeClr val="accent1"/>
          </a:effectRef>
          <a:fontRef idx="minor">
            <a:schemeClr val="tx1"/>
          </a:fontRef>
        </p:style>
      </p:cxnSp>
      <p:pic>
        <p:nvPicPr>
          <p:cNvPr id="6" name="Cover - SSC's Departmental Signature - English First 2">
            <a:extLst>
              <a:ext uri="{FF2B5EF4-FFF2-40B4-BE49-F238E27FC236}">
                <a16:creationId xmlns:a16="http://schemas.microsoft.com/office/drawing/2014/main" id="{E974724A-05D0-22D6-3D1F-4274C9107D8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03095" y="4104000"/>
            <a:ext cx="3149991" cy="252000"/>
          </a:xfrm>
          <a:prstGeom prst="rect">
            <a:avLst/>
          </a:prstGeom>
        </p:spPr>
      </p:pic>
      <p:pic>
        <p:nvPicPr>
          <p:cNvPr id="7" name="Cover - Canada Wordmark 2">
            <a:extLst>
              <a:ext uri="{FF2B5EF4-FFF2-40B4-BE49-F238E27FC236}">
                <a16:creationId xmlns:a16="http://schemas.microsoft.com/office/drawing/2014/main" id="{9F5708F7-D745-265D-B2E0-B30BD67F63D6}"/>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23043" y="3960000"/>
            <a:ext cx="1671120" cy="396000"/>
          </a:xfrm>
          <a:prstGeom prst="rect">
            <a:avLst/>
          </a:prstGeom>
        </p:spPr>
      </p:pic>
      <p:pic>
        <p:nvPicPr>
          <p:cNvPr id="17" name="Picture 16">
            <a:extLst>
              <a:ext uri="{C183D7F6-B498-43B3-948B-1728B52AA6E4}">
                <adec:decorative xmlns:adec="http://schemas.microsoft.com/office/drawing/2017/decorative" val="1"/>
              </a:ext>
            </a:extLst>
          </p:cNvPr>
          <p:cNvPicPr>
            <a:picLocks/>
          </p:cNvPicPr>
          <p:nvPr userDrawn="1"/>
        </p:nvPicPr>
        <p:blipFill>
          <a:blip r:embed="rId9" cstate="print">
            <a:extLst>
              <a:ext uri="{28A0092B-C50C-407E-A947-70E740481C1C}">
                <a14:useLocalDpi xmlns:a14="http://schemas.microsoft.com/office/drawing/2010/main" val="0"/>
              </a:ext>
            </a:extLst>
          </a:blip>
          <a:stretch>
            <a:fillRect/>
          </a:stretch>
        </p:blipFill>
        <p:spPr>
          <a:xfrm>
            <a:off x="9759773" y="309658"/>
            <a:ext cx="2432227" cy="5207592"/>
          </a:xfrm>
          <a:prstGeom prst="rect">
            <a:avLst/>
          </a:prstGeom>
        </p:spPr>
      </p:pic>
    </p:spTree>
    <p:extLst>
      <p:ext uri="{BB962C8B-B14F-4D97-AF65-F5344CB8AC3E}">
        <p14:creationId xmlns:p14="http://schemas.microsoft.com/office/powerpoint/2010/main" val="15179926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4" cstate="screen">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p:spPr>
      </p:pic>
      <p:sp>
        <p:nvSpPr>
          <p:cNvPr id="2" name="TextBox 2">
            <a:extLst>
              <a:ext uri="{FF2B5EF4-FFF2-40B4-BE49-F238E27FC236}">
                <a16:creationId xmlns:a16="http://schemas.microsoft.com/office/drawing/2014/main" id="{2DD68AA1-0DA6-3EFB-115A-152194FFC11C}"/>
              </a:ext>
            </a:extLst>
          </p:cNvPr>
          <p:cNvSpPr txBox="1">
            <a:spLocks noChangeArrowheads="1"/>
          </p:cNvSpPr>
          <p:nvPr userDrawn="1"/>
        </p:nvSpPr>
        <p:spPr bwMode="auto">
          <a:xfrm>
            <a:off x="10080000" y="72000"/>
            <a:ext cx="2016000" cy="184666"/>
          </a:xfrm>
          <a:prstGeom prst="rect">
            <a:avLst/>
          </a:prstGeom>
          <a:noFill/>
          <a:ln>
            <a:noFill/>
          </a:ln>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r">
              <a:defRPr/>
            </a:pPr>
            <a:r>
              <a:rPr lang="en-CA" altLang="en-US" sz="1200" noProof="0" dirty="0">
                <a:solidFill>
                  <a:srgbClr val="FFFFFF"/>
                </a:solidFill>
                <a:latin typeface="+mn-lt"/>
                <a:cs typeface="Calibri" panose="020F0502020204030204" pitchFamily="34" charset="0"/>
              </a:rPr>
              <a:t>Unclassified | Non </a:t>
            </a:r>
            <a:r>
              <a:rPr lang="en-CA" altLang="en-US" sz="1200" noProof="0" dirty="0" err="1">
                <a:solidFill>
                  <a:srgbClr val="FFFFFF"/>
                </a:solidFill>
                <a:latin typeface="+mn-lt"/>
                <a:cs typeface="Calibri" panose="020F0502020204030204" pitchFamily="34" charset="0"/>
              </a:rPr>
              <a:t>classifié</a:t>
            </a:r>
            <a:endParaRPr lang="en-CA" altLang="en-US" sz="1200" noProof="0" dirty="0">
              <a:solidFill>
                <a:srgbClr val="FFFFFF"/>
              </a:solidFill>
              <a:latin typeface="+mn-lt"/>
              <a:cs typeface="Calibri" panose="020F0502020204030204" pitchFamily="34" charset="0"/>
            </a:endParaRPr>
          </a:p>
        </p:txBody>
      </p:sp>
      <p:sp>
        <p:nvSpPr>
          <p:cNvPr id="14" name="Title 1"/>
          <p:cNvSpPr>
            <a:spLocks noGrp="1"/>
          </p:cNvSpPr>
          <p:nvPr>
            <p:ph type="ctrTitle"/>
          </p:nvPr>
        </p:nvSpPr>
        <p:spPr>
          <a:xfrm>
            <a:off x="1314000" y="1368000"/>
            <a:ext cx="7320000" cy="734400"/>
          </a:xfrm>
          <a:prstGeom prst="rect">
            <a:avLst/>
          </a:prstGeom>
        </p:spPr>
        <p:txBody>
          <a:bodyPr vert="horz" lIns="91440" tIns="45720" rIns="91440" bIns="45720" rtlCol="0" anchor="b" anchorCtr="0">
            <a:noAutofit/>
          </a:bodyPr>
          <a:lstStyle>
            <a:lvl1pPr algn="l">
              <a:lnSpc>
                <a:spcPct val="100000"/>
              </a:lnSpc>
              <a:defRPr lang="en-US" sz="3200" b="1" dirty="0">
                <a:solidFill>
                  <a:schemeClr val="bg1"/>
                </a:solidFill>
              </a:defRPr>
            </a:lvl1pPr>
          </a:lstStyle>
          <a:p>
            <a:pPr lvl="0"/>
            <a:r>
              <a:rPr lang="en-CA" noProof="0" dirty="0"/>
              <a:t>Click to edit Master title</a:t>
            </a:r>
          </a:p>
        </p:txBody>
      </p:sp>
      <p:sp>
        <p:nvSpPr>
          <p:cNvPr id="8" name="Subtitle 2"/>
          <p:cNvSpPr>
            <a:spLocks noGrp="1"/>
          </p:cNvSpPr>
          <p:nvPr>
            <p:ph type="subTitle" idx="1" hasCustomPrompt="1"/>
          </p:nvPr>
        </p:nvSpPr>
        <p:spPr>
          <a:xfrm>
            <a:off x="1314000" y="2160000"/>
            <a:ext cx="5586169" cy="1188000"/>
          </a:xfrm>
          <a:prstGeom prst="rect">
            <a:avLst/>
          </a:prstGeom>
        </p:spPr>
        <p:txBody>
          <a:bodyPr anchor="t">
            <a:normAutofit/>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sz="2800" baseline="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a:pPr>
            <a:r>
              <a:rPr lang="en-CA" noProof="0" dirty="0"/>
              <a:t>Click to edit subheading</a:t>
            </a:r>
          </a:p>
          <a:p>
            <a:pPr marL="0" marR="0" lvl="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a:pPr>
            <a:endParaRPr lang="en-CA" noProof="0" dirty="0"/>
          </a:p>
        </p:txBody>
      </p:sp>
      <p:sp>
        <p:nvSpPr>
          <p:cNvPr id="6" name="Text Placeholder 4">
            <a:extLst>
              <a:ext uri="{FF2B5EF4-FFF2-40B4-BE49-F238E27FC236}">
                <a16:creationId xmlns:a16="http://schemas.microsoft.com/office/drawing/2014/main" id="{7EFB683F-AF41-3568-74CC-C892E00AB4E0}"/>
              </a:ext>
            </a:extLst>
          </p:cNvPr>
          <p:cNvSpPr>
            <a:spLocks noGrp="1"/>
          </p:cNvSpPr>
          <p:nvPr>
            <p:ph type="body" sz="quarter" idx="10" hasCustomPrompt="1"/>
          </p:nvPr>
        </p:nvSpPr>
        <p:spPr>
          <a:xfrm>
            <a:off x="1314450" y="3429000"/>
            <a:ext cx="5597525" cy="387350"/>
          </a:xfr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CA" noProof="0" dirty="0"/>
              <a:t>Date | Version</a:t>
            </a:r>
          </a:p>
        </p:txBody>
      </p:sp>
      <p:cxnSp>
        <p:nvCxnSpPr>
          <p:cNvPr id="5" name="Straight Connector 4">
            <a:extLst>
              <a:ext uri="{FF2B5EF4-FFF2-40B4-BE49-F238E27FC236}">
                <a16:creationId xmlns:a16="http://schemas.microsoft.com/office/drawing/2014/main" id="{1B4D48B3-44C4-4ED6-3298-906628FE7793}"/>
              </a:ext>
              <a:ext uri="{C183D7F6-B498-43B3-948B-1728B52AA6E4}">
                <adec:decorative xmlns:adec="http://schemas.microsoft.com/office/drawing/2017/decorative" val="1"/>
              </a:ext>
            </a:extLst>
          </p:cNvPr>
          <p:cNvCxnSpPr/>
          <p:nvPr userDrawn="1">
            <p:custDataLst>
              <p:tags r:id="rId2"/>
            </p:custDataLst>
          </p:nvPr>
        </p:nvCxnSpPr>
        <p:spPr>
          <a:xfrm flipH="1">
            <a:off x="1404831" y="3887788"/>
            <a:ext cx="5508000" cy="0"/>
          </a:xfrm>
          <a:prstGeom prst="line">
            <a:avLst/>
          </a:prstGeom>
          <a:ln>
            <a:solidFill>
              <a:srgbClr val="FFFFFF">
                <a:alpha val="35000"/>
              </a:srgbClr>
            </a:solidFill>
          </a:ln>
        </p:spPr>
        <p:style>
          <a:lnRef idx="1">
            <a:schemeClr val="accent1"/>
          </a:lnRef>
          <a:fillRef idx="0">
            <a:schemeClr val="accent1"/>
          </a:fillRef>
          <a:effectRef idx="0">
            <a:schemeClr val="accent1"/>
          </a:effectRef>
          <a:fontRef idx="minor">
            <a:schemeClr val="tx1"/>
          </a:fontRef>
        </p:style>
      </p:cxnSp>
      <p:pic>
        <p:nvPicPr>
          <p:cNvPr id="3" name="Cover - SSC's Departmental Signature - English First 2">
            <a:extLst>
              <a:ext uri="{FF2B5EF4-FFF2-40B4-BE49-F238E27FC236}">
                <a16:creationId xmlns:a16="http://schemas.microsoft.com/office/drawing/2014/main" id="{92A662AC-3B26-484A-06DC-AAC8BF71DEF6}"/>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03095" y="4104000"/>
            <a:ext cx="3149991" cy="252000"/>
          </a:xfrm>
          <a:prstGeom prst="rect">
            <a:avLst/>
          </a:prstGeom>
        </p:spPr>
      </p:pic>
      <p:pic>
        <p:nvPicPr>
          <p:cNvPr id="4" name="Cover - Canada Wordmark 2">
            <a:extLst>
              <a:ext uri="{FF2B5EF4-FFF2-40B4-BE49-F238E27FC236}">
                <a16:creationId xmlns:a16="http://schemas.microsoft.com/office/drawing/2014/main" id="{5F3A431D-6108-C4A3-54FE-A4B7187D9485}"/>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23043" y="3960000"/>
            <a:ext cx="1671120" cy="396000"/>
          </a:xfrm>
          <a:prstGeom prst="rect">
            <a:avLst/>
          </a:prstGeom>
        </p:spPr>
      </p:pic>
    </p:spTree>
    <p:extLst>
      <p:ext uri="{BB962C8B-B14F-4D97-AF65-F5344CB8AC3E}">
        <p14:creationId xmlns:p14="http://schemas.microsoft.com/office/powerpoint/2010/main" val="169671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ayout 1">
    <p:spTree>
      <p:nvGrpSpPr>
        <p:cNvPr id="1" name=""/>
        <p:cNvGrpSpPr/>
        <p:nvPr/>
      </p:nvGrpSpPr>
      <p:grpSpPr>
        <a:xfrm>
          <a:off x="0" y="0"/>
          <a:ext cx="0" cy="0"/>
          <a:chOff x="0" y="0"/>
          <a:chExt cx="0" cy="0"/>
        </a:xfrm>
      </p:grpSpPr>
      <p:sp>
        <p:nvSpPr>
          <p:cNvPr id="9" name="Title 1"/>
          <p:cNvSpPr>
            <a:spLocks noGrp="1"/>
          </p:cNvSpPr>
          <p:nvPr>
            <p:ph type="title"/>
          </p:nvPr>
        </p:nvSpPr>
        <p:spPr>
          <a:xfrm>
            <a:off x="635198" y="354991"/>
            <a:ext cx="10893600" cy="856125"/>
          </a:xfrm>
          <a:prstGeom prst="rect">
            <a:avLst/>
          </a:prstGeom>
        </p:spPr>
        <p:txBody>
          <a:bodyPr anchor="b" anchorCtr="0">
            <a:noAutofit/>
          </a:bodyPr>
          <a:lstStyle>
            <a:lvl1pPr>
              <a:defRPr sz="3200" b="1" baseline="0">
                <a:solidFill>
                  <a:schemeClr val="bg1"/>
                </a:solidFill>
              </a:defRPr>
            </a:lvl1pPr>
          </a:lstStyle>
          <a:p>
            <a:r>
              <a:rPr lang="en-US" dirty="0"/>
              <a:t>Click to edit Master title</a:t>
            </a:r>
          </a:p>
        </p:txBody>
      </p:sp>
      <p:sp>
        <p:nvSpPr>
          <p:cNvPr id="3" name="Content Placeholder 2"/>
          <p:cNvSpPr>
            <a:spLocks noGrp="1"/>
          </p:cNvSpPr>
          <p:nvPr>
            <p:ph idx="1" hasCustomPrompt="1"/>
          </p:nvPr>
        </p:nvSpPr>
        <p:spPr>
          <a:xfrm>
            <a:off x="661251" y="1711573"/>
            <a:ext cx="10893600" cy="4422831"/>
          </a:xfrm>
          <a:prstGeom prst="rect">
            <a:avLst/>
          </a:prstGeom>
        </p:spPr>
        <p:txBody>
          <a:bodyPr>
            <a:normAutofit/>
          </a:bodyPr>
          <a:lstStyle>
            <a:lvl1pPr marL="228600" marR="0" indent="-22860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sz="2800" b="0" baseline="0">
                <a:solidFill>
                  <a:schemeClr val="bg1"/>
                </a:solidFill>
                <a:latin typeface="+mn-lt"/>
                <a:cs typeface="Arial" panose="020B0604020202020204" pitchFamily="34" charset="0"/>
              </a:defRPr>
            </a:lvl1pPr>
            <a:lvl2pPr marL="6858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mn-lt"/>
                <a:cs typeface="Arial" panose="020B0604020202020204" pitchFamily="34" charset="0"/>
              </a:defRPr>
            </a:lvl2pPr>
            <a:lvl3pPr marL="11430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mn-lt"/>
                <a:cs typeface="Arial" panose="020B0604020202020204" pitchFamily="34" charset="0"/>
              </a:defRPr>
            </a:lvl3pPr>
            <a:lvl4pPr marL="16002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mn-lt"/>
                <a:cs typeface="Arial" panose="020B0604020202020204" pitchFamily="34" charset="0"/>
              </a:defRPr>
            </a:lvl4pPr>
            <a:lvl5pPr marL="20574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mn-lt"/>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text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a:t>
            </a:r>
          </a:p>
        </p:txBody>
      </p:sp>
      <p:sp>
        <p:nvSpPr>
          <p:cNvPr id="4" name="Rectangle 3">
            <a:extLst>
              <a:ext uri="{FF2B5EF4-FFF2-40B4-BE49-F238E27FC236}">
                <a16:creationId xmlns:a16="http://schemas.microsoft.com/office/drawing/2014/main" id="{3FF0C517-4FF3-4B8D-8C9D-A2DF22A657F1}"/>
              </a:ext>
              <a:ext uri="{C183D7F6-B498-43B3-948B-1728B52AA6E4}">
                <adec:decorative xmlns:adec="http://schemas.microsoft.com/office/drawing/2017/decorative" val="1"/>
              </a:ext>
            </a:extLst>
          </p:cNvPr>
          <p:cNvSpPr/>
          <p:nvPr userDrawn="1">
            <p:custDataLst>
              <p:tags r:id="rId1"/>
            </p:custDataLst>
          </p:nvPr>
        </p:nvSpPr>
        <p:spPr bwMode="hidden">
          <a:xfrm>
            <a:off x="778084" y="1318650"/>
            <a:ext cx="2125984" cy="71033"/>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a:solidFill>
                <a:srgbClr val="453897"/>
              </a:solidFill>
              <a:latin typeface="Arial" panose="020B0604020202020204" pitchFamily="34" charset="0"/>
            </a:endParaRPr>
          </a:p>
        </p:txBody>
      </p:sp>
    </p:spTree>
    <p:extLst>
      <p:ext uri="{BB962C8B-B14F-4D97-AF65-F5344CB8AC3E}">
        <p14:creationId xmlns:p14="http://schemas.microsoft.com/office/powerpoint/2010/main" val="2939071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Layout 1">
    <p:bg>
      <p:bgPr>
        <a:solidFill>
          <a:srgbClr val="0C002E"/>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635199" y="342271"/>
            <a:ext cx="10895098" cy="856125"/>
          </a:xfrm>
          <a:prstGeom prst="rect">
            <a:avLst/>
          </a:prstGeom>
        </p:spPr>
        <p:txBody>
          <a:bodyPr anchor="b" anchorCtr="0">
            <a:noAutofit/>
          </a:bodyPr>
          <a:lstStyle>
            <a:lvl1pPr>
              <a:defRPr sz="3200" b="1" baseline="0">
                <a:solidFill>
                  <a:srgbClr val="FFFFFF"/>
                </a:solidFill>
                <a:latin typeface="+mj-lt"/>
              </a:defRPr>
            </a:lvl1pPr>
          </a:lstStyle>
          <a:p>
            <a:r>
              <a:rPr lang="en-US" dirty="0"/>
              <a:t>Click to edit Master title</a:t>
            </a:r>
            <a:endParaRPr lang="en-CA" noProof="0" dirty="0"/>
          </a:p>
        </p:txBody>
      </p:sp>
      <p:sp>
        <p:nvSpPr>
          <p:cNvPr id="3" name="Content Placeholder 2"/>
          <p:cNvSpPr>
            <a:spLocks noGrp="1"/>
          </p:cNvSpPr>
          <p:nvPr>
            <p:ph idx="1" hasCustomPrompt="1"/>
          </p:nvPr>
        </p:nvSpPr>
        <p:spPr>
          <a:xfrm>
            <a:off x="661251" y="1631671"/>
            <a:ext cx="10895100" cy="1404000"/>
          </a:xfrm>
          <a:prstGeom prst="rect">
            <a:avLst/>
          </a:prstGeom>
        </p:spPr>
        <p:txBody>
          <a:bodyPr>
            <a:noAutofit/>
          </a:bodyPr>
          <a:lstStyle>
            <a:lvl1pPr marL="360000" marR="0" indent="-3600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sz="2200" b="0" baseline="0">
                <a:solidFill>
                  <a:srgbClr val="FFFFFF"/>
                </a:solidFill>
                <a:latin typeface="+mn-lt"/>
                <a:cs typeface="Arial" panose="020B0604020202020204" pitchFamily="34" charset="0"/>
              </a:defRPr>
            </a:lvl1pPr>
            <a:lvl2pPr marL="448038" marR="0"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sz="2200" baseline="0">
                <a:solidFill>
                  <a:srgbClr val="FFFFFF"/>
                </a:solidFill>
                <a:latin typeface="+mn-lt"/>
                <a:cs typeface="Arial" panose="020B0604020202020204" pitchFamily="34" charset="0"/>
              </a:defRPr>
            </a:lvl2pPr>
            <a:lvl3pPr marL="1143000" marR="0" indent="-2700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200" baseline="0">
                <a:solidFill>
                  <a:srgbClr val="FFFFFF"/>
                </a:solidFill>
                <a:latin typeface="+mn-lt"/>
                <a:cs typeface="Arial" panose="020B0604020202020204" pitchFamily="34" charset="0"/>
              </a:defRPr>
            </a:lvl3pPr>
            <a:lvl4pPr marL="1600200" marR="0" indent="-2700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200" baseline="0">
                <a:solidFill>
                  <a:srgbClr val="FFFFFF"/>
                </a:solidFill>
                <a:latin typeface="+mn-lt"/>
                <a:cs typeface="Arial" panose="020B0604020202020204" pitchFamily="34" charset="0"/>
              </a:defRPr>
            </a:lvl4pPr>
            <a:lvl5pPr marL="2057400" marR="0" indent="-2700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200" baseline="0">
                <a:solidFill>
                  <a:srgbClr val="FFFFFF"/>
                </a:solidFill>
                <a:latin typeface="+mn-lt"/>
                <a:cs typeface="Arial" panose="020B0604020202020204" pitchFamily="34" charset="0"/>
              </a:defRPr>
            </a:lvl5pPr>
          </a:lstStyle>
          <a:p>
            <a:pPr lvl="0"/>
            <a:r>
              <a:rPr lang="en-US" dirty="0"/>
              <a:t>Click to edit text</a:t>
            </a:r>
            <a:endParaRPr lang="en-CA" noProof="0" dirty="0"/>
          </a:p>
        </p:txBody>
      </p:sp>
      <p:sp>
        <p:nvSpPr>
          <p:cNvPr id="5" name="Content Placeholder 4">
            <a:extLst>
              <a:ext uri="{FF2B5EF4-FFF2-40B4-BE49-F238E27FC236}">
                <a16:creationId xmlns:a16="http://schemas.microsoft.com/office/drawing/2014/main" id="{6F42AC4F-1B41-8837-64D5-4ADD61872452}"/>
              </a:ext>
            </a:extLst>
          </p:cNvPr>
          <p:cNvSpPr>
            <a:spLocks noGrp="1"/>
          </p:cNvSpPr>
          <p:nvPr>
            <p:ph sz="quarter" idx="10" hasCustomPrompt="1"/>
          </p:nvPr>
        </p:nvSpPr>
        <p:spPr>
          <a:xfrm>
            <a:off x="1398543" y="2784710"/>
            <a:ext cx="2880000" cy="1980000"/>
          </a:xfrm>
        </p:spPr>
        <p:txBody>
          <a:bodyPr anchor="ctr" anchorCtr="0"/>
          <a:lstStyle>
            <a:lvl1pPr marL="0" indent="0" algn="ctr">
              <a:spcBef>
                <a:spcPts val="0"/>
              </a:spcBef>
              <a:spcAft>
                <a:spcPts val="600"/>
              </a:spcAft>
              <a:buNone/>
              <a:defRPr sz="1800" b="1" u="none"/>
            </a:lvl1pPr>
            <a:lvl2pPr marL="270000" indent="-270000">
              <a:lnSpc>
                <a:spcPct val="105000"/>
              </a:lnSpc>
              <a:spcBef>
                <a:spcPts val="300"/>
              </a:spcBef>
              <a:defRPr sz="1800"/>
            </a:lvl2pPr>
            <a:lvl3pPr>
              <a:defRPr sz="1800"/>
            </a:lvl3pPr>
            <a:lvl4pPr>
              <a:defRPr sz="1800"/>
            </a:lvl4pPr>
            <a:lvl5pPr>
              <a:defRPr sz="1800"/>
            </a:lvl5pPr>
          </a:lstStyle>
          <a:p>
            <a:pPr lvl="0"/>
            <a:r>
              <a:rPr lang="en-CA" noProof="0" dirty="0"/>
              <a:t>Click to edit text</a:t>
            </a:r>
          </a:p>
          <a:p>
            <a:pPr lvl="1"/>
            <a:r>
              <a:rPr lang="en-CA" noProof="0" dirty="0"/>
              <a:t>Second level</a:t>
            </a:r>
          </a:p>
        </p:txBody>
      </p:sp>
      <p:sp>
        <p:nvSpPr>
          <p:cNvPr id="7" name="Content Placeholder 6">
            <a:extLst>
              <a:ext uri="{FF2B5EF4-FFF2-40B4-BE49-F238E27FC236}">
                <a16:creationId xmlns:a16="http://schemas.microsoft.com/office/drawing/2014/main" id="{09E62B15-46EA-BF68-6492-D5B0F970FEF3}"/>
              </a:ext>
            </a:extLst>
          </p:cNvPr>
          <p:cNvSpPr>
            <a:spLocks noGrp="1"/>
          </p:cNvSpPr>
          <p:nvPr>
            <p:ph sz="quarter" idx="11" hasCustomPrompt="1"/>
          </p:nvPr>
        </p:nvSpPr>
        <p:spPr>
          <a:xfrm>
            <a:off x="4802362" y="2676710"/>
            <a:ext cx="2916000" cy="2304000"/>
          </a:xfrm>
        </p:spPr>
        <p:txBody>
          <a:bodyPr anchor="ctr" anchorCtr="0"/>
          <a:lstStyle>
            <a:lvl1pPr marL="0" indent="0" algn="ctr">
              <a:spcBef>
                <a:spcPts val="0"/>
              </a:spcBef>
              <a:spcAft>
                <a:spcPts val="600"/>
              </a:spcAft>
              <a:buNone/>
              <a:defRPr sz="1800" b="1" u="none"/>
            </a:lvl1pPr>
            <a:lvl2pPr marL="270000" indent="-270000">
              <a:lnSpc>
                <a:spcPct val="105000"/>
              </a:lnSpc>
              <a:spcBef>
                <a:spcPts val="300"/>
              </a:spcBef>
              <a:defRPr sz="1800"/>
            </a:lvl2pPr>
            <a:lvl3pPr marL="914400" indent="0">
              <a:buNone/>
              <a:defRPr sz="1800"/>
            </a:lvl3pPr>
            <a:lvl4pPr>
              <a:defRPr sz="1800"/>
            </a:lvl4pPr>
            <a:lvl5pPr>
              <a:defRPr sz="1800"/>
            </a:lvl5pPr>
          </a:lstStyle>
          <a:p>
            <a:pPr lvl="0"/>
            <a:r>
              <a:rPr lang="en-CA" noProof="0" dirty="0"/>
              <a:t>Click to edit text</a:t>
            </a:r>
          </a:p>
          <a:p>
            <a:pPr lvl="1"/>
            <a:r>
              <a:rPr lang="en-CA" noProof="0" dirty="0"/>
              <a:t>Second level</a:t>
            </a:r>
          </a:p>
        </p:txBody>
      </p:sp>
      <p:sp>
        <p:nvSpPr>
          <p:cNvPr id="10" name="Content Placeholder 9">
            <a:extLst>
              <a:ext uri="{FF2B5EF4-FFF2-40B4-BE49-F238E27FC236}">
                <a16:creationId xmlns:a16="http://schemas.microsoft.com/office/drawing/2014/main" id="{FE35837F-6FD3-B7A8-E543-765426D74144}"/>
              </a:ext>
            </a:extLst>
          </p:cNvPr>
          <p:cNvSpPr>
            <a:spLocks noGrp="1"/>
          </p:cNvSpPr>
          <p:nvPr>
            <p:ph sz="quarter" idx="12" hasCustomPrompt="1"/>
          </p:nvPr>
        </p:nvSpPr>
        <p:spPr>
          <a:xfrm>
            <a:off x="8152181" y="2784710"/>
            <a:ext cx="3060000" cy="1980000"/>
          </a:xfrm>
        </p:spPr>
        <p:txBody>
          <a:bodyPr anchor="ctr" anchorCtr="0"/>
          <a:lstStyle>
            <a:lvl1pPr marL="0" indent="0" algn="ctr">
              <a:spcBef>
                <a:spcPts val="0"/>
              </a:spcBef>
              <a:spcAft>
                <a:spcPts val="600"/>
              </a:spcAft>
              <a:buNone/>
              <a:defRPr sz="1800" b="1"/>
            </a:lvl1pPr>
            <a:lvl2pPr marL="270000" indent="-270000">
              <a:lnSpc>
                <a:spcPct val="105000"/>
              </a:lnSpc>
              <a:spcBef>
                <a:spcPts val="300"/>
              </a:spcBef>
              <a:defRPr sz="1800"/>
            </a:lvl2pPr>
            <a:lvl3pPr>
              <a:defRPr sz="1800"/>
            </a:lvl3pPr>
            <a:lvl4pPr>
              <a:defRPr sz="1800"/>
            </a:lvl4pPr>
            <a:lvl5pPr>
              <a:defRPr sz="1800"/>
            </a:lvl5pPr>
          </a:lstStyle>
          <a:p>
            <a:pPr lvl="0"/>
            <a:r>
              <a:rPr lang="en-CA" noProof="0" dirty="0"/>
              <a:t>Click to edit text</a:t>
            </a:r>
          </a:p>
          <a:p>
            <a:pPr lvl="1"/>
            <a:r>
              <a:rPr lang="en-CA" noProof="0" dirty="0"/>
              <a:t>Second level</a:t>
            </a:r>
          </a:p>
        </p:txBody>
      </p:sp>
      <p:sp>
        <p:nvSpPr>
          <p:cNvPr id="12" name="Content Placeholder 11">
            <a:extLst>
              <a:ext uri="{FF2B5EF4-FFF2-40B4-BE49-F238E27FC236}">
                <a16:creationId xmlns:a16="http://schemas.microsoft.com/office/drawing/2014/main" id="{02E01C45-A0B2-0E1B-D34E-AC01C4815E8E}"/>
              </a:ext>
            </a:extLst>
          </p:cNvPr>
          <p:cNvSpPr>
            <a:spLocks noGrp="1"/>
          </p:cNvSpPr>
          <p:nvPr>
            <p:ph sz="quarter" idx="13" hasCustomPrompt="1"/>
          </p:nvPr>
        </p:nvSpPr>
        <p:spPr>
          <a:xfrm>
            <a:off x="661251" y="5159375"/>
            <a:ext cx="10895099" cy="1447800"/>
          </a:xfrm>
        </p:spPr>
        <p:txBody>
          <a:bodyPr/>
          <a:lstStyle>
            <a:lvl1pPr>
              <a:defRPr sz="2200"/>
            </a:lvl1pPr>
            <a:lvl2pPr>
              <a:defRPr sz="2200"/>
            </a:lvl2pPr>
            <a:lvl3pPr>
              <a:defRPr sz="2200"/>
            </a:lvl3pPr>
            <a:lvl4pPr>
              <a:defRPr sz="2200"/>
            </a:lvl4pPr>
            <a:lvl5pPr>
              <a:defRPr sz="2200"/>
            </a:lvl5pPr>
          </a:lstStyle>
          <a:p>
            <a:pPr lvl="0"/>
            <a:r>
              <a:rPr lang="en-US" dirty="0"/>
              <a:t>Click to edit text</a:t>
            </a:r>
            <a:endParaRPr lang="en-CA" noProof="0" dirty="0"/>
          </a:p>
        </p:txBody>
      </p:sp>
      <p:sp>
        <p:nvSpPr>
          <p:cNvPr id="2" name="Rectangle 1">
            <a:extLst>
              <a:ext uri="{FF2B5EF4-FFF2-40B4-BE49-F238E27FC236}">
                <a16:creationId xmlns:a16="http://schemas.microsoft.com/office/drawing/2014/main" id="{FB37C367-6F9A-ED6D-998C-1038581BDBEE}"/>
              </a:ext>
              <a:ext uri="{C183D7F6-B498-43B3-948B-1728B52AA6E4}">
                <adec:decorative xmlns:adec="http://schemas.microsoft.com/office/drawing/2017/decorative" val="1"/>
              </a:ext>
            </a:extLst>
          </p:cNvPr>
          <p:cNvSpPr/>
          <p:nvPr userDrawn="1">
            <p:custDataLst>
              <p:tags r:id="rId1"/>
            </p:custDataLst>
          </p:nvPr>
        </p:nvSpPr>
        <p:spPr bwMode="hidden">
          <a:xfrm>
            <a:off x="777875" y="1319213"/>
            <a:ext cx="2125663" cy="69850"/>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588" noProof="0" dirty="0">
              <a:solidFill>
                <a:srgbClr val="453897"/>
              </a:solidFill>
              <a:latin typeface="Arial" panose="020B0604020202020204" pitchFamily="34" charset="0"/>
            </a:endParaRPr>
          </a:p>
        </p:txBody>
      </p:sp>
      <p:sp>
        <p:nvSpPr>
          <p:cNvPr id="13" name="Oval 12">
            <a:extLst>
              <a:ext uri="{FF2B5EF4-FFF2-40B4-BE49-F238E27FC236}">
                <a16:creationId xmlns:a16="http://schemas.microsoft.com/office/drawing/2014/main" id="{228A4360-EACA-877D-6612-055C43F01E2B}"/>
              </a:ext>
              <a:ext uri="{C183D7F6-B498-43B3-948B-1728B52AA6E4}">
                <adec:decorative xmlns:adec="http://schemas.microsoft.com/office/drawing/2017/decorative" val="1"/>
              </a:ext>
            </a:extLst>
          </p:cNvPr>
          <p:cNvSpPr/>
          <p:nvPr userDrawn="1">
            <p:custDataLst>
              <p:tags r:id="rId2"/>
            </p:custDataLst>
          </p:nvPr>
        </p:nvSpPr>
        <p:spPr>
          <a:xfrm>
            <a:off x="1038543" y="2337460"/>
            <a:ext cx="3600000" cy="25200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b="1" noProof="0"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80FE0881-A237-5473-59D4-E06ACD8A347B}"/>
              </a:ext>
              <a:ext uri="{C183D7F6-B498-43B3-948B-1728B52AA6E4}">
                <adec:decorative xmlns:adec="http://schemas.microsoft.com/office/drawing/2017/decorative" val="1"/>
              </a:ext>
            </a:extLst>
          </p:cNvPr>
          <p:cNvSpPr/>
          <p:nvPr userDrawn="1">
            <p:custDataLst>
              <p:tags r:id="rId3"/>
            </p:custDataLst>
          </p:nvPr>
        </p:nvSpPr>
        <p:spPr>
          <a:xfrm>
            <a:off x="4460362" y="2337460"/>
            <a:ext cx="3600000" cy="25200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b="1" noProof="0" dirty="0"/>
          </a:p>
        </p:txBody>
      </p:sp>
      <p:sp>
        <p:nvSpPr>
          <p:cNvPr id="15" name="Oval 14">
            <a:extLst>
              <a:ext uri="{FF2B5EF4-FFF2-40B4-BE49-F238E27FC236}">
                <a16:creationId xmlns:a16="http://schemas.microsoft.com/office/drawing/2014/main" id="{B5CF6164-7334-3886-5AD8-108D7B544D05}"/>
              </a:ext>
              <a:ext uri="{C183D7F6-B498-43B3-948B-1728B52AA6E4}">
                <adec:decorative xmlns:adec="http://schemas.microsoft.com/office/drawing/2017/decorative" val="1"/>
              </a:ext>
            </a:extLst>
          </p:cNvPr>
          <p:cNvSpPr/>
          <p:nvPr userDrawn="1">
            <p:custDataLst>
              <p:tags r:id="rId4"/>
            </p:custDataLst>
          </p:nvPr>
        </p:nvSpPr>
        <p:spPr>
          <a:xfrm>
            <a:off x="7882181" y="2337460"/>
            <a:ext cx="3600000" cy="25200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b="1" noProof="0" dirty="0"/>
          </a:p>
        </p:txBody>
      </p:sp>
    </p:spTree>
    <p:extLst>
      <p:ext uri="{BB962C8B-B14F-4D97-AF65-F5344CB8AC3E}">
        <p14:creationId xmlns:p14="http://schemas.microsoft.com/office/powerpoint/2010/main" val="41173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itle 1"/>
          <p:cNvSpPr>
            <a:spLocks noGrp="1"/>
          </p:cNvSpPr>
          <p:nvPr>
            <p:ph type="title"/>
          </p:nvPr>
        </p:nvSpPr>
        <p:spPr>
          <a:xfrm>
            <a:off x="1625374" y="3000936"/>
            <a:ext cx="8941252" cy="856125"/>
          </a:xfrm>
          <a:prstGeom prst="rect">
            <a:avLst/>
          </a:prstGeom>
        </p:spPr>
        <p:txBody>
          <a:bodyPr>
            <a:noAutofit/>
          </a:bodyPr>
          <a:lstStyle>
            <a:lvl1pPr algn="ctr">
              <a:defRPr sz="3600" b="1" baseline="0">
                <a:solidFill>
                  <a:schemeClr val="bg1"/>
                </a:solidFill>
              </a:defRPr>
            </a:lvl1pPr>
          </a:lstStyle>
          <a:p>
            <a:r>
              <a:rPr lang="en-US" dirty="0"/>
              <a:t>Click to edit Master title</a:t>
            </a:r>
          </a:p>
        </p:txBody>
      </p:sp>
    </p:spTree>
    <p:extLst>
      <p:ext uri="{BB962C8B-B14F-4D97-AF65-F5344CB8AC3E}">
        <p14:creationId xmlns:p14="http://schemas.microsoft.com/office/powerpoint/2010/main" val="232677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Layout 4">
    <p:spTree>
      <p:nvGrpSpPr>
        <p:cNvPr id="1" name=""/>
        <p:cNvGrpSpPr/>
        <p:nvPr/>
      </p:nvGrpSpPr>
      <p:grpSpPr>
        <a:xfrm>
          <a:off x="0" y="0"/>
          <a:ext cx="0" cy="0"/>
          <a:chOff x="0" y="0"/>
          <a:chExt cx="0" cy="0"/>
        </a:xfrm>
      </p:grpSpPr>
      <p:sp>
        <p:nvSpPr>
          <p:cNvPr id="7" name="Title 1"/>
          <p:cNvSpPr>
            <a:spLocks noGrp="1"/>
          </p:cNvSpPr>
          <p:nvPr>
            <p:ph type="title"/>
          </p:nvPr>
        </p:nvSpPr>
        <p:spPr>
          <a:xfrm>
            <a:off x="635198" y="354991"/>
            <a:ext cx="11277053" cy="856125"/>
          </a:xfrm>
          <a:prstGeom prst="rect">
            <a:avLst/>
          </a:prstGeom>
        </p:spPr>
        <p:txBody>
          <a:bodyPr anchor="b" anchorCtr="0">
            <a:noAutofit/>
          </a:bodyPr>
          <a:lstStyle>
            <a:lvl1pPr>
              <a:defRPr sz="3200" b="1" baseline="0">
                <a:solidFill>
                  <a:schemeClr val="bg1"/>
                </a:solidFill>
              </a:defRPr>
            </a:lvl1pPr>
          </a:lstStyle>
          <a:p>
            <a:r>
              <a:rPr lang="en-US" dirty="0"/>
              <a:t>Click to edit Master title</a:t>
            </a:r>
          </a:p>
        </p:txBody>
      </p:sp>
      <p:sp>
        <p:nvSpPr>
          <p:cNvPr id="10" name="Content Placeholder 2"/>
          <p:cNvSpPr>
            <a:spLocks noGrp="1"/>
          </p:cNvSpPr>
          <p:nvPr>
            <p:ph idx="11" hasCustomPrompt="1"/>
          </p:nvPr>
        </p:nvSpPr>
        <p:spPr>
          <a:xfrm>
            <a:off x="661253" y="1711573"/>
            <a:ext cx="5146751" cy="442283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dirty="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text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a:t>
            </a:r>
          </a:p>
        </p:txBody>
      </p:sp>
      <p:sp>
        <p:nvSpPr>
          <p:cNvPr id="5" name="Picture Placeholder 4"/>
          <p:cNvSpPr>
            <a:spLocks noGrp="1"/>
          </p:cNvSpPr>
          <p:nvPr>
            <p:ph type="pic" sz="quarter" idx="10" hasCustomPrompt="1"/>
          </p:nvPr>
        </p:nvSpPr>
        <p:spPr>
          <a:xfrm>
            <a:off x="6403197" y="1711573"/>
            <a:ext cx="5376000" cy="4422831"/>
          </a:xfrm>
          <a:prstGeom prst="rect">
            <a:avLst/>
          </a:prstGeom>
        </p:spPr>
        <p:txBody>
          <a:bodyPr>
            <a:normAutofit/>
          </a:bodyPr>
          <a:lstStyle>
            <a:lvl1pPr>
              <a:defRPr sz="2000" b="0">
                <a:latin typeface="+mn-lt"/>
                <a:cs typeface="Arial" panose="020B0604020202020204" pitchFamily="34" charset="0"/>
              </a:defRPr>
            </a:lvl1pPr>
          </a:lstStyle>
          <a:p>
            <a:r>
              <a:rPr lang="en-CA" dirty="0"/>
              <a:t>Picture</a:t>
            </a:r>
          </a:p>
        </p:txBody>
      </p:sp>
      <p:sp>
        <p:nvSpPr>
          <p:cNvPr id="6" name="Rectangle 5">
            <a:extLst>
              <a:ext uri="{FF2B5EF4-FFF2-40B4-BE49-F238E27FC236}">
                <a16:creationId xmlns:a16="http://schemas.microsoft.com/office/drawing/2014/main" id="{4493C167-4569-4E37-813D-6BE3D6A04A61}"/>
              </a:ext>
              <a:ext uri="{C183D7F6-B498-43B3-948B-1728B52AA6E4}">
                <adec:decorative xmlns:adec="http://schemas.microsoft.com/office/drawing/2017/decorative" val="1"/>
              </a:ext>
            </a:extLst>
          </p:cNvPr>
          <p:cNvSpPr/>
          <p:nvPr userDrawn="1">
            <p:custDataLst>
              <p:tags r:id="rId1"/>
            </p:custDataLst>
          </p:nvPr>
        </p:nvSpPr>
        <p:spPr bwMode="hidden">
          <a:xfrm>
            <a:off x="778084" y="1318650"/>
            <a:ext cx="2125984" cy="71033"/>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solidFill>
                <a:srgbClr val="453897"/>
              </a:solidFill>
              <a:latin typeface="+mn-lt"/>
            </a:endParaRPr>
          </a:p>
        </p:txBody>
      </p:sp>
    </p:spTree>
    <p:extLst>
      <p:ext uri="{BB962C8B-B14F-4D97-AF65-F5344CB8AC3E}">
        <p14:creationId xmlns:p14="http://schemas.microsoft.com/office/powerpoint/2010/main" val="416476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Layout 5">
    <p:spTree>
      <p:nvGrpSpPr>
        <p:cNvPr id="1" name=""/>
        <p:cNvGrpSpPr/>
        <p:nvPr/>
      </p:nvGrpSpPr>
      <p:grpSpPr>
        <a:xfrm>
          <a:off x="0" y="0"/>
          <a:ext cx="0" cy="0"/>
          <a:chOff x="0" y="0"/>
          <a:chExt cx="0" cy="0"/>
        </a:xfrm>
      </p:grpSpPr>
      <p:sp>
        <p:nvSpPr>
          <p:cNvPr id="6" name="Title 1"/>
          <p:cNvSpPr>
            <a:spLocks noGrp="1"/>
          </p:cNvSpPr>
          <p:nvPr>
            <p:ph type="title"/>
          </p:nvPr>
        </p:nvSpPr>
        <p:spPr>
          <a:xfrm>
            <a:off x="635199" y="354991"/>
            <a:ext cx="10857194" cy="856125"/>
          </a:xfrm>
          <a:prstGeom prst="rect">
            <a:avLst/>
          </a:prstGeom>
        </p:spPr>
        <p:txBody>
          <a:bodyPr anchor="b" anchorCtr="0">
            <a:noAutofit/>
          </a:bodyPr>
          <a:lstStyle>
            <a:lvl1pPr>
              <a:defRPr sz="3200" b="1" baseline="0">
                <a:solidFill>
                  <a:schemeClr val="bg1"/>
                </a:solidFill>
              </a:defRPr>
            </a:lvl1pPr>
          </a:lstStyle>
          <a:p>
            <a:r>
              <a:rPr lang="en-US" dirty="0"/>
              <a:t>Click to edit Master title</a:t>
            </a:r>
          </a:p>
        </p:txBody>
      </p:sp>
      <p:sp>
        <p:nvSpPr>
          <p:cNvPr id="8" name="Content Placeholder 2"/>
          <p:cNvSpPr>
            <a:spLocks noGrp="1"/>
          </p:cNvSpPr>
          <p:nvPr>
            <p:ph idx="11" hasCustomPrompt="1"/>
          </p:nvPr>
        </p:nvSpPr>
        <p:spPr>
          <a:xfrm>
            <a:off x="661253" y="1711573"/>
            <a:ext cx="5146751" cy="442283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dirty="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text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a:t>
            </a:r>
          </a:p>
        </p:txBody>
      </p:sp>
      <p:sp>
        <p:nvSpPr>
          <p:cNvPr id="11" name="Content Placeholder 2"/>
          <p:cNvSpPr>
            <a:spLocks noGrp="1"/>
          </p:cNvSpPr>
          <p:nvPr>
            <p:ph idx="12" hasCustomPrompt="1"/>
          </p:nvPr>
        </p:nvSpPr>
        <p:spPr>
          <a:xfrm>
            <a:off x="6345642" y="1711573"/>
            <a:ext cx="5146751" cy="442283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dirty="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smtClean="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smtClean="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text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a:t>
            </a:r>
          </a:p>
        </p:txBody>
      </p:sp>
      <p:sp>
        <p:nvSpPr>
          <p:cNvPr id="5" name="Rectangle 4">
            <a:extLst>
              <a:ext uri="{FF2B5EF4-FFF2-40B4-BE49-F238E27FC236}">
                <a16:creationId xmlns:a16="http://schemas.microsoft.com/office/drawing/2014/main" id="{EA734191-8FE4-4A66-9C0C-81A23F6C356B}"/>
              </a:ext>
              <a:ext uri="{C183D7F6-B498-43B3-948B-1728B52AA6E4}">
                <adec:decorative xmlns:adec="http://schemas.microsoft.com/office/drawing/2017/decorative" val="1"/>
              </a:ext>
            </a:extLst>
          </p:cNvPr>
          <p:cNvSpPr/>
          <p:nvPr userDrawn="1">
            <p:custDataLst>
              <p:tags r:id="rId1"/>
            </p:custDataLst>
          </p:nvPr>
        </p:nvSpPr>
        <p:spPr bwMode="hidden">
          <a:xfrm>
            <a:off x="778084" y="1318650"/>
            <a:ext cx="2125984" cy="71033"/>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solidFill>
                <a:srgbClr val="453897"/>
              </a:solidFill>
              <a:latin typeface="+mn-lt"/>
            </a:endParaRPr>
          </a:p>
        </p:txBody>
      </p:sp>
    </p:spTree>
    <p:extLst>
      <p:ext uri="{BB962C8B-B14F-4D97-AF65-F5344CB8AC3E}">
        <p14:creationId xmlns:p14="http://schemas.microsoft.com/office/powerpoint/2010/main" val="176488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Layout 6">
    <p:spTree>
      <p:nvGrpSpPr>
        <p:cNvPr id="1" name=""/>
        <p:cNvGrpSpPr/>
        <p:nvPr/>
      </p:nvGrpSpPr>
      <p:grpSpPr>
        <a:xfrm>
          <a:off x="0" y="0"/>
          <a:ext cx="0" cy="0"/>
          <a:chOff x="0" y="0"/>
          <a:chExt cx="0" cy="0"/>
        </a:xfrm>
      </p:grpSpPr>
      <p:sp>
        <p:nvSpPr>
          <p:cNvPr id="8" name="Title 1"/>
          <p:cNvSpPr>
            <a:spLocks noGrp="1"/>
          </p:cNvSpPr>
          <p:nvPr>
            <p:ph type="title"/>
          </p:nvPr>
        </p:nvSpPr>
        <p:spPr>
          <a:xfrm>
            <a:off x="635198" y="354991"/>
            <a:ext cx="10857193" cy="856125"/>
          </a:xfrm>
          <a:prstGeom prst="rect">
            <a:avLst/>
          </a:prstGeom>
        </p:spPr>
        <p:txBody>
          <a:bodyPr anchor="b" anchorCtr="0">
            <a:noAutofit/>
          </a:bodyPr>
          <a:lstStyle>
            <a:lvl1pPr>
              <a:defRPr lang="en-US" dirty="0"/>
            </a:lvl1pPr>
          </a:lstStyle>
          <a:p>
            <a:r>
              <a:rPr lang="en-US" dirty="0"/>
              <a:t>Click to edit Master title</a:t>
            </a:r>
          </a:p>
        </p:txBody>
      </p:sp>
      <p:sp>
        <p:nvSpPr>
          <p:cNvPr id="16" name="Text Placeholder 2"/>
          <p:cNvSpPr>
            <a:spLocks noGrp="1"/>
          </p:cNvSpPr>
          <p:nvPr>
            <p:ph type="body" idx="13" hasCustomPrompt="1"/>
          </p:nvPr>
        </p:nvSpPr>
        <p:spPr>
          <a:xfrm>
            <a:off x="661251" y="1569430"/>
            <a:ext cx="5146751" cy="683847"/>
          </a:xfrm>
          <a:prstGeom prst="rect">
            <a:avLst/>
          </a:prstGeom>
        </p:spPr>
        <p:txBody>
          <a:bodyPr vert="horz" lIns="91440" tIns="45720" rIns="91440" bIns="4572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0" baseline="0">
                <a:latin typeface="+mn-lt"/>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text</a:t>
            </a:r>
            <a:br>
              <a:rPr lang="en-US" dirty="0"/>
            </a:br>
            <a:endParaRPr lang="en-US" dirty="0"/>
          </a:p>
        </p:txBody>
      </p:sp>
      <p:sp>
        <p:nvSpPr>
          <p:cNvPr id="10" name="Content Placeholder 2"/>
          <p:cNvSpPr>
            <a:spLocks noGrp="1"/>
          </p:cNvSpPr>
          <p:nvPr>
            <p:ph idx="11" hasCustomPrompt="1"/>
          </p:nvPr>
        </p:nvSpPr>
        <p:spPr>
          <a:xfrm>
            <a:off x="661253" y="2433019"/>
            <a:ext cx="5146751" cy="3701380"/>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dirty="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text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a:t>
            </a:r>
          </a:p>
        </p:txBody>
      </p:sp>
      <p:sp>
        <p:nvSpPr>
          <p:cNvPr id="15" name="Text Placeholder 2"/>
          <p:cNvSpPr>
            <a:spLocks noGrp="1"/>
          </p:cNvSpPr>
          <p:nvPr>
            <p:ph type="body" idx="1" hasCustomPrompt="1"/>
          </p:nvPr>
        </p:nvSpPr>
        <p:spPr>
          <a:xfrm>
            <a:off x="6345641" y="1566985"/>
            <a:ext cx="5146751" cy="683847"/>
          </a:xfrm>
          <a:prstGeom prst="rect">
            <a:avLst/>
          </a:prstGeom>
        </p:spPr>
        <p:txBody>
          <a:bodyPr vert="horz" lIns="91440" tIns="45720" rIns="91440" bIns="4572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0">
                <a:latin typeface="+mn-lt"/>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text</a:t>
            </a:r>
            <a:br>
              <a:rPr lang="en-US" dirty="0"/>
            </a:br>
            <a:endParaRPr lang="en-US" dirty="0"/>
          </a:p>
        </p:txBody>
      </p:sp>
      <p:sp>
        <p:nvSpPr>
          <p:cNvPr id="11" name="Content Placeholder 2"/>
          <p:cNvSpPr>
            <a:spLocks noGrp="1"/>
          </p:cNvSpPr>
          <p:nvPr>
            <p:ph idx="12" hasCustomPrompt="1"/>
          </p:nvPr>
        </p:nvSpPr>
        <p:spPr>
          <a:xfrm>
            <a:off x="6345642" y="2433019"/>
            <a:ext cx="5146751" cy="3701380"/>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dirty="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dirty="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text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a:t>
            </a:r>
          </a:p>
        </p:txBody>
      </p:sp>
      <p:sp>
        <p:nvSpPr>
          <p:cNvPr id="7" name="Rectangle 6">
            <a:extLst>
              <a:ext uri="{FF2B5EF4-FFF2-40B4-BE49-F238E27FC236}">
                <a16:creationId xmlns:a16="http://schemas.microsoft.com/office/drawing/2014/main" id="{AA75A109-4258-470C-AA26-841E5209B2A5}"/>
              </a:ext>
              <a:ext uri="{C183D7F6-B498-43B3-948B-1728B52AA6E4}">
                <adec:decorative xmlns:adec="http://schemas.microsoft.com/office/drawing/2017/decorative" val="1"/>
              </a:ext>
            </a:extLst>
          </p:cNvPr>
          <p:cNvSpPr/>
          <p:nvPr userDrawn="1">
            <p:custDataLst>
              <p:tags r:id="rId1"/>
            </p:custDataLst>
          </p:nvPr>
        </p:nvSpPr>
        <p:spPr bwMode="hidden">
          <a:xfrm>
            <a:off x="778084" y="1318650"/>
            <a:ext cx="2125984" cy="71033"/>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a:solidFill>
                <a:srgbClr val="453897"/>
              </a:solidFill>
              <a:latin typeface="+mn-lt"/>
            </a:endParaRPr>
          </a:p>
        </p:txBody>
      </p:sp>
    </p:spTree>
    <p:extLst>
      <p:ext uri="{BB962C8B-B14F-4D97-AF65-F5344CB8AC3E}">
        <p14:creationId xmlns:p14="http://schemas.microsoft.com/office/powerpoint/2010/main" val="91296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F567CC-AACF-7442-EAC4-B452E41C2089}"/>
              </a:ext>
            </a:extLst>
          </p:cNvPr>
          <p:cNvSpPr txBox="1"/>
          <p:nvPr userDrawn="1">
            <p:extLst>
              <p:ext uri="{1162E1C5-73C7-4A58-AE30-91384D911F3F}">
                <p184:classification xmlns:p184="http://schemas.microsoft.com/office/powerpoint/2018/4/main" val="hdr"/>
              </p:ext>
            </p:extLst>
          </p:nvPr>
        </p:nvSpPr>
        <p:spPr>
          <a:xfrm>
            <a:off x="10080000" y="72000"/>
            <a:ext cx="2016000" cy="180000"/>
          </a:xfrm>
          <a:prstGeom prst="rect">
            <a:avLst/>
          </a:prstGeom>
        </p:spPr>
        <p:txBody>
          <a:bodyPr horzOverflow="overflow" lIns="0" tIns="0" rIns="0" bIns="0">
            <a:spAutoFit/>
          </a:bodyPr>
          <a:lstStyle/>
          <a:p>
            <a:pPr algn="r"/>
            <a:r>
              <a:rPr lang="en-CA" sz="1200" dirty="0">
                <a:solidFill>
                  <a:srgbClr val="FFFFFF"/>
                </a:solidFill>
                <a:latin typeface="+mn-lt"/>
                <a:ea typeface="Calibri" panose="020F0502020204030204" pitchFamily="34" charset="0"/>
                <a:cs typeface="Calibri" panose="020F0502020204030204" pitchFamily="34" charset="0"/>
              </a:rPr>
              <a:t>Unclassified | Non </a:t>
            </a:r>
            <a:r>
              <a:rPr lang="en-CA" sz="1200" dirty="0" err="1">
                <a:solidFill>
                  <a:srgbClr val="FFFFFF"/>
                </a:solidFill>
                <a:latin typeface="+mn-lt"/>
                <a:ea typeface="Calibri" panose="020F0502020204030204" pitchFamily="34" charset="0"/>
                <a:cs typeface="Calibri" panose="020F0502020204030204" pitchFamily="34" charset="0"/>
              </a:rPr>
              <a:t>classifié</a:t>
            </a:r>
            <a:endParaRPr lang="en-CA" sz="1200" dirty="0">
              <a:solidFill>
                <a:srgbClr val="FFFFFF"/>
              </a:solidFill>
              <a:latin typeface="+mn-lt"/>
              <a:ea typeface="Calibri" panose="020F0502020204030204" pitchFamily="34" charset="0"/>
              <a:cs typeface="Calibri" panose="020F0502020204030204" pitchFamily="34" charset="0"/>
            </a:endParaRPr>
          </a:p>
        </p:txBody>
      </p:sp>
      <p:sp>
        <p:nvSpPr>
          <p:cNvPr id="3" name="Title Placeholder 2"/>
          <p:cNvSpPr>
            <a:spLocks noGrp="1"/>
          </p:cNvSpPr>
          <p:nvPr>
            <p:ph type="title"/>
          </p:nvPr>
        </p:nvSpPr>
        <p:spPr>
          <a:xfrm>
            <a:off x="666635" y="363255"/>
            <a:ext cx="10893600" cy="1177297"/>
          </a:xfrm>
          <a:prstGeom prst="rect">
            <a:avLst/>
          </a:prstGeom>
        </p:spPr>
        <p:txBody>
          <a:bodyPr vert="horz" lIns="91440" tIns="45720" rIns="91440" bIns="45720" rtlCol="0" anchor="ctr">
            <a:normAutofit/>
          </a:bodyPr>
          <a:lstStyle/>
          <a:p>
            <a:r>
              <a:rPr lang="en-US" dirty="0"/>
              <a:t>Click to edit Master title</a:t>
            </a:r>
            <a:endParaRPr lang="en-CA" dirty="0"/>
          </a:p>
        </p:txBody>
      </p:sp>
      <p:sp>
        <p:nvSpPr>
          <p:cNvPr id="10" name="Text Placeholder 2"/>
          <p:cNvSpPr>
            <a:spLocks noGrp="1"/>
          </p:cNvSpPr>
          <p:nvPr>
            <p:ph type="body" idx="1"/>
          </p:nvPr>
        </p:nvSpPr>
        <p:spPr>
          <a:xfrm>
            <a:off x="666635" y="1716210"/>
            <a:ext cx="10895101"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lvl="0"/>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a:t>
            </a:r>
          </a:p>
        </p:txBody>
      </p:sp>
      <p:sp>
        <p:nvSpPr>
          <p:cNvPr id="5" name="Footer Placeholder 4"/>
          <p:cNvSpPr>
            <a:spLocks noGrp="1"/>
          </p:cNvSpPr>
          <p:nvPr>
            <p:ph type="ftr" sz="quarter" idx="3"/>
          </p:nvPr>
        </p:nvSpPr>
        <p:spPr>
          <a:xfrm>
            <a:off x="4038600" y="6199599"/>
            <a:ext cx="4114800" cy="540000"/>
          </a:xfrm>
          <a:prstGeom prst="rect">
            <a:avLst/>
          </a:prstGeom>
        </p:spPr>
        <p:txBody>
          <a:bodyPr vert="horz" lIns="91440" tIns="45720" rIns="91440" bIns="45720" rtlCol="0" anchor="ctr"/>
          <a:lstStyle>
            <a:lvl1pPr algn="ctr">
              <a:defRPr sz="1200">
                <a:solidFill>
                  <a:schemeClr val="tx1">
                    <a:tint val="75000"/>
                  </a:schemeClr>
                </a:solidFill>
                <a:latin typeface="+mn-lt"/>
                <a:cs typeface="Arial" panose="020B0604020202020204" pitchFamily="34" charset="0"/>
              </a:defRPr>
            </a:lvl1pPr>
          </a:lstStyle>
          <a:p>
            <a:r>
              <a:rPr lang="en-CA" dirty="0"/>
              <a:t>View Live Captions Here</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bwMode="invGray">
          <a:xfrm>
            <a:off x="10918931" y="5908532"/>
            <a:ext cx="1273069" cy="949468"/>
          </a:xfrm>
          <a:prstGeom prst="rect">
            <a:avLst/>
          </a:prstGeom>
        </p:spPr>
      </p:pic>
      <p:sp>
        <p:nvSpPr>
          <p:cNvPr id="12" name="Slide Number Placeholder 5">
            <a:extLst>
              <a:ext uri="{C183D7F6-B498-43B3-948B-1728B52AA6E4}">
                <adec:decorative xmlns:adec="http://schemas.microsoft.com/office/drawing/2017/decorative" val="1"/>
              </a:ext>
            </a:extLst>
          </p:cNvPr>
          <p:cNvSpPr txBox="1">
            <a:spLocks/>
          </p:cNvSpPr>
          <p:nvPr userDrawn="1"/>
        </p:nvSpPr>
        <p:spPr>
          <a:xfrm>
            <a:off x="11556351" y="6429007"/>
            <a:ext cx="55019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z="1200" b="1" smtClean="0">
                <a:solidFill>
                  <a:schemeClr val="bg1"/>
                </a:solidFill>
                <a:latin typeface="+mn-lt"/>
                <a:cs typeface="Arial" panose="020B0604020202020204" pitchFamily="34" charset="0"/>
              </a:rPr>
              <a:pPr/>
              <a:t>‹#›</a:t>
            </a:fld>
            <a:endParaRPr lang="en-CA" sz="1200" b="1"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860478830"/>
      </p:ext>
    </p:extLst>
  </p:cSld>
  <p:clrMap bg1="lt1" tx1="dk1" bg2="lt2" tx2="dk2" accent1="accent1" accent2="accent2" accent3="accent3" accent4="accent4" accent5="accent5" accent6="accent6" hlink="hlink" folHlink="folHlink"/>
  <p:sldLayoutIdLst>
    <p:sldLayoutId id="2147483678" r:id="rId1"/>
    <p:sldLayoutId id="2147483661" r:id="rId2"/>
    <p:sldLayoutId id="2147483677" r:id="rId3"/>
    <p:sldLayoutId id="2147483675" r:id="rId4"/>
    <p:sldLayoutId id="2147483679" r:id="rId5"/>
    <p:sldLayoutId id="2147483666" r:id="rId6"/>
    <p:sldLayoutId id="2147483674" r:id="rId7"/>
    <p:sldLayoutId id="2147483664" r:id="rId8"/>
    <p:sldLayoutId id="2147483665" r:id="rId9"/>
  </p:sldLayoutIdLst>
  <p:hf sldNum="0" hdr="0" dt="0"/>
  <p:txStyles>
    <p:titleStyle>
      <a:lvl1pPr algn="l" defTabSz="914400" rtl="0" eaLnBrk="1" latinLnBrk="0" hangingPunct="1">
        <a:lnSpc>
          <a:spcPct val="90000"/>
        </a:lnSpc>
        <a:spcBef>
          <a:spcPct val="0"/>
        </a:spcBef>
        <a:buNone/>
        <a:defRPr lang="en-US" sz="3200" b="1" kern="1200" dirty="0">
          <a:solidFill>
            <a:schemeClr val="bg1"/>
          </a:solidFill>
          <a:latin typeface="+mj-lt"/>
          <a:ea typeface="+mj-ea"/>
          <a:cs typeface="+mj-cs"/>
        </a:defRPr>
      </a:lvl1pPr>
    </p:titleStyle>
    <p:bodyStyle>
      <a:lvl1pPr marL="228600" marR="0" indent="-22860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sz="2800" b="0" kern="1200">
          <a:solidFill>
            <a:schemeClr val="bg1"/>
          </a:solidFill>
          <a:latin typeface="+mn-lt"/>
          <a:ea typeface="+mn-ea"/>
          <a:cs typeface="Arial" panose="020B0604020202020204" pitchFamily="34" charset="0"/>
        </a:defRPr>
      </a:lvl1pPr>
      <a:lvl2pPr marL="6858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mn-lt"/>
          <a:ea typeface="+mn-ea"/>
          <a:cs typeface="Arial" panose="020B0604020202020204" pitchFamily="34" charset="0"/>
        </a:defRPr>
      </a:lvl2pPr>
      <a:lvl3pPr marL="11430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mn-lt"/>
          <a:ea typeface="+mn-ea"/>
          <a:cs typeface="Arial" panose="020B0604020202020204" pitchFamily="34" charset="0"/>
        </a:defRPr>
      </a:lvl3pPr>
      <a:lvl4pPr marL="16002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mn-lt"/>
          <a:ea typeface="+mn-ea"/>
          <a:cs typeface="Arial" panose="020B0604020202020204" pitchFamily="34" charset="0"/>
        </a:defRPr>
      </a:lvl4pPr>
      <a:lvl5pPr marL="20574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nada.ca/en/shared-services/corporate/aaact-program/how-aaact-help-you.htm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6F68-DE5D-43A6-BD19-15477BEE3CC9}"/>
              </a:ext>
            </a:extLst>
          </p:cNvPr>
          <p:cNvSpPr>
            <a:spLocks noGrp="1"/>
          </p:cNvSpPr>
          <p:nvPr>
            <p:ph type="ctrTitle"/>
          </p:nvPr>
        </p:nvSpPr>
        <p:spPr>
          <a:xfrm>
            <a:off x="3240088" y="666903"/>
            <a:ext cx="7920037" cy="1331912"/>
          </a:xfrm>
        </p:spPr>
        <p:txBody>
          <a:bodyPr/>
          <a:lstStyle/>
          <a:p>
            <a:r>
              <a:rPr lang="en-CA" dirty="0"/>
              <a:t>AAACT’s Lending Library</a:t>
            </a:r>
          </a:p>
        </p:txBody>
      </p:sp>
      <p:sp>
        <p:nvSpPr>
          <p:cNvPr id="3" name="Subtitle 2">
            <a:extLst>
              <a:ext uri="{FF2B5EF4-FFF2-40B4-BE49-F238E27FC236}">
                <a16:creationId xmlns:a16="http://schemas.microsoft.com/office/drawing/2014/main" id="{BC15D020-6FE8-4742-A6B2-D9156628B8A6}"/>
              </a:ext>
            </a:extLst>
          </p:cNvPr>
          <p:cNvSpPr>
            <a:spLocks noGrp="1"/>
          </p:cNvSpPr>
          <p:nvPr>
            <p:ph type="subTitle" idx="1"/>
          </p:nvPr>
        </p:nvSpPr>
        <p:spPr>
          <a:xfrm>
            <a:off x="3240000" y="2160000"/>
            <a:ext cx="5652000" cy="1116000"/>
          </a:xfrm>
        </p:spPr>
        <p:txBody>
          <a:bodyPr>
            <a:normAutofit fontScale="92500" lnSpcReduction="20000"/>
          </a:bodyPr>
          <a:lstStyle/>
          <a:p>
            <a:pPr>
              <a:lnSpc>
                <a:spcPct val="120000"/>
              </a:lnSpc>
            </a:pPr>
            <a:r>
              <a:rPr lang="en-CA" dirty="0"/>
              <a:t>Quick access to adaptive technology, accommodation, services, and tools for public service employees with disabilities</a:t>
            </a:r>
          </a:p>
        </p:txBody>
      </p:sp>
      <p:sp>
        <p:nvSpPr>
          <p:cNvPr id="6" name="Text Placeholder 5">
            <a:extLst>
              <a:ext uri="{FF2B5EF4-FFF2-40B4-BE49-F238E27FC236}">
                <a16:creationId xmlns:a16="http://schemas.microsoft.com/office/drawing/2014/main" id="{87E5E8B1-9052-A0BE-0669-41F81700E336}"/>
              </a:ext>
            </a:extLst>
          </p:cNvPr>
          <p:cNvSpPr>
            <a:spLocks noGrp="1"/>
          </p:cNvSpPr>
          <p:nvPr>
            <p:ph type="body" sz="quarter" idx="10"/>
          </p:nvPr>
        </p:nvSpPr>
        <p:spPr/>
        <p:txBody>
          <a:bodyPr/>
          <a:lstStyle/>
          <a:p>
            <a:r>
              <a:rPr lang="fr-CA" dirty="0"/>
              <a:t>May 2024</a:t>
            </a:r>
            <a:endParaRPr lang="en-CA" dirty="0"/>
          </a:p>
        </p:txBody>
      </p:sp>
    </p:spTree>
    <p:extLst>
      <p:ext uri="{BB962C8B-B14F-4D97-AF65-F5344CB8AC3E}">
        <p14:creationId xmlns:p14="http://schemas.microsoft.com/office/powerpoint/2010/main" val="389517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8D88D-E1DE-4B9F-A141-71E9514D6D58}"/>
              </a:ext>
            </a:extLst>
          </p:cNvPr>
          <p:cNvSpPr>
            <a:spLocks noGrp="1"/>
          </p:cNvSpPr>
          <p:nvPr>
            <p:ph type="title"/>
          </p:nvPr>
        </p:nvSpPr>
        <p:spPr>
          <a:xfrm>
            <a:off x="635198" y="354991"/>
            <a:ext cx="10893600" cy="856125"/>
          </a:xfrm>
        </p:spPr>
        <p:txBody>
          <a:bodyPr/>
          <a:lstStyle/>
          <a:p>
            <a:r>
              <a:rPr lang="en-US"/>
              <a:t>AAACT’s Accommodation Process</a:t>
            </a:r>
            <a:endParaRPr lang="en-CA"/>
          </a:p>
        </p:txBody>
      </p:sp>
      <p:sp>
        <p:nvSpPr>
          <p:cNvPr id="5" name="Content Placeholder 4">
            <a:extLst>
              <a:ext uri="{FF2B5EF4-FFF2-40B4-BE49-F238E27FC236}">
                <a16:creationId xmlns:a16="http://schemas.microsoft.com/office/drawing/2014/main" id="{89B5F340-C1CC-4101-99A0-1C54BC3ACC20}"/>
              </a:ext>
            </a:extLst>
          </p:cNvPr>
          <p:cNvSpPr>
            <a:spLocks noGrp="1"/>
          </p:cNvSpPr>
          <p:nvPr>
            <p:ph idx="1"/>
          </p:nvPr>
        </p:nvSpPr>
        <p:spPr>
          <a:xfrm>
            <a:off x="661251" y="1711573"/>
            <a:ext cx="10893600" cy="4422831"/>
          </a:xfrm>
        </p:spPr>
        <p:txBody>
          <a:bodyPr vert="horz" lIns="91440" tIns="45720" rIns="91440" bIns="45720" rtlCol="0" anchor="t">
            <a:normAutofit lnSpcReduction="10000"/>
          </a:bodyPr>
          <a:lstStyle/>
          <a:p>
            <a:pPr marL="0" indent="0">
              <a:buNone/>
            </a:pPr>
            <a:r>
              <a:rPr lang="en-US" sz="3200" b="1" dirty="0">
                <a:solidFill>
                  <a:schemeClr val="accent6"/>
                </a:solidFill>
              </a:rPr>
              <a:t>Step 1: Intake Questionnaire</a:t>
            </a:r>
          </a:p>
          <a:p>
            <a:pPr marL="539750" lvl="1" indent="-357188"/>
            <a:r>
              <a:rPr lang="en-US" sz="2800" dirty="0"/>
              <a:t>When your manager contacts AAACT for an Infosession, you will be matched with a Client Liaison from the Lending Library</a:t>
            </a:r>
          </a:p>
          <a:p>
            <a:pPr marL="539750" lvl="1" indent="-357188"/>
            <a:r>
              <a:rPr lang="en-US" sz="2800" dirty="0"/>
              <a:t>The Intake Questionnaire is a one-on-one meeting of less than an hour, where the Client Liaison helps you to identify and discuss your barriers and your daily needs</a:t>
            </a:r>
          </a:p>
          <a:p>
            <a:pPr marL="539750" lvl="1" indent="-357188"/>
            <a:r>
              <a:rPr lang="en-US" sz="2800" dirty="0"/>
              <a:t>The Client Liaison will summarize the findings of this meeting to distribute to the Adaptive Technology Specialists who will be at the Infosession</a:t>
            </a:r>
          </a:p>
        </p:txBody>
      </p:sp>
    </p:spTree>
    <p:extLst>
      <p:ext uri="{BB962C8B-B14F-4D97-AF65-F5344CB8AC3E}">
        <p14:creationId xmlns:p14="http://schemas.microsoft.com/office/powerpoint/2010/main" val="3799500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B25E-CCD7-4DE2-6794-667CF4FAB4D7}"/>
              </a:ext>
            </a:extLst>
          </p:cNvPr>
          <p:cNvSpPr>
            <a:spLocks noGrp="1"/>
          </p:cNvSpPr>
          <p:nvPr>
            <p:ph type="title"/>
          </p:nvPr>
        </p:nvSpPr>
        <p:spPr>
          <a:xfrm>
            <a:off x="635198" y="354991"/>
            <a:ext cx="10893600" cy="856125"/>
          </a:xfrm>
        </p:spPr>
        <p:txBody>
          <a:bodyPr/>
          <a:lstStyle/>
          <a:p>
            <a:r>
              <a:rPr lang="en-US" dirty="0">
                <a:solidFill>
                  <a:schemeClr val="accent6"/>
                </a:solidFill>
              </a:rPr>
              <a:t>Step 2: Infosession</a:t>
            </a:r>
            <a:endParaRPr lang="en-CA" dirty="0">
              <a:solidFill>
                <a:schemeClr val="accent6"/>
              </a:solidFill>
            </a:endParaRPr>
          </a:p>
        </p:txBody>
      </p:sp>
      <p:sp>
        <p:nvSpPr>
          <p:cNvPr id="3" name="Content Placeholder 2">
            <a:extLst>
              <a:ext uri="{FF2B5EF4-FFF2-40B4-BE49-F238E27FC236}">
                <a16:creationId xmlns:a16="http://schemas.microsoft.com/office/drawing/2014/main" id="{D879B7D1-F7A7-31B8-B8D4-5161672FC02B}"/>
              </a:ext>
            </a:extLst>
          </p:cNvPr>
          <p:cNvSpPr>
            <a:spLocks noGrp="1"/>
          </p:cNvSpPr>
          <p:nvPr>
            <p:ph idx="1"/>
          </p:nvPr>
        </p:nvSpPr>
        <p:spPr>
          <a:xfrm>
            <a:off x="661988" y="1482290"/>
            <a:ext cx="10893425" cy="4745255"/>
          </a:xfrm>
        </p:spPr>
        <p:txBody>
          <a:bodyPr>
            <a:normAutofit fontScale="92500" lnSpcReduction="20000"/>
          </a:bodyPr>
          <a:lstStyle/>
          <a:p>
            <a:pPr>
              <a:lnSpc>
                <a:spcPct val="120000"/>
              </a:lnSpc>
            </a:pPr>
            <a:r>
              <a:rPr lang="en-US" dirty="0"/>
              <a:t>One-hour, informal meeting where: </a:t>
            </a:r>
          </a:p>
          <a:p>
            <a:pPr lvl="1">
              <a:lnSpc>
                <a:spcPct val="120000"/>
              </a:lnSpc>
            </a:pPr>
            <a:r>
              <a:rPr lang="en-US" dirty="0"/>
              <a:t>We introduce our services</a:t>
            </a:r>
          </a:p>
          <a:p>
            <a:pPr lvl="1">
              <a:lnSpc>
                <a:spcPct val="120000"/>
              </a:lnSpc>
            </a:pPr>
            <a:r>
              <a:rPr lang="en-US" dirty="0"/>
              <a:t>The Client Liaison and you share the barriers your student identified in their intake questionnaire</a:t>
            </a:r>
          </a:p>
          <a:p>
            <a:pPr lvl="1">
              <a:lnSpc>
                <a:spcPct val="120000"/>
              </a:lnSpc>
            </a:pPr>
            <a:r>
              <a:rPr lang="en-US" dirty="0"/>
              <a:t>The manager describes the tasks and computer tools required by the position</a:t>
            </a:r>
          </a:p>
          <a:p>
            <a:pPr>
              <a:lnSpc>
                <a:spcPct val="120000"/>
              </a:lnSpc>
            </a:pPr>
            <a:r>
              <a:rPr lang="en-US" dirty="0"/>
              <a:t>AAACT will send all participants a summary document outlining the tools we discussed during this Infosession within the next 3 days</a:t>
            </a:r>
          </a:p>
          <a:p>
            <a:pPr>
              <a:lnSpc>
                <a:spcPct val="120000"/>
              </a:lnSpc>
            </a:pPr>
            <a:r>
              <a:rPr lang="en-US" dirty="0"/>
              <a:t>AAACT will assign a lead technician who is a subject matter expert in Adaptive Computer Technology to work one-on-one with the client. The lead technician will contact the client to set up an exploratory session and discuss potential solutions</a:t>
            </a:r>
            <a:endParaRPr lang="en-CA" dirty="0"/>
          </a:p>
        </p:txBody>
      </p:sp>
    </p:spTree>
    <p:extLst>
      <p:ext uri="{BB962C8B-B14F-4D97-AF65-F5344CB8AC3E}">
        <p14:creationId xmlns:p14="http://schemas.microsoft.com/office/powerpoint/2010/main" val="78875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FC8A-596D-96B5-0582-4A231C00C97C}"/>
              </a:ext>
            </a:extLst>
          </p:cNvPr>
          <p:cNvSpPr>
            <a:spLocks noGrp="1"/>
          </p:cNvSpPr>
          <p:nvPr>
            <p:ph type="title"/>
          </p:nvPr>
        </p:nvSpPr>
        <p:spPr>
          <a:xfrm>
            <a:off x="635198" y="354991"/>
            <a:ext cx="11376000" cy="856125"/>
          </a:xfrm>
        </p:spPr>
        <p:txBody>
          <a:bodyPr/>
          <a:lstStyle/>
          <a:p>
            <a:pPr marL="0" indent="0">
              <a:buNone/>
            </a:pPr>
            <a:r>
              <a:rPr lang="en-US" sz="3100" b="1" dirty="0">
                <a:solidFill>
                  <a:srgbClr val="FFFF00"/>
                </a:solidFill>
              </a:rPr>
              <a:t>Step 3: Finding the Right Solution with the Lending Library</a:t>
            </a:r>
          </a:p>
        </p:txBody>
      </p:sp>
      <p:sp>
        <p:nvSpPr>
          <p:cNvPr id="3" name="Content Placeholder 2">
            <a:extLst>
              <a:ext uri="{FF2B5EF4-FFF2-40B4-BE49-F238E27FC236}">
                <a16:creationId xmlns:a16="http://schemas.microsoft.com/office/drawing/2014/main" id="{90B14C40-CE63-580A-7F74-EAC6465AF0C8}"/>
              </a:ext>
            </a:extLst>
          </p:cNvPr>
          <p:cNvSpPr>
            <a:spLocks noGrp="1"/>
          </p:cNvSpPr>
          <p:nvPr>
            <p:ph idx="1"/>
          </p:nvPr>
        </p:nvSpPr>
        <p:spPr>
          <a:xfrm>
            <a:off x="661251" y="1586448"/>
            <a:ext cx="10895100" cy="4694451"/>
          </a:xfrm>
        </p:spPr>
        <p:txBody>
          <a:bodyPr>
            <a:normAutofit/>
          </a:bodyPr>
          <a:lstStyle/>
          <a:p>
            <a:pPr marL="355600" indent="-355600"/>
            <a:r>
              <a:rPr lang="en-US" dirty="0"/>
              <a:t>You identify</a:t>
            </a:r>
            <a:r>
              <a:rPr lang="en-US" sz="2800" dirty="0"/>
              <a:t> the solutions that might work, try out different tools, and identifies the ones best suited to their needs and their work</a:t>
            </a:r>
          </a:p>
          <a:p>
            <a:pPr marL="355600" indent="-355600"/>
            <a:r>
              <a:rPr lang="en-US" sz="2800" dirty="0"/>
              <a:t>Your manager approves loans of equipment and software to the client department</a:t>
            </a:r>
          </a:p>
          <a:p>
            <a:pPr marL="355600" indent="-355600"/>
            <a:r>
              <a:rPr lang="en-CA" sz="2800" dirty="0"/>
              <a:t>You reaches out to their lead technician if the equipment is not working, your condition changes, or you want to explore other solutions</a:t>
            </a:r>
          </a:p>
        </p:txBody>
      </p:sp>
    </p:spTree>
    <p:extLst>
      <p:ext uri="{BB962C8B-B14F-4D97-AF65-F5344CB8AC3E}">
        <p14:creationId xmlns:p14="http://schemas.microsoft.com/office/powerpoint/2010/main" val="166328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48ED1-505D-BA97-4FAC-BE87F98A962D}"/>
              </a:ext>
            </a:extLst>
          </p:cNvPr>
          <p:cNvSpPr>
            <a:spLocks noGrp="1"/>
          </p:cNvSpPr>
          <p:nvPr>
            <p:ph type="title"/>
          </p:nvPr>
        </p:nvSpPr>
        <p:spPr/>
        <p:txBody>
          <a:bodyPr/>
          <a:lstStyle/>
          <a:p>
            <a:r>
              <a:rPr lang="en-CA" sz="3200" b="1" dirty="0">
                <a:solidFill>
                  <a:srgbClr val="FFFF00"/>
                </a:solidFill>
              </a:rPr>
              <a:t>Step 4: Concluding Lending Library Service</a:t>
            </a:r>
            <a:endParaRPr lang="en-CA" dirty="0"/>
          </a:p>
        </p:txBody>
      </p:sp>
      <p:sp>
        <p:nvSpPr>
          <p:cNvPr id="3" name="Content Placeholder 2">
            <a:extLst>
              <a:ext uri="{FF2B5EF4-FFF2-40B4-BE49-F238E27FC236}">
                <a16:creationId xmlns:a16="http://schemas.microsoft.com/office/drawing/2014/main" id="{3E1B521E-CCCA-3552-6CB8-B8CA71F8C849}"/>
              </a:ext>
            </a:extLst>
          </p:cNvPr>
          <p:cNvSpPr>
            <a:spLocks noGrp="1"/>
          </p:cNvSpPr>
          <p:nvPr>
            <p:ph idx="1"/>
          </p:nvPr>
        </p:nvSpPr>
        <p:spPr/>
        <p:txBody>
          <a:bodyPr/>
          <a:lstStyle/>
          <a:p>
            <a:pPr marL="355600" indent="-355600"/>
            <a:r>
              <a:rPr lang="en-CA" sz="2800" dirty="0"/>
              <a:t>Students keep their equipment for the length of their term</a:t>
            </a:r>
          </a:p>
          <a:p>
            <a:pPr marL="355600" indent="-355600"/>
            <a:r>
              <a:rPr lang="en-CA" sz="2800" dirty="0"/>
              <a:t>If you are hired to an indeterminate position, </a:t>
            </a:r>
            <a:r>
              <a:rPr lang="en-CA" dirty="0"/>
              <a:t>you</a:t>
            </a:r>
            <a:r>
              <a:rPr lang="en-CA" sz="2800" dirty="0"/>
              <a:t> can continue to use their equipment as AAACT will provide resources to help the client department procure replacement stock for the Lending Library. This process avoids work interruptions and the need to reconfigure tools</a:t>
            </a:r>
          </a:p>
          <a:p>
            <a:endParaRPr lang="en-CA" dirty="0"/>
          </a:p>
        </p:txBody>
      </p:sp>
    </p:spTree>
    <p:extLst>
      <p:ext uri="{BB962C8B-B14F-4D97-AF65-F5344CB8AC3E}">
        <p14:creationId xmlns:p14="http://schemas.microsoft.com/office/powerpoint/2010/main" val="302382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3063-8B4B-DA4A-3735-9A1F7D72C1D2}"/>
              </a:ext>
            </a:extLst>
          </p:cNvPr>
          <p:cNvSpPr>
            <a:spLocks noGrp="1"/>
          </p:cNvSpPr>
          <p:nvPr>
            <p:ph type="title"/>
          </p:nvPr>
        </p:nvSpPr>
        <p:spPr>
          <a:xfrm>
            <a:off x="635199" y="451976"/>
            <a:ext cx="10786488" cy="856125"/>
          </a:xfrm>
        </p:spPr>
        <p:txBody>
          <a:bodyPr vert="horz" lIns="91440" tIns="45720" rIns="91440" bIns="45720" rtlCol="0" anchor="b" anchorCtr="0">
            <a:noAutofit/>
          </a:bodyPr>
          <a:lstStyle/>
          <a:p>
            <a:r>
              <a:rPr lang="en-CA"/>
              <a:t>Continuing to Innovate with AAACT’s Lending Library</a:t>
            </a:r>
          </a:p>
        </p:txBody>
      </p:sp>
      <p:sp>
        <p:nvSpPr>
          <p:cNvPr id="3" name="Content Placeholder 2">
            <a:extLst>
              <a:ext uri="{FF2B5EF4-FFF2-40B4-BE49-F238E27FC236}">
                <a16:creationId xmlns:a16="http://schemas.microsoft.com/office/drawing/2014/main" id="{AD942BBA-6E40-3571-4265-35EA374F0F71}"/>
              </a:ext>
            </a:extLst>
          </p:cNvPr>
          <p:cNvSpPr>
            <a:spLocks noGrp="1"/>
          </p:cNvSpPr>
          <p:nvPr>
            <p:ph idx="1"/>
          </p:nvPr>
        </p:nvSpPr>
        <p:spPr/>
        <p:txBody>
          <a:bodyPr>
            <a:normAutofit/>
          </a:bodyPr>
          <a:lstStyle/>
          <a:p>
            <a:r>
              <a:rPr lang="en-CA"/>
              <a:t>Our new office and </a:t>
            </a:r>
            <a:r>
              <a:rPr lang="en-CA">
                <a:solidFill>
                  <a:srgbClr val="FFFF00"/>
                </a:solidFill>
              </a:rPr>
              <a:t>Lending Library Showcase </a:t>
            </a:r>
            <a:r>
              <a:rPr lang="en-CA"/>
              <a:t>will be opening in 2024, so clients can come in to test work set-ups and receive training</a:t>
            </a:r>
          </a:p>
          <a:p>
            <a:r>
              <a:rPr lang="en-CA"/>
              <a:t>We are working towards contracting Occupational Therapists so that the Lending Library can provide OT assessments and training to clients</a:t>
            </a:r>
          </a:p>
          <a:p>
            <a:r>
              <a:rPr lang="en-CA"/>
              <a:t>Our technicians continue to test new, innovative tools to incorporate into our inventory</a:t>
            </a:r>
          </a:p>
        </p:txBody>
      </p:sp>
    </p:spTree>
    <p:extLst>
      <p:ext uri="{BB962C8B-B14F-4D97-AF65-F5344CB8AC3E}">
        <p14:creationId xmlns:p14="http://schemas.microsoft.com/office/powerpoint/2010/main" val="81554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35198" y="354991"/>
            <a:ext cx="10893600" cy="856125"/>
          </a:xfrm>
        </p:spPr>
        <p:txBody>
          <a:bodyPr/>
          <a:lstStyle/>
          <a:p>
            <a:r>
              <a:rPr lang="en-CA" dirty="0"/>
              <a:t>Hardware and Software Loans</a:t>
            </a:r>
          </a:p>
        </p:txBody>
      </p:sp>
      <p:sp>
        <p:nvSpPr>
          <p:cNvPr id="3" name="Text"/>
          <p:cNvSpPr>
            <a:spLocks noGrp="1"/>
          </p:cNvSpPr>
          <p:nvPr>
            <p:ph idx="1"/>
          </p:nvPr>
        </p:nvSpPr>
        <p:spPr>
          <a:xfrm>
            <a:off x="661251" y="1711573"/>
            <a:ext cx="10893600" cy="4422831"/>
          </a:xfrm>
        </p:spPr>
        <p:txBody>
          <a:bodyPr>
            <a:noAutofit/>
          </a:bodyPr>
          <a:lstStyle/>
          <a:p>
            <a:pPr marL="0" indent="0">
              <a:buNone/>
            </a:pPr>
            <a:r>
              <a:rPr lang="en-CA" sz="3200" dirty="0"/>
              <a:t>AAACT has purchased the most common assistive technology tools to have on-hand for employees with short term accommodation needs:</a:t>
            </a:r>
          </a:p>
          <a:p>
            <a:pPr marL="808038" lvl="1" indent="-350838"/>
            <a:r>
              <a:rPr lang="en-CA" sz="2800" dirty="0"/>
              <a:t>20+ types of software</a:t>
            </a:r>
          </a:p>
          <a:p>
            <a:pPr marL="808038" lvl="1" indent="-350838"/>
            <a:r>
              <a:rPr lang="en-CA" sz="2800" dirty="0"/>
              <a:t>500+ types of hardware and ergonomic equipment</a:t>
            </a:r>
          </a:p>
          <a:p>
            <a:endParaRPr lang="en-CA" sz="3200" dirty="0"/>
          </a:p>
        </p:txBody>
      </p:sp>
    </p:spTree>
    <p:extLst>
      <p:ext uri="{BB962C8B-B14F-4D97-AF65-F5344CB8AC3E}">
        <p14:creationId xmlns:p14="http://schemas.microsoft.com/office/powerpoint/2010/main" val="3113585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CFF6-1A68-4166-8A03-BBF4467C50A8}"/>
              </a:ext>
            </a:extLst>
          </p:cNvPr>
          <p:cNvSpPr>
            <a:spLocks noGrp="1"/>
          </p:cNvSpPr>
          <p:nvPr>
            <p:ph type="title"/>
          </p:nvPr>
        </p:nvSpPr>
        <p:spPr/>
        <p:txBody>
          <a:bodyPr vert="horz" lIns="91440" tIns="45720" rIns="91440" bIns="45720" rtlCol="0" anchor="b" anchorCtr="0">
            <a:noAutofit/>
          </a:bodyPr>
          <a:lstStyle/>
          <a:p>
            <a:r>
              <a:rPr lang="en-CA"/>
              <a:t>Example: Vision Enhancement and Replacement Technology</a:t>
            </a:r>
          </a:p>
        </p:txBody>
      </p:sp>
      <p:pic>
        <p:nvPicPr>
          <p:cNvPr id="5" name="Content Placeholder 4" descr="Screenshot of the software Supernova Magnifier and Screen Reader, with magnified screen image and a larger mouse in a highlighted circle">
            <a:extLst>
              <a:ext uri="{FF2B5EF4-FFF2-40B4-BE49-F238E27FC236}">
                <a16:creationId xmlns:a16="http://schemas.microsoft.com/office/drawing/2014/main" id="{4E3E0B71-6205-4251-9BB4-7F8EA2119052}"/>
              </a:ext>
            </a:extLst>
          </p:cNvPr>
          <p:cNvPicPr>
            <a:picLocks noGrp="1" noChangeAspect="1"/>
          </p:cNvPicPr>
          <p:nvPr>
            <p:ph idx="1"/>
          </p:nvPr>
        </p:nvPicPr>
        <p:blipFill>
          <a:blip r:embed="rId3"/>
          <a:stretch>
            <a:fillRect/>
          </a:stretch>
        </p:blipFill>
        <p:spPr>
          <a:xfrm>
            <a:off x="1670756" y="1711325"/>
            <a:ext cx="8363414" cy="4712427"/>
          </a:xfrm>
        </p:spPr>
      </p:pic>
    </p:spTree>
    <p:extLst>
      <p:ext uri="{BB962C8B-B14F-4D97-AF65-F5344CB8AC3E}">
        <p14:creationId xmlns:p14="http://schemas.microsoft.com/office/powerpoint/2010/main" val="4282554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C918B-F6E5-435F-9DD5-8F048D156A80}"/>
              </a:ext>
            </a:extLst>
          </p:cNvPr>
          <p:cNvSpPr>
            <a:spLocks noGrp="1"/>
          </p:cNvSpPr>
          <p:nvPr>
            <p:ph type="title"/>
          </p:nvPr>
        </p:nvSpPr>
        <p:spPr>
          <a:xfrm>
            <a:off x="635199" y="354991"/>
            <a:ext cx="10857194" cy="856125"/>
          </a:xfrm>
        </p:spPr>
        <p:txBody>
          <a:bodyPr vert="horz" lIns="91440" tIns="45720" rIns="91440" bIns="45720" rtlCol="0" anchor="b" anchorCtr="0">
            <a:noAutofit/>
          </a:bodyPr>
          <a:lstStyle/>
          <a:p>
            <a:r>
              <a:rPr lang="en-CA"/>
              <a:t>Example: Mobility &amp; Dexterity Enhancement Technology</a:t>
            </a:r>
          </a:p>
        </p:txBody>
      </p:sp>
      <p:pic>
        <p:nvPicPr>
          <p:cNvPr id="6" name="Picture" descr="A desk setup with a Kinesis freestyle split keyboard, Atech light switches, big red button switch, touchpad on flex arm, and pressure switches">
            <a:extLst>
              <a:ext uri="{FF2B5EF4-FFF2-40B4-BE49-F238E27FC236}">
                <a16:creationId xmlns:a16="http://schemas.microsoft.com/office/drawing/2014/main" id="{07BA6789-8AB6-40C9-967B-53B08049739A}"/>
              </a:ext>
            </a:extLst>
          </p:cNvPr>
          <p:cNvPicPr>
            <a:picLocks noGrp="1" noChangeAspect="1"/>
          </p:cNvPicPr>
          <p:nvPr>
            <p:ph idx="11"/>
          </p:nvPr>
        </p:nvPicPr>
        <p:blipFill rotWithShape="1">
          <a:blip r:embed="rId3">
            <a:extLst>
              <a:ext uri="{28A0092B-C50C-407E-A947-70E740481C1C}">
                <a14:useLocalDpi xmlns:a14="http://schemas.microsoft.com/office/drawing/2010/main" val="0"/>
              </a:ext>
            </a:extLst>
          </a:blip>
          <a:srcRect l="10304" r="12021" b="1"/>
          <a:stretch/>
        </p:blipFill>
        <p:spPr>
          <a:xfrm>
            <a:off x="2958067" y="1329171"/>
            <a:ext cx="6020681" cy="5173838"/>
          </a:xfrm>
          <a:prstGeom prst="rect">
            <a:avLst/>
          </a:prstGeom>
          <a:noFill/>
        </p:spPr>
      </p:pic>
    </p:spTree>
    <p:extLst>
      <p:ext uri="{BB962C8B-B14F-4D97-AF65-F5344CB8AC3E}">
        <p14:creationId xmlns:p14="http://schemas.microsoft.com/office/powerpoint/2010/main" val="155594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C918B-F6E5-435F-9DD5-8F048D156A80}"/>
              </a:ext>
            </a:extLst>
          </p:cNvPr>
          <p:cNvSpPr>
            <a:spLocks noGrp="1"/>
          </p:cNvSpPr>
          <p:nvPr>
            <p:ph type="title"/>
          </p:nvPr>
        </p:nvSpPr>
        <p:spPr/>
        <p:txBody>
          <a:bodyPr vert="horz" lIns="91440" tIns="45720" rIns="91440" bIns="45720" rtlCol="0" anchor="b" anchorCtr="0">
            <a:noAutofit/>
          </a:bodyPr>
          <a:lstStyle/>
          <a:p>
            <a:r>
              <a:rPr lang="en-CA"/>
              <a:t>Cognitive and Learning Style Enhancement Technology</a:t>
            </a:r>
          </a:p>
        </p:txBody>
      </p:sp>
      <p:pic>
        <p:nvPicPr>
          <p:cNvPr id="4" name="Picture 3" descr="Image of multimodal reading in Microsoft Word 365 with a modified colour background and text spacing and a highlight for &quot;read aloud&quot;">
            <a:extLst>
              <a:ext uri="{FF2B5EF4-FFF2-40B4-BE49-F238E27FC236}">
                <a16:creationId xmlns:a16="http://schemas.microsoft.com/office/drawing/2014/main" id="{93B54F9F-8F3D-DA8A-A86D-1970577CCE7A}"/>
              </a:ext>
            </a:extLst>
          </p:cNvPr>
          <p:cNvPicPr>
            <a:picLocks noChangeAspect="1"/>
          </p:cNvPicPr>
          <p:nvPr/>
        </p:nvPicPr>
        <p:blipFill>
          <a:blip r:embed="rId3"/>
          <a:stretch>
            <a:fillRect/>
          </a:stretch>
        </p:blipFill>
        <p:spPr>
          <a:xfrm>
            <a:off x="1167015" y="1641377"/>
            <a:ext cx="9857970" cy="4746723"/>
          </a:xfrm>
          <a:prstGeom prst="rect">
            <a:avLst/>
          </a:prstGeom>
        </p:spPr>
      </p:pic>
    </p:spTree>
    <p:extLst>
      <p:ext uri="{BB962C8B-B14F-4D97-AF65-F5344CB8AC3E}">
        <p14:creationId xmlns:p14="http://schemas.microsoft.com/office/powerpoint/2010/main" val="3796052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AE1E-2A7E-6FF9-D47A-FBBD81A628CB}"/>
              </a:ext>
            </a:extLst>
          </p:cNvPr>
          <p:cNvSpPr>
            <a:spLocks noGrp="1"/>
          </p:cNvSpPr>
          <p:nvPr>
            <p:ph type="title"/>
          </p:nvPr>
        </p:nvSpPr>
        <p:spPr/>
        <p:txBody>
          <a:bodyPr/>
          <a:lstStyle/>
          <a:p>
            <a:r>
              <a:rPr lang="en-US" dirty="0"/>
              <a:t>You’re ready to get started!</a:t>
            </a:r>
            <a:endParaRPr lang="en-CA" dirty="0"/>
          </a:p>
        </p:txBody>
      </p:sp>
      <p:sp>
        <p:nvSpPr>
          <p:cNvPr id="3" name="Content Placeholder 2">
            <a:extLst>
              <a:ext uri="{FF2B5EF4-FFF2-40B4-BE49-F238E27FC236}">
                <a16:creationId xmlns:a16="http://schemas.microsoft.com/office/drawing/2014/main" id="{A7BC0651-E4ED-3479-C5C5-B70921AFB7BF}"/>
              </a:ext>
            </a:extLst>
          </p:cNvPr>
          <p:cNvSpPr>
            <a:spLocks noGrp="1"/>
          </p:cNvSpPr>
          <p:nvPr>
            <p:ph idx="1"/>
          </p:nvPr>
        </p:nvSpPr>
        <p:spPr>
          <a:xfrm>
            <a:off x="635198" y="1538318"/>
            <a:ext cx="11225949" cy="4694451"/>
          </a:xfrm>
        </p:spPr>
        <p:txBody>
          <a:bodyPr>
            <a:normAutofit lnSpcReduction="10000"/>
          </a:bodyPr>
          <a:lstStyle/>
          <a:p>
            <a:pPr marL="514350" indent="-514350">
              <a:buFont typeface="+mj-lt"/>
              <a:buAutoNum type="arabicPeriod"/>
            </a:pPr>
            <a:r>
              <a:rPr lang="en-US" sz="2800" dirty="0"/>
              <a:t>Use the GC Accessibility Passport to have a conversation with your manager about what accommodations they need</a:t>
            </a:r>
          </a:p>
          <a:p>
            <a:pPr marL="514350" indent="-514350">
              <a:buFont typeface="+mj-lt"/>
              <a:buAutoNum type="arabicPeriod"/>
            </a:pPr>
            <a:r>
              <a:rPr lang="en-US" sz="2800" dirty="0"/>
              <a:t>Attend your Infosession </a:t>
            </a:r>
          </a:p>
          <a:p>
            <a:pPr marL="514350" indent="-514350">
              <a:buFont typeface="+mj-lt"/>
              <a:buAutoNum type="arabicPeriod"/>
            </a:pPr>
            <a:r>
              <a:rPr lang="en-US" sz="2800" dirty="0"/>
              <a:t>Explore solutions and decide which works best for your needs and your work</a:t>
            </a:r>
          </a:p>
          <a:p>
            <a:pPr marL="514350" indent="-514350">
              <a:buFont typeface="+mj-lt"/>
              <a:buAutoNum type="arabicPeriod"/>
            </a:pPr>
            <a:endParaRPr lang="en-US" dirty="0"/>
          </a:p>
          <a:p>
            <a:pPr marL="0" indent="0" algn="ctr">
              <a:buNone/>
            </a:pPr>
            <a:r>
              <a:rPr lang="en-CA" sz="2600" dirty="0"/>
              <a:t>Visit </a:t>
            </a:r>
            <a:r>
              <a:rPr lang="en-US" sz="2600" dirty="0">
                <a:hlinkClick r:id="rId3"/>
              </a:rPr>
              <a:t>AAACT’s website (https://www.canada.ca/en/shared-services/corporate/aaact-program/how-aaact-help-you.html)</a:t>
            </a:r>
            <a:r>
              <a:rPr lang="en-CA" sz="2600" dirty="0"/>
              <a:t> for more information</a:t>
            </a:r>
          </a:p>
        </p:txBody>
      </p:sp>
    </p:spTree>
    <p:extLst>
      <p:ext uri="{BB962C8B-B14F-4D97-AF65-F5344CB8AC3E}">
        <p14:creationId xmlns:p14="http://schemas.microsoft.com/office/powerpoint/2010/main" val="1541956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7703-5297-4E04-9132-E14614D0379E}"/>
              </a:ext>
            </a:extLst>
          </p:cNvPr>
          <p:cNvSpPr>
            <a:spLocks noGrp="1"/>
          </p:cNvSpPr>
          <p:nvPr>
            <p:ph type="title"/>
          </p:nvPr>
        </p:nvSpPr>
        <p:spPr>
          <a:xfrm>
            <a:off x="635198" y="354991"/>
            <a:ext cx="10893600" cy="856125"/>
          </a:xfrm>
        </p:spPr>
        <p:txBody>
          <a:bodyPr/>
          <a:lstStyle/>
          <a:p>
            <a:r>
              <a:rPr lang="en-CA" dirty="0"/>
              <a:t>Agenda</a:t>
            </a:r>
          </a:p>
        </p:txBody>
      </p:sp>
      <p:sp>
        <p:nvSpPr>
          <p:cNvPr id="3" name="Content Placeholder 2">
            <a:extLst>
              <a:ext uri="{FF2B5EF4-FFF2-40B4-BE49-F238E27FC236}">
                <a16:creationId xmlns:a16="http://schemas.microsoft.com/office/drawing/2014/main" id="{4FFA94DB-2CB9-4424-BB11-D3D4BEC6F6B4}"/>
              </a:ext>
            </a:extLst>
          </p:cNvPr>
          <p:cNvSpPr>
            <a:spLocks noGrp="1"/>
          </p:cNvSpPr>
          <p:nvPr>
            <p:ph idx="1"/>
          </p:nvPr>
        </p:nvSpPr>
        <p:spPr>
          <a:xfrm>
            <a:off x="661988" y="1476191"/>
            <a:ext cx="10893425" cy="4422775"/>
          </a:xfrm>
        </p:spPr>
        <p:txBody>
          <a:bodyPr>
            <a:noAutofit/>
          </a:bodyPr>
          <a:lstStyle/>
          <a:p>
            <a:pPr lvl="0"/>
            <a:r>
              <a:rPr lang="en-US" sz="1600" dirty="0"/>
              <a:t>Overview of AAACT</a:t>
            </a:r>
          </a:p>
          <a:p>
            <a:pPr lvl="0"/>
            <a:r>
              <a:rPr lang="en-CA" sz="1600" dirty="0"/>
              <a:t>Definitions: Accessibility, Equity, and Inclusion</a:t>
            </a:r>
            <a:endParaRPr lang="en-US" sz="1600" dirty="0"/>
          </a:p>
          <a:p>
            <a:pPr lvl="0"/>
            <a:r>
              <a:rPr lang="en-US" sz="1600" dirty="0"/>
              <a:t>What is the Lending Library?</a:t>
            </a:r>
            <a:endParaRPr lang="en-CA" sz="1600" dirty="0"/>
          </a:p>
          <a:p>
            <a:pPr lvl="0"/>
            <a:r>
              <a:rPr lang="en-US" sz="1600" dirty="0"/>
              <a:t>Origins of the Lending Library</a:t>
            </a:r>
          </a:p>
          <a:p>
            <a:pPr lvl="0"/>
            <a:r>
              <a:rPr lang="en-US" sz="1600" dirty="0"/>
              <a:t>Current Status of the Lending Library</a:t>
            </a:r>
          </a:p>
          <a:p>
            <a:pPr lvl="0"/>
            <a:r>
              <a:rPr lang="en-US" sz="1600" dirty="0"/>
              <a:t>How can we help students?</a:t>
            </a:r>
          </a:p>
          <a:p>
            <a:pPr lvl="0"/>
            <a:r>
              <a:rPr lang="en-US" sz="1600" dirty="0"/>
              <a:t>Client Centric Delivery Model</a:t>
            </a:r>
          </a:p>
          <a:p>
            <a:pPr lvl="0"/>
            <a:r>
              <a:rPr lang="en-US" sz="1600" dirty="0"/>
              <a:t>The Accommodation Process</a:t>
            </a:r>
          </a:p>
          <a:p>
            <a:r>
              <a:rPr lang="en-CA" sz="1600" dirty="0"/>
              <a:t>Continuing to Innovate with AAACT’s Lending Library</a:t>
            </a:r>
          </a:p>
          <a:p>
            <a:pPr lvl="0"/>
            <a:r>
              <a:rPr lang="en-CA" sz="1600" dirty="0"/>
              <a:t>Overview of adaptive technologies</a:t>
            </a:r>
          </a:p>
          <a:p>
            <a:pPr lvl="0">
              <a:lnSpc>
                <a:spcPct val="110000"/>
              </a:lnSpc>
              <a:spcBef>
                <a:spcPts val="600"/>
              </a:spcBef>
            </a:pPr>
            <a:r>
              <a:rPr lang="en-US" sz="1600" dirty="0"/>
              <a:t>You’re ready to get started!</a:t>
            </a:r>
          </a:p>
        </p:txBody>
      </p:sp>
    </p:spTree>
    <p:extLst>
      <p:ext uri="{BB962C8B-B14F-4D97-AF65-F5344CB8AC3E}">
        <p14:creationId xmlns:p14="http://schemas.microsoft.com/office/powerpoint/2010/main" val="2373754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C918B-F6E5-435F-9DD5-8F048D156A80}"/>
              </a:ext>
            </a:extLst>
          </p:cNvPr>
          <p:cNvSpPr>
            <a:spLocks noGrp="1"/>
          </p:cNvSpPr>
          <p:nvPr>
            <p:ph type="title"/>
          </p:nvPr>
        </p:nvSpPr>
        <p:spPr/>
        <p:txBody>
          <a:bodyPr vert="horz" lIns="91440" tIns="45720" rIns="91440" bIns="45720" rtlCol="0" anchor="b" anchorCtr="0">
            <a:noAutofit/>
          </a:bodyPr>
          <a:lstStyle/>
          <a:p>
            <a:r>
              <a:rPr lang="en-CA"/>
              <a:t>Cognitive and Learning Style Enhancement Technology</a:t>
            </a:r>
          </a:p>
        </p:txBody>
      </p:sp>
      <p:pic>
        <p:nvPicPr>
          <p:cNvPr id="4" name="Picture 3" descr="Image of multimodal reading in Microsoft Word 365 with a modified colour background and text spacing and a highlight for &quot;read aloud&quot;">
            <a:extLst>
              <a:ext uri="{FF2B5EF4-FFF2-40B4-BE49-F238E27FC236}">
                <a16:creationId xmlns:a16="http://schemas.microsoft.com/office/drawing/2014/main" id="{93B54F9F-8F3D-DA8A-A86D-1970577CCE7A}"/>
              </a:ext>
            </a:extLst>
          </p:cNvPr>
          <p:cNvPicPr>
            <a:picLocks noChangeAspect="1"/>
          </p:cNvPicPr>
          <p:nvPr/>
        </p:nvPicPr>
        <p:blipFill>
          <a:blip r:embed="rId3"/>
          <a:stretch>
            <a:fillRect/>
          </a:stretch>
        </p:blipFill>
        <p:spPr>
          <a:xfrm>
            <a:off x="1167015" y="1641377"/>
            <a:ext cx="9857970" cy="4746723"/>
          </a:xfrm>
          <a:prstGeom prst="rect">
            <a:avLst/>
          </a:prstGeom>
        </p:spPr>
      </p:pic>
    </p:spTree>
    <p:extLst>
      <p:ext uri="{BB962C8B-B14F-4D97-AF65-F5344CB8AC3E}">
        <p14:creationId xmlns:p14="http://schemas.microsoft.com/office/powerpoint/2010/main" val="500259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000" y="439150"/>
            <a:ext cx="10895013" cy="855663"/>
          </a:xfrm>
        </p:spPr>
        <p:txBody>
          <a:bodyPr/>
          <a:lstStyle/>
          <a:p>
            <a:r>
              <a:rPr lang="en-CA" dirty="0"/>
              <a:t>Accessibility, Accommodation &amp; Adaptive Computer Technology (AAACT) Program</a:t>
            </a:r>
          </a:p>
        </p:txBody>
      </p:sp>
      <p:sp>
        <p:nvSpPr>
          <p:cNvPr id="2" name="Content Placeholder 1"/>
          <p:cNvSpPr>
            <a:spLocks noGrp="1"/>
          </p:cNvSpPr>
          <p:nvPr>
            <p:ph idx="1"/>
          </p:nvPr>
        </p:nvSpPr>
        <p:spPr>
          <a:xfrm>
            <a:off x="661988" y="1574800"/>
            <a:ext cx="10895012" cy="936000"/>
          </a:xfrm>
        </p:spPr>
        <p:txBody>
          <a:bodyPr>
            <a:normAutofit/>
          </a:bodyPr>
          <a:lstStyle/>
          <a:p>
            <a:pPr lvl="0"/>
            <a:r>
              <a:rPr lang="en-CA" dirty="0"/>
              <a:t>A leader in the fields of accessible technology and digital accessibility for over 30</a:t>
            </a:r>
            <a:r>
              <a:rPr lang="fr-CA" dirty="0"/>
              <a:t> </a:t>
            </a:r>
            <a:r>
              <a:rPr lang="en-CA" dirty="0"/>
              <a:t>years.</a:t>
            </a:r>
          </a:p>
        </p:txBody>
      </p:sp>
      <p:sp>
        <p:nvSpPr>
          <p:cNvPr id="4" name="Content Placeholder 3">
            <a:extLst>
              <a:ext uri="{FF2B5EF4-FFF2-40B4-BE49-F238E27FC236}">
                <a16:creationId xmlns:a16="http://schemas.microsoft.com/office/drawing/2014/main" id="{F276E44E-F10D-405E-3701-F6F5794F4A8D}"/>
              </a:ext>
            </a:extLst>
          </p:cNvPr>
          <p:cNvSpPr>
            <a:spLocks noGrp="1"/>
          </p:cNvSpPr>
          <p:nvPr>
            <p:ph sz="quarter" idx="10"/>
          </p:nvPr>
        </p:nvSpPr>
        <p:spPr>
          <a:xfrm>
            <a:off x="1404938" y="2869737"/>
            <a:ext cx="2844000" cy="1440000"/>
          </a:xfrm>
        </p:spPr>
        <p:txBody>
          <a:bodyPr/>
          <a:lstStyle/>
          <a:p>
            <a:pPr lvl="0"/>
            <a:r>
              <a:rPr lang="en-US" noProof="0" dirty="0"/>
              <a:t>Client Services</a:t>
            </a:r>
          </a:p>
          <a:p>
            <a:pPr lvl="1"/>
            <a:r>
              <a:rPr lang="en-US" dirty="0"/>
              <a:t>i</a:t>
            </a:r>
            <a:r>
              <a:rPr lang="en-US" noProof="0" dirty="0" err="1"/>
              <a:t>ndividual</a:t>
            </a:r>
            <a:r>
              <a:rPr lang="en-US" noProof="0" dirty="0"/>
              <a:t>, personalized support for persons with disabilities</a:t>
            </a:r>
          </a:p>
        </p:txBody>
      </p:sp>
      <p:sp>
        <p:nvSpPr>
          <p:cNvPr id="5" name="Content Placeholder 4">
            <a:extLst>
              <a:ext uri="{FF2B5EF4-FFF2-40B4-BE49-F238E27FC236}">
                <a16:creationId xmlns:a16="http://schemas.microsoft.com/office/drawing/2014/main" id="{FF3FB4CE-1D5C-7AA4-2207-91B5CEEBE0D4}"/>
              </a:ext>
            </a:extLst>
          </p:cNvPr>
          <p:cNvSpPr>
            <a:spLocks noGrp="1"/>
          </p:cNvSpPr>
          <p:nvPr>
            <p:ph sz="quarter" idx="11"/>
          </p:nvPr>
        </p:nvSpPr>
        <p:spPr>
          <a:xfrm>
            <a:off x="4948238" y="2689737"/>
            <a:ext cx="2736000" cy="1800000"/>
          </a:xfrm>
        </p:spPr>
        <p:txBody>
          <a:bodyPr/>
          <a:lstStyle/>
          <a:p>
            <a:pPr lvl="0"/>
            <a:r>
              <a:rPr lang="en-CA" noProof="0" dirty="0"/>
              <a:t>Training </a:t>
            </a:r>
          </a:p>
          <a:p>
            <a:pPr lvl="1"/>
            <a:r>
              <a:rPr lang="en-CA" noProof="0" dirty="0"/>
              <a:t>adaptive technology</a:t>
            </a:r>
          </a:p>
          <a:p>
            <a:pPr lvl="1"/>
            <a:r>
              <a:rPr lang="en-CA" noProof="0" dirty="0"/>
              <a:t>digital accessibility</a:t>
            </a:r>
          </a:p>
          <a:p>
            <a:pPr lvl="1"/>
            <a:r>
              <a:rPr lang="en-CA" noProof="0" dirty="0"/>
              <a:t>accessible documents</a:t>
            </a:r>
          </a:p>
          <a:p>
            <a:pPr lvl="1"/>
            <a:r>
              <a:rPr lang="en-CA" noProof="0" dirty="0"/>
              <a:t>disability awareness</a:t>
            </a:r>
          </a:p>
        </p:txBody>
      </p:sp>
      <p:sp>
        <p:nvSpPr>
          <p:cNvPr id="6" name="Content Placeholder 5">
            <a:extLst>
              <a:ext uri="{FF2B5EF4-FFF2-40B4-BE49-F238E27FC236}">
                <a16:creationId xmlns:a16="http://schemas.microsoft.com/office/drawing/2014/main" id="{25245B5E-BA9B-9201-A0F1-9DFD6855C95C}"/>
              </a:ext>
            </a:extLst>
          </p:cNvPr>
          <p:cNvSpPr>
            <a:spLocks noGrp="1"/>
          </p:cNvSpPr>
          <p:nvPr>
            <p:ph sz="quarter" idx="12"/>
          </p:nvPr>
        </p:nvSpPr>
        <p:spPr>
          <a:xfrm>
            <a:off x="8323263" y="2725737"/>
            <a:ext cx="2916237" cy="1728000"/>
          </a:xfrm>
        </p:spPr>
        <p:txBody>
          <a:bodyPr/>
          <a:lstStyle/>
          <a:p>
            <a:pPr lvl="0"/>
            <a:r>
              <a:rPr lang="en-CA" noProof="0" dirty="0"/>
              <a:t>Research and Testing </a:t>
            </a:r>
          </a:p>
          <a:p>
            <a:pPr lvl="1"/>
            <a:r>
              <a:rPr lang="en-CA" noProof="0" dirty="0"/>
              <a:t>new products</a:t>
            </a:r>
          </a:p>
          <a:p>
            <a:pPr lvl="1"/>
            <a:r>
              <a:rPr lang="en-CA" noProof="0" dirty="0"/>
              <a:t>enterprise software accessibility</a:t>
            </a:r>
          </a:p>
          <a:p>
            <a:pPr lvl="1"/>
            <a:r>
              <a:rPr lang="en-CA" noProof="0" dirty="0"/>
              <a:t>accessible procurement</a:t>
            </a:r>
          </a:p>
        </p:txBody>
      </p:sp>
      <p:sp>
        <p:nvSpPr>
          <p:cNvPr id="7" name="Content Placeholder 6">
            <a:extLst>
              <a:ext uri="{FF2B5EF4-FFF2-40B4-BE49-F238E27FC236}">
                <a16:creationId xmlns:a16="http://schemas.microsoft.com/office/drawing/2014/main" id="{E2EFF3EB-E145-1F98-465F-3C13B3338EF5}"/>
              </a:ext>
            </a:extLst>
          </p:cNvPr>
          <p:cNvSpPr>
            <a:spLocks noGrp="1"/>
          </p:cNvSpPr>
          <p:nvPr>
            <p:ph sz="quarter" idx="13"/>
          </p:nvPr>
        </p:nvSpPr>
        <p:spPr>
          <a:xfrm>
            <a:off x="661988" y="4829175"/>
            <a:ext cx="10895012" cy="1447800"/>
          </a:xfrm>
        </p:spPr>
        <p:txBody>
          <a:bodyPr/>
          <a:lstStyle/>
          <a:p>
            <a:r>
              <a:rPr lang="en-CA" dirty="0"/>
              <a:t>Mandate: To provide GC employees with disabilities and managers across Canada with expert advice, training, support services, and adaptive technologies to facilitate access to workplace accommodation.</a:t>
            </a:r>
          </a:p>
        </p:txBody>
      </p:sp>
    </p:spTree>
    <p:custDataLst>
      <p:tags r:id="rId1"/>
    </p:custDataLst>
    <p:extLst>
      <p:ext uri="{BB962C8B-B14F-4D97-AF65-F5344CB8AC3E}">
        <p14:creationId xmlns:p14="http://schemas.microsoft.com/office/powerpoint/2010/main" val="64778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0970-B8EE-4981-AB82-F5BD717D02F3}"/>
              </a:ext>
            </a:extLst>
          </p:cNvPr>
          <p:cNvSpPr>
            <a:spLocks noGrp="1"/>
          </p:cNvSpPr>
          <p:nvPr>
            <p:ph type="title"/>
          </p:nvPr>
        </p:nvSpPr>
        <p:spPr>
          <a:xfrm>
            <a:off x="661253" y="451976"/>
            <a:ext cx="8941252" cy="856125"/>
          </a:xfrm>
        </p:spPr>
        <p:txBody>
          <a:bodyPr/>
          <a:lstStyle/>
          <a:p>
            <a:r>
              <a:rPr lang="en-CA"/>
              <a:t>Accessibility, Equity, and Inclusion</a:t>
            </a:r>
          </a:p>
        </p:txBody>
      </p:sp>
      <p:sp>
        <p:nvSpPr>
          <p:cNvPr id="3" name="Content Placeholder 2">
            <a:extLst>
              <a:ext uri="{FF2B5EF4-FFF2-40B4-BE49-F238E27FC236}">
                <a16:creationId xmlns:a16="http://schemas.microsoft.com/office/drawing/2014/main" id="{B08ED94E-86FD-40DA-BBEF-0082149CFF97}"/>
              </a:ext>
            </a:extLst>
          </p:cNvPr>
          <p:cNvSpPr>
            <a:spLocks noGrp="1"/>
          </p:cNvSpPr>
          <p:nvPr>
            <p:ph idx="11"/>
          </p:nvPr>
        </p:nvSpPr>
        <p:spPr>
          <a:xfrm>
            <a:off x="661253" y="1602889"/>
            <a:ext cx="5146751" cy="4803135"/>
          </a:xfrm>
        </p:spPr>
        <p:txBody>
          <a:bodyPr vert="horz" lIns="91440" tIns="45720" rIns="91440" bIns="45720" rtlCol="0" anchor="t">
            <a:normAutofit fontScale="77500" lnSpcReduction="20000"/>
          </a:bodyPr>
          <a:lstStyle/>
          <a:p>
            <a:endParaRPr lang="en-US"/>
          </a:p>
          <a:p>
            <a:r>
              <a:rPr lang="en-US" b="1">
                <a:solidFill>
                  <a:srgbClr val="FFFF00"/>
                </a:solidFill>
                <a:latin typeface="Arial"/>
                <a:cs typeface="Arial"/>
              </a:rPr>
              <a:t>A barrier </a:t>
            </a:r>
            <a:r>
              <a:rPr lang="en-US">
                <a:latin typeface="Arial"/>
                <a:cs typeface="Arial"/>
              </a:rPr>
              <a:t>is anything that does not allow people with disabilities to be included and take part in all areas of life, work, and society</a:t>
            </a:r>
          </a:p>
          <a:p>
            <a:r>
              <a:rPr lang="en-US" b="1">
                <a:solidFill>
                  <a:srgbClr val="FFFF00"/>
                </a:solidFill>
                <a:latin typeface="Arial"/>
                <a:cs typeface="Arial"/>
              </a:rPr>
              <a:t>Accessibility</a:t>
            </a:r>
            <a:r>
              <a:rPr lang="en-US">
                <a:latin typeface="Arial"/>
                <a:cs typeface="Arial"/>
              </a:rPr>
              <a:t> means that everyone can get to and use information and spaces and places. We need to identify and eliminate barriers every time we </a:t>
            </a:r>
            <a:r>
              <a:rPr lang="en-CA" altLang="en-US">
                <a:latin typeface="Arial"/>
                <a:cs typeface="Arial"/>
              </a:rPr>
              <a:t>buy, build, or deliver any system or service</a:t>
            </a:r>
            <a:endParaRPr lang="en-CA" altLang="en-US"/>
          </a:p>
          <a:p>
            <a:r>
              <a:rPr lang="en-CA" altLang="en-US" b="1">
                <a:solidFill>
                  <a:srgbClr val="FFFF00"/>
                </a:solidFill>
                <a:latin typeface="Arial"/>
                <a:cs typeface="Arial"/>
              </a:rPr>
              <a:t>Assistive Technology </a:t>
            </a:r>
            <a:r>
              <a:rPr lang="en-CA" altLang="en-US">
                <a:latin typeface="Arial"/>
                <a:cs typeface="Arial"/>
              </a:rPr>
              <a:t>is all products, equipment, and systems that enhance learning, working, and daily living for persons with disabilities</a:t>
            </a:r>
          </a:p>
        </p:txBody>
      </p:sp>
      <p:pic>
        <p:nvPicPr>
          <p:cNvPr id="6" name="Picture Placeholder 5" descr="On the left is a demonstration of &quot;equality&quot;-- an image of three people (tall, medium, and short) watching a baseball game over a fence. They are standing on three boxes of the same height. As a result, the tall person can see clearly and the short person cannot see over the fence. The right image depicts &quot;equity,&quot; and the three people (tall, medium, and short) are on different heights of boxes which allow them to all see over the fence at the same height. This demonstrates that giving the same resources to everyone is different than giving everyone the resource they need to participate fairly.">
            <a:extLst>
              <a:ext uri="{FF2B5EF4-FFF2-40B4-BE49-F238E27FC236}">
                <a16:creationId xmlns:a16="http://schemas.microsoft.com/office/drawing/2014/main" id="{E8C2732B-2E6B-48BB-8CC9-0BA52F622FD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4424" r="4424"/>
          <a:stretch>
            <a:fillRect/>
          </a:stretch>
        </p:blipFill>
        <p:spPr/>
      </p:pic>
    </p:spTree>
    <p:extLst>
      <p:ext uri="{BB962C8B-B14F-4D97-AF65-F5344CB8AC3E}">
        <p14:creationId xmlns:p14="http://schemas.microsoft.com/office/powerpoint/2010/main" val="1549301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B9FD-C211-ECA2-E1A5-7FA8393F3D1B}"/>
              </a:ext>
            </a:extLst>
          </p:cNvPr>
          <p:cNvSpPr>
            <a:spLocks noGrp="1"/>
          </p:cNvSpPr>
          <p:nvPr>
            <p:ph type="title"/>
          </p:nvPr>
        </p:nvSpPr>
        <p:spPr/>
        <p:txBody>
          <a:bodyPr/>
          <a:lstStyle/>
          <a:p>
            <a:r>
              <a:rPr lang="en-CA" dirty="0"/>
              <a:t>What is the Lending Library?</a:t>
            </a:r>
          </a:p>
        </p:txBody>
      </p:sp>
      <p:sp>
        <p:nvSpPr>
          <p:cNvPr id="3" name="Content Placeholder 2">
            <a:extLst>
              <a:ext uri="{FF2B5EF4-FFF2-40B4-BE49-F238E27FC236}">
                <a16:creationId xmlns:a16="http://schemas.microsoft.com/office/drawing/2014/main" id="{451C5C4A-9808-8C87-6701-415746EB3B42}"/>
              </a:ext>
            </a:extLst>
          </p:cNvPr>
          <p:cNvSpPr>
            <a:spLocks noGrp="1"/>
          </p:cNvSpPr>
          <p:nvPr>
            <p:ph idx="1"/>
          </p:nvPr>
        </p:nvSpPr>
        <p:spPr/>
        <p:txBody>
          <a:bodyPr>
            <a:normAutofit lnSpcReduction="10000"/>
          </a:bodyPr>
          <a:lstStyle/>
          <a:p>
            <a:pPr marL="0" lvl="1" indent="0">
              <a:spcAft>
                <a:spcPts val="1200"/>
              </a:spcAft>
              <a:buNone/>
            </a:pPr>
            <a:r>
              <a:rPr lang="en-US" sz="2800" dirty="0"/>
              <a:t>AAACT’s Lending Library is a fast-tracked accommodation service designed to support employees with disabilities in the Government of Canada.</a:t>
            </a:r>
          </a:p>
          <a:p>
            <a:pPr marL="0" lvl="1" indent="0">
              <a:buNone/>
            </a:pPr>
            <a:r>
              <a:rPr lang="en-US" sz="2800" dirty="0"/>
              <a:t>The Lending Library</a:t>
            </a:r>
          </a:p>
          <a:p>
            <a:pPr marL="361950" lvl="1" indent="-361950"/>
            <a:r>
              <a:rPr lang="en-US" dirty="0"/>
              <a:t>provides </a:t>
            </a:r>
            <a:r>
              <a:rPr lang="en-US" dirty="0">
                <a:solidFill>
                  <a:schemeClr val="accent6"/>
                </a:solidFill>
              </a:rPr>
              <a:t>expert advice</a:t>
            </a:r>
            <a:r>
              <a:rPr lang="en-US" dirty="0">
                <a:solidFill>
                  <a:srgbClr val="FFFF00"/>
                </a:solidFill>
              </a:rPr>
              <a:t> </a:t>
            </a:r>
            <a:r>
              <a:rPr lang="en-US" dirty="0"/>
              <a:t>to address barriers in the workplace</a:t>
            </a:r>
            <a:endParaRPr lang="en-CA" dirty="0"/>
          </a:p>
          <a:p>
            <a:pPr marL="361950" lvl="1" indent="-361950"/>
            <a:r>
              <a:rPr lang="en-US" dirty="0"/>
              <a:t>recommends the </a:t>
            </a:r>
            <a:r>
              <a:rPr lang="en-US" dirty="0">
                <a:solidFill>
                  <a:schemeClr val="accent6"/>
                </a:solidFill>
              </a:rPr>
              <a:t>right tools and services</a:t>
            </a:r>
            <a:r>
              <a:rPr lang="en-US" dirty="0">
                <a:solidFill>
                  <a:srgbClr val="FFFF00"/>
                </a:solidFill>
              </a:rPr>
              <a:t> </a:t>
            </a:r>
            <a:r>
              <a:rPr lang="en-US" dirty="0"/>
              <a:t>based on needs and environment</a:t>
            </a:r>
            <a:endParaRPr lang="en-CA" dirty="0"/>
          </a:p>
          <a:p>
            <a:pPr marL="361950" lvl="1" indent="-361950"/>
            <a:r>
              <a:rPr lang="en-US" dirty="0"/>
              <a:t>provides at </a:t>
            </a:r>
            <a:r>
              <a:rPr lang="en-US" dirty="0">
                <a:solidFill>
                  <a:schemeClr val="accent6"/>
                </a:solidFill>
              </a:rPr>
              <a:t>no cost</a:t>
            </a:r>
            <a:r>
              <a:rPr lang="en-US" dirty="0"/>
              <a:t>:</a:t>
            </a:r>
            <a:endParaRPr lang="en-US" dirty="0">
              <a:solidFill>
                <a:schemeClr val="accent6"/>
              </a:solidFill>
            </a:endParaRPr>
          </a:p>
          <a:p>
            <a:pPr marL="819150" lvl="3" indent="-361950"/>
            <a:r>
              <a:rPr lang="en-US" dirty="0"/>
              <a:t>Hardware and software loans</a:t>
            </a:r>
          </a:p>
          <a:p>
            <a:pPr marL="819150" lvl="3" indent="-361950"/>
            <a:r>
              <a:rPr lang="en-US" dirty="0"/>
              <a:t>Access to specialized services</a:t>
            </a:r>
            <a:endParaRPr lang="en-CA" dirty="0"/>
          </a:p>
        </p:txBody>
      </p:sp>
    </p:spTree>
    <p:extLst>
      <p:ext uri="{BB962C8B-B14F-4D97-AF65-F5344CB8AC3E}">
        <p14:creationId xmlns:p14="http://schemas.microsoft.com/office/powerpoint/2010/main" val="213764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561C-E272-4C4B-B049-3145D6AD38AB}"/>
              </a:ext>
            </a:extLst>
          </p:cNvPr>
          <p:cNvSpPr>
            <a:spLocks noGrp="1"/>
          </p:cNvSpPr>
          <p:nvPr>
            <p:ph type="title"/>
          </p:nvPr>
        </p:nvSpPr>
        <p:spPr>
          <a:xfrm>
            <a:off x="635198" y="354991"/>
            <a:ext cx="10893600" cy="856125"/>
          </a:xfrm>
        </p:spPr>
        <p:txBody>
          <a:bodyPr/>
          <a:lstStyle/>
          <a:p>
            <a:r>
              <a:rPr lang="en-CA" dirty="0"/>
              <a:t>Origins of the Lending Library Service Pilot</a:t>
            </a:r>
          </a:p>
        </p:txBody>
      </p:sp>
      <p:sp>
        <p:nvSpPr>
          <p:cNvPr id="3" name="Content Placeholder 2">
            <a:extLst>
              <a:ext uri="{FF2B5EF4-FFF2-40B4-BE49-F238E27FC236}">
                <a16:creationId xmlns:a16="http://schemas.microsoft.com/office/drawing/2014/main" id="{397E0C2A-2AC5-480B-BF6B-A075FF68ABB1}"/>
              </a:ext>
            </a:extLst>
          </p:cNvPr>
          <p:cNvSpPr>
            <a:spLocks noGrp="1"/>
          </p:cNvSpPr>
          <p:nvPr>
            <p:ph idx="1"/>
          </p:nvPr>
        </p:nvSpPr>
        <p:spPr>
          <a:xfrm>
            <a:off x="661988" y="1559293"/>
            <a:ext cx="10893425" cy="4574807"/>
          </a:xfrm>
        </p:spPr>
        <p:txBody>
          <a:bodyPr>
            <a:normAutofit fontScale="92500" lnSpcReduction="10000"/>
          </a:bodyPr>
          <a:lstStyle/>
          <a:p>
            <a:pPr marL="0" indent="0">
              <a:lnSpc>
                <a:spcPct val="115000"/>
              </a:lnSpc>
              <a:buNone/>
            </a:pPr>
            <a:r>
              <a:rPr lang="en-US" sz="2400" dirty="0"/>
              <a:t>The Lending Library was created in response to Public Service Employee Survey results and the TBS 2019 Benchmarking Study on Workplace Accommodations, which identified:</a:t>
            </a:r>
          </a:p>
          <a:p>
            <a:pPr marL="539750" lvl="1">
              <a:lnSpc>
                <a:spcPct val="115000"/>
              </a:lnSpc>
            </a:pPr>
            <a:r>
              <a:rPr lang="en-US" sz="2200" dirty="0"/>
              <a:t>Significant delays in obtaining the tools and measures employees need to succeed at work </a:t>
            </a:r>
            <a:endParaRPr lang="en-CA" sz="2200" dirty="0"/>
          </a:p>
          <a:p>
            <a:pPr marL="539750" lvl="1">
              <a:lnSpc>
                <a:spcPct val="115000"/>
              </a:lnSpc>
            </a:pPr>
            <a:r>
              <a:rPr lang="en-US" sz="2200" dirty="0"/>
              <a:t>Additional challenges for temporary or short-term employees</a:t>
            </a:r>
          </a:p>
          <a:p>
            <a:pPr marL="0" indent="0">
              <a:lnSpc>
                <a:spcPct val="115000"/>
              </a:lnSpc>
              <a:buNone/>
            </a:pPr>
            <a:r>
              <a:rPr lang="en-US" sz="2400" dirty="0"/>
              <a:t>The Lending Library Service Pilot was funded between April 2019 and March 2024 by SSC in partnership with the Centralized Enabling Workplace Fund, a program of The Treasury Board of Canada's Office of Public Service Accessibility.</a:t>
            </a:r>
          </a:p>
          <a:p>
            <a:pPr marL="0" indent="0" algn="ctr">
              <a:lnSpc>
                <a:spcPct val="115000"/>
              </a:lnSpc>
              <a:buNone/>
            </a:pPr>
            <a:r>
              <a:rPr lang="en-CA" sz="2600" dirty="0"/>
              <a:t>We have served over </a:t>
            </a:r>
            <a:r>
              <a:rPr lang="en-CA" sz="2600" dirty="0">
                <a:solidFill>
                  <a:schemeClr val="accent6"/>
                </a:solidFill>
              </a:rPr>
              <a:t>500 clients</a:t>
            </a:r>
            <a:br>
              <a:rPr lang="en-CA" sz="2600" dirty="0"/>
            </a:br>
            <a:r>
              <a:rPr lang="en-CA" sz="2600" dirty="0"/>
              <a:t>and loaned more than </a:t>
            </a:r>
            <a:r>
              <a:rPr lang="en-CA" sz="2600" dirty="0">
                <a:solidFill>
                  <a:schemeClr val="accent6"/>
                </a:solidFill>
              </a:rPr>
              <a:t>1,600 adaptive technology tools</a:t>
            </a:r>
          </a:p>
        </p:txBody>
      </p:sp>
    </p:spTree>
    <p:extLst>
      <p:ext uri="{BB962C8B-B14F-4D97-AF65-F5344CB8AC3E}">
        <p14:creationId xmlns:p14="http://schemas.microsoft.com/office/powerpoint/2010/main" val="76367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6A932-5EF9-5307-9B8F-3C2B2922E4B3}"/>
              </a:ext>
            </a:extLst>
          </p:cNvPr>
          <p:cNvSpPr>
            <a:spLocks noGrp="1"/>
          </p:cNvSpPr>
          <p:nvPr>
            <p:ph type="title"/>
          </p:nvPr>
        </p:nvSpPr>
        <p:spPr>
          <a:xfrm>
            <a:off x="635198" y="354991"/>
            <a:ext cx="10893600" cy="856125"/>
          </a:xfrm>
        </p:spPr>
        <p:txBody>
          <a:bodyPr/>
          <a:lstStyle/>
          <a:p>
            <a:r>
              <a:rPr lang="en-US" dirty="0"/>
              <a:t>Current Status of the Lending Library</a:t>
            </a:r>
            <a:endParaRPr lang="en-CA" dirty="0"/>
          </a:p>
        </p:txBody>
      </p:sp>
      <p:sp>
        <p:nvSpPr>
          <p:cNvPr id="3" name="Content Placeholder 2">
            <a:extLst>
              <a:ext uri="{FF2B5EF4-FFF2-40B4-BE49-F238E27FC236}">
                <a16:creationId xmlns:a16="http://schemas.microsoft.com/office/drawing/2014/main" id="{D5B84DC0-6576-3CDD-245D-A8FCBADD929A}"/>
              </a:ext>
            </a:extLst>
          </p:cNvPr>
          <p:cNvSpPr>
            <a:spLocks noGrp="1"/>
          </p:cNvSpPr>
          <p:nvPr>
            <p:ph idx="1"/>
          </p:nvPr>
        </p:nvSpPr>
        <p:spPr>
          <a:xfrm>
            <a:off x="661251" y="1711573"/>
            <a:ext cx="10893600" cy="4422831"/>
          </a:xfrm>
        </p:spPr>
        <p:txBody>
          <a:bodyPr>
            <a:normAutofit/>
          </a:bodyPr>
          <a:lstStyle/>
          <a:p>
            <a:pPr marL="357188" indent="-357188"/>
            <a:r>
              <a:rPr lang="en-US" sz="3200" dirty="0"/>
              <a:t>The Lending Library was such a success that we are now adapting our ways of working for all our clients.</a:t>
            </a:r>
          </a:p>
          <a:p>
            <a:pPr marL="357188" indent="-357188"/>
            <a:r>
              <a:rPr lang="en-US" sz="3200" dirty="0"/>
              <a:t>The Lending Library will now serve all employees with improved timelines for employees of all tenures. </a:t>
            </a:r>
          </a:p>
          <a:p>
            <a:endParaRPr lang="en-CA" sz="3200" dirty="0"/>
          </a:p>
        </p:txBody>
      </p:sp>
    </p:spTree>
    <p:extLst>
      <p:ext uri="{BB962C8B-B14F-4D97-AF65-F5344CB8AC3E}">
        <p14:creationId xmlns:p14="http://schemas.microsoft.com/office/powerpoint/2010/main" val="19839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B088-09CE-AAA7-089B-C280FB9A2638}"/>
              </a:ext>
            </a:extLst>
          </p:cNvPr>
          <p:cNvSpPr>
            <a:spLocks noGrp="1"/>
          </p:cNvSpPr>
          <p:nvPr>
            <p:ph type="title"/>
          </p:nvPr>
        </p:nvSpPr>
        <p:spPr/>
        <p:txBody>
          <a:bodyPr/>
          <a:lstStyle/>
          <a:p>
            <a:r>
              <a:rPr lang="en-US" dirty="0"/>
              <a:t>How can we </a:t>
            </a:r>
            <a:r>
              <a:rPr lang="en-US"/>
              <a:t>help student </a:t>
            </a:r>
            <a:r>
              <a:rPr lang="en-US" dirty="0"/>
              <a:t>employees?</a:t>
            </a:r>
            <a:endParaRPr lang="en-CA" dirty="0"/>
          </a:p>
        </p:txBody>
      </p:sp>
      <p:sp>
        <p:nvSpPr>
          <p:cNvPr id="3" name="Content Placeholder 2">
            <a:extLst>
              <a:ext uri="{FF2B5EF4-FFF2-40B4-BE49-F238E27FC236}">
                <a16:creationId xmlns:a16="http://schemas.microsoft.com/office/drawing/2014/main" id="{499D1225-30A3-5BB6-67C9-3E7720FC5B97}"/>
              </a:ext>
            </a:extLst>
          </p:cNvPr>
          <p:cNvSpPr>
            <a:spLocks noGrp="1"/>
          </p:cNvSpPr>
          <p:nvPr>
            <p:ph idx="1"/>
          </p:nvPr>
        </p:nvSpPr>
        <p:spPr/>
        <p:txBody>
          <a:bodyPr>
            <a:normAutofit fontScale="92500" lnSpcReduction="10000"/>
          </a:bodyPr>
          <a:lstStyle/>
          <a:p>
            <a:r>
              <a:rPr lang="en-US" dirty="0"/>
              <a:t>The Lending Library was created to help students with disabilities! </a:t>
            </a:r>
          </a:p>
          <a:p>
            <a:r>
              <a:rPr lang="en-US" dirty="0"/>
              <a:t>We provide assessments and accommodation to students on our fastest timeline</a:t>
            </a:r>
          </a:p>
          <a:p>
            <a:r>
              <a:rPr lang="en-US" dirty="0"/>
              <a:t>Your manager can reach out to AAACT as soon as you have a start date to schedule a first meeting with us</a:t>
            </a:r>
          </a:p>
          <a:p>
            <a:r>
              <a:rPr lang="en-CA" dirty="0"/>
              <a:t>The Lending Library can loan hardware and software as soon as your first day of work</a:t>
            </a:r>
          </a:p>
          <a:p>
            <a:r>
              <a:rPr lang="en-CA" dirty="0"/>
              <a:t>You keeps the equipment for the length of your contract</a:t>
            </a:r>
          </a:p>
          <a:p>
            <a:r>
              <a:rPr lang="en-CA" dirty="0"/>
              <a:t>Our service is completely free, including shipping and returns</a:t>
            </a:r>
          </a:p>
        </p:txBody>
      </p:sp>
    </p:spTree>
    <p:extLst>
      <p:ext uri="{BB962C8B-B14F-4D97-AF65-F5344CB8AC3E}">
        <p14:creationId xmlns:p14="http://schemas.microsoft.com/office/powerpoint/2010/main" val="4174660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BA21-EDD3-4E4C-8AB8-D045D92C7146}"/>
              </a:ext>
            </a:extLst>
          </p:cNvPr>
          <p:cNvSpPr>
            <a:spLocks noGrp="1"/>
          </p:cNvSpPr>
          <p:nvPr>
            <p:ph type="title"/>
          </p:nvPr>
        </p:nvSpPr>
        <p:spPr>
          <a:xfrm>
            <a:off x="635198" y="451976"/>
            <a:ext cx="9254759" cy="856125"/>
          </a:xfrm>
        </p:spPr>
        <p:txBody>
          <a:bodyPr/>
          <a:lstStyle/>
          <a:p>
            <a:r>
              <a:rPr lang="en-US"/>
              <a:t>Client-Centric Service Delivery</a:t>
            </a:r>
            <a:endParaRPr lang="en-CA"/>
          </a:p>
        </p:txBody>
      </p:sp>
      <p:sp>
        <p:nvSpPr>
          <p:cNvPr id="3" name="Content Placeholder 2">
            <a:extLst>
              <a:ext uri="{FF2B5EF4-FFF2-40B4-BE49-F238E27FC236}">
                <a16:creationId xmlns:a16="http://schemas.microsoft.com/office/drawing/2014/main" id="{5109746D-1118-458F-B667-D36EA7A1C9E8}"/>
              </a:ext>
            </a:extLst>
          </p:cNvPr>
          <p:cNvSpPr>
            <a:spLocks noGrp="1"/>
          </p:cNvSpPr>
          <p:nvPr>
            <p:ph idx="1"/>
          </p:nvPr>
        </p:nvSpPr>
        <p:spPr>
          <a:xfrm>
            <a:off x="661251" y="1711573"/>
            <a:ext cx="10895100" cy="4833606"/>
          </a:xfrm>
        </p:spPr>
        <p:txBody>
          <a:bodyPr vert="horz" lIns="91440" tIns="45720" rIns="91440" bIns="45720" rtlCol="0" anchor="t">
            <a:normAutofit fontScale="92500" lnSpcReduction="20000"/>
          </a:bodyPr>
          <a:lstStyle/>
          <a:p>
            <a:r>
              <a:rPr lang="en-US" b="1" dirty="0">
                <a:solidFill>
                  <a:schemeClr val="accent6"/>
                </a:solidFill>
                <a:latin typeface="Arial"/>
                <a:cs typeface="Arial"/>
              </a:rPr>
              <a:t>The client</a:t>
            </a:r>
            <a:r>
              <a:rPr lang="en-US" dirty="0">
                <a:solidFill>
                  <a:srgbClr val="FFFF00"/>
                </a:solidFill>
                <a:latin typeface="Arial"/>
                <a:cs typeface="Arial"/>
              </a:rPr>
              <a:t> </a:t>
            </a:r>
            <a:r>
              <a:rPr lang="en-US" dirty="0">
                <a:latin typeface="Arial"/>
                <a:cs typeface="Arial"/>
              </a:rPr>
              <a:t>is the expert on their needs and the work they do</a:t>
            </a:r>
          </a:p>
          <a:p>
            <a:r>
              <a:rPr lang="en-US" b="1" dirty="0">
                <a:solidFill>
                  <a:schemeClr val="accent6"/>
                </a:solidFill>
                <a:latin typeface="Arial"/>
                <a:cs typeface="Arial"/>
              </a:rPr>
              <a:t>The manager</a:t>
            </a:r>
            <a:r>
              <a:rPr lang="en-US" dirty="0">
                <a:latin typeface="Arial"/>
                <a:cs typeface="Arial"/>
              </a:rPr>
              <a:t> reaches out to AAACT to schedule a meeting, provides IT, HR, and Facilities contacts and brings these teams in to support the client</a:t>
            </a:r>
          </a:p>
          <a:p>
            <a:r>
              <a:rPr lang="en-US" b="1" dirty="0">
                <a:solidFill>
                  <a:schemeClr val="accent6"/>
                </a:solidFill>
                <a:latin typeface="Arial"/>
                <a:cs typeface="Arial"/>
              </a:rPr>
              <a:t>IT</a:t>
            </a:r>
            <a:r>
              <a:rPr lang="en-US" dirty="0">
                <a:latin typeface="Arial"/>
                <a:cs typeface="Arial"/>
              </a:rPr>
              <a:t> works with AAACT technician to ensure that the tools are working in the client department IT environment </a:t>
            </a:r>
            <a:endParaRPr lang="en-US" dirty="0"/>
          </a:p>
          <a:p>
            <a:r>
              <a:rPr lang="en-US" b="1" dirty="0">
                <a:solidFill>
                  <a:schemeClr val="accent6"/>
                </a:solidFill>
                <a:latin typeface="Arial"/>
                <a:cs typeface="Arial"/>
              </a:rPr>
              <a:t>AAACT</a:t>
            </a:r>
            <a:r>
              <a:rPr lang="en-US" dirty="0">
                <a:latin typeface="Arial"/>
                <a:cs typeface="Arial"/>
              </a:rPr>
              <a:t> recommends and loans equipment, hardware and software, then helps the client identify and test potential solutions. We can also make recommendations about other accommodation services (Occupational Therapists, hearing or vision testing, captioning) as appropriate.</a:t>
            </a:r>
            <a:endParaRPr lang="en-CA" dirty="0">
              <a:latin typeface="Arial"/>
              <a:cs typeface="Arial"/>
            </a:endParaRPr>
          </a:p>
        </p:txBody>
      </p:sp>
    </p:spTree>
    <p:extLst>
      <p:ext uri="{BB962C8B-B14F-4D97-AF65-F5344CB8AC3E}">
        <p14:creationId xmlns:p14="http://schemas.microsoft.com/office/powerpoint/2010/main" val="4203832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3421764|-14129459|-10013765|-16738424|-16728873|Shared Services Canada&quot;,&quot;Id&quot;:&quot;66339bf04231416a7430fe3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__MICROSOFT_TRANSLATOR_CLM_SLIDEINFO" val="{&quot;Guid&quot;:&quot;5322e5ce-8f9a-48a0-b0b9-5a6ff164dc58&quot;,&quot;TimeStamp&quot;:&quot;2020-09-17T14:34:07.1889962-04:00&quot;}"/>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Office Theme">
  <a:themeElements>
    <a:clrScheme name="AAACT">
      <a:dk1>
        <a:srgbClr val="33333C"/>
      </a:dk1>
      <a:lt1>
        <a:srgbClr val="FFFFFF"/>
      </a:lt1>
      <a:dk2>
        <a:srgbClr val="52596A"/>
      </a:dk2>
      <a:lt2>
        <a:srgbClr val="D2DAE8"/>
      </a:lt2>
      <a:accent1>
        <a:srgbClr val="2866CD"/>
      </a:accent1>
      <a:accent2>
        <a:srgbClr val="00BCD7"/>
      </a:accent2>
      <a:accent3>
        <a:srgbClr val="009788"/>
      </a:accent3>
      <a:accent4>
        <a:srgbClr val="3D3186"/>
      </a:accent4>
      <a:accent5>
        <a:srgbClr val="6733BB"/>
      </a:accent5>
      <a:accent6>
        <a:srgbClr val="FFFF00"/>
      </a:accent6>
      <a:hlink>
        <a:srgbClr val="2866CD"/>
      </a:hlink>
      <a:folHlink>
        <a:srgbClr val="A02A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a:defRPr dirty="0" smtClean="0"/>
        </a:defPPr>
      </a:lstStyle>
    </a:txDef>
  </a:objectDefaults>
  <a:extraClrSchemeLst/>
  <a:extLst>
    <a:ext uri="{05A4C25C-085E-4340-85A3-A5531E510DB2}">
      <thm15:themeFamily xmlns:thm15="http://schemas.microsoft.com/office/thememl/2012/main" name="Wide-template-dark" id="{984CFFDB-4B98-45DF-A6C8-680DB8E1D39B}" vid="{682BA24B-4151-4A7C-9D48-0BAEF6D9B3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2A66DE08ED114DB7A69E8867E7487E" ma:contentTypeVersion="18" ma:contentTypeDescription="Create a new document." ma:contentTypeScope="" ma:versionID="719d9fb4f327af4e611c5a98a9a2f6e2">
  <xsd:schema xmlns:xsd="http://www.w3.org/2001/XMLSchema" xmlns:xs="http://www.w3.org/2001/XMLSchema" xmlns:p="http://schemas.microsoft.com/office/2006/metadata/properties" xmlns:ns2="500da161-9a65-4a84-98f3-ad827201769b" xmlns:ns3="4d7eb343-ec84-4e5c-8254-03daeff5061b" targetNamespace="http://schemas.microsoft.com/office/2006/metadata/properties" ma:root="true" ma:fieldsID="5fd4d431ed754e71dcd7ef731ab8af6a" ns2:_="" ns3:_="">
    <xsd:import namespace="500da161-9a65-4a84-98f3-ad827201769b"/>
    <xsd:import namespace="4d7eb343-ec84-4e5c-8254-03daeff5061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0da161-9a65-4a84-98f3-ad82720176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115b192-67d1-4c13-84b2-329b94805977}" ma:internalName="TaxCatchAll" ma:showField="CatchAllData" ma:web="500da161-9a65-4a84-98f3-ad82720176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7eb343-ec84-4e5c-8254-03daeff5061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4945db-1062-49f2-aa89-5404156f68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00da161-9a65-4a84-98f3-ad827201769b" xsi:nil="true"/>
    <lcf76f155ced4ddcb4097134ff3c332f xmlns="4d7eb343-ec84-4e5c-8254-03daeff506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F515054-E7C1-4A50-A8C2-45E880049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0da161-9a65-4a84-98f3-ad827201769b"/>
    <ds:schemaRef ds:uri="4d7eb343-ec84-4e5c-8254-03daeff506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9EDC87-83F4-4EEE-8097-E2408B54F66D}">
  <ds:schemaRefs>
    <ds:schemaRef ds:uri="http://schemas.microsoft.com/sharepoint/v3/contenttype/forms"/>
  </ds:schemaRefs>
</ds:datastoreItem>
</file>

<file path=customXml/itemProps3.xml><?xml version="1.0" encoding="utf-8"?>
<ds:datastoreItem xmlns:ds="http://schemas.openxmlformats.org/officeDocument/2006/customXml" ds:itemID="{8EF0FE86-4925-4684-8A79-F17505F21A7C}">
  <ds:schemaRefs>
    <ds:schemaRef ds:uri="4d7eb343-ec84-4e5c-8254-03daeff5061b"/>
    <ds:schemaRef ds:uri="http://schemas.openxmlformats.org/package/2006/metadata/core-properties"/>
    <ds:schemaRef ds:uri="http://purl.org/dc/terms/"/>
    <ds:schemaRef ds:uri="http://schemas.microsoft.com/office/infopath/2007/PartnerControls"/>
    <ds:schemaRef ds:uri="http://purl.org/dc/dcmitype/"/>
    <ds:schemaRef ds:uri="500da161-9a65-4a84-98f3-ad827201769b"/>
    <ds:schemaRef ds:uri="http://schemas.microsoft.com/office/2006/metadata/properties"/>
    <ds:schemaRef ds:uri="http://schemas.microsoft.com/office/2006/documentManagement/typ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Wide-template-dark</Template>
  <TotalTime>1353</TotalTime>
  <Words>4684</Words>
  <Application>Microsoft Office PowerPoint</Application>
  <PresentationFormat>Widescreen</PresentationFormat>
  <Paragraphs>220</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-apple-system</vt:lpstr>
      <vt:lpstr>Arial</vt:lpstr>
      <vt:lpstr>Calibri</vt:lpstr>
      <vt:lpstr>Times New Roman</vt:lpstr>
      <vt:lpstr>Office Theme</vt:lpstr>
      <vt:lpstr>AAACT’s Lending Library</vt:lpstr>
      <vt:lpstr>Agenda</vt:lpstr>
      <vt:lpstr>Accessibility, Accommodation &amp; Adaptive Computer Technology (AAACT) Program</vt:lpstr>
      <vt:lpstr>Accessibility, Equity, and Inclusion</vt:lpstr>
      <vt:lpstr>What is the Lending Library?</vt:lpstr>
      <vt:lpstr>Origins of the Lending Library Service Pilot</vt:lpstr>
      <vt:lpstr>Current Status of the Lending Library</vt:lpstr>
      <vt:lpstr>How can we help student employees?</vt:lpstr>
      <vt:lpstr>Client-Centric Service Delivery</vt:lpstr>
      <vt:lpstr>AAACT’s Accommodation Process</vt:lpstr>
      <vt:lpstr>Step 2: Infosession</vt:lpstr>
      <vt:lpstr>Step 3: Finding the Right Solution with the Lending Library</vt:lpstr>
      <vt:lpstr>Step 4: Concluding Lending Library Service</vt:lpstr>
      <vt:lpstr>Continuing to Innovate with AAACT’s Lending Library</vt:lpstr>
      <vt:lpstr>Hardware and Software Loans</vt:lpstr>
      <vt:lpstr>Example: Vision Enhancement and Replacement Technology</vt:lpstr>
      <vt:lpstr>Example: Mobility &amp; Dexterity Enhancement Technology</vt:lpstr>
      <vt:lpstr>Cognitive and Learning Style Enhancement Technology</vt:lpstr>
      <vt:lpstr>You’re ready to get started!</vt:lpstr>
      <vt:lpstr>Cognitive and Learning Style Enhancement Technology</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Accommodation &amp; Adaptive Computer Technology (AAACT) Program</dc:title>
  <dc:creator>Dante Falsetto</dc:creator>
  <cp:lastModifiedBy>Camila Das Gupta</cp:lastModifiedBy>
  <cp:revision>13</cp:revision>
  <dcterms:created xsi:type="dcterms:W3CDTF">2020-04-28T14:07:50Z</dcterms:created>
  <dcterms:modified xsi:type="dcterms:W3CDTF">2024-06-18T19:35:47Z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0x0101009A2A66DE08ED114DB7A69E8867E7487E</vt:lpwstr>
  </property>
  <property fmtid="{D5CDD505-2E9C-101B-9397-08002B2CF9AE}" pid="3" name="_NewReviewCycle">
    <vt:lpwstr/>
  </property>
  <property fmtid="{D5CDD505-2E9C-101B-9397-08002B2CF9AE}" pid="4" name="MediaServiceImageTags">
    <vt:lpwstr/>
  </property>
  <property fmtid="{D5CDD505-2E9C-101B-9397-08002B2CF9AE}" pid="5" name="MSIP_Label_8951c139-e885-4e7f-8042-c4c17a61b6ec_Enabled">
    <vt:lpwstr>true</vt:lpwstr>
  </property>
  <property fmtid="{D5CDD505-2E9C-101B-9397-08002B2CF9AE}" pid="6" name="MSIP_Label_8951c139-e885-4e7f-8042-c4c17a61b6ec_SetDate">
    <vt:lpwstr>2024-04-19T14:32:04Z</vt:lpwstr>
  </property>
  <property fmtid="{D5CDD505-2E9C-101B-9397-08002B2CF9AE}" pid="7" name="MSIP_Label_8951c139-e885-4e7f-8042-c4c17a61b6ec_Method">
    <vt:lpwstr>Standard</vt:lpwstr>
  </property>
  <property fmtid="{D5CDD505-2E9C-101B-9397-08002B2CF9AE}" pid="8" name="MSIP_Label_8951c139-e885-4e7f-8042-c4c17a61b6ec_Name">
    <vt:lpwstr>Unclassified</vt:lpwstr>
  </property>
  <property fmtid="{D5CDD505-2E9C-101B-9397-08002B2CF9AE}" pid="9" name="MSIP_Label_8951c139-e885-4e7f-8042-c4c17a61b6ec_SiteId">
    <vt:lpwstr>d05bc194-94bf-4ad6-ae2e-1db0f2e38f5e</vt:lpwstr>
  </property>
  <property fmtid="{D5CDD505-2E9C-101B-9397-08002B2CF9AE}" pid="10" name="MSIP_Label_8951c139-e885-4e7f-8042-c4c17a61b6ec_ActionId">
    <vt:lpwstr>86cab836-67ed-4d6b-b82f-2121d50dba9c</vt:lpwstr>
  </property>
  <property fmtid="{D5CDD505-2E9C-101B-9397-08002B2CF9AE}" pid="11" name="MSIP_Label_8951c139-e885-4e7f-8042-c4c17a61b6ec_ContentBits">
    <vt:lpwstr>1</vt:lpwstr>
  </property>
  <property fmtid="{D5CDD505-2E9C-101B-9397-08002B2CF9AE}" pid="12" name="ClassificationContentMarkingHeaderLocations">
    <vt:lpwstr>Office Theme:6\2_Office Theme:8\Office Theme:6</vt:lpwstr>
  </property>
  <property fmtid="{D5CDD505-2E9C-101B-9397-08002B2CF9AE}" pid="13" name="ClassificationContentMarkingHeaderText">
    <vt:lpwstr>Unclassified | Non classifié</vt:lpwstr>
  </property>
</Properties>
</file>