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customXml/itemProps5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6"/>
  </p:sldMasterIdLst>
  <p:notesMasterIdLst>
    <p:notesMasterId r:id="rId18"/>
  </p:notesMasterIdLst>
  <p:sldIdLst>
    <p:sldId id="2572" r:id="rId7"/>
    <p:sldId id="4465" r:id="rId8"/>
    <p:sldId id="4457" r:id="rId9"/>
    <p:sldId id="4464" r:id="rId10"/>
    <p:sldId id="4468" r:id="rId11"/>
    <p:sldId id="4452" r:id="rId12"/>
    <p:sldId id="4475" r:id="rId13"/>
    <p:sldId id="4472" r:id="rId14"/>
    <p:sldId id="4477" r:id="rId15"/>
    <p:sldId id="4467" r:id="rId16"/>
    <p:sldId id="4470" r:id="rId17"/>
  </p:sldIdLst>
  <p:sldSz cx="12192000" cy="6858000"/>
  <p:notesSz cx="6858000" cy="9144000"/>
  <p:custDataLst>
    <p:tags r:id="rId19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8386C615-5424-A54D-ECF2-28DEFA740394}" name="Ally, Sonia" initials="AS" userId="S::JKF998@CRA-ARC.GC.CA::9bb2dadb-767b-4719-bfab-7c29f86458eb" providerId="AD"/>
  <p188:author id="{07684D35-ECEA-5E9C-B27E-7C9F30C6F95E}" name="Hill, Mackenzie (she/her/elle)" initials="HM(" userId="S::CZL316@CRA-ARC.GC.CA::4787ab7f-a8dc-4136-b2cc-13624733473f" providerId="AD"/>
  <p188:author id="{397F5836-BD34-99B8-B158-B1F3FB83EE52}" name="Ouellette-Roy, Alain" initials="ORA" userId="S::AXO002@CRA-ARC.GC.CA::014556b8-f722-452b-9a79-bffbacbc3b57" providerId="AD"/>
  <p188:author id="{0CA5CC72-671C-6ADF-9D41-1C726E9AE82C}" name="Richard, Christianne (she/her/elle)" initials="RC(" userId="S::CFH165@CRA-ARC.GC.CA::04937eb8-a19f-4c94-986d-cf7842e9c642" providerId="AD"/>
  <p188:author id="{0FA793F2-127F-77BF-F203-D54D13D3BD05}" name="Gagnon, Claudine" initials="GC" userId="S::PJM318@CRA-ARC.GC.CA::0f88f6b1-ebb8-4f4b-8a56-392b23d0b56a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3883CE"/>
    <a:srgbClr val="3A708D"/>
    <a:srgbClr val="D69E16"/>
    <a:srgbClr val="CA7106"/>
    <a:srgbClr val="FAA94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7571" autoAdjust="0"/>
    <p:restoredTop sz="95226" autoAdjust="0"/>
  </p:normalViewPr>
  <p:slideViewPr>
    <p:cSldViewPr snapToGrid="0">
      <p:cViewPr varScale="1">
        <p:scale>
          <a:sx n="152" d="100"/>
          <a:sy n="152" d="100"/>
        </p:scale>
        <p:origin x="125" y="29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viewProps" Target="viewProps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1.xml"/><Relationship Id="rId11" Type="http://schemas.openxmlformats.org/officeDocument/2006/relationships/slide" Target="slides/slide5.xml"/><Relationship Id="rId24" Type="http://schemas.microsoft.com/office/2018/10/relationships/authors" Target="authors.xml"/><Relationship Id="rId5" Type="http://schemas.openxmlformats.org/officeDocument/2006/relationships/customXml" Target="../customXml/item5.xml"/><Relationship Id="rId15" Type="http://schemas.openxmlformats.org/officeDocument/2006/relationships/slide" Target="slides/slide9.xml"/><Relationship Id="rId23" Type="http://schemas.openxmlformats.org/officeDocument/2006/relationships/tableStyles" Target="tableStyles.xml"/><Relationship Id="rId10" Type="http://schemas.openxmlformats.org/officeDocument/2006/relationships/slide" Target="slides/slide4.xml"/><Relationship Id="rId19" Type="http://schemas.openxmlformats.org/officeDocument/2006/relationships/tags" Target="tags/tag1.xml"/><Relationship Id="rId4" Type="http://schemas.openxmlformats.org/officeDocument/2006/relationships/customXml" Target="../customXml/item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B440AA5-4291-4F78-BC41-3FA10191D571}" type="datetimeFigureOut">
              <a:rPr lang="en-CA" smtClean="0"/>
              <a:t>2024-07-02</a:t>
            </a:fld>
            <a:endParaRPr lang="en-C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C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B280C5D-9364-4EF0-82DE-D9E4B1ADF502}" type="slidenum">
              <a:rPr lang="en-CA" smtClean="0"/>
              <a:t>‹N°›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9852895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05007255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918135-B0D0-4FDC-AC0B-82C0F197636C}" type="slidenum">
              <a:rPr lang="en-CA" smtClean="0"/>
              <a:t>10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95043406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918135-B0D0-4FDC-AC0B-82C0F197636C}" type="slidenum">
              <a:rPr lang="en-CA" smtClean="0"/>
              <a:t>11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94144533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040C75-3185-4604-89B6-66097CDED6BD}" type="slidenum">
              <a:rPr lang="en-CA" smtClean="0"/>
              <a:t>2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99941897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/>
              <a:t>*turquoise sections have been modified and require approval.  Some speaking points have also been added throughout  </a:t>
            </a:r>
          </a:p>
          <a:p>
            <a:endParaRPr lang="en-CA" dirty="0"/>
          </a:p>
          <a:p>
            <a:r>
              <a:rPr lang="en-CA" dirty="0"/>
              <a:t>Director approval required in all cases; this will be formalized via signature of a mandatory agreement with the Director of the employee who will be coached.</a:t>
            </a:r>
          </a:p>
          <a:p>
            <a:endParaRPr lang="en-CA" dirty="0"/>
          </a:p>
          <a:p>
            <a:r>
              <a:rPr lang="en-CA" dirty="0"/>
              <a:t>How will the selection of employees in an EE part of EE groups be made?  After outreach to EE networks (timing is dec-</a:t>
            </a:r>
            <a:r>
              <a:rPr lang="en-CA" dirty="0" err="1"/>
              <a:t>jan</a:t>
            </a:r>
            <a:r>
              <a:rPr lang="en-CA" dirty="0"/>
              <a:t>) / Preliminary suggestion from Fabienne:  those that have a talent management plan -- Issue identified by coaching advisors:  A talent plan only occurs when an employee receives a rating of 5 on their performance evaluation.  This is a very small percentage of employees.  In addition, some MGs and </a:t>
            </a:r>
            <a:r>
              <a:rPr lang="en-CA" dirty="0" err="1"/>
              <a:t>Exs</a:t>
            </a:r>
            <a:r>
              <a:rPr lang="en-CA" dirty="0"/>
              <a:t> do not follow through on co-creating the talent management plan.  </a:t>
            </a:r>
          </a:p>
          <a:p>
            <a:endParaRPr lang="en-CA" dirty="0"/>
          </a:p>
          <a:p>
            <a:r>
              <a:rPr lang="en-CA" dirty="0"/>
              <a:t> we'll also be including in the coaching agreement = commitment and presence is mandatory for the 12-week program. If the participant decides to continue the program for an additional 12 weeks (24 weeks in total), they'll be asked to sign a new agreement once again; therefore, each 12-week program will require 100% mandatory attendance. 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918135-B0D0-4FDC-AC0B-82C0F197636C}" type="slidenum">
              <a:rPr lang="en-CA" smtClean="0"/>
              <a:t>3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99557512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918135-B0D0-4FDC-AC0B-82C0F197636C}" type="slidenum">
              <a:rPr lang="en-CA" smtClean="0"/>
              <a:t>4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6109853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918135-B0D0-4FDC-AC0B-82C0F197636C}" type="slidenum">
              <a:rPr lang="en-CA" smtClean="0"/>
              <a:t>5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71815041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/>
              <a:t>Participants may choose to remain in the program for up to 24 weeks in total, if their coach believes that they could benefit from more coaching.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040C75-3185-4604-89B6-66097CDED6BD}" type="slidenum">
              <a:rPr lang="en-CA" smtClean="0"/>
              <a:t>6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86251714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/>
              <a:t>Participants may choose to remain in the program for up to 24 weeks in total, if their coach believes that they could benefit from more coaching.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040C75-3185-4604-89B6-66097CDED6BD}" type="slidenum">
              <a:rPr lang="en-CA" smtClean="0"/>
              <a:t>7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46289971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918135-B0D0-4FDC-AC0B-82C0F197636C}" type="slidenum">
              <a:rPr lang="en-CA" smtClean="0"/>
              <a:t>8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38302838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918135-B0D0-4FDC-AC0B-82C0F197636C}" type="slidenum">
              <a:rPr lang="en-CA" smtClean="0"/>
              <a:t>9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7338819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73E03B-B4C0-4915-94AF-AA62B6CD56B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1D9C635-78E9-4EBC-9FE3-7A040345561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15E3468-E3B1-4C2C-AE11-D8B8AFAFC4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0E9060-8AC8-440A-B998-D1F45A4B99CF}" type="datetimeFigureOut">
              <a:rPr lang="en-CA" smtClean="0"/>
              <a:t>2024-07-02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14A0871-1761-4217-A52E-3366FDA327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8AE05CA-9DF9-4581-8BCD-02DC7A21E5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98FBAE-6F97-48F6-87D3-2713C4B82270}" type="slidenum">
              <a:rPr lang="en-CA" smtClean="0"/>
              <a:t>‹N°›</a:t>
            </a:fld>
            <a:endParaRPr lang="en-CA"/>
          </a:p>
        </p:txBody>
      </p:sp>
      <p:sp>
        <p:nvSpPr>
          <p:cNvPr id="7" name="hrSlideMaster.Title SlideHeader" descr="UNCLASSIFIED">
            <a:extLst>
              <a:ext uri="{FF2B5EF4-FFF2-40B4-BE49-F238E27FC236}">
                <a16:creationId xmlns:a16="http://schemas.microsoft.com/office/drawing/2014/main" id="{CB70B267-FE9C-47DC-B46B-6A8799F4EC6D}"/>
              </a:ext>
            </a:extLst>
          </p:cNvPr>
          <p:cNvSpPr txBox="1"/>
          <p:nvPr userDrawn="1"/>
        </p:nvSpPr>
        <p:spPr>
          <a:xfrm>
            <a:off x="0" y="0"/>
            <a:ext cx="12192000" cy="276999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r"/>
            <a:r>
              <a:rPr lang="en-CA" sz="1200" b="0" i="0" u="none" baseline="0">
                <a:solidFill>
                  <a:srgbClr val="000000"/>
                </a:solidFill>
                <a:latin typeface="Arial" panose="020B0604020202020204" pitchFamily="34" charset="0"/>
              </a:rPr>
              <a:t>UNCLASSIFIED</a:t>
            </a:r>
          </a:p>
        </p:txBody>
      </p:sp>
    </p:spTree>
    <p:extLst>
      <p:ext uri="{BB962C8B-B14F-4D97-AF65-F5344CB8AC3E}">
        <p14:creationId xmlns:p14="http://schemas.microsoft.com/office/powerpoint/2010/main" val="39395538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E6988C-E029-4141-8315-FB91298198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EB6EC59-0D73-46A8-A3E8-023874CAC8A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E9AB0E7-08FF-46DF-91E3-31B93BC563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0E9060-8AC8-440A-B998-D1F45A4B99CF}" type="datetimeFigureOut">
              <a:rPr lang="en-CA" smtClean="0"/>
              <a:t>2024-07-02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31318B7-2458-4281-9BC0-7BFD68F06A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9A0AE5B-34A9-4CC0-82AC-7A89C6AE8A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98FBAE-6F97-48F6-87D3-2713C4B82270}" type="slidenum">
              <a:rPr lang="en-CA" smtClean="0"/>
              <a:t>‹N°›</a:t>
            </a:fld>
            <a:endParaRPr lang="en-CA"/>
          </a:p>
        </p:txBody>
      </p:sp>
      <p:sp>
        <p:nvSpPr>
          <p:cNvPr id="7" name="hrSlideMaster.Title and Vertical TextHeader" descr="UNCLASSIFIED">
            <a:extLst>
              <a:ext uri="{FF2B5EF4-FFF2-40B4-BE49-F238E27FC236}">
                <a16:creationId xmlns:a16="http://schemas.microsoft.com/office/drawing/2014/main" id="{5423BDE5-BA74-4305-9494-541707AF03FB}"/>
              </a:ext>
            </a:extLst>
          </p:cNvPr>
          <p:cNvSpPr txBox="1"/>
          <p:nvPr userDrawn="1"/>
        </p:nvSpPr>
        <p:spPr>
          <a:xfrm>
            <a:off x="0" y="0"/>
            <a:ext cx="12192000" cy="276999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r"/>
            <a:r>
              <a:rPr lang="en-CA" sz="1200" b="0" i="0" u="none" baseline="0">
                <a:solidFill>
                  <a:srgbClr val="000000"/>
                </a:solidFill>
                <a:latin typeface="Arial" panose="020B0604020202020204" pitchFamily="34" charset="0"/>
              </a:rPr>
              <a:t>UNCLASSIFIED</a:t>
            </a:r>
          </a:p>
        </p:txBody>
      </p:sp>
    </p:spTree>
    <p:extLst>
      <p:ext uri="{BB962C8B-B14F-4D97-AF65-F5344CB8AC3E}">
        <p14:creationId xmlns:p14="http://schemas.microsoft.com/office/powerpoint/2010/main" val="12207911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689F45F-4111-4B22-A106-5B7C8FD0B2C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2BDC8A4-01AE-4E31-BE23-318C7DB11F2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A9DAA04-AA92-4CE8-B9EB-5A052F366E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0E9060-8AC8-440A-B998-D1F45A4B99CF}" type="datetimeFigureOut">
              <a:rPr lang="en-CA" smtClean="0"/>
              <a:t>2024-07-02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C6AA3BB-D6FD-4ECF-9A37-2796FABE29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8D6A65C-44F8-4E04-8904-2B96EEA1A5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98FBAE-6F97-48F6-87D3-2713C4B82270}" type="slidenum">
              <a:rPr lang="en-CA" smtClean="0"/>
              <a:t>‹N°›</a:t>
            </a:fld>
            <a:endParaRPr lang="en-CA"/>
          </a:p>
        </p:txBody>
      </p:sp>
      <p:sp>
        <p:nvSpPr>
          <p:cNvPr id="7" name="hrSlideMaster.Vertical Title and TextHeader" descr="UNCLASSIFIED">
            <a:extLst>
              <a:ext uri="{FF2B5EF4-FFF2-40B4-BE49-F238E27FC236}">
                <a16:creationId xmlns:a16="http://schemas.microsoft.com/office/drawing/2014/main" id="{5B532797-3449-53B4-27F2-7C6583357957}"/>
              </a:ext>
            </a:extLst>
          </p:cNvPr>
          <p:cNvSpPr txBox="1"/>
          <p:nvPr userDrawn="1"/>
        </p:nvSpPr>
        <p:spPr>
          <a:xfrm>
            <a:off x="0" y="0"/>
            <a:ext cx="12192000" cy="276999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r"/>
            <a:r>
              <a:rPr lang="en-CA" sz="1200" b="0" i="0" u="none" baseline="0">
                <a:solidFill>
                  <a:srgbClr val="000000"/>
                </a:solidFill>
                <a:latin typeface="Arial" panose="020B0604020202020204" pitchFamily="34" charset="0"/>
              </a:rPr>
              <a:t>UNCLASSIFIED</a:t>
            </a:r>
          </a:p>
        </p:txBody>
      </p:sp>
    </p:spTree>
    <p:extLst>
      <p:ext uri="{BB962C8B-B14F-4D97-AF65-F5344CB8AC3E}">
        <p14:creationId xmlns:p14="http://schemas.microsoft.com/office/powerpoint/2010/main" val="271809649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mpany Purpo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26"/>
          </p:nvPr>
        </p:nvSpPr>
        <p:spPr>
          <a:xfrm>
            <a:off x="4104717" y="0"/>
            <a:ext cx="8087282" cy="6858000"/>
          </a:xfrm>
          <a:custGeom>
            <a:avLst/>
            <a:gdLst>
              <a:gd name="connsiteX0" fmla="*/ 0 w 16170352"/>
              <a:gd name="connsiteY0" fmla="*/ 0 h 13716000"/>
              <a:gd name="connsiteX1" fmla="*/ 7097554 w 16170352"/>
              <a:gd name="connsiteY1" fmla="*/ 0 h 13716000"/>
              <a:gd name="connsiteX2" fmla="*/ 7194481 w 16170352"/>
              <a:gd name="connsiteY2" fmla="*/ 0 h 13716000"/>
              <a:gd name="connsiteX3" fmla="*/ 16170352 w 16170352"/>
              <a:gd name="connsiteY3" fmla="*/ 0 h 13716000"/>
              <a:gd name="connsiteX4" fmla="*/ 16170352 w 16170352"/>
              <a:gd name="connsiteY4" fmla="*/ 13716000 h 13716000"/>
              <a:gd name="connsiteX5" fmla="*/ 14195106 w 16170352"/>
              <a:gd name="connsiteY5" fmla="*/ 13716000 h 13716000"/>
              <a:gd name="connsiteX6" fmla="*/ 7097554 w 16170352"/>
              <a:gd name="connsiteY6" fmla="*/ 13716000 h 13716000"/>
              <a:gd name="connsiteX7" fmla="*/ 7000628 w 16170352"/>
              <a:gd name="connsiteY7" fmla="*/ 13716000 h 1371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6170352" h="13716000">
                <a:moveTo>
                  <a:pt x="0" y="0"/>
                </a:moveTo>
                <a:lnTo>
                  <a:pt x="7097554" y="0"/>
                </a:lnTo>
                <a:lnTo>
                  <a:pt x="7194481" y="0"/>
                </a:lnTo>
                <a:lnTo>
                  <a:pt x="16170352" y="0"/>
                </a:lnTo>
                <a:lnTo>
                  <a:pt x="16170352" y="13716000"/>
                </a:lnTo>
                <a:lnTo>
                  <a:pt x="14195106" y="13716000"/>
                </a:lnTo>
                <a:lnTo>
                  <a:pt x="7097554" y="13716000"/>
                </a:lnTo>
                <a:lnTo>
                  <a:pt x="7000628" y="13716000"/>
                </a:lnTo>
                <a:close/>
              </a:path>
            </a:pathLst>
          </a:custGeom>
          <a:effectLst/>
        </p:spPr>
        <p:txBody>
          <a:bodyPr wrap="square">
            <a:noAutofit/>
          </a:bodyPr>
          <a:lstStyle>
            <a:lvl1pPr marL="0" indent="0">
              <a:buNone/>
              <a:defRPr sz="2100" b="1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Open Sans Semibold" charset="0"/>
                <a:ea typeface="Open Sans Semibold" charset="0"/>
                <a:cs typeface="Open Sans Semibold" charset="0"/>
              </a:defRPr>
            </a:lvl1pPr>
          </a:lstStyle>
          <a:p>
            <a:endParaRPr lang="en-US" dirty="0"/>
          </a:p>
        </p:txBody>
      </p:sp>
      <p:sp>
        <p:nvSpPr>
          <p:cNvPr id="2" name="Rectangle 1"/>
          <p:cNvSpPr/>
          <p:nvPr userDrawn="1"/>
        </p:nvSpPr>
        <p:spPr>
          <a:xfrm>
            <a:off x="356932" y="535259"/>
            <a:ext cx="2431599" cy="512956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 b="1" i="0">
              <a:latin typeface="Open Sans Semibold" charset="0"/>
            </a:endParaRPr>
          </a:p>
        </p:txBody>
      </p:sp>
      <p:sp>
        <p:nvSpPr>
          <p:cNvPr id="3" name="hrSlideMaster36.Company PurposeHeader" descr="UNCLASSIFIED">
            <a:extLst>
              <a:ext uri="{FF2B5EF4-FFF2-40B4-BE49-F238E27FC236}">
                <a16:creationId xmlns:a16="http://schemas.microsoft.com/office/drawing/2014/main" id="{29D76A4A-CAEA-4E70-9777-75D69AC98FCE}"/>
              </a:ext>
            </a:extLst>
          </p:cNvPr>
          <p:cNvSpPr txBox="1"/>
          <p:nvPr userDrawn="1"/>
        </p:nvSpPr>
        <p:spPr>
          <a:xfrm>
            <a:off x="0" y="0"/>
            <a:ext cx="12192000" cy="276999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r"/>
            <a:r>
              <a:rPr lang="en-CA" sz="1200" b="0" i="0" u="none" baseline="0">
                <a:solidFill>
                  <a:srgbClr val="000000"/>
                </a:solidFill>
                <a:latin typeface="Arial" panose="020B0604020202020204" pitchFamily="34" charset="0"/>
              </a:rPr>
              <a:t>UNCLASSIFIED</a:t>
            </a:r>
          </a:p>
        </p:txBody>
      </p:sp>
      <p:sp>
        <p:nvSpPr>
          <p:cNvPr id="4" name="hrSlideMaster.Company PurposeHeader" descr="UNCLASSIFIED">
            <a:extLst>
              <a:ext uri="{FF2B5EF4-FFF2-40B4-BE49-F238E27FC236}">
                <a16:creationId xmlns:a16="http://schemas.microsoft.com/office/drawing/2014/main" id="{4FF8BBE6-E96F-4568-BB38-F12FB1F6BBA7}"/>
              </a:ext>
            </a:extLst>
          </p:cNvPr>
          <p:cNvSpPr txBox="1"/>
          <p:nvPr userDrawn="1"/>
        </p:nvSpPr>
        <p:spPr>
          <a:xfrm>
            <a:off x="0" y="0"/>
            <a:ext cx="12192000" cy="276999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r"/>
            <a:r>
              <a:rPr lang="en-CA" sz="1200" b="0" i="0" u="none" baseline="0">
                <a:solidFill>
                  <a:srgbClr val="000000"/>
                </a:solidFill>
                <a:latin typeface="Arial" panose="020B0604020202020204" pitchFamily="34" charset="0"/>
              </a:rPr>
              <a:t>UNCLASSIFIED</a:t>
            </a:r>
          </a:p>
        </p:txBody>
      </p:sp>
    </p:spTree>
    <p:extLst>
      <p:ext uri="{BB962C8B-B14F-4D97-AF65-F5344CB8AC3E}">
        <p14:creationId xmlns:p14="http://schemas.microsoft.com/office/powerpoint/2010/main" val="17234426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3401F1-A4C9-4563-ADFB-4222EEBF07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B84EEB-0728-4E31-A3F5-4A0D17ACC15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B7B5335-5456-4F49-87AC-322CCFEFB9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0E9060-8AC8-440A-B998-D1F45A4B99CF}" type="datetimeFigureOut">
              <a:rPr lang="en-CA" smtClean="0"/>
              <a:t>2024-07-02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C109A8D-00B8-406C-9572-6CD9BCAAA2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8BE12FF-8CB0-40AD-B319-06A0972269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98FBAE-6F97-48F6-87D3-2713C4B82270}" type="slidenum">
              <a:rPr lang="en-CA" smtClean="0"/>
              <a:t>‹N°›</a:t>
            </a:fld>
            <a:endParaRPr lang="en-CA"/>
          </a:p>
        </p:txBody>
      </p:sp>
      <p:sp>
        <p:nvSpPr>
          <p:cNvPr id="7" name="hrSlideMaster.Title and ContentHeader" descr="UNCLASSIFIED">
            <a:extLst>
              <a:ext uri="{FF2B5EF4-FFF2-40B4-BE49-F238E27FC236}">
                <a16:creationId xmlns:a16="http://schemas.microsoft.com/office/drawing/2014/main" id="{20638CAC-88B9-4BF4-A6FE-EA941E9B92E6}"/>
              </a:ext>
            </a:extLst>
          </p:cNvPr>
          <p:cNvSpPr txBox="1"/>
          <p:nvPr userDrawn="1"/>
        </p:nvSpPr>
        <p:spPr>
          <a:xfrm>
            <a:off x="0" y="0"/>
            <a:ext cx="12192000" cy="276999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r"/>
            <a:r>
              <a:rPr lang="en-CA" sz="1200" b="0" i="0" u="none" baseline="0">
                <a:solidFill>
                  <a:srgbClr val="000000"/>
                </a:solidFill>
                <a:latin typeface="Arial" panose="020B0604020202020204" pitchFamily="34" charset="0"/>
              </a:rPr>
              <a:t>UNCLASSIFIED</a:t>
            </a:r>
          </a:p>
        </p:txBody>
      </p:sp>
    </p:spTree>
    <p:extLst>
      <p:ext uri="{BB962C8B-B14F-4D97-AF65-F5344CB8AC3E}">
        <p14:creationId xmlns:p14="http://schemas.microsoft.com/office/powerpoint/2010/main" val="15793231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68466C-9F96-4BB8-8E73-F747363D8A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1C1866C-0CDA-4CE7-9E67-80729ED0C97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99AF646-D52B-4D1F-B0A5-234F20758E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0E9060-8AC8-440A-B998-D1F45A4B99CF}" type="datetimeFigureOut">
              <a:rPr lang="en-CA" smtClean="0"/>
              <a:t>2024-07-02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EE20E0C-0B5B-4EFE-BE1D-0A2FE439ED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D1451A9-5913-49F9-A363-A8BC6E58B7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98FBAE-6F97-48F6-87D3-2713C4B82270}" type="slidenum">
              <a:rPr lang="en-CA" smtClean="0"/>
              <a:t>‹N°›</a:t>
            </a:fld>
            <a:endParaRPr lang="en-CA"/>
          </a:p>
        </p:txBody>
      </p:sp>
      <p:sp>
        <p:nvSpPr>
          <p:cNvPr id="7" name="hrSlideMaster.Section HeaderHeader" descr="UNCLASSIFIED">
            <a:extLst>
              <a:ext uri="{FF2B5EF4-FFF2-40B4-BE49-F238E27FC236}">
                <a16:creationId xmlns:a16="http://schemas.microsoft.com/office/drawing/2014/main" id="{58CD4020-BEE8-42B8-BF6E-C0DA373EAA01}"/>
              </a:ext>
            </a:extLst>
          </p:cNvPr>
          <p:cNvSpPr txBox="1"/>
          <p:nvPr userDrawn="1"/>
        </p:nvSpPr>
        <p:spPr>
          <a:xfrm>
            <a:off x="0" y="0"/>
            <a:ext cx="12192000" cy="276999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r"/>
            <a:r>
              <a:rPr lang="en-CA" sz="1200" b="0" i="0" u="none" baseline="0">
                <a:solidFill>
                  <a:srgbClr val="000000"/>
                </a:solidFill>
                <a:latin typeface="Arial" panose="020B0604020202020204" pitchFamily="34" charset="0"/>
              </a:rPr>
              <a:t>UNCLASSIFIED</a:t>
            </a:r>
          </a:p>
        </p:txBody>
      </p:sp>
    </p:spTree>
    <p:extLst>
      <p:ext uri="{BB962C8B-B14F-4D97-AF65-F5344CB8AC3E}">
        <p14:creationId xmlns:p14="http://schemas.microsoft.com/office/powerpoint/2010/main" val="2753331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F313EE-C734-4E14-AD26-4E580BA441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6A54033-96F3-4D08-A464-1CCB890002E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019911F-B906-4EA2-AD9C-214A1A7E59D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7FEC80B-90DD-4A61-9618-303ACFA3EB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0E9060-8AC8-440A-B998-D1F45A4B99CF}" type="datetimeFigureOut">
              <a:rPr lang="en-CA" smtClean="0"/>
              <a:t>2024-07-02</a:t>
            </a:fld>
            <a:endParaRPr lang="en-C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96B1AE5-F458-44AB-BC90-9409434E9A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61F89AA-2258-48C1-AAB6-5E49E3063A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98FBAE-6F97-48F6-87D3-2713C4B82270}" type="slidenum">
              <a:rPr lang="en-CA" smtClean="0"/>
              <a:t>‹N°›</a:t>
            </a:fld>
            <a:endParaRPr lang="en-CA"/>
          </a:p>
        </p:txBody>
      </p:sp>
      <p:sp>
        <p:nvSpPr>
          <p:cNvPr id="8" name="hrSlideMaster.Two ContentHeader" descr="UNCLASSIFIED">
            <a:extLst>
              <a:ext uri="{FF2B5EF4-FFF2-40B4-BE49-F238E27FC236}">
                <a16:creationId xmlns:a16="http://schemas.microsoft.com/office/drawing/2014/main" id="{406FC777-8B48-4C19-A62D-0AF710B6E011}"/>
              </a:ext>
            </a:extLst>
          </p:cNvPr>
          <p:cNvSpPr txBox="1"/>
          <p:nvPr userDrawn="1"/>
        </p:nvSpPr>
        <p:spPr>
          <a:xfrm>
            <a:off x="0" y="0"/>
            <a:ext cx="12192000" cy="276999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r"/>
            <a:r>
              <a:rPr lang="en-CA" sz="1200" b="0" i="0" u="none" baseline="0">
                <a:solidFill>
                  <a:srgbClr val="000000"/>
                </a:solidFill>
                <a:latin typeface="Arial" panose="020B0604020202020204" pitchFamily="34" charset="0"/>
              </a:rPr>
              <a:t>UNCLASSIFIED</a:t>
            </a:r>
          </a:p>
        </p:txBody>
      </p:sp>
    </p:spTree>
    <p:extLst>
      <p:ext uri="{BB962C8B-B14F-4D97-AF65-F5344CB8AC3E}">
        <p14:creationId xmlns:p14="http://schemas.microsoft.com/office/powerpoint/2010/main" val="24072617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E102FC-4A31-4B41-8A57-96D9333F4D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A4C8A0A-330C-4E96-A2AD-EFEBD2D0CF6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17E965D-3BF8-4244-A708-ED7F8D6121D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31A8137-48D9-4768-B19C-E580FB3275C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DA4B221-EDDD-4117-AAFB-A3908F605DB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64AB7E9-1B44-4C5F-98E2-CBFB64C97A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0E9060-8AC8-440A-B998-D1F45A4B99CF}" type="datetimeFigureOut">
              <a:rPr lang="en-CA" smtClean="0"/>
              <a:t>2024-07-02</a:t>
            </a:fld>
            <a:endParaRPr lang="en-CA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1E41A4A-60AF-4667-B795-23BFDC2883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E110985-8E5C-4BE8-B261-DE7394AE10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98FBAE-6F97-48F6-87D3-2713C4B82270}" type="slidenum">
              <a:rPr lang="en-CA" smtClean="0"/>
              <a:t>‹N°›</a:t>
            </a:fld>
            <a:endParaRPr lang="en-CA"/>
          </a:p>
        </p:txBody>
      </p:sp>
      <p:sp>
        <p:nvSpPr>
          <p:cNvPr id="10" name="hrSlideMaster.ComparisonHeader" descr="UNCLASSIFIED">
            <a:extLst>
              <a:ext uri="{FF2B5EF4-FFF2-40B4-BE49-F238E27FC236}">
                <a16:creationId xmlns:a16="http://schemas.microsoft.com/office/drawing/2014/main" id="{0107D7B9-A6F8-4B87-9215-C9F7C7983685}"/>
              </a:ext>
            </a:extLst>
          </p:cNvPr>
          <p:cNvSpPr txBox="1"/>
          <p:nvPr userDrawn="1"/>
        </p:nvSpPr>
        <p:spPr>
          <a:xfrm>
            <a:off x="0" y="0"/>
            <a:ext cx="12192000" cy="276999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r"/>
            <a:r>
              <a:rPr lang="en-CA" sz="1200" b="0" i="0" u="none" baseline="0">
                <a:solidFill>
                  <a:srgbClr val="000000"/>
                </a:solidFill>
                <a:latin typeface="Arial" panose="020B0604020202020204" pitchFamily="34" charset="0"/>
              </a:rPr>
              <a:t>UNCLASSIFIED</a:t>
            </a:r>
          </a:p>
        </p:txBody>
      </p:sp>
    </p:spTree>
    <p:extLst>
      <p:ext uri="{BB962C8B-B14F-4D97-AF65-F5344CB8AC3E}">
        <p14:creationId xmlns:p14="http://schemas.microsoft.com/office/powerpoint/2010/main" val="15660413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84B0AB-D9DC-4FBC-A36A-5E98D79844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4AA6FFA-F29C-47AC-88C1-6BD3AAE1B1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0E9060-8AC8-440A-B998-D1F45A4B99CF}" type="datetimeFigureOut">
              <a:rPr lang="en-CA" smtClean="0"/>
              <a:t>2024-07-02</a:t>
            </a:fld>
            <a:endParaRPr lang="en-CA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D24A319-29EA-43FA-86DE-211DE246B6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6908E04-3E8D-491B-B940-8D30193563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98FBAE-6F97-48F6-87D3-2713C4B82270}" type="slidenum">
              <a:rPr lang="en-CA" smtClean="0"/>
              <a:t>‹N°›</a:t>
            </a:fld>
            <a:endParaRPr lang="en-CA"/>
          </a:p>
        </p:txBody>
      </p:sp>
      <p:sp>
        <p:nvSpPr>
          <p:cNvPr id="6" name="hrSlideMaster.Title OnlyHeader" descr="UNCLASSIFIED">
            <a:extLst>
              <a:ext uri="{FF2B5EF4-FFF2-40B4-BE49-F238E27FC236}">
                <a16:creationId xmlns:a16="http://schemas.microsoft.com/office/drawing/2014/main" id="{2C6F9DFC-BFA6-4B5A-9AB7-8043EEE35021}"/>
              </a:ext>
            </a:extLst>
          </p:cNvPr>
          <p:cNvSpPr txBox="1"/>
          <p:nvPr userDrawn="1"/>
        </p:nvSpPr>
        <p:spPr>
          <a:xfrm>
            <a:off x="0" y="0"/>
            <a:ext cx="12192000" cy="276999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r"/>
            <a:r>
              <a:rPr lang="en-CA" sz="1200" b="0" i="0" u="none" baseline="0">
                <a:solidFill>
                  <a:srgbClr val="000000"/>
                </a:solidFill>
                <a:latin typeface="Arial" panose="020B0604020202020204" pitchFamily="34" charset="0"/>
              </a:rPr>
              <a:t>UNCLASSIFIED</a:t>
            </a:r>
          </a:p>
        </p:txBody>
      </p:sp>
    </p:spTree>
    <p:extLst>
      <p:ext uri="{BB962C8B-B14F-4D97-AF65-F5344CB8AC3E}">
        <p14:creationId xmlns:p14="http://schemas.microsoft.com/office/powerpoint/2010/main" val="16674081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CC26A42-A38E-4A5C-B0AF-EEAB114AFA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0E9060-8AC8-440A-B998-D1F45A4B99CF}" type="datetimeFigureOut">
              <a:rPr lang="en-CA" smtClean="0"/>
              <a:t>2024-07-02</a:t>
            </a:fld>
            <a:endParaRPr lang="en-CA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72B7B1D-6D3C-4468-BD10-496FEFEA5D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C9465AD-8B46-4B31-9715-E506CE84F3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98FBAE-6F97-48F6-87D3-2713C4B82270}" type="slidenum">
              <a:rPr lang="en-CA" smtClean="0"/>
              <a:t>‹N°›</a:t>
            </a:fld>
            <a:endParaRPr lang="en-CA"/>
          </a:p>
        </p:txBody>
      </p:sp>
      <p:sp>
        <p:nvSpPr>
          <p:cNvPr id="5" name="hrSlideMaster.BlankHeader" descr="UNCLASSIFIED">
            <a:extLst>
              <a:ext uri="{FF2B5EF4-FFF2-40B4-BE49-F238E27FC236}">
                <a16:creationId xmlns:a16="http://schemas.microsoft.com/office/drawing/2014/main" id="{37DFCEE1-A551-4261-A78A-09D6C4CC067C}"/>
              </a:ext>
            </a:extLst>
          </p:cNvPr>
          <p:cNvSpPr txBox="1"/>
          <p:nvPr userDrawn="1"/>
        </p:nvSpPr>
        <p:spPr>
          <a:xfrm>
            <a:off x="0" y="0"/>
            <a:ext cx="12192000" cy="276999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r"/>
            <a:r>
              <a:rPr lang="en-CA" sz="1200" b="0" i="0" u="none" baseline="0">
                <a:solidFill>
                  <a:srgbClr val="000000"/>
                </a:solidFill>
                <a:latin typeface="Arial" panose="020B0604020202020204" pitchFamily="34" charset="0"/>
              </a:rPr>
              <a:t>UNCLASSIFIED</a:t>
            </a:r>
          </a:p>
        </p:txBody>
      </p:sp>
    </p:spTree>
    <p:extLst>
      <p:ext uri="{BB962C8B-B14F-4D97-AF65-F5344CB8AC3E}">
        <p14:creationId xmlns:p14="http://schemas.microsoft.com/office/powerpoint/2010/main" val="20092844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653773-B0F1-41CE-B63D-1769F9318E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DB75C50-C5AA-4493-BDBD-89A17ADFFE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ED9859A-AA50-43BA-AE17-0AC9FF3D55A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BD73D60-3D43-4F22-8E9D-91B99C7547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0E9060-8AC8-440A-B998-D1F45A4B99CF}" type="datetimeFigureOut">
              <a:rPr lang="en-CA" smtClean="0"/>
              <a:t>2024-07-02</a:t>
            </a:fld>
            <a:endParaRPr lang="en-C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470CDEA-F8DB-4CFA-A65B-657CAA5C4B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5795B7D-FC79-4F2A-9B74-E86E684A39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98FBAE-6F97-48F6-87D3-2713C4B82270}" type="slidenum">
              <a:rPr lang="en-CA" smtClean="0"/>
              <a:t>‹N°›</a:t>
            </a:fld>
            <a:endParaRPr lang="en-CA"/>
          </a:p>
        </p:txBody>
      </p:sp>
      <p:sp>
        <p:nvSpPr>
          <p:cNvPr id="8" name="hrSlideMaster.Content with CaptionHeader" descr="UNCLASSIFIED">
            <a:extLst>
              <a:ext uri="{FF2B5EF4-FFF2-40B4-BE49-F238E27FC236}">
                <a16:creationId xmlns:a16="http://schemas.microsoft.com/office/drawing/2014/main" id="{94E0044F-D2C8-45BB-AE98-A1F382ACF7BD}"/>
              </a:ext>
            </a:extLst>
          </p:cNvPr>
          <p:cNvSpPr txBox="1"/>
          <p:nvPr userDrawn="1"/>
        </p:nvSpPr>
        <p:spPr>
          <a:xfrm>
            <a:off x="0" y="0"/>
            <a:ext cx="12192000" cy="276999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r"/>
            <a:r>
              <a:rPr lang="en-CA" sz="1200" b="0" i="0" u="none" baseline="0">
                <a:solidFill>
                  <a:srgbClr val="000000"/>
                </a:solidFill>
                <a:latin typeface="Arial" panose="020B0604020202020204" pitchFamily="34" charset="0"/>
              </a:rPr>
              <a:t>UNCLASSIFIED</a:t>
            </a:r>
          </a:p>
        </p:txBody>
      </p:sp>
    </p:spTree>
    <p:extLst>
      <p:ext uri="{BB962C8B-B14F-4D97-AF65-F5344CB8AC3E}">
        <p14:creationId xmlns:p14="http://schemas.microsoft.com/office/powerpoint/2010/main" val="42859559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422076-A483-41B2-93DA-DC1C689E2F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9AC3418-6C85-4BD5-8C11-88874462C6E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CA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BCB2FC3-9815-4CF1-B4D3-5621A40A34B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772CEE5-CCE6-4E20-8AD1-E35F6B964C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0E9060-8AC8-440A-B998-D1F45A4B99CF}" type="datetimeFigureOut">
              <a:rPr lang="en-CA" smtClean="0"/>
              <a:t>2024-07-02</a:t>
            </a:fld>
            <a:endParaRPr lang="en-C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3DA2764-F34D-4039-AB69-2F11DF802D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6486BF1-06C5-482D-9880-98E289BCF5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98FBAE-6F97-48F6-87D3-2713C4B82270}" type="slidenum">
              <a:rPr lang="en-CA" smtClean="0"/>
              <a:t>‹N°›</a:t>
            </a:fld>
            <a:endParaRPr lang="en-CA"/>
          </a:p>
        </p:txBody>
      </p:sp>
      <p:sp>
        <p:nvSpPr>
          <p:cNvPr id="8" name="hrSlideMaster.Picture with CaptionHeader" descr="UNCLASSIFIED">
            <a:extLst>
              <a:ext uri="{FF2B5EF4-FFF2-40B4-BE49-F238E27FC236}">
                <a16:creationId xmlns:a16="http://schemas.microsoft.com/office/drawing/2014/main" id="{A11A47FB-1E6C-4C86-BB76-B83DB237C647}"/>
              </a:ext>
            </a:extLst>
          </p:cNvPr>
          <p:cNvSpPr txBox="1"/>
          <p:nvPr userDrawn="1"/>
        </p:nvSpPr>
        <p:spPr>
          <a:xfrm>
            <a:off x="0" y="0"/>
            <a:ext cx="12192000" cy="276999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r"/>
            <a:r>
              <a:rPr lang="en-CA" sz="1200" b="0" i="0" u="none" baseline="0">
                <a:solidFill>
                  <a:srgbClr val="000000"/>
                </a:solidFill>
                <a:latin typeface="Arial" panose="020B0604020202020204" pitchFamily="34" charset="0"/>
              </a:rPr>
              <a:t>UNCLASSIFIED</a:t>
            </a:r>
          </a:p>
        </p:txBody>
      </p:sp>
    </p:spTree>
    <p:extLst>
      <p:ext uri="{BB962C8B-B14F-4D97-AF65-F5344CB8AC3E}">
        <p14:creationId xmlns:p14="http://schemas.microsoft.com/office/powerpoint/2010/main" val="35448909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A0DF9FB-0025-4E5F-8BDA-E21B6D9933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B875D30-0040-476F-9893-356D0F9B3A4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62A097A-4C0F-4697-A302-C08FC56D846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0E9060-8AC8-440A-B998-D1F45A4B99CF}" type="datetimeFigureOut">
              <a:rPr lang="en-CA" smtClean="0"/>
              <a:t>2024-07-02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B6E2042-B93E-41CC-BCA6-36A1910E66F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4D3976C-15A5-4689-A906-9EEF49E9E1E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98FBAE-6F97-48F6-87D3-2713C4B82270}" type="slidenum">
              <a:rPr lang="en-CA" smtClean="0"/>
              <a:t>‹N°›</a:t>
            </a:fld>
            <a:endParaRPr lang="en-CA"/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EAEFD5D9-84AB-4C14-617B-6883D33216C8}"/>
              </a:ext>
            </a:extLst>
          </p:cNvPr>
          <p:cNvSpPr txBox="1"/>
          <p:nvPr userDrawn="1">
            <p:extLst>
              <p:ext uri="{1162E1C5-73C7-4A58-AE30-91384D911F3F}">
                <p184:classification xmlns:p184="http://schemas.microsoft.com/office/powerpoint/2018/4/main" val="hdr"/>
              </p:ext>
            </p:extLst>
          </p:nvPr>
        </p:nvSpPr>
        <p:spPr>
          <a:xfrm>
            <a:off x="9604375" y="190500"/>
            <a:ext cx="2439988" cy="182880"/>
          </a:xfrm>
          <a:prstGeom prst="rect">
            <a:avLst/>
          </a:prstGeom>
        </p:spPr>
        <p:txBody>
          <a:bodyPr horzOverflow="overflow" lIns="0" tIns="0" rIns="0" bIns="0">
            <a:spAutoFit/>
          </a:bodyPr>
          <a:lstStyle/>
          <a:p>
            <a:pPr algn="l"/>
            <a:r>
              <a:rPr lang="fr-CA" sz="12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UNCLASSIFIED / NON CLASSIFIÉ</a:t>
            </a:r>
          </a:p>
        </p:txBody>
      </p:sp>
    </p:spTree>
    <p:extLst>
      <p:ext uri="{BB962C8B-B14F-4D97-AF65-F5344CB8AC3E}">
        <p14:creationId xmlns:p14="http://schemas.microsoft.com/office/powerpoint/2010/main" val="8305078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hyperlink" Target="mailto:Sonia.Ally@cra-arc.gc.ca" TargetMode="External"/><Relationship Id="rId3" Type="http://schemas.openxmlformats.org/officeDocument/2006/relationships/hyperlink" Target="mailto:Christianne.Richard@cra-arc.gc.ca" TargetMode="External"/><Relationship Id="rId7" Type="http://schemas.openxmlformats.org/officeDocument/2006/relationships/hyperlink" Target="mailto:Claudine.Gagnon@cra-arc.gc.ca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hyperlink" Target="mailto:Alain.Ouellette-Roy@cra-arc.gc.ca" TargetMode="External"/><Relationship Id="rId11" Type="http://schemas.openxmlformats.org/officeDocument/2006/relationships/image" Target="../media/image8.svg"/><Relationship Id="rId5" Type="http://schemas.openxmlformats.org/officeDocument/2006/relationships/hyperlink" Target="mailto:Mackenzie.Hill@cra-arc.gc.ca" TargetMode="External"/><Relationship Id="rId10" Type="http://schemas.openxmlformats.org/officeDocument/2006/relationships/image" Target="../media/image7.png"/><Relationship Id="rId4" Type="http://schemas.openxmlformats.org/officeDocument/2006/relationships/hyperlink" Target="mailto:Xavier.Pachake@cra-arc.gc.ca" TargetMode="External"/><Relationship Id="rId9" Type="http://schemas.openxmlformats.org/officeDocument/2006/relationships/hyperlink" Target="mailto:Abdi.AdenChil@cra-arc.gc.ca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infozone.omega.dce-eir.net/english/r2732472/ec-ce/ol-lo/language_training/lrdg-e.asp?utm_source=Infozone&amp;utm_medium=News_Item&amp;utm_campaign=No_Signature_Corporate_item+HRB+Diversity_and_Inclusion&amp;utm_content=Friday-10-jj_0048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hyperlink" Target="https://druid.omega.dce-eir.net/knowhow/lang-buddy-index-e.asp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Placeholder 10">
            <a:extLst>
              <a:ext uri="{FF2B5EF4-FFF2-40B4-BE49-F238E27FC236}">
                <a16:creationId xmlns:a16="http://schemas.microsoft.com/office/drawing/2014/main" id="{AFC89644-7A83-48B1-9396-6998B61F0D48}"/>
              </a:ext>
            </a:extLst>
          </p:cNvPr>
          <p:cNvPicPr>
            <a:picLocks noGrp="1" noChangeAspect="1"/>
          </p:cNvPicPr>
          <p:nvPr>
            <p:ph type="pic" sz="quarter" idx="26"/>
          </p:nvPr>
        </p:nvPicPr>
        <p:blipFill>
          <a:blip r:embed="rId3">
            <a:alphaModFix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6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7420" r="17420"/>
          <a:stretch>
            <a:fillRect/>
          </a:stretch>
        </p:blipFill>
        <p:spPr>
          <a:xfrm>
            <a:off x="4104000" y="0"/>
            <a:ext cx="8087282" cy="6858000"/>
          </a:xfr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DBAE0152-A125-4C80-A987-1D2A11466015}"/>
              </a:ext>
            </a:extLst>
          </p:cNvPr>
          <p:cNvSpPr/>
          <p:nvPr/>
        </p:nvSpPr>
        <p:spPr>
          <a:xfrm>
            <a:off x="195309" y="275208"/>
            <a:ext cx="3417903" cy="115409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9" name="Text Box 8">
            <a:extLst>
              <a:ext uri="{FF2B5EF4-FFF2-40B4-BE49-F238E27FC236}">
                <a16:creationId xmlns:a16="http://schemas.microsoft.com/office/drawing/2014/main" id="{00F0F6F0-E958-43E3-8658-0ACBD470FF4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0971" y="518130"/>
            <a:ext cx="5513033" cy="49237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2260" tIns="32260" rIns="32260" bIns="32260" numCol="1" anchor="t" anchorCtr="0" compatLnSpc="1">
            <a:prstTxWarp prst="textNoShape">
              <a:avLst/>
            </a:prstTxWarp>
          </a:bodyPr>
          <a:lstStyle/>
          <a:p>
            <a:pPr defTabSz="806501" eaLnBrk="0" fontAlgn="base" hangingPunct="0">
              <a:spcBef>
                <a:spcPct val="0"/>
              </a:spcBef>
              <a:spcAft>
                <a:spcPct val="0"/>
              </a:spcAft>
            </a:pPr>
            <a:endParaRPr lang="fr-FR" altLang="fr-FR" sz="4000" b="1" spc="-79" dirty="0">
              <a:solidFill>
                <a:srgbClr val="3A708D"/>
              </a:solidFill>
              <a:latin typeface="Century Gothic" panose="020B0502020202020204" pitchFamily="34" charset="0"/>
            </a:endParaRPr>
          </a:p>
          <a:p>
            <a:pPr defTabSz="806501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FR" altLang="fr-FR" sz="6000" b="1" spc="-79" err="1">
                <a:solidFill>
                  <a:srgbClr val="3A708D"/>
                </a:solidFill>
                <a:latin typeface="Century Gothic" panose="020B0502020202020204" pitchFamily="34" charset="0"/>
              </a:rPr>
              <a:t>Pathway</a:t>
            </a:r>
            <a:r>
              <a:rPr lang="fr-FR" altLang="fr-FR" sz="6000" b="1" spc="-79">
                <a:solidFill>
                  <a:srgbClr val="3A708D"/>
                </a:solidFill>
                <a:latin typeface="Century Gothic" panose="020B0502020202020204" pitchFamily="34" charset="0"/>
              </a:rPr>
              <a:t> </a:t>
            </a:r>
          </a:p>
          <a:p>
            <a:pPr defTabSz="806501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FR" altLang="fr-FR" sz="6000" b="1" spc="-79">
                <a:solidFill>
                  <a:srgbClr val="3A708D"/>
                </a:solidFill>
                <a:latin typeface="Century Gothic" panose="020B0502020202020204" pitchFamily="34" charset="0"/>
              </a:rPr>
              <a:t>from </a:t>
            </a:r>
            <a:r>
              <a:rPr lang="fr-FR" altLang="fr-FR" sz="6000" b="1" spc="-79" err="1">
                <a:solidFill>
                  <a:srgbClr val="3A708D"/>
                </a:solidFill>
                <a:latin typeface="Century Gothic" panose="020B0502020202020204" pitchFamily="34" charset="0"/>
              </a:rPr>
              <a:t>level</a:t>
            </a:r>
            <a:r>
              <a:rPr lang="fr-FR" altLang="fr-FR" sz="6000" b="1" spc="-79">
                <a:solidFill>
                  <a:srgbClr val="3A708D"/>
                </a:solidFill>
                <a:latin typeface="Century Gothic" panose="020B0502020202020204" pitchFamily="34" charset="0"/>
              </a:rPr>
              <a:t> </a:t>
            </a:r>
          </a:p>
          <a:p>
            <a:pPr defTabSz="806501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FR" altLang="fr-FR" sz="6000" b="1" spc="-79">
                <a:solidFill>
                  <a:srgbClr val="3A708D"/>
                </a:solidFill>
                <a:latin typeface="Century Gothic" panose="020B0502020202020204" pitchFamily="34" charset="0"/>
              </a:rPr>
              <a:t>B to C</a:t>
            </a:r>
          </a:p>
          <a:p>
            <a:pPr defTabSz="806501" eaLnBrk="0" fontAlgn="base" hangingPunct="0">
              <a:spcBef>
                <a:spcPct val="0"/>
              </a:spcBef>
              <a:spcAft>
                <a:spcPct val="0"/>
              </a:spcAft>
            </a:pPr>
            <a:endParaRPr lang="fr-FR" altLang="fr-FR" sz="6000" b="1" spc="-79">
              <a:solidFill>
                <a:srgbClr val="3A708D"/>
              </a:solidFill>
              <a:latin typeface="Century Gothic" panose="020B0502020202020204" pitchFamily="34" charset="0"/>
            </a:endParaRPr>
          </a:p>
          <a:p>
            <a:pPr defTabSz="806501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FR" altLang="fr-FR" sz="2000" spc="-79">
                <a:solidFill>
                  <a:srgbClr val="3A708D"/>
                </a:solidFill>
                <a:latin typeface="Century Gothic" panose="020B0502020202020204" pitchFamily="34" charset="0"/>
              </a:rPr>
              <a:t>Second </a:t>
            </a:r>
            <a:r>
              <a:rPr lang="fr-FR" altLang="fr-FR" sz="2000" spc="-79" dirty="0">
                <a:solidFill>
                  <a:srgbClr val="3A708D"/>
                </a:solidFill>
                <a:latin typeface="Century Gothic" panose="020B0502020202020204" pitchFamily="34" charset="0"/>
              </a:rPr>
              <a:t>Official </a:t>
            </a:r>
            <a:r>
              <a:rPr lang="fr-FR" altLang="fr-FR" sz="2000" spc="-79" dirty="0" err="1">
                <a:solidFill>
                  <a:srgbClr val="3A708D"/>
                </a:solidFill>
                <a:latin typeface="Century Gothic" panose="020B0502020202020204" pitchFamily="34" charset="0"/>
              </a:rPr>
              <a:t>Language</a:t>
            </a:r>
            <a:r>
              <a:rPr lang="fr-FR" altLang="fr-FR" sz="2000" spc="-79" dirty="0">
                <a:solidFill>
                  <a:srgbClr val="3A708D"/>
                </a:solidFill>
                <a:latin typeface="Century Gothic" panose="020B0502020202020204" pitchFamily="34" charset="0"/>
              </a:rPr>
              <a:t> </a:t>
            </a:r>
          </a:p>
          <a:p>
            <a:pPr defTabSz="806501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FR" altLang="fr-FR" sz="2000" spc="-79" dirty="0">
                <a:solidFill>
                  <a:srgbClr val="3A708D"/>
                </a:solidFill>
                <a:latin typeface="Century Gothic" panose="020B0502020202020204" pitchFamily="34" charset="0"/>
              </a:rPr>
              <a:t>Group Coaching Program - </a:t>
            </a:r>
            <a:r>
              <a:rPr lang="fr-FR" altLang="fr-FR" sz="2000" spc="-79" dirty="0" err="1">
                <a:solidFill>
                  <a:srgbClr val="3A708D"/>
                </a:solidFill>
                <a:latin typeface="Century Gothic" panose="020B0502020202020204" pitchFamily="34" charset="0"/>
              </a:rPr>
              <a:t>Cohort</a:t>
            </a:r>
            <a:r>
              <a:rPr lang="fr-FR" altLang="fr-FR" sz="2000" spc="-79" dirty="0">
                <a:solidFill>
                  <a:srgbClr val="3A708D"/>
                </a:solidFill>
                <a:latin typeface="Century Gothic" panose="020B0502020202020204" pitchFamily="34" charset="0"/>
              </a:rPr>
              <a:t> B</a:t>
            </a:r>
            <a:endParaRPr lang="fr-FR" altLang="fr-FR" sz="4300" spc="-79" dirty="0">
              <a:solidFill>
                <a:srgbClr val="3A708D"/>
              </a:solidFill>
              <a:latin typeface="Century Gothic" panose="020B0502020202020204" pitchFamily="34" charset="0"/>
            </a:endParaRP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6E561235-F6EF-4486-8C4B-97F2DB86F493}"/>
              </a:ext>
            </a:extLst>
          </p:cNvPr>
          <p:cNvCxnSpPr>
            <a:cxnSpLocks/>
          </p:cNvCxnSpPr>
          <p:nvPr/>
        </p:nvCxnSpPr>
        <p:spPr>
          <a:xfrm>
            <a:off x="214839" y="4323441"/>
            <a:ext cx="4705130" cy="0"/>
          </a:xfrm>
          <a:prstGeom prst="line">
            <a:avLst/>
          </a:prstGeom>
          <a:ln w="38100">
            <a:solidFill>
              <a:srgbClr val="3A708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Subtitle 2">
            <a:extLst>
              <a:ext uri="{FF2B5EF4-FFF2-40B4-BE49-F238E27FC236}">
                <a16:creationId xmlns:a16="http://schemas.microsoft.com/office/drawing/2014/main" id="{BC3FC188-B764-4BC0-90F7-DF7C9AF160C0}"/>
              </a:ext>
            </a:extLst>
          </p:cNvPr>
          <p:cNvSpPr txBox="1">
            <a:spLocks/>
          </p:cNvSpPr>
          <p:nvPr/>
        </p:nvSpPr>
        <p:spPr>
          <a:xfrm>
            <a:off x="93230" y="6371677"/>
            <a:ext cx="7186455" cy="309863"/>
          </a:xfrm>
          <a:prstGeom prst="rect">
            <a:avLst/>
          </a:prstGeom>
        </p:spPr>
        <p:txBody>
          <a:bodyPr vert="horz" wrap="square" lIns="108745" tIns="54373" rIns="108745" bIns="54373" rtlCol="0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defTabSz="543818">
              <a:lnSpc>
                <a:spcPct val="100000"/>
              </a:lnSpc>
            </a:pPr>
            <a:r>
              <a:rPr lang="fr-CA" sz="1300" dirty="0">
                <a:solidFill>
                  <a:srgbClr val="3A708D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Official Languages </a:t>
            </a:r>
            <a:r>
              <a:rPr lang="fr-CA" sz="1300" dirty="0" err="1">
                <a:solidFill>
                  <a:srgbClr val="3A708D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Language</a:t>
            </a:r>
            <a:r>
              <a:rPr lang="fr-CA" sz="1300" dirty="0">
                <a:solidFill>
                  <a:srgbClr val="3A708D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Training team – Coaching </a:t>
            </a:r>
            <a:r>
              <a:rPr lang="fr-CA" sz="1300" dirty="0" err="1">
                <a:solidFill>
                  <a:srgbClr val="3A708D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Advisors</a:t>
            </a:r>
            <a:endParaRPr lang="fr-CA" sz="1300" dirty="0">
              <a:solidFill>
                <a:srgbClr val="3A708D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3548812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10934700" y="0"/>
            <a:ext cx="1257300" cy="2381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17854820"/>
              </p:ext>
            </p:extLst>
          </p:nvPr>
        </p:nvGraphicFramePr>
        <p:xfrm>
          <a:off x="62145" y="168677"/>
          <a:ext cx="12039098" cy="624987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961699">
                  <a:extLst>
                    <a:ext uri="{9D8B030D-6E8A-4147-A177-3AD203B41FA5}">
                      <a16:colId xmlns:a16="http://schemas.microsoft.com/office/drawing/2014/main" val="1968660511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3034383825"/>
                    </a:ext>
                  </a:extLst>
                </a:gridCol>
                <a:gridCol w="5869119">
                  <a:extLst>
                    <a:ext uri="{9D8B030D-6E8A-4147-A177-3AD203B41FA5}">
                      <a16:colId xmlns:a16="http://schemas.microsoft.com/office/drawing/2014/main" val="4000857621"/>
                    </a:ext>
                  </a:extLst>
                </a:gridCol>
              </a:tblGrid>
              <a:tr h="2027134">
                <a:tc gridSpan="3">
                  <a:txBody>
                    <a:bodyPr/>
                    <a:lstStyle/>
                    <a:p>
                      <a:pPr algn="ctr"/>
                      <a:r>
                        <a:rPr lang="fr-CA" sz="4500" b="1">
                          <a:solidFill>
                            <a:schemeClr val="bg1"/>
                          </a:solidFill>
                        </a:rPr>
                        <a:t>CRITERIA FOR ORAL PROFICIENCY: </a:t>
                      </a:r>
                    </a:p>
                    <a:p>
                      <a:pPr algn="ctr"/>
                      <a:r>
                        <a:rPr lang="fr-CA" sz="4500" b="1">
                          <a:solidFill>
                            <a:schemeClr val="bg1"/>
                          </a:solidFill>
                        </a:rPr>
                        <a:t>LEVEL B </a:t>
                      </a:r>
                      <a:r>
                        <a:rPr lang="fr-CA" sz="4500" b="0">
                          <a:solidFill>
                            <a:schemeClr val="bg1"/>
                          </a:solidFill>
                        </a:rPr>
                        <a:t>vs</a:t>
                      </a:r>
                      <a:r>
                        <a:rPr lang="fr-CA" sz="4500" b="1">
                          <a:solidFill>
                            <a:schemeClr val="bg1"/>
                          </a:solidFill>
                        </a:rPr>
                        <a:t> LEVEL C</a:t>
                      </a:r>
                      <a:endParaRPr lang="en-CA" sz="45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A708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86820467"/>
                  </a:ext>
                </a:extLst>
              </a:tr>
              <a:tr h="760176"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3000" b="1" kern="1200">
                          <a:solidFill>
                            <a:srgbClr val="3A708D"/>
                          </a:solidFill>
                          <a:latin typeface="+mn-lt"/>
                          <a:ea typeface="+mn-ea"/>
                          <a:cs typeface="+mn-cs"/>
                        </a:rPr>
                        <a:t>ORAL LEVEL B</a:t>
                      </a:r>
                    </a:p>
                  </a:txBody>
                  <a:tcPr anchor="ctr">
                    <a:lnL w="635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lvl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CA" sz="100" b="1" kern="1200" dirty="0">
                        <a:solidFill>
                          <a:srgbClr val="3A708D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635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3000" b="1" kern="1200">
                          <a:solidFill>
                            <a:srgbClr val="3A708D"/>
                          </a:solidFill>
                          <a:latin typeface="+mn-lt"/>
                          <a:ea typeface="+mn-ea"/>
                          <a:cs typeface="+mn-cs"/>
                        </a:rPr>
                        <a:t>ORAL LEVEL C</a:t>
                      </a:r>
                    </a:p>
                  </a:txBody>
                  <a:tcPr anchor="ctr">
                    <a:lnL w="635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41037983"/>
                  </a:ext>
                </a:extLst>
              </a:tr>
              <a:tr h="717943"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1400" b="1" kern="1200">
                          <a:solidFill>
                            <a:srgbClr val="3A708D"/>
                          </a:solidFill>
                          <a:latin typeface="+mn-lt"/>
                          <a:ea typeface="+mn-ea"/>
                          <a:cs typeface="+mn-cs"/>
                        </a:rPr>
                        <a:t>A person speaking at this level understands the main points of standard speech that deals with work-related topics delivered at normal speed.</a:t>
                      </a:r>
                    </a:p>
                  </a:txBody>
                  <a:tcPr>
                    <a:lnL w="635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pPr lvl="0"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CA" sz="1600" b="1" kern="1200" dirty="0">
                        <a:solidFill>
                          <a:srgbClr val="3A708D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635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1400" b="1" kern="1200">
                          <a:solidFill>
                            <a:srgbClr val="3A708D"/>
                          </a:solidFill>
                          <a:latin typeface="+mn-lt"/>
                          <a:ea typeface="+mn-ea"/>
                          <a:cs typeface="+mn-cs"/>
                        </a:rPr>
                        <a:t>A person speaking at this level understands linguistically complex speech that deals with work-related topics delivered at normal speed.</a:t>
                      </a:r>
                    </a:p>
                  </a:txBody>
                  <a:tcPr>
                    <a:lnL w="635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35886732"/>
                  </a:ext>
                </a:extLst>
              </a:tr>
              <a:tr h="380088"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12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Can give a simple description of a </a:t>
                      </a:r>
                      <a:r>
                        <a:rPr lang="en-CA" sz="1200" b="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concrete</a:t>
                      </a:r>
                      <a:r>
                        <a:rPr lang="en-CA" sz="12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topic.</a:t>
                      </a:r>
                    </a:p>
                  </a:txBody>
                  <a:tcPr anchor="ctr">
                    <a:lnL w="635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A70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rowSpan="7">
                  <a:txBody>
                    <a:bodyPr/>
                    <a:lstStyle/>
                    <a:p>
                      <a:pPr lvl="0"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CA" sz="100" b="1" kern="1200" dirty="0">
                        <a:solidFill>
                          <a:srgbClr val="3A708D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635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12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Can give clear, detailed descriptions of complex topics.</a:t>
                      </a:r>
                    </a:p>
                  </a:txBody>
                  <a:tcPr anchor="ctr">
                    <a:lnL w="635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A70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54835811"/>
                  </a:ext>
                </a:extLst>
              </a:tr>
              <a:tr h="380088"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12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Can explain main points comprehensibly.</a:t>
                      </a:r>
                    </a:p>
                  </a:txBody>
                  <a:tcPr anchor="ctr">
                    <a:lnL w="635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A70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A70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pPr lvl="0"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CA" sz="500" b="1" kern="1200" dirty="0">
                        <a:solidFill>
                          <a:srgbClr val="3A708D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635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12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Can summarize a discussion.</a:t>
                      </a:r>
                    </a:p>
                  </a:txBody>
                  <a:tcPr anchor="ctr">
                    <a:lnL w="635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A70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A70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59137630"/>
                  </a:ext>
                </a:extLst>
              </a:tr>
              <a:tr h="380088"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12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Can compare and discuss.</a:t>
                      </a:r>
                    </a:p>
                  </a:txBody>
                  <a:tcPr anchor="ctr">
                    <a:lnL w="635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A70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A70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pPr lvl="0"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CA" sz="500" b="1" kern="1200" dirty="0">
                        <a:solidFill>
                          <a:srgbClr val="3A708D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635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12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Can express and sustain opinions, and respond to complex and hypothetical questions.</a:t>
                      </a:r>
                    </a:p>
                  </a:txBody>
                  <a:tcPr anchor="ctr">
                    <a:lnL w="635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A70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A70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67643022"/>
                  </a:ext>
                </a:extLst>
              </a:tr>
              <a:tr h="380088"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12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Can speak with some spontaneity, with some hesitations and pauses.</a:t>
                      </a:r>
                    </a:p>
                  </a:txBody>
                  <a:tcPr anchor="ctr">
                    <a:lnL w="635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A70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A70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pPr lvl="0"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CA" sz="500" b="1" kern="1200" dirty="0">
                        <a:solidFill>
                          <a:srgbClr val="3A708D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635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12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Has a fairly natural and even delivery, with occasional hesitations (that are mostly for ideas).</a:t>
                      </a:r>
                    </a:p>
                  </a:txBody>
                  <a:tcPr anchor="ctr">
                    <a:lnL w="635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A70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A70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1050737"/>
                  </a:ext>
                </a:extLst>
              </a:tr>
              <a:tr h="447836"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12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Has sufficient vocabulary, a variety of simple grammatical structures and can link sequences.</a:t>
                      </a:r>
                    </a:p>
                  </a:txBody>
                  <a:tcPr anchor="ctr">
                    <a:lnL w="635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A70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A70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pPr lvl="0"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CA" sz="500" b="1" kern="1200" dirty="0">
                        <a:solidFill>
                          <a:srgbClr val="3A708D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635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12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Has a broad range of vocabulary and structures with a relatively high degree of control.</a:t>
                      </a:r>
                    </a:p>
                  </a:txBody>
                  <a:tcPr anchor="ctr">
                    <a:lnL w="635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A70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A70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27465989"/>
                  </a:ext>
                </a:extLst>
              </a:tr>
              <a:tr h="396350"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12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May be miscommunicating in some areas, but most stretches are clear.</a:t>
                      </a:r>
                    </a:p>
                  </a:txBody>
                  <a:tcPr anchor="ctr">
                    <a:lnL w="635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A70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A70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pPr lvl="0"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CA" sz="500" b="1" kern="1200" dirty="0">
                        <a:solidFill>
                          <a:srgbClr val="3A708D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635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12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Makes errors, but these rarely lead to misunderstanding.</a:t>
                      </a:r>
                    </a:p>
                  </a:txBody>
                  <a:tcPr anchor="ctr">
                    <a:lnL w="635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A70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A70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42433093"/>
                  </a:ext>
                </a:extLst>
              </a:tr>
              <a:tr h="380088"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12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Has generally clear pronunciation, even if an accent from another language is noticeable.</a:t>
                      </a:r>
                    </a:p>
                  </a:txBody>
                  <a:tcPr anchor="ctr">
                    <a:lnL w="635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A70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pPr lvl="0"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CA" sz="500" b="1" kern="1200" dirty="0">
                        <a:solidFill>
                          <a:srgbClr val="3A708D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635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12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Has clear pronunciation, even if an accent from another language is noticeable.</a:t>
                      </a:r>
                    </a:p>
                  </a:txBody>
                  <a:tcPr anchor="ctr">
                    <a:lnL w="635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A70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75051186"/>
                  </a:ext>
                </a:extLst>
              </a:tr>
            </a:tbl>
          </a:graphicData>
        </a:graphic>
      </p:graphicFrame>
      <p:pic>
        <p:nvPicPr>
          <p:cNvPr id="6" name="Picture 5">
            <a:extLst>
              <a:ext uri="{FF2B5EF4-FFF2-40B4-BE49-F238E27FC236}">
                <a16:creationId xmlns:a16="http://schemas.microsoft.com/office/drawing/2014/main" id="{C9623FDD-6FAE-4EB8-99DE-20ACDEF9DFB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503" y="273745"/>
            <a:ext cx="1274042" cy="1274042"/>
          </a:xfrm>
          <a:prstGeom prst="rect">
            <a:avLst/>
          </a:prstGeom>
        </p:spPr>
      </p:pic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A1A2D411-2928-6675-3085-32407D3A230F}"/>
              </a:ext>
            </a:extLst>
          </p:cNvPr>
          <p:cNvCxnSpPr>
            <a:cxnSpLocks/>
          </p:cNvCxnSpPr>
          <p:nvPr/>
        </p:nvCxnSpPr>
        <p:spPr>
          <a:xfrm>
            <a:off x="6134473" y="2547891"/>
            <a:ext cx="0" cy="3937243"/>
          </a:xfrm>
          <a:prstGeom prst="line">
            <a:avLst/>
          </a:prstGeom>
          <a:ln w="1905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7975849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10934700" y="0"/>
            <a:ext cx="1257300" cy="2381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16400133"/>
              </p:ext>
            </p:extLst>
          </p:nvPr>
        </p:nvGraphicFramePr>
        <p:xfrm>
          <a:off x="226422" y="168675"/>
          <a:ext cx="11792753" cy="643008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792753">
                  <a:extLst>
                    <a:ext uri="{9D8B030D-6E8A-4147-A177-3AD203B41FA5}">
                      <a16:colId xmlns:a16="http://schemas.microsoft.com/office/drawing/2014/main" val="1968660511"/>
                    </a:ext>
                  </a:extLst>
                </a:gridCol>
              </a:tblGrid>
              <a:tr h="2147981">
                <a:tc>
                  <a:txBody>
                    <a:bodyPr/>
                    <a:lstStyle/>
                    <a:p>
                      <a:pPr algn="ctr"/>
                      <a:r>
                        <a:rPr lang="fr-CA" sz="5000" b="1">
                          <a:solidFill>
                            <a:schemeClr val="bg1"/>
                          </a:solidFill>
                        </a:rPr>
                        <a:t>WHO WE ARE</a:t>
                      </a:r>
                      <a:endParaRPr lang="en-CA" sz="50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A708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86820467"/>
                  </a:ext>
                </a:extLst>
              </a:tr>
              <a:tr h="4282106">
                <a:tc>
                  <a:txBody>
                    <a:bodyPr/>
                    <a:lstStyle/>
                    <a:p>
                      <a:pPr marL="457200" lvl="1" indent="0" algn="l" defTabSz="914400" rtl="0" eaLnBrk="1" latinLnBrk="0" hangingPunct="1">
                        <a:buFont typeface="Arial" panose="020B0604020202020204" pitchFamily="34" charset="0"/>
                        <a:buNone/>
                      </a:pPr>
                      <a:r>
                        <a:rPr lang="en-CA" sz="3000" b="1" kern="1200" dirty="0">
                          <a:solidFill>
                            <a:srgbClr val="3A708D"/>
                          </a:solidFill>
                          <a:latin typeface="+mn-lt"/>
                          <a:ea typeface="+mn-ea"/>
                          <a:cs typeface="+mn-cs"/>
                        </a:rPr>
                        <a:t>We are a team within the Official Languages and Recognition Division (OLRD) committed to bilingualism</a:t>
                      </a:r>
                    </a:p>
                    <a:p>
                      <a:pPr marL="1257300" lvl="2" indent="-342900" algn="l" defTabSz="914400" rtl="0" eaLnBrk="1" latinLnBrk="0" hangingPunct="1">
                        <a:buFont typeface="Arial" panose="020B0604020202020204" pitchFamily="34" charset="0"/>
                        <a:buChar char="•"/>
                      </a:pPr>
                      <a:endParaRPr lang="en-CA" sz="2200" b="1" kern="1200" dirty="0">
                        <a:solidFill>
                          <a:srgbClr val="3A708D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2114550" marR="0" lvl="4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CA" sz="20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Christianne Richard </a:t>
                      </a:r>
                      <a:r>
                        <a:rPr lang="en-CA" sz="16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(Manager) </a:t>
                      </a:r>
                      <a:r>
                        <a:rPr lang="en-CA" sz="16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  <a:hlinkClick r:id="rId3"/>
                        </a:rPr>
                        <a:t>Christianne.Richard@cra-arc.gc.ca</a:t>
                      </a:r>
                      <a:endParaRPr lang="en-CA" sz="16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2114550" marR="0" lvl="4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CA" sz="20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Xavier Pachake </a:t>
                      </a:r>
                      <a:r>
                        <a:rPr lang="en-CA" sz="16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(Acting Manager, Bilingual Coaching Advisor) </a:t>
                      </a:r>
                      <a:r>
                        <a:rPr lang="en-CA" sz="16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  <a:hlinkClick r:id="rId4"/>
                        </a:rPr>
                        <a:t>Xavier.Pachake@cra-arc.gc.ca</a:t>
                      </a:r>
                      <a:r>
                        <a:rPr lang="en-CA" sz="16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 </a:t>
                      </a:r>
                    </a:p>
                    <a:p>
                      <a:pPr marL="2114550" marR="0" lvl="4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CA" sz="20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Mackenzie Hill </a:t>
                      </a:r>
                      <a:r>
                        <a:rPr lang="en-CA" sz="16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(English Coaching Advisor) </a:t>
                      </a:r>
                      <a:r>
                        <a:rPr lang="en-CA" sz="16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  <a:hlinkClick r:id="rId5"/>
                        </a:rPr>
                        <a:t>Mackenzie.Hill@cra-arc.gc.ca</a:t>
                      </a:r>
                      <a:r>
                        <a:rPr lang="en-CA" sz="16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  <a:p>
                      <a:pPr marL="2114550" marR="0" lvl="4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CA" sz="20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Alain Ouellette-Roy </a:t>
                      </a:r>
                      <a:r>
                        <a:rPr lang="en-CA" sz="16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(French Coaching Advisor) </a:t>
                      </a:r>
                      <a:r>
                        <a:rPr lang="en-CA" sz="16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  <a:hlinkClick r:id="rId6"/>
                        </a:rPr>
                        <a:t>Alain.Ouellette-Roy@cra-arc.gc.ca</a:t>
                      </a:r>
                      <a:r>
                        <a:rPr lang="en-CA" sz="16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  <a:p>
                      <a:pPr marL="2114550" marR="0" lvl="4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CA" sz="20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Claudine Gagnon </a:t>
                      </a:r>
                      <a:r>
                        <a:rPr lang="en-CA" sz="16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(Bilingual Coaching Advisor) </a:t>
                      </a:r>
                      <a:r>
                        <a:rPr lang="en-CA" sz="16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  <a:hlinkClick r:id="rId7"/>
                        </a:rPr>
                        <a:t>Claudine.Gagnon@cra-arc.gc.ca</a:t>
                      </a:r>
                      <a:endParaRPr lang="en-CA" sz="16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2114550" marR="0" lvl="4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CA" sz="20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Sonia </a:t>
                      </a:r>
                      <a:r>
                        <a:rPr lang="en-CA" sz="2000" b="1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Ally</a:t>
                      </a:r>
                      <a:r>
                        <a:rPr lang="en-CA" sz="20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CA" sz="16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(French </a:t>
                      </a:r>
                      <a:r>
                        <a:rPr lang="en-CA" sz="16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Coaching Advisor) </a:t>
                      </a:r>
                      <a:r>
                        <a:rPr lang="en-CA" sz="16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  <a:hlinkClick r:id="rId8"/>
                        </a:rPr>
                        <a:t>Sonia.Ally@cra-arc.gc.ca</a:t>
                      </a:r>
                      <a:endParaRPr lang="en-CA" sz="16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2114550" marR="0" lvl="4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CA" sz="20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Abdi Aden-</a:t>
                      </a:r>
                      <a:r>
                        <a:rPr lang="en-CA" sz="2000" b="1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Chil</a:t>
                      </a:r>
                      <a:r>
                        <a:rPr lang="en-CA" sz="20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CA" sz="16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(French Coaching Advisor) </a:t>
                      </a:r>
                      <a:r>
                        <a:rPr lang="en-CA" sz="16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  <a:hlinkClick r:id="rId9"/>
                        </a:rPr>
                        <a:t>Abdi.AdenChil@cra-arc.gc.ca</a:t>
                      </a:r>
                      <a:r>
                        <a:rPr lang="en-CA" sz="16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 </a:t>
                      </a:r>
                    </a:p>
                    <a:p>
                      <a:pPr marL="914400" lvl="2" algn="l" defTabSz="914400" rtl="0" eaLnBrk="1" latinLnBrk="0" hangingPunct="1"/>
                      <a:endParaRPr lang="en-CA" sz="2200" b="1" kern="1200" dirty="0">
                        <a:solidFill>
                          <a:srgbClr val="3A708D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8341218"/>
                  </a:ext>
                </a:extLst>
              </a:tr>
            </a:tbl>
          </a:graphicData>
        </a:graphic>
      </p:graphicFrame>
      <p:pic>
        <p:nvPicPr>
          <p:cNvPr id="4" name="Graphic 3" descr="Group success outline">
            <a:extLst>
              <a:ext uri="{FF2B5EF4-FFF2-40B4-BE49-F238E27FC236}">
                <a16:creationId xmlns:a16="http://schemas.microsoft.com/office/drawing/2014/main" id="{A3634EAF-404D-3B90-56CC-A7214C25F310}"/>
              </a:ext>
            </a:extLst>
          </p:cNvPr>
          <p:cNvPicPr>
            <a:picLocks noChangeAspect="1"/>
          </p:cNvPicPr>
          <p:nvPr/>
        </p:nvPicPr>
        <p:blipFill>
          <a:blip r:embed="rId10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984231" y="426662"/>
            <a:ext cx="2041863" cy="1572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09891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10934700" y="0"/>
            <a:ext cx="1257300" cy="2381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97304540"/>
              </p:ext>
            </p:extLst>
          </p:nvPr>
        </p:nvGraphicFramePr>
        <p:xfrm>
          <a:off x="203201" y="172722"/>
          <a:ext cx="11822096" cy="653879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74871">
                  <a:extLst>
                    <a:ext uri="{9D8B030D-6E8A-4147-A177-3AD203B41FA5}">
                      <a16:colId xmlns:a16="http://schemas.microsoft.com/office/drawing/2014/main" val="3451031185"/>
                    </a:ext>
                  </a:extLst>
                </a:gridCol>
                <a:gridCol w="290614">
                  <a:extLst>
                    <a:ext uri="{9D8B030D-6E8A-4147-A177-3AD203B41FA5}">
                      <a16:colId xmlns:a16="http://schemas.microsoft.com/office/drawing/2014/main" val="2172718925"/>
                    </a:ext>
                  </a:extLst>
                </a:gridCol>
                <a:gridCol w="4218674">
                  <a:extLst>
                    <a:ext uri="{9D8B030D-6E8A-4147-A177-3AD203B41FA5}">
                      <a16:colId xmlns:a16="http://schemas.microsoft.com/office/drawing/2014/main" val="3868811490"/>
                    </a:ext>
                  </a:extLst>
                </a:gridCol>
                <a:gridCol w="3937937">
                  <a:extLst>
                    <a:ext uri="{9D8B030D-6E8A-4147-A177-3AD203B41FA5}">
                      <a16:colId xmlns:a16="http://schemas.microsoft.com/office/drawing/2014/main" val="745452624"/>
                    </a:ext>
                  </a:extLst>
                </a:gridCol>
              </a:tblGrid>
              <a:tr h="3892804">
                <a:tc rowSpan="3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CA" sz="4500" b="1" dirty="0">
                          <a:solidFill>
                            <a:schemeClr val="bg1"/>
                          </a:solidFill>
                        </a:rPr>
                        <a:t>OBJECTIVES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A708D"/>
                    </a:solidFill>
                  </a:tcPr>
                </a:tc>
                <a:tc rowSpan="3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CA" sz="28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CA" sz="2300" b="1" dirty="0">
                        <a:solidFill>
                          <a:srgbClr val="3A708D"/>
                        </a:solidFill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2100" b="1" dirty="0">
                          <a:solidFill>
                            <a:srgbClr val="3A708D"/>
                          </a:solidFill>
                        </a:rPr>
                        <a:t>Pathway from Level B to C is a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2100" b="1" dirty="0">
                          <a:solidFill>
                            <a:srgbClr val="3A708D"/>
                          </a:solidFill>
                        </a:rPr>
                        <a:t>12-week small group coaching program that aims to strengthen linguistic security, develop behaviors that promote the continued development and use of both OL in the workplace and provide a stepping stone towards achieving oral level C; by helping to: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2000" b="1" kern="1200" dirty="0">
                        <a:solidFill>
                          <a:srgbClr val="3A708D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64644481"/>
                  </a:ext>
                </a:extLst>
              </a:tr>
              <a:tr h="180361">
                <a:tc vMerge="1">
                  <a:txBody>
                    <a:bodyPr/>
                    <a:lstStyle/>
                    <a:p>
                      <a:pPr marL="0" lvl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4">
                            <a:lumMod val="75000"/>
                          </a:schemeClr>
                        </a:buClr>
                        <a:buFont typeface="Wingdings" panose="05000000000000000000" pitchFamily="2" charset="2"/>
                        <a:buNone/>
                      </a:pPr>
                      <a:endParaRPr lang="fr-FR" sz="1250" kern="120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CA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lvl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4">
                            <a:lumMod val="75000"/>
                          </a:schemeClr>
                        </a:buClr>
                        <a:buFont typeface="Wingdings" panose="05000000000000000000" pitchFamily="2" charset="2"/>
                        <a:buNone/>
                      </a:pPr>
                      <a:endParaRPr lang="fr-FR" sz="3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23530657"/>
                  </a:ext>
                </a:extLst>
              </a:tr>
              <a:tr h="2465631">
                <a:tc vMerge="1">
                  <a:txBody>
                    <a:bodyPr/>
                    <a:lstStyle/>
                    <a:p>
                      <a:pPr marL="0" lvl="0" indent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4">
                            <a:lumMod val="75000"/>
                          </a:schemeClr>
                        </a:buClr>
                        <a:buFont typeface="Wingdings" panose="05000000000000000000" pitchFamily="2" charset="2"/>
                        <a:buNone/>
                      </a:pPr>
                      <a:endParaRPr lang="fr-FR" sz="125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CA" sz="28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742950" lvl="2" indent="-285750" algn="l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  <a:buClr>
                          <a:schemeClr val="accent4">
                            <a:lumMod val="75000"/>
                          </a:schemeClr>
                        </a:buClr>
                        <a:buFont typeface="Wingdings" panose="05000000000000000000" pitchFamily="2" charset="2"/>
                        <a:buChar char="Ø"/>
                      </a:pPr>
                      <a:r>
                        <a:rPr lang="fr-CA" sz="1550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maintain</a:t>
                      </a:r>
                      <a:r>
                        <a:rPr lang="fr-CA" sz="155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fr-CA" sz="1550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already</a:t>
                      </a:r>
                      <a:r>
                        <a:rPr lang="fr-CA" sz="155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fr-CA" sz="1550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acquired</a:t>
                      </a:r>
                      <a:r>
                        <a:rPr lang="fr-CA" sz="155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fr-CA" sz="1550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knowledge</a:t>
                      </a:r>
                      <a:r>
                        <a:rPr lang="fr-CA" sz="155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and </a:t>
                      </a:r>
                      <a:r>
                        <a:rPr lang="fr-CA" sz="1550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enrich</a:t>
                      </a:r>
                      <a:r>
                        <a:rPr lang="fr-CA" sz="155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communications </a:t>
                      </a:r>
                      <a:r>
                        <a:rPr lang="fr-CA" sz="1550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skills</a:t>
                      </a:r>
                      <a:r>
                        <a:rPr lang="fr-CA" sz="155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;</a:t>
                      </a:r>
                    </a:p>
                    <a:p>
                      <a:pPr marL="742950" lvl="2" indent="-285750" algn="l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  <a:buClr>
                          <a:schemeClr val="accent4">
                            <a:lumMod val="75000"/>
                          </a:schemeClr>
                        </a:buClr>
                        <a:buFont typeface="Wingdings" panose="05000000000000000000" pitchFamily="2" charset="2"/>
                        <a:buChar char="Ø"/>
                      </a:pPr>
                      <a:endParaRPr lang="fr-CA" sz="5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742950" lvl="2" indent="-285750" algn="l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  <a:buClr>
                          <a:schemeClr val="accent4">
                            <a:lumMod val="75000"/>
                          </a:schemeClr>
                        </a:buClr>
                        <a:buFont typeface="Wingdings" panose="05000000000000000000" pitchFamily="2" charset="2"/>
                        <a:buChar char="Ø"/>
                      </a:pPr>
                      <a:r>
                        <a:rPr lang="fr-CA" sz="1550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understand</a:t>
                      </a:r>
                      <a:r>
                        <a:rPr lang="fr-CA" sz="155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fr-CA" sz="1550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linguistic</a:t>
                      </a:r>
                      <a:r>
                        <a:rPr lang="fr-CA" sz="155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fr-CA" sz="1550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insecurity</a:t>
                      </a:r>
                      <a:r>
                        <a:rPr lang="fr-CA" sz="155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and support </a:t>
                      </a:r>
                      <a:r>
                        <a:rPr lang="fr-CA" sz="1550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ways</a:t>
                      </a:r>
                      <a:r>
                        <a:rPr lang="fr-CA" sz="155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of </a:t>
                      </a:r>
                      <a:r>
                        <a:rPr lang="fr-CA" sz="1550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transcending</a:t>
                      </a:r>
                      <a:r>
                        <a:rPr lang="fr-CA" sz="155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fr-CA" sz="1550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it</a:t>
                      </a:r>
                      <a:r>
                        <a:rPr lang="fr-CA" sz="155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;</a:t>
                      </a:r>
                    </a:p>
                    <a:p>
                      <a:pPr marL="742950" lvl="2" indent="-285750" algn="l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  <a:buClr>
                          <a:schemeClr val="accent4">
                            <a:lumMod val="75000"/>
                          </a:schemeClr>
                        </a:buClr>
                        <a:buFont typeface="Wingdings" panose="05000000000000000000" pitchFamily="2" charset="2"/>
                        <a:buChar char="Ø"/>
                      </a:pPr>
                      <a:endParaRPr lang="fr-CA" sz="5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742950" lvl="2" indent="-285750" algn="l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  <a:buClr>
                          <a:schemeClr val="accent4">
                            <a:lumMod val="75000"/>
                          </a:schemeClr>
                        </a:buClr>
                        <a:buFont typeface="Wingdings" panose="05000000000000000000" pitchFamily="2" charset="2"/>
                        <a:buChar char="Ø"/>
                      </a:pPr>
                      <a:r>
                        <a:rPr lang="fr-CA" sz="1550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create</a:t>
                      </a:r>
                      <a:r>
                        <a:rPr lang="fr-CA" sz="155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fr-CA" sz="1550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momentum</a:t>
                      </a:r>
                      <a:r>
                        <a:rPr lang="fr-CA" sz="155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for action and </a:t>
                      </a:r>
                      <a:r>
                        <a:rPr lang="fr-CA" sz="1550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learning</a:t>
                      </a:r>
                      <a:r>
                        <a:rPr lang="fr-CA" sz="155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;</a:t>
                      </a:r>
                    </a:p>
                    <a:p>
                      <a:pPr marL="742950" lvl="2" indent="-285750" algn="l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  <a:buClr>
                          <a:schemeClr val="accent4">
                            <a:lumMod val="75000"/>
                          </a:schemeClr>
                        </a:buClr>
                        <a:buFont typeface="Wingdings" panose="05000000000000000000" pitchFamily="2" charset="2"/>
                        <a:buChar char="Ø"/>
                      </a:pPr>
                      <a:endParaRPr lang="fr-CA" sz="5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742950" lvl="2" indent="-285750" algn="l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  <a:buClr>
                          <a:schemeClr val="accent4">
                            <a:lumMod val="75000"/>
                          </a:schemeClr>
                        </a:buClr>
                        <a:buFont typeface="Wingdings" panose="05000000000000000000" pitchFamily="2" charset="2"/>
                        <a:buChar char="Ø"/>
                      </a:pPr>
                      <a:r>
                        <a:rPr lang="fr-CA" sz="1550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develop</a:t>
                      </a:r>
                      <a:r>
                        <a:rPr lang="fr-CA" sz="155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fr-CA" sz="1550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behaviors</a:t>
                      </a:r>
                      <a:r>
                        <a:rPr lang="fr-CA" sz="155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fr-CA" sz="1550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that</a:t>
                      </a:r>
                      <a:r>
                        <a:rPr lang="fr-CA" sz="155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fr-CA" sz="1550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promote</a:t>
                      </a:r>
                      <a:r>
                        <a:rPr lang="fr-CA" sz="155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fr-CA" sz="1550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continuous</a:t>
                      </a:r>
                      <a:r>
                        <a:rPr lang="fr-CA" sz="155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fr-CA" sz="1550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learning</a:t>
                      </a:r>
                      <a:r>
                        <a:rPr lang="fr-CA" sz="155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, the use of </a:t>
                      </a:r>
                      <a:r>
                        <a:rPr lang="fr-CA" sz="1550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both</a:t>
                      </a:r>
                      <a:r>
                        <a:rPr lang="fr-CA" sz="155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OL in the </a:t>
                      </a:r>
                      <a:r>
                        <a:rPr lang="fr-CA" sz="1550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workplace</a:t>
                      </a:r>
                      <a:r>
                        <a:rPr lang="fr-CA" sz="155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, and </a:t>
                      </a:r>
                      <a:r>
                        <a:rPr lang="fr-CA" sz="1550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provide</a:t>
                      </a:r>
                      <a:r>
                        <a:rPr lang="fr-CA" sz="155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a </a:t>
                      </a:r>
                      <a:r>
                        <a:rPr lang="fr-CA" sz="1550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stepping</a:t>
                      </a:r>
                      <a:r>
                        <a:rPr lang="fr-CA" sz="155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stone </a:t>
                      </a:r>
                      <a:r>
                        <a:rPr lang="fr-CA" sz="1550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towards</a:t>
                      </a:r>
                      <a:r>
                        <a:rPr lang="fr-CA" sz="155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fr-CA" sz="1550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reaching</a:t>
                      </a:r>
                      <a:r>
                        <a:rPr lang="fr-CA" sz="155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oral </a:t>
                      </a:r>
                      <a:r>
                        <a:rPr lang="fr-CA" sz="1550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level</a:t>
                      </a:r>
                      <a:r>
                        <a:rPr lang="fr-CA" sz="155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C and/or </a:t>
                      </a:r>
                      <a:r>
                        <a:rPr lang="fr-CA" sz="1550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professional</a:t>
                      </a:r>
                      <a:r>
                        <a:rPr lang="fr-CA" sz="155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goals; and</a:t>
                      </a:r>
                    </a:p>
                    <a:p>
                      <a:pPr marL="742950" lvl="2" indent="-285750" algn="l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  <a:buClr>
                          <a:schemeClr val="accent4">
                            <a:lumMod val="75000"/>
                          </a:schemeClr>
                        </a:buClr>
                        <a:buFont typeface="Wingdings" panose="05000000000000000000" pitchFamily="2" charset="2"/>
                        <a:buChar char="Ø"/>
                      </a:pPr>
                      <a:endParaRPr lang="fr-CA" sz="5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742950" lvl="2" indent="-285750" algn="l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  <a:buClr>
                          <a:schemeClr val="accent4">
                            <a:lumMod val="75000"/>
                          </a:schemeClr>
                        </a:buClr>
                        <a:buFont typeface="Wingdings" panose="05000000000000000000" pitchFamily="2" charset="2"/>
                        <a:buChar char="Ø"/>
                      </a:pPr>
                      <a:r>
                        <a:rPr lang="fr-CA" sz="1550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identify</a:t>
                      </a:r>
                      <a:r>
                        <a:rPr lang="fr-CA" sz="155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challenges, </a:t>
                      </a:r>
                      <a:r>
                        <a:rPr lang="fr-CA" sz="1550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needs</a:t>
                      </a:r>
                      <a:r>
                        <a:rPr lang="fr-CA" sz="155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fr-CA" sz="1550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possibilities</a:t>
                      </a:r>
                      <a:r>
                        <a:rPr lang="fr-CA" sz="155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and </a:t>
                      </a:r>
                      <a:r>
                        <a:rPr lang="fr-CA" sz="1550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strategies</a:t>
                      </a:r>
                      <a:r>
                        <a:rPr lang="fr-CA" sz="155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to </a:t>
                      </a:r>
                      <a:r>
                        <a:rPr lang="fr-CA" sz="1550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improve</a:t>
                      </a:r>
                      <a:r>
                        <a:rPr lang="fr-CA" sz="155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fr-CA" sz="1550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linguistic</a:t>
                      </a:r>
                      <a:r>
                        <a:rPr lang="fr-CA" sz="155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fr-CA" sz="1550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learning</a:t>
                      </a:r>
                      <a:r>
                        <a:rPr lang="fr-CA" sz="155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8146060"/>
                  </a:ext>
                </a:extLst>
              </a:tr>
            </a:tbl>
          </a:graphicData>
        </a:graphic>
      </p:graphicFrame>
      <p:pic>
        <p:nvPicPr>
          <p:cNvPr id="16" name="Picture 15">
            <a:extLst>
              <a:ext uri="{FF2B5EF4-FFF2-40B4-BE49-F238E27FC236}">
                <a16:creationId xmlns:a16="http://schemas.microsoft.com/office/drawing/2014/main" id="{444F9353-9C8D-ECDC-D573-5726EA4B159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64643" y="701900"/>
            <a:ext cx="4054038" cy="20206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802294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10934700" y="0"/>
            <a:ext cx="1257300" cy="2381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72518533"/>
              </p:ext>
            </p:extLst>
          </p:nvPr>
        </p:nvGraphicFramePr>
        <p:xfrm>
          <a:off x="235130" y="154868"/>
          <a:ext cx="11652070" cy="662421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652070">
                  <a:extLst>
                    <a:ext uri="{9D8B030D-6E8A-4147-A177-3AD203B41FA5}">
                      <a16:colId xmlns:a16="http://schemas.microsoft.com/office/drawing/2014/main" val="1691981939"/>
                    </a:ext>
                  </a:extLst>
                </a:gridCol>
              </a:tblGrid>
              <a:tr h="1380279">
                <a:tc>
                  <a:txBody>
                    <a:bodyPr/>
                    <a:lstStyle/>
                    <a:p>
                      <a:pPr algn="ctr"/>
                      <a:r>
                        <a:rPr lang="fr-CA" sz="4500" b="1" dirty="0">
                          <a:solidFill>
                            <a:schemeClr val="bg1"/>
                          </a:solidFill>
                        </a:rPr>
                        <a:t>TARGET CLIENTELE, </a:t>
                      </a:r>
                    </a:p>
                    <a:p>
                      <a:pPr algn="ctr"/>
                      <a:r>
                        <a:rPr lang="fr-CA" sz="4500" b="1" dirty="0">
                          <a:solidFill>
                            <a:schemeClr val="bg1"/>
                          </a:solidFill>
                        </a:rPr>
                        <a:t>ENGAGEMENT AND EXPECTATIONS</a:t>
                      </a:r>
                      <a:endParaRPr lang="en-CA" sz="45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A708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99476006"/>
                  </a:ext>
                </a:extLst>
              </a:tr>
              <a:tr h="5161177">
                <a:tc>
                  <a:txBody>
                    <a:bodyPr/>
                    <a:lstStyle/>
                    <a:p>
                      <a:pPr marL="0" lvl="0" indent="0" algn="l">
                        <a:buFont typeface="Arial" panose="020B0604020202020204" pitchFamily="34" charset="0"/>
                        <a:buNone/>
                      </a:pPr>
                      <a:endParaRPr lang="fr-FR" sz="1200" b="1" dirty="0">
                        <a:solidFill>
                          <a:srgbClr val="3A708D"/>
                        </a:solidFill>
                      </a:endParaRPr>
                    </a:p>
                    <a:p>
                      <a:pPr marL="457200" lvl="1" indent="0" algn="l">
                        <a:buFont typeface="Arial" panose="020B0604020202020204" pitchFamily="34" charset="0"/>
                        <a:buNone/>
                      </a:pPr>
                      <a:r>
                        <a:rPr lang="en-CA" sz="2000" b="1" kern="1200" dirty="0">
                          <a:solidFill>
                            <a:srgbClr val="3A708D"/>
                          </a:solidFill>
                          <a:latin typeface="+mn-lt"/>
                          <a:ea typeface="+mn-ea"/>
                          <a:cs typeface="+mn-cs"/>
                        </a:rPr>
                        <a:t>The Pathway from Level B to C Second Official Language Group Coaching Program is intended for Managers (MGs) and employees who have been identified on a succession plan who meet the following requirements: </a:t>
                      </a:r>
                    </a:p>
                    <a:p>
                      <a:pPr marL="3200400" lvl="7" indent="0" algn="l">
                        <a:buFont typeface="Arial" panose="020B0604020202020204" pitchFamily="34" charset="0"/>
                        <a:buNone/>
                      </a:pPr>
                      <a:endParaRPr lang="en-CA" sz="500" b="1" kern="1200" dirty="0">
                        <a:solidFill>
                          <a:srgbClr val="3A708D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3486150" lvl="7" indent="-285750" algn="l" defTabSz="914400" rtl="0" eaLnBrk="1" latinLnBrk="0" hangingPunct="1">
                        <a:buClr>
                          <a:schemeClr val="accent4">
                            <a:lumMod val="75000"/>
                          </a:schemeClr>
                        </a:buClr>
                        <a:buFont typeface="Wingdings" panose="05000000000000000000" pitchFamily="2" charset="2"/>
                        <a:buChar char="ü"/>
                      </a:pPr>
                      <a:r>
                        <a:rPr lang="en-CA" sz="16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Meet the linguistic profile requirements with valid results for: </a:t>
                      </a:r>
                    </a:p>
                    <a:p>
                      <a:pPr marL="3943350" lvl="8" indent="-285750" algn="l" defTabSz="914400" rtl="0" eaLnBrk="1" latinLnBrk="0" hangingPunct="1">
                        <a:buClr>
                          <a:schemeClr val="accent4">
                            <a:lumMod val="75000"/>
                          </a:schemeClr>
                        </a:buClr>
                        <a:buFont typeface="Arial" panose="020B0604020202020204" pitchFamily="34" charset="0"/>
                        <a:buChar char="•"/>
                      </a:pPr>
                      <a:r>
                        <a:rPr lang="en-CA" sz="13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Reading Comprehension: </a:t>
                      </a:r>
                      <a:r>
                        <a:rPr lang="en-CA" sz="13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level C</a:t>
                      </a:r>
                    </a:p>
                    <a:p>
                      <a:pPr marL="3943350" lvl="8" indent="-285750" algn="l" defTabSz="914400" rtl="0" eaLnBrk="1" latinLnBrk="0" hangingPunct="1">
                        <a:buClr>
                          <a:schemeClr val="accent4">
                            <a:lumMod val="75000"/>
                          </a:schemeClr>
                        </a:buClr>
                        <a:buFont typeface="Arial" panose="020B0604020202020204" pitchFamily="34" charset="0"/>
                        <a:buChar char="•"/>
                      </a:pPr>
                      <a:r>
                        <a:rPr lang="en-CA" sz="13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Written Expression: </a:t>
                      </a:r>
                      <a:r>
                        <a:rPr lang="en-CA" sz="13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level B or C</a:t>
                      </a:r>
                    </a:p>
                    <a:p>
                      <a:pPr marL="3943350" lvl="8" indent="-285750" algn="l" defTabSz="914400" rtl="0" eaLnBrk="1" latinLnBrk="0" hangingPunct="1">
                        <a:buClr>
                          <a:schemeClr val="accent4">
                            <a:lumMod val="75000"/>
                          </a:schemeClr>
                        </a:buClr>
                        <a:buFont typeface="Arial" panose="020B0604020202020204" pitchFamily="34" charset="0"/>
                        <a:buChar char="•"/>
                      </a:pPr>
                      <a:r>
                        <a:rPr lang="en-CA" sz="13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Oral Proficiency: </a:t>
                      </a:r>
                      <a:r>
                        <a:rPr lang="en-CA" sz="13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level B or C</a:t>
                      </a:r>
                    </a:p>
                    <a:p>
                      <a:pPr marL="3200400" lvl="7" indent="0" algn="l" defTabSz="914400" rtl="0" eaLnBrk="1" latinLnBrk="0" hangingPunct="1">
                        <a:buClr>
                          <a:schemeClr val="accent4">
                            <a:lumMod val="75000"/>
                          </a:schemeClr>
                        </a:buClr>
                        <a:buFont typeface="Wingdings" panose="05000000000000000000" pitchFamily="2" charset="2"/>
                        <a:buNone/>
                      </a:pPr>
                      <a:endParaRPr lang="en-CA" sz="5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3486150" lvl="7" indent="-285750" algn="l" defTabSz="914400" rtl="0" eaLnBrk="1" latinLnBrk="0" hangingPunct="1">
                        <a:buClr>
                          <a:schemeClr val="accent4">
                            <a:lumMod val="75000"/>
                          </a:schemeClr>
                        </a:buClr>
                        <a:buFont typeface="Wingdings" panose="05000000000000000000" pitchFamily="2" charset="2"/>
                        <a:buChar char="ü"/>
                      </a:pPr>
                      <a:r>
                        <a:rPr lang="en-CA" sz="16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Receive permission from your director to participate in the coaching program.</a:t>
                      </a:r>
                    </a:p>
                    <a:p>
                      <a:pPr marL="3486150" lvl="7" indent="-285750" algn="l" defTabSz="914400" rtl="0" eaLnBrk="1" latinLnBrk="0" hangingPunct="1">
                        <a:buClr>
                          <a:schemeClr val="accent4">
                            <a:lumMod val="75000"/>
                          </a:schemeClr>
                        </a:buClr>
                        <a:buFont typeface="Wingdings" panose="05000000000000000000" pitchFamily="2" charset="2"/>
                        <a:buChar char="ü"/>
                      </a:pPr>
                      <a:endParaRPr lang="en-CA" sz="5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3486150" marR="0" lvl="7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4">
                            <a:lumMod val="75000"/>
                          </a:schemeClr>
                        </a:buClr>
                        <a:buSzTx/>
                        <a:buFont typeface="Wingdings" panose="05000000000000000000" pitchFamily="2" charset="2"/>
                        <a:buChar char="ü"/>
                        <a:tabLst/>
                        <a:defRPr/>
                      </a:pPr>
                      <a:r>
                        <a:rPr lang="en-CA" sz="16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Receive support from your manager to participate in the coaching program.</a:t>
                      </a:r>
                    </a:p>
                    <a:p>
                      <a:pPr marL="3486150" marR="0" lvl="7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4">
                            <a:lumMod val="75000"/>
                          </a:schemeClr>
                        </a:buClr>
                        <a:buSzTx/>
                        <a:buFont typeface="Wingdings" panose="05000000000000000000" pitchFamily="2" charset="2"/>
                        <a:buChar char="ü"/>
                        <a:tabLst/>
                        <a:defRPr/>
                      </a:pPr>
                      <a:endParaRPr lang="en-CA" sz="5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3486150" marR="0" lvl="7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4">
                            <a:lumMod val="75000"/>
                          </a:schemeClr>
                        </a:buClr>
                        <a:buSzTx/>
                        <a:buFont typeface="Wingdings" panose="05000000000000000000" pitchFamily="2" charset="2"/>
                        <a:buChar char="ü"/>
                        <a:tabLst/>
                        <a:defRPr/>
                      </a:pPr>
                      <a:r>
                        <a:rPr lang="en-CA" sz="16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Sign the coaching agreement; including commitment to attend 100% of the time allocated to coaching sessions </a:t>
                      </a:r>
                      <a:r>
                        <a:rPr lang="en-CA" sz="13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(12 weeks, 3 hours per week). </a:t>
                      </a:r>
                    </a:p>
                    <a:p>
                      <a:pPr marL="3200400" lvl="7" indent="0" algn="l" defTabSz="914400" rtl="0" eaLnBrk="1" latinLnBrk="0" hangingPunct="1">
                        <a:buClr>
                          <a:schemeClr val="accent4">
                            <a:lumMod val="75000"/>
                          </a:schemeClr>
                        </a:buClr>
                        <a:buFont typeface="Wingdings" panose="05000000000000000000" pitchFamily="2" charset="2"/>
                        <a:buNone/>
                      </a:pPr>
                      <a:endParaRPr lang="en-CA" sz="5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3486150" lvl="7" indent="-285750" algn="l" defTabSz="914400" rtl="0" eaLnBrk="1" latinLnBrk="0" hangingPunct="1">
                        <a:buClr>
                          <a:schemeClr val="accent4">
                            <a:lumMod val="75000"/>
                          </a:schemeClr>
                        </a:buClr>
                        <a:buFont typeface="Wingdings" panose="05000000000000000000" pitchFamily="2" charset="2"/>
                        <a:buChar char="ü"/>
                      </a:pPr>
                      <a:r>
                        <a:rPr lang="en-CA" sz="16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Commit to program e</a:t>
                      </a:r>
                      <a:r>
                        <a:rPr lang="fr-FR" sz="1600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ngagement</a:t>
                      </a:r>
                      <a:r>
                        <a:rPr lang="fr-FR" sz="16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and expectations: </a:t>
                      </a:r>
                      <a:endParaRPr lang="en-CA" sz="1600" dirty="0"/>
                    </a:p>
                    <a:p>
                      <a:pPr marL="3943350" marR="0" lvl="8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4">
                            <a:lumMod val="75000"/>
                          </a:schemeClr>
                        </a:buClr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CA" sz="1300" dirty="0"/>
                        <a:t>Develop a plan, along with your coach, to identify and address challenges.</a:t>
                      </a:r>
                    </a:p>
                    <a:p>
                      <a:pPr marL="3943350" lvl="8" indent="-285750">
                        <a:buClr>
                          <a:schemeClr val="accent4">
                            <a:lumMod val="75000"/>
                          </a:schemeClr>
                        </a:buClr>
                        <a:buFont typeface="Arial" panose="020B0604020202020204" pitchFamily="34" charset="0"/>
                        <a:buChar char="•"/>
                      </a:pPr>
                      <a:r>
                        <a:rPr lang="en-CA" sz="1300" dirty="0"/>
                        <a:t>Engage in preparatory work (readings, reflections, practices, etc.).</a:t>
                      </a:r>
                    </a:p>
                    <a:p>
                      <a:pPr marL="3943350" lvl="8" indent="-285750">
                        <a:buClr>
                          <a:schemeClr val="accent4">
                            <a:lumMod val="75000"/>
                          </a:schemeClr>
                        </a:buClr>
                        <a:buFont typeface="Arial" panose="020B0604020202020204" pitchFamily="34" charset="0"/>
                        <a:buChar char="•"/>
                      </a:pPr>
                      <a:r>
                        <a:rPr lang="en-CA" sz="1300" dirty="0"/>
                        <a:t>Take opportunities to speak in your second OL in the workplace.</a:t>
                      </a:r>
                    </a:p>
                    <a:p>
                      <a:pPr marL="3943350" lvl="8" indent="-285750">
                        <a:buClr>
                          <a:schemeClr val="accent4">
                            <a:lumMod val="75000"/>
                          </a:schemeClr>
                        </a:buClr>
                        <a:buFont typeface="Arial" panose="020B0604020202020204" pitchFamily="34" charset="0"/>
                        <a:buChar char="•"/>
                      </a:pPr>
                      <a:r>
                        <a:rPr lang="en-CA" sz="1300" dirty="0"/>
                        <a:t>Foster linguistic security and improve your second OL.</a:t>
                      </a:r>
                    </a:p>
                    <a:p>
                      <a:pPr marL="3943350" lvl="8" indent="-285750">
                        <a:buClr>
                          <a:schemeClr val="accent4">
                            <a:lumMod val="75000"/>
                          </a:schemeClr>
                        </a:buClr>
                        <a:buFont typeface="Arial" panose="020B0604020202020204" pitchFamily="34" charset="0"/>
                        <a:buChar char="•"/>
                      </a:pPr>
                      <a:r>
                        <a:rPr lang="en-CA" sz="1300" dirty="0"/>
                        <a:t>Be motivated towards achieving oral level C.</a:t>
                      </a:r>
                    </a:p>
                    <a:p>
                      <a:pPr marL="3200400" lvl="7" indent="0">
                        <a:buClr>
                          <a:schemeClr val="accent4">
                            <a:lumMod val="75000"/>
                          </a:schemeClr>
                        </a:buClr>
                        <a:buFont typeface="Arial" panose="020B0604020202020204" pitchFamily="34" charset="0"/>
                        <a:buNone/>
                      </a:pPr>
                      <a:endParaRPr lang="en-CA" sz="2000" dirty="0"/>
                    </a:p>
                    <a:p>
                      <a:pPr marL="457200" lvl="1" indent="0">
                        <a:buClr>
                          <a:schemeClr val="accent4">
                            <a:lumMod val="75000"/>
                          </a:schemeClr>
                        </a:buClr>
                        <a:buFont typeface="Arial" panose="020B0604020202020204" pitchFamily="34" charset="0"/>
                        <a:buNone/>
                      </a:pPr>
                      <a:r>
                        <a:rPr lang="en-CA" sz="1100" b="1" dirty="0"/>
                        <a:t>NOTE: </a:t>
                      </a:r>
                      <a:r>
                        <a:rPr lang="en-CA" sz="1100" dirty="0"/>
                        <a:t>Priority may be given to employees who are self-identified in an EE group(s).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13625974"/>
                  </a:ext>
                </a:extLst>
              </a:tr>
            </a:tbl>
          </a:graphicData>
        </a:graphic>
      </p:graphicFrame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952" y="3688838"/>
            <a:ext cx="2976010" cy="1617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760213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10934700" y="0"/>
            <a:ext cx="1257300" cy="2381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41511539"/>
              </p:ext>
            </p:extLst>
          </p:nvPr>
        </p:nvGraphicFramePr>
        <p:xfrm>
          <a:off x="226422" y="168676"/>
          <a:ext cx="11660777" cy="62586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660777">
                  <a:extLst>
                    <a:ext uri="{9D8B030D-6E8A-4147-A177-3AD203B41FA5}">
                      <a16:colId xmlns:a16="http://schemas.microsoft.com/office/drawing/2014/main" val="1968660511"/>
                    </a:ext>
                  </a:extLst>
                </a:gridCol>
              </a:tblGrid>
              <a:tr h="1544116">
                <a:tc>
                  <a:txBody>
                    <a:bodyPr/>
                    <a:lstStyle/>
                    <a:p>
                      <a:pPr algn="ctr"/>
                      <a:r>
                        <a:rPr lang="fr-CA" sz="4500" b="1" dirty="0">
                          <a:solidFill>
                            <a:schemeClr val="bg1"/>
                          </a:solidFill>
                        </a:rPr>
                        <a:t>INITIAL CONTACT: </a:t>
                      </a:r>
                      <a:r>
                        <a:rPr lang="fr-CA" sz="4500" b="0" dirty="0">
                          <a:solidFill>
                            <a:schemeClr val="bg1"/>
                          </a:solidFill>
                        </a:rPr>
                        <a:t>diagnostic</a:t>
                      </a:r>
                      <a:r>
                        <a:rPr lang="fr-CA" sz="4500" b="0" baseline="0" dirty="0">
                          <a:solidFill>
                            <a:schemeClr val="bg1"/>
                          </a:solidFill>
                        </a:rPr>
                        <a:t> meeting</a:t>
                      </a:r>
                      <a:endParaRPr lang="en-CA" sz="4500" b="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A708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86820467"/>
                  </a:ext>
                </a:extLst>
              </a:tr>
              <a:tr h="1536435">
                <a:tc>
                  <a:txBody>
                    <a:bodyPr/>
                    <a:lstStyle/>
                    <a:p>
                      <a:pPr marL="457200" lvl="1" algn="l" defTabSz="914400" rtl="0" eaLnBrk="1" latinLnBrk="0" hangingPunct="1"/>
                      <a:r>
                        <a:rPr lang="en-CA" sz="2800" b="1" kern="1200" dirty="0">
                          <a:solidFill>
                            <a:srgbClr val="3A708D"/>
                          </a:solidFill>
                          <a:latin typeface="+mn-lt"/>
                          <a:ea typeface="+mn-ea"/>
                          <a:cs typeface="+mn-cs"/>
                        </a:rPr>
                        <a:t>This first encounter with the candidate will be a one-on-one meeting between the candidate and the coaching advisor 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8341218"/>
                  </a:ext>
                </a:extLst>
              </a:tr>
              <a:tr h="3178069">
                <a:tc>
                  <a:txBody>
                    <a:bodyPr/>
                    <a:lstStyle/>
                    <a:p>
                      <a:pPr marL="1371600" marR="0" lvl="3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2200" b="1" dirty="0"/>
                        <a:t>This meeting will allow the coaching advisor to:</a:t>
                      </a:r>
                      <a:endParaRPr lang="fr-CA" sz="2200" b="1" dirty="0"/>
                    </a:p>
                    <a:p>
                      <a:pPr marL="1828800" lvl="4" indent="0" algn="l" defTabSz="914400" rtl="0" eaLnBrk="1" latinLnBrk="0" hangingPunct="1">
                        <a:buClr>
                          <a:schemeClr val="accent4">
                            <a:lumMod val="75000"/>
                          </a:schemeClr>
                        </a:buClr>
                        <a:buFont typeface="Wingdings" panose="05000000000000000000" pitchFamily="2" charset="2"/>
                        <a:buNone/>
                      </a:pPr>
                      <a:endParaRPr lang="en-CA" sz="5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2114550" lvl="4" indent="-285750" algn="l" defTabSz="914400" rtl="0" eaLnBrk="1" latinLnBrk="0" hangingPunct="1">
                        <a:buClr>
                          <a:schemeClr val="accent4">
                            <a:lumMod val="75000"/>
                          </a:schemeClr>
                        </a:buClr>
                        <a:buFont typeface="Wingdings" panose="05000000000000000000" pitchFamily="2" charset="2"/>
                        <a:buChar char="Ø"/>
                      </a:pPr>
                      <a:r>
                        <a:rPr lang="en-CA" sz="16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Present the second official language group </a:t>
                      </a:r>
                      <a:r>
                        <a:rPr lang="en-CA" sz="16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coaching program.</a:t>
                      </a:r>
                      <a:endParaRPr lang="en-CA" sz="16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2114550" lvl="4" indent="-285750">
                        <a:buClr>
                          <a:schemeClr val="accent4">
                            <a:lumMod val="75000"/>
                          </a:schemeClr>
                        </a:buClr>
                        <a:buFont typeface="Wingdings" panose="05000000000000000000" pitchFamily="2" charset="2"/>
                        <a:buChar char="Ø"/>
                      </a:pPr>
                      <a:endParaRPr lang="en-CA" sz="800" dirty="0"/>
                    </a:p>
                    <a:p>
                      <a:pPr marL="2114550" lvl="4" indent="-285750">
                        <a:buClr>
                          <a:schemeClr val="accent4">
                            <a:lumMod val="75000"/>
                          </a:schemeClr>
                        </a:buClr>
                        <a:buFont typeface="Wingdings" panose="05000000000000000000" pitchFamily="2" charset="2"/>
                        <a:buChar char="Ø"/>
                      </a:pPr>
                      <a:r>
                        <a:rPr lang="en-CA" sz="1600" dirty="0"/>
                        <a:t>Know the candidate’s language </a:t>
                      </a:r>
                      <a:r>
                        <a:rPr lang="en-CA" sz="1600"/>
                        <a:t>training history.</a:t>
                      </a:r>
                      <a:endParaRPr lang="en-CA" sz="1600" dirty="0"/>
                    </a:p>
                    <a:p>
                      <a:pPr marL="2114550" lvl="4" indent="-285750">
                        <a:buClr>
                          <a:schemeClr val="accent4">
                            <a:lumMod val="75000"/>
                          </a:schemeClr>
                        </a:buClr>
                        <a:buFont typeface="Wingdings" panose="05000000000000000000" pitchFamily="2" charset="2"/>
                        <a:buChar char="Ø"/>
                      </a:pPr>
                      <a:endParaRPr lang="en-CA" sz="800" dirty="0"/>
                    </a:p>
                    <a:p>
                      <a:pPr marL="2114550" marR="0" lvl="4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4">
                            <a:lumMod val="75000"/>
                          </a:schemeClr>
                        </a:buClr>
                        <a:buSzTx/>
                        <a:buFont typeface="Wingdings" panose="05000000000000000000" pitchFamily="2" charset="2"/>
                        <a:buChar char="Ø"/>
                        <a:tabLst/>
                        <a:defRPr/>
                      </a:pPr>
                      <a:r>
                        <a:rPr lang="en-CA" sz="16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Identify the candidate’s strengths, challenges and eligibility for the program; by a</a:t>
                      </a:r>
                      <a:r>
                        <a:rPr lang="en-CA" sz="1600" dirty="0"/>
                        <a:t>ssessing abilities to easily meet the requirements of oral level B, namely:</a:t>
                      </a:r>
                      <a:endParaRPr lang="en-CA" sz="800" dirty="0"/>
                    </a:p>
                    <a:p>
                      <a:pPr marL="2571750" lvl="5" indent="-285750">
                        <a:buClr>
                          <a:schemeClr val="accent4">
                            <a:lumMod val="75000"/>
                          </a:schemeClr>
                        </a:buClr>
                        <a:buFont typeface="Wingdings" panose="05000000000000000000" pitchFamily="2" charset="2"/>
                        <a:buChar char="ü"/>
                      </a:pPr>
                      <a:r>
                        <a:rPr lang="en-CA" sz="1600" dirty="0"/>
                        <a:t>Support a conversation regarding </a:t>
                      </a:r>
                      <a:r>
                        <a:rPr lang="en-CA" sz="1600"/>
                        <a:t>concrete topics.</a:t>
                      </a:r>
                      <a:endParaRPr lang="en-CA" sz="1600" dirty="0"/>
                    </a:p>
                    <a:p>
                      <a:pPr marL="2571750" lvl="5" indent="-285750">
                        <a:buClr>
                          <a:schemeClr val="accent4">
                            <a:lumMod val="75000"/>
                          </a:schemeClr>
                        </a:buClr>
                        <a:buFont typeface="Wingdings" panose="05000000000000000000" pitchFamily="2" charset="2"/>
                        <a:buChar char="ü"/>
                      </a:pPr>
                      <a:r>
                        <a:rPr lang="en-CA" sz="1600" dirty="0"/>
                        <a:t>Report on </a:t>
                      </a:r>
                      <a:r>
                        <a:rPr lang="en-CA" sz="1600"/>
                        <a:t>actions taken.</a:t>
                      </a:r>
                      <a:endParaRPr lang="en-CA" sz="1600" dirty="0"/>
                    </a:p>
                    <a:p>
                      <a:pPr marL="2571750" lvl="5" indent="-285750">
                        <a:buClr>
                          <a:schemeClr val="accent4">
                            <a:lumMod val="75000"/>
                          </a:schemeClr>
                        </a:buClr>
                        <a:buFont typeface="Wingdings" panose="05000000000000000000" pitchFamily="2" charset="2"/>
                        <a:buChar char="ü"/>
                      </a:pPr>
                      <a:r>
                        <a:rPr lang="en-CA" sz="1600" dirty="0"/>
                        <a:t>Give simple instructions </a:t>
                      </a:r>
                      <a:r>
                        <a:rPr lang="en-CA" sz="1600"/>
                        <a:t>to employees.</a:t>
                      </a:r>
                      <a:endParaRPr lang="en-CA" sz="1600" dirty="0"/>
                    </a:p>
                    <a:p>
                      <a:pPr marL="2571750" lvl="5" indent="-285750">
                        <a:buClr>
                          <a:schemeClr val="accent4">
                            <a:lumMod val="75000"/>
                          </a:schemeClr>
                        </a:buClr>
                        <a:buFont typeface="Wingdings" panose="05000000000000000000" pitchFamily="2" charset="2"/>
                        <a:buChar char="ü"/>
                      </a:pPr>
                      <a:r>
                        <a:rPr lang="en-CA" sz="1600" dirty="0"/>
                        <a:t>Provide factual descriptions </a:t>
                      </a:r>
                      <a:r>
                        <a:rPr lang="en-CA" sz="1600"/>
                        <a:t>and explanations.</a:t>
                      </a:r>
                      <a:endParaRPr lang="en-CA" sz="16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35886732"/>
                  </a:ext>
                </a:extLst>
              </a:tr>
            </a:tbl>
          </a:graphicData>
        </a:graphic>
      </p:graphicFrame>
      <p:pic>
        <p:nvPicPr>
          <p:cNvPr id="6" name="Picture 5">
            <a:extLst>
              <a:ext uri="{FF2B5EF4-FFF2-40B4-BE49-F238E27FC236}">
                <a16:creationId xmlns:a16="http://schemas.microsoft.com/office/drawing/2014/main" id="{C9623FDD-6FAE-4EB8-99DE-20ACDEF9DFB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398" y="379528"/>
            <a:ext cx="1223030" cy="12230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136488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10934700" y="0"/>
            <a:ext cx="1257300" cy="2381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31186693"/>
              </p:ext>
            </p:extLst>
          </p:nvPr>
        </p:nvGraphicFramePr>
        <p:xfrm>
          <a:off x="226422" y="168676"/>
          <a:ext cx="11660777" cy="670382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660777">
                  <a:extLst>
                    <a:ext uri="{9D8B030D-6E8A-4147-A177-3AD203B41FA5}">
                      <a16:colId xmlns:a16="http://schemas.microsoft.com/office/drawing/2014/main" val="1968660511"/>
                    </a:ext>
                  </a:extLst>
                </a:gridCol>
              </a:tblGrid>
              <a:tr h="1564430">
                <a:tc>
                  <a:txBody>
                    <a:bodyPr/>
                    <a:lstStyle/>
                    <a:p>
                      <a:pPr lvl="3" algn="l"/>
                      <a:r>
                        <a:rPr lang="fr-CA" sz="4500" b="1" dirty="0">
                          <a:solidFill>
                            <a:schemeClr val="bg1"/>
                          </a:solidFill>
                        </a:rPr>
                        <a:t>SECOND CONTACT: </a:t>
                      </a:r>
                      <a:r>
                        <a:rPr lang="fr-CA" sz="4500" b="0" dirty="0">
                          <a:solidFill>
                            <a:schemeClr val="bg1"/>
                          </a:solidFill>
                        </a:rPr>
                        <a:t>feedback session</a:t>
                      </a:r>
                      <a:endParaRPr lang="en-CA" sz="4500" b="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A708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86820467"/>
                  </a:ext>
                </a:extLst>
              </a:tr>
              <a:tr h="1542754">
                <a:tc>
                  <a:txBody>
                    <a:bodyPr/>
                    <a:lstStyle/>
                    <a:p>
                      <a:pPr marL="457200" lvl="1" algn="l" defTabSz="914400" rtl="0" eaLnBrk="1" latinLnBrk="0" hangingPunct="1"/>
                      <a:r>
                        <a:rPr lang="en-CA" sz="2800" b="1" kern="1200" dirty="0">
                          <a:solidFill>
                            <a:srgbClr val="3A708D"/>
                          </a:solidFill>
                          <a:latin typeface="+mn-lt"/>
                          <a:ea typeface="+mn-ea"/>
                          <a:cs typeface="+mn-cs"/>
                        </a:rPr>
                        <a:t>This second meeting will be about providing constructive </a:t>
                      </a:r>
                    </a:p>
                    <a:p>
                      <a:pPr marL="457200" lvl="1" algn="l" defTabSz="914400" rtl="0" eaLnBrk="1" latinLnBrk="0" hangingPunct="1"/>
                      <a:r>
                        <a:rPr lang="en-CA" sz="2800" b="1" kern="1200" dirty="0">
                          <a:solidFill>
                            <a:srgbClr val="3A708D"/>
                          </a:solidFill>
                          <a:latin typeface="+mn-lt"/>
                          <a:ea typeface="+mn-ea"/>
                          <a:cs typeface="+mn-cs"/>
                        </a:rPr>
                        <a:t>feedback for the way forward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8341218"/>
                  </a:ext>
                </a:extLst>
              </a:tr>
              <a:tr h="3219880">
                <a:tc>
                  <a:txBody>
                    <a:bodyPr/>
                    <a:lstStyle/>
                    <a:p>
                      <a:pPr marL="1371600" marR="0" lvl="3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2200" b="1" dirty="0"/>
                        <a:t>This meeting will allow the coaching advisor to:</a:t>
                      </a:r>
                      <a:endParaRPr lang="fr-CA" sz="2200" b="1" dirty="0"/>
                    </a:p>
                    <a:p>
                      <a:pPr lvl="4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fr-CA" sz="800" dirty="0"/>
                    </a:p>
                    <a:p>
                      <a:pPr marL="2114550" lvl="4" indent="-285750" algn="l" defTabSz="914400" rtl="0" eaLnBrk="1" latinLnBrk="0" hangingPunct="1">
                        <a:buClr>
                          <a:schemeClr val="accent4">
                            <a:lumMod val="75000"/>
                          </a:schemeClr>
                        </a:buClr>
                        <a:buFont typeface="Wingdings" panose="05000000000000000000" pitchFamily="2" charset="2"/>
                        <a:buChar char="Ø"/>
                      </a:pPr>
                      <a:r>
                        <a:rPr lang="en-CA" sz="16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Explain the highlights of a short evaluation report that will be shared with </a:t>
                      </a:r>
                      <a:r>
                        <a:rPr lang="en-CA" sz="16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the candidate</a:t>
                      </a:r>
                      <a:endParaRPr lang="en-CA" sz="16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2114550" lvl="4" indent="-285750" algn="l" defTabSz="914400" rtl="0" eaLnBrk="1" latinLnBrk="0" hangingPunct="1">
                        <a:buClr>
                          <a:schemeClr val="accent4">
                            <a:lumMod val="75000"/>
                          </a:schemeClr>
                        </a:buClr>
                        <a:buFont typeface="Wingdings" panose="05000000000000000000" pitchFamily="2" charset="2"/>
                        <a:buChar char="Ø"/>
                      </a:pPr>
                      <a:endParaRPr lang="en-CA" sz="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2114550" marR="0" lvl="4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4">
                            <a:lumMod val="75000"/>
                          </a:schemeClr>
                        </a:buClr>
                        <a:buSzTx/>
                        <a:buFont typeface="Wingdings" panose="05000000000000000000" pitchFamily="2" charset="2"/>
                        <a:buChar char="Ø"/>
                        <a:tabLst/>
                        <a:defRPr/>
                      </a:pPr>
                      <a:r>
                        <a:rPr lang="en-CA" sz="1600" dirty="0"/>
                        <a:t>Offer other Language Training options if the candidate is not eligible for the program</a:t>
                      </a:r>
                      <a:endParaRPr lang="en-CA" sz="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2571750" marR="0" lvl="5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4">
                            <a:lumMod val="75000"/>
                          </a:schemeClr>
                        </a:buClr>
                        <a:buSzTx/>
                        <a:buFont typeface="Wingdings" panose="05000000000000000000" pitchFamily="2" charset="2"/>
                        <a:buChar char="ü"/>
                        <a:tabLst/>
                        <a:defRPr/>
                      </a:pPr>
                      <a:r>
                        <a:rPr lang="en-CA" sz="16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Provide recommendations</a:t>
                      </a:r>
                    </a:p>
                    <a:p>
                      <a:pPr marL="2571750" marR="0" lvl="5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4">
                            <a:lumMod val="75000"/>
                          </a:schemeClr>
                        </a:buClr>
                        <a:buSzTx/>
                        <a:buFont typeface="Wingdings" panose="05000000000000000000" pitchFamily="2" charset="2"/>
                        <a:buChar char="ü"/>
                        <a:tabLst/>
                        <a:defRPr/>
                      </a:pPr>
                      <a:r>
                        <a:rPr lang="en-CA" sz="16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Discuss next steps</a:t>
                      </a:r>
                    </a:p>
                    <a:p>
                      <a:pPr marL="2571750" marR="0" lvl="5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4">
                            <a:lumMod val="75000"/>
                          </a:schemeClr>
                        </a:buClr>
                        <a:buSzTx/>
                        <a:buFont typeface="Wingdings" panose="05000000000000000000" pitchFamily="2" charset="2"/>
                        <a:buChar char="Ø"/>
                        <a:tabLst/>
                        <a:defRPr/>
                      </a:pPr>
                      <a:endParaRPr lang="en-CA" sz="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2114550" marR="0" lvl="4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4">
                            <a:lumMod val="75000"/>
                          </a:schemeClr>
                        </a:buClr>
                        <a:buSzTx/>
                        <a:buFont typeface="Wingdings" panose="05000000000000000000" pitchFamily="2" charset="2"/>
                        <a:buChar char="Ø"/>
                        <a:tabLst/>
                        <a:defRPr/>
                      </a:pPr>
                      <a:r>
                        <a:rPr lang="en-CA" sz="16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Share and explain program documents with the participant, if eligible for the program</a:t>
                      </a:r>
                      <a:endParaRPr lang="en-CA" sz="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2571750" lvl="5" indent="-285750" algn="l" defTabSz="914400" rtl="0" eaLnBrk="1" latinLnBrk="0" hangingPunct="1">
                        <a:buClr>
                          <a:schemeClr val="accent4">
                            <a:lumMod val="75000"/>
                          </a:schemeClr>
                        </a:buClr>
                        <a:buFont typeface="Wingdings" panose="05000000000000000000" pitchFamily="2" charset="2"/>
                        <a:buChar char="ü"/>
                      </a:pPr>
                      <a:r>
                        <a:rPr lang="en-CA" sz="16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Answer any questions that the candidate may have and refer them to available resources</a:t>
                      </a:r>
                      <a:endParaRPr lang="en-CA" sz="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2571750" lvl="5" indent="-285750" algn="l" defTabSz="914400" rtl="0" eaLnBrk="1" latinLnBrk="0" hangingPunct="1">
                        <a:buClr>
                          <a:schemeClr val="accent4">
                            <a:lumMod val="75000"/>
                          </a:schemeClr>
                        </a:buClr>
                        <a:buFont typeface="Wingdings" panose="05000000000000000000" pitchFamily="2" charset="2"/>
                        <a:buChar char="ü"/>
                      </a:pPr>
                      <a:r>
                        <a:rPr lang="en-CA" sz="16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Discuss scheduling of sessions  </a:t>
                      </a:r>
                    </a:p>
                    <a:p>
                      <a:pPr marL="2571750" lvl="5" indent="-285750" algn="l" defTabSz="914400" rtl="0" eaLnBrk="1" latinLnBrk="0" hangingPunct="1">
                        <a:buClr>
                          <a:schemeClr val="accent4">
                            <a:lumMod val="75000"/>
                          </a:schemeClr>
                        </a:buClr>
                        <a:buFont typeface="Wingdings" panose="05000000000000000000" pitchFamily="2" charset="2"/>
                        <a:buChar char="ü"/>
                      </a:pPr>
                      <a:endParaRPr lang="en-CA" sz="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2114550" marR="0" lvl="4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4">
                            <a:lumMod val="75000"/>
                          </a:schemeClr>
                        </a:buClr>
                        <a:buSzTx/>
                        <a:buFont typeface="Wingdings" panose="05000000000000000000" pitchFamily="2" charset="2"/>
                        <a:buChar char="Ø"/>
                        <a:tabLst/>
                        <a:defRPr/>
                      </a:pPr>
                      <a:r>
                        <a:rPr lang="en-CA" sz="16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Engage in the co-creation of the evergreen individual action plan </a:t>
                      </a:r>
                    </a:p>
                    <a:p>
                      <a:pPr marL="2571750" marR="0" lvl="5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4">
                            <a:lumMod val="75000"/>
                          </a:schemeClr>
                        </a:buClr>
                        <a:buSzTx/>
                        <a:buFont typeface="Wingdings" panose="05000000000000000000" pitchFamily="2" charset="2"/>
                        <a:buChar char="ü"/>
                        <a:tabLst/>
                        <a:defRPr/>
                      </a:pPr>
                      <a:r>
                        <a:rPr lang="en-CA" sz="16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individual commitment towards action plan between sessions (e.g. self-directed learning tool, grammar review, etc.)</a:t>
                      </a:r>
                    </a:p>
                    <a:p>
                      <a:pPr marL="2286000" lvl="5" indent="0" algn="l" defTabSz="914400" rtl="0" eaLnBrk="1" latinLnBrk="0" hangingPunct="1">
                        <a:buClr>
                          <a:schemeClr val="accent4">
                            <a:lumMod val="75000"/>
                          </a:schemeClr>
                        </a:buClr>
                        <a:buFont typeface="Wingdings" panose="05000000000000000000" pitchFamily="2" charset="2"/>
                        <a:buNone/>
                      </a:pPr>
                      <a:endParaRPr lang="en-CA" sz="16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35886732"/>
                  </a:ext>
                </a:extLst>
              </a:tr>
            </a:tbl>
          </a:graphicData>
        </a:graphic>
      </p:graphicFrame>
      <p:pic>
        <p:nvPicPr>
          <p:cNvPr id="5" name="Picture 4">
            <a:extLst>
              <a:ext uri="{FF2B5EF4-FFF2-40B4-BE49-F238E27FC236}">
                <a16:creationId xmlns:a16="http://schemas.microsoft.com/office/drawing/2014/main" id="{F181DEE1-119B-A778-5878-450102B3A79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398" y="379528"/>
            <a:ext cx="1223030" cy="12230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04775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10934700" y="0"/>
            <a:ext cx="1257300" cy="2381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30300464"/>
              </p:ext>
            </p:extLst>
          </p:nvPr>
        </p:nvGraphicFramePr>
        <p:xfrm>
          <a:off x="131974" y="122548"/>
          <a:ext cx="11861756" cy="664589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86193">
                  <a:extLst>
                    <a:ext uri="{9D8B030D-6E8A-4147-A177-3AD203B41FA5}">
                      <a16:colId xmlns:a16="http://schemas.microsoft.com/office/drawing/2014/main" val="3451031185"/>
                    </a:ext>
                  </a:extLst>
                </a:gridCol>
                <a:gridCol w="291588">
                  <a:extLst>
                    <a:ext uri="{9D8B030D-6E8A-4147-A177-3AD203B41FA5}">
                      <a16:colId xmlns:a16="http://schemas.microsoft.com/office/drawing/2014/main" val="2172718925"/>
                    </a:ext>
                  </a:extLst>
                </a:gridCol>
                <a:gridCol w="8183975">
                  <a:extLst>
                    <a:ext uri="{9D8B030D-6E8A-4147-A177-3AD203B41FA5}">
                      <a16:colId xmlns:a16="http://schemas.microsoft.com/office/drawing/2014/main" val="3868811490"/>
                    </a:ext>
                  </a:extLst>
                </a:gridCol>
              </a:tblGrid>
              <a:tr h="6645897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CA" sz="4500" b="1" dirty="0">
                          <a:solidFill>
                            <a:schemeClr val="bg1"/>
                          </a:solidFill>
                        </a:rPr>
                        <a:t>OVERVIEW OF COACHING PROGRAM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A708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CA" sz="28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0"/>
                        </a:spcAft>
                        <a:buClr>
                          <a:schemeClr val="accent4">
                            <a:lumMod val="75000"/>
                          </a:schemeClr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endParaRPr lang="en-CA" sz="7500" b="1" u="none" kern="1200" dirty="0">
                        <a:solidFill>
                          <a:srgbClr val="3A708D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0"/>
                        </a:spcAft>
                        <a:buClr>
                          <a:schemeClr val="accent4">
                            <a:lumMod val="75000"/>
                          </a:schemeClr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r>
                        <a:rPr lang="en-CA" sz="2200" b="1" u="none" kern="1200" dirty="0">
                          <a:solidFill>
                            <a:srgbClr val="3A708D"/>
                          </a:solidFill>
                          <a:latin typeface="+mn-lt"/>
                          <a:ea typeface="+mn-ea"/>
                          <a:cs typeface="+mn-cs"/>
                        </a:rPr>
                        <a:t>DURATION</a:t>
                      </a:r>
                      <a:r>
                        <a:rPr lang="en-CA" sz="2200" b="1" kern="1200" dirty="0">
                          <a:solidFill>
                            <a:srgbClr val="3A708D"/>
                          </a:solidFill>
                          <a:latin typeface="+mn-lt"/>
                          <a:ea typeface="+mn-ea"/>
                          <a:cs typeface="+mn-cs"/>
                        </a:rPr>
                        <a:t>:</a:t>
                      </a:r>
                      <a:r>
                        <a:rPr lang="en-CA" sz="1600" b="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CA" sz="18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12 weeks </a:t>
                      </a:r>
                    </a:p>
                    <a:p>
                      <a:pPr marL="285750" marR="0" lvl="1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0"/>
                        </a:spcAft>
                        <a:buClr>
                          <a:schemeClr val="accent4">
                            <a:lumMod val="75000"/>
                          </a:schemeClr>
                        </a:buClr>
                        <a:buSzTx/>
                        <a:buFont typeface="Wingdings" panose="05000000000000000000" pitchFamily="2" charset="2"/>
                        <a:buChar char="Ø"/>
                        <a:tabLst/>
                        <a:defRPr/>
                      </a:pPr>
                      <a:r>
                        <a:rPr lang="en-CA" sz="15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NOTE:</a:t>
                      </a:r>
                      <a:r>
                        <a:rPr lang="en-CA" sz="1200" b="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Participants will have the opportunity to participate in the coaching program for a maximum duration of 24 weeks in total, if additional coaching is required; to be discussed and decided between the participant and the coaching advisor(s) towards the end of the initial 12-week program.</a:t>
                      </a:r>
                    </a:p>
                    <a:p>
                      <a:pPr marL="914400" marR="0" lvl="3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0"/>
                        </a:spcAft>
                        <a:buClr>
                          <a:schemeClr val="accent4">
                            <a:lumMod val="75000"/>
                          </a:schemeClr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endParaRPr lang="en-CA" sz="500" b="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0"/>
                        </a:spcAft>
                        <a:buClr>
                          <a:schemeClr val="accent4">
                            <a:lumMod val="75000"/>
                          </a:schemeClr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r>
                        <a:rPr lang="en-CA" sz="2200" b="1" u="none" kern="1200" dirty="0">
                          <a:solidFill>
                            <a:srgbClr val="3A708D"/>
                          </a:solidFill>
                          <a:latin typeface="+mn-lt"/>
                          <a:ea typeface="+mn-ea"/>
                          <a:cs typeface="+mn-cs"/>
                        </a:rPr>
                        <a:t>TIME:</a:t>
                      </a:r>
                      <a:r>
                        <a:rPr lang="en-CA" sz="2200" b="1" u="none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CA" sz="18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3 hours per week</a:t>
                      </a:r>
                    </a:p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0"/>
                        </a:spcAft>
                        <a:buClr>
                          <a:schemeClr val="accent4">
                            <a:lumMod val="75000"/>
                          </a:schemeClr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endParaRPr lang="en-CA" sz="5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0"/>
                        </a:spcAft>
                        <a:buClr>
                          <a:schemeClr val="accent4">
                            <a:lumMod val="75000"/>
                          </a:schemeClr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r>
                        <a:rPr lang="en-CA" sz="2200" b="1" u="none" kern="1200" dirty="0">
                          <a:solidFill>
                            <a:srgbClr val="3A708D"/>
                          </a:solidFill>
                          <a:latin typeface="+mn-lt"/>
                          <a:ea typeface="+mn-ea"/>
                          <a:cs typeface="+mn-cs"/>
                        </a:rPr>
                        <a:t>GROUP SIZE:</a:t>
                      </a:r>
                      <a:r>
                        <a:rPr lang="en-CA" sz="2200" b="1" u="none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CA" sz="18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small groups </a:t>
                      </a:r>
                      <a:r>
                        <a:rPr lang="en-CA" sz="1200" b="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(maximum of 4 participants)</a:t>
                      </a:r>
                    </a:p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0"/>
                        </a:spcAft>
                        <a:buClr>
                          <a:schemeClr val="accent4">
                            <a:lumMod val="75000"/>
                          </a:schemeClr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endParaRPr lang="en-CA" sz="500" b="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0"/>
                        </a:spcAft>
                        <a:buClr>
                          <a:schemeClr val="accent4">
                            <a:lumMod val="75000"/>
                          </a:schemeClr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r>
                        <a:rPr lang="en-CA" sz="2200" b="1" u="none" kern="1200" dirty="0">
                          <a:solidFill>
                            <a:srgbClr val="3A708D"/>
                          </a:solidFill>
                          <a:latin typeface="+mn-lt"/>
                          <a:ea typeface="+mn-ea"/>
                          <a:cs typeface="+mn-cs"/>
                        </a:rPr>
                        <a:t>PROGRAM INCLUDES:</a:t>
                      </a:r>
                    </a:p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0"/>
                        </a:spcAft>
                        <a:buClr>
                          <a:schemeClr val="accent4">
                            <a:lumMod val="75000"/>
                          </a:schemeClr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endParaRPr lang="en-CA" sz="500" b="1" u="none" kern="1200" dirty="0">
                        <a:solidFill>
                          <a:srgbClr val="3A708D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285750" marR="0" lvl="1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0"/>
                        </a:spcAft>
                        <a:buClr>
                          <a:schemeClr val="accent4">
                            <a:lumMod val="75000"/>
                          </a:schemeClr>
                        </a:buClr>
                        <a:buSzTx/>
                        <a:buFont typeface="Wingdings" panose="05000000000000000000" pitchFamily="2" charset="2"/>
                        <a:buChar char="Ø"/>
                        <a:tabLst/>
                        <a:defRPr/>
                      </a:pPr>
                      <a:r>
                        <a:rPr lang="en-CA" sz="15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Evergreen individual action plans:</a:t>
                      </a:r>
                      <a:r>
                        <a:rPr lang="en-CA" sz="14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CA" sz="1200" b="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individual commitment towards action plan between sessions (e.g. self-directed learning tool, grammar review, etc.)</a:t>
                      </a:r>
                    </a:p>
                    <a:p>
                      <a:pPr marL="285750" marR="0" lvl="1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0"/>
                        </a:spcAft>
                        <a:buClr>
                          <a:schemeClr val="accent4">
                            <a:lumMod val="75000"/>
                          </a:schemeClr>
                        </a:buClr>
                        <a:buSzTx/>
                        <a:buFont typeface="Wingdings" panose="05000000000000000000" pitchFamily="2" charset="2"/>
                        <a:buChar char="Ø"/>
                        <a:tabLst/>
                        <a:defRPr/>
                      </a:pPr>
                      <a:r>
                        <a:rPr lang="en-CA" sz="15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Preparatory materials: </a:t>
                      </a:r>
                      <a:r>
                        <a:rPr lang="en-CA" sz="1200" b="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shared with group one week in advance</a:t>
                      </a:r>
                    </a:p>
                    <a:p>
                      <a:pPr marL="285750" marR="0" lvl="1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0"/>
                        </a:spcAft>
                        <a:buClr>
                          <a:schemeClr val="accent4">
                            <a:lumMod val="75000"/>
                          </a:schemeClr>
                        </a:buClr>
                        <a:buSzTx/>
                        <a:buFont typeface="Wingdings" panose="05000000000000000000" pitchFamily="2" charset="2"/>
                        <a:buChar char="Ø"/>
                        <a:tabLst/>
                        <a:defRPr/>
                      </a:pPr>
                      <a:r>
                        <a:rPr lang="en-CA" sz="15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Discussions:</a:t>
                      </a:r>
                      <a:r>
                        <a:rPr lang="en-CA" sz="1400" b="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CA" sz="1200" b="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on a variety of work-related topics (e.g. Linguistic security, my job, CRA news and priorities, Government of Canada news and priorities, etc.)</a:t>
                      </a:r>
                    </a:p>
                    <a:p>
                      <a:pPr marL="285750" marR="0" lvl="1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0"/>
                        </a:spcAft>
                        <a:buClr>
                          <a:schemeClr val="accent4">
                            <a:lumMod val="75000"/>
                          </a:schemeClr>
                        </a:buClr>
                        <a:buSzTx/>
                        <a:buFont typeface="Wingdings" panose="05000000000000000000" pitchFamily="2" charset="2"/>
                        <a:buChar char="Ø"/>
                        <a:tabLst/>
                        <a:defRPr/>
                      </a:pPr>
                      <a:r>
                        <a:rPr lang="en-CA" sz="15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Opportunities for peer support </a:t>
                      </a:r>
                    </a:p>
                    <a:p>
                      <a:pPr marL="285750" marR="0" lvl="1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0"/>
                        </a:spcAft>
                        <a:buClr>
                          <a:schemeClr val="accent4">
                            <a:lumMod val="75000"/>
                          </a:schemeClr>
                        </a:buClr>
                        <a:buSzTx/>
                        <a:buFont typeface="Wingdings" panose="05000000000000000000" pitchFamily="2" charset="2"/>
                        <a:buChar char="Ø"/>
                        <a:tabLst/>
                        <a:defRPr/>
                      </a:pPr>
                      <a:r>
                        <a:rPr lang="en-CA" sz="15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Flexible format: </a:t>
                      </a:r>
                      <a:r>
                        <a:rPr lang="en-CA" sz="1200" b="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e.g. switching coaches, breakout rooms, etc.</a:t>
                      </a:r>
                    </a:p>
                    <a:p>
                      <a:pPr marL="285750" marR="0" lvl="1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0"/>
                        </a:spcAft>
                        <a:buClr>
                          <a:schemeClr val="accent4">
                            <a:lumMod val="75000"/>
                          </a:schemeClr>
                        </a:buClr>
                        <a:buSzTx/>
                        <a:buFont typeface="Wingdings" panose="05000000000000000000" pitchFamily="2" charset="2"/>
                        <a:buChar char="Ø"/>
                        <a:tabLst/>
                        <a:defRPr/>
                      </a:pPr>
                      <a:r>
                        <a:rPr lang="en-CA" sz="15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Break week and mid-stage evaluations</a:t>
                      </a:r>
                    </a:p>
                    <a:p>
                      <a:pPr marL="285750" marR="0" lvl="1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0"/>
                        </a:spcAft>
                        <a:buClr>
                          <a:schemeClr val="accent4">
                            <a:lumMod val="75000"/>
                          </a:schemeClr>
                        </a:buClr>
                        <a:buSzTx/>
                        <a:buFont typeface="Wingdings" panose="05000000000000000000" pitchFamily="2" charset="2"/>
                        <a:buChar char="Ø"/>
                        <a:tabLst/>
                        <a:defRPr/>
                      </a:pPr>
                      <a:r>
                        <a:rPr lang="en-CA" sz="15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Guest speakers and participation in directed workshops</a:t>
                      </a:r>
                    </a:p>
                    <a:p>
                      <a:pPr marL="285750" marR="0" lvl="1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0"/>
                        </a:spcAft>
                        <a:buClr>
                          <a:schemeClr val="accent4">
                            <a:lumMod val="75000"/>
                          </a:schemeClr>
                        </a:buClr>
                        <a:buSzTx/>
                        <a:buFont typeface="Wingdings" panose="05000000000000000000" pitchFamily="2" charset="2"/>
                        <a:buChar char="Ø"/>
                        <a:tabLst/>
                        <a:defRPr/>
                      </a:pPr>
                      <a:r>
                        <a:rPr lang="en-CA" sz="15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Open dialogue</a:t>
                      </a:r>
                    </a:p>
                    <a:p>
                      <a:pPr marL="285750" marR="0" lvl="1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0"/>
                        </a:spcAft>
                        <a:buClr>
                          <a:schemeClr val="accent4">
                            <a:lumMod val="75000"/>
                          </a:schemeClr>
                        </a:buClr>
                        <a:buSzTx/>
                        <a:buFont typeface="Wingdings" panose="05000000000000000000" pitchFamily="2" charset="2"/>
                        <a:buChar char="Ø"/>
                        <a:tabLst/>
                        <a:defRPr/>
                      </a:pPr>
                      <a:r>
                        <a:rPr lang="en-CA" sz="15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Short oral presentations:</a:t>
                      </a:r>
                      <a:r>
                        <a:rPr lang="en-CA" sz="14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CA" sz="1200" b="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towards the end of the 12-week program</a:t>
                      </a:r>
                      <a:endParaRPr lang="fr-CA" sz="1200" b="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64644481"/>
                  </a:ext>
                </a:extLst>
              </a:tr>
            </a:tbl>
          </a:graphicData>
        </a:graphic>
      </p:graphicFrame>
      <p:pic>
        <p:nvPicPr>
          <p:cNvPr id="4" name="Picture 3">
            <a:extLst>
              <a:ext uri="{FF2B5EF4-FFF2-40B4-BE49-F238E27FC236}">
                <a16:creationId xmlns:a16="http://schemas.microsoft.com/office/drawing/2014/main" id="{9A31767E-6E54-4F33-AC35-9465EA839DC9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74" t="24680" r="4312" b="21525"/>
          <a:stretch/>
        </p:blipFill>
        <p:spPr>
          <a:xfrm>
            <a:off x="3806943" y="360993"/>
            <a:ext cx="3872241" cy="7387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381232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10934700" y="0"/>
            <a:ext cx="1257300" cy="2381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13590312"/>
              </p:ext>
            </p:extLst>
          </p:nvPr>
        </p:nvGraphicFramePr>
        <p:xfrm>
          <a:off x="131977" y="59301"/>
          <a:ext cx="11975357" cy="670548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49821">
                  <a:extLst>
                    <a:ext uri="{9D8B030D-6E8A-4147-A177-3AD203B41FA5}">
                      <a16:colId xmlns:a16="http://schemas.microsoft.com/office/drawing/2014/main" val="3451031185"/>
                    </a:ext>
                  </a:extLst>
                </a:gridCol>
                <a:gridCol w="209460">
                  <a:extLst>
                    <a:ext uri="{9D8B030D-6E8A-4147-A177-3AD203B41FA5}">
                      <a16:colId xmlns:a16="http://schemas.microsoft.com/office/drawing/2014/main" val="2172718925"/>
                    </a:ext>
                  </a:extLst>
                </a:gridCol>
                <a:gridCol w="743121">
                  <a:extLst>
                    <a:ext uri="{9D8B030D-6E8A-4147-A177-3AD203B41FA5}">
                      <a16:colId xmlns:a16="http://schemas.microsoft.com/office/drawing/2014/main" val="3868811490"/>
                    </a:ext>
                  </a:extLst>
                </a:gridCol>
                <a:gridCol w="1601221">
                  <a:extLst>
                    <a:ext uri="{9D8B030D-6E8A-4147-A177-3AD203B41FA5}">
                      <a16:colId xmlns:a16="http://schemas.microsoft.com/office/drawing/2014/main" val="3909781037"/>
                    </a:ext>
                  </a:extLst>
                </a:gridCol>
                <a:gridCol w="3285067">
                  <a:extLst>
                    <a:ext uri="{9D8B030D-6E8A-4147-A177-3AD203B41FA5}">
                      <a16:colId xmlns:a16="http://schemas.microsoft.com/office/drawing/2014/main" val="2440662827"/>
                    </a:ext>
                  </a:extLst>
                </a:gridCol>
                <a:gridCol w="635000">
                  <a:extLst>
                    <a:ext uri="{9D8B030D-6E8A-4147-A177-3AD203B41FA5}">
                      <a16:colId xmlns:a16="http://schemas.microsoft.com/office/drawing/2014/main" val="3488167719"/>
                    </a:ext>
                  </a:extLst>
                </a:gridCol>
                <a:gridCol w="2751667">
                  <a:extLst>
                    <a:ext uri="{9D8B030D-6E8A-4147-A177-3AD203B41FA5}">
                      <a16:colId xmlns:a16="http://schemas.microsoft.com/office/drawing/2014/main" val="3824982036"/>
                    </a:ext>
                  </a:extLst>
                </a:gridCol>
              </a:tblGrid>
              <a:tr h="807887">
                <a:tc rowSpan="14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CA" sz="4300" b="1" dirty="0">
                          <a:solidFill>
                            <a:schemeClr val="bg1"/>
                          </a:solidFill>
                        </a:rPr>
                        <a:t>OVERVIEW OF COACHING SESSIONS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A708D"/>
                    </a:solidFill>
                  </a:tcPr>
                </a:tc>
                <a:tc rowSpan="14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CA" sz="28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5">
                  <a:txBody>
                    <a:bodyPr/>
                    <a:lstStyle/>
                    <a:p>
                      <a:pPr marL="0" marR="0" lvl="0" indent="-4572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0"/>
                        </a:spcAft>
                        <a:buClr>
                          <a:schemeClr val="accent4">
                            <a:lumMod val="75000"/>
                          </a:schemeClr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endParaRPr lang="en-CA" sz="800" b="1" u="none" kern="1200" dirty="0">
                        <a:solidFill>
                          <a:srgbClr val="3A708D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-4572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0"/>
                        </a:spcAft>
                        <a:buClr>
                          <a:schemeClr val="accent4">
                            <a:lumMod val="75000"/>
                          </a:schemeClr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r>
                        <a:rPr lang="en-CA" sz="2800" b="1" u="none" kern="1200" dirty="0">
                          <a:solidFill>
                            <a:srgbClr val="3A708D"/>
                          </a:solidFill>
                          <a:latin typeface="+mn-lt"/>
                          <a:ea typeface="+mn-ea"/>
                          <a:cs typeface="+mn-cs"/>
                        </a:rPr>
                        <a:t>PATHWAY FROM LEVEL B TO C: </a:t>
                      </a:r>
                      <a:r>
                        <a:rPr lang="en-CA" sz="2000" b="1" u="none" kern="1200" dirty="0">
                          <a:solidFill>
                            <a:srgbClr val="D69E16"/>
                          </a:solidFill>
                          <a:latin typeface="+mn-lt"/>
                          <a:ea typeface="+mn-ea"/>
                          <a:cs typeface="+mn-cs"/>
                        </a:rPr>
                        <a:t>Basic 12-week overview </a:t>
                      </a:r>
                    </a:p>
                    <a:p>
                      <a:pPr marL="0" marR="0" lvl="0" indent="-4572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0"/>
                        </a:spcAft>
                        <a:buClr>
                          <a:schemeClr val="accent4">
                            <a:lumMod val="75000"/>
                          </a:schemeClr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endParaRPr lang="en-CA" sz="800" b="1" u="none" kern="1200" dirty="0">
                        <a:solidFill>
                          <a:srgbClr val="D69E16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0"/>
                        </a:spcAft>
                        <a:buClr>
                          <a:schemeClr val="accent4">
                            <a:lumMod val="75000"/>
                          </a:schemeClr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endParaRPr lang="en-CA" sz="3500" b="1" u="none" kern="1200">
                        <a:solidFill>
                          <a:srgbClr val="3A708D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64644481"/>
                  </a:ext>
                </a:extLst>
              </a:tr>
              <a:tr h="375277">
                <a:tc v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1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0"/>
                        </a:spcAft>
                        <a:buClr>
                          <a:schemeClr val="accent4">
                            <a:lumMod val="75000"/>
                          </a:schemeClr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r>
                        <a:rPr lang="en-CA" sz="1800" b="1" u="none" kern="1200">
                          <a:solidFill>
                            <a:srgbClr val="3A708D"/>
                          </a:solidFill>
                          <a:latin typeface="+mn-lt"/>
                          <a:ea typeface="+mn-ea"/>
                          <a:cs typeface="+mn-cs"/>
                        </a:rPr>
                        <a:t>WEEK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1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0"/>
                        </a:spcAft>
                        <a:buClr>
                          <a:schemeClr val="accent4">
                            <a:lumMod val="75000"/>
                          </a:schemeClr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r>
                        <a:rPr lang="en-CA" sz="1800" b="1" u="none" kern="1200" dirty="0">
                          <a:solidFill>
                            <a:srgbClr val="3A708D"/>
                          </a:solidFill>
                          <a:latin typeface="+mn-lt"/>
                          <a:ea typeface="+mn-ea"/>
                          <a:cs typeface="+mn-cs"/>
                        </a:rPr>
                        <a:t>GOAL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1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0"/>
                        </a:spcAft>
                        <a:buClr>
                          <a:schemeClr val="accent4">
                            <a:lumMod val="75000"/>
                          </a:schemeClr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r>
                        <a:rPr lang="en-CA" sz="1800" b="1" u="none" kern="1200">
                          <a:solidFill>
                            <a:srgbClr val="3A708D"/>
                          </a:solidFill>
                          <a:latin typeface="+mn-lt"/>
                          <a:ea typeface="+mn-ea"/>
                          <a:cs typeface="+mn-cs"/>
                        </a:rPr>
                        <a:t>OBJECTIVES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1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0"/>
                        </a:spcAft>
                        <a:buClr>
                          <a:schemeClr val="accent4">
                            <a:lumMod val="75000"/>
                          </a:schemeClr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r>
                        <a:rPr lang="en-CA" sz="1800" b="1" u="none" kern="1200" dirty="0">
                          <a:solidFill>
                            <a:srgbClr val="3A708D"/>
                          </a:solidFill>
                          <a:latin typeface="+mn-lt"/>
                          <a:ea typeface="+mn-ea"/>
                          <a:cs typeface="+mn-cs"/>
                        </a:rPr>
                        <a:t>SESSIONS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17354606"/>
                  </a:ext>
                </a:extLst>
              </a:tr>
              <a:tr h="1364132">
                <a:tc v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1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0"/>
                        </a:spcAft>
                        <a:buClr>
                          <a:schemeClr val="accent4">
                            <a:lumMod val="75000"/>
                          </a:schemeClr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r>
                        <a:rPr lang="en-CA" sz="1800" b="1" u="none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1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0"/>
                        </a:spcAft>
                        <a:buClr>
                          <a:schemeClr val="accent4">
                            <a:lumMod val="75000"/>
                          </a:schemeClr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r>
                        <a:rPr lang="en-CA" sz="12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Welcome and orientation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CA" sz="115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Introductions</a:t>
                      </a:r>
                    </a:p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CA" sz="115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Establish contact, lay ground rules</a:t>
                      </a:r>
                    </a:p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CA" sz="115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Commit to program engagement (see slide 3)</a:t>
                      </a:r>
                    </a:p>
                    <a:p>
                      <a:pPr marL="171450" lvl="0" indent="-171450" algn="l" defTabSz="914400" rtl="0" eaLnBrk="1" latinLnBrk="0" hangingPunct="1">
                        <a:buFont typeface="Arial" panose="020B0604020202020204" pitchFamily="34" charset="0"/>
                        <a:buChar char="•"/>
                      </a:pPr>
                      <a:r>
                        <a:rPr lang="en-CA" sz="115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Follow evergreen individual action plan (see slide 8)</a:t>
                      </a:r>
                    </a:p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CA" sz="115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Follow self-directed learning tools for second OL maintenance (see slide 9)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en-CA" sz="11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1-2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fr-CA" sz="115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Linguistic</a:t>
                      </a:r>
                      <a:r>
                        <a:rPr lang="fr-CA" sz="115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group coaching</a:t>
                      </a:r>
                    </a:p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fr-CA" sz="115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Orientation to public service </a:t>
                      </a:r>
                      <a:r>
                        <a:rPr lang="fr-CA" sz="115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evaluation</a:t>
                      </a:r>
                      <a:endParaRPr lang="fr-CA" sz="115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fr-CA" sz="115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How the group </a:t>
                      </a:r>
                      <a:r>
                        <a:rPr lang="fr-CA" sz="115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will</a:t>
                      </a:r>
                      <a:r>
                        <a:rPr lang="fr-CA" sz="115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fr-CA" sz="115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work</a:t>
                      </a:r>
                      <a:r>
                        <a:rPr lang="fr-CA" sz="115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fr-CA" sz="115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together</a:t>
                      </a:r>
                      <a:endParaRPr lang="fr-CA" sz="115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fr-CA" sz="115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Calendar</a:t>
                      </a:r>
                      <a:r>
                        <a:rPr lang="fr-CA" sz="115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of sessions</a:t>
                      </a:r>
                      <a:endParaRPr lang="en-CA" sz="115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51529286"/>
                  </a:ext>
                </a:extLst>
              </a:tr>
              <a:tr h="453459">
                <a:tc v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marL="0" marR="0" lvl="1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0"/>
                        </a:spcAft>
                        <a:buClr>
                          <a:schemeClr val="accent4">
                            <a:lumMod val="75000"/>
                          </a:schemeClr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r>
                        <a:rPr lang="en-CA" sz="1800" b="1" u="none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2-4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rowSpan="3">
                  <a:txBody>
                    <a:bodyPr/>
                    <a:lstStyle/>
                    <a:p>
                      <a:pPr marL="0" marR="0" lvl="1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0"/>
                        </a:spcAft>
                        <a:buClr>
                          <a:schemeClr val="accent4">
                            <a:lumMod val="75000"/>
                          </a:schemeClr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r>
                        <a:rPr lang="en-CA" sz="1200" b="1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Be aware of who </a:t>
                      </a:r>
                    </a:p>
                    <a:p>
                      <a:pPr marL="0" marR="0" lvl="1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0"/>
                        </a:spcAft>
                        <a:buClr>
                          <a:schemeClr val="accent4">
                            <a:lumMod val="75000"/>
                          </a:schemeClr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r>
                        <a:rPr lang="en-CA" sz="1200" b="1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 am in my second OL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rowSpan="3">
                  <a:txBody>
                    <a:bodyPr/>
                    <a:lstStyle/>
                    <a:p>
                      <a:pPr marL="171450" lvl="0" indent="-171450" algn="l" defTabSz="914400" rtl="0" eaLnBrk="1" latinLnBrk="0" hangingPunct="1">
                        <a:buFont typeface="Arial" panose="020B0604020202020204" pitchFamily="34" charset="0"/>
                        <a:buChar char="•"/>
                      </a:pPr>
                      <a:r>
                        <a:rPr lang="en-CA" sz="115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Weekly coaching sessions (3h/week) aimed at enhancing and refreshing knowledge.</a:t>
                      </a:r>
                    </a:p>
                    <a:p>
                      <a:pPr marL="171450" lvl="0" indent="-171450" algn="l" defTabSz="914400" rtl="0" eaLnBrk="1" latinLnBrk="0" hangingPunct="1">
                        <a:buFont typeface="Arial" panose="020B0604020202020204" pitchFamily="34" charset="0"/>
                        <a:buChar char="•"/>
                      </a:pPr>
                      <a:r>
                        <a:rPr lang="en-CA" sz="115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Identification of linguistic (in)security zones.</a:t>
                      </a:r>
                    </a:p>
                    <a:p>
                      <a:pPr marL="171450" lvl="0" indent="-171450" algn="l" defTabSz="914400" rtl="0" eaLnBrk="1" latinLnBrk="0" hangingPunct="1">
                        <a:buFont typeface="Arial" panose="020B0604020202020204" pitchFamily="34" charset="0"/>
                        <a:buChar char="•"/>
                      </a:pPr>
                      <a:r>
                        <a:rPr lang="en-CA" sz="115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Focus on communication by introspective exercises and exploration strategies.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 defTabSz="914400" rtl="0" eaLnBrk="1" latinLnBrk="0" hangingPunct="1">
                        <a:buFont typeface="Arial" panose="020B0604020202020204" pitchFamily="34" charset="0"/>
                        <a:buNone/>
                      </a:pPr>
                      <a:r>
                        <a:rPr lang="en-CA" sz="11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3-4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en-CA" sz="115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Identify and adopt communication strategies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37346218"/>
                  </a:ext>
                </a:extLst>
              </a:tr>
              <a:tr h="362215">
                <a:tc vMerge="1">
                  <a:txBody>
                    <a:bodyPr/>
                    <a:lstStyle/>
                    <a:p>
                      <a:endParaRPr lang="en-CA"/>
                    </a:p>
                  </a:txBody>
                  <a:tcPr>
                    <a:lnT w="38100" cmpd="sng">
                      <a:noFill/>
                    </a:lnT>
                  </a:tcPr>
                </a:tc>
                <a:tc vMerge="1">
                  <a:txBody>
                    <a:bodyPr/>
                    <a:lstStyle/>
                    <a:p>
                      <a:endParaRPr lang="en-CA"/>
                    </a:p>
                  </a:txBody>
                  <a:tcPr>
                    <a:lnT w="38100" cmpd="sng">
                      <a:noFill/>
                    </a:lnT>
                  </a:tcPr>
                </a:tc>
                <a:tc vMerge="1">
                  <a:txBody>
                    <a:bodyPr/>
                    <a:lstStyle/>
                    <a:p>
                      <a:endParaRPr lang="en-CA"/>
                    </a:p>
                  </a:txBody>
                  <a:tcP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vMerge="1">
                  <a:txBody>
                    <a:bodyPr/>
                    <a:lstStyle/>
                    <a:p>
                      <a:endParaRPr lang="en-CA"/>
                    </a:p>
                  </a:txBody>
                  <a:tcP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vMerge="1">
                  <a:txBody>
                    <a:bodyPr/>
                    <a:lstStyle/>
                    <a:p>
                      <a:endParaRPr lang="en-CA"/>
                    </a:p>
                  </a:txBody>
                  <a:tcP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indent="0" algn="ctr" defTabSz="914400" rtl="0" eaLnBrk="1" latinLnBrk="0" hangingPunct="1">
                        <a:buFont typeface="Arial" panose="020B0604020202020204" pitchFamily="34" charset="0"/>
                        <a:buNone/>
                      </a:pPr>
                      <a:r>
                        <a:rPr lang="en-CA" sz="1100" b="1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5-6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en-CA" sz="115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Balance confidence and insecurities zones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41960807"/>
                  </a:ext>
                </a:extLst>
              </a:tr>
              <a:tr h="453767">
                <a:tc v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 algn="ctr" defTabSz="914400" rtl="0" eaLnBrk="1" latinLnBrk="0" hangingPunct="1">
                        <a:buFont typeface="Arial" panose="020B0604020202020204" pitchFamily="34" charset="0"/>
                        <a:buNone/>
                      </a:pPr>
                      <a:r>
                        <a:rPr lang="en-CA" sz="1100" b="1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7-8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en-CA" sz="115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Be myself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29028410"/>
                  </a:ext>
                </a:extLst>
              </a:tr>
              <a:tr h="372306">
                <a:tc vMerge="1">
                  <a:txBody>
                    <a:bodyPr/>
                    <a:lstStyle/>
                    <a:p>
                      <a:endParaRPr lang="en-CA"/>
                    </a:p>
                  </a:txBody>
                  <a:tcPr>
                    <a:lnT w="38100" cmpd="sng">
                      <a:noFill/>
                    </a:lnT>
                  </a:tcPr>
                </a:tc>
                <a:tc vMerge="1">
                  <a:txBody>
                    <a:bodyPr/>
                    <a:lstStyle/>
                    <a:p>
                      <a:endParaRPr lang="en-CA"/>
                    </a:p>
                  </a:txBody>
                  <a:tcPr>
                    <a:lnT w="38100" cmpd="sng">
                      <a:noFill/>
                    </a:lnT>
                  </a:tcPr>
                </a:tc>
                <a:tc rowSpan="4">
                  <a:txBody>
                    <a:bodyPr/>
                    <a:lstStyle/>
                    <a:p>
                      <a:pPr marL="0" marR="0" lvl="1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0"/>
                        </a:spcAft>
                        <a:buClr>
                          <a:schemeClr val="accent4">
                            <a:lumMod val="75000"/>
                          </a:schemeClr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r>
                        <a:rPr lang="en-CA" sz="1800" b="1" u="none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5-8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rowSpan="4">
                  <a:txBody>
                    <a:bodyPr/>
                    <a:lstStyle/>
                    <a:p>
                      <a:pPr marL="0" marR="0" lvl="1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0"/>
                        </a:spcAft>
                        <a:buClr>
                          <a:schemeClr val="accent4">
                            <a:lumMod val="75000"/>
                          </a:schemeClr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r>
                        <a:rPr lang="en-CA" sz="1200" b="1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Reinforce linguistic security through </a:t>
                      </a:r>
                    </a:p>
                    <a:p>
                      <a:pPr marL="0" marR="0" lvl="1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0"/>
                        </a:spcAft>
                        <a:buClr>
                          <a:schemeClr val="accent4">
                            <a:lumMod val="75000"/>
                          </a:schemeClr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r>
                        <a:rPr lang="en-CA" sz="1200" b="1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self-awareness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rowSpan="4">
                  <a:txBody>
                    <a:bodyPr/>
                    <a:lstStyle/>
                    <a:p>
                      <a:pPr marL="171450" lvl="0" indent="-171450">
                        <a:buFont typeface="Arial" panose="020B0604020202020204" pitchFamily="34" charset="0"/>
                        <a:buChar char="•"/>
                      </a:pPr>
                      <a:r>
                        <a:rPr lang="en-CA" sz="115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Weekly coaching sessions (3h/week) aimed at enhancing and refreshing knowledge.</a:t>
                      </a:r>
                    </a:p>
                    <a:p>
                      <a:pPr marL="171450" lvl="0" indent="-171450">
                        <a:buFont typeface="Arial" panose="020B0604020202020204" pitchFamily="34" charset="0"/>
                        <a:buChar char="•"/>
                      </a:pPr>
                      <a:r>
                        <a:rPr lang="en-CA" sz="115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Practice developing small habits that can be carried out in real situations to reinforce linguistic securities.</a:t>
                      </a:r>
                    </a:p>
                    <a:p>
                      <a:pPr marL="171450" lvl="0" indent="-171450">
                        <a:buFont typeface="Arial" panose="020B0604020202020204" pitchFamily="34" charset="0"/>
                        <a:buChar char="•"/>
                      </a:pPr>
                      <a:r>
                        <a:rPr lang="en-CA" sz="115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Role Play of hypothetical situations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en-CA" sz="1100" b="1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9-10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CA" sz="1150" b="0" u="non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Interview scenarios</a:t>
                      </a:r>
                      <a:endParaRPr lang="en-CA" sz="1150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72839942"/>
                  </a:ext>
                </a:extLst>
              </a:tr>
              <a:tr h="381794">
                <a:tc v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en-CA" sz="1100" b="1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11-12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CA" sz="115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Reviewing leadership skills</a:t>
                      </a:r>
                      <a:endParaRPr lang="en-CA" sz="1150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89170545"/>
                  </a:ext>
                </a:extLst>
              </a:tr>
              <a:tr h="328629">
                <a:tc v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en-CA" sz="1100" b="1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13-14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CA" sz="115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Recent events</a:t>
                      </a:r>
                      <a:endParaRPr lang="en-CA" sz="1150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3397204"/>
                  </a:ext>
                </a:extLst>
              </a:tr>
              <a:tr h="453459">
                <a:tc v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en-CA" sz="1100" b="1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15-16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CA" sz="115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Professional topics, debates, interview scenarios</a:t>
                      </a:r>
                      <a:endParaRPr lang="en-CA" sz="1150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73579928"/>
                  </a:ext>
                </a:extLst>
              </a:tr>
              <a:tr h="340854">
                <a:tc v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 rowSpan="4">
                  <a:txBody>
                    <a:bodyPr/>
                    <a:lstStyle/>
                    <a:p>
                      <a:pPr marL="0" marR="0" lvl="1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0"/>
                        </a:spcAft>
                        <a:buClr>
                          <a:schemeClr val="accent4">
                            <a:lumMod val="75000"/>
                          </a:schemeClr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r>
                        <a:rPr lang="en-CA" sz="1800" b="1" u="none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9-12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rowSpan="4">
                  <a:txBody>
                    <a:bodyPr/>
                    <a:lstStyle/>
                    <a:p>
                      <a:pPr marL="0" marR="0" lvl="1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0"/>
                        </a:spcAft>
                        <a:buClr>
                          <a:schemeClr val="accent4">
                            <a:lumMod val="75000"/>
                          </a:schemeClr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r>
                        <a:rPr lang="en-CA" sz="1200" b="1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Exercise humility </a:t>
                      </a:r>
                    </a:p>
                    <a:p>
                      <a:pPr marL="0" marR="0" lvl="1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0"/>
                        </a:spcAft>
                        <a:buClr>
                          <a:schemeClr val="accent4">
                            <a:lumMod val="75000"/>
                          </a:schemeClr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r>
                        <a:rPr lang="en-CA" sz="1200" b="1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and explore the complexity of level C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rowSpan="4">
                  <a:txBody>
                    <a:bodyPr/>
                    <a:lstStyle/>
                    <a:p>
                      <a:pPr marL="171450" lvl="0" indent="-171450">
                        <a:buFont typeface="Arial" panose="020B0604020202020204" pitchFamily="34" charset="0"/>
                        <a:buChar char="•"/>
                      </a:pPr>
                      <a:r>
                        <a:rPr lang="en-CA" sz="115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Weekly coaching sessions (3h/week) aimed at enhancing and refreshing knowledge.</a:t>
                      </a:r>
                    </a:p>
                    <a:p>
                      <a:pPr marL="171450" lvl="0" indent="-171450">
                        <a:buFont typeface="Arial" panose="020B0604020202020204" pitchFamily="34" charset="0"/>
                        <a:buChar char="•"/>
                      </a:pPr>
                      <a:r>
                        <a:rPr lang="en-CA" sz="115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Adopt communication strategies to be able to bring the participant to a level where they are able to express themselves with authenticity.</a:t>
                      </a:r>
                    </a:p>
                    <a:p>
                      <a:pPr marL="171450" lvl="0" indent="-171450">
                        <a:buFont typeface="Arial" panose="020B0604020202020204" pitchFamily="34" charset="0"/>
                        <a:buChar char="•"/>
                      </a:pPr>
                      <a:r>
                        <a:rPr lang="en-CA" sz="115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Reviewing current events and oral interview simulations.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en-CA" sz="1100" b="1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17-18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CA" sz="115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Exercise humility</a:t>
                      </a:r>
                      <a:endParaRPr lang="en-CA" sz="1150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17495305"/>
                  </a:ext>
                </a:extLst>
              </a:tr>
              <a:tr h="340854">
                <a:tc v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en-CA" sz="1100" b="1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19-20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CA" sz="115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Workshop exploration (1)</a:t>
                      </a:r>
                      <a:endParaRPr lang="en-CA" sz="1150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18082610"/>
                  </a:ext>
                </a:extLst>
              </a:tr>
              <a:tr h="373191">
                <a:tc v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en-CA" sz="1100" b="1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21-22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CA" sz="115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Workshop exploration (2)</a:t>
                      </a:r>
                      <a:endParaRPr lang="en-CA" sz="1150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14056400"/>
                  </a:ext>
                </a:extLst>
              </a:tr>
              <a:tr h="297661">
                <a:tc v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en-CA" sz="1100" b="1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23-24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CA" sz="115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Oral presentations</a:t>
                      </a:r>
                      <a:endParaRPr lang="en-CA" sz="1150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3284332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0746806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10934700" y="0"/>
            <a:ext cx="1257300" cy="2381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16138631"/>
              </p:ext>
            </p:extLst>
          </p:nvPr>
        </p:nvGraphicFramePr>
        <p:xfrm>
          <a:off x="93719" y="93263"/>
          <a:ext cx="12028602" cy="6529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882932">
                  <a:extLst>
                    <a:ext uri="{9D8B030D-6E8A-4147-A177-3AD203B41FA5}">
                      <a16:colId xmlns:a16="http://schemas.microsoft.com/office/drawing/2014/main" val="1968660511"/>
                    </a:ext>
                  </a:extLst>
                </a:gridCol>
                <a:gridCol w="6145670">
                  <a:extLst>
                    <a:ext uri="{9D8B030D-6E8A-4147-A177-3AD203B41FA5}">
                      <a16:colId xmlns:a16="http://schemas.microsoft.com/office/drawing/2014/main" val="1010124889"/>
                    </a:ext>
                  </a:extLst>
                </a:gridCol>
              </a:tblGrid>
              <a:tr h="1203616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4500" b="1" dirty="0">
                          <a:solidFill>
                            <a:schemeClr val="bg1"/>
                          </a:solidFill>
                        </a:rPr>
                        <a:t>EVERGREEN INDIVIDUAL ACTION PLAN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A708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CA"/>
                    </a:p>
                  </a:txBody>
                  <a:tcPr>
                    <a:lnL w="12700" cmpd="sng">
                      <a:noFill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686820467"/>
                  </a:ext>
                </a:extLst>
              </a:tr>
              <a:tr h="723047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2200" b="1" u="none" kern="1200" noProof="0" dirty="0">
                          <a:solidFill>
                            <a:srgbClr val="3A708D"/>
                          </a:solidFill>
                          <a:latin typeface="+mn-lt"/>
                          <a:ea typeface="+mn-ea"/>
                          <a:cs typeface="+mn-cs"/>
                        </a:rPr>
                        <a:t>PARTICIPANT’S ACTION PLAN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lvl="0" algn="ctr" defTabSz="914400" rtl="0" eaLnBrk="1" latinLnBrk="0" hangingPunct="1"/>
                      <a:r>
                        <a:rPr lang="en-CA" sz="2200" b="1" kern="1200" dirty="0">
                          <a:solidFill>
                            <a:srgbClr val="3A708D"/>
                          </a:solidFill>
                          <a:latin typeface="+mn-lt"/>
                          <a:ea typeface="+mn-ea"/>
                          <a:cs typeface="+mn-cs"/>
                        </a:rPr>
                        <a:t>SAMPLE PLAN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8341218"/>
                  </a:ext>
                </a:extLst>
              </a:tr>
              <a:tr h="4602817">
                <a:tc>
                  <a:txBody>
                    <a:bodyPr/>
                    <a:lstStyle/>
                    <a:p>
                      <a:pPr marL="0" marR="0" lvl="0" indent="0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r>
                        <a:rPr lang="en-CA" sz="1800" b="1" u="none" kern="1200" noProof="0" dirty="0">
                          <a:solidFill>
                            <a:srgbClr val="3A708D"/>
                          </a:solidFill>
                          <a:latin typeface="+mn-lt"/>
                          <a:ea typeface="+mn-ea"/>
                          <a:cs typeface="+mn-cs"/>
                        </a:rPr>
                        <a:t>First Draft   </a:t>
                      </a:r>
                    </a:p>
                    <a:p>
                      <a:pPr marL="171450" marR="0" lvl="0" indent="-171450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en-CA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Developed by the coach, based on the diagnostic meeting evaluation (initial contact).</a:t>
                      </a:r>
                    </a:p>
                    <a:p>
                      <a:pPr marL="171450" marR="0" lvl="0" indent="-171450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en-CA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Shared with the participant prior to the feedback session (second contact).</a:t>
                      </a:r>
                      <a:endParaRPr kumimoji="0" lang="en-CA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highlight>
                          <a:srgbClr val="FFFF00"/>
                        </a:highlight>
                        <a:uLnTx/>
                        <a:uFillTx/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171450" marR="0" lvl="0" indent="-171450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kumimoji="0" lang="en-CA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0" marR="0" lvl="0" indent="0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CA" sz="400" dirty="0">
                        <a:solidFill>
                          <a:prstClr val="black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r>
                        <a:rPr lang="fr-FR" sz="1800" b="1" u="none" kern="1200" noProof="0" dirty="0">
                          <a:solidFill>
                            <a:srgbClr val="3A708D"/>
                          </a:solidFill>
                          <a:latin typeface="+mn-lt"/>
                          <a:ea typeface="+mn-ea"/>
                          <a:cs typeface="+mn-cs"/>
                        </a:rPr>
                        <a:t>Second </a:t>
                      </a:r>
                      <a:r>
                        <a:rPr lang="fr-FR" sz="1800" b="1" u="none" kern="1200" noProof="0" dirty="0" err="1">
                          <a:solidFill>
                            <a:srgbClr val="3A708D"/>
                          </a:solidFill>
                          <a:latin typeface="+mn-lt"/>
                          <a:ea typeface="+mn-ea"/>
                          <a:cs typeface="+mn-cs"/>
                        </a:rPr>
                        <a:t>Iteraction</a:t>
                      </a:r>
                      <a:r>
                        <a:rPr lang="fr-FR" sz="1800" b="1" u="none" kern="1200" noProof="0" dirty="0">
                          <a:solidFill>
                            <a:srgbClr val="3A708D"/>
                          </a:solidFill>
                          <a:latin typeface="+mn-lt"/>
                          <a:ea typeface="+mn-ea"/>
                          <a:cs typeface="+mn-cs"/>
                        </a:rPr>
                        <a:t>   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  <a:defRPr/>
                      </a:pPr>
                      <a:r>
                        <a:rPr kumimoji="0" lang="fr-FR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Co-</a:t>
                      </a:r>
                      <a:r>
                        <a:rPr kumimoji="0" lang="fr-FR" sz="12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improved</a:t>
                      </a:r>
                      <a:r>
                        <a:rPr kumimoji="0" lang="fr-FR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fr-FR" sz="12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during</a:t>
                      </a:r>
                      <a:r>
                        <a:rPr kumimoji="0" lang="fr-FR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 the feedback session; </a:t>
                      </a:r>
                      <a:r>
                        <a:rPr kumimoji="0" lang="fr-FR" sz="12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regarding</a:t>
                      </a:r>
                      <a:r>
                        <a:rPr kumimoji="0" lang="fr-FR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fr-FR" sz="12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learning</a:t>
                      </a:r>
                      <a:r>
                        <a:rPr kumimoji="0" lang="fr-FR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fr-FR" sz="12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priorities</a:t>
                      </a:r>
                      <a:r>
                        <a:rPr kumimoji="0" lang="fr-FR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, obstacles, </a:t>
                      </a:r>
                      <a:r>
                        <a:rPr kumimoji="0" lang="fr-FR" sz="12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preferences</a:t>
                      </a:r>
                      <a:r>
                        <a:rPr kumimoji="0" lang="fr-FR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, etc.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  <a:defRPr/>
                      </a:pPr>
                      <a:endParaRPr kumimoji="0" lang="fr-FR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0" indent="0">
                        <a:buFont typeface="Arial" panose="020B0604020202020204" pitchFamily="34" charset="0"/>
                        <a:buNone/>
                        <a:defRPr/>
                      </a:pPr>
                      <a:endParaRPr lang="fr-FR" sz="400" dirty="0">
                        <a:solidFill>
                          <a:prstClr val="black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r>
                        <a:rPr lang="fr-FR" sz="1800" b="1" u="none" kern="1200" noProof="0" dirty="0" err="1">
                          <a:solidFill>
                            <a:srgbClr val="3A708D"/>
                          </a:solidFill>
                          <a:latin typeface="+mn-lt"/>
                          <a:ea typeface="+mn-ea"/>
                          <a:cs typeface="+mn-cs"/>
                        </a:rPr>
                        <a:t>Readjust</a:t>
                      </a:r>
                      <a:r>
                        <a:rPr lang="fr-FR" sz="1800" b="1" u="none" kern="1200" noProof="0" dirty="0">
                          <a:solidFill>
                            <a:srgbClr val="3A708D"/>
                          </a:solidFill>
                          <a:latin typeface="+mn-lt"/>
                          <a:ea typeface="+mn-ea"/>
                          <a:cs typeface="+mn-cs"/>
                        </a:rPr>
                        <a:t>  </a:t>
                      </a:r>
                    </a:p>
                    <a:p>
                      <a:pPr marL="171450" marR="0" lvl="0" indent="-171450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fr-FR" sz="12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Review</a:t>
                      </a:r>
                      <a:r>
                        <a:rPr kumimoji="0" lang="fr-FR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fr-FR" sz="12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your</a:t>
                      </a:r>
                      <a:r>
                        <a:rPr kumimoji="0" lang="fr-FR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 plan </a:t>
                      </a:r>
                      <a:r>
                        <a:rPr kumimoji="0" lang="fr-FR" sz="12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regularly</a:t>
                      </a:r>
                      <a:r>
                        <a:rPr kumimoji="0" lang="fr-FR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; note </a:t>
                      </a:r>
                      <a:r>
                        <a:rPr kumimoji="0" lang="fr-FR" sz="12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your</a:t>
                      </a:r>
                      <a:r>
                        <a:rPr kumimoji="0" lang="fr-FR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fr-FR" sz="12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achievements</a:t>
                      </a:r>
                      <a:r>
                        <a:rPr kumimoji="0" lang="fr-FR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, </a:t>
                      </a:r>
                      <a:r>
                        <a:rPr kumimoji="0" lang="fr-FR" sz="12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learnings</a:t>
                      </a:r>
                      <a:r>
                        <a:rPr kumimoji="0" lang="fr-FR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, challenges, etc.</a:t>
                      </a:r>
                    </a:p>
                    <a:p>
                      <a:pPr marL="171450" marR="0" lvl="0" indent="-171450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fr-FR" sz="12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Meet</a:t>
                      </a:r>
                      <a:r>
                        <a:rPr kumimoji="0" lang="fr-FR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fr-FR" sz="12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with</a:t>
                      </a:r>
                      <a:r>
                        <a:rPr kumimoji="0" lang="fr-FR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fr-FR" sz="12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another</a:t>
                      </a:r>
                      <a:r>
                        <a:rPr kumimoji="0" lang="fr-FR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fr-FR" sz="12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member</a:t>
                      </a:r>
                      <a:r>
                        <a:rPr kumimoji="0" lang="fr-FR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 of the group to </a:t>
                      </a:r>
                      <a:r>
                        <a:rPr kumimoji="0" lang="fr-FR" sz="12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discuss</a:t>
                      </a:r>
                      <a:r>
                        <a:rPr kumimoji="0" lang="fr-FR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, if </a:t>
                      </a:r>
                      <a:r>
                        <a:rPr kumimoji="0" lang="fr-FR" sz="12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you</a:t>
                      </a:r>
                      <a:r>
                        <a:rPr kumimoji="0" lang="fr-FR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fr-FR" sz="12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feel</a:t>
                      </a:r>
                      <a:r>
                        <a:rPr kumimoji="0" lang="fr-FR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 the </a:t>
                      </a:r>
                      <a:r>
                        <a:rPr kumimoji="0" lang="fr-FR" sz="12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need</a:t>
                      </a:r>
                      <a:r>
                        <a:rPr kumimoji="0" lang="fr-FR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. </a:t>
                      </a:r>
                    </a:p>
                    <a:p>
                      <a:pPr marL="171450" marR="0" lvl="0" indent="-171450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fr-FR" sz="12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Request</a:t>
                      </a:r>
                      <a:r>
                        <a:rPr kumimoji="0" lang="fr-FR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 a one-on-one meeting </a:t>
                      </a:r>
                      <a:r>
                        <a:rPr kumimoji="0" lang="fr-FR" sz="12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with</a:t>
                      </a:r>
                      <a:r>
                        <a:rPr kumimoji="0" lang="fr-FR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fr-FR" sz="12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your</a:t>
                      </a:r>
                      <a:r>
                        <a:rPr kumimoji="0" lang="fr-FR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 coach to </a:t>
                      </a:r>
                      <a:r>
                        <a:rPr kumimoji="0" lang="fr-FR" sz="12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discuss</a:t>
                      </a:r>
                      <a:r>
                        <a:rPr kumimoji="0" lang="fr-FR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, if </a:t>
                      </a:r>
                      <a:r>
                        <a:rPr kumimoji="0" lang="fr-FR" sz="12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you</a:t>
                      </a:r>
                      <a:r>
                        <a:rPr kumimoji="0" lang="fr-FR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fr-FR" sz="12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feel</a:t>
                      </a:r>
                      <a:r>
                        <a:rPr kumimoji="0" lang="fr-FR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 the </a:t>
                      </a:r>
                      <a:r>
                        <a:rPr kumimoji="0" lang="fr-FR" sz="12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need</a:t>
                      </a:r>
                      <a:r>
                        <a:rPr kumimoji="0" lang="fr-FR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.</a:t>
                      </a:r>
                    </a:p>
                    <a:p>
                      <a:pPr marL="171450" marR="0" lvl="0" indent="-171450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kumimoji="0" lang="en-CA" sz="13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0" marR="0" lvl="0" indent="0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fr-FR" sz="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highlight>
                          <a:srgbClr val="FFFF00"/>
                        </a:highlight>
                        <a:uLnTx/>
                        <a:uFillTx/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r>
                        <a:rPr lang="fr-FR" sz="1800" b="1" u="none" kern="1200" noProof="0" dirty="0">
                          <a:solidFill>
                            <a:srgbClr val="3A708D"/>
                          </a:solidFill>
                          <a:latin typeface="+mn-lt"/>
                          <a:ea typeface="+mn-ea"/>
                          <a:cs typeface="+mn-cs"/>
                        </a:rPr>
                        <a:t>Evergreen   </a:t>
                      </a:r>
                    </a:p>
                    <a:p>
                      <a:pPr marL="171450" marR="0" lvl="0" indent="-171450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fr-FR" sz="12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Revise</a:t>
                      </a:r>
                      <a:r>
                        <a:rPr kumimoji="0" lang="fr-FR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fr-FR" sz="12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based</a:t>
                      </a:r>
                      <a:r>
                        <a:rPr kumimoji="0" lang="fr-FR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 on </a:t>
                      </a:r>
                      <a:r>
                        <a:rPr kumimoji="0" lang="fr-FR" sz="12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personal</a:t>
                      </a:r>
                      <a:r>
                        <a:rPr kumimoji="0" lang="fr-FR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 insights; </a:t>
                      </a:r>
                      <a:r>
                        <a:rPr kumimoji="0" lang="fr-FR" sz="12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such</a:t>
                      </a:r>
                      <a:r>
                        <a:rPr kumimoji="0" lang="fr-FR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 as: </a:t>
                      </a:r>
                    </a:p>
                    <a:p>
                      <a:pPr marL="628650" marR="0" lvl="1" indent="-171450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Ø"/>
                        <a:tabLst/>
                        <a:defRPr/>
                      </a:pPr>
                      <a:r>
                        <a:rPr kumimoji="0" lang="en-CA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You discover a new tool that would better support your grammar review.</a:t>
                      </a:r>
                    </a:p>
                    <a:p>
                      <a:pPr marL="628650" marR="0" lvl="1" indent="-171450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Ø"/>
                        <a:tabLst/>
                        <a:defRPr/>
                      </a:pPr>
                      <a:r>
                        <a:rPr kumimoji="0" lang="en-CA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You think a less detailed plan would help with focus and goal-setting.</a:t>
                      </a:r>
                      <a:endParaRPr kumimoji="0" lang="en-CA" sz="13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171450" marR="0" lvl="0" indent="-171450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kumimoji="0" lang="en-CA" sz="13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0" marR="0" lvl="0" indent="0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CA" sz="13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3A708D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endParaRPr kumimoji="0" lang="en-CA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58780833"/>
                  </a:ext>
                </a:extLst>
              </a:tr>
            </a:tbl>
          </a:graphicData>
        </a:graphic>
      </p:graphicFrame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18A9FFB3-3D07-850D-8492-D05C8906EE48}"/>
              </a:ext>
            </a:extLst>
          </p:cNvPr>
          <p:cNvCxnSpPr>
            <a:cxnSpLocks/>
          </p:cNvCxnSpPr>
          <p:nvPr/>
        </p:nvCxnSpPr>
        <p:spPr>
          <a:xfrm>
            <a:off x="5717217" y="1889844"/>
            <a:ext cx="0" cy="4643022"/>
          </a:xfrm>
          <a:prstGeom prst="line">
            <a:avLst/>
          </a:prstGeom>
          <a:ln w="1905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" name="Table 3">
            <a:extLst>
              <a:ext uri="{FF2B5EF4-FFF2-40B4-BE49-F238E27FC236}">
                <a16:creationId xmlns:a16="http://schemas.microsoft.com/office/drawing/2014/main" id="{208B1772-BF7F-85D5-E258-38AB3707673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89537207"/>
              </p:ext>
            </p:extLst>
          </p:nvPr>
        </p:nvGraphicFramePr>
        <p:xfrm>
          <a:off x="5839221" y="1987501"/>
          <a:ext cx="6249876" cy="4458455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683580">
                  <a:extLst>
                    <a:ext uri="{9D8B030D-6E8A-4147-A177-3AD203B41FA5}">
                      <a16:colId xmlns:a16="http://schemas.microsoft.com/office/drawing/2014/main" val="1618306189"/>
                    </a:ext>
                  </a:extLst>
                </a:gridCol>
                <a:gridCol w="1000470">
                  <a:extLst>
                    <a:ext uri="{9D8B030D-6E8A-4147-A177-3AD203B41FA5}">
                      <a16:colId xmlns:a16="http://schemas.microsoft.com/office/drawing/2014/main" val="1919079282"/>
                    </a:ext>
                  </a:extLst>
                </a:gridCol>
                <a:gridCol w="1521942">
                  <a:extLst>
                    <a:ext uri="{9D8B030D-6E8A-4147-A177-3AD203B41FA5}">
                      <a16:colId xmlns:a16="http://schemas.microsoft.com/office/drawing/2014/main" val="1315444059"/>
                    </a:ext>
                  </a:extLst>
                </a:gridCol>
                <a:gridCol w="1827646">
                  <a:extLst>
                    <a:ext uri="{9D8B030D-6E8A-4147-A177-3AD203B41FA5}">
                      <a16:colId xmlns:a16="http://schemas.microsoft.com/office/drawing/2014/main" val="3609958981"/>
                    </a:ext>
                  </a:extLst>
                </a:gridCol>
                <a:gridCol w="1216238">
                  <a:extLst>
                    <a:ext uri="{9D8B030D-6E8A-4147-A177-3AD203B41FA5}">
                      <a16:colId xmlns:a16="http://schemas.microsoft.com/office/drawing/2014/main" val="1294561962"/>
                    </a:ext>
                  </a:extLst>
                </a:gridCol>
              </a:tblGrid>
              <a:tr h="536432">
                <a:tc gridSpan="2">
                  <a:txBody>
                    <a:bodyPr/>
                    <a:lstStyle/>
                    <a:p>
                      <a:pPr algn="ctr"/>
                      <a:r>
                        <a:rPr lang="en-CA" sz="1100" dirty="0"/>
                        <a:t>PRIORITY SKILLS FOR FOCUS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CA" sz="1100" b="1" kern="120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SELF-IDENTIFIED CHALLENGES</a:t>
                      </a:r>
                      <a:endParaRPr lang="en-CA" sz="1100" b="1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CA" sz="11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COMMITTED ACTIONS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CA" sz="11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DEADLINE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467834377"/>
                  </a:ext>
                </a:extLst>
              </a:tr>
              <a:tr h="279863">
                <a:tc gridSpan="2">
                  <a:txBody>
                    <a:bodyPr/>
                    <a:lstStyle/>
                    <a:p>
                      <a:endParaRPr lang="en-CA" sz="11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endParaRPr lang="en-CA" sz="11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endParaRPr lang="en-CA" sz="11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endParaRPr lang="en-CA" sz="1100" b="1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30981544"/>
                  </a:ext>
                </a:extLst>
              </a:tr>
              <a:tr h="1168840">
                <a:tc>
                  <a:txBody>
                    <a:bodyPr/>
                    <a:lstStyle/>
                    <a:p>
                      <a:pPr algn="ctr"/>
                      <a:r>
                        <a:rPr lang="en-CA" sz="850" b="1"/>
                        <a:t>High</a:t>
                      </a:r>
                      <a:endParaRPr lang="en-CA" sz="85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850" b="1"/>
                        <a:t>Professional Vocabulary </a:t>
                      </a:r>
                      <a:endParaRPr lang="en-CA" sz="85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1450" indent="-171450" algn="l" defTabSz="914400" rtl="0" eaLnBrk="1" latinLnBrk="0" hangingPunct="1">
                        <a:buFont typeface="Wingdings" panose="05000000000000000000" pitchFamily="2" charset="2"/>
                        <a:buChar char="ü"/>
                      </a:pPr>
                      <a:r>
                        <a:rPr lang="en-CA" sz="850" b="1" kern="1200" dirty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It is too time consuming to read Agency documents in my second official language (OL) and fear a drop in productivity by doing so.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1450" indent="-171450" algn="l" defTabSz="914400" rtl="0" eaLnBrk="1" latinLnBrk="0" hangingPunct="1">
                        <a:buFont typeface="Wingdings" panose="05000000000000000000" pitchFamily="2" charset="2"/>
                        <a:buChar char="ü"/>
                      </a:pPr>
                      <a:r>
                        <a:rPr lang="en-CA" sz="850" b="1" kern="1200" dirty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Everyday reading in English (e-mails, policies, </a:t>
                      </a:r>
                      <a:r>
                        <a:rPr lang="en-CA" sz="850" b="1" kern="1200">
                          <a:solidFill>
                            <a:schemeClr val="bg2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documents…)</a:t>
                      </a:r>
                      <a:endParaRPr lang="en-CA" sz="850" b="1" kern="1200" dirty="0">
                        <a:solidFill>
                          <a:schemeClr val="bg2">
                            <a:lumMod val="50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171450" indent="-171450" algn="l" defTabSz="914400" rtl="0" eaLnBrk="1" latinLnBrk="0" hangingPunct="1">
                        <a:buFont typeface="Wingdings" panose="05000000000000000000" pitchFamily="2" charset="2"/>
                        <a:buChar char="ü"/>
                      </a:pPr>
                      <a:endParaRPr lang="en-CA" sz="850" b="1" kern="1200" dirty="0">
                        <a:solidFill>
                          <a:schemeClr val="bg2">
                            <a:lumMod val="50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171450" indent="-171450" algn="l" defTabSz="914400" rtl="0" eaLnBrk="1" latinLnBrk="0" hangingPunct="1">
                        <a:buFont typeface="Wingdings" panose="05000000000000000000" pitchFamily="2" charset="2"/>
                        <a:buChar char="ü"/>
                      </a:pPr>
                      <a:r>
                        <a:rPr lang="en-CA" sz="850" b="1" kern="1200" dirty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Share your commitments with your team and supervisor.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1450" indent="-171450" algn="l" defTabSz="914400" rtl="0" eaLnBrk="1" latinLnBrk="0" hangingPunct="1">
                        <a:buFont typeface="Wingdings" panose="05000000000000000000" pitchFamily="2" charset="2"/>
                        <a:buChar char="ü"/>
                      </a:pPr>
                      <a:r>
                        <a:rPr lang="en-CA" sz="850" b="1" kern="1200" dirty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Ongoing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70810883"/>
                  </a:ext>
                </a:extLst>
              </a:tr>
              <a:tr h="279863">
                <a:tc gridSpan="2">
                  <a:txBody>
                    <a:bodyPr/>
                    <a:lstStyle/>
                    <a:p>
                      <a:endParaRPr lang="en-CA" sz="85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endParaRPr lang="en-CA" sz="85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endParaRPr lang="en-CA" sz="850" b="1" kern="1200" dirty="0">
                        <a:solidFill>
                          <a:schemeClr val="bg2">
                            <a:lumMod val="50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endParaRPr lang="en-CA" sz="85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84829781"/>
                  </a:ext>
                </a:extLst>
              </a:tr>
              <a:tr h="1020677">
                <a:tc>
                  <a:txBody>
                    <a:bodyPr/>
                    <a:lstStyle/>
                    <a:p>
                      <a:pPr algn="ctr"/>
                      <a:r>
                        <a:rPr lang="en-CA" sz="850" b="1"/>
                        <a:t>Medium</a:t>
                      </a:r>
                      <a:endParaRPr lang="en-CA" sz="85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850" b="1" dirty="0"/>
                        <a:t>Grammar and verbs </a:t>
                      </a:r>
                    </a:p>
                    <a:p>
                      <a:pPr algn="ctr"/>
                      <a:r>
                        <a:rPr lang="en-CA" sz="850" b="1" dirty="0"/>
                        <a:t>(complex tenses and timing)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1450" indent="-171450" algn="l" defTabSz="914400" rtl="0" eaLnBrk="1" latinLnBrk="0" hangingPunct="1">
                        <a:buFont typeface="Wingdings" panose="05000000000000000000" pitchFamily="2" charset="2"/>
                        <a:buChar char="ü"/>
                      </a:pPr>
                      <a:endParaRPr lang="en-CA" sz="850" b="1" kern="1200" dirty="0">
                        <a:solidFill>
                          <a:schemeClr val="bg2">
                            <a:lumMod val="50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171450" indent="-171450" algn="l" defTabSz="914400" rtl="0" eaLnBrk="1" latinLnBrk="0" hangingPunct="1">
                        <a:buFont typeface="Wingdings" panose="05000000000000000000" pitchFamily="2" charset="2"/>
                        <a:buChar char="ü"/>
                      </a:pPr>
                      <a:r>
                        <a:rPr lang="en-CA" sz="850" b="1" kern="1200" dirty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I find learning grammar monotonous.</a:t>
                      </a:r>
                    </a:p>
                    <a:p>
                      <a:pPr marL="0" algn="l" defTabSz="914400" rtl="0" eaLnBrk="1" latinLnBrk="0" hangingPunct="1"/>
                      <a:endParaRPr lang="en-CA" sz="85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ü"/>
                        <a:tabLst/>
                        <a:defRPr/>
                      </a:pPr>
                      <a:r>
                        <a:rPr lang="en-CA" sz="850" b="1" kern="1200">
                          <a:solidFill>
                            <a:schemeClr val="bg2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Download </a:t>
                      </a:r>
                      <a:r>
                        <a:rPr lang="en-CA" sz="850" b="1" kern="1200" dirty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a learning app for 15 minutes of daily practice (recommendations shared by coach).</a:t>
                      </a:r>
                    </a:p>
                    <a:p>
                      <a:pPr marL="171450" indent="-171450" algn="l" defTabSz="914400" rtl="0" eaLnBrk="1" latinLnBrk="0" hangingPunct="1">
                        <a:buFont typeface="Wingdings" panose="05000000000000000000" pitchFamily="2" charset="2"/>
                        <a:buChar char="ü"/>
                      </a:pPr>
                      <a:endParaRPr lang="en-CA" sz="850" b="1" kern="1200" dirty="0">
                        <a:solidFill>
                          <a:schemeClr val="bg2">
                            <a:lumMod val="50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171450" indent="-171450" algn="l" defTabSz="914400" rtl="0" eaLnBrk="1" latinLnBrk="0" hangingPunct="1">
                        <a:buFont typeface="Wingdings" panose="05000000000000000000" pitchFamily="2" charset="2"/>
                        <a:buChar char="ü"/>
                      </a:pPr>
                      <a:r>
                        <a:rPr lang="en-CA" sz="850" b="1" kern="1200" dirty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Study with another group member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1450" indent="-171450" algn="l" defTabSz="914400" rtl="0" eaLnBrk="1" latinLnBrk="0" hangingPunct="1">
                        <a:buFont typeface="Wingdings" panose="05000000000000000000" pitchFamily="2" charset="2"/>
                        <a:buChar char="ü"/>
                      </a:pPr>
                      <a:r>
                        <a:rPr lang="en-CA" sz="850" b="1" kern="1200" dirty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4 </a:t>
                      </a:r>
                      <a:r>
                        <a:rPr lang="en-CA" sz="850" b="1" kern="1200">
                          <a:solidFill>
                            <a:schemeClr val="bg2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weeks from the </a:t>
                      </a:r>
                      <a:r>
                        <a:rPr lang="en-CA" sz="850" b="1" kern="1200" dirty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beginning of group coaching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18341053"/>
                  </a:ext>
                </a:extLst>
              </a:tr>
              <a:tr h="279863">
                <a:tc gridSpan="2">
                  <a:txBody>
                    <a:bodyPr/>
                    <a:lstStyle/>
                    <a:p>
                      <a:endParaRPr lang="en-CA" sz="85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endParaRPr lang="en-CA" sz="850" b="1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endParaRPr lang="en-CA" sz="85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1450" indent="-171450" algn="l" defTabSz="914400" rtl="0" eaLnBrk="1" latinLnBrk="0" hangingPunct="1">
                        <a:buFont typeface="Wingdings" panose="05000000000000000000" pitchFamily="2" charset="2"/>
                        <a:buChar char="ü"/>
                      </a:pPr>
                      <a:endParaRPr lang="en-CA" sz="850" b="1" kern="1200" dirty="0">
                        <a:solidFill>
                          <a:schemeClr val="bg2">
                            <a:lumMod val="50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83983283"/>
                  </a:ext>
                </a:extLst>
              </a:tr>
              <a:tr h="892917">
                <a:tc>
                  <a:txBody>
                    <a:bodyPr/>
                    <a:lstStyle/>
                    <a:p>
                      <a:pPr algn="ctr"/>
                      <a:r>
                        <a:rPr lang="en-CA" sz="850" b="1"/>
                        <a:t>Low</a:t>
                      </a:r>
                      <a:endParaRPr lang="en-CA" sz="85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850" b="1"/>
                        <a:t>Clarity and Pronunciation </a:t>
                      </a:r>
                      <a:endParaRPr lang="en-CA" sz="85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1450" indent="-171450" algn="l" defTabSz="914400" rtl="0" eaLnBrk="1" latinLnBrk="0" hangingPunct="1">
                        <a:buFont typeface="Wingdings" panose="05000000000000000000" pitchFamily="2" charset="2"/>
                        <a:buChar char="ü"/>
                      </a:pPr>
                      <a:endParaRPr lang="en-CA" sz="850" b="1" kern="1200" dirty="0">
                        <a:solidFill>
                          <a:schemeClr val="bg2">
                            <a:lumMod val="50000"/>
                          </a:schemeClr>
                        </a:solidFill>
                        <a:highlight>
                          <a:srgbClr val="FFFF00"/>
                        </a:highlight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171450" indent="-171450" algn="l" defTabSz="914400" rtl="0" eaLnBrk="1" latinLnBrk="0" hangingPunct="1">
                        <a:buFont typeface="Wingdings" panose="05000000000000000000" pitchFamily="2" charset="2"/>
                        <a:buChar char="ü"/>
                      </a:pPr>
                      <a:r>
                        <a:rPr lang="en-CA" sz="850" b="1" kern="1200" dirty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It is difficult to find time to work on pronunciation in my second OL.</a:t>
                      </a:r>
                    </a:p>
                    <a:p>
                      <a:pPr marL="171450" indent="-171450" algn="l" defTabSz="914400" rtl="0" eaLnBrk="1" latinLnBrk="0" hangingPunct="1">
                        <a:buFont typeface="Wingdings" panose="05000000000000000000" pitchFamily="2" charset="2"/>
                        <a:buChar char="ü"/>
                      </a:pPr>
                      <a:endParaRPr lang="en-CA" sz="850" b="1" kern="1200" dirty="0">
                        <a:solidFill>
                          <a:schemeClr val="bg2">
                            <a:lumMod val="50000"/>
                          </a:schemeClr>
                        </a:solidFill>
                        <a:highlight>
                          <a:srgbClr val="FFFF00"/>
                        </a:highlight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171450" indent="-171450" algn="l" defTabSz="914400" rtl="0" eaLnBrk="1" latinLnBrk="0" hangingPunct="1">
                        <a:buFont typeface="Wingdings" panose="05000000000000000000" pitchFamily="2" charset="2"/>
                        <a:buChar char="ü"/>
                      </a:pPr>
                      <a:endParaRPr lang="en-CA" sz="850" b="1" kern="1200" dirty="0">
                        <a:solidFill>
                          <a:schemeClr val="lt1"/>
                        </a:solidFill>
                        <a:highlight>
                          <a:srgbClr val="FFFF00"/>
                        </a:highlight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ü"/>
                        <a:tabLst/>
                        <a:defRPr/>
                      </a:pPr>
                      <a:r>
                        <a:rPr lang="en-CA" sz="850" b="1" kern="1200" dirty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Download a pronunciation app for 15 minutes of daily practice (recommendations shared by coach).</a:t>
                      </a:r>
                    </a:p>
                    <a:p>
                      <a:pPr marL="171450" indent="-171450" algn="l" defTabSz="914400" rtl="0" eaLnBrk="1" latinLnBrk="0" hangingPunct="1">
                        <a:buFont typeface="Wingdings" panose="05000000000000000000" pitchFamily="2" charset="2"/>
                        <a:buChar char="ü"/>
                      </a:pPr>
                      <a:endParaRPr lang="en-CA" sz="850" b="1" kern="1200" dirty="0">
                        <a:solidFill>
                          <a:schemeClr val="bg2">
                            <a:lumMod val="50000"/>
                          </a:schemeClr>
                        </a:solidFill>
                        <a:highlight>
                          <a:srgbClr val="00FFFF"/>
                        </a:highlight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1450" indent="-171450" algn="l" defTabSz="914400" rtl="0" eaLnBrk="1" latinLnBrk="0" hangingPunct="1">
                        <a:buFont typeface="Wingdings" panose="05000000000000000000" pitchFamily="2" charset="2"/>
                        <a:buChar char="ü"/>
                      </a:pPr>
                      <a:r>
                        <a:rPr lang="en-CA" sz="850" b="1" kern="1200" dirty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Ongoing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5948802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7860006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10934700" y="0"/>
            <a:ext cx="1257300" cy="2381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68669573"/>
              </p:ext>
            </p:extLst>
          </p:nvPr>
        </p:nvGraphicFramePr>
        <p:xfrm>
          <a:off x="84841" y="48872"/>
          <a:ext cx="12028601" cy="678131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882932">
                  <a:extLst>
                    <a:ext uri="{9D8B030D-6E8A-4147-A177-3AD203B41FA5}">
                      <a16:colId xmlns:a16="http://schemas.microsoft.com/office/drawing/2014/main" val="1968660511"/>
                    </a:ext>
                  </a:extLst>
                </a:gridCol>
                <a:gridCol w="6145669">
                  <a:extLst>
                    <a:ext uri="{9D8B030D-6E8A-4147-A177-3AD203B41FA5}">
                      <a16:colId xmlns:a16="http://schemas.microsoft.com/office/drawing/2014/main" val="1010124889"/>
                    </a:ext>
                  </a:extLst>
                </a:gridCol>
              </a:tblGrid>
              <a:tr h="1105223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4500" b="1" dirty="0">
                          <a:solidFill>
                            <a:schemeClr val="bg1"/>
                          </a:solidFill>
                        </a:rPr>
                        <a:t>SELF-DIRECTED LEARNING TOOLS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A708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CA"/>
                    </a:p>
                  </a:txBody>
                  <a:tcPr>
                    <a:lnL w="12700" cmpd="sng">
                      <a:noFill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686820467"/>
                  </a:ext>
                </a:extLst>
              </a:tr>
              <a:tr h="585928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3000" b="1" u="none" kern="1200" noProof="0">
                          <a:solidFill>
                            <a:srgbClr val="3A708D"/>
                          </a:solidFill>
                          <a:latin typeface="+mn-lt"/>
                          <a:ea typeface="+mn-ea"/>
                          <a:cs typeface="+mn-cs"/>
                        </a:rPr>
                        <a:t>LANGUAGE APPLICATIONS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lvl="0" algn="ctr" defTabSz="914400" rtl="0" eaLnBrk="1" latinLnBrk="0" hangingPunct="1"/>
                      <a:r>
                        <a:rPr lang="en-CA" sz="3000" b="1" kern="1200">
                          <a:solidFill>
                            <a:srgbClr val="3A708D"/>
                          </a:solidFill>
                          <a:latin typeface="+mn-lt"/>
                          <a:ea typeface="+mn-ea"/>
                          <a:cs typeface="+mn-cs"/>
                        </a:rPr>
                        <a:t>AGENCY RESOURCES</a:t>
                      </a:r>
                      <a:endParaRPr lang="en-CA" sz="3000" b="1" kern="1200" dirty="0">
                        <a:solidFill>
                          <a:srgbClr val="3A708D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8341218"/>
                  </a:ext>
                </a:extLst>
              </a:tr>
              <a:tr h="4803691">
                <a:tc>
                  <a:txBody>
                    <a:bodyPr/>
                    <a:lstStyle/>
                    <a:p>
                      <a:pPr marL="0" marR="0" lvl="0" indent="0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CA" sz="20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E3786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Mauril</a:t>
                      </a:r>
                      <a:r>
                        <a:rPr kumimoji="0" lang="en-CA" sz="12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   </a:t>
                      </a:r>
                      <a:r>
                        <a:rPr kumimoji="0" lang="en-CA" sz="13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Developed by Radio-Canada, with 100% Canadian content! It includes various accents that we can hear across Canada! </a:t>
                      </a:r>
                    </a:p>
                    <a:p>
                      <a:pPr marL="0" marR="0" lvl="0" indent="0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CA" sz="13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0" marR="0" lvl="0" indent="0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CA" sz="13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0" marR="0" lvl="0" indent="0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CA" sz="400">
                        <a:solidFill>
                          <a:prstClr val="black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  <a:p>
                      <a:pPr>
                        <a:defRPr/>
                      </a:pPr>
                      <a:r>
                        <a:rPr kumimoji="0" lang="fr-FR" sz="20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78C8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Duolingo</a:t>
                      </a:r>
                      <a:r>
                        <a:rPr kumimoji="0" lang="fr-FR" sz="12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   </a:t>
                      </a:r>
                      <a:r>
                        <a:rPr kumimoji="0" lang="en-CA" sz="13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Accessible for various mother tongues; targeting vocabulary, grammar, pronunciation and listening skills.</a:t>
                      </a:r>
                    </a:p>
                    <a:p>
                      <a:pPr>
                        <a:defRPr/>
                      </a:pPr>
                      <a:endParaRPr kumimoji="0" lang="en-CA" sz="13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>
                        <a:defRPr/>
                      </a:pPr>
                      <a:endParaRPr kumimoji="0" lang="en-CA" sz="13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0" marR="0" lvl="0" indent="0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400">
                        <a:solidFill>
                          <a:prstClr val="black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  <a:p>
                      <a:pPr marL="0" marR="0" lvl="0" indent="0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20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FF6E07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Babbel</a:t>
                      </a:r>
                      <a:r>
                        <a:rPr kumimoji="0" lang="fr-FR" sz="12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   </a:t>
                      </a:r>
                      <a:r>
                        <a:rPr kumimoji="0" lang="en-CA" sz="13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Offers live lessons, interactive </a:t>
                      </a:r>
                    </a:p>
                    <a:p>
                      <a:pPr marL="0" marR="0" lvl="0" indent="0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CA" sz="13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activities, podcasts, games, lessons that focus </a:t>
                      </a:r>
                    </a:p>
                    <a:p>
                      <a:pPr marL="0" marR="0" lvl="0" indent="0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CA" sz="13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on real-life conversations</a:t>
                      </a:r>
                      <a:r>
                        <a:rPr kumimoji="0" lang="fr-FR" sz="13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!</a:t>
                      </a:r>
                    </a:p>
                    <a:p>
                      <a:pPr marL="0" marR="0" lvl="0" indent="0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CA" sz="13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0" marR="0" lvl="0" indent="0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CA" sz="13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0" marR="0" lvl="0" indent="0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fr-FR" sz="4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highlight>
                          <a:srgbClr val="FFFF00"/>
                        </a:highlight>
                        <a:uLnTx/>
                        <a:uFillTx/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0" marR="0" lvl="0" indent="0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20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EEB5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Memrise</a:t>
                      </a:r>
                      <a:r>
                        <a:rPr kumimoji="0" lang="fr-FR" sz="12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   </a:t>
                      </a:r>
                      <a:r>
                        <a:rPr kumimoji="0" lang="en-CA" sz="13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Focuses on immersive learning, </a:t>
                      </a:r>
                    </a:p>
                    <a:p>
                      <a:pPr marL="0" marR="0" lvl="0" indent="0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CA" sz="13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gamified tests, video examples of language </a:t>
                      </a:r>
                    </a:p>
                    <a:p>
                      <a:pPr marL="0" marR="0" lvl="0" indent="0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CA" sz="13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used in real life, and courses </a:t>
                      </a:r>
                    </a:p>
                    <a:p>
                      <a:pPr marL="0" marR="0" lvl="0" indent="0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CA" sz="13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designed by native speakers!</a:t>
                      </a:r>
                    </a:p>
                    <a:p>
                      <a:pPr marL="0" marR="0" lvl="0" indent="0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CA" sz="1300" b="1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3A708D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kumimoji="0" lang="en-CA" sz="20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Arial" panose="020B0604020202020204" pitchFamily="34" charset="0"/>
                          <a:hlinkClick r:id="rId3"/>
                        </a:rPr>
                        <a:t>LRDG</a:t>
                      </a:r>
                      <a:r>
                        <a:rPr kumimoji="0" lang="en-CA" sz="13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   </a:t>
                      </a:r>
                      <a:r>
                        <a:rPr kumimoji="0" lang="en-CA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The goal of the Language Research Development Group (LRDG) self-directed learning program is to support Agency employees in developing, improving and maintaining their second official language (OL). Self-directed learning: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endParaRPr kumimoji="0" lang="en-CA" sz="5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742950" marR="0" lvl="1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D69E16"/>
                        </a:buClr>
                        <a:buSzTx/>
                        <a:buFont typeface="Wingdings" panose="05000000000000000000" pitchFamily="2" charset="2"/>
                        <a:buChar char="Ø"/>
                        <a:tabLst/>
                        <a:defRPr/>
                      </a:pPr>
                      <a:r>
                        <a:rPr kumimoji="0" lang="en-CA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allows beginner, intermediate and advanced learners to learn at their own pace by  focusing on specific concepts and/or skills;</a:t>
                      </a:r>
                    </a:p>
                    <a:p>
                      <a:pPr marL="742950" marR="0" lvl="1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D69E16"/>
                        </a:buClr>
                        <a:buSzTx/>
                        <a:buFont typeface="Wingdings" panose="05000000000000000000" pitchFamily="2" charset="2"/>
                        <a:buChar char="Ø"/>
                        <a:tabLst/>
                        <a:defRPr/>
                      </a:pPr>
                      <a:r>
                        <a:rPr kumimoji="0" lang="en-CA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is suitable for people whose mother tongue is neither English nor French; and</a:t>
                      </a:r>
                    </a:p>
                    <a:p>
                      <a:pPr marL="742950" marR="0" lvl="1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D69E16"/>
                        </a:buClr>
                        <a:buSzTx/>
                        <a:buFont typeface="Wingdings" panose="05000000000000000000" pitchFamily="2" charset="2"/>
                        <a:buChar char="Ø"/>
                        <a:tabLst/>
                        <a:defRPr/>
                      </a:pPr>
                      <a:r>
                        <a:rPr kumimoji="0" lang="en-CA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offers great flexibility to fit learning and/or second Official Language (OL) maintenance around your daily workload.</a:t>
                      </a:r>
                      <a:endParaRPr kumimoji="0" lang="en-CA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highlight>
                          <a:srgbClr val="00FFFF"/>
                        </a:highlight>
                        <a:uLnTx/>
                        <a:uFillTx/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endParaRPr kumimoji="0" lang="en-CA" sz="1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highlight>
                          <a:srgbClr val="00FFFF"/>
                        </a:highlight>
                        <a:uLnTx/>
                        <a:uFillTx/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kumimoji="0" lang="en-CA" sz="20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Arial" panose="020B0604020202020204" pitchFamily="34" charset="0"/>
                          <a:hlinkClick r:id="rId4"/>
                        </a:rPr>
                        <a:t>National Language Buddy Program</a:t>
                      </a:r>
                      <a:r>
                        <a:rPr kumimoji="0" lang="en-CA" sz="13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   </a:t>
                      </a:r>
                      <a:r>
                        <a:rPr kumimoji="0" lang="en-CA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The National Language Buddy Program offers employees an opportunity to practice their second OL, to help: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endParaRPr kumimoji="0" lang="en-CA" sz="5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742950" marR="0" lvl="1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D69E16"/>
                        </a:buClr>
                        <a:buSzTx/>
                        <a:buFont typeface="Wingdings" panose="05000000000000000000" pitchFamily="2" charset="2"/>
                        <a:buChar char="Ø"/>
                        <a:tabLst/>
                        <a:defRPr/>
                      </a:pPr>
                      <a:r>
                        <a:rPr kumimoji="0" lang="en-CA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maintain and refine second OL knowledge;</a:t>
                      </a:r>
                    </a:p>
                    <a:p>
                      <a:pPr marL="742950" marR="0" lvl="1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D69E16"/>
                        </a:buClr>
                        <a:buSzTx/>
                        <a:buFont typeface="Wingdings" panose="05000000000000000000" pitchFamily="2" charset="2"/>
                        <a:buChar char="Ø"/>
                        <a:tabLst/>
                        <a:defRPr/>
                      </a:pPr>
                      <a:r>
                        <a:rPr kumimoji="0" lang="en-CA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increase linguistic security;</a:t>
                      </a:r>
                    </a:p>
                    <a:p>
                      <a:pPr marL="742950" marR="0" lvl="1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D69E16"/>
                        </a:buClr>
                        <a:buSzTx/>
                        <a:buFont typeface="Wingdings" panose="05000000000000000000" pitchFamily="2" charset="2"/>
                        <a:buChar char="Ø"/>
                        <a:tabLst/>
                        <a:defRPr/>
                      </a:pPr>
                      <a:r>
                        <a:rPr kumimoji="0" lang="en-CA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establish professional and friendly interactions with new colleagues across Canada in an informal and relaxed environment; and</a:t>
                      </a:r>
                    </a:p>
                    <a:p>
                      <a:pPr marL="742950" marR="0" lvl="1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D69E16"/>
                        </a:buClr>
                        <a:buSzTx/>
                        <a:buFont typeface="Wingdings" panose="05000000000000000000" pitchFamily="2" charset="2"/>
                        <a:buChar char="Ø"/>
                        <a:tabLst/>
                        <a:defRPr/>
                      </a:pPr>
                      <a:r>
                        <a:rPr kumimoji="0" lang="en-CA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enhance the organization's ability to maintain a bilingual workforce.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endParaRPr kumimoji="0" lang="en-CA" sz="1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kumimoji="0" lang="en-CA" sz="2000" b="1" i="0" u="sng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3883CE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District L2</a:t>
                      </a:r>
                      <a:r>
                        <a:rPr kumimoji="0" lang="en-CA" sz="13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   </a:t>
                      </a:r>
                      <a:r>
                        <a:rPr kumimoji="0" lang="en-CA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District L2 is a maintenance strategy via the Share Point platform to promote continuous learning of OL at the Agency, by sharing: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endParaRPr kumimoji="0" lang="en-CA" sz="5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742950" marR="0" lvl="1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D69E16"/>
                        </a:buClr>
                        <a:buSzTx/>
                        <a:buFont typeface="Wingdings" panose="05000000000000000000" pitchFamily="2" charset="2"/>
                        <a:buChar char="Ø"/>
                        <a:tabLst/>
                        <a:defRPr/>
                      </a:pPr>
                      <a:r>
                        <a:rPr kumimoji="0" lang="en-CA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good practices (internal and external);</a:t>
                      </a:r>
                    </a:p>
                    <a:p>
                      <a:pPr marL="742950" marR="0" lvl="1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D69E16"/>
                        </a:buClr>
                        <a:buSzTx/>
                        <a:buFont typeface="Wingdings" panose="05000000000000000000" pitchFamily="2" charset="2"/>
                        <a:buChar char="Ø"/>
                        <a:tabLst/>
                        <a:defRPr/>
                      </a:pPr>
                      <a:r>
                        <a:rPr kumimoji="0" lang="en-CA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promotional tools and resources; and</a:t>
                      </a:r>
                    </a:p>
                    <a:p>
                      <a:pPr marL="742950" marR="0" lvl="1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D69E16"/>
                        </a:buClr>
                        <a:buSzTx/>
                        <a:buFont typeface="Wingdings" panose="05000000000000000000" pitchFamily="2" charset="2"/>
                        <a:buChar char="Ø"/>
                        <a:tabLst/>
                        <a:defRPr/>
                      </a:pPr>
                      <a:r>
                        <a:rPr kumimoji="0" lang="en-CA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ideas that promote linguistic exchanges.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D69E16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endParaRPr lang="en-CA" sz="1100" b="1" dirty="0"/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D69E16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endParaRPr lang="en-CA" sz="1800" b="1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58780833"/>
                  </a:ext>
                </a:extLst>
              </a:tr>
            </a:tbl>
          </a:graphicData>
        </a:graphic>
      </p:graphicFrame>
      <p:pic>
        <p:nvPicPr>
          <p:cNvPr id="2" name="Picture 1">
            <a:extLst>
              <a:ext uri="{FF2B5EF4-FFF2-40B4-BE49-F238E27FC236}">
                <a16:creationId xmlns:a16="http://schemas.microsoft.com/office/drawing/2014/main" id="{309D5AF1-6E59-B4AB-B5F5-7B5F901B9A7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32495" y="3471167"/>
            <a:ext cx="2017260" cy="3045042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5FD0CF85-A461-B1E6-41A5-549026418E1E}"/>
              </a:ext>
            </a:extLst>
          </p:cNvPr>
          <p:cNvSpPr txBox="1"/>
          <p:nvPr/>
        </p:nvSpPr>
        <p:spPr>
          <a:xfrm>
            <a:off x="3849229" y="3918379"/>
            <a:ext cx="1445532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CA" sz="1000">
                <a:solidFill>
                  <a:schemeClr val="tx1">
                    <a:lumMod val="75000"/>
                    <a:lumOff val="25000"/>
                  </a:schemeClr>
                </a:solidFill>
                <a:latin typeface="Arial Black" panose="020B0A04020102020204" pitchFamily="34" charset="0"/>
                <a:cs typeface="Calibri" panose="020F0502020204030204" pitchFamily="34" charset="0"/>
              </a:rPr>
              <a:t>My language apps</a:t>
            </a:r>
            <a:endParaRPr lang="en-CA" sz="1000" dirty="0">
              <a:solidFill>
                <a:schemeClr val="tx1">
                  <a:lumMod val="75000"/>
                  <a:lumOff val="25000"/>
                </a:schemeClr>
              </a:solidFill>
              <a:latin typeface="Arial Black" panose="020B0A04020102020204" pitchFamily="34" charset="0"/>
              <a:cs typeface="Calibri" panose="020F0502020204030204" pitchFamily="34" charset="0"/>
            </a:endParaRP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18A9FFB3-3D07-850D-8492-D05C8906EE48}"/>
              </a:ext>
            </a:extLst>
          </p:cNvPr>
          <p:cNvCxnSpPr>
            <a:cxnSpLocks/>
          </p:cNvCxnSpPr>
          <p:nvPr/>
        </p:nvCxnSpPr>
        <p:spPr>
          <a:xfrm>
            <a:off x="5841509" y="1953093"/>
            <a:ext cx="0" cy="4643022"/>
          </a:xfrm>
          <a:prstGeom prst="line">
            <a:avLst/>
          </a:prstGeom>
          <a:ln w="1905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19999344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NGAGE" val="{&quot;SavedSwatch&quot;:&quot;-16744778|-11304156|-6745308|-12314010|-14726787|CRA&quot;,&quot;Id&quot;:&quot;655f9fd84133301724f7a38e&quot;,&quot;SmartGridHorizontal&quot;:0,&quot;LinkedExcelSources&quot;:{},&quot;LinkedProjectSources&quot;:{},&quot;FlowConfig&quot;:{&quot;Canvas&quot;:{&quot;Slide&quot;:-1,&quot;Width&quot;:0,&quot;Height&quot;:0},&quot;Timeline&quot;:{&quot;Actions&quot;:[]}},&quot;LinkedSlideMergeSources&quot;:{},&quot;LinkedSharePointSlideMergeSources&quot;:{}}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_rels/item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rovisionamended xmlns="0406129d-7949-4012-aa34-bff85346a4cf" xsi:nil="true"/>
    <_dlc_DocId xmlns="f4760878-658a-4717-bbd4-0fd9c09fbb13">RN4WT4KUCRMT-543564755-10997</_dlc_DocId>
    <_dlc_DocIdUrl xmlns="f4760878-658a-4717-bbd4-0fd9c09fbb13">
      <Url>https://056gc.sharepoint.com/sites/OCHRO-PC-OLCE_BDPRH-PC-CELO/_layouts/15/DocIdRedir.aspx?ID=RN4WT4KUCRMT-543564755-10997</Url>
      <Description>RN4WT4KUCRMT-543564755-10997</Description>
    </_dlc_DocIdUrl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Version=16.0.0.0, Culture=neutral, PublicKeyToken=71e9bce111e9429c</Assembly>
    <Class>Microsoft.Office.DocumentManagement.Internal.DocIdHandler</Class>
    <Data/>
    <Filter/>
  </Receiver>
</spe:Receivers>
</file>

<file path=customXml/item4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DE860D1223E984692003B2F8D34E609" ma:contentTypeVersion="13" ma:contentTypeDescription="Create a new document." ma:contentTypeScope="" ma:versionID="bf89a941e37c979fffb4e302641bb1e3">
  <xsd:schema xmlns:xsd="http://www.w3.org/2001/XMLSchema" xmlns:xs="http://www.w3.org/2001/XMLSchema" xmlns:p="http://schemas.microsoft.com/office/2006/metadata/properties" xmlns:ns2="f4760878-658a-4717-bbd4-0fd9c09fbb13" xmlns:ns3="0406129d-7949-4012-aa34-bff85346a4cf" targetNamespace="http://schemas.microsoft.com/office/2006/metadata/properties" ma:root="true" ma:fieldsID="81842a06c5e0e91e2e72e91623ac956d" ns2:_="" ns3:_="">
    <xsd:import namespace="f4760878-658a-4717-bbd4-0fd9c09fbb13"/>
    <xsd:import namespace="0406129d-7949-4012-aa34-bff85346a4cf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  <xsd:element ref="ns3:MediaServiceMetadata" minOccurs="0"/>
                <xsd:element ref="ns3:MediaServiceFastMetadata" minOccurs="0"/>
                <xsd:element ref="ns3:MediaServiceSearchProperties" minOccurs="0"/>
                <xsd:element ref="ns3:MediaServiceObjectDetectorVersions" minOccurs="0"/>
                <xsd:element ref="ns3:MediaServiceDateTaken" minOccurs="0"/>
                <xsd:element ref="ns3:MediaServiceGenerationTime" minOccurs="0"/>
                <xsd:element ref="ns3:MediaServiceEventHashCode" minOccurs="0"/>
                <xsd:element ref="ns3:MediaLengthInSeconds" minOccurs="0"/>
                <xsd:element ref="ns2:SharedWithUsers" minOccurs="0"/>
                <xsd:element ref="ns2:SharedWithDetails" minOccurs="0"/>
                <xsd:element ref="ns3:Provisionamende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4760878-658a-4717-bbd4-0fd9c09fbb13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Document ID Value" ma:description="The value of the document ID assigned to this item." ma:indexed="true" ma:internalName="_dlc_DocId" ma:readOnly="true">
      <xsd:simpleType>
        <xsd:restriction base="dms:Text"/>
      </xsd:simpleType>
    </xsd:element>
    <xsd:element name="_dlc_DocIdUrl" ma:index="9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Persist ID" ma:description="Keep ID on add." ma:hidden="true" ma:internalName="_dlc_DocIdPersistId" ma:readOnly="true">
      <xsd:simpleType>
        <xsd:restriction base="dms:Boolean"/>
      </xsd:simpleType>
    </xsd:element>
    <xsd:element name="SharedWithUsers" ma:index="19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406129d-7949-4012-aa34-bff85346a4c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3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DateTaken" ma:index="15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8" nillable="true" ma:displayName="MediaLengthInSeconds" ma:hidden="true" ma:internalName="MediaLengthInSeconds" ma:readOnly="true">
      <xsd:simpleType>
        <xsd:restriction base="dms:Unknown"/>
      </xsd:simpleType>
    </xsd:element>
    <xsd:element name="Provisionamended" ma:index="21" nillable="true" ma:displayName="Provision amended" ma:description="indicates what provision of the directive is being amended" ma:format="Dropdown" ma:internalName="Provisionamended">
      <xsd:simpleType>
        <xsd:restriction base="dms:Text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5.xml><?xml version="1.0" encoding="utf-8"?>
<titus xmlns="http://schemas.titus.com/TitusProperties/">
  <TitusGUID xmlns="">25f91dc7-2888-4fa6-9cd5-39ba3eca8082</TitusGUID>
  <TitusMetadata xmlns="">eyJucyI6Imh0dHA6XC9cL3d3dy50aXR1cy5jb21cL25zXC9DYW5hZGEgUmV2ZW51ZSBBZ2VuY3kiLCJwcm9wcyI6W3sibiI6IlNlY3VyaXR5Q2xhc3NpZmljYXRpb25MZXZlbCIsInZhbHMiOlt7InZhbHVlIjoiVU5DTEFTU0lGSUVEIn1dfSx7Im4iOiJMYW5ndWFnZVNlbGVjdGlvbiIsInZhbHMiOlt7InZhbHVlIjoiRU5HTElTSCJ9XX0seyJuIjoiVklTVUFMTUFSS0lOR1MiLCJ2YWxzIjpbeyJ2YWx1ZSI6IllFUyJ9XX1dfQ==</TitusMetadata>
</titus>
</file>

<file path=customXml/itemProps1.xml><?xml version="1.0" encoding="utf-8"?>
<ds:datastoreItem xmlns:ds="http://schemas.openxmlformats.org/officeDocument/2006/customXml" ds:itemID="{4C132E9B-9DE0-41A7-8252-30CC185A11C9}">
  <ds:schemaRefs>
    <ds:schemaRef ds:uri="f4760878-658a-4717-bbd4-0fd9c09fbb13"/>
    <ds:schemaRef ds:uri="http://purl.org/dc/terms/"/>
    <ds:schemaRef ds:uri="http://schemas.microsoft.com/office/infopath/2007/PartnerControls"/>
    <ds:schemaRef ds:uri="http://www.w3.org/XML/1998/namespace"/>
    <ds:schemaRef ds:uri="http://schemas.microsoft.com/office/2006/documentManagement/types"/>
    <ds:schemaRef ds:uri="0406129d-7949-4012-aa34-bff85346a4cf"/>
    <ds:schemaRef ds:uri="http://schemas.openxmlformats.org/package/2006/metadata/core-properties"/>
    <ds:schemaRef ds:uri="http://schemas.microsoft.com/office/2006/metadata/properties"/>
    <ds:schemaRef ds:uri="http://purl.org/dc/dcmitype/"/>
    <ds:schemaRef ds:uri="http://purl.org/dc/elements/1.1/"/>
  </ds:schemaRefs>
</ds:datastoreItem>
</file>

<file path=customXml/itemProps2.xml><?xml version="1.0" encoding="utf-8"?>
<ds:datastoreItem xmlns:ds="http://schemas.openxmlformats.org/officeDocument/2006/customXml" ds:itemID="{A371D0A0-7595-4F51-A7B5-6E8668AA1DCC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A7AC3A82-60B9-47AB-AE2C-E32F94398C3D}">
  <ds:schemaRefs>
    <ds:schemaRef ds:uri="http://schemas.microsoft.com/sharepoint/events"/>
  </ds:schemaRefs>
</ds:datastoreItem>
</file>

<file path=customXml/itemProps4.xml><?xml version="1.0" encoding="utf-8"?>
<ds:datastoreItem xmlns:ds="http://schemas.openxmlformats.org/officeDocument/2006/customXml" ds:itemID="{C7707A0D-2A2C-4AE7-9F9C-7B5E26FA70F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f4760878-658a-4717-bbd4-0fd9c09fbb13"/>
    <ds:schemaRef ds:uri="0406129d-7949-4012-aa34-bff85346a4cf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5.xml><?xml version="1.0" encoding="utf-8"?>
<ds:datastoreItem xmlns:ds="http://schemas.openxmlformats.org/officeDocument/2006/customXml" ds:itemID="{E52E3A45-A959-4477-B20B-A00FED078BB7}">
  <ds:schemaRefs>
    <ds:schemaRef ds:uri="http://schemas.titus.com/TitusProperties/"/>
    <ds:schemaRef ds:uri="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14880</TotalTime>
  <Words>2237</Words>
  <Application>Microsoft Office PowerPoint</Application>
  <PresentationFormat>Grand écran</PresentationFormat>
  <Paragraphs>291</Paragraphs>
  <Slides>11</Slides>
  <Notes>11</Notes>
  <HiddenSlides>0</HiddenSlides>
  <MMClips>0</MMClips>
  <ScaleCrop>false</ScaleCrop>
  <HeadingPairs>
    <vt:vector size="6" baseType="variant">
      <vt:variant>
        <vt:lpstr>Polices utilisées</vt:lpstr>
      </vt:variant>
      <vt:variant>
        <vt:i4>8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11</vt:i4>
      </vt:variant>
    </vt:vector>
  </HeadingPairs>
  <TitlesOfParts>
    <vt:vector size="20" baseType="lpstr">
      <vt:lpstr>Arial</vt:lpstr>
      <vt:lpstr>Arial Black</vt:lpstr>
      <vt:lpstr>Calibri</vt:lpstr>
      <vt:lpstr>Calibri Light</vt:lpstr>
      <vt:lpstr>Century Gothic</vt:lpstr>
      <vt:lpstr>Lato</vt:lpstr>
      <vt:lpstr>Open Sans Semibold</vt:lpstr>
      <vt:lpstr>Wingdings</vt:lpstr>
      <vt:lpstr>Office Theme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>Government of Canada - Gouvernement du Canada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Richard, Christianne (she/her/elle)</dc:creator>
  <cp:keywords>SecurityClassificationLevel - UNCLASSIFIED, Creator - Richard, Christianne (she/her/elle), EventDateandTime - 2023-06-19 at 01:50:20 PM, EventDateandTime - 2023-07-07 at 12:45:45 PM, EventDateandTime - 2023-07-21 at 10:15:50 AM, EventDateandTime - 2023-08-16 at 01:42:32 PM, EventDateandTime - 2023-08-16 at 01:45:02 PM, Creator - Hill, Mackenzie (she/her/elle), EventDateandTime - 2023-09-28 at 09:14:51 AM, EventDateandTime - 2023-09-28 at 09:43:30 AM, EventDateandTime - 2023-09-28 at 09:48:56 AM, Creator - Ouellette-Roy, Alain, EventDateandTime - 2023-09-28 at 9:59:59 AM, EventDateandTime - 2023-09-28 at 10:00:19 AM, EventDateandTime - 2023-09-28 at 10:13:33 AM, EventDateandTime - 2023-09-28 at 10:21:31 AM, EventDateandTime - 2023-09-28 at 10:38:03 AM, EventDateandTime - 2023-09-28 at 10:38:19 AM, EventDateandTime - 2023-09-28 at 10:47:09 AM, EventDateandTime - 2023-09-28 at 10:48:34 AM, EventDateandTime - 2023-09-28 at 10:54:57 AM, EventDateandTime - 2023-09-28 at 10:55:13 AM, EventDateandTime - 2023-09-28 at 10:58:47 AM, EventDateandTime - 2023-09-28 at 2:02:02 PM, EventDateandTime - 2023-09-28 at 2:02:38 PM, EventDateandTime - 2023-10-03 at 08:44:54 AM, Creator - Gagnon, Claudine, EventDateandTime - 2023-10-03 at 10:45:43 AM, Niveau de classification de la sécurité - NON CLASSIFIÉ, Auteur - Ally, Sonia, Date et heure de l’événement - 2023-10-04 à 12:14:12, EventDateandTime - 2023-10-05 at 10:59:53 AM, EventDateandTime - 2023-10-05 at 11:11:11 AM, EventDateandTime - 2023-10-05 at 11:34:42 AM, EventDateandTime - 2023-10-05 at 11:56:45 AM, EventDateandTime - 2023-10-05 at 11:57:04 AM, EventDateandTime - 2023-10-05 at 02:29:18 PM, EventDateandTime - 2023-10-06 at 02:38:10 PM, EventDateandTime - 2023-10-06 at 02:38:26 PM, EventDateandTime - 2023-10-06 at 03:15:42 PM, EventDateandTime - 2023-10-06 at 03:18:08 PM, EventDateandTime - 2023-10-06 at 03:18:46 PM, EventDateandTime - 2023-10-06 at 03:19:06 PM, EventDateandTime - 2023-10-06 at 03:21:51 PM, EventDateandTime - 2023-10-06 at 03:48:33 PM, EventDateandTime - 2023-10-11 at 03:41:09 PM, EventDateandTime - 2023-10-11 at 03:54:49 PM, EventDateandTime - 2023-10-11 at 03:57:07 PM, EventDateandTime - 2023-10-11 at 03:57:16 PM, EventDateandTime - 2023-10-12 at 01:22:20 PM, EventDateandTime - 2023-10-13 at 10:22:59 AM, EventDateandTime - 2023-10-13 at 10:23:50 AM, EventDateandTime - 2023-10-13 at 10:28:38 AM, EventDateandTime - 2023-10-13 at 10:28:49 AM, EventDateandTime - 2023-10-13 at 10:30:47 AM, EventDateandTime - 2023-10-13 at 10:34:06 AM, EventDateandTime - 2023-10-13 at 10:46:53 AM, EventDateandTime - 2023-10-13 at 10:47:22 AM, EventDateandTime - 2023-10-13 at 10:50:02 AM, EventDateandTime - 2023-10-13 at 10:50:57 AM, EventDateandTime - 2023-10-13 at 11:15:46 AM, EventDateandTime - 2023-10-13 at 11:24:09 AM, EventDateandTime - 2023-10-13 at 11:36:25 AM, EventDateandTime - 2023-10-13 at 11:39:21 AM, EventDateandTime - 2023-10-13 at 11:39:33 AM, EventDateandTime - 2023-10-13 at 11:43:16 AM, EventDateandTime - 2023-10-19 at 04:37:54 PM, EventDateandTime - 2023-10-20 at 02:48:01 PM, EventDateandTime - 2023-10-20 at 02:48:35 PM, EventDateandTime - 2023-10-20 at 02:52:45 PM, EventDateandTime - 2023-10-20 at 02:53:30 PM, EventDateandTime - 2023-10-23 at 11:55:06 AM, EventDateandTime - 2023-10-23 at 11:56:22 AM, EventDateandTime - 2023-10-23 at 11:59:39 AM, Auteur - Pachake, Xavier (Il, lui, he), Date et heure de l’événement - 2023-10-24 à 16:44:01, Date et heure de l’événement - 2023-10-24 à 16:45:10, Date et heure de l’événement - 2023-10-24 à 16:45:18, Date et heure de l’événement - 2023-10-24 à 16:45:34, Date et heure de l’événement - 2023-10-24 à 16:45:44, Date et heure de l’événement - 2023-10-24 à 16:46:02, Date et heure de l’événement - 2023-10-24 à 16:48:12, Date et heure de l’événement - 2023-10-24 à 16:48:48, Date et heure de l’événement - 2023-10-25 à 08:41:34, Date et heure de l’événement - 2023-10-25 à 09:19:05, EventDateandTime - 2023-10-25 at 10:51:47 AM, EventDateandTime - 2023-10-25 at 11:00:09 AM, EventDateandTime - 2023-10-25 at 12:20:24 PM, EventDateandTime - 2023-10-25 at 12:27:45 PM, EventDateandTime - 2023-10-25 at 12:27:58 PM, EventDateandTime - 2023-10-25 at 12:30:18 PM, EventDateandTime - 2023-10-25 at 12:30:47 PM, EventDateandTime - 2023-10-25 at 01:31:40 PM, EventDateandTime - 2023-10-25 at 01:33:34 PM, EventDateandTime - 2023-10-25 at 01:34:52 PM, EventDateandTime - 2023-10-25 at 01:49:42 PM, EventDateandTime - 2023-10-25 at 02:11:27 PM, EventDateandTime - 2023-10-25 at 02:11:41 PM, EventDateandTime - 2023-10-25 at 02:34:22 PM, EventDateandTime - 2023-10-25 at 02:36:11 PM, EventDateandTime - 2023-10-25 at 02:44:32 PM, EventDateandTime - 2023-10-25 at 02:47:37 PM, EventDateandTime - 2023-10-25 at 02:48:11 PM, EventDateandTime - 2023-10-25 at 02:52:18 PM, EventDateandTime - 2023-11-02 at 01:31:59 PM, EventDateandTime - 2023-11-02 at 01:33:08 PM, EventDateandTime - 2023-11-02 at 03:50:41 PM, EventDateandTime - 2023-11-03 at 09:23:55 AM, EventDateandTime - 2023-11-03 at 09:34:32 AM, EventDateandTime - 2023-11-03 at 09:35:01 AM, EventDateandTime - 2023-11-03 at 09:36:03 AM, EventDateandTime - 2023-11-03 at 09:38:59 AM, EventDateandTime - 2023-11-03 at 09:41:10 AM, EventDateandTime - 2023-11-03 at 09:49:16 AM, EventDateandTime - 2023-11-03 at 10:05:14 AM, EventDateandTime - 2023-11-03 at 10:29:46 AM, EventDateandTime - 2023-11-03 at 10:38:10 AM, EventDateandTime - 2023-11-03 at 10:47:25 AM, EventDateandTime - 2023-11-03 at 10:48:21 AM, EventDateandTime - 2023-11-03 at 10:49:01 AM, EventDateandTime - 2023-11-03 at 01:59:16 PM, EventDateandTime - 2023-11-03 at 02:08:58 PM, EventDateandTime - 2023-11-06 at 02:32:14 PM, EventDateandTime - 2023-11-06 at 02:33:59 PM, EventDateandTime - 2023-11-06 at 03:04:59 PM, EventDateandTime - 2023-11-06 at 03:05:03 PM, EventDateandTime - 2023-11-15 at 09:22:16 AM, EventDateandTime - 2023-11-23 at 01:54:16 PM, EventDateandTime - 2023-11-28 at 10:18:15 AM, EventDateandTime - 2023-11-29 at 12:50:53 PM, EventDateandTime - 2023-11-29 at 12:56:43 PM, EventDateandTime - 2023-11-29 at 12:58:15 PM, EventDateandTime - 2023-11-29 at 12:59:06 PM, EventDateandTime - 2023-11-29 at 01:03:35 PM, EventDateandTime - 2023-11-29 at 01:04:19 PM, EventDateandTime - 2023-11-29 at 01:06:37 PM, EventDateandTime - 2023-11-29 at 01:08:18 PM, EventDateandTime - 2023-11-29 at 01:09:06 PM, EventDateandTime - 2023-11-29 at 01:09:52 PM, EventDateandTime - 2023-11-29 at 01:11:17 PM, EventDateandTime - 2023-11-29 at 01:13:01 PM, EventDateandTime - 2023-11-29 at 01:14:08 PM, EventDateandTime - 2023-11-29 at 01:20:08 PM, EventDateandTime - 2023-11-29 at 01:20:43 PM, EventDateandTime - 2023-11-29 at 01:21:35 PM, EventDateandTime - 2023-11-29 at 02:46:49 PM, EventDateandTime - 2023-11-29 at 02:57:31 PM, EventDateandTime - 2023-11-29 at 02:58:26 PM, EventDateandTime - 2023-11-29 at 02:59:18 PM, EventDateandTime - 2023-11-30 at 10:54:46 AM, EventDateandTime - 2023-11-30 at 10:55:02 AM, EventDateandTime - 2023-11-30 at 10:55:15 AM, EventDateandTime - 2023-11-30 at 11:16:01 AM, EventDateandTime - 2023-11-30 at 11:29:26 AM, EventDateandTime - 2023-11-30 at 11:35:48 AM, EventDateandTime - 2023-11-30 at 11:38:46 AM, EventDateandTime - 2023-11-30 at 12:16:42 PM, EventDateandTime - 2023-12-05 at 08:35:15 AM, EventDateandTime - 2023-12-14 at 11:23:45 AM, EventDateandTime - 2023-12-14 at 11:39:15 AM, EventDateandTime - 2023-12-14 at 11:56:36 AM, EventDateandTime - 2023-12-14 at 01:48:24 PM, EventDateandTime - 2023-12-14 at 01:58:40 PM, EventDateandTime - 2023-12-19 at 09:48:02 AM, EventDateandTime - 2023-12-19 at 02:20:55 PM, EventDateandTime - 2023-12-19 at 02:21:22 PM, EventDateandTime - 2023-12-19 at 03:26:12 PM, EventDateandTime - 2023-12-19 at 03:30:50 PM, EventDateandTime - 2023-12-19 at 04:00:18 PM, EventDateandTime - 2023-12-19 at 04:01:36 PM, EventDateandTime - 2023-12-19 at 04:03:50 PM, EventDateandTime - 2023-12-19 at 04:07:15 PM, EventDateandTime - 2023-12-19 at 04:09:22 PM, EventDateandTime - 2023-12-19 at 04:29:47 PM, EventDateandTime - 2023-12-19 at 04:47:38 PM, EventDateandTime - 2024-01-09 at 09:32:56 AM, EventDateandTime - 2024-01-09 at 09:35:38 AM, EventDateandTime - 2024-01-09 at 09:41:27 AM, EventDateandTime - 2024-01-09 at 09:42:51 AM, EventDateandTime - 2024-01-09 at 09:46:40 AM, EventDateandTime - 2024-01-09 at 09:47:09 AM, EventDateandTime - 2024-01-09 at 09:48:48 AM, EventDateandTime - 2024-01-09 at 09:54:38 AM, EventDateandTime - 2024-01-09 at 09:57:08 AM, EventDateandTime - 2024-01-10 at 01:12:51 PM, EventDateandTime - 2024-01-10 at 01:13:57 PM, EventDateandTime - 2024-01-10 at 01:30:05 PM, EventDateandTime - 2024-01-10 at 01:30:51 PM, EventDateandTime - 2024-01-10 at 01:49:22 PM, EventDateandTime - 2024-01-10 at 01:51:14 PM, EventDateandTime - 2024-01-10 at 01:53:57 PM, EventDateandTime - 2024-01-10 at 02:01:03 PM, EventDateandTime - 2024-01-10 at 02:47:09 PM, EventDateandTime - 2024-01-10 at 02:48:43 PM, EventDateandTime - 2024-01-10 at 03:20:05 PM, EventDateandTime - 2024-01-10 at 03:20:35 PM, EventDateandTime - 2024-01-10 at 03:21:15 PM, EventDateandTime - 2024-01-10 at 03:50:11 PM, EventDateandTime - 2024-01-11 at 10:29:43 AM, EventDateandTime - 2024-01-11 at 11:32:21 AM, EventDateandTime - 2024-01-11 at 12:02:00 PM, EventDateandTime - 2024-01-11 at 12:12:45 PM, EventDateandTime - 2024-01-11 at 01:09:01 PM, EventDateandTime - 2024-01-11 at 01:11:19 PM, EventDateandTime - 2024-01-12 at 11:07:31 AM, EventDateandTime - 2024-01-12 at 11:07:52 AM, EventDateandTime - 2024-01-12 at 11:08:15 AM, Date et heure de l’événement - 2024-01-12 à 15:50:40, Date et heure de l’événement - 2024-01-12 à 15:51:22, Date et heure de l’événement - 2024-01-12 à 15:51:36, EventDateandTime - 2024-01-17 at 11:23:49 AM, EventDateandTime - 2024-01-17 at 11:26:58 AM, EventDateandTime - 2024-01-17 at 11:43:09 AM, EventDateandTime - 2024-01-17 at 12:03:23 PM, EventDateandTime - 2024-02-20 at 11:53:52 AM, Auteur - Lassonde, Daniel (he/him), Date et heure de l’événement - 2024-03-14 à 15:44:42, Date et heure de l’événement - 2024-03-14 à 16:24:33, Date et heure de l’événement - 2024-06-20 à 10:14:24, Date et heure de l’événement - 2024-06-20 à 10:14:43</cp:keywords>
  <cp:lastModifiedBy>Gauthier, Jean-Guy</cp:lastModifiedBy>
  <cp:revision>256</cp:revision>
  <dcterms:created xsi:type="dcterms:W3CDTF">2023-06-19T17:48:06Z</dcterms:created>
  <dcterms:modified xsi:type="dcterms:W3CDTF">2024-07-02T15:13:11Z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TitusGUID">
    <vt:lpwstr>25f91dc7-2888-4fa6-9cd5-39ba3eca8082</vt:lpwstr>
  </property>
  <property fmtid="{D5CDD505-2E9C-101B-9397-08002B2CF9AE}" pid="3" name="SecurityClassificationLevel">
    <vt:lpwstr>UNCLASSIFIED</vt:lpwstr>
  </property>
  <property fmtid="{D5CDD505-2E9C-101B-9397-08002B2CF9AE}" pid="4" name="LanguageSelection">
    <vt:lpwstr>ENGLISH</vt:lpwstr>
  </property>
  <property fmtid="{D5CDD505-2E9C-101B-9397-08002B2CF9AE}" pid="5" name="VISUALMARKINGS">
    <vt:lpwstr>YES</vt:lpwstr>
  </property>
  <property fmtid="{D5CDD505-2E9C-101B-9397-08002B2CF9AE}" pid="6" name="ContentTypeId">
    <vt:lpwstr>0x010100ADE860D1223E984692003B2F8D34E609</vt:lpwstr>
  </property>
  <property fmtid="{D5CDD505-2E9C-101B-9397-08002B2CF9AE}" pid="7" name="_dlc_DocIdItemGuid">
    <vt:lpwstr>62a1dd8f-7b59-4194-ab60-7475e12ca2ef</vt:lpwstr>
  </property>
  <property fmtid="{D5CDD505-2E9C-101B-9397-08002B2CF9AE}" pid="8" name="MSIP_Label_3d0ca00b-3f0e-465a-aac7-1a6a22fcea40_Enabled">
    <vt:lpwstr>true</vt:lpwstr>
  </property>
  <property fmtid="{D5CDD505-2E9C-101B-9397-08002B2CF9AE}" pid="9" name="MSIP_Label_3d0ca00b-3f0e-465a-aac7-1a6a22fcea40_SetDate">
    <vt:lpwstr>2024-07-02T15:12:57Z</vt:lpwstr>
  </property>
  <property fmtid="{D5CDD505-2E9C-101B-9397-08002B2CF9AE}" pid="10" name="MSIP_Label_3d0ca00b-3f0e-465a-aac7-1a6a22fcea40_Method">
    <vt:lpwstr>Privileged</vt:lpwstr>
  </property>
  <property fmtid="{D5CDD505-2E9C-101B-9397-08002B2CF9AE}" pid="11" name="MSIP_Label_3d0ca00b-3f0e-465a-aac7-1a6a22fcea40_Name">
    <vt:lpwstr>3d0ca00b-3f0e-465a-aac7-1a6a22fcea40</vt:lpwstr>
  </property>
  <property fmtid="{D5CDD505-2E9C-101B-9397-08002B2CF9AE}" pid="12" name="MSIP_Label_3d0ca00b-3f0e-465a-aac7-1a6a22fcea40_SiteId">
    <vt:lpwstr>6397df10-4595-4047-9c4f-03311282152b</vt:lpwstr>
  </property>
  <property fmtid="{D5CDD505-2E9C-101B-9397-08002B2CF9AE}" pid="13" name="MSIP_Label_3d0ca00b-3f0e-465a-aac7-1a6a22fcea40_ActionId">
    <vt:lpwstr>a0fb459a-80c6-4094-bd2f-3aca7567a1d5</vt:lpwstr>
  </property>
  <property fmtid="{D5CDD505-2E9C-101B-9397-08002B2CF9AE}" pid="14" name="MSIP_Label_3d0ca00b-3f0e-465a-aac7-1a6a22fcea40_ContentBits">
    <vt:lpwstr>1</vt:lpwstr>
  </property>
  <property fmtid="{D5CDD505-2E9C-101B-9397-08002B2CF9AE}" pid="15" name="ClassificationContentMarkingHeaderLocations">
    <vt:lpwstr>Office Theme:8</vt:lpwstr>
  </property>
  <property fmtid="{D5CDD505-2E9C-101B-9397-08002B2CF9AE}" pid="16" name="ClassificationContentMarkingHeaderText">
    <vt:lpwstr>UNCLASSIFIED / NON CLASSIFIÉ</vt:lpwstr>
  </property>
</Properties>
</file>