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70" r:id="rId1"/>
    <p:sldMasterId id="2147483889" r:id="rId2"/>
  </p:sldMasterIdLst>
  <p:notesMasterIdLst>
    <p:notesMasterId r:id="rId39"/>
  </p:notesMasterIdLst>
  <p:sldIdLst>
    <p:sldId id="322" r:id="rId3"/>
    <p:sldId id="299" r:id="rId4"/>
    <p:sldId id="311" r:id="rId5"/>
    <p:sldId id="312" r:id="rId6"/>
    <p:sldId id="321" r:id="rId7"/>
    <p:sldId id="288" r:id="rId8"/>
    <p:sldId id="304" r:id="rId9"/>
    <p:sldId id="266" r:id="rId10"/>
    <p:sldId id="259" r:id="rId11"/>
    <p:sldId id="277" r:id="rId12"/>
    <p:sldId id="270" r:id="rId13"/>
    <p:sldId id="278" r:id="rId14"/>
    <p:sldId id="261" r:id="rId15"/>
    <p:sldId id="262" r:id="rId16"/>
    <p:sldId id="287" r:id="rId17"/>
    <p:sldId id="279" r:id="rId18"/>
    <p:sldId id="280" r:id="rId19"/>
    <p:sldId id="271" r:id="rId20"/>
    <p:sldId id="290" r:id="rId21"/>
    <p:sldId id="291" r:id="rId22"/>
    <p:sldId id="284" r:id="rId23"/>
    <p:sldId id="293" r:id="rId24"/>
    <p:sldId id="294" r:id="rId25"/>
    <p:sldId id="285" r:id="rId26"/>
    <p:sldId id="295" r:id="rId27"/>
    <p:sldId id="297" r:id="rId28"/>
    <p:sldId id="298" r:id="rId29"/>
    <p:sldId id="320" r:id="rId30"/>
    <p:sldId id="314" r:id="rId31"/>
    <p:sldId id="307" r:id="rId32"/>
    <p:sldId id="306" r:id="rId33"/>
    <p:sldId id="309" r:id="rId34"/>
    <p:sldId id="286" r:id="rId35"/>
    <p:sldId id="316" r:id="rId36"/>
    <p:sldId id="315" r:id="rId37"/>
    <p:sldId id="302" r:id="rId38"/>
  </p:sldIdLst>
  <p:sldSz cx="14630400" cy="8229600"/>
  <p:notesSz cx="8229600" cy="14630400"/>
  <p:embeddedFontLst>
    <p:embeddedFont>
      <p:font typeface="Corbel" panose="020B0503020204020204" pitchFamily="34" charset="0"/>
      <p:regular r:id="rId40"/>
      <p:bold r:id="rId41"/>
      <p:italic r:id="rId42"/>
      <p:boldItalic r:id="rId43"/>
    </p:embeddedFont>
    <p:embeddedFont>
      <p:font typeface="Neue Haas Grotesk Text Pro" panose="020B050402020202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Roboto Bold" panose="02000000000000000000" charset="0"/>
      <p:bold r:id="rId52"/>
    </p:embeddedFont>
    <p:embeddedFont>
      <p:font typeface="Roboto Mono" panose="00000009000000000000" pitchFamily="49" charset="0"/>
      <p:regular r:id="rId53"/>
      <p:bold r:id="rId54"/>
      <p:italic r:id="rId55"/>
      <p:boldItalic r:id="rId56"/>
    </p:embeddedFont>
    <p:embeddedFont>
      <p:font typeface="Roboto Mono Light" panose="00000009000000000000" pitchFamily="49" charset="0"/>
      <p:regular r:id="rId57"/>
      <p:italic r:id="rId58"/>
    </p:embeddedFont>
    <p:embeddedFont>
      <p:font typeface="Roboto Mono Medium" panose="00000009000000000000" pitchFamily="49" charset="0"/>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229"/>
    <a:srgbClr val="147674"/>
    <a:srgbClr val="663300"/>
    <a:srgbClr val="800000"/>
    <a:srgbClr val="996633"/>
    <a:srgbClr val="8E5E2F"/>
    <a:srgbClr val="169C9A"/>
    <a:srgbClr val="FFEAAF"/>
    <a:srgbClr val="FFD253"/>
    <a:srgbClr val="FFD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A6E17-49CF-4716-9F39-FAFE815C6005}" v="4440" dt="2026-02-19T03:26:43.842"/>
    <p1510:client id="{96D5F09A-6415-C7F4-6BC8-18E917B7F7FB}" v="3" dt="2026-02-19T16:31:26.814"/>
    <p1510:client id="{B6A812E0-CB01-4C10-8E6F-0FA68A0FE052}" v="577" dt="2026-02-19T17:32:09.521"/>
    <p1510:client id="{F3ADAA3F-F95B-95D5-46B0-C75650BF45E3}" v="1101" dt="2026-02-19T02:20:20.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162" autoAdjust="0"/>
  </p:normalViewPr>
  <p:slideViewPr>
    <p:cSldViewPr snapToGrid="0">
      <p:cViewPr varScale="1">
        <p:scale>
          <a:sx n="82" d="100"/>
          <a:sy n="82" d="100"/>
        </p:scale>
        <p:origin x="49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rosedalexis\Documents\Work%20files\Presentation%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15486208997995"/>
          <c:y val="2.6860606526723611E-2"/>
          <c:w val="0.47991978434527943"/>
          <c:h val="0.90246331181472528"/>
        </c:manualLayout>
      </c:layout>
      <c:barChart>
        <c:barDir val="bar"/>
        <c:grouping val="clustered"/>
        <c:varyColors val="0"/>
        <c:ser>
          <c:idx val="0"/>
          <c:order val="0"/>
          <c:spPr>
            <a:solidFill>
              <a:srgbClr val="169C9A"/>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Sheet1!$A$3:$A$8</c:f>
              <c:strCache>
                <c:ptCount val="6"/>
                <c:pt idx="0">
                  <c:v>Total WP-Racial Discrimiantion </c:v>
                </c:pt>
                <c:pt idx="1">
                  <c:v>Hiring</c:v>
                </c:pt>
                <c:pt idx="2">
                  <c:v>Slower Promotion or Pay Raises</c:v>
                </c:pt>
                <c:pt idx="3">
                  <c:v>Promotion Denials</c:v>
                </c:pt>
                <c:pt idx="4">
                  <c:v>Getting Fired</c:v>
                </c:pt>
                <c:pt idx="5">
                  <c:v>Other Types of Workplace Discrimination (prevented from doing something or been
hassled or made to feel inferior?) </c:v>
                </c:pt>
              </c:strCache>
            </c:strRef>
          </c:cat>
          <c:val>
            <c:numRef>
              <c:f>Sheet1!$B$3:$B$8</c:f>
              <c:numCache>
                <c:formatCode>0.00%</c:formatCode>
                <c:ptCount val="6"/>
                <c:pt idx="0">
                  <c:v>0.69530000000000003</c:v>
                </c:pt>
                <c:pt idx="1">
                  <c:v>0.5302</c:v>
                </c:pt>
                <c:pt idx="2">
                  <c:v>0.54510000000000003</c:v>
                </c:pt>
                <c:pt idx="3">
                  <c:v>0.34200000000000003</c:v>
                </c:pt>
                <c:pt idx="4">
                  <c:v>0.21890000000000001</c:v>
                </c:pt>
                <c:pt idx="5">
                  <c:v>0.44590000000000002</c:v>
                </c:pt>
              </c:numCache>
            </c:numRef>
          </c:val>
          <c:extLst>
            <c:ext xmlns:c16="http://schemas.microsoft.com/office/drawing/2014/chart" uri="{C3380CC4-5D6E-409C-BE32-E72D297353CC}">
              <c16:uniqueId val="{00000000-A4EF-0249-ACF9-46E95F51FEC3}"/>
            </c:ext>
          </c:extLst>
        </c:ser>
        <c:dLbls>
          <c:showLegendKey val="0"/>
          <c:showVal val="1"/>
          <c:showCatName val="0"/>
          <c:showSerName val="0"/>
          <c:showPercent val="0"/>
          <c:showBubbleSize val="0"/>
        </c:dLbls>
        <c:gapWidth val="100"/>
        <c:axId val="1076295424"/>
        <c:axId val="1076297136"/>
      </c:barChart>
      <c:catAx>
        <c:axId val="107629542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Roboto" panose="02000000000000000000" pitchFamily="2" charset="0"/>
                <a:ea typeface="Roboto" panose="02000000000000000000" pitchFamily="2" charset="0"/>
                <a:cs typeface="Roboto" panose="02000000000000000000" pitchFamily="2" charset="0"/>
              </a:defRPr>
            </a:pPr>
            <a:endParaRPr lang="en-US"/>
          </a:p>
        </c:txPr>
        <c:crossAx val="1076297136"/>
        <c:crosses val="autoZero"/>
        <c:auto val="1"/>
        <c:lblAlgn val="ctr"/>
        <c:lblOffset val="100"/>
        <c:noMultiLvlLbl val="0"/>
      </c:catAx>
      <c:valAx>
        <c:axId val="1076297136"/>
        <c:scaling>
          <c:orientation val="minMax"/>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7629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548902355372812E-2"/>
          <c:y val="8.5698969982977061E-2"/>
          <c:w val="0.97890219528925437"/>
          <c:h val="0.75331764626881959"/>
        </c:manualLayout>
      </c:layout>
      <c:barChart>
        <c:barDir val="col"/>
        <c:grouping val="clustered"/>
        <c:varyColors val="0"/>
        <c:ser>
          <c:idx val="0"/>
          <c:order val="0"/>
          <c:tx>
            <c:strRef>
              <c:f>Sheet1!$G$4</c:f>
              <c:strCache>
                <c:ptCount val="1"/>
                <c:pt idx="0">
                  <c:v>Public</c:v>
                </c:pt>
              </c:strCache>
            </c:strRef>
          </c:tx>
          <c:spPr>
            <a:solidFill>
              <a:schemeClr val="accent2">
                <a:shade val="58000"/>
              </a:schemeClr>
            </a:solidFill>
            <a:ln>
              <a:noFill/>
            </a:ln>
            <a:effectLst/>
          </c:spPr>
          <c:invertIfNegative val="0"/>
          <c:dLbls>
            <c:dLbl>
              <c:idx val="0"/>
              <c:tx>
                <c:rich>
                  <a:bodyPr/>
                  <a:lstStyle/>
                  <a:p>
                    <a:r>
                      <a:rPr lang="en-US"/>
                      <a:t>58.62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5C6-4170-90E4-4076EF335E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Sheet1!$H$4:$M$4</c:f>
              <c:numCache>
                <c:formatCode>General</c:formatCode>
                <c:ptCount val="6"/>
                <c:pt idx="0">
                  <c:v>58.62</c:v>
                </c:pt>
                <c:pt idx="1">
                  <c:v>60.48</c:v>
                </c:pt>
                <c:pt idx="2">
                  <c:v>67.11</c:v>
                </c:pt>
                <c:pt idx="3" formatCode="0.00">
                  <c:v>70</c:v>
                </c:pt>
                <c:pt idx="4" formatCode="0.00">
                  <c:v>65</c:v>
                </c:pt>
                <c:pt idx="5">
                  <c:v>59.09</c:v>
                </c:pt>
              </c:numCache>
            </c:numRef>
          </c:val>
          <c:extLst>
            <c:ext xmlns:c16="http://schemas.microsoft.com/office/drawing/2014/chart" uri="{C3380CC4-5D6E-409C-BE32-E72D297353CC}">
              <c16:uniqueId val="{00000000-3E1E-804D-9002-9273F60DD306}"/>
            </c:ext>
          </c:extLst>
        </c:ser>
        <c:ser>
          <c:idx val="1"/>
          <c:order val="1"/>
          <c:tx>
            <c:strRef>
              <c:f>Sheet1!$G$5</c:f>
              <c:strCache>
                <c:ptCount val="1"/>
                <c:pt idx="0">
                  <c:v>Para public</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Sheet1!$H$5:$M$5</c:f>
              <c:numCache>
                <c:formatCode>General</c:formatCode>
                <c:ptCount val="6"/>
                <c:pt idx="0">
                  <c:v>13.79</c:v>
                </c:pt>
                <c:pt idx="1">
                  <c:v>12.9</c:v>
                </c:pt>
                <c:pt idx="2">
                  <c:v>13.16</c:v>
                </c:pt>
                <c:pt idx="3" formatCode="0.00">
                  <c:v>8</c:v>
                </c:pt>
                <c:pt idx="4" formatCode="0.00">
                  <c:v>13</c:v>
                </c:pt>
                <c:pt idx="5">
                  <c:v>13.64</c:v>
                </c:pt>
              </c:numCache>
            </c:numRef>
          </c:val>
          <c:extLst>
            <c:ext xmlns:c16="http://schemas.microsoft.com/office/drawing/2014/chart" uri="{C3380CC4-5D6E-409C-BE32-E72D297353CC}">
              <c16:uniqueId val="{00000001-3E1E-804D-9002-9273F60DD306}"/>
            </c:ext>
          </c:extLst>
        </c:ser>
        <c:ser>
          <c:idx val="2"/>
          <c:order val="2"/>
          <c:tx>
            <c:strRef>
              <c:f>Sheet1!$G$6</c:f>
              <c:strCache>
                <c:ptCount val="1"/>
                <c:pt idx="0">
                  <c:v>Private</c:v>
                </c:pt>
              </c:strCache>
            </c:strRef>
          </c:tx>
          <c:spPr>
            <a:solidFill>
              <a:schemeClr val="accent2">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Sheet1!$H$6:$M$6</c:f>
              <c:numCache>
                <c:formatCode>General</c:formatCode>
                <c:ptCount val="6"/>
                <c:pt idx="0">
                  <c:v>19.829999999999998</c:v>
                </c:pt>
                <c:pt idx="1">
                  <c:v>20.16</c:v>
                </c:pt>
                <c:pt idx="2">
                  <c:v>14.47</c:v>
                </c:pt>
                <c:pt idx="3" formatCode="0.00">
                  <c:v>16</c:v>
                </c:pt>
                <c:pt idx="4" formatCode="0.00">
                  <c:v>14</c:v>
                </c:pt>
                <c:pt idx="5">
                  <c:v>19.48</c:v>
                </c:pt>
              </c:numCache>
            </c:numRef>
          </c:val>
          <c:extLst>
            <c:ext xmlns:c16="http://schemas.microsoft.com/office/drawing/2014/chart" uri="{C3380CC4-5D6E-409C-BE32-E72D297353CC}">
              <c16:uniqueId val="{00000002-3E1E-804D-9002-9273F60DD306}"/>
            </c:ext>
          </c:extLst>
        </c:ser>
        <c:ser>
          <c:idx val="3"/>
          <c:order val="3"/>
          <c:tx>
            <c:strRef>
              <c:f>Sheet1!$G$7</c:f>
              <c:strCache>
                <c:ptCount val="1"/>
                <c:pt idx="0">
                  <c:v>Other</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Sheet1!$H$7:$M$7</c:f>
              <c:numCache>
                <c:formatCode>General</c:formatCode>
                <c:ptCount val="6"/>
                <c:pt idx="0">
                  <c:v>7.76</c:v>
                </c:pt>
                <c:pt idx="1">
                  <c:v>6.45</c:v>
                </c:pt>
                <c:pt idx="2">
                  <c:v>5.26</c:v>
                </c:pt>
                <c:pt idx="3" formatCode="0.00">
                  <c:v>6</c:v>
                </c:pt>
                <c:pt idx="4" formatCode="0.00">
                  <c:v>8</c:v>
                </c:pt>
                <c:pt idx="5">
                  <c:v>7.79</c:v>
                </c:pt>
              </c:numCache>
            </c:numRef>
          </c:val>
          <c:extLst>
            <c:ext xmlns:c16="http://schemas.microsoft.com/office/drawing/2014/chart" uri="{C3380CC4-5D6E-409C-BE32-E72D297353CC}">
              <c16:uniqueId val="{00000003-3E1E-804D-9002-9273F60DD306}"/>
            </c:ext>
          </c:extLst>
        </c:ser>
        <c:dLbls>
          <c:dLblPos val="outEnd"/>
          <c:showLegendKey val="0"/>
          <c:showVal val="1"/>
          <c:showCatName val="0"/>
          <c:showSerName val="0"/>
          <c:showPercent val="0"/>
          <c:showBubbleSize val="0"/>
        </c:dLbls>
        <c:gapWidth val="219"/>
        <c:overlap val="-27"/>
        <c:axId val="1075990192"/>
        <c:axId val="1075991904"/>
      </c:barChart>
      <c:catAx>
        <c:axId val="107599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1904"/>
        <c:crosses val="autoZero"/>
        <c:auto val="1"/>
        <c:lblAlgn val="ctr"/>
        <c:lblOffset val="100"/>
        <c:noMultiLvlLbl val="0"/>
      </c:catAx>
      <c:valAx>
        <c:axId val="107599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Sheet1!$B$38</c:f>
              <c:strCache>
                <c:ptCount val="1"/>
                <c:pt idx="0">
                  <c:v>Public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1A8-1F4C-B2DD-8FB3E741EA5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1A8-1F4C-B2DD-8FB3E741EA5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1A8-1F4C-B2DD-8FB3E741EA5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1A8-1F4C-B2DD-8FB3E741EA5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Sheet1!$A$39:$A$42</c:f>
              <c:strCache>
                <c:ptCount val="4"/>
                <c:pt idx="0">
                  <c:v>Black</c:v>
                </c:pt>
                <c:pt idx="1">
                  <c:v>Asian</c:v>
                </c:pt>
                <c:pt idx="2">
                  <c:v>Mixte</c:v>
                </c:pt>
                <c:pt idx="3">
                  <c:v>Other</c:v>
                </c:pt>
              </c:strCache>
            </c:strRef>
          </c:cat>
          <c:val>
            <c:numRef>
              <c:f>Sheet1!$B$39:$B$42</c:f>
              <c:numCache>
                <c:formatCode>General</c:formatCode>
                <c:ptCount val="4"/>
                <c:pt idx="0">
                  <c:v>72.53</c:v>
                </c:pt>
                <c:pt idx="1">
                  <c:v>5.49</c:v>
                </c:pt>
                <c:pt idx="2">
                  <c:v>8.7899999999999991</c:v>
                </c:pt>
                <c:pt idx="3">
                  <c:v>13.19</c:v>
                </c:pt>
              </c:numCache>
            </c:numRef>
          </c:val>
          <c:extLst>
            <c:ext xmlns:c16="http://schemas.microsoft.com/office/drawing/2014/chart" uri="{C3380CC4-5D6E-409C-BE32-E72D297353CC}">
              <c16:uniqueId val="{00000008-71A8-1F4C-B2DD-8FB3E741EA5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Sheet1!$B$50</c:f>
              <c:strCache>
                <c:ptCount val="1"/>
                <c:pt idx="0">
                  <c:v>Private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D44-8746-AC89-5177BCA96F3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D44-8746-AC89-5177BCA96F3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D44-8746-AC89-5177BCA96F3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D44-8746-AC89-5177BCA96F3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Sheet1!$A$51:$A$54</c:f>
              <c:strCache>
                <c:ptCount val="4"/>
                <c:pt idx="0">
                  <c:v>Black</c:v>
                </c:pt>
                <c:pt idx="1">
                  <c:v>Asian</c:v>
                </c:pt>
                <c:pt idx="2">
                  <c:v>Mixte</c:v>
                </c:pt>
                <c:pt idx="3">
                  <c:v>Other</c:v>
                </c:pt>
              </c:strCache>
            </c:strRef>
          </c:cat>
          <c:val>
            <c:numRef>
              <c:f>Sheet1!$B$51:$B$54</c:f>
              <c:numCache>
                <c:formatCode>0.00</c:formatCode>
                <c:ptCount val="4"/>
                <c:pt idx="0">
                  <c:v>60</c:v>
                </c:pt>
                <c:pt idx="1">
                  <c:v>16.670000000000002</c:v>
                </c:pt>
                <c:pt idx="2">
                  <c:v>3.33</c:v>
                </c:pt>
                <c:pt idx="3">
                  <c:v>8.9600000000000009</c:v>
                </c:pt>
              </c:numCache>
            </c:numRef>
          </c:val>
          <c:extLst>
            <c:ext xmlns:c16="http://schemas.microsoft.com/office/drawing/2014/chart" uri="{C3380CC4-5D6E-409C-BE32-E72D297353CC}">
              <c16:uniqueId val="{00000008-6D44-8746-AC89-5177BCA96F3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Sheet1!$B$56</c:f>
              <c:strCache>
                <c:ptCount val="1"/>
                <c:pt idx="0">
                  <c:v> Other Sectors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937-5D42-9FE0-4A92F6C990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937-5D42-9FE0-4A92F6C9901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937-5D42-9FE0-4A92F6C9901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937-5D42-9FE0-4A92F6C9901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Sheet1!$A$57:$A$60</c:f>
              <c:strCache>
                <c:ptCount val="4"/>
                <c:pt idx="0">
                  <c:v>Black</c:v>
                </c:pt>
                <c:pt idx="1">
                  <c:v>Asian</c:v>
                </c:pt>
                <c:pt idx="2">
                  <c:v>Mixte</c:v>
                </c:pt>
                <c:pt idx="3">
                  <c:v>Other</c:v>
                </c:pt>
              </c:strCache>
            </c:strRef>
          </c:cat>
          <c:val>
            <c:numRef>
              <c:f>Sheet1!$B$57:$B$60</c:f>
              <c:numCache>
                <c:formatCode>0.00</c:formatCode>
                <c:ptCount val="4"/>
                <c:pt idx="0">
                  <c:v>50</c:v>
                </c:pt>
                <c:pt idx="1">
                  <c:v>25</c:v>
                </c:pt>
                <c:pt idx="2">
                  <c:v>8.33</c:v>
                </c:pt>
                <c:pt idx="3">
                  <c:v>16.670000000000002</c:v>
                </c:pt>
              </c:numCache>
            </c:numRef>
          </c:val>
          <c:extLst>
            <c:ext xmlns:c16="http://schemas.microsoft.com/office/drawing/2014/chart" uri="{C3380CC4-5D6E-409C-BE32-E72D297353CC}">
              <c16:uniqueId val="{00000008-F937-5D42-9FE0-4A92F6C9901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err="1"/>
              <a:t>Parapublic</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Sheet1!$B$46</c:f>
              <c:strCache>
                <c:ptCount val="1"/>
                <c:pt idx="0">
                  <c:v>Parapubic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2BC-7A48-95D8-2669C283655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2BC-7A48-95D8-2669C283655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2BC-7A48-95D8-2669C283655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Sheet1!$A$47:$A$49</c:f>
              <c:strCache>
                <c:ptCount val="3"/>
                <c:pt idx="0">
                  <c:v>Black</c:v>
                </c:pt>
                <c:pt idx="1">
                  <c:v>Asian</c:v>
                </c:pt>
                <c:pt idx="2">
                  <c:v>Other</c:v>
                </c:pt>
              </c:strCache>
            </c:strRef>
          </c:cat>
          <c:val>
            <c:numRef>
              <c:f>Sheet1!$B$47:$B$49</c:f>
              <c:numCache>
                <c:formatCode>0.00</c:formatCode>
                <c:ptCount val="3"/>
                <c:pt idx="0">
                  <c:v>71.430000000000007</c:v>
                </c:pt>
                <c:pt idx="1">
                  <c:v>9.52</c:v>
                </c:pt>
                <c:pt idx="2">
                  <c:v>19.05</c:v>
                </c:pt>
              </c:numCache>
            </c:numRef>
          </c:val>
          <c:extLst>
            <c:ext xmlns:c16="http://schemas.microsoft.com/office/drawing/2014/chart" uri="{C3380CC4-5D6E-409C-BE32-E72D297353CC}">
              <c16:uniqueId val="{00000006-52BC-7A48-95D8-2669C28365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DF226-E323-4098-9AC9-198714908D92}" type="doc">
      <dgm:prSet loTypeId="urn:microsoft.com/office/officeart/2005/8/layout/cycle1" loCatId="cycle" qsTypeId="urn:microsoft.com/office/officeart/2005/8/quickstyle/simple2" qsCatId="simple" csTypeId="urn:microsoft.com/office/officeart/2005/8/colors/accent2_2" csCatId="accent2" phldr="1"/>
      <dgm:spPr/>
      <dgm:t>
        <a:bodyPr/>
        <a:lstStyle/>
        <a:p>
          <a:endParaRPr lang="en-US"/>
        </a:p>
      </dgm:t>
    </dgm:pt>
    <dgm:pt modelId="{F7FA3CE0-B41D-4902-A543-F95EAAE119D4}">
      <dgm:prSet/>
      <dgm:spPr/>
      <dgm:t>
        <a:bodyPr/>
        <a:lstStyle/>
        <a:p>
          <a:r>
            <a:rPr lang="en-CA"/>
            <a:t>Racism is overwhelmingly viewed as a public health issue by employees (86.4% “Yes”). </a:t>
          </a:r>
          <a:endParaRPr lang="en-US"/>
        </a:p>
      </dgm:t>
    </dgm:pt>
    <dgm:pt modelId="{4C120971-FC62-4722-A558-93618BBB91D7}" type="parTrans" cxnId="{3212575E-D0E5-45D3-82E8-A15D63BBD5FE}">
      <dgm:prSet/>
      <dgm:spPr/>
      <dgm:t>
        <a:bodyPr/>
        <a:lstStyle/>
        <a:p>
          <a:endParaRPr lang="en-US"/>
        </a:p>
      </dgm:t>
    </dgm:pt>
    <dgm:pt modelId="{4792834E-0892-4F2C-A2DF-95207DBD7587}" type="sibTrans" cxnId="{3212575E-D0E5-45D3-82E8-A15D63BBD5FE}">
      <dgm:prSet/>
      <dgm:spPr>
        <a:solidFill>
          <a:schemeClr val="accent2">
            <a:lumMod val="75000"/>
          </a:schemeClr>
        </a:solidFill>
      </dgm:spPr>
      <dgm:t>
        <a:bodyPr/>
        <a:lstStyle/>
        <a:p>
          <a:endParaRPr lang="en-US"/>
        </a:p>
      </dgm:t>
    </dgm:pt>
    <dgm:pt modelId="{0AEF6194-1C05-4748-A0A1-E3E604DDAE15}">
      <dgm:prSet/>
      <dgm:spPr/>
      <dgm:t>
        <a:bodyPr/>
        <a:lstStyle/>
        <a:p>
          <a:r>
            <a:rPr lang="en-CA"/>
            <a:t>Significant proportions report health impacts tied to racism at work:</a:t>
          </a:r>
          <a:br>
            <a:rPr lang="en-CA"/>
          </a:br>
          <a:r>
            <a:rPr lang="en-CA"/>
            <a:t> • 36.0% “Yes” and 32.6% “Maybe,” indicating two‑thirds experience or suspect harm.</a:t>
          </a:r>
          <a:endParaRPr lang="en-US"/>
        </a:p>
      </dgm:t>
    </dgm:pt>
    <dgm:pt modelId="{59743DF6-5DB2-4C2A-814D-2005976E1EB6}" type="parTrans" cxnId="{B511B87C-1379-420A-94E0-406DFC24D754}">
      <dgm:prSet/>
      <dgm:spPr/>
      <dgm:t>
        <a:bodyPr/>
        <a:lstStyle/>
        <a:p>
          <a:endParaRPr lang="en-US"/>
        </a:p>
      </dgm:t>
    </dgm:pt>
    <dgm:pt modelId="{59CD829A-BF09-49C4-ACF3-A8E9A603F915}" type="sibTrans" cxnId="{B511B87C-1379-420A-94E0-406DFC24D754}">
      <dgm:prSet/>
      <dgm:spPr>
        <a:solidFill>
          <a:schemeClr val="accent2">
            <a:lumMod val="75000"/>
          </a:schemeClr>
        </a:solidFill>
      </dgm:spPr>
      <dgm:t>
        <a:bodyPr/>
        <a:lstStyle/>
        <a:p>
          <a:endParaRPr lang="en-US"/>
        </a:p>
      </dgm:t>
    </dgm:pt>
    <dgm:pt modelId="{F0E9E722-9E6B-4FB3-BE04-C3BCC0704AB6}">
      <dgm:prSet/>
      <dgm:spPr/>
      <dgm:t>
        <a:bodyPr/>
        <a:lstStyle/>
        <a:p>
          <a:r>
            <a:rPr lang="en-CA"/>
            <a:t>Familiarity with research is low: Only 6.2% are “Very familiar,” and 43.4% are “Not very familiar.” Mean familiarity score is 1.40/3. </a:t>
          </a:r>
          <a:endParaRPr lang="en-US"/>
        </a:p>
      </dgm:t>
    </dgm:pt>
    <dgm:pt modelId="{78266D8B-C04B-450A-9894-CE04225B63DA}" type="parTrans" cxnId="{268CDC11-628B-4D96-A236-397E16A794B2}">
      <dgm:prSet/>
      <dgm:spPr/>
      <dgm:t>
        <a:bodyPr/>
        <a:lstStyle/>
        <a:p>
          <a:endParaRPr lang="en-US"/>
        </a:p>
      </dgm:t>
    </dgm:pt>
    <dgm:pt modelId="{DBA2D496-7775-4967-9795-537FCED2118F}" type="sibTrans" cxnId="{268CDC11-628B-4D96-A236-397E16A794B2}">
      <dgm:prSet/>
      <dgm:spPr>
        <a:solidFill>
          <a:schemeClr val="accent2">
            <a:lumMod val="75000"/>
          </a:schemeClr>
        </a:solidFill>
      </dgm:spPr>
      <dgm:t>
        <a:bodyPr/>
        <a:lstStyle/>
        <a:p>
          <a:endParaRPr lang="en-US"/>
        </a:p>
      </dgm:t>
    </dgm:pt>
    <dgm:pt modelId="{55495820-05C8-411B-86BA-658690DBECA7}">
      <dgm:prSet/>
      <dgm:spPr/>
      <dgm:t>
        <a:bodyPr/>
        <a:lstStyle/>
        <a:p>
          <a:r>
            <a:rPr lang="en-CA"/>
            <a:t>Motivations for attending center on personal learning (75.2%), supporting colleagues (52.9%), and lived experience (45.0%). </a:t>
          </a:r>
          <a:endParaRPr lang="en-US"/>
        </a:p>
      </dgm:t>
    </dgm:pt>
    <dgm:pt modelId="{6DE6CAFD-9F34-48DF-A8F1-18C6F361546D}" type="parTrans" cxnId="{5ADF3854-49E2-4CFF-9C95-CEDE8682DE1F}">
      <dgm:prSet/>
      <dgm:spPr/>
      <dgm:t>
        <a:bodyPr/>
        <a:lstStyle/>
        <a:p>
          <a:endParaRPr lang="en-US"/>
        </a:p>
      </dgm:t>
    </dgm:pt>
    <dgm:pt modelId="{86B34433-94FC-49E2-A463-CDBA98606E93}" type="sibTrans" cxnId="{5ADF3854-49E2-4CFF-9C95-CEDE8682DE1F}">
      <dgm:prSet/>
      <dgm:spPr>
        <a:solidFill>
          <a:schemeClr val="accent2">
            <a:lumMod val="75000"/>
          </a:schemeClr>
        </a:solidFill>
      </dgm:spPr>
      <dgm:t>
        <a:bodyPr/>
        <a:lstStyle/>
        <a:p>
          <a:endParaRPr lang="en-US"/>
        </a:p>
      </dgm:t>
    </dgm:pt>
    <dgm:pt modelId="{FE2F5C32-41B3-4E34-B61C-F87FB83D85DA}">
      <dgm:prSet/>
      <dgm:spPr/>
      <dgm:t>
        <a:bodyPr/>
        <a:lstStyle/>
        <a:p>
          <a:r>
            <a:rPr lang="en-CA"/>
            <a:t>Every respondent provided an “ideal workplace” description, signalling strong engagement and a wealth of qualitative insight. </a:t>
          </a:r>
          <a:endParaRPr lang="en-US"/>
        </a:p>
      </dgm:t>
    </dgm:pt>
    <dgm:pt modelId="{7AB323C7-2032-48E2-9328-48A4538EDDC1}" type="parTrans" cxnId="{016D98DA-6DAC-4342-A7C3-242B2A2FCCBD}">
      <dgm:prSet/>
      <dgm:spPr/>
      <dgm:t>
        <a:bodyPr/>
        <a:lstStyle/>
        <a:p>
          <a:endParaRPr lang="en-US"/>
        </a:p>
      </dgm:t>
    </dgm:pt>
    <dgm:pt modelId="{97ECBE39-2E87-47B0-88CE-A43A5C42B6FA}" type="sibTrans" cxnId="{016D98DA-6DAC-4342-A7C3-242B2A2FCCBD}">
      <dgm:prSet/>
      <dgm:spPr>
        <a:solidFill>
          <a:schemeClr val="accent2">
            <a:lumMod val="75000"/>
          </a:schemeClr>
        </a:solidFill>
        <a:ln>
          <a:solidFill>
            <a:schemeClr val="tx1"/>
          </a:solidFill>
        </a:ln>
      </dgm:spPr>
      <dgm:t>
        <a:bodyPr/>
        <a:lstStyle/>
        <a:p>
          <a:endParaRPr lang="en-US"/>
        </a:p>
      </dgm:t>
    </dgm:pt>
    <dgm:pt modelId="{570151ED-C8F0-4316-B894-C1D2EDA27DB6}" type="pres">
      <dgm:prSet presAssocID="{47BDF226-E323-4098-9AC9-198714908D92}" presName="cycle" presStyleCnt="0">
        <dgm:presLayoutVars>
          <dgm:dir/>
          <dgm:resizeHandles val="exact"/>
        </dgm:presLayoutVars>
      </dgm:prSet>
      <dgm:spPr/>
    </dgm:pt>
    <dgm:pt modelId="{59613130-BD5D-4E34-9861-A5166E50A441}" type="pres">
      <dgm:prSet presAssocID="{F7FA3CE0-B41D-4902-A543-F95EAAE119D4}" presName="dummy" presStyleCnt="0"/>
      <dgm:spPr/>
    </dgm:pt>
    <dgm:pt modelId="{E99B291E-2044-427E-8DE1-E4A865DD1C7C}" type="pres">
      <dgm:prSet presAssocID="{F7FA3CE0-B41D-4902-A543-F95EAAE119D4}" presName="node" presStyleLbl="revTx" presStyleIdx="0" presStyleCnt="5">
        <dgm:presLayoutVars>
          <dgm:bulletEnabled val="1"/>
        </dgm:presLayoutVars>
      </dgm:prSet>
      <dgm:spPr/>
    </dgm:pt>
    <dgm:pt modelId="{7615437F-35B0-4F54-AD41-FABDC2C623CE}" type="pres">
      <dgm:prSet presAssocID="{4792834E-0892-4F2C-A2DF-95207DBD7587}" presName="sibTrans" presStyleLbl="node1" presStyleIdx="0" presStyleCnt="5"/>
      <dgm:spPr/>
    </dgm:pt>
    <dgm:pt modelId="{037C351D-F9E3-44B4-8976-8D5EAF4AC78E}" type="pres">
      <dgm:prSet presAssocID="{0AEF6194-1C05-4748-A0A1-E3E604DDAE15}" presName="dummy" presStyleCnt="0"/>
      <dgm:spPr/>
    </dgm:pt>
    <dgm:pt modelId="{8B753747-105D-42A9-8A78-1A677D77AE0F}" type="pres">
      <dgm:prSet presAssocID="{0AEF6194-1C05-4748-A0A1-E3E604DDAE15}" presName="node" presStyleLbl="revTx" presStyleIdx="1" presStyleCnt="5">
        <dgm:presLayoutVars>
          <dgm:bulletEnabled val="1"/>
        </dgm:presLayoutVars>
      </dgm:prSet>
      <dgm:spPr/>
    </dgm:pt>
    <dgm:pt modelId="{3D811A14-591F-4F37-992E-407A578881E2}" type="pres">
      <dgm:prSet presAssocID="{59CD829A-BF09-49C4-ACF3-A8E9A603F915}" presName="sibTrans" presStyleLbl="node1" presStyleIdx="1" presStyleCnt="5"/>
      <dgm:spPr/>
    </dgm:pt>
    <dgm:pt modelId="{0F1FF541-475D-4686-B4ED-341DAACA4AD9}" type="pres">
      <dgm:prSet presAssocID="{F0E9E722-9E6B-4FB3-BE04-C3BCC0704AB6}" presName="dummy" presStyleCnt="0"/>
      <dgm:spPr/>
    </dgm:pt>
    <dgm:pt modelId="{D0A2301A-5928-4665-B39B-B0232EC2A241}" type="pres">
      <dgm:prSet presAssocID="{F0E9E722-9E6B-4FB3-BE04-C3BCC0704AB6}" presName="node" presStyleLbl="revTx" presStyleIdx="2" presStyleCnt="5">
        <dgm:presLayoutVars>
          <dgm:bulletEnabled val="1"/>
        </dgm:presLayoutVars>
      </dgm:prSet>
      <dgm:spPr/>
    </dgm:pt>
    <dgm:pt modelId="{83B02D05-45C8-4D45-97C5-0EF1937C144E}" type="pres">
      <dgm:prSet presAssocID="{DBA2D496-7775-4967-9795-537FCED2118F}" presName="sibTrans" presStyleLbl="node1" presStyleIdx="2" presStyleCnt="5"/>
      <dgm:spPr/>
    </dgm:pt>
    <dgm:pt modelId="{2E4E07B0-1B6E-4365-831E-1CD3BC8ED27D}" type="pres">
      <dgm:prSet presAssocID="{55495820-05C8-411B-86BA-658690DBECA7}" presName="dummy" presStyleCnt="0"/>
      <dgm:spPr/>
    </dgm:pt>
    <dgm:pt modelId="{9FC64465-74D2-4E3F-808E-37B93657F5A6}" type="pres">
      <dgm:prSet presAssocID="{55495820-05C8-411B-86BA-658690DBECA7}" presName="node" presStyleLbl="revTx" presStyleIdx="3" presStyleCnt="5">
        <dgm:presLayoutVars>
          <dgm:bulletEnabled val="1"/>
        </dgm:presLayoutVars>
      </dgm:prSet>
      <dgm:spPr/>
    </dgm:pt>
    <dgm:pt modelId="{5291A81B-683E-4581-BF19-580EB9C9F488}" type="pres">
      <dgm:prSet presAssocID="{86B34433-94FC-49E2-A463-CDBA98606E93}" presName="sibTrans" presStyleLbl="node1" presStyleIdx="3" presStyleCnt="5"/>
      <dgm:spPr/>
    </dgm:pt>
    <dgm:pt modelId="{76533C03-BD83-427C-B6D7-7F34D1D8092C}" type="pres">
      <dgm:prSet presAssocID="{FE2F5C32-41B3-4E34-B61C-F87FB83D85DA}" presName="dummy" presStyleCnt="0"/>
      <dgm:spPr/>
    </dgm:pt>
    <dgm:pt modelId="{EFBA893B-9DC0-4A88-8B3D-190D329100E1}" type="pres">
      <dgm:prSet presAssocID="{FE2F5C32-41B3-4E34-B61C-F87FB83D85DA}" presName="node" presStyleLbl="revTx" presStyleIdx="4" presStyleCnt="5">
        <dgm:presLayoutVars>
          <dgm:bulletEnabled val="1"/>
        </dgm:presLayoutVars>
      </dgm:prSet>
      <dgm:spPr/>
    </dgm:pt>
    <dgm:pt modelId="{6176C851-8748-479B-879B-64DAF2B4EC85}" type="pres">
      <dgm:prSet presAssocID="{97ECBE39-2E87-47B0-88CE-A43A5C42B6FA}" presName="sibTrans" presStyleLbl="node1" presStyleIdx="4" presStyleCnt="5"/>
      <dgm:spPr/>
    </dgm:pt>
  </dgm:ptLst>
  <dgm:cxnLst>
    <dgm:cxn modelId="{268CDC11-628B-4D96-A236-397E16A794B2}" srcId="{47BDF226-E323-4098-9AC9-198714908D92}" destId="{F0E9E722-9E6B-4FB3-BE04-C3BCC0704AB6}" srcOrd="2" destOrd="0" parTransId="{78266D8B-C04B-450A-9894-CE04225B63DA}" sibTransId="{DBA2D496-7775-4967-9795-537FCED2118F}"/>
    <dgm:cxn modelId="{3212575E-D0E5-45D3-82E8-A15D63BBD5FE}" srcId="{47BDF226-E323-4098-9AC9-198714908D92}" destId="{F7FA3CE0-B41D-4902-A543-F95EAAE119D4}" srcOrd="0" destOrd="0" parTransId="{4C120971-FC62-4722-A558-93618BBB91D7}" sibTransId="{4792834E-0892-4F2C-A2DF-95207DBD7587}"/>
    <dgm:cxn modelId="{F5B10642-1415-4640-BF37-131998C54206}" type="presOf" srcId="{4792834E-0892-4F2C-A2DF-95207DBD7587}" destId="{7615437F-35B0-4F54-AD41-FABDC2C623CE}" srcOrd="0" destOrd="0" presId="urn:microsoft.com/office/officeart/2005/8/layout/cycle1"/>
    <dgm:cxn modelId="{F4F8A04F-2E35-4BDD-A295-BF48B6D65E98}" type="presOf" srcId="{F0E9E722-9E6B-4FB3-BE04-C3BCC0704AB6}" destId="{D0A2301A-5928-4665-B39B-B0232EC2A241}" srcOrd="0" destOrd="0" presId="urn:microsoft.com/office/officeart/2005/8/layout/cycle1"/>
    <dgm:cxn modelId="{5ADF3854-49E2-4CFF-9C95-CEDE8682DE1F}" srcId="{47BDF226-E323-4098-9AC9-198714908D92}" destId="{55495820-05C8-411B-86BA-658690DBECA7}" srcOrd="3" destOrd="0" parTransId="{6DE6CAFD-9F34-48DF-A8F1-18C6F361546D}" sibTransId="{86B34433-94FC-49E2-A463-CDBA98606E93}"/>
    <dgm:cxn modelId="{E5E59F78-CE68-4602-AF9D-444A969B49BB}" type="presOf" srcId="{DBA2D496-7775-4967-9795-537FCED2118F}" destId="{83B02D05-45C8-4D45-97C5-0EF1937C144E}" srcOrd="0" destOrd="0" presId="urn:microsoft.com/office/officeart/2005/8/layout/cycle1"/>
    <dgm:cxn modelId="{B511B87C-1379-420A-94E0-406DFC24D754}" srcId="{47BDF226-E323-4098-9AC9-198714908D92}" destId="{0AEF6194-1C05-4748-A0A1-E3E604DDAE15}" srcOrd="1" destOrd="0" parTransId="{59743DF6-5DB2-4C2A-814D-2005976E1EB6}" sibTransId="{59CD829A-BF09-49C4-ACF3-A8E9A603F915}"/>
    <dgm:cxn modelId="{10A17A84-5B57-4842-B627-EC472136A468}" type="presOf" srcId="{97ECBE39-2E87-47B0-88CE-A43A5C42B6FA}" destId="{6176C851-8748-479B-879B-64DAF2B4EC85}" srcOrd="0" destOrd="0" presId="urn:microsoft.com/office/officeart/2005/8/layout/cycle1"/>
    <dgm:cxn modelId="{09EB5798-337A-4FE3-9A10-AEF13713708C}" type="presOf" srcId="{86B34433-94FC-49E2-A463-CDBA98606E93}" destId="{5291A81B-683E-4581-BF19-580EB9C9F488}" srcOrd="0" destOrd="0" presId="urn:microsoft.com/office/officeart/2005/8/layout/cycle1"/>
    <dgm:cxn modelId="{68C041A9-F2F8-472F-8670-4627E9FCDAC5}" type="presOf" srcId="{F7FA3CE0-B41D-4902-A543-F95EAAE119D4}" destId="{E99B291E-2044-427E-8DE1-E4A865DD1C7C}" srcOrd="0" destOrd="0" presId="urn:microsoft.com/office/officeart/2005/8/layout/cycle1"/>
    <dgm:cxn modelId="{7CFE02BA-33D0-4E0C-9449-4C65CC36537E}" type="presOf" srcId="{55495820-05C8-411B-86BA-658690DBECA7}" destId="{9FC64465-74D2-4E3F-808E-37B93657F5A6}" srcOrd="0" destOrd="0" presId="urn:microsoft.com/office/officeart/2005/8/layout/cycle1"/>
    <dgm:cxn modelId="{33330FCF-664E-4A8B-AC3A-90F2500CA34A}" type="presOf" srcId="{47BDF226-E323-4098-9AC9-198714908D92}" destId="{570151ED-C8F0-4316-B894-C1D2EDA27DB6}" srcOrd="0" destOrd="0" presId="urn:microsoft.com/office/officeart/2005/8/layout/cycle1"/>
    <dgm:cxn modelId="{016D98DA-6DAC-4342-A7C3-242B2A2FCCBD}" srcId="{47BDF226-E323-4098-9AC9-198714908D92}" destId="{FE2F5C32-41B3-4E34-B61C-F87FB83D85DA}" srcOrd="4" destOrd="0" parTransId="{7AB323C7-2032-48E2-9328-48A4538EDDC1}" sibTransId="{97ECBE39-2E87-47B0-88CE-A43A5C42B6FA}"/>
    <dgm:cxn modelId="{619413E3-6624-417B-AA1B-D5B8BEBC98D1}" type="presOf" srcId="{0AEF6194-1C05-4748-A0A1-E3E604DDAE15}" destId="{8B753747-105D-42A9-8A78-1A677D77AE0F}" srcOrd="0" destOrd="0" presId="urn:microsoft.com/office/officeart/2005/8/layout/cycle1"/>
    <dgm:cxn modelId="{1BC619E6-08B5-4FC4-A00F-A504F3B358C0}" type="presOf" srcId="{59CD829A-BF09-49C4-ACF3-A8E9A603F915}" destId="{3D811A14-591F-4F37-992E-407A578881E2}" srcOrd="0" destOrd="0" presId="urn:microsoft.com/office/officeart/2005/8/layout/cycle1"/>
    <dgm:cxn modelId="{AA53FFFE-A07C-435E-AE7E-1D77B3C5312A}" type="presOf" srcId="{FE2F5C32-41B3-4E34-B61C-F87FB83D85DA}" destId="{EFBA893B-9DC0-4A88-8B3D-190D329100E1}" srcOrd="0" destOrd="0" presId="urn:microsoft.com/office/officeart/2005/8/layout/cycle1"/>
    <dgm:cxn modelId="{429A3300-7C7F-4371-8C34-2E2D413F0957}" type="presParOf" srcId="{570151ED-C8F0-4316-B894-C1D2EDA27DB6}" destId="{59613130-BD5D-4E34-9861-A5166E50A441}" srcOrd="0" destOrd="0" presId="urn:microsoft.com/office/officeart/2005/8/layout/cycle1"/>
    <dgm:cxn modelId="{1C0C8A1D-A6A7-4FA0-B80C-3BF5C0241421}" type="presParOf" srcId="{570151ED-C8F0-4316-B894-C1D2EDA27DB6}" destId="{E99B291E-2044-427E-8DE1-E4A865DD1C7C}" srcOrd="1" destOrd="0" presId="urn:microsoft.com/office/officeart/2005/8/layout/cycle1"/>
    <dgm:cxn modelId="{E5719461-2D83-4B0A-B16A-BEB649EC7872}" type="presParOf" srcId="{570151ED-C8F0-4316-B894-C1D2EDA27DB6}" destId="{7615437F-35B0-4F54-AD41-FABDC2C623CE}" srcOrd="2" destOrd="0" presId="urn:microsoft.com/office/officeart/2005/8/layout/cycle1"/>
    <dgm:cxn modelId="{E16E8AF1-A91A-4011-9FDD-F5B16013FE4B}" type="presParOf" srcId="{570151ED-C8F0-4316-B894-C1D2EDA27DB6}" destId="{037C351D-F9E3-44B4-8976-8D5EAF4AC78E}" srcOrd="3" destOrd="0" presId="urn:microsoft.com/office/officeart/2005/8/layout/cycle1"/>
    <dgm:cxn modelId="{5DA4B4DD-A7C8-41DB-B561-360BBD819B23}" type="presParOf" srcId="{570151ED-C8F0-4316-B894-C1D2EDA27DB6}" destId="{8B753747-105D-42A9-8A78-1A677D77AE0F}" srcOrd="4" destOrd="0" presId="urn:microsoft.com/office/officeart/2005/8/layout/cycle1"/>
    <dgm:cxn modelId="{A9FE6A23-B410-4350-9DF6-5298CBA2CCD8}" type="presParOf" srcId="{570151ED-C8F0-4316-B894-C1D2EDA27DB6}" destId="{3D811A14-591F-4F37-992E-407A578881E2}" srcOrd="5" destOrd="0" presId="urn:microsoft.com/office/officeart/2005/8/layout/cycle1"/>
    <dgm:cxn modelId="{602A2FFF-62F8-4F4D-A6F3-060B3A37DA83}" type="presParOf" srcId="{570151ED-C8F0-4316-B894-C1D2EDA27DB6}" destId="{0F1FF541-475D-4686-B4ED-341DAACA4AD9}" srcOrd="6" destOrd="0" presId="urn:microsoft.com/office/officeart/2005/8/layout/cycle1"/>
    <dgm:cxn modelId="{5DF40A6A-808D-4B05-9D8B-7D7BFFC71484}" type="presParOf" srcId="{570151ED-C8F0-4316-B894-C1D2EDA27DB6}" destId="{D0A2301A-5928-4665-B39B-B0232EC2A241}" srcOrd="7" destOrd="0" presId="urn:microsoft.com/office/officeart/2005/8/layout/cycle1"/>
    <dgm:cxn modelId="{41A77C76-1CD2-4BFB-AEB0-F76C19E19D52}" type="presParOf" srcId="{570151ED-C8F0-4316-B894-C1D2EDA27DB6}" destId="{83B02D05-45C8-4D45-97C5-0EF1937C144E}" srcOrd="8" destOrd="0" presId="urn:microsoft.com/office/officeart/2005/8/layout/cycle1"/>
    <dgm:cxn modelId="{C57A2A06-5F21-4AAB-99F8-B9DE7CD12C1F}" type="presParOf" srcId="{570151ED-C8F0-4316-B894-C1D2EDA27DB6}" destId="{2E4E07B0-1B6E-4365-831E-1CD3BC8ED27D}" srcOrd="9" destOrd="0" presId="urn:microsoft.com/office/officeart/2005/8/layout/cycle1"/>
    <dgm:cxn modelId="{3F0D4BD4-9958-498F-BC45-66AF85A0DB5B}" type="presParOf" srcId="{570151ED-C8F0-4316-B894-C1D2EDA27DB6}" destId="{9FC64465-74D2-4E3F-808E-37B93657F5A6}" srcOrd="10" destOrd="0" presId="urn:microsoft.com/office/officeart/2005/8/layout/cycle1"/>
    <dgm:cxn modelId="{AF63C56A-22C9-4A0A-91F2-F6D561566D1B}" type="presParOf" srcId="{570151ED-C8F0-4316-B894-C1D2EDA27DB6}" destId="{5291A81B-683E-4581-BF19-580EB9C9F488}" srcOrd="11" destOrd="0" presId="urn:microsoft.com/office/officeart/2005/8/layout/cycle1"/>
    <dgm:cxn modelId="{89CA3450-00F5-4E0C-B16A-253FD74005B5}" type="presParOf" srcId="{570151ED-C8F0-4316-B894-C1D2EDA27DB6}" destId="{76533C03-BD83-427C-B6D7-7F34D1D8092C}" srcOrd="12" destOrd="0" presId="urn:microsoft.com/office/officeart/2005/8/layout/cycle1"/>
    <dgm:cxn modelId="{999E31E6-7232-4AD4-B9CA-1E8439BAC385}" type="presParOf" srcId="{570151ED-C8F0-4316-B894-C1D2EDA27DB6}" destId="{EFBA893B-9DC0-4A88-8B3D-190D329100E1}" srcOrd="13" destOrd="0" presId="urn:microsoft.com/office/officeart/2005/8/layout/cycle1"/>
    <dgm:cxn modelId="{CD96DA02-73ED-43FE-BD6E-4A824067EAE2}" type="presParOf" srcId="{570151ED-C8F0-4316-B894-C1D2EDA27DB6}" destId="{6176C851-8748-479B-879B-64DAF2B4EC8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B28E7-0FD2-2E4B-9F80-22EFA4F7969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C803B55-8A82-FE4B-AB3A-4B669D18AD26}">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gm:t>
      <dgm:extLst>
        <a:ext uri="{E40237B7-FDA0-4F09-8148-C483321AD2D9}">
          <dgm14:cNvPr xmlns:dgm14="http://schemas.microsoft.com/office/drawing/2010/diagram" id="0" name="" descr="Various forms;&#10;Increased work-related stress perception;&#10;Associated with  mental health and chronic diseases outcomes;&#10;Reporting is not a culture; &#10;Often ignored;&#10;Reporting and receiving acknowledgment might be protective factors.&#10;"/>
        </a:ext>
      </dgm:extLst>
    </dgm:pt>
    <dgm:pt modelId="{2DE4DED6-FE51-C647-86F9-C24A89C9C363}" type="parTrans" cxnId="{858B5F5F-A69C-534F-8679-72794BE9981D}">
      <dgm:prSet/>
      <dgm:spPr/>
      <dgm:t>
        <a:bodyPr/>
        <a:lstStyle/>
        <a:p>
          <a:endParaRPr lang="en-US"/>
        </a:p>
      </dgm:t>
    </dgm:pt>
    <dgm:pt modelId="{5A873B1C-3B40-0944-BD39-43FE1C121330}" type="sibTrans" cxnId="{858B5F5F-A69C-534F-8679-72794BE9981D}">
      <dgm:prSet/>
      <dgm:spPr/>
      <dgm:t>
        <a:bodyPr/>
        <a:lstStyle/>
        <a:p>
          <a:endParaRPr lang="en-US"/>
        </a:p>
      </dgm:t>
    </dgm:pt>
    <dgm:pt modelId="{8F85F96F-657B-354F-A4B5-93F9A2B1D301}">
      <dgm:prSet phldrT="[Text]" custT="1"/>
      <dgm:spPr>
        <a:solidFill>
          <a:srgbClr val="117472"/>
        </a:solidFill>
      </dgm:spPr>
      <dgm:t>
        <a:bodyPr/>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486468FA-7B7F-5D4C-AEDC-D8BC91ADF389}" type="parTrans" cxnId="{E009D760-7A00-AA44-9A6E-1B0E7F917B94}">
      <dgm:prSet/>
      <dgm:spPr/>
      <dgm:t>
        <a:bodyPr/>
        <a:lstStyle/>
        <a:p>
          <a:endParaRPr lang="en-US"/>
        </a:p>
      </dgm:t>
    </dgm:pt>
    <dgm:pt modelId="{0A786D35-8DEA-734A-AA5D-0350596FFE48}" type="sibTrans" cxnId="{E009D760-7A00-AA44-9A6E-1B0E7F917B94}">
      <dgm:prSet/>
      <dgm:spPr/>
      <dgm:t>
        <a:bodyPr/>
        <a:lstStyle/>
        <a:p>
          <a:endParaRPr lang="en-US"/>
        </a:p>
      </dgm:t>
    </dgm:pt>
    <dgm:pt modelId="{C1019992-ACC0-E94C-8602-B7668EEB829A}">
      <dgm:prSet phldrT="[Text]" custT="1"/>
      <dgm:spPr>
        <a:solidFill>
          <a:srgbClr val="117472"/>
        </a:solidFill>
      </dgm:spPr>
      <dgm:t>
        <a:bodyPr/>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DAD3A4DD-8D97-D347-86E3-75ACB747C14A}" type="parTrans" cxnId="{B587D884-2349-D249-980A-E76A2BD9114E}">
      <dgm:prSet/>
      <dgm:spPr/>
      <dgm:t>
        <a:bodyPr/>
        <a:lstStyle/>
        <a:p>
          <a:endParaRPr lang="en-US"/>
        </a:p>
      </dgm:t>
    </dgm:pt>
    <dgm:pt modelId="{87992C02-DD65-FC4C-8988-7565B9D04410}" type="sibTrans" cxnId="{B587D884-2349-D249-980A-E76A2BD9114E}">
      <dgm:prSet/>
      <dgm:spPr/>
      <dgm:t>
        <a:bodyPr/>
        <a:lstStyle/>
        <a:p>
          <a:endParaRPr lang="en-US"/>
        </a:p>
      </dgm:t>
    </dgm:pt>
    <dgm:pt modelId="{E7777939-9305-7349-9C6B-D6ECD576A2DB}">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6F6D282E-A8CA-EF4E-B3FD-076D18E3B346}" type="parTrans" cxnId="{35D25491-8878-A845-AF90-B385DADB8E80}">
      <dgm:prSet/>
      <dgm:spPr/>
      <dgm:t>
        <a:bodyPr/>
        <a:lstStyle/>
        <a:p>
          <a:endParaRPr lang="en-US"/>
        </a:p>
      </dgm:t>
    </dgm:pt>
    <dgm:pt modelId="{853BAE67-7AFE-CC4E-9055-541F5C34D1B3}" type="sibTrans" cxnId="{35D25491-8878-A845-AF90-B385DADB8E80}">
      <dgm:prSet/>
      <dgm:spPr/>
      <dgm:t>
        <a:bodyPr/>
        <a:lstStyle/>
        <a:p>
          <a:endParaRPr lang="en-US"/>
        </a:p>
      </dgm:t>
    </dgm:pt>
    <dgm:pt modelId="{BBE36A0C-EB32-8446-888D-2D8E05CAA832}">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7360BCF0-EE52-F645-A18F-0C3E172F919A}" type="parTrans" cxnId="{99CB5BA7-CD48-EF4E-8DF5-609DA78DB122}">
      <dgm:prSet/>
      <dgm:spPr/>
      <dgm:t>
        <a:bodyPr/>
        <a:lstStyle/>
        <a:p>
          <a:endParaRPr lang="en-US"/>
        </a:p>
      </dgm:t>
    </dgm:pt>
    <dgm:pt modelId="{EBB96B09-DA5B-E842-BBDB-1808AD332178}" type="sibTrans" cxnId="{99CB5BA7-CD48-EF4E-8DF5-609DA78DB122}">
      <dgm:prSet/>
      <dgm:spPr/>
      <dgm:t>
        <a:bodyPr/>
        <a:lstStyle/>
        <a:p>
          <a:endParaRPr lang="en-US"/>
        </a:p>
      </dgm:t>
    </dgm:pt>
    <dgm:pt modelId="{C4AB960F-4F9C-944D-AD1F-05F9B11CCE7D}">
      <dgm:prSe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E7AB7FA9-4D73-E54E-BDF5-6B953C12657C}" type="parTrans" cxnId="{B983008F-ED45-46C9-9633-6591DF2976C8}">
      <dgm:prSet/>
      <dgm:spPr/>
      <dgm:t>
        <a:bodyPr/>
        <a:lstStyle/>
        <a:p>
          <a:endParaRPr lang="en-US"/>
        </a:p>
      </dgm:t>
    </dgm:pt>
    <dgm:pt modelId="{03AB2FC9-C2D5-3847-BB46-BF38C6E87EC6}" type="sibTrans" cxnId="{B983008F-ED45-46C9-9633-6591DF2976C8}">
      <dgm:prSet/>
      <dgm:spPr/>
      <dgm:t>
        <a:bodyPr/>
        <a:lstStyle/>
        <a:p>
          <a:endParaRPr lang="en-US"/>
        </a:p>
      </dgm:t>
    </dgm:pt>
    <dgm:pt modelId="{90DCE206-696A-624B-9F53-2E0EDFA4D7D0}" type="pres">
      <dgm:prSet presAssocID="{9E4B28E7-0FD2-2E4B-9F80-22EFA4F79699}" presName="diagram" presStyleCnt="0">
        <dgm:presLayoutVars>
          <dgm:dir/>
          <dgm:resizeHandles val="exact"/>
        </dgm:presLayoutVars>
      </dgm:prSet>
      <dgm:spPr/>
    </dgm:pt>
    <dgm:pt modelId="{71C8FF5C-5CF3-B244-9405-9C05D2F8AB78}" type="pres">
      <dgm:prSet presAssocID="{3C803B55-8A82-FE4B-AB3A-4B669D18AD26}" presName="node" presStyleLbl="node1" presStyleIdx="0" presStyleCnt="6">
        <dgm:presLayoutVars>
          <dgm:bulletEnabled val="1"/>
        </dgm:presLayoutVars>
      </dgm:prSet>
      <dgm:spPr>
        <a:xfrm>
          <a:off x="0" y="787071"/>
          <a:ext cx="3921672" cy="2353003"/>
        </a:xfrm>
        <a:prstGeom prst="rect">
          <a:avLst/>
        </a:prstGeom>
      </dgm:spPr>
    </dgm:pt>
    <dgm:pt modelId="{A33AA3E0-A732-CA49-8BD7-F28CAB4657C9}" type="pres">
      <dgm:prSet presAssocID="{5A873B1C-3B40-0944-BD39-43FE1C121330}" presName="sibTrans" presStyleCnt="0"/>
      <dgm:spPr/>
    </dgm:pt>
    <dgm:pt modelId="{D05FA008-A3E7-9543-ABAF-CC617A0289B2}" type="pres">
      <dgm:prSet presAssocID="{8F85F96F-657B-354F-A4B5-93F9A2B1D301}" presName="node" presStyleLbl="node1" presStyleIdx="1" presStyleCnt="6">
        <dgm:presLayoutVars>
          <dgm:bulletEnabled val="1"/>
        </dgm:presLayoutVars>
      </dgm:prSet>
      <dgm:spPr/>
    </dgm:pt>
    <dgm:pt modelId="{1BFEDC15-3122-8346-9F4D-D740A7FAE5CE}" type="pres">
      <dgm:prSet presAssocID="{0A786D35-8DEA-734A-AA5D-0350596FFE48}" presName="sibTrans" presStyleCnt="0"/>
      <dgm:spPr/>
    </dgm:pt>
    <dgm:pt modelId="{04603A89-37A1-6641-B564-EC11392E92DD}" type="pres">
      <dgm:prSet presAssocID="{C1019992-ACC0-E94C-8602-B7668EEB829A}" presName="node" presStyleLbl="node1" presStyleIdx="2" presStyleCnt="6">
        <dgm:presLayoutVars>
          <dgm:bulletEnabled val="1"/>
        </dgm:presLayoutVars>
      </dgm:prSet>
      <dgm:spPr/>
    </dgm:pt>
    <dgm:pt modelId="{30FA927D-B448-5E48-BC99-70493655FBD0}" type="pres">
      <dgm:prSet presAssocID="{87992C02-DD65-FC4C-8988-7565B9D04410}" presName="sibTrans" presStyleCnt="0"/>
      <dgm:spPr/>
    </dgm:pt>
    <dgm:pt modelId="{01C65D72-ABAC-D44F-9818-46A5C2C5BB77}" type="pres">
      <dgm:prSet presAssocID="{E7777939-9305-7349-9C6B-D6ECD576A2DB}" presName="node" presStyleLbl="node1" presStyleIdx="3" presStyleCnt="6">
        <dgm:presLayoutVars>
          <dgm:bulletEnabled val="1"/>
        </dgm:presLayoutVars>
      </dgm:prSet>
      <dgm:spPr>
        <a:xfrm>
          <a:off x="0" y="3532242"/>
          <a:ext cx="3921672" cy="2353003"/>
        </a:xfrm>
        <a:prstGeom prst="rect">
          <a:avLst/>
        </a:prstGeom>
      </dgm:spPr>
    </dgm:pt>
    <dgm:pt modelId="{1C624182-2954-2749-91E3-A9C2E6265F32}" type="pres">
      <dgm:prSet presAssocID="{853BAE67-7AFE-CC4E-9055-541F5C34D1B3}" presName="sibTrans" presStyleCnt="0"/>
      <dgm:spPr/>
    </dgm:pt>
    <dgm:pt modelId="{20014980-13F5-7D4B-BA6A-3538CD7DF662}" type="pres">
      <dgm:prSet presAssocID="{C4AB960F-4F9C-944D-AD1F-05F9B11CCE7D}" presName="node" presStyleLbl="node1" presStyleIdx="4" presStyleCnt="6">
        <dgm:presLayoutVars>
          <dgm:bulletEnabled val="1"/>
        </dgm:presLayoutVars>
      </dgm:prSet>
      <dgm:spPr>
        <a:xfrm>
          <a:off x="4313839" y="3532242"/>
          <a:ext cx="3921672" cy="2353003"/>
        </a:xfrm>
        <a:prstGeom prst="rect">
          <a:avLst/>
        </a:prstGeom>
      </dgm:spPr>
    </dgm:pt>
    <dgm:pt modelId="{562FC052-C3BB-1A45-B357-10D4BC46A3DB}" type="pres">
      <dgm:prSet presAssocID="{03AB2FC9-C2D5-3847-BB46-BF38C6E87EC6}" presName="sibTrans" presStyleCnt="0"/>
      <dgm:spPr/>
    </dgm:pt>
    <dgm:pt modelId="{A90DCB6C-1F02-2A40-9E11-B8029FFD7D4D}" type="pres">
      <dgm:prSet presAssocID="{BBE36A0C-EB32-8446-888D-2D8E05CAA832}" presName="node" presStyleLbl="node1" presStyleIdx="5" presStyleCnt="6">
        <dgm:presLayoutVars>
          <dgm:bulletEnabled val="1"/>
        </dgm:presLayoutVars>
      </dgm:prSet>
      <dgm:spPr>
        <a:xfrm>
          <a:off x="8627679" y="3532242"/>
          <a:ext cx="3921672" cy="2353003"/>
        </a:xfrm>
        <a:prstGeom prst="rect">
          <a:avLst/>
        </a:prstGeom>
      </dgm:spPr>
    </dgm:pt>
  </dgm:ptLst>
  <dgm:cxnLst>
    <dgm:cxn modelId="{14F20A1F-82A5-6A4C-831D-F7AF446133A6}" type="presOf" srcId="{BBE36A0C-EB32-8446-888D-2D8E05CAA832}" destId="{A90DCB6C-1F02-2A40-9E11-B8029FFD7D4D}" srcOrd="0" destOrd="0" presId="urn:microsoft.com/office/officeart/2005/8/layout/default"/>
    <dgm:cxn modelId="{6651133E-BC2F-9B4C-8D7D-283544E7FE6F}" type="presOf" srcId="{9E4B28E7-0FD2-2E4B-9F80-22EFA4F79699}" destId="{90DCE206-696A-624B-9F53-2E0EDFA4D7D0}" srcOrd="0" destOrd="0" presId="urn:microsoft.com/office/officeart/2005/8/layout/default"/>
    <dgm:cxn modelId="{858B5F5F-A69C-534F-8679-72794BE9981D}" srcId="{9E4B28E7-0FD2-2E4B-9F80-22EFA4F79699}" destId="{3C803B55-8A82-FE4B-AB3A-4B669D18AD26}" srcOrd="0" destOrd="0" parTransId="{2DE4DED6-FE51-C647-86F9-C24A89C9C363}" sibTransId="{5A873B1C-3B40-0944-BD39-43FE1C121330}"/>
    <dgm:cxn modelId="{E009D760-7A00-AA44-9A6E-1B0E7F917B94}" srcId="{9E4B28E7-0FD2-2E4B-9F80-22EFA4F79699}" destId="{8F85F96F-657B-354F-A4B5-93F9A2B1D301}" srcOrd="1" destOrd="0" parTransId="{486468FA-7B7F-5D4C-AEDC-D8BC91ADF389}" sibTransId="{0A786D35-8DEA-734A-AA5D-0350596FFE48}"/>
    <dgm:cxn modelId="{2B386B6F-81F0-D647-A7D9-6DA119364AD0}" type="presOf" srcId="{E7777939-9305-7349-9C6B-D6ECD576A2DB}" destId="{01C65D72-ABAC-D44F-9818-46A5C2C5BB77}" srcOrd="0" destOrd="0" presId="urn:microsoft.com/office/officeart/2005/8/layout/default"/>
    <dgm:cxn modelId="{B587D884-2349-D249-980A-E76A2BD9114E}" srcId="{9E4B28E7-0FD2-2E4B-9F80-22EFA4F79699}" destId="{C1019992-ACC0-E94C-8602-B7668EEB829A}" srcOrd="2" destOrd="0" parTransId="{DAD3A4DD-8D97-D347-86E3-75ACB747C14A}" sibTransId="{87992C02-DD65-FC4C-8988-7565B9D04410}"/>
    <dgm:cxn modelId="{B983008F-ED45-46C9-9633-6591DF2976C8}" srcId="{9E4B28E7-0FD2-2E4B-9F80-22EFA4F79699}" destId="{C4AB960F-4F9C-944D-AD1F-05F9B11CCE7D}" srcOrd="4" destOrd="0" parTransId="{E7AB7FA9-4D73-E54E-BDF5-6B953C12657C}" sibTransId="{03AB2FC9-C2D5-3847-BB46-BF38C6E87EC6}"/>
    <dgm:cxn modelId="{35D25491-8878-A845-AF90-B385DADB8E80}" srcId="{9E4B28E7-0FD2-2E4B-9F80-22EFA4F79699}" destId="{E7777939-9305-7349-9C6B-D6ECD576A2DB}" srcOrd="3" destOrd="0" parTransId="{6F6D282E-A8CA-EF4E-B3FD-076D18E3B346}" sibTransId="{853BAE67-7AFE-CC4E-9055-541F5C34D1B3}"/>
    <dgm:cxn modelId="{99CB5BA7-CD48-EF4E-8DF5-609DA78DB122}" srcId="{9E4B28E7-0FD2-2E4B-9F80-22EFA4F79699}" destId="{BBE36A0C-EB32-8446-888D-2D8E05CAA832}" srcOrd="5" destOrd="0" parTransId="{7360BCF0-EE52-F645-A18F-0C3E172F919A}" sibTransId="{EBB96B09-DA5B-E842-BBDB-1808AD332178}"/>
    <dgm:cxn modelId="{FC832AB7-45BE-854C-8589-CFEF46753107}" type="presOf" srcId="{3C803B55-8A82-FE4B-AB3A-4B669D18AD26}" destId="{71C8FF5C-5CF3-B244-9405-9C05D2F8AB78}" srcOrd="0" destOrd="0" presId="urn:microsoft.com/office/officeart/2005/8/layout/default"/>
    <dgm:cxn modelId="{AC3994C3-AC98-C24F-B8FB-290766A00CDE}" type="presOf" srcId="{C1019992-ACC0-E94C-8602-B7668EEB829A}" destId="{04603A89-37A1-6641-B564-EC11392E92DD}" srcOrd="0" destOrd="0" presId="urn:microsoft.com/office/officeart/2005/8/layout/default"/>
    <dgm:cxn modelId="{04F822E3-98AE-2144-842E-CEAD92B399DD}" type="presOf" srcId="{8F85F96F-657B-354F-A4B5-93F9A2B1D301}" destId="{D05FA008-A3E7-9543-ABAF-CC617A0289B2}" srcOrd="0" destOrd="0" presId="urn:microsoft.com/office/officeart/2005/8/layout/default"/>
    <dgm:cxn modelId="{92B6AAF5-FF4D-4734-A1B3-0BBEAA0E266F}" type="presOf" srcId="{C4AB960F-4F9C-944D-AD1F-05F9B11CCE7D}" destId="{20014980-13F5-7D4B-BA6A-3538CD7DF662}" srcOrd="0" destOrd="0" presId="urn:microsoft.com/office/officeart/2005/8/layout/default"/>
    <dgm:cxn modelId="{0C34A1A8-031F-A442-B7D2-2E26FAF44F12}" type="presParOf" srcId="{90DCE206-696A-624B-9F53-2E0EDFA4D7D0}" destId="{71C8FF5C-5CF3-B244-9405-9C05D2F8AB78}" srcOrd="0" destOrd="0" presId="urn:microsoft.com/office/officeart/2005/8/layout/default"/>
    <dgm:cxn modelId="{39FE18E6-8AF0-F049-833D-754C9E77FAE4}" type="presParOf" srcId="{90DCE206-696A-624B-9F53-2E0EDFA4D7D0}" destId="{A33AA3E0-A732-CA49-8BD7-F28CAB4657C9}" srcOrd="1" destOrd="0" presId="urn:microsoft.com/office/officeart/2005/8/layout/default"/>
    <dgm:cxn modelId="{251B8F34-1BAE-2949-998F-4A435E7DA4C7}" type="presParOf" srcId="{90DCE206-696A-624B-9F53-2E0EDFA4D7D0}" destId="{D05FA008-A3E7-9543-ABAF-CC617A0289B2}" srcOrd="2" destOrd="0" presId="urn:microsoft.com/office/officeart/2005/8/layout/default"/>
    <dgm:cxn modelId="{E2EA51C4-3BAC-2A46-B02C-ABEA3361A5A0}" type="presParOf" srcId="{90DCE206-696A-624B-9F53-2E0EDFA4D7D0}" destId="{1BFEDC15-3122-8346-9F4D-D740A7FAE5CE}" srcOrd="3" destOrd="0" presId="urn:microsoft.com/office/officeart/2005/8/layout/default"/>
    <dgm:cxn modelId="{CD5B3B39-D681-1D4F-AFCC-F150ED507361}" type="presParOf" srcId="{90DCE206-696A-624B-9F53-2E0EDFA4D7D0}" destId="{04603A89-37A1-6641-B564-EC11392E92DD}" srcOrd="4" destOrd="0" presId="urn:microsoft.com/office/officeart/2005/8/layout/default"/>
    <dgm:cxn modelId="{190A3B42-FB21-1242-A71B-6899D055A83A}" type="presParOf" srcId="{90DCE206-696A-624B-9F53-2E0EDFA4D7D0}" destId="{30FA927D-B448-5E48-BC99-70493655FBD0}" srcOrd="5" destOrd="0" presId="urn:microsoft.com/office/officeart/2005/8/layout/default"/>
    <dgm:cxn modelId="{BD802833-2AF0-8C42-8481-BDA2C4CD79F1}" type="presParOf" srcId="{90DCE206-696A-624B-9F53-2E0EDFA4D7D0}" destId="{01C65D72-ABAC-D44F-9818-46A5C2C5BB77}" srcOrd="6" destOrd="0" presId="urn:microsoft.com/office/officeart/2005/8/layout/default"/>
    <dgm:cxn modelId="{252902D6-203D-9240-9A43-2BEDC8A29315}" type="presParOf" srcId="{90DCE206-696A-624B-9F53-2E0EDFA4D7D0}" destId="{1C624182-2954-2749-91E3-A9C2E6265F32}" srcOrd="7" destOrd="0" presId="urn:microsoft.com/office/officeart/2005/8/layout/default"/>
    <dgm:cxn modelId="{18EF0278-0FA6-4BFE-88D4-66877B182296}" type="presParOf" srcId="{90DCE206-696A-624B-9F53-2E0EDFA4D7D0}" destId="{20014980-13F5-7D4B-BA6A-3538CD7DF662}" srcOrd="8" destOrd="0" presId="urn:microsoft.com/office/officeart/2005/8/layout/default"/>
    <dgm:cxn modelId="{1BFDE04A-E250-41AB-9A5A-70D2369475B4}" type="presParOf" srcId="{90DCE206-696A-624B-9F53-2E0EDFA4D7D0}" destId="{562FC052-C3BB-1A45-B357-10D4BC46A3DB}" srcOrd="9" destOrd="0" presId="urn:microsoft.com/office/officeart/2005/8/layout/default"/>
    <dgm:cxn modelId="{524213ED-65C4-6847-8809-73F7FD81A87A}" type="presParOf" srcId="{90DCE206-696A-624B-9F53-2E0EDFA4D7D0}" destId="{A90DCB6C-1F02-2A40-9E11-B8029FFD7D4D}"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EBED88-9ECB-49E5-B76C-56381DCF9615}"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D6CC1AE-6020-4813-90A2-BCF9C0E1E472}">
      <dgm:prSet/>
      <dgm:spPr>
        <a:solidFill>
          <a:schemeClr val="accent1">
            <a:lumMod val="75000"/>
          </a:schemeClr>
        </a:solidFill>
      </dgm:spPr>
      <dgm:t>
        <a:bodyPr/>
        <a:lstStyle/>
        <a:p>
          <a:r>
            <a:rPr lang="en-US">
              <a:latin typeface="Corbel"/>
            </a:rPr>
            <a:t>Formally classify racism, discrimination, microaggressions, exclusion, and inaccessibility as psychosocial hazards under the Hazard Prevention Program (HPP).</a:t>
          </a:r>
        </a:p>
      </dgm:t>
    </dgm:pt>
    <dgm:pt modelId="{DF350575-BCC2-432B-8818-7A06FBC05D91}" type="parTrans" cxnId="{D9F838D7-09A4-4152-8662-0EFF7B083375}">
      <dgm:prSet/>
      <dgm:spPr/>
      <dgm:t>
        <a:bodyPr/>
        <a:lstStyle/>
        <a:p>
          <a:endParaRPr lang="en-US"/>
        </a:p>
      </dgm:t>
    </dgm:pt>
    <dgm:pt modelId="{D7D1501E-8D1C-4EBD-80E7-544C4CB32794}" type="sibTrans" cxnId="{D9F838D7-09A4-4152-8662-0EFF7B083375}">
      <dgm:prSet/>
      <dgm:spPr>
        <a:ln w="25400">
          <a:solidFill>
            <a:schemeClr val="accent1">
              <a:lumMod val="50000"/>
            </a:schemeClr>
          </a:solidFill>
        </a:ln>
      </dgm:spPr>
      <dgm:t>
        <a:bodyPr/>
        <a:lstStyle/>
        <a:p>
          <a:endParaRPr lang="en-US"/>
        </a:p>
      </dgm:t>
    </dgm:pt>
    <dgm:pt modelId="{8E57F96A-34B5-42B5-8010-38615759BC6B}">
      <dgm:prSet/>
      <dgm:spPr>
        <a:solidFill>
          <a:schemeClr val="accent1">
            <a:lumMod val="75000"/>
          </a:schemeClr>
        </a:solidFill>
      </dgm:spPr>
      <dgm:t>
        <a:bodyPr/>
        <a:lstStyle/>
        <a:p>
          <a:r>
            <a:rPr lang="en-US">
              <a:latin typeface="Corbel" panose="020B0503020204020204"/>
            </a:rPr>
            <a:t>Integrate equity‑related hazards into every step of the Hazard Prevention Program: hazard identification, risk assessment, prevention measures, training, and program evaluation.</a:t>
          </a:r>
        </a:p>
      </dgm:t>
    </dgm:pt>
    <dgm:pt modelId="{771C9E24-325D-443C-AE7C-FFF540E27A0D}" type="parTrans" cxnId="{344AABED-BD5A-4526-A0BD-BCF2B317841F}">
      <dgm:prSet/>
      <dgm:spPr/>
      <dgm:t>
        <a:bodyPr/>
        <a:lstStyle/>
        <a:p>
          <a:endParaRPr lang="en-US"/>
        </a:p>
      </dgm:t>
    </dgm:pt>
    <dgm:pt modelId="{D6B823B2-39C2-40B4-937E-1B77D5618E73}" type="sibTrans" cxnId="{344AABED-BD5A-4526-A0BD-BCF2B317841F}">
      <dgm:prSet/>
      <dgm:spPr>
        <a:ln w="25400">
          <a:solidFill>
            <a:schemeClr val="accent1">
              <a:lumMod val="50000"/>
            </a:schemeClr>
          </a:solidFill>
        </a:ln>
      </dgm:spPr>
      <dgm:t>
        <a:bodyPr/>
        <a:lstStyle/>
        <a:p>
          <a:endParaRPr lang="en-US"/>
        </a:p>
      </dgm:t>
    </dgm:pt>
    <dgm:pt modelId="{667EE196-E4E2-4B0D-BE4C-72E046D3A8B3}">
      <dgm:prSet/>
      <dgm:spPr>
        <a:solidFill>
          <a:schemeClr val="accent1">
            <a:lumMod val="75000"/>
          </a:schemeClr>
        </a:solidFill>
      </dgm:spPr>
      <dgm:t>
        <a:bodyPr/>
        <a:lstStyle/>
        <a:p>
          <a:r>
            <a:rPr lang="en-US">
              <a:latin typeface="Corbel" panose="020B0503020204020204"/>
            </a:rPr>
            <a:t>Add employee network representatives as voting members of Workplace Health &amp; Safety Committees and the Policy Health &amp; Safety Committee.</a:t>
          </a:r>
        </a:p>
      </dgm:t>
    </dgm:pt>
    <dgm:pt modelId="{FD0C737B-A938-4017-8836-5E08F7640D8C}" type="parTrans" cxnId="{B14712EF-350F-40F1-BDB5-9935110DE0E7}">
      <dgm:prSet/>
      <dgm:spPr/>
      <dgm:t>
        <a:bodyPr/>
        <a:lstStyle/>
        <a:p>
          <a:endParaRPr lang="en-US"/>
        </a:p>
      </dgm:t>
    </dgm:pt>
    <dgm:pt modelId="{E98FB5D2-FDF9-45A5-90A6-1E0E9BDFF877}" type="sibTrans" cxnId="{B14712EF-350F-40F1-BDB5-9935110DE0E7}">
      <dgm:prSet/>
      <dgm:spPr>
        <a:ln w="25400">
          <a:solidFill>
            <a:schemeClr val="accent1">
              <a:lumMod val="50000"/>
            </a:schemeClr>
          </a:solidFill>
        </a:ln>
      </dgm:spPr>
      <dgm:t>
        <a:bodyPr/>
        <a:lstStyle/>
        <a:p>
          <a:endParaRPr lang="en-US"/>
        </a:p>
      </dgm:t>
    </dgm:pt>
    <dgm:pt modelId="{AD838A2C-A24D-4474-8C92-7C133CFBD919}">
      <dgm:prSet/>
      <dgm:spPr>
        <a:solidFill>
          <a:schemeClr val="accent1">
            <a:lumMod val="75000"/>
          </a:schemeClr>
        </a:solidFill>
      </dgm:spPr>
      <dgm:t>
        <a:bodyPr/>
        <a:lstStyle/>
        <a:p>
          <a:r>
            <a:rPr lang="en-US">
              <a:latin typeface="Corbel" panose="020B0503020204020204"/>
            </a:rPr>
            <a:t>Establish trauma‑informed, culturally safe reporting mechanisms co-designed with employee networks.</a:t>
          </a:r>
        </a:p>
      </dgm:t>
    </dgm:pt>
    <dgm:pt modelId="{63738FF3-184A-48C2-A4C7-8DE597CCA4CC}" type="parTrans" cxnId="{73E1F4DA-092A-41C3-B65E-70B83FFD9058}">
      <dgm:prSet/>
      <dgm:spPr/>
      <dgm:t>
        <a:bodyPr/>
        <a:lstStyle/>
        <a:p>
          <a:endParaRPr lang="en-US"/>
        </a:p>
      </dgm:t>
    </dgm:pt>
    <dgm:pt modelId="{784FBD54-EA9D-4317-BBCF-F1E9C73C9002}" type="sibTrans" cxnId="{73E1F4DA-092A-41C3-B65E-70B83FFD9058}">
      <dgm:prSet/>
      <dgm:spPr>
        <a:ln w="25400">
          <a:solidFill>
            <a:schemeClr val="accent1">
              <a:lumMod val="50000"/>
            </a:schemeClr>
          </a:solidFill>
        </a:ln>
      </dgm:spPr>
      <dgm:t>
        <a:bodyPr/>
        <a:lstStyle/>
        <a:p>
          <a:endParaRPr lang="en-US"/>
        </a:p>
      </dgm:t>
    </dgm:pt>
    <dgm:pt modelId="{201E4205-5CB8-4B2D-A7EE-8E2669CFC727}">
      <dgm:prSet/>
      <dgm:spPr>
        <a:solidFill>
          <a:schemeClr val="accent1">
            <a:lumMod val="75000"/>
          </a:schemeClr>
        </a:solidFill>
      </dgm:spPr>
      <dgm:t>
        <a:bodyPr/>
        <a:lstStyle/>
        <a:p>
          <a:r>
            <a:rPr lang="en-US">
              <a:latin typeface="Corbel" panose="020B0503020204020204"/>
            </a:rPr>
            <a:t>Embed anti-racism, inclusion, culturally safe supervision, and psychosocial hazard prevention into mandatory manager training and PMAs.</a:t>
          </a:r>
        </a:p>
      </dgm:t>
    </dgm:pt>
    <dgm:pt modelId="{A3D0F72F-7E43-447C-B85E-FE291F56CBCE}" type="parTrans" cxnId="{14CCF93A-1059-4F8B-B1CE-C633D01E30A8}">
      <dgm:prSet/>
      <dgm:spPr/>
      <dgm:t>
        <a:bodyPr/>
        <a:lstStyle/>
        <a:p>
          <a:endParaRPr lang="en-US"/>
        </a:p>
      </dgm:t>
    </dgm:pt>
    <dgm:pt modelId="{B6FA8AFE-AD6E-4A64-BEFE-102646C21844}" type="sibTrans" cxnId="{14CCF93A-1059-4F8B-B1CE-C633D01E30A8}">
      <dgm:prSet/>
      <dgm:spPr/>
      <dgm:t>
        <a:bodyPr/>
        <a:lstStyle/>
        <a:p>
          <a:endParaRPr lang="en-US"/>
        </a:p>
      </dgm:t>
    </dgm:pt>
    <dgm:pt modelId="{5A07998A-E2E8-4F79-83EC-2C53C2BE1E59}" type="pres">
      <dgm:prSet presAssocID="{E2EBED88-9ECB-49E5-B76C-56381DCF9615}" presName="Name0" presStyleCnt="0">
        <dgm:presLayoutVars>
          <dgm:dir/>
          <dgm:resizeHandles val="exact"/>
        </dgm:presLayoutVars>
      </dgm:prSet>
      <dgm:spPr/>
    </dgm:pt>
    <dgm:pt modelId="{C4A2E15B-4743-46F3-A525-FD26BBD2E15C}" type="pres">
      <dgm:prSet presAssocID="{BD6CC1AE-6020-4813-90A2-BCF9C0E1E472}" presName="node" presStyleLbl="node1" presStyleIdx="0" presStyleCnt="5">
        <dgm:presLayoutVars>
          <dgm:bulletEnabled val="1"/>
        </dgm:presLayoutVars>
      </dgm:prSet>
      <dgm:spPr/>
    </dgm:pt>
    <dgm:pt modelId="{5E095C4E-591A-4381-8158-D260FDAB9EB8}" type="pres">
      <dgm:prSet presAssocID="{D7D1501E-8D1C-4EBD-80E7-544C4CB32794}" presName="sibTrans" presStyleLbl="sibTrans1D1" presStyleIdx="0" presStyleCnt="4"/>
      <dgm:spPr/>
    </dgm:pt>
    <dgm:pt modelId="{2E6D175B-F05F-4977-94BC-B3A7D3717788}" type="pres">
      <dgm:prSet presAssocID="{D7D1501E-8D1C-4EBD-80E7-544C4CB32794}" presName="connectorText" presStyleLbl="sibTrans1D1" presStyleIdx="0" presStyleCnt="4"/>
      <dgm:spPr/>
    </dgm:pt>
    <dgm:pt modelId="{332BF66A-0936-4E2A-AD39-BB4F8C366482}" type="pres">
      <dgm:prSet presAssocID="{8E57F96A-34B5-42B5-8010-38615759BC6B}" presName="node" presStyleLbl="node1" presStyleIdx="1" presStyleCnt="5">
        <dgm:presLayoutVars>
          <dgm:bulletEnabled val="1"/>
        </dgm:presLayoutVars>
      </dgm:prSet>
      <dgm:spPr/>
    </dgm:pt>
    <dgm:pt modelId="{F0BB701F-4157-40E5-8E5B-484FE304EEE0}" type="pres">
      <dgm:prSet presAssocID="{D6B823B2-39C2-40B4-937E-1B77D5618E73}" presName="sibTrans" presStyleLbl="sibTrans1D1" presStyleIdx="1" presStyleCnt="4"/>
      <dgm:spPr/>
    </dgm:pt>
    <dgm:pt modelId="{29187998-BF42-409F-A8A0-E0571A3453EB}" type="pres">
      <dgm:prSet presAssocID="{D6B823B2-39C2-40B4-937E-1B77D5618E73}" presName="connectorText" presStyleLbl="sibTrans1D1" presStyleIdx="1" presStyleCnt="4"/>
      <dgm:spPr/>
    </dgm:pt>
    <dgm:pt modelId="{89157B8A-6618-40AA-94B7-67CBE9DAF16F}" type="pres">
      <dgm:prSet presAssocID="{667EE196-E4E2-4B0D-BE4C-72E046D3A8B3}" presName="node" presStyleLbl="node1" presStyleIdx="2" presStyleCnt="5">
        <dgm:presLayoutVars>
          <dgm:bulletEnabled val="1"/>
        </dgm:presLayoutVars>
      </dgm:prSet>
      <dgm:spPr/>
    </dgm:pt>
    <dgm:pt modelId="{3FE65EF0-03BB-435A-8C2A-C00DAE9CC448}" type="pres">
      <dgm:prSet presAssocID="{E98FB5D2-FDF9-45A5-90A6-1E0E9BDFF877}" presName="sibTrans" presStyleLbl="sibTrans1D1" presStyleIdx="2" presStyleCnt="4"/>
      <dgm:spPr/>
    </dgm:pt>
    <dgm:pt modelId="{E5BECCAE-E50E-4C2F-A60A-250E00164115}" type="pres">
      <dgm:prSet presAssocID="{E98FB5D2-FDF9-45A5-90A6-1E0E9BDFF877}" presName="connectorText" presStyleLbl="sibTrans1D1" presStyleIdx="2" presStyleCnt="4"/>
      <dgm:spPr/>
    </dgm:pt>
    <dgm:pt modelId="{8DDDA1F9-6AD4-4346-8467-475AEEC0E267}" type="pres">
      <dgm:prSet presAssocID="{AD838A2C-A24D-4474-8C92-7C133CFBD919}" presName="node" presStyleLbl="node1" presStyleIdx="3" presStyleCnt="5">
        <dgm:presLayoutVars>
          <dgm:bulletEnabled val="1"/>
        </dgm:presLayoutVars>
      </dgm:prSet>
      <dgm:spPr/>
    </dgm:pt>
    <dgm:pt modelId="{856EB987-6D36-4BCF-B862-579002483CD5}" type="pres">
      <dgm:prSet presAssocID="{784FBD54-EA9D-4317-BBCF-F1E9C73C9002}" presName="sibTrans" presStyleLbl="sibTrans1D1" presStyleIdx="3" presStyleCnt="4"/>
      <dgm:spPr/>
    </dgm:pt>
    <dgm:pt modelId="{6B36F715-E885-4F3D-8EE9-7B7CA7F7210D}" type="pres">
      <dgm:prSet presAssocID="{784FBD54-EA9D-4317-BBCF-F1E9C73C9002}" presName="connectorText" presStyleLbl="sibTrans1D1" presStyleIdx="3" presStyleCnt="4"/>
      <dgm:spPr/>
    </dgm:pt>
    <dgm:pt modelId="{6A60FADE-99C8-4059-B67C-CBFA89557787}" type="pres">
      <dgm:prSet presAssocID="{201E4205-5CB8-4B2D-A7EE-8E2669CFC727}" presName="node" presStyleLbl="node1" presStyleIdx="4" presStyleCnt="5">
        <dgm:presLayoutVars>
          <dgm:bulletEnabled val="1"/>
        </dgm:presLayoutVars>
      </dgm:prSet>
      <dgm:spPr/>
    </dgm:pt>
  </dgm:ptLst>
  <dgm:cxnLst>
    <dgm:cxn modelId="{55DDCE02-E920-44A8-9516-936FA9C1B90A}" type="presOf" srcId="{E98FB5D2-FDF9-45A5-90A6-1E0E9BDFF877}" destId="{E5BECCAE-E50E-4C2F-A60A-250E00164115}" srcOrd="1" destOrd="0" presId="urn:microsoft.com/office/officeart/2016/7/layout/RepeatingBendingProcessNew"/>
    <dgm:cxn modelId="{FCE28F2C-983B-4EDF-83D4-2946C8D1E138}" type="presOf" srcId="{667EE196-E4E2-4B0D-BE4C-72E046D3A8B3}" destId="{89157B8A-6618-40AA-94B7-67CBE9DAF16F}" srcOrd="0" destOrd="0" presId="urn:microsoft.com/office/officeart/2016/7/layout/RepeatingBendingProcessNew"/>
    <dgm:cxn modelId="{14CCF93A-1059-4F8B-B1CE-C633D01E30A8}" srcId="{E2EBED88-9ECB-49E5-B76C-56381DCF9615}" destId="{201E4205-5CB8-4B2D-A7EE-8E2669CFC727}" srcOrd="4" destOrd="0" parTransId="{A3D0F72F-7E43-447C-B85E-FE291F56CBCE}" sibTransId="{B6FA8AFE-AD6E-4A64-BEFE-102646C21844}"/>
    <dgm:cxn modelId="{DAD13940-C096-48FC-8D4A-F573F9708836}" type="presOf" srcId="{AD838A2C-A24D-4474-8C92-7C133CFBD919}" destId="{8DDDA1F9-6AD4-4346-8467-475AEEC0E267}" srcOrd="0" destOrd="0" presId="urn:microsoft.com/office/officeart/2016/7/layout/RepeatingBendingProcessNew"/>
    <dgm:cxn modelId="{63B08844-7609-49B6-8C91-E9298DEECB68}" type="presOf" srcId="{201E4205-5CB8-4B2D-A7EE-8E2669CFC727}" destId="{6A60FADE-99C8-4059-B67C-CBFA89557787}" srcOrd="0" destOrd="0" presId="urn:microsoft.com/office/officeart/2016/7/layout/RepeatingBendingProcessNew"/>
    <dgm:cxn modelId="{E27D3290-3CC7-44E4-A162-7EBC660051C0}" type="presOf" srcId="{784FBD54-EA9D-4317-BBCF-F1E9C73C9002}" destId="{856EB987-6D36-4BCF-B862-579002483CD5}" srcOrd="0" destOrd="0" presId="urn:microsoft.com/office/officeart/2016/7/layout/RepeatingBendingProcessNew"/>
    <dgm:cxn modelId="{DA471894-C905-4E06-BB51-775FAEF84B7B}" type="presOf" srcId="{8E57F96A-34B5-42B5-8010-38615759BC6B}" destId="{332BF66A-0936-4E2A-AD39-BB4F8C366482}" srcOrd="0" destOrd="0" presId="urn:microsoft.com/office/officeart/2016/7/layout/RepeatingBendingProcessNew"/>
    <dgm:cxn modelId="{BB2152A1-93D8-42ED-A40A-4285F1094B9A}" type="presOf" srcId="{784FBD54-EA9D-4317-BBCF-F1E9C73C9002}" destId="{6B36F715-E885-4F3D-8EE9-7B7CA7F7210D}" srcOrd="1" destOrd="0" presId="urn:microsoft.com/office/officeart/2016/7/layout/RepeatingBendingProcessNew"/>
    <dgm:cxn modelId="{A81041B1-614B-4D6D-864D-F81DA6FEA8E9}" type="presOf" srcId="{D7D1501E-8D1C-4EBD-80E7-544C4CB32794}" destId="{2E6D175B-F05F-4977-94BC-B3A7D3717788}" srcOrd="1" destOrd="0" presId="urn:microsoft.com/office/officeart/2016/7/layout/RepeatingBendingProcessNew"/>
    <dgm:cxn modelId="{FB199FB2-F615-4050-B3D5-34019B84A9B9}" type="presOf" srcId="{E2EBED88-9ECB-49E5-B76C-56381DCF9615}" destId="{5A07998A-E2E8-4F79-83EC-2C53C2BE1E59}" srcOrd="0" destOrd="0" presId="urn:microsoft.com/office/officeart/2016/7/layout/RepeatingBendingProcessNew"/>
    <dgm:cxn modelId="{7D9DB0B2-C733-4BD4-8F99-1BCC4500CF20}" type="presOf" srcId="{D6B823B2-39C2-40B4-937E-1B77D5618E73}" destId="{29187998-BF42-409F-A8A0-E0571A3453EB}" srcOrd="1" destOrd="0" presId="urn:microsoft.com/office/officeart/2016/7/layout/RepeatingBendingProcessNew"/>
    <dgm:cxn modelId="{CC90DFCB-E13E-4FFB-92DA-925516E33660}" type="presOf" srcId="{E98FB5D2-FDF9-45A5-90A6-1E0E9BDFF877}" destId="{3FE65EF0-03BB-435A-8C2A-C00DAE9CC448}" srcOrd="0" destOrd="0" presId="urn:microsoft.com/office/officeart/2016/7/layout/RepeatingBendingProcessNew"/>
    <dgm:cxn modelId="{D9F838D7-09A4-4152-8662-0EFF7B083375}" srcId="{E2EBED88-9ECB-49E5-B76C-56381DCF9615}" destId="{BD6CC1AE-6020-4813-90A2-BCF9C0E1E472}" srcOrd="0" destOrd="0" parTransId="{DF350575-BCC2-432B-8818-7A06FBC05D91}" sibTransId="{D7D1501E-8D1C-4EBD-80E7-544C4CB32794}"/>
    <dgm:cxn modelId="{73E1F4DA-092A-41C3-B65E-70B83FFD9058}" srcId="{E2EBED88-9ECB-49E5-B76C-56381DCF9615}" destId="{AD838A2C-A24D-4474-8C92-7C133CFBD919}" srcOrd="3" destOrd="0" parTransId="{63738FF3-184A-48C2-A4C7-8DE597CCA4CC}" sibTransId="{784FBD54-EA9D-4317-BBCF-F1E9C73C9002}"/>
    <dgm:cxn modelId="{015FDBDE-B300-4141-A446-6F86846681C4}" type="presOf" srcId="{BD6CC1AE-6020-4813-90A2-BCF9C0E1E472}" destId="{C4A2E15B-4743-46F3-A525-FD26BBD2E15C}" srcOrd="0" destOrd="0" presId="urn:microsoft.com/office/officeart/2016/7/layout/RepeatingBendingProcessNew"/>
    <dgm:cxn modelId="{388EB2EB-B67E-450E-9909-95DECACAC08C}" type="presOf" srcId="{D6B823B2-39C2-40B4-937E-1B77D5618E73}" destId="{F0BB701F-4157-40E5-8E5B-484FE304EEE0}" srcOrd="0" destOrd="0" presId="urn:microsoft.com/office/officeart/2016/7/layout/RepeatingBendingProcessNew"/>
    <dgm:cxn modelId="{344AABED-BD5A-4526-A0BD-BCF2B317841F}" srcId="{E2EBED88-9ECB-49E5-B76C-56381DCF9615}" destId="{8E57F96A-34B5-42B5-8010-38615759BC6B}" srcOrd="1" destOrd="0" parTransId="{771C9E24-325D-443C-AE7C-FFF540E27A0D}" sibTransId="{D6B823B2-39C2-40B4-937E-1B77D5618E73}"/>
    <dgm:cxn modelId="{B14712EF-350F-40F1-BDB5-9935110DE0E7}" srcId="{E2EBED88-9ECB-49E5-B76C-56381DCF9615}" destId="{667EE196-E4E2-4B0D-BE4C-72E046D3A8B3}" srcOrd="2" destOrd="0" parTransId="{FD0C737B-A938-4017-8836-5E08F7640D8C}" sibTransId="{E98FB5D2-FDF9-45A5-90A6-1E0E9BDFF877}"/>
    <dgm:cxn modelId="{F7D101FA-A9A7-4EC1-8C09-C90BFED6CD02}" type="presOf" srcId="{D7D1501E-8D1C-4EBD-80E7-544C4CB32794}" destId="{5E095C4E-591A-4381-8158-D260FDAB9EB8}" srcOrd="0" destOrd="0" presId="urn:microsoft.com/office/officeart/2016/7/layout/RepeatingBendingProcessNew"/>
    <dgm:cxn modelId="{63D5C26F-3A4D-4CA5-96F1-D49D355BAD37}" type="presParOf" srcId="{5A07998A-E2E8-4F79-83EC-2C53C2BE1E59}" destId="{C4A2E15B-4743-46F3-A525-FD26BBD2E15C}" srcOrd="0" destOrd="0" presId="urn:microsoft.com/office/officeart/2016/7/layout/RepeatingBendingProcessNew"/>
    <dgm:cxn modelId="{A7CB2AB2-D7AA-4DF9-BDAF-23FC3A7AD0B1}" type="presParOf" srcId="{5A07998A-E2E8-4F79-83EC-2C53C2BE1E59}" destId="{5E095C4E-591A-4381-8158-D260FDAB9EB8}" srcOrd="1" destOrd="0" presId="urn:microsoft.com/office/officeart/2016/7/layout/RepeatingBendingProcessNew"/>
    <dgm:cxn modelId="{AA4814F1-8616-4C6B-BB17-49DFA80602C4}" type="presParOf" srcId="{5E095C4E-591A-4381-8158-D260FDAB9EB8}" destId="{2E6D175B-F05F-4977-94BC-B3A7D3717788}" srcOrd="0" destOrd="0" presId="urn:microsoft.com/office/officeart/2016/7/layout/RepeatingBendingProcessNew"/>
    <dgm:cxn modelId="{9BE5508D-5B63-4F7E-B82D-91B317DFC222}" type="presParOf" srcId="{5A07998A-E2E8-4F79-83EC-2C53C2BE1E59}" destId="{332BF66A-0936-4E2A-AD39-BB4F8C366482}" srcOrd="2" destOrd="0" presId="urn:microsoft.com/office/officeart/2016/7/layout/RepeatingBendingProcessNew"/>
    <dgm:cxn modelId="{0CC7FC16-D6C7-4538-AA54-0D3CDA210642}" type="presParOf" srcId="{5A07998A-E2E8-4F79-83EC-2C53C2BE1E59}" destId="{F0BB701F-4157-40E5-8E5B-484FE304EEE0}" srcOrd="3" destOrd="0" presId="urn:microsoft.com/office/officeart/2016/7/layout/RepeatingBendingProcessNew"/>
    <dgm:cxn modelId="{FEC53B8D-82DA-4C0B-81F0-CFFD8EDF61D7}" type="presParOf" srcId="{F0BB701F-4157-40E5-8E5B-484FE304EEE0}" destId="{29187998-BF42-409F-A8A0-E0571A3453EB}" srcOrd="0" destOrd="0" presId="urn:microsoft.com/office/officeart/2016/7/layout/RepeatingBendingProcessNew"/>
    <dgm:cxn modelId="{0D85CCF3-5B00-48E0-91C8-076556A04EE8}" type="presParOf" srcId="{5A07998A-E2E8-4F79-83EC-2C53C2BE1E59}" destId="{89157B8A-6618-40AA-94B7-67CBE9DAF16F}" srcOrd="4" destOrd="0" presId="urn:microsoft.com/office/officeart/2016/7/layout/RepeatingBendingProcessNew"/>
    <dgm:cxn modelId="{0766A283-0BCA-47C9-BEE9-605B2FBD2A89}" type="presParOf" srcId="{5A07998A-E2E8-4F79-83EC-2C53C2BE1E59}" destId="{3FE65EF0-03BB-435A-8C2A-C00DAE9CC448}" srcOrd="5" destOrd="0" presId="urn:microsoft.com/office/officeart/2016/7/layout/RepeatingBendingProcessNew"/>
    <dgm:cxn modelId="{ABDEC61F-454B-42A0-8A97-B64541FE0290}" type="presParOf" srcId="{3FE65EF0-03BB-435A-8C2A-C00DAE9CC448}" destId="{E5BECCAE-E50E-4C2F-A60A-250E00164115}" srcOrd="0" destOrd="0" presId="urn:microsoft.com/office/officeart/2016/7/layout/RepeatingBendingProcessNew"/>
    <dgm:cxn modelId="{64E18F2A-172E-4545-9FE3-08BA81165D10}" type="presParOf" srcId="{5A07998A-E2E8-4F79-83EC-2C53C2BE1E59}" destId="{8DDDA1F9-6AD4-4346-8467-475AEEC0E267}" srcOrd="6" destOrd="0" presId="urn:microsoft.com/office/officeart/2016/7/layout/RepeatingBendingProcessNew"/>
    <dgm:cxn modelId="{D19A4DA8-F662-4C0F-A074-72039A4D4F9F}" type="presParOf" srcId="{5A07998A-E2E8-4F79-83EC-2C53C2BE1E59}" destId="{856EB987-6D36-4BCF-B862-579002483CD5}" srcOrd="7" destOrd="0" presId="urn:microsoft.com/office/officeart/2016/7/layout/RepeatingBendingProcessNew"/>
    <dgm:cxn modelId="{D5217145-2E6E-494C-A143-159A610FCC00}" type="presParOf" srcId="{856EB987-6D36-4BCF-B862-579002483CD5}" destId="{6B36F715-E885-4F3D-8EE9-7B7CA7F7210D}" srcOrd="0" destOrd="0" presId="urn:microsoft.com/office/officeart/2016/7/layout/RepeatingBendingProcessNew"/>
    <dgm:cxn modelId="{90AED33B-3114-48BD-82A8-CF186E9D3F42}" type="presParOf" srcId="{5A07998A-E2E8-4F79-83EC-2C53C2BE1E59}" destId="{6A60FADE-99C8-4059-B67C-CBFA89557787}"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ADB96-6E54-47D7-8297-3F5378B7C89B}"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B32F4AB-1C5D-4402-9D40-E222BCB6672E}">
      <dgm:prSet custT="1"/>
      <dgm:spPr/>
      <dgm:t>
        <a:bodyPr/>
        <a:lstStyle/>
        <a:p>
          <a:r>
            <a:rPr lang="en-US" sz="4000" b="1"/>
            <a:t>The Reality</a:t>
          </a:r>
          <a:endParaRPr lang="en-US" sz="4000"/>
        </a:p>
      </dgm:t>
    </dgm:pt>
    <dgm:pt modelId="{CAB3E8CA-BA76-4CD7-AC43-BF418C74C035}" type="parTrans" cxnId="{AA917D94-9C39-4ED7-9AE6-28235D032302}">
      <dgm:prSet/>
      <dgm:spPr/>
      <dgm:t>
        <a:bodyPr/>
        <a:lstStyle/>
        <a:p>
          <a:endParaRPr lang="en-US"/>
        </a:p>
      </dgm:t>
    </dgm:pt>
    <dgm:pt modelId="{89F817E6-52E0-4B2A-99BF-746FD3001D1F}" type="sibTrans" cxnId="{AA917D94-9C39-4ED7-9AE6-28235D032302}">
      <dgm:prSet/>
      <dgm:spPr/>
      <dgm:t>
        <a:bodyPr/>
        <a:lstStyle/>
        <a:p>
          <a:endParaRPr lang="en-US"/>
        </a:p>
      </dgm:t>
    </dgm:pt>
    <dgm:pt modelId="{1F2771E0-690A-454D-95BB-900A5306D426}">
      <dgm:prSet/>
      <dgm:spPr/>
      <dgm:t>
        <a:bodyPr/>
        <a:lstStyle/>
        <a:p>
          <a:r>
            <a:rPr lang="en-US"/>
            <a:t>The public service does not currently track the long‑term health impacts of workplace racism — but research shows the risks are significant and measurable.</a:t>
          </a:r>
          <a:br>
            <a:rPr lang="en-US"/>
          </a:br>
          <a:r>
            <a:rPr lang="en-US"/>
            <a:t> • Ignoring this harm contributes to:</a:t>
          </a:r>
          <a:br>
            <a:rPr lang="en-US"/>
          </a:br>
          <a:r>
            <a:rPr lang="en-US"/>
            <a:t> – burnout</a:t>
          </a:r>
          <a:br>
            <a:rPr lang="en-US"/>
          </a:br>
          <a:r>
            <a:rPr lang="en-US"/>
            <a:t> – long‑term and short‑term disability</a:t>
          </a:r>
          <a:br>
            <a:rPr lang="en-US"/>
          </a:br>
          <a:r>
            <a:rPr lang="en-US"/>
            <a:t> – attrition of racialized employees</a:t>
          </a:r>
          <a:br>
            <a:rPr lang="en-US"/>
          </a:br>
          <a:r>
            <a:rPr lang="en-US"/>
            <a:t> – chronic stress‑related health conditions</a:t>
          </a:r>
          <a:br>
            <a:rPr lang="en-US"/>
          </a:br>
          <a:r>
            <a:rPr lang="en-US"/>
            <a:t> • Recognizing racism as a health and safety issue means the PS can no longer treat it as optional or secondary work.</a:t>
          </a:r>
        </a:p>
      </dgm:t>
    </dgm:pt>
    <dgm:pt modelId="{3A39CD70-7302-4D29-AE4C-814DDAAC7593}" type="parTrans" cxnId="{9ED53258-493B-4C43-9024-254BA4633113}">
      <dgm:prSet/>
      <dgm:spPr/>
      <dgm:t>
        <a:bodyPr/>
        <a:lstStyle/>
        <a:p>
          <a:endParaRPr lang="en-US"/>
        </a:p>
      </dgm:t>
    </dgm:pt>
    <dgm:pt modelId="{613B9829-9B7C-49F3-953D-80CF909B0D99}" type="sibTrans" cxnId="{9ED53258-493B-4C43-9024-254BA4633113}">
      <dgm:prSet/>
      <dgm:spPr/>
      <dgm:t>
        <a:bodyPr/>
        <a:lstStyle/>
        <a:p>
          <a:endParaRPr lang="en-US"/>
        </a:p>
      </dgm:t>
    </dgm:pt>
    <dgm:pt modelId="{757037DC-3C0D-4D3F-BB3D-D93D9906F4E6}" type="pres">
      <dgm:prSet presAssocID="{9E3ADB96-6E54-47D7-8297-3F5378B7C89B}" presName="hierChild1" presStyleCnt="0">
        <dgm:presLayoutVars>
          <dgm:chPref val="1"/>
          <dgm:dir/>
          <dgm:animOne val="branch"/>
          <dgm:animLvl val="lvl"/>
          <dgm:resizeHandles/>
        </dgm:presLayoutVars>
      </dgm:prSet>
      <dgm:spPr/>
    </dgm:pt>
    <dgm:pt modelId="{5E071A1D-7B69-4DC5-B9FB-DA02D72B9723}" type="pres">
      <dgm:prSet presAssocID="{6B32F4AB-1C5D-4402-9D40-E222BCB6672E}" presName="hierRoot1" presStyleCnt="0"/>
      <dgm:spPr/>
    </dgm:pt>
    <dgm:pt modelId="{6FBF3492-A939-42D1-B0F8-593C07E102EF}" type="pres">
      <dgm:prSet presAssocID="{6B32F4AB-1C5D-4402-9D40-E222BCB6672E}" presName="composite" presStyleCnt="0"/>
      <dgm:spPr/>
    </dgm:pt>
    <dgm:pt modelId="{124A7723-A8A3-4C77-85CA-2763B05F5F8B}" type="pres">
      <dgm:prSet presAssocID="{6B32F4AB-1C5D-4402-9D40-E222BCB6672E}" presName="background" presStyleLbl="node0" presStyleIdx="0" presStyleCnt="2"/>
      <dgm:spPr/>
    </dgm:pt>
    <dgm:pt modelId="{58F2F53A-C85D-4250-9371-CA9532D14BBF}" type="pres">
      <dgm:prSet presAssocID="{6B32F4AB-1C5D-4402-9D40-E222BCB6672E}" presName="text" presStyleLbl="fgAcc0" presStyleIdx="0" presStyleCnt="2" custScaleX="136607" custScaleY="135011" custLinFactNeighborX="3916" custLinFactNeighborY="294">
        <dgm:presLayoutVars>
          <dgm:chPref val="3"/>
        </dgm:presLayoutVars>
      </dgm:prSet>
      <dgm:spPr/>
    </dgm:pt>
    <dgm:pt modelId="{D023D5D4-8CF9-4869-8145-9BF950836628}" type="pres">
      <dgm:prSet presAssocID="{6B32F4AB-1C5D-4402-9D40-E222BCB6672E}" presName="hierChild2" presStyleCnt="0"/>
      <dgm:spPr/>
    </dgm:pt>
    <dgm:pt modelId="{5AE8C1DF-6FC8-482F-A551-98F2D3E03BD4}" type="pres">
      <dgm:prSet presAssocID="{1F2771E0-690A-454D-95BB-900A5306D426}" presName="hierRoot1" presStyleCnt="0"/>
      <dgm:spPr/>
    </dgm:pt>
    <dgm:pt modelId="{B073387C-E275-4762-AF82-C8B9005B505C}" type="pres">
      <dgm:prSet presAssocID="{1F2771E0-690A-454D-95BB-900A5306D426}" presName="composite" presStyleCnt="0"/>
      <dgm:spPr/>
    </dgm:pt>
    <dgm:pt modelId="{952BAAE9-B62E-4FA5-8A98-CC19EA6CF41C}" type="pres">
      <dgm:prSet presAssocID="{1F2771E0-690A-454D-95BB-900A5306D426}" presName="background" presStyleLbl="node0" presStyleIdx="1" presStyleCnt="2"/>
      <dgm:spPr/>
    </dgm:pt>
    <dgm:pt modelId="{8162D2EA-3F3E-4CA1-99B9-ADAC37C1C56B}" type="pres">
      <dgm:prSet presAssocID="{1F2771E0-690A-454D-95BB-900A5306D426}" presName="text" presStyleLbl="fgAcc0" presStyleIdx="1" presStyleCnt="2" custScaleX="142942" custScaleY="135011">
        <dgm:presLayoutVars>
          <dgm:chPref val="3"/>
        </dgm:presLayoutVars>
      </dgm:prSet>
      <dgm:spPr/>
    </dgm:pt>
    <dgm:pt modelId="{BB9FDCC0-9508-42E1-B2D0-8EBCADAC41CB}" type="pres">
      <dgm:prSet presAssocID="{1F2771E0-690A-454D-95BB-900A5306D426}" presName="hierChild2" presStyleCnt="0"/>
      <dgm:spPr/>
    </dgm:pt>
  </dgm:ptLst>
  <dgm:cxnLst>
    <dgm:cxn modelId="{9ED53258-493B-4C43-9024-254BA4633113}" srcId="{9E3ADB96-6E54-47D7-8297-3F5378B7C89B}" destId="{1F2771E0-690A-454D-95BB-900A5306D426}" srcOrd="1" destOrd="0" parTransId="{3A39CD70-7302-4D29-AE4C-814DDAAC7593}" sibTransId="{613B9829-9B7C-49F3-953D-80CF909B0D99}"/>
    <dgm:cxn modelId="{AA917D94-9C39-4ED7-9AE6-28235D032302}" srcId="{9E3ADB96-6E54-47D7-8297-3F5378B7C89B}" destId="{6B32F4AB-1C5D-4402-9D40-E222BCB6672E}" srcOrd="0" destOrd="0" parTransId="{CAB3E8CA-BA76-4CD7-AC43-BF418C74C035}" sibTransId="{89F817E6-52E0-4B2A-99BF-746FD3001D1F}"/>
    <dgm:cxn modelId="{E6A1C29E-532F-421B-9AF3-E32E1D6DD2D2}" type="presOf" srcId="{1F2771E0-690A-454D-95BB-900A5306D426}" destId="{8162D2EA-3F3E-4CA1-99B9-ADAC37C1C56B}" srcOrd="0" destOrd="0" presId="urn:microsoft.com/office/officeart/2005/8/layout/hierarchy1"/>
    <dgm:cxn modelId="{2A6BB99F-A157-4DD3-BBE7-95FB41279361}" type="presOf" srcId="{6B32F4AB-1C5D-4402-9D40-E222BCB6672E}" destId="{58F2F53A-C85D-4250-9371-CA9532D14BBF}" srcOrd="0" destOrd="0" presId="urn:microsoft.com/office/officeart/2005/8/layout/hierarchy1"/>
    <dgm:cxn modelId="{0ED381F3-EB0D-49C2-8A52-22C915D1B55C}" type="presOf" srcId="{9E3ADB96-6E54-47D7-8297-3F5378B7C89B}" destId="{757037DC-3C0D-4D3F-BB3D-D93D9906F4E6}" srcOrd="0" destOrd="0" presId="urn:microsoft.com/office/officeart/2005/8/layout/hierarchy1"/>
    <dgm:cxn modelId="{91F352C4-4159-455D-B245-F30C0BC5D0B2}" type="presParOf" srcId="{757037DC-3C0D-4D3F-BB3D-D93D9906F4E6}" destId="{5E071A1D-7B69-4DC5-B9FB-DA02D72B9723}" srcOrd="0" destOrd="0" presId="urn:microsoft.com/office/officeart/2005/8/layout/hierarchy1"/>
    <dgm:cxn modelId="{4A7C6CCC-32D4-4287-BA50-98518118A309}" type="presParOf" srcId="{5E071A1D-7B69-4DC5-B9FB-DA02D72B9723}" destId="{6FBF3492-A939-42D1-B0F8-593C07E102EF}" srcOrd="0" destOrd="0" presId="urn:microsoft.com/office/officeart/2005/8/layout/hierarchy1"/>
    <dgm:cxn modelId="{5F10EDF3-DB5D-4066-9D87-5AA71625D126}" type="presParOf" srcId="{6FBF3492-A939-42D1-B0F8-593C07E102EF}" destId="{124A7723-A8A3-4C77-85CA-2763B05F5F8B}" srcOrd="0" destOrd="0" presId="urn:microsoft.com/office/officeart/2005/8/layout/hierarchy1"/>
    <dgm:cxn modelId="{DECFF17D-0B5F-475D-9A8C-23DD1EFBDA71}" type="presParOf" srcId="{6FBF3492-A939-42D1-B0F8-593C07E102EF}" destId="{58F2F53A-C85D-4250-9371-CA9532D14BBF}" srcOrd="1" destOrd="0" presId="urn:microsoft.com/office/officeart/2005/8/layout/hierarchy1"/>
    <dgm:cxn modelId="{8CCBEB6E-3D84-45F4-9588-D30A800F5D03}" type="presParOf" srcId="{5E071A1D-7B69-4DC5-B9FB-DA02D72B9723}" destId="{D023D5D4-8CF9-4869-8145-9BF950836628}" srcOrd="1" destOrd="0" presId="urn:microsoft.com/office/officeart/2005/8/layout/hierarchy1"/>
    <dgm:cxn modelId="{1E9A68D5-722F-42A1-8236-CE9E1F81C0C2}" type="presParOf" srcId="{757037DC-3C0D-4D3F-BB3D-D93D9906F4E6}" destId="{5AE8C1DF-6FC8-482F-A551-98F2D3E03BD4}" srcOrd="1" destOrd="0" presId="urn:microsoft.com/office/officeart/2005/8/layout/hierarchy1"/>
    <dgm:cxn modelId="{7039BFC6-8EC9-4DDD-947D-5E1CF552639C}" type="presParOf" srcId="{5AE8C1DF-6FC8-482F-A551-98F2D3E03BD4}" destId="{B073387C-E275-4762-AF82-C8B9005B505C}" srcOrd="0" destOrd="0" presId="urn:microsoft.com/office/officeart/2005/8/layout/hierarchy1"/>
    <dgm:cxn modelId="{67A7863E-9043-434F-97F3-B50C6FB63455}" type="presParOf" srcId="{B073387C-E275-4762-AF82-C8B9005B505C}" destId="{952BAAE9-B62E-4FA5-8A98-CC19EA6CF41C}" srcOrd="0" destOrd="0" presId="urn:microsoft.com/office/officeart/2005/8/layout/hierarchy1"/>
    <dgm:cxn modelId="{4763BA90-771C-4225-BE2A-D4A16E9DA785}" type="presParOf" srcId="{B073387C-E275-4762-AF82-C8B9005B505C}" destId="{8162D2EA-3F3E-4CA1-99B9-ADAC37C1C56B}" srcOrd="1" destOrd="0" presId="urn:microsoft.com/office/officeart/2005/8/layout/hierarchy1"/>
    <dgm:cxn modelId="{C0B074FC-80E9-44F0-9A8E-83FB2006F5FB}" type="presParOf" srcId="{5AE8C1DF-6FC8-482F-A551-98F2D3E03BD4}" destId="{BB9FDCC0-9508-42E1-B2D0-8EBCADAC41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1EDF11-3136-42EA-B4D0-843536C3077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F7DFB3B-827B-47C9-B67F-60DCDB5C9E29}">
      <dgm:prSet/>
      <dgm:spPr/>
      <dgm:t>
        <a:bodyPr/>
        <a:lstStyle/>
        <a:p>
          <a:r>
            <a:rPr lang="en-US"/>
            <a:t>The harms of systemic racism and discrimination have leveraged legal, regulatory, and policy compliance requirements tied to equity, human rights.</a:t>
          </a:r>
        </a:p>
      </dgm:t>
    </dgm:pt>
    <dgm:pt modelId="{C1C56AA8-3D38-4AC1-BFC5-C26CDA960778}" type="parTrans" cxnId="{3AB601EB-A592-4EE0-8937-9ACE4C1D6690}">
      <dgm:prSet/>
      <dgm:spPr/>
      <dgm:t>
        <a:bodyPr/>
        <a:lstStyle/>
        <a:p>
          <a:endParaRPr lang="en-US"/>
        </a:p>
      </dgm:t>
    </dgm:pt>
    <dgm:pt modelId="{C9A24874-7188-4F90-8630-CA24A34BA156}" type="sibTrans" cxnId="{3AB601EB-A592-4EE0-8937-9ACE4C1D6690}">
      <dgm:prSet/>
      <dgm:spPr/>
      <dgm:t>
        <a:bodyPr/>
        <a:lstStyle/>
        <a:p>
          <a:endParaRPr lang="en-US"/>
        </a:p>
      </dgm:t>
    </dgm:pt>
    <dgm:pt modelId="{657277D7-79C8-457E-8D0F-73B10FDB0841}">
      <dgm:prSet/>
      <dgm:spPr/>
      <dgm:t>
        <a:bodyPr/>
        <a:lstStyle/>
        <a:p>
          <a:r>
            <a:rPr lang="en-US"/>
            <a:t>These harms have been highlighted also as organizational risks, linking inequitable workplaces with productivity loss, payouts related to grievances and harassment claims, disability leave, attrition, presenteeism, and absenteeism.</a:t>
          </a:r>
        </a:p>
      </dgm:t>
    </dgm:pt>
    <dgm:pt modelId="{0612821E-BF84-4B8A-9EC0-5077C848C8A6}" type="parTrans" cxnId="{7D0D4D54-4299-45CA-85FC-4A47CFC2652C}">
      <dgm:prSet/>
      <dgm:spPr/>
      <dgm:t>
        <a:bodyPr/>
        <a:lstStyle/>
        <a:p>
          <a:endParaRPr lang="en-US"/>
        </a:p>
      </dgm:t>
    </dgm:pt>
    <dgm:pt modelId="{C9ED1FEB-DCBE-48A8-A070-730F8310027C}" type="sibTrans" cxnId="{7D0D4D54-4299-45CA-85FC-4A47CFC2652C}">
      <dgm:prSet/>
      <dgm:spPr/>
      <dgm:t>
        <a:bodyPr/>
        <a:lstStyle/>
        <a:p>
          <a:endParaRPr lang="en-US"/>
        </a:p>
      </dgm:t>
    </dgm:pt>
    <dgm:pt modelId="{45CCB418-AD68-4470-9C0D-25627984BF07}">
      <dgm:prSet/>
      <dgm:spPr/>
      <dgm:t>
        <a:bodyPr/>
        <a:lstStyle/>
        <a:p>
          <a:r>
            <a:rPr lang="en-US"/>
            <a:t>With Dr. Dalexis’ research, we now must contend with the real physical and mental health harm caused by inequitable workplaces. </a:t>
          </a:r>
        </a:p>
      </dgm:t>
    </dgm:pt>
    <dgm:pt modelId="{ECF2BB32-C492-4DEE-8800-36956420147E}" type="parTrans" cxnId="{AB229A95-93F3-4309-997D-015420E625BF}">
      <dgm:prSet/>
      <dgm:spPr/>
      <dgm:t>
        <a:bodyPr/>
        <a:lstStyle/>
        <a:p>
          <a:endParaRPr lang="en-US"/>
        </a:p>
      </dgm:t>
    </dgm:pt>
    <dgm:pt modelId="{FCC279B7-E3C9-47C2-95A0-3A3257BC5D8C}" type="sibTrans" cxnId="{AB229A95-93F3-4309-997D-015420E625BF}">
      <dgm:prSet/>
      <dgm:spPr/>
      <dgm:t>
        <a:bodyPr/>
        <a:lstStyle/>
        <a:p>
          <a:endParaRPr lang="en-US"/>
        </a:p>
      </dgm:t>
    </dgm:pt>
    <dgm:pt modelId="{1F4B685E-BD26-4DB1-B35F-34E669F56580}" type="pres">
      <dgm:prSet presAssocID="{931EDF11-3136-42EA-B4D0-843536C30772}" presName="vert0" presStyleCnt="0">
        <dgm:presLayoutVars>
          <dgm:dir/>
          <dgm:animOne val="branch"/>
          <dgm:animLvl val="lvl"/>
        </dgm:presLayoutVars>
      </dgm:prSet>
      <dgm:spPr/>
    </dgm:pt>
    <dgm:pt modelId="{06440DD1-EF1F-473E-B80C-85A5220A5A08}" type="pres">
      <dgm:prSet presAssocID="{DF7DFB3B-827B-47C9-B67F-60DCDB5C9E29}" presName="thickLine" presStyleLbl="alignNode1" presStyleIdx="0" presStyleCnt="3"/>
      <dgm:spPr/>
    </dgm:pt>
    <dgm:pt modelId="{9FA6AFA4-486D-4B98-9CEB-4AF752EB9745}" type="pres">
      <dgm:prSet presAssocID="{DF7DFB3B-827B-47C9-B67F-60DCDB5C9E29}" presName="horz1" presStyleCnt="0"/>
      <dgm:spPr/>
    </dgm:pt>
    <dgm:pt modelId="{10DFE9A5-308B-4D31-9B80-CEB0D206D1BF}" type="pres">
      <dgm:prSet presAssocID="{DF7DFB3B-827B-47C9-B67F-60DCDB5C9E29}" presName="tx1" presStyleLbl="revTx" presStyleIdx="0" presStyleCnt="3"/>
      <dgm:spPr/>
    </dgm:pt>
    <dgm:pt modelId="{5E46F57D-3661-4CFE-94AC-DFF79048BC8C}" type="pres">
      <dgm:prSet presAssocID="{DF7DFB3B-827B-47C9-B67F-60DCDB5C9E29}" presName="vert1" presStyleCnt="0"/>
      <dgm:spPr/>
    </dgm:pt>
    <dgm:pt modelId="{A62E2A58-4C67-4021-A984-954C260A56B2}" type="pres">
      <dgm:prSet presAssocID="{657277D7-79C8-457E-8D0F-73B10FDB0841}" presName="thickLine" presStyleLbl="alignNode1" presStyleIdx="1" presStyleCnt="3"/>
      <dgm:spPr/>
    </dgm:pt>
    <dgm:pt modelId="{A038765E-E7CD-4546-BDF9-9FE0EA4A69D1}" type="pres">
      <dgm:prSet presAssocID="{657277D7-79C8-457E-8D0F-73B10FDB0841}" presName="horz1" presStyleCnt="0"/>
      <dgm:spPr/>
    </dgm:pt>
    <dgm:pt modelId="{12837CB2-6E41-434E-B6D1-581DA8DBDF25}" type="pres">
      <dgm:prSet presAssocID="{657277D7-79C8-457E-8D0F-73B10FDB0841}" presName="tx1" presStyleLbl="revTx" presStyleIdx="1" presStyleCnt="3"/>
      <dgm:spPr/>
    </dgm:pt>
    <dgm:pt modelId="{B2B2EB76-3978-4268-A368-8207AB697B47}" type="pres">
      <dgm:prSet presAssocID="{657277D7-79C8-457E-8D0F-73B10FDB0841}" presName="vert1" presStyleCnt="0"/>
      <dgm:spPr/>
    </dgm:pt>
    <dgm:pt modelId="{0E5AABC3-57AE-405E-8090-B4274CF42010}" type="pres">
      <dgm:prSet presAssocID="{45CCB418-AD68-4470-9C0D-25627984BF07}" presName="thickLine" presStyleLbl="alignNode1" presStyleIdx="2" presStyleCnt="3"/>
      <dgm:spPr/>
    </dgm:pt>
    <dgm:pt modelId="{EC3C2707-B3EB-4A73-AB5B-7D36E493070B}" type="pres">
      <dgm:prSet presAssocID="{45CCB418-AD68-4470-9C0D-25627984BF07}" presName="horz1" presStyleCnt="0"/>
      <dgm:spPr/>
    </dgm:pt>
    <dgm:pt modelId="{86503CE5-5859-4706-AEFE-1578A02A70D1}" type="pres">
      <dgm:prSet presAssocID="{45CCB418-AD68-4470-9C0D-25627984BF07}" presName="tx1" presStyleLbl="revTx" presStyleIdx="2" presStyleCnt="3"/>
      <dgm:spPr/>
    </dgm:pt>
    <dgm:pt modelId="{611D9917-B4D1-44D8-8FBC-16E269545BD7}" type="pres">
      <dgm:prSet presAssocID="{45CCB418-AD68-4470-9C0D-25627984BF07}" presName="vert1" presStyleCnt="0"/>
      <dgm:spPr/>
    </dgm:pt>
  </dgm:ptLst>
  <dgm:cxnLst>
    <dgm:cxn modelId="{2099F064-90D7-497D-B3F0-13379EC19DCD}" type="presOf" srcId="{DF7DFB3B-827B-47C9-B67F-60DCDB5C9E29}" destId="{10DFE9A5-308B-4D31-9B80-CEB0D206D1BF}" srcOrd="0" destOrd="0" presId="urn:microsoft.com/office/officeart/2008/layout/LinedList"/>
    <dgm:cxn modelId="{7D0D4D54-4299-45CA-85FC-4A47CFC2652C}" srcId="{931EDF11-3136-42EA-B4D0-843536C30772}" destId="{657277D7-79C8-457E-8D0F-73B10FDB0841}" srcOrd="1" destOrd="0" parTransId="{0612821E-BF84-4B8A-9EC0-5077C848C8A6}" sibTransId="{C9ED1FEB-DCBE-48A8-A070-730F8310027C}"/>
    <dgm:cxn modelId="{CBFC1658-7F37-4C7D-AAF6-52C5711431B3}" type="presOf" srcId="{657277D7-79C8-457E-8D0F-73B10FDB0841}" destId="{12837CB2-6E41-434E-B6D1-581DA8DBDF25}" srcOrd="0" destOrd="0" presId="urn:microsoft.com/office/officeart/2008/layout/LinedList"/>
    <dgm:cxn modelId="{42B0958C-27C6-4F7D-81A9-42B1E0A74679}" type="presOf" srcId="{45CCB418-AD68-4470-9C0D-25627984BF07}" destId="{86503CE5-5859-4706-AEFE-1578A02A70D1}" srcOrd="0" destOrd="0" presId="urn:microsoft.com/office/officeart/2008/layout/LinedList"/>
    <dgm:cxn modelId="{AB229A95-93F3-4309-997D-015420E625BF}" srcId="{931EDF11-3136-42EA-B4D0-843536C30772}" destId="{45CCB418-AD68-4470-9C0D-25627984BF07}" srcOrd="2" destOrd="0" parTransId="{ECF2BB32-C492-4DEE-8800-36956420147E}" sibTransId="{FCC279B7-E3C9-47C2-95A0-3A3257BC5D8C}"/>
    <dgm:cxn modelId="{3AB601EB-A592-4EE0-8937-9ACE4C1D6690}" srcId="{931EDF11-3136-42EA-B4D0-843536C30772}" destId="{DF7DFB3B-827B-47C9-B67F-60DCDB5C9E29}" srcOrd="0" destOrd="0" parTransId="{C1C56AA8-3D38-4AC1-BFC5-C26CDA960778}" sibTransId="{C9A24874-7188-4F90-8630-CA24A34BA156}"/>
    <dgm:cxn modelId="{018AE0F6-5EFF-420A-82FB-93C4424F660D}" type="presOf" srcId="{931EDF11-3136-42EA-B4D0-843536C30772}" destId="{1F4B685E-BD26-4DB1-B35F-34E669F56580}" srcOrd="0" destOrd="0" presId="urn:microsoft.com/office/officeart/2008/layout/LinedList"/>
    <dgm:cxn modelId="{6C2E2130-EDE5-476C-9BD9-F4004917A565}" type="presParOf" srcId="{1F4B685E-BD26-4DB1-B35F-34E669F56580}" destId="{06440DD1-EF1F-473E-B80C-85A5220A5A08}" srcOrd="0" destOrd="0" presId="urn:microsoft.com/office/officeart/2008/layout/LinedList"/>
    <dgm:cxn modelId="{9F9A805B-C0FE-4ECC-AD1D-D12553598007}" type="presParOf" srcId="{1F4B685E-BD26-4DB1-B35F-34E669F56580}" destId="{9FA6AFA4-486D-4B98-9CEB-4AF752EB9745}" srcOrd="1" destOrd="0" presId="urn:microsoft.com/office/officeart/2008/layout/LinedList"/>
    <dgm:cxn modelId="{830C34BF-FFA3-4916-82EA-F6C6572E0D12}" type="presParOf" srcId="{9FA6AFA4-486D-4B98-9CEB-4AF752EB9745}" destId="{10DFE9A5-308B-4D31-9B80-CEB0D206D1BF}" srcOrd="0" destOrd="0" presId="urn:microsoft.com/office/officeart/2008/layout/LinedList"/>
    <dgm:cxn modelId="{EF7F9121-5173-4705-A710-330B6EA8E2C3}" type="presParOf" srcId="{9FA6AFA4-486D-4B98-9CEB-4AF752EB9745}" destId="{5E46F57D-3661-4CFE-94AC-DFF79048BC8C}" srcOrd="1" destOrd="0" presId="urn:microsoft.com/office/officeart/2008/layout/LinedList"/>
    <dgm:cxn modelId="{A828A19D-E696-4673-AF02-29AA027944A7}" type="presParOf" srcId="{1F4B685E-BD26-4DB1-B35F-34E669F56580}" destId="{A62E2A58-4C67-4021-A984-954C260A56B2}" srcOrd="2" destOrd="0" presId="urn:microsoft.com/office/officeart/2008/layout/LinedList"/>
    <dgm:cxn modelId="{6E51AF2D-8B8B-41F0-8B6F-8663A6306404}" type="presParOf" srcId="{1F4B685E-BD26-4DB1-B35F-34E669F56580}" destId="{A038765E-E7CD-4546-BDF9-9FE0EA4A69D1}" srcOrd="3" destOrd="0" presId="urn:microsoft.com/office/officeart/2008/layout/LinedList"/>
    <dgm:cxn modelId="{A24DC9FE-C737-4F10-A880-9427594255A8}" type="presParOf" srcId="{A038765E-E7CD-4546-BDF9-9FE0EA4A69D1}" destId="{12837CB2-6E41-434E-B6D1-581DA8DBDF25}" srcOrd="0" destOrd="0" presId="urn:microsoft.com/office/officeart/2008/layout/LinedList"/>
    <dgm:cxn modelId="{8A878BB5-B179-4A6F-8CBA-AF208229B76A}" type="presParOf" srcId="{A038765E-E7CD-4546-BDF9-9FE0EA4A69D1}" destId="{B2B2EB76-3978-4268-A368-8207AB697B47}" srcOrd="1" destOrd="0" presId="urn:microsoft.com/office/officeart/2008/layout/LinedList"/>
    <dgm:cxn modelId="{F6A7C6D9-976F-49C7-AAAE-0DA1D3B53BA7}" type="presParOf" srcId="{1F4B685E-BD26-4DB1-B35F-34E669F56580}" destId="{0E5AABC3-57AE-405E-8090-B4274CF42010}" srcOrd="4" destOrd="0" presId="urn:microsoft.com/office/officeart/2008/layout/LinedList"/>
    <dgm:cxn modelId="{D75C0A7F-FD3D-4C02-AE3E-5259941132A4}" type="presParOf" srcId="{1F4B685E-BD26-4DB1-B35F-34E669F56580}" destId="{EC3C2707-B3EB-4A73-AB5B-7D36E493070B}" srcOrd="5" destOrd="0" presId="urn:microsoft.com/office/officeart/2008/layout/LinedList"/>
    <dgm:cxn modelId="{F71CDD5A-0793-4DA4-A435-492179D60ACD}" type="presParOf" srcId="{EC3C2707-B3EB-4A73-AB5B-7D36E493070B}" destId="{86503CE5-5859-4706-AEFE-1578A02A70D1}" srcOrd="0" destOrd="0" presId="urn:microsoft.com/office/officeart/2008/layout/LinedList"/>
    <dgm:cxn modelId="{596E0155-E7D7-483B-899B-43FD64CF380B}" type="presParOf" srcId="{EC3C2707-B3EB-4A73-AB5B-7D36E493070B}" destId="{611D9917-B4D1-44D8-8FBC-16E269545B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291E-2044-427E-8DE1-E4A865DD1C7C}">
      <dsp:nvSpPr>
        <dsp:cNvPr id="0" name=""/>
        <dsp:cNvSpPr/>
      </dsp:nvSpPr>
      <dsp:spPr>
        <a:xfrm>
          <a:off x="3944608"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Racism is overwhelmingly viewed as a public health issue by employees (86.4% “Yes”). </a:t>
          </a:r>
          <a:endParaRPr lang="en-US" sz="1100" kern="1200"/>
        </a:p>
      </dsp:txBody>
      <dsp:txXfrm>
        <a:off x="3944608" y="41921"/>
        <a:ext cx="1432344" cy="1432344"/>
      </dsp:txXfrm>
    </dsp:sp>
    <dsp:sp modelId="{7615437F-35B0-4F54-AD41-FABDC2C623CE}">
      <dsp:nvSpPr>
        <dsp:cNvPr id="0" name=""/>
        <dsp:cNvSpPr/>
      </dsp:nvSpPr>
      <dsp:spPr>
        <a:xfrm>
          <a:off x="572588" y="167"/>
          <a:ext cx="5373580" cy="5373580"/>
        </a:xfrm>
        <a:prstGeom prst="circularArrow">
          <a:avLst>
            <a:gd name="adj1" fmla="val 5198"/>
            <a:gd name="adj2" fmla="val 335740"/>
            <a:gd name="adj3" fmla="val 21293946"/>
            <a:gd name="adj4" fmla="val 1976562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B753747-105D-42A9-8A78-1A677D77AE0F}">
      <dsp:nvSpPr>
        <dsp:cNvPr id="0" name=""/>
        <dsp:cNvSpPr/>
      </dsp:nvSpPr>
      <dsp:spPr>
        <a:xfrm>
          <a:off x="4810722"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Significant proportions report health impacts tied to racism at work:</a:t>
          </a:r>
          <a:br>
            <a:rPr lang="en-CA" sz="1100" kern="1200"/>
          </a:br>
          <a:r>
            <a:rPr lang="en-CA" sz="1100" kern="1200"/>
            <a:t> • 36.0% “Yes” and 32.6% “Maybe,” indicating two‑thirds experience or suspect harm.</a:t>
          </a:r>
          <a:endParaRPr lang="en-US" sz="1100" kern="1200"/>
        </a:p>
      </dsp:txBody>
      <dsp:txXfrm>
        <a:off x="4810722" y="2707546"/>
        <a:ext cx="1432344" cy="1432344"/>
      </dsp:txXfrm>
    </dsp:sp>
    <dsp:sp modelId="{3D811A14-591F-4F37-992E-407A578881E2}">
      <dsp:nvSpPr>
        <dsp:cNvPr id="0" name=""/>
        <dsp:cNvSpPr/>
      </dsp:nvSpPr>
      <dsp:spPr>
        <a:xfrm>
          <a:off x="572588" y="167"/>
          <a:ext cx="5373580" cy="5373580"/>
        </a:xfrm>
        <a:prstGeom prst="circularArrow">
          <a:avLst>
            <a:gd name="adj1" fmla="val 5198"/>
            <a:gd name="adj2" fmla="val 335740"/>
            <a:gd name="adj3" fmla="val 4015428"/>
            <a:gd name="adj4" fmla="val 225276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0A2301A-5928-4665-B39B-B0232EC2A241}">
      <dsp:nvSpPr>
        <dsp:cNvPr id="0" name=""/>
        <dsp:cNvSpPr/>
      </dsp:nvSpPr>
      <dsp:spPr>
        <a:xfrm>
          <a:off x="2543206" y="4354993"/>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Familiarity with research is low: Only 6.2% are “Very familiar,” and 43.4% are “Not very familiar.” Mean familiarity score is 1.40/3. </a:t>
          </a:r>
          <a:endParaRPr lang="en-US" sz="1100" kern="1200"/>
        </a:p>
      </dsp:txBody>
      <dsp:txXfrm>
        <a:off x="2543206" y="4354993"/>
        <a:ext cx="1432344" cy="1432344"/>
      </dsp:txXfrm>
    </dsp:sp>
    <dsp:sp modelId="{83B02D05-45C8-4D45-97C5-0EF1937C144E}">
      <dsp:nvSpPr>
        <dsp:cNvPr id="0" name=""/>
        <dsp:cNvSpPr/>
      </dsp:nvSpPr>
      <dsp:spPr>
        <a:xfrm>
          <a:off x="572588" y="167"/>
          <a:ext cx="5373580" cy="5373580"/>
        </a:xfrm>
        <a:prstGeom prst="circularArrow">
          <a:avLst>
            <a:gd name="adj1" fmla="val 5198"/>
            <a:gd name="adj2" fmla="val 335740"/>
            <a:gd name="adj3" fmla="val 8211498"/>
            <a:gd name="adj4" fmla="val 644883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FC64465-74D2-4E3F-808E-37B93657F5A6}">
      <dsp:nvSpPr>
        <dsp:cNvPr id="0" name=""/>
        <dsp:cNvSpPr/>
      </dsp:nvSpPr>
      <dsp:spPr>
        <a:xfrm>
          <a:off x="275690"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Motivations for attending center on personal learning (75.2%), supporting colleagues (52.9%), and lived experience (45.0%). </a:t>
          </a:r>
          <a:endParaRPr lang="en-US" sz="1100" kern="1200"/>
        </a:p>
      </dsp:txBody>
      <dsp:txXfrm>
        <a:off x="275690" y="2707546"/>
        <a:ext cx="1432344" cy="1432344"/>
      </dsp:txXfrm>
    </dsp:sp>
    <dsp:sp modelId="{5291A81B-683E-4581-BF19-580EB9C9F488}">
      <dsp:nvSpPr>
        <dsp:cNvPr id="0" name=""/>
        <dsp:cNvSpPr/>
      </dsp:nvSpPr>
      <dsp:spPr>
        <a:xfrm>
          <a:off x="572588" y="167"/>
          <a:ext cx="5373580" cy="5373580"/>
        </a:xfrm>
        <a:prstGeom prst="circularArrow">
          <a:avLst>
            <a:gd name="adj1" fmla="val 5198"/>
            <a:gd name="adj2" fmla="val 335740"/>
            <a:gd name="adj3" fmla="val 12298638"/>
            <a:gd name="adj4" fmla="val 10770313"/>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FBA893B-9DC0-4A88-8B3D-190D329100E1}">
      <dsp:nvSpPr>
        <dsp:cNvPr id="0" name=""/>
        <dsp:cNvSpPr/>
      </dsp:nvSpPr>
      <dsp:spPr>
        <a:xfrm>
          <a:off x="1141804"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Every respondent provided an “ideal workplace” description, signalling strong engagement and a wealth of qualitative insight. </a:t>
          </a:r>
          <a:endParaRPr lang="en-US" sz="1100" kern="1200"/>
        </a:p>
      </dsp:txBody>
      <dsp:txXfrm>
        <a:off x="1141804" y="41921"/>
        <a:ext cx="1432344" cy="1432344"/>
      </dsp:txXfrm>
    </dsp:sp>
    <dsp:sp modelId="{6176C851-8748-479B-879B-64DAF2B4EC85}">
      <dsp:nvSpPr>
        <dsp:cNvPr id="0" name=""/>
        <dsp:cNvSpPr/>
      </dsp:nvSpPr>
      <dsp:spPr>
        <a:xfrm>
          <a:off x="572588" y="167"/>
          <a:ext cx="5373580" cy="5373580"/>
        </a:xfrm>
        <a:prstGeom prst="circularArrow">
          <a:avLst>
            <a:gd name="adj1" fmla="val 5198"/>
            <a:gd name="adj2" fmla="val 335740"/>
            <a:gd name="adj3" fmla="val 16866415"/>
            <a:gd name="adj4" fmla="val 15197845"/>
            <a:gd name="adj5" fmla="val 6064"/>
          </a:avLst>
        </a:prstGeom>
        <a:solidFill>
          <a:schemeClr val="accent2">
            <a:lumMod val="7500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8FF5C-5CF3-B244-9405-9C05D2F8AB78}">
      <dsp:nvSpPr>
        <dsp:cNvPr id="0" name=""/>
        <dsp:cNvSpPr/>
      </dsp:nvSpPr>
      <dsp:spPr>
        <a:xfrm>
          <a:off x="0" y="787071"/>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sp:txBody>
      <dsp:txXfrm>
        <a:off x="0" y="787071"/>
        <a:ext cx="3921672" cy="2353003"/>
      </dsp:txXfrm>
    </dsp:sp>
    <dsp:sp modelId="{D05FA008-A3E7-9543-ABAF-CC617A0289B2}">
      <dsp:nvSpPr>
        <dsp:cNvPr id="0" name=""/>
        <dsp:cNvSpPr/>
      </dsp:nvSpPr>
      <dsp:spPr>
        <a:xfrm>
          <a:off x="431383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sp:txBody>
      <dsp:txXfrm>
        <a:off x="4313839" y="787071"/>
        <a:ext cx="3921672" cy="2353003"/>
      </dsp:txXfrm>
    </dsp:sp>
    <dsp:sp modelId="{04603A89-37A1-6641-B564-EC11392E92DD}">
      <dsp:nvSpPr>
        <dsp:cNvPr id="0" name=""/>
        <dsp:cNvSpPr/>
      </dsp:nvSpPr>
      <dsp:spPr>
        <a:xfrm>
          <a:off x="862767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sp:txBody>
      <dsp:txXfrm>
        <a:off x="8627679" y="787071"/>
        <a:ext cx="3921672" cy="2353003"/>
      </dsp:txXfrm>
    </dsp:sp>
    <dsp:sp modelId="{01C65D72-ABAC-D44F-9818-46A5C2C5BB77}">
      <dsp:nvSpPr>
        <dsp:cNvPr id="0" name=""/>
        <dsp:cNvSpPr/>
      </dsp:nvSpPr>
      <dsp:spPr>
        <a:xfrm>
          <a:off x="0"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sp:txBody>
      <dsp:txXfrm>
        <a:off x="0" y="3532242"/>
        <a:ext cx="3921672" cy="2353003"/>
      </dsp:txXfrm>
    </dsp:sp>
    <dsp:sp modelId="{20014980-13F5-7D4B-BA6A-3538CD7DF662}">
      <dsp:nvSpPr>
        <dsp:cNvPr id="0" name=""/>
        <dsp:cNvSpPr/>
      </dsp:nvSpPr>
      <dsp:spPr>
        <a:xfrm>
          <a:off x="431383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sp:txBody>
      <dsp:txXfrm>
        <a:off x="4313839" y="3532242"/>
        <a:ext cx="3921672" cy="2353003"/>
      </dsp:txXfrm>
    </dsp:sp>
    <dsp:sp modelId="{A90DCB6C-1F02-2A40-9E11-B8029FFD7D4D}">
      <dsp:nvSpPr>
        <dsp:cNvPr id="0" name=""/>
        <dsp:cNvSpPr/>
      </dsp:nvSpPr>
      <dsp:spPr>
        <a:xfrm>
          <a:off x="862767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sp:txBody>
      <dsp:txXfrm>
        <a:off x="8627679" y="3532242"/>
        <a:ext cx="3921672" cy="2353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95C4E-591A-4381-8158-D260FDAB9EB8}">
      <dsp:nvSpPr>
        <dsp:cNvPr id="0" name=""/>
        <dsp:cNvSpPr/>
      </dsp:nvSpPr>
      <dsp:spPr>
        <a:xfrm>
          <a:off x="3971590"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1314240"/>
        <a:ext cx="45572" cy="9114"/>
      </dsp:txXfrm>
    </dsp:sp>
    <dsp:sp modelId="{C4A2E15B-4743-46F3-A525-FD26BBD2E15C}">
      <dsp:nvSpPr>
        <dsp:cNvPr id="0" name=""/>
        <dsp:cNvSpPr/>
      </dsp:nvSpPr>
      <dsp:spPr>
        <a:xfrm>
          <a:off x="10527"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a:rPr>
            <a:t>Formally classify racism, discrimination, microaggressions, exclusion, and inaccessibility as psychosocial hazards under the Hazard Prevention Program (HPP).</a:t>
          </a:r>
        </a:p>
      </dsp:txBody>
      <dsp:txXfrm>
        <a:off x="10527" y="129938"/>
        <a:ext cx="3962863" cy="2377717"/>
      </dsp:txXfrm>
    </dsp:sp>
    <dsp:sp modelId="{F0BB701F-4157-40E5-8E5B-484FE304EEE0}">
      <dsp:nvSpPr>
        <dsp:cNvPr id="0" name=""/>
        <dsp:cNvSpPr/>
      </dsp:nvSpPr>
      <dsp:spPr>
        <a:xfrm>
          <a:off x="8845912"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63554" y="1314240"/>
        <a:ext cx="45572" cy="9114"/>
      </dsp:txXfrm>
    </dsp:sp>
    <dsp:sp modelId="{332BF66A-0936-4E2A-AD39-BB4F8C366482}">
      <dsp:nvSpPr>
        <dsp:cNvPr id="0" name=""/>
        <dsp:cNvSpPr/>
      </dsp:nvSpPr>
      <dsp:spPr>
        <a:xfrm>
          <a:off x="4884848"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Integrate equity‑related hazards into every step of the Hazard Prevention Program: hazard identification, risk assessment, prevention measures, training, and program evaluation.</a:t>
          </a:r>
        </a:p>
      </dsp:txBody>
      <dsp:txXfrm>
        <a:off x="4884848" y="129938"/>
        <a:ext cx="3962863" cy="2377717"/>
      </dsp:txXfrm>
    </dsp:sp>
    <dsp:sp modelId="{3FE65EF0-03BB-435A-8C2A-C00DAE9CC448}">
      <dsp:nvSpPr>
        <dsp:cNvPr id="0" name=""/>
        <dsp:cNvSpPr/>
      </dsp:nvSpPr>
      <dsp:spPr>
        <a:xfrm>
          <a:off x="1991958" y="2505856"/>
          <a:ext cx="9748643" cy="880858"/>
        </a:xfrm>
        <a:custGeom>
          <a:avLst/>
          <a:gdLst/>
          <a:ahLst/>
          <a:cxnLst/>
          <a:rect l="0" t="0" r="0" b="0"/>
          <a:pathLst>
            <a:path>
              <a:moveTo>
                <a:pt x="9748643" y="0"/>
              </a:moveTo>
              <a:lnTo>
                <a:pt x="9748643" y="457529"/>
              </a:lnTo>
              <a:lnTo>
                <a:pt x="0" y="457529"/>
              </a:lnTo>
              <a:lnTo>
                <a:pt x="0" y="880858"/>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1501" y="2941728"/>
        <a:ext cx="489557" cy="9114"/>
      </dsp:txXfrm>
    </dsp:sp>
    <dsp:sp modelId="{89157B8A-6618-40AA-94B7-67CBE9DAF16F}">
      <dsp:nvSpPr>
        <dsp:cNvPr id="0" name=""/>
        <dsp:cNvSpPr/>
      </dsp:nvSpPr>
      <dsp:spPr>
        <a:xfrm>
          <a:off x="9759170"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Add employee network representatives as voting members of Workplace Health &amp; Safety Committees and the Policy Health &amp; Safety Committee.</a:t>
          </a:r>
        </a:p>
      </dsp:txBody>
      <dsp:txXfrm>
        <a:off x="9759170" y="129938"/>
        <a:ext cx="3962863" cy="2377717"/>
      </dsp:txXfrm>
    </dsp:sp>
    <dsp:sp modelId="{856EB987-6D36-4BCF-B862-579002483CD5}">
      <dsp:nvSpPr>
        <dsp:cNvPr id="0" name=""/>
        <dsp:cNvSpPr/>
      </dsp:nvSpPr>
      <dsp:spPr>
        <a:xfrm>
          <a:off x="3971590" y="4562254"/>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4603416"/>
        <a:ext cx="45572" cy="9114"/>
      </dsp:txXfrm>
    </dsp:sp>
    <dsp:sp modelId="{8DDDA1F9-6AD4-4346-8467-475AEEC0E267}">
      <dsp:nvSpPr>
        <dsp:cNvPr id="0" name=""/>
        <dsp:cNvSpPr/>
      </dsp:nvSpPr>
      <dsp:spPr>
        <a:xfrm>
          <a:off x="10527"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Establish trauma‑informed, culturally safe reporting mechanisms co-designed with employee networks.</a:t>
          </a:r>
        </a:p>
      </dsp:txBody>
      <dsp:txXfrm>
        <a:off x="10527" y="3419115"/>
        <a:ext cx="3962863" cy="2377717"/>
      </dsp:txXfrm>
    </dsp:sp>
    <dsp:sp modelId="{6A60FADE-99C8-4059-B67C-CBFA89557787}">
      <dsp:nvSpPr>
        <dsp:cNvPr id="0" name=""/>
        <dsp:cNvSpPr/>
      </dsp:nvSpPr>
      <dsp:spPr>
        <a:xfrm>
          <a:off x="4884848"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Embed anti-racism, inclusion, culturally safe supervision, and psychosocial hazard prevention into mandatory manager training and PMAs.</a:t>
          </a:r>
        </a:p>
      </dsp:txBody>
      <dsp:txXfrm>
        <a:off x="4884848" y="3419115"/>
        <a:ext cx="3962863" cy="2377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7723-A8A3-4C77-85CA-2763B05F5F8B}">
      <dsp:nvSpPr>
        <dsp:cNvPr id="0" name=""/>
        <dsp:cNvSpPr/>
      </dsp:nvSpPr>
      <dsp:spPr>
        <a:xfrm>
          <a:off x="183132" y="770593"/>
          <a:ext cx="6288927"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F2F53A-C85D-4250-9371-CA9532D14BBF}">
      <dsp:nvSpPr>
        <dsp:cNvPr id="0" name=""/>
        <dsp:cNvSpPr/>
      </dsp:nvSpPr>
      <dsp:spPr>
        <a:xfrm>
          <a:off x="694650" y="1256536"/>
          <a:ext cx="6288927"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The Reality</a:t>
          </a:r>
          <a:endParaRPr lang="en-US" sz="4000" kern="1200"/>
        </a:p>
      </dsp:txBody>
      <dsp:txXfrm>
        <a:off x="810248" y="1372134"/>
        <a:ext cx="6057731" cy="3715616"/>
      </dsp:txXfrm>
    </dsp:sp>
    <dsp:sp modelId="{952BAAE9-B62E-4FA5-8A98-CC19EA6CF41C}">
      <dsp:nvSpPr>
        <dsp:cNvPr id="0" name=""/>
        <dsp:cNvSpPr/>
      </dsp:nvSpPr>
      <dsp:spPr>
        <a:xfrm>
          <a:off x="7314817" y="761999"/>
          <a:ext cx="6580569"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62D2EA-3F3E-4CA1-99B9-ADAC37C1C56B}">
      <dsp:nvSpPr>
        <dsp:cNvPr id="0" name=""/>
        <dsp:cNvSpPr/>
      </dsp:nvSpPr>
      <dsp:spPr>
        <a:xfrm>
          <a:off x="7826335" y="1247941"/>
          <a:ext cx="6580569"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public service does not currently track the long‑term health impacts of workplace racism — but research shows the risks are significant and measurable.</a:t>
          </a:r>
          <a:br>
            <a:rPr lang="en-US" sz="2100" kern="1200"/>
          </a:br>
          <a:r>
            <a:rPr lang="en-US" sz="2100" kern="1200"/>
            <a:t> • Ignoring this harm contributes to:</a:t>
          </a:r>
          <a:br>
            <a:rPr lang="en-US" sz="2100" kern="1200"/>
          </a:br>
          <a:r>
            <a:rPr lang="en-US" sz="2100" kern="1200"/>
            <a:t> – burnout</a:t>
          </a:r>
          <a:br>
            <a:rPr lang="en-US" sz="2100" kern="1200"/>
          </a:br>
          <a:r>
            <a:rPr lang="en-US" sz="2100" kern="1200"/>
            <a:t> – long‑term and short‑term disability</a:t>
          </a:r>
          <a:br>
            <a:rPr lang="en-US" sz="2100" kern="1200"/>
          </a:br>
          <a:r>
            <a:rPr lang="en-US" sz="2100" kern="1200"/>
            <a:t> – attrition of racialized employees</a:t>
          </a:r>
          <a:br>
            <a:rPr lang="en-US" sz="2100" kern="1200"/>
          </a:br>
          <a:r>
            <a:rPr lang="en-US" sz="2100" kern="1200"/>
            <a:t> – chronic stress‑related health conditions</a:t>
          </a:r>
          <a:br>
            <a:rPr lang="en-US" sz="2100" kern="1200"/>
          </a:br>
          <a:r>
            <a:rPr lang="en-US" sz="2100" kern="1200"/>
            <a:t> • Recognizing racism as a health and safety issue means the PS can no longer treat it as optional or secondary work.</a:t>
          </a:r>
        </a:p>
      </dsp:txBody>
      <dsp:txXfrm>
        <a:off x="7941933" y="1363539"/>
        <a:ext cx="6349373" cy="3715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40DD1-EF1F-473E-B80C-85A5220A5A08}">
      <dsp:nvSpPr>
        <dsp:cNvPr id="0" name=""/>
        <dsp:cNvSpPr/>
      </dsp:nvSpPr>
      <dsp:spPr>
        <a:xfrm>
          <a:off x="0" y="289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DFE9A5-308B-4D31-9B80-CEB0D206D1BF}">
      <dsp:nvSpPr>
        <dsp:cNvPr id="0" name=""/>
        <dsp:cNvSpPr/>
      </dsp:nvSpPr>
      <dsp:spPr>
        <a:xfrm>
          <a:off x="0" y="289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 harms of systemic racism and discrimination have leveraged legal, regulatory, and policy compliance requirements tied to equity, human rights.</a:t>
          </a:r>
        </a:p>
      </dsp:txBody>
      <dsp:txXfrm>
        <a:off x="0" y="2893"/>
        <a:ext cx="13731875" cy="1973450"/>
      </dsp:txXfrm>
    </dsp:sp>
    <dsp:sp modelId="{A62E2A58-4C67-4021-A984-954C260A56B2}">
      <dsp:nvSpPr>
        <dsp:cNvPr id="0" name=""/>
        <dsp:cNvSpPr/>
      </dsp:nvSpPr>
      <dsp:spPr>
        <a:xfrm>
          <a:off x="0" y="197634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837CB2-6E41-434E-B6D1-581DA8DBDF25}">
      <dsp:nvSpPr>
        <dsp:cNvPr id="0" name=""/>
        <dsp:cNvSpPr/>
      </dsp:nvSpPr>
      <dsp:spPr>
        <a:xfrm>
          <a:off x="0" y="197634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These harms have been highlighted also as organizational risks, linking inequitable workplaces with productivity loss, payouts related to grievances and harassment claims, disability leave, attrition, presenteeism, and absenteeism.</a:t>
          </a:r>
        </a:p>
      </dsp:txBody>
      <dsp:txXfrm>
        <a:off x="0" y="1976343"/>
        <a:ext cx="13731875" cy="1973450"/>
      </dsp:txXfrm>
    </dsp:sp>
    <dsp:sp modelId="{0E5AABC3-57AE-405E-8090-B4274CF42010}">
      <dsp:nvSpPr>
        <dsp:cNvPr id="0" name=""/>
        <dsp:cNvSpPr/>
      </dsp:nvSpPr>
      <dsp:spPr>
        <a:xfrm>
          <a:off x="0" y="3949794"/>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6503CE5-5859-4706-AEFE-1578A02A70D1}">
      <dsp:nvSpPr>
        <dsp:cNvPr id="0" name=""/>
        <dsp:cNvSpPr/>
      </dsp:nvSpPr>
      <dsp:spPr>
        <a:xfrm>
          <a:off x="0" y="3949794"/>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With Dr. Dalexis’ research, we now must contend with the real physical and mental health harm caused by inequitable workplaces. </a:t>
          </a:r>
        </a:p>
      </dsp:txBody>
      <dsp:txXfrm>
        <a:off x="0" y="3949794"/>
        <a:ext cx="13731875" cy="197345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72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9FD8-3281-258E-6CAD-314C4F558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2ECA9-3F8B-9FF7-6232-77E5410A2281}"/>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3D5972E-F3D0-7E0A-604B-42BC80E2A6D9}"/>
              </a:ext>
            </a:extLst>
          </p:cNvPr>
          <p:cNvSpPr>
            <a:spLocks noGrp="1"/>
          </p:cNvSpPr>
          <p:nvPr>
            <p:ph type="body" idx="1"/>
          </p:nvPr>
        </p:nvSpPr>
        <p:spPr>
          <a:xfrm>
            <a:off x="822325" y="7040563"/>
            <a:ext cx="6584950" cy="5761037"/>
          </a:xfrm>
          <a:prstGeom prst="rect">
            <a:avLst/>
          </a:prstGeom>
        </p:spPr>
        <p:txBody>
          <a:bodyPr/>
          <a:lstStyle/>
          <a:p>
            <a:pPr rtl="0" fontAlgn="base"/>
            <a:r>
              <a:rPr lang="en-CA" sz="1200" b="1" i="0" kern="1200">
                <a:solidFill>
                  <a:schemeClr val="tx1"/>
                </a:solidFill>
                <a:effectLst/>
                <a:latin typeface="+mn-lt"/>
                <a:ea typeface="+mn-ea"/>
                <a:cs typeface="+mn-cs"/>
              </a:rPr>
              <a:t>Before we begin, we would like to acknowledge the land.  </a:t>
            </a:r>
            <a:r>
              <a:rPr lang="en-CA" sz="1200" b="0" i="0" u="sng" strike="noStrike" kern="1200">
                <a:solidFill>
                  <a:schemeClr val="tx1"/>
                </a:solidFill>
                <a:effectLst/>
                <a:latin typeface="+mn-lt"/>
                <a:ea typeface="+mn-ea"/>
                <a:cs typeface="+mn-cs"/>
                <a:hlinkClick r:id="rId3"/>
              </a:rPr>
              <a:t>Native-Land.ca | Our home on native land</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For those of us joining from the </a:t>
            </a:r>
            <a:r>
              <a:rPr lang="en-US" sz="1200" b="1" i="0" kern="1200">
                <a:solidFill>
                  <a:schemeClr val="tx1"/>
                </a:solidFill>
                <a:effectLst/>
                <a:latin typeface="+mn-lt"/>
                <a:ea typeface="+mn-ea"/>
                <a:cs typeface="+mn-cs"/>
              </a:rPr>
              <a:t>Ottawa/Gatineau region</a:t>
            </a:r>
            <a:r>
              <a:rPr lang="en-US" sz="1200" b="0" i="0" kern="1200">
                <a:solidFill>
                  <a:schemeClr val="tx1"/>
                </a:solidFill>
                <a:effectLst/>
                <a:latin typeface="+mn-lt"/>
                <a:ea typeface="+mn-ea"/>
                <a:cs typeface="+mn-cs"/>
              </a:rPr>
              <a:t>, I acknowledge that we are on the unceded traditional territory of the Algonquin Anishinaabeg People. As we are joining from many different locations today, I also invite you to take a moment to reflect on the Indigenous lands on which you are working. Indigenous peoples have been the traditional stewards of these lands and waters since time immemorial.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For those of us joining </a:t>
            </a:r>
            <a:r>
              <a:rPr lang="en-US" sz="1200" b="1" i="0" kern="1200">
                <a:solidFill>
                  <a:schemeClr val="tx1"/>
                </a:solidFill>
                <a:effectLst/>
                <a:latin typeface="+mn-lt"/>
                <a:ea typeface="+mn-ea"/>
                <a:cs typeface="+mn-cs"/>
              </a:rPr>
              <a:t>Toronto</a:t>
            </a:r>
            <a:r>
              <a:rPr lang="en-US" sz="1200" b="0" i="0" kern="1200">
                <a:solidFill>
                  <a:schemeClr val="tx1"/>
                </a:solidFill>
                <a:effectLst/>
                <a:latin typeface="+mn-lt"/>
                <a:ea typeface="+mn-ea"/>
                <a:cs typeface="+mn-cs"/>
              </a:rPr>
              <a:t>, we acknowledge the traditional territories of the peoples of Turtle Island. The land on which we gather today has been a site of human activity for over 15,000 years and is the territory of the Huron‑Wendat and Petun First Nations, the Seneca, and most recently, the </a:t>
            </a:r>
            <a:r>
              <a:rPr lang="en-US" sz="1200" b="0" i="0" kern="1200" err="1">
                <a:solidFill>
                  <a:schemeClr val="tx1"/>
                </a:solidFill>
                <a:effectLst/>
                <a:latin typeface="+mn-lt"/>
                <a:ea typeface="+mn-ea"/>
                <a:cs typeface="+mn-cs"/>
              </a:rPr>
              <a:t>Mississaugas</a:t>
            </a:r>
            <a:r>
              <a:rPr lang="en-US" sz="1200" b="0" i="0" kern="1200">
                <a:solidFill>
                  <a:schemeClr val="tx1"/>
                </a:solidFill>
                <a:effectLst/>
                <a:latin typeface="+mn-lt"/>
                <a:ea typeface="+mn-ea"/>
                <a:cs typeface="+mn-cs"/>
              </a:rPr>
              <a:t> of the Credit River. This territory is governed by the Dish With One Spoon Wampum Belt Covenant, an agreement between the Haudenosaunee Confederacy and the Ojibwe and allied nations to peaceably share and care for the resources of the Great Lakes. </a:t>
            </a:r>
          </a:p>
          <a:p>
            <a:pPr rtl="0" fontAlgn="base"/>
            <a:r>
              <a:rPr lang="en-CA" sz="1200" b="0" i="0" kern="1200">
                <a:solidFill>
                  <a:schemeClr val="tx1"/>
                </a:solidFill>
                <a:effectLst/>
                <a:latin typeface="+mn-lt"/>
                <a:ea typeface="+mn-ea"/>
                <a:cs typeface="+mn-cs"/>
              </a:rPr>
              <a:t>Today, the place known as Toronto continues to be home to many Indigenous peoples from across Turtle Island. We are grateful for the opportunity to live, work, and gather on this land. We also acknowledge that we are all treaty peoples — including those of us who came here as settlers, as migrants in this generation or generations past, and those who were brought here involuntarily, particularly through the Trans‑Atlantic Slave Trade.</a:t>
            </a:r>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113060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B5E9-FE12-772C-8679-7D9248E1E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F71A6-8E35-CAD2-8593-98C4CDA8D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B8E85-FD35-CEE2-4056-CEA0DB3CDA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743353-9BAF-381E-07C9-43190BD8CFF5}"/>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594687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A9BA-7246-1132-838D-1713D9FB2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F56B6-D56B-3A0E-00D8-33CED7F3DD1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5D04444-1A9F-E418-FC91-E996782A4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85F790-673E-D2C2-0DBE-D6AEF19C51F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99375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8948F-558A-89D8-EABB-D9C26F9D4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9E1F9-2C27-5A32-EDC6-6D34605A7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526AF-148F-5C2B-1A66-5823FFD547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1FCBE-D3C2-D23F-737F-33C7BEC622AA}"/>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55173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2550"/>
              </a:lnSpc>
              <a:buNone/>
            </a:pP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974A-0152-A780-483A-12E46F289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EB4F8-12B1-92F0-5256-D5499C56E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0E870-9FC7-485D-E21F-BFD33CCD4A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F15764-D7DB-5215-683E-3EE5F15C524E}"/>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82167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967C-56E9-C2B8-0EEA-A7623434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01BD2-874F-04D4-8F9F-B5CFC5111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F4D5-D45C-7BF4-B06F-AD943CEB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E75941-1BDA-F182-A8FC-B6E328B4453A}"/>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6125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B4FED-6D68-B523-6A7A-E8B18463B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D6EE-99E2-29A6-F4B3-E3832CDF7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11B7C-E496-7D80-9393-7713633F2C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4C5FB-2744-8B91-363F-F2FC1F8F6886}"/>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16382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EF01-8573-532B-C743-F56930499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5D1C0-2AD2-E4B8-1786-8E8AA375C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FC49-C5CF-A16D-09E6-2A0842041A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245F30-0325-CFED-36AF-DC7732CD4900}"/>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13440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9F66-54A6-6948-BA0B-4CF7285A8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92968-CD12-A215-C6E5-7CEA45E97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8243D-C659-7E2F-F6D2-6C6B6FE97F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B60CC5-A289-511F-D464-09C72CA0404A}"/>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47963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rtl="0" fontAlgn="base"/>
            <a:r>
              <a:rPr lang="en-CA" sz="1200" b="1" i="0" kern="1200">
                <a:solidFill>
                  <a:schemeClr val="tx1"/>
                </a:solidFill>
                <a:effectLst/>
                <a:latin typeface="+mn-lt"/>
                <a:ea typeface="+mn-ea"/>
                <a:cs typeface="+mn-cs"/>
              </a:rPr>
              <a:t>Before we begin, we would like to acknowledge the land.  </a:t>
            </a:r>
            <a:r>
              <a:rPr lang="en-CA" sz="1200" b="0" i="0" u="sng" strike="noStrike" kern="1200">
                <a:solidFill>
                  <a:schemeClr val="tx1"/>
                </a:solidFill>
                <a:effectLst/>
                <a:latin typeface="+mn-lt"/>
                <a:ea typeface="+mn-ea"/>
                <a:cs typeface="+mn-cs"/>
                <a:hlinkClick r:id="rId3"/>
              </a:rPr>
              <a:t>Native-Land.ca | Our home on native land</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For those of us joining from the </a:t>
            </a:r>
            <a:r>
              <a:rPr lang="en-US" sz="1200" b="1" i="0" kern="1200">
                <a:solidFill>
                  <a:schemeClr val="tx1"/>
                </a:solidFill>
                <a:effectLst/>
                <a:latin typeface="+mn-lt"/>
                <a:ea typeface="+mn-ea"/>
                <a:cs typeface="+mn-cs"/>
              </a:rPr>
              <a:t>Ottawa/Gatineau region</a:t>
            </a:r>
            <a:r>
              <a:rPr lang="en-US" sz="1200" b="0" i="0" kern="1200">
                <a:solidFill>
                  <a:schemeClr val="tx1"/>
                </a:solidFill>
                <a:effectLst/>
                <a:latin typeface="+mn-lt"/>
                <a:ea typeface="+mn-ea"/>
                <a:cs typeface="+mn-cs"/>
              </a:rPr>
              <a:t>, I acknowledge that we are on the unceded traditional territory of the Algonquin Anishinaabeg People. As we are joining from many different locations today, I also invite you to take a moment to reflect on the Indigenous lands on which you are working. Indigenous peoples have been the traditional stewards of these lands and waters since time immemorial.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For those of us joining </a:t>
            </a:r>
            <a:r>
              <a:rPr lang="en-US" sz="1200" b="1" i="0" kern="1200">
                <a:solidFill>
                  <a:schemeClr val="tx1"/>
                </a:solidFill>
                <a:effectLst/>
                <a:latin typeface="+mn-lt"/>
                <a:ea typeface="+mn-ea"/>
                <a:cs typeface="+mn-cs"/>
              </a:rPr>
              <a:t>Toronto</a:t>
            </a:r>
            <a:r>
              <a:rPr lang="en-US" sz="1200" b="0" i="0" kern="1200">
                <a:solidFill>
                  <a:schemeClr val="tx1"/>
                </a:solidFill>
                <a:effectLst/>
                <a:latin typeface="+mn-lt"/>
                <a:ea typeface="+mn-ea"/>
                <a:cs typeface="+mn-cs"/>
              </a:rPr>
              <a:t>, we acknowledge the traditional territories of the peoples of Turtle Island. The land on which we gather today has been a site of human activity for over 15,000 years and is the territory of the Huron‑Wendat and Petun First Nations, the Seneca, and most recently, the </a:t>
            </a:r>
            <a:r>
              <a:rPr lang="en-US" sz="1200" b="0" i="0" kern="1200" err="1">
                <a:solidFill>
                  <a:schemeClr val="tx1"/>
                </a:solidFill>
                <a:effectLst/>
                <a:latin typeface="+mn-lt"/>
                <a:ea typeface="+mn-ea"/>
                <a:cs typeface="+mn-cs"/>
              </a:rPr>
              <a:t>Mississaugas</a:t>
            </a:r>
            <a:r>
              <a:rPr lang="en-US" sz="1200" b="0" i="0" kern="1200">
                <a:solidFill>
                  <a:schemeClr val="tx1"/>
                </a:solidFill>
                <a:effectLst/>
                <a:latin typeface="+mn-lt"/>
                <a:ea typeface="+mn-ea"/>
                <a:cs typeface="+mn-cs"/>
              </a:rPr>
              <a:t> of the Credit River. This territory is governed by the Dish With One Spoon Wampum Belt Covenant, an agreement between the Haudenosaunee Confederacy and the Ojibwe and allied nations to peaceably share and care for the resources of the Great Lakes. </a:t>
            </a:r>
          </a:p>
          <a:p>
            <a:pPr rtl="0" fontAlgn="base"/>
            <a:r>
              <a:rPr lang="en-CA" sz="1200" b="0" i="0" kern="1200">
                <a:solidFill>
                  <a:schemeClr val="tx1"/>
                </a:solidFill>
                <a:effectLst/>
                <a:latin typeface="+mn-lt"/>
                <a:ea typeface="+mn-ea"/>
                <a:cs typeface="+mn-cs"/>
              </a:rPr>
              <a:t>Today, the place known as Toronto continues to be home to many Indigenous peoples from across Turtle Island. We are grateful for the opportunity to live, work, and gather on this land. We also acknowledge that we are all treaty peoples — including those of us who came here as settlers, as migrants in this generation or generations past, and those who were brought here involuntarily, particularly through the Trans‑Atlantic Slave Trade.</a:t>
            </a:r>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56733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C15D-8896-5D42-A410-92CF9A445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666D9-7A9B-7A13-9A00-0A5B0CA20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07905-34C7-9D23-2A06-00713FF112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29E662-1422-6277-7063-78BE9ED8E194}"/>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688182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D82F-D49A-FCAD-7BD3-2006878E5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036E-54A4-029B-EE6D-86FD1868F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BCC41-B744-52AE-5428-325FFFEC2C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FEEB74-F318-9322-31EE-5C7325CAA71D}"/>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4168939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3CDE-1FD7-80C5-9570-4F59111EB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75D41-EC42-ADDD-7A94-502EFF1FB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88B5F-CB6B-FCEF-076B-5549570026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9B3FC-FAAF-473F-D7E5-76E65AE41C51}"/>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972877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fr-CA" dirty="0"/>
          </a:p>
        </p:txBody>
      </p:sp>
    </p:spTree>
    <p:extLst>
      <p:ext uri="{BB962C8B-B14F-4D97-AF65-F5344CB8AC3E}">
        <p14:creationId xmlns:p14="http://schemas.microsoft.com/office/powerpoint/2010/main" val="2061292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F3C9-3421-50A7-B0C3-86F4528D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28F57-997C-0450-1326-992F7C0A2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61C46-5DB9-7D5A-23FA-8DCD8D1AF5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046269-B874-EB2B-90DB-C10A1FB82F55}"/>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203051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dirty="0"/>
          </a:p>
        </p:txBody>
      </p:sp>
    </p:spTree>
    <p:extLst>
      <p:ext uri="{BB962C8B-B14F-4D97-AF65-F5344CB8AC3E}">
        <p14:creationId xmlns:p14="http://schemas.microsoft.com/office/powerpoint/2010/main" val="1244308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394604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a:p>
        </p:txBody>
      </p:sp>
    </p:spTree>
    <p:extLst>
      <p:ext uri="{BB962C8B-B14F-4D97-AF65-F5344CB8AC3E}">
        <p14:creationId xmlns:p14="http://schemas.microsoft.com/office/powerpoint/2010/main" val="12665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171450" indent="-171450">
              <a:buFont typeface="Arial,Sans-Serif"/>
              <a:buChar char="•"/>
            </a:pPr>
            <a:r>
              <a:rPr lang="en-US" b="1" dirty="0"/>
              <a:t>Who is in the room</a:t>
            </a:r>
            <a:endParaRPr lang="en-US" dirty="0">
              <a:solidFill>
                <a:srgbClr val="444444"/>
              </a:solidFill>
            </a:endParaRPr>
          </a:p>
          <a:p>
            <a:pPr marL="171450" indent="-171450">
              <a:buFont typeface="Arial,Sans-Serif"/>
              <a:buChar char="•"/>
            </a:pPr>
            <a:r>
              <a:rPr lang="en-US" dirty="0"/>
              <a:t>“This audience cuts across government — top representation includes </a:t>
            </a:r>
            <a:r>
              <a:rPr lang="en-US" b="1" dirty="0"/>
              <a:t>Health Canada, PHAC, PSPC, and ISED</a:t>
            </a:r>
            <a:r>
              <a:rPr lang="en-US" dirty="0"/>
              <a:t>, plus a wide mix of employee networks.”</a:t>
            </a:r>
            <a:endParaRPr lang="en-US" dirty="0">
              <a:solidFill>
                <a:srgbClr val="444444"/>
              </a:solidFill>
            </a:endParaRPr>
          </a:p>
          <a:p>
            <a:pPr marL="171450" indent="-171450">
              <a:buFont typeface="Arial,Sans-Serif"/>
              <a:buChar char="•"/>
            </a:pPr>
            <a:r>
              <a:rPr lang="en-US" b="1" dirty="0"/>
              <a:t>Why they’re here (what to expect from the discussion)</a:t>
            </a:r>
            <a:endParaRPr lang="en-US" dirty="0">
              <a:solidFill>
                <a:srgbClr val="444444"/>
              </a:solidFill>
            </a:endParaRPr>
          </a:p>
          <a:p>
            <a:pPr marL="171450" indent="-171450">
              <a:buFont typeface="Arial,Sans-Serif"/>
              <a:buChar char="•"/>
            </a:pPr>
            <a:r>
              <a:rPr lang="en-US" dirty="0"/>
              <a:t>“Motivations are mixed: many are here out of </a:t>
            </a:r>
            <a:r>
              <a:rPr lang="en-US" b="1" dirty="0"/>
              <a:t>personal interest</a:t>
            </a:r>
            <a:r>
              <a:rPr lang="en-US" dirty="0"/>
              <a:t> and to </a:t>
            </a:r>
            <a:r>
              <a:rPr lang="en-US" b="1" dirty="0"/>
              <a:t>support colleagues</a:t>
            </a:r>
            <a:r>
              <a:rPr lang="en-US" dirty="0"/>
              <a:t>, and a large share cite </a:t>
            </a:r>
            <a:r>
              <a:rPr lang="en-US" b="1" dirty="0"/>
              <a:t>lived experience</a:t>
            </a:r>
            <a:r>
              <a:rPr lang="en-US" dirty="0"/>
              <a:t>—so we should expect both learning-focused and experience-grounded perspectives.” </a:t>
            </a:r>
            <a:endParaRPr lang="en-US" dirty="0">
              <a:solidFill>
                <a:srgbClr val="444444"/>
              </a:solidFill>
            </a:endParaRPr>
          </a:p>
          <a:p>
            <a:pPr marL="171450" indent="-171450">
              <a:buFont typeface="Arial,Sans-Serif"/>
              <a:buChar char="•"/>
            </a:pPr>
            <a:r>
              <a:rPr lang="en-US" dirty="0"/>
              <a:t>“Most participants are </a:t>
            </a:r>
            <a:r>
              <a:rPr lang="en-US" b="1" dirty="0"/>
              <a:t>not very</a:t>
            </a:r>
            <a:r>
              <a:rPr lang="en-US" dirty="0"/>
              <a:t> or </a:t>
            </a:r>
            <a:r>
              <a:rPr lang="en-US" b="1" dirty="0"/>
              <a:t>somewhat familiar</a:t>
            </a:r>
            <a:r>
              <a:rPr lang="en-US" dirty="0"/>
              <a:t> with the research, so the session should stay accessible and evidence-based rather than overly technical. (118)</a:t>
            </a:r>
            <a:endParaRPr lang="en-US" dirty="0">
              <a:solidFill>
                <a:srgbClr val="444444"/>
              </a:solidFill>
            </a:endParaRPr>
          </a:p>
          <a:p>
            <a:pPr marL="171450" indent="-171450">
              <a:buFont typeface="Arial,Sans-Serif"/>
              <a:buChar char="•"/>
            </a:pPr>
            <a:r>
              <a:rPr lang="en-US" b="1" dirty="0"/>
              <a:t>What participants want from workplaces (what themes will resonate)</a:t>
            </a:r>
            <a:endParaRPr lang="en-US" dirty="0">
              <a:solidFill>
                <a:srgbClr val="444444"/>
              </a:solidFill>
            </a:endParaRPr>
          </a:p>
          <a:p>
            <a:pPr marL="171450" indent="-171450">
              <a:buFont typeface="Arial,Sans-Serif"/>
              <a:buChar char="•"/>
            </a:pPr>
            <a:r>
              <a:rPr lang="en-US" dirty="0"/>
              <a:t>“The strongest workplace themes are </a:t>
            </a:r>
            <a:r>
              <a:rPr lang="en-US" b="1" dirty="0"/>
              <a:t>inclusion/belonging</a:t>
            </a:r>
            <a:r>
              <a:rPr lang="en-US" dirty="0"/>
              <a:t>, </a:t>
            </a:r>
            <a:r>
              <a:rPr lang="en-US" b="1" dirty="0"/>
              <a:t>fairness/equity</a:t>
            </a:r>
            <a:r>
              <a:rPr lang="en-US" dirty="0"/>
              <a:t>, and calls for </a:t>
            </a:r>
            <a:r>
              <a:rPr lang="en-US" b="1" dirty="0"/>
              <a:t>representation and accountability</a:t>
            </a:r>
            <a:r>
              <a:rPr lang="en-US" dirty="0"/>
              <a:t>—these are the areas the participants today will likely listen for in the evidence and in solutions.” </a:t>
            </a:r>
            <a:r>
              <a:rPr lang="en-US" dirty="0">
                <a:solidFill>
                  <a:srgbClr val="444444"/>
                </a:solidFill>
              </a:rPr>
              <a:t> </a:t>
            </a:r>
          </a:p>
          <a:p>
            <a:pPr marL="171450" indent="-171450">
              <a:buFont typeface="Arial,Sans-Serif"/>
              <a:buChar char="•"/>
            </a:pPr>
            <a:r>
              <a:rPr lang="en-US" b="1" dirty="0"/>
              <a:t>Anchor message</a:t>
            </a:r>
            <a:endParaRPr lang="en-US" dirty="0">
              <a:solidFill>
                <a:srgbClr val="444444"/>
              </a:solidFill>
            </a:endParaRPr>
          </a:p>
          <a:p>
            <a:pPr marL="171450" indent="-171450">
              <a:buFont typeface="Arial,Sans-Serif"/>
              <a:buChar char="•"/>
            </a:pPr>
            <a:r>
              <a:rPr lang="en-US" dirty="0"/>
              <a:t>“Finally, there is overwhelming alignment that racism is a </a:t>
            </a:r>
            <a:r>
              <a:rPr lang="en-US" b="1" dirty="0"/>
              <a:t>public health issue</a:t>
            </a:r>
            <a:r>
              <a:rPr lang="en-US" dirty="0"/>
              <a:t>, which gives us a strong shared foundation for the session.” (231 people out of 286)</a:t>
            </a:r>
            <a:endParaRPr lang="en-US" dirty="0">
              <a:solidFill>
                <a:srgbClr val="444444"/>
              </a:solidFill>
            </a:endParaRPr>
          </a:p>
        </p:txBody>
      </p:sp>
    </p:spTree>
    <p:extLst>
      <p:ext uri="{BB962C8B-B14F-4D97-AF65-F5344CB8AC3E}">
        <p14:creationId xmlns:p14="http://schemas.microsoft.com/office/powerpoint/2010/main" val="379216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4216911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4014182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5FD3-E7DF-4DFA-259D-15B60A4DF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4FC23-59F1-9CBC-B859-72CB745C064D}"/>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6FA8EA0-F5B5-7FF4-D0F5-F84DABC3D540}"/>
              </a:ext>
            </a:extLst>
          </p:cNvPr>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460035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430E-B1D0-A864-4B3E-E2EFCC1D3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3C04C-52BE-CE43-1924-CC300CA8F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EB760-298F-454B-F3BD-29480EB0C4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9CCFB3-9A45-9AC3-50F8-92B1A3CBAE0A}"/>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78057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a:t>Do you consider racism to be a public health issue?”</a:t>
            </a:r>
            <a:endParaRPr lang="en-US"/>
          </a:p>
          <a:p>
            <a:pPr marL="285750" indent="-285750">
              <a:buFont typeface="Arial"/>
              <a:buChar char="•"/>
            </a:pPr>
            <a:r>
              <a:rPr lang="en-US" b="1"/>
              <a:t>About 9 out of 10 people</a:t>
            </a:r>
            <a:r>
              <a:rPr lang="en-US"/>
              <a:t> say </a:t>
            </a:r>
            <a:r>
              <a:rPr lang="en-US" b="1"/>
              <a:t>yes</a:t>
            </a:r>
            <a:endParaRPr lang="en-US"/>
          </a:p>
          <a:p>
            <a:pPr marL="285750" indent="-285750">
              <a:buFont typeface="Arial"/>
              <a:buChar char="•"/>
            </a:pPr>
            <a:r>
              <a:rPr lang="en-US" b="1"/>
              <a:t>About 1 out of 8 people</a:t>
            </a:r>
            <a:r>
              <a:rPr lang="en-US"/>
              <a:t> are </a:t>
            </a:r>
            <a:r>
              <a:rPr lang="en-US" b="1"/>
              <a:t>unsure</a:t>
            </a:r>
            <a:endParaRPr lang="en-US"/>
          </a:p>
          <a:p>
            <a:pPr marL="285750" indent="-285750">
              <a:buFont typeface="Arial"/>
              <a:buChar char="•"/>
            </a:pPr>
            <a:r>
              <a:rPr lang="en-US" b="1"/>
              <a:t>Fewer than 1 out of 100 people</a:t>
            </a:r>
            <a:r>
              <a:rPr lang="en-US"/>
              <a:t> say </a:t>
            </a:r>
            <a:r>
              <a:rPr lang="en-US" b="1"/>
              <a:t>no</a:t>
            </a:r>
            <a:endParaRPr lang="en-US"/>
          </a:p>
          <a:p>
            <a:endParaRPr lang="en-US">
              <a:latin typeface="Calibri"/>
              <a:ea typeface="Calibri"/>
              <a:cs typeface="Calibri"/>
            </a:endParaRPr>
          </a:p>
          <a:p>
            <a:r>
              <a:rPr lang="en-US" baseline="-25000"/>
              <a:t>The registration data shows strong interest in understanding:</a:t>
            </a:r>
            <a:br>
              <a:rPr lang="en-US" baseline="-25000">
                <a:cs typeface="+mn-lt"/>
              </a:rPr>
            </a:br>
            <a:r>
              <a:rPr lang="en-US" baseline="-25000"/>
              <a:t> – how workplace racism affects </a:t>
            </a:r>
            <a:r>
              <a:rPr lang="en-US" b="1" baseline="-25000"/>
              <a:t>mental, physical, and psychological health</a:t>
            </a:r>
            <a:br>
              <a:rPr lang="en-US" b="1" baseline="-25000">
                <a:cs typeface="+mn-lt"/>
              </a:rPr>
            </a:br>
            <a:r>
              <a:rPr lang="en-US" b="1" baseline="-25000"/>
              <a:t> – how systemic practices and organizational culture can create risk environments</a:t>
            </a:r>
            <a:br>
              <a:rPr lang="en-US" b="1" baseline="-25000">
                <a:cs typeface="+mn-lt"/>
              </a:rPr>
            </a:br>
            <a:r>
              <a:rPr lang="en-US" b="1" baseline="-25000"/>
              <a:t> – what prevention measures, accountability mechanisms, and institutional responsibilities</a:t>
            </a:r>
            <a:r>
              <a:rPr lang="en-US" baseline="-25000"/>
              <a:t> look like in practice</a:t>
            </a:r>
          </a:p>
          <a:p>
            <a:r>
              <a:rPr lang="en-US" baseline="-25000"/>
              <a:t>• Many of you also highlighted the need for practical guidance:</a:t>
            </a:r>
            <a:br>
              <a:rPr lang="en-US" baseline="-25000">
                <a:cs typeface="+mn-lt"/>
              </a:rPr>
            </a:br>
            <a:r>
              <a:rPr lang="en-US" baseline="-25000"/>
              <a:t> – how to recognize risks in your own organizational contexts</a:t>
            </a:r>
            <a:br>
              <a:rPr lang="en-US" baseline="-25000">
                <a:cs typeface="+mn-lt"/>
              </a:rPr>
            </a:br>
            <a:r>
              <a:rPr lang="en-US" baseline="-25000"/>
              <a:t> – how evidence can be used to drive </a:t>
            </a:r>
            <a:r>
              <a:rPr lang="en-US" b="1" baseline="-25000"/>
              <a:t>policy and systems change</a:t>
            </a:r>
            <a:br>
              <a:rPr lang="en-US" b="1" baseline="-25000">
                <a:cs typeface="+mn-lt"/>
              </a:rPr>
            </a:br>
            <a:r>
              <a:rPr lang="en-US" b="1" baseline="-25000"/>
              <a:t> – how employees and leaders can contribute to healthier, safer workplaces</a:t>
            </a:r>
            <a:endParaRPr lang="en-US" baseline="-25000"/>
          </a:p>
          <a:p>
            <a:r>
              <a:rPr lang="en-US" baseline="-25000"/>
              <a:t>• We’ve structured today’s session directly around the themes you identified — the evidence, the health impacts, the organizational risk factors, and the pathways toward prevention. We encourage you to bring your own insights and questions into the Q&amp;A.</a:t>
            </a:r>
          </a:p>
          <a:p>
            <a:endParaRPr lang="en-US">
              <a:latin typeface="Calibri"/>
              <a:ea typeface="Calibri"/>
              <a:cs typeface="Calibri"/>
            </a:endParaRPr>
          </a:p>
        </p:txBody>
      </p:sp>
    </p:spTree>
    <p:extLst>
      <p:ext uri="{BB962C8B-B14F-4D97-AF65-F5344CB8AC3E}">
        <p14:creationId xmlns:p14="http://schemas.microsoft.com/office/powerpoint/2010/main" val="256288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2114-AEF1-349F-EB87-426A27D6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0706B-3D7D-9FFB-7DA8-E319699DF28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EEBB00B-86FE-BAA1-BF28-31B79EA25276}"/>
              </a:ext>
            </a:extLst>
          </p:cNvPr>
          <p:cNvSpPr>
            <a:spLocks noGrp="1"/>
          </p:cNvSpPr>
          <p:nvPr>
            <p:ph type="body" idx="1"/>
          </p:nvPr>
        </p:nvSpPr>
        <p:spPr/>
        <p:txBody>
          <a:bodyPr/>
          <a:lstStyle/>
          <a:p>
            <a:r>
              <a:rPr lang="en-CA"/>
              <a:t>Ten years ago, I completed my </a:t>
            </a:r>
            <a:r>
              <a:rPr lang="en-CA" b="1"/>
              <a:t>Bachelor’s degree in Industrial Relations</a:t>
            </a:r>
            <a:r>
              <a:rPr lang="en-CA"/>
              <a:t>.</a:t>
            </a:r>
            <a:br>
              <a:rPr lang="en-CA"/>
            </a:br>
            <a:r>
              <a:rPr lang="en-CA"/>
              <a:t>At the very beginning of my career as a </a:t>
            </a:r>
            <a:r>
              <a:rPr lang="en-CA" b="1"/>
              <a:t>human resources professional</a:t>
            </a:r>
            <a:r>
              <a:rPr lang="en-CA"/>
              <a:t>, I quickly realized that the experiences of </a:t>
            </a:r>
            <a:r>
              <a:rPr lang="en-CA" b="1"/>
              <a:t>marginalized groups</a:t>
            </a:r>
            <a:r>
              <a:rPr lang="en-CA"/>
              <a:t>—particularly </a:t>
            </a:r>
            <a:r>
              <a:rPr lang="en-CA" b="1"/>
              <a:t>racialized workers and immigrants</a:t>
            </a:r>
            <a:r>
              <a:rPr lang="en-CA"/>
              <a:t>—were not the same as those of other groups.</a:t>
            </a:r>
          </a:p>
          <a:p>
            <a:r>
              <a:rPr lang="en-CA"/>
              <a:t>The </a:t>
            </a:r>
            <a:r>
              <a:rPr lang="en-CA" b="1"/>
              <a:t>barriers were numerous</a:t>
            </a:r>
            <a:r>
              <a:rPr lang="en-CA"/>
              <a:t>: from </a:t>
            </a:r>
            <a:r>
              <a:rPr lang="en-CA" b="1"/>
              <a:t>hiring</a:t>
            </a:r>
            <a:r>
              <a:rPr lang="en-CA"/>
              <a:t> and </a:t>
            </a:r>
            <a:r>
              <a:rPr lang="en-CA" b="1"/>
              <a:t>salary evaluations</a:t>
            </a:r>
            <a:r>
              <a:rPr lang="en-CA"/>
              <a:t> to </a:t>
            </a:r>
            <a:r>
              <a:rPr lang="en-CA" b="1"/>
              <a:t>promotion opportunities</a:t>
            </a:r>
            <a:r>
              <a:rPr lang="en-CA"/>
              <a:t>.</a:t>
            </a:r>
            <a:br>
              <a:rPr lang="en-CA"/>
            </a:br>
            <a:r>
              <a:rPr lang="en-CA"/>
              <a:t>Through both my </a:t>
            </a:r>
            <a:r>
              <a:rPr lang="en-CA" b="1"/>
              <a:t>professional</a:t>
            </a:r>
            <a:r>
              <a:rPr lang="en-CA"/>
              <a:t> and </a:t>
            </a:r>
            <a:r>
              <a:rPr lang="en-CA" b="1"/>
              <a:t>personal experiences</a:t>
            </a:r>
            <a:r>
              <a:rPr lang="en-CA"/>
              <a:t>, I developed a deep curiosity to better understand the situation of these workers.</a:t>
            </a:r>
          </a:p>
          <a:p>
            <a:r>
              <a:rPr lang="en-CA"/>
              <a:t>This led me to pursue a </a:t>
            </a:r>
            <a:r>
              <a:rPr lang="en-CA" b="1"/>
              <a:t>Master’s degree</a:t>
            </a:r>
            <a:r>
              <a:rPr lang="en-CA"/>
              <a:t>, specializing in </a:t>
            </a:r>
            <a:r>
              <a:rPr lang="en-CA" b="1"/>
              <a:t>psychosocial factors affecting mental health</a:t>
            </a:r>
            <a:r>
              <a:rPr lang="en-CA"/>
              <a:t>.</a:t>
            </a:r>
            <a:br>
              <a:rPr lang="en-CA"/>
            </a:br>
            <a:r>
              <a:rPr lang="en-CA"/>
              <a:t>Back in </a:t>
            </a:r>
            <a:r>
              <a:rPr lang="en-CA" b="1"/>
              <a:t>2020</a:t>
            </a:r>
            <a:r>
              <a:rPr lang="en-CA"/>
              <a:t>, there were </a:t>
            </a:r>
            <a:r>
              <a:rPr lang="en-CA" b="1"/>
              <a:t>no race-based data available</a:t>
            </a:r>
            <a:r>
              <a:rPr lang="en-CA"/>
              <a:t> in Canada — no way to compare or measure the experiences of racialized employees.</a:t>
            </a:r>
          </a:p>
          <a:p>
            <a:r>
              <a:rPr lang="en-CA"/>
              <a:t>That realization motivated me to </a:t>
            </a:r>
            <a:r>
              <a:rPr lang="en-CA" b="1"/>
              <a:t>continue my career in research</a:t>
            </a:r>
            <a:r>
              <a:rPr lang="en-CA"/>
              <a:t>, focusing on understanding the lived experiences of </a:t>
            </a:r>
            <a:r>
              <a:rPr lang="en-CA" b="1"/>
              <a:t>marginalized workers</a:t>
            </a:r>
            <a:r>
              <a:rPr lang="en-CA"/>
              <a:t>, and more specifically, on </a:t>
            </a:r>
            <a:r>
              <a:rPr lang="en-CA" b="1"/>
              <a:t>workplace racism</a:t>
            </a:r>
            <a:r>
              <a:rPr lang="en-CA"/>
              <a:t> among racialized employees.</a:t>
            </a:r>
            <a:br>
              <a:rPr lang="en-CA"/>
            </a:br>
            <a:r>
              <a:rPr lang="en-CA"/>
              <a:t>My goal has always been clear: to </a:t>
            </a:r>
            <a:r>
              <a:rPr lang="en-CA" b="1"/>
              <a:t>help dismantle systemic barriers</a:t>
            </a:r>
            <a:r>
              <a:rPr lang="en-CA"/>
              <a:t> and </a:t>
            </a:r>
            <a:r>
              <a:rPr lang="en-CA" b="1"/>
              <a:t>equip workers</a:t>
            </a:r>
            <a:r>
              <a:rPr lang="en-CA"/>
              <a:t> with the knowledge and tools they need to thrive.</a:t>
            </a:r>
          </a:p>
          <a:p>
            <a:r>
              <a:rPr lang="en-CA"/>
              <a:t>My name is </a:t>
            </a:r>
            <a:r>
              <a:rPr lang="en-CA" b="1"/>
              <a:t>Rose Darly Dalexis</a:t>
            </a:r>
            <a:r>
              <a:rPr lang="en-CA"/>
              <a:t>, and I want to warmly welcome you to today’s webinar on the </a:t>
            </a:r>
            <a:r>
              <a:rPr lang="en-CA" b="1"/>
              <a:t>Impacts of Workplace Racism on the Mental and Physical Health of Black Canadian Public Servants</a:t>
            </a:r>
            <a:r>
              <a:rPr lang="en-CA"/>
              <a:t>.</a:t>
            </a:r>
          </a:p>
          <a:p>
            <a:r>
              <a:rPr lang="en-CA"/>
              <a:t>Thank you for being here with us today.</a:t>
            </a:r>
          </a:p>
          <a:p>
            <a:endParaRPr lang="en-US"/>
          </a:p>
        </p:txBody>
      </p:sp>
      <p:sp>
        <p:nvSpPr>
          <p:cNvPr id="4" name="Slide Number Placeholder 3">
            <a:extLst>
              <a:ext uri="{FF2B5EF4-FFF2-40B4-BE49-F238E27FC236}">
                <a16:creationId xmlns:a16="http://schemas.microsoft.com/office/drawing/2014/main" id="{DB092BD1-2523-2991-24B7-05422AECE3AB}"/>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7861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txBody>
          <a:bodyPr/>
          <a:lstStyle/>
          <a:p>
            <a:endParaRPr lang="en-CA"/>
          </a:p>
        </p:txBody>
      </p:sp>
      <p:sp>
        <p:nvSpPr>
          <p:cNvPr id="3" name="Notes Placeholder 2"/>
          <p:cNvSpPr>
            <a:spLocks noGrp="1"/>
          </p:cNvSpPr>
          <p:nvPr>
            <p:ph type="body" idx="1"/>
          </p:nvPr>
        </p:nvSpPr>
        <p:spPr>
          <a:xfrm>
            <a:off x="822325" y="7040563"/>
            <a:ext cx="6584950" cy="5761037"/>
          </a:xfrm>
          <a:prstGeom prst="rect">
            <a:avLst/>
          </a:prstGeom>
        </p:spPr>
        <p:txBody>
          <a:bodyPr/>
          <a:lstStyle/>
          <a:p>
            <a:r>
              <a:rPr lang="en-CA" dirty="0"/>
              <a:t>Today, I will </a:t>
            </a:r>
            <a:r>
              <a:rPr lang="en-CA" b="1" dirty="0"/>
              <a:t>highlight the key areas where racial discrimination can occur in the workplace</a:t>
            </a:r>
            <a:r>
              <a:rPr lang="en-CA" dirty="0"/>
              <a:t>.</a:t>
            </a:r>
          </a:p>
          <a:p>
            <a:r>
              <a:rPr lang="en-CA" dirty="0"/>
              <a:t>I will present the </a:t>
            </a:r>
            <a:r>
              <a:rPr lang="en-CA" b="1" dirty="0"/>
              <a:t>findings from three studies</a:t>
            </a:r>
            <a:r>
              <a:rPr lang="en-CA" dirty="0"/>
              <a:t>, focusing on the </a:t>
            </a:r>
            <a:r>
              <a:rPr lang="en-CA" b="1" dirty="0"/>
              <a:t>experiences and lived realities of Black public servants</a:t>
            </a:r>
            <a:r>
              <a:rPr lang="en-CA" dirty="0"/>
              <a:t>, as well as the </a:t>
            </a:r>
            <a:r>
              <a:rPr lang="en-CA" b="1" dirty="0"/>
              <a:t>mental, physical, and physiological health risks</a:t>
            </a:r>
            <a:r>
              <a:rPr lang="en-CA" dirty="0"/>
              <a:t> associated with these experiences.</a:t>
            </a:r>
          </a:p>
          <a:p>
            <a:r>
              <a:rPr lang="en-CA" dirty="0"/>
              <a:t>We will also </a:t>
            </a:r>
            <a:r>
              <a:rPr lang="en-CA" b="1" dirty="0"/>
              <a:t>explore the voices and testimonies of Black public servants in Canada</a:t>
            </a:r>
            <a:r>
              <a:rPr lang="en-CA" dirty="0"/>
              <a:t>,</a:t>
            </a:r>
            <a:br>
              <a:rPr lang="en-CA" dirty="0"/>
            </a:br>
            <a:r>
              <a:rPr lang="en-CA" dirty="0"/>
              <a:t>and </a:t>
            </a:r>
            <a:r>
              <a:rPr lang="en-CA" b="1" dirty="0"/>
              <a:t>discuss prevention, redress, and organizational transformation measures</a:t>
            </a:r>
            <a:r>
              <a:rPr lang="en-CA" dirty="0"/>
              <a:t> that are essential for achieving </a:t>
            </a:r>
            <a:r>
              <a:rPr lang="en-CA" b="1" dirty="0"/>
              <a:t>long-term and sustainable change</a:t>
            </a:r>
            <a:endParaRPr lang="en-CA" dirty="0"/>
          </a:p>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dirty="0"/>
          </a:p>
        </p:txBody>
      </p:sp>
    </p:spTree>
    <p:extLst>
      <p:ext uri="{BB962C8B-B14F-4D97-AF65-F5344CB8AC3E}">
        <p14:creationId xmlns:p14="http://schemas.microsoft.com/office/powerpoint/2010/main" val="244876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F6BC-1EAA-2013-C5A2-577AD3588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97B01-1127-D841-3F42-10FEB9A0389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A1B3448-95D6-A3C9-9BC9-FD33700B2E6C}"/>
              </a:ext>
            </a:extLst>
          </p:cNvPr>
          <p:cNvSpPr>
            <a:spLocks noGrp="1"/>
          </p:cNvSpPr>
          <p:nvPr>
            <p:ph type="body" idx="1"/>
          </p:nvPr>
        </p:nvSpPr>
        <p:spPr/>
        <p:txBody>
          <a:bodyPr/>
          <a:lstStyle/>
          <a:p>
            <a:r>
              <a:rPr lang="en-CA"/>
              <a:t> - split into 2 slides</a:t>
            </a:r>
          </a:p>
          <a:p>
            <a:r>
              <a:rPr lang="en-CA"/>
              <a:t>Before going any further, it’s essential to look at what the data tell us.</a:t>
            </a:r>
            <a:br>
              <a:rPr lang="en-CA"/>
            </a:br>
            <a:r>
              <a:rPr lang="en-CA"/>
              <a:t>The numbers reveal a troubling reality — </a:t>
            </a:r>
            <a:r>
              <a:rPr lang="en-CA" b="1"/>
              <a:t>a hidden crisis that continues to shape the experiences of racialized employees</a:t>
            </a:r>
            <a:r>
              <a:rPr lang="en-CA"/>
              <a:t>.</a:t>
            </a:r>
          </a:p>
          <a:p>
            <a:endParaRPr lang="en-CA"/>
          </a:p>
          <a:p>
            <a:r>
              <a:rPr lang="en-CA"/>
              <a:t>Workplace racism remains a reality that is far too often overlooked. Yet its effects on the </a:t>
            </a:r>
            <a:r>
              <a:rPr lang="en-CA" b="1"/>
              <a:t>mental health, physical well-being, and professional trajectories</a:t>
            </a:r>
            <a:r>
              <a:rPr lang="en-CA"/>
              <a:t> of racialized individuals are profound — and have long remained </a:t>
            </a:r>
            <a:r>
              <a:rPr lang="en-CA" b="1"/>
              <a:t>under-documented</a:t>
            </a:r>
            <a:r>
              <a:rPr lang="en-CA"/>
              <a:t>.</a:t>
            </a:r>
          </a:p>
          <a:p>
            <a:r>
              <a:rPr lang="en-CA"/>
              <a:t>In other words, </a:t>
            </a:r>
            <a:r>
              <a:rPr lang="en-CA" b="1"/>
              <a:t>Black workers continue to be the most affected</a:t>
            </a:r>
            <a:r>
              <a:rPr lang="en-CA"/>
              <a:t> by discriminatory practices in professional settings.</a:t>
            </a:r>
            <a:br>
              <a:rPr lang="en-CA"/>
            </a:br>
            <a:r>
              <a:rPr lang="en-CA"/>
              <a:t>This demonstrates that </a:t>
            </a:r>
            <a:r>
              <a:rPr lang="en-CA" b="1"/>
              <a:t>systemic barriers persist not only at the hiring stage, but throughout the entire career path</a:t>
            </a:r>
            <a:r>
              <a:rPr lang="en-CA"/>
              <a:t>.</a:t>
            </a:r>
          </a:p>
          <a:p>
            <a:r>
              <a:rPr lang="en-CA"/>
              <a:t>These figures are more than just statistics — they reflect a </a:t>
            </a:r>
            <a:r>
              <a:rPr lang="en-CA" b="1"/>
              <a:t>lived reality</a:t>
            </a:r>
            <a:r>
              <a:rPr lang="en-CA"/>
              <a:t> experienced daily by thousands of racialized employees.</a:t>
            </a:r>
          </a:p>
          <a:p>
            <a:r>
              <a:rPr lang="en-CA"/>
              <a:t>This </a:t>
            </a:r>
            <a:r>
              <a:rPr lang="en-CA" b="1"/>
              <a:t>hidden crisis</a:t>
            </a:r>
            <a:r>
              <a:rPr lang="en-CA"/>
              <a:t> calls for </a:t>
            </a:r>
            <a:r>
              <a:rPr lang="en-CA" b="1"/>
              <a:t>institutional recognition, concrete action, and a deep transformation</a:t>
            </a:r>
            <a:r>
              <a:rPr lang="en-CA"/>
              <a:t> of workplace cultures.</a:t>
            </a:r>
          </a:p>
          <a:p>
            <a:r>
              <a:rPr lang="en-CA"/>
              <a:t>In short, the data speak for themselves: </a:t>
            </a:r>
            <a:r>
              <a:rPr lang="en-CA" b="1"/>
              <a:t>workplace equity remains a goal to be achieved, not yet a lived reality.</a:t>
            </a:r>
            <a:endParaRPr lang="en-CA"/>
          </a:p>
          <a:p>
            <a:endParaRPr lang="en-US"/>
          </a:p>
        </p:txBody>
      </p:sp>
      <p:sp>
        <p:nvSpPr>
          <p:cNvPr id="4" name="Slide Number Placeholder 3">
            <a:extLst>
              <a:ext uri="{FF2B5EF4-FFF2-40B4-BE49-F238E27FC236}">
                <a16:creationId xmlns:a16="http://schemas.microsoft.com/office/drawing/2014/main" id="{BA8B1438-F672-8DC9-3D09-426D070748F4}"/>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83161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D8A0-35C0-5548-7AC5-839164137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77C69-58CF-3F58-6289-2E209B89272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B0D3E7-51C3-2E41-F3CB-E7F461EDF3FB}"/>
              </a:ext>
            </a:extLst>
          </p:cNvPr>
          <p:cNvSpPr>
            <a:spLocks noGrp="1"/>
          </p:cNvSpPr>
          <p:nvPr>
            <p:ph type="body" idx="1"/>
          </p:nvPr>
        </p:nvSpPr>
        <p:spPr/>
        <p:txBody>
          <a:bodyPr/>
          <a:lstStyle/>
          <a:p>
            <a:r>
              <a:rPr lang="en-CA"/>
              <a:t> - split into 2 slides</a:t>
            </a:r>
          </a:p>
          <a:p>
            <a:r>
              <a:rPr lang="en-CA"/>
              <a:t>Before going any further, it’s essential to look at what the data tell us.</a:t>
            </a:r>
            <a:br>
              <a:rPr lang="en-CA"/>
            </a:br>
            <a:r>
              <a:rPr lang="en-CA"/>
              <a:t>The numbers reveal a troubling reality — </a:t>
            </a:r>
            <a:r>
              <a:rPr lang="en-CA" b="1"/>
              <a:t>a hidden crisis that continues to shape the experiences of racialized employees</a:t>
            </a:r>
            <a:r>
              <a:rPr lang="en-CA"/>
              <a:t>.</a:t>
            </a:r>
          </a:p>
          <a:p>
            <a:endParaRPr lang="en-CA"/>
          </a:p>
          <a:p>
            <a:r>
              <a:rPr lang="en-CA"/>
              <a:t>Workplace racism remains a reality that is far too often overlooked. Yet its effects on the </a:t>
            </a:r>
            <a:r>
              <a:rPr lang="en-CA" b="1"/>
              <a:t>mental health, physical well-being, and professional trajectories</a:t>
            </a:r>
            <a:r>
              <a:rPr lang="en-CA"/>
              <a:t> of racialized individuals are profound — and have long remained </a:t>
            </a:r>
            <a:r>
              <a:rPr lang="en-CA" b="1"/>
              <a:t>under-documented</a:t>
            </a:r>
            <a:r>
              <a:rPr lang="en-CA"/>
              <a:t>.</a:t>
            </a:r>
          </a:p>
          <a:p>
            <a:r>
              <a:rPr lang="en-CA"/>
              <a:t>In other words, </a:t>
            </a:r>
            <a:r>
              <a:rPr lang="en-CA" b="1"/>
              <a:t>Black workers continue to be the most affected</a:t>
            </a:r>
            <a:r>
              <a:rPr lang="en-CA"/>
              <a:t> by discriminatory practices in professional settings.</a:t>
            </a:r>
            <a:br>
              <a:rPr lang="en-CA"/>
            </a:br>
            <a:r>
              <a:rPr lang="en-CA"/>
              <a:t>This demonstrates that </a:t>
            </a:r>
            <a:r>
              <a:rPr lang="en-CA" b="1"/>
              <a:t>systemic barriers persist not only at the hiring stage, but throughout the entire career path</a:t>
            </a:r>
            <a:r>
              <a:rPr lang="en-CA"/>
              <a:t>.</a:t>
            </a:r>
          </a:p>
          <a:p>
            <a:r>
              <a:rPr lang="en-CA"/>
              <a:t>These figures are more than just statistics — they reflect a </a:t>
            </a:r>
            <a:r>
              <a:rPr lang="en-CA" b="1"/>
              <a:t>lived reality</a:t>
            </a:r>
            <a:r>
              <a:rPr lang="en-CA"/>
              <a:t> experienced daily by thousands of racialized employees.</a:t>
            </a:r>
          </a:p>
          <a:p>
            <a:r>
              <a:rPr lang="en-CA"/>
              <a:t>This </a:t>
            </a:r>
            <a:r>
              <a:rPr lang="en-CA" b="1"/>
              <a:t>hidden crisis</a:t>
            </a:r>
            <a:r>
              <a:rPr lang="en-CA"/>
              <a:t> calls for </a:t>
            </a:r>
            <a:r>
              <a:rPr lang="en-CA" b="1"/>
              <a:t>institutional recognition, concrete action, and a deep transformation</a:t>
            </a:r>
            <a:r>
              <a:rPr lang="en-CA"/>
              <a:t> of workplace cultures.</a:t>
            </a:r>
          </a:p>
          <a:p>
            <a:r>
              <a:rPr lang="en-CA"/>
              <a:t>In short, the data speak for themselves: </a:t>
            </a:r>
            <a:r>
              <a:rPr lang="en-CA" b="1"/>
              <a:t>workplace equity remains a goal to be achieved, not yet a lived reality.</a:t>
            </a:r>
            <a:endParaRPr lang="en-CA"/>
          </a:p>
          <a:p>
            <a:endParaRPr lang="en-US"/>
          </a:p>
        </p:txBody>
      </p:sp>
      <p:sp>
        <p:nvSpPr>
          <p:cNvPr id="4" name="Slide Number Placeholder 3">
            <a:extLst>
              <a:ext uri="{FF2B5EF4-FFF2-40B4-BE49-F238E27FC236}">
                <a16:creationId xmlns:a16="http://schemas.microsoft.com/office/drawing/2014/main" id="{BE3F297E-3A2B-F6CC-E584-78122E71BFCA}"/>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41760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843914626"/>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9759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38868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1473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340833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36150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86028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08251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83377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37035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44886083"/>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01190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2692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8062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38602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35652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5277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66058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29544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6801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8809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03441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00596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8179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8373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92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5797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9989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788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512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87126" y="3675873"/>
            <a:ext cx="515048" cy="438150"/>
          </a:xfrm>
          <a:prstGeom prst="rect">
            <a:avLst/>
          </a:prstGeom>
          <a:solidFill>
            <a:schemeClr val="tx1">
              <a:lumMod val="50000"/>
              <a:lumOff val="50000"/>
            </a:schemeClr>
          </a:solidFill>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391689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215B89-8E1C-B117-66DF-8390ECC1C0A8}"/>
              </a:ext>
            </a:extLst>
          </p:cNvPr>
          <p:cNvSpPr/>
          <p:nvPr userDrawn="1"/>
        </p:nvSpPr>
        <p:spPr>
          <a:xfrm>
            <a:off x="0" y="1"/>
            <a:ext cx="14630400" cy="8236634"/>
          </a:xfrm>
          <a:prstGeom prst="rect">
            <a:avLst/>
          </a:prstGeom>
          <a:solidFill>
            <a:srgbClr val="FFEA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9267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bg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66832" y="7667002"/>
            <a:ext cx="515048" cy="438150"/>
          </a:xfrm>
          <a:prstGeom prst="rect">
            <a:avLst/>
          </a:prstGeom>
          <a:solidFill>
            <a:srgbClr val="7A5229"/>
          </a:solidFill>
          <a:effectLst>
            <a:softEdge rad="38100"/>
          </a:effectLst>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5525210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l" defTabSz="914400" rtl="0" eaLnBrk="1" latinLnBrk="0" hangingPunct="1">
        <a:lnSpc>
          <a:spcPct val="90000"/>
        </a:lnSpc>
        <a:spcBef>
          <a:spcPct val="0"/>
        </a:spcBef>
        <a:buNone/>
        <a:defRPr sz="3600" b="1" kern="1200">
          <a:solidFill>
            <a:srgbClr val="7A5229"/>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228600" algn="l" defTabSz="914400" rtl="0" eaLnBrk="1" latinLnBrk="0" hangingPunct="1">
        <a:lnSpc>
          <a:spcPct val="120000"/>
        </a:lnSpc>
        <a:spcBef>
          <a:spcPts val="500"/>
        </a:spcBef>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6858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9144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1430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1.svg"/><Relationship Id="rId11" Type="http://schemas.openxmlformats.org/officeDocument/2006/relationships/hyperlink" Target="https://wiki.gccollab.ca/images/f/f8/A_Study_of_the_Black_Executive_Community_in_the_Federal_Public_Service_compressed_2MB.pdf" TargetMode="External"/><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slide" Target="slide3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75C1-4B3E-7828-4FE9-937B7C1B655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F974DCD-E508-AECD-51E2-EC924BE373B4}"/>
              </a:ext>
            </a:extLst>
          </p:cNvPr>
          <p:cNvSpPr>
            <a:spLocks noGrp="1"/>
          </p:cNvSpPr>
          <p:nvPr>
            <p:ph type="sldNum" sz="quarter" idx="12"/>
          </p:nvPr>
        </p:nvSpPr>
        <p:spPr/>
        <p:txBody>
          <a:bodyPr/>
          <a:lstStyle/>
          <a:p>
            <a:fld id="{CC057153-B650-4DEB-B370-79DDCFDCE934}" type="slidenum">
              <a:rPr lang="en-US" smtClean="0"/>
              <a:t>1</a:t>
            </a:fld>
            <a:endParaRPr lang="en-US"/>
          </a:p>
        </p:txBody>
      </p:sp>
      <p:sp>
        <p:nvSpPr>
          <p:cNvPr id="11" name="TextBox 10">
            <a:extLst>
              <a:ext uri="{FF2B5EF4-FFF2-40B4-BE49-F238E27FC236}">
                <a16:creationId xmlns:a16="http://schemas.microsoft.com/office/drawing/2014/main" id="{E9291339-FDDB-DA0B-027B-63169A883C29}"/>
              </a:ext>
            </a:extLst>
          </p:cNvPr>
          <p:cNvSpPr txBox="1"/>
          <p:nvPr/>
        </p:nvSpPr>
        <p:spPr>
          <a:xfrm>
            <a:off x="612090" y="1561605"/>
            <a:ext cx="12322860" cy="2209003"/>
          </a:xfrm>
          <a:prstGeom prst="rect">
            <a:avLst/>
          </a:prstGeom>
          <a:noFill/>
        </p:spPr>
        <p:txBody>
          <a:bodyPr wrap="square">
            <a:sp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effectLst/>
                <a:uLnTx/>
                <a:uFillTx/>
                <a:latin typeface="Neue Haas Grotesk Text Pro"/>
                <a:ea typeface="Roboto Mono Medium"/>
                <a:cs typeface="+mj-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effectLst/>
                <a:uLnTx/>
                <a:uFillTx/>
                <a:latin typeface="Neue Haas Grotesk Text Pro"/>
                <a:ea typeface="Roboto Mono Medium"/>
                <a:cs typeface="+mj-cs"/>
              </a:rPr>
              <a:t>Racial Discrimination and Health Outcomes for Racialized Public Servants</a:t>
            </a:r>
            <a:endParaRPr lang="en-CA" dirty="0"/>
          </a:p>
        </p:txBody>
      </p:sp>
      <p:sp>
        <p:nvSpPr>
          <p:cNvPr id="13" name="TextBox 12">
            <a:extLst>
              <a:ext uri="{FF2B5EF4-FFF2-40B4-BE49-F238E27FC236}">
                <a16:creationId xmlns:a16="http://schemas.microsoft.com/office/drawing/2014/main" id="{2826B1D7-F38A-D95A-3E30-6932F253F6C7}"/>
              </a:ext>
            </a:extLst>
          </p:cNvPr>
          <p:cNvSpPr txBox="1"/>
          <p:nvPr/>
        </p:nvSpPr>
        <p:spPr>
          <a:xfrm>
            <a:off x="9815513" y="5287423"/>
            <a:ext cx="3633787" cy="1380571"/>
          </a:xfrm>
          <a:prstGeom prst="rect">
            <a:avLst/>
          </a:prstGeom>
          <a:noFill/>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PHAC REN</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RESN</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ARAN</a:t>
            </a:r>
            <a:endParaRPr lang="en-CA" dirty="0">
              <a:solidFill>
                <a:schemeClr val="accent1">
                  <a:lumMod val="75000"/>
                </a:schemeClr>
              </a:solidFill>
            </a:endParaRPr>
          </a:p>
        </p:txBody>
      </p:sp>
      <p:sp>
        <p:nvSpPr>
          <p:cNvPr id="15" name="TextBox 14">
            <a:extLst>
              <a:ext uri="{FF2B5EF4-FFF2-40B4-BE49-F238E27FC236}">
                <a16:creationId xmlns:a16="http://schemas.microsoft.com/office/drawing/2014/main" id="{838CC0E4-9717-6288-F883-FC2BC9580B19}"/>
              </a:ext>
            </a:extLst>
          </p:cNvPr>
          <p:cNvSpPr txBox="1"/>
          <p:nvPr/>
        </p:nvSpPr>
        <p:spPr>
          <a:xfrm>
            <a:off x="2247900" y="4458993"/>
            <a:ext cx="4419600" cy="466794"/>
          </a:xfrm>
          <a:prstGeom prst="rect">
            <a:avLst/>
          </a:prstGeom>
          <a:noFill/>
        </p:spPr>
        <p:txBody>
          <a:bodyPr wrap="square">
            <a:spAutoFit/>
          </a:bodyPr>
          <a:lstStyle/>
          <a:p>
            <a:pPr marL="0" indent="0" algn="l">
              <a:lnSpc>
                <a:spcPts val="3100"/>
              </a:lnSpc>
              <a:buNone/>
            </a:pPr>
            <a:r>
              <a:rPr lang="en-US" sz="2400" b="1" dirty="0">
                <a:solidFill>
                  <a:srgbClr val="0070C0"/>
                </a:solidFill>
                <a:latin typeface="Roboto Bold" pitchFamily="34" charset="0"/>
                <a:ea typeface="Roboto Bold" pitchFamily="34" charset="-122"/>
                <a:cs typeface="Roboto Bold" pitchFamily="34" charset="-120"/>
              </a:rPr>
              <a:t> by Dr. Rose Darly Dalexis</a:t>
            </a:r>
            <a:endParaRPr lang="en-US" sz="2400" dirty="0">
              <a:solidFill>
                <a:srgbClr val="0070C0"/>
              </a:solidFill>
            </a:endParaRPr>
          </a:p>
        </p:txBody>
      </p:sp>
    </p:spTree>
    <p:extLst>
      <p:ext uri="{BB962C8B-B14F-4D97-AF65-F5344CB8AC3E}">
        <p14:creationId xmlns:p14="http://schemas.microsoft.com/office/powerpoint/2010/main" val="386601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AD37-012B-DDF6-D3B0-C10D9FF084A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F51E311-5600-7210-ADB5-ED0112903A66}"/>
              </a:ext>
            </a:extLst>
          </p:cNvPr>
          <p:cNvSpPr>
            <a:spLocks noGrp="1"/>
          </p:cNvSpPr>
          <p:nvPr>
            <p:ph type="title"/>
          </p:nvPr>
        </p:nvSpPr>
        <p:spPr>
          <a:xfrm>
            <a:off x="285750" y="477582"/>
            <a:ext cx="14366223" cy="50818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3200"/>
              <a:t>Workplace Racial Discrimination</a:t>
            </a:r>
            <a:r>
              <a:rPr lang="en-US" sz="3200" noProof="0"/>
              <a:t> in Canadian Public Service Workplaces</a:t>
            </a:r>
          </a:p>
        </p:txBody>
      </p:sp>
      <p:sp>
        <p:nvSpPr>
          <p:cNvPr id="6" name="Slide Number Placeholder 5">
            <a:extLst>
              <a:ext uri="{FF2B5EF4-FFF2-40B4-BE49-F238E27FC236}">
                <a16:creationId xmlns:a16="http://schemas.microsoft.com/office/drawing/2014/main" id="{EA9D596E-B388-3522-7B95-9CA660E47E6D}"/>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10</a:t>
            </a:fld>
            <a:endParaRPr lang="en-US"/>
          </a:p>
        </p:txBody>
      </p:sp>
      <p:sp>
        <p:nvSpPr>
          <p:cNvPr id="15" name="Text 10">
            <a:extLst>
              <a:ext uri="{FF2B5EF4-FFF2-40B4-BE49-F238E27FC236}">
                <a16:creationId xmlns:a16="http://schemas.microsoft.com/office/drawing/2014/main" id="{6CF996DC-31D8-2AFA-0DC9-B2EE44F1C863}"/>
              </a:ext>
            </a:extLst>
          </p:cNvPr>
          <p:cNvSpPr/>
          <p:nvPr/>
        </p:nvSpPr>
        <p:spPr>
          <a:xfrm>
            <a:off x="723279" y="6739143"/>
            <a:ext cx="12101181" cy="923123"/>
          </a:xfrm>
          <a:prstGeom prst="rect">
            <a:avLst/>
          </a:prstGeom>
          <a:noFill/>
          <a:ln/>
        </p:spPr>
        <p:txBody>
          <a:bodyPr wrap="square" lIns="0" tIns="0" rIns="0" bIns="0" rtlCol="0" anchor="t"/>
          <a:lstStyle/>
          <a:p>
            <a:pPr marL="285750" indent="-285750">
              <a:lnSpc>
                <a:spcPts val="2450"/>
              </a:lnSpc>
              <a:buFont typeface="Wingdings" pitchFamily="2" charset="2"/>
              <a:buChar char="Ø"/>
            </a:pPr>
            <a:r>
              <a:rPr lang="en-US" sz="2400">
                <a:latin typeface="Roboto" pitchFamily="34" charset="0"/>
                <a:ea typeface="Roboto" pitchFamily="34" charset="-122"/>
                <a:cs typeface="Roboto" pitchFamily="34" charset="-120"/>
              </a:rPr>
              <a:t>More than half of the  racialized workers have experienced at least one type of WP-RD. </a:t>
            </a:r>
            <a:endParaRPr lang="en-US"/>
          </a:p>
          <a:p>
            <a:pPr marL="285750" indent="-285750">
              <a:lnSpc>
                <a:spcPts val="2450"/>
              </a:lnSpc>
              <a:buFont typeface="Wingdings" pitchFamily="2" charset="2"/>
              <a:buChar char="Ø"/>
            </a:pPr>
            <a:r>
              <a:rPr lang="en-US" sz="2400">
                <a:latin typeface="Roboto" pitchFamily="34" charset="0"/>
                <a:ea typeface="Roboto" pitchFamily="34" charset="-122"/>
                <a:cs typeface="Roboto" pitchFamily="34" charset="-120"/>
              </a:rPr>
              <a:t>All types of Workplace Racial Discrimination (WP-RD) are more prevalent among the public service in comparison to the other working sectors. </a:t>
            </a:r>
            <a:endParaRPr lang="en-US" sz="2400"/>
          </a:p>
        </p:txBody>
      </p:sp>
      <p:graphicFrame>
        <p:nvGraphicFramePr>
          <p:cNvPr id="5" name="Chart 4">
            <a:extLst>
              <a:ext uri="{FF2B5EF4-FFF2-40B4-BE49-F238E27FC236}">
                <a16:creationId xmlns:a16="http://schemas.microsoft.com/office/drawing/2014/main" id="{9866BE35-A222-549D-B627-15048DDE595C}"/>
              </a:ext>
            </a:extLst>
          </p:cNvPr>
          <p:cNvGraphicFramePr>
            <a:graphicFrameLocks/>
          </p:cNvGraphicFramePr>
          <p:nvPr>
            <p:extLst>
              <p:ext uri="{D42A27DB-BD31-4B8C-83A1-F6EECF244321}">
                <p14:modId xmlns:p14="http://schemas.microsoft.com/office/powerpoint/2010/main" val="119299102"/>
              </p:ext>
            </p:extLst>
          </p:nvPr>
        </p:nvGraphicFramePr>
        <p:xfrm>
          <a:off x="39133" y="872197"/>
          <a:ext cx="14552133" cy="547233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MSc Sciences interdisciplinaires de la santé">
            <a:extLst>
              <a:ext uri="{FF2B5EF4-FFF2-40B4-BE49-F238E27FC236}">
                <a16:creationId xmlns:a16="http://schemas.microsoft.com/office/drawing/2014/main" id="{E8CDFF0F-2DEE-1FB2-D556-B95DD1A17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1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5FA4-AC01-FBDE-140B-407460C09108}"/>
            </a:ext>
          </a:extLst>
        </p:cNvPr>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0E3ACBE1-92BE-566A-F602-6D5DB961A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7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1C4BE3A1-4969-600B-D2E5-24379B75143D}"/>
              </a:ext>
            </a:extLst>
          </p:cNvPr>
          <p:cNvSpPr>
            <a:spLocks noGrp="1"/>
          </p:cNvSpPr>
          <p:nvPr>
            <p:ph type="title"/>
          </p:nvPr>
        </p:nvSpPr>
        <p:spPr>
          <a:xfrm>
            <a:off x="494706" y="451556"/>
            <a:ext cx="13946494" cy="111975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CA"/>
              <a:t>Work Place Racial Discrimination: </a:t>
            </a:r>
            <a:br>
              <a:rPr lang="en-CA"/>
            </a:br>
            <a:r>
              <a:rPr lang="en-CA"/>
              <a:t>Industry and Racial Background</a:t>
            </a:r>
            <a:endParaRPr lang="en-US" noProof="0"/>
          </a:p>
        </p:txBody>
      </p:sp>
      <p:sp>
        <p:nvSpPr>
          <p:cNvPr id="4" name="Slide Number Placeholder 3">
            <a:extLst>
              <a:ext uri="{FF2B5EF4-FFF2-40B4-BE49-F238E27FC236}">
                <a16:creationId xmlns:a16="http://schemas.microsoft.com/office/drawing/2014/main" id="{5C876C8B-5799-888C-C70F-8DA316E3794B}"/>
              </a:ext>
            </a:extLst>
          </p:cNvPr>
          <p:cNvSpPr>
            <a:spLocks noGrp="1"/>
          </p:cNvSpPr>
          <p:nvPr>
            <p:ph type="sldNum" sz="quarter" idx="12"/>
          </p:nvPr>
        </p:nvSpPr>
        <p:spPr/>
        <p:txBody>
          <a:bodyPr/>
          <a:lstStyle/>
          <a:p>
            <a:fld id="{CC057153-B650-4DEB-B370-79DDCFDCE934}" type="slidenum">
              <a:rPr lang="en-US" smtClean="0"/>
              <a:pPr/>
              <a:t>11</a:t>
            </a:fld>
            <a:endParaRPr lang="en-US"/>
          </a:p>
        </p:txBody>
      </p:sp>
      <p:sp>
        <p:nvSpPr>
          <p:cNvPr id="15" name="Text 10">
            <a:extLst>
              <a:ext uri="{FF2B5EF4-FFF2-40B4-BE49-F238E27FC236}">
                <a16:creationId xmlns:a16="http://schemas.microsoft.com/office/drawing/2014/main" id="{45EA728C-F6A4-8D3C-3AD3-081A58A86DCB}"/>
              </a:ext>
            </a:extLst>
          </p:cNvPr>
          <p:cNvSpPr/>
          <p:nvPr/>
        </p:nvSpPr>
        <p:spPr>
          <a:xfrm>
            <a:off x="677870" y="6383899"/>
            <a:ext cx="13243084" cy="830884"/>
          </a:xfrm>
          <a:prstGeom prst="rect">
            <a:avLst/>
          </a:prstGeom>
          <a:noFill/>
          <a:ln/>
        </p:spPr>
        <p:txBody>
          <a:bodyPr wrap="square" lIns="0" tIns="0" rIns="0" bIns="0" rtlCol="0" anchor="t"/>
          <a:lstStyle/>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Across all working sectors, Black workers reported more workplace racial discrimination experiences compared to the other working sectors.</a:t>
            </a:r>
          </a:p>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The prevalence is higher in the public working sectors </a:t>
            </a:r>
            <a:endParaRPr lang="en-US" sz="2400"/>
          </a:p>
        </p:txBody>
      </p:sp>
      <p:graphicFrame>
        <p:nvGraphicFramePr>
          <p:cNvPr id="16" name="Chart 15">
            <a:extLst>
              <a:ext uri="{FF2B5EF4-FFF2-40B4-BE49-F238E27FC236}">
                <a16:creationId xmlns:a16="http://schemas.microsoft.com/office/drawing/2014/main" id="{1BC50B6C-6E96-6657-BB81-3E40F0A80A34}"/>
              </a:ext>
            </a:extLst>
          </p:cNvPr>
          <p:cNvGraphicFramePr>
            <a:graphicFrameLocks/>
          </p:cNvGraphicFramePr>
          <p:nvPr>
            <p:extLst>
              <p:ext uri="{D42A27DB-BD31-4B8C-83A1-F6EECF244321}">
                <p14:modId xmlns:p14="http://schemas.microsoft.com/office/powerpoint/2010/main" val="2319989657"/>
              </p:ext>
            </p:extLst>
          </p:nvPr>
        </p:nvGraphicFramePr>
        <p:xfrm>
          <a:off x="494706" y="1957855"/>
          <a:ext cx="3178660" cy="3958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019B37B5-7863-ED47-94EB-BD06BC515785}"/>
              </a:ext>
            </a:extLst>
          </p:cNvPr>
          <p:cNvGraphicFramePr>
            <a:graphicFrameLocks/>
          </p:cNvGraphicFramePr>
          <p:nvPr>
            <p:extLst>
              <p:ext uri="{D42A27DB-BD31-4B8C-83A1-F6EECF244321}">
                <p14:modId xmlns:p14="http://schemas.microsoft.com/office/powerpoint/2010/main" val="3893917555"/>
              </p:ext>
            </p:extLst>
          </p:nvPr>
        </p:nvGraphicFramePr>
        <p:xfrm>
          <a:off x="7315200" y="1942754"/>
          <a:ext cx="3178660" cy="3940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509377C4-40FB-C149-9254-3EF5E5B69DDA}"/>
              </a:ext>
            </a:extLst>
          </p:cNvPr>
          <p:cNvGraphicFramePr>
            <a:graphicFrameLocks/>
          </p:cNvGraphicFramePr>
          <p:nvPr>
            <p:extLst>
              <p:ext uri="{D42A27DB-BD31-4B8C-83A1-F6EECF244321}">
                <p14:modId xmlns:p14="http://schemas.microsoft.com/office/powerpoint/2010/main" val="3161036749"/>
              </p:ext>
            </p:extLst>
          </p:nvPr>
        </p:nvGraphicFramePr>
        <p:xfrm>
          <a:off x="10610195" y="1957855"/>
          <a:ext cx="3310759" cy="39078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E359F22B-8482-0103-12EF-1D05B9F8F366}"/>
              </a:ext>
            </a:extLst>
          </p:cNvPr>
          <p:cNvGraphicFramePr>
            <a:graphicFrameLocks/>
          </p:cNvGraphicFramePr>
          <p:nvPr>
            <p:extLst>
              <p:ext uri="{D42A27DB-BD31-4B8C-83A1-F6EECF244321}">
                <p14:modId xmlns:p14="http://schemas.microsoft.com/office/powerpoint/2010/main" val="1682080437"/>
              </p:ext>
            </p:extLst>
          </p:nvPr>
        </p:nvGraphicFramePr>
        <p:xfrm>
          <a:off x="3831021" y="1942752"/>
          <a:ext cx="3310758" cy="39588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4819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3E50-9F3D-7868-8B83-27590242645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38BECD9-EBB1-A083-92E5-90442202224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29567" y="5753481"/>
            <a:ext cx="1669143" cy="2418222"/>
          </a:xfrm>
          <a:prstGeom prst="rect">
            <a:avLst/>
          </a:prstGeom>
        </p:spPr>
      </p:pic>
      <p:sp>
        <p:nvSpPr>
          <p:cNvPr id="3" name="Text 0">
            <a:extLst>
              <a:ext uri="{FF2B5EF4-FFF2-40B4-BE49-F238E27FC236}">
                <a16:creationId xmlns:a16="http://schemas.microsoft.com/office/drawing/2014/main" id="{8CA78C72-518A-96C2-994F-FFEBB29A1B3C}"/>
              </a:ext>
            </a:extLst>
          </p:cNvPr>
          <p:cNvSpPr>
            <a:spLocks noGrp="1"/>
          </p:cNvSpPr>
          <p:nvPr>
            <p:ph type="title"/>
          </p:nvPr>
        </p:nvSpPr>
        <p:spPr>
          <a:xfrm>
            <a:off x="620888" y="653786"/>
            <a:ext cx="13397421" cy="91752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Domains of WP-RD Among Black Workers 1 of 2</a:t>
            </a:r>
          </a:p>
        </p:txBody>
      </p:sp>
      <p:sp>
        <p:nvSpPr>
          <p:cNvPr id="7" name="Slide Number Placeholder 6">
            <a:extLst>
              <a:ext uri="{FF2B5EF4-FFF2-40B4-BE49-F238E27FC236}">
                <a16:creationId xmlns:a16="http://schemas.microsoft.com/office/drawing/2014/main" id="{85759BCA-84C8-D3C0-AAC3-B6428814AAAE}"/>
              </a:ext>
            </a:extLst>
          </p:cNvPr>
          <p:cNvSpPr>
            <a:spLocks noGrp="1"/>
          </p:cNvSpPr>
          <p:nvPr>
            <p:ph type="sldNum" sz="quarter" idx="12"/>
          </p:nvPr>
        </p:nvSpPr>
        <p:spPr>
          <a:xfrm>
            <a:off x="14072420" y="3895725"/>
            <a:ext cx="514350" cy="438150"/>
          </a:xfrm>
        </p:spPr>
        <p:txBody>
          <a:bodyPr/>
          <a:lstStyle/>
          <a:p>
            <a:fld id="{CC057153-B650-4DEB-B370-79DDCFDCE934}" type="slidenum">
              <a:rPr lang="en-US" smtClean="0"/>
              <a:pPr/>
              <a:t>12</a:t>
            </a:fld>
            <a:endParaRPr lang="en-US"/>
          </a:p>
        </p:txBody>
      </p:sp>
      <p:sp>
        <p:nvSpPr>
          <p:cNvPr id="4" name="Text 1">
            <a:extLst>
              <a:ext uri="{FF2B5EF4-FFF2-40B4-BE49-F238E27FC236}">
                <a16:creationId xmlns:a16="http://schemas.microsoft.com/office/drawing/2014/main" id="{6527949C-C722-A279-3D32-23603A4EB20D}"/>
              </a:ext>
            </a:extLst>
          </p:cNvPr>
          <p:cNvSpPr/>
          <p:nvPr/>
        </p:nvSpPr>
        <p:spPr>
          <a:xfrm>
            <a:off x="719733"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a:extLst>
              <a:ext uri="{FF2B5EF4-FFF2-40B4-BE49-F238E27FC236}">
                <a16:creationId xmlns:a16="http://schemas.microsoft.com/office/drawing/2014/main" id="{774D7E80-036E-9BB7-4D4A-356C74570618}"/>
              </a:ext>
            </a:extLst>
          </p:cNvPr>
          <p:cNvSpPr/>
          <p:nvPr/>
        </p:nvSpPr>
        <p:spPr>
          <a:xfrm>
            <a:off x="719733" y="272564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Work Organization</a:t>
            </a:r>
            <a:endParaRPr lang="en-US" sz="2400"/>
          </a:p>
        </p:txBody>
      </p:sp>
      <p:sp>
        <p:nvSpPr>
          <p:cNvPr id="8" name="Text 5">
            <a:extLst>
              <a:ext uri="{FF2B5EF4-FFF2-40B4-BE49-F238E27FC236}">
                <a16:creationId xmlns:a16="http://schemas.microsoft.com/office/drawing/2014/main" id="{3739280D-3627-BB42-E8E5-D2B18FD80FB4}"/>
              </a:ext>
            </a:extLst>
          </p:cNvPr>
          <p:cNvSpPr/>
          <p:nvPr/>
        </p:nvSpPr>
        <p:spPr>
          <a:xfrm>
            <a:off x="4886456"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a:extLst>
              <a:ext uri="{FF2B5EF4-FFF2-40B4-BE49-F238E27FC236}">
                <a16:creationId xmlns:a16="http://schemas.microsoft.com/office/drawing/2014/main" id="{B6711BF6-1BBE-4832-43DC-7B788B08A370}"/>
              </a:ext>
            </a:extLst>
          </p:cNvPr>
          <p:cNvSpPr/>
          <p:nvPr/>
        </p:nvSpPr>
        <p:spPr>
          <a:xfrm>
            <a:off x="4886456" y="2669873"/>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Promotion Denial/Slower Access to Promotion</a:t>
            </a:r>
          </a:p>
        </p:txBody>
      </p:sp>
      <p:sp>
        <p:nvSpPr>
          <p:cNvPr id="16" name="Text 5">
            <a:extLst>
              <a:ext uri="{FF2B5EF4-FFF2-40B4-BE49-F238E27FC236}">
                <a16:creationId xmlns:a16="http://schemas.microsoft.com/office/drawing/2014/main" id="{6B599AA4-17E9-5B25-9FF2-451502DF241E}"/>
              </a:ext>
            </a:extLst>
          </p:cNvPr>
          <p:cNvSpPr/>
          <p:nvPr/>
        </p:nvSpPr>
        <p:spPr>
          <a:xfrm>
            <a:off x="9810108"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18" name="Text 7">
            <a:extLst>
              <a:ext uri="{FF2B5EF4-FFF2-40B4-BE49-F238E27FC236}">
                <a16:creationId xmlns:a16="http://schemas.microsoft.com/office/drawing/2014/main" id="{251DF517-F4EF-9E60-00C5-E9DE5677B9E7}"/>
              </a:ext>
            </a:extLst>
          </p:cNvPr>
          <p:cNvSpPr/>
          <p:nvPr/>
        </p:nvSpPr>
        <p:spPr>
          <a:xfrm>
            <a:off x="9810108" y="2702788"/>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Inadequate Performance Evaluation</a:t>
            </a:r>
          </a:p>
        </p:txBody>
      </p:sp>
      <p:sp>
        <p:nvSpPr>
          <p:cNvPr id="20" name="Text 1">
            <a:extLst>
              <a:ext uri="{FF2B5EF4-FFF2-40B4-BE49-F238E27FC236}">
                <a16:creationId xmlns:a16="http://schemas.microsoft.com/office/drawing/2014/main" id="{D7AB26D4-B572-158E-6359-99D050B17B34}"/>
              </a:ext>
            </a:extLst>
          </p:cNvPr>
          <p:cNvSpPr/>
          <p:nvPr/>
        </p:nvSpPr>
        <p:spPr>
          <a:xfrm>
            <a:off x="719733"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04</a:t>
            </a:r>
            <a:endParaRPr lang="en-US" sz="1600"/>
          </a:p>
        </p:txBody>
      </p:sp>
      <p:sp>
        <p:nvSpPr>
          <p:cNvPr id="22" name="Text 3">
            <a:extLst>
              <a:ext uri="{FF2B5EF4-FFF2-40B4-BE49-F238E27FC236}">
                <a16:creationId xmlns:a16="http://schemas.microsoft.com/office/drawing/2014/main" id="{C3640946-B692-42F6-E917-5D196747309F}"/>
              </a:ext>
            </a:extLst>
          </p:cNvPr>
          <p:cNvSpPr/>
          <p:nvPr/>
        </p:nvSpPr>
        <p:spPr>
          <a:xfrm>
            <a:off x="719733" y="5066426"/>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Slower Access to Employment Security</a:t>
            </a:r>
          </a:p>
          <a:p>
            <a:pPr marL="0" indent="0" algn="l">
              <a:lnSpc>
                <a:spcPts val="2500"/>
              </a:lnSpc>
              <a:buNone/>
            </a:pPr>
            <a:r>
              <a:rPr lang="en-US" sz="2400">
                <a:latin typeface="Roboto Mono Medium" pitchFamily="34" charset="0"/>
                <a:ea typeface="Roboto Mono Medium" pitchFamily="34" charset="-122"/>
                <a:cs typeface="Roboto Mono Medium" pitchFamily="34" charset="-120"/>
              </a:rPr>
              <a:t> </a:t>
            </a:r>
          </a:p>
        </p:txBody>
      </p:sp>
      <p:sp>
        <p:nvSpPr>
          <p:cNvPr id="24" name="Text 1">
            <a:extLst>
              <a:ext uri="{FF2B5EF4-FFF2-40B4-BE49-F238E27FC236}">
                <a16:creationId xmlns:a16="http://schemas.microsoft.com/office/drawing/2014/main" id="{C4A5D782-A7CF-659F-FA55-3F4491CA4AE4}"/>
              </a:ext>
            </a:extLst>
          </p:cNvPr>
          <p:cNvSpPr/>
          <p:nvPr/>
        </p:nvSpPr>
        <p:spPr>
          <a:xfrm>
            <a:off x="4886575"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05</a:t>
            </a:r>
            <a:endParaRPr lang="en-US" sz="1600"/>
          </a:p>
        </p:txBody>
      </p:sp>
      <p:sp>
        <p:nvSpPr>
          <p:cNvPr id="26" name="Text 3">
            <a:extLst>
              <a:ext uri="{FF2B5EF4-FFF2-40B4-BE49-F238E27FC236}">
                <a16:creationId xmlns:a16="http://schemas.microsoft.com/office/drawing/2014/main" id="{21C2807A-91F8-0122-4421-1C64F8E1E8DA}"/>
              </a:ext>
            </a:extLst>
          </p:cNvPr>
          <p:cNvSpPr/>
          <p:nvPr/>
        </p:nvSpPr>
        <p:spPr>
          <a:xfrm>
            <a:off x="4886575" y="506573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Hiring</a:t>
            </a:r>
          </a:p>
        </p:txBody>
      </p:sp>
      <p:sp>
        <p:nvSpPr>
          <p:cNvPr id="32" name="Text 1">
            <a:extLst>
              <a:ext uri="{FF2B5EF4-FFF2-40B4-BE49-F238E27FC236}">
                <a16:creationId xmlns:a16="http://schemas.microsoft.com/office/drawing/2014/main" id="{AD0061A9-FECD-BBBA-4ABD-E309773BB46B}"/>
              </a:ext>
            </a:extLst>
          </p:cNvPr>
          <p:cNvSpPr/>
          <p:nvPr/>
        </p:nvSpPr>
        <p:spPr>
          <a:xfrm>
            <a:off x="9810227"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06</a:t>
            </a:r>
            <a:endParaRPr lang="en-US" sz="1600"/>
          </a:p>
        </p:txBody>
      </p:sp>
      <p:sp>
        <p:nvSpPr>
          <p:cNvPr id="34" name="Text 3">
            <a:extLst>
              <a:ext uri="{FF2B5EF4-FFF2-40B4-BE49-F238E27FC236}">
                <a16:creationId xmlns:a16="http://schemas.microsoft.com/office/drawing/2014/main" id="{EC799DD2-65DF-286F-92B8-DBE03290AB87}"/>
              </a:ext>
            </a:extLst>
          </p:cNvPr>
          <p:cNvSpPr/>
          <p:nvPr/>
        </p:nvSpPr>
        <p:spPr>
          <a:xfrm>
            <a:off x="9810227" y="5111020"/>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Firing, Laid Off or Forced to Resign</a:t>
            </a:r>
          </a:p>
        </p:txBody>
      </p:sp>
      <p:pic>
        <p:nvPicPr>
          <p:cNvPr id="11" name="Picture 10" descr="MSc Sciences interdisciplinaires de la santé">
            <a:extLst>
              <a:ext uri="{FF2B5EF4-FFF2-40B4-BE49-F238E27FC236}">
                <a16:creationId xmlns:a16="http://schemas.microsoft.com/office/drawing/2014/main" id="{2742B110-1DD8-5B3C-4513-FF9BD588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A66253D-D64D-3ADE-ACF4-211EDB8AF976}"/>
              </a:ext>
              <a:ext uri="{C183D7F6-B498-43B3-948B-1728B52AA6E4}">
                <adec:decorative xmlns:adec="http://schemas.microsoft.com/office/drawing/2017/decorative" val="1"/>
              </a:ext>
            </a:extLst>
          </p:cNvPr>
          <p:cNvSpPr/>
          <p:nvPr/>
        </p:nvSpPr>
        <p:spPr>
          <a:xfrm>
            <a:off x="714127"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6C442649-5308-819F-D351-8AB52D0B66A8}"/>
              </a:ext>
              <a:ext uri="{C183D7F6-B498-43B3-948B-1728B52AA6E4}">
                <adec:decorative xmlns:adec="http://schemas.microsoft.com/office/drawing/2017/decorative" val="1"/>
              </a:ext>
            </a:extLst>
          </p:cNvPr>
          <p:cNvSpPr/>
          <p:nvPr/>
        </p:nvSpPr>
        <p:spPr>
          <a:xfrm>
            <a:off x="4895633"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2E60754C-6B8C-B3BE-74AF-0347CCA6E264}"/>
              </a:ext>
              <a:ext uri="{C183D7F6-B498-43B3-948B-1728B52AA6E4}">
                <adec:decorative xmlns:adec="http://schemas.microsoft.com/office/drawing/2017/decorative" val="1"/>
              </a:ext>
            </a:extLst>
          </p:cNvPr>
          <p:cNvSpPr/>
          <p:nvPr/>
        </p:nvSpPr>
        <p:spPr>
          <a:xfrm>
            <a:off x="9741964"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AE74D7D0-F4A4-E6BC-19E4-4438F779EF1B}"/>
              </a:ext>
              <a:ext uri="{C183D7F6-B498-43B3-948B-1728B52AA6E4}">
                <adec:decorative xmlns:adec="http://schemas.microsoft.com/office/drawing/2017/decorative" val="1"/>
              </a:ext>
            </a:extLst>
          </p:cNvPr>
          <p:cNvSpPr/>
          <p:nvPr/>
        </p:nvSpPr>
        <p:spPr>
          <a:xfrm>
            <a:off x="9741964"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D1B6B57F-A02E-4758-F807-CE1FD74318A5}"/>
              </a:ext>
              <a:ext uri="{C183D7F6-B498-43B3-948B-1728B52AA6E4}">
                <adec:decorative xmlns:adec="http://schemas.microsoft.com/office/drawing/2017/decorative" val="1"/>
              </a:ext>
            </a:extLst>
          </p:cNvPr>
          <p:cNvSpPr/>
          <p:nvPr/>
        </p:nvSpPr>
        <p:spPr>
          <a:xfrm>
            <a:off x="4895633"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A58FD1F1-F0F6-2DE3-EA25-6329B6F4C6C1}"/>
              </a:ext>
              <a:ext uri="{C183D7F6-B498-43B3-948B-1728B52AA6E4}">
                <adec:decorative xmlns:adec="http://schemas.microsoft.com/office/drawing/2017/decorative" val="1"/>
              </a:ext>
            </a:extLst>
          </p:cNvPr>
          <p:cNvSpPr/>
          <p:nvPr/>
        </p:nvSpPr>
        <p:spPr>
          <a:xfrm>
            <a:off x="714127"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7142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15931" y="3006097"/>
            <a:ext cx="3484179" cy="5047811"/>
          </a:xfrm>
          <a:prstGeom prst="rect">
            <a:avLst/>
          </a:prstGeom>
        </p:spPr>
      </p:pic>
      <p:sp>
        <p:nvSpPr>
          <p:cNvPr id="3" name="Text 0"/>
          <p:cNvSpPr>
            <a:spLocks noGrp="1"/>
          </p:cNvSpPr>
          <p:nvPr>
            <p:ph type="title"/>
          </p:nvPr>
        </p:nvSpPr>
        <p:spPr>
          <a:xfrm>
            <a:off x="372533" y="385082"/>
            <a:ext cx="13645777" cy="118622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Domains of WP-RD Among Black Workers 2 of 2</a:t>
            </a:r>
          </a:p>
        </p:txBody>
      </p:sp>
      <p:sp>
        <p:nvSpPr>
          <p:cNvPr id="12" name="Slide Number Placeholder 11">
            <a:extLst>
              <a:ext uri="{FF2B5EF4-FFF2-40B4-BE49-F238E27FC236}">
                <a16:creationId xmlns:a16="http://schemas.microsoft.com/office/drawing/2014/main" id="{C9870C42-FD15-2F97-BCEA-9DA149129D87}"/>
              </a:ext>
            </a:extLst>
          </p:cNvPr>
          <p:cNvSpPr>
            <a:spLocks noGrp="1"/>
          </p:cNvSpPr>
          <p:nvPr>
            <p:ph type="sldNum" sz="quarter" idx="12"/>
          </p:nvPr>
        </p:nvSpPr>
        <p:spPr>
          <a:xfrm>
            <a:off x="14017625" y="2563446"/>
            <a:ext cx="514350" cy="438150"/>
          </a:xfrm>
        </p:spPr>
        <p:txBody>
          <a:bodyPr/>
          <a:lstStyle/>
          <a:p>
            <a:fld id="{CC057153-B650-4DEB-B370-79DDCFDCE934}" type="slidenum">
              <a:rPr lang="en-US" smtClean="0"/>
              <a:pPr/>
              <a:t>13</a:t>
            </a:fld>
            <a:endParaRPr lang="en-US"/>
          </a:p>
        </p:txBody>
      </p:sp>
      <p:sp>
        <p:nvSpPr>
          <p:cNvPr id="4" name="Text 1"/>
          <p:cNvSpPr/>
          <p:nvPr/>
        </p:nvSpPr>
        <p:spPr>
          <a:xfrm>
            <a:off x="719733"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p:cNvSpPr/>
          <p:nvPr/>
        </p:nvSpPr>
        <p:spPr>
          <a:xfrm>
            <a:off x="719733" y="3867806"/>
            <a:ext cx="3749397"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Harassment</a:t>
            </a:r>
            <a:endParaRPr lang="en-US" sz="2000"/>
          </a:p>
        </p:txBody>
      </p:sp>
      <p:sp>
        <p:nvSpPr>
          <p:cNvPr id="7" name="Text 4"/>
          <p:cNvSpPr/>
          <p:nvPr/>
        </p:nvSpPr>
        <p:spPr>
          <a:xfrm>
            <a:off x="587808" y="3320664"/>
            <a:ext cx="3786101" cy="1285204"/>
          </a:xfrm>
          <a:prstGeom prst="rect">
            <a:avLst/>
          </a:prstGeom>
          <a:noFill/>
          <a:ln/>
        </p:spPr>
        <p:txBody>
          <a:bodyPr wrap="square" lIns="0" tIns="0" rIns="0" bIns="0" rtlCol="0" anchor="t"/>
          <a:lstStyle/>
          <a:p>
            <a:pPr marL="0" indent="0" algn="l">
              <a:lnSpc>
                <a:spcPts val="2550"/>
              </a:lnSpc>
              <a:buNone/>
            </a:pPr>
            <a:endParaRPr lang="en-US" sz="1600"/>
          </a:p>
        </p:txBody>
      </p:sp>
      <p:sp>
        <p:nvSpPr>
          <p:cNvPr id="8" name="Text 5"/>
          <p:cNvSpPr/>
          <p:nvPr/>
        </p:nvSpPr>
        <p:spPr>
          <a:xfrm>
            <a:off x="5932917"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p:cNvSpPr/>
          <p:nvPr/>
        </p:nvSpPr>
        <p:spPr>
          <a:xfrm>
            <a:off x="5932917" y="3993417"/>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Personal Harms</a:t>
            </a:r>
          </a:p>
        </p:txBody>
      </p:sp>
      <p:sp>
        <p:nvSpPr>
          <p:cNvPr id="16" name="Text 5">
            <a:extLst>
              <a:ext uri="{FF2B5EF4-FFF2-40B4-BE49-F238E27FC236}">
                <a16:creationId xmlns:a16="http://schemas.microsoft.com/office/drawing/2014/main" id="{8822EEDE-91D5-6BAA-477D-0A27207202F0}"/>
              </a:ext>
            </a:extLst>
          </p:cNvPr>
          <p:cNvSpPr/>
          <p:nvPr/>
        </p:nvSpPr>
        <p:spPr>
          <a:xfrm>
            <a:off x="5932917" y="5794892"/>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38" name="Text 7">
            <a:extLst>
              <a:ext uri="{FF2B5EF4-FFF2-40B4-BE49-F238E27FC236}">
                <a16:creationId xmlns:a16="http://schemas.microsoft.com/office/drawing/2014/main" id="{97B0E144-EE56-7D79-8A8A-2E1AC0A57231}"/>
              </a:ext>
            </a:extLst>
          </p:cNvPr>
          <p:cNvSpPr/>
          <p:nvPr/>
        </p:nvSpPr>
        <p:spPr>
          <a:xfrm>
            <a:off x="5932917" y="6343240"/>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Microaggressions</a:t>
            </a:r>
          </a:p>
        </p:txBody>
      </p:sp>
      <p:sp>
        <p:nvSpPr>
          <p:cNvPr id="39" name="Text 7">
            <a:extLst>
              <a:ext uri="{FF2B5EF4-FFF2-40B4-BE49-F238E27FC236}">
                <a16:creationId xmlns:a16="http://schemas.microsoft.com/office/drawing/2014/main" id="{3CE8721B-824F-2C39-F2A2-35F979C3A89F}"/>
              </a:ext>
            </a:extLst>
          </p:cNvPr>
          <p:cNvSpPr/>
          <p:nvPr/>
        </p:nvSpPr>
        <p:spPr>
          <a:xfrm>
            <a:off x="719672" y="4579798"/>
            <a:ext cx="4157127" cy="2848291"/>
          </a:xfrm>
          <a:prstGeom prst="rect">
            <a:avLst/>
          </a:prstGeom>
          <a:noFill/>
          <a:ln/>
        </p:spPr>
        <p:txBody>
          <a:bodyPr wrap="square" lIns="0" tIns="0" rIns="0" bIns="0" rtlCol="0" anchor="t"/>
          <a:lstStyle/>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Misuse of authority</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Social exclusion and isolation </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Incivility</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Work vandalism / work impeding</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Threats</a:t>
            </a:r>
          </a:p>
        </p:txBody>
      </p:sp>
      <p:pic>
        <p:nvPicPr>
          <p:cNvPr id="11" name="Picture 10" descr="MSc Sciences interdisciplinaires de la santé">
            <a:extLst>
              <a:ext uri="{FF2B5EF4-FFF2-40B4-BE49-F238E27FC236}">
                <a16:creationId xmlns:a16="http://schemas.microsoft.com/office/drawing/2014/main" id="{D4728944-DAC3-88B7-902C-41E60E7C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83D6BCA-971D-C799-73FE-3EEFB6FCC70E}"/>
              </a:ext>
              <a:ext uri="{C183D7F6-B498-43B3-948B-1728B52AA6E4}">
                <adec:decorative xmlns:adec="http://schemas.microsoft.com/office/drawing/2017/decorative" val="1"/>
              </a:ext>
            </a:extLst>
          </p:cNvPr>
          <p:cNvSpPr/>
          <p:nvPr/>
        </p:nvSpPr>
        <p:spPr>
          <a:xfrm>
            <a:off x="683029"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E65D1ADB-FF03-B8A4-D9CE-9DE915D82676}"/>
              </a:ext>
              <a:ext uri="{C183D7F6-B498-43B3-948B-1728B52AA6E4}">
                <adec:decorative xmlns:adec="http://schemas.microsoft.com/office/drawing/2017/decorative" val="1"/>
              </a:ext>
            </a:extLst>
          </p:cNvPr>
          <p:cNvSpPr/>
          <p:nvPr/>
        </p:nvSpPr>
        <p:spPr>
          <a:xfrm>
            <a:off x="5908307"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54EAE73-4E2F-3412-70D8-D32FB7F8B12E}"/>
              </a:ext>
              <a:ext uri="{C183D7F6-B498-43B3-948B-1728B52AA6E4}">
                <adec:decorative xmlns:adec="http://schemas.microsoft.com/office/drawing/2017/decorative" val="1"/>
              </a:ext>
            </a:extLst>
          </p:cNvPr>
          <p:cNvSpPr/>
          <p:nvPr/>
        </p:nvSpPr>
        <p:spPr>
          <a:xfrm>
            <a:off x="5908307" y="6112450"/>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1128D43B-B089-F334-AD44-38263281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631"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a:t>Dr. Rachel Zellers’ report: </a:t>
            </a:r>
            <a:r>
              <a:rPr lang="en-CA"/>
              <a:t>A Study on the Black Executive Community in the Federal Public Service</a:t>
            </a:r>
            <a:br>
              <a:rPr lang="en-US"/>
            </a:br>
            <a:endParaRPr lang="en-US" noProof="0"/>
          </a:p>
        </p:txBody>
      </p:sp>
      <p:sp>
        <p:nvSpPr>
          <p:cNvPr id="11" name="Slide Number Placeholder 10">
            <a:extLst>
              <a:ext uri="{FF2B5EF4-FFF2-40B4-BE49-F238E27FC236}">
                <a16:creationId xmlns:a16="http://schemas.microsoft.com/office/drawing/2014/main" id="{73884E36-4560-72E8-9296-FDF4CA953D69}"/>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14</a:t>
            </a:fld>
            <a:endParaRPr lang="en-US"/>
          </a:p>
        </p:txBody>
      </p:sp>
      <p:sp>
        <p:nvSpPr>
          <p:cNvPr id="38" name="Rectangle 37">
            <a:extLst>
              <a:ext uri="{FF2B5EF4-FFF2-40B4-BE49-F238E27FC236}">
                <a16:creationId xmlns:a16="http://schemas.microsoft.com/office/drawing/2014/main" id="{773F33F8-F1F4-A02D-E6DD-B38EB0E137DD}"/>
              </a:ext>
            </a:extLst>
          </p:cNvPr>
          <p:cNvSpPr/>
          <p:nvPr/>
        </p:nvSpPr>
        <p:spPr>
          <a:xfrm>
            <a:off x="99490" y="1647099"/>
            <a:ext cx="13767157" cy="9125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latin typeface="Roboto Mono" pitchFamily="49" charset="0"/>
                <a:ea typeface="Roboto Mono" pitchFamily="49" charset="0"/>
              </a:rPr>
              <a:t>Black Executives Experiences</a:t>
            </a:r>
          </a:p>
        </p:txBody>
      </p:sp>
      <p:grpSp>
        <p:nvGrpSpPr>
          <p:cNvPr id="14" name="Group 13">
            <a:extLst>
              <a:ext uri="{FF2B5EF4-FFF2-40B4-BE49-F238E27FC236}">
                <a16:creationId xmlns:a16="http://schemas.microsoft.com/office/drawing/2014/main" id="{89878272-DBA3-D72F-1ECA-A50031125A79}"/>
              </a:ext>
            </a:extLst>
          </p:cNvPr>
          <p:cNvGrpSpPr/>
          <p:nvPr/>
        </p:nvGrpSpPr>
        <p:grpSpPr>
          <a:xfrm>
            <a:off x="85636" y="2560121"/>
            <a:ext cx="7825336" cy="4465057"/>
            <a:chOff x="196471" y="2670530"/>
            <a:chExt cx="7811482" cy="4437348"/>
          </a:xfrm>
        </p:grpSpPr>
        <p:pic>
          <p:nvPicPr>
            <p:cNvPr id="2050" name="Picture 2">
              <a:extLst>
                <a:ext uri="{FF2B5EF4-FFF2-40B4-BE49-F238E27FC236}">
                  <a16:creationId xmlns:a16="http://schemas.microsoft.com/office/drawing/2014/main" id="{26CB1A10-D1D5-30EE-AE20-81EB2E135DD3}"/>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12"/>
            <a:stretch>
              <a:fillRect/>
            </a:stretch>
          </p:blipFill>
          <p:spPr bwMode="auto">
            <a:xfrm>
              <a:off x="196471" y="2670530"/>
              <a:ext cx="7811482" cy="44373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59FABA3-1561-7CC7-0A62-293877EF14A3}"/>
                </a:ext>
              </a:extLst>
            </p:cNvPr>
            <p:cNvGrpSpPr/>
            <p:nvPr/>
          </p:nvGrpSpPr>
          <p:grpSpPr>
            <a:xfrm>
              <a:off x="446235" y="4425498"/>
              <a:ext cx="7076624" cy="2349361"/>
              <a:chOff x="446235" y="5424299"/>
              <a:chExt cx="7076624" cy="2349361"/>
            </a:xfrm>
          </p:grpSpPr>
          <p:sp>
            <p:nvSpPr>
              <p:cNvPr id="4" name="TextBox 3">
                <a:extLst>
                  <a:ext uri="{FF2B5EF4-FFF2-40B4-BE49-F238E27FC236}">
                    <a16:creationId xmlns:a16="http://schemas.microsoft.com/office/drawing/2014/main" id="{D90673A8-7972-242E-905D-8F5067F5B2C8}"/>
                  </a:ext>
                </a:extLst>
              </p:cNvPr>
              <p:cNvSpPr txBox="1"/>
              <p:nvPr/>
            </p:nvSpPr>
            <p:spPr>
              <a:xfrm>
                <a:off x="446235" y="5424299"/>
                <a:ext cx="2255878" cy="2232150"/>
              </a:xfrm>
              <a:prstGeom prst="rect">
                <a:avLst/>
              </a:prstGeom>
              <a:solidFill>
                <a:srgbClr val="FFFDF7"/>
              </a:solidFill>
            </p:spPr>
            <p:txBody>
              <a:bodyPr wrap="square" rtlCol="0">
                <a:spAutoFit/>
              </a:bodyPr>
              <a:lstStyle/>
              <a:p>
                <a:pPr algn="ctr"/>
                <a:r>
                  <a:rPr lang="fr-CA" sz="3200" b="1">
                    <a:latin typeface="Arial" panose="020B0604020202020204" pitchFamily="34" charset="0"/>
                    <a:ea typeface="Roboto" panose="02000000000000000000" pitchFamily="2" charset="0"/>
                    <a:cs typeface="Arial" panose="020B0604020202020204" pitchFamily="34" charset="0"/>
                  </a:rPr>
                  <a:t>Over</a:t>
                </a:r>
              </a:p>
              <a:p>
                <a:pPr algn="ctr">
                  <a:lnSpc>
                    <a:spcPct val="125000"/>
                  </a:lnSpc>
                </a:pPr>
                <a:r>
                  <a:rPr lang="fr-CA" sz="4000" b="1">
                    <a:solidFill>
                      <a:srgbClr val="DB4C3C"/>
                    </a:solidFill>
                    <a:latin typeface="Arial" panose="020B0604020202020204" pitchFamily="34" charset="0"/>
                    <a:ea typeface="Roboto" panose="02000000000000000000" pitchFamily="2" charset="0"/>
                    <a:cs typeface="Arial" panose="020B0604020202020204" pitchFamily="34" charset="0"/>
                  </a:rPr>
                  <a:t>50%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denied</a:t>
                </a:r>
                <a:r>
                  <a:rPr lang="fr-CA" sz="2400" b="1">
                    <a:latin typeface="Arial" panose="020B0604020202020204" pitchFamily="34" charset="0"/>
                    <a:ea typeface="Roboto" panose="02000000000000000000" pitchFamily="2" charset="0"/>
                    <a:cs typeface="Arial" panose="020B0604020202020204" pitchFamily="34" charset="0"/>
                  </a:rPr>
                  <a:t> promotion</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0A320D3D-E6A0-09DE-4B7C-27396E9B73A0}"/>
                  </a:ext>
                </a:extLst>
              </p:cNvPr>
              <p:cNvSpPr txBox="1"/>
              <p:nvPr/>
            </p:nvSpPr>
            <p:spPr>
              <a:xfrm>
                <a:off x="2856608" y="5424299"/>
                <a:ext cx="2255878" cy="1739707"/>
              </a:xfrm>
              <a:prstGeom prst="rect">
                <a:avLst/>
              </a:prstGeom>
              <a:solidFill>
                <a:srgbClr val="FFFDF7"/>
              </a:solidFill>
            </p:spPr>
            <p:txBody>
              <a:bodyPr wrap="square" rtlCol="0">
                <a:spAutoFit/>
              </a:bodyPr>
              <a:lstStyle/>
              <a:p>
                <a:pPr algn="ctr">
                  <a:lnSpc>
                    <a:spcPct val="125000"/>
                  </a:lnSpc>
                </a:pPr>
                <a:r>
                  <a:rPr lang="fr-CA" sz="4000" b="1">
                    <a:solidFill>
                      <a:schemeClr val="accent2">
                        <a:lumMod val="75000"/>
                      </a:schemeClr>
                    </a:solidFill>
                    <a:latin typeface="Arial" panose="020B0604020202020204" pitchFamily="34" charset="0"/>
                    <a:ea typeface="Roboto" panose="02000000000000000000" pitchFamily="2" charset="0"/>
                    <a:cs typeface="Arial" panose="020B0604020202020204" pitchFamily="34" charset="0"/>
                  </a:rPr>
                  <a:t>40%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slower</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advancement</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E7693A22-C4A7-331F-F159-6B4DD2E65F9F}"/>
                  </a:ext>
                </a:extLst>
              </p:cNvPr>
              <p:cNvSpPr txBox="1"/>
              <p:nvPr/>
            </p:nvSpPr>
            <p:spPr>
              <a:xfrm>
                <a:off x="5266981" y="5424299"/>
                <a:ext cx="2255878" cy="2349361"/>
              </a:xfrm>
              <a:prstGeom prst="rect">
                <a:avLst/>
              </a:prstGeom>
              <a:solidFill>
                <a:srgbClr val="FFFDF7"/>
              </a:solidFill>
            </p:spPr>
            <p:txBody>
              <a:bodyPr wrap="square" rtlCol="0">
                <a:spAutoFit/>
              </a:bodyPr>
              <a:lstStyle/>
              <a:p>
                <a:pPr algn="ctr"/>
                <a:r>
                  <a:rPr lang="fr-CA" sz="4000" b="1">
                    <a:latin typeface="Arial" panose="020B0604020202020204" pitchFamily="34" charset="0"/>
                    <a:ea typeface="Roboto" panose="02000000000000000000" pitchFamily="2" charset="0"/>
                    <a:cs typeface="Arial" panose="020B0604020202020204" pitchFamily="34" charset="0"/>
                  </a:rPr>
                  <a:t>30% </a:t>
                </a:r>
              </a:p>
              <a:p>
                <a:pPr algn="ctr">
                  <a:lnSpc>
                    <a:spcPct val="125000"/>
                  </a:lnSpc>
                </a:pPr>
                <a:r>
                  <a:rPr lang="fr-CA" sz="2400" b="1" err="1">
                    <a:latin typeface="Arial" panose="020B0604020202020204" pitchFamily="34" charset="0"/>
                    <a:ea typeface="Roboto" panose="02000000000000000000" pitchFamily="2" charset="0"/>
                    <a:cs typeface="Arial" panose="020B0604020202020204" pitchFamily="34" charset="0"/>
                  </a:rPr>
                  <a:t>felt</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work</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overload</a:t>
                </a:r>
                <a:endParaRPr lang="fr-CA" sz="2400" b="1">
                  <a:latin typeface="Arial" panose="020B0604020202020204" pitchFamily="34" charset="0"/>
                  <a:ea typeface="Roboto" panose="02000000000000000000" pitchFamily="2" charset="0"/>
                  <a:cs typeface="Arial" panose="020B0604020202020204" pitchFamily="34" charset="0"/>
                </a:endParaRPr>
              </a:p>
              <a:p>
                <a:pPr algn="ctr">
                  <a:lnSpc>
                    <a:spcPct val="125000"/>
                  </a:lnSpc>
                </a:pPr>
                <a:r>
                  <a:rPr lang="fr-CA" b="1">
                    <a:latin typeface="Arial" panose="020B0604020202020204" pitchFamily="34" charset="0"/>
                    <a:ea typeface="Roboto" panose="02000000000000000000" pitchFamily="2" charset="0"/>
                    <a:cs typeface="Arial" panose="020B0604020202020204" pitchFamily="34" charset="0"/>
                  </a:rPr>
                  <a:t>vs. white </a:t>
                </a:r>
                <a:r>
                  <a:rPr lang="fr-CA" b="1" err="1">
                    <a:latin typeface="Arial" panose="020B0604020202020204" pitchFamily="34" charset="0"/>
                    <a:ea typeface="Roboto" panose="02000000000000000000" pitchFamily="2" charset="0"/>
                    <a:cs typeface="Arial" panose="020B0604020202020204" pitchFamily="34" charset="0"/>
                  </a:rPr>
                  <a:t>counterparts</a:t>
                </a:r>
                <a:endParaRPr lang="en-CA" b="1">
                  <a:latin typeface="Arial" panose="020B0604020202020204" pitchFamily="34" charset="0"/>
                  <a:ea typeface="Roboto" panose="02000000000000000000" pitchFamily="2" charset="0"/>
                  <a:cs typeface="Arial" panose="020B0604020202020204" pitchFamily="34" charset="0"/>
                </a:endParaRPr>
              </a:p>
            </p:txBody>
          </p:sp>
        </p:grpSp>
      </p:grpSp>
      <p:sp>
        <p:nvSpPr>
          <p:cNvPr id="29" name="Rectangle 28">
            <a:extLst>
              <a:ext uri="{FF2B5EF4-FFF2-40B4-BE49-F238E27FC236}">
                <a16:creationId xmlns:a16="http://schemas.microsoft.com/office/drawing/2014/main" id="{EF1601C5-98D0-6F28-849F-45C95A7CBA97}"/>
              </a:ext>
            </a:extLst>
          </p:cNvPr>
          <p:cNvSpPr/>
          <p:nvPr/>
        </p:nvSpPr>
        <p:spPr>
          <a:xfrm>
            <a:off x="8586544" y="2662631"/>
            <a:ext cx="5293956" cy="1239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Roboto"/>
                <a:ea typeface="Roboto"/>
                <a:cs typeface="Roboto"/>
              </a:rPr>
              <a:t>          100% faced unfounded allegations</a:t>
            </a:r>
          </a:p>
        </p:txBody>
      </p:sp>
      <p:pic>
        <p:nvPicPr>
          <p:cNvPr id="28" name="Graphic 27">
            <a:extLst>
              <a:ext uri="{FF2B5EF4-FFF2-40B4-BE49-F238E27FC236}">
                <a16:creationId xmlns:a16="http://schemas.microsoft.com/office/drawing/2014/main" id="{DDA48DF7-853B-BAE7-D7FE-89B867B650D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0600" y="2856594"/>
            <a:ext cx="970100" cy="928537"/>
          </a:xfrm>
          <a:prstGeom prst="rect">
            <a:avLst/>
          </a:prstGeom>
        </p:spPr>
      </p:pic>
      <p:sp>
        <p:nvSpPr>
          <p:cNvPr id="30" name="Rectangle 29">
            <a:extLst>
              <a:ext uri="{FF2B5EF4-FFF2-40B4-BE49-F238E27FC236}">
                <a16:creationId xmlns:a16="http://schemas.microsoft.com/office/drawing/2014/main" id="{BAF2141D-AE15-64C4-6239-5C1923DC9B9C}"/>
              </a:ext>
            </a:extLst>
          </p:cNvPr>
          <p:cNvSpPr/>
          <p:nvPr/>
        </p:nvSpPr>
        <p:spPr>
          <a:xfrm>
            <a:off x="8572690" y="4106637"/>
            <a:ext cx="5293957" cy="11288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experienced harassment </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or intimidation</a:t>
            </a:r>
          </a:p>
        </p:txBody>
      </p:sp>
      <p:pic>
        <p:nvPicPr>
          <p:cNvPr id="33" name="Graphic 32">
            <a:extLst>
              <a:ext uri="{FF2B5EF4-FFF2-40B4-BE49-F238E27FC236}">
                <a16:creationId xmlns:a16="http://schemas.microsoft.com/office/drawing/2014/main" id="{F6886500-9001-7BBA-A54C-5B50A04109A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9895" y="4424301"/>
            <a:ext cx="1063266" cy="914400"/>
          </a:xfrm>
          <a:prstGeom prst="rect">
            <a:avLst/>
          </a:prstGeom>
        </p:spPr>
      </p:pic>
      <p:sp>
        <p:nvSpPr>
          <p:cNvPr id="34" name="Rectangle 33">
            <a:extLst>
              <a:ext uri="{FF2B5EF4-FFF2-40B4-BE49-F238E27FC236}">
                <a16:creationId xmlns:a16="http://schemas.microsoft.com/office/drawing/2014/main" id="{235EA7BE-604D-3F4B-424F-5E1159377CB8}"/>
              </a:ext>
            </a:extLst>
          </p:cNvPr>
          <p:cNvSpPr/>
          <p:nvPr/>
        </p:nvSpPr>
        <p:spPr>
          <a:xfrm>
            <a:off x="8572690" y="5457903"/>
            <a:ext cx="5293957" cy="1156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reported Racial</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Microaggressions</a:t>
            </a:r>
          </a:p>
        </p:txBody>
      </p:sp>
      <p:pic>
        <p:nvPicPr>
          <p:cNvPr id="37" name="Graphic 36">
            <a:extLst>
              <a:ext uri="{FF2B5EF4-FFF2-40B4-BE49-F238E27FC236}">
                <a16:creationId xmlns:a16="http://schemas.microsoft.com/office/drawing/2014/main" id="{D732FEBA-54A8-6BD9-A604-C056284305A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2690" y="5394994"/>
            <a:ext cx="1156572" cy="1355515"/>
          </a:xfrm>
          <a:prstGeom prst="rect">
            <a:avLst/>
          </a:prstGeom>
        </p:spPr>
      </p:pic>
      <p:sp>
        <p:nvSpPr>
          <p:cNvPr id="15" name="TextBox 14">
            <a:extLst>
              <a:ext uri="{FF2B5EF4-FFF2-40B4-BE49-F238E27FC236}">
                <a16:creationId xmlns:a16="http://schemas.microsoft.com/office/drawing/2014/main" id="{4088F428-ED3E-79E5-5B93-5F12F993F16A}"/>
              </a:ext>
            </a:extLst>
          </p:cNvPr>
          <p:cNvSpPr txBox="1"/>
          <p:nvPr/>
        </p:nvSpPr>
        <p:spPr>
          <a:xfrm>
            <a:off x="534572" y="7385538"/>
            <a:ext cx="6780628" cy="646331"/>
          </a:xfrm>
          <a:prstGeom prst="rect">
            <a:avLst/>
          </a:prstGeom>
          <a:noFill/>
        </p:spPr>
        <p:txBody>
          <a:bodyPr wrap="square" rtlCol="0">
            <a:spAutoFit/>
          </a:bodyPr>
          <a:lstStyle/>
          <a:p>
            <a:r>
              <a:rPr lang="en-CA">
                <a:solidFill>
                  <a:srgbClr val="147674"/>
                </a:solidFill>
                <a:hlinkClick r:id="rId11">
                  <a:extLst>
                    <a:ext uri="{A12FA001-AC4F-418D-AE19-62706E023703}">
                      <ahyp:hlinkClr xmlns:ahyp="http://schemas.microsoft.com/office/drawing/2018/hyperlinkcolor" val="tx"/>
                    </a:ext>
                  </a:extLst>
                </a:hlinkClick>
              </a:rPr>
              <a:t>A Study on the Black Executive Community in the Federal Public Service</a:t>
            </a:r>
            <a:r>
              <a:rPr lang="en-CA">
                <a:solidFill>
                  <a:srgbClr val="147674"/>
                </a:solidFill>
              </a:rPr>
              <a:t> </a:t>
            </a:r>
            <a:r>
              <a:rPr lang="en-CA"/>
              <a:t>by Dr. Rachel Zellars, MA, JD, PHD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29E6-E089-30FD-844A-F3CE079E2DD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2CF3E27-BC1F-27DE-2EBD-302F8BD2BA23}"/>
              </a:ext>
            </a:extLst>
          </p:cNvPr>
          <p:cNvPicPr>
            <a:picLocks noChangeAspect="1"/>
          </p:cNvPicPr>
          <p:nvPr/>
        </p:nvPicPr>
        <p:blipFill>
          <a:blip r:embed="rId3"/>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B63327B1-6FB1-3FB0-BD54-B1D4F9295E2E}"/>
              </a:ext>
            </a:extLst>
          </p:cNvPr>
          <p:cNvSpPr>
            <a:spLocks noGrp="1"/>
          </p:cNvSpPr>
          <p:nvPr>
            <p:ph type="title"/>
          </p:nvPr>
        </p:nvSpPr>
        <p:spPr>
          <a:xfrm>
            <a:off x="3727938" y="212725"/>
            <a:ext cx="1028968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(1 of 3)</a:t>
            </a:r>
          </a:p>
        </p:txBody>
      </p:sp>
      <p:sp>
        <p:nvSpPr>
          <p:cNvPr id="27" name="Slide Number Placeholder 26">
            <a:extLst>
              <a:ext uri="{FF2B5EF4-FFF2-40B4-BE49-F238E27FC236}">
                <a16:creationId xmlns:a16="http://schemas.microsoft.com/office/drawing/2014/main" id="{4D672674-6A5B-8D51-309F-B805A72B4C1A}"/>
              </a:ext>
            </a:extLst>
          </p:cNvPr>
          <p:cNvSpPr>
            <a:spLocks noGrp="1"/>
          </p:cNvSpPr>
          <p:nvPr>
            <p:ph type="sldNum" sz="quarter" idx="12"/>
          </p:nvPr>
        </p:nvSpPr>
        <p:spPr/>
        <p:txBody>
          <a:bodyPr/>
          <a:lstStyle/>
          <a:p>
            <a:fld id="{CC057153-B650-4DEB-B370-79DDCFDCE934}" type="slidenum">
              <a:rPr lang="en-US" smtClean="0"/>
              <a:pPr/>
              <a:t>15</a:t>
            </a:fld>
            <a:endParaRPr lang="en-US"/>
          </a:p>
        </p:txBody>
      </p:sp>
      <p:sp>
        <p:nvSpPr>
          <p:cNvPr id="4" name="Shape 1">
            <a:extLst>
              <a:ext uri="{FF2B5EF4-FFF2-40B4-BE49-F238E27FC236}">
                <a16:creationId xmlns:a16="http://schemas.microsoft.com/office/drawing/2014/main" id="{BFFE613B-82FF-1889-465B-6D9D2707859B}"/>
              </a:ext>
            </a:extLst>
          </p:cNvPr>
          <p:cNvSpPr/>
          <p:nvPr/>
        </p:nvSpPr>
        <p:spPr>
          <a:xfrm>
            <a:off x="3615214" y="1996803"/>
            <a:ext cx="5197334" cy="2825906"/>
          </a:xfrm>
          <a:prstGeom prst="roundRect">
            <a:avLst>
              <a:gd name="adj" fmla="val 1271"/>
            </a:avLst>
          </a:prstGeom>
          <a:solidFill>
            <a:srgbClr val="7A5229"/>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83A74333-FFF6-7D79-01C3-67EA67CCD219}"/>
              </a:ext>
            </a:extLst>
          </p:cNvPr>
          <p:cNvSpPr/>
          <p:nvPr/>
        </p:nvSpPr>
        <p:spPr>
          <a:xfrm>
            <a:off x="4011931" y="2146935"/>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Exclusion from meaningful position</a:t>
            </a:r>
            <a:endParaRPr lang="en-US" sz="1800"/>
          </a:p>
        </p:txBody>
      </p:sp>
      <p:sp>
        <p:nvSpPr>
          <p:cNvPr id="8" name="Text 3">
            <a:extLst>
              <a:ext uri="{FF2B5EF4-FFF2-40B4-BE49-F238E27FC236}">
                <a16:creationId xmlns:a16="http://schemas.microsoft.com/office/drawing/2014/main" id="{84B967C3-2E6B-A0CE-B502-940107BE3DAB}"/>
              </a:ext>
            </a:extLst>
          </p:cNvPr>
          <p:cNvSpPr/>
          <p:nvPr/>
        </p:nvSpPr>
        <p:spPr>
          <a:xfrm>
            <a:off x="3908405" y="2621042"/>
            <a:ext cx="4620740"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“In the process of investigating false accusations against me, of which I was found not guilty, they took away my team, they took away my budget. Despite the end of the process, I didn't return to my initial position” </a:t>
            </a:r>
          </a:p>
        </p:txBody>
      </p:sp>
      <p:sp>
        <p:nvSpPr>
          <p:cNvPr id="9" name="Shape 4">
            <a:extLst>
              <a:ext uri="{FF2B5EF4-FFF2-40B4-BE49-F238E27FC236}">
                <a16:creationId xmlns:a16="http://schemas.microsoft.com/office/drawing/2014/main" id="{739A4574-B2F1-944C-963C-1FAA62150D02}"/>
              </a:ext>
            </a:extLst>
          </p:cNvPr>
          <p:cNvSpPr/>
          <p:nvPr/>
        </p:nvSpPr>
        <p:spPr>
          <a:xfrm>
            <a:off x="9821694" y="2168938"/>
            <a:ext cx="4039737" cy="2481635"/>
          </a:xfrm>
          <a:prstGeom prst="roundRect">
            <a:avLst>
              <a:gd name="adj" fmla="val 1271"/>
            </a:avLst>
          </a:prstGeom>
          <a:solidFill>
            <a:srgbClr val="996633"/>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7BBC50F3-4018-0DDA-EA44-7E78EBE31124}"/>
              </a:ext>
            </a:extLst>
          </p:cNvPr>
          <p:cNvSpPr/>
          <p:nvPr/>
        </p:nvSpPr>
        <p:spPr>
          <a:xfrm>
            <a:off x="9946752" y="2309388"/>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Undesirable Tasks Assignment</a:t>
            </a:r>
            <a:endParaRPr lang="en-US" sz="1800"/>
          </a:p>
        </p:txBody>
      </p:sp>
      <p:sp>
        <p:nvSpPr>
          <p:cNvPr id="13" name="Text 6">
            <a:extLst>
              <a:ext uri="{FF2B5EF4-FFF2-40B4-BE49-F238E27FC236}">
                <a16:creationId xmlns:a16="http://schemas.microsoft.com/office/drawing/2014/main" id="{FC694071-EE4E-0F8F-1C83-FD5CEC716B65}"/>
              </a:ext>
            </a:extLst>
          </p:cNvPr>
          <p:cNvSpPr/>
          <p:nvPr/>
        </p:nvSpPr>
        <p:spPr>
          <a:xfrm>
            <a:off x="10044545" y="2871281"/>
            <a:ext cx="3594037" cy="1183958"/>
          </a:xfrm>
          <a:prstGeom prst="rect">
            <a:avLst/>
          </a:prstGeom>
          <a:noFill/>
          <a:ln/>
        </p:spPr>
        <p:txBody>
          <a:bodyPr wrap="square" lIns="0" tIns="0" rIns="0" bIns="0" rtlCol="0" anchor="t"/>
          <a:lstStyle/>
          <a:p>
            <a:pPr>
              <a:lnSpc>
                <a:spcPts val="2300"/>
              </a:lnSpc>
            </a:pPr>
            <a:r>
              <a:rPr lang="en-US" sz="2400" i="1">
                <a:solidFill>
                  <a:schemeClr val="bg1"/>
                </a:solidFill>
              </a:rPr>
              <a:t>“She would remove these quote unquote sexy files and give me the not so much. That's right. So, I get to be in the background. You, see?” </a:t>
            </a:r>
          </a:p>
        </p:txBody>
      </p:sp>
      <p:sp>
        <p:nvSpPr>
          <p:cNvPr id="14" name="Shape 7">
            <a:extLst>
              <a:ext uri="{FF2B5EF4-FFF2-40B4-BE49-F238E27FC236}">
                <a16:creationId xmlns:a16="http://schemas.microsoft.com/office/drawing/2014/main" id="{97C41297-E615-E557-9A98-C3F8A7EF762A}"/>
              </a:ext>
            </a:extLst>
          </p:cNvPr>
          <p:cNvSpPr/>
          <p:nvPr/>
        </p:nvSpPr>
        <p:spPr>
          <a:xfrm>
            <a:off x="6111181" y="4999687"/>
            <a:ext cx="7848600" cy="2650912"/>
          </a:xfrm>
          <a:prstGeom prst="roundRect">
            <a:avLst>
              <a:gd name="adj" fmla="val 1743"/>
            </a:avLst>
          </a:prstGeom>
          <a:solidFill>
            <a:srgbClr val="7A5229"/>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A7539553-BB05-34F5-9A38-CD806B5498EA}"/>
              </a:ext>
            </a:extLst>
          </p:cNvPr>
          <p:cNvSpPr/>
          <p:nvPr/>
        </p:nvSpPr>
        <p:spPr>
          <a:xfrm>
            <a:off x="6434495" y="5120640"/>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Barriers</a:t>
            </a:r>
            <a:endParaRPr lang="en-US" sz="1800"/>
          </a:p>
        </p:txBody>
      </p:sp>
      <p:sp>
        <p:nvSpPr>
          <p:cNvPr id="18" name="Text 9">
            <a:extLst>
              <a:ext uri="{FF2B5EF4-FFF2-40B4-BE49-F238E27FC236}">
                <a16:creationId xmlns:a16="http://schemas.microsoft.com/office/drawing/2014/main" id="{F9024CA4-4B4C-C46D-8032-E684F77B339C}"/>
              </a:ext>
            </a:extLst>
          </p:cNvPr>
          <p:cNvSpPr/>
          <p:nvPr/>
        </p:nvSpPr>
        <p:spPr>
          <a:xfrm>
            <a:off x="6553073" y="5663223"/>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“I've been requesting French classes for years, and it was never approved while White colleagues got the French classes they needed”, </a:t>
            </a:r>
          </a:p>
        </p:txBody>
      </p:sp>
      <p:sp>
        <p:nvSpPr>
          <p:cNvPr id="20" name="Shape 1">
            <a:extLst>
              <a:ext uri="{FF2B5EF4-FFF2-40B4-BE49-F238E27FC236}">
                <a16:creationId xmlns:a16="http://schemas.microsoft.com/office/drawing/2014/main" id="{80EB0D38-7D66-ED9F-D19D-C42170FAFCC8}"/>
              </a:ext>
            </a:extLst>
          </p:cNvPr>
          <p:cNvSpPr/>
          <p:nvPr/>
        </p:nvSpPr>
        <p:spPr>
          <a:xfrm>
            <a:off x="743592" y="5120640"/>
            <a:ext cx="4234808" cy="2184797"/>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712ADB4B-8F5E-7744-97F7-9FECBE32799E}"/>
              </a:ext>
            </a:extLst>
          </p:cNvPr>
          <p:cNvSpPr/>
          <p:nvPr/>
        </p:nvSpPr>
        <p:spPr>
          <a:xfrm>
            <a:off x="1140309" y="527077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Work Overload</a:t>
            </a:r>
            <a:endParaRPr lang="en-US" sz="1800"/>
          </a:p>
        </p:txBody>
      </p:sp>
      <p:sp>
        <p:nvSpPr>
          <p:cNvPr id="24" name="Text 3">
            <a:extLst>
              <a:ext uri="{FF2B5EF4-FFF2-40B4-BE49-F238E27FC236}">
                <a16:creationId xmlns:a16="http://schemas.microsoft.com/office/drawing/2014/main" id="{B5E0F566-7D07-AB0A-5A62-8C122A3C5236}"/>
              </a:ext>
            </a:extLst>
          </p:cNvPr>
          <p:cNvSpPr/>
          <p:nvPr/>
        </p:nvSpPr>
        <p:spPr>
          <a:xfrm>
            <a:off x="1036783" y="5744878"/>
            <a:ext cx="3810988"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“Actually, other employees same level as me have maybe one or two portfolios. Yeah. Yeah… And mine were always over four and five” </a:t>
            </a:r>
          </a:p>
        </p:txBody>
      </p:sp>
      <p:sp>
        <p:nvSpPr>
          <p:cNvPr id="25" name="Text 9">
            <a:extLst>
              <a:ext uri="{FF2B5EF4-FFF2-40B4-BE49-F238E27FC236}">
                <a16:creationId xmlns:a16="http://schemas.microsoft.com/office/drawing/2014/main" id="{7C9370FA-47B5-09B0-6892-8CD95D93123E}"/>
              </a:ext>
            </a:extLst>
          </p:cNvPr>
          <p:cNvSpPr/>
          <p:nvPr/>
        </p:nvSpPr>
        <p:spPr>
          <a:xfrm>
            <a:off x="6553072" y="6746458"/>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“For no reason my supervisor countersigned my scholarship approval, which had already been planned and approved by the other departments” </a:t>
            </a:r>
          </a:p>
        </p:txBody>
      </p:sp>
      <p:pic>
        <p:nvPicPr>
          <p:cNvPr id="26" name="Picture 25" descr="MSc Sciences interdisciplinaires de la santé">
            <a:extLst>
              <a:ext uri="{FF2B5EF4-FFF2-40B4-BE49-F238E27FC236}">
                <a16:creationId xmlns:a16="http://schemas.microsoft.com/office/drawing/2014/main" id="{8D1EFF23-3F09-F889-A692-8C7B6EF7B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D2EC-5321-27FF-8D32-45022E087473}"/>
            </a:ext>
          </a:extLst>
        </p:cNvPr>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455B1826-9BC4-C7BD-2D45-14CF10ABC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731" y="7638118"/>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2CA7FAC5-397E-5D79-0B77-FEB0C53EFA96}"/>
              </a:ext>
            </a:extLst>
          </p:cNvPr>
          <p:cNvPicPr>
            <a:picLocks noChangeAspect="1"/>
          </p:cNvPicPr>
          <p:nvPr/>
        </p:nvPicPr>
        <p:blipFill>
          <a:blip r:embed="rId4"/>
          <a:stretch>
            <a:fillRect/>
          </a:stretch>
        </p:blipFill>
        <p:spPr>
          <a:xfrm>
            <a:off x="192297" y="-14306"/>
            <a:ext cx="3090148" cy="4635222"/>
          </a:xfrm>
          <a:prstGeom prst="rect">
            <a:avLst/>
          </a:prstGeom>
        </p:spPr>
      </p:pic>
      <p:sp>
        <p:nvSpPr>
          <p:cNvPr id="3" name="Text 0">
            <a:extLst>
              <a:ext uri="{FF2B5EF4-FFF2-40B4-BE49-F238E27FC236}">
                <a16:creationId xmlns:a16="http://schemas.microsoft.com/office/drawing/2014/main" id="{605E0DF4-14D1-1E0D-F39E-107502431E1D}"/>
              </a:ext>
            </a:extLst>
          </p:cNvPr>
          <p:cNvSpPr>
            <a:spLocks noGrp="1"/>
          </p:cNvSpPr>
          <p:nvPr>
            <p:ph type="title"/>
          </p:nvPr>
        </p:nvSpPr>
        <p:spPr>
          <a:xfrm>
            <a:off x="3647188" y="212725"/>
            <a:ext cx="1037043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(2 of 3)</a:t>
            </a:r>
          </a:p>
        </p:txBody>
      </p:sp>
      <p:sp>
        <p:nvSpPr>
          <p:cNvPr id="28" name="Slide Number Placeholder 27">
            <a:extLst>
              <a:ext uri="{FF2B5EF4-FFF2-40B4-BE49-F238E27FC236}">
                <a16:creationId xmlns:a16="http://schemas.microsoft.com/office/drawing/2014/main" id="{807F7026-8C86-2AE6-C2B3-299F61E50DF3}"/>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16</a:t>
            </a:fld>
            <a:endParaRPr lang="en-US"/>
          </a:p>
        </p:txBody>
      </p:sp>
      <p:grpSp>
        <p:nvGrpSpPr>
          <p:cNvPr id="30" name="Group 29">
            <a:extLst>
              <a:ext uri="{FF2B5EF4-FFF2-40B4-BE49-F238E27FC236}">
                <a16:creationId xmlns:a16="http://schemas.microsoft.com/office/drawing/2014/main" id="{BCE5D18E-64FA-9915-85AD-A8AE5DF462FF}"/>
              </a:ext>
            </a:extLst>
          </p:cNvPr>
          <p:cNvGrpSpPr/>
          <p:nvPr/>
        </p:nvGrpSpPr>
        <p:grpSpPr>
          <a:xfrm>
            <a:off x="3647188" y="1622817"/>
            <a:ext cx="5518871" cy="2549816"/>
            <a:chOff x="3592467" y="1800549"/>
            <a:chExt cx="5518871" cy="2549816"/>
          </a:xfrm>
        </p:grpSpPr>
        <p:sp>
          <p:nvSpPr>
            <p:cNvPr id="4" name="Shape 1">
              <a:extLst>
                <a:ext uri="{FF2B5EF4-FFF2-40B4-BE49-F238E27FC236}">
                  <a16:creationId xmlns:a16="http://schemas.microsoft.com/office/drawing/2014/main" id="{0BE838DE-1821-DE33-643D-976215877463}"/>
                </a:ext>
              </a:extLst>
            </p:cNvPr>
            <p:cNvSpPr/>
            <p:nvPr/>
          </p:nvSpPr>
          <p:spPr>
            <a:xfrm>
              <a:off x="3592467" y="1800549"/>
              <a:ext cx="5518871" cy="2549816"/>
            </a:xfrm>
            <a:prstGeom prst="roundRect">
              <a:avLst>
                <a:gd name="adj" fmla="val 1271"/>
              </a:avLst>
            </a:prstGeom>
            <a:solidFill>
              <a:srgbClr val="800000"/>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F4329C3B-1C4B-05CC-1ED2-FAF6C2E0AA2F}"/>
                </a:ext>
              </a:extLst>
            </p:cNvPr>
            <p:cNvSpPr/>
            <p:nvPr/>
          </p:nvSpPr>
          <p:spPr>
            <a:xfrm>
              <a:off x="4011931" y="196405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Career advancement barriers</a:t>
              </a:r>
              <a:endParaRPr lang="en-US" sz="1800"/>
            </a:p>
          </p:txBody>
        </p:sp>
        <p:sp>
          <p:nvSpPr>
            <p:cNvPr id="8" name="Text 3">
              <a:extLst>
                <a:ext uri="{FF2B5EF4-FFF2-40B4-BE49-F238E27FC236}">
                  <a16:creationId xmlns:a16="http://schemas.microsoft.com/office/drawing/2014/main" id="{027E1314-D052-B210-2F6B-FFEA70591F65}"/>
                </a:ext>
              </a:extLst>
            </p:cNvPr>
            <p:cNvSpPr/>
            <p:nvPr/>
          </p:nvSpPr>
          <p:spPr>
            <a:xfrm>
              <a:off x="3908405" y="2438158"/>
              <a:ext cx="4953926"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My career is blocked. I've been in the same job for 7 years. No one would sponsor my application for higher position since I denounce the racist perpetuators by any means necessary. I'm stuck withing the organization” </a:t>
              </a:r>
            </a:p>
          </p:txBody>
        </p:sp>
      </p:grpSp>
      <p:grpSp>
        <p:nvGrpSpPr>
          <p:cNvPr id="29" name="Group 28">
            <a:extLst>
              <a:ext uri="{FF2B5EF4-FFF2-40B4-BE49-F238E27FC236}">
                <a16:creationId xmlns:a16="http://schemas.microsoft.com/office/drawing/2014/main" id="{58BBA317-6480-4AA6-4BF6-74C38D9CA651}"/>
              </a:ext>
            </a:extLst>
          </p:cNvPr>
          <p:cNvGrpSpPr/>
          <p:nvPr/>
        </p:nvGrpSpPr>
        <p:grpSpPr>
          <a:xfrm>
            <a:off x="9530802" y="1567546"/>
            <a:ext cx="4197201" cy="2785645"/>
            <a:chOff x="9530802" y="1567546"/>
            <a:chExt cx="4197201" cy="2785645"/>
          </a:xfrm>
        </p:grpSpPr>
        <p:sp>
          <p:nvSpPr>
            <p:cNvPr id="9" name="Shape 4">
              <a:extLst>
                <a:ext uri="{FF2B5EF4-FFF2-40B4-BE49-F238E27FC236}">
                  <a16:creationId xmlns:a16="http://schemas.microsoft.com/office/drawing/2014/main" id="{DD5CADDA-CD11-E649-78D0-171DFC0B1DB3}"/>
                </a:ext>
              </a:extLst>
            </p:cNvPr>
            <p:cNvSpPr/>
            <p:nvPr/>
          </p:nvSpPr>
          <p:spPr>
            <a:xfrm>
              <a:off x="9530802" y="1567546"/>
              <a:ext cx="4197201" cy="2785645"/>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90F3E53C-AD06-32FA-E929-23D78DC770E4}"/>
                </a:ext>
              </a:extLst>
            </p:cNvPr>
            <p:cNvSpPr/>
            <p:nvPr/>
          </p:nvSpPr>
          <p:spPr>
            <a:xfrm>
              <a:off x="10196609" y="1825737"/>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Early Career Exit</a:t>
              </a:r>
              <a:endParaRPr lang="en-US" sz="1800"/>
            </a:p>
          </p:txBody>
        </p:sp>
        <p:sp>
          <p:nvSpPr>
            <p:cNvPr id="13" name="Text 6">
              <a:extLst>
                <a:ext uri="{FF2B5EF4-FFF2-40B4-BE49-F238E27FC236}">
                  <a16:creationId xmlns:a16="http://schemas.microsoft.com/office/drawing/2014/main" id="{AADFF7C8-EE82-5907-1EF4-AE1C3D21315E}"/>
                </a:ext>
              </a:extLst>
            </p:cNvPr>
            <p:cNvSpPr/>
            <p:nvPr/>
          </p:nvSpPr>
          <p:spPr>
            <a:xfrm>
              <a:off x="9808109" y="2320501"/>
              <a:ext cx="3691830"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On top of all, this last experience made me feel treated lesser than in public push me to retire two years after. It was not the only reason but was definitely one of them.</a:t>
              </a:r>
              <a:endParaRPr lang="en-US" sz="2000"/>
            </a:p>
          </p:txBody>
        </p:sp>
      </p:grpSp>
      <p:grpSp>
        <p:nvGrpSpPr>
          <p:cNvPr id="32" name="Group 31">
            <a:extLst>
              <a:ext uri="{FF2B5EF4-FFF2-40B4-BE49-F238E27FC236}">
                <a16:creationId xmlns:a16="http://schemas.microsoft.com/office/drawing/2014/main" id="{A9C014D0-2F74-346E-3F2D-F06BD2AFB409}"/>
              </a:ext>
            </a:extLst>
          </p:cNvPr>
          <p:cNvGrpSpPr/>
          <p:nvPr/>
        </p:nvGrpSpPr>
        <p:grpSpPr>
          <a:xfrm>
            <a:off x="6539778" y="4654515"/>
            <a:ext cx="7848600" cy="2930225"/>
            <a:chOff x="6541419" y="4682567"/>
            <a:chExt cx="7848600" cy="2930225"/>
          </a:xfrm>
        </p:grpSpPr>
        <p:sp>
          <p:nvSpPr>
            <p:cNvPr id="14" name="Shape 7">
              <a:extLst>
                <a:ext uri="{FF2B5EF4-FFF2-40B4-BE49-F238E27FC236}">
                  <a16:creationId xmlns:a16="http://schemas.microsoft.com/office/drawing/2014/main" id="{E82020C9-32C9-DFFF-697C-A9A8477DE572}"/>
                </a:ext>
              </a:extLst>
            </p:cNvPr>
            <p:cNvSpPr/>
            <p:nvPr/>
          </p:nvSpPr>
          <p:spPr>
            <a:xfrm>
              <a:off x="6541419" y="4682567"/>
              <a:ext cx="7848600" cy="2930225"/>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0FF2B61F-430B-85F5-E6D3-32784DBDB169}"/>
                </a:ext>
              </a:extLst>
            </p:cNvPr>
            <p:cNvSpPr/>
            <p:nvPr/>
          </p:nvSpPr>
          <p:spPr>
            <a:xfrm>
              <a:off x="6752436" y="4879263"/>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Performance injustice</a:t>
              </a:r>
              <a:endParaRPr lang="en-US" sz="1800"/>
            </a:p>
          </p:txBody>
        </p:sp>
        <p:sp>
          <p:nvSpPr>
            <p:cNvPr id="18" name="Text 9">
              <a:extLst>
                <a:ext uri="{FF2B5EF4-FFF2-40B4-BE49-F238E27FC236}">
                  <a16:creationId xmlns:a16="http://schemas.microsoft.com/office/drawing/2014/main" id="{92F07F79-925A-5AFA-AEA6-C7AC3B45784C}"/>
                </a:ext>
              </a:extLst>
            </p:cNvPr>
            <p:cNvSpPr/>
            <p:nvPr/>
          </p:nvSpPr>
          <p:spPr>
            <a:xfrm>
              <a:off x="6752436" y="5464737"/>
              <a:ext cx="7247811" cy="591979"/>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went to one of my White woman bosses, and I said: “hey, I'm just wondering why you gave this acting position to this junior colleague who's only been here for three months, without even offering it to me, who's been here for 10 years”. And she looked me in the face and said: “oh!  that's because your work doesn't meet expectations”. However, nothing like this never comes up on my multiple performance reviews. </a:t>
              </a:r>
              <a:endParaRPr lang="en-US" sz="2000"/>
            </a:p>
          </p:txBody>
        </p:sp>
      </p:grpSp>
      <p:sp>
        <p:nvSpPr>
          <p:cNvPr id="19" name="Text 10">
            <a:extLst>
              <a:ext uri="{FF2B5EF4-FFF2-40B4-BE49-F238E27FC236}">
                <a16:creationId xmlns:a16="http://schemas.microsoft.com/office/drawing/2014/main" id="{9E248173-3427-AD0A-D394-94E22140FDB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31" name="Group 30">
            <a:extLst>
              <a:ext uri="{FF2B5EF4-FFF2-40B4-BE49-F238E27FC236}">
                <a16:creationId xmlns:a16="http://schemas.microsoft.com/office/drawing/2014/main" id="{CFBE9F19-1C8A-9D9B-BB7E-DDAE85D6F123}"/>
              </a:ext>
            </a:extLst>
          </p:cNvPr>
          <p:cNvGrpSpPr/>
          <p:nvPr/>
        </p:nvGrpSpPr>
        <p:grpSpPr>
          <a:xfrm>
            <a:off x="535569" y="4713012"/>
            <a:ext cx="5524454" cy="3460538"/>
            <a:chOff x="830240" y="4769062"/>
            <a:chExt cx="5524454" cy="3460538"/>
          </a:xfrm>
        </p:grpSpPr>
        <p:sp>
          <p:nvSpPr>
            <p:cNvPr id="20" name="Shape 1">
              <a:extLst>
                <a:ext uri="{FF2B5EF4-FFF2-40B4-BE49-F238E27FC236}">
                  <a16:creationId xmlns:a16="http://schemas.microsoft.com/office/drawing/2014/main" id="{497661FB-EF14-C083-3EDE-80EBF9D69E3B}"/>
                </a:ext>
              </a:extLst>
            </p:cNvPr>
            <p:cNvSpPr/>
            <p:nvPr/>
          </p:nvSpPr>
          <p:spPr>
            <a:xfrm>
              <a:off x="830240" y="4769062"/>
              <a:ext cx="5524454" cy="3460538"/>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23561D6F-8D15-CE9B-FE0C-709740FA4809}"/>
                </a:ext>
              </a:extLst>
            </p:cNvPr>
            <p:cNvSpPr/>
            <p:nvPr/>
          </p:nvSpPr>
          <p:spPr>
            <a:xfrm>
              <a:off x="1140309" y="4924396"/>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Denials</a:t>
              </a:r>
              <a:endParaRPr lang="en-US" sz="1800"/>
            </a:p>
          </p:txBody>
        </p:sp>
        <p:sp>
          <p:nvSpPr>
            <p:cNvPr id="25" name="Text 3">
              <a:extLst>
                <a:ext uri="{FF2B5EF4-FFF2-40B4-BE49-F238E27FC236}">
                  <a16:creationId xmlns:a16="http://schemas.microsoft.com/office/drawing/2014/main" id="{2E15611E-40FB-A81A-821E-5C6C90D64B49}"/>
                </a:ext>
              </a:extLst>
            </p:cNvPr>
            <p:cNvSpPr/>
            <p:nvPr/>
          </p:nvSpPr>
          <p:spPr>
            <a:xfrm>
              <a:off x="948094" y="5446313"/>
              <a:ext cx="5319951"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I have trained many White employees with less experiences than I that became my boss few months later. The higher vacant positions are always offered to them, even if I apply for it too. “I feel like I did not have it not because I am incompetent, but because I am Black” I'd apply for things, whatever it is, a promotion, acting position and not get them, right? The white colleagues would. </a:t>
              </a:r>
            </a:p>
          </p:txBody>
        </p:sp>
      </p:grpSp>
    </p:spTree>
    <p:extLst>
      <p:ext uri="{BB962C8B-B14F-4D97-AF65-F5344CB8AC3E}">
        <p14:creationId xmlns:p14="http://schemas.microsoft.com/office/powerpoint/2010/main" val="193335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5A03-DB88-5187-880F-7984F5F4D748}"/>
            </a:ext>
          </a:extLst>
        </p:cNvPr>
        <p:cNvGrpSpPr/>
        <p:nvPr/>
      </p:nvGrpSpPr>
      <p:grpSpPr>
        <a:xfrm>
          <a:off x="0" y="0"/>
          <a:ext cx="0" cy="0"/>
          <a:chOff x="0" y="0"/>
          <a:chExt cx="0" cy="0"/>
        </a:xfrm>
      </p:grpSpPr>
      <p:pic>
        <p:nvPicPr>
          <p:cNvPr id="30" name="Picture 29" descr="MSc Sciences interdisciplinaires de la santé">
            <a:extLst>
              <a:ext uri="{FF2B5EF4-FFF2-40B4-BE49-F238E27FC236}">
                <a16:creationId xmlns:a16="http://schemas.microsoft.com/office/drawing/2014/main" id="{E9F82D18-020B-E818-5841-E32A4A374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170"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69DB27A2-22B5-F165-AA52-53AB57B2724D}"/>
              </a:ext>
            </a:extLst>
          </p:cNvPr>
          <p:cNvPicPr>
            <a:picLocks noChangeAspect="1"/>
          </p:cNvPicPr>
          <p:nvPr/>
        </p:nvPicPr>
        <p:blipFill>
          <a:blip r:embed="rId4"/>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67615AD0-5F21-70BD-3146-BAE3D290E0EF}"/>
              </a:ext>
            </a:extLst>
          </p:cNvPr>
          <p:cNvSpPr>
            <a:spLocks noGrp="1"/>
          </p:cNvSpPr>
          <p:nvPr>
            <p:ph type="title"/>
          </p:nvPr>
        </p:nvSpPr>
        <p:spPr>
          <a:xfrm>
            <a:off x="3322248" y="212598"/>
            <a:ext cx="11144636"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(3 of 3)</a:t>
            </a:r>
          </a:p>
        </p:txBody>
      </p:sp>
      <p:sp>
        <p:nvSpPr>
          <p:cNvPr id="7" name="Slide Number Placeholder 6">
            <a:extLst>
              <a:ext uri="{FF2B5EF4-FFF2-40B4-BE49-F238E27FC236}">
                <a16:creationId xmlns:a16="http://schemas.microsoft.com/office/drawing/2014/main" id="{CC1EAE05-6B6A-F1DC-17C8-111444189850}"/>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17</a:t>
            </a:fld>
            <a:endParaRPr lang="en-US"/>
          </a:p>
        </p:txBody>
      </p:sp>
      <p:grpSp>
        <p:nvGrpSpPr>
          <p:cNvPr id="9" name="Group 8">
            <a:extLst>
              <a:ext uri="{FF2B5EF4-FFF2-40B4-BE49-F238E27FC236}">
                <a16:creationId xmlns:a16="http://schemas.microsoft.com/office/drawing/2014/main" id="{77639079-0B91-878E-311B-1BD93C91B948}"/>
              </a:ext>
            </a:extLst>
          </p:cNvPr>
          <p:cNvGrpSpPr/>
          <p:nvPr/>
        </p:nvGrpSpPr>
        <p:grpSpPr>
          <a:xfrm>
            <a:off x="3652927" y="1581969"/>
            <a:ext cx="9348229" cy="2708576"/>
            <a:chOff x="3583916" y="1858014"/>
            <a:chExt cx="9348229" cy="2708576"/>
          </a:xfrm>
        </p:grpSpPr>
        <p:sp>
          <p:nvSpPr>
            <p:cNvPr id="14" name="Shape 7">
              <a:extLst>
                <a:ext uri="{FF2B5EF4-FFF2-40B4-BE49-F238E27FC236}">
                  <a16:creationId xmlns:a16="http://schemas.microsoft.com/office/drawing/2014/main" id="{8A58B709-9C00-22F4-F60E-24F1A9483C35}"/>
                </a:ext>
              </a:extLst>
            </p:cNvPr>
            <p:cNvSpPr/>
            <p:nvPr/>
          </p:nvSpPr>
          <p:spPr>
            <a:xfrm>
              <a:off x="3583916" y="1858014"/>
              <a:ext cx="9348229" cy="2708576"/>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3298065E-E5E7-D6E5-06AC-A1EAC9C4D04F}"/>
                </a:ext>
              </a:extLst>
            </p:cNvPr>
            <p:cNvSpPr/>
            <p:nvPr/>
          </p:nvSpPr>
          <p:spPr>
            <a:xfrm>
              <a:off x="3884312" y="2158410"/>
              <a:ext cx="3635910" cy="289084"/>
            </a:xfrm>
            <a:prstGeom prst="rect">
              <a:avLst/>
            </a:prstGeom>
            <a:noFill/>
            <a:ln/>
          </p:spPr>
          <p:txBody>
            <a:bodyPr wrap="none" lIns="0" tIns="0" rIns="0" bIns="0" rtlCol="0" anchor="t"/>
            <a:lstStyle/>
            <a:p>
              <a:pPr marL="0" indent="0" algn="l">
                <a:lnSpc>
                  <a:spcPts val="2250"/>
                </a:lnSpc>
                <a:buNone/>
              </a:pPr>
              <a:r>
                <a:rPr lang="en-US">
                  <a:solidFill>
                    <a:srgbClr val="E5E0DF"/>
                  </a:solidFill>
                  <a:latin typeface="Roboto Mono Medium" pitchFamily="34" charset="0"/>
                  <a:ea typeface="Roboto Mono Medium" pitchFamily="34" charset="-122"/>
                  <a:cs typeface="Roboto Mono Medium" pitchFamily="34" charset="-120"/>
                </a:rPr>
                <a:t>Racial H</a:t>
              </a:r>
              <a:r>
                <a:rPr lang="en-US" sz="1800">
                  <a:solidFill>
                    <a:srgbClr val="E5E0DF"/>
                  </a:solidFill>
                  <a:latin typeface="Roboto Mono Medium" pitchFamily="34" charset="0"/>
                  <a:ea typeface="Roboto Mono Medium" pitchFamily="34" charset="-122"/>
                  <a:cs typeface="Roboto Mono Medium" pitchFamily="34" charset="-120"/>
                </a:rPr>
                <a:t>arassment</a:t>
              </a:r>
              <a:endParaRPr lang="en-US" sz="1800"/>
            </a:p>
          </p:txBody>
        </p:sp>
        <p:sp>
          <p:nvSpPr>
            <p:cNvPr id="18" name="Text 9">
              <a:extLst>
                <a:ext uri="{FF2B5EF4-FFF2-40B4-BE49-F238E27FC236}">
                  <a16:creationId xmlns:a16="http://schemas.microsoft.com/office/drawing/2014/main" id="{D6540922-1A8E-3EC6-D9B8-4FACFEE0F14D}"/>
                </a:ext>
              </a:extLst>
            </p:cNvPr>
            <p:cNvSpPr/>
            <p:nvPr/>
          </p:nvSpPr>
          <p:spPr>
            <a:xfrm>
              <a:off x="3884312" y="2558460"/>
              <a:ext cx="8719664" cy="16961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anose="02000000000000000000" pitchFamily="2" charset="0"/>
                  <a:ea typeface="Roboto" panose="02000000000000000000" pitchFamily="2" charset="0"/>
                  <a:cs typeface="Roboto" panose="02000000000000000000" pitchFamily="2" charset="0"/>
                </a:rPr>
                <a:t>“A colleague once came into my office with a red-lipped fluffy monkey. I usually wear red lipstick. She began pretending to babysit the monkey, then she asked me if she could borrow some big markers. She started drawing the monkey on my notepad and eventually made it clear that the drawing was supposed to represent me, implying that I looked like the monkey and that I should be cleaning the toilets. I still </a:t>
              </a:r>
              <a:r>
                <a:rPr lang="en-US" sz="2000">
                  <a:solidFill>
                    <a:srgbClr val="E5E0DF"/>
                  </a:solidFill>
                  <a:ea typeface="Roboto" pitchFamily="34" charset="-122"/>
                  <a:cs typeface="Roboto" pitchFamily="34" charset="-120"/>
                </a:rPr>
                <a:t>have the drawing, in fact. “</a:t>
              </a:r>
              <a:endParaRPr lang="en-US" sz="2000"/>
            </a:p>
          </p:txBody>
        </p:sp>
      </p:grpSp>
      <p:sp>
        <p:nvSpPr>
          <p:cNvPr id="19" name="Text 10">
            <a:extLst>
              <a:ext uri="{FF2B5EF4-FFF2-40B4-BE49-F238E27FC236}">
                <a16:creationId xmlns:a16="http://schemas.microsoft.com/office/drawing/2014/main" id="{44EA0F0C-1CB6-709A-044F-29CE228D0CD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8" name="Group 7">
            <a:extLst>
              <a:ext uri="{FF2B5EF4-FFF2-40B4-BE49-F238E27FC236}">
                <a16:creationId xmlns:a16="http://schemas.microsoft.com/office/drawing/2014/main" id="{A0F2BBC4-6FCA-9787-B6F8-724B679B7A91}"/>
              </a:ext>
            </a:extLst>
          </p:cNvPr>
          <p:cNvGrpSpPr/>
          <p:nvPr/>
        </p:nvGrpSpPr>
        <p:grpSpPr>
          <a:xfrm>
            <a:off x="630394" y="4921928"/>
            <a:ext cx="5383412" cy="3081943"/>
            <a:chOff x="630394" y="4921928"/>
            <a:chExt cx="5383412" cy="3081943"/>
          </a:xfrm>
        </p:grpSpPr>
        <p:sp>
          <p:nvSpPr>
            <p:cNvPr id="20" name="Shape 1">
              <a:extLst>
                <a:ext uri="{FF2B5EF4-FFF2-40B4-BE49-F238E27FC236}">
                  <a16:creationId xmlns:a16="http://schemas.microsoft.com/office/drawing/2014/main" id="{72B7F804-5C4E-5609-8BF4-F9F542D50B9D}"/>
                </a:ext>
              </a:extLst>
            </p:cNvPr>
            <p:cNvSpPr/>
            <p:nvPr/>
          </p:nvSpPr>
          <p:spPr>
            <a:xfrm>
              <a:off x="630394" y="4921928"/>
              <a:ext cx="5383412" cy="3081943"/>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3D064A7B-DB92-5B2F-A3C9-A8B4E2A28B2A}"/>
                </a:ext>
              </a:extLst>
            </p:cNvPr>
            <p:cNvSpPr/>
            <p:nvPr/>
          </p:nvSpPr>
          <p:spPr>
            <a:xfrm>
              <a:off x="874368" y="5045042"/>
              <a:ext cx="3432890" cy="340842"/>
            </a:xfrm>
            <a:prstGeom prst="rect">
              <a:avLst/>
            </a:prstGeom>
            <a:noFill/>
            <a:ln/>
          </p:spPr>
          <p:txBody>
            <a:bodyPr wrap="none" lIns="0" tIns="0" rIns="0" bIns="0" rtlCol="0" anchor="t"/>
            <a:lstStyle/>
            <a:p>
              <a:pPr>
                <a:lnSpc>
                  <a:spcPts val="2250"/>
                </a:lnSpc>
              </a:pPr>
              <a:r>
                <a:rPr lang="en-US" sz="1800">
                  <a:solidFill>
                    <a:srgbClr val="E5E0DF"/>
                  </a:solidFill>
                  <a:latin typeface="Roboto Mono Medium"/>
                  <a:ea typeface="Roboto Mono Medium"/>
                  <a:cs typeface="Roboto Mono Medium" pitchFamily="34" charset="-120"/>
                </a:rPr>
                <a:t>Isolation</a:t>
              </a:r>
              <a:r>
                <a:rPr lang="en-US">
                  <a:solidFill>
                    <a:srgbClr val="E5E0DF"/>
                  </a:solidFill>
                  <a:latin typeface="Roboto Mono Medium"/>
                  <a:ea typeface="Roboto Mono Medium"/>
                  <a:cs typeface="Roboto Mono Medium" pitchFamily="34" charset="-120"/>
                </a:rPr>
                <a:t>/Exclusion</a:t>
              </a:r>
              <a:endParaRPr lang="en-US" sz="1800"/>
            </a:p>
          </p:txBody>
        </p:sp>
        <p:sp>
          <p:nvSpPr>
            <p:cNvPr id="24" name="Text 3">
              <a:extLst>
                <a:ext uri="{FF2B5EF4-FFF2-40B4-BE49-F238E27FC236}">
                  <a16:creationId xmlns:a16="http://schemas.microsoft.com/office/drawing/2014/main" id="{9CD0A500-FFAA-165A-4AB8-7B5A62942899}"/>
                </a:ext>
              </a:extLst>
            </p:cNvPr>
            <p:cNvSpPr/>
            <p:nvPr/>
          </p:nvSpPr>
          <p:spPr>
            <a:xfrm>
              <a:off x="923693" y="5519149"/>
              <a:ext cx="4834852"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was under investigation for false accusations made by a White colleague, of which I was found not guilty. Therefore, everyone was warned not to invite me to any work or social meetings to protect white women. Because she's a victim. They put me in a corner and made fun of me in top of all” </a:t>
              </a:r>
              <a:endParaRPr lang="en-US" sz="2000"/>
            </a:p>
          </p:txBody>
        </p:sp>
      </p:grpSp>
      <p:grpSp>
        <p:nvGrpSpPr>
          <p:cNvPr id="10" name="Group 9">
            <a:extLst>
              <a:ext uri="{FF2B5EF4-FFF2-40B4-BE49-F238E27FC236}">
                <a16:creationId xmlns:a16="http://schemas.microsoft.com/office/drawing/2014/main" id="{E347BED4-B41B-57FF-469B-AB6CA61D606A}"/>
              </a:ext>
            </a:extLst>
          </p:cNvPr>
          <p:cNvGrpSpPr/>
          <p:nvPr/>
        </p:nvGrpSpPr>
        <p:grpSpPr>
          <a:xfrm>
            <a:off x="6656372" y="4638785"/>
            <a:ext cx="7316700" cy="2618645"/>
            <a:chOff x="6570108" y="5001094"/>
            <a:chExt cx="7316700" cy="2618645"/>
          </a:xfrm>
        </p:grpSpPr>
        <p:sp>
          <p:nvSpPr>
            <p:cNvPr id="27" name="Shape 1">
              <a:extLst>
                <a:ext uri="{FF2B5EF4-FFF2-40B4-BE49-F238E27FC236}">
                  <a16:creationId xmlns:a16="http://schemas.microsoft.com/office/drawing/2014/main" id="{C6389CB3-F12D-99FB-DCF7-122EA8A52476}"/>
                </a:ext>
              </a:extLst>
            </p:cNvPr>
            <p:cNvSpPr/>
            <p:nvPr/>
          </p:nvSpPr>
          <p:spPr>
            <a:xfrm>
              <a:off x="6570108" y="5001094"/>
              <a:ext cx="7316700" cy="2600769"/>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28" name="Text 2">
              <a:extLst>
                <a:ext uri="{FF2B5EF4-FFF2-40B4-BE49-F238E27FC236}">
                  <a16:creationId xmlns:a16="http://schemas.microsoft.com/office/drawing/2014/main" id="{65955FB8-A368-0B05-FCDE-0679F317A36E}"/>
                </a:ext>
              </a:extLst>
            </p:cNvPr>
            <p:cNvSpPr/>
            <p:nvPr/>
          </p:nvSpPr>
          <p:spPr>
            <a:xfrm>
              <a:off x="6732527" y="5290594"/>
              <a:ext cx="4587355" cy="4542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Incivility</a:t>
              </a:r>
              <a:endParaRPr lang="en-US" sz="1800"/>
            </a:p>
          </p:txBody>
        </p:sp>
        <p:sp>
          <p:nvSpPr>
            <p:cNvPr id="29" name="Text 3">
              <a:extLst>
                <a:ext uri="{FF2B5EF4-FFF2-40B4-BE49-F238E27FC236}">
                  <a16:creationId xmlns:a16="http://schemas.microsoft.com/office/drawing/2014/main" id="{56F79EAB-6692-FEEA-C03B-617A8FB7A74B}"/>
                </a:ext>
              </a:extLst>
            </p:cNvPr>
            <p:cNvSpPr/>
            <p:nvPr/>
          </p:nvSpPr>
          <p:spPr>
            <a:xfrm>
              <a:off x="6732527" y="5737879"/>
              <a:ext cx="6949778" cy="18818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During a meeting where I defended a Black race director against false allegations, someone asked me, “are you sleeping with him?” A similar comment resurfaced when I was granted paid study during a financially difficult time, and people insinuated I might be sleeping with the upper-levels managers </a:t>
              </a:r>
              <a:endParaRPr lang="en-US" sz="2000"/>
            </a:p>
          </p:txBody>
        </p:sp>
      </p:grpSp>
    </p:spTree>
    <p:extLst>
      <p:ext uri="{BB962C8B-B14F-4D97-AF65-F5344CB8AC3E}">
        <p14:creationId xmlns:p14="http://schemas.microsoft.com/office/powerpoint/2010/main" val="407698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F174-C9AA-9F07-112C-CE8E4AFF37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EA8F0E1-D532-B90F-5E9C-2F65D5FAA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5486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B092397-4261-3670-BC19-0277963E77EE}"/>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18</a:t>
            </a:fld>
            <a:endParaRPr lang="en-US"/>
          </a:p>
        </p:txBody>
      </p:sp>
      <p:sp>
        <p:nvSpPr>
          <p:cNvPr id="2" name="Text 0">
            <a:extLst>
              <a:ext uri="{FF2B5EF4-FFF2-40B4-BE49-F238E27FC236}">
                <a16:creationId xmlns:a16="http://schemas.microsoft.com/office/drawing/2014/main" id="{977F1F47-CEF4-ADF0-DC8C-FD591E61CCC6}"/>
              </a:ext>
            </a:extLst>
          </p:cNvPr>
          <p:cNvSpPr>
            <a:spLocks noGrp="1"/>
          </p:cNvSpPr>
          <p:nvPr>
            <p:ph type="title" idx="4294967295"/>
          </p:nvPr>
        </p:nvSpPr>
        <p:spPr>
          <a:xfrm>
            <a:off x="534572" y="2860007"/>
            <a:ext cx="8356209" cy="367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000">
                <a:solidFill>
                  <a:srgbClr val="663300"/>
                </a:solidFill>
                <a:ea typeface="Roboto Mono Medium"/>
                <a:cs typeface="Roboto Mono Medium" pitchFamily="34" charset="-120"/>
              </a:rPr>
              <a:t>Workplace</a:t>
            </a:r>
            <a:r>
              <a:rPr kumimoji="0" lang="en-US" sz="4000" i="0" u="none" strike="noStrike" kern="1200" cap="none" spc="0" normalizeH="0" baseline="0" noProof="0">
                <a:ln>
                  <a:noFill/>
                </a:ln>
                <a:solidFill>
                  <a:srgbClr val="663300"/>
                </a:solidFill>
                <a:effectLst/>
                <a:uLnTx/>
                <a:uFillTx/>
                <a:ea typeface="Roboto Mono Medium"/>
                <a:cs typeface="Roboto Mono Medium" pitchFamily="34" charset="-120"/>
              </a:rPr>
              <a:t> Racial Discrimination</a:t>
            </a:r>
            <a:endParaRPr lang="en-US" sz="4000">
              <a:ea typeface="Roboto Mono Medium"/>
            </a:endParaRPr>
          </a:p>
          <a:p>
            <a:pPr>
              <a:lnSpc>
                <a:spcPct val="125000"/>
              </a:lnSpc>
              <a:spcBef>
                <a:spcPts val="0"/>
              </a:spcBef>
              <a:defRPr/>
            </a:pPr>
            <a:r>
              <a:rPr lang="en-US" sz="4000">
                <a:solidFill>
                  <a:srgbClr val="663300"/>
                </a:solidFill>
                <a:ea typeface="+mn-ea"/>
                <a:cs typeface="Roboto Mono Medium" pitchFamily="34" charset="-120"/>
              </a:rPr>
              <a:t>an</a:t>
            </a:r>
            <a:r>
              <a:rPr kumimoji="0" lang="en-US" sz="4000" i="0" u="none" strike="noStrike" kern="1200" cap="none" spc="0" normalizeH="0" baseline="0" noProof="0">
                <a:ln>
                  <a:noFill/>
                </a:ln>
                <a:solidFill>
                  <a:srgbClr val="663300"/>
                </a:solidFill>
                <a:effectLst/>
                <a:uLnTx/>
                <a:uFillTx/>
                <a:ea typeface="+mn-ea"/>
                <a:cs typeface="Roboto Mono Medium" pitchFamily="34" charset="-120"/>
              </a:rPr>
              <a:t>d </a:t>
            </a:r>
            <a:br>
              <a:rPr lang="en-US" sz="4000" i="0" u="none" strike="noStrike" kern="1200" cap="none" spc="0" normalizeH="0" baseline="0" noProof="0">
                <a:ln>
                  <a:noFill/>
                </a:ln>
                <a:effectLst/>
                <a:uLnTx/>
                <a:uFillTx/>
                <a:ea typeface="+mn-ea"/>
                <a:cs typeface="Roboto Mono Medium" pitchFamily="34" charset="-120"/>
              </a:rPr>
            </a:br>
            <a:r>
              <a:rPr kumimoji="0" lang="en-US" sz="4000" i="0" u="none" strike="noStrike" kern="1200" cap="none" spc="0" normalizeH="0" baseline="0" noProof="0">
                <a:ln>
                  <a:noFill/>
                </a:ln>
                <a:solidFill>
                  <a:srgbClr val="663300"/>
                </a:solidFill>
                <a:effectLst/>
                <a:uLnTx/>
                <a:uFillTx/>
                <a:ea typeface="+mn-ea"/>
                <a:cs typeface="Roboto Mono Medium" pitchFamily="34" charset="-120"/>
              </a:rPr>
              <a:t>Health</a:t>
            </a:r>
            <a:endParaRPr lang="en-US" sz="4000" i="0" u="none" strike="noStrike" kern="1200" cap="none" spc="0" normalizeH="0" baseline="0" noProof="0">
              <a:ln>
                <a:noFill/>
              </a:ln>
              <a:solidFill>
                <a:srgbClr val="663300"/>
              </a:solidFill>
              <a:effectLst/>
              <a:uLnTx/>
              <a:uFillTx/>
              <a:ea typeface="+mn-ea"/>
              <a:cs typeface="+mn-cs"/>
            </a:endParaRPr>
          </a:p>
        </p:txBody>
      </p:sp>
    </p:spTree>
    <p:extLst>
      <p:ext uri="{BB962C8B-B14F-4D97-AF65-F5344CB8AC3E}">
        <p14:creationId xmlns:p14="http://schemas.microsoft.com/office/powerpoint/2010/main" val="3227276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C0EEE-D7DA-50DF-A816-F886EC9700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CE79870-96A6-44E5-3D19-CB8D6364A396}"/>
              </a:ext>
            </a:extLst>
          </p:cNvPr>
          <p:cNvPicPr>
            <a:picLocks noChangeAspect="1"/>
          </p:cNvPicPr>
          <p:nvPr/>
        </p:nvPicPr>
        <p:blipFill>
          <a:blip r:embed="rId3"/>
          <a:stretch>
            <a:fillRect/>
          </a:stretch>
        </p:blipFill>
        <p:spPr>
          <a:xfrm>
            <a:off x="-5060" y="-5062"/>
            <a:ext cx="14630400" cy="1236465"/>
          </a:xfrm>
          <a:prstGeom prst="rect">
            <a:avLst/>
          </a:prstGeom>
        </p:spPr>
      </p:pic>
      <p:sp>
        <p:nvSpPr>
          <p:cNvPr id="9" name="Slide Number Placeholder 8">
            <a:extLst>
              <a:ext uri="{FF2B5EF4-FFF2-40B4-BE49-F238E27FC236}">
                <a16:creationId xmlns:a16="http://schemas.microsoft.com/office/drawing/2014/main" id="{CB62EC2D-2BF9-C525-991A-B110308BFFD5}"/>
              </a:ext>
            </a:extLst>
          </p:cNvPr>
          <p:cNvSpPr>
            <a:spLocks noGrp="1"/>
          </p:cNvSpPr>
          <p:nvPr>
            <p:ph type="sldNum" sz="quarter" idx="12"/>
          </p:nvPr>
        </p:nvSpPr>
        <p:spPr>
          <a:xfrm>
            <a:off x="14018310" y="7140126"/>
            <a:ext cx="515048" cy="438150"/>
          </a:xfrm>
        </p:spPr>
        <p:txBody>
          <a:bodyPr/>
          <a:lstStyle/>
          <a:p>
            <a:fld id="{CC057153-B650-4DEB-B370-79DDCFDCE934}" type="slidenum">
              <a:rPr lang="en-US" smtClean="0"/>
              <a:t>19</a:t>
            </a:fld>
            <a:endParaRPr lang="en-US"/>
          </a:p>
        </p:txBody>
      </p:sp>
      <p:sp>
        <p:nvSpPr>
          <p:cNvPr id="3" name="Text 0">
            <a:extLst>
              <a:ext uri="{FF2B5EF4-FFF2-40B4-BE49-F238E27FC236}">
                <a16:creationId xmlns:a16="http://schemas.microsoft.com/office/drawing/2014/main" id="{BEFC4F0D-3037-9121-605D-24EAD24FB7A5}"/>
              </a:ext>
            </a:extLst>
          </p:cNvPr>
          <p:cNvSpPr>
            <a:spLocks noGrp="1"/>
          </p:cNvSpPr>
          <p:nvPr>
            <p:ph type="title" idx="4294967295"/>
          </p:nvPr>
        </p:nvSpPr>
        <p:spPr>
          <a:xfrm>
            <a:off x="120316" y="1462422"/>
            <a:ext cx="5822950" cy="587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663300"/>
                </a:solidFill>
                <a:effectLst/>
                <a:uLnTx/>
                <a:uFillTx/>
                <a:ea typeface="Roboto Mono Medium"/>
                <a:cs typeface="Roboto Mono Medium" pitchFamily="34" charset="-120"/>
              </a:rPr>
              <a:t>Mental Health Toll:</a:t>
            </a:r>
            <a:endParaRPr lang="en-US" sz="4000" b="0" i="0" u="none" strike="noStrike" kern="1200" cap="none" spc="0" normalizeH="0" baseline="0" noProof="0">
              <a:ln>
                <a:noFill/>
              </a:ln>
              <a:solidFill>
                <a:srgbClr val="663300"/>
              </a:solidFill>
              <a:effectLst/>
              <a:uLnTx/>
              <a:uFillTx/>
              <a:ea typeface="Roboto Mono Medium"/>
              <a:cs typeface="+mn-cs"/>
            </a:endParaRPr>
          </a:p>
        </p:txBody>
      </p:sp>
      <p:pic>
        <p:nvPicPr>
          <p:cNvPr id="40" name="Picture 39" descr="MSc Sciences interdisciplinaires de la santé">
            <a:extLst>
              <a:ext uri="{FF2B5EF4-FFF2-40B4-BE49-F238E27FC236}">
                <a16:creationId xmlns:a16="http://schemas.microsoft.com/office/drawing/2014/main" id="{B8A1D54C-DA57-4216-B006-B689B1918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918558F1-E889-3AA5-99C3-307B5C949DAA}"/>
              </a:ext>
            </a:extLst>
          </p:cNvPr>
          <p:cNvGrpSpPr/>
          <p:nvPr/>
        </p:nvGrpSpPr>
        <p:grpSpPr>
          <a:xfrm>
            <a:off x="5943267" y="1744425"/>
            <a:ext cx="8682074" cy="1019323"/>
            <a:chOff x="5943267" y="1744425"/>
            <a:chExt cx="8682074" cy="1019323"/>
          </a:xfrm>
        </p:grpSpPr>
        <p:sp>
          <p:nvSpPr>
            <p:cNvPr id="6" name="Rounded Rectangle 5">
              <a:extLst>
                <a:ext uri="{FF2B5EF4-FFF2-40B4-BE49-F238E27FC236}">
                  <a16:creationId xmlns:a16="http://schemas.microsoft.com/office/drawing/2014/main" id="{0217C7F9-E709-FF55-6287-AA86400C8D42}"/>
                </a:ext>
              </a:extLst>
            </p:cNvPr>
            <p:cNvSpPr/>
            <p:nvPr/>
          </p:nvSpPr>
          <p:spPr>
            <a:xfrm>
              <a:off x="5943267" y="1744425"/>
              <a:ext cx="8682074" cy="101932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6">
              <a:extLst>
                <a:ext uri="{FF2B5EF4-FFF2-40B4-BE49-F238E27FC236}">
                  <a16:creationId xmlns:a16="http://schemas.microsoft.com/office/drawing/2014/main" id="{C9746D7C-E598-2CC5-C6C4-5A36672F767D}"/>
                </a:ext>
              </a:extLst>
            </p:cNvPr>
            <p:cNvSpPr/>
            <p:nvPr/>
          </p:nvSpPr>
          <p:spPr>
            <a:xfrm>
              <a:off x="6147582" y="1764378"/>
              <a:ext cx="8242679" cy="858502"/>
            </a:xfrm>
            <a:prstGeom prst="rect">
              <a:avLst/>
            </a:prstGeom>
            <a:noFill/>
            <a:ln/>
          </p:spPr>
          <p:txBody>
            <a:bodyPr wrap="square" lIns="0" tIns="0" rIns="0" bIns="0" rtlCol="0" anchor="t"/>
            <a:lstStyle/>
            <a:p>
              <a:pPr marL="0" indent="0" algn="l">
                <a:lnSpc>
                  <a:spcPct val="110000"/>
                </a:lnSpc>
                <a:buNone/>
              </a:pPr>
              <a:r>
                <a:rPr lang="en-US" sz="2800">
                  <a:solidFill>
                    <a:srgbClr val="E5E0DF"/>
                  </a:solidFill>
                  <a:latin typeface="Roboto" pitchFamily="34" charset="0"/>
                  <a:ea typeface="Roboto" pitchFamily="34" charset="-122"/>
                  <a:cs typeface="Roboto" pitchFamily="34" charset="-120"/>
                </a:rPr>
                <a:t>Mental health problems cost the Canadian economy billions of dollars yearly</a:t>
              </a:r>
              <a:endParaRPr lang="en-US" sz="2800"/>
            </a:p>
          </p:txBody>
        </p:sp>
      </p:grpSp>
      <p:sp>
        <p:nvSpPr>
          <p:cNvPr id="7" name="Oval 6">
            <a:extLst>
              <a:ext uri="{FF2B5EF4-FFF2-40B4-BE49-F238E27FC236}">
                <a16:creationId xmlns:a16="http://schemas.microsoft.com/office/drawing/2014/main" id="{CE18188E-38E0-3885-F008-CC1D4833F1F9}"/>
              </a:ext>
            </a:extLst>
          </p:cNvPr>
          <p:cNvSpPr/>
          <p:nvPr/>
        </p:nvSpPr>
        <p:spPr>
          <a:xfrm>
            <a:off x="6043754" y="3814764"/>
            <a:ext cx="4679663" cy="267041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sp>
        <p:nvSpPr>
          <p:cNvPr id="8" name="Rectangle 7">
            <a:extLst>
              <a:ext uri="{FF2B5EF4-FFF2-40B4-BE49-F238E27FC236}">
                <a16:creationId xmlns:a16="http://schemas.microsoft.com/office/drawing/2014/main" id="{BC8535C6-E2D0-9B14-B2AD-DC8D863D6387}"/>
              </a:ext>
            </a:extLst>
          </p:cNvPr>
          <p:cNvSpPr/>
          <p:nvPr/>
        </p:nvSpPr>
        <p:spPr>
          <a:xfrm>
            <a:off x="12206818" y="4275640"/>
            <a:ext cx="1901583" cy="1136304"/>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2">
            <a:extLst>
              <a:ext uri="{FF2B5EF4-FFF2-40B4-BE49-F238E27FC236}">
                <a16:creationId xmlns:a16="http://schemas.microsoft.com/office/drawing/2014/main" id="{EAE090BC-0176-BB95-DAAB-20FBA2F2C8AF}"/>
              </a:ext>
            </a:extLst>
          </p:cNvPr>
          <p:cNvSpPr/>
          <p:nvPr/>
        </p:nvSpPr>
        <p:spPr>
          <a:xfrm>
            <a:off x="12239443" y="4598128"/>
            <a:ext cx="1917625" cy="529496"/>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Moderately stressful</a:t>
            </a:r>
            <a:endParaRPr lang="en-US" sz="2400">
              <a:solidFill>
                <a:schemeClr val="bg1"/>
              </a:solidFill>
              <a:latin typeface="Roboto Mono" pitchFamily="49" charset="0"/>
              <a:ea typeface="Roboto Mono" pitchFamily="49" charset="0"/>
            </a:endParaRPr>
          </a:p>
        </p:txBody>
      </p:sp>
      <p:sp>
        <p:nvSpPr>
          <p:cNvPr id="11" name="Rectangle 10">
            <a:extLst>
              <a:ext uri="{FF2B5EF4-FFF2-40B4-BE49-F238E27FC236}">
                <a16:creationId xmlns:a16="http://schemas.microsoft.com/office/drawing/2014/main" id="{A90CE920-6E8B-A91D-4FD1-9F642E8C6A9B}"/>
              </a:ext>
            </a:extLst>
          </p:cNvPr>
          <p:cNvSpPr/>
          <p:nvPr/>
        </p:nvSpPr>
        <p:spPr>
          <a:xfrm>
            <a:off x="12206818" y="6146133"/>
            <a:ext cx="1966835" cy="105609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2">
            <a:extLst>
              <a:ext uri="{FF2B5EF4-FFF2-40B4-BE49-F238E27FC236}">
                <a16:creationId xmlns:a16="http://schemas.microsoft.com/office/drawing/2014/main" id="{854E1C04-8305-730A-BA7F-9A064266E133}"/>
              </a:ext>
            </a:extLst>
          </p:cNvPr>
          <p:cNvSpPr/>
          <p:nvPr/>
        </p:nvSpPr>
        <p:spPr>
          <a:xfrm>
            <a:off x="12409015" y="6127969"/>
            <a:ext cx="1694912" cy="1027980"/>
          </a:xfrm>
          <a:prstGeom prst="rect">
            <a:avLst/>
          </a:prstGeom>
          <a:noFill/>
          <a:ln/>
        </p:spPr>
        <p:txBody>
          <a:bodyPr wrap="square" lIns="0" tIns="0" rIns="0" bIns="0" rtlCol="0" anchor="t"/>
          <a:lstStyle/>
          <a:p>
            <a:pPr marL="0" indent="0" algn="l">
              <a:lnSpc>
                <a:spcPts val="2300"/>
              </a:lnSpc>
              <a:buNone/>
            </a:pPr>
            <a:endParaRPr lang="en-US" sz="2400">
              <a:solidFill>
                <a:schemeClr val="bg1"/>
              </a:solidFill>
              <a:latin typeface="Roboto Mono" pitchFamily="49" charset="0"/>
              <a:ea typeface="Roboto Mono" pitchFamily="49" charset="0"/>
              <a:cs typeface="Roboto" pitchFamily="34" charset="-120"/>
            </a:endParaRPr>
          </a:p>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Extremely stressful</a:t>
            </a:r>
            <a:endParaRPr lang="en-US" sz="2400">
              <a:solidFill>
                <a:schemeClr val="bg1"/>
              </a:solidFill>
              <a:latin typeface="Roboto Mono" pitchFamily="49" charset="0"/>
              <a:ea typeface="Roboto Mono" pitchFamily="49" charset="0"/>
            </a:endParaRPr>
          </a:p>
        </p:txBody>
      </p:sp>
      <p:sp>
        <p:nvSpPr>
          <p:cNvPr id="13" name="Rounded Rectangle 12">
            <a:extLst>
              <a:ext uri="{FF2B5EF4-FFF2-40B4-BE49-F238E27FC236}">
                <a16:creationId xmlns:a16="http://schemas.microsoft.com/office/drawing/2014/main" id="{C18FB9F9-D339-2F13-7ABA-D5AD835265A4}"/>
              </a:ext>
            </a:extLst>
          </p:cNvPr>
          <p:cNvSpPr/>
          <p:nvPr/>
        </p:nvSpPr>
        <p:spPr>
          <a:xfrm>
            <a:off x="10144444" y="3110819"/>
            <a:ext cx="3486285" cy="85158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WORK RELATED STRESS</a:t>
            </a:r>
          </a:p>
        </p:txBody>
      </p:sp>
      <p:grpSp>
        <p:nvGrpSpPr>
          <p:cNvPr id="16" name="Group 15">
            <a:extLst>
              <a:ext uri="{FF2B5EF4-FFF2-40B4-BE49-F238E27FC236}">
                <a16:creationId xmlns:a16="http://schemas.microsoft.com/office/drawing/2014/main" id="{21F625D4-96E7-1197-A141-AD0F22D7D2E5}"/>
              </a:ext>
            </a:extLst>
          </p:cNvPr>
          <p:cNvGrpSpPr/>
          <p:nvPr/>
        </p:nvGrpSpPr>
        <p:grpSpPr>
          <a:xfrm>
            <a:off x="644732" y="4106908"/>
            <a:ext cx="2417714" cy="680080"/>
            <a:chOff x="681272" y="4059805"/>
            <a:chExt cx="2417714" cy="680080"/>
          </a:xfrm>
        </p:grpSpPr>
        <p:sp>
          <p:nvSpPr>
            <p:cNvPr id="21" name="Rectangle 20">
              <a:extLst>
                <a:ext uri="{FF2B5EF4-FFF2-40B4-BE49-F238E27FC236}">
                  <a16:creationId xmlns:a16="http://schemas.microsoft.com/office/drawing/2014/main" id="{07D4F82C-90D7-A07E-BD87-5D6CB362FF65}"/>
                </a:ext>
              </a:extLst>
            </p:cNvPr>
            <p:cNvSpPr/>
            <p:nvPr/>
          </p:nvSpPr>
          <p:spPr>
            <a:xfrm>
              <a:off x="681272" y="4059805"/>
              <a:ext cx="1598596" cy="68008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1">
              <a:extLst>
                <a:ext uri="{FF2B5EF4-FFF2-40B4-BE49-F238E27FC236}">
                  <a16:creationId xmlns:a16="http://schemas.microsoft.com/office/drawing/2014/main" id="{2F959006-7D92-CDF7-6E5E-E86B66945A54}"/>
                </a:ext>
              </a:extLst>
            </p:cNvPr>
            <p:cNvSpPr/>
            <p:nvPr/>
          </p:nvSpPr>
          <p:spPr>
            <a:xfrm>
              <a:off x="811438" y="4252216"/>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Anxiety</a:t>
              </a:r>
              <a:endParaRPr lang="en-US" sz="2400"/>
            </a:p>
          </p:txBody>
        </p:sp>
      </p:grpSp>
      <p:grpSp>
        <p:nvGrpSpPr>
          <p:cNvPr id="17" name="Group 16">
            <a:extLst>
              <a:ext uri="{FF2B5EF4-FFF2-40B4-BE49-F238E27FC236}">
                <a16:creationId xmlns:a16="http://schemas.microsoft.com/office/drawing/2014/main" id="{EB7EE0C2-3C31-230D-1F65-37D85A1DF1F3}"/>
              </a:ext>
            </a:extLst>
          </p:cNvPr>
          <p:cNvGrpSpPr/>
          <p:nvPr/>
        </p:nvGrpSpPr>
        <p:grpSpPr>
          <a:xfrm>
            <a:off x="644732" y="4934599"/>
            <a:ext cx="2346159" cy="649558"/>
            <a:chOff x="682001" y="4885060"/>
            <a:chExt cx="2346159" cy="649558"/>
          </a:xfrm>
        </p:grpSpPr>
        <p:sp>
          <p:nvSpPr>
            <p:cNvPr id="23" name="Rectangle 22">
              <a:extLst>
                <a:ext uri="{FF2B5EF4-FFF2-40B4-BE49-F238E27FC236}">
                  <a16:creationId xmlns:a16="http://schemas.microsoft.com/office/drawing/2014/main" id="{5E7422AA-AC47-E179-D74C-E007ABC2A24C}"/>
                </a:ext>
              </a:extLst>
            </p:cNvPr>
            <p:cNvSpPr/>
            <p:nvPr/>
          </p:nvSpPr>
          <p:spPr>
            <a:xfrm>
              <a:off x="682001" y="4885060"/>
              <a:ext cx="2012702" cy="64955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3CA77FC5-C99B-E607-0DCE-06AFCE01D385}"/>
                </a:ext>
              </a:extLst>
            </p:cNvPr>
            <p:cNvSpPr/>
            <p:nvPr/>
          </p:nvSpPr>
          <p:spPr>
            <a:xfrm>
              <a:off x="740612" y="5093368"/>
              <a:ext cx="2287548" cy="305595"/>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Depression</a:t>
              </a:r>
              <a:endParaRPr lang="en-US" sz="2400"/>
            </a:p>
          </p:txBody>
        </p:sp>
      </p:grpSp>
      <p:grpSp>
        <p:nvGrpSpPr>
          <p:cNvPr id="20" name="Group 19">
            <a:extLst>
              <a:ext uri="{FF2B5EF4-FFF2-40B4-BE49-F238E27FC236}">
                <a16:creationId xmlns:a16="http://schemas.microsoft.com/office/drawing/2014/main" id="{AA9D7282-794C-361C-4A6B-AD2ACD510669}"/>
              </a:ext>
            </a:extLst>
          </p:cNvPr>
          <p:cNvGrpSpPr/>
          <p:nvPr/>
        </p:nvGrpSpPr>
        <p:grpSpPr>
          <a:xfrm>
            <a:off x="644732" y="7161464"/>
            <a:ext cx="2525684" cy="587681"/>
            <a:chOff x="681272" y="7161464"/>
            <a:chExt cx="2525684" cy="587681"/>
          </a:xfrm>
        </p:grpSpPr>
        <p:sp>
          <p:nvSpPr>
            <p:cNvPr id="25" name="Rectangle 24">
              <a:extLst>
                <a:ext uri="{FF2B5EF4-FFF2-40B4-BE49-F238E27FC236}">
                  <a16:creationId xmlns:a16="http://schemas.microsoft.com/office/drawing/2014/main" id="{73957C86-8107-02E9-547F-F21F1067B0A9}"/>
                </a:ext>
              </a:extLst>
            </p:cNvPr>
            <p:cNvSpPr/>
            <p:nvPr/>
          </p:nvSpPr>
          <p:spPr>
            <a:xfrm>
              <a:off x="681272" y="7161464"/>
              <a:ext cx="1470624" cy="58768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1">
              <a:extLst>
                <a:ext uri="{FF2B5EF4-FFF2-40B4-BE49-F238E27FC236}">
                  <a16:creationId xmlns:a16="http://schemas.microsoft.com/office/drawing/2014/main" id="{6630DA9C-AC1B-2B15-EB17-4EE63438432C}"/>
                </a:ext>
              </a:extLst>
            </p:cNvPr>
            <p:cNvSpPr/>
            <p:nvPr/>
          </p:nvSpPr>
          <p:spPr>
            <a:xfrm>
              <a:off x="919408" y="7340129"/>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PTSD</a:t>
              </a:r>
              <a:endParaRPr lang="en-US" sz="2400"/>
            </a:p>
          </p:txBody>
        </p:sp>
      </p:grpSp>
      <p:grpSp>
        <p:nvGrpSpPr>
          <p:cNvPr id="19" name="Group 18">
            <a:extLst>
              <a:ext uri="{FF2B5EF4-FFF2-40B4-BE49-F238E27FC236}">
                <a16:creationId xmlns:a16="http://schemas.microsoft.com/office/drawing/2014/main" id="{4E9994A0-DF11-4D47-B07A-660B3C9CC7A4}"/>
              </a:ext>
            </a:extLst>
          </p:cNvPr>
          <p:cNvGrpSpPr/>
          <p:nvPr/>
        </p:nvGrpSpPr>
        <p:grpSpPr>
          <a:xfrm>
            <a:off x="644732" y="6411869"/>
            <a:ext cx="3806872" cy="601983"/>
            <a:chOff x="710662" y="6402946"/>
            <a:chExt cx="3806872" cy="601983"/>
          </a:xfrm>
        </p:grpSpPr>
        <p:sp>
          <p:nvSpPr>
            <p:cNvPr id="38" name="Rectangle 37">
              <a:extLst>
                <a:ext uri="{FF2B5EF4-FFF2-40B4-BE49-F238E27FC236}">
                  <a16:creationId xmlns:a16="http://schemas.microsoft.com/office/drawing/2014/main" id="{622F1016-B940-17B3-4B5C-5D3D5048B8B5}"/>
                </a:ext>
              </a:extLst>
            </p:cNvPr>
            <p:cNvSpPr/>
            <p:nvPr/>
          </p:nvSpPr>
          <p:spPr>
            <a:xfrm>
              <a:off x="710662" y="6402946"/>
              <a:ext cx="3806872" cy="60198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1">
              <a:extLst>
                <a:ext uri="{FF2B5EF4-FFF2-40B4-BE49-F238E27FC236}">
                  <a16:creationId xmlns:a16="http://schemas.microsoft.com/office/drawing/2014/main" id="{15FC34C8-C136-85E8-B331-40B7A765DA81}"/>
                </a:ext>
              </a:extLst>
            </p:cNvPr>
            <p:cNvSpPr/>
            <p:nvPr/>
          </p:nvSpPr>
          <p:spPr>
            <a:xfrm>
              <a:off x="843860" y="658458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Work-related Stress</a:t>
              </a:r>
              <a:endParaRPr lang="en-US" sz="2400"/>
            </a:p>
          </p:txBody>
        </p:sp>
      </p:grpSp>
      <p:grpSp>
        <p:nvGrpSpPr>
          <p:cNvPr id="18" name="Group 17">
            <a:extLst>
              <a:ext uri="{FF2B5EF4-FFF2-40B4-BE49-F238E27FC236}">
                <a16:creationId xmlns:a16="http://schemas.microsoft.com/office/drawing/2014/main" id="{B1799A72-2C64-BB0B-A033-687D6B96E010}"/>
              </a:ext>
            </a:extLst>
          </p:cNvPr>
          <p:cNvGrpSpPr/>
          <p:nvPr/>
        </p:nvGrpSpPr>
        <p:grpSpPr>
          <a:xfrm>
            <a:off x="644732" y="5731768"/>
            <a:ext cx="2415520" cy="532490"/>
            <a:chOff x="710662" y="5679793"/>
            <a:chExt cx="2415520" cy="532490"/>
          </a:xfrm>
        </p:grpSpPr>
        <p:sp>
          <p:nvSpPr>
            <p:cNvPr id="41" name="Rectangle 40">
              <a:extLst>
                <a:ext uri="{FF2B5EF4-FFF2-40B4-BE49-F238E27FC236}">
                  <a16:creationId xmlns:a16="http://schemas.microsoft.com/office/drawing/2014/main" id="{E6DAACBB-C8CE-CC92-67A7-83F17D2DA401}"/>
                </a:ext>
              </a:extLst>
            </p:cNvPr>
            <p:cNvSpPr/>
            <p:nvPr/>
          </p:nvSpPr>
          <p:spPr>
            <a:xfrm>
              <a:off x="710662" y="5679793"/>
              <a:ext cx="1470624" cy="53249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1">
              <a:extLst>
                <a:ext uri="{FF2B5EF4-FFF2-40B4-BE49-F238E27FC236}">
                  <a16:creationId xmlns:a16="http://schemas.microsoft.com/office/drawing/2014/main" id="{92D6CCCE-7EB6-F903-76E1-01E12A9453E4}"/>
                </a:ext>
              </a:extLst>
            </p:cNvPr>
            <p:cNvSpPr/>
            <p:nvPr/>
          </p:nvSpPr>
          <p:spPr>
            <a:xfrm>
              <a:off x="838634" y="578187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Burnout</a:t>
              </a:r>
              <a:endParaRPr lang="en-US" sz="2400"/>
            </a:p>
          </p:txBody>
        </p:sp>
      </p:grpSp>
      <p:sp>
        <p:nvSpPr>
          <p:cNvPr id="43" name="Rectangle 42">
            <a:extLst>
              <a:ext uri="{FF2B5EF4-FFF2-40B4-BE49-F238E27FC236}">
                <a16:creationId xmlns:a16="http://schemas.microsoft.com/office/drawing/2014/main" id="{F3A1F76C-99BE-9D36-1D3A-6BB33C21E00C}"/>
              </a:ext>
            </a:extLst>
          </p:cNvPr>
          <p:cNvSpPr/>
          <p:nvPr/>
        </p:nvSpPr>
        <p:spPr>
          <a:xfrm>
            <a:off x="5056878" y="7308932"/>
            <a:ext cx="4517591" cy="54670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6069C5DA-B737-20F8-2B15-43ECA1C0F9B8}"/>
              </a:ext>
            </a:extLst>
          </p:cNvPr>
          <p:cNvSpPr/>
          <p:nvPr/>
        </p:nvSpPr>
        <p:spPr>
          <a:xfrm>
            <a:off x="5191537" y="7405505"/>
            <a:ext cx="4087075" cy="354764"/>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Psychological Distress</a:t>
            </a:r>
            <a:endParaRPr lang="en-US" sz="2400"/>
          </a:p>
        </p:txBody>
      </p:sp>
      <p:cxnSp>
        <p:nvCxnSpPr>
          <p:cNvPr id="46" name="Straight Arrow Connector 45">
            <a:extLst>
              <a:ext uri="{FF2B5EF4-FFF2-40B4-BE49-F238E27FC236}">
                <a16:creationId xmlns:a16="http://schemas.microsoft.com/office/drawing/2014/main" id="{ECBE5A72-6056-A4E5-02B5-DA214F57B0E3}"/>
              </a:ext>
            </a:extLst>
          </p:cNvPr>
          <p:cNvCxnSpPr>
            <a:cxnSpLocks/>
            <a:stCxn id="11" idx="1"/>
          </p:cNvCxnSpPr>
          <p:nvPr/>
        </p:nvCxnSpPr>
        <p:spPr>
          <a:xfrm flipH="1" flipV="1">
            <a:off x="10598956" y="5679793"/>
            <a:ext cx="1607862" cy="994387"/>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D5856E-CAB5-2CC3-F0BF-EA8F8B8F800E}"/>
              </a:ext>
            </a:extLst>
          </p:cNvPr>
          <p:cNvCxnSpPr>
            <a:cxnSpLocks/>
          </p:cNvCxnSpPr>
          <p:nvPr/>
        </p:nvCxnSpPr>
        <p:spPr>
          <a:xfrm flipH="1">
            <a:off x="10670982" y="4835388"/>
            <a:ext cx="1607862" cy="192393"/>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ight Brace 54">
            <a:extLst>
              <a:ext uri="{FF2B5EF4-FFF2-40B4-BE49-F238E27FC236}">
                <a16:creationId xmlns:a16="http://schemas.microsoft.com/office/drawing/2014/main" id="{7A21B729-F4CC-F67D-B437-79E4904D4E33}"/>
              </a:ext>
            </a:extLst>
          </p:cNvPr>
          <p:cNvSpPr/>
          <p:nvPr/>
        </p:nvSpPr>
        <p:spPr>
          <a:xfrm>
            <a:off x="3916413" y="3431138"/>
            <a:ext cx="1271165" cy="4364103"/>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8CD06AEB-3783-0062-0A7C-EA47F1C253E6}"/>
              </a:ext>
            </a:extLst>
          </p:cNvPr>
          <p:cNvSpPr/>
          <p:nvPr/>
        </p:nvSpPr>
        <p:spPr>
          <a:xfrm>
            <a:off x="5186630" y="5398963"/>
            <a:ext cx="816478" cy="578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sp>
        <p:nvSpPr>
          <p:cNvPr id="58" name="Rectangle 57">
            <a:extLst>
              <a:ext uri="{FF2B5EF4-FFF2-40B4-BE49-F238E27FC236}">
                <a16:creationId xmlns:a16="http://schemas.microsoft.com/office/drawing/2014/main" id="{A30A944B-4A23-C2E7-1044-F3B9F8596573}"/>
              </a:ext>
            </a:extLst>
          </p:cNvPr>
          <p:cNvSpPr/>
          <p:nvPr/>
        </p:nvSpPr>
        <p:spPr>
          <a:xfrm>
            <a:off x="11052868" y="5851537"/>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sp>
        <p:nvSpPr>
          <p:cNvPr id="59" name="Rectangle 58">
            <a:extLst>
              <a:ext uri="{FF2B5EF4-FFF2-40B4-BE49-F238E27FC236}">
                <a16:creationId xmlns:a16="http://schemas.microsoft.com/office/drawing/2014/main" id="{F8A8A71F-8172-5A35-DA76-7549F3BE60FB}"/>
              </a:ext>
            </a:extLst>
          </p:cNvPr>
          <p:cNvSpPr/>
          <p:nvPr/>
        </p:nvSpPr>
        <p:spPr>
          <a:xfrm>
            <a:off x="11035967" y="4431836"/>
            <a:ext cx="816478" cy="85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cxnSp>
        <p:nvCxnSpPr>
          <p:cNvPr id="61" name="Straight Arrow Connector 60">
            <a:extLst>
              <a:ext uri="{FF2B5EF4-FFF2-40B4-BE49-F238E27FC236}">
                <a16:creationId xmlns:a16="http://schemas.microsoft.com/office/drawing/2014/main" id="{794D3507-7685-EC85-4BD3-3C186095EB7E}"/>
              </a:ext>
            </a:extLst>
          </p:cNvPr>
          <p:cNvCxnSpPr>
            <a:cxnSpLocks/>
          </p:cNvCxnSpPr>
          <p:nvPr/>
        </p:nvCxnSpPr>
        <p:spPr>
          <a:xfrm flipV="1">
            <a:off x="6363276" y="6411869"/>
            <a:ext cx="1084336" cy="857845"/>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554F588-6488-4A58-A070-6344B66FA8B8}"/>
              </a:ext>
            </a:extLst>
          </p:cNvPr>
          <p:cNvSpPr/>
          <p:nvPr/>
        </p:nvSpPr>
        <p:spPr>
          <a:xfrm>
            <a:off x="6590831" y="6590492"/>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grpSp>
        <p:nvGrpSpPr>
          <p:cNvPr id="15" name="Group 14">
            <a:extLst>
              <a:ext uri="{FF2B5EF4-FFF2-40B4-BE49-F238E27FC236}">
                <a16:creationId xmlns:a16="http://schemas.microsoft.com/office/drawing/2014/main" id="{0F314AE4-D8A0-0DB0-08A9-76A5DCF153AB}"/>
              </a:ext>
            </a:extLst>
          </p:cNvPr>
          <p:cNvGrpSpPr/>
          <p:nvPr/>
        </p:nvGrpSpPr>
        <p:grpSpPr>
          <a:xfrm>
            <a:off x="644732" y="3431138"/>
            <a:ext cx="7421470" cy="528159"/>
            <a:chOff x="644732" y="3431138"/>
            <a:chExt cx="7421470" cy="528159"/>
          </a:xfrm>
        </p:grpSpPr>
        <p:sp>
          <p:nvSpPr>
            <p:cNvPr id="14" name="Rectangle 13">
              <a:extLst>
                <a:ext uri="{FF2B5EF4-FFF2-40B4-BE49-F238E27FC236}">
                  <a16:creationId xmlns:a16="http://schemas.microsoft.com/office/drawing/2014/main" id="{FDB8370C-96AF-CAC7-8E12-0BDB80E24333}"/>
                </a:ext>
              </a:extLst>
            </p:cNvPr>
            <p:cNvSpPr/>
            <p:nvPr/>
          </p:nvSpPr>
          <p:spPr>
            <a:xfrm>
              <a:off x="644732" y="3431138"/>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6F5900F-D5D7-512C-6476-ACDDDE8917F6}"/>
                </a:ext>
              </a:extLst>
            </p:cNvPr>
            <p:cNvSpPr txBox="1"/>
            <p:nvPr/>
          </p:nvSpPr>
          <p:spPr>
            <a:xfrm>
              <a:off x="740612" y="3531646"/>
              <a:ext cx="7325590" cy="393634"/>
            </a:xfrm>
            <a:prstGeom prst="rect">
              <a:avLst/>
            </a:prstGeom>
            <a:noFill/>
          </p:spPr>
          <p:txBody>
            <a:bodyPr wrap="square">
              <a:spAutoFit/>
            </a:bodyPr>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Absenteeism</a:t>
              </a:r>
              <a:endParaRPr lang="en-US" sz="2400"/>
            </a:p>
          </p:txBody>
        </p:sp>
      </p:grpSp>
    </p:spTree>
    <p:extLst>
      <p:ext uri="{BB962C8B-B14F-4D97-AF65-F5344CB8AC3E}">
        <p14:creationId xmlns:p14="http://schemas.microsoft.com/office/powerpoint/2010/main" val="71613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BE56E-700F-C92E-EFBC-45444B2267BF}"/>
              </a:ext>
            </a:extLst>
          </p:cNvPr>
          <p:cNvSpPr txBox="1">
            <a:spLocks noGrp="1"/>
          </p:cNvSpPr>
          <p:nvPr>
            <p:ph type="title"/>
          </p:nvPr>
        </p:nvSpPr>
        <p:spPr>
          <a:xfrm>
            <a:off x="451771" y="525419"/>
            <a:ext cx="56582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effectLst/>
                <a:uLnTx/>
                <a:uFillTx/>
                <a:latin typeface="+mn-lt"/>
                <a:ea typeface="+mn-ea"/>
                <a:cs typeface="+mn-cs"/>
              </a:rPr>
              <a:t>Land </a:t>
            </a:r>
            <a:r>
              <a:rPr kumimoji="0" lang="fr-CA" sz="3200" b="1" i="0" u="none" strike="noStrike" kern="1200" cap="none" spc="0" normalizeH="0" baseline="0" noProof="0" err="1">
                <a:ln>
                  <a:noFill/>
                </a:ln>
                <a:effectLst/>
                <a:uLnTx/>
                <a:uFillTx/>
                <a:latin typeface="+mn-lt"/>
                <a:ea typeface="+mn-ea"/>
                <a:cs typeface="+mn-cs"/>
              </a:rPr>
              <a:t>Acknowledgement</a:t>
            </a:r>
            <a:endParaRPr kumimoji="0" lang="en-CA" sz="3200" b="1" i="0" u="none" strike="noStrike" kern="1200" cap="none" spc="0" normalizeH="0" baseline="0" noProof="0">
              <a:ln>
                <a:noFill/>
              </a:ln>
              <a:effectLst/>
              <a:uLnTx/>
              <a:uFillTx/>
              <a:latin typeface="+mn-lt"/>
              <a:ea typeface="+mn-ea"/>
              <a:cs typeface="+mn-cs"/>
            </a:endParaRPr>
          </a:p>
        </p:txBody>
      </p:sp>
      <p:sp>
        <p:nvSpPr>
          <p:cNvPr id="6" name="TextBox 5">
            <a:extLst>
              <a:ext uri="{FF2B5EF4-FFF2-40B4-BE49-F238E27FC236}">
                <a16:creationId xmlns:a16="http://schemas.microsoft.com/office/drawing/2014/main" id="{4DAB5180-D92D-1590-A077-FC2F0057B650}"/>
              </a:ext>
            </a:extLst>
          </p:cNvPr>
          <p:cNvSpPr txBox="1"/>
          <p:nvPr/>
        </p:nvSpPr>
        <p:spPr>
          <a:xfrm>
            <a:off x="7267225" y="523790"/>
            <a:ext cx="679960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0">
                <a:latin typeface="Roboto" panose="02000000000000000000" pitchFamily="2" charset="0"/>
                <a:ea typeface="Roboto" panose="02000000000000000000" pitchFamily="2" charset="0"/>
                <a:cs typeface="Roboto" panose="02000000000000000000" pitchFamily="2" charset="0"/>
              </a:rPr>
              <a:t>Acknowledgments extend beyond simply recognizing the land you occupy; they encourage settlers, including recent arrivals, to reflect on the history and ongoing impact of colonialism. </a:t>
            </a:r>
            <a:endParaRPr lang="en-US" sz="20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E1FBFC7E-0C54-F4E0-DE0C-EF58AC0890D4}"/>
              </a:ext>
            </a:extLst>
          </p:cNvPr>
          <p:cNvSpPr txBox="1"/>
          <p:nvPr/>
        </p:nvSpPr>
        <p:spPr>
          <a:xfrm>
            <a:off x="1629556" y="6414276"/>
            <a:ext cx="40586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https://native-land.ca/</a:t>
            </a:r>
            <a:endParaRPr lang="en-US" sz="24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screenshot of Native Land Digital">
            <a:extLst>
              <a:ext uri="{FF2B5EF4-FFF2-40B4-BE49-F238E27FC236}">
                <a16:creationId xmlns:a16="http://schemas.microsoft.com/office/drawing/2014/main" id="{3849E4D2-6469-14C7-B621-F7046541ED05}"/>
              </a:ext>
            </a:extLst>
          </p:cNvPr>
          <p:cNvPicPr>
            <a:picLocks noChangeAspect="1"/>
          </p:cNvPicPr>
          <p:nvPr/>
        </p:nvPicPr>
        <p:blipFill>
          <a:blip r:embed="rId4"/>
          <a:stretch>
            <a:fillRect/>
          </a:stretch>
        </p:blipFill>
        <p:spPr>
          <a:xfrm>
            <a:off x="250434" y="2198386"/>
            <a:ext cx="6443325" cy="3151977"/>
          </a:xfrm>
          <a:prstGeom prst="rect">
            <a:avLst/>
          </a:prstGeom>
        </p:spPr>
      </p:pic>
      <p:sp>
        <p:nvSpPr>
          <p:cNvPr id="5" name="TextBox 4">
            <a:extLst>
              <a:ext uri="{FF2B5EF4-FFF2-40B4-BE49-F238E27FC236}">
                <a16:creationId xmlns:a16="http://schemas.microsoft.com/office/drawing/2014/main" id="{E9A9367D-CF6B-5713-99AC-3028F12DF110}"/>
              </a:ext>
            </a:extLst>
          </p:cNvPr>
          <p:cNvSpPr txBox="1"/>
          <p:nvPr/>
        </p:nvSpPr>
        <p:spPr>
          <a:xfrm>
            <a:off x="6975149" y="2443817"/>
            <a:ext cx="740404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ffectLst/>
                <a:latin typeface="Roboto" panose="02000000000000000000" pitchFamily="2" charset="0"/>
                <a:ea typeface="Roboto" panose="02000000000000000000" pitchFamily="2" charset="0"/>
                <a:cs typeface="Roboto" panose="02000000000000000000" pitchFamily="2" charset="0"/>
              </a:rPr>
              <a:t>For instance, </a:t>
            </a:r>
            <a:r>
              <a:rPr lang="en-US" sz="2000">
                <a:latin typeface="Roboto" panose="02000000000000000000" pitchFamily="2" charset="0"/>
                <a:ea typeface="Roboto" panose="02000000000000000000" pitchFamily="2" charset="0"/>
                <a:cs typeface="Roboto" panose="02000000000000000000" pitchFamily="2" charset="0"/>
              </a:rPr>
              <a:t>you should</a:t>
            </a:r>
            <a:r>
              <a:rPr lang="en-US" sz="2000">
                <a:effectLst/>
                <a:latin typeface="Roboto" panose="02000000000000000000" pitchFamily="2" charset="0"/>
                <a:ea typeface="Roboto" panose="02000000000000000000" pitchFamily="2" charset="0"/>
                <a:cs typeface="Roboto" panose="02000000000000000000" pitchFamily="2" charset="0"/>
              </a:rPr>
              <a:t> consider:</a:t>
            </a:r>
            <a:endParaRPr lang="en-US" sz="2400">
              <a:latin typeface="Roboto" panose="02000000000000000000" pitchFamily="2" charset="0"/>
              <a:ea typeface="Roboto" panose="02000000000000000000" pitchFamily="2" charset="0"/>
              <a:cs typeface="Roboto" panose="02000000000000000000" pitchFamily="2" charset="0"/>
            </a:endParaRPr>
          </a:p>
          <a:p>
            <a:endParaRPr lang="en-US" sz="2000">
              <a:latin typeface="Roboto" panose="02000000000000000000" pitchFamily="2" charset="0"/>
              <a:ea typeface="Roboto" panose="02000000000000000000" pitchFamily="2" charset="0"/>
              <a:cs typeface="Roboto" panose="02000000000000000000" pitchFamily="2" charset="0"/>
            </a:endParaRP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What privileges do settlers benefit from today as a result of colonialism?</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How can individuals build meaningful relationships with Indigenous Peoples whose territories they currently inhabit within the modern Canadian context?</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What actions are you or your organization taking beyond territorial acknowledgments in your homes, workplaces, or events?</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Are there ways in which you may be reinforcing settler colonial futures instead of exploring alternative paths for Canada’s future?</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Do you have awareness of the continuing violence and trauma embedded in the colonial system?</a:t>
            </a: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7" name="Slide Number Placeholder 6">
            <a:extLst>
              <a:ext uri="{FF2B5EF4-FFF2-40B4-BE49-F238E27FC236}">
                <a16:creationId xmlns:a16="http://schemas.microsoft.com/office/drawing/2014/main" id="{0F4A7865-6366-EB65-BF3A-85382084E916}"/>
              </a:ext>
            </a:extLst>
          </p:cNvPr>
          <p:cNvSpPr>
            <a:spLocks noGrp="1"/>
          </p:cNvSpPr>
          <p:nvPr>
            <p:ph type="sldNum" sz="quarter" idx="12"/>
          </p:nvPr>
        </p:nvSpPr>
        <p:spPr/>
        <p:txBody>
          <a:bodyPr/>
          <a:lstStyle/>
          <a:p>
            <a:fld id="{CC057153-B650-4DEB-B370-79DDCFDCE934}" type="slidenum">
              <a:rPr lang="en-US" smtClean="0"/>
              <a:t>2</a:t>
            </a:fld>
            <a:endParaRPr lang="en-US"/>
          </a:p>
        </p:txBody>
      </p:sp>
    </p:spTree>
    <p:extLst>
      <p:ext uri="{BB962C8B-B14F-4D97-AF65-F5344CB8AC3E}">
        <p14:creationId xmlns:p14="http://schemas.microsoft.com/office/powerpoint/2010/main" val="409408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62BE-2792-48BF-7AF2-918F7EE514A9}"/>
            </a:ext>
          </a:extLst>
        </p:cNvPr>
        <p:cNvGrpSpPr/>
        <p:nvPr/>
      </p:nvGrpSpPr>
      <p:grpSpPr>
        <a:xfrm>
          <a:off x="0" y="0"/>
          <a:ext cx="0" cy="0"/>
          <a:chOff x="0" y="0"/>
          <a:chExt cx="0" cy="0"/>
        </a:xfrm>
      </p:grpSpPr>
      <p:cxnSp>
        <p:nvCxnSpPr>
          <p:cNvPr id="48" name="Straight Arrow Connector 47">
            <a:extLst>
              <a:ext uri="{FF2B5EF4-FFF2-40B4-BE49-F238E27FC236}">
                <a16:creationId xmlns:a16="http://schemas.microsoft.com/office/drawing/2014/main" id="{CBB0D6F2-87AA-4C4A-2CFA-441A8E1969E3}"/>
              </a:ext>
            </a:extLst>
          </p:cNvPr>
          <p:cNvCxnSpPr>
            <a:cxnSpLocks/>
          </p:cNvCxnSpPr>
          <p:nvPr/>
        </p:nvCxnSpPr>
        <p:spPr>
          <a:xfrm flipH="1">
            <a:off x="10534584" y="2574214"/>
            <a:ext cx="1381239" cy="1301122"/>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0" descr="preencoded.png">
            <a:extLst>
              <a:ext uri="{FF2B5EF4-FFF2-40B4-BE49-F238E27FC236}">
                <a16:creationId xmlns:a16="http://schemas.microsoft.com/office/drawing/2014/main" id="{303BBF85-D852-3B65-CEE7-C4E326F3173E}"/>
              </a:ext>
            </a:extLst>
          </p:cNvPr>
          <p:cNvPicPr>
            <a:picLocks noChangeAspect="1"/>
          </p:cNvPicPr>
          <p:nvPr/>
        </p:nvPicPr>
        <p:blipFill>
          <a:blip r:embed="rId3"/>
          <a:stretch>
            <a:fillRect/>
          </a:stretch>
        </p:blipFill>
        <p:spPr>
          <a:xfrm>
            <a:off x="-5060" y="-5062"/>
            <a:ext cx="14630400" cy="1277176"/>
          </a:xfrm>
          <a:prstGeom prst="rect">
            <a:avLst/>
          </a:prstGeom>
        </p:spPr>
      </p:pic>
      <p:sp>
        <p:nvSpPr>
          <p:cNvPr id="3" name="Text 0">
            <a:extLst>
              <a:ext uri="{FF2B5EF4-FFF2-40B4-BE49-F238E27FC236}">
                <a16:creationId xmlns:a16="http://schemas.microsoft.com/office/drawing/2014/main" id="{A7F34ADE-14A4-E23D-EE42-ACAB3E0EDCEB}"/>
              </a:ext>
            </a:extLst>
          </p:cNvPr>
          <p:cNvSpPr>
            <a:spLocks noGrp="1"/>
          </p:cNvSpPr>
          <p:nvPr>
            <p:ph type="title"/>
          </p:nvPr>
        </p:nvSpPr>
        <p:spPr>
          <a:xfrm>
            <a:off x="295203" y="1491674"/>
            <a:ext cx="13731875"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Organizational Toll: Economic Burden</a:t>
            </a:r>
          </a:p>
        </p:txBody>
      </p:sp>
      <p:sp>
        <p:nvSpPr>
          <p:cNvPr id="6" name="Slide Number Placeholder 5">
            <a:extLst>
              <a:ext uri="{FF2B5EF4-FFF2-40B4-BE49-F238E27FC236}">
                <a16:creationId xmlns:a16="http://schemas.microsoft.com/office/drawing/2014/main" id="{325610E0-BD82-2B9E-863F-873F7EB642CD}"/>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20</a:t>
            </a:fld>
            <a:endParaRPr lang="en-US"/>
          </a:p>
        </p:txBody>
      </p:sp>
      <p:pic>
        <p:nvPicPr>
          <p:cNvPr id="40" name="Picture 39" descr="MSc Sciences interdisciplinaires de la santé">
            <a:extLst>
              <a:ext uri="{FF2B5EF4-FFF2-40B4-BE49-F238E27FC236}">
                <a16:creationId xmlns:a16="http://schemas.microsoft.com/office/drawing/2014/main" id="{FCF22A9B-1623-CB41-7C63-1D9E865B3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B86AF40-B801-4D31-E87E-A3090F5BFF3E}"/>
              </a:ext>
            </a:extLst>
          </p:cNvPr>
          <p:cNvSpPr/>
          <p:nvPr/>
        </p:nvSpPr>
        <p:spPr>
          <a:xfrm>
            <a:off x="6503535" y="3769742"/>
            <a:ext cx="5274755" cy="235312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grpSp>
        <p:nvGrpSpPr>
          <p:cNvPr id="15" name="Group 14">
            <a:extLst>
              <a:ext uri="{FF2B5EF4-FFF2-40B4-BE49-F238E27FC236}">
                <a16:creationId xmlns:a16="http://schemas.microsoft.com/office/drawing/2014/main" id="{F4DD8B4A-647A-7882-C380-D8C31AEAA560}"/>
              </a:ext>
            </a:extLst>
          </p:cNvPr>
          <p:cNvGrpSpPr/>
          <p:nvPr/>
        </p:nvGrpSpPr>
        <p:grpSpPr>
          <a:xfrm>
            <a:off x="618271" y="2919991"/>
            <a:ext cx="2353478" cy="528159"/>
            <a:chOff x="618271" y="2919991"/>
            <a:chExt cx="2353478" cy="528159"/>
          </a:xfrm>
        </p:grpSpPr>
        <p:sp>
          <p:nvSpPr>
            <p:cNvPr id="14" name="Rectangle 13">
              <a:extLst>
                <a:ext uri="{FF2B5EF4-FFF2-40B4-BE49-F238E27FC236}">
                  <a16:creationId xmlns:a16="http://schemas.microsoft.com/office/drawing/2014/main" id="{51ABE7BC-9AFE-2B43-98D7-F01E9942086E}"/>
                </a:ext>
              </a:extLst>
            </p:cNvPr>
            <p:cNvSpPr/>
            <p:nvPr/>
          </p:nvSpPr>
          <p:spPr>
            <a:xfrm>
              <a:off x="618271" y="2919991"/>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1">
              <a:extLst>
                <a:ext uri="{FF2B5EF4-FFF2-40B4-BE49-F238E27FC236}">
                  <a16:creationId xmlns:a16="http://schemas.microsoft.com/office/drawing/2014/main" id="{B2FA9A25-8F4F-A94D-C80E-33E92C607B6F}"/>
                </a:ext>
              </a:extLst>
            </p:cNvPr>
            <p:cNvSpPr/>
            <p:nvPr/>
          </p:nvSpPr>
          <p:spPr>
            <a:xfrm>
              <a:off x="684201" y="3074555"/>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Life Stress</a:t>
              </a:r>
              <a:endParaRPr lang="en-US" sz="2400"/>
            </a:p>
          </p:txBody>
        </p:sp>
      </p:grpSp>
      <p:sp>
        <p:nvSpPr>
          <p:cNvPr id="23" name="Rectangle 22">
            <a:extLst>
              <a:ext uri="{FF2B5EF4-FFF2-40B4-BE49-F238E27FC236}">
                <a16:creationId xmlns:a16="http://schemas.microsoft.com/office/drawing/2014/main" id="{83E5C8E4-A002-7922-0C59-D8985FE407F5}"/>
              </a:ext>
            </a:extLst>
          </p:cNvPr>
          <p:cNvSpPr/>
          <p:nvPr/>
        </p:nvSpPr>
        <p:spPr>
          <a:xfrm>
            <a:off x="478694" y="3631798"/>
            <a:ext cx="4238908" cy="313176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D4D6EC7B-1D38-1E93-BC1F-AAAA3D4ED608}"/>
              </a:ext>
            </a:extLst>
          </p:cNvPr>
          <p:cNvSpPr/>
          <p:nvPr/>
        </p:nvSpPr>
        <p:spPr>
          <a:xfrm>
            <a:off x="537304" y="3790530"/>
            <a:ext cx="4180297" cy="2931418"/>
          </a:xfrm>
          <a:prstGeom prst="rect">
            <a:avLst/>
          </a:prstGeom>
          <a:noFill/>
          <a:ln/>
        </p:spPr>
        <p:txBody>
          <a:bodyPr wrap="none" lIns="0" tIns="0" rIns="0" bIns="0" rtlCol="0" anchor="t"/>
          <a:lstStyle/>
          <a:p>
            <a:pPr>
              <a:lnSpc>
                <a:spcPct val="150000"/>
              </a:lnSpc>
            </a:pPr>
            <a:r>
              <a:rPr lang="en-US" sz="2400">
                <a:solidFill>
                  <a:srgbClr val="FFFFFF"/>
                </a:solidFill>
                <a:latin typeface="Roboto Mono Medium" pitchFamily="34" charset="0"/>
                <a:ea typeface="Roboto Mono Medium" pitchFamily="34" charset="-122"/>
                <a:cs typeface="Roboto" panose="02000000000000000000" pitchFamily="2" charset="0"/>
              </a:rPr>
              <a:t>Illness, Injury or </a:t>
            </a:r>
          </a:p>
          <a:p>
            <a:pPr>
              <a:lnSpc>
                <a:spcPct val="150000"/>
              </a:lnSpc>
            </a:pPr>
            <a:r>
              <a:rPr lang="en-US" sz="2400">
                <a:solidFill>
                  <a:srgbClr val="FFFFFF"/>
                </a:solidFill>
                <a:latin typeface="Roboto Mono Medium" pitchFamily="34" charset="0"/>
                <a:cs typeface="Roboto" panose="02000000000000000000" pitchFamily="2" charset="0"/>
              </a:rPr>
              <a:t>Assault as a results</a:t>
            </a:r>
          </a:p>
          <a:p>
            <a:pPr>
              <a:lnSpc>
                <a:spcPct val="150000"/>
              </a:lnSpc>
            </a:pPr>
            <a:r>
              <a:rPr lang="en-US" sz="2400">
                <a:solidFill>
                  <a:srgbClr val="FFFFFF"/>
                </a:solidFill>
                <a:latin typeface="Roboto Mono Medium" pitchFamily="34" charset="0"/>
                <a:cs typeface="Roboto" panose="02000000000000000000" pitchFamily="2" charset="0"/>
              </a:rPr>
              <a:t>of being at the</a:t>
            </a:r>
          </a:p>
          <a:p>
            <a:pPr>
              <a:lnSpc>
                <a:spcPct val="150000"/>
              </a:lnSpc>
            </a:pPr>
            <a:r>
              <a:rPr lang="en-US" sz="2400">
                <a:solidFill>
                  <a:srgbClr val="FFFFFF"/>
                </a:solidFill>
                <a:latin typeface="Roboto Mono Medium" pitchFamily="34" charset="0"/>
                <a:cs typeface="Roboto" panose="02000000000000000000" pitchFamily="2" charset="0"/>
              </a:rPr>
              <a:t>workplace or performing </a:t>
            </a:r>
          </a:p>
          <a:p>
            <a:pPr>
              <a:lnSpc>
                <a:spcPct val="150000"/>
              </a:lnSpc>
            </a:pPr>
            <a:r>
              <a:rPr lang="en-US" sz="2400">
                <a:solidFill>
                  <a:srgbClr val="FFFFFF"/>
                </a:solidFill>
                <a:latin typeface="Roboto Mono Medium" pitchFamily="34" charset="0"/>
                <a:cs typeface="Roboto" panose="02000000000000000000" pitchFamily="2" charset="0"/>
              </a:rPr>
              <a:t>Workplace duties</a:t>
            </a:r>
            <a:endParaRPr lang="en-US" sz="2400"/>
          </a:p>
          <a:p>
            <a:pPr marL="0" indent="0" algn="l">
              <a:lnSpc>
                <a:spcPct val="150000"/>
              </a:lnSpc>
              <a:buNone/>
            </a:pPr>
            <a:endParaRPr lang="en-US" sz="2400"/>
          </a:p>
        </p:txBody>
      </p:sp>
      <p:sp>
        <p:nvSpPr>
          <p:cNvPr id="55" name="Right Brace 54">
            <a:extLst>
              <a:ext uri="{FF2B5EF4-FFF2-40B4-BE49-F238E27FC236}">
                <a16:creationId xmlns:a16="http://schemas.microsoft.com/office/drawing/2014/main" id="{63E0FE35-F69A-E04A-2A6E-3F545F00A737}"/>
              </a:ext>
            </a:extLst>
          </p:cNvPr>
          <p:cNvSpPr/>
          <p:nvPr/>
        </p:nvSpPr>
        <p:spPr>
          <a:xfrm>
            <a:off x="4776211" y="3288796"/>
            <a:ext cx="1384533" cy="3578924"/>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B5524C50-9773-4D41-CC26-B8F571E64FCE}"/>
              </a:ext>
            </a:extLst>
          </p:cNvPr>
          <p:cNvSpPr/>
          <p:nvPr/>
        </p:nvSpPr>
        <p:spPr>
          <a:xfrm>
            <a:off x="5600645" y="4332496"/>
            <a:ext cx="816478" cy="57872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2X</a:t>
            </a:r>
          </a:p>
        </p:txBody>
      </p:sp>
      <p:sp>
        <p:nvSpPr>
          <p:cNvPr id="59" name="Rectangle 58">
            <a:extLst>
              <a:ext uri="{FF2B5EF4-FFF2-40B4-BE49-F238E27FC236}">
                <a16:creationId xmlns:a16="http://schemas.microsoft.com/office/drawing/2014/main" id="{EECE7DE6-C5D6-9C25-A59A-27CD4501AE46}"/>
              </a:ext>
            </a:extLst>
          </p:cNvPr>
          <p:cNvSpPr/>
          <p:nvPr/>
        </p:nvSpPr>
        <p:spPr>
          <a:xfrm>
            <a:off x="10737551" y="3065522"/>
            <a:ext cx="1027841" cy="57984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1.4X</a:t>
            </a:r>
          </a:p>
        </p:txBody>
      </p:sp>
      <p:grpSp>
        <p:nvGrpSpPr>
          <p:cNvPr id="11" name="Group 10">
            <a:extLst>
              <a:ext uri="{FF2B5EF4-FFF2-40B4-BE49-F238E27FC236}">
                <a16:creationId xmlns:a16="http://schemas.microsoft.com/office/drawing/2014/main" id="{541A3ADA-4DA2-D8E6-804F-EDDA6A4E44E6}"/>
              </a:ext>
            </a:extLst>
          </p:cNvPr>
          <p:cNvGrpSpPr/>
          <p:nvPr/>
        </p:nvGrpSpPr>
        <p:grpSpPr>
          <a:xfrm>
            <a:off x="11777802" y="2184820"/>
            <a:ext cx="2557395" cy="885722"/>
            <a:chOff x="11777802" y="2184820"/>
            <a:chExt cx="2557395" cy="885722"/>
          </a:xfrm>
        </p:grpSpPr>
        <p:sp>
          <p:nvSpPr>
            <p:cNvPr id="8" name="Rectangle 7">
              <a:extLst>
                <a:ext uri="{FF2B5EF4-FFF2-40B4-BE49-F238E27FC236}">
                  <a16:creationId xmlns:a16="http://schemas.microsoft.com/office/drawing/2014/main" id="{97D1F4BE-CA42-D23A-7A83-7BD6955D015D}"/>
                </a:ext>
              </a:extLst>
            </p:cNvPr>
            <p:cNvSpPr/>
            <p:nvPr/>
          </p:nvSpPr>
          <p:spPr>
            <a:xfrm>
              <a:off x="11777802" y="2184820"/>
              <a:ext cx="2557395" cy="74428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2">
              <a:extLst>
                <a:ext uri="{FF2B5EF4-FFF2-40B4-BE49-F238E27FC236}">
                  <a16:creationId xmlns:a16="http://schemas.microsoft.com/office/drawing/2014/main" id="{BB3F187F-DA70-1F21-7E36-22080449F4A1}"/>
                </a:ext>
              </a:extLst>
            </p:cNvPr>
            <p:cNvSpPr/>
            <p:nvPr/>
          </p:nvSpPr>
          <p:spPr>
            <a:xfrm>
              <a:off x="11964503" y="2436912"/>
              <a:ext cx="2358282" cy="633630"/>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Presenteeism</a:t>
              </a:r>
              <a:endParaRPr lang="en-US" sz="2400">
                <a:solidFill>
                  <a:schemeClr val="bg1"/>
                </a:solidFill>
                <a:latin typeface="Roboto Mono" pitchFamily="49" charset="0"/>
                <a:ea typeface="Roboto Mono" pitchFamily="49" charset="0"/>
              </a:endParaRPr>
            </a:p>
          </p:txBody>
        </p:sp>
      </p:grpSp>
      <p:grpSp>
        <p:nvGrpSpPr>
          <p:cNvPr id="10" name="Group 9">
            <a:extLst>
              <a:ext uri="{FF2B5EF4-FFF2-40B4-BE49-F238E27FC236}">
                <a16:creationId xmlns:a16="http://schemas.microsoft.com/office/drawing/2014/main" id="{271E2FAD-69AA-1E49-15AB-F1F06162F498}"/>
              </a:ext>
            </a:extLst>
          </p:cNvPr>
          <p:cNvGrpSpPr/>
          <p:nvPr/>
        </p:nvGrpSpPr>
        <p:grpSpPr>
          <a:xfrm>
            <a:off x="537305" y="6971874"/>
            <a:ext cx="11602193" cy="869934"/>
            <a:chOff x="537305" y="6971874"/>
            <a:chExt cx="11602193" cy="869934"/>
          </a:xfrm>
        </p:grpSpPr>
        <p:sp>
          <p:nvSpPr>
            <p:cNvPr id="26" name="Rounded Rectangle 25">
              <a:extLst>
                <a:ext uri="{FF2B5EF4-FFF2-40B4-BE49-F238E27FC236}">
                  <a16:creationId xmlns:a16="http://schemas.microsoft.com/office/drawing/2014/main" id="{57318AD3-3B58-223C-02C7-67B7F23C5AEE}"/>
                </a:ext>
              </a:extLst>
            </p:cNvPr>
            <p:cNvSpPr/>
            <p:nvPr/>
          </p:nvSpPr>
          <p:spPr>
            <a:xfrm>
              <a:off x="537305" y="6971874"/>
              <a:ext cx="11602193" cy="86993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6">
              <a:extLst>
                <a:ext uri="{FF2B5EF4-FFF2-40B4-BE49-F238E27FC236}">
                  <a16:creationId xmlns:a16="http://schemas.microsoft.com/office/drawing/2014/main" id="{DA950FF4-9721-E122-34C2-A1E78625D37B}"/>
                </a:ext>
              </a:extLst>
            </p:cNvPr>
            <p:cNvSpPr/>
            <p:nvPr/>
          </p:nvSpPr>
          <p:spPr>
            <a:xfrm>
              <a:off x="694749" y="7029193"/>
              <a:ext cx="11444749" cy="562689"/>
            </a:xfrm>
            <a:prstGeom prst="rect">
              <a:avLst/>
            </a:prstGeom>
            <a:noFill/>
            <a:ln/>
          </p:spPr>
          <p:txBody>
            <a:bodyPr wrap="square" lIns="0" tIns="0" rIns="0" bIns="0" rtlCol="0" anchor="t"/>
            <a:lstStyle/>
            <a:p>
              <a:pPr marL="0" indent="0" algn="l">
                <a:lnSpc>
                  <a:spcPct val="110000"/>
                </a:lnSpc>
                <a:buNone/>
              </a:pPr>
              <a:r>
                <a:rPr lang="en-US" sz="2400">
                  <a:solidFill>
                    <a:schemeClr val="bg1"/>
                  </a:solidFill>
                  <a:latin typeface="Roboto" pitchFamily="34" charset="0"/>
                  <a:ea typeface="Roboto" pitchFamily="34" charset="-122"/>
                  <a:cs typeface="Roboto" pitchFamily="34" charset="-120"/>
                </a:rPr>
                <a:t>Health impacts increase absenteeism, drive up healthcare costs, and substantially reduce overall workforce productivity</a:t>
              </a:r>
              <a:endParaRPr lang="en-US" sz="2400">
                <a:solidFill>
                  <a:schemeClr val="bg1"/>
                </a:solidFill>
              </a:endParaRPr>
            </a:p>
          </p:txBody>
        </p:sp>
      </p:grpSp>
    </p:spTree>
    <p:extLst>
      <p:ext uri="{BB962C8B-B14F-4D97-AF65-F5344CB8AC3E}">
        <p14:creationId xmlns:p14="http://schemas.microsoft.com/office/powerpoint/2010/main" val="378652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EC7A-1082-818B-A48E-5544EEE4C13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19B55CC-4FC1-2326-7458-E8E84E07B104}"/>
              </a:ext>
            </a:extLst>
          </p:cNvPr>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a:t>
            </a:r>
          </a:p>
        </p:txBody>
      </p:sp>
      <p:sp>
        <p:nvSpPr>
          <p:cNvPr id="13" name="Slide Number Placeholder 12">
            <a:extLst>
              <a:ext uri="{FF2B5EF4-FFF2-40B4-BE49-F238E27FC236}">
                <a16:creationId xmlns:a16="http://schemas.microsoft.com/office/drawing/2014/main" id="{D53BD217-562A-EBE0-E23D-76A6C3D347F8}"/>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21</a:t>
            </a:fld>
            <a:endParaRPr lang="en-US"/>
          </a:p>
        </p:txBody>
      </p:sp>
      <p:sp>
        <p:nvSpPr>
          <p:cNvPr id="2" name="Rectangle 1">
            <a:extLst>
              <a:ext uri="{FF2B5EF4-FFF2-40B4-BE49-F238E27FC236}">
                <a16:creationId xmlns:a16="http://schemas.microsoft.com/office/drawing/2014/main" id="{D9E7A1CE-821D-1237-9E47-92AFC806198F}"/>
              </a:ext>
              <a:ext uri="{C183D7F6-B498-43B3-948B-1728B52AA6E4}">
                <adec:decorative xmlns:adec="http://schemas.microsoft.com/office/drawing/2017/decorative" val="1"/>
              </a:ext>
            </a:extLst>
          </p:cNvPr>
          <p:cNvSpPr/>
          <p:nvPr/>
        </p:nvSpPr>
        <p:spPr>
          <a:xfrm>
            <a:off x="719597" y="5112160"/>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98D6B1-DF29-17FC-7C8F-426DF32D7649}"/>
              </a:ext>
              <a:ext uri="{C183D7F6-B498-43B3-948B-1728B52AA6E4}">
                <adec:decorative xmlns:adec="http://schemas.microsoft.com/office/drawing/2017/decorative" val="1"/>
              </a:ext>
            </a:extLst>
          </p:cNvPr>
          <p:cNvSpPr/>
          <p:nvPr/>
        </p:nvSpPr>
        <p:spPr>
          <a:xfrm>
            <a:off x="3148896" y="3672423"/>
            <a:ext cx="2287548" cy="160967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8F8118-4318-5BA1-4157-12E0C4989E82}"/>
              </a:ext>
              <a:ext uri="{C183D7F6-B498-43B3-948B-1728B52AA6E4}">
                <adec:decorative xmlns:adec="http://schemas.microsoft.com/office/drawing/2017/decorative" val="1"/>
              </a:ext>
            </a:extLst>
          </p:cNvPr>
          <p:cNvSpPr/>
          <p:nvPr/>
        </p:nvSpPr>
        <p:spPr>
          <a:xfrm>
            <a:off x="6080594" y="3573096"/>
            <a:ext cx="2287548" cy="146673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35E3E2-CA50-EF59-DA80-F6026D5EC723}"/>
              </a:ext>
              <a:ext uri="{C183D7F6-B498-43B3-948B-1728B52AA6E4}">
                <adec:decorative xmlns:adec="http://schemas.microsoft.com/office/drawing/2017/decorative" val="1"/>
              </a:ext>
            </a:extLst>
          </p:cNvPr>
          <p:cNvSpPr/>
          <p:nvPr/>
        </p:nvSpPr>
        <p:spPr>
          <a:xfrm>
            <a:off x="9289576" y="4301867"/>
            <a:ext cx="2287548" cy="140343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EB771E-441A-81C7-A68D-412C0E032C6F}"/>
              </a:ext>
              <a:ext uri="{C183D7F6-B498-43B3-948B-1728B52AA6E4}">
                <adec:decorative xmlns:adec="http://schemas.microsoft.com/office/drawing/2017/decorative" val="1"/>
              </a:ext>
            </a:extLst>
          </p:cNvPr>
          <p:cNvSpPr/>
          <p:nvPr/>
        </p:nvSpPr>
        <p:spPr>
          <a:xfrm>
            <a:off x="11929276" y="5804315"/>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91E029F8-86E0-8A9E-19AB-62F41BE3A13E}"/>
              </a:ext>
            </a:extLst>
          </p:cNvPr>
          <p:cNvSpPr/>
          <p:nvPr/>
        </p:nvSpPr>
        <p:spPr>
          <a:xfrm>
            <a:off x="959055" y="5774062"/>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Hiring</a:t>
            </a:r>
            <a:endParaRPr lang="en-US" sz="3600"/>
          </a:p>
        </p:txBody>
      </p:sp>
      <p:sp>
        <p:nvSpPr>
          <p:cNvPr id="41" name="Text 1">
            <a:extLst>
              <a:ext uri="{FF2B5EF4-FFF2-40B4-BE49-F238E27FC236}">
                <a16:creationId xmlns:a16="http://schemas.microsoft.com/office/drawing/2014/main" id="{F3A7686E-7548-B1CF-91DF-4A886F64B654}"/>
              </a:ext>
              <a:ext uri="{C183D7F6-B498-43B3-948B-1728B52AA6E4}">
                <adec:decorative xmlns:adec="http://schemas.microsoft.com/office/drawing/2017/decorative" val="0"/>
              </a:ext>
            </a:extLst>
          </p:cNvPr>
          <p:cNvSpPr/>
          <p:nvPr/>
        </p:nvSpPr>
        <p:spPr>
          <a:xfrm>
            <a:off x="3255282" y="4034738"/>
            <a:ext cx="2287548" cy="285869"/>
          </a:xfrm>
          <a:prstGeom prst="rect">
            <a:avLst/>
          </a:prstGeom>
          <a:noFill/>
          <a:ln/>
        </p:spPr>
        <p:txBody>
          <a:bodyPr wrap="none" lIns="0" tIns="0" rIns="0" bIns="0" rtlCol="0" anchor="t"/>
          <a:lstStyle/>
          <a:p>
            <a:pPr marL="0" indent="0" algn="l">
              <a:lnSpc>
                <a:spcPts val="2250"/>
              </a:lnSpc>
              <a:buNone/>
            </a:pPr>
            <a:r>
              <a:rPr lang="en-US" sz="2800">
                <a:latin typeface="Roboto Mono Medium" pitchFamily="34" charset="0"/>
                <a:cs typeface="Roboto Mono Medium" pitchFamily="34" charset="-120"/>
              </a:rPr>
              <a:t>Slower </a:t>
            </a:r>
          </a:p>
          <a:p>
            <a:pPr marL="0" indent="0" algn="l">
              <a:lnSpc>
                <a:spcPts val="2250"/>
              </a:lnSpc>
              <a:buNone/>
            </a:pPr>
            <a:r>
              <a:rPr lang="en-US" sz="2800">
                <a:latin typeface="Roboto Mono Medium" pitchFamily="34" charset="0"/>
                <a:cs typeface="Roboto Mono Medium" pitchFamily="34" charset="-120"/>
              </a:rPr>
              <a:t>promotion </a:t>
            </a:r>
          </a:p>
          <a:p>
            <a:pPr marL="0" indent="0" algn="l">
              <a:lnSpc>
                <a:spcPts val="2250"/>
              </a:lnSpc>
              <a:buNone/>
            </a:pPr>
            <a:r>
              <a:rPr lang="en-US" sz="2800">
                <a:latin typeface="Roboto Mono Medium" pitchFamily="34" charset="0"/>
                <a:cs typeface="Roboto Mono Medium" pitchFamily="34" charset="-120"/>
              </a:rPr>
              <a:t>and pay </a:t>
            </a:r>
          </a:p>
          <a:p>
            <a:pPr marL="0" indent="0" algn="l">
              <a:lnSpc>
                <a:spcPts val="2250"/>
              </a:lnSpc>
              <a:buNone/>
            </a:pPr>
            <a:r>
              <a:rPr lang="en-US" sz="2800">
                <a:latin typeface="Roboto Mono Medium" pitchFamily="34" charset="0"/>
                <a:cs typeface="Roboto Mono Medium" pitchFamily="34" charset="-120"/>
              </a:rPr>
              <a:t>raises</a:t>
            </a:r>
            <a:endParaRPr lang="en-US" sz="2800"/>
          </a:p>
        </p:txBody>
      </p:sp>
      <p:sp>
        <p:nvSpPr>
          <p:cNvPr id="42" name="Text 1">
            <a:extLst>
              <a:ext uri="{FF2B5EF4-FFF2-40B4-BE49-F238E27FC236}">
                <a16:creationId xmlns:a16="http://schemas.microsoft.com/office/drawing/2014/main" id="{C71C9831-93E7-7EDA-53AF-6FC4A2B69C17}"/>
              </a:ext>
            </a:extLst>
          </p:cNvPr>
          <p:cNvSpPr/>
          <p:nvPr/>
        </p:nvSpPr>
        <p:spPr>
          <a:xfrm>
            <a:off x="6143378" y="3636403"/>
            <a:ext cx="2287548" cy="285869"/>
          </a:xfrm>
          <a:prstGeom prst="rect">
            <a:avLst/>
          </a:prstGeom>
          <a:noFill/>
          <a:ln/>
        </p:spPr>
        <p:txBody>
          <a:bodyPr wrap="none" lIns="0" tIns="0" rIns="0" bIns="0" rtlCol="0" anchor="t"/>
          <a:lstStyle/>
          <a:p>
            <a:pPr marL="0" indent="0" algn="l">
              <a:lnSpc>
                <a:spcPct val="150000"/>
              </a:lnSpc>
              <a:buNone/>
            </a:pPr>
            <a:r>
              <a:rPr lang="en-US" sz="3200">
                <a:latin typeface="Roboto Mono Medium" pitchFamily="34" charset="0"/>
                <a:cs typeface="Roboto Mono Medium" pitchFamily="34" charset="-120"/>
              </a:rPr>
              <a:t>Promotion</a:t>
            </a:r>
          </a:p>
          <a:p>
            <a:pPr marL="0" indent="0" algn="l">
              <a:buNone/>
            </a:pPr>
            <a:r>
              <a:rPr lang="en-US" sz="3200">
                <a:latin typeface="Roboto Mono Medium" pitchFamily="34" charset="0"/>
              </a:rPr>
              <a:t>   Denial</a:t>
            </a:r>
            <a:endParaRPr lang="en-US" sz="3200"/>
          </a:p>
        </p:txBody>
      </p:sp>
      <p:sp>
        <p:nvSpPr>
          <p:cNvPr id="45" name="Text 1">
            <a:extLst>
              <a:ext uri="{FF2B5EF4-FFF2-40B4-BE49-F238E27FC236}">
                <a16:creationId xmlns:a16="http://schemas.microsoft.com/office/drawing/2014/main" id="{8125673A-4A6D-1E94-C574-DC07CF1489B7}"/>
              </a:ext>
            </a:extLst>
          </p:cNvPr>
          <p:cNvSpPr/>
          <p:nvPr/>
        </p:nvSpPr>
        <p:spPr>
          <a:xfrm>
            <a:off x="9565132" y="5003583"/>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Firing</a:t>
            </a:r>
            <a:endParaRPr lang="en-US" sz="3600"/>
          </a:p>
        </p:txBody>
      </p:sp>
      <p:sp>
        <p:nvSpPr>
          <p:cNvPr id="46" name="Text 1">
            <a:extLst>
              <a:ext uri="{FF2B5EF4-FFF2-40B4-BE49-F238E27FC236}">
                <a16:creationId xmlns:a16="http://schemas.microsoft.com/office/drawing/2014/main" id="{A502FE6D-6325-9FD0-ADD7-1551E4B24FE5}"/>
              </a:ext>
            </a:extLst>
          </p:cNvPr>
          <p:cNvSpPr/>
          <p:nvPr/>
        </p:nvSpPr>
        <p:spPr>
          <a:xfrm>
            <a:off x="12167655" y="6037634"/>
            <a:ext cx="1838975" cy="872464"/>
          </a:xfrm>
          <a:prstGeom prst="rect">
            <a:avLst/>
          </a:prstGeom>
          <a:noFill/>
          <a:ln/>
        </p:spPr>
        <p:txBody>
          <a:bodyPr wrap="none" lIns="0" tIns="0" rIns="0" bIns="0" rtlCol="0" anchor="t"/>
          <a:lstStyle/>
          <a:p>
            <a:pPr marL="0" indent="0" algn="l">
              <a:buNone/>
            </a:pPr>
            <a:r>
              <a:rPr lang="en-US" sz="3600">
                <a:latin typeface="Roboto Mono Medium" pitchFamily="34" charset="0"/>
                <a:cs typeface="Roboto Mono Medium" pitchFamily="34" charset="-120"/>
              </a:rPr>
              <a:t>Other</a:t>
            </a:r>
          </a:p>
          <a:p>
            <a:pPr marL="0" indent="0" algn="l">
              <a:lnSpc>
                <a:spcPts val="2250"/>
              </a:lnSpc>
              <a:buNone/>
            </a:pPr>
            <a:r>
              <a:rPr lang="en-US" sz="3600">
                <a:latin typeface="Roboto Mono Medium" pitchFamily="34" charset="0"/>
                <a:cs typeface="Roboto Mono Medium" pitchFamily="34" charset="-120"/>
              </a:rPr>
              <a:t> types</a:t>
            </a:r>
          </a:p>
          <a:p>
            <a:pPr marL="0" indent="0" algn="l">
              <a:lnSpc>
                <a:spcPts val="2250"/>
              </a:lnSpc>
              <a:buNone/>
            </a:pPr>
            <a:endParaRPr lang="en-US" sz="3600"/>
          </a:p>
        </p:txBody>
      </p:sp>
      <p:sp>
        <p:nvSpPr>
          <p:cNvPr id="47" name="Oval 46">
            <a:extLst>
              <a:ext uri="{FF2B5EF4-FFF2-40B4-BE49-F238E27FC236}">
                <a16:creationId xmlns:a16="http://schemas.microsoft.com/office/drawing/2014/main" id="{0257E1FF-8758-EA1C-3690-7460B43F6F16}"/>
              </a:ext>
            </a:extLst>
          </p:cNvPr>
          <p:cNvSpPr/>
          <p:nvPr/>
        </p:nvSpPr>
        <p:spPr>
          <a:xfrm>
            <a:off x="387330" y="1740576"/>
            <a:ext cx="4387057" cy="12969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CHOLESTEROL</a:t>
            </a:r>
          </a:p>
        </p:txBody>
      </p:sp>
      <p:sp>
        <p:nvSpPr>
          <p:cNvPr id="48" name="Oval 47">
            <a:extLst>
              <a:ext uri="{FF2B5EF4-FFF2-40B4-BE49-F238E27FC236}">
                <a16:creationId xmlns:a16="http://schemas.microsoft.com/office/drawing/2014/main" id="{4F21CB1C-9FDF-197D-F4ED-3F7A26B4E38B}"/>
              </a:ext>
            </a:extLst>
          </p:cNvPr>
          <p:cNvSpPr/>
          <p:nvPr/>
        </p:nvSpPr>
        <p:spPr>
          <a:xfrm>
            <a:off x="11014229" y="1428749"/>
            <a:ext cx="2798069" cy="2182738"/>
          </a:xfrm>
          <a:prstGeom prst="ellipse">
            <a:avLst/>
          </a:prstGeom>
          <a:solidFill>
            <a:srgbClr val="00E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TYPE 2 DIABETES</a:t>
            </a:r>
          </a:p>
        </p:txBody>
      </p:sp>
      <p:sp>
        <p:nvSpPr>
          <p:cNvPr id="49" name="Oval 48">
            <a:extLst>
              <a:ext uri="{FF2B5EF4-FFF2-40B4-BE49-F238E27FC236}">
                <a16:creationId xmlns:a16="http://schemas.microsoft.com/office/drawing/2014/main" id="{52FCC053-3A18-68EA-F39A-0859E71F4E58}"/>
              </a:ext>
            </a:extLst>
          </p:cNvPr>
          <p:cNvSpPr/>
          <p:nvPr/>
        </p:nvSpPr>
        <p:spPr>
          <a:xfrm>
            <a:off x="2919251" y="6238567"/>
            <a:ext cx="2287549" cy="1924190"/>
          </a:xfrm>
          <a:prstGeom prst="ellipse">
            <a:avLst/>
          </a:prstGeom>
          <a:solidFill>
            <a:srgbClr val="9C5E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BACK</a:t>
            </a:r>
          </a:p>
          <a:p>
            <a:pPr algn="ctr"/>
            <a:r>
              <a:rPr lang="en-US" sz="3200"/>
              <a:t>PAIN</a:t>
            </a:r>
          </a:p>
        </p:txBody>
      </p:sp>
      <p:sp>
        <p:nvSpPr>
          <p:cNvPr id="50" name="Oval 49">
            <a:extLst>
              <a:ext uri="{FF2B5EF4-FFF2-40B4-BE49-F238E27FC236}">
                <a16:creationId xmlns:a16="http://schemas.microsoft.com/office/drawing/2014/main" id="{FE445B44-5BE0-CBA7-95CC-BF93C18B77DB}"/>
              </a:ext>
            </a:extLst>
          </p:cNvPr>
          <p:cNvSpPr/>
          <p:nvPr/>
        </p:nvSpPr>
        <p:spPr>
          <a:xfrm>
            <a:off x="5723062" y="5927218"/>
            <a:ext cx="2652958" cy="142832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STROKE </a:t>
            </a:r>
          </a:p>
          <a:p>
            <a:pPr algn="ctr"/>
            <a:r>
              <a:rPr lang="en-US" sz="2800"/>
              <a:t>EFFECT</a:t>
            </a:r>
          </a:p>
        </p:txBody>
      </p:sp>
      <p:cxnSp>
        <p:nvCxnSpPr>
          <p:cNvPr id="52" name="Straight Arrow Connector 51">
            <a:extLst>
              <a:ext uri="{FF2B5EF4-FFF2-40B4-BE49-F238E27FC236}">
                <a16:creationId xmlns:a16="http://schemas.microsoft.com/office/drawing/2014/main" id="{E549BCE7-A47D-D90D-4424-5D20529BBA46}"/>
              </a:ext>
            </a:extLst>
          </p:cNvPr>
          <p:cNvCxnSpPr>
            <a:cxnSpLocks/>
          </p:cNvCxnSpPr>
          <p:nvPr/>
        </p:nvCxnSpPr>
        <p:spPr>
          <a:xfrm>
            <a:off x="841985" y="6402000"/>
            <a:ext cx="2042772" cy="876701"/>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638EB54-72D4-7131-12B1-5CC6143EA966}"/>
              </a:ext>
            </a:extLst>
          </p:cNvPr>
          <p:cNvCxnSpPr>
            <a:cxnSpLocks/>
          </p:cNvCxnSpPr>
          <p:nvPr/>
        </p:nvCxnSpPr>
        <p:spPr>
          <a:xfrm flipH="1" flipV="1">
            <a:off x="4627386" y="2685713"/>
            <a:ext cx="1704436" cy="841997"/>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9633825-29C4-3175-B417-A7DDD8910237}"/>
              </a:ext>
            </a:extLst>
          </p:cNvPr>
          <p:cNvCxnSpPr>
            <a:cxnSpLocks/>
          </p:cNvCxnSpPr>
          <p:nvPr/>
        </p:nvCxnSpPr>
        <p:spPr>
          <a:xfrm>
            <a:off x="3921784" y="5289452"/>
            <a:ext cx="0" cy="949115"/>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B1A4B8F8-71A6-5F63-2289-327382D457E7}"/>
              </a:ext>
            </a:extLst>
          </p:cNvPr>
          <p:cNvSpPr/>
          <p:nvPr/>
        </p:nvSpPr>
        <p:spPr>
          <a:xfrm>
            <a:off x="719597" y="6917390"/>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2X</a:t>
            </a:r>
          </a:p>
        </p:txBody>
      </p:sp>
      <p:sp>
        <p:nvSpPr>
          <p:cNvPr id="62" name="Rounded Rectangle 61">
            <a:extLst>
              <a:ext uri="{FF2B5EF4-FFF2-40B4-BE49-F238E27FC236}">
                <a16:creationId xmlns:a16="http://schemas.microsoft.com/office/drawing/2014/main" id="{FDB72278-464C-41F7-DAC2-60686596CA52}"/>
              </a:ext>
            </a:extLst>
          </p:cNvPr>
          <p:cNvSpPr/>
          <p:nvPr/>
        </p:nvSpPr>
        <p:spPr>
          <a:xfrm>
            <a:off x="3394246" y="536767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63" name="Rounded Rectangle 62">
            <a:extLst>
              <a:ext uri="{FF2B5EF4-FFF2-40B4-BE49-F238E27FC236}">
                <a16:creationId xmlns:a16="http://schemas.microsoft.com/office/drawing/2014/main" id="{0A4D1069-E091-BE9C-4FA1-72A825B40B22}"/>
              </a:ext>
            </a:extLst>
          </p:cNvPr>
          <p:cNvSpPr/>
          <p:nvPr/>
        </p:nvSpPr>
        <p:spPr>
          <a:xfrm>
            <a:off x="5313683" y="726703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081" name="Elbow Connector 3080">
            <a:extLst>
              <a:ext uri="{FF2B5EF4-FFF2-40B4-BE49-F238E27FC236}">
                <a16:creationId xmlns:a16="http://schemas.microsoft.com/office/drawing/2014/main" id="{8B1B6E4A-084E-66D9-553C-1FD5122F8580}"/>
              </a:ext>
            </a:extLst>
          </p:cNvPr>
          <p:cNvCxnSpPr>
            <a:cxnSpLocks/>
            <a:stCxn id="16" idx="3"/>
          </p:cNvCxnSpPr>
          <p:nvPr/>
        </p:nvCxnSpPr>
        <p:spPr>
          <a:xfrm flipH="1">
            <a:off x="7891065" y="4306466"/>
            <a:ext cx="477077" cy="1723541"/>
          </a:xfrm>
          <a:prstGeom prst="bentConnector4">
            <a:avLst>
              <a:gd name="adj1" fmla="val -47917"/>
              <a:gd name="adj2" fmla="val 71275"/>
            </a:avLst>
          </a:prstGeom>
          <a:ln w="857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84" name="Rounded Rectangle 3083">
            <a:extLst>
              <a:ext uri="{FF2B5EF4-FFF2-40B4-BE49-F238E27FC236}">
                <a16:creationId xmlns:a16="http://schemas.microsoft.com/office/drawing/2014/main" id="{890FC160-089E-58BB-BBE6-419530FE34BA}"/>
              </a:ext>
            </a:extLst>
          </p:cNvPr>
          <p:cNvSpPr/>
          <p:nvPr/>
        </p:nvSpPr>
        <p:spPr>
          <a:xfrm>
            <a:off x="8053117" y="5110202"/>
            <a:ext cx="1063237" cy="643861"/>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10X</a:t>
            </a:r>
          </a:p>
        </p:txBody>
      </p:sp>
      <p:cxnSp>
        <p:nvCxnSpPr>
          <p:cNvPr id="3106" name="Straight Arrow Connector 3105">
            <a:extLst>
              <a:ext uri="{FF2B5EF4-FFF2-40B4-BE49-F238E27FC236}">
                <a16:creationId xmlns:a16="http://schemas.microsoft.com/office/drawing/2014/main" id="{D851BF64-6CA5-4906-ACB0-0D05AC0F1C69}"/>
              </a:ext>
            </a:extLst>
          </p:cNvPr>
          <p:cNvCxnSpPr>
            <a:cxnSpLocks/>
          </p:cNvCxnSpPr>
          <p:nvPr/>
        </p:nvCxnSpPr>
        <p:spPr>
          <a:xfrm flipH="1" flipV="1">
            <a:off x="1838742" y="3038928"/>
            <a:ext cx="1324955" cy="1252281"/>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09" name="Rounded Rectangle 3108">
            <a:extLst>
              <a:ext uri="{FF2B5EF4-FFF2-40B4-BE49-F238E27FC236}">
                <a16:creationId xmlns:a16="http://schemas.microsoft.com/office/drawing/2014/main" id="{56010912-8AB8-2494-BF77-C0A21EA8F588}"/>
              </a:ext>
            </a:extLst>
          </p:cNvPr>
          <p:cNvSpPr/>
          <p:nvPr/>
        </p:nvSpPr>
        <p:spPr>
          <a:xfrm>
            <a:off x="3612348" y="2804104"/>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3110" name="Rounded Rectangle 3109">
            <a:extLst>
              <a:ext uri="{FF2B5EF4-FFF2-40B4-BE49-F238E27FC236}">
                <a16:creationId xmlns:a16="http://schemas.microsoft.com/office/drawing/2014/main" id="{D275649A-3A9C-4F43-D75C-362D915F707C}"/>
              </a:ext>
            </a:extLst>
          </p:cNvPr>
          <p:cNvSpPr/>
          <p:nvPr/>
        </p:nvSpPr>
        <p:spPr>
          <a:xfrm>
            <a:off x="1572834" y="3725349"/>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112" name="Straight Arrow Connector 3111">
            <a:extLst>
              <a:ext uri="{FF2B5EF4-FFF2-40B4-BE49-F238E27FC236}">
                <a16:creationId xmlns:a16="http://schemas.microsoft.com/office/drawing/2014/main" id="{F2EC1575-5433-DEE3-570F-0B7289D9469B}"/>
              </a:ext>
            </a:extLst>
          </p:cNvPr>
          <p:cNvCxnSpPr>
            <a:cxnSpLocks/>
            <a:endCxn id="48" idx="1"/>
          </p:cNvCxnSpPr>
          <p:nvPr/>
        </p:nvCxnSpPr>
        <p:spPr>
          <a:xfrm flipV="1">
            <a:off x="4705501" y="1748404"/>
            <a:ext cx="6718496" cy="18367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6" name="Straight Arrow Connector 3115">
            <a:extLst>
              <a:ext uri="{FF2B5EF4-FFF2-40B4-BE49-F238E27FC236}">
                <a16:creationId xmlns:a16="http://schemas.microsoft.com/office/drawing/2014/main" id="{360F522A-F783-5231-B6C6-3460B8DD80B2}"/>
              </a:ext>
            </a:extLst>
          </p:cNvPr>
          <p:cNvCxnSpPr>
            <a:cxnSpLocks/>
          </p:cNvCxnSpPr>
          <p:nvPr/>
        </p:nvCxnSpPr>
        <p:spPr>
          <a:xfrm flipV="1">
            <a:off x="8261639" y="2793595"/>
            <a:ext cx="2714514" cy="890208"/>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9" name="Straight Arrow Connector 3118">
            <a:extLst>
              <a:ext uri="{FF2B5EF4-FFF2-40B4-BE49-F238E27FC236}">
                <a16:creationId xmlns:a16="http://schemas.microsoft.com/office/drawing/2014/main" id="{379C8B18-1C78-58C6-F35D-5C325B50F07F}"/>
              </a:ext>
            </a:extLst>
          </p:cNvPr>
          <p:cNvCxnSpPr>
            <a:cxnSpLocks/>
            <a:stCxn id="17" idx="0"/>
            <a:endCxn id="48" idx="3"/>
          </p:cNvCxnSpPr>
          <p:nvPr/>
        </p:nvCxnSpPr>
        <p:spPr>
          <a:xfrm flipV="1">
            <a:off x="10433350" y="3291832"/>
            <a:ext cx="990647" cy="1010035"/>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1" name="Straight Arrow Connector 3120">
            <a:extLst>
              <a:ext uri="{FF2B5EF4-FFF2-40B4-BE49-F238E27FC236}">
                <a16:creationId xmlns:a16="http://schemas.microsoft.com/office/drawing/2014/main" id="{040D9A36-3C40-3FE5-EACF-717DEFF9D1EB}"/>
              </a:ext>
            </a:extLst>
          </p:cNvPr>
          <p:cNvCxnSpPr>
            <a:cxnSpLocks/>
            <a:stCxn id="22" idx="0"/>
          </p:cNvCxnSpPr>
          <p:nvPr/>
        </p:nvCxnSpPr>
        <p:spPr>
          <a:xfrm flipH="1" flipV="1">
            <a:off x="12677488" y="3672423"/>
            <a:ext cx="395562" cy="21318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9" name="Elbow Connector 3128">
            <a:extLst>
              <a:ext uri="{FF2B5EF4-FFF2-40B4-BE49-F238E27FC236}">
                <a16:creationId xmlns:a16="http://schemas.microsoft.com/office/drawing/2014/main" id="{F0B8B046-D74A-1D04-3282-357CB987DD6F}"/>
              </a:ext>
            </a:extLst>
          </p:cNvPr>
          <p:cNvCxnSpPr>
            <a:cxnSpLocks/>
          </p:cNvCxnSpPr>
          <p:nvPr/>
        </p:nvCxnSpPr>
        <p:spPr>
          <a:xfrm rot="10800000" flipV="1">
            <a:off x="5084412" y="6941991"/>
            <a:ext cx="6844865" cy="920574"/>
          </a:xfrm>
          <a:prstGeom prst="bentConnector3">
            <a:avLst/>
          </a:prstGeom>
          <a:ln w="889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32" name="Rounded Rectangle 3131">
            <a:extLst>
              <a:ext uri="{FF2B5EF4-FFF2-40B4-BE49-F238E27FC236}">
                <a16:creationId xmlns:a16="http://schemas.microsoft.com/office/drawing/2014/main" id="{8C4E7684-AB3A-BB75-6FF8-1727823F14A4}"/>
              </a:ext>
            </a:extLst>
          </p:cNvPr>
          <p:cNvSpPr/>
          <p:nvPr/>
        </p:nvSpPr>
        <p:spPr>
          <a:xfrm>
            <a:off x="8334209" y="2109308"/>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7X</a:t>
            </a:r>
          </a:p>
        </p:txBody>
      </p:sp>
      <p:sp>
        <p:nvSpPr>
          <p:cNvPr id="3133" name="Rounded Rectangle 3132">
            <a:extLst>
              <a:ext uri="{FF2B5EF4-FFF2-40B4-BE49-F238E27FC236}">
                <a16:creationId xmlns:a16="http://schemas.microsoft.com/office/drawing/2014/main" id="{B2834738-2296-DFA9-8F9A-AB2F41E8C512}"/>
              </a:ext>
            </a:extLst>
          </p:cNvPr>
          <p:cNvSpPr/>
          <p:nvPr/>
        </p:nvSpPr>
        <p:spPr>
          <a:xfrm>
            <a:off x="9296022" y="279359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sp>
        <p:nvSpPr>
          <p:cNvPr id="3134" name="Rounded Rectangle 3133">
            <a:extLst>
              <a:ext uri="{FF2B5EF4-FFF2-40B4-BE49-F238E27FC236}">
                <a16:creationId xmlns:a16="http://schemas.microsoft.com/office/drawing/2014/main" id="{D4A32329-B8FA-721D-D58B-E9760CC040A5}"/>
              </a:ext>
            </a:extLst>
          </p:cNvPr>
          <p:cNvSpPr/>
          <p:nvPr/>
        </p:nvSpPr>
        <p:spPr>
          <a:xfrm>
            <a:off x="12353095" y="432060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5X</a:t>
            </a:r>
          </a:p>
        </p:txBody>
      </p:sp>
      <p:sp>
        <p:nvSpPr>
          <p:cNvPr id="3135" name="Rounded Rectangle 3134">
            <a:extLst>
              <a:ext uri="{FF2B5EF4-FFF2-40B4-BE49-F238E27FC236}">
                <a16:creationId xmlns:a16="http://schemas.microsoft.com/office/drawing/2014/main" id="{9854CA1A-BE49-4BA7-C332-DB9215E18F1A}"/>
              </a:ext>
            </a:extLst>
          </p:cNvPr>
          <p:cNvSpPr/>
          <p:nvPr/>
        </p:nvSpPr>
        <p:spPr>
          <a:xfrm>
            <a:off x="10520939" y="3683803"/>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pic>
        <p:nvPicPr>
          <p:cNvPr id="39" name="Picture 38" descr="MSc Sciences interdisciplinaires de la santé">
            <a:extLst>
              <a:ext uri="{FF2B5EF4-FFF2-40B4-BE49-F238E27FC236}">
                <a16:creationId xmlns:a16="http://schemas.microsoft.com/office/drawing/2014/main" id="{AE06D38E-D4E2-7A62-134B-DFAD33E4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5E1A57D-5D86-D1CB-32A0-0C9822F39939}"/>
              </a:ext>
            </a:extLst>
          </p:cNvPr>
          <p:cNvSpPr txBox="1"/>
          <p:nvPr/>
        </p:nvSpPr>
        <p:spPr>
          <a:xfrm>
            <a:off x="9876749" y="924977"/>
            <a:ext cx="4578454" cy="369332"/>
          </a:xfrm>
          <a:prstGeom prst="rect">
            <a:avLst/>
          </a:prstGeom>
          <a:noFill/>
          <a:ln>
            <a:solidFill>
              <a:schemeClr val="bg2">
                <a:lumMod val="90000"/>
              </a:schemeClr>
            </a:solidFill>
          </a:ln>
        </p:spPr>
        <p:txBody>
          <a:bodyPr wrap="square" rtlCol="0">
            <a:spAutoFit/>
          </a:bodyPr>
          <a:lstStyle/>
          <a:p>
            <a:r>
              <a:rPr lang="fr-CA">
                <a:solidFill>
                  <a:schemeClr val="bg1"/>
                </a:solidFill>
                <a:hlinkClick r:id="rId4" action="ppaction://hlinksldjump"/>
              </a:rPr>
              <a:t>Go to the accessible version of  </a:t>
            </a:r>
            <a:r>
              <a:rPr lang="fr-CA" err="1">
                <a:solidFill>
                  <a:schemeClr val="bg1"/>
                </a:solidFill>
                <a:hlinkClick r:id="rId4" action="ppaction://hlinksldjump"/>
              </a:rPr>
              <a:t>this</a:t>
            </a:r>
            <a:r>
              <a:rPr lang="fr-CA">
                <a:solidFill>
                  <a:schemeClr val="bg1"/>
                </a:solidFill>
                <a:hlinkClick r:id="rId4" action="ppaction://hlinksldjump"/>
              </a:rPr>
              <a:t> slide</a:t>
            </a:r>
            <a:endParaRPr lang="en-CA">
              <a:solidFill>
                <a:schemeClr val="bg1"/>
              </a:solidFill>
            </a:endParaRPr>
          </a:p>
        </p:txBody>
      </p:sp>
    </p:spTree>
    <p:extLst>
      <p:ext uri="{BB962C8B-B14F-4D97-AF65-F5344CB8AC3E}">
        <p14:creationId xmlns:p14="http://schemas.microsoft.com/office/powerpoint/2010/main" val="168138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b="9870"/>
          <a:stretch>
            <a:fillRect/>
          </a:stretch>
        </p:blipFill>
        <p:spPr>
          <a:xfrm>
            <a:off x="821490" y="822960"/>
            <a:ext cx="12985950" cy="6583680"/>
          </a:xfrm>
          <a:prstGeom prst="rect">
            <a:avLst/>
          </a:prstGeom>
        </p:spPr>
      </p:pic>
      <p:sp>
        <p:nvSpPr>
          <p:cNvPr id="6" name="Title 5" hidden="1">
            <a:extLst>
              <a:ext uri="{FF2B5EF4-FFF2-40B4-BE49-F238E27FC236}">
                <a16:creationId xmlns:a16="http://schemas.microsoft.com/office/drawing/2014/main" id="{753A3347-F36A-B1A2-4948-7342894B0D1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Type of Racial Discrimination </a:t>
            </a:r>
            <a:r>
              <a:rPr kumimoji="0" lang="fr-CA" sz="1800" b="0" i="0" u="none" strike="noStrike" kern="1200" cap="none" spc="0" normalizeH="0" baseline="0" noProof="0" err="1">
                <a:ln>
                  <a:noFill/>
                </a:ln>
                <a:solidFill>
                  <a:schemeClr val="tx1"/>
                </a:solidFill>
                <a:effectLst/>
                <a:uLnTx/>
                <a:uFillTx/>
                <a:latin typeface="+mn-lt"/>
                <a:ea typeface="+mn-ea"/>
                <a:cs typeface="+mn-cs"/>
              </a:rPr>
              <a:t>Experience</a:t>
            </a:r>
            <a:r>
              <a:rPr kumimoji="0" lang="fr-CA" sz="1800" b="0" i="0" u="none" strike="noStrike" kern="1200" cap="none" spc="0" normalizeH="0" baseline="0" noProof="0">
                <a:ln>
                  <a:noFill/>
                </a:ln>
                <a:solidFill>
                  <a:schemeClr val="tx1"/>
                </a:solidFill>
                <a:effectLst/>
                <a:uLnTx/>
                <a:uFillTx/>
                <a:latin typeface="+mn-lt"/>
                <a:ea typeface="+mn-ea"/>
                <a:cs typeface="+mn-cs"/>
              </a:rPr>
              <a:t> and Blood Pressure </a:t>
            </a:r>
            <a:r>
              <a:rPr kumimoji="0" lang="fr-CA" sz="1800" b="0" i="0" u="none" strike="noStrike" kern="1200" cap="none" spc="0" normalizeH="0" baseline="0" noProof="0" err="1">
                <a:ln>
                  <a:noFill/>
                </a:ln>
                <a:solidFill>
                  <a:schemeClr val="tx1"/>
                </a:solidFill>
                <a:effectLst/>
                <a:uLnTx/>
                <a:uFillTx/>
                <a:latin typeface="+mn-lt"/>
                <a:ea typeface="+mn-ea"/>
                <a:cs typeface="+mn-cs"/>
              </a:rPr>
              <a:t>Responsivity</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Among</a:t>
            </a:r>
            <a:r>
              <a:rPr kumimoji="0" lang="fr-CA" sz="1800" b="0" i="0" u="none" strike="noStrike" kern="1200" cap="none" spc="0" normalizeH="0" baseline="0" noProof="0">
                <a:ln>
                  <a:noFill/>
                </a:ln>
                <a:solidFill>
                  <a:schemeClr val="tx1"/>
                </a:solidFill>
                <a:effectLst/>
                <a:uLnTx/>
                <a:uFillTx/>
                <a:latin typeface="+mn-lt"/>
                <a:ea typeface="+mn-ea"/>
                <a:cs typeface="+mn-cs"/>
              </a:rPr>
              <a:t> Black </a:t>
            </a:r>
            <a:r>
              <a:rPr kumimoji="0" lang="fr-CA" sz="1800" b="0" i="0" u="none" strike="noStrike" kern="1200" cap="none" spc="0" normalizeH="0" baseline="0" noProof="0" err="1">
                <a:ln>
                  <a:noFill/>
                </a:ln>
                <a:solidFill>
                  <a:schemeClr val="tx1"/>
                </a:solidFill>
                <a:effectLst/>
                <a:uLnTx/>
                <a:uFillTx/>
                <a:latin typeface="+mn-lt"/>
                <a:ea typeface="+mn-ea"/>
                <a:cs typeface="+mn-cs"/>
              </a:rPr>
              <a:t>Workers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FFC8573F-664A-BEC1-AB73-0E44A64999CD}"/>
              </a:ext>
            </a:extLst>
          </p:cNvPr>
          <p:cNvSpPr>
            <a:spLocks noGrp="1"/>
          </p:cNvSpPr>
          <p:nvPr>
            <p:ph type="sldNum" sz="quarter" idx="12"/>
          </p:nvPr>
        </p:nvSpPr>
        <p:spPr/>
        <p:txBody>
          <a:bodyPr/>
          <a:lstStyle/>
          <a:p>
            <a:fld id="{CC057153-B650-4DEB-B370-79DDCFDCE934}"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r="1" b="6307"/>
          <a:stretch>
            <a:fillRect/>
          </a:stretch>
        </p:blipFill>
        <p:spPr>
          <a:xfrm>
            <a:off x="548640" y="548640"/>
            <a:ext cx="13533120" cy="7132320"/>
          </a:xfrm>
          <a:prstGeom prst="rect">
            <a:avLst/>
          </a:prstGeom>
        </p:spPr>
      </p:pic>
      <p:sp>
        <p:nvSpPr>
          <p:cNvPr id="4" name="Title 3" hidden="1">
            <a:extLst>
              <a:ext uri="{FF2B5EF4-FFF2-40B4-BE49-F238E27FC236}">
                <a16:creationId xmlns:a16="http://schemas.microsoft.com/office/drawing/2014/main" id="{379CD1F2-FD00-204A-CBC1-B1BA33D4045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How do </a:t>
            </a:r>
            <a:r>
              <a:rPr kumimoji="0" lang="fr-CA" sz="1800" b="0" i="0" u="none" strike="noStrike" kern="1200" cap="none" spc="0" normalizeH="0" baseline="0" noProof="0" err="1">
                <a:ln>
                  <a:noFill/>
                </a:ln>
                <a:solidFill>
                  <a:schemeClr val="tx1"/>
                </a:solidFill>
                <a:effectLst/>
                <a:uLnTx/>
                <a:uFillTx/>
                <a:latin typeface="+mn-lt"/>
                <a:ea typeface="+mn-ea"/>
                <a:cs typeface="+mn-cs"/>
              </a:rPr>
              <a:t>reporting</a:t>
            </a:r>
            <a:r>
              <a:rPr kumimoji="0" lang="fr-CA" sz="1800" b="0" i="0" u="none" strike="noStrike" kern="1200" cap="none" spc="0" normalizeH="0" baseline="0" noProof="0">
                <a:ln>
                  <a:noFill/>
                </a:ln>
                <a:solidFill>
                  <a:schemeClr val="tx1"/>
                </a:solidFill>
                <a:effectLst/>
                <a:uLnTx/>
                <a:uFillTx/>
                <a:latin typeface="+mn-lt"/>
                <a:ea typeface="+mn-ea"/>
                <a:cs typeface="+mn-cs"/>
              </a:rPr>
              <a:t> and </a:t>
            </a:r>
            <a:r>
              <a:rPr kumimoji="0" lang="fr-CA" sz="1800" b="0" i="0" u="none" strike="noStrike" kern="1200" cap="none" spc="0" normalizeH="0" baseline="0" noProof="0" err="1">
                <a:ln>
                  <a:noFill/>
                </a:ln>
                <a:solidFill>
                  <a:schemeClr val="tx1"/>
                </a:solidFill>
                <a:effectLst/>
                <a:uLnTx/>
                <a:uFillTx/>
                <a:latin typeface="+mn-lt"/>
                <a:ea typeface="+mn-ea"/>
                <a:cs typeface="+mn-cs"/>
              </a:rPr>
              <a:t>receiving</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acknowledgement</a:t>
            </a:r>
            <a:r>
              <a:rPr kumimoji="0" lang="fr-CA" sz="1800" b="0" i="0" u="none" strike="noStrike" kern="1200" cap="none" spc="0" normalizeH="0" baseline="0" noProof="0">
                <a:ln>
                  <a:noFill/>
                </a:ln>
                <a:solidFill>
                  <a:schemeClr val="tx1"/>
                </a:solidFill>
                <a:effectLst/>
                <a:uLnTx/>
                <a:uFillTx/>
                <a:latin typeface="+mn-lt"/>
                <a:ea typeface="+mn-ea"/>
                <a:cs typeface="+mn-cs"/>
              </a:rPr>
              <a:t> influence </a:t>
            </a:r>
            <a:r>
              <a:rPr kumimoji="0" lang="fr-CA" sz="1800" b="0" i="0" u="none" strike="noStrike" kern="1200" cap="none" spc="0" normalizeH="0" baseline="0" noProof="0" err="1">
                <a:ln>
                  <a:noFill/>
                </a:ln>
                <a:solidFill>
                  <a:schemeClr val="tx1"/>
                </a:solidFill>
                <a:effectLst/>
                <a:uLnTx/>
                <a:uFillTx/>
                <a:latin typeface="+mn-lt"/>
                <a:ea typeface="+mn-ea"/>
                <a:cs typeface="+mn-cs"/>
              </a:rPr>
              <a:t>blood</a:t>
            </a:r>
            <a:r>
              <a:rPr kumimoji="0" lang="fr-CA" sz="1800" b="0" i="0" u="none" strike="noStrike" kern="1200" cap="none" spc="0" normalizeH="0" baseline="0" noProof="0">
                <a:ln>
                  <a:noFill/>
                </a:ln>
                <a:solidFill>
                  <a:schemeClr val="tx1"/>
                </a:solidFill>
                <a:effectLst/>
                <a:uLnTx/>
                <a:uFillTx/>
                <a:latin typeface="+mn-lt"/>
                <a:ea typeface="+mn-ea"/>
                <a:cs typeface="+mn-cs"/>
              </a:rPr>
              <a:t> pressure patterns?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a:extLst>
              <a:ext uri="{FF2B5EF4-FFF2-40B4-BE49-F238E27FC236}">
                <a16:creationId xmlns:a16="http://schemas.microsoft.com/office/drawing/2014/main" id="{2322FF9D-0FBE-5E38-444C-673AE968865F}"/>
              </a:ext>
            </a:extLst>
          </p:cNvPr>
          <p:cNvSpPr>
            <a:spLocks noGrp="1"/>
          </p:cNvSpPr>
          <p:nvPr>
            <p:ph type="sldNum" sz="quarter" idx="12"/>
          </p:nvPr>
        </p:nvSpPr>
        <p:spPr/>
        <p:txBody>
          <a:bodyPr/>
          <a:lstStyle/>
          <a:p>
            <a:fld id="{CC057153-B650-4DEB-B370-79DDCFDCE934}"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04D8-4291-BAD9-8DC6-42D6B9BCAF3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C3BA6D1-793E-6CB3-D78D-F5B370B5A6C9}"/>
              </a:ext>
            </a:extLst>
          </p:cNvPr>
          <p:cNvSpPr>
            <a:spLocks noGrp="1"/>
          </p:cNvSpPr>
          <p:nvPr>
            <p:ph type="title"/>
          </p:nvPr>
        </p:nvSpPr>
        <p:spPr>
          <a:xfrm>
            <a:off x="3334466" y="143713"/>
            <a:ext cx="7530892" cy="63428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4400" noProof="0"/>
              <a:t>Health Toll: Stress Pathway</a:t>
            </a:r>
          </a:p>
        </p:txBody>
      </p:sp>
      <p:sp>
        <p:nvSpPr>
          <p:cNvPr id="3108" name="Rectangle 3107">
            <a:extLst>
              <a:ext uri="{FF2B5EF4-FFF2-40B4-BE49-F238E27FC236}">
                <a16:creationId xmlns:a16="http://schemas.microsoft.com/office/drawing/2014/main" id="{EDD97374-7BC0-2A5B-5D4B-A704BAC4FC0F}"/>
              </a:ext>
            </a:extLst>
          </p:cNvPr>
          <p:cNvSpPr/>
          <p:nvPr/>
        </p:nvSpPr>
        <p:spPr>
          <a:xfrm>
            <a:off x="258648" y="4280779"/>
            <a:ext cx="2465408" cy="105824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WORKPLACE RACIAL DISCRIMINATION</a:t>
            </a:r>
          </a:p>
        </p:txBody>
      </p:sp>
      <p:sp>
        <p:nvSpPr>
          <p:cNvPr id="3109" name="Rectangle 3108">
            <a:extLst>
              <a:ext uri="{FF2B5EF4-FFF2-40B4-BE49-F238E27FC236}">
                <a16:creationId xmlns:a16="http://schemas.microsoft.com/office/drawing/2014/main" id="{97805977-C13A-B384-76A5-28AFE4510D55}"/>
              </a:ext>
            </a:extLst>
          </p:cNvPr>
          <p:cNvSpPr/>
          <p:nvPr/>
        </p:nvSpPr>
        <p:spPr>
          <a:xfrm>
            <a:off x="3928449" y="2858755"/>
            <a:ext cx="2465408" cy="112189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WORK-RELATED STRESS</a:t>
            </a:r>
          </a:p>
        </p:txBody>
      </p:sp>
      <p:sp>
        <p:nvSpPr>
          <p:cNvPr id="3110" name="Oval 3109">
            <a:extLst>
              <a:ext uri="{FF2B5EF4-FFF2-40B4-BE49-F238E27FC236}">
                <a16:creationId xmlns:a16="http://schemas.microsoft.com/office/drawing/2014/main" id="{C0590279-09A2-1571-83DF-9D283EB9D979}"/>
              </a:ext>
            </a:extLst>
          </p:cNvPr>
          <p:cNvSpPr/>
          <p:nvPr/>
        </p:nvSpPr>
        <p:spPr>
          <a:xfrm>
            <a:off x="6918609" y="4256909"/>
            <a:ext cx="2493720" cy="105824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CHRONIC DISEASES</a:t>
            </a:r>
          </a:p>
        </p:txBody>
      </p:sp>
      <p:cxnSp>
        <p:nvCxnSpPr>
          <p:cNvPr id="3112" name="Straight Arrow Connector 3111">
            <a:extLst>
              <a:ext uri="{FF2B5EF4-FFF2-40B4-BE49-F238E27FC236}">
                <a16:creationId xmlns:a16="http://schemas.microsoft.com/office/drawing/2014/main" id="{29661E02-AA2C-8442-8FFD-392B3ADEFFE7}"/>
              </a:ext>
            </a:extLst>
          </p:cNvPr>
          <p:cNvCxnSpPr>
            <a:cxnSpLocks/>
            <a:stCxn id="3108" idx="3"/>
          </p:cNvCxnSpPr>
          <p:nvPr/>
        </p:nvCxnSpPr>
        <p:spPr>
          <a:xfrm>
            <a:off x="2724056" y="4809899"/>
            <a:ext cx="422286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127" name="Text 1">
            <a:extLst>
              <a:ext uri="{FF2B5EF4-FFF2-40B4-BE49-F238E27FC236}">
                <a16:creationId xmlns:a16="http://schemas.microsoft.com/office/drawing/2014/main" id="{CE31F8D2-1C32-C89B-155C-06B7273853A7}"/>
              </a:ext>
            </a:extLst>
          </p:cNvPr>
          <p:cNvSpPr/>
          <p:nvPr/>
        </p:nvSpPr>
        <p:spPr>
          <a:xfrm>
            <a:off x="7088385" y="5540496"/>
            <a:ext cx="2322054" cy="2351479"/>
          </a:xfrm>
          <a:prstGeom prst="rect">
            <a:avLst/>
          </a:prstGeom>
          <a:noFill/>
          <a:ln/>
        </p:spPr>
        <p:txBody>
          <a:bodyPr wrap="none" lIns="0" tIns="0" rIns="0" bIns="0" rtlCol="0" anchor="t"/>
          <a:lstStyle/>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Prediabetes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Type 2 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Blood Pressure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Heart Disease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Cholesterol</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Back Pain</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Stroke Effect</a:t>
            </a:r>
            <a:endParaRPr lang="en-US" sz="2000">
              <a:solidFill>
                <a:srgbClr val="663300"/>
              </a:solidFill>
              <a:latin typeface="Roboto Mono Medium"/>
              <a:ea typeface="Roboto Mono Medium"/>
            </a:endParaRPr>
          </a:p>
        </p:txBody>
      </p:sp>
      <p:sp>
        <p:nvSpPr>
          <p:cNvPr id="3133" name="Text 1">
            <a:extLst>
              <a:ext uri="{FF2B5EF4-FFF2-40B4-BE49-F238E27FC236}">
                <a16:creationId xmlns:a16="http://schemas.microsoft.com/office/drawing/2014/main" id="{41629BDB-80B3-FEF8-0EB0-0A377A611BD0}"/>
              </a:ext>
            </a:extLst>
          </p:cNvPr>
          <p:cNvSpPr/>
          <p:nvPr/>
        </p:nvSpPr>
        <p:spPr>
          <a:xfrm>
            <a:off x="258648" y="6068869"/>
            <a:ext cx="6147567" cy="1520512"/>
          </a:xfrm>
          <a:prstGeom prst="rect">
            <a:avLst/>
          </a:prstGeom>
          <a:noFill/>
          <a:ln/>
        </p:spPr>
        <p:txBody>
          <a:bodyPr wrap="none" lIns="0" tIns="0" rIns="0" bIns="0" rtlCol="0" anchor="t"/>
          <a:lstStyle/>
          <a:p>
            <a:pPr>
              <a:lnSpc>
                <a:spcPts val="2250"/>
              </a:lnSpc>
            </a:pPr>
            <a:r>
              <a:rPr lang="en-US" sz="2400">
                <a:solidFill>
                  <a:srgbClr val="663300"/>
                </a:solidFill>
                <a:latin typeface="Roboto Mono Medium"/>
                <a:ea typeface="Roboto Mono Medium"/>
                <a:cs typeface="Roboto Mono Medium" pitchFamily="34" charset="-120"/>
              </a:rPr>
              <a:t>Workplace racial discrimination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influences health though the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work-related </a:t>
            </a:r>
            <a:endParaRPr lang="en-US" sz="2400">
              <a:solidFill>
                <a:srgbClr val="663300"/>
              </a:solidFill>
              <a:latin typeface="Neue Haas Grotesk Text Pro"/>
              <a:ea typeface="Roboto Mono Medium"/>
              <a:cs typeface="Roboto Mono Medium" pitchFamily="34" charset="-120"/>
            </a:endParaRPr>
          </a:p>
          <a:p>
            <a:pPr marL="0" indent="0" algn="l">
              <a:lnSpc>
                <a:spcPts val="2250"/>
              </a:lnSpc>
              <a:buNone/>
            </a:pPr>
            <a:r>
              <a:rPr lang="en-US" sz="2400">
                <a:solidFill>
                  <a:srgbClr val="663300"/>
                </a:solidFill>
                <a:latin typeface="Roboto Mono Medium"/>
                <a:ea typeface="Roboto Mono Medium"/>
                <a:cs typeface="Roboto Mono Medium" pitchFamily="34" charset="-120"/>
              </a:rPr>
              <a:t>stress pathway </a:t>
            </a:r>
            <a:endParaRPr lang="en-US" sz="2400">
              <a:solidFill>
                <a:srgbClr val="663300"/>
              </a:solidFill>
              <a:latin typeface="Roboto Mono Medium"/>
              <a:ea typeface="Roboto Mono Medium"/>
            </a:endParaRPr>
          </a:p>
        </p:txBody>
      </p:sp>
      <p:pic>
        <p:nvPicPr>
          <p:cNvPr id="3141" name="Picture 3140" descr="MSc Sciences interdisciplinaires de la santé">
            <a:extLst>
              <a:ext uri="{FF2B5EF4-FFF2-40B4-BE49-F238E27FC236}">
                <a16:creationId xmlns:a16="http://schemas.microsoft.com/office/drawing/2014/main" id="{33029BD1-BA51-DE5E-F52C-957410F8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cxnSp>
        <p:nvCxnSpPr>
          <p:cNvPr id="3143" name="Straight Arrow Connector 3142">
            <a:extLst>
              <a:ext uri="{FF2B5EF4-FFF2-40B4-BE49-F238E27FC236}">
                <a16:creationId xmlns:a16="http://schemas.microsoft.com/office/drawing/2014/main" id="{6C104C69-4EBF-73EC-E89C-14B229CBE266}"/>
              </a:ext>
            </a:extLst>
          </p:cNvPr>
          <p:cNvCxnSpPr>
            <a:cxnSpLocks/>
            <a:stCxn id="3108" idx="3"/>
          </p:cNvCxnSpPr>
          <p:nvPr/>
        </p:nvCxnSpPr>
        <p:spPr>
          <a:xfrm flipV="1">
            <a:off x="2724056" y="3703920"/>
            <a:ext cx="1232704" cy="11059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147" name="Straight Arrow Connector 3146">
            <a:extLst>
              <a:ext uri="{FF2B5EF4-FFF2-40B4-BE49-F238E27FC236}">
                <a16:creationId xmlns:a16="http://schemas.microsoft.com/office/drawing/2014/main" id="{8229F975-C1F5-50DF-D730-090E7904AACF}"/>
              </a:ext>
            </a:extLst>
          </p:cNvPr>
          <p:cNvCxnSpPr>
            <a:cxnSpLocks/>
            <a:stCxn id="3109" idx="3"/>
          </p:cNvCxnSpPr>
          <p:nvPr/>
        </p:nvCxnSpPr>
        <p:spPr>
          <a:xfrm>
            <a:off x="6393857" y="3419701"/>
            <a:ext cx="849803" cy="109006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 name="Picture 8">
            <a:extLst>
              <a:ext uri="{FF2B5EF4-FFF2-40B4-BE49-F238E27FC236}">
                <a16:creationId xmlns:a16="http://schemas.microsoft.com/office/drawing/2014/main" id="{C8BF10B7-D061-9A36-BAC2-1A2AEEE6D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757" y="779872"/>
            <a:ext cx="4915138" cy="6793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941771DD-0F78-FFA1-5576-858D875C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92" y="146903"/>
            <a:ext cx="2847594" cy="2882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396BFD-C6D2-F066-8414-A2BCF8B340D1}"/>
              </a:ext>
            </a:extLst>
          </p:cNvPr>
          <p:cNvSpPr>
            <a:spLocks noGrp="1"/>
          </p:cNvSpPr>
          <p:nvPr>
            <p:ph type="sldNum" sz="quarter" idx="12"/>
          </p:nvPr>
        </p:nvSpPr>
        <p:spPr/>
        <p:txBody>
          <a:bodyPr/>
          <a:lstStyle/>
          <a:p>
            <a:fld id="{CC057153-B650-4DEB-B370-79DDCFDCE934}" type="slidenum">
              <a:rPr lang="en-US" smtClean="0"/>
              <a:t>24</a:t>
            </a:fld>
            <a:endParaRPr lang="en-US"/>
          </a:p>
        </p:txBody>
      </p:sp>
    </p:spTree>
    <p:extLst>
      <p:ext uri="{BB962C8B-B14F-4D97-AF65-F5344CB8AC3E}">
        <p14:creationId xmlns:p14="http://schemas.microsoft.com/office/powerpoint/2010/main" val="171670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DC1D7B-A47E-CBA6-C576-C386B3772EFA}"/>
              </a:ext>
            </a:extLst>
          </p:cNvPr>
          <p:cNvSpPr txBox="1"/>
          <p:nvPr/>
        </p:nvSpPr>
        <p:spPr>
          <a:xfrm>
            <a:off x="569005" y="602785"/>
            <a:ext cx="12001632" cy="5823379"/>
          </a:xfrm>
          <a:prstGeom prst="rect">
            <a:avLst/>
          </a:prstGeom>
          <a:noFill/>
        </p:spPr>
        <p:txBody>
          <a:bodyPr wrap="square">
            <a:spAutoFit/>
          </a:bodyPr>
          <a:lstStyle/>
          <a:p>
            <a:r>
              <a:rPr lang="en-US" sz="6000">
                <a:solidFill>
                  <a:srgbClr val="663300"/>
                </a:solidFill>
              </a:rPr>
              <a:t>“Racism is a visceral experience...It dislodges brains, blocks airways, rips muscle, extracts organs, cracks bones, breaks teeth... You must never look away from this." </a:t>
            </a:r>
          </a:p>
        </p:txBody>
      </p:sp>
      <p:sp>
        <p:nvSpPr>
          <p:cNvPr id="6" name="TextBox 5">
            <a:extLst>
              <a:ext uri="{FF2B5EF4-FFF2-40B4-BE49-F238E27FC236}">
                <a16:creationId xmlns:a16="http://schemas.microsoft.com/office/drawing/2014/main" id="{D29DE420-96D9-2AB9-BADB-CFEE43E2A0EB}"/>
              </a:ext>
            </a:extLst>
          </p:cNvPr>
          <p:cNvSpPr txBox="1"/>
          <p:nvPr/>
        </p:nvSpPr>
        <p:spPr>
          <a:xfrm>
            <a:off x="7315200" y="6506308"/>
            <a:ext cx="7016664" cy="1107996"/>
          </a:xfrm>
          <a:prstGeom prst="rect">
            <a:avLst/>
          </a:prstGeom>
          <a:noFill/>
        </p:spPr>
        <p:txBody>
          <a:bodyPr wrap="none" rtlCol="0">
            <a:spAutoFit/>
          </a:bodyPr>
          <a:lstStyle/>
          <a:p>
            <a:r>
              <a:rPr lang="en-US" sz="6600">
                <a:solidFill>
                  <a:schemeClr val="accent1">
                    <a:lumMod val="75000"/>
                  </a:schemeClr>
                </a:solidFill>
              </a:rPr>
              <a:t>Ta-Nehisi Coates</a:t>
            </a:r>
          </a:p>
        </p:txBody>
      </p:sp>
      <p:sp>
        <p:nvSpPr>
          <p:cNvPr id="2" name="Title 1" hidden="1">
            <a:extLst>
              <a:ext uri="{FF2B5EF4-FFF2-40B4-BE49-F238E27FC236}">
                <a16:creationId xmlns:a16="http://schemas.microsoft.com/office/drawing/2014/main" id="{ADEC8E46-0F98-073B-7576-F5E48F3E74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err="1">
                <a:ln>
                  <a:noFill/>
                </a:ln>
                <a:solidFill>
                  <a:schemeClr val="tx1"/>
                </a:solidFill>
                <a:effectLst/>
                <a:uLnTx/>
                <a:uFillTx/>
                <a:latin typeface="+mn-lt"/>
                <a:ea typeface="+mn-ea"/>
                <a:cs typeface="+mn-cs"/>
              </a:rPr>
              <a:t>Quote</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3" name="Slide Number Placeholder 2">
            <a:extLst>
              <a:ext uri="{FF2B5EF4-FFF2-40B4-BE49-F238E27FC236}">
                <a16:creationId xmlns:a16="http://schemas.microsoft.com/office/drawing/2014/main" id="{B967BD4C-8D35-02A6-DBA6-7F2D14521148}"/>
              </a:ext>
            </a:extLst>
          </p:cNvPr>
          <p:cNvSpPr>
            <a:spLocks noGrp="1"/>
          </p:cNvSpPr>
          <p:nvPr>
            <p:ph type="sldNum" sz="quarter" idx="12"/>
          </p:nvPr>
        </p:nvSpPr>
        <p:spPr/>
        <p:txBody>
          <a:bodyPr/>
          <a:lstStyle/>
          <a:p>
            <a:fld id="{CC057153-B650-4DEB-B370-79DDCFDCE934}" type="slidenum">
              <a:rPr lang="en-US" smtClean="0"/>
              <a:t>25</a:t>
            </a:fld>
            <a:endParaRPr lang="en-US"/>
          </a:p>
        </p:txBody>
      </p:sp>
    </p:spTree>
    <p:extLst>
      <p:ext uri="{BB962C8B-B14F-4D97-AF65-F5344CB8AC3E}">
        <p14:creationId xmlns:p14="http://schemas.microsoft.com/office/powerpoint/2010/main" val="258729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c Sciences interdisciplinaires de la santé">
            <a:extLst>
              <a:ext uri="{FF2B5EF4-FFF2-40B4-BE49-F238E27FC236}">
                <a16:creationId xmlns:a16="http://schemas.microsoft.com/office/drawing/2014/main" id="{CB21483C-CFC0-57B8-52E9-F122D5AED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198" y="7535916"/>
            <a:ext cx="2000416" cy="622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descr="Various forms;&#10;Increase work-related stress perception;&#10;Associated with mental health and chronic diseases outcomes;&#10;Reporting is not a culture ;&#10;Often ignored;&#10;Reporting and receiving acknowledgment might be protective factors.&#10;">
            <a:extLst>
              <a:ext uri="{FF2B5EF4-FFF2-40B4-BE49-F238E27FC236}">
                <a16:creationId xmlns:a16="http://schemas.microsoft.com/office/drawing/2014/main" id="{F4AA759F-D51D-8C61-E3A7-61C75D8C9730}"/>
              </a:ext>
            </a:extLst>
          </p:cNvPr>
          <p:cNvGraphicFramePr/>
          <p:nvPr>
            <p:extLst>
              <p:ext uri="{D42A27DB-BD31-4B8C-83A1-F6EECF244321}">
                <p14:modId xmlns:p14="http://schemas.microsoft.com/office/powerpoint/2010/main" val="2200918300"/>
              </p:ext>
            </p:extLst>
          </p:nvPr>
        </p:nvGraphicFramePr>
        <p:xfrm>
          <a:off x="977462" y="863599"/>
          <a:ext cx="12549352" cy="6672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5802BC28-62BB-E338-7337-C33F5939616D}"/>
              </a:ext>
            </a:extLst>
          </p:cNvPr>
          <p:cNvSpPr txBox="1">
            <a:spLocks noGrp="1"/>
          </p:cNvSpPr>
          <p:nvPr>
            <p:ph type="title"/>
          </p:nvPr>
        </p:nvSpPr>
        <p:spPr>
          <a:xfrm>
            <a:off x="655608" y="398218"/>
            <a:ext cx="773893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What the evidence shows </a:t>
            </a:r>
            <a:endParaRPr lang="en-US" noProof="0"/>
          </a:p>
        </p:txBody>
      </p:sp>
      <p:sp>
        <p:nvSpPr>
          <p:cNvPr id="6" name="Slide Number Placeholder 5">
            <a:extLst>
              <a:ext uri="{FF2B5EF4-FFF2-40B4-BE49-F238E27FC236}">
                <a16:creationId xmlns:a16="http://schemas.microsoft.com/office/drawing/2014/main" id="{84331C8E-F5C4-2E7A-1073-B727A56BEBDE}"/>
              </a:ext>
            </a:extLst>
          </p:cNvPr>
          <p:cNvSpPr>
            <a:spLocks noGrp="1"/>
          </p:cNvSpPr>
          <p:nvPr>
            <p:ph type="sldNum" sz="quarter" idx="12"/>
          </p:nvPr>
        </p:nvSpPr>
        <p:spPr/>
        <p:txBody>
          <a:bodyPr/>
          <a:lstStyle/>
          <a:p>
            <a:fld id="{CC057153-B650-4DEB-B370-79DDCFDCE934}" type="slidenum">
              <a:rPr lang="en-US" smtClean="0"/>
              <a:t>26</a:t>
            </a:fld>
            <a:endParaRPr lang="en-US"/>
          </a:p>
        </p:txBody>
      </p:sp>
    </p:spTree>
    <p:extLst>
      <p:ext uri="{BB962C8B-B14F-4D97-AF65-F5344CB8AC3E}">
        <p14:creationId xmlns:p14="http://schemas.microsoft.com/office/powerpoint/2010/main" val="265667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4ADC891D-5994-A920-5948-E70E0E15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205" y="74940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4" name="Text 0">
            <a:extLst>
              <a:ext uri="{FF2B5EF4-FFF2-40B4-BE49-F238E27FC236}">
                <a16:creationId xmlns:a16="http://schemas.microsoft.com/office/drawing/2014/main" id="{FB066F07-3B6B-D518-475B-1692A80C6E2E}"/>
              </a:ext>
            </a:extLst>
          </p:cNvPr>
          <p:cNvSpPr>
            <a:spLocks noGrp="1"/>
          </p:cNvSpPr>
          <p:nvPr>
            <p:ph type="title"/>
          </p:nvPr>
        </p:nvSpPr>
        <p:spPr>
          <a:xfrm>
            <a:off x="10339754" y="212725"/>
            <a:ext cx="3677871"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TAKE AWAY</a:t>
            </a:r>
          </a:p>
        </p:txBody>
      </p:sp>
      <p:grpSp>
        <p:nvGrpSpPr>
          <p:cNvPr id="11" name="Group 10" descr="Recognition;&#10;Commitment;&#10;Employer support;&#10;Community and culturally-based prevention;&#10;Proactive anti-discrimination policies.">
            <a:extLst>
              <a:ext uri="{FF2B5EF4-FFF2-40B4-BE49-F238E27FC236}">
                <a16:creationId xmlns:a16="http://schemas.microsoft.com/office/drawing/2014/main" id="{F2A09514-19AD-46B0-E4DF-A56A4B449BFB}"/>
              </a:ext>
            </a:extLst>
          </p:cNvPr>
          <p:cNvGrpSpPr/>
          <p:nvPr/>
        </p:nvGrpSpPr>
        <p:grpSpPr>
          <a:xfrm>
            <a:off x="115559" y="774270"/>
            <a:ext cx="14247062" cy="7146312"/>
            <a:chOff x="115559" y="774270"/>
            <a:chExt cx="14247062" cy="7146312"/>
          </a:xfrm>
        </p:grpSpPr>
        <p:sp>
          <p:nvSpPr>
            <p:cNvPr id="5" name="Oval 4">
              <a:extLst>
                <a:ext uri="{FF2B5EF4-FFF2-40B4-BE49-F238E27FC236}">
                  <a16:creationId xmlns:a16="http://schemas.microsoft.com/office/drawing/2014/main" id="{447C3EA4-80B5-4F00-C67F-7DDC176A8286}"/>
                </a:ext>
              </a:extLst>
            </p:cNvPr>
            <p:cNvSpPr/>
            <p:nvPr/>
          </p:nvSpPr>
          <p:spPr>
            <a:xfrm>
              <a:off x="6283368" y="774270"/>
              <a:ext cx="4438665" cy="404715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Community and culturally-based prevention </a:t>
              </a:r>
            </a:p>
          </p:txBody>
        </p:sp>
        <p:sp>
          <p:nvSpPr>
            <p:cNvPr id="6" name="Oval 5">
              <a:extLst>
                <a:ext uri="{FF2B5EF4-FFF2-40B4-BE49-F238E27FC236}">
                  <a16:creationId xmlns:a16="http://schemas.microsoft.com/office/drawing/2014/main" id="{66669BEB-EB84-CF4D-9D3E-7AF616BC6A98}"/>
                </a:ext>
              </a:extLst>
            </p:cNvPr>
            <p:cNvSpPr/>
            <p:nvPr/>
          </p:nvSpPr>
          <p:spPr>
            <a:xfrm>
              <a:off x="9699670" y="1499857"/>
              <a:ext cx="4662951" cy="432489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t>Proactive </a:t>
              </a:r>
              <a:endParaRPr lang="en-US"/>
            </a:p>
            <a:p>
              <a:pPr algn="ctr"/>
              <a:r>
                <a:rPr lang="en-US" sz="2800"/>
                <a:t>anti-discrimination policies </a:t>
              </a:r>
              <a:endParaRPr lang="en-US"/>
            </a:p>
          </p:txBody>
        </p:sp>
        <p:sp>
          <p:nvSpPr>
            <p:cNvPr id="8" name="Oval 7">
              <a:extLst>
                <a:ext uri="{FF2B5EF4-FFF2-40B4-BE49-F238E27FC236}">
                  <a16:creationId xmlns:a16="http://schemas.microsoft.com/office/drawing/2014/main" id="{1565A269-8CC7-DFE0-0DBF-CAA483A0EE54}"/>
                </a:ext>
              </a:extLst>
            </p:cNvPr>
            <p:cNvSpPr/>
            <p:nvPr/>
          </p:nvSpPr>
          <p:spPr>
            <a:xfrm>
              <a:off x="115559" y="5828353"/>
              <a:ext cx="2887519" cy="2092229"/>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rPr>
                <a:t>Recognition</a:t>
              </a:r>
              <a:endParaRPr lang="en-US" sz="2000">
                <a:solidFill>
                  <a:schemeClr val="bg1"/>
                </a:solidFill>
              </a:endParaRPr>
            </a:p>
          </p:txBody>
        </p:sp>
        <p:sp>
          <p:nvSpPr>
            <p:cNvPr id="9" name="Oval 8">
              <a:extLst>
                <a:ext uri="{FF2B5EF4-FFF2-40B4-BE49-F238E27FC236}">
                  <a16:creationId xmlns:a16="http://schemas.microsoft.com/office/drawing/2014/main" id="{9F584792-4459-336C-E27C-9DCAECC948B8}"/>
                </a:ext>
              </a:extLst>
            </p:cNvPr>
            <p:cNvSpPr/>
            <p:nvPr/>
          </p:nvSpPr>
          <p:spPr>
            <a:xfrm>
              <a:off x="3413170" y="1631242"/>
              <a:ext cx="3606800" cy="3607017"/>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Employer </a:t>
              </a:r>
            </a:p>
            <a:p>
              <a:pPr algn="ctr"/>
              <a:r>
                <a:rPr lang="en-US" sz="2800"/>
                <a:t>support </a:t>
              </a:r>
            </a:p>
          </p:txBody>
        </p:sp>
        <p:sp>
          <p:nvSpPr>
            <p:cNvPr id="10" name="Oval 9">
              <a:extLst>
                <a:ext uri="{FF2B5EF4-FFF2-40B4-BE49-F238E27FC236}">
                  <a16:creationId xmlns:a16="http://schemas.microsoft.com/office/drawing/2014/main" id="{A00823D1-7B3A-31A1-3ACB-A8176DC293BD}"/>
                </a:ext>
              </a:extLst>
            </p:cNvPr>
            <p:cNvSpPr/>
            <p:nvPr/>
          </p:nvSpPr>
          <p:spPr>
            <a:xfrm>
              <a:off x="1498601" y="3663243"/>
              <a:ext cx="3022599" cy="2935114"/>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400">
                  <a:solidFill>
                    <a:schemeClr val="bg1"/>
                  </a:solidFill>
                  <a:ea typeface="Roboto Mono Medium" pitchFamily="34" charset="-122"/>
                  <a:cs typeface="Roboto Mono Medium" pitchFamily="34" charset="-120"/>
                </a:rPr>
                <a:t>Commitment</a:t>
              </a:r>
              <a:endParaRPr lang="en-US" sz="2400">
                <a:solidFill>
                  <a:schemeClr val="bg1"/>
                </a:solidFill>
              </a:endParaRPr>
            </a:p>
          </p:txBody>
        </p:sp>
      </p:grpSp>
      <p:sp>
        <p:nvSpPr>
          <p:cNvPr id="7" name="Slide Number Placeholder 6">
            <a:extLst>
              <a:ext uri="{FF2B5EF4-FFF2-40B4-BE49-F238E27FC236}">
                <a16:creationId xmlns:a16="http://schemas.microsoft.com/office/drawing/2014/main" id="{914E1F45-CE01-7B9A-E0FA-43B7E6EB9C4D}"/>
              </a:ext>
            </a:extLst>
          </p:cNvPr>
          <p:cNvSpPr>
            <a:spLocks noGrp="1"/>
          </p:cNvSpPr>
          <p:nvPr>
            <p:ph type="sldNum" sz="quarter" idx="12"/>
          </p:nvPr>
        </p:nvSpPr>
        <p:spPr/>
        <p:txBody>
          <a:bodyPr/>
          <a:lstStyle/>
          <a:p>
            <a:fld id="{CC057153-B650-4DEB-B370-79DDCFDCE934}" type="slidenum">
              <a:rPr lang="en-US" smtClean="0"/>
              <a:t>27</a:t>
            </a:fld>
            <a:endParaRPr lang="en-US"/>
          </a:p>
        </p:txBody>
      </p:sp>
    </p:spTree>
    <p:extLst>
      <p:ext uri="{BB962C8B-B14F-4D97-AF65-F5344CB8AC3E}">
        <p14:creationId xmlns:p14="http://schemas.microsoft.com/office/powerpoint/2010/main" val="2085710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440B-0888-3333-D0D6-E65C998C90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5128A-F5A1-87AD-7D85-01C192122BD6}"/>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28</a:t>
            </a:fld>
            <a:endParaRPr lang="en-US"/>
          </a:p>
        </p:txBody>
      </p:sp>
      <p:sp>
        <p:nvSpPr>
          <p:cNvPr id="2" name="Text 0">
            <a:extLst>
              <a:ext uri="{FF2B5EF4-FFF2-40B4-BE49-F238E27FC236}">
                <a16:creationId xmlns:a16="http://schemas.microsoft.com/office/drawing/2014/main" id="{EC8CEA42-B730-6A96-40BE-172B8DB080C5}"/>
              </a:ext>
            </a:extLst>
          </p:cNvPr>
          <p:cNvSpPr>
            <a:spLocks noGrp="1"/>
          </p:cNvSpPr>
          <p:nvPr>
            <p:ph type="title" idx="4294967295"/>
          </p:nvPr>
        </p:nvSpPr>
        <p:spPr>
          <a:xfrm>
            <a:off x="534573" y="2860008"/>
            <a:ext cx="6115610" cy="2293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800"/>
              <a:t>Implications For Us</a:t>
            </a:r>
            <a:endParaRPr lang="en-US" sz="4800" i="0" u="none" strike="noStrike" kern="1200" cap="none" spc="0" normalizeH="0" baseline="0" noProof="0">
              <a:ln>
                <a:noFill/>
              </a:ln>
              <a:solidFill>
                <a:srgbClr val="663300"/>
              </a:solidFill>
              <a:effectLst/>
              <a:uLnTx/>
              <a:uFillTx/>
              <a:ea typeface="+mn-ea"/>
              <a:cs typeface="+mn-cs"/>
            </a:endParaRPr>
          </a:p>
        </p:txBody>
      </p:sp>
      <p:pic>
        <p:nvPicPr>
          <p:cNvPr id="3" name="Picture 2" descr="Photograph of a notebook page titled &quot;Roles and Responsibilities&quot; with a puzzle piece illustration, surrounded by paper cutouts including a light bulb, question marks, stairs, and a paper airplane. The setup symbolizes brainstorming and problem-solving related to defining tasks and duties.">
            <a:extLst>
              <a:ext uri="{FF2B5EF4-FFF2-40B4-BE49-F238E27FC236}">
                <a16:creationId xmlns:a16="http://schemas.microsoft.com/office/drawing/2014/main" id="{71EBC4CD-2B7A-AA8F-6497-9DFABF6BB7F4}"/>
              </a:ext>
            </a:extLst>
          </p:cNvPr>
          <p:cNvPicPr>
            <a:picLocks noChangeAspect="1"/>
          </p:cNvPicPr>
          <p:nvPr/>
        </p:nvPicPr>
        <p:blipFill>
          <a:blip r:embed="rId3"/>
          <a:stretch>
            <a:fillRect/>
          </a:stretch>
        </p:blipFill>
        <p:spPr>
          <a:xfrm rot="413356">
            <a:off x="8343158" y="4183918"/>
            <a:ext cx="5065746" cy="3288291"/>
          </a:xfrm>
          <a:prstGeom prst="rect">
            <a:avLst/>
          </a:prstGeom>
        </p:spPr>
      </p:pic>
      <p:pic>
        <p:nvPicPr>
          <p:cNvPr id="6" name="Picture 5" descr="Photograph of a nearly completed white jigsaw puzzle with one green piece labeled &quot;Risk&quot; being placed in the center. The green piece contrasts with white pieces, symbolizing risk as a crucial missing element in a larger framework.">
            <a:extLst>
              <a:ext uri="{FF2B5EF4-FFF2-40B4-BE49-F238E27FC236}">
                <a16:creationId xmlns:a16="http://schemas.microsoft.com/office/drawing/2014/main" id="{23B9C972-533B-09FB-B917-C6D721B7B577}"/>
              </a:ext>
            </a:extLst>
          </p:cNvPr>
          <p:cNvPicPr>
            <a:picLocks noChangeAspect="1"/>
          </p:cNvPicPr>
          <p:nvPr/>
        </p:nvPicPr>
        <p:blipFill>
          <a:blip r:embed="rId4"/>
          <a:stretch>
            <a:fillRect/>
          </a:stretch>
        </p:blipFill>
        <p:spPr>
          <a:xfrm rot="21188254">
            <a:off x="8768974" y="964270"/>
            <a:ext cx="4312600" cy="2415056"/>
          </a:xfrm>
          <a:prstGeom prst="rect">
            <a:avLst/>
          </a:prstGeom>
        </p:spPr>
      </p:pic>
    </p:spTree>
    <p:extLst>
      <p:ext uri="{BB962C8B-B14F-4D97-AF65-F5344CB8AC3E}">
        <p14:creationId xmlns:p14="http://schemas.microsoft.com/office/powerpoint/2010/main" val="1503558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513-9945-3984-2742-F975B25F4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F90E8-5FD5-52FC-410A-110A6AB2BAC7}"/>
              </a:ext>
            </a:extLst>
          </p:cNvPr>
          <p:cNvSpPr>
            <a:spLocks noGrp="1"/>
          </p:cNvSpPr>
          <p:nvPr>
            <p:ph type="title"/>
          </p:nvPr>
        </p:nvSpPr>
        <p:spPr>
          <a:xfrm>
            <a:off x="434340" y="484093"/>
            <a:ext cx="13652786" cy="1012505"/>
          </a:xfrm>
        </p:spPr>
        <p:txBody>
          <a:bodyPr vert="horz" lIns="91440" tIns="45720" rIns="91440" bIns="45720" rtlCol="0" anchor="t">
            <a:normAutofit/>
          </a:bodyPr>
          <a:lstStyle/>
          <a:p>
            <a:r>
              <a:rPr lang="en-US"/>
              <a:t>Embedding Racism into Hazard Prevention Programs</a:t>
            </a:r>
          </a:p>
        </p:txBody>
      </p:sp>
      <p:sp>
        <p:nvSpPr>
          <p:cNvPr id="10" name="Content Placeholder 9">
            <a:extLst>
              <a:ext uri="{FF2B5EF4-FFF2-40B4-BE49-F238E27FC236}">
                <a16:creationId xmlns:a16="http://schemas.microsoft.com/office/drawing/2014/main" id="{211FA9AB-AE7A-8443-8925-0DF04BC07983}"/>
              </a:ext>
            </a:extLst>
          </p:cNvPr>
          <p:cNvSpPr>
            <a:spLocks noGrp="1"/>
          </p:cNvSpPr>
          <p:nvPr>
            <p:ph sz="half" idx="1"/>
          </p:nvPr>
        </p:nvSpPr>
        <p:spPr>
          <a:xfrm>
            <a:off x="433991" y="1914861"/>
            <a:ext cx="6074385" cy="5497177"/>
          </a:xfrm>
        </p:spPr>
        <p:txBody>
          <a:bodyPr>
            <a:normAutofit fontScale="55000" lnSpcReduction="20000"/>
          </a:bodyPr>
          <a:lstStyle/>
          <a:p>
            <a:pPr marL="0" indent="0">
              <a:lnSpc>
                <a:spcPct val="130000"/>
              </a:lnSpc>
              <a:buNone/>
            </a:pPr>
            <a:r>
              <a:rPr lang="en-US" b="1">
                <a:latin typeface="Roboto"/>
                <a:ea typeface="Roboto"/>
                <a:cs typeface="Roboto"/>
              </a:rPr>
              <a:t>What This Means In Practice</a:t>
            </a:r>
          </a:p>
          <a:p>
            <a:pPr marL="0" indent="0">
              <a:lnSpc>
                <a:spcPct val="130000"/>
              </a:lnSpc>
              <a:buNone/>
            </a:pPr>
            <a:r>
              <a:rPr lang="en-US">
                <a:latin typeface="Roboto"/>
                <a:ea typeface="Roboto"/>
                <a:cs typeface="Roboto"/>
              </a:rPr>
              <a:t>If Racism Is Recognized As A Hazard, Departments MUST:</a:t>
            </a:r>
          </a:p>
          <a:p>
            <a:pPr marL="342900" indent="-342900">
              <a:lnSpc>
                <a:spcPct val="130000"/>
              </a:lnSpc>
            </a:pPr>
            <a:r>
              <a:rPr lang="en-US">
                <a:latin typeface="Roboto"/>
                <a:ea typeface="Roboto"/>
                <a:cs typeface="Roboto"/>
              </a:rPr>
              <a:t>Map Where Racism Can Occur In Structures, Processes, And Culture</a:t>
            </a:r>
          </a:p>
          <a:p>
            <a:pPr marL="342900" indent="-342900">
              <a:lnSpc>
                <a:spcPct val="130000"/>
              </a:lnSpc>
            </a:pPr>
            <a:r>
              <a:rPr lang="en-US">
                <a:latin typeface="Roboto"/>
                <a:ea typeface="Roboto"/>
                <a:cs typeface="Roboto"/>
              </a:rPr>
              <a:t>Take Proactive Steps To Eliminate Or Control Those Risks</a:t>
            </a:r>
          </a:p>
          <a:p>
            <a:pPr marL="342900" indent="-342900">
              <a:lnSpc>
                <a:spcPct val="130000"/>
              </a:lnSpc>
            </a:pPr>
            <a:r>
              <a:rPr lang="en-US">
                <a:latin typeface="Roboto"/>
                <a:ea typeface="Roboto"/>
                <a:cs typeface="Roboto"/>
              </a:rPr>
              <a:t>Report On Actions And Progress Every Year</a:t>
            </a:r>
          </a:p>
          <a:p>
            <a:pPr marL="342900" indent="-342900">
              <a:lnSpc>
                <a:spcPct val="130000"/>
              </a:lnSpc>
            </a:pPr>
            <a:r>
              <a:rPr lang="en-US">
                <a:latin typeface="Roboto"/>
                <a:ea typeface="Roboto"/>
                <a:cs typeface="Roboto"/>
              </a:rPr>
              <a:t>Recognize employee networks as essential partners in preventing workplace harm.</a:t>
            </a:r>
          </a:p>
          <a:p>
            <a:endParaRPr lang="en-CA"/>
          </a:p>
        </p:txBody>
      </p:sp>
      <p:sp>
        <p:nvSpPr>
          <p:cNvPr id="11" name="Content Placeholder 10">
            <a:extLst>
              <a:ext uri="{FF2B5EF4-FFF2-40B4-BE49-F238E27FC236}">
                <a16:creationId xmlns:a16="http://schemas.microsoft.com/office/drawing/2014/main" id="{1B7337A6-AF09-DA1B-D519-D387BDA4E0A5}"/>
              </a:ext>
            </a:extLst>
          </p:cNvPr>
          <p:cNvSpPr>
            <a:spLocks noGrp="1"/>
          </p:cNvSpPr>
          <p:nvPr>
            <p:ph sz="half" idx="2"/>
          </p:nvPr>
        </p:nvSpPr>
        <p:spPr>
          <a:xfrm>
            <a:off x="8455510" y="1796527"/>
            <a:ext cx="6074385" cy="6433073"/>
          </a:xfrm>
        </p:spPr>
        <p:txBody>
          <a:bodyPr>
            <a:normAutofit fontScale="55000" lnSpcReduction="20000"/>
          </a:bodyPr>
          <a:lstStyle/>
          <a:p>
            <a:pPr marL="0" indent="0">
              <a:buNone/>
            </a:pPr>
            <a:r>
              <a:rPr lang="en-US" b="1"/>
              <a:t>The Role Of Employee Networks </a:t>
            </a:r>
          </a:p>
          <a:p>
            <a:pPr marL="0" indent="0">
              <a:buNone/>
            </a:pPr>
            <a:r>
              <a:rPr lang="en-US"/>
              <a:t>Why employee networks must be at the key tables:</a:t>
            </a:r>
          </a:p>
          <a:p>
            <a:r>
              <a:rPr lang="en-US"/>
              <a:t>Employee networks offer lived expertise on workplace risks that leadership may not see.</a:t>
            </a:r>
          </a:p>
          <a:p>
            <a:pPr marL="0" indent="0">
              <a:buNone/>
            </a:pPr>
            <a:r>
              <a:rPr lang="en-US"/>
              <a:t>Networks should have structured representation in:</a:t>
            </a:r>
          </a:p>
          <a:p>
            <a:r>
              <a:rPr lang="en-US"/>
              <a:t>Occupational Health and Safety (OHS) committees</a:t>
            </a:r>
          </a:p>
          <a:p>
            <a:r>
              <a:rPr lang="en-US"/>
              <a:t>People committees / HR governance committees</a:t>
            </a:r>
          </a:p>
          <a:p>
            <a:r>
              <a:rPr lang="en-US"/>
              <a:t>Policy review and risk‑assessment processes</a:t>
            </a:r>
          </a:p>
          <a:p>
            <a:pPr marL="0" indent="0">
              <a:buNone/>
            </a:pPr>
            <a:r>
              <a:rPr lang="en-US"/>
              <a:t>Including employee networks ensures harmful policies, processes, and cultural practices are identified early — before they cause harm.</a:t>
            </a:r>
          </a:p>
          <a:p>
            <a:endParaRPr lang="en-CA"/>
          </a:p>
        </p:txBody>
      </p:sp>
      <p:sp>
        <p:nvSpPr>
          <p:cNvPr id="16" name="Slide Number Placeholder 6">
            <a:extLst>
              <a:ext uri="{FF2B5EF4-FFF2-40B4-BE49-F238E27FC236}">
                <a16:creationId xmlns:a16="http://schemas.microsoft.com/office/drawing/2014/main" id="{A99655F0-F0FF-D21A-BE91-F8895DF1720D}"/>
              </a:ext>
            </a:extLst>
          </p:cNvPr>
          <p:cNvSpPr>
            <a:spLocks noGrp="1"/>
          </p:cNvSpPr>
          <p:nvPr>
            <p:ph type="sldNum" sz="quarter" idx="12"/>
          </p:nvPr>
        </p:nvSpPr>
        <p:spPr>
          <a:xfrm>
            <a:off x="14066832" y="7667002"/>
            <a:ext cx="515048" cy="438150"/>
          </a:xfrm>
        </p:spPr>
        <p:txBody>
          <a:bodyPr/>
          <a:lstStyle/>
          <a:p>
            <a:fld id="{CC057153-B650-4DEB-B370-79DDCFDCE934}" type="slidenum">
              <a:rPr lang="en-US" dirty="0"/>
              <a:pPr/>
              <a:t>29</a:t>
            </a:fld>
            <a:endParaRPr lang="en-US"/>
          </a:p>
        </p:txBody>
      </p:sp>
      <p:pic>
        <p:nvPicPr>
          <p:cNvPr id="5" name="Picture 4" descr="Canadian Human Rights Commission ...">
            <a:extLst>
              <a:ext uri="{FF2B5EF4-FFF2-40B4-BE49-F238E27FC236}">
                <a16:creationId xmlns:a16="http://schemas.microsoft.com/office/drawing/2014/main" id="{208E67D0-D0E3-9274-5B67-8503C9F32DC4}"/>
              </a:ext>
            </a:extLst>
          </p:cNvPr>
          <p:cNvPicPr>
            <a:picLocks noChangeAspect="1"/>
          </p:cNvPicPr>
          <p:nvPr/>
        </p:nvPicPr>
        <p:blipFill>
          <a:blip r:embed="rId3"/>
          <a:srcRect l="15085" r="9811" b="-1"/>
          <a:stretch>
            <a:fillRect/>
          </a:stretch>
        </p:blipFill>
        <p:spPr>
          <a:xfrm rot="505745">
            <a:off x="5552858" y="5919527"/>
            <a:ext cx="2782241" cy="1847917"/>
          </a:xfrm>
          <a:prstGeom prst="rect">
            <a:avLst/>
          </a:prstGeom>
          <a:noFill/>
        </p:spPr>
      </p:pic>
    </p:spTree>
    <p:extLst>
      <p:ext uri="{BB962C8B-B14F-4D97-AF65-F5344CB8AC3E}">
        <p14:creationId xmlns:p14="http://schemas.microsoft.com/office/powerpoint/2010/main" val="126016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7A9A-9E6C-03DB-F230-22693060A5EC}"/>
              </a:ext>
            </a:extLst>
          </p:cNvPr>
          <p:cNvSpPr>
            <a:spLocks noGrp="1"/>
          </p:cNvSpPr>
          <p:nvPr>
            <p:ph type="title"/>
          </p:nvPr>
        </p:nvSpPr>
        <p:spPr>
          <a:xfrm>
            <a:off x="285750" y="212598"/>
            <a:ext cx="13732560" cy="1358710"/>
          </a:xfrm>
        </p:spPr>
        <p:txBody>
          <a:bodyPr anchor="t">
            <a:normAutofit/>
          </a:bodyPr>
          <a:lstStyle/>
          <a:p>
            <a:r>
              <a:rPr lang="en-US"/>
              <a:t>Participant Insights from Registration Data (I–M)</a:t>
            </a:r>
          </a:p>
          <a:p>
            <a:endParaRPr lang="en-US"/>
          </a:p>
        </p:txBody>
      </p:sp>
      <p:sp>
        <p:nvSpPr>
          <p:cNvPr id="5" name="Slide Number Placeholder 4">
            <a:extLst>
              <a:ext uri="{FF2B5EF4-FFF2-40B4-BE49-F238E27FC236}">
                <a16:creationId xmlns:a16="http://schemas.microsoft.com/office/drawing/2014/main" id="{61AAB456-026C-6EEA-F9F7-E92646739956}"/>
              </a:ext>
            </a:extLst>
          </p:cNvPr>
          <p:cNvSpPr>
            <a:spLocks noGrp="1"/>
          </p:cNvSpPr>
          <p:nvPr>
            <p:ph type="sldNum" sz="quarter" idx="12"/>
          </p:nvPr>
        </p:nvSpPr>
        <p:spPr>
          <a:xfrm>
            <a:off x="14017625" y="7632121"/>
            <a:ext cx="515938" cy="438150"/>
          </a:xfrm>
          <a:solidFill>
            <a:srgbClr val="7A5229"/>
          </a:solidFill>
        </p:spPr>
        <p:txBody>
          <a:bodyPr anchor="ctr">
            <a:normAutofit/>
          </a:bodyPr>
          <a:lstStyle/>
          <a:p>
            <a:fld id="{CC057153-B650-4DEB-B370-79DDCFDCE934}" type="slidenum">
              <a:rPr lang="en-US" smtClean="0"/>
              <a:pPr/>
              <a:t>3</a:t>
            </a:fld>
            <a:endParaRPr lang="en-US"/>
          </a:p>
        </p:txBody>
      </p:sp>
      <p:pic>
        <p:nvPicPr>
          <p:cNvPr id="6" name="Picture 5">
            <a:extLst>
              <a:ext uri="{FF2B5EF4-FFF2-40B4-BE49-F238E27FC236}">
                <a16:creationId xmlns:a16="http://schemas.microsoft.com/office/drawing/2014/main" id="{5ED22C53-D043-0F1C-D79A-953FE6D12A57}"/>
              </a:ext>
            </a:extLst>
          </p:cNvPr>
          <p:cNvPicPr>
            <a:picLocks noChangeAspect="1"/>
          </p:cNvPicPr>
          <p:nvPr/>
        </p:nvPicPr>
        <p:blipFill>
          <a:blip r:embed="rId3"/>
          <a:stretch>
            <a:fillRect/>
          </a:stretch>
        </p:blipFill>
        <p:spPr>
          <a:xfrm>
            <a:off x="1598681" y="1360293"/>
            <a:ext cx="10822424" cy="6271828"/>
          </a:xfrm>
          <a:prstGeom prst="rect">
            <a:avLst/>
          </a:prstGeom>
          <a:noFill/>
        </p:spPr>
      </p:pic>
    </p:spTree>
    <p:extLst>
      <p:ext uri="{BB962C8B-B14F-4D97-AF65-F5344CB8AC3E}">
        <p14:creationId xmlns:p14="http://schemas.microsoft.com/office/powerpoint/2010/main" val="1573906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1C44-05ED-9C7A-1D6E-FF3F524E6C36}"/>
              </a:ext>
            </a:extLst>
          </p:cNvPr>
          <p:cNvSpPr>
            <a:spLocks noGrp="1"/>
          </p:cNvSpPr>
          <p:nvPr>
            <p:ph type="title"/>
          </p:nvPr>
        </p:nvSpPr>
        <p:spPr>
          <a:xfrm>
            <a:off x="285750" y="212598"/>
            <a:ext cx="13732560" cy="1358710"/>
          </a:xfrm>
        </p:spPr>
        <p:txBody>
          <a:bodyPr anchor="t">
            <a:normAutofit/>
          </a:bodyPr>
          <a:lstStyle/>
          <a:p>
            <a:r>
              <a:rPr lang="en-US"/>
              <a:t>Embedding Racism into Hazard Prevention Programs</a:t>
            </a:r>
          </a:p>
        </p:txBody>
      </p:sp>
      <p:sp>
        <p:nvSpPr>
          <p:cNvPr id="4" name="Slide Number Placeholder 3">
            <a:extLst>
              <a:ext uri="{FF2B5EF4-FFF2-40B4-BE49-F238E27FC236}">
                <a16:creationId xmlns:a16="http://schemas.microsoft.com/office/drawing/2014/main" id="{D508F0A3-2D0A-ED8E-1316-504B3A000359}"/>
              </a:ext>
            </a:extLst>
          </p:cNvPr>
          <p:cNvSpPr>
            <a:spLocks noGrp="1"/>
          </p:cNvSpPr>
          <p:nvPr>
            <p:ph type="sldNum" sz="quarter" idx="12"/>
          </p:nvPr>
        </p:nvSpPr>
        <p:spPr>
          <a:xfrm>
            <a:off x="14018312" y="3503073"/>
            <a:ext cx="515048" cy="438150"/>
          </a:xfrm>
        </p:spPr>
        <p:txBody>
          <a:bodyPr anchor="ctr">
            <a:normAutofit/>
          </a:bodyPr>
          <a:lstStyle/>
          <a:p>
            <a:pPr>
              <a:spcAft>
                <a:spcPts val="600"/>
              </a:spcAft>
            </a:pPr>
            <a:fld id="{CC057153-B650-4DEB-B370-79DDCFDCE934}" type="slidenum">
              <a:rPr lang="en-US" smtClean="0"/>
              <a:pPr>
                <a:spcAft>
                  <a:spcPts val="600"/>
                </a:spcAft>
              </a:pPr>
              <a:t>30</a:t>
            </a:fld>
            <a:endParaRPr lang="en-US"/>
          </a:p>
        </p:txBody>
      </p:sp>
      <p:graphicFrame>
        <p:nvGraphicFramePr>
          <p:cNvPr id="15" name="Content Placeholder 2">
            <a:extLst>
              <a:ext uri="{FF2B5EF4-FFF2-40B4-BE49-F238E27FC236}">
                <a16:creationId xmlns:a16="http://schemas.microsoft.com/office/drawing/2014/main" id="{DBB5E6E9-C6B6-44FE-A614-D7AC90E3B150}"/>
              </a:ext>
            </a:extLst>
          </p:cNvPr>
          <p:cNvGraphicFramePr>
            <a:graphicFrameLocks noGrp="1"/>
          </p:cNvGraphicFramePr>
          <p:nvPr>
            <p:ph idx="1"/>
            <p:extLst>
              <p:ext uri="{D42A27DB-BD31-4B8C-83A1-F6EECF244321}">
                <p14:modId xmlns:p14="http://schemas.microsoft.com/office/powerpoint/2010/main" val="2112062905"/>
              </p:ext>
            </p:extLst>
          </p:nvPr>
        </p:nvGraphicFramePr>
        <p:xfrm>
          <a:off x="285750" y="1571308"/>
          <a:ext cx="13732561" cy="5926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83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EF4EAAE9-E40A-087F-3641-55876FC1B9C8}"/>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31</a:t>
            </a:fld>
            <a:endParaRPr lang="en-US"/>
          </a:p>
        </p:txBody>
      </p:sp>
      <p:sp>
        <p:nvSpPr>
          <p:cNvPr id="2" name="Title 1">
            <a:extLst>
              <a:ext uri="{FF2B5EF4-FFF2-40B4-BE49-F238E27FC236}">
                <a16:creationId xmlns:a16="http://schemas.microsoft.com/office/drawing/2014/main" id="{0B6BE2EB-34E2-1FC0-757D-5CEC48BEAF23}"/>
              </a:ext>
            </a:extLst>
          </p:cNvPr>
          <p:cNvSpPr>
            <a:spLocks noGrp="1"/>
          </p:cNvSpPr>
          <p:nvPr>
            <p:ph type="title" idx="4294967295"/>
          </p:nvPr>
        </p:nvSpPr>
        <p:spPr>
          <a:xfrm>
            <a:off x="0" y="212725"/>
            <a:ext cx="13731875" cy="1358900"/>
          </a:xfrm>
        </p:spPr>
        <p:txBody>
          <a:bodyPr anchor="t">
            <a:normAutofit/>
          </a:bodyPr>
          <a:lstStyle/>
          <a:p>
            <a:pPr>
              <a:spcBef>
                <a:spcPts val="1000"/>
              </a:spcBef>
            </a:pPr>
            <a:r>
              <a:rPr lang="en-US"/>
              <a:t>Why This Matters — The Impact on Employees</a:t>
            </a:r>
          </a:p>
          <a:p>
            <a:endParaRPr lang="en-US"/>
          </a:p>
        </p:txBody>
      </p:sp>
      <p:graphicFrame>
        <p:nvGraphicFramePr>
          <p:cNvPr id="15" name="Content Placeholder 2">
            <a:extLst>
              <a:ext uri="{FF2B5EF4-FFF2-40B4-BE49-F238E27FC236}">
                <a16:creationId xmlns:a16="http://schemas.microsoft.com/office/drawing/2014/main" id="{6470A034-1B44-07EA-0603-54E386A317E1}"/>
              </a:ext>
            </a:extLst>
          </p:cNvPr>
          <p:cNvGraphicFramePr>
            <a:graphicFrameLocks noGrp="1"/>
          </p:cNvGraphicFramePr>
          <p:nvPr>
            <p:ph idx="4294967295"/>
            <p:extLst>
              <p:ext uri="{D42A27DB-BD31-4B8C-83A1-F6EECF244321}">
                <p14:modId xmlns:p14="http://schemas.microsoft.com/office/powerpoint/2010/main" val="3719478377"/>
              </p:ext>
            </p:extLst>
          </p:nvPr>
        </p:nvGraphicFramePr>
        <p:xfrm>
          <a:off x="172122" y="1126671"/>
          <a:ext cx="14409758" cy="595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675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D6E4-53AE-32CD-D2AB-7D56450EAF95}"/>
              </a:ext>
            </a:extLst>
          </p:cNvPr>
          <p:cNvSpPr>
            <a:spLocks noGrp="1"/>
          </p:cNvSpPr>
          <p:nvPr>
            <p:ph type="title"/>
          </p:nvPr>
        </p:nvSpPr>
        <p:spPr>
          <a:xfrm>
            <a:off x="285750" y="484094"/>
            <a:ext cx="13732560" cy="1087214"/>
          </a:xfrm>
        </p:spPr>
        <p:txBody>
          <a:bodyPr anchor="t">
            <a:normAutofit/>
          </a:bodyPr>
          <a:lstStyle/>
          <a:p>
            <a:r>
              <a:rPr lang="en-US"/>
              <a:t>Closing Reflections:</a:t>
            </a:r>
          </a:p>
        </p:txBody>
      </p:sp>
      <p:graphicFrame>
        <p:nvGraphicFramePr>
          <p:cNvPr id="13" name="Content Placeholder 2">
            <a:extLst>
              <a:ext uri="{FF2B5EF4-FFF2-40B4-BE49-F238E27FC236}">
                <a16:creationId xmlns:a16="http://schemas.microsoft.com/office/drawing/2014/main" id="{0D06C762-4B6D-4211-327B-F1305C0D13D5}"/>
              </a:ext>
            </a:extLst>
          </p:cNvPr>
          <p:cNvGraphicFramePr>
            <a:graphicFrameLocks noGrp="1"/>
          </p:cNvGraphicFramePr>
          <p:nvPr>
            <p:ph idx="1"/>
            <p:extLst>
              <p:ext uri="{D42A27DB-BD31-4B8C-83A1-F6EECF244321}">
                <p14:modId xmlns:p14="http://schemas.microsoft.com/office/powerpoint/2010/main" val="2393032389"/>
              </p:ext>
            </p:extLst>
          </p:nvPr>
        </p:nvGraphicFramePr>
        <p:xfrm>
          <a:off x="285750" y="1571625"/>
          <a:ext cx="13731875" cy="5926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FD8D747-0F5C-5CB7-77D6-D233A4F651BF}"/>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32</a:t>
            </a:fld>
            <a:endParaRPr lang="en-US"/>
          </a:p>
        </p:txBody>
      </p:sp>
    </p:spTree>
    <p:extLst>
      <p:ext uri="{BB962C8B-B14F-4D97-AF65-F5344CB8AC3E}">
        <p14:creationId xmlns:p14="http://schemas.microsoft.com/office/powerpoint/2010/main" val="3916659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hidden="1">
            <a:extLst>
              <a:ext uri="{FF2B5EF4-FFF2-40B4-BE49-F238E27FC236}">
                <a16:creationId xmlns:a16="http://schemas.microsoft.com/office/drawing/2014/main" id="{A4808027-E0A2-D023-2B52-B0CA19D64A49}"/>
              </a:ext>
            </a:extLst>
          </p:cNvPr>
          <p:cNvSpPr>
            <a:spLocks noGrp="1"/>
          </p:cNvSpPr>
          <p:nvPr>
            <p:ph type="title" idx="4294967295"/>
          </p:nvPr>
        </p:nvSpPr>
        <p:spPr>
          <a:xfrm>
            <a:off x="98031" y="-706209"/>
            <a:ext cx="13453228" cy="619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ts val="4850"/>
              </a:lnSpc>
              <a:spcBef>
                <a:spcPts val="0"/>
              </a:spcBef>
              <a:defRPr/>
            </a:pPr>
            <a:r>
              <a:rPr kumimoji="0" lang="en-US" sz="2400" i="0" u="none" strike="noStrike" kern="1200" cap="none" spc="0" normalizeH="0" baseline="0" noProof="0">
                <a:ln>
                  <a:noFill/>
                </a:ln>
                <a:effectLst/>
                <a:uLnTx/>
                <a:uFillTx/>
                <a:ea typeface="+mn-ea"/>
                <a:cs typeface="Roboto Mono Medium" pitchFamily="34" charset="-120"/>
              </a:rPr>
              <a:t>THANK YOU </a:t>
            </a:r>
            <a:r>
              <a:rPr lang="en-CA" sz="2400"/>
              <a:t>in several African and Caribbean languages </a:t>
            </a:r>
            <a:r>
              <a:rPr kumimoji="0" lang="en-US" sz="2400" i="0" u="none" strike="noStrike" kern="1200" cap="none" spc="0" normalizeH="0" baseline="0" noProof="0">
                <a:ln>
                  <a:noFill/>
                </a:ln>
                <a:effectLst/>
                <a:uLnTx/>
                <a:uFillTx/>
                <a:ea typeface="+mn-ea"/>
                <a:cs typeface="Roboto Mono Medium" pitchFamily="34" charset="-120"/>
              </a:rPr>
              <a:t> </a:t>
            </a:r>
            <a:endParaRPr kumimoji="0" lang="en-US" sz="2400" i="0" u="none" strike="noStrike" kern="1200" cap="none" spc="0" normalizeH="0" baseline="0" noProof="0">
              <a:ln>
                <a:noFill/>
              </a:ln>
              <a:effectLst/>
              <a:uLnTx/>
              <a:uFillTx/>
              <a:ea typeface="+mn-ea"/>
              <a:cs typeface="+mn-cs"/>
            </a:endParaRPr>
          </a:p>
        </p:txBody>
      </p:sp>
      <p:sp>
        <p:nvSpPr>
          <p:cNvPr id="3" name="Text 0">
            <a:extLst>
              <a:ext uri="{FF2B5EF4-FFF2-40B4-BE49-F238E27FC236}">
                <a16:creationId xmlns:a16="http://schemas.microsoft.com/office/drawing/2014/main" id="{6E9E0794-5EBC-EB9B-1DB0-12D68AFDA928}"/>
              </a:ext>
            </a:extLst>
          </p:cNvPr>
          <p:cNvSpPr/>
          <p:nvPr/>
        </p:nvSpPr>
        <p:spPr>
          <a:xfrm>
            <a:off x="3501518" y="650338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lumMod val="60000"/>
                    <a:lumOff val="40000"/>
                  </a:schemeClr>
                </a:solidFill>
                <a:latin typeface="Roboto Mono Medium" pitchFamily="34" charset="0"/>
                <a:cs typeface="Roboto Mono Medium" pitchFamily="34" charset="-120"/>
              </a:rPr>
              <a:t>MAITA BASA</a:t>
            </a:r>
            <a:endParaRPr lang="en-US" sz="2800">
              <a:solidFill>
                <a:schemeClr val="accent6">
                  <a:lumMod val="60000"/>
                  <a:lumOff val="40000"/>
                </a:schemeClr>
              </a:solidFill>
            </a:endParaRPr>
          </a:p>
        </p:txBody>
      </p:sp>
      <p:sp>
        <p:nvSpPr>
          <p:cNvPr id="4" name="Text 0">
            <a:extLst>
              <a:ext uri="{FF2B5EF4-FFF2-40B4-BE49-F238E27FC236}">
                <a16:creationId xmlns:a16="http://schemas.microsoft.com/office/drawing/2014/main" id="{0DAD976A-91E3-794A-8CF0-0AF96562D449}"/>
              </a:ext>
            </a:extLst>
          </p:cNvPr>
          <p:cNvSpPr/>
          <p:nvPr/>
        </p:nvSpPr>
        <p:spPr>
          <a:xfrm>
            <a:off x="11001439" y="3346379"/>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4">
                    <a:lumMod val="60000"/>
                    <a:lumOff val="40000"/>
                  </a:schemeClr>
                </a:solidFill>
                <a:latin typeface="Roboto Mono Medium" pitchFamily="34" charset="0"/>
                <a:cs typeface="Roboto Mono Medium" pitchFamily="34" charset="-120"/>
              </a:rPr>
              <a:t>NA GODE</a:t>
            </a:r>
            <a:endParaRPr lang="en-US" sz="2800">
              <a:solidFill>
                <a:schemeClr val="accent4">
                  <a:lumMod val="60000"/>
                  <a:lumOff val="40000"/>
                </a:schemeClr>
              </a:solidFill>
            </a:endParaRPr>
          </a:p>
        </p:txBody>
      </p:sp>
      <p:sp>
        <p:nvSpPr>
          <p:cNvPr id="5" name="Text 0">
            <a:extLst>
              <a:ext uri="{FF2B5EF4-FFF2-40B4-BE49-F238E27FC236}">
                <a16:creationId xmlns:a16="http://schemas.microsoft.com/office/drawing/2014/main" id="{6CC5F9D6-6945-E4DA-107F-997CA907A293}"/>
              </a:ext>
            </a:extLst>
          </p:cNvPr>
          <p:cNvSpPr/>
          <p:nvPr/>
        </p:nvSpPr>
        <p:spPr>
          <a:xfrm>
            <a:off x="2554312" y="24675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solidFill>
                <a:latin typeface="Roboto Mono Medium" pitchFamily="34" charset="0"/>
                <a:cs typeface="Roboto Mono Medium" pitchFamily="34" charset="-120"/>
              </a:rPr>
              <a:t>ASANTE</a:t>
            </a:r>
            <a:endParaRPr lang="en-US" sz="2800">
              <a:solidFill>
                <a:schemeClr val="accent6"/>
              </a:solidFill>
            </a:endParaRPr>
          </a:p>
        </p:txBody>
      </p:sp>
      <p:sp>
        <p:nvSpPr>
          <p:cNvPr id="6" name="Text 0">
            <a:extLst>
              <a:ext uri="{FF2B5EF4-FFF2-40B4-BE49-F238E27FC236}">
                <a16:creationId xmlns:a16="http://schemas.microsoft.com/office/drawing/2014/main" id="{D49523AE-530A-A7BB-8717-22A843508020}"/>
              </a:ext>
            </a:extLst>
          </p:cNvPr>
          <p:cNvSpPr/>
          <p:nvPr/>
        </p:nvSpPr>
        <p:spPr>
          <a:xfrm>
            <a:off x="6282931" y="6029406"/>
            <a:ext cx="2149295" cy="523220"/>
          </a:xfrm>
          <a:prstGeom prst="rect">
            <a:avLst/>
          </a:prstGeom>
          <a:noFill/>
          <a:ln/>
        </p:spPr>
        <p:txBody>
          <a:bodyPr wrap="square" lIns="0" tIns="0" rIns="0" bIns="0" rtlCol="0" anchor="t"/>
          <a:lstStyle/>
          <a:p>
            <a:pPr marL="0" indent="0" algn="l">
              <a:lnSpc>
                <a:spcPts val="4850"/>
              </a:lnSpc>
              <a:buNone/>
            </a:pPr>
            <a:r>
              <a:rPr lang="en-US" sz="2800">
                <a:solidFill>
                  <a:srgbClr val="F47C6D"/>
                </a:solidFill>
                <a:latin typeface="Roboto Mono Medium" pitchFamily="34" charset="0"/>
                <a:cs typeface="Roboto Mono Medium" pitchFamily="34" charset="-120"/>
              </a:rPr>
              <a:t>SHUKRAN</a:t>
            </a:r>
            <a:endParaRPr lang="en-US" sz="2800">
              <a:solidFill>
                <a:srgbClr val="F47C6D"/>
              </a:solidFill>
            </a:endParaRPr>
          </a:p>
        </p:txBody>
      </p:sp>
      <p:sp>
        <p:nvSpPr>
          <p:cNvPr id="7" name="Text 0">
            <a:extLst>
              <a:ext uri="{FF2B5EF4-FFF2-40B4-BE49-F238E27FC236}">
                <a16:creationId xmlns:a16="http://schemas.microsoft.com/office/drawing/2014/main" id="{FE0A37E7-39FC-7F8B-ADEE-33DC81480B52}"/>
              </a:ext>
            </a:extLst>
          </p:cNvPr>
          <p:cNvSpPr/>
          <p:nvPr/>
        </p:nvSpPr>
        <p:spPr>
          <a:xfrm>
            <a:off x="9926792" y="2159446"/>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60000"/>
                    <a:lumOff val="40000"/>
                  </a:schemeClr>
                </a:solidFill>
                <a:latin typeface="Roboto Mono Medium" pitchFamily="34" charset="0"/>
                <a:cs typeface="Roboto Mono Medium" pitchFamily="34" charset="-120"/>
              </a:rPr>
              <a:t>THANKS NAH</a:t>
            </a:r>
            <a:endParaRPr lang="en-US" sz="2800">
              <a:solidFill>
                <a:schemeClr val="accent1">
                  <a:lumMod val="60000"/>
                  <a:lumOff val="40000"/>
                </a:schemeClr>
              </a:solidFill>
            </a:endParaRPr>
          </a:p>
        </p:txBody>
      </p:sp>
      <p:sp>
        <p:nvSpPr>
          <p:cNvPr id="8" name="Text 0">
            <a:extLst>
              <a:ext uri="{FF2B5EF4-FFF2-40B4-BE49-F238E27FC236}">
                <a16:creationId xmlns:a16="http://schemas.microsoft.com/office/drawing/2014/main" id="{46022E6C-ED5B-8E14-E9E3-431D82D210A0}"/>
              </a:ext>
            </a:extLst>
          </p:cNvPr>
          <p:cNvSpPr/>
          <p:nvPr/>
        </p:nvSpPr>
        <p:spPr>
          <a:xfrm>
            <a:off x="3116826" y="5356696"/>
            <a:ext cx="2431927" cy="618714"/>
          </a:xfrm>
          <a:prstGeom prst="rect">
            <a:avLst/>
          </a:prstGeom>
          <a:noFill/>
          <a:ln/>
        </p:spPr>
        <p:txBody>
          <a:bodyPr wrap="square" lIns="0" tIns="0" rIns="0" bIns="0" rtlCol="0" anchor="t"/>
          <a:lstStyle/>
          <a:p>
            <a:pPr marL="0" indent="0" algn="l">
              <a:lnSpc>
                <a:spcPts val="4850"/>
              </a:lnSpc>
              <a:buNone/>
            </a:pPr>
            <a:r>
              <a:rPr lang="en-US" sz="2800">
                <a:solidFill>
                  <a:schemeClr val="tx1">
                    <a:lumMod val="50000"/>
                    <a:lumOff val="50000"/>
                  </a:schemeClr>
                </a:solidFill>
                <a:latin typeface="Roboto Mono Medium" pitchFamily="34" charset="0"/>
                <a:cs typeface="Roboto Mono Medium" pitchFamily="34" charset="-120"/>
              </a:rPr>
              <a:t>NGIYABONGA</a:t>
            </a:r>
            <a:endParaRPr lang="en-US" sz="2800">
              <a:solidFill>
                <a:schemeClr val="tx1">
                  <a:lumMod val="50000"/>
                  <a:lumOff val="50000"/>
                </a:schemeClr>
              </a:solidFill>
            </a:endParaRPr>
          </a:p>
        </p:txBody>
      </p:sp>
      <p:sp>
        <p:nvSpPr>
          <p:cNvPr id="9" name="Text 0">
            <a:extLst>
              <a:ext uri="{FF2B5EF4-FFF2-40B4-BE49-F238E27FC236}">
                <a16:creationId xmlns:a16="http://schemas.microsoft.com/office/drawing/2014/main" id="{DBFCB50D-11D1-8424-C55E-F7A0D775853B}"/>
              </a:ext>
            </a:extLst>
          </p:cNvPr>
          <p:cNvSpPr/>
          <p:nvPr/>
        </p:nvSpPr>
        <p:spPr>
          <a:xfrm>
            <a:off x="5951457" y="1505097"/>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40000"/>
                    <a:lumOff val="60000"/>
                  </a:schemeClr>
                </a:solidFill>
                <a:latin typeface="Roboto Mono Medium" pitchFamily="34" charset="0"/>
                <a:cs typeface="Roboto Mono Medium" pitchFamily="34" charset="-120"/>
              </a:rPr>
              <a:t>MÈSI</a:t>
            </a:r>
            <a:endParaRPr lang="en-US" sz="2800">
              <a:solidFill>
                <a:schemeClr val="accent2">
                  <a:lumMod val="40000"/>
                  <a:lumOff val="60000"/>
                </a:schemeClr>
              </a:solidFill>
            </a:endParaRPr>
          </a:p>
        </p:txBody>
      </p:sp>
      <p:sp>
        <p:nvSpPr>
          <p:cNvPr id="10" name="Text 0">
            <a:extLst>
              <a:ext uri="{FF2B5EF4-FFF2-40B4-BE49-F238E27FC236}">
                <a16:creationId xmlns:a16="http://schemas.microsoft.com/office/drawing/2014/main" id="{4C69BA54-B20F-E809-0BF9-9ACFF78689D6}"/>
              </a:ext>
            </a:extLst>
          </p:cNvPr>
          <p:cNvSpPr/>
          <p:nvPr/>
        </p:nvSpPr>
        <p:spPr>
          <a:xfrm>
            <a:off x="3473809" y="12632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75000"/>
                  </a:schemeClr>
                </a:solidFill>
                <a:latin typeface="Roboto Mono Medium" pitchFamily="34" charset="0"/>
                <a:cs typeface="Roboto Mono Medium" pitchFamily="34" charset="-120"/>
              </a:rPr>
              <a:t>MERCI</a:t>
            </a:r>
            <a:endParaRPr lang="en-US" sz="2800">
              <a:solidFill>
                <a:schemeClr val="accent1">
                  <a:lumMod val="75000"/>
                </a:schemeClr>
              </a:solidFill>
            </a:endParaRPr>
          </a:p>
        </p:txBody>
      </p:sp>
      <p:sp>
        <p:nvSpPr>
          <p:cNvPr id="11" name="Text 0">
            <a:extLst>
              <a:ext uri="{FF2B5EF4-FFF2-40B4-BE49-F238E27FC236}">
                <a16:creationId xmlns:a16="http://schemas.microsoft.com/office/drawing/2014/main" id="{9BC49C27-E765-A306-8131-A52ED25E4AC9}"/>
              </a:ext>
            </a:extLst>
          </p:cNvPr>
          <p:cNvSpPr/>
          <p:nvPr/>
        </p:nvSpPr>
        <p:spPr>
          <a:xfrm>
            <a:off x="2554312" y="368157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FFFF00"/>
                </a:solidFill>
                <a:latin typeface="Roboto Mono Medium" pitchFamily="34" charset="0"/>
                <a:cs typeface="Roboto Mono Medium" pitchFamily="34" charset="-120"/>
              </a:rPr>
              <a:t>ENKOSI</a:t>
            </a:r>
            <a:endParaRPr lang="en-US" sz="2800">
              <a:solidFill>
                <a:srgbClr val="FFFF00"/>
              </a:solidFill>
            </a:endParaRPr>
          </a:p>
        </p:txBody>
      </p:sp>
      <p:sp>
        <p:nvSpPr>
          <p:cNvPr id="12" name="Text 0">
            <a:extLst>
              <a:ext uri="{FF2B5EF4-FFF2-40B4-BE49-F238E27FC236}">
                <a16:creationId xmlns:a16="http://schemas.microsoft.com/office/drawing/2014/main" id="{A39D0DA1-1E5E-92DF-9B00-3E9073A11562}"/>
              </a:ext>
            </a:extLst>
          </p:cNvPr>
          <p:cNvSpPr/>
          <p:nvPr/>
        </p:nvSpPr>
        <p:spPr>
          <a:xfrm>
            <a:off x="9064344" y="6503380"/>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EDB0A2"/>
                </a:solidFill>
                <a:latin typeface="Roboto Mono Medium" pitchFamily="34" charset="0"/>
                <a:cs typeface="Roboto Mono Medium" pitchFamily="34" charset="-120"/>
              </a:rPr>
              <a:t>DANKI</a:t>
            </a:r>
            <a:endParaRPr lang="en-US" sz="2800">
              <a:solidFill>
                <a:srgbClr val="EDB0A2"/>
              </a:solidFill>
            </a:endParaRPr>
          </a:p>
        </p:txBody>
      </p:sp>
      <p:sp>
        <p:nvSpPr>
          <p:cNvPr id="13" name="Text 0">
            <a:extLst>
              <a:ext uri="{FF2B5EF4-FFF2-40B4-BE49-F238E27FC236}">
                <a16:creationId xmlns:a16="http://schemas.microsoft.com/office/drawing/2014/main" id="{609237C4-2E4B-F9A5-7E5F-2BA9F48067D7}"/>
              </a:ext>
            </a:extLst>
          </p:cNvPr>
          <p:cNvSpPr/>
          <p:nvPr/>
        </p:nvSpPr>
        <p:spPr>
          <a:xfrm>
            <a:off x="8217368" y="1434211"/>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50000"/>
                  </a:schemeClr>
                </a:solidFill>
                <a:latin typeface="Roboto Mono Medium" pitchFamily="34" charset="0"/>
                <a:cs typeface="Roboto Mono Medium" pitchFamily="34" charset="-120"/>
              </a:rPr>
              <a:t>TANK</a:t>
            </a:r>
            <a:r>
              <a:rPr lang="en-US" sz="2800">
                <a:solidFill>
                  <a:srgbClr val="FFFFFF"/>
                </a:solidFill>
                <a:latin typeface="Roboto Mono Medium" pitchFamily="34" charset="0"/>
                <a:cs typeface="Roboto Mono Medium" pitchFamily="34" charset="-120"/>
              </a:rPr>
              <a:t> </a:t>
            </a:r>
            <a:r>
              <a:rPr lang="en-US" sz="2800">
                <a:solidFill>
                  <a:schemeClr val="accent2">
                    <a:lumMod val="50000"/>
                  </a:schemeClr>
                </a:solidFill>
                <a:latin typeface="Roboto Mono Medium" pitchFamily="34" charset="0"/>
                <a:cs typeface="Roboto Mono Medium" pitchFamily="34" charset="-120"/>
              </a:rPr>
              <a:t>YUH</a:t>
            </a:r>
            <a:endParaRPr lang="en-US" sz="2800">
              <a:solidFill>
                <a:schemeClr val="accent2">
                  <a:lumMod val="50000"/>
                </a:schemeClr>
              </a:solidFill>
            </a:endParaRPr>
          </a:p>
        </p:txBody>
      </p:sp>
      <p:sp>
        <p:nvSpPr>
          <p:cNvPr id="14" name="Text 0">
            <a:extLst>
              <a:ext uri="{FF2B5EF4-FFF2-40B4-BE49-F238E27FC236}">
                <a16:creationId xmlns:a16="http://schemas.microsoft.com/office/drawing/2014/main" id="{984CD3F9-F604-09AD-DAE1-BE5E5C48629A}"/>
              </a:ext>
            </a:extLst>
          </p:cNvPr>
          <p:cNvSpPr/>
          <p:nvPr/>
        </p:nvSpPr>
        <p:spPr>
          <a:xfrm>
            <a:off x="5623104" y="464277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60000"/>
                    <a:lumOff val="40000"/>
                  </a:schemeClr>
                </a:solidFill>
                <a:latin typeface="Roboto Mono Medium" pitchFamily="34" charset="0"/>
                <a:cs typeface="Roboto Mono Medium" pitchFamily="34" charset="-120"/>
              </a:rPr>
              <a:t>JËRËJËF</a:t>
            </a:r>
            <a:endParaRPr lang="en-US" sz="2800">
              <a:solidFill>
                <a:schemeClr val="accent2">
                  <a:lumMod val="60000"/>
                  <a:lumOff val="40000"/>
                </a:schemeClr>
              </a:solidFill>
            </a:endParaRPr>
          </a:p>
        </p:txBody>
      </p:sp>
      <p:sp>
        <p:nvSpPr>
          <p:cNvPr id="17" name="Text 0">
            <a:extLst>
              <a:ext uri="{FF2B5EF4-FFF2-40B4-BE49-F238E27FC236}">
                <a16:creationId xmlns:a16="http://schemas.microsoft.com/office/drawing/2014/main" id="{08B77747-9FBB-1670-083B-8BA54DD29BAE}"/>
              </a:ext>
            </a:extLst>
          </p:cNvPr>
          <p:cNvSpPr/>
          <p:nvPr/>
        </p:nvSpPr>
        <p:spPr>
          <a:xfrm>
            <a:off x="8203287" y="5557961"/>
            <a:ext cx="2909454" cy="618714"/>
          </a:xfrm>
          <a:prstGeom prst="rect">
            <a:avLst/>
          </a:prstGeom>
          <a:noFill/>
          <a:ln/>
        </p:spPr>
        <p:txBody>
          <a:bodyPr wrap="square" lIns="0" tIns="0" rIns="0" bIns="0" rtlCol="0" anchor="t"/>
          <a:lstStyle/>
          <a:p>
            <a:pPr marL="0" indent="0" algn="l">
              <a:lnSpc>
                <a:spcPts val="4850"/>
              </a:lnSpc>
              <a:buNone/>
            </a:pPr>
            <a:r>
              <a:rPr lang="en-US" sz="2800">
                <a:solidFill>
                  <a:srgbClr val="308A73"/>
                </a:solidFill>
                <a:latin typeface="Roboto Mono Medium" pitchFamily="34" charset="0"/>
                <a:cs typeface="Roboto Mono Medium" pitchFamily="34" charset="-120"/>
              </a:rPr>
              <a:t>AMESEGINALEHU</a:t>
            </a:r>
            <a:endParaRPr lang="en-US" sz="2800">
              <a:solidFill>
                <a:srgbClr val="308A73"/>
              </a:solidFill>
            </a:endParaRPr>
          </a:p>
        </p:txBody>
      </p:sp>
      <p:sp>
        <p:nvSpPr>
          <p:cNvPr id="18" name="Text 0">
            <a:extLst>
              <a:ext uri="{FF2B5EF4-FFF2-40B4-BE49-F238E27FC236}">
                <a16:creationId xmlns:a16="http://schemas.microsoft.com/office/drawing/2014/main" id="{99EE6DE4-658E-ACA1-4499-2D74C47F0630}"/>
              </a:ext>
            </a:extLst>
          </p:cNvPr>
          <p:cNvSpPr/>
          <p:nvPr/>
        </p:nvSpPr>
        <p:spPr>
          <a:xfrm>
            <a:off x="11289625" y="4615247"/>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D1A8EC"/>
                </a:solidFill>
                <a:latin typeface="Roboto Mono Medium" pitchFamily="34" charset="0"/>
                <a:cs typeface="Roboto Mono Medium" pitchFamily="34" charset="-120"/>
              </a:rPr>
              <a:t>IMELA</a:t>
            </a:r>
            <a:endParaRPr lang="en-US" sz="2800">
              <a:solidFill>
                <a:srgbClr val="D1A8EC"/>
              </a:solidFill>
            </a:endParaRPr>
          </a:p>
        </p:txBody>
      </p:sp>
      <p:sp>
        <p:nvSpPr>
          <p:cNvPr id="19" name="Text 0">
            <a:extLst>
              <a:ext uri="{FF2B5EF4-FFF2-40B4-BE49-F238E27FC236}">
                <a16:creationId xmlns:a16="http://schemas.microsoft.com/office/drawing/2014/main" id="{2913E6E0-4728-071E-69B1-94930856E2AA}"/>
              </a:ext>
            </a:extLst>
          </p:cNvPr>
          <p:cNvSpPr/>
          <p:nvPr/>
        </p:nvSpPr>
        <p:spPr>
          <a:xfrm>
            <a:off x="9292015" y="446780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7030A0"/>
                </a:solidFill>
                <a:latin typeface="Roboto Mono Medium"/>
                <a:ea typeface="Roboto Mono Medium"/>
                <a:cs typeface="Roboto Mono Medium" pitchFamily="34" charset="-120"/>
              </a:rPr>
              <a:t>O SE</a:t>
            </a:r>
            <a:endParaRPr lang="en-US" sz="2800">
              <a:solidFill>
                <a:srgbClr val="7030A0"/>
              </a:solidFill>
              <a:latin typeface="Roboto Mono Medium"/>
              <a:ea typeface="Roboto Mono Medium"/>
            </a:endParaRPr>
          </a:p>
        </p:txBody>
      </p:sp>
      <p:sp>
        <p:nvSpPr>
          <p:cNvPr id="16" name="TextBox 15">
            <a:extLst>
              <a:ext uri="{FF2B5EF4-FFF2-40B4-BE49-F238E27FC236}">
                <a16:creationId xmlns:a16="http://schemas.microsoft.com/office/drawing/2014/main" id="{1CE29AB8-FD88-5742-D2EA-BF13789B67E8}"/>
              </a:ext>
            </a:extLst>
          </p:cNvPr>
          <p:cNvSpPr txBox="1"/>
          <p:nvPr/>
        </p:nvSpPr>
        <p:spPr>
          <a:xfrm>
            <a:off x="1101213" y="4904106"/>
            <a:ext cx="7366000" cy="523220"/>
          </a:xfrm>
          <a:prstGeom prst="rect">
            <a:avLst/>
          </a:prstGeom>
          <a:noFill/>
        </p:spPr>
        <p:txBody>
          <a:bodyPr wrap="square">
            <a:spAutoFit/>
          </a:bodyPr>
          <a:lstStyle/>
          <a:p>
            <a:r>
              <a:rPr lang="en-CA" sz="2800" b="0" i="0" u="none" strike="noStrike">
                <a:solidFill>
                  <a:srgbClr val="EDB0A2"/>
                </a:solidFill>
                <a:effectLst/>
                <a:latin typeface="-webkit-standard"/>
              </a:rPr>
              <a:t>NIA:WEN</a:t>
            </a:r>
            <a:endParaRPr lang="en-US" sz="2800">
              <a:solidFill>
                <a:srgbClr val="EDB0A2"/>
              </a:solidFill>
            </a:endParaRPr>
          </a:p>
        </p:txBody>
      </p:sp>
      <p:grpSp>
        <p:nvGrpSpPr>
          <p:cNvPr id="15" name="Group 14">
            <a:extLst>
              <a:ext uri="{FF2B5EF4-FFF2-40B4-BE49-F238E27FC236}">
                <a16:creationId xmlns:a16="http://schemas.microsoft.com/office/drawing/2014/main" id="{F1B4643C-1DE5-FA89-0881-C4E0DD2CEB93}"/>
              </a:ext>
              <a:ext uri="{C183D7F6-B498-43B3-948B-1728B52AA6E4}">
                <adec:decorative xmlns:adec="http://schemas.microsoft.com/office/drawing/2017/decorative" val="1"/>
              </a:ext>
            </a:extLst>
          </p:cNvPr>
          <p:cNvGrpSpPr/>
          <p:nvPr/>
        </p:nvGrpSpPr>
        <p:grpSpPr>
          <a:xfrm>
            <a:off x="11108877" y="5809562"/>
            <a:ext cx="3457399" cy="2621894"/>
            <a:chOff x="11285340" y="5785499"/>
            <a:chExt cx="3457399" cy="2621894"/>
          </a:xfrm>
        </p:grpSpPr>
        <p:sp>
          <p:nvSpPr>
            <p:cNvPr id="24" name="Oval 23">
              <a:extLst>
                <a:ext uri="{FF2B5EF4-FFF2-40B4-BE49-F238E27FC236}">
                  <a16:creationId xmlns:a16="http://schemas.microsoft.com/office/drawing/2014/main" id="{8C58CB0C-95C2-56B5-17C3-18E83E2770EB}"/>
                </a:ext>
              </a:extLst>
            </p:cNvPr>
            <p:cNvSpPr/>
            <p:nvPr/>
          </p:nvSpPr>
          <p:spPr>
            <a:xfrm>
              <a:off x="13551259" y="7290690"/>
              <a:ext cx="1191480" cy="111670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0453425-AC51-E85B-56E3-2442E1E21AFE}"/>
                </a:ext>
              </a:extLst>
            </p:cNvPr>
            <p:cNvSpPr/>
            <p:nvPr/>
          </p:nvSpPr>
          <p:spPr>
            <a:xfrm>
              <a:off x="11285340" y="5785499"/>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26AE0C2-BD9B-DD0A-6340-6856C3A770CD}"/>
                </a:ext>
              </a:extLst>
            </p:cNvPr>
            <p:cNvSpPr/>
            <p:nvPr/>
          </p:nvSpPr>
          <p:spPr>
            <a:xfrm>
              <a:off x="12364272" y="6600200"/>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5">
            <a:extLst>
              <a:ext uri="{FF2B5EF4-FFF2-40B4-BE49-F238E27FC236}">
                <a16:creationId xmlns:a16="http://schemas.microsoft.com/office/drawing/2014/main" id="{A0ECCC76-01D8-3296-76C4-11C7CEC7AC27}"/>
              </a:ext>
            </a:extLst>
          </p:cNvPr>
          <p:cNvSpPr>
            <a:spLocks noChangeArrowheads="1"/>
          </p:cNvSpPr>
          <p:nvPr/>
        </p:nvSpPr>
        <p:spPr bwMode="auto">
          <a:xfrm>
            <a:off x="879545" y="1481958"/>
            <a:ext cx="1364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D1A8EC"/>
                </a:solidFill>
                <a:effectLst/>
                <a:latin typeface="-webkit-standard"/>
              </a:rPr>
              <a:t>Wela’lin</a:t>
            </a:r>
            <a:endParaRPr kumimoji="0" lang="en-US" altLang="en-US" sz="2800" b="0" i="0" u="none" strike="noStrike" cap="none" normalizeH="0" baseline="0">
              <a:ln>
                <a:noFill/>
              </a:ln>
              <a:solidFill>
                <a:srgbClr val="D1A8EC"/>
              </a:solidFill>
              <a:effectLst/>
              <a:latin typeface="Arial" panose="020B0604020202020204" pitchFamily="34" charset="0"/>
            </a:endParaRPr>
          </a:p>
        </p:txBody>
      </p:sp>
      <p:sp>
        <p:nvSpPr>
          <p:cNvPr id="36" name="Rectangle 6">
            <a:extLst>
              <a:ext uri="{FF2B5EF4-FFF2-40B4-BE49-F238E27FC236}">
                <a16:creationId xmlns:a16="http://schemas.microsoft.com/office/drawing/2014/main" id="{5B82CD16-68D7-94CA-3FF5-D1799AE1F0AB}"/>
              </a:ext>
            </a:extLst>
          </p:cNvPr>
          <p:cNvSpPr>
            <a:spLocks noChangeArrowheads="1"/>
          </p:cNvSpPr>
          <p:nvPr/>
        </p:nvSpPr>
        <p:spPr bwMode="auto">
          <a:xfrm>
            <a:off x="11112741" y="1001614"/>
            <a:ext cx="2146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00ECDC"/>
                </a:solidFill>
                <a:effectLst/>
                <a:latin typeface="-webkit-standard"/>
              </a:rPr>
              <a:t>Niitsíniiyi’taki</a:t>
            </a:r>
            <a:endParaRPr kumimoji="0" lang="en-US" altLang="en-US" sz="2800" b="0" i="0" u="none" strike="noStrike" cap="none" normalizeH="0" baseline="0">
              <a:ln>
                <a:noFill/>
              </a:ln>
              <a:solidFill>
                <a:srgbClr val="00ECDC"/>
              </a:solidFill>
              <a:effectLst/>
              <a:latin typeface="Arial" panose="020B0604020202020204" pitchFamily="34" charset="0"/>
            </a:endParaRPr>
          </a:p>
        </p:txBody>
      </p:sp>
      <p:sp>
        <p:nvSpPr>
          <p:cNvPr id="21" name="Text 0">
            <a:extLst>
              <a:ext uri="{FF2B5EF4-FFF2-40B4-BE49-F238E27FC236}">
                <a16:creationId xmlns:a16="http://schemas.microsoft.com/office/drawing/2014/main" id="{785DE4E2-B223-CB5B-C92B-E3C10217D52D}"/>
              </a:ext>
            </a:extLst>
          </p:cNvPr>
          <p:cNvSpPr txBox="1">
            <a:spLocks/>
          </p:cNvSpPr>
          <p:nvPr/>
        </p:nvSpPr>
        <p:spPr>
          <a:xfrm>
            <a:off x="4338628" y="3099256"/>
            <a:ext cx="5815932" cy="11725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ts val="4850"/>
              </a:lnSpc>
              <a:spcBef>
                <a:spcPts val="0"/>
              </a:spcBef>
              <a:defRPr/>
            </a:pPr>
            <a:r>
              <a:rPr lang="en-US" sz="8000" b="0">
                <a:solidFill>
                  <a:srgbClr val="FFFFFF"/>
                </a:solidFill>
                <a:latin typeface="Roboto Mono Medium" pitchFamily="34" charset="0"/>
                <a:ea typeface="+mn-ea"/>
                <a:cs typeface="Roboto Mono Medium" pitchFamily="34" charset="-120"/>
              </a:rPr>
              <a:t>THANK YOU</a:t>
            </a:r>
            <a:endParaRPr lang="en-US" sz="8000" b="0">
              <a:latin typeface="+mn-lt"/>
              <a:ea typeface="+mn-ea"/>
              <a:cs typeface="+mn-cs"/>
            </a:endParaRPr>
          </a:p>
        </p:txBody>
      </p:sp>
    </p:spTree>
    <p:extLst>
      <p:ext uri="{BB962C8B-B14F-4D97-AF65-F5344CB8AC3E}">
        <p14:creationId xmlns:p14="http://schemas.microsoft.com/office/powerpoint/2010/main" val="3050376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D5BA-0FFC-B9D9-6424-ACAF4C15A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8D99E-2FE7-96E3-FC8D-A699AC39BA4C}"/>
              </a:ext>
            </a:extLst>
          </p:cNvPr>
          <p:cNvSpPr>
            <a:spLocks noGrp="1"/>
          </p:cNvSpPr>
          <p:nvPr>
            <p:ph type="title"/>
          </p:nvPr>
        </p:nvSpPr>
        <p:spPr>
          <a:xfrm>
            <a:off x="758795" y="1367855"/>
            <a:ext cx="4314761" cy="2109006"/>
          </a:xfrm>
        </p:spPr>
        <p:txBody>
          <a:bodyPr anchor="t">
            <a:noAutofit/>
          </a:bodyPr>
          <a:lstStyle/>
          <a:p>
            <a:r>
              <a:rPr lang="en-US" sz="6000"/>
              <a:t>Questions and Answers</a:t>
            </a:r>
          </a:p>
        </p:txBody>
      </p:sp>
      <p:pic>
        <p:nvPicPr>
          <p:cNvPr id="8" name="Content Placeholder 7">
            <a:extLst>
              <a:ext uri="{FF2B5EF4-FFF2-40B4-BE49-F238E27FC236}">
                <a16:creationId xmlns:a16="http://schemas.microsoft.com/office/drawing/2014/main" id="{85E9AA11-6E36-673F-222D-70DD13BC6039}"/>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852694" y="3251200"/>
            <a:ext cx="2152650" cy="1409700"/>
          </a:xfrm>
          <a:prstGeom prst="rect">
            <a:avLst/>
          </a:prstGeom>
        </p:spPr>
      </p:pic>
      <p:sp>
        <p:nvSpPr>
          <p:cNvPr id="5" name="Slide Number Placeholder 4">
            <a:extLst>
              <a:ext uri="{FF2B5EF4-FFF2-40B4-BE49-F238E27FC236}">
                <a16:creationId xmlns:a16="http://schemas.microsoft.com/office/drawing/2014/main" id="{CCB80CA2-D22B-C7C6-F80F-94C66EDC52B9}"/>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34</a:t>
            </a:fld>
            <a:endParaRPr lang="en-US"/>
          </a:p>
        </p:txBody>
      </p:sp>
      <p:pic>
        <p:nvPicPr>
          <p:cNvPr id="9" name="Picture 8">
            <a:extLst>
              <a:ext uri="{FF2B5EF4-FFF2-40B4-BE49-F238E27FC236}">
                <a16:creationId xmlns:a16="http://schemas.microsoft.com/office/drawing/2014/main" id="{D5F0ACD4-1B4C-04A4-5CC0-51ACEC4039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46180" y="5014161"/>
            <a:ext cx="2152650" cy="1409700"/>
          </a:xfrm>
          <a:prstGeom prst="rect">
            <a:avLst/>
          </a:prstGeom>
        </p:spPr>
      </p:pic>
      <p:pic>
        <p:nvPicPr>
          <p:cNvPr id="10" name="Picture 9">
            <a:extLst>
              <a:ext uri="{FF2B5EF4-FFF2-40B4-BE49-F238E27FC236}">
                <a16:creationId xmlns:a16="http://schemas.microsoft.com/office/drawing/2014/main" id="{28919856-5406-8017-03C2-7B89B41982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3191" y="1717508"/>
            <a:ext cx="2152650" cy="1409700"/>
          </a:xfrm>
          <a:prstGeom prst="rect">
            <a:avLst/>
          </a:prstGeom>
        </p:spPr>
      </p:pic>
    </p:spTree>
    <p:extLst>
      <p:ext uri="{BB962C8B-B14F-4D97-AF65-F5344CB8AC3E}">
        <p14:creationId xmlns:p14="http://schemas.microsoft.com/office/powerpoint/2010/main" val="35460087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9186-CD72-E305-3170-4D9223A75A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3EBF29-B30B-B3CF-6561-09EDBDC2E5A6}"/>
              </a:ext>
            </a:extLst>
          </p:cNvPr>
          <p:cNvSpPr>
            <a:spLocks noGrp="1"/>
          </p:cNvSpPr>
          <p:nvPr>
            <p:ph idx="1"/>
          </p:nvPr>
        </p:nvSpPr>
        <p:spPr/>
        <p:txBody>
          <a:bodyPr vert="horz" lIns="91440" tIns="45720" rIns="91440" bIns="45720" rtlCol="0" anchor="t">
            <a:normAutofit/>
          </a:bodyPr>
          <a:lstStyle/>
          <a:p>
            <a:r>
              <a:rPr lang="en-US" err="1">
                <a:latin typeface="Roboto"/>
                <a:ea typeface="Roboto"/>
                <a:cs typeface="Roboto"/>
              </a:rPr>
              <a:t>Accessiblity</a:t>
            </a:r>
            <a:r>
              <a:rPr lang="en-US">
                <a:latin typeface="Roboto"/>
                <a:ea typeface="Roboto"/>
                <a:cs typeface="Roboto"/>
              </a:rPr>
              <a:t> Slides</a:t>
            </a:r>
            <a:endParaRPr lang="en-US"/>
          </a:p>
        </p:txBody>
      </p:sp>
      <p:sp>
        <p:nvSpPr>
          <p:cNvPr id="4" name="Slide Number Placeholder 3">
            <a:extLst>
              <a:ext uri="{FF2B5EF4-FFF2-40B4-BE49-F238E27FC236}">
                <a16:creationId xmlns:a16="http://schemas.microsoft.com/office/drawing/2014/main" id="{F776076B-4728-617D-6D20-25A215D7EBCB}"/>
              </a:ext>
            </a:extLst>
          </p:cNvPr>
          <p:cNvSpPr>
            <a:spLocks noGrp="1"/>
          </p:cNvSpPr>
          <p:nvPr>
            <p:ph type="sldNum" sz="quarter" idx="12"/>
          </p:nvPr>
        </p:nvSpPr>
        <p:spPr/>
        <p:txBody>
          <a:bodyPr/>
          <a:lstStyle/>
          <a:p>
            <a:fld id="{CC057153-B650-4DEB-B370-79DDCFDCE934}" type="slidenum">
              <a:rPr lang="en-US" smtClean="0"/>
              <a:pPr/>
              <a:t>35</a:t>
            </a:fld>
            <a:endParaRPr lang="en-US"/>
          </a:p>
        </p:txBody>
      </p:sp>
    </p:spTree>
    <p:extLst>
      <p:ext uri="{BB962C8B-B14F-4D97-AF65-F5344CB8AC3E}">
        <p14:creationId xmlns:p14="http://schemas.microsoft.com/office/powerpoint/2010/main" val="1159545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A92F-5C2C-D68F-6149-C0A795A1EC8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2FB5450-7E11-5F61-323E-44C2A095B969}"/>
              </a:ext>
            </a:extLst>
          </p:cNvPr>
          <p:cNvSpPr>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 </a:t>
            </a:r>
            <a:r>
              <a:rPr lang="en-US" sz="2000" noProof="0"/>
              <a:t>(accessible version)</a:t>
            </a:r>
            <a:endParaRPr lang="en-US" noProof="0"/>
          </a:p>
        </p:txBody>
      </p:sp>
      <p:sp>
        <p:nvSpPr>
          <p:cNvPr id="8" name="Content Placeholder 7">
            <a:extLst>
              <a:ext uri="{FF2B5EF4-FFF2-40B4-BE49-F238E27FC236}">
                <a16:creationId xmlns:a16="http://schemas.microsoft.com/office/drawing/2014/main" id="{D35FC63C-53BC-6FD7-D351-166001EF094A}"/>
              </a:ext>
            </a:extLst>
          </p:cNvPr>
          <p:cNvSpPr>
            <a:spLocks noGrp="1"/>
          </p:cNvSpPr>
          <p:nvPr>
            <p:ph idx="1"/>
          </p:nvPr>
        </p:nvSpPr>
        <p:spPr/>
        <p:txBody>
          <a:bodyPr>
            <a:normAutofit fontScale="55000" lnSpcReduction="20000"/>
          </a:bodyPr>
          <a:lstStyle/>
          <a:p>
            <a:r>
              <a:rPr lang="fr-CA" err="1"/>
              <a:t>Hiring</a:t>
            </a:r>
            <a:r>
              <a:rPr lang="fr-CA"/>
              <a:t> </a:t>
            </a:r>
            <a:r>
              <a:rPr lang="fr-CA" err="1"/>
              <a:t>was</a:t>
            </a:r>
            <a:r>
              <a:rPr lang="fr-CA"/>
              <a:t> </a:t>
            </a:r>
            <a:r>
              <a:rPr lang="fr-CA" err="1"/>
              <a:t>associated</a:t>
            </a:r>
            <a:r>
              <a:rPr lang="fr-CA"/>
              <a:t> with </a:t>
            </a:r>
          </a:p>
          <a:p>
            <a:pPr lvl="1"/>
            <a:r>
              <a:rPr lang="fr-CA"/>
              <a:t>2X back pain</a:t>
            </a:r>
          </a:p>
          <a:p>
            <a:r>
              <a:rPr lang="fr-CA" err="1"/>
              <a:t>Slower</a:t>
            </a:r>
            <a:r>
              <a:rPr lang="fr-CA"/>
              <a:t> promotion and </a:t>
            </a:r>
            <a:r>
              <a:rPr lang="fr-CA" err="1"/>
              <a:t>pay</a:t>
            </a:r>
            <a:r>
              <a:rPr lang="fr-CA"/>
              <a:t> </a:t>
            </a:r>
            <a:r>
              <a:rPr lang="fr-CA" err="1"/>
              <a:t>raises</a:t>
            </a:r>
            <a:r>
              <a:rPr lang="fr-CA"/>
              <a:t> </a:t>
            </a:r>
            <a:r>
              <a:rPr lang="fr-CA" err="1"/>
              <a:t>were</a:t>
            </a:r>
            <a:r>
              <a:rPr lang="fr-CA"/>
              <a:t> </a:t>
            </a:r>
            <a:r>
              <a:rPr lang="fr-CA" err="1"/>
              <a:t>associated</a:t>
            </a:r>
            <a:r>
              <a:rPr lang="fr-CA"/>
              <a:t> with </a:t>
            </a:r>
          </a:p>
          <a:p>
            <a:pPr lvl="1"/>
            <a:r>
              <a:rPr lang="fr-CA"/>
              <a:t>7X Type 2 </a:t>
            </a:r>
            <a:r>
              <a:rPr lang="fr-CA" err="1"/>
              <a:t>Diabetes</a:t>
            </a:r>
            <a:endParaRPr lang="fr-CA"/>
          </a:p>
          <a:p>
            <a:pPr lvl="1"/>
            <a:r>
              <a:rPr lang="fr-CA"/>
              <a:t>3X </a:t>
            </a:r>
            <a:r>
              <a:rPr lang="fr-CA" err="1"/>
              <a:t>cholesterol</a:t>
            </a:r>
            <a:endParaRPr lang="fr-CA"/>
          </a:p>
          <a:p>
            <a:pPr lvl="1"/>
            <a:r>
              <a:rPr lang="fr-CA"/>
              <a:t>3X back pain </a:t>
            </a:r>
          </a:p>
          <a:p>
            <a:r>
              <a:rPr lang="en-CA"/>
              <a:t>Promotion denial was associated with</a:t>
            </a:r>
          </a:p>
          <a:p>
            <a:pPr lvl="1"/>
            <a:r>
              <a:rPr lang="en-CA"/>
              <a:t>4x </a:t>
            </a:r>
            <a:r>
              <a:rPr lang="fr-CA"/>
              <a:t>Type 2 </a:t>
            </a:r>
            <a:r>
              <a:rPr lang="fr-CA" err="1"/>
              <a:t>diabetes</a:t>
            </a:r>
            <a:endParaRPr lang="fr-CA"/>
          </a:p>
          <a:p>
            <a:pPr lvl="1"/>
            <a:r>
              <a:rPr lang="fr-CA"/>
              <a:t>3X </a:t>
            </a:r>
            <a:r>
              <a:rPr lang="fr-CA" err="1"/>
              <a:t>cholesterol</a:t>
            </a:r>
            <a:endParaRPr lang="fr-CA"/>
          </a:p>
          <a:p>
            <a:pPr lvl="1"/>
            <a:r>
              <a:rPr lang="fr-CA"/>
              <a:t>10X stroke </a:t>
            </a:r>
            <a:r>
              <a:rPr lang="fr-CA" err="1"/>
              <a:t>effect</a:t>
            </a:r>
            <a:endParaRPr lang="fr-CA"/>
          </a:p>
          <a:p>
            <a:r>
              <a:rPr lang="fr-CA" err="1"/>
              <a:t>Firing</a:t>
            </a:r>
            <a:r>
              <a:rPr lang="fr-CA"/>
              <a:t> </a:t>
            </a:r>
            <a:r>
              <a:rPr lang="fr-CA" err="1"/>
              <a:t>was</a:t>
            </a:r>
            <a:r>
              <a:rPr lang="fr-CA"/>
              <a:t> </a:t>
            </a:r>
            <a:r>
              <a:rPr lang="fr-CA" err="1"/>
              <a:t>associated</a:t>
            </a:r>
            <a:r>
              <a:rPr lang="fr-CA"/>
              <a:t> with</a:t>
            </a:r>
          </a:p>
          <a:p>
            <a:pPr lvl="1"/>
            <a:r>
              <a:rPr lang="en-CA"/>
              <a:t>4x </a:t>
            </a:r>
            <a:r>
              <a:rPr lang="fr-CA"/>
              <a:t>Type 2 </a:t>
            </a:r>
            <a:r>
              <a:rPr lang="fr-CA" err="1"/>
              <a:t>Diabetes</a:t>
            </a:r>
            <a:endParaRPr lang="fr-CA"/>
          </a:p>
          <a:p>
            <a:r>
              <a:rPr lang="fr-CA" err="1"/>
              <a:t>Other</a:t>
            </a:r>
            <a:r>
              <a:rPr lang="fr-CA"/>
              <a:t> types </a:t>
            </a:r>
            <a:r>
              <a:rPr lang="fr-CA" err="1"/>
              <a:t>were</a:t>
            </a:r>
            <a:r>
              <a:rPr lang="fr-CA"/>
              <a:t> </a:t>
            </a:r>
            <a:r>
              <a:rPr lang="fr-CA" err="1"/>
              <a:t>associated</a:t>
            </a:r>
            <a:r>
              <a:rPr lang="fr-CA"/>
              <a:t> with</a:t>
            </a:r>
          </a:p>
          <a:p>
            <a:pPr lvl="1"/>
            <a:r>
              <a:rPr lang="fr-CA"/>
              <a:t>5X Type 2 </a:t>
            </a:r>
            <a:r>
              <a:rPr lang="fr-CA" err="1"/>
              <a:t>Diabetes</a:t>
            </a:r>
            <a:endParaRPr lang="fr-CA"/>
          </a:p>
          <a:p>
            <a:pPr lvl="1"/>
            <a:r>
              <a:rPr lang="fr-CA"/>
              <a:t>3X Back pain</a:t>
            </a:r>
          </a:p>
        </p:txBody>
      </p:sp>
      <p:sp>
        <p:nvSpPr>
          <p:cNvPr id="4" name="Slide Number Placeholder 3">
            <a:extLst>
              <a:ext uri="{FF2B5EF4-FFF2-40B4-BE49-F238E27FC236}">
                <a16:creationId xmlns:a16="http://schemas.microsoft.com/office/drawing/2014/main" id="{B8AEC22B-AAE3-70B9-ACFF-BEFA4571F67B}"/>
              </a:ext>
            </a:extLst>
          </p:cNvPr>
          <p:cNvSpPr>
            <a:spLocks noGrp="1"/>
          </p:cNvSpPr>
          <p:nvPr>
            <p:ph type="sldNum" sz="quarter" idx="12"/>
          </p:nvPr>
        </p:nvSpPr>
        <p:spPr/>
        <p:txBody>
          <a:bodyPr/>
          <a:lstStyle/>
          <a:p>
            <a:fld id="{CC057153-B650-4DEB-B370-79DDCFDCE934}" type="slidenum">
              <a:rPr lang="en-US" smtClean="0"/>
              <a:pPr/>
              <a:t>36</a:t>
            </a:fld>
            <a:endParaRPr lang="en-US"/>
          </a:p>
        </p:txBody>
      </p:sp>
      <p:sp>
        <p:nvSpPr>
          <p:cNvPr id="2" name="TextBox 1">
            <a:extLst>
              <a:ext uri="{FF2B5EF4-FFF2-40B4-BE49-F238E27FC236}">
                <a16:creationId xmlns:a16="http://schemas.microsoft.com/office/drawing/2014/main" id="{4789E4F7-1121-0E73-573F-6CDDC2423308}"/>
              </a:ext>
            </a:extLst>
          </p:cNvPr>
          <p:cNvSpPr txBox="1"/>
          <p:nvPr/>
        </p:nvSpPr>
        <p:spPr>
          <a:xfrm>
            <a:off x="5908431" y="6879102"/>
            <a:ext cx="3010486" cy="400110"/>
          </a:xfrm>
          <a:prstGeom prst="rect">
            <a:avLst/>
          </a:prstGeom>
          <a:noFill/>
          <a:ln>
            <a:solidFill>
              <a:schemeClr val="bg2">
                <a:lumMod val="90000"/>
              </a:schemeClr>
            </a:solidFill>
          </a:ln>
        </p:spPr>
        <p:txBody>
          <a:bodyPr wrap="square" rtlCol="0">
            <a:spAutoFit/>
          </a:bodyPr>
          <a:lstStyle/>
          <a:p>
            <a:r>
              <a:rPr lang="fr-CA" sz="2000" b="1">
                <a:solidFill>
                  <a:schemeClr val="bg1"/>
                </a:solidFill>
                <a:hlinkClick r:id="rId3" action="ppaction://hlinksldjump"/>
              </a:rPr>
              <a:t>Return to slide 20</a:t>
            </a:r>
            <a:endParaRPr lang="en-CA" sz="2000" b="1">
              <a:solidFill>
                <a:schemeClr val="bg1"/>
              </a:solidFill>
            </a:endParaRPr>
          </a:p>
        </p:txBody>
      </p:sp>
      <p:pic>
        <p:nvPicPr>
          <p:cNvPr id="39" name="Picture 38" descr="MSc Sciences interdisciplinaires de la santé">
            <a:extLst>
              <a:ext uri="{FF2B5EF4-FFF2-40B4-BE49-F238E27FC236}">
                <a16:creationId xmlns:a16="http://schemas.microsoft.com/office/drawing/2014/main" id="{64AA4CCD-BFB9-1F86-27C5-8C4D3DDB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E655-FCA6-B48D-73DD-2A985C8654C1}"/>
              </a:ext>
            </a:extLst>
          </p:cNvPr>
          <p:cNvSpPr>
            <a:spLocks noGrp="1"/>
          </p:cNvSpPr>
          <p:nvPr>
            <p:ph type="title"/>
          </p:nvPr>
        </p:nvSpPr>
        <p:spPr>
          <a:xfrm>
            <a:off x="434340" y="402582"/>
            <a:ext cx="13636744" cy="652860"/>
          </a:xfrm>
        </p:spPr>
        <p:txBody>
          <a:bodyPr anchor="t">
            <a:normAutofit/>
          </a:bodyPr>
          <a:lstStyle/>
          <a:p>
            <a:r>
              <a:rPr lang="en-US"/>
              <a:t>Participant Insights from Registration Data (I–M)</a:t>
            </a:r>
            <a:endParaRPr lang="en-US" b="0"/>
          </a:p>
          <a:p>
            <a:endParaRPr lang="en-US"/>
          </a:p>
        </p:txBody>
      </p:sp>
      <p:sp>
        <p:nvSpPr>
          <p:cNvPr id="4" name="Content Placeholder 3">
            <a:extLst>
              <a:ext uri="{FF2B5EF4-FFF2-40B4-BE49-F238E27FC236}">
                <a16:creationId xmlns:a16="http://schemas.microsoft.com/office/drawing/2014/main" id="{34F54560-F29A-72AB-D0E2-6A7B3E2DC474}"/>
              </a:ext>
            </a:extLst>
          </p:cNvPr>
          <p:cNvSpPr>
            <a:spLocks noGrp="1"/>
          </p:cNvSpPr>
          <p:nvPr>
            <p:ph sz="half" idx="2"/>
          </p:nvPr>
        </p:nvSpPr>
        <p:spPr>
          <a:xfrm>
            <a:off x="7430703" y="1623060"/>
            <a:ext cx="6985286" cy="5789296"/>
          </a:xfrm>
        </p:spPr>
        <p:txBody>
          <a:bodyPr vert="horz" lIns="91440" tIns="45720" rIns="91440" bIns="45720" rtlCol="0" anchor="t">
            <a:noAutofit/>
          </a:bodyPr>
          <a:lstStyle/>
          <a:p>
            <a:pPr marL="0" indent="0" defTabSz="974725">
              <a:lnSpc>
                <a:spcPct val="110000"/>
              </a:lnSpc>
              <a:buNone/>
              <a:tabLst>
                <a:tab pos="6724650" algn="l"/>
              </a:tabLst>
            </a:pPr>
            <a:r>
              <a:rPr lang="en-US" sz="1800">
                <a:latin typeface="Roboto"/>
                <a:ea typeface="Roboto"/>
                <a:cs typeface="Roboto"/>
              </a:rPr>
              <a:t>            </a:t>
            </a:r>
            <a:r>
              <a:rPr lang="en-US" sz="1800" b="1">
                <a:latin typeface="Roboto"/>
                <a:ea typeface="Roboto"/>
                <a:cs typeface="Roboto"/>
              </a:rPr>
              <a:t> TOP Workplace Themes Identified by Participants</a:t>
            </a:r>
          </a:p>
          <a:p>
            <a:pPr marL="0" indent="0">
              <a:lnSpc>
                <a:spcPct val="110000"/>
              </a:lnSpc>
              <a:buNone/>
            </a:pPr>
            <a:endParaRPr lang="en-US" sz="1800" b="1">
              <a:latin typeface="Roboto"/>
              <a:ea typeface="Roboto"/>
              <a:cs typeface="Roboto"/>
            </a:endParaRPr>
          </a:p>
          <a:p>
            <a:pPr marL="285750" indent="-285750" algn="just">
              <a:lnSpc>
                <a:spcPct val="110000"/>
              </a:lnSpc>
            </a:pPr>
            <a:r>
              <a:rPr lang="en-US" sz="1800" b="1">
                <a:latin typeface="Roboto"/>
                <a:ea typeface="Roboto"/>
                <a:cs typeface="Roboto"/>
              </a:rPr>
              <a:t>Accountability &amp; fairness (transparency, equity):    21.5%</a:t>
            </a:r>
            <a:r>
              <a:rPr lang="en-US" sz="1800">
                <a:latin typeface="Roboto"/>
                <a:ea typeface="Roboto"/>
                <a:cs typeface="Roboto"/>
              </a:rPr>
              <a:t> </a:t>
            </a:r>
          </a:p>
          <a:p>
            <a:pPr marL="285750" indent="-285750" algn="just">
              <a:lnSpc>
                <a:spcPct val="110000"/>
              </a:lnSpc>
            </a:pPr>
            <a:r>
              <a:rPr lang="en-US" sz="1800">
                <a:latin typeface="Roboto"/>
                <a:ea typeface="Roboto"/>
                <a:cs typeface="Roboto"/>
              </a:rPr>
              <a:t>Respect, kindness, empathy: 			16.5%</a:t>
            </a:r>
          </a:p>
          <a:p>
            <a:pPr marL="285750" indent="-285750" algn="just">
              <a:lnSpc>
                <a:spcPct val="110000"/>
              </a:lnSpc>
            </a:pPr>
            <a:r>
              <a:rPr lang="en-US" sz="1800">
                <a:latin typeface="Roboto"/>
                <a:ea typeface="Roboto"/>
                <a:cs typeface="Roboto"/>
              </a:rPr>
              <a:t>Flexible / remote work: 				9.1%</a:t>
            </a:r>
          </a:p>
          <a:p>
            <a:pPr marL="285750" indent="-285750" algn="just">
              <a:lnSpc>
                <a:spcPct val="110000"/>
              </a:lnSpc>
            </a:pPr>
            <a:r>
              <a:rPr lang="en-US" sz="1800">
                <a:latin typeface="Roboto"/>
                <a:ea typeface="Roboto"/>
                <a:cs typeface="Roboto"/>
              </a:rPr>
              <a:t>Anti‑racism / anti‑microaggression commitments: 	8.7%</a:t>
            </a:r>
          </a:p>
          <a:p>
            <a:pPr marL="285750" indent="-285750" algn="just">
              <a:lnSpc>
                <a:spcPct val="110000"/>
              </a:lnSpc>
            </a:pPr>
            <a:r>
              <a:rPr lang="en-US" sz="1800">
                <a:latin typeface="Roboto"/>
                <a:ea typeface="Roboto"/>
                <a:cs typeface="Roboto"/>
              </a:rPr>
              <a:t>Representation in leadership: 			6.6%</a:t>
            </a:r>
          </a:p>
          <a:p>
            <a:pPr marL="285750" indent="-285750" algn="just">
              <a:lnSpc>
                <a:spcPct val="110000"/>
              </a:lnSpc>
            </a:pPr>
            <a:r>
              <a:rPr lang="en-US" sz="1800">
                <a:latin typeface="Roboto"/>
                <a:ea typeface="Roboto"/>
                <a:cs typeface="Roboto"/>
              </a:rPr>
              <a:t>Learning &amp; career growth: 			6.6%</a:t>
            </a:r>
          </a:p>
          <a:p>
            <a:pPr marL="285750" indent="-285750" algn="just">
              <a:lnSpc>
                <a:spcPct val="110000"/>
              </a:lnSpc>
            </a:pPr>
            <a:r>
              <a:rPr lang="en-US" sz="1800">
                <a:latin typeface="Roboto"/>
                <a:ea typeface="Roboto"/>
                <a:cs typeface="Roboto"/>
              </a:rPr>
              <a:t>Psychological safety: 				6.2%</a:t>
            </a:r>
          </a:p>
          <a:p>
            <a:pPr marL="285750" indent="-285750" algn="just">
              <a:lnSpc>
                <a:spcPct val="110000"/>
              </a:lnSpc>
            </a:pPr>
            <a:r>
              <a:rPr lang="en-US" sz="1800">
                <a:latin typeface="Roboto"/>
                <a:ea typeface="Roboto"/>
                <a:cs typeface="Roboto"/>
              </a:rPr>
              <a:t>Accommodations &amp; accessibility: 		5.8%</a:t>
            </a:r>
          </a:p>
          <a:p>
            <a:pPr marL="285750" indent="-285750">
              <a:lnSpc>
                <a:spcPct val="110000"/>
              </a:lnSpc>
            </a:pPr>
            <a:endParaRPr lang="en-US" sz="1800"/>
          </a:p>
          <a:p>
            <a:pPr marL="0" indent="0">
              <a:lnSpc>
                <a:spcPct val="110000"/>
              </a:lnSpc>
              <a:buNone/>
            </a:pPr>
            <a:endParaRPr lang="en-US" sz="1800" b="1"/>
          </a:p>
          <a:p>
            <a:pPr marL="0" indent="0">
              <a:lnSpc>
                <a:spcPct val="110000"/>
              </a:lnSpc>
              <a:buNone/>
            </a:pPr>
            <a:r>
              <a:rPr lang="en-US" sz="1800" b="1">
                <a:latin typeface="Roboto"/>
                <a:ea typeface="Roboto"/>
                <a:cs typeface="Roboto"/>
              </a:rPr>
              <a:t>9 in 10 </a:t>
            </a:r>
            <a:r>
              <a:rPr lang="en-US" sz="1800">
                <a:latin typeface="Roboto"/>
                <a:ea typeface="Roboto"/>
                <a:cs typeface="Roboto"/>
              </a:rPr>
              <a:t>consider racism a public health issue. </a:t>
            </a:r>
          </a:p>
        </p:txBody>
      </p:sp>
      <p:sp>
        <p:nvSpPr>
          <p:cNvPr id="5" name="Slide Number Placeholder 4">
            <a:extLst>
              <a:ext uri="{FF2B5EF4-FFF2-40B4-BE49-F238E27FC236}">
                <a16:creationId xmlns:a16="http://schemas.microsoft.com/office/drawing/2014/main" id="{8023C7BF-FBED-E256-04E1-A4AC9805EC6B}"/>
              </a:ext>
            </a:extLst>
          </p:cNvPr>
          <p:cNvSpPr>
            <a:spLocks noGrp="1"/>
          </p:cNvSpPr>
          <p:nvPr>
            <p:ph type="sldNum" sz="quarter" idx="12"/>
          </p:nvPr>
        </p:nvSpPr>
        <p:spPr>
          <a:xfrm>
            <a:off x="14066832" y="7667002"/>
            <a:ext cx="515048" cy="438150"/>
          </a:xfrm>
        </p:spPr>
        <p:txBody>
          <a:bodyPr anchor="ctr">
            <a:normAutofit/>
          </a:bodyPr>
          <a:lstStyle/>
          <a:p>
            <a:pPr>
              <a:spcAft>
                <a:spcPts val="600"/>
              </a:spcAft>
            </a:pPr>
            <a:fld id="{CC057153-B650-4DEB-B370-79DDCFDCE934}" type="slidenum">
              <a:rPr lang="en-US" dirty="0"/>
              <a:pPr>
                <a:spcAft>
                  <a:spcPts val="600"/>
                </a:spcAft>
              </a:pPr>
              <a:t>4</a:t>
            </a:fld>
            <a:endParaRPr lang="en-US"/>
          </a:p>
        </p:txBody>
      </p:sp>
      <p:graphicFrame>
        <p:nvGraphicFramePr>
          <p:cNvPr id="9" name="Content Placeholder 2">
            <a:extLst>
              <a:ext uri="{FF2B5EF4-FFF2-40B4-BE49-F238E27FC236}">
                <a16:creationId xmlns:a16="http://schemas.microsoft.com/office/drawing/2014/main" id="{B352E90B-059A-830E-75E1-9F63097119E8}"/>
              </a:ext>
            </a:extLst>
          </p:cNvPr>
          <p:cNvGraphicFramePr>
            <a:graphicFrameLocks noGrp="1"/>
          </p:cNvGraphicFramePr>
          <p:nvPr>
            <p:ph sz="half" idx="1"/>
            <p:extLst>
              <p:ext uri="{D42A27DB-BD31-4B8C-83A1-F6EECF244321}">
                <p14:modId xmlns:p14="http://schemas.microsoft.com/office/powerpoint/2010/main" val="2229494496"/>
              </p:ext>
            </p:extLst>
          </p:nvPr>
        </p:nvGraphicFramePr>
        <p:xfrm>
          <a:off x="434340" y="1623060"/>
          <a:ext cx="6518758" cy="578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003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D1D97-74AB-2E2A-81E2-01EB502FB513}"/>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B24FAC8-3B28-0D0C-3C90-E3F102A27D39}"/>
              </a:ext>
            </a:extLst>
          </p:cNvPr>
          <p:cNvSpPr>
            <a:spLocks noGrp="1"/>
          </p:cNvSpPr>
          <p:nvPr>
            <p:ph type="title" idx="4294967295"/>
          </p:nvPr>
        </p:nvSpPr>
        <p:spPr>
          <a:xfrm>
            <a:off x="3606800" y="533717"/>
            <a:ext cx="9926320" cy="38938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Racial Discrimination and Health Outcomes for Racialized Public Servants</a:t>
            </a:r>
          </a:p>
        </p:txBody>
      </p:sp>
      <p:sp>
        <p:nvSpPr>
          <p:cNvPr id="4" name="Text 1">
            <a:extLst>
              <a:ext uri="{FF2B5EF4-FFF2-40B4-BE49-F238E27FC236}">
                <a16:creationId xmlns:a16="http://schemas.microsoft.com/office/drawing/2014/main" id="{7250475A-9DFD-7703-DAAB-C8422DFC4532}"/>
              </a:ext>
            </a:extLst>
          </p:cNvPr>
          <p:cNvSpPr/>
          <p:nvPr/>
        </p:nvSpPr>
        <p:spPr>
          <a:xfrm>
            <a:off x="3749040" y="4891922"/>
            <a:ext cx="10087571" cy="1527809"/>
          </a:xfrm>
          <a:prstGeom prst="rect">
            <a:avLst/>
          </a:prstGeom>
          <a:noFill/>
          <a:ln/>
        </p:spPr>
        <p:txBody>
          <a:bodyPr wrap="square" lIns="0" tIns="0" rIns="0" bIns="0" rtlCol="0" anchor="t"/>
          <a:lstStyle/>
          <a:p>
            <a:pPr marL="0" indent="0" algn="l">
              <a:lnSpc>
                <a:spcPts val="3400"/>
              </a:lnSpc>
              <a:buNone/>
            </a:pPr>
            <a:r>
              <a:rPr lang="en-US" sz="2800" b="1">
                <a:solidFill>
                  <a:schemeClr val="accent4">
                    <a:lumMod val="75000"/>
                  </a:schemeClr>
                </a:solidFill>
                <a:latin typeface="+mj-lt"/>
                <a:ea typeface="Roboto" pitchFamily="34" charset="-122"/>
                <a:cs typeface="Roboto" pitchFamily="34" charset="-120"/>
              </a:rPr>
              <a:t>Examining the profound health consequences of systemic discrimination in Canada's public sector workplace</a:t>
            </a:r>
            <a:endParaRPr lang="en-US" sz="2800" b="1">
              <a:solidFill>
                <a:schemeClr val="accent4">
                  <a:lumMod val="75000"/>
                </a:schemeClr>
              </a:solidFill>
              <a:latin typeface="+mj-lt"/>
            </a:endParaRPr>
          </a:p>
        </p:txBody>
      </p:sp>
      <p:pic>
        <p:nvPicPr>
          <p:cNvPr id="5" name="Image 1" descr="Rose Darly Dalexis">
            <a:extLst>
              <a:ext uri="{FF2B5EF4-FFF2-40B4-BE49-F238E27FC236}">
                <a16:creationId xmlns:a16="http://schemas.microsoft.com/office/drawing/2014/main" id="{9354AA6D-BA38-A138-DCEE-944216A69373}"/>
              </a:ext>
            </a:extLst>
          </p:cNvPr>
          <p:cNvPicPr>
            <a:picLocks noChangeAspect="1"/>
          </p:cNvPicPr>
          <p:nvPr/>
        </p:nvPicPr>
        <p:blipFill>
          <a:blip r:embed="rId3"/>
          <a:stretch>
            <a:fillRect/>
          </a:stretch>
        </p:blipFill>
        <p:spPr>
          <a:xfrm>
            <a:off x="7529433" y="6834664"/>
            <a:ext cx="928768" cy="928768"/>
          </a:xfrm>
          <a:prstGeom prst="rect">
            <a:avLst/>
          </a:prstGeom>
        </p:spPr>
      </p:pic>
      <p:sp>
        <p:nvSpPr>
          <p:cNvPr id="6" name="Text 4">
            <a:extLst>
              <a:ext uri="{FF2B5EF4-FFF2-40B4-BE49-F238E27FC236}">
                <a16:creationId xmlns:a16="http://schemas.microsoft.com/office/drawing/2014/main" id="{B6D38228-BB74-9D42-387E-C31E140BB40B}"/>
              </a:ext>
            </a:extLst>
          </p:cNvPr>
          <p:cNvSpPr/>
          <p:nvPr/>
        </p:nvSpPr>
        <p:spPr>
          <a:xfrm>
            <a:off x="8458201" y="7299048"/>
            <a:ext cx="2737723" cy="396835"/>
          </a:xfrm>
          <a:prstGeom prst="rect">
            <a:avLst/>
          </a:prstGeom>
          <a:noFill/>
          <a:ln/>
        </p:spPr>
        <p:txBody>
          <a:bodyPr wrap="none" lIns="0" tIns="0" rIns="0" bIns="0" rtlCol="0" anchor="t"/>
          <a:lstStyle/>
          <a:p>
            <a:pPr marL="0" indent="0" algn="l">
              <a:lnSpc>
                <a:spcPts val="3100"/>
              </a:lnSpc>
              <a:buNone/>
            </a:pPr>
            <a:r>
              <a:rPr lang="en-US" sz="2200" b="1" dirty="0">
                <a:solidFill>
                  <a:srgbClr val="CFD0D8"/>
                </a:solidFill>
                <a:latin typeface="Roboto Bold" pitchFamily="34" charset="0"/>
                <a:ea typeface="Roboto Bold" pitchFamily="34" charset="-122"/>
                <a:cs typeface="Roboto Bold" pitchFamily="34" charset="-120"/>
              </a:rPr>
              <a:t>by Rose Darly Dalexis</a:t>
            </a:r>
            <a:endParaRPr lang="en-US" sz="2200" dirty="0"/>
          </a:p>
        </p:txBody>
      </p:sp>
      <p:pic>
        <p:nvPicPr>
          <p:cNvPr id="7" name="Picture 6" descr="MSc Sciences interdisciplinaires de la santé">
            <a:extLst>
              <a:ext uri="{FF2B5EF4-FFF2-40B4-BE49-F238E27FC236}">
                <a16:creationId xmlns:a16="http://schemas.microsoft.com/office/drawing/2014/main" id="{E8C6194A-C990-EE78-F6DC-E60C82B0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5701896-E5D2-BDF8-FA9F-C0F63DC07E28}"/>
              </a:ext>
            </a:extLst>
          </p:cNvPr>
          <p:cNvSpPr/>
          <p:nvPr/>
        </p:nvSpPr>
        <p:spPr>
          <a:xfrm>
            <a:off x="0" y="0"/>
            <a:ext cx="3200400" cy="822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63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67B4FE2-5A99-9D5B-AF64-56C2799B556F}"/>
              </a:ext>
            </a:extLst>
          </p:cNvPr>
          <p:cNvSpPr/>
          <p:nvPr/>
        </p:nvSpPr>
        <p:spPr>
          <a:xfrm>
            <a:off x="0" y="0"/>
            <a:ext cx="14630400" cy="822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Title 1">
            <a:extLst>
              <a:ext uri="{FF2B5EF4-FFF2-40B4-BE49-F238E27FC236}">
                <a16:creationId xmlns:a16="http://schemas.microsoft.com/office/drawing/2014/main" id="{C7F1D0EE-0910-B08B-FF9E-E772193B8AA2}"/>
              </a:ext>
            </a:extLst>
          </p:cNvPr>
          <p:cNvSpPr txBox="1">
            <a:spLocks noGrp="1"/>
          </p:cNvSpPr>
          <p:nvPr>
            <p:ph type="title"/>
          </p:nvPr>
        </p:nvSpPr>
        <p:spPr>
          <a:xfrm>
            <a:off x="285750" y="469398"/>
            <a:ext cx="693804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noProof="0">
                <a:solidFill>
                  <a:srgbClr val="7A5229"/>
                </a:solidFill>
              </a:rPr>
              <a:t>PRESENTATION ROADMAP</a:t>
            </a:r>
          </a:p>
        </p:txBody>
      </p:sp>
      <p:sp>
        <p:nvSpPr>
          <p:cNvPr id="10" name="Content Placeholder 9">
            <a:extLst>
              <a:ext uri="{FF2B5EF4-FFF2-40B4-BE49-F238E27FC236}">
                <a16:creationId xmlns:a16="http://schemas.microsoft.com/office/drawing/2014/main" id="{4D813A95-A601-66DB-391F-463553F7797E}"/>
              </a:ext>
            </a:extLst>
          </p:cNvPr>
          <p:cNvSpPr>
            <a:spLocks noGrp="1"/>
          </p:cNvSpPr>
          <p:nvPr>
            <p:ph idx="1"/>
          </p:nvPr>
        </p:nvSpPr>
        <p:spPr>
          <a:xfrm>
            <a:off x="630655" y="1571308"/>
            <a:ext cx="8935973" cy="5926772"/>
          </a:xfrm>
        </p:spPr>
        <p:txBody>
          <a:bodyPr vert="horz" lIns="91440" tIns="45720" rIns="91440" bIns="45720" rtlCol="0" anchor="t">
            <a:normAutofit fontScale="55000" lnSpcReduction="20000"/>
          </a:bodyPr>
          <a:lstStyle/>
          <a:p>
            <a:pPr marL="0" indent="0">
              <a:buNone/>
            </a:pPr>
            <a:r>
              <a:rPr lang="en-CA" b="1">
                <a:latin typeface="Roboto"/>
                <a:ea typeface="Roboto"/>
                <a:cs typeface="Roboto"/>
              </a:rPr>
              <a:t>Overview</a:t>
            </a:r>
            <a:endParaRPr lang="en-US" b="1">
              <a:latin typeface="Roboto"/>
              <a:ea typeface="Roboto"/>
              <a:cs typeface="Roboto"/>
            </a:endParaRPr>
          </a:p>
          <a:p>
            <a:r>
              <a:rPr lang="en-CA">
                <a:latin typeface="Roboto"/>
                <a:ea typeface="Roboto"/>
                <a:cs typeface="Roboto"/>
              </a:rPr>
              <a:t>Racial Discrimination in the Workplace Among Racialized Employees</a:t>
            </a:r>
          </a:p>
          <a:p>
            <a:r>
              <a:rPr lang="en-CA">
                <a:latin typeface="Roboto"/>
                <a:ea typeface="Roboto"/>
                <a:cs typeface="Roboto"/>
              </a:rPr>
              <a:t>Racial Discrimination in the Public Sector Workplace</a:t>
            </a:r>
          </a:p>
          <a:p>
            <a:r>
              <a:rPr lang="en-CA">
                <a:latin typeface="Roboto"/>
                <a:ea typeface="Roboto"/>
                <a:cs typeface="Roboto"/>
              </a:rPr>
              <a:t>The Experience of Black Workers in Canada</a:t>
            </a:r>
          </a:p>
          <a:p>
            <a:r>
              <a:rPr lang="en-CA">
                <a:latin typeface="Roboto"/>
                <a:ea typeface="Roboto"/>
                <a:cs typeface="Roboto"/>
              </a:rPr>
              <a:t>Narratives: Black Public Servants</a:t>
            </a:r>
          </a:p>
          <a:p>
            <a:endParaRPr lang="en-CA"/>
          </a:p>
          <a:p>
            <a:pPr marL="0" indent="0">
              <a:buNone/>
            </a:pPr>
            <a:r>
              <a:rPr lang="en-CA" b="1">
                <a:latin typeface="Roboto"/>
                <a:ea typeface="Roboto"/>
                <a:cs typeface="Roboto"/>
              </a:rPr>
              <a:t>Health Consequences of Workplace (WP) Racism</a:t>
            </a:r>
          </a:p>
          <a:p>
            <a:pPr lvl="1"/>
            <a:r>
              <a:rPr lang="en-CA">
                <a:latin typeface="Roboto"/>
                <a:ea typeface="Roboto"/>
                <a:cs typeface="Roboto"/>
              </a:rPr>
              <a:t>Mental health effects</a:t>
            </a:r>
          </a:p>
          <a:p>
            <a:pPr lvl="1"/>
            <a:r>
              <a:rPr lang="en-CA">
                <a:latin typeface="Roboto"/>
                <a:ea typeface="Roboto"/>
                <a:cs typeface="Roboto"/>
              </a:rPr>
              <a:t>Physical health effects</a:t>
            </a:r>
          </a:p>
          <a:p>
            <a:pPr lvl="1"/>
            <a:r>
              <a:rPr lang="en-CA">
                <a:latin typeface="Roboto"/>
                <a:ea typeface="Roboto"/>
                <a:cs typeface="Roboto"/>
              </a:rPr>
              <a:t>Physiological health effects</a:t>
            </a:r>
          </a:p>
          <a:p>
            <a:pPr lvl="1"/>
            <a:r>
              <a:rPr lang="en-CA">
                <a:latin typeface="Roboto"/>
                <a:ea typeface="Roboto"/>
                <a:cs typeface="Roboto"/>
              </a:rPr>
              <a:t>Explanation of stress pathways </a:t>
            </a:r>
          </a:p>
          <a:p>
            <a:pPr marL="228600" lvl="1" indent="0">
              <a:buNone/>
            </a:pPr>
            <a:r>
              <a:rPr lang="en-CA">
                <a:latin typeface="Roboto"/>
                <a:ea typeface="Roboto"/>
                <a:cs typeface="Roboto"/>
              </a:rPr>
              <a:t>                 (link between discrimination             chronic illness)</a:t>
            </a:r>
            <a:endParaRPr lang="en-CA"/>
          </a:p>
          <a:p>
            <a:pPr lvl="1"/>
            <a:r>
              <a:rPr lang="en-CA">
                <a:latin typeface="Roboto"/>
                <a:ea typeface="Roboto"/>
                <a:cs typeface="Roboto"/>
              </a:rPr>
              <a:t>Call to Action and Closing Comments</a:t>
            </a:r>
          </a:p>
          <a:p>
            <a:pPr lvl="1"/>
            <a:endParaRPr lang="en-CA"/>
          </a:p>
          <a:p>
            <a:r>
              <a:rPr lang="en-CA">
                <a:latin typeface="Roboto"/>
                <a:ea typeface="Roboto"/>
                <a:cs typeface="Roboto"/>
              </a:rPr>
              <a:t>Discussion / Q&amp;A </a:t>
            </a:r>
            <a:endParaRPr lang="en-US">
              <a:latin typeface="Roboto"/>
              <a:ea typeface="Roboto"/>
              <a:cs typeface="Roboto"/>
            </a:endParaRPr>
          </a:p>
          <a:p>
            <a:endParaRPr lang="en-CA"/>
          </a:p>
        </p:txBody>
      </p:sp>
      <p:cxnSp>
        <p:nvCxnSpPr>
          <p:cNvPr id="7" name="Straight Arrow Connector 6">
            <a:extLst>
              <a:ext uri="{FF2B5EF4-FFF2-40B4-BE49-F238E27FC236}">
                <a16:creationId xmlns:a16="http://schemas.microsoft.com/office/drawing/2014/main" id="{D576C18B-4CAD-4012-DA74-DBA9197A0455}"/>
              </a:ext>
            </a:extLst>
          </p:cNvPr>
          <p:cNvCxnSpPr>
            <a:cxnSpLocks/>
          </p:cNvCxnSpPr>
          <p:nvPr/>
        </p:nvCxnSpPr>
        <p:spPr>
          <a:xfrm>
            <a:off x="5343756" y="5994946"/>
            <a:ext cx="610211" cy="0"/>
          </a:xfrm>
          <a:prstGeom prst="straightConnector1">
            <a:avLst/>
          </a:prstGeom>
          <a:ln w="50800">
            <a:solidFill>
              <a:srgbClr val="7A5229"/>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MSc Sciences interdisciplinaires de la santé">
            <a:extLst>
              <a:ext uri="{FF2B5EF4-FFF2-40B4-BE49-F238E27FC236}">
                <a16:creationId xmlns:a16="http://schemas.microsoft.com/office/drawing/2014/main" id="{0A80E8C0-2C01-E644-EF89-7CEF890F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map PNG Transparent Images Free Download | Vector Files ...">
            <a:extLst>
              <a:ext uri="{FF2B5EF4-FFF2-40B4-BE49-F238E27FC236}">
                <a16:creationId xmlns:a16="http://schemas.microsoft.com/office/drawing/2014/main" id="{5FD8A123-243C-DE46-205F-A10EAE1B0FF7}"/>
              </a:ext>
            </a:extLst>
          </p:cNvPr>
          <p:cNvPicPr>
            <a:picLocks noChangeAspect="1"/>
          </p:cNvPicPr>
          <p:nvPr/>
        </p:nvPicPr>
        <p:blipFill>
          <a:blip r:embed="rId4"/>
          <a:stretch>
            <a:fillRect/>
          </a:stretch>
        </p:blipFill>
        <p:spPr>
          <a:xfrm rot="5400000">
            <a:off x="10958155" y="595747"/>
            <a:ext cx="3134226" cy="3134226"/>
          </a:xfrm>
          <a:prstGeom prst="rect">
            <a:avLst/>
          </a:prstGeom>
        </p:spPr>
      </p:pic>
      <p:sp>
        <p:nvSpPr>
          <p:cNvPr id="6" name="Slide Number Placeholder 5">
            <a:extLst>
              <a:ext uri="{FF2B5EF4-FFF2-40B4-BE49-F238E27FC236}">
                <a16:creationId xmlns:a16="http://schemas.microsoft.com/office/drawing/2014/main" id="{C1FEBE3C-9783-1DFB-86FB-14EE78A83BC9}"/>
              </a:ext>
            </a:extLst>
          </p:cNvPr>
          <p:cNvSpPr>
            <a:spLocks noGrp="1"/>
          </p:cNvSpPr>
          <p:nvPr>
            <p:ph type="sldNum" sz="quarter" idx="12"/>
          </p:nvPr>
        </p:nvSpPr>
        <p:spPr>
          <a:xfrm>
            <a:off x="14087126" y="7498080"/>
            <a:ext cx="515048" cy="438150"/>
          </a:xfrm>
          <a:solidFill>
            <a:srgbClr val="8E5E2F"/>
          </a:solidFill>
        </p:spPr>
        <p:txBody>
          <a:bodyPr/>
          <a:lstStyle/>
          <a:p>
            <a:fld id="{CC057153-B650-4DEB-B370-79DDCFDCE934}" type="slidenum">
              <a:rPr lang="en-US" smtClean="0"/>
              <a:pPr/>
              <a:t>6</a:t>
            </a:fld>
            <a:endParaRPr lang="en-US"/>
          </a:p>
        </p:txBody>
      </p:sp>
      <p:pic>
        <p:nvPicPr>
          <p:cNvPr id="4" name="Picture 3" descr="Employment equity: A tool kit for PSAC ...">
            <a:extLst>
              <a:ext uri="{FF2B5EF4-FFF2-40B4-BE49-F238E27FC236}">
                <a16:creationId xmlns:a16="http://schemas.microsoft.com/office/drawing/2014/main" id="{9F135386-2860-CE9E-C0BA-94903FF6F311}"/>
              </a:ext>
            </a:extLst>
          </p:cNvPr>
          <p:cNvPicPr>
            <a:picLocks noChangeAspect="1"/>
          </p:cNvPicPr>
          <p:nvPr/>
        </p:nvPicPr>
        <p:blipFill>
          <a:blip r:embed="rId5"/>
          <a:stretch>
            <a:fillRect/>
          </a:stretch>
        </p:blipFill>
        <p:spPr>
          <a:xfrm rot="420000">
            <a:off x="9160113" y="4675498"/>
            <a:ext cx="3013910" cy="2087979"/>
          </a:xfrm>
          <a:prstGeom prst="rect">
            <a:avLst/>
          </a:prstGeom>
        </p:spPr>
      </p:pic>
    </p:spTree>
    <p:extLst>
      <p:ext uri="{BB962C8B-B14F-4D97-AF65-F5344CB8AC3E}">
        <p14:creationId xmlns:p14="http://schemas.microsoft.com/office/powerpoint/2010/main" val="110008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2686-A177-8CDC-B748-EAC5C85C045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D14E07F-A8B8-19C7-C551-D04AB23E8EE2}"/>
              </a:ext>
            </a:extLst>
          </p:cNvPr>
          <p:cNvSpPr>
            <a:spLocks noGrp="1"/>
          </p:cNvSpPr>
          <p:nvPr>
            <p:ph type="title"/>
          </p:nvPr>
        </p:nvSpPr>
        <p:spPr>
          <a:xfrm>
            <a:off x="285750" y="273132"/>
            <a:ext cx="7343822" cy="827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00" i="0" u="none" strike="noStrike" kern="1200" cap="none" spc="0" normalizeH="0" baseline="0" noProof="0">
                <a:ln>
                  <a:noFill/>
                </a:ln>
                <a:effectLst/>
                <a:uLnTx/>
                <a:uFillTx/>
                <a:ea typeface="Roboto Mono Medium"/>
                <a:cs typeface="Roboto"/>
              </a:rPr>
              <a:t>The Hidden Crisis</a:t>
            </a:r>
          </a:p>
        </p:txBody>
      </p:sp>
      <p:grpSp>
        <p:nvGrpSpPr>
          <p:cNvPr id="8" name="Group 7">
            <a:extLst>
              <a:ext uri="{FF2B5EF4-FFF2-40B4-BE49-F238E27FC236}">
                <a16:creationId xmlns:a16="http://schemas.microsoft.com/office/drawing/2014/main" id="{0A01283F-90BC-49AD-5203-67F2909D71F1}"/>
              </a:ext>
            </a:extLst>
          </p:cNvPr>
          <p:cNvGrpSpPr/>
          <p:nvPr/>
        </p:nvGrpSpPr>
        <p:grpSpPr>
          <a:xfrm rot="21353268">
            <a:off x="605106" y="1251436"/>
            <a:ext cx="4445196" cy="3559716"/>
            <a:chOff x="605106" y="1251436"/>
            <a:chExt cx="4445196" cy="3559716"/>
          </a:xfrm>
        </p:grpSpPr>
        <p:sp>
          <p:nvSpPr>
            <p:cNvPr id="4" name="Shape 1">
              <a:extLst>
                <a:ext uri="{FF2B5EF4-FFF2-40B4-BE49-F238E27FC236}">
                  <a16:creationId xmlns:a16="http://schemas.microsoft.com/office/drawing/2014/main" id="{D477105E-2FAE-9800-95E7-0908D24110E9}"/>
                </a:ext>
              </a:extLst>
            </p:cNvPr>
            <p:cNvSpPr/>
            <p:nvPr/>
          </p:nvSpPr>
          <p:spPr>
            <a:xfrm>
              <a:off x="605106" y="1251436"/>
              <a:ext cx="4445196" cy="3559716"/>
            </a:xfrm>
            <a:prstGeom prst="roundRect">
              <a:avLst>
                <a:gd name="adj" fmla="val 4722"/>
              </a:avLst>
            </a:prstGeom>
            <a:solidFill>
              <a:schemeClr val="accent5">
                <a:lumMod val="75000"/>
              </a:schemeClr>
            </a:solidFill>
            <a:ln/>
          </p:spPr>
          <p:txBody>
            <a:bodyPr/>
            <a:lstStyle/>
            <a:p>
              <a:endParaRPr lang="en-US"/>
            </a:p>
          </p:txBody>
        </p:sp>
        <p:sp>
          <p:nvSpPr>
            <p:cNvPr id="6" name="Text 3">
              <a:extLst>
                <a:ext uri="{FF2B5EF4-FFF2-40B4-BE49-F238E27FC236}">
                  <a16:creationId xmlns:a16="http://schemas.microsoft.com/office/drawing/2014/main" id="{CFFD583E-3FB5-4C1A-6BBF-E62B1C9C0544}"/>
                </a:ext>
              </a:extLst>
            </p:cNvPr>
            <p:cNvSpPr/>
            <p:nvPr/>
          </p:nvSpPr>
          <p:spPr>
            <a:xfrm>
              <a:off x="837734" y="2201572"/>
              <a:ext cx="3804603" cy="2392435"/>
            </a:xfrm>
            <a:prstGeom prst="rect">
              <a:avLst/>
            </a:prstGeom>
            <a:no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affected  </a:t>
              </a:r>
            </a:p>
            <a:p>
              <a:pPr>
                <a:lnSpc>
                  <a:spcPct val="120000"/>
                </a:lnSpc>
              </a:pPr>
              <a:r>
                <a:rPr lang="en-US" sz="3200" b="1">
                  <a:solidFill>
                    <a:srgbClr val="E5E0DF"/>
                  </a:solidFill>
                  <a:latin typeface="Roboto" pitchFamily="34" charset="0"/>
                  <a:ea typeface="Roboto" pitchFamily="34" charset="-122"/>
                  <a:cs typeface="Roboto" pitchFamily="34" charset="-120"/>
                </a:rPr>
                <a:t>3 out of 5 </a:t>
              </a:r>
              <a:r>
                <a:rPr lang="en-US" sz="2400">
                  <a:solidFill>
                    <a:srgbClr val="E5E0DF"/>
                  </a:solidFill>
                  <a:latin typeface="Roboto" pitchFamily="34" charset="0"/>
                  <a:ea typeface="Roboto" pitchFamily="34" charset="-122"/>
                  <a:cs typeface="Roboto" pitchFamily="34" charset="-120"/>
                </a:rPr>
                <a:t>racialized Canadian Workers (Forste, 2023) </a:t>
              </a:r>
              <a:endParaRPr lang="en-US" sz="2400"/>
            </a:p>
          </p:txBody>
        </p:sp>
        <p:sp>
          <p:nvSpPr>
            <p:cNvPr id="21" name="Text 2">
              <a:extLst>
                <a:ext uri="{FF2B5EF4-FFF2-40B4-BE49-F238E27FC236}">
                  <a16:creationId xmlns:a16="http://schemas.microsoft.com/office/drawing/2014/main" id="{086BC7F7-1C88-F6DC-D888-A544B1E7BECA}"/>
                </a:ext>
              </a:extLst>
            </p:cNvPr>
            <p:cNvSpPr/>
            <p:nvPr/>
          </p:nvSpPr>
          <p:spPr>
            <a:xfrm>
              <a:off x="837734" y="1559793"/>
              <a:ext cx="2571274" cy="620275"/>
            </a:xfrm>
            <a:prstGeom prst="rect">
              <a:avLst/>
            </a:prstGeom>
            <a:no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a:t>
              </a:r>
              <a:endParaRPr lang="en-US" sz="3200" b="1"/>
            </a:p>
          </p:txBody>
        </p:sp>
      </p:grpSp>
      <p:grpSp>
        <p:nvGrpSpPr>
          <p:cNvPr id="12" name="Group 11">
            <a:extLst>
              <a:ext uri="{FF2B5EF4-FFF2-40B4-BE49-F238E27FC236}">
                <a16:creationId xmlns:a16="http://schemas.microsoft.com/office/drawing/2014/main" id="{C375B126-8C60-E30F-7942-F27A07AF27C6}"/>
              </a:ext>
            </a:extLst>
          </p:cNvPr>
          <p:cNvGrpSpPr/>
          <p:nvPr/>
        </p:nvGrpSpPr>
        <p:grpSpPr>
          <a:xfrm>
            <a:off x="7312724" y="306373"/>
            <a:ext cx="6623477" cy="3607032"/>
            <a:chOff x="7312724" y="306373"/>
            <a:chExt cx="6623477" cy="3607032"/>
          </a:xfrm>
        </p:grpSpPr>
        <p:sp>
          <p:nvSpPr>
            <p:cNvPr id="27" name="Shape 1">
              <a:extLst>
                <a:ext uri="{FF2B5EF4-FFF2-40B4-BE49-F238E27FC236}">
                  <a16:creationId xmlns:a16="http://schemas.microsoft.com/office/drawing/2014/main" id="{5D8C4D6B-EF03-A3C6-0E42-58D92ABBEB38}"/>
                </a:ext>
              </a:extLst>
            </p:cNvPr>
            <p:cNvSpPr/>
            <p:nvPr/>
          </p:nvSpPr>
          <p:spPr>
            <a:xfrm rot="220293">
              <a:off x="7312724" y="306373"/>
              <a:ext cx="6623477" cy="3607032"/>
            </a:xfrm>
            <a:prstGeom prst="roundRect">
              <a:avLst>
                <a:gd name="adj" fmla="val 6242"/>
              </a:avLst>
            </a:prstGeom>
            <a:solidFill>
              <a:schemeClr val="accent1">
                <a:lumMod val="75000"/>
              </a:schemeClr>
            </a:solidFill>
            <a:ln/>
          </p:spPr>
          <p:txBody>
            <a:bodyPr/>
            <a:lstStyle/>
            <a:p>
              <a:endParaRPr lang="en-US"/>
            </a:p>
          </p:txBody>
        </p:sp>
        <p:sp>
          <p:nvSpPr>
            <p:cNvPr id="28" name="Text 2">
              <a:extLst>
                <a:ext uri="{FF2B5EF4-FFF2-40B4-BE49-F238E27FC236}">
                  <a16:creationId xmlns:a16="http://schemas.microsoft.com/office/drawing/2014/main" id="{A71697C9-D554-0BC0-1035-4F853DC5D15D}"/>
                </a:ext>
              </a:extLst>
            </p:cNvPr>
            <p:cNvSpPr/>
            <p:nvPr/>
          </p:nvSpPr>
          <p:spPr>
            <a:xfrm rot="220293">
              <a:off x="7498063" y="480357"/>
              <a:ext cx="6365201" cy="919370"/>
            </a:xfrm>
            <a:prstGeom prst="rect">
              <a:avLst/>
            </a:prstGeom>
            <a:solidFill>
              <a:schemeClr val="accent1">
                <a:lumMod val="75000"/>
              </a:schemeClr>
            </a:solidFill>
            <a:ln/>
          </p:spPr>
          <p:txBody>
            <a:bodyPr wrap="none" lIns="0" tIns="0" rIns="0" bIns="0" rtlCol="0" anchor="ctr"/>
            <a:lstStyle/>
            <a:p>
              <a:pPr marL="0" indent="0" algn="ctr">
                <a:buNone/>
              </a:pPr>
              <a:r>
                <a:rPr lang="en-US" sz="3600" b="1">
                  <a:solidFill>
                    <a:srgbClr val="E5E0DF"/>
                  </a:solidFill>
                  <a:latin typeface="Roboto" panose="02000000000000000000" pitchFamily="2" charset="0"/>
                  <a:ea typeface="Roboto" panose="02000000000000000000" pitchFamily="2" charset="0"/>
                  <a:cs typeface="Roboto" panose="02000000000000000000" pitchFamily="2" charset="0"/>
                </a:rPr>
                <a:t>2021-Pan Canadian Survey </a:t>
              </a:r>
              <a:endParaRPr lang="en-US" sz="3600" b="1">
                <a:latin typeface="Roboto" panose="02000000000000000000" pitchFamily="2" charset="0"/>
                <a:ea typeface="Roboto" panose="02000000000000000000" pitchFamily="2" charset="0"/>
                <a:cs typeface="Roboto" panose="02000000000000000000" pitchFamily="2" charset="0"/>
              </a:endParaRPr>
            </a:p>
          </p:txBody>
        </p:sp>
        <p:sp>
          <p:nvSpPr>
            <p:cNvPr id="29" name="Text 3">
              <a:extLst>
                <a:ext uri="{FF2B5EF4-FFF2-40B4-BE49-F238E27FC236}">
                  <a16:creationId xmlns:a16="http://schemas.microsoft.com/office/drawing/2014/main" id="{C0A08316-EE02-B419-DC10-C6434DFFF3A1}"/>
                </a:ext>
              </a:extLst>
            </p:cNvPr>
            <p:cNvSpPr/>
            <p:nvPr/>
          </p:nvSpPr>
          <p:spPr>
            <a:xfrm rot="220293">
              <a:off x="7740119" y="1272151"/>
              <a:ext cx="5768689" cy="1675477"/>
            </a:xfrm>
            <a:prstGeom prst="rect">
              <a:avLst/>
            </a:prstGeom>
            <a:solidFill>
              <a:schemeClr val="accent1">
                <a:lumMod val="75000"/>
              </a:schemeClr>
            </a:solid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was reported by </a:t>
              </a:r>
              <a:r>
                <a:rPr lang="en-US" sz="2800" b="1">
                  <a:solidFill>
                    <a:srgbClr val="E5E0DF"/>
                  </a:solidFill>
                  <a:latin typeface="Roboto" pitchFamily="34" charset="0"/>
                  <a:ea typeface="Roboto" pitchFamily="34" charset="-122"/>
                  <a:cs typeface="Roboto" pitchFamily="34" charset="-120"/>
                </a:rPr>
                <a:t>2 out of 5 racialized </a:t>
              </a:r>
              <a:r>
                <a:rPr lang="en-US" sz="2400">
                  <a:solidFill>
                    <a:srgbClr val="E5E0DF"/>
                  </a:solidFill>
                  <a:latin typeface="Roboto" pitchFamily="34" charset="0"/>
                  <a:ea typeface="Roboto" pitchFamily="34" charset="-122"/>
                  <a:cs typeface="Roboto" pitchFamily="34" charset="-120"/>
                </a:rPr>
                <a:t>employees, with prevalence rising to </a:t>
              </a:r>
            </a:p>
            <a:p>
              <a:pPr>
                <a:lnSpc>
                  <a:spcPct val="120000"/>
                </a:lnSpc>
              </a:pPr>
              <a:r>
                <a:rPr lang="en-US" sz="3600" b="1">
                  <a:solidFill>
                    <a:srgbClr val="E5E0DF"/>
                  </a:solidFill>
                  <a:latin typeface="Roboto" pitchFamily="34" charset="0"/>
                  <a:ea typeface="Roboto" pitchFamily="34" charset="-122"/>
                  <a:cs typeface="Roboto" pitchFamily="34" charset="-120"/>
                </a:rPr>
                <a:t>1 in 2 among Black</a:t>
              </a:r>
              <a:r>
                <a:rPr lang="en-US" sz="3600">
                  <a:solidFill>
                    <a:srgbClr val="E5E0DF"/>
                  </a:solidFill>
                  <a:latin typeface="Roboto" pitchFamily="34" charset="0"/>
                  <a:ea typeface="Roboto" pitchFamily="34" charset="-122"/>
                  <a:cs typeface="Roboto" pitchFamily="34" charset="-120"/>
                </a:rPr>
                <a:t> </a:t>
              </a:r>
              <a:r>
                <a:rPr lang="en-US" sz="2400">
                  <a:solidFill>
                    <a:srgbClr val="E5E0DF"/>
                  </a:solidFill>
                  <a:latin typeface="Roboto" pitchFamily="34" charset="0"/>
                  <a:ea typeface="Roboto" pitchFamily="34" charset="-122"/>
                  <a:cs typeface="Roboto" pitchFamily="34" charset="-120"/>
                </a:rPr>
                <a:t>employees (Zhou et al, 2022)</a:t>
              </a:r>
              <a:endParaRPr lang="en-US" sz="2400"/>
            </a:p>
          </p:txBody>
        </p:sp>
      </p:grpSp>
      <p:grpSp>
        <p:nvGrpSpPr>
          <p:cNvPr id="11" name="Group 10">
            <a:extLst>
              <a:ext uri="{FF2B5EF4-FFF2-40B4-BE49-F238E27FC236}">
                <a16:creationId xmlns:a16="http://schemas.microsoft.com/office/drawing/2014/main" id="{3DD8CC43-847B-8FE7-8EF9-E91CF341E301}"/>
              </a:ext>
            </a:extLst>
          </p:cNvPr>
          <p:cNvGrpSpPr/>
          <p:nvPr/>
        </p:nvGrpSpPr>
        <p:grpSpPr>
          <a:xfrm>
            <a:off x="5336756" y="4306479"/>
            <a:ext cx="8688538" cy="3360523"/>
            <a:chOff x="5336756" y="4306479"/>
            <a:chExt cx="8688538" cy="3360523"/>
          </a:xfrm>
        </p:grpSpPr>
        <p:sp>
          <p:nvSpPr>
            <p:cNvPr id="7" name="Shape 4">
              <a:extLst>
                <a:ext uri="{FF2B5EF4-FFF2-40B4-BE49-F238E27FC236}">
                  <a16:creationId xmlns:a16="http://schemas.microsoft.com/office/drawing/2014/main" id="{EDE878F0-0732-194F-C1F0-8BBC5856BB30}"/>
                </a:ext>
              </a:extLst>
            </p:cNvPr>
            <p:cNvSpPr/>
            <p:nvPr/>
          </p:nvSpPr>
          <p:spPr>
            <a:xfrm>
              <a:off x="5336756" y="4306479"/>
              <a:ext cx="8688538" cy="3360523"/>
            </a:xfrm>
            <a:prstGeom prst="roundRect">
              <a:avLst>
                <a:gd name="adj" fmla="val 4929"/>
              </a:avLst>
            </a:prstGeom>
            <a:solidFill>
              <a:schemeClr val="bg2">
                <a:lumMod val="25000"/>
              </a:schemeClr>
            </a:solidFill>
            <a:ln/>
          </p:spPr>
          <p:txBody>
            <a:bodyPr/>
            <a:lstStyle/>
            <a:p>
              <a:endParaRPr lang="en-US"/>
            </a:p>
          </p:txBody>
        </p:sp>
        <p:sp>
          <p:nvSpPr>
            <p:cNvPr id="9" name="Text 6">
              <a:extLst>
                <a:ext uri="{FF2B5EF4-FFF2-40B4-BE49-F238E27FC236}">
                  <a16:creationId xmlns:a16="http://schemas.microsoft.com/office/drawing/2014/main" id="{635077EF-FA74-6228-667A-AFBB291703E4}"/>
                </a:ext>
              </a:extLst>
            </p:cNvPr>
            <p:cNvSpPr/>
            <p:nvPr/>
          </p:nvSpPr>
          <p:spPr>
            <a:xfrm>
              <a:off x="5837943" y="5070576"/>
              <a:ext cx="8102450" cy="1383341"/>
            </a:xfrm>
            <a:prstGeom prst="rect">
              <a:avLst/>
            </a:prstGeom>
            <a:solidFill>
              <a:schemeClr val="bg2">
                <a:lumMod val="25000"/>
              </a:schemeClr>
            </a:solidFill>
            <a:ln/>
          </p:spPr>
          <p:txBody>
            <a:bodyPr wrap="square" lIns="0" tIns="0" rIns="0" bIns="0" rtlCol="0" anchor="t"/>
            <a:lstStyle/>
            <a:p>
              <a:pPr>
                <a:lnSpc>
                  <a:spcPct val="120000"/>
                </a:lnSpc>
              </a:pPr>
              <a:r>
                <a:rPr lang="en-US" sz="3200">
                  <a:solidFill>
                    <a:srgbClr val="E5E0DF"/>
                  </a:solidFill>
                  <a:latin typeface="Roboto" pitchFamily="34" charset="0"/>
                  <a:ea typeface="Roboto" pitchFamily="34" charset="-122"/>
                  <a:cs typeface="Roboto" pitchFamily="34" charset="-120"/>
                </a:rPr>
                <a:t>47% </a:t>
              </a:r>
              <a:r>
                <a:rPr lang="en-US" sz="3200" b="1">
                  <a:solidFill>
                    <a:srgbClr val="E5E0DF"/>
                  </a:solidFill>
                  <a:latin typeface="Roboto" pitchFamily="34" charset="0"/>
                  <a:ea typeface="Roboto" pitchFamily="34" charset="-122"/>
                  <a:cs typeface="Roboto" pitchFamily="34" charset="-120"/>
                </a:rPr>
                <a:t>of Black </a:t>
              </a:r>
              <a:r>
                <a:rPr lang="en-US" sz="3200">
                  <a:solidFill>
                    <a:srgbClr val="E5E0DF"/>
                  </a:solidFill>
                  <a:latin typeface="Roboto" pitchFamily="34" charset="0"/>
                  <a:ea typeface="Roboto" pitchFamily="34" charset="-122"/>
                  <a:cs typeface="Roboto" pitchFamily="34" charset="-120"/>
                </a:rPr>
                <a:t>respondents reported discrimination </a:t>
              </a:r>
              <a:r>
                <a:rPr lang="en-US" sz="3200" b="1">
                  <a:solidFill>
                    <a:srgbClr val="E5E0DF"/>
                  </a:solidFill>
                  <a:latin typeface="Roboto" pitchFamily="34" charset="0"/>
                  <a:ea typeface="Roboto" pitchFamily="34" charset="-122"/>
                  <a:cs typeface="Roboto" pitchFamily="34" charset="-120"/>
                </a:rPr>
                <a:t>in hiring, promotion, and pay, </a:t>
              </a:r>
              <a:r>
                <a:rPr lang="en-US" sz="3200">
                  <a:solidFill>
                    <a:srgbClr val="E5E0DF"/>
                  </a:solidFill>
                  <a:latin typeface="Roboto" pitchFamily="34" charset="0"/>
                  <a:ea typeface="Roboto" pitchFamily="34" charset="-122"/>
                  <a:cs typeface="Roboto" pitchFamily="34" charset="-120"/>
                </a:rPr>
                <a:t>compared to </a:t>
              </a:r>
              <a:r>
                <a:rPr lang="en-US" sz="3200" b="1">
                  <a:solidFill>
                    <a:srgbClr val="E5E0DF"/>
                  </a:solidFill>
                  <a:latin typeface="Roboto" pitchFamily="34" charset="0"/>
                  <a:ea typeface="Roboto" pitchFamily="34" charset="-122"/>
                  <a:cs typeface="Roboto" pitchFamily="34" charset="-120"/>
                </a:rPr>
                <a:t>23% of Indigenous and 24% of Asian respondents (</a:t>
              </a:r>
              <a:r>
                <a:rPr lang="en-US" sz="3200">
                  <a:solidFill>
                    <a:srgbClr val="E5E0DF"/>
                  </a:solidFill>
                  <a:latin typeface="Roboto" pitchFamily="34" charset="0"/>
                  <a:ea typeface="Roboto" pitchFamily="34" charset="-122"/>
                  <a:cs typeface="Roboto" pitchFamily="34" charset="-120"/>
                </a:rPr>
                <a:t>Foster et al, 2024)</a:t>
              </a:r>
            </a:p>
          </p:txBody>
        </p:sp>
        <p:sp>
          <p:nvSpPr>
            <p:cNvPr id="22" name="Text 2">
              <a:extLst>
                <a:ext uri="{FF2B5EF4-FFF2-40B4-BE49-F238E27FC236}">
                  <a16:creationId xmlns:a16="http://schemas.microsoft.com/office/drawing/2014/main" id="{B3CF7CF1-D7ED-E20F-187D-B205DF0504B0}"/>
                </a:ext>
              </a:extLst>
            </p:cNvPr>
            <p:cNvSpPr/>
            <p:nvPr/>
          </p:nvSpPr>
          <p:spPr>
            <a:xfrm>
              <a:off x="5837943" y="4594008"/>
              <a:ext cx="4747558" cy="276620"/>
            </a:xfrm>
            <a:prstGeom prst="rect">
              <a:avLst/>
            </a:prstGeom>
            <a:solidFill>
              <a:schemeClr val="bg2">
                <a:lumMod val="25000"/>
              </a:schemeClr>
            </a:solid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 </a:t>
              </a:r>
              <a:endParaRPr lang="en-US" sz="3600" b="1"/>
            </a:p>
          </p:txBody>
        </p:sp>
      </p:grpSp>
      <p:pic>
        <p:nvPicPr>
          <p:cNvPr id="2" name="Picture 1" descr="MSc Sciences interdisciplinaires de la santé">
            <a:extLst>
              <a:ext uri="{FF2B5EF4-FFF2-40B4-BE49-F238E27FC236}">
                <a16:creationId xmlns:a16="http://schemas.microsoft.com/office/drawing/2014/main" id="{D8B0303C-6B4F-6923-A1A5-DA7E0B53D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1012"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33">
            <a:extLst>
              <a:ext uri="{FF2B5EF4-FFF2-40B4-BE49-F238E27FC236}">
                <a16:creationId xmlns:a16="http://schemas.microsoft.com/office/drawing/2014/main" id="{C3298318-A574-E8D2-C27C-DFA52E52A5CD}"/>
              </a:ext>
            </a:extLst>
          </p:cNvPr>
          <p:cNvSpPr>
            <a:spLocks noGrp="1"/>
          </p:cNvSpPr>
          <p:nvPr>
            <p:ph type="sldNum" sz="quarter" idx="12"/>
          </p:nvPr>
        </p:nvSpPr>
        <p:spPr/>
        <p:txBody>
          <a:bodyPr/>
          <a:lstStyle/>
          <a:p>
            <a:fld id="{CC057153-B650-4DEB-B370-79DDCFDCE934}" type="slidenum">
              <a:rPr lang="en-US" smtClean="0"/>
              <a:pPr/>
              <a:t>7</a:t>
            </a:fld>
            <a:endParaRPr lang="en-US"/>
          </a:p>
        </p:txBody>
      </p:sp>
    </p:spTree>
    <p:extLst>
      <p:ext uri="{BB962C8B-B14F-4D97-AF65-F5344CB8AC3E}">
        <p14:creationId xmlns:p14="http://schemas.microsoft.com/office/powerpoint/2010/main" val="268998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34901-A8B9-0314-7E09-569976CD7005}"/>
            </a:ext>
          </a:extLst>
        </p:cNvPr>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690F3B58-EE7F-D747-EF21-F9CCC69BD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571" y="7512148"/>
            <a:ext cx="2303829" cy="717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a:extLst>
              <a:ext uri="{FF2B5EF4-FFF2-40B4-BE49-F238E27FC236}">
                <a16:creationId xmlns:a16="http://schemas.microsoft.com/office/drawing/2014/main" id="{B33D9AF4-5784-0963-66C1-F6BD8C2344F0}"/>
              </a:ext>
            </a:extLst>
          </p:cNvPr>
          <p:cNvSpPr>
            <a:spLocks noGrp="1"/>
          </p:cNvSpPr>
          <p:nvPr>
            <p:ph type="title"/>
          </p:nvPr>
        </p:nvSpPr>
        <p:spPr>
          <a:xfrm>
            <a:off x="403121" y="931181"/>
            <a:ext cx="5757046" cy="921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800" i="0" u="none" strike="noStrike" kern="1200" cap="none" spc="0" normalizeH="0" baseline="0" noProof="0">
                <a:ln>
                  <a:noFill/>
                </a:ln>
                <a:solidFill>
                  <a:schemeClr val="accent4">
                    <a:lumMod val="76000"/>
                  </a:schemeClr>
                </a:solidFill>
                <a:effectLst/>
                <a:uLnTx/>
                <a:uFillTx/>
                <a:ea typeface="Roboto Mono Medium"/>
                <a:cs typeface="Roboto"/>
              </a:rPr>
              <a:t>Alarming Statistics</a:t>
            </a:r>
          </a:p>
        </p:txBody>
      </p:sp>
      <p:sp>
        <p:nvSpPr>
          <p:cNvPr id="34" name="Slide Number Placeholder 33">
            <a:extLst>
              <a:ext uri="{FF2B5EF4-FFF2-40B4-BE49-F238E27FC236}">
                <a16:creationId xmlns:a16="http://schemas.microsoft.com/office/drawing/2014/main" id="{3107988E-A812-4831-FC52-84F659BFA90F}"/>
              </a:ext>
            </a:extLst>
          </p:cNvPr>
          <p:cNvSpPr>
            <a:spLocks noGrp="1"/>
          </p:cNvSpPr>
          <p:nvPr>
            <p:ph type="sldNum" sz="quarter" idx="12"/>
          </p:nvPr>
        </p:nvSpPr>
        <p:spPr/>
        <p:txBody>
          <a:bodyPr/>
          <a:lstStyle/>
          <a:p>
            <a:fld id="{CC057153-B650-4DEB-B370-79DDCFDCE934}" type="slidenum">
              <a:rPr lang="en-US" smtClean="0"/>
              <a:pPr/>
              <a:t>8</a:t>
            </a:fld>
            <a:endParaRPr lang="en-US"/>
          </a:p>
        </p:txBody>
      </p:sp>
      <p:grpSp>
        <p:nvGrpSpPr>
          <p:cNvPr id="10" name="Group 9">
            <a:extLst>
              <a:ext uri="{FF2B5EF4-FFF2-40B4-BE49-F238E27FC236}">
                <a16:creationId xmlns:a16="http://schemas.microsoft.com/office/drawing/2014/main" id="{B56DC769-0BBD-74C6-716F-13FEC739016F}"/>
              </a:ext>
            </a:extLst>
          </p:cNvPr>
          <p:cNvGrpSpPr/>
          <p:nvPr/>
        </p:nvGrpSpPr>
        <p:grpSpPr>
          <a:xfrm rot="329251">
            <a:off x="6859473" y="469841"/>
            <a:ext cx="7356722" cy="2777600"/>
            <a:chOff x="7900283" y="808085"/>
            <a:chExt cx="6280023" cy="1909665"/>
          </a:xfrm>
        </p:grpSpPr>
        <p:sp>
          <p:nvSpPr>
            <p:cNvPr id="13" name="Shape 4">
              <a:extLst>
                <a:ext uri="{FF2B5EF4-FFF2-40B4-BE49-F238E27FC236}">
                  <a16:creationId xmlns:a16="http://schemas.microsoft.com/office/drawing/2014/main" id="{0ADF2C30-0241-2544-AC0F-227750CAC09B}"/>
                </a:ext>
              </a:extLst>
            </p:cNvPr>
            <p:cNvSpPr/>
            <p:nvPr/>
          </p:nvSpPr>
          <p:spPr>
            <a:xfrm>
              <a:off x="7900283" y="808085"/>
              <a:ext cx="6280023" cy="1883123"/>
            </a:xfrm>
            <a:prstGeom prst="roundRect">
              <a:avLst>
                <a:gd name="adj" fmla="val 2820"/>
              </a:avLst>
            </a:prstGeom>
            <a:solidFill>
              <a:schemeClr val="tx1">
                <a:lumMod val="65000"/>
                <a:lumOff val="35000"/>
              </a:schemeClr>
            </a:solidFill>
            <a:ln/>
          </p:spPr>
          <p:txBody>
            <a:bodyPr/>
            <a:lstStyle/>
            <a:p>
              <a:endParaRPr lang="en-US"/>
            </a:p>
          </p:txBody>
        </p:sp>
        <p:sp>
          <p:nvSpPr>
            <p:cNvPr id="14" name="Text 6">
              <a:extLst>
                <a:ext uri="{FF2B5EF4-FFF2-40B4-BE49-F238E27FC236}">
                  <a16:creationId xmlns:a16="http://schemas.microsoft.com/office/drawing/2014/main" id="{D14FE469-C4CF-30EA-508C-B75A53EF0213}"/>
                </a:ext>
              </a:extLst>
            </p:cNvPr>
            <p:cNvSpPr/>
            <p:nvPr/>
          </p:nvSpPr>
          <p:spPr>
            <a:xfrm>
              <a:off x="8082392" y="1587638"/>
              <a:ext cx="5828037" cy="1130112"/>
            </a:xfrm>
            <a:prstGeom prst="rect">
              <a:avLst/>
            </a:prstGeom>
            <a:noFill/>
            <a:ln/>
          </p:spPr>
          <p:txBody>
            <a:bodyPr wrap="square" lIns="0" tIns="0" rIns="0" bIns="0" rtlCol="0" anchor="t"/>
            <a:lstStyle/>
            <a:p>
              <a:pPr marL="0" indent="0" algn="l">
                <a:lnSpc>
                  <a:spcPts val="2550"/>
                </a:lnSpc>
                <a:buNone/>
              </a:pPr>
              <a:r>
                <a:rPr lang="en-US" sz="2800" b="1">
                  <a:solidFill>
                    <a:srgbClr val="E5E0DF"/>
                  </a:solidFill>
                  <a:latin typeface="Roboto" pitchFamily="34" charset="0"/>
                  <a:ea typeface="Roboto" pitchFamily="34" charset="-122"/>
                  <a:cs typeface="Roboto" pitchFamily="34" charset="-120"/>
                </a:rPr>
                <a:t>Black</a:t>
              </a:r>
              <a:r>
                <a:rPr lang="en-US" sz="2000">
                  <a:solidFill>
                    <a:srgbClr val="E5E0DF"/>
                  </a:solidFill>
                  <a:latin typeface="Roboto" pitchFamily="34" charset="0"/>
                  <a:ea typeface="Roboto" pitchFamily="34" charset="-122"/>
                  <a:cs typeface="Roboto" pitchFamily="34" charset="-120"/>
                </a:rPr>
                <a:t>, Filipino, and Indigenous individuals reported the highest rates of Workplace Racial Discrimination, evident in hiring biases, wage gaps, and limited career advancement </a:t>
              </a:r>
              <a:endParaRPr lang="en-US" sz="2000"/>
            </a:p>
          </p:txBody>
        </p:sp>
        <p:sp>
          <p:nvSpPr>
            <p:cNvPr id="19" name="Text 2">
              <a:extLst>
                <a:ext uri="{FF2B5EF4-FFF2-40B4-BE49-F238E27FC236}">
                  <a16:creationId xmlns:a16="http://schemas.microsoft.com/office/drawing/2014/main" id="{691F11E9-AEE9-2F3E-237B-5D92EE5E6395}"/>
                </a:ext>
              </a:extLst>
            </p:cNvPr>
            <p:cNvSpPr/>
            <p:nvPr/>
          </p:nvSpPr>
          <p:spPr>
            <a:xfrm>
              <a:off x="8082392" y="1067059"/>
              <a:ext cx="2571274" cy="230310"/>
            </a:xfrm>
            <a:prstGeom prst="rect">
              <a:avLst/>
            </a:prstGeom>
            <a:noFill/>
            <a:ln/>
          </p:spPr>
          <p:txBody>
            <a:bodyPr wrap="none" lIns="0" tIns="0" rIns="0" bIns="0" rtlCol="0" anchor="t"/>
            <a:lstStyle/>
            <a:p>
              <a:pPr marL="0" indent="0" algn="l">
                <a:lnSpc>
                  <a:spcPts val="2500"/>
                </a:lnSpc>
                <a:buNone/>
              </a:pPr>
              <a:r>
                <a:rPr lang="en-US" sz="2800" b="1">
                  <a:solidFill>
                    <a:srgbClr val="E5E0DF"/>
                  </a:solidFill>
                  <a:latin typeface="Roboto Mono Medium" pitchFamily="34" charset="0"/>
                  <a:cs typeface="Roboto Mono Medium" pitchFamily="34" charset="-120"/>
                </a:rPr>
                <a:t>FOR DECADES</a:t>
              </a:r>
              <a:endParaRPr lang="en-US" sz="2800" b="1"/>
            </a:p>
          </p:txBody>
        </p:sp>
      </p:grpSp>
      <p:grpSp>
        <p:nvGrpSpPr>
          <p:cNvPr id="12" name="Group 11">
            <a:extLst>
              <a:ext uri="{FF2B5EF4-FFF2-40B4-BE49-F238E27FC236}">
                <a16:creationId xmlns:a16="http://schemas.microsoft.com/office/drawing/2014/main" id="{EA1279D4-6A83-4D73-889B-8F3F43CF46E8}"/>
              </a:ext>
            </a:extLst>
          </p:cNvPr>
          <p:cNvGrpSpPr/>
          <p:nvPr/>
        </p:nvGrpSpPr>
        <p:grpSpPr>
          <a:xfrm rot="432206">
            <a:off x="537006" y="3505061"/>
            <a:ext cx="6448992" cy="3651918"/>
            <a:chOff x="403121" y="5399712"/>
            <a:chExt cx="5218375" cy="2501503"/>
          </a:xfrm>
          <a:solidFill>
            <a:schemeClr val="tx1">
              <a:lumMod val="65000"/>
              <a:lumOff val="35000"/>
            </a:schemeClr>
          </a:solidFill>
        </p:grpSpPr>
        <p:sp>
          <p:nvSpPr>
            <p:cNvPr id="17" name="Shape 4">
              <a:extLst>
                <a:ext uri="{FF2B5EF4-FFF2-40B4-BE49-F238E27FC236}">
                  <a16:creationId xmlns:a16="http://schemas.microsoft.com/office/drawing/2014/main" id="{7AA0708B-3B9A-8091-03AA-4FEEB490353B}"/>
                </a:ext>
              </a:extLst>
            </p:cNvPr>
            <p:cNvSpPr/>
            <p:nvPr/>
          </p:nvSpPr>
          <p:spPr>
            <a:xfrm>
              <a:off x="403121" y="5399712"/>
              <a:ext cx="5218375" cy="2501503"/>
            </a:xfrm>
            <a:prstGeom prst="roundRect">
              <a:avLst>
                <a:gd name="adj" fmla="val 1234"/>
              </a:avLst>
            </a:prstGeom>
            <a:grpFill/>
            <a:ln/>
          </p:spPr>
          <p:txBody>
            <a:bodyPr/>
            <a:lstStyle/>
            <a:p>
              <a:endParaRPr lang="en-US"/>
            </a:p>
          </p:txBody>
        </p:sp>
        <p:sp>
          <p:nvSpPr>
            <p:cNvPr id="18" name="Text 6">
              <a:extLst>
                <a:ext uri="{FF2B5EF4-FFF2-40B4-BE49-F238E27FC236}">
                  <a16:creationId xmlns:a16="http://schemas.microsoft.com/office/drawing/2014/main" id="{08F6969F-81E9-EFAA-1D29-250A163A3108}"/>
                </a:ext>
              </a:extLst>
            </p:cNvPr>
            <p:cNvSpPr/>
            <p:nvPr/>
          </p:nvSpPr>
          <p:spPr>
            <a:xfrm>
              <a:off x="603153" y="6347579"/>
              <a:ext cx="5012753" cy="1316355"/>
            </a:xfrm>
            <a:prstGeom prst="rect">
              <a:avLst/>
            </a:prstGeom>
            <a:grpFill/>
            <a:ln/>
          </p:spPr>
          <p:txBody>
            <a:bodyPr wrap="square" lIns="0" tIns="0" rIns="0" bIns="0" rtlCol="0" anchor="t"/>
            <a:lstStyle/>
            <a:p>
              <a:pPr marL="0" indent="0" algn="l">
                <a:lnSpc>
                  <a:spcPts val="2550"/>
                </a:lnSpc>
                <a:buNone/>
              </a:pPr>
              <a:r>
                <a:rPr lang="en-US" sz="2000" b="1">
                  <a:solidFill>
                    <a:srgbClr val="E5E0DF"/>
                  </a:solidFill>
                  <a:latin typeface="Roboto" pitchFamily="34" charset="0"/>
                  <a:ea typeface="Roboto" pitchFamily="34" charset="-122"/>
                  <a:cs typeface="Roboto" pitchFamily="34" charset="-120"/>
                </a:rPr>
                <a:t>41% of the racialized individuals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a:t>
              </a:r>
              <a:r>
                <a:rPr lang="en-US" sz="2000">
                  <a:solidFill>
                    <a:srgbClr val="E5E0DF"/>
                  </a:solidFill>
                  <a:latin typeface="Roboto" pitchFamily="34" charset="0"/>
                  <a:ea typeface="Roboto" pitchFamily="34" charset="-122"/>
                  <a:cs typeface="Roboto" pitchFamily="34" charset="-120"/>
                </a:rPr>
                <a:t>declared having experienced discrimination when </a:t>
              </a:r>
              <a:r>
                <a:rPr lang="en-US" sz="2000" b="1">
                  <a:solidFill>
                    <a:srgbClr val="E5E0DF"/>
                  </a:solidFill>
                  <a:latin typeface="Roboto" pitchFamily="34" charset="0"/>
                  <a:ea typeface="Roboto" pitchFamily="34" charset="-122"/>
                  <a:cs typeface="Roboto" pitchFamily="34" charset="-120"/>
                </a:rPr>
                <a:t>applying for jobs or promotions </a:t>
              </a:r>
              <a:r>
                <a:rPr lang="en-US">
                  <a:solidFill>
                    <a:srgbClr val="E5E0DF"/>
                  </a:solidFill>
                  <a:latin typeface="Roboto" pitchFamily="34" charset="0"/>
                  <a:ea typeface="Roboto" pitchFamily="34" charset="-122"/>
                  <a:cs typeface="Roboto" pitchFamily="34" charset="-120"/>
                </a:rPr>
                <a:t>(Statistics Canada, 2024).</a:t>
              </a:r>
            </a:p>
          </p:txBody>
        </p:sp>
        <p:sp>
          <p:nvSpPr>
            <p:cNvPr id="20" name="Text 2">
              <a:extLst>
                <a:ext uri="{FF2B5EF4-FFF2-40B4-BE49-F238E27FC236}">
                  <a16:creationId xmlns:a16="http://schemas.microsoft.com/office/drawing/2014/main" id="{A13A7BA8-6868-EBBE-549C-DB07F62E96BE}"/>
                </a:ext>
              </a:extLst>
            </p:cNvPr>
            <p:cNvSpPr/>
            <p:nvPr/>
          </p:nvSpPr>
          <p:spPr>
            <a:xfrm>
              <a:off x="635750" y="5627330"/>
              <a:ext cx="2138138" cy="369595"/>
            </a:xfrm>
            <a:prstGeom prst="rect">
              <a:avLst/>
            </a:prstGeom>
            <a:grpFill/>
            <a:ln/>
          </p:spPr>
          <p:txBody>
            <a:bodyPr wrap="none" lIns="0" tIns="0" rIns="0" bIns="0" rtlCol="0" anchor="t"/>
            <a:lstStyle/>
            <a:p>
              <a:pPr marL="0" indent="0" algn="l">
                <a:lnSpc>
                  <a:spcPts val="2500"/>
                </a:lnSpc>
                <a:buNone/>
              </a:pPr>
              <a:r>
                <a:rPr lang="en-US" sz="2800" b="1">
                  <a:solidFill>
                    <a:srgbClr val="E5E0DF"/>
                  </a:solidFill>
                  <a:latin typeface="Roboto" panose="02000000000000000000" pitchFamily="2" charset="0"/>
                  <a:ea typeface="Roboto" panose="02000000000000000000" pitchFamily="2" charset="0"/>
                  <a:cs typeface="Roboto" panose="02000000000000000000" pitchFamily="2" charset="0"/>
                </a:rPr>
                <a:t>2021</a:t>
              </a:r>
              <a:r>
                <a:rPr lang="en-US" sz="2800" b="1">
                  <a:solidFill>
                    <a:srgbClr val="E5E0DF"/>
                  </a:solidFill>
                  <a:latin typeface="Roboto Mono Medium" pitchFamily="34" charset="0"/>
                  <a:cs typeface="Roboto Mono Medium" pitchFamily="34" charset="-120"/>
                </a:rPr>
                <a:t> to 2024 Social Survey </a:t>
              </a:r>
              <a:endParaRPr lang="en-US" sz="2800" b="1"/>
            </a:p>
          </p:txBody>
        </p:sp>
      </p:grpSp>
      <p:sp>
        <p:nvSpPr>
          <p:cNvPr id="24" name="Text 6">
            <a:extLst>
              <a:ext uri="{FF2B5EF4-FFF2-40B4-BE49-F238E27FC236}">
                <a16:creationId xmlns:a16="http://schemas.microsoft.com/office/drawing/2014/main" id="{1F34E812-F6ED-BF7D-480F-23FA21115416}"/>
              </a:ext>
            </a:extLst>
          </p:cNvPr>
          <p:cNvSpPr/>
          <p:nvPr/>
        </p:nvSpPr>
        <p:spPr>
          <a:xfrm rot="21236381">
            <a:off x="7484217" y="3985424"/>
            <a:ext cx="6671124" cy="3554957"/>
          </a:xfrm>
          <a:prstGeom prst="rect">
            <a:avLst/>
          </a:prstGeom>
          <a:solidFill>
            <a:schemeClr val="accent1">
              <a:lumMod val="75000"/>
            </a:schemeClr>
          </a:solidFill>
          <a:ln/>
        </p:spPr>
        <p:txBody>
          <a:bodyPr wrap="square" lIns="252000" tIns="0" rIns="144000" bIns="0" rtlCol="0" anchor="t"/>
          <a:lstStyle/>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r>
              <a:rPr lang="en-US" sz="3200" b="1">
                <a:solidFill>
                  <a:srgbClr val="E5E0DF"/>
                </a:solidFill>
                <a:latin typeface="Roboto" pitchFamily="34" charset="0"/>
                <a:ea typeface="Roboto" pitchFamily="34" charset="-122"/>
                <a:cs typeface="Roboto" pitchFamily="34" charset="-120"/>
              </a:rPr>
              <a:t>2024</a:t>
            </a:r>
          </a:p>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r>
              <a:rPr lang="en-US" sz="2000" b="1">
                <a:solidFill>
                  <a:srgbClr val="E5E0DF"/>
                </a:solidFill>
                <a:latin typeface="Roboto" pitchFamily="34" charset="0"/>
                <a:ea typeface="Roboto" pitchFamily="34" charset="-122"/>
                <a:cs typeface="Roboto" pitchFamily="34" charset="-120"/>
              </a:rPr>
              <a:t>28% of non-white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participants        </a:t>
            </a:r>
            <a:r>
              <a:rPr lang="en-US" sz="2000">
                <a:solidFill>
                  <a:srgbClr val="E5E0DF"/>
                </a:solidFill>
                <a:latin typeface="Roboto" pitchFamily="34" charset="0"/>
                <a:ea typeface="Roboto" pitchFamily="34" charset="-122"/>
                <a:cs typeface="Roboto" pitchFamily="34" charset="-120"/>
              </a:rPr>
              <a:t>have reported experienced </a:t>
            </a:r>
            <a:r>
              <a:rPr lang="en-US" sz="2000" b="1">
                <a:solidFill>
                  <a:srgbClr val="E5E0DF"/>
                </a:solidFill>
                <a:latin typeface="Roboto" pitchFamily="34" charset="0"/>
                <a:ea typeface="Roboto" pitchFamily="34" charset="-122"/>
                <a:cs typeface="Roboto" pitchFamily="34" charset="-120"/>
              </a:rPr>
              <a:t>unfair treatment in hiring, pay     or promotion because of their race </a:t>
            </a:r>
            <a:r>
              <a:rPr lang="en-US" b="1">
                <a:solidFill>
                  <a:srgbClr val="E5E0DF"/>
                </a:solidFill>
                <a:latin typeface="Roboto" pitchFamily="34" charset="0"/>
                <a:ea typeface="Roboto" pitchFamily="34" charset="-122"/>
                <a:cs typeface="Roboto" pitchFamily="34" charset="-120"/>
              </a:rPr>
              <a:t>(</a:t>
            </a:r>
            <a:r>
              <a:rPr lang="en-US">
                <a:solidFill>
                  <a:srgbClr val="E5E0DF"/>
                </a:solidFill>
                <a:latin typeface="Roboto" pitchFamily="34" charset="0"/>
                <a:ea typeface="Roboto" pitchFamily="34" charset="-122"/>
                <a:cs typeface="Roboto" pitchFamily="34" charset="-120"/>
              </a:rPr>
              <a:t>Foster et al, 2024)</a:t>
            </a:r>
          </a:p>
        </p:txBody>
      </p:sp>
    </p:spTree>
    <p:extLst>
      <p:ext uri="{BB962C8B-B14F-4D97-AF65-F5344CB8AC3E}">
        <p14:creationId xmlns:p14="http://schemas.microsoft.com/office/powerpoint/2010/main" val="230289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AEAEEC66-ADF4-51B3-B28B-E4926F068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3940"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p:cNvSpPr>
            <a:spLocks noGrp="1"/>
          </p:cNvSpPr>
          <p:nvPr>
            <p:ph type="title"/>
          </p:nvPr>
        </p:nvSpPr>
        <p:spPr>
          <a:xfrm>
            <a:off x="428978" y="654756"/>
            <a:ext cx="13589332" cy="64262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Workplace Racial Discrimination Among Racialized Workers </a:t>
            </a:r>
          </a:p>
        </p:txBody>
      </p:sp>
      <p:sp>
        <p:nvSpPr>
          <p:cNvPr id="6" name="Slide Number Placeholder 5">
            <a:extLst>
              <a:ext uri="{FF2B5EF4-FFF2-40B4-BE49-F238E27FC236}">
                <a16:creationId xmlns:a16="http://schemas.microsoft.com/office/drawing/2014/main" id="{8CD0C4F5-5F19-1B3B-A77D-50E1E160D510}"/>
              </a:ext>
            </a:extLst>
          </p:cNvPr>
          <p:cNvSpPr>
            <a:spLocks noGrp="1"/>
          </p:cNvSpPr>
          <p:nvPr>
            <p:ph type="sldNum" sz="quarter" idx="12"/>
          </p:nvPr>
        </p:nvSpPr>
        <p:spPr/>
        <p:txBody>
          <a:bodyPr/>
          <a:lstStyle/>
          <a:p>
            <a:fld id="{CC057153-B650-4DEB-B370-79DDCFDCE934}" type="slidenum">
              <a:rPr lang="en-US" smtClean="0"/>
              <a:pPr/>
              <a:t>9</a:t>
            </a:fld>
            <a:endParaRPr lang="en-US"/>
          </a:p>
        </p:txBody>
      </p:sp>
      <p:sp>
        <p:nvSpPr>
          <p:cNvPr id="15" name="Text 10"/>
          <p:cNvSpPr/>
          <p:nvPr/>
        </p:nvSpPr>
        <p:spPr>
          <a:xfrm>
            <a:off x="428978" y="7010401"/>
            <a:ext cx="13004800" cy="787706"/>
          </a:xfrm>
          <a:prstGeom prst="rect">
            <a:avLst/>
          </a:prstGeom>
          <a:noFill/>
          <a:ln/>
        </p:spPr>
        <p:txBody>
          <a:bodyPr wrap="square" lIns="0" tIns="0" rIns="0" bIns="0" rtlCol="0" anchor="t"/>
          <a:lstStyle/>
          <a:p>
            <a:pPr marL="342900" indent="-342900" algn="l">
              <a:lnSpc>
                <a:spcPts val="2450"/>
              </a:lnSpc>
              <a:buFont typeface="Wingdings" panose="05000000000000000000" pitchFamily="2" charset="2"/>
              <a:buChar char="Ø"/>
            </a:pPr>
            <a:r>
              <a:rPr lang="en-US" sz="2000">
                <a:latin typeface="Roboto" pitchFamily="34" charset="0"/>
                <a:ea typeface="Roboto" pitchFamily="34" charset="-122"/>
                <a:cs typeface="Roboto" pitchFamily="34" charset="-120"/>
              </a:rPr>
              <a:t>69.53% of Racialized workers have experience at least on type of Workplace Racial Discrimination (WP-RD).</a:t>
            </a:r>
          </a:p>
          <a:p>
            <a:pPr marL="342900" indent="-342900" algn="l">
              <a:lnSpc>
                <a:spcPts val="2450"/>
              </a:lnSpc>
              <a:buFont typeface="Wingdings" panose="05000000000000000000" pitchFamily="2" charset="2"/>
              <a:buChar char="Ø"/>
            </a:pPr>
            <a:r>
              <a:rPr lang="en-US" sz="2000">
                <a:latin typeface="Roboto" pitchFamily="34" charset="0"/>
                <a:ea typeface="Roboto" pitchFamily="34" charset="-122"/>
                <a:cs typeface="Roboto" pitchFamily="34" charset="-120"/>
              </a:rPr>
              <a:t>Slower promotion and Pay raise and not getting hired are the most prevalent type of WP-RD.</a:t>
            </a:r>
            <a:endParaRPr lang="en-US" sz="2000"/>
          </a:p>
        </p:txBody>
      </p:sp>
      <p:graphicFrame>
        <p:nvGraphicFramePr>
          <p:cNvPr id="4" name="Chart 3">
            <a:extLst>
              <a:ext uri="{FF2B5EF4-FFF2-40B4-BE49-F238E27FC236}">
                <a16:creationId xmlns:a16="http://schemas.microsoft.com/office/drawing/2014/main" id="{00BADDA4-F15D-5257-5F3A-237C6519A4B3}"/>
              </a:ext>
            </a:extLst>
          </p:cNvPr>
          <p:cNvGraphicFramePr>
            <a:graphicFrameLocks/>
          </p:cNvGraphicFramePr>
          <p:nvPr>
            <p:extLst>
              <p:ext uri="{D42A27DB-BD31-4B8C-83A1-F6EECF244321}">
                <p14:modId xmlns:p14="http://schemas.microsoft.com/office/powerpoint/2010/main" val="3347288650"/>
              </p:ext>
            </p:extLst>
          </p:nvPr>
        </p:nvGraphicFramePr>
        <p:xfrm>
          <a:off x="318052" y="1696832"/>
          <a:ext cx="13972335" cy="52009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1_VanillaVTI">
  <a:themeElements>
    <a:clrScheme name="Custom 4">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147674"/>
      </a:hlink>
      <a:folHlink>
        <a:srgbClr val="864EA9"/>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4186</Words>
  <Application>Microsoft Office PowerPoint</Application>
  <PresentationFormat>Custom</PresentationFormat>
  <Paragraphs>424</Paragraphs>
  <Slides>36</Slides>
  <Notes>33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Wingdings</vt:lpstr>
      <vt:lpstr>Arial,Sans-Serif</vt:lpstr>
      <vt:lpstr>Roboto Mono Light</vt:lpstr>
      <vt:lpstr>Arial</vt:lpstr>
      <vt:lpstr>Roboto Mono</vt:lpstr>
      <vt:lpstr>Roboto Bold</vt:lpstr>
      <vt:lpstr>Calibri</vt:lpstr>
      <vt:lpstr>-webkit-standard</vt:lpstr>
      <vt:lpstr>Neue Haas Grotesk Text Pro</vt:lpstr>
      <vt:lpstr>Roboto Mono Medium</vt:lpstr>
      <vt:lpstr>Roboto</vt:lpstr>
      <vt:lpstr>Corbel</vt:lpstr>
      <vt:lpstr>VanillaVTI</vt:lpstr>
      <vt:lpstr>1_VanillaVTI</vt:lpstr>
      <vt:lpstr>PowerPoint Presentation</vt:lpstr>
      <vt:lpstr>Land Acknowledgement</vt:lpstr>
      <vt:lpstr>Participant Insights from Registration Data (I–M) </vt:lpstr>
      <vt:lpstr>Participant Insights from Registration Data (I–M) </vt:lpstr>
      <vt:lpstr>What the Evidence Shows: Racial Discrimination and Health Outcomes for Racialized Public Servants</vt:lpstr>
      <vt:lpstr>PRESENTATION ROADMAP</vt:lpstr>
      <vt:lpstr>The Hidden Crisis</vt:lpstr>
      <vt:lpstr>Alarming Statistics</vt:lpstr>
      <vt:lpstr>Workplace Racial Discrimination Among Racialized Workers </vt:lpstr>
      <vt:lpstr>Workplace Racial Discrimination in Canadian Public Service Workplaces</vt:lpstr>
      <vt:lpstr>Work Place Racial Discrimination:  Industry and Racial Background</vt:lpstr>
      <vt:lpstr>Domains of WP-RD Among Black Workers 1 of 2</vt:lpstr>
      <vt:lpstr>Domains of WP-RD Among Black Workers 2 of 2</vt:lpstr>
      <vt:lpstr>Dr. Rachel Zellers’ report: A Study on the Black Executive Community in the Federal Public Service </vt:lpstr>
      <vt:lpstr>Real Voices: Experiences from Black Public Servants (1 of 3)</vt:lpstr>
      <vt:lpstr>Real Voices: Experiences from Black Public Servants (2 of 3)</vt:lpstr>
      <vt:lpstr>Real Voices: Experiences from Black Public Servants (3 of 3)</vt:lpstr>
      <vt:lpstr>Workplace Racial Discrimination and  Health</vt:lpstr>
      <vt:lpstr>Mental Health Toll:</vt:lpstr>
      <vt:lpstr>Organizational Toll: Economic Burden</vt:lpstr>
      <vt:lpstr>Increased Likelihood of Chronic Diseases associated with Racial Discrimination in the Workplace</vt:lpstr>
      <vt:lpstr>Type of Racial Discrimination Experience and Blood Pressure Responsivity Among Black Workers</vt:lpstr>
      <vt:lpstr>How do reporting and receiving acknowledgement influence blood pressure patterns?</vt:lpstr>
      <vt:lpstr>Health Toll: Stress Pathway</vt:lpstr>
      <vt:lpstr>Quote</vt:lpstr>
      <vt:lpstr>What the evidence shows </vt:lpstr>
      <vt:lpstr>TAKE AWAY</vt:lpstr>
      <vt:lpstr>Implications For Us</vt:lpstr>
      <vt:lpstr>Embedding Racism into Hazard Prevention Programs</vt:lpstr>
      <vt:lpstr>Embedding Racism into Hazard Prevention Programs</vt:lpstr>
      <vt:lpstr>Why This Matters — The Impact on Employees </vt:lpstr>
      <vt:lpstr>Closing Reflections:</vt:lpstr>
      <vt:lpstr>THANK YOU in several African and Caribbean languages  </vt:lpstr>
      <vt:lpstr>Questions and Answers</vt:lpstr>
      <vt:lpstr>PowerPoint Presentation</vt:lpstr>
      <vt:lpstr>Increased Likelihood of Chronic Diseases associated with Racial Discrimination in the Workplace (accessible version)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Khan, Muhammed Ali (he-il)</cp:lastModifiedBy>
  <cp:revision>3</cp:revision>
  <dcterms:created xsi:type="dcterms:W3CDTF">2025-09-24T16:58:29Z</dcterms:created>
  <dcterms:modified xsi:type="dcterms:W3CDTF">2026-02-19T18:13:00Z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d8ed60-cd71-485b-a85b-277aaf32f506_Enabled">
    <vt:lpwstr>true</vt:lpwstr>
  </property>
  <property fmtid="{D5CDD505-2E9C-101B-9397-08002B2CF9AE}" pid="3" name="MSIP_Label_05d8ed60-cd71-485b-a85b-277aaf32f506_SetDate">
    <vt:lpwstr>2026-02-17T16:53:49Z</vt:lpwstr>
  </property>
  <property fmtid="{D5CDD505-2E9C-101B-9397-08002B2CF9AE}" pid="4" name="MSIP_Label_05d8ed60-cd71-485b-a85b-277aaf32f506_Method">
    <vt:lpwstr>Standard</vt:lpwstr>
  </property>
  <property fmtid="{D5CDD505-2E9C-101B-9397-08002B2CF9AE}" pid="5" name="MSIP_Label_05d8ed60-cd71-485b-a85b-277aaf32f506_Name">
    <vt:lpwstr>Unclassified</vt:lpwstr>
  </property>
  <property fmtid="{D5CDD505-2E9C-101B-9397-08002B2CF9AE}" pid="6" name="MSIP_Label_05d8ed60-cd71-485b-a85b-277aaf32f506_SiteId">
    <vt:lpwstr>42fd9015-de4d-4223-a368-baeacab48927</vt:lpwstr>
  </property>
  <property fmtid="{D5CDD505-2E9C-101B-9397-08002B2CF9AE}" pid="7" name="MSIP_Label_05d8ed60-cd71-485b-a85b-277aaf32f506_ActionId">
    <vt:lpwstr>f4ce6d3f-5d04-4e0e-b786-98df336afd62</vt:lpwstr>
  </property>
  <property fmtid="{D5CDD505-2E9C-101B-9397-08002B2CF9AE}" pid="8" name="MSIP_Label_05d8ed60-cd71-485b-a85b-277aaf32f506_ContentBits">
    <vt:lpwstr>1</vt:lpwstr>
  </property>
  <property fmtid="{D5CDD505-2E9C-101B-9397-08002B2CF9AE}" pid="9" name="MSIP_Label_05d8ed60-cd71-485b-a85b-277aaf32f506_Tag">
    <vt:lpwstr>10, 3, 0, 2</vt:lpwstr>
  </property>
  <property fmtid="{D5CDD505-2E9C-101B-9397-08002B2CF9AE}" pid="10" name="ClassificationContentMarkingHeaderLocations">
    <vt:lpwstr>Office Theme:3</vt:lpwstr>
  </property>
  <property fmtid="{D5CDD505-2E9C-101B-9397-08002B2CF9AE}" pid="11" name="ClassificationContentMarkingHeaderText">
    <vt:lpwstr>Unclassified / Non classifié</vt:lpwstr>
  </property>
</Properties>
</file>