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0"/>
  </p:notesMasterIdLst>
  <p:handoutMasterIdLst>
    <p:handoutMasterId r:id="rId21"/>
  </p:handoutMasterIdLst>
  <p:sldIdLst>
    <p:sldId id="384" r:id="rId2"/>
    <p:sldId id="4970" r:id="rId3"/>
    <p:sldId id="5240" r:id="rId4"/>
    <p:sldId id="5225" r:id="rId5"/>
    <p:sldId id="5235" r:id="rId6"/>
    <p:sldId id="5226" r:id="rId7"/>
    <p:sldId id="5234" r:id="rId8"/>
    <p:sldId id="5227" r:id="rId9"/>
    <p:sldId id="5236" r:id="rId10"/>
    <p:sldId id="5228" r:id="rId11"/>
    <p:sldId id="5224" r:id="rId12"/>
    <p:sldId id="5230" r:id="rId13"/>
    <p:sldId id="5229" r:id="rId14"/>
    <p:sldId id="5231" r:id="rId15"/>
    <p:sldId id="5232" r:id="rId16"/>
    <p:sldId id="5239" r:id="rId17"/>
    <p:sldId id="5233" r:id="rId18"/>
    <p:sldId id="5238"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 d'accompagnement pour les parrains" id="{03B05D77-9260-4155-89D2-01FB834881E6}">
          <p14:sldIdLst>
            <p14:sldId id="384"/>
            <p14:sldId id="4970"/>
            <p14:sldId id="5240"/>
            <p14:sldId id="5225"/>
            <p14:sldId id="5235"/>
            <p14:sldId id="5226"/>
            <p14:sldId id="5234"/>
            <p14:sldId id="5227"/>
            <p14:sldId id="5236"/>
            <p14:sldId id="5228"/>
            <p14:sldId id="5224"/>
            <p14:sldId id="5230"/>
            <p14:sldId id="5229"/>
          </p14:sldIdLst>
        </p14:section>
        <p14:section name="Annexe A" id="{4922B495-0F16-4267-BC1E-E320E3B3C8F7}">
          <p14:sldIdLst>
            <p14:sldId id="5231"/>
            <p14:sldId id="5232"/>
            <p14:sldId id="5239"/>
          </p14:sldIdLst>
        </p14:section>
        <p14:section name="Annexe B" id="{F11FB15C-A4FC-491D-87FA-7B1ADC8F2706}">
          <p14:sldIdLst>
            <p14:sldId id="5233"/>
          </p14:sldIdLst>
        </p14:section>
        <p14:section name="Annexe C" id="{C5F99289-B19E-428E-A945-A16D6E4FEED4}">
          <p14:sldIdLst>
            <p14:sldId id="52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D8323A-26A7-DB1C-BF9C-AFDE80421CFC}" name="Jacob, Karen (SPAC/PSPC) (elle-la / she-her)" initials="Js" userId="S::karen.jacob@tpsgc-pwgsc.gc.ca::66e9cce0-e37b-4645-a907-f7690bd68dfb" providerId="AD"/>
  <p188:author id="{B82E8466-83BB-6317-73B9-A51F2FE0BC10}" name="Pare, Carine (SPAC/PSPC)" initials="PC(" userId="S::Carine.Pare@tpsgc-pwgsc.gc.ca::71f88b2f-db4c-4269-9577-1025f7fc6543" providerId="AD"/>
  <p188:author id="{685D0F8D-5798-DA56-B0ED-0D6E00F4CB73}" name="Dion3, Alain (SPAC/PSPC) (il-lui / he-him)" initials="DA((/h" userId="S::alain.dion3@tpsgc-pwgsc.gc.ca::b5972ad0-fee1-4393-9fd4-8bc589782a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82"/>
    <a:srgbClr val="7CB430"/>
    <a:srgbClr val="A8CE75"/>
    <a:srgbClr val="4CB6A0"/>
    <a:srgbClr val="D0FAC0"/>
    <a:srgbClr val="A2F682"/>
    <a:srgbClr val="BA84D7"/>
    <a:srgbClr val="FCEED2"/>
    <a:srgbClr val="000000"/>
    <a:srgbClr val="8B8B8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B1B96-42BA-4A48-9BD4-1FCF3439ACBA}" v="60" dt="2023-10-04T22:16:41.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50" y="23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3, Alain (SPAC/PSPC) (il-lui / he-him)" userId="b5972ad0-fee1-4393-9fd4-8bc589782ac7" providerId="ADAL" clId="{5FCB1B96-42BA-4A48-9BD4-1FCF3439ACBA}"/>
    <pc:docChg chg="undo redo custSel modSld modMainMaster delSection modSection">
      <pc:chgData name="Dion3, Alain (SPAC/PSPC) (il-lui / he-him)" userId="b5972ad0-fee1-4393-9fd4-8bc589782ac7" providerId="ADAL" clId="{5FCB1B96-42BA-4A48-9BD4-1FCF3439ACBA}" dt="2023-10-04T22:30:45" v="3347" actId="20577"/>
      <pc:docMkLst>
        <pc:docMk/>
      </pc:docMkLst>
      <pc:sldChg chg="modSp mod">
        <pc:chgData name="Dion3, Alain (SPAC/PSPC) (il-lui / he-him)" userId="b5972ad0-fee1-4393-9fd4-8bc589782ac7" providerId="ADAL" clId="{5FCB1B96-42BA-4A48-9BD4-1FCF3439ACBA}" dt="2023-10-04T18:01:12.750" v="248" actId="790"/>
        <pc:sldMkLst>
          <pc:docMk/>
          <pc:sldMk cId="1739606208" sldId="384"/>
        </pc:sldMkLst>
        <pc:spChg chg="mod">
          <ac:chgData name="Dion3, Alain (SPAC/PSPC) (il-lui / he-him)" userId="b5972ad0-fee1-4393-9fd4-8bc589782ac7" providerId="ADAL" clId="{5FCB1B96-42BA-4A48-9BD4-1FCF3439ACBA}" dt="2023-10-04T18:01:12.750" v="248" actId="790"/>
          <ac:spMkLst>
            <pc:docMk/>
            <pc:sldMk cId="1739606208" sldId="384"/>
            <ac:spMk id="2" creationId="{00000000-0000-0000-0000-000000000000}"/>
          </ac:spMkLst>
        </pc:spChg>
        <pc:spChg chg="mod">
          <ac:chgData name="Dion3, Alain (SPAC/PSPC) (il-lui / he-him)" userId="b5972ad0-fee1-4393-9fd4-8bc589782ac7" providerId="ADAL" clId="{5FCB1B96-42BA-4A48-9BD4-1FCF3439ACBA}" dt="2023-10-04T18:01:12.750" v="248" actId="790"/>
          <ac:spMkLst>
            <pc:docMk/>
            <pc:sldMk cId="1739606208" sldId="384"/>
            <ac:spMk id="3" creationId="{00000000-0000-0000-0000-000000000000}"/>
          </ac:spMkLst>
        </pc:spChg>
        <pc:spChg chg="mod">
          <ac:chgData name="Dion3, Alain (SPAC/PSPC) (il-lui / he-him)" userId="b5972ad0-fee1-4393-9fd4-8bc589782ac7" providerId="ADAL" clId="{5FCB1B96-42BA-4A48-9BD4-1FCF3439ACBA}" dt="2023-10-04T18:01:12.750" v="248" actId="790"/>
          <ac:spMkLst>
            <pc:docMk/>
            <pc:sldMk cId="1739606208" sldId="384"/>
            <ac:spMk id="7" creationId="{00000000-0000-0000-0000-000000000000}"/>
          </ac:spMkLst>
        </pc:spChg>
        <pc:spChg chg="mod">
          <ac:chgData name="Dion3, Alain (SPAC/PSPC) (il-lui / he-him)" userId="b5972ad0-fee1-4393-9fd4-8bc589782ac7" providerId="ADAL" clId="{5FCB1B96-42BA-4A48-9BD4-1FCF3439ACBA}" dt="2023-10-04T18:01:12.750" v="248" actId="790"/>
          <ac:spMkLst>
            <pc:docMk/>
            <pc:sldMk cId="1739606208" sldId="384"/>
            <ac:spMk id="8" creationId="{00000000-0000-0000-0000-000000000000}"/>
          </ac:spMkLst>
        </pc:spChg>
        <pc:spChg chg="mod">
          <ac:chgData name="Dion3, Alain (SPAC/PSPC) (il-lui / he-him)" userId="b5972ad0-fee1-4393-9fd4-8bc589782ac7" providerId="ADAL" clId="{5FCB1B96-42BA-4A48-9BD4-1FCF3439ACBA}" dt="2023-10-04T18:01:12.750" v="248" actId="790"/>
          <ac:spMkLst>
            <pc:docMk/>
            <pc:sldMk cId="1739606208" sldId="384"/>
            <ac:spMk id="9" creationId="{00000000-0000-0000-0000-000000000000}"/>
          </ac:spMkLst>
        </pc:spChg>
        <pc:picChg chg="mod">
          <ac:chgData name="Dion3, Alain (SPAC/PSPC) (il-lui / he-him)" userId="b5972ad0-fee1-4393-9fd4-8bc589782ac7" providerId="ADAL" clId="{5FCB1B96-42BA-4A48-9BD4-1FCF3439ACBA}" dt="2023-10-04T18:01:03.498" v="247" actId="1076"/>
          <ac:picMkLst>
            <pc:docMk/>
            <pc:sldMk cId="1739606208" sldId="384"/>
            <ac:picMk id="6" creationId="{00000000-0000-0000-0000-000000000000}"/>
          </ac:picMkLst>
        </pc:picChg>
        <pc:picChg chg="mod">
          <ac:chgData name="Dion3, Alain (SPAC/PSPC) (il-lui / he-him)" userId="b5972ad0-fee1-4393-9fd4-8bc589782ac7" providerId="ADAL" clId="{5FCB1B96-42BA-4A48-9BD4-1FCF3439ACBA}" dt="2023-10-04T14:26:39.639" v="2" actId="14826"/>
          <ac:picMkLst>
            <pc:docMk/>
            <pc:sldMk cId="1739606208" sldId="384"/>
            <ac:picMk id="13" creationId="{00000000-0000-0000-0000-000000000000}"/>
          </ac:picMkLst>
        </pc:picChg>
      </pc:sldChg>
      <pc:sldChg chg="modSp mod delCm modCm">
        <pc:chgData name="Dion3, Alain (SPAC/PSPC) (il-lui / he-him)" userId="b5972ad0-fee1-4393-9fd4-8bc589782ac7" providerId="ADAL" clId="{5FCB1B96-42BA-4A48-9BD4-1FCF3439ACBA}" dt="2023-10-04T20:11:22.717" v="1042" actId="20577"/>
        <pc:sldMkLst>
          <pc:docMk/>
          <pc:sldMk cId="3291831031" sldId="4970"/>
        </pc:sldMkLst>
        <pc:spChg chg="mod">
          <ac:chgData name="Dion3, Alain (SPAC/PSPC) (il-lui / he-him)" userId="b5972ad0-fee1-4393-9fd4-8bc589782ac7" providerId="ADAL" clId="{5FCB1B96-42BA-4A48-9BD4-1FCF3439ACBA}" dt="2023-10-04T20:11:22.717" v="1042" actId="20577"/>
          <ac:spMkLst>
            <pc:docMk/>
            <pc:sldMk cId="3291831031" sldId="4970"/>
            <ac:spMk id="3" creationId="{FD444075-0BA1-41E6-B6F3-24D928084428}"/>
          </ac:spMkLst>
        </pc:spChg>
        <pc:picChg chg="mod">
          <ac:chgData name="Dion3, Alain (SPAC/PSPC) (il-lui / he-him)" userId="b5972ad0-fee1-4393-9fd4-8bc589782ac7" providerId="ADAL" clId="{5FCB1B96-42BA-4A48-9BD4-1FCF3439ACBA}" dt="2023-10-04T19:47:32.182" v="250" actId="14826"/>
          <ac:picMkLst>
            <pc:docMk/>
            <pc:sldMk cId="3291831031" sldId="4970"/>
            <ac:picMk id="6" creationId="{3BD59A0B-E2B0-F3AB-6379-01E9AD203A1E}"/>
          </ac:picMkLst>
        </pc:picChg>
        <pc:picChg chg="mod">
          <ac:chgData name="Dion3, Alain (SPAC/PSPC) (il-lui / he-him)" userId="b5972ad0-fee1-4393-9fd4-8bc589782ac7" providerId="ADAL" clId="{5FCB1B96-42BA-4A48-9BD4-1FCF3439ACBA}" dt="2023-10-04T19:48:22.667" v="251" actId="14826"/>
          <ac:picMkLst>
            <pc:docMk/>
            <pc:sldMk cId="3291831031" sldId="4970"/>
            <ac:picMk id="9" creationId="{FC846FEA-9781-4286-5FB9-72D7CEF27D10}"/>
          </ac:picMkLst>
        </pc:picChg>
        <pc:picChg chg="mod">
          <ac:chgData name="Dion3, Alain (SPAC/PSPC) (il-lui / he-him)" userId="b5972ad0-fee1-4393-9fd4-8bc589782ac7" providerId="ADAL" clId="{5FCB1B96-42BA-4A48-9BD4-1FCF3439ACBA}" dt="2023-10-04T19:49:17.702" v="254" actId="14826"/>
          <ac:picMkLst>
            <pc:docMk/>
            <pc:sldMk cId="3291831031" sldId="4970"/>
            <ac:picMk id="11" creationId="{A99CD1BB-F5EC-AE74-D39F-DF3E7AC543D8}"/>
          </ac:picMkLst>
        </pc:picChg>
      </pc:sldChg>
      <pc:sldChg chg="addSp modSp mod">
        <pc:chgData name="Dion3, Alain (SPAC/PSPC) (il-lui / he-him)" userId="b5972ad0-fee1-4393-9fd4-8bc589782ac7" providerId="ADAL" clId="{5FCB1B96-42BA-4A48-9BD4-1FCF3439ACBA}" dt="2023-10-04T22:07:51.903" v="2654" actId="20577"/>
        <pc:sldMkLst>
          <pc:docMk/>
          <pc:sldMk cId="3485885096" sldId="5224"/>
        </pc:sldMkLst>
        <pc:spChg chg="mod">
          <ac:chgData name="Dion3, Alain (SPAC/PSPC) (il-lui / he-him)" userId="b5972ad0-fee1-4393-9fd4-8bc589782ac7" providerId="ADAL" clId="{5FCB1B96-42BA-4A48-9BD4-1FCF3439ACBA}" dt="2023-10-04T22:07:51.903" v="2654" actId="20577"/>
          <ac:spMkLst>
            <pc:docMk/>
            <pc:sldMk cId="3485885096" sldId="5224"/>
            <ac:spMk id="2" creationId="{4E19599B-E171-4EA1-B1F2-58CE89F0BBFE}"/>
          </ac:spMkLst>
        </pc:spChg>
        <pc:spChg chg="add mod">
          <ac:chgData name="Dion3, Alain (SPAC/PSPC) (il-lui / he-him)" userId="b5972ad0-fee1-4393-9fd4-8bc589782ac7" providerId="ADAL" clId="{5FCB1B96-42BA-4A48-9BD4-1FCF3439ACBA}" dt="2023-10-04T21:57:04.384" v="2305" actId="20577"/>
          <ac:spMkLst>
            <pc:docMk/>
            <pc:sldMk cId="3485885096" sldId="5224"/>
            <ac:spMk id="3" creationId="{03D84369-E1F5-54E1-8DA3-B8EE50BC484C}"/>
          </ac:spMkLst>
        </pc:spChg>
        <pc:graphicFrameChg chg="mod modGraphic">
          <ac:chgData name="Dion3, Alain (SPAC/PSPC) (il-lui / he-him)" userId="b5972ad0-fee1-4393-9fd4-8bc589782ac7" providerId="ADAL" clId="{5FCB1B96-42BA-4A48-9BD4-1FCF3439ACBA}" dt="2023-10-04T21:59:55.992" v="2495" actId="115"/>
          <ac:graphicFrameMkLst>
            <pc:docMk/>
            <pc:sldMk cId="3485885096" sldId="5224"/>
            <ac:graphicFrameMk id="4" creationId="{24CF9AB1-B87D-30EF-6333-5DDFEE587A9A}"/>
          </ac:graphicFrameMkLst>
        </pc:graphicFrameChg>
      </pc:sldChg>
      <pc:sldChg chg="modSp mod delCm modCm">
        <pc:chgData name="Dion3, Alain (SPAC/PSPC) (il-lui / he-him)" userId="b5972ad0-fee1-4393-9fd4-8bc589782ac7" providerId="ADAL" clId="{5FCB1B96-42BA-4A48-9BD4-1FCF3439ACBA}" dt="2023-10-04T20:32:34.694" v="1319"/>
        <pc:sldMkLst>
          <pc:docMk/>
          <pc:sldMk cId="182978909" sldId="5225"/>
        </pc:sldMkLst>
        <pc:spChg chg="mod">
          <ac:chgData name="Dion3, Alain (SPAC/PSPC) (il-lui / he-him)" userId="b5972ad0-fee1-4393-9fd4-8bc589782ac7" providerId="ADAL" clId="{5FCB1B96-42BA-4A48-9BD4-1FCF3439ACBA}" dt="2023-10-04T19:58:10.232" v="629" actId="790"/>
          <ac:spMkLst>
            <pc:docMk/>
            <pc:sldMk cId="182978909" sldId="5225"/>
            <ac:spMk id="2" creationId="{4E19599B-E171-4EA1-B1F2-58CE89F0BBFE}"/>
          </ac:spMkLst>
        </pc:spChg>
        <pc:spChg chg="mod">
          <ac:chgData name="Dion3, Alain (SPAC/PSPC) (il-lui / he-him)" userId="b5972ad0-fee1-4393-9fd4-8bc589782ac7" providerId="ADAL" clId="{5FCB1B96-42BA-4A48-9BD4-1FCF3439ACBA}" dt="2023-10-04T19:58:15.949" v="630" actId="20577"/>
          <ac:spMkLst>
            <pc:docMk/>
            <pc:sldMk cId="182978909" sldId="5225"/>
            <ac:spMk id="3" creationId="{CFE08DF8-5277-A8E7-421E-347F0231A539}"/>
          </ac:spMkLst>
        </pc:spChg>
        <pc:graphicFrameChg chg="modGraphic">
          <ac:chgData name="Dion3, Alain (SPAC/PSPC) (il-lui / he-him)" userId="b5972ad0-fee1-4393-9fd4-8bc589782ac7" providerId="ADAL" clId="{5FCB1B96-42BA-4A48-9BD4-1FCF3439ACBA}" dt="2023-10-04T20:03:39.549" v="850" actId="20577"/>
          <ac:graphicFrameMkLst>
            <pc:docMk/>
            <pc:sldMk cId="182978909" sldId="5225"/>
            <ac:graphicFrameMk id="4" creationId="{24CF9AB1-B87D-30EF-6333-5DDFEE587A9A}"/>
          </ac:graphicFrameMkLst>
        </pc:graphicFrameChg>
      </pc:sldChg>
      <pc:sldChg chg="modSp mod addCm delCm modCm">
        <pc:chgData name="Dion3, Alain (SPAC/PSPC) (il-lui / he-him)" userId="b5972ad0-fee1-4393-9fd4-8bc589782ac7" providerId="ADAL" clId="{5FCB1B96-42BA-4A48-9BD4-1FCF3439ACBA}" dt="2023-10-04T20:39:42.894" v="1357"/>
        <pc:sldMkLst>
          <pc:docMk/>
          <pc:sldMk cId="3490053419" sldId="5226"/>
        </pc:sldMkLst>
        <pc:spChg chg="mod">
          <ac:chgData name="Dion3, Alain (SPAC/PSPC) (il-lui / he-him)" userId="b5972ad0-fee1-4393-9fd4-8bc589782ac7" providerId="ADAL" clId="{5FCB1B96-42BA-4A48-9BD4-1FCF3439ACBA}" dt="2023-10-04T20:23:14.777" v="1061" actId="14100"/>
          <ac:spMkLst>
            <pc:docMk/>
            <pc:sldMk cId="3490053419" sldId="5226"/>
            <ac:spMk id="2" creationId="{4E19599B-E171-4EA1-B1F2-58CE89F0BBFE}"/>
          </ac:spMkLst>
        </pc:spChg>
        <pc:spChg chg="mod">
          <ac:chgData name="Dion3, Alain (SPAC/PSPC) (il-lui / he-him)" userId="b5972ad0-fee1-4393-9fd4-8bc589782ac7" providerId="ADAL" clId="{5FCB1B96-42BA-4A48-9BD4-1FCF3439ACBA}" dt="2023-10-04T20:24:56.461" v="1177" actId="20577"/>
          <ac:spMkLst>
            <pc:docMk/>
            <pc:sldMk cId="3490053419" sldId="5226"/>
            <ac:spMk id="3" creationId="{CFE08DF8-5277-A8E7-421E-347F0231A539}"/>
          </ac:spMkLst>
        </pc:spChg>
        <pc:graphicFrameChg chg="modGraphic">
          <ac:chgData name="Dion3, Alain (SPAC/PSPC) (il-lui / he-him)" userId="b5972ad0-fee1-4393-9fd4-8bc589782ac7" providerId="ADAL" clId="{5FCB1B96-42BA-4A48-9BD4-1FCF3439ACBA}" dt="2023-10-04T20:34:35.418" v="1355" actId="20577"/>
          <ac:graphicFrameMkLst>
            <pc:docMk/>
            <pc:sldMk cId="3490053419" sldId="5226"/>
            <ac:graphicFrameMk id="4" creationId="{24CF9AB1-B87D-30EF-6333-5DDFEE587A9A}"/>
          </ac:graphicFrameMkLst>
        </pc:graphicFrameChg>
        <pc:picChg chg="mod">
          <ac:chgData name="Dion3, Alain (SPAC/PSPC) (il-lui / he-him)" userId="b5972ad0-fee1-4393-9fd4-8bc589782ac7" providerId="ADAL" clId="{5FCB1B96-42BA-4A48-9BD4-1FCF3439ACBA}" dt="2023-10-04T20:23:08.277" v="1060" actId="1076"/>
          <ac:picMkLst>
            <pc:docMk/>
            <pc:sldMk cId="3490053419" sldId="5226"/>
            <ac:picMk id="6" creationId="{BFB2265D-FB9C-CAE3-C589-D2BA3801EAD3}"/>
          </ac:picMkLst>
        </pc:picChg>
      </pc:sldChg>
      <pc:sldChg chg="modSp mod addCm delCm modCm">
        <pc:chgData name="Dion3, Alain (SPAC/PSPC) (il-lui / he-him)" userId="b5972ad0-fee1-4393-9fd4-8bc589782ac7" providerId="ADAL" clId="{5FCB1B96-42BA-4A48-9BD4-1FCF3439ACBA}" dt="2023-10-04T21:33:10.044" v="1939" actId="20577"/>
        <pc:sldMkLst>
          <pc:docMk/>
          <pc:sldMk cId="1144581890" sldId="5227"/>
        </pc:sldMkLst>
        <pc:spChg chg="mod">
          <ac:chgData name="Dion3, Alain (SPAC/PSPC) (il-lui / he-him)" userId="b5972ad0-fee1-4393-9fd4-8bc589782ac7" providerId="ADAL" clId="{5FCB1B96-42BA-4A48-9BD4-1FCF3439ACBA}" dt="2023-10-04T21:13:59.192" v="1629" actId="790"/>
          <ac:spMkLst>
            <pc:docMk/>
            <pc:sldMk cId="1144581890" sldId="5227"/>
            <ac:spMk id="2" creationId="{4E19599B-E171-4EA1-B1F2-58CE89F0BBFE}"/>
          </ac:spMkLst>
        </pc:spChg>
        <pc:spChg chg="mod">
          <ac:chgData name="Dion3, Alain (SPAC/PSPC) (il-lui / he-him)" userId="b5972ad0-fee1-4393-9fd4-8bc589782ac7" providerId="ADAL" clId="{5FCB1B96-42BA-4A48-9BD4-1FCF3439ACBA}" dt="2023-10-04T21:15:03.311" v="1659" actId="20577"/>
          <ac:spMkLst>
            <pc:docMk/>
            <pc:sldMk cId="1144581890" sldId="5227"/>
            <ac:spMk id="3" creationId="{CFE08DF8-5277-A8E7-421E-347F0231A539}"/>
          </ac:spMkLst>
        </pc:spChg>
        <pc:graphicFrameChg chg="mod modGraphic">
          <ac:chgData name="Dion3, Alain (SPAC/PSPC) (il-lui / he-him)" userId="b5972ad0-fee1-4393-9fd4-8bc589782ac7" providerId="ADAL" clId="{5FCB1B96-42BA-4A48-9BD4-1FCF3439ACBA}" dt="2023-10-04T21:33:10.044" v="1939" actId="20577"/>
          <ac:graphicFrameMkLst>
            <pc:docMk/>
            <pc:sldMk cId="1144581890" sldId="5227"/>
            <ac:graphicFrameMk id="4" creationId="{24CF9AB1-B87D-30EF-6333-5DDFEE587A9A}"/>
          </ac:graphicFrameMkLst>
        </pc:graphicFrameChg>
        <pc:picChg chg="mod">
          <ac:chgData name="Dion3, Alain (SPAC/PSPC) (il-lui / he-him)" userId="b5972ad0-fee1-4393-9fd4-8bc589782ac7" providerId="ADAL" clId="{5FCB1B96-42BA-4A48-9BD4-1FCF3439ACBA}" dt="2023-10-04T21:14:40.383" v="1631" actId="14826"/>
          <ac:picMkLst>
            <pc:docMk/>
            <pc:sldMk cId="1144581890" sldId="5227"/>
            <ac:picMk id="7" creationId="{B43201D0-BEED-502D-E883-CE2A499B1A75}"/>
          </ac:picMkLst>
        </pc:picChg>
      </pc:sldChg>
      <pc:sldChg chg="modSp mod addCm delCm modCm">
        <pc:chgData name="Dion3, Alain (SPAC/PSPC) (il-lui / he-him)" userId="b5972ad0-fee1-4393-9fd4-8bc589782ac7" providerId="ADAL" clId="{5FCB1B96-42BA-4A48-9BD4-1FCF3439ACBA}" dt="2023-10-04T21:54:44.402" v="2265" actId="20577"/>
        <pc:sldMkLst>
          <pc:docMk/>
          <pc:sldMk cId="1390259925" sldId="5228"/>
        </pc:sldMkLst>
        <pc:spChg chg="mod">
          <ac:chgData name="Dion3, Alain (SPAC/PSPC) (il-lui / he-him)" userId="b5972ad0-fee1-4393-9fd4-8bc589782ac7" providerId="ADAL" clId="{5FCB1B96-42BA-4A48-9BD4-1FCF3439ACBA}" dt="2023-10-04T21:38:27.228" v="2173" actId="790"/>
          <ac:spMkLst>
            <pc:docMk/>
            <pc:sldMk cId="1390259925" sldId="5228"/>
            <ac:spMk id="2" creationId="{4E19599B-E171-4EA1-B1F2-58CE89F0BBFE}"/>
          </ac:spMkLst>
        </pc:spChg>
        <pc:spChg chg="mod">
          <ac:chgData name="Dion3, Alain (SPAC/PSPC) (il-lui / he-him)" userId="b5972ad0-fee1-4393-9fd4-8bc589782ac7" providerId="ADAL" clId="{5FCB1B96-42BA-4A48-9BD4-1FCF3439ACBA}" dt="2023-10-04T21:51:21.417" v="2181" actId="20577"/>
          <ac:spMkLst>
            <pc:docMk/>
            <pc:sldMk cId="1390259925" sldId="5228"/>
            <ac:spMk id="3" creationId="{CFE08DF8-5277-A8E7-421E-347F0231A539}"/>
          </ac:spMkLst>
        </pc:spChg>
        <pc:graphicFrameChg chg="mod modGraphic">
          <ac:chgData name="Dion3, Alain (SPAC/PSPC) (il-lui / he-him)" userId="b5972ad0-fee1-4393-9fd4-8bc589782ac7" providerId="ADAL" clId="{5FCB1B96-42BA-4A48-9BD4-1FCF3439ACBA}" dt="2023-10-04T21:54:44.402" v="2265" actId="20577"/>
          <ac:graphicFrameMkLst>
            <pc:docMk/>
            <pc:sldMk cId="1390259925" sldId="5228"/>
            <ac:graphicFrameMk id="4" creationId="{24CF9AB1-B87D-30EF-6333-5DDFEE587A9A}"/>
          </ac:graphicFrameMkLst>
        </pc:graphicFrameChg>
        <pc:picChg chg="mod">
          <ac:chgData name="Dion3, Alain (SPAC/PSPC) (il-lui / he-him)" userId="b5972ad0-fee1-4393-9fd4-8bc589782ac7" providerId="ADAL" clId="{5FCB1B96-42BA-4A48-9BD4-1FCF3439ACBA}" dt="2023-10-04T21:39:11.105" v="2175" actId="14826"/>
          <ac:picMkLst>
            <pc:docMk/>
            <pc:sldMk cId="1390259925" sldId="5228"/>
            <ac:picMk id="6" creationId="{80289E7F-71BF-932A-C224-751E6DE7F668}"/>
          </ac:picMkLst>
        </pc:picChg>
      </pc:sldChg>
      <pc:sldChg chg="modSp mod delCm">
        <pc:chgData name="Dion3, Alain (SPAC/PSPC) (il-lui / he-him)" userId="b5972ad0-fee1-4393-9fd4-8bc589782ac7" providerId="ADAL" clId="{5FCB1B96-42BA-4A48-9BD4-1FCF3439ACBA}" dt="2023-10-04T22:11:25.129" v="2735"/>
        <pc:sldMkLst>
          <pc:docMk/>
          <pc:sldMk cId="587856625" sldId="5229"/>
        </pc:sldMkLst>
        <pc:spChg chg="mod">
          <ac:chgData name="Dion3, Alain (SPAC/PSPC) (il-lui / he-him)" userId="b5972ad0-fee1-4393-9fd4-8bc589782ac7" providerId="ADAL" clId="{5FCB1B96-42BA-4A48-9BD4-1FCF3439ACBA}" dt="2023-10-04T22:09:02.388" v="2679" actId="790"/>
          <ac:spMkLst>
            <pc:docMk/>
            <pc:sldMk cId="587856625" sldId="5229"/>
            <ac:spMk id="2" creationId="{4E19599B-E171-4EA1-B1F2-58CE89F0BBFE}"/>
          </ac:spMkLst>
        </pc:spChg>
        <pc:graphicFrameChg chg="modGraphic">
          <ac:chgData name="Dion3, Alain (SPAC/PSPC) (il-lui / he-him)" userId="b5972ad0-fee1-4393-9fd4-8bc589782ac7" providerId="ADAL" clId="{5FCB1B96-42BA-4A48-9BD4-1FCF3439ACBA}" dt="2023-10-04T22:11:11.349" v="2733" actId="20577"/>
          <ac:graphicFrameMkLst>
            <pc:docMk/>
            <pc:sldMk cId="587856625" sldId="5229"/>
            <ac:graphicFrameMk id="4" creationId="{24CF9AB1-B87D-30EF-6333-5DDFEE587A9A}"/>
          </ac:graphicFrameMkLst>
        </pc:graphicFrameChg>
      </pc:sldChg>
      <pc:sldChg chg="modSp mod addCm delCm modCm">
        <pc:chgData name="Dion3, Alain (SPAC/PSPC) (il-lui / he-him)" userId="b5972ad0-fee1-4393-9fd4-8bc589782ac7" providerId="ADAL" clId="{5FCB1B96-42BA-4A48-9BD4-1FCF3439ACBA}" dt="2023-10-04T22:08:00.561" v="2674" actId="20577"/>
        <pc:sldMkLst>
          <pc:docMk/>
          <pc:sldMk cId="674218090" sldId="5230"/>
        </pc:sldMkLst>
        <pc:spChg chg="mod">
          <ac:chgData name="Dion3, Alain (SPAC/PSPC) (il-lui / he-him)" userId="b5972ad0-fee1-4393-9fd4-8bc589782ac7" providerId="ADAL" clId="{5FCB1B96-42BA-4A48-9BD4-1FCF3439ACBA}" dt="2023-10-04T22:08:00.561" v="2674" actId="20577"/>
          <ac:spMkLst>
            <pc:docMk/>
            <pc:sldMk cId="674218090" sldId="5230"/>
            <ac:spMk id="2" creationId="{4E19599B-E171-4EA1-B1F2-58CE89F0BBFE}"/>
          </ac:spMkLst>
        </pc:spChg>
        <pc:graphicFrameChg chg="modGraphic">
          <ac:chgData name="Dion3, Alain (SPAC/PSPC) (il-lui / he-him)" userId="b5972ad0-fee1-4393-9fd4-8bc589782ac7" providerId="ADAL" clId="{5FCB1B96-42BA-4A48-9BD4-1FCF3439ACBA}" dt="2023-10-04T22:06:49.336" v="2644" actId="20577"/>
          <ac:graphicFrameMkLst>
            <pc:docMk/>
            <pc:sldMk cId="674218090" sldId="5230"/>
            <ac:graphicFrameMk id="4" creationId="{24CF9AB1-B87D-30EF-6333-5DDFEE587A9A}"/>
          </ac:graphicFrameMkLst>
        </pc:graphicFrameChg>
      </pc:sldChg>
      <pc:sldChg chg="modSp mod">
        <pc:chgData name="Dion3, Alain (SPAC/PSPC) (il-lui / he-him)" userId="b5972ad0-fee1-4393-9fd4-8bc589782ac7" providerId="ADAL" clId="{5FCB1B96-42BA-4A48-9BD4-1FCF3439ACBA}" dt="2023-10-04T19:57:20.268" v="622" actId="313"/>
        <pc:sldMkLst>
          <pc:docMk/>
          <pc:sldMk cId="3915961620" sldId="5231"/>
        </pc:sldMkLst>
        <pc:spChg chg="mod">
          <ac:chgData name="Dion3, Alain (SPAC/PSPC) (il-lui / he-him)" userId="b5972ad0-fee1-4393-9fd4-8bc589782ac7" providerId="ADAL" clId="{5FCB1B96-42BA-4A48-9BD4-1FCF3439ACBA}" dt="2023-10-04T19:57:18.354" v="621" actId="313"/>
          <ac:spMkLst>
            <pc:docMk/>
            <pc:sldMk cId="3915961620" sldId="5231"/>
            <ac:spMk id="6" creationId="{306E129B-D947-5DF8-5DA0-09902543C004}"/>
          </ac:spMkLst>
        </pc:spChg>
        <pc:spChg chg="mod">
          <ac:chgData name="Dion3, Alain (SPAC/PSPC) (il-lui / he-him)" userId="b5972ad0-fee1-4393-9fd4-8bc589782ac7" providerId="ADAL" clId="{5FCB1B96-42BA-4A48-9BD4-1FCF3439ACBA}" dt="2023-10-04T19:57:20.268" v="622" actId="313"/>
          <ac:spMkLst>
            <pc:docMk/>
            <pc:sldMk cId="3915961620" sldId="5231"/>
            <ac:spMk id="8" creationId="{9573A90E-820E-3E38-098D-C48C99EFAD33}"/>
          </ac:spMkLst>
        </pc:spChg>
      </pc:sldChg>
      <pc:sldChg chg="modSp mod">
        <pc:chgData name="Dion3, Alain (SPAC/PSPC) (il-lui / he-him)" userId="b5972ad0-fee1-4393-9fd4-8bc589782ac7" providerId="ADAL" clId="{5FCB1B96-42BA-4A48-9BD4-1FCF3439ACBA}" dt="2023-10-04T22:16:21.878" v="2742"/>
        <pc:sldMkLst>
          <pc:docMk/>
          <pc:sldMk cId="1432611585" sldId="5232"/>
        </pc:sldMkLst>
        <pc:spChg chg="mod">
          <ac:chgData name="Dion3, Alain (SPAC/PSPC) (il-lui / he-him)" userId="b5972ad0-fee1-4393-9fd4-8bc589782ac7" providerId="ADAL" clId="{5FCB1B96-42BA-4A48-9BD4-1FCF3439ACBA}" dt="2023-10-04T19:57:21.377" v="623" actId="313"/>
          <ac:spMkLst>
            <pc:docMk/>
            <pc:sldMk cId="1432611585" sldId="5232"/>
            <ac:spMk id="2" creationId="{273A3A29-1F50-6C2C-AFB1-E2C00346CD9A}"/>
          </ac:spMkLst>
        </pc:spChg>
        <pc:spChg chg="mod">
          <ac:chgData name="Dion3, Alain (SPAC/PSPC) (il-lui / he-him)" userId="b5972ad0-fee1-4393-9fd4-8bc589782ac7" providerId="ADAL" clId="{5FCB1B96-42BA-4A48-9BD4-1FCF3439ACBA}" dt="2023-10-04T22:16:21.878" v="2742"/>
          <ac:spMkLst>
            <pc:docMk/>
            <pc:sldMk cId="1432611585" sldId="5232"/>
            <ac:spMk id="3" creationId="{5590E837-E784-6FF6-852A-121AC903DC15}"/>
          </ac:spMkLst>
        </pc:spChg>
      </pc:sldChg>
      <pc:sldChg chg="modSp mod">
        <pc:chgData name="Dion3, Alain (SPAC/PSPC) (il-lui / he-him)" userId="b5972ad0-fee1-4393-9fd4-8bc589782ac7" providerId="ADAL" clId="{5FCB1B96-42BA-4A48-9BD4-1FCF3439ACBA}" dt="2023-10-04T22:28:41.174" v="3200" actId="20577"/>
        <pc:sldMkLst>
          <pc:docMk/>
          <pc:sldMk cId="1398039021" sldId="5233"/>
        </pc:sldMkLst>
        <pc:spChg chg="mod">
          <ac:chgData name="Dion3, Alain (SPAC/PSPC) (il-lui / he-him)" userId="b5972ad0-fee1-4393-9fd4-8bc589782ac7" providerId="ADAL" clId="{5FCB1B96-42BA-4A48-9BD4-1FCF3439ACBA}" dt="2023-10-04T17:58:15.068" v="208" actId="790"/>
          <ac:spMkLst>
            <pc:docMk/>
            <pc:sldMk cId="1398039021" sldId="5233"/>
            <ac:spMk id="10" creationId="{388776ED-286F-1CF5-2875-D770E9CB6D92}"/>
          </ac:spMkLst>
        </pc:spChg>
        <pc:spChg chg="mod">
          <ac:chgData name="Dion3, Alain (SPAC/PSPC) (il-lui / he-him)" userId="b5972ad0-fee1-4393-9fd4-8bc589782ac7" providerId="ADAL" clId="{5FCB1B96-42BA-4A48-9BD4-1FCF3439ACBA}" dt="2023-10-04T17:58:15.068" v="208" actId="790"/>
          <ac:spMkLst>
            <pc:docMk/>
            <pc:sldMk cId="1398039021" sldId="5233"/>
            <ac:spMk id="12" creationId="{6528ECAF-802D-D971-A89F-DC967ED42FC9}"/>
          </ac:spMkLst>
        </pc:spChg>
        <pc:graphicFrameChg chg="mod modGraphic">
          <ac:chgData name="Dion3, Alain (SPAC/PSPC) (il-lui / he-him)" userId="b5972ad0-fee1-4393-9fd4-8bc589782ac7" providerId="ADAL" clId="{5FCB1B96-42BA-4A48-9BD4-1FCF3439ACBA}" dt="2023-10-04T22:28:41.174" v="3200" actId="20577"/>
          <ac:graphicFrameMkLst>
            <pc:docMk/>
            <pc:sldMk cId="1398039021" sldId="5233"/>
            <ac:graphicFrameMk id="4" creationId="{F074ED95-D9BE-4310-DCA8-A9EEE3569ECD}"/>
          </ac:graphicFrameMkLst>
        </pc:graphicFrameChg>
      </pc:sldChg>
      <pc:sldChg chg="modSp mod addCm delCm modCm">
        <pc:chgData name="Dion3, Alain (SPAC/PSPC) (il-lui / he-him)" userId="b5972ad0-fee1-4393-9fd4-8bc589782ac7" providerId="ADAL" clId="{5FCB1B96-42BA-4A48-9BD4-1FCF3439ACBA}" dt="2023-10-04T21:28:15.887" v="1830"/>
        <pc:sldMkLst>
          <pc:docMk/>
          <pc:sldMk cId="1997162241" sldId="5234"/>
        </pc:sldMkLst>
        <pc:spChg chg="mod">
          <ac:chgData name="Dion3, Alain (SPAC/PSPC) (il-lui / he-him)" userId="b5972ad0-fee1-4393-9fd4-8bc589782ac7" providerId="ADAL" clId="{5FCB1B96-42BA-4A48-9BD4-1FCF3439ACBA}" dt="2023-10-04T20:39:57.303" v="1358" actId="14100"/>
          <ac:spMkLst>
            <pc:docMk/>
            <pc:sldMk cId="1997162241" sldId="5234"/>
            <ac:spMk id="2" creationId="{4E19599B-E171-4EA1-B1F2-58CE89F0BBFE}"/>
          </ac:spMkLst>
        </pc:spChg>
        <pc:graphicFrameChg chg="mod modGraphic">
          <ac:chgData name="Dion3, Alain (SPAC/PSPC) (il-lui / he-him)" userId="b5972ad0-fee1-4393-9fd4-8bc589782ac7" providerId="ADAL" clId="{5FCB1B96-42BA-4A48-9BD4-1FCF3439ACBA}" dt="2023-10-04T21:28:15.887" v="1830"/>
          <ac:graphicFrameMkLst>
            <pc:docMk/>
            <pc:sldMk cId="1997162241" sldId="5234"/>
            <ac:graphicFrameMk id="4" creationId="{24CF9AB1-B87D-30EF-6333-5DDFEE587A9A}"/>
          </ac:graphicFrameMkLst>
        </pc:graphicFrameChg>
      </pc:sldChg>
      <pc:sldChg chg="modSp mod delCm modCm">
        <pc:chgData name="Dion3, Alain (SPAC/PSPC) (il-lui / he-him)" userId="b5972ad0-fee1-4393-9fd4-8bc589782ac7" providerId="ADAL" clId="{5FCB1B96-42BA-4A48-9BD4-1FCF3439ACBA}" dt="2023-10-04T20:32:38.086" v="1320"/>
        <pc:sldMkLst>
          <pc:docMk/>
          <pc:sldMk cId="3922765193" sldId="5235"/>
        </pc:sldMkLst>
        <pc:graphicFrameChg chg="modGraphic">
          <ac:chgData name="Dion3, Alain (SPAC/PSPC) (il-lui / he-him)" userId="b5972ad0-fee1-4393-9fd4-8bc589782ac7" providerId="ADAL" clId="{5FCB1B96-42BA-4A48-9BD4-1FCF3439ACBA}" dt="2023-10-04T20:11:31.626" v="1057" actId="20577"/>
          <ac:graphicFrameMkLst>
            <pc:docMk/>
            <pc:sldMk cId="3922765193" sldId="5235"/>
            <ac:graphicFrameMk id="4" creationId="{24CF9AB1-B87D-30EF-6333-5DDFEE587A9A}"/>
          </ac:graphicFrameMkLst>
        </pc:graphicFrameChg>
      </pc:sldChg>
      <pc:sldChg chg="modSp mod delCm modCm">
        <pc:chgData name="Dion3, Alain (SPAC/PSPC) (il-lui / he-him)" userId="b5972ad0-fee1-4393-9fd4-8bc589782ac7" providerId="ADAL" clId="{5FCB1B96-42BA-4A48-9BD4-1FCF3439ACBA}" dt="2023-10-04T21:37:41.885" v="2169" actId="20577"/>
        <pc:sldMkLst>
          <pc:docMk/>
          <pc:sldMk cId="3810231854" sldId="5236"/>
        </pc:sldMkLst>
        <pc:spChg chg="mod">
          <ac:chgData name="Dion3, Alain (SPAC/PSPC) (il-lui / he-him)" userId="b5972ad0-fee1-4393-9fd4-8bc589782ac7" providerId="ADAL" clId="{5FCB1B96-42BA-4A48-9BD4-1FCF3439ACBA}" dt="2023-10-04T21:33:22.651" v="1940" actId="14100"/>
          <ac:spMkLst>
            <pc:docMk/>
            <pc:sldMk cId="3810231854" sldId="5236"/>
            <ac:spMk id="2" creationId="{4E19599B-E171-4EA1-B1F2-58CE89F0BBFE}"/>
          </ac:spMkLst>
        </pc:spChg>
        <pc:graphicFrameChg chg="mod modGraphic">
          <ac:chgData name="Dion3, Alain (SPAC/PSPC) (il-lui / he-him)" userId="b5972ad0-fee1-4393-9fd4-8bc589782ac7" providerId="ADAL" clId="{5FCB1B96-42BA-4A48-9BD4-1FCF3439ACBA}" dt="2023-10-04T21:37:41.885" v="2169" actId="20577"/>
          <ac:graphicFrameMkLst>
            <pc:docMk/>
            <pc:sldMk cId="3810231854" sldId="5236"/>
            <ac:graphicFrameMk id="4" creationId="{24CF9AB1-B87D-30EF-6333-5DDFEE587A9A}"/>
          </ac:graphicFrameMkLst>
        </pc:graphicFrameChg>
      </pc:sldChg>
      <pc:sldChg chg="modSp mod delCm">
        <pc:chgData name="Dion3, Alain (SPAC/PSPC) (il-lui / he-him)" userId="b5972ad0-fee1-4393-9fd4-8bc589782ac7" providerId="ADAL" clId="{5FCB1B96-42BA-4A48-9BD4-1FCF3439ACBA}" dt="2023-10-04T22:30:45" v="3347" actId="20577"/>
        <pc:sldMkLst>
          <pc:docMk/>
          <pc:sldMk cId="831284817" sldId="5238"/>
        </pc:sldMkLst>
        <pc:graphicFrameChg chg="modGraphic">
          <ac:chgData name="Dion3, Alain (SPAC/PSPC) (il-lui / he-him)" userId="b5972ad0-fee1-4393-9fd4-8bc589782ac7" providerId="ADAL" clId="{5FCB1B96-42BA-4A48-9BD4-1FCF3439ACBA}" dt="2023-10-04T22:30:45" v="3347" actId="20577"/>
          <ac:graphicFrameMkLst>
            <pc:docMk/>
            <pc:sldMk cId="831284817" sldId="5238"/>
            <ac:graphicFrameMk id="4" creationId="{24CF9AB1-B87D-30EF-6333-5DDFEE587A9A}"/>
          </ac:graphicFrameMkLst>
        </pc:graphicFrameChg>
      </pc:sldChg>
      <pc:sldChg chg="modSp mod delCm">
        <pc:chgData name="Dion3, Alain (SPAC/PSPC) (il-lui / he-him)" userId="b5972ad0-fee1-4393-9fd4-8bc589782ac7" providerId="ADAL" clId="{5FCB1B96-42BA-4A48-9BD4-1FCF3439ACBA}" dt="2023-10-04T22:16:53.733" v="2757" actId="20577"/>
        <pc:sldMkLst>
          <pc:docMk/>
          <pc:sldMk cId="4248458314" sldId="5239"/>
        </pc:sldMkLst>
        <pc:spChg chg="mod">
          <ac:chgData name="Dion3, Alain (SPAC/PSPC) (il-lui / he-him)" userId="b5972ad0-fee1-4393-9fd4-8bc589782ac7" providerId="ADAL" clId="{5FCB1B96-42BA-4A48-9BD4-1FCF3439ACBA}" dt="2023-10-04T19:57:23.640" v="625" actId="313"/>
          <ac:spMkLst>
            <pc:docMk/>
            <pc:sldMk cId="4248458314" sldId="5239"/>
            <ac:spMk id="2" creationId="{273A3A29-1F50-6C2C-AFB1-E2C00346CD9A}"/>
          </ac:spMkLst>
        </pc:spChg>
        <pc:spChg chg="mod">
          <ac:chgData name="Dion3, Alain (SPAC/PSPC) (il-lui / he-him)" userId="b5972ad0-fee1-4393-9fd4-8bc589782ac7" providerId="ADAL" clId="{5FCB1B96-42BA-4A48-9BD4-1FCF3439ACBA}" dt="2023-10-04T19:57:24.923" v="626" actId="313"/>
          <ac:spMkLst>
            <pc:docMk/>
            <pc:sldMk cId="4248458314" sldId="5239"/>
            <ac:spMk id="3" creationId="{5590E837-E784-6FF6-852A-121AC903DC15}"/>
          </ac:spMkLst>
        </pc:spChg>
        <pc:spChg chg="mod">
          <ac:chgData name="Dion3, Alain (SPAC/PSPC) (il-lui / he-him)" userId="b5972ad0-fee1-4393-9fd4-8bc589782ac7" providerId="ADAL" clId="{5FCB1B96-42BA-4A48-9BD4-1FCF3439ACBA}" dt="2023-10-04T22:16:53.733" v="2757" actId="20577"/>
          <ac:spMkLst>
            <pc:docMk/>
            <pc:sldMk cId="4248458314" sldId="5239"/>
            <ac:spMk id="5" creationId="{70BBE713-1007-B5E6-D224-61C5D4A0AE99}"/>
          </ac:spMkLst>
        </pc:spChg>
      </pc:sldChg>
      <pc:sldChg chg="modSp mod">
        <pc:chgData name="Dion3, Alain (SPAC/PSPC) (il-lui / he-him)" userId="b5972ad0-fee1-4393-9fd4-8bc589782ac7" providerId="ADAL" clId="{5FCB1B96-42BA-4A48-9BD4-1FCF3439ACBA}" dt="2023-10-04T19:54:37.356" v="504" actId="790"/>
        <pc:sldMkLst>
          <pc:docMk/>
          <pc:sldMk cId="454253894" sldId="5240"/>
        </pc:sldMkLst>
        <pc:spChg chg="mod">
          <ac:chgData name="Dion3, Alain (SPAC/PSPC) (il-lui / he-him)" userId="b5972ad0-fee1-4393-9fd4-8bc589782ac7" providerId="ADAL" clId="{5FCB1B96-42BA-4A48-9BD4-1FCF3439ACBA}" dt="2023-10-04T19:54:37.356" v="504" actId="790"/>
          <ac:spMkLst>
            <pc:docMk/>
            <pc:sldMk cId="454253894" sldId="5240"/>
            <ac:spMk id="2" creationId="{C74025A8-BF11-4E8B-9432-F1A9787EEC2E}"/>
          </ac:spMkLst>
        </pc:spChg>
        <pc:spChg chg="mod">
          <ac:chgData name="Dion3, Alain (SPAC/PSPC) (il-lui / he-him)" userId="b5972ad0-fee1-4393-9fd4-8bc589782ac7" providerId="ADAL" clId="{5FCB1B96-42BA-4A48-9BD4-1FCF3439ACBA}" dt="2023-10-04T19:54:37.356" v="504" actId="790"/>
          <ac:spMkLst>
            <pc:docMk/>
            <pc:sldMk cId="454253894" sldId="5240"/>
            <ac:spMk id="3" creationId="{E17B4CCB-8820-AC19-C4E2-98488CE3354D}"/>
          </ac:spMkLst>
        </pc:spChg>
        <pc:spChg chg="mod">
          <ac:chgData name="Dion3, Alain (SPAC/PSPC) (il-lui / he-him)" userId="b5972ad0-fee1-4393-9fd4-8bc589782ac7" providerId="ADAL" clId="{5FCB1B96-42BA-4A48-9BD4-1FCF3439ACBA}" dt="2023-10-04T19:54:37.356" v="504" actId="790"/>
          <ac:spMkLst>
            <pc:docMk/>
            <pc:sldMk cId="454253894" sldId="5240"/>
            <ac:spMk id="4" creationId="{8FA5CE9C-8E41-038D-A97A-CD7BF05A2ABA}"/>
          </ac:spMkLst>
        </pc:spChg>
      </pc:sldChg>
      <pc:sldMasterChg chg="modSp mod">
        <pc:chgData name="Dion3, Alain (SPAC/PSPC) (il-lui / he-him)" userId="b5972ad0-fee1-4393-9fd4-8bc589782ac7" providerId="ADAL" clId="{5FCB1B96-42BA-4A48-9BD4-1FCF3439ACBA}" dt="2023-10-04T14:27:21.282" v="3" actId="14826"/>
        <pc:sldMasterMkLst>
          <pc:docMk/>
          <pc:sldMasterMk cId="792885655" sldId="2147483675"/>
        </pc:sldMasterMkLst>
        <pc:picChg chg="mod">
          <ac:chgData name="Dion3, Alain (SPAC/PSPC) (il-lui / he-him)" userId="b5972ad0-fee1-4393-9fd4-8bc589782ac7" providerId="ADAL" clId="{5FCB1B96-42BA-4A48-9BD4-1FCF3439ACBA}" dt="2023-10-04T14:27:21.282" v="3" actId="14826"/>
          <ac:picMkLst>
            <pc:docMk/>
            <pc:sldMasterMk cId="792885655" sldId="2147483675"/>
            <ac:picMk id="12" creationId="{00000000-0000-0000-0000-00000000000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3367774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231491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69771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35084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17</a:t>
            </a:fld>
            <a:endParaRPr lang="en-US"/>
          </a:p>
        </p:txBody>
      </p:sp>
    </p:spTree>
    <p:extLst>
      <p:ext uri="{BB962C8B-B14F-4D97-AF65-F5344CB8AC3E}">
        <p14:creationId xmlns:p14="http://schemas.microsoft.com/office/powerpoint/2010/main" val="591855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18</a:t>
            </a:fld>
            <a:endParaRPr lang="en-US"/>
          </a:p>
        </p:txBody>
      </p:sp>
    </p:spTree>
    <p:extLst>
      <p:ext uri="{BB962C8B-B14F-4D97-AF65-F5344CB8AC3E}">
        <p14:creationId xmlns:p14="http://schemas.microsoft.com/office/powerpoint/2010/main" val="290555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a:p>
        </p:txBody>
      </p:sp>
    </p:spTree>
    <p:extLst>
      <p:ext uri="{BB962C8B-B14F-4D97-AF65-F5344CB8AC3E}">
        <p14:creationId xmlns:p14="http://schemas.microsoft.com/office/powerpoint/2010/main" val="332986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a:p>
        </p:txBody>
      </p:sp>
    </p:spTree>
    <p:extLst>
      <p:ext uri="{BB962C8B-B14F-4D97-AF65-F5344CB8AC3E}">
        <p14:creationId xmlns:p14="http://schemas.microsoft.com/office/powerpoint/2010/main" val="240353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4</a:t>
            </a:fld>
            <a:endParaRPr lang="en-US"/>
          </a:p>
        </p:txBody>
      </p:sp>
    </p:spTree>
    <p:extLst>
      <p:ext uri="{BB962C8B-B14F-4D97-AF65-F5344CB8AC3E}">
        <p14:creationId xmlns:p14="http://schemas.microsoft.com/office/powerpoint/2010/main" val="36504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5</a:t>
            </a:fld>
            <a:endParaRPr lang="en-US"/>
          </a:p>
        </p:txBody>
      </p:sp>
    </p:spTree>
    <p:extLst>
      <p:ext uri="{BB962C8B-B14F-4D97-AF65-F5344CB8AC3E}">
        <p14:creationId xmlns:p14="http://schemas.microsoft.com/office/powerpoint/2010/main" val="3351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59333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94277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2047205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433942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screen">
            <a:extLst>
              <a:ext uri="{28A0092B-C50C-407E-A947-70E740481C1C}">
                <a14:useLocalDpi xmlns:a14="http://schemas.microsoft.com/office/drawing/2010/main" val="0"/>
              </a:ext>
            </a:extLst>
          </a:blip>
          <a:srcRect/>
          <a:stretch/>
        </p:blipFill>
        <p:spPr>
          <a:xfrm>
            <a:off x="10355854" y="209491"/>
            <a:ext cx="1392143" cy="267921"/>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3.jpeg"/><Relationship Id="rId4" Type="http://schemas.openxmlformats.org/officeDocument/2006/relationships/image" Target="../media/image5.jpe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s://wiki.gccollab.ca/CM_Program_in-a-box_-_Programme_en_bo%C3%AEte_de_GdC" TargetMode="External"/><Relationship Id="rId4" Type="http://schemas.openxmlformats.org/officeDocument/2006/relationships/hyperlink" Target="https://wiki.gccollab.ca/images/b/bb/WTP_-_Workplace_etiquette_posters_FR.pptx"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prosci.com/blog/the-symbiotic-relationship-between-sponsors-and-practitioner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s://www.prosci.com/resources/articles/primary-sponsors-role-and-importance" TargetMode="External"/><Relationship Id="rId5" Type="http://schemas.openxmlformats.org/officeDocument/2006/relationships/hyperlink" Target="https://view.officeapps.live.com/op/view.aspx?src=https%3A%2F%2Fwiki.gccollab.ca%2Fimages%2F5%2F5d%2FSponsor_Guide-Roles_and_Responsibilities_FR.pptx&amp;wdOrigin=BROWSELINK" TargetMode="Externa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prosci.com/resources/articles/primary-sponsors-role-and-importance"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hyperlink" Target="https://www.prosci.com/blog/keeping-your-active-and-engaged-sponsor-on-track-during-change" TargetMode="External"/><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prosci.com/blog/keeping-your-active-and-engaged-sponsor-on-track-during-change"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osci.com/resources/articles/primary-sponsors-role-and-importanc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iki.gccollab.ca/images/1/1e/Engagements_et_responsabilit%C3%A9s_en_mati%C3%A8re_de_parrainage.pdf"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4.xml"/><Relationship Id="rId7"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hyperlink" Target="https://wiki.gccollab.ca/images/1/1e/Engagements_et_responsabilit%C3%A9s_en_mati%C3%A8re_de_parrainage.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slide" Target="slide18.xml"/></Relationships>
</file>

<file path=ppt/slides/_rels/slide6.xml.rels><?xml version="1.0" encoding="UTF-8" standalone="yes"?>
<Relationships xmlns="http://schemas.openxmlformats.org/package/2006/relationships"><Relationship Id="rId8" Type="http://schemas.openxmlformats.org/officeDocument/2006/relationships/hyperlink" Target="https://view.officeapps.live.com/op/view.aspx?src=https%3A%2F%2Fwiki.gccollab.ca%2Fimages%2F2%2F21%2FWTP_-_Project_announcement_to_employees.docx&amp;wdOrigin=BROWSELINK" TargetMode="External"/><Relationship Id="rId3" Type="http://schemas.openxmlformats.org/officeDocument/2006/relationships/image" Target="../media/image10.png"/><Relationship Id="rId7" Type="http://schemas.openxmlformats.org/officeDocument/2006/relationships/hyperlink" Target="https://wiki.gccollab.ca/images/f/ff/WTP_-_Annonce_du_projet_aux_employ%C3%A9s.docx"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wiki.gccollab.ca/images/f/f5/WTP_-_Annonce_du_projet_%C3%A0_l%27%C3%A9quipe_de_leadership%2C_ex%C3%A9cutifs_et_gestionnaires.docx" TargetMode="External"/><Relationship Id="rId5" Type="http://schemas.openxmlformats.org/officeDocument/2006/relationships/hyperlink" Target="https://wiki.gccollab.ca/CM_Program_in-a-box_-_Programme_en_bo%C3%AEte_de_GdC" TargetMode="External"/><Relationship Id="rId4" Type="http://schemas.openxmlformats.org/officeDocument/2006/relationships/hyperlink" Target="https://wiki.gccollab.ca/images/e/e2/WTP_-_Cahier_de_travail_de_la_GdC_FR.xls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iki.gccollab.ca/images/6/69/WTP_Questions_fr%C3%A9quemment_pos%C3%A9es_FR.docx" TargetMode="External"/><Relationship Id="rId3" Type="http://schemas.openxmlformats.org/officeDocument/2006/relationships/hyperlink" Target="https://wiki.gccollab.ca/CM_Program_in-a-box_-_Programme_en_bo%C3%AEte_de_GdC" TargetMode="External"/><Relationship Id="rId7" Type="http://schemas.openxmlformats.org/officeDocument/2006/relationships/hyperlink" Target="https://view.officeapps.live.com/op/view.aspx?src=https%3A%2F%2Fwiki.gccollab.ca%2Fimages%2Fc%2Fc1%2FWTP_-_Information_package.docx&amp;wdOrigin=BROWSELINK"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wiki.gccollab.ca/images/6/63/WTP_-_Trousse_d%E2%80%99information.docx" TargetMode="External"/><Relationship Id="rId5" Type="http://schemas.openxmlformats.org/officeDocument/2006/relationships/hyperlink" Target="https://wiki.gccollab.ca/images/a/a8/WTP_-_Invitation_%C3%A0_la_s%C3%A9ance_d%27information_ouverte_pour_les_employ%C3%A9s.docx" TargetMode="External"/><Relationship Id="rId4" Type="http://schemas.openxmlformats.org/officeDocument/2006/relationships/hyperlink" Target="https://wiki.gccollab.ca/images/b/b6/WTP_-_Townhall_Presentation_FR.ppt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wiki.gccollab.ca/images/b/b1/WTP_Training_Framework_FR.xlsx" TargetMode="External"/><Relationship Id="rId5" Type="http://schemas.openxmlformats.org/officeDocument/2006/relationships/hyperlink" Target="https://wiki.gccollab.ca/images/2/26/WTP_-_Communication_framework_FR.xlsx" TargetMode="External"/><Relationship Id="rId4" Type="http://schemas.openxmlformats.org/officeDocument/2006/relationships/hyperlink" Target="https://wiki.gccollab.ca/CM_Program_in-a-box_-_Programme_en_bo%C3%AEte_de_GdC"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wiki.gccollab.ca/CM_Program_in-a-box_-_Programme_en_bo%C3%AEte_de_Gd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923" y="0"/>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55504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563399" y="402924"/>
            <a:ext cx="2316367" cy="453310"/>
          </a:xfrm>
          <a:prstGeom prst="rect">
            <a:avLst/>
          </a:prstGeom>
        </p:spPr>
      </p:pic>
      <p:sp>
        <p:nvSpPr>
          <p:cNvPr id="2" name="Title 1"/>
          <p:cNvSpPr>
            <a:spLocks noGrp="1"/>
          </p:cNvSpPr>
          <p:nvPr>
            <p:ph type="ctrTitle"/>
          </p:nvPr>
        </p:nvSpPr>
        <p:spPr>
          <a:xfrm>
            <a:off x="511883" y="2087217"/>
            <a:ext cx="5817823" cy="1587701"/>
          </a:xfrm>
        </p:spPr>
        <p:txBody>
          <a:bodyPr>
            <a:noAutofit/>
          </a:bodyPr>
          <a:lstStyle/>
          <a:p>
            <a:r>
              <a:rPr lang="fr-CA" sz="3200" b="0" dirty="0">
                <a:solidFill>
                  <a:schemeClr val="bg1"/>
                </a:solidFill>
                <a:latin typeface="Arial Rounded MT Bold" panose="020F0704030504030204" pitchFamily="34" charset="0"/>
              </a:rPr>
              <a:t>Guide d’accompagnement pour les parrains</a:t>
            </a:r>
          </a:p>
        </p:txBody>
      </p:sp>
      <p:sp>
        <p:nvSpPr>
          <p:cNvPr id="3" name="Subtitle 2"/>
          <p:cNvSpPr>
            <a:spLocks noGrp="1"/>
          </p:cNvSpPr>
          <p:nvPr>
            <p:ph type="subTitle" idx="1"/>
          </p:nvPr>
        </p:nvSpPr>
        <p:spPr>
          <a:xfrm>
            <a:off x="545307" y="3657327"/>
            <a:ext cx="3150393" cy="678352"/>
          </a:xfrm>
        </p:spPr>
        <p:txBody>
          <a:bodyPr>
            <a:normAutofit/>
          </a:bodyPr>
          <a:lstStyle/>
          <a:p>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Un guide pour les gestionnaires du changement</a:t>
            </a:r>
          </a:p>
        </p:txBody>
      </p:sp>
      <p:sp>
        <p:nvSpPr>
          <p:cNvPr id="7" name="Text Placeholder 6"/>
          <p:cNvSpPr>
            <a:spLocks noGrp="1"/>
          </p:cNvSpPr>
          <p:nvPr>
            <p:ph type="body" sz="quarter" idx="13"/>
          </p:nvPr>
        </p:nvSpPr>
        <p:spPr>
          <a:xfrm>
            <a:off x="545307" y="4188370"/>
            <a:ext cx="3494087" cy="526957"/>
          </a:xfrm>
        </p:spPr>
        <p:txBody>
          <a:bodyPr/>
          <a:lstStyle/>
          <a:p>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Octobre 2023</a:t>
            </a: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pic>
        <p:nvPicPr>
          <p:cNvPr id="14" name="Picture 13">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60" y="550861"/>
            <a:ext cx="6796816" cy="835027"/>
          </a:xfrm>
        </p:spPr>
        <p:txBody>
          <a:bodyPr/>
          <a:lstStyle/>
          <a:p>
            <a:r>
              <a:rPr lang="fr-CA" dirty="0">
                <a:solidFill>
                  <a:schemeClr val="accent5"/>
                </a:solidFill>
                <a:latin typeface="Arial Rounded MT Bold" panose="020F0704030504030204" pitchFamily="34" charset="0"/>
              </a:rPr>
              <a:t>Plan de parrainage - Après le projet</a:t>
            </a:r>
          </a:p>
        </p:txBody>
      </p:sp>
      <p:sp>
        <p:nvSpPr>
          <p:cNvPr id="3" name="TextBox 2">
            <a:extLst>
              <a:ext uri="{FF2B5EF4-FFF2-40B4-BE49-F238E27FC236}">
                <a16:creationId xmlns:a16="http://schemas.microsoft.com/office/drawing/2014/main" id="{CFE08DF8-5277-A8E7-421E-347F0231A539}"/>
              </a:ext>
            </a:extLst>
          </p:cNvPr>
          <p:cNvSpPr txBox="1"/>
          <p:nvPr/>
        </p:nvSpPr>
        <p:spPr>
          <a:xfrm>
            <a:off x="508757" y="1174449"/>
            <a:ext cx="6988397" cy="1077218"/>
          </a:xfrm>
          <a:prstGeom prst="rect">
            <a:avLst/>
          </a:prstGeom>
          <a:noFill/>
        </p:spPr>
        <p:txBody>
          <a:bodyPr wrap="square" rtlCol="0">
            <a:spAutoFit/>
          </a:bodyPr>
          <a:lstStyle/>
          <a:p>
            <a:pPr>
              <a:spcAft>
                <a:spcPts val="1000"/>
              </a:spcAft>
            </a:pPr>
            <a:r>
              <a:rPr lang="fr-CA" sz="1600" b="1" dirty="0">
                <a:latin typeface="Avenir Next LT Pro" panose="020B0504020202020204" pitchFamily="34" charset="0"/>
                <a:ea typeface="Calibri Light" panose="020F0302020204030204" pitchFamily="34" charset="0"/>
                <a:cs typeface="Calibri Light" panose="020F0302020204030204" pitchFamily="34" charset="0"/>
              </a:rPr>
              <a:t>Ce n'est pas le moment d'interrompre le travail important des parrains! Il s'agit d'une période critique pour l'adoption des nouveaux comportements par les employés et pour la transition vers le changement.</a:t>
            </a:r>
            <a:endParaRPr lang="fr-CA" sz="1600" dirty="0">
              <a:latin typeface="Avenir Next LT Pro" panose="020B0504020202020204" pitchFamily="34" charset="0"/>
              <a:ea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80289E7F-71BF-932A-C224-751E6DE7F66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rot="245368">
            <a:off x="7555595" y="363684"/>
            <a:ext cx="2084437" cy="1667549"/>
          </a:xfrm>
          <a:prstGeom prst="rect">
            <a:avLst/>
          </a:prstGeom>
          <a:ln>
            <a:noFill/>
          </a:ln>
          <a:effectLst>
            <a:outerShdw blurRad="292100" dist="139700" dir="2700000" algn="tl" rotWithShape="0">
              <a:srgbClr val="333333">
                <a:alpha val="65000"/>
              </a:srgbClr>
            </a:outerShdw>
          </a:effectLst>
        </p:spPr>
      </p:pic>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3804830326"/>
              </p:ext>
            </p:extLst>
          </p:nvPr>
        </p:nvGraphicFramePr>
        <p:xfrm>
          <a:off x="586583" y="2293278"/>
          <a:ext cx="11018515" cy="3931920"/>
        </p:xfrm>
        <a:graphic>
          <a:graphicData uri="http://schemas.openxmlformats.org/drawingml/2006/table">
            <a:tbl>
              <a:tblPr firstRow="1" bandRow="1">
                <a:tableStyleId>{93296810-A885-4BE3-A3E7-6D5BEEA58F35}</a:tableStyleId>
              </a:tblPr>
              <a:tblGrid>
                <a:gridCol w="2705257">
                  <a:extLst>
                    <a:ext uri="{9D8B030D-6E8A-4147-A177-3AD203B41FA5}">
                      <a16:colId xmlns:a16="http://schemas.microsoft.com/office/drawing/2014/main" val="1245276507"/>
                    </a:ext>
                  </a:extLst>
                </a:gridCol>
                <a:gridCol w="4961434">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r>
                        <a:rPr lang="fr-CA" noProof="0" dirty="0">
                          <a:solidFill>
                            <a:schemeClr val="tx1"/>
                          </a:solidFill>
                          <a:latin typeface="Avenir Next LT Pro" panose="020B0504020202020204" pitchFamily="34" charset="0"/>
                        </a:rPr>
                        <a:t>PHASE 3 Post-occupation</a:t>
                      </a:r>
                    </a:p>
                  </a:txBody>
                  <a:tcPr/>
                </a:tc>
                <a:tc>
                  <a:txBody>
                    <a:bodyPr/>
                    <a:lstStyle/>
                    <a:p>
                      <a:r>
                        <a:rPr lang="fr-CA" noProof="0" dirty="0">
                          <a:solidFill>
                            <a:schemeClr val="tx1"/>
                          </a:solidFill>
                          <a:latin typeface="Avenir Next LT Pro" panose="020B0504020202020204" pitchFamily="34" charset="0"/>
                        </a:rPr>
                        <a:t>Détails</a:t>
                      </a:r>
                    </a:p>
                  </a:txBody>
                  <a:tcPr/>
                </a:tc>
                <a:tc>
                  <a:txBody>
                    <a:bodyPr/>
                    <a:lstStyle/>
                    <a:p>
                      <a:r>
                        <a:rPr lang="fr-CA" noProof="0" dirty="0">
                          <a:solidFill>
                            <a:schemeClr val="tx1"/>
                          </a:solidFill>
                          <a:latin typeface="Avenir Next LT Pro" panose="020B0504020202020204" pitchFamily="34" charset="0"/>
                        </a:rPr>
                        <a:t>Notes/Ressources</a:t>
                      </a:r>
                    </a:p>
                  </a:txBody>
                  <a:tcPr/>
                </a:tc>
                <a:extLst>
                  <a:ext uri="{0D108BD9-81ED-4DB2-BD59-A6C34878D82A}">
                    <a16:rowId xmlns:a16="http://schemas.microsoft.com/office/drawing/2014/main" val="4098927503"/>
                  </a:ext>
                </a:extLst>
              </a:tr>
              <a:tr h="623177">
                <a:tc>
                  <a:txBody>
                    <a:bodyPr/>
                    <a:lstStyle/>
                    <a:p>
                      <a:pPr marL="0" indent="0">
                        <a:spcBef>
                          <a:spcPts val="1200"/>
                        </a:spcBef>
                        <a:buNone/>
                      </a:pPr>
                      <a:r>
                        <a:rPr lang="fr-CA" sz="1400" b="1" kern="1200" noProof="0" dirty="0">
                          <a:solidFill>
                            <a:schemeClr val="tx1"/>
                          </a:solidFill>
                          <a:latin typeface="Avenir Next LT Pro" panose="020B0504020202020204" pitchFamily="34" charset="0"/>
                          <a:ea typeface="+mn-ea"/>
                          <a:cs typeface="+mn-cs"/>
                        </a:rPr>
                        <a:t>Démontrer les nouveaux comportements (utiliser l'espace comme prévu, montrer l'exemple)</a:t>
                      </a:r>
                    </a:p>
                  </a:txBody>
                  <a:tcPr/>
                </a:tc>
                <a:tc>
                  <a:txBody>
                    <a:bodyPr/>
                    <a:lstStyle/>
                    <a:p>
                      <a:pPr marL="171450" indent="-171450">
                        <a:buFontTx/>
                        <a:buChar char="-"/>
                      </a:pPr>
                      <a:r>
                        <a:rPr lang="fr-CA" sz="1200" noProof="0" dirty="0">
                          <a:solidFill>
                            <a:schemeClr val="tx1"/>
                          </a:solidFill>
                          <a:latin typeface="Avenir Next LT Pro" panose="020B0504020202020204" pitchFamily="34" charset="0"/>
                        </a:rPr>
                        <a:t>Les parrains doivent prévoir de passer la majeure partie de leur temps dans le nouvel espace au cours des premières semaines suivant l’emménagement. Il s'agit d'une période critique pour l'adoption par les employés et le fait que les parrains ou les cadres utilisent l'espace comme prévu contribuera grandement à mettre fin à toute résistance persistante. </a:t>
                      </a:r>
                    </a:p>
                    <a:p>
                      <a:pPr marL="171450" indent="-171450">
                        <a:buFontTx/>
                        <a:buChar char="-"/>
                      </a:pPr>
                      <a:endParaRPr lang="fr-CA" sz="1200" noProof="0" dirty="0">
                        <a:solidFill>
                          <a:schemeClr val="tx1"/>
                        </a:solidFill>
                        <a:latin typeface="Avenir Next LT Pro" panose="020B0504020202020204" pitchFamily="34" charset="0"/>
                      </a:endParaRPr>
                    </a:p>
                  </a:txBody>
                  <a:tcPr/>
                </a:tc>
                <a:tc>
                  <a:txBody>
                    <a:bodyPr/>
                    <a:lstStyle/>
                    <a:p>
                      <a:pPr marL="171450" indent="-171450">
                        <a:buFontTx/>
                        <a:buChar char="-"/>
                      </a:pPr>
                      <a:r>
                        <a:rPr lang="fr-CA" sz="1200" noProof="0" dirty="0">
                          <a:latin typeface="Avenir Next LT Pro" panose="020B0504020202020204" pitchFamily="34" charset="0"/>
                          <a:hlinkClick r:id="rId4"/>
                        </a:rPr>
                        <a:t>Affiches sur l'étiquette au travail</a:t>
                      </a:r>
                      <a:endParaRPr lang="fr-CA" sz="1200" noProof="0" dirty="0">
                        <a:latin typeface="Avenir Next LT Pro" panose="020B0504020202020204" pitchFamily="34" charset="0"/>
                      </a:endParaRPr>
                    </a:p>
                    <a:p>
                      <a:pPr marL="171450" indent="-171450">
                        <a:buFontTx/>
                        <a:buChar char="-"/>
                      </a:pPr>
                      <a:endParaRPr lang="fr-CA" sz="1200" noProof="0" dirty="0">
                        <a:solidFill>
                          <a:schemeClr val="tx1"/>
                        </a:solidFill>
                        <a:latin typeface="Avenir Next LT Pro" panose="020B0504020202020204" pitchFamily="34" charset="0"/>
                      </a:endParaRPr>
                    </a:p>
                  </a:txBody>
                  <a:tcPr/>
                </a:tc>
                <a:extLst>
                  <a:ext uri="{0D108BD9-81ED-4DB2-BD59-A6C34878D82A}">
                    <a16:rowId xmlns:a16="http://schemas.microsoft.com/office/drawing/2014/main" val="1171970772"/>
                  </a:ext>
                </a:extLst>
              </a:tr>
              <a:tr h="732561">
                <a:tc>
                  <a:txBody>
                    <a:bodyPr/>
                    <a:lstStyle/>
                    <a:p>
                      <a:pPr marL="0" indent="0">
                        <a:spcBef>
                          <a:spcPts val="1200"/>
                        </a:spcBef>
                        <a:buNone/>
                      </a:pPr>
                      <a:r>
                        <a:rPr lang="fr-CA" sz="1400" b="1" kern="1200" noProof="0" dirty="0">
                          <a:solidFill>
                            <a:schemeClr val="tx1"/>
                          </a:solidFill>
                          <a:latin typeface="Avenir Next LT Pro" panose="020B0504020202020204" pitchFamily="34" charset="0"/>
                          <a:ea typeface="+mn-ea"/>
                          <a:cs typeface="+mn-cs"/>
                        </a:rPr>
                        <a:t>Renforcer les comportements en communiquant avec les employés</a:t>
                      </a:r>
                    </a:p>
                  </a:txBody>
                  <a:tcPr/>
                </a:tc>
                <a:tc>
                  <a:txBody>
                    <a:bodyPr/>
                    <a:lstStyle/>
                    <a:p>
                      <a:pPr marL="171450" indent="-171450">
                        <a:buFontTx/>
                        <a:buChar char="-"/>
                      </a:pPr>
                      <a:r>
                        <a:rPr lang="fr-CA" sz="1200" noProof="0" dirty="0">
                          <a:solidFill>
                            <a:schemeClr val="tx1"/>
                          </a:solidFill>
                          <a:latin typeface="Avenir Next LT Pro" panose="020B0504020202020204" pitchFamily="34" charset="0"/>
                        </a:rPr>
                        <a:t>Tout comme dans les premières étapes, les communications de renforcement doivent être envoyées par votre parrain exécutif.</a:t>
                      </a:r>
                    </a:p>
                    <a:p>
                      <a:pPr marL="171450" indent="-171450">
                        <a:buFontTx/>
                        <a:buChar char="-"/>
                      </a:pPr>
                      <a:endParaRPr lang="fr-CA" sz="1200" noProof="0" dirty="0">
                        <a:solidFill>
                          <a:schemeClr val="tx1"/>
                        </a:solidFill>
                        <a:latin typeface="Avenir Next LT Pro" panose="020B0504020202020204" pitchFamily="34" charset="0"/>
                      </a:endParaRPr>
                    </a:p>
                  </a:txBody>
                  <a:tcPr/>
                </a:tc>
                <a:tc>
                  <a:txBody>
                    <a:bodyPr/>
                    <a:lstStyle/>
                    <a:p>
                      <a:pPr marL="171450" indent="-171450">
                        <a:buFontTx/>
                        <a:buChar char="-"/>
                      </a:pPr>
                      <a:r>
                        <a:rPr lang="fr-CA" sz="1200" noProof="0" dirty="0">
                          <a:solidFill>
                            <a:schemeClr val="tx1"/>
                          </a:solidFill>
                          <a:latin typeface="Avenir Next LT Pro" panose="020B0504020202020204" pitchFamily="34" charset="0"/>
                        </a:rPr>
                        <a:t>Le </a:t>
                      </a:r>
                      <a:r>
                        <a:rPr lang="fr-FR" sz="1200" noProof="0" dirty="0">
                          <a:solidFill>
                            <a:schemeClr val="tx1"/>
                          </a:solidFill>
                          <a:latin typeface="Avenir Next LT Pro" panose="020B0504020202020204" pitchFamily="34" charset="0"/>
                          <a:hlinkClick r:id="rId5"/>
                        </a:rPr>
                        <a:t>programme de gestion du changement en boîte </a:t>
                      </a:r>
                      <a:r>
                        <a:rPr lang="fr-CA" sz="1200" noProof="0" dirty="0">
                          <a:solidFill>
                            <a:schemeClr val="tx1"/>
                          </a:solidFill>
                          <a:latin typeface="Avenir Next LT Pro" panose="020B0504020202020204" pitchFamily="34" charset="0"/>
                        </a:rPr>
                        <a:t>comprend </a:t>
                      </a:r>
                      <a:r>
                        <a:rPr lang="fr-CA" sz="1200" b="1" noProof="0" dirty="0">
                          <a:solidFill>
                            <a:schemeClr val="tx1"/>
                          </a:solidFill>
                          <a:latin typeface="Avenir Next LT Pro" panose="020B0504020202020204" pitchFamily="34" charset="0"/>
                        </a:rPr>
                        <a:t>communications de renforcement (3.2)</a:t>
                      </a:r>
                      <a:r>
                        <a:rPr lang="fr-CA" sz="1200" b="0" noProof="0" dirty="0">
                          <a:solidFill>
                            <a:schemeClr val="tx1"/>
                          </a:solidFill>
                          <a:latin typeface="Avenir Next LT Pro" panose="020B0504020202020204" pitchFamily="34" charset="0"/>
                        </a:rPr>
                        <a:t> pour </a:t>
                      </a:r>
                      <a:r>
                        <a:rPr lang="fr-CA" sz="1200" noProof="0" dirty="0">
                          <a:solidFill>
                            <a:schemeClr val="tx1"/>
                          </a:solidFill>
                          <a:latin typeface="Avenir Next LT Pro" panose="020B0504020202020204" pitchFamily="34" charset="0"/>
                        </a:rPr>
                        <a:t>aider à renforcer les comportements. Il s'agit d'un point de départ; des communications plus ciblées peuvent être nécessaires en fonction des besoins de votre organisation et des résistances qui peuvent subsister chez les employés.</a:t>
                      </a:r>
                    </a:p>
                    <a:p>
                      <a:pPr marL="171450" indent="-171450">
                        <a:buFontTx/>
                        <a:buChar char="-"/>
                      </a:pPr>
                      <a:endParaRPr lang="fr-CA" sz="1200" noProof="0" dirty="0">
                        <a:solidFill>
                          <a:schemeClr val="tx1"/>
                        </a:solidFill>
                        <a:latin typeface="Avenir Next LT Pro" panose="020B0504020202020204" pitchFamily="34" charset="0"/>
                      </a:endParaRPr>
                    </a:p>
                  </a:txBody>
                  <a:tcPr/>
                </a:tc>
                <a:extLst>
                  <a:ext uri="{0D108BD9-81ED-4DB2-BD59-A6C34878D82A}">
                    <a16:rowId xmlns:a16="http://schemas.microsoft.com/office/drawing/2014/main" val="2940475145"/>
                  </a:ext>
                </a:extLst>
              </a:tr>
            </a:tbl>
          </a:graphicData>
        </a:graphic>
      </p:graphicFrame>
    </p:spTree>
    <p:extLst>
      <p:ext uri="{BB962C8B-B14F-4D97-AF65-F5344CB8AC3E}">
        <p14:creationId xmlns:p14="http://schemas.microsoft.com/office/powerpoint/2010/main" val="1390259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496746" y="207961"/>
            <a:ext cx="11006345" cy="835027"/>
          </a:xfrm>
        </p:spPr>
        <p:txBody>
          <a:bodyPr/>
          <a:lstStyle/>
          <a:p>
            <a:r>
              <a:rPr lang="fr-CA" dirty="0">
                <a:solidFill>
                  <a:schemeClr val="accent5"/>
                </a:solidFill>
                <a:latin typeface="Arial Rounded MT Bold" panose="020F0704030504030204" pitchFamily="34" charset="0"/>
              </a:rPr>
              <a:t>Que faire lorsque...(1 de 3)</a:t>
            </a: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1096920065"/>
              </p:ext>
            </p:extLst>
          </p:nvPr>
        </p:nvGraphicFramePr>
        <p:xfrm>
          <a:off x="586742" y="1638937"/>
          <a:ext cx="11018515" cy="4663440"/>
        </p:xfrm>
        <a:graphic>
          <a:graphicData uri="http://schemas.openxmlformats.org/drawingml/2006/table">
            <a:tbl>
              <a:tblPr firstRow="1" bandRow="1">
                <a:tableStyleId>{93296810-A885-4BE3-A3E7-6D5BEEA58F35}</a:tableStyleId>
              </a:tblPr>
              <a:tblGrid>
                <a:gridCol w="2465624">
                  <a:extLst>
                    <a:ext uri="{9D8B030D-6E8A-4147-A177-3AD203B41FA5}">
                      <a16:colId xmlns:a16="http://schemas.microsoft.com/office/drawing/2014/main" val="1245276507"/>
                    </a:ext>
                  </a:extLst>
                </a:gridCol>
                <a:gridCol w="5201067">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endParaRPr lang="fr-CA" noProof="0" dirty="0">
                        <a:solidFill>
                          <a:schemeClr val="tx1"/>
                        </a:solidFill>
                        <a:latin typeface="Avenir Next LT Pro" panose="020B0504020202020204" pitchFamily="34" charset="0"/>
                      </a:endParaRPr>
                    </a:p>
                  </a:txBody>
                  <a:tcPr/>
                </a:tc>
                <a:tc>
                  <a:txBody>
                    <a:bodyPr/>
                    <a:lstStyle/>
                    <a:p>
                      <a:r>
                        <a:rPr lang="fr-CA" noProof="0" dirty="0">
                          <a:solidFill>
                            <a:schemeClr val="tx1"/>
                          </a:solidFill>
                          <a:latin typeface="Avenir Next LT Pro" panose="020B0504020202020204" pitchFamily="34" charset="0"/>
                        </a:rPr>
                        <a:t>Détails</a:t>
                      </a:r>
                    </a:p>
                  </a:txBody>
                  <a:tcPr/>
                </a:tc>
                <a:tc>
                  <a:txBody>
                    <a:bodyPr/>
                    <a:lstStyle/>
                    <a:p>
                      <a:r>
                        <a:rPr lang="fr-CA" noProof="0" dirty="0">
                          <a:solidFill>
                            <a:schemeClr val="tx1"/>
                          </a:solidFill>
                          <a:latin typeface="Avenir Next LT Pro" panose="020B0504020202020204" pitchFamily="34" charset="0"/>
                        </a:rPr>
                        <a:t>Notes/Ressources</a:t>
                      </a:r>
                    </a:p>
                  </a:txBody>
                  <a:tcPr/>
                </a:tc>
                <a:extLst>
                  <a:ext uri="{0D108BD9-81ED-4DB2-BD59-A6C34878D82A}">
                    <a16:rowId xmlns:a16="http://schemas.microsoft.com/office/drawing/2014/main" val="4098927503"/>
                  </a:ext>
                </a:extLst>
              </a:tr>
              <a:tr h="1991337">
                <a:tc>
                  <a:txBody>
                    <a:bodyPr/>
                    <a:lstStyle/>
                    <a:p>
                      <a:r>
                        <a:rPr lang="fr-CA" sz="1400" b="1" noProof="0" dirty="0">
                          <a:solidFill>
                            <a:schemeClr val="tx1"/>
                          </a:solidFill>
                          <a:latin typeface="Avenir Next LT Pro" panose="020B0504020202020204" pitchFamily="34" charset="0"/>
                        </a:rPr>
                        <a:t>... votre parrain change en cours de projet</a:t>
                      </a:r>
                    </a:p>
                    <a:p>
                      <a:endParaRPr lang="fr-CA" sz="1400" b="1" noProof="0" dirty="0">
                        <a:solidFill>
                          <a:srgbClr val="FF0000"/>
                        </a:solidFill>
                        <a:latin typeface="Avenir Next LT Pro" panose="020B0504020202020204" pitchFamily="34" charset="0"/>
                      </a:endParaRPr>
                    </a:p>
                  </a:txBody>
                  <a:tcPr/>
                </a:tc>
                <a:tc>
                  <a:txBody>
                    <a:bodyPr/>
                    <a:lstStyle/>
                    <a:p>
                      <a:pPr marL="285750" indent="-285750">
                        <a:buFontTx/>
                        <a:buChar char="-"/>
                      </a:pPr>
                      <a:r>
                        <a:rPr lang="fr-CA" sz="1200" noProof="0" dirty="0">
                          <a:solidFill>
                            <a:schemeClr val="tx1"/>
                          </a:solidFill>
                          <a:latin typeface="Avenir Next LT Pro" panose="020B0504020202020204" pitchFamily="34" charset="0"/>
                        </a:rPr>
                        <a:t>Préparez un plan de transition au cas où cela se produirait. Au minimum, une réunion entre les parrains actuels et les nouveaux parrains doit être organisée en priorité. Le parrain exécutif et le parrain du projet doivent être présents lors de la passation des pouvoirs. Lors de cette réunion, vous pouvez également aborder les points suivants :</a:t>
                      </a:r>
                    </a:p>
                    <a:p>
                      <a:pPr marL="742950" lvl="1" indent="-285750">
                        <a:buFontTx/>
                        <a:buChar char="-"/>
                      </a:pPr>
                      <a:r>
                        <a:rPr lang="fr-CA" sz="1200" noProof="0" dirty="0">
                          <a:solidFill>
                            <a:schemeClr val="tx1"/>
                          </a:solidFill>
                          <a:latin typeface="Avenir Next LT Pro" panose="020B0504020202020204" pitchFamily="34" charset="0"/>
                        </a:rPr>
                        <a:t>Réitérer la nécessité de maintenir les réunions récurrentes.</a:t>
                      </a:r>
                    </a:p>
                    <a:p>
                      <a:pPr marL="742950" lvl="1" indent="-285750">
                        <a:buFontTx/>
                        <a:buChar char="-"/>
                      </a:pPr>
                      <a:r>
                        <a:rPr lang="fr-CA" sz="1200" noProof="0" dirty="0">
                          <a:solidFill>
                            <a:schemeClr val="tx1"/>
                          </a:solidFill>
                          <a:latin typeface="Avenir Next LT Pro" panose="020B0504020202020204" pitchFamily="34" charset="0"/>
                        </a:rPr>
                        <a:t>Travailler avec l'équipe de projet pour s'assurer qu'elle fournit un cahier de projet comprenant le calendrier, le budget, la charte du projet, les approbations, l'état d'avancement, etc. Veiller à ce que les attentes soient fixées d'emblée en ce qui concerne l'autorisation de tout changement.</a:t>
                      </a:r>
                    </a:p>
                    <a:p>
                      <a:pPr marL="742950" lvl="1" indent="-285750">
                        <a:buFontTx/>
                        <a:buChar char="-"/>
                      </a:pPr>
                      <a:r>
                        <a:rPr lang="fr-CA" sz="1200" noProof="0" dirty="0">
                          <a:solidFill>
                            <a:schemeClr val="tx1"/>
                          </a:solidFill>
                          <a:latin typeface="Avenir Next LT Pro" panose="020B0504020202020204" pitchFamily="34" charset="0"/>
                        </a:rPr>
                        <a:t>Présenter les décisions antérieures prises par son prédécesseur : vision du projet, engagement en vertu du document C, tout point de vue ou communication aux employés où des engagements ont été pris par le parrain, tels que la communication d'informations en temps utile, l'organisation de sessions d'information.</a:t>
                      </a:r>
                    </a:p>
                    <a:p>
                      <a:pPr marL="742950" lvl="1" indent="-285750">
                        <a:buFontTx/>
                        <a:buChar char="-"/>
                      </a:pPr>
                      <a:r>
                        <a:rPr lang="fr-CA" sz="1200" noProof="0" dirty="0">
                          <a:solidFill>
                            <a:schemeClr val="tx1"/>
                          </a:solidFill>
                          <a:latin typeface="Avenir Next LT Pro" panose="020B0504020202020204" pitchFamily="34" charset="0"/>
                        </a:rPr>
                        <a:t>Documenter les attentes du nouveau parrain en ce qui concerne son rôle et le projet. Travailler avec l'équipe du projet pour examiner ce qui peut ou ne peut pas être pris en compte.</a:t>
                      </a:r>
                    </a:p>
                  </a:txBody>
                  <a:tcPr/>
                </a:tc>
                <a:tc>
                  <a:txBody>
                    <a:bodyPr/>
                    <a:lstStyle/>
                    <a:p>
                      <a:pPr marL="0" indent="0">
                        <a:buFont typeface="Arial" panose="020B0604020202020204" pitchFamily="34" charset="0"/>
                        <a:buNone/>
                      </a:pPr>
                      <a:r>
                        <a:rPr lang="fr-CA" sz="1200" b="1" noProof="0" dirty="0">
                          <a:solidFill>
                            <a:schemeClr val="tx1"/>
                          </a:solidFill>
                          <a:latin typeface="Avenir Next LT Pro" panose="020B0504020202020204" pitchFamily="34" charset="0"/>
                        </a:rPr>
                        <a:t>Dans tous les cas, il est important de poursuivre </a:t>
                      </a:r>
                      <a:r>
                        <a:rPr lang="fr-CA" sz="1200" b="1" u="sng" noProof="0" dirty="0">
                          <a:solidFill>
                            <a:schemeClr val="tx1"/>
                          </a:solidFill>
                          <a:latin typeface="Avenir Next LT Pro" panose="020B0504020202020204" pitchFamily="34" charset="0"/>
                        </a:rPr>
                        <a:t>toutes</a:t>
                      </a:r>
                      <a:r>
                        <a:rPr lang="fr-CA" sz="1200" b="1" u="none" noProof="0" dirty="0">
                          <a:solidFill>
                            <a:schemeClr val="tx1"/>
                          </a:solidFill>
                          <a:latin typeface="Avenir Next LT Pro" panose="020B0504020202020204" pitchFamily="34" charset="0"/>
                        </a:rPr>
                        <a:t> les </a:t>
                      </a:r>
                      <a:r>
                        <a:rPr lang="fr-CA" sz="1200" b="1" noProof="0" dirty="0">
                          <a:solidFill>
                            <a:schemeClr val="tx1"/>
                          </a:solidFill>
                          <a:latin typeface="Avenir Next LT Pro" panose="020B0504020202020204" pitchFamily="34" charset="0"/>
                        </a:rPr>
                        <a:t>activités de gestion du changement prévues. Sans un parrainage approprié, l'efficacité et le succès des activités peuvent être diminués, mais elles restent nécessaires. </a:t>
                      </a:r>
                    </a:p>
                    <a:p>
                      <a:pPr marL="0" indent="0">
                        <a:buFont typeface="Arial" panose="020B0604020202020204" pitchFamily="34" charset="0"/>
                        <a:buNone/>
                      </a:pPr>
                      <a:endParaRPr lang="fr-CA" sz="1200" b="1" noProof="0" dirty="0">
                        <a:solidFill>
                          <a:schemeClr val="tx1"/>
                        </a:solidFill>
                        <a:latin typeface="Avenir Next LT Pro" panose="020B0504020202020204" pitchFamily="34" charset="0"/>
                      </a:endParaRPr>
                    </a:p>
                    <a:p>
                      <a:pPr marL="0" indent="0">
                        <a:buFont typeface="Arial" panose="020B0604020202020204" pitchFamily="34" charset="0"/>
                        <a:buNone/>
                      </a:pPr>
                      <a:r>
                        <a:rPr lang="fr-CA" sz="1200" b="1" noProof="0" dirty="0">
                          <a:solidFill>
                            <a:schemeClr val="tx1"/>
                          </a:solidFill>
                          <a:latin typeface="Avenir Next LT Pro" panose="020B0504020202020204" pitchFamily="34" charset="0"/>
                        </a:rPr>
                        <a:t>Il se peut également que vous ayez besoin de plus d'activités pour compenser l'absence ou l'inefficacité d'un parrain, par exemple en vous engageant davantage auprès de divers groupes existants au sein de votre organisation (jeunes professionnels, cadres, etc.).</a:t>
                      </a:r>
                    </a:p>
                  </a:txBody>
                  <a:tcPr/>
                </a:tc>
                <a:extLst>
                  <a:ext uri="{0D108BD9-81ED-4DB2-BD59-A6C34878D82A}">
                    <a16:rowId xmlns:a16="http://schemas.microsoft.com/office/drawing/2014/main" val="1171970772"/>
                  </a:ext>
                </a:extLst>
              </a:tr>
            </a:tbl>
          </a:graphicData>
        </a:graphic>
      </p:graphicFrame>
      <p:sp>
        <p:nvSpPr>
          <p:cNvPr id="3" name="TextBox 2">
            <a:extLst>
              <a:ext uri="{FF2B5EF4-FFF2-40B4-BE49-F238E27FC236}">
                <a16:creationId xmlns:a16="http://schemas.microsoft.com/office/drawing/2014/main" id="{03D84369-E1F5-54E1-8DA3-B8EE50BC484C}"/>
              </a:ext>
            </a:extLst>
          </p:cNvPr>
          <p:cNvSpPr txBox="1"/>
          <p:nvPr/>
        </p:nvSpPr>
        <p:spPr>
          <a:xfrm>
            <a:off x="508916" y="807940"/>
            <a:ext cx="1109634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000"/>
              </a:spcAft>
            </a:pPr>
            <a:r>
              <a:rPr lang="fr-CA" sz="1600" b="1" dirty="0">
                <a:latin typeface="Avenir Next LT Pro" panose="020B0504020202020204" pitchFamily="34" charset="0"/>
                <a:ea typeface="Calibri Light" panose="020F0302020204030204" pitchFamily="34" charset="0"/>
                <a:cs typeface="Calibri Light" panose="020F0302020204030204" pitchFamily="34" charset="0"/>
              </a:rPr>
              <a:t>Malgré tous vos efforts et vos plans, il se peut que des situations se présentent et que vous deviez y faire face. Vous pouvez également utiliser la liste de vérification du parrainage figurant à </a:t>
            </a:r>
            <a:r>
              <a:rPr lang="fr-CA" sz="1600" b="1" dirty="0">
                <a:latin typeface="Avenir Next LT Pro" panose="020B0504020202020204" pitchFamily="34" charset="0"/>
                <a:ea typeface="Calibri Light" panose="020F0302020204030204" pitchFamily="34" charset="0"/>
                <a:cs typeface="Calibri Light" panose="020F0302020204030204" pitchFamily="34" charset="0"/>
                <a:hlinkClick r:id="rId3" action="ppaction://hlinksldjump"/>
              </a:rPr>
              <a:t>l'annexe B</a:t>
            </a:r>
            <a:r>
              <a:rPr lang="fr-CA" sz="1600" b="1" dirty="0">
                <a:latin typeface="Avenir Next LT Pro" panose="020B0504020202020204" pitchFamily="34" charset="0"/>
                <a:ea typeface="Calibri Light" panose="020F0302020204030204" pitchFamily="34" charset="0"/>
                <a:cs typeface="Calibri Light" panose="020F0302020204030204" pitchFamily="34" charset="0"/>
              </a:rPr>
              <a:t> pour vous aider à cerner les solutions possibles.</a:t>
            </a:r>
          </a:p>
        </p:txBody>
      </p:sp>
    </p:spTree>
    <p:extLst>
      <p:ext uri="{BB962C8B-B14F-4D97-AF65-F5344CB8AC3E}">
        <p14:creationId xmlns:p14="http://schemas.microsoft.com/office/powerpoint/2010/main" val="348588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Que faire </a:t>
            </a:r>
            <a:r>
              <a:rPr lang="en-CA" dirty="0" err="1">
                <a:solidFill>
                  <a:schemeClr val="accent5"/>
                </a:solidFill>
                <a:latin typeface="Arial Rounded MT Bold" panose="020F0704030504030204" pitchFamily="34" charset="0"/>
              </a:rPr>
              <a:t>lorsque</a:t>
            </a:r>
            <a:r>
              <a:rPr lang="en-CA" dirty="0">
                <a:solidFill>
                  <a:schemeClr val="accent5"/>
                </a:solidFill>
                <a:latin typeface="Arial Rounded MT Bold" panose="020F0704030504030204" pitchFamily="34" charset="0"/>
              </a:rPr>
              <a:t>... (2 de 3)</a:t>
            </a: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1769441909"/>
              </p:ext>
            </p:extLst>
          </p:nvPr>
        </p:nvGraphicFramePr>
        <p:xfrm>
          <a:off x="586583" y="1385888"/>
          <a:ext cx="11018515" cy="4389120"/>
        </p:xfrm>
        <a:graphic>
          <a:graphicData uri="http://schemas.openxmlformats.org/drawingml/2006/table">
            <a:tbl>
              <a:tblPr firstRow="1" bandRow="1">
                <a:tableStyleId>{93296810-A885-4BE3-A3E7-6D5BEEA58F35}</a:tableStyleId>
              </a:tblPr>
              <a:tblGrid>
                <a:gridCol w="2465624">
                  <a:extLst>
                    <a:ext uri="{9D8B030D-6E8A-4147-A177-3AD203B41FA5}">
                      <a16:colId xmlns:a16="http://schemas.microsoft.com/office/drawing/2014/main" val="1245276507"/>
                    </a:ext>
                  </a:extLst>
                </a:gridCol>
                <a:gridCol w="5201067">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endParaRPr lang="fr-CA" noProof="0" dirty="0">
                        <a:solidFill>
                          <a:schemeClr val="tx1"/>
                        </a:solidFill>
                        <a:latin typeface="Avenir Next LT Pro" panose="020B0504020202020204" pitchFamily="34" charset="0"/>
                      </a:endParaRPr>
                    </a:p>
                  </a:txBody>
                  <a:tcPr/>
                </a:tc>
                <a:tc>
                  <a:txBody>
                    <a:bodyPr/>
                    <a:lstStyle/>
                    <a:p>
                      <a:r>
                        <a:rPr lang="fr-CA" noProof="0" dirty="0">
                          <a:solidFill>
                            <a:schemeClr val="tx1"/>
                          </a:solidFill>
                          <a:latin typeface="Avenir Next LT Pro" panose="020B0504020202020204" pitchFamily="34" charset="0"/>
                        </a:rPr>
                        <a:t>Comment faire</a:t>
                      </a:r>
                    </a:p>
                  </a:txBody>
                  <a:tcPr/>
                </a:tc>
                <a:tc>
                  <a:txBody>
                    <a:bodyPr/>
                    <a:lstStyle/>
                    <a:p>
                      <a:r>
                        <a:rPr lang="fr-CA" noProof="0" dirty="0">
                          <a:solidFill>
                            <a:schemeClr val="tx1"/>
                          </a:solidFill>
                          <a:latin typeface="Avenir Next LT Pro" panose="020B0504020202020204" pitchFamily="34" charset="0"/>
                        </a:rPr>
                        <a:t>Notes/Ressources</a:t>
                      </a:r>
                    </a:p>
                  </a:txBody>
                  <a:tcPr/>
                </a:tc>
                <a:extLst>
                  <a:ext uri="{0D108BD9-81ED-4DB2-BD59-A6C34878D82A}">
                    <a16:rowId xmlns:a16="http://schemas.microsoft.com/office/drawing/2014/main" val="4098927503"/>
                  </a:ext>
                </a:extLst>
              </a:tr>
              <a:tr h="732561">
                <a:tc>
                  <a:txBody>
                    <a:bodyPr/>
                    <a:lstStyle/>
                    <a:p>
                      <a:r>
                        <a:rPr lang="fr-CA" sz="1400" b="1" noProof="0" dirty="0">
                          <a:solidFill>
                            <a:schemeClr val="tx1"/>
                          </a:solidFill>
                          <a:latin typeface="Avenir Next LT Pro" panose="020B0504020202020204" pitchFamily="34" charset="0"/>
                        </a:rPr>
                        <a:t>... votre parrain ne fait pas une priorité de vous rencontrer</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CA" sz="1200" b="1" noProof="0" dirty="0">
                          <a:solidFill>
                            <a:schemeClr val="tx1"/>
                          </a:solidFill>
                          <a:latin typeface="Avenir Next LT Pro" panose="020B0504020202020204" pitchFamily="34" charset="0"/>
                        </a:rPr>
                        <a:t>Abordez cette question avec les parrains : </a:t>
                      </a:r>
                      <a:r>
                        <a:rPr lang="fr-CA" sz="1200" b="0" noProof="0" dirty="0">
                          <a:solidFill>
                            <a:schemeClr val="tx1"/>
                          </a:solidFill>
                          <a:latin typeface="Avenir Next LT Pro" panose="020B0504020202020204" pitchFamily="34" charset="0"/>
                        </a:rPr>
                        <a:t>les </a:t>
                      </a:r>
                      <a:r>
                        <a:rPr lang="fr-CA" sz="1200" noProof="0" dirty="0">
                          <a:solidFill>
                            <a:schemeClr val="tx1"/>
                          </a:solidFill>
                          <a:latin typeface="Avenir Next LT Pro" panose="020B0504020202020204" pitchFamily="34" charset="0"/>
                        </a:rPr>
                        <a:t>recherches de Prosci montre qu'un accès adéquat à vos parrains est en corrélation avec l'atteinte ou le dépassement des objectifs des initiatives de changement. Si vos parrains sont à la recherche d'informations et de données supplémentaires pour justifier l'importance de ces réunions récurrentes et de votre relation, présentez-lui les données de Prosci.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CA" sz="1200" b="1" noProof="0" dirty="0">
                          <a:solidFill>
                            <a:schemeClr val="tx1"/>
                          </a:solidFill>
                          <a:latin typeface="Avenir Next LT Pro" panose="020B0504020202020204" pitchFamily="34" charset="0"/>
                        </a:rPr>
                        <a:t>Si la situation ne change pas : </a:t>
                      </a:r>
                      <a:r>
                        <a:rPr lang="fr-CA" sz="1200" b="0" noProof="0" dirty="0">
                          <a:solidFill>
                            <a:schemeClr val="tx1"/>
                          </a:solidFill>
                          <a:latin typeface="Avenir Next LT Pro" panose="020B0504020202020204" pitchFamily="34" charset="0"/>
                        </a:rPr>
                        <a:t>Voyez si vous pouvez trouver un allié parmi les subordonnés directs des parrains, comme un chef de cabinet, qui pourrait vous aider à faire passer des messages aux parrains et à organiser sa présence à des événements spécifiques.</a:t>
                      </a:r>
                      <a:endParaRPr lang="fr-CA" sz="1200" b="1" noProof="0" dirty="0">
                        <a:solidFill>
                          <a:schemeClr val="tx1"/>
                        </a:solidFill>
                        <a:latin typeface="Avenir Next LT Pro" panose="020B0504020202020204" pitchFamily="34" charset="0"/>
                      </a:endParaRPr>
                    </a:p>
                    <a:p>
                      <a:pPr marL="0" indent="0">
                        <a:buFontTx/>
                        <a:buNone/>
                      </a:pPr>
                      <a:endParaRPr lang="fr-CA" sz="1200" noProof="0" dirty="0">
                        <a:solidFill>
                          <a:schemeClr val="tx1"/>
                        </a:solidFill>
                        <a:latin typeface="Avenir Next LT Pro" panose="020B0504020202020204" pitchFamily="34" charset="0"/>
                      </a:endParaRPr>
                    </a:p>
                  </a:txBody>
                  <a:tcPr/>
                </a:tc>
                <a:tc>
                  <a:txBody>
                    <a:bodyPr/>
                    <a:lstStyle/>
                    <a:p>
                      <a:pPr marL="171450" indent="-171450">
                        <a:buFontTx/>
                        <a:buChar char="-"/>
                      </a:pPr>
                      <a:r>
                        <a:rPr lang="fr-CA" sz="1200" kern="1200" noProof="0" dirty="0">
                          <a:solidFill>
                            <a:schemeClr val="tx1"/>
                          </a:solidFill>
                          <a:latin typeface="Avenir Next LT Pro" panose="020B0504020202020204" pitchFamily="34" charset="0"/>
                          <a:ea typeface="+mn-ea"/>
                          <a:cs typeface="+mn-cs"/>
                          <a:hlinkClick r:id="" action="ppaction://noaction"/>
                        </a:rPr>
                        <a:t>Annexe A</a:t>
                      </a:r>
                      <a:endParaRPr lang="fr-CA" sz="1200" kern="1200" noProof="0" dirty="0">
                        <a:solidFill>
                          <a:schemeClr val="tx1"/>
                        </a:solidFill>
                        <a:latin typeface="Avenir Next LT Pro" panose="020B05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dirty="0">
                          <a:latin typeface="Avenir Next LT Pro" panose="020B0504020202020204" pitchFamily="34" charset="0"/>
                          <a:hlinkClick r:id="rId3"/>
                        </a:rPr>
                        <a:t>La relation symbiotique entre les parrains et les praticiens (prosci.com)</a:t>
                      </a:r>
                      <a:endParaRPr lang="fr-CA" sz="1200" dirty="0">
                        <a:latin typeface="Avenir Next LT Pro" panose="020B0504020202020204" pitchFamily="34" charset="0"/>
                      </a:endParaRPr>
                    </a:p>
                    <a:p>
                      <a:pPr marL="171450" indent="-171450">
                        <a:buFontTx/>
                        <a:buChar char="-"/>
                      </a:pPr>
                      <a:endParaRPr lang="fr-CA" sz="1200" dirty="0">
                        <a:latin typeface="Avenir Next LT Pro" panose="020B0504020202020204" pitchFamily="34" charset="0"/>
                        <a:hlinkClick r:id="rId3"/>
                      </a:endParaRPr>
                    </a:p>
                  </a:txBody>
                  <a:tcPr/>
                </a:tc>
                <a:extLst>
                  <a:ext uri="{0D108BD9-81ED-4DB2-BD59-A6C34878D82A}">
                    <a16:rowId xmlns:a16="http://schemas.microsoft.com/office/drawing/2014/main" val="1664457165"/>
                  </a:ext>
                </a:extLst>
              </a:tr>
              <a:tr h="732561">
                <a:tc>
                  <a:txBody>
                    <a:bodyPr/>
                    <a:lstStyle/>
                    <a:p>
                      <a:r>
                        <a:rPr lang="fr-CA" sz="1400" b="1" noProof="0" dirty="0">
                          <a:solidFill>
                            <a:schemeClr val="tx1"/>
                          </a:solidFill>
                          <a:latin typeface="Avenir Next LT Pro" panose="020B0504020202020204" pitchFamily="34" charset="0"/>
                        </a:rPr>
                        <a:t>... votre parrain ne comprend pas son rôle</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CA" sz="1200" b="1" noProof="0" dirty="0">
                          <a:solidFill>
                            <a:schemeClr val="tx1"/>
                          </a:solidFill>
                          <a:latin typeface="Avenir Next LT Pro" panose="020B0504020202020204" pitchFamily="34" charset="0"/>
                        </a:rPr>
                        <a:t>Aborder la question avec les parrains : </a:t>
                      </a:r>
                      <a:r>
                        <a:rPr lang="fr-CA" sz="1200" b="0" noProof="0" dirty="0">
                          <a:solidFill>
                            <a:schemeClr val="tx1"/>
                          </a:solidFill>
                          <a:latin typeface="Avenir Next LT Pro" panose="020B0504020202020204" pitchFamily="34" charset="0"/>
                        </a:rPr>
                        <a:t>Travaillez avec vos parrains pour l'informer de leur rôle. </a:t>
                      </a:r>
                      <a:r>
                        <a:rPr lang="fr-CA" sz="1200" noProof="0" dirty="0">
                          <a:solidFill>
                            <a:schemeClr val="tx1"/>
                          </a:solidFill>
                          <a:latin typeface="Avenir Next LT Pro" panose="020B0504020202020204" pitchFamily="34" charset="0"/>
                        </a:rPr>
                        <a:t>Les recherches de Prosci démontrent que les parrains sont si importants pour les efforts de changement qu'ils peuvent faire ou défaire un projet ou une initiative. Les cadres et les dirigeants sont généralement prêts à parrainer le changement, mais nombre d'entre eux ne comprennent pas bien ce que cela signifie. </a:t>
                      </a:r>
                      <a:endParaRPr lang="fr-CA" sz="1200" b="0" noProof="0" dirty="0">
                        <a:solidFill>
                          <a:schemeClr val="tx1"/>
                        </a:solidFill>
                        <a:latin typeface="Avenir Next LT Pro" panose="020B0504020202020204" pitchFamily="34" charset="0"/>
                      </a:endParaRPr>
                    </a:p>
                    <a:p>
                      <a:pPr marL="228600" indent="-228600">
                        <a:buFontTx/>
                        <a:buAutoNum type="arabicPeriod"/>
                      </a:pPr>
                      <a:r>
                        <a:rPr lang="fr-CA" sz="1200" b="1" noProof="0" dirty="0">
                          <a:solidFill>
                            <a:schemeClr val="tx1"/>
                          </a:solidFill>
                          <a:latin typeface="Avenir Next LT Pro" panose="020B0504020202020204" pitchFamily="34" charset="0"/>
                        </a:rPr>
                        <a:t>Si la situation ne change pas : </a:t>
                      </a:r>
                      <a:r>
                        <a:rPr lang="fr-CA" sz="1200" b="0" noProof="0" dirty="0">
                          <a:solidFill>
                            <a:schemeClr val="tx1"/>
                          </a:solidFill>
                          <a:latin typeface="Avenir Next LT Pro" panose="020B0504020202020204" pitchFamily="34" charset="0"/>
                        </a:rPr>
                        <a:t>Travaillez avec les proches des parrains qui peuvent vous donner accès à eux afin de les éduquer ou qui peuvent leur transmettre l'information.</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kern="1200" noProof="0" dirty="0">
                          <a:solidFill>
                            <a:schemeClr val="tx1"/>
                          </a:solidFill>
                          <a:latin typeface="Avenir Next LT Pro" panose="020B0504020202020204" pitchFamily="34" charset="0"/>
                          <a:ea typeface="+mn-ea"/>
                          <a:cs typeface="+mn-cs"/>
                          <a:hlinkClick r:id="rId4" action="ppaction://hlinksldjump"/>
                        </a:rPr>
                        <a:t>Annexe A </a:t>
                      </a:r>
                      <a:endParaRPr lang="fr-CA" sz="1200" noProof="0" dirty="0">
                        <a:solidFill>
                          <a:schemeClr val="tx1"/>
                        </a:solidFill>
                        <a:latin typeface="Avenir Next LT Pro" panose="020B05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noProof="0" dirty="0">
                          <a:solidFill>
                            <a:schemeClr val="tx1"/>
                          </a:solidFill>
                          <a:latin typeface="Avenir Next LT Pro" panose="020B0504020202020204" pitchFamily="34" charset="0"/>
                        </a:rPr>
                        <a:t>Vous pouvez fournir à vos parrains le </a:t>
                      </a:r>
                      <a:r>
                        <a:rPr lang="fr-CA" sz="1200" noProof="0" dirty="0">
                          <a:solidFill>
                            <a:schemeClr val="tx1"/>
                          </a:solidFill>
                          <a:latin typeface="Avenir Next LT Pro" panose="020B0504020202020204" pitchFamily="34" charset="0"/>
                          <a:hlinkClick r:id="rId5"/>
                        </a:rPr>
                        <a:t>Guide du parrain – Rôles et responsabilités</a:t>
                      </a:r>
                      <a:endParaRPr lang="fr-CA" sz="1200" noProof="0" dirty="0">
                        <a:solidFill>
                          <a:schemeClr val="tx1"/>
                        </a:solidFill>
                        <a:latin typeface="Avenir Next LT Pro" panose="020B05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noProof="0" dirty="0">
                          <a:solidFill>
                            <a:schemeClr val="tx1"/>
                          </a:solidFill>
                          <a:latin typeface="Avenir Next LT Pro" panose="020B0504020202020204" pitchFamily="34" charset="0"/>
                        </a:rPr>
                        <a:t>Si vos parrains cherchent des données pour les aider à comprendre : </a:t>
                      </a:r>
                      <a:r>
                        <a:rPr lang="fr-FR" sz="1200" dirty="0">
                          <a:latin typeface="Avenir Next LT Pro" panose="020B0504020202020204" pitchFamily="34" charset="0"/>
                          <a:hlinkClick r:id="rId6"/>
                        </a:rPr>
                        <a:t>Rôle et importance du parrain (prosci.com)</a:t>
                      </a:r>
                      <a:endParaRPr lang="fr-CA" sz="1200" dirty="0">
                        <a:latin typeface="Avenir Next LT Pro" panose="020B0504020202020204" pitchFamily="34" charset="0"/>
                      </a:endParaRPr>
                    </a:p>
                    <a:p>
                      <a:pPr marL="171450" indent="-171450">
                        <a:buFontTx/>
                        <a:buChar char="-"/>
                      </a:pPr>
                      <a:endParaRPr lang="fr-CA" sz="1200" dirty="0">
                        <a:latin typeface="Avenir Next LT Pro" panose="020B0504020202020204" pitchFamily="34" charset="0"/>
                      </a:endParaRPr>
                    </a:p>
                  </a:txBody>
                  <a:tcPr/>
                </a:tc>
                <a:extLst>
                  <a:ext uri="{0D108BD9-81ED-4DB2-BD59-A6C34878D82A}">
                    <a16:rowId xmlns:a16="http://schemas.microsoft.com/office/drawing/2014/main" val="2940475145"/>
                  </a:ext>
                </a:extLst>
              </a:tr>
            </a:tbl>
          </a:graphicData>
        </a:graphic>
      </p:graphicFrame>
    </p:spTree>
    <p:extLst>
      <p:ext uri="{BB962C8B-B14F-4D97-AF65-F5344CB8AC3E}">
        <p14:creationId xmlns:p14="http://schemas.microsoft.com/office/powerpoint/2010/main" val="674218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fr-CA">
                <a:solidFill>
                  <a:schemeClr val="accent5"/>
                </a:solidFill>
                <a:latin typeface="Arial Rounded MT Bold" panose="020F0704030504030204" pitchFamily="34" charset="0"/>
              </a:rPr>
              <a:t>Que faire lorsque... </a:t>
            </a:r>
            <a:r>
              <a:rPr lang="fr-CA" dirty="0">
                <a:solidFill>
                  <a:schemeClr val="accent5"/>
                </a:solidFill>
                <a:latin typeface="Arial Rounded MT Bold" panose="020F0704030504030204" pitchFamily="34" charset="0"/>
              </a:rPr>
              <a:t>(3 de 3)</a:t>
            </a: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4118079546"/>
              </p:ext>
            </p:extLst>
          </p:nvPr>
        </p:nvGraphicFramePr>
        <p:xfrm>
          <a:off x="586583" y="1385888"/>
          <a:ext cx="11018515" cy="4572000"/>
        </p:xfrm>
        <a:graphic>
          <a:graphicData uri="http://schemas.openxmlformats.org/drawingml/2006/table">
            <a:tbl>
              <a:tblPr firstRow="1" bandRow="1">
                <a:tableStyleId>{93296810-A885-4BE3-A3E7-6D5BEEA58F35}</a:tableStyleId>
              </a:tblPr>
              <a:tblGrid>
                <a:gridCol w="2465624">
                  <a:extLst>
                    <a:ext uri="{9D8B030D-6E8A-4147-A177-3AD203B41FA5}">
                      <a16:colId xmlns:a16="http://schemas.microsoft.com/office/drawing/2014/main" val="1245276507"/>
                    </a:ext>
                  </a:extLst>
                </a:gridCol>
                <a:gridCol w="5201067">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endParaRPr lang="fr-CA" noProof="0" dirty="0">
                        <a:solidFill>
                          <a:schemeClr val="tx1"/>
                        </a:solidFill>
                        <a:latin typeface="Avenir Next LT Pro" panose="020B0504020202020204" pitchFamily="34" charset="0"/>
                      </a:endParaRPr>
                    </a:p>
                  </a:txBody>
                  <a:tcPr/>
                </a:tc>
                <a:tc>
                  <a:txBody>
                    <a:bodyPr/>
                    <a:lstStyle/>
                    <a:p>
                      <a:r>
                        <a:rPr lang="fr-CA" noProof="0" dirty="0">
                          <a:solidFill>
                            <a:schemeClr val="tx1"/>
                          </a:solidFill>
                          <a:latin typeface="Avenir Next LT Pro" panose="020B0504020202020204" pitchFamily="34" charset="0"/>
                        </a:rPr>
                        <a:t>Détails</a:t>
                      </a:r>
                    </a:p>
                  </a:txBody>
                  <a:tcPr/>
                </a:tc>
                <a:tc>
                  <a:txBody>
                    <a:bodyPr/>
                    <a:lstStyle/>
                    <a:p>
                      <a:r>
                        <a:rPr lang="fr-CA" noProof="0" dirty="0">
                          <a:solidFill>
                            <a:schemeClr val="tx1"/>
                          </a:solidFill>
                          <a:latin typeface="Avenir Next LT Pro" panose="020B0504020202020204" pitchFamily="34" charset="0"/>
                        </a:rPr>
                        <a:t>Notes/Ressources</a:t>
                      </a:r>
                    </a:p>
                  </a:txBody>
                  <a:tcPr/>
                </a:tc>
                <a:extLst>
                  <a:ext uri="{0D108BD9-81ED-4DB2-BD59-A6C34878D82A}">
                    <a16:rowId xmlns:a16="http://schemas.microsoft.com/office/drawing/2014/main" val="4098927503"/>
                  </a:ext>
                </a:extLst>
              </a:tr>
              <a:tr h="1848802">
                <a:tc>
                  <a:txBody>
                    <a:bodyPr/>
                    <a:lstStyle/>
                    <a:p>
                      <a:r>
                        <a:rPr lang="fr-CA" sz="1400" b="1" noProof="0" dirty="0">
                          <a:solidFill>
                            <a:schemeClr val="tx1"/>
                          </a:solidFill>
                          <a:latin typeface="Avenir Next LT Pro" panose="020B0504020202020204" pitchFamily="34" charset="0"/>
                        </a:rPr>
                        <a:t>... votre parrain n'est pas actif ou visible</a:t>
                      </a:r>
                      <a:endParaRPr lang="fr-CA" sz="1400" b="1" noProof="0" dirty="0">
                        <a:solidFill>
                          <a:srgbClr val="FF0000"/>
                        </a:solidFill>
                        <a:latin typeface="Avenir Next LT Pro" panose="020B0504020202020204" pitchFamily="34" charset="0"/>
                      </a:endParaRPr>
                    </a:p>
                  </a:txBody>
                  <a:tcPr/>
                </a:tc>
                <a:tc>
                  <a:txBody>
                    <a:bodyPr/>
                    <a:lstStyle/>
                    <a:p>
                      <a:pPr marL="228600" indent="-228600">
                        <a:buFontTx/>
                        <a:buAutoNum type="arabicPeriod"/>
                      </a:pPr>
                      <a:r>
                        <a:rPr lang="fr-CA" sz="1200" b="1" noProof="0" dirty="0">
                          <a:solidFill>
                            <a:schemeClr val="tx1"/>
                          </a:solidFill>
                          <a:latin typeface="Avenir Next LT Pro" panose="020B0504020202020204" pitchFamily="34" charset="0"/>
                        </a:rPr>
                        <a:t>Abordez cette question avec les parrains : </a:t>
                      </a:r>
                      <a:r>
                        <a:rPr lang="fr-CA" sz="1200" b="0" noProof="0" dirty="0">
                          <a:solidFill>
                            <a:schemeClr val="tx1"/>
                          </a:solidFill>
                          <a:latin typeface="Avenir Next LT Pro" panose="020B0504020202020204" pitchFamily="34" charset="0"/>
                        </a:rPr>
                        <a:t>Expliquez à vos parrains qu'il est important d'être actif et visible, notamment en participant aux activités de changement. Leur présence soutenue est nécessaire pour créer et maintenir une dynamique de changement.</a:t>
                      </a:r>
                    </a:p>
                    <a:p>
                      <a:pPr marL="228600" indent="-228600">
                        <a:buFontTx/>
                        <a:buAutoNum type="arabicPeriod"/>
                      </a:pPr>
                      <a:r>
                        <a:rPr lang="fr-CA" sz="1200" b="1" noProof="0" dirty="0">
                          <a:solidFill>
                            <a:schemeClr val="tx1"/>
                          </a:solidFill>
                          <a:latin typeface="Avenir Next LT Pro" panose="020B0504020202020204" pitchFamily="34" charset="0"/>
                        </a:rPr>
                        <a:t>Si la situation ne change pas : </a:t>
                      </a:r>
                      <a:r>
                        <a:rPr lang="fr-CA" sz="1200" noProof="0" dirty="0">
                          <a:solidFill>
                            <a:schemeClr val="tx1"/>
                          </a:solidFill>
                          <a:latin typeface="Avenir Next LT Pro" panose="020B0504020202020204" pitchFamily="34" charset="0"/>
                        </a:rPr>
                        <a:t>Travaillez avec l'équipe de communication pour mettre en avant le projet par le biais de différents canaux. Veillez à ce que les employés connaissent les membres de l'équipe de projet, afin qu'ils sachent à qui s'adresser en l'absence d'un parrain. Envisagez d'autres alliés informels pour combler le vide.</a:t>
                      </a:r>
                    </a:p>
                  </a:txBody>
                  <a:tcPr/>
                </a:tc>
                <a:tc>
                  <a:txBody>
                    <a:bodyPr/>
                    <a:lstStyle/>
                    <a:p>
                      <a:pPr marL="171450" indent="-171450">
                        <a:buFontTx/>
                        <a:buChar char="-"/>
                      </a:pPr>
                      <a:r>
                        <a:rPr lang="fr-FR" sz="1200" noProof="0" dirty="0">
                          <a:latin typeface="Avenir Next LT Pro" panose="020B0504020202020204" pitchFamily="34" charset="0"/>
                          <a:hlinkClick r:id="rId3"/>
                        </a:rPr>
                        <a:t>Rôle et importance du parrain (prosci.com)</a:t>
                      </a:r>
                      <a:endParaRPr lang="fr-CA" sz="1200" noProof="0" dirty="0">
                        <a:latin typeface="Avenir Next LT Pro" panose="020B0504020202020204" pitchFamily="34" charset="0"/>
                      </a:endParaRPr>
                    </a:p>
                    <a:p>
                      <a:pPr marL="171450" indent="-171450">
                        <a:buFontTx/>
                        <a:buChar char="-"/>
                      </a:pPr>
                      <a:endParaRPr lang="fr-CA" sz="1200" noProof="0" dirty="0">
                        <a:solidFill>
                          <a:srgbClr val="FF0000"/>
                        </a:solidFill>
                        <a:latin typeface="Avenir Next LT Pro" panose="020B0504020202020204" pitchFamily="34" charset="0"/>
                      </a:endParaRPr>
                    </a:p>
                  </a:txBody>
                  <a:tcPr/>
                </a:tc>
                <a:extLst>
                  <a:ext uri="{0D108BD9-81ED-4DB2-BD59-A6C34878D82A}">
                    <a16:rowId xmlns:a16="http://schemas.microsoft.com/office/drawing/2014/main" val="1171970772"/>
                  </a:ext>
                </a:extLst>
              </a:tr>
              <a:tr h="732561">
                <a:tc>
                  <a:txBody>
                    <a:bodyPr/>
                    <a:lstStyle/>
                    <a:p>
                      <a:r>
                        <a:rPr lang="fr-CA" sz="1400" b="1" noProof="0" dirty="0">
                          <a:solidFill>
                            <a:schemeClr val="tx1"/>
                          </a:solidFill>
                          <a:latin typeface="Avenir Next LT Pro" panose="020B0504020202020204" pitchFamily="34" charset="0"/>
                        </a:rPr>
                        <a:t>... votre parrain délègue ses responsabilités</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CA" sz="1200" b="1" noProof="0" dirty="0">
                          <a:solidFill>
                            <a:schemeClr val="tx1"/>
                          </a:solidFill>
                          <a:latin typeface="Avenir Next LT Pro" panose="020B0504020202020204" pitchFamily="34" charset="0"/>
                        </a:rPr>
                        <a:t>Abordez cette question avec les parrains : </a:t>
                      </a:r>
                      <a:r>
                        <a:rPr lang="fr-CA" sz="1200" noProof="0" dirty="0">
                          <a:solidFill>
                            <a:schemeClr val="tx1"/>
                          </a:solidFill>
                          <a:latin typeface="Avenir Next LT Pro" panose="020B0504020202020204" pitchFamily="34" charset="0"/>
                        </a:rPr>
                        <a:t>Utilisez le </a:t>
                      </a:r>
                      <a:r>
                        <a:rPr lang="fr-CA" sz="1200" b="1" noProof="0" dirty="0">
                          <a:solidFill>
                            <a:schemeClr val="tx1"/>
                          </a:solidFill>
                          <a:latin typeface="Avenir Next LT Pro" panose="020B0504020202020204" pitchFamily="34" charset="0"/>
                        </a:rPr>
                        <a:t>plan de parrainage </a:t>
                      </a:r>
                      <a:r>
                        <a:rPr lang="fr-CA" sz="1200" noProof="0" dirty="0">
                          <a:solidFill>
                            <a:schemeClr val="tx1"/>
                          </a:solidFill>
                          <a:latin typeface="Avenir Next LT Pro" panose="020B0504020202020204" pitchFamily="34" charset="0"/>
                        </a:rPr>
                        <a:t>de cette boîte à outils comme point de départ pour planifier les interventions spécifiques de vos parrains. Faites-les participer à l'élaboration du plan pour vous assurer qu’ils sont entièrement d'accord avec les activités prévues.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CA" sz="1200" b="1" noProof="0" dirty="0">
                          <a:solidFill>
                            <a:schemeClr val="tx1"/>
                          </a:solidFill>
                          <a:latin typeface="Avenir Next LT Pro" panose="020B0504020202020204" pitchFamily="34" charset="0"/>
                        </a:rPr>
                        <a:t>Si la situation ne change pas : </a:t>
                      </a:r>
                      <a:r>
                        <a:rPr lang="fr-CA" sz="1200" noProof="0" dirty="0">
                          <a:solidFill>
                            <a:schemeClr val="tx1"/>
                          </a:solidFill>
                          <a:latin typeface="Avenir Next LT Pro" panose="020B0504020202020204" pitchFamily="34" charset="0"/>
                        </a:rPr>
                        <a:t>Certaines responsabilités peuvent être déléguées à d'autres cadres supérieurs qui ont de l'influence et de l'autorité dans votre organisation. Réfléchissez bien à l'impact de la délégation de certaines tâches et discutez-en avec vos parrains. Vos parrains pourraient faire savoir qu'ils délèguent leurs responsabilités à quelqu'un d'autre, afin de donner plus d'autorité et de crédibilité au remplaçant.</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noProof="0" dirty="0">
                          <a:solidFill>
                            <a:schemeClr val="tx1"/>
                          </a:solidFill>
                          <a:latin typeface="Avenir Next LT Pro" panose="020B0504020202020204" pitchFamily="34" charset="0"/>
                          <a:hlinkClick r:id="rId4" action="ppaction://hlinksldjump"/>
                        </a:rPr>
                        <a:t>Plan de parrainage</a:t>
                      </a:r>
                      <a:endParaRPr lang="fr-CA" sz="1200" noProof="0" dirty="0">
                        <a:solidFill>
                          <a:schemeClr val="tx1"/>
                        </a:solidFill>
                        <a:latin typeface="Avenir Next LT Pro" panose="020B05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sz="1200" noProof="0" dirty="0">
                        <a:solidFill>
                          <a:schemeClr val="tx1"/>
                        </a:solidFill>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fr-CA" sz="1200" noProof="0" dirty="0">
                        <a:solidFill>
                          <a:schemeClr val="tx1"/>
                        </a:solidFill>
                        <a:latin typeface="Avenir Next LT Pro" panose="020B0504020202020204" pitchFamily="34" charset="0"/>
                      </a:endParaRPr>
                    </a:p>
                    <a:p>
                      <a:pPr marL="0" indent="0">
                        <a:buFont typeface="Arial" panose="020B0604020202020204" pitchFamily="34" charset="0"/>
                        <a:buNone/>
                      </a:pPr>
                      <a:endParaRPr lang="fr-CA" sz="1200" noProof="0" dirty="0">
                        <a:solidFill>
                          <a:schemeClr val="tx1"/>
                        </a:solidFill>
                        <a:latin typeface="Avenir Next LT Pro" panose="020B0504020202020204" pitchFamily="34" charset="0"/>
                      </a:endParaRPr>
                    </a:p>
                  </a:txBody>
                  <a:tcPr/>
                </a:tc>
                <a:extLst>
                  <a:ext uri="{0D108BD9-81ED-4DB2-BD59-A6C34878D82A}">
                    <a16:rowId xmlns:a16="http://schemas.microsoft.com/office/drawing/2014/main" val="2940475145"/>
                  </a:ext>
                </a:extLst>
              </a:tr>
            </a:tbl>
          </a:graphicData>
        </a:graphic>
      </p:graphicFrame>
    </p:spTree>
    <p:extLst>
      <p:ext uri="{BB962C8B-B14F-4D97-AF65-F5344CB8AC3E}">
        <p14:creationId xmlns:p14="http://schemas.microsoft.com/office/powerpoint/2010/main" val="587856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6E129B-D947-5DF8-5DA0-09902543C004}"/>
              </a:ext>
            </a:extLst>
          </p:cNvPr>
          <p:cNvSpPr>
            <a:spLocks noGrp="1"/>
          </p:cNvSpPr>
          <p:nvPr>
            <p:ph type="title"/>
          </p:nvPr>
        </p:nvSpPr>
        <p:spPr/>
        <p:txBody>
          <a:bodyPr/>
          <a:lstStyle/>
          <a:p>
            <a:r>
              <a:rPr lang="fr-CA" dirty="0">
                <a:solidFill>
                  <a:schemeClr val="accent5"/>
                </a:solidFill>
                <a:latin typeface="Arial Rounded MT Bold" panose="020F0704030504030204" pitchFamily="34" charset="0"/>
              </a:rPr>
              <a:t>Recherche Prosci sur l'impact des parrains (1 de 3)</a:t>
            </a:r>
          </a:p>
        </p:txBody>
      </p:sp>
      <p:pic>
        <p:nvPicPr>
          <p:cNvPr id="1026" name="Picture 2" descr="Blog-Figure-10.6">
            <a:extLst>
              <a:ext uri="{FF2B5EF4-FFF2-40B4-BE49-F238E27FC236}">
                <a16:creationId xmlns:a16="http://schemas.microsoft.com/office/drawing/2014/main" id="{116B38EE-5123-BA7D-FE9D-D0333E712DF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02901" y="1385888"/>
            <a:ext cx="8394000" cy="44488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73A90E-820E-3E38-098D-C48C99EFAD33}"/>
              </a:ext>
            </a:extLst>
          </p:cNvPr>
          <p:cNvSpPr txBox="1"/>
          <p:nvPr/>
        </p:nvSpPr>
        <p:spPr>
          <a:xfrm>
            <a:off x="6225138" y="6067893"/>
            <a:ext cx="4776538" cy="430887"/>
          </a:xfrm>
          <a:prstGeom prst="rect">
            <a:avLst/>
          </a:prstGeom>
          <a:noFill/>
        </p:spPr>
        <p:txBody>
          <a:bodyPr wrap="square">
            <a:spAutoFit/>
          </a:bodyPr>
          <a:lstStyle/>
          <a:p>
            <a:r>
              <a:rPr lang="fr-FR" sz="1100" dirty="0">
                <a:hlinkClick r:id="rId3"/>
              </a:rPr>
              <a:t>Assurer le maintien de parrains actifs et engagés sur la bonne voie pendant le changement (prosci.com)</a:t>
            </a:r>
            <a:endParaRPr lang="fr-CA" sz="1100" dirty="0"/>
          </a:p>
        </p:txBody>
      </p:sp>
    </p:spTree>
    <p:extLst>
      <p:ext uri="{BB962C8B-B14F-4D97-AF65-F5344CB8AC3E}">
        <p14:creationId xmlns:p14="http://schemas.microsoft.com/office/powerpoint/2010/main" val="391596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73A3A29-1F50-6C2C-AFB1-E2C00346CD9A}"/>
              </a:ext>
            </a:extLst>
          </p:cNvPr>
          <p:cNvSpPr>
            <a:spLocks noGrp="1"/>
          </p:cNvSpPr>
          <p:nvPr>
            <p:ph type="title"/>
          </p:nvPr>
        </p:nvSpPr>
        <p:spPr>
          <a:xfrm>
            <a:off x="508759" y="379411"/>
            <a:ext cx="11006345" cy="835027"/>
          </a:xfrm>
        </p:spPr>
        <p:txBody>
          <a:bodyPr>
            <a:normAutofit/>
          </a:bodyPr>
          <a:lstStyle/>
          <a:p>
            <a:r>
              <a:rPr lang="fr-CA" sz="2800" dirty="0">
                <a:solidFill>
                  <a:schemeClr val="accent5"/>
                </a:solidFill>
                <a:latin typeface="Arial Rounded MT Bold" panose="020F0704030504030204" pitchFamily="34" charset="0"/>
              </a:rPr>
              <a:t>Recherche Prosci sur l'impact des parrains (2 de 3)</a:t>
            </a:r>
          </a:p>
        </p:txBody>
      </p:sp>
      <p:pic>
        <p:nvPicPr>
          <p:cNvPr id="2050" name="Picture 2" descr="Blog-Figure-10.7">
            <a:extLst>
              <a:ext uri="{FF2B5EF4-FFF2-40B4-BE49-F238E27FC236}">
                <a16:creationId xmlns:a16="http://schemas.microsoft.com/office/drawing/2014/main" id="{E6A5183E-4FD7-60C8-C27D-6E0C0A10E19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1937" y="1304925"/>
            <a:ext cx="8149727" cy="43193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90E837-E784-6FF6-852A-121AC903DC15}"/>
              </a:ext>
            </a:extLst>
          </p:cNvPr>
          <p:cNvSpPr txBox="1"/>
          <p:nvPr/>
        </p:nvSpPr>
        <p:spPr>
          <a:xfrm>
            <a:off x="6225138" y="6067893"/>
            <a:ext cx="4776538" cy="430887"/>
          </a:xfrm>
          <a:prstGeom prst="rect">
            <a:avLst/>
          </a:prstGeom>
          <a:noFill/>
        </p:spPr>
        <p:txBody>
          <a:bodyPr wrap="square">
            <a:spAutoFit/>
          </a:bodyPr>
          <a:lstStyle/>
          <a:p>
            <a:r>
              <a:rPr lang="fr-FR" sz="1100" dirty="0">
                <a:hlinkClick r:id="rId3"/>
              </a:rPr>
              <a:t>Assurer le maintien de parrains actifs et engagés sur la bonne voie pendant le changement (prosci.com)</a:t>
            </a:r>
            <a:endParaRPr lang="fr-CA" sz="1100" dirty="0"/>
          </a:p>
        </p:txBody>
      </p:sp>
    </p:spTree>
    <p:extLst>
      <p:ext uri="{BB962C8B-B14F-4D97-AF65-F5344CB8AC3E}">
        <p14:creationId xmlns:p14="http://schemas.microsoft.com/office/powerpoint/2010/main" val="1432611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73A3A29-1F50-6C2C-AFB1-E2C00346CD9A}"/>
              </a:ext>
            </a:extLst>
          </p:cNvPr>
          <p:cNvSpPr>
            <a:spLocks noGrp="1"/>
          </p:cNvSpPr>
          <p:nvPr>
            <p:ph type="title"/>
          </p:nvPr>
        </p:nvSpPr>
        <p:spPr>
          <a:xfrm>
            <a:off x="508759" y="388936"/>
            <a:ext cx="11006345" cy="835027"/>
          </a:xfrm>
        </p:spPr>
        <p:txBody>
          <a:bodyPr>
            <a:normAutofit/>
          </a:bodyPr>
          <a:lstStyle/>
          <a:p>
            <a:r>
              <a:rPr lang="fr-CA" sz="2800" dirty="0">
                <a:solidFill>
                  <a:schemeClr val="accent5"/>
                </a:solidFill>
                <a:latin typeface="Arial Rounded MT Bold" panose="020F0704030504030204" pitchFamily="34" charset="0"/>
              </a:rPr>
              <a:t>Recherche Prosci sur l'impact des parrains (3 de 3)</a:t>
            </a:r>
          </a:p>
        </p:txBody>
      </p:sp>
      <p:sp>
        <p:nvSpPr>
          <p:cNvPr id="5" name="TextBox 4">
            <a:extLst>
              <a:ext uri="{FF2B5EF4-FFF2-40B4-BE49-F238E27FC236}">
                <a16:creationId xmlns:a16="http://schemas.microsoft.com/office/drawing/2014/main" id="{70BBE713-1007-B5E6-D224-61C5D4A0AE99}"/>
              </a:ext>
            </a:extLst>
          </p:cNvPr>
          <p:cNvSpPr txBox="1"/>
          <p:nvPr/>
        </p:nvSpPr>
        <p:spPr>
          <a:xfrm>
            <a:off x="768117" y="2748289"/>
            <a:ext cx="2215965" cy="1200329"/>
          </a:xfrm>
          <a:prstGeom prst="rect">
            <a:avLst/>
          </a:prstGeom>
          <a:noFill/>
        </p:spPr>
        <p:txBody>
          <a:bodyPr wrap="square">
            <a:spAutoFit/>
          </a:bodyPr>
          <a:lstStyle/>
          <a:p>
            <a:pPr algn="l"/>
            <a:r>
              <a:rPr lang="fr-CA" b="1" i="1" dirty="0">
                <a:solidFill>
                  <a:srgbClr val="3F484F"/>
                </a:solidFill>
                <a:effectLst/>
                <a:latin typeface="Avenir Next LT Pro" panose="020B0504020202020204" pitchFamily="34" charset="0"/>
              </a:rPr>
              <a:t>Les parrains sont souvent mal informés quant à leur rôle</a:t>
            </a:r>
          </a:p>
        </p:txBody>
      </p:sp>
      <p:pic>
        <p:nvPicPr>
          <p:cNvPr id="1026" name="Picture 2" descr="BP 11e - Fig 10.2 - Sponsor role understanding">
            <a:extLst>
              <a:ext uri="{FF2B5EF4-FFF2-40B4-BE49-F238E27FC236}">
                <a16:creationId xmlns:a16="http://schemas.microsoft.com/office/drawing/2014/main" id="{F2C4F69F-4E55-F386-E925-EC4970460BC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09950" y="1332496"/>
            <a:ext cx="4949893" cy="47353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90E837-E784-6FF6-852A-121AC903DC15}"/>
              </a:ext>
            </a:extLst>
          </p:cNvPr>
          <p:cNvSpPr txBox="1"/>
          <p:nvPr/>
        </p:nvSpPr>
        <p:spPr>
          <a:xfrm>
            <a:off x="6225138" y="6067893"/>
            <a:ext cx="4776538" cy="261610"/>
          </a:xfrm>
          <a:prstGeom prst="rect">
            <a:avLst/>
          </a:prstGeom>
          <a:noFill/>
        </p:spPr>
        <p:txBody>
          <a:bodyPr wrap="square">
            <a:spAutoFit/>
          </a:bodyPr>
          <a:lstStyle/>
          <a:p>
            <a:r>
              <a:rPr lang="fr-FR" sz="1100" dirty="0">
                <a:hlinkClick r:id="rId3"/>
              </a:rPr>
              <a:t>Rôle et importance du parrain (prosci.com)</a:t>
            </a:r>
            <a:endParaRPr lang="fr-CA" sz="1100" dirty="0"/>
          </a:p>
        </p:txBody>
      </p:sp>
    </p:spTree>
    <p:extLst>
      <p:ext uri="{BB962C8B-B14F-4D97-AF65-F5344CB8AC3E}">
        <p14:creationId xmlns:p14="http://schemas.microsoft.com/office/powerpoint/2010/main" val="4248458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28ECAF-802D-D971-A89F-DC967ED42FC9}"/>
              </a:ext>
            </a:extLst>
          </p:cNvPr>
          <p:cNvSpPr txBox="1">
            <a:spLocks noGrp="1"/>
          </p:cNvSpPr>
          <p:nvPr>
            <p:ph type="title" idx="4294967295"/>
          </p:nvPr>
        </p:nvSpPr>
        <p:spPr>
          <a:xfrm>
            <a:off x="449981" y="290002"/>
            <a:ext cx="9387038" cy="276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La liste de </a:t>
            </a:r>
            <a:r>
              <a:rPr lang="fr-CA" sz="1200" dirty="0">
                <a:solidFill>
                  <a:srgbClr val="000000"/>
                </a:solidFill>
                <a:latin typeface="Avenir Next LT Pro" panose="020B0504020202020204" pitchFamily="34" charset="0"/>
                <a:ea typeface="+mn-ea"/>
                <a:cs typeface="+mn-cs"/>
              </a:rPr>
              <a:t>vérification</a:t>
            </a:r>
            <a:r>
              <a:rPr kumimoji="0" lang="fr-CA" sz="12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 du parrainage* </a:t>
            </a:r>
            <a:r>
              <a:rPr kumimoji="0" lang="fr-CA" sz="12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s'appuie sur une analyse comparative menée par PROSCI©.</a:t>
            </a:r>
            <a:endParaRPr kumimoji="0" lang="fr-CA" sz="12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endParaRPr>
          </a:p>
        </p:txBody>
      </p:sp>
      <p:graphicFrame>
        <p:nvGraphicFramePr>
          <p:cNvPr id="4" name="Table 3">
            <a:extLst>
              <a:ext uri="{FF2B5EF4-FFF2-40B4-BE49-F238E27FC236}">
                <a16:creationId xmlns:a16="http://schemas.microsoft.com/office/drawing/2014/main" id="{F074ED95-D9BE-4310-DCA8-A9EEE3569ECD}"/>
              </a:ext>
            </a:extLst>
          </p:cNvPr>
          <p:cNvGraphicFramePr>
            <a:graphicFrameLocks noGrp="1"/>
          </p:cNvGraphicFramePr>
          <p:nvPr>
            <p:extLst>
              <p:ext uri="{D42A27DB-BD31-4B8C-83A1-F6EECF244321}">
                <p14:modId xmlns:p14="http://schemas.microsoft.com/office/powerpoint/2010/main" val="2097475142"/>
              </p:ext>
            </p:extLst>
          </p:nvPr>
        </p:nvGraphicFramePr>
        <p:xfrm>
          <a:off x="518160" y="567001"/>
          <a:ext cx="11155680" cy="5521225"/>
        </p:xfrm>
        <a:graphic>
          <a:graphicData uri="http://schemas.openxmlformats.org/drawingml/2006/table">
            <a:tbl>
              <a:tblPr bandRow="1">
                <a:tableStyleId>{5C22544A-7EE6-4342-B048-85BDC9FD1C3A}</a:tableStyleId>
              </a:tblPr>
              <a:tblGrid>
                <a:gridCol w="11155680">
                  <a:extLst>
                    <a:ext uri="{9D8B030D-6E8A-4147-A177-3AD203B41FA5}">
                      <a16:colId xmlns:a16="http://schemas.microsoft.com/office/drawing/2014/main" val="3810819497"/>
                    </a:ext>
                  </a:extLst>
                </a:gridCol>
              </a:tblGrid>
              <a:tr h="523963">
                <a:tc>
                  <a:txBody>
                    <a:bodyPr/>
                    <a:lstStyle/>
                    <a:p>
                      <a:pPr marL="0" marR="0" algn="just" defTabSz="914400" rtl="0" eaLnBrk="1" latinLnBrk="0" hangingPunct="1">
                        <a:lnSpc>
                          <a:spcPct val="107000"/>
                        </a:lnSpc>
                        <a:spcBef>
                          <a:spcPts val="0"/>
                        </a:spcBef>
                        <a:spcAft>
                          <a:spcPts val="0"/>
                        </a:spcAft>
                      </a:pPr>
                      <a:r>
                        <a:rPr lang="fr-FR" sz="1000" b="1" kern="1200" dirty="0">
                          <a:solidFill>
                            <a:schemeClr val="dk1"/>
                          </a:solidFill>
                          <a:effectLst/>
                          <a:latin typeface="Avenir Next LT Pro" panose="020B0504020202020204" pitchFamily="34" charset="0"/>
                          <a:ea typeface="+mn-ea"/>
                          <a:cs typeface="+mn-cs"/>
                        </a:rPr>
                        <a:t>Vos parrains et vos champions sont-ils conscients de l’importance qu’ils ont pour assurer le succès du changement? </a:t>
                      </a:r>
                    </a:p>
                    <a:p>
                      <a:pPr marL="0" marR="0" algn="just">
                        <a:lnSpc>
                          <a:spcPct val="107000"/>
                        </a:lnSpc>
                        <a:spcBef>
                          <a:spcPts val="0"/>
                        </a:spcBef>
                        <a:spcAft>
                          <a:spcPts val="0"/>
                        </a:spcAft>
                      </a:pPr>
                      <a:r>
                        <a:rPr lang="fr-FR" sz="1000" kern="1200" dirty="0">
                          <a:solidFill>
                            <a:schemeClr val="dk1"/>
                          </a:solidFill>
                          <a:effectLst/>
                          <a:latin typeface="Avenir Next LT Pro" panose="020B0504020202020204" pitchFamily="34" charset="0"/>
                          <a:ea typeface="+mn-ea"/>
                          <a:cs typeface="+mn-cs"/>
                        </a:rPr>
                        <a:t>Dans les analyses comparatives de Prosci, la réponse numéro un des participants à la question « Quel était le facteur le plus important qui a contribué au succès du projet? » dans chacune des études était le parrainage actif et visible.</a:t>
                      </a:r>
                      <a:endParaRPr lang="en-CA" sz="1000" kern="1200" dirty="0">
                        <a:solidFill>
                          <a:schemeClr val="dk1"/>
                        </a:solidFill>
                        <a:effectLst/>
                        <a:latin typeface="Avenir Next LT Pro" panose="020B0504020202020204" pitchFamily="34" charset="0"/>
                        <a:ea typeface="+mn-ea"/>
                        <a:cs typeface="+mn-cs"/>
                      </a:endParaRPr>
                    </a:p>
                  </a:txBody>
                  <a:tcPr marL="35692" marR="35692" marT="0" marB="0"/>
                </a:tc>
                <a:extLst>
                  <a:ext uri="{0D108BD9-81ED-4DB2-BD59-A6C34878D82A}">
                    <a16:rowId xmlns:a16="http://schemas.microsoft.com/office/drawing/2014/main" val="2432120978"/>
                  </a:ext>
                </a:extLst>
              </a:tr>
              <a:tr h="618327">
                <a:tc>
                  <a:txBody>
                    <a:bodyPr/>
                    <a:lstStyle/>
                    <a:p>
                      <a:pPr marL="0" marR="0" algn="just" defTabSz="914400" rtl="0" eaLnBrk="1" latinLnBrk="0" hangingPunct="1">
                        <a:lnSpc>
                          <a:spcPct val="107000"/>
                        </a:lnSpc>
                        <a:spcBef>
                          <a:spcPts val="0"/>
                        </a:spcBef>
                        <a:spcAft>
                          <a:spcPts val="0"/>
                        </a:spcAft>
                      </a:pPr>
                      <a:r>
                        <a:rPr lang="fr-FR" sz="1000" b="1" kern="1200" dirty="0">
                          <a:solidFill>
                            <a:schemeClr val="dk1"/>
                          </a:solidFill>
                          <a:effectLst/>
                          <a:latin typeface="Avenir Next LT Pro" panose="020B0504020202020204" pitchFamily="34" charset="0"/>
                          <a:ea typeface="+mn-ea"/>
                          <a:cs typeface="+mn-cs"/>
                        </a:rPr>
                        <a:t>Vos parrains et vos champions connaissent-ils leurs trois principaux rôles dans le soutien du changement organisationnel? </a:t>
                      </a:r>
                    </a:p>
                    <a:p>
                      <a:pPr marL="0" marR="0" algn="just">
                        <a:lnSpc>
                          <a:spcPct val="107000"/>
                        </a:lnSpc>
                        <a:spcBef>
                          <a:spcPts val="0"/>
                        </a:spcBef>
                        <a:spcAft>
                          <a:spcPts val="0"/>
                        </a:spcAft>
                      </a:pPr>
                      <a:r>
                        <a:rPr lang="fr-FR" sz="1000" kern="1200" dirty="0">
                          <a:solidFill>
                            <a:schemeClr val="dk1"/>
                          </a:solidFill>
                          <a:effectLst/>
                          <a:latin typeface="Avenir Next LT Pro" panose="020B0504020202020204" pitchFamily="34" charset="0"/>
                          <a:ea typeface="+mn-ea"/>
                          <a:cs typeface="+mn-cs"/>
                        </a:rPr>
                        <a:t>Les trois rôles principaux des hauts dirigeants sont : 1) Participer activement et visiblement tout au long du projet; 2) Créer une coalition de parrainage avec les gestionnaires et les pairs; et 3) Communiquer directement avec les employés. Près de 50 % des participants à l’étude ont classé leur parrain comme ayant une compréhension modérée à faible de leur rôle.</a:t>
                      </a:r>
                      <a:endParaRPr lang="en-CA" sz="1000" kern="1200" dirty="0">
                        <a:solidFill>
                          <a:schemeClr val="dk1"/>
                        </a:solidFill>
                        <a:effectLst/>
                        <a:latin typeface="Avenir Next LT Pro" panose="020B0504020202020204" pitchFamily="34" charset="0"/>
                        <a:ea typeface="+mn-ea"/>
                        <a:cs typeface="+mn-cs"/>
                      </a:endParaRPr>
                    </a:p>
                  </a:txBody>
                  <a:tcPr marL="35692" marR="35692" marT="0" marB="0"/>
                </a:tc>
                <a:extLst>
                  <a:ext uri="{0D108BD9-81ED-4DB2-BD59-A6C34878D82A}">
                    <a16:rowId xmlns:a16="http://schemas.microsoft.com/office/drawing/2014/main" val="2844615794"/>
                  </a:ext>
                </a:extLst>
              </a:tr>
              <a:tr h="427161">
                <a:tc>
                  <a:txBody>
                    <a:bodyPr/>
                    <a:lstStyle/>
                    <a:p>
                      <a:pPr marL="0" marR="0" algn="just">
                        <a:lnSpc>
                          <a:spcPct val="107000"/>
                        </a:lnSpc>
                        <a:spcBef>
                          <a:spcPts val="0"/>
                        </a:spcBef>
                        <a:spcAft>
                          <a:spcPts val="0"/>
                        </a:spcAft>
                      </a:pPr>
                      <a:r>
                        <a:rPr lang="fr-FR" sz="1000" b="1" kern="1200" dirty="0">
                          <a:solidFill>
                            <a:schemeClr val="dk1"/>
                          </a:solidFill>
                          <a:effectLst/>
                          <a:latin typeface="Avenir Next LT Pro" panose="020B0504020202020204" pitchFamily="34" charset="0"/>
                          <a:ea typeface="+mn-ea"/>
                          <a:cs typeface="+mn-cs"/>
                        </a:rPr>
                        <a:t>Vos parrains et vos champions sont-ils actifs et visibles tout au long du projet? </a:t>
                      </a:r>
                    </a:p>
                    <a:p>
                      <a:pPr marL="0" marR="0" algn="just">
                        <a:lnSpc>
                          <a:spcPct val="107000"/>
                        </a:lnSpc>
                        <a:spcBef>
                          <a:spcPts val="0"/>
                        </a:spcBef>
                        <a:spcAft>
                          <a:spcPts val="0"/>
                        </a:spcAft>
                      </a:pPr>
                      <a:r>
                        <a:rPr lang="fr-FR" sz="1000" kern="1200" dirty="0">
                          <a:solidFill>
                            <a:schemeClr val="dk1"/>
                          </a:solidFill>
                          <a:effectLst/>
                          <a:latin typeface="Avenir Next LT Pro" panose="020B0504020202020204" pitchFamily="34" charset="0"/>
                          <a:ea typeface="+mn-ea"/>
                          <a:cs typeface="+mn-cs"/>
                        </a:rPr>
                        <a:t>Les parrains efficaces ne peuvent pas rester sur la touche, ils doivent faire plus que signer leur nom sur la charte de projet. Ils doivent rester actifs et visibles tout au long du projet.</a:t>
                      </a:r>
                      <a:endParaRPr lang="en-CA" sz="1000" kern="1200" dirty="0">
                        <a:solidFill>
                          <a:schemeClr val="dk1"/>
                        </a:solidFill>
                        <a:effectLst/>
                        <a:latin typeface="Avenir Next LT Pro" panose="020B0504020202020204" pitchFamily="34" charset="0"/>
                        <a:ea typeface="+mn-ea"/>
                        <a:cs typeface="+mn-cs"/>
                      </a:endParaRPr>
                    </a:p>
                  </a:txBody>
                  <a:tcPr marL="35692" marR="35692" marT="0" marB="0"/>
                </a:tc>
                <a:extLst>
                  <a:ext uri="{0D108BD9-81ED-4DB2-BD59-A6C34878D82A}">
                    <a16:rowId xmlns:a16="http://schemas.microsoft.com/office/drawing/2014/main" val="748084193"/>
                  </a:ext>
                </a:extLst>
              </a:tr>
              <a:tr h="429599">
                <a:tc>
                  <a:txBody>
                    <a:bodyPr/>
                    <a:lstStyle/>
                    <a:p>
                      <a:pPr marL="0" marR="0" algn="just" defTabSz="914400" rtl="0" eaLnBrk="1" latinLnBrk="0" hangingPunct="1">
                        <a:lnSpc>
                          <a:spcPct val="107000"/>
                        </a:lnSpc>
                        <a:spcBef>
                          <a:spcPts val="0"/>
                        </a:spcBef>
                        <a:spcAft>
                          <a:spcPts val="0"/>
                        </a:spcAft>
                      </a:pPr>
                      <a:r>
                        <a:rPr lang="fr-FR" sz="1000" b="1" kern="1200" dirty="0">
                          <a:solidFill>
                            <a:schemeClr val="dk1"/>
                          </a:solidFill>
                          <a:effectLst/>
                          <a:latin typeface="Avenir Next LT Pro" panose="020B0504020202020204" pitchFamily="34" charset="0"/>
                          <a:ea typeface="+mn-ea"/>
                          <a:cs typeface="+mn-cs"/>
                        </a:rPr>
                        <a:t>Vos parrains et vos champions créent-ils des coalitions nécessaires au succès du changement? </a:t>
                      </a:r>
                    </a:p>
                    <a:p>
                      <a:pPr marL="0" marR="0" algn="just">
                        <a:lnSpc>
                          <a:spcPct val="107000"/>
                        </a:lnSpc>
                        <a:spcBef>
                          <a:spcPts val="0"/>
                        </a:spcBef>
                        <a:spcAft>
                          <a:spcPts val="0"/>
                        </a:spcAft>
                      </a:pPr>
                      <a:r>
                        <a:rPr lang="fr-FR" sz="1000" kern="1200" dirty="0">
                          <a:solidFill>
                            <a:schemeClr val="dk1"/>
                          </a:solidFill>
                          <a:effectLst/>
                          <a:latin typeface="Avenir Next LT Pro" panose="020B0504020202020204" pitchFamily="34" charset="0"/>
                          <a:ea typeface="+mn-ea"/>
                          <a:cs typeface="+mn-cs"/>
                        </a:rPr>
                        <a:t>Des parrains et des champions efficaces interagissent avec les autres dirigeants nécessaires pour réussir le changement. Ils doivent établir des relations avec ces autres dirigeants clés et prendre des engagements envers eux.</a:t>
                      </a:r>
                      <a:endParaRPr lang="en-CA" sz="1000" kern="1200" dirty="0">
                        <a:solidFill>
                          <a:schemeClr val="dk1"/>
                        </a:solidFill>
                        <a:effectLst/>
                        <a:latin typeface="Avenir Next LT Pro" panose="020B0504020202020204" pitchFamily="34" charset="0"/>
                        <a:ea typeface="+mn-ea"/>
                        <a:cs typeface="+mn-cs"/>
                      </a:endParaRPr>
                    </a:p>
                  </a:txBody>
                  <a:tcPr marL="35692" marR="35692" marT="0" marB="0"/>
                </a:tc>
                <a:extLst>
                  <a:ext uri="{0D108BD9-81ED-4DB2-BD59-A6C34878D82A}">
                    <a16:rowId xmlns:a16="http://schemas.microsoft.com/office/drawing/2014/main" val="3486140776"/>
                  </a:ext>
                </a:extLst>
              </a:tr>
              <a:tr h="495164">
                <a:tc>
                  <a:txBody>
                    <a:bodyPr/>
                    <a:lstStyle/>
                    <a:p>
                      <a:pPr marL="0" marR="0" algn="just" defTabSz="914400" rtl="0" eaLnBrk="1" latinLnBrk="0" hangingPunct="1">
                        <a:lnSpc>
                          <a:spcPct val="107000"/>
                        </a:lnSpc>
                        <a:spcBef>
                          <a:spcPts val="0"/>
                        </a:spcBef>
                        <a:spcAft>
                          <a:spcPts val="0"/>
                        </a:spcAft>
                      </a:pPr>
                      <a:r>
                        <a:rPr lang="fr-FR" sz="1000" b="1" kern="1200" dirty="0">
                          <a:solidFill>
                            <a:schemeClr val="dk1"/>
                          </a:solidFill>
                          <a:effectLst/>
                          <a:latin typeface="Avenir Next LT Pro" panose="020B0504020202020204" pitchFamily="34" charset="0"/>
                          <a:ea typeface="+mn-ea"/>
                          <a:cs typeface="+mn-cs"/>
                        </a:rPr>
                        <a:t>Vos parrains et vos champions communiquent-ils directement et efficacement avec les employés? </a:t>
                      </a:r>
                    </a:p>
                    <a:p>
                      <a:pPr marL="0" marR="0" algn="just">
                        <a:lnSpc>
                          <a:spcPct val="107000"/>
                        </a:lnSpc>
                        <a:spcBef>
                          <a:spcPts val="0"/>
                        </a:spcBef>
                        <a:spcAft>
                          <a:spcPts val="0"/>
                        </a:spcAft>
                      </a:pPr>
                      <a:r>
                        <a:rPr lang="fr-FR" sz="1000" kern="1200" dirty="0">
                          <a:solidFill>
                            <a:schemeClr val="dk1"/>
                          </a:solidFill>
                          <a:effectLst/>
                          <a:latin typeface="Avenir Next LT Pro" panose="020B0504020202020204" pitchFamily="34" charset="0"/>
                          <a:ea typeface="+mn-ea"/>
                          <a:cs typeface="+mn-cs"/>
                        </a:rPr>
                        <a:t>Les dirigeants du changement sont l’une des deux sources privilégiées de délivrance des messages. Vos parrains et vos champions doivent communiquer directement avec les employés sur les raisons opérationnelles du changement, les risques en cas d’absence de changement et la raison pour laquelle le changement se produit maintenant.</a:t>
                      </a:r>
                      <a:endParaRPr lang="en-CA" sz="1000" kern="1200" dirty="0">
                        <a:solidFill>
                          <a:schemeClr val="dk1"/>
                        </a:solidFill>
                        <a:effectLst/>
                        <a:latin typeface="Avenir Next LT Pro" panose="020B0504020202020204" pitchFamily="34" charset="0"/>
                        <a:ea typeface="+mn-ea"/>
                        <a:cs typeface="+mn-cs"/>
                      </a:endParaRPr>
                    </a:p>
                  </a:txBody>
                  <a:tcPr marL="35692" marR="35692" marT="0" marB="0"/>
                </a:tc>
                <a:extLst>
                  <a:ext uri="{0D108BD9-81ED-4DB2-BD59-A6C34878D82A}">
                    <a16:rowId xmlns:a16="http://schemas.microsoft.com/office/drawing/2014/main" val="830341002"/>
                  </a:ext>
                </a:extLst>
              </a:tr>
              <a:tr h="684274">
                <a:tc>
                  <a:txBody>
                    <a:bodyPr/>
                    <a:lstStyle/>
                    <a:p>
                      <a:pPr marL="0" marR="0" algn="just" defTabSz="914400" rtl="0" eaLnBrk="1" latinLnBrk="0" hangingPunct="1">
                        <a:lnSpc>
                          <a:spcPct val="107000"/>
                        </a:lnSpc>
                        <a:spcBef>
                          <a:spcPts val="0"/>
                        </a:spcBef>
                        <a:spcAft>
                          <a:spcPts val="0"/>
                        </a:spcAft>
                      </a:pPr>
                      <a:r>
                        <a:rPr lang="fr-FR" sz="1000" b="1" kern="1200" dirty="0">
                          <a:solidFill>
                            <a:schemeClr val="dk1"/>
                          </a:solidFill>
                          <a:effectLst/>
                          <a:latin typeface="Avenir Next LT Pro" panose="020B0504020202020204" pitchFamily="34" charset="0"/>
                          <a:ea typeface="+mn-ea"/>
                          <a:cs typeface="+mn-cs"/>
                        </a:rPr>
                        <a:t>Vos parrains et vos champions savent-ils que la plus grande erreur citée par les participants à l’étude est de ne pas s’engager personnellement en tant que dirigeants du changement? </a:t>
                      </a:r>
                    </a:p>
                    <a:p>
                      <a:pPr marL="0" marR="0" algn="just">
                        <a:lnSpc>
                          <a:spcPct val="107000"/>
                        </a:lnSpc>
                        <a:spcBef>
                          <a:spcPts val="0"/>
                        </a:spcBef>
                        <a:spcAft>
                          <a:spcPts val="0"/>
                        </a:spcAft>
                      </a:pPr>
                      <a:r>
                        <a:rPr lang="fr-FR" sz="1000" kern="1200" dirty="0">
                          <a:solidFill>
                            <a:schemeClr val="dk1"/>
                          </a:solidFill>
                          <a:effectLst/>
                          <a:latin typeface="Avenir Next LT Pro" panose="020B0504020202020204" pitchFamily="34" charset="0"/>
                          <a:ea typeface="+mn-ea"/>
                          <a:cs typeface="+mn-cs"/>
                        </a:rPr>
                        <a:t>Le fait de ne pas s’engager personnellement, de déléguer leur rôle aux gestionnaires subalternes ou à l’équipe de projet et de ne pas communiquer les raisons du changement aux employés immédiats sont les plus grandes erreurs citées par les participants à l’étude. Les équipes de projet sont confrontées à d’énormes difficultés lorsqu’elles ont des parrains et des champions qui ne s’engagent pas personnellement dans le changement.</a:t>
                      </a:r>
                      <a:endParaRPr lang="en-CA" sz="1000" kern="1200" dirty="0">
                        <a:solidFill>
                          <a:schemeClr val="dk1"/>
                        </a:solidFill>
                        <a:effectLst/>
                        <a:latin typeface="Avenir Next LT Pro" panose="020B0504020202020204" pitchFamily="34" charset="0"/>
                        <a:ea typeface="+mn-ea"/>
                        <a:cs typeface="+mn-cs"/>
                      </a:endParaRPr>
                    </a:p>
                  </a:txBody>
                  <a:tcPr marL="35692" marR="35692" marT="0" marB="0"/>
                </a:tc>
                <a:extLst>
                  <a:ext uri="{0D108BD9-81ED-4DB2-BD59-A6C34878D82A}">
                    <a16:rowId xmlns:a16="http://schemas.microsoft.com/office/drawing/2014/main" val="2506965821"/>
                  </a:ext>
                </a:extLst>
              </a:tr>
              <a:tr h="523963">
                <a:tc>
                  <a:txBody>
                    <a:bodyPr/>
                    <a:lstStyle/>
                    <a:p>
                      <a:pPr marL="0" marR="0" algn="just">
                        <a:lnSpc>
                          <a:spcPct val="107000"/>
                        </a:lnSpc>
                        <a:spcBef>
                          <a:spcPts val="0"/>
                        </a:spcBef>
                        <a:spcAft>
                          <a:spcPts val="0"/>
                        </a:spcAft>
                      </a:pPr>
                      <a:r>
                        <a:rPr lang="fr-FR" sz="1000" b="1" kern="1200" dirty="0">
                          <a:solidFill>
                            <a:schemeClr val="dk1"/>
                          </a:solidFill>
                          <a:effectLst/>
                          <a:latin typeface="Avenir Next LT Pro" panose="020B0504020202020204" pitchFamily="34" charset="0"/>
                          <a:ea typeface="+mn-ea"/>
                          <a:cs typeface="+mn-cs"/>
                        </a:rPr>
                        <a:t>Vos parrains sont-ils prêts à gérer la résistance? </a:t>
                      </a:r>
                    </a:p>
                    <a:p>
                      <a:pPr marL="0" marR="0" algn="just">
                        <a:lnSpc>
                          <a:spcPct val="107000"/>
                        </a:lnSpc>
                        <a:spcBef>
                          <a:spcPts val="0"/>
                        </a:spcBef>
                        <a:spcAft>
                          <a:spcPts val="0"/>
                        </a:spcAft>
                      </a:pPr>
                      <a:r>
                        <a:rPr lang="fr-FR" sz="1000" kern="1200" dirty="0">
                          <a:solidFill>
                            <a:schemeClr val="dk1"/>
                          </a:solidFill>
                          <a:effectLst/>
                          <a:latin typeface="Avenir Next LT Pro" panose="020B0504020202020204" pitchFamily="34" charset="0"/>
                          <a:ea typeface="+mn-ea"/>
                          <a:cs typeface="+mn-cs"/>
                        </a:rPr>
                        <a:t>La gestion de la résistance est un rôle clé des hauts dirigeants, des gestionnaires et des superviseurs. Vos parrains doivent être préparés et prêts à faire face à la résistance au sein de l’organisation, en particulier de la part d’autres hauts dirigeants et gestionnaires. Les gestionnaires du changement doivent enseigner aux hauts dirigeants la façon de déterminer les principales causes de la résistance et la façon d’obtenir la participation des réfractaires et de gérer la résistance lorsqu’elle se produit.</a:t>
                      </a:r>
                      <a:endParaRPr lang="en-CA" sz="1000" kern="1200" dirty="0">
                        <a:solidFill>
                          <a:schemeClr val="dk1"/>
                        </a:solidFill>
                        <a:effectLst/>
                        <a:latin typeface="Avenir Next LT Pro" panose="020B0504020202020204" pitchFamily="34" charset="0"/>
                        <a:ea typeface="+mn-ea"/>
                        <a:cs typeface="+mn-cs"/>
                      </a:endParaRPr>
                    </a:p>
                  </a:txBody>
                  <a:tcPr marL="35692" marR="35692" marT="0" marB="0"/>
                </a:tc>
                <a:extLst>
                  <a:ext uri="{0D108BD9-81ED-4DB2-BD59-A6C34878D82A}">
                    <a16:rowId xmlns:a16="http://schemas.microsoft.com/office/drawing/2014/main" val="1229772978"/>
                  </a:ext>
                </a:extLst>
              </a:tr>
              <a:tr h="429599">
                <a:tc>
                  <a:txBody>
                    <a:bodyPr/>
                    <a:lstStyle/>
                    <a:p>
                      <a:pPr marL="0" marR="0" algn="just">
                        <a:lnSpc>
                          <a:spcPct val="107000"/>
                        </a:lnSpc>
                        <a:spcBef>
                          <a:spcPts val="0"/>
                        </a:spcBef>
                        <a:spcAft>
                          <a:spcPts val="0"/>
                        </a:spcAft>
                      </a:pPr>
                      <a:r>
                        <a:rPr lang="fr-FR" sz="1000" b="1" kern="1200" dirty="0">
                          <a:solidFill>
                            <a:schemeClr val="dk1"/>
                          </a:solidFill>
                          <a:effectLst/>
                          <a:latin typeface="Avenir Next LT Pro" panose="020B0504020202020204" pitchFamily="34" charset="0"/>
                          <a:ea typeface="+mn-ea"/>
                          <a:cs typeface="+mn-cs"/>
                        </a:rPr>
                        <a:t>Vos parrains sont-ils prêts à reconnaître les succès? </a:t>
                      </a:r>
                    </a:p>
                    <a:p>
                      <a:pPr marL="0" marR="0" algn="just">
                        <a:lnSpc>
                          <a:spcPct val="107000"/>
                        </a:lnSpc>
                        <a:spcBef>
                          <a:spcPts val="0"/>
                        </a:spcBef>
                        <a:spcAft>
                          <a:spcPts val="0"/>
                        </a:spcAft>
                      </a:pPr>
                      <a:r>
                        <a:rPr lang="fr-FR" sz="1000" kern="1200" dirty="0">
                          <a:solidFill>
                            <a:schemeClr val="dk1"/>
                          </a:solidFill>
                          <a:effectLst/>
                          <a:latin typeface="Avenir Next LT Pro" panose="020B0504020202020204" pitchFamily="34" charset="0"/>
                          <a:ea typeface="+mn-ea"/>
                          <a:cs typeface="+mn-cs"/>
                        </a:rPr>
                        <a:t>Reconnaître les succès, même les petits à court terme, est un élément important du renforcement du soutien et de la dynamique de changement. Les parrains jouent un rôle clé dans la reconnaissance des employés tant en public qu’en privé.</a:t>
                      </a:r>
                      <a:endParaRPr lang="en-CA" sz="1000" kern="1200" dirty="0">
                        <a:solidFill>
                          <a:schemeClr val="dk1"/>
                        </a:solidFill>
                        <a:effectLst/>
                        <a:latin typeface="Avenir Next LT Pro" panose="020B0504020202020204" pitchFamily="34" charset="0"/>
                        <a:ea typeface="+mn-ea"/>
                        <a:cs typeface="+mn-cs"/>
                      </a:endParaRPr>
                    </a:p>
                  </a:txBody>
                  <a:tcPr marL="35692" marR="35692" marT="0" marB="0"/>
                </a:tc>
                <a:extLst>
                  <a:ext uri="{0D108BD9-81ED-4DB2-BD59-A6C34878D82A}">
                    <a16:rowId xmlns:a16="http://schemas.microsoft.com/office/drawing/2014/main" val="2808116792"/>
                  </a:ext>
                </a:extLst>
              </a:tr>
              <a:tr h="523963">
                <a:tc>
                  <a:txBody>
                    <a:bodyPr/>
                    <a:lstStyle/>
                    <a:p>
                      <a:pPr marL="0" marR="0" algn="just">
                        <a:lnSpc>
                          <a:spcPct val="107000"/>
                        </a:lnSpc>
                        <a:spcBef>
                          <a:spcPts val="0"/>
                        </a:spcBef>
                        <a:spcAft>
                          <a:spcPts val="0"/>
                        </a:spcAft>
                      </a:pPr>
                      <a:r>
                        <a:rPr lang="fr-FR" sz="1000" b="1" kern="1200" dirty="0">
                          <a:solidFill>
                            <a:schemeClr val="dk1"/>
                          </a:solidFill>
                          <a:effectLst/>
                          <a:latin typeface="Avenir Next LT Pro" panose="020B0504020202020204" pitchFamily="34" charset="0"/>
                          <a:ea typeface="+mn-ea"/>
                          <a:cs typeface="+mn-cs"/>
                        </a:rPr>
                        <a:t>Vos parrains établissent-ils des priorités claires concernant cette initiative, d’autres initiatives et le travail quotidien? </a:t>
                      </a:r>
                    </a:p>
                    <a:p>
                      <a:pPr marL="0" marR="0" algn="just">
                        <a:lnSpc>
                          <a:spcPct val="107000"/>
                        </a:lnSpc>
                        <a:spcBef>
                          <a:spcPts val="0"/>
                        </a:spcBef>
                        <a:spcAft>
                          <a:spcPts val="0"/>
                        </a:spcAft>
                      </a:pPr>
                      <a:r>
                        <a:rPr lang="fr-FR" sz="1000" kern="1200" dirty="0">
                          <a:solidFill>
                            <a:schemeClr val="dk1"/>
                          </a:solidFill>
                          <a:effectLst/>
                          <a:latin typeface="Avenir Next LT Pro" panose="020B0504020202020204" pitchFamily="34" charset="0"/>
                          <a:ea typeface="+mn-ea"/>
                          <a:cs typeface="+mn-cs"/>
                        </a:rPr>
                        <a:t>Les parrains influencent les priorités par leurs comportements, leurs actions et leurs communications. Les parrains doivent montrer à la fois leur engagement et celui de l’organisation envers le changement s’ils s’attendent à ce que les employés de l’organisation s’engagent.</a:t>
                      </a:r>
                      <a:endParaRPr lang="en-CA" sz="1000" kern="1200" dirty="0">
                        <a:solidFill>
                          <a:schemeClr val="dk1"/>
                        </a:solidFill>
                        <a:effectLst/>
                        <a:latin typeface="Avenir Next LT Pro" panose="020B0504020202020204" pitchFamily="34" charset="0"/>
                        <a:ea typeface="+mn-ea"/>
                        <a:cs typeface="+mn-cs"/>
                      </a:endParaRPr>
                    </a:p>
                  </a:txBody>
                  <a:tcPr marL="35692" marR="35692" marT="0" marB="0"/>
                </a:tc>
                <a:extLst>
                  <a:ext uri="{0D108BD9-81ED-4DB2-BD59-A6C34878D82A}">
                    <a16:rowId xmlns:a16="http://schemas.microsoft.com/office/drawing/2014/main" val="2675728189"/>
                  </a:ext>
                </a:extLst>
              </a:tr>
              <a:tr h="523963">
                <a:tc>
                  <a:txBody>
                    <a:bodyPr/>
                    <a:lstStyle/>
                    <a:p>
                      <a:pPr marL="0" marR="0" algn="just">
                        <a:lnSpc>
                          <a:spcPct val="107000"/>
                        </a:lnSpc>
                        <a:spcBef>
                          <a:spcPts val="0"/>
                        </a:spcBef>
                        <a:spcAft>
                          <a:spcPts val="0"/>
                        </a:spcAft>
                      </a:pPr>
                      <a:r>
                        <a:rPr lang="fr-FR" sz="1000" b="1" kern="1200" dirty="0">
                          <a:solidFill>
                            <a:schemeClr val="dk1"/>
                          </a:solidFill>
                          <a:effectLst/>
                          <a:latin typeface="Avenir Next LT Pro" panose="020B0504020202020204" pitchFamily="34" charset="0"/>
                          <a:ea typeface="+mn-ea"/>
                          <a:cs typeface="+mn-cs"/>
                        </a:rPr>
                        <a:t>Vos parrains évitent-ils le « phénomène de nouveauté »? </a:t>
                      </a:r>
                    </a:p>
                    <a:p>
                      <a:pPr marL="0" marR="0" algn="just">
                        <a:lnSpc>
                          <a:spcPct val="107000"/>
                        </a:lnSpc>
                        <a:spcBef>
                          <a:spcPts val="0"/>
                        </a:spcBef>
                        <a:spcAft>
                          <a:spcPts val="0"/>
                        </a:spcAft>
                      </a:pPr>
                      <a:r>
                        <a:rPr lang="fr-FR" sz="1000" kern="1200" dirty="0">
                          <a:solidFill>
                            <a:schemeClr val="dk1"/>
                          </a:solidFill>
                          <a:effectLst/>
                          <a:latin typeface="Avenir Next LT Pro" panose="020B0504020202020204" pitchFamily="34" charset="0"/>
                          <a:ea typeface="+mn-ea"/>
                          <a:cs typeface="+mn-cs"/>
                        </a:rPr>
                        <a:t>Le « phénomène de nouveauté » décrit une situation où les organisations mettent en œuvre une initiative qu’elles finissent toujours par abandonner. Lorsque cela se produit, il est plus difficile de créer un changement significatif. Les parrains sont chargés de lancer de nouvelles initiatives et de s’assurer que les nouveaux projets ne sont pas seulement la prochaine « nouveauté ».</a:t>
                      </a:r>
                      <a:endParaRPr lang="en-CA" sz="1000" kern="1200" dirty="0">
                        <a:solidFill>
                          <a:schemeClr val="dk1"/>
                        </a:solidFill>
                        <a:effectLst/>
                        <a:latin typeface="Avenir Next LT Pro" panose="020B0504020202020204" pitchFamily="34" charset="0"/>
                        <a:ea typeface="+mn-ea"/>
                        <a:cs typeface="+mn-cs"/>
                      </a:endParaRPr>
                    </a:p>
                  </a:txBody>
                  <a:tcPr marL="35692" marR="35692" marT="0" marB="0"/>
                </a:tc>
                <a:extLst>
                  <a:ext uri="{0D108BD9-81ED-4DB2-BD59-A6C34878D82A}">
                    <a16:rowId xmlns:a16="http://schemas.microsoft.com/office/drawing/2014/main" val="1598640411"/>
                  </a:ext>
                </a:extLst>
              </a:tr>
            </a:tbl>
          </a:graphicData>
        </a:graphic>
      </p:graphicFrame>
      <p:sp>
        <p:nvSpPr>
          <p:cNvPr id="10" name="TextBox 9">
            <a:extLst>
              <a:ext uri="{FF2B5EF4-FFF2-40B4-BE49-F238E27FC236}">
                <a16:creationId xmlns:a16="http://schemas.microsoft.com/office/drawing/2014/main" id="{388776ED-286F-1CF5-2875-D770E9CB6D92}"/>
              </a:ext>
            </a:extLst>
          </p:cNvPr>
          <p:cNvSpPr txBox="1"/>
          <p:nvPr/>
        </p:nvSpPr>
        <p:spPr>
          <a:xfrm>
            <a:off x="6724949" y="6444887"/>
            <a:ext cx="3762075" cy="246221"/>
          </a:xfrm>
          <a:prstGeom prst="rect">
            <a:avLst/>
          </a:prstGeom>
          <a:noFill/>
        </p:spPr>
        <p:txBody>
          <a:bodyPr wrap="square">
            <a:spAutoFit/>
          </a:bodyPr>
          <a:lstStyle/>
          <a:p>
            <a:r>
              <a:rPr lang="fr-CA" sz="1000" b="0" i="0" dirty="0">
                <a:solidFill>
                  <a:srgbClr val="000000"/>
                </a:solidFill>
                <a:effectLst/>
                <a:latin typeface="Avenir Next LT Pro" panose="020B0504020202020204" pitchFamily="34" charset="0"/>
              </a:rPr>
              <a:t>*adaptée de la liste de </a:t>
            </a:r>
            <a:r>
              <a:rPr lang="fr-CA" sz="1000" dirty="0">
                <a:solidFill>
                  <a:srgbClr val="000000"/>
                </a:solidFill>
                <a:latin typeface="Avenir Next LT Pro" panose="020B0504020202020204" pitchFamily="34" charset="0"/>
              </a:rPr>
              <a:t>vérification</a:t>
            </a:r>
            <a:r>
              <a:rPr lang="fr-CA" sz="1000" b="0" i="0" dirty="0">
                <a:solidFill>
                  <a:srgbClr val="000000"/>
                </a:solidFill>
                <a:effectLst/>
                <a:latin typeface="Avenir Next LT Pro" panose="020B0504020202020204" pitchFamily="34" charset="0"/>
              </a:rPr>
              <a:t> du parrainage de PROSCI</a:t>
            </a:r>
            <a:endParaRPr lang="fr-CA" sz="1000" dirty="0">
              <a:latin typeface="Avenir Next LT Pro" panose="020B0504020202020204" pitchFamily="34" charset="0"/>
            </a:endParaRPr>
          </a:p>
        </p:txBody>
      </p:sp>
    </p:spTree>
    <p:extLst>
      <p:ext uri="{BB962C8B-B14F-4D97-AF65-F5344CB8AC3E}">
        <p14:creationId xmlns:p14="http://schemas.microsoft.com/office/powerpoint/2010/main" val="139803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a:solidFill>
                  <a:schemeClr val="accent5"/>
                </a:solidFill>
                <a:latin typeface="Arial Rounded MT Bold" panose="020F0704030504030204" pitchFamily="34" charset="0"/>
              </a:rPr>
              <a:t>Idées d'ordre du jour pour les réunions</a:t>
            </a: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2365728728"/>
              </p:ext>
            </p:extLst>
          </p:nvPr>
        </p:nvGraphicFramePr>
        <p:xfrm>
          <a:off x="586583" y="1385888"/>
          <a:ext cx="11018515" cy="3444240"/>
        </p:xfrm>
        <a:graphic>
          <a:graphicData uri="http://schemas.openxmlformats.org/drawingml/2006/table">
            <a:tbl>
              <a:tblPr firstRow="1" bandRow="1">
                <a:tableStyleId>{93296810-A885-4BE3-A3E7-6D5BEEA58F35}</a:tableStyleId>
              </a:tblPr>
              <a:tblGrid>
                <a:gridCol w="2465624">
                  <a:extLst>
                    <a:ext uri="{9D8B030D-6E8A-4147-A177-3AD203B41FA5}">
                      <a16:colId xmlns:a16="http://schemas.microsoft.com/office/drawing/2014/main" val="1245276507"/>
                    </a:ext>
                  </a:extLst>
                </a:gridCol>
                <a:gridCol w="5201067">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176625">
                <a:tc>
                  <a:txBody>
                    <a:bodyPr/>
                    <a:lstStyle/>
                    <a:p>
                      <a:r>
                        <a:rPr lang="fr-CA" noProof="0" dirty="0">
                          <a:solidFill>
                            <a:schemeClr val="tx1"/>
                          </a:solidFill>
                          <a:latin typeface="Avenir Next LT Pro" panose="020B0504020202020204" pitchFamily="34" charset="0"/>
                        </a:rPr>
                        <a:t>Activité</a:t>
                      </a:r>
                    </a:p>
                  </a:txBody>
                  <a:tcPr/>
                </a:tc>
                <a:tc>
                  <a:txBody>
                    <a:bodyPr/>
                    <a:lstStyle/>
                    <a:p>
                      <a:r>
                        <a:rPr lang="fr-CA" noProof="0" dirty="0">
                          <a:solidFill>
                            <a:schemeClr val="tx1"/>
                          </a:solidFill>
                          <a:latin typeface="Avenir Next LT Pro" panose="020B0504020202020204" pitchFamily="34" charset="0"/>
                        </a:rPr>
                        <a:t>Détails</a:t>
                      </a:r>
                    </a:p>
                  </a:txBody>
                  <a:tcPr/>
                </a:tc>
                <a:tc>
                  <a:txBody>
                    <a:bodyPr/>
                    <a:lstStyle/>
                    <a:p>
                      <a:r>
                        <a:rPr lang="fr-CA" noProof="0" dirty="0">
                          <a:solidFill>
                            <a:schemeClr val="tx1"/>
                          </a:solidFill>
                          <a:latin typeface="Avenir Next LT Pro" panose="020B0504020202020204" pitchFamily="34" charset="0"/>
                        </a:rPr>
                        <a:t>Notes/Ressources</a:t>
                      </a:r>
                    </a:p>
                  </a:txBody>
                  <a:tcPr/>
                </a:tc>
                <a:extLst>
                  <a:ext uri="{0D108BD9-81ED-4DB2-BD59-A6C34878D82A}">
                    <a16:rowId xmlns:a16="http://schemas.microsoft.com/office/drawing/2014/main" val="4098927503"/>
                  </a:ext>
                </a:extLst>
              </a:tr>
              <a:tr h="961612">
                <a:tc>
                  <a:txBody>
                    <a:bodyPr/>
                    <a:lstStyle/>
                    <a:p>
                      <a:r>
                        <a:rPr lang="fr-CA" sz="1400" b="1" noProof="0" dirty="0">
                          <a:solidFill>
                            <a:schemeClr val="tx1"/>
                          </a:solidFill>
                          <a:latin typeface="Avenir Next LT Pro" panose="020B0504020202020204" pitchFamily="34" charset="0"/>
                        </a:rPr>
                        <a:t>Réunions subséquentes</a:t>
                      </a:r>
                    </a:p>
                  </a:txBody>
                  <a:tcPr/>
                </a:tc>
                <a:tc>
                  <a:txBody>
                    <a:bodyPr/>
                    <a:lstStyle/>
                    <a:p>
                      <a:pPr marL="0" indent="0">
                        <a:buFontTx/>
                        <a:buNone/>
                      </a:pPr>
                      <a:r>
                        <a:rPr lang="fr-CA" sz="1400" noProof="0" dirty="0">
                          <a:solidFill>
                            <a:schemeClr val="tx1"/>
                          </a:solidFill>
                          <a:latin typeface="Avenir Next LT Pro" panose="020B0504020202020204" pitchFamily="34" charset="0"/>
                        </a:rPr>
                        <a:t>Points récurrents à aborder lors de chaque réunion avec vos parrains :</a:t>
                      </a:r>
                    </a:p>
                    <a:p>
                      <a:pPr marL="285750" lvl="0" indent="-285750">
                        <a:buFontTx/>
                        <a:buChar char="-"/>
                      </a:pPr>
                      <a:r>
                        <a:rPr lang="fr-CA" sz="1400" noProof="0" dirty="0">
                          <a:solidFill>
                            <a:schemeClr val="tx1"/>
                          </a:solidFill>
                          <a:latin typeface="Avenir Next LT Pro" panose="020B0504020202020204" pitchFamily="34" charset="0"/>
                        </a:rPr>
                        <a:t>Plan de parrainage et activités de gestion du changement à venir, y compris ce que l'on attendra d'eux lors de chaque activité.</a:t>
                      </a:r>
                    </a:p>
                    <a:p>
                      <a:pPr marL="285750" indent="-285750">
                        <a:buFontTx/>
                        <a:buChar char="-"/>
                      </a:pPr>
                      <a:r>
                        <a:rPr lang="fr-CA" sz="1400" noProof="0" dirty="0">
                          <a:solidFill>
                            <a:schemeClr val="tx1"/>
                          </a:solidFill>
                          <a:latin typeface="Avenir Next LT Pro" panose="020B0504020202020204" pitchFamily="34" charset="0"/>
                        </a:rPr>
                        <a:t>Mise à jour du réseau des agents du changement :</a:t>
                      </a:r>
                    </a:p>
                    <a:p>
                      <a:pPr marL="742950" lvl="1" indent="-285750">
                        <a:buFontTx/>
                        <a:buChar char="-"/>
                      </a:pPr>
                      <a:r>
                        <a:rPr lang="fr-CA" sz="1400" noProof="0" dirty="0">
                          <a:solidFill>
                            <a:schemeClr val="tx1"/>
                          </a:solidFill>
                          <a:latin typeface="Avenir Next LT Pro" panose="020B0504020202020204" pitchFamily="34" charset="0"/>
                        </a:rPr>
                        <a:t>Communiquer toute rétroaction positive;</a:t>
                      </a:r>
                    </a:p>
                    <a:p>
                      <a:pPr marL="742950" lvl="1" indent="-285750">
                        <a:buFontTx/>
                        <a:buChar char="-"/>
                      </a:pPr>
                      <a:r>
                        <a:rPr lang="fr-CA" sz="1400" noProof="0" dirty="0">
                          <a:solidFill>
                            <a:schemeClr val="tx1"/>
                          </a:solidFill>
                          <a:latin typeface="Avenir Next LT Pro" panose="020B0504020202020204" pitchFamily="34" charset="0"/>
                        </a:rPr>
                        <a:t>Discutez de toute résistance observée et indiquez si des changements doivent être apportés aux activités à venir pour y remédier.</a:t>
                      </a:r>
                    </a:p>
                    <a:p>
                      <a:pPr marL="285750" indent="-285750">
                        <a:buFontTx/>
                        <a:buChar char="-"/>
                      </a:pPr>
                      <a:r>
                        <a:rPr lang="fr-CA" sz="1400" noProof="0" dirty="0">
                          <a:solidFill>
                            <a:schemeClr val="tx1"/>
                          </a:solidFill>
                          <a:latin typeface="Avenir Next LT Pro" panose="020B0504020202020204" pitchFamily="34" charset="0"/>
                        </a:rPr>
                        <a:t>Réunions à venir avec le réseau des gestionnaires :</a:t>
                      </a:r>
                    </a:p>
                    <a:p>
                      <a:pPr marL="742950" lvl="1" indent="-285750">
                        <a:buFontTx/>
                        <a:buChar char="-"/>
                      </a:pPr>
                      <a:r>
                        <a:rPr lang="fr-CA" sz="1400" noProof="0" dirty="0">
                          <a:solidFill>
                            <a:schemeClr val="tx1"/>
                          </a:solidFill>
                          <a:latin typeface="Avenir Next LT Pro" panose="020B0504020202020204" pitchFamily="34" charset="0"/>
                        </a:rPr>
                        <a:t>Possibilités d'aborder les points de résistance;</a:t>
                      </a:r>
                    </a:p>
                    <a:p>
                      <a:pPr marL="742950" lvl="1" indent="-285750">
                        <a:buFontTx/>
                        <a:buChar char="-"/>
                      </a:pPr>
                      <a:r>
                        <a:rPr lang="fr-CA" sz="1400" noProof="0" dirty="0">
                          <a:solidFill>
                            <a:schemeClr val="tx1"/>
                          </a:solidFill>
                          <a:latin typeface="Avenir Next LT Pro" panose="020B0504020202020204" pitchFamily="34" charset="0"/>
                        </a:rPr>
                        <a:t>Annonces importantes.</a:t>
                      </a:r>
                    </a:p>
                    <a:p>
                      <a:pPr marL="285750" indent="-285750">
                        <a:buFontTx/>
                        <a:buChar char="-"/>
                      </a:pPr>
                      <a:endParaRPr lang="fr-CA" sz="1400" noProof="0" dirty="0">
                        <a:solidFill>
                          <a:schemeClr val="tx1"/>
                        </a:solidFill>
                        <a:latin typeface="Avenir Next LT Pro" panose="020B0504020202020204" pitchFamily="34" charset="0"/>
                      </a:endParaRPr>
                    </a:p>
                  </a:txBody>
                  <a:tcPr/>
                </a:tc>
                <a:tc>
                  <a:txBody>
                    <a:bodyPr/>
                    <a:lstStyle/>
                    <a:p>
                      <a:pPr marL="0" indent="0">
                        <a:buFont typeface="Arial" panose="020B0604020202020204" pitchFamily="34" charset="0"/>
                        <a:buNone/>
                      </a:pPr>
                      <a:endParaRPr lang="fr-CA" sz="1400" noProof="0" dirty="0">
                        <a:solidFill>
                          <a:srgbClr val="FF0000"/>
                        </a:solidFill>
                        <a:latin typeface="Avenir Next LT Pro" panose="020B0504020202020204" pitchFamily="34" charset="0"/>
                      </a:endParaRPr>
                    </a:p>
                  </a:txBody>
                  <a:tcPr/>
                </a:tc>
                <a:extLst>
                  <a:ext uri="{0D108BD9-81ED-4DB2-BD59-A6C34878D82A}">
                    <a16:rowId xmlns:a16="http://schemas.microsoft.com/office/drawing/2014/main" val="1171970772"/>
                  </a:ext>
                </a:extLst>
              </a:tr>
            </a:tbl>
          </a:graphicData>
        </a:graphic>
      </p:graphicFrame>
    </p:spTree>
    <p:extLst>
      <p:ext uri="{BB962C8B-B14F-4D97-AF65-F5344CB8AC3E}">
        <p14:creationId xmlns:p14="http://schemas.microsoft.com/office/powerpoint/2010/main" val="83128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a:lstStyle/>
          <a:p>
            <a:r>
              <a:rPr lang="en-US">
                <a:solidFill>
                  <a:schemeClr val="accent5"/>
                </a:solidFill>
                <a:latin typeface="Arial Rounded MT Bold" panose="020F0704030504030204" pitchFamily="34" charset="0"/>
              </a:rPr>
              <a:t>À propos de ce guide</a:t>
            </a:r>
            <a:endParaRPr lang="en-CA">
              <a:solidFill>
                <a:schemeClr val="accent5"/>
              </a:solidFill>
              <a:latin typeface="Arial Rounded MT Bold" panose="020F0704030504030204" pitchFamily="34" charset="0"/>
            </a:endParaRPr>
          </a:p>
        </p:txBody>
      </p:sp>
      <p:sp>
        <p:nvSpPr>
          <p:cNvPr id="3" name="TextBox 2">
            <a:extLst>
              <a:ext uri="{FF2B5EF4-FFF2-40B4-BE49-F238E27FC236}">
                <a16:creationId xmlns:a16="http://schemas.microsoft.com/office/drawing/2014/main" id="{FD444075-0BA1-41E6-B6F3-24D928084428}"/>
              </a:ext>
            </a:extLst>
          </p:cNvPr>
          <p:cNvSpPr txBox="1"/>
          <p:nvPr/>
        </p:nvSpPr>
        <p:spPr>
          <a:xfrm>
            <a:off x="508759" y="1407920"/>
            <a:ext cx="11006345" cy="2190343"/>
          </a:xfrm>
          <a:prstGeom prst="rect">
            <a:avLst/>
          </a:prstGeom>
          <a:noFill/>
        </p:spPr>
        <p:txBody>
          <a:bodyPr wrap="square" rtlCol="0">
            <a:spAutoFit/>
          </a:bodyPr>
          <a:lstStyle/>
          <a:p>
            <a:pPr>
              <a:spcAft>
                <a:spcPts val="1000"/>
              </a:spcAft>
            </a:pPr>
            <a:r>
              <a:rPr lang="fr-CA" sz="1600" dirty="0">
                <a:latin typeface="Avenir Next LT Pro" panose="020B0504020202020204" pitchFamily="34" charset="0"/>
                <a:ea typeface="Calibri Light" panose="020F0302020204030204" pitchFamily="34" charset="0"/>
                <a:cs typeface="Calibri Light" panose="020F0302020204030204" pitchFamily="34" charset="0"/>
              </a:rPr>
              <a:t>Ce guide a été créé pour vous aider à vous préparer dans le cadre de votre rôle de soutien auprès de votre parrain de projet et de votre parrain exécutif. Il comporte ainsi des ordres du jour possibles pour vos premières réunions avec eux, ainsi qu'un plan de parrainage détaillé. Vous y trouverez également des idées sur ce qu'il convient de faire dans certaines situations, comme un changement de parrainage en cours de projet, ou si vos parrains n'assument pas ou ne remplissent pas leur rôle. </a:t>
            </a:r>
          </a:p>
          <a:p>
            <a:pPr>
              <a:spcAft>
                <a:spcPts val="1000"/>
              </a:spcAft>
            </a:pPr>
            <a:r>
              <a:rPr lang="fr-CA" sz="1600" dirty="0">
                <a:latin typeface="Avenir Next LT Pro" panose="020B0504020202020204" pitchFamily="34" charset="0"/>
                <a:ea typeface="Calibri Light" panose="020F0302020204030204" pitchFamily="34" charset="0"/>
                <a:cs typeface="Calibri Light" panose="020F0302020204030204" pitchFamily="34" charset="0"/>
              </a:rPr>
              <a:t>Pour commencer, assurez-vous de consulter le contenu des </a:t>
            </a:r>
            <a:r>
              <a:rPr lang="fr-FR" sz="1600" dirty="0">
                <a:latin typeface="Avenir Next LT Pro" panose="020B0504020202020204" pitchFamily="34" charset="0"/>
                <a:ea typeface="Calibri Light" panose="020F0302020204030204" pitchFamily="34" charset="0"/>
                <a:cs typeface="Calibri Light" panose="020F0302020204030204" pitchFamily="34" charset="0"/>
                <a:hlinkClick r:id="rId3"/>
              </a:rPr>
              <a:t>Engagements et responsabilités en matière de parrainage</a:t>
            </a:r>
            <a:r>
              <a:rPr lang="fr-CA" sz="1600" dirty="0">
                <a:latin typeface="Avenir Next LT Pro" panose="020B0504020202020204" pitchFamily="34" charset="0"/>
                <a:ea typeface="Calibri Light" panose="020F0302020204030204" pitchFamily="34" charset="0"/>
                <a:cs typeface="Calibri Light" panose="020F0302020204030204" pitchFamily="34" charset="0"/>
              </a:rPr>
              <a:t>. Ce document a peut-être déjà été remis à vos parrains et/ou à votre équipe de projet. C'est un bon point de départ pour entamer vos conversations avec vos parrains.</a:t>
            </a:r>
          </a:p>
        </p:txBody>
      </p:sp>
      <p:pic>
        <p:nvPicPr>
          <p:cNvPr id="6" name="Picture 5">
            <a:extLst>
              <a:ext uri="{FF2B5EF4-FFF2-40B4-BE49-F238E27FC236}">
                <a16:creationId xmlns:a16="http://schemas.microsoft.com/office/drawing/2014/main" id="{3BD59A0B-E2B0-F3AB-6379-01E9AD203A1E}"/>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50513" y="3760804"/>
            <a:ext cx="3213868" cy="179894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C846FEA-9781-4286-5FB9-72D7CEF27D10}"/>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4426497" y="3753379"/>
            <a:ext cx="3217601" cy="181379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A99CD1BB-F5EC-AE74-D39F-DF3E7AC543D8}"/>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7806214" y="3761488"/>
            <a:ext cx="3205715" cy="17975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183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a:lstStyle/>
          <a:p>
            <a:r>
              <a:rPr lang="fr-CA" dirty="0">
                <a:solidFill>
                  <a:schemeClr val="accent5"/>
                </a:solidFill>
                <a:latin typeface="Arial Rounded MT Bold" panose="020F0704030504030204" pitchFamily="34" charset="0"/>
              </a:rPr>
              <a:t>Contenu</a:t>
            </a:r>
          </a:p>
        </p:txBody>
      </p:sp>
      <p:sp>
        <p:nvSpPr>
          <p:cNvPr id="4" name="TextBox 3">
            <a:extLst>
              <a:ext uri="{FF2B5EF4-FFF2-40B4-BE49-F238E27FC236}">
                <a16:creationId xmlns:a16="http://schemas.microsoft.com/office/drawing/2014/main" id="{8FA5CE9C-8E41-038D-A97A-CD7BF05A2ABA}"/>
              </a:ext>
            </a:extLst>
          </p:cNvPr>
          <p:cNvSpPr txBox="1"/>
          <p:nvPr/>
        </p:nvSpPr>
        <p:spPr>
          <a:xfrm>
            <a:off x="508758" y="1617470"/>
            <a:ext cx="11006345" cy="2580194"/>
          </a:xfrm>
          <a:prstGeom prst="rect">
            <a:avLst/>
          </a:prstGeom>
          <a:noFill/>
        </p:spPr>
        <p:txBody>
          <a:bodyPr wrap="square" rtlCol="0">
            <a:spAutoFit/>
          </a:bodyPr>
          <a:lstStyle/>
          <a:p>
            <a:pPr marL="457200" indent="-457200">
              <a:spcAft>
                <a:spcPts val="1000"/>
              </a:spcAft>
              <a:buFont typeface="+mj-lt"/>
              <a:buAutoNum type="alphaUcPeriod"/>
            </a:pPr>
            <a:r>
              <a:rPr lang="fr-CA" sz="2000" dirty="0">
                <a:latin typeface="Avenir Next LT Pro" panose="020B0504020202020204" pitchFamily="34" charset="0"/>
                <a:ea typeface="Calibri Light" panose="020F0302020204030204" pitchFamily="34" charset="0"/>
                <a:cs typeface="Calibri Light" panose="020F0302020204030204" pitchFamily="34" charset="0"/>
                <a:hlinkClick r:id="rId3" action="ppaction://hlinksldjump"/>
              </a:rPr>
              <a:t>Confirmation de l'engagement et des responsabilités en matière de parrainage</a:t>
            </a:r>
            <a:endParaRPr lang="fr-CA" sz="2000" dirty="0">
              <a:latin typeface="Avenir Next LT Pro" panose="020B0504020202020204" pitchFamily="34" charset="0"/>
              <a:ea typeface="Calibri Light" panose="020F0302020204030204" pitchFamily="34" charset="0"/>
              <a:cs typeface="Calibri Light" panose="020F0302020204030204" pitchFamily="34" charset="0"/>
            </a:endParaRPr>
          </a:p>
          <a:p>
            <a:pPr marL="457200" indent="-457200">
              <a:spcAft>
                <a:spcPts val="1000"/>
              </a:spcAft>
              <a:buFont typeface="+mj-lt"/>
              <a:buAutoNum type="alphaUcPeriod"/>
            </a:pPr>
            <a:r>
              <a:rPr lang="fr-CA" sz="2000" dirty="0">
                <a:latin typeface="Avenir Next LT Pro" panose="020B0504020202020204" pitchFamily="34" charset="0"/>
                <a:ea typeface="Calibri Light" panose="020F0302020204030204" pitchFamily="34" charset="0"/>
                <a:cs typeface="Calibri Light" panose="020F0302020204030204" pitchFamily="34" charset="0"/>
                <a:hlinkClick r:id="rId4" action="ppaction://hlinksldjump"/>
              </a:rPr>
              <a:t>Plan de parrainage</a:t>
            </a:r>
            <a:endParaRPr lang="fr-CA" sz="2000" dirty="0">
              <a:latin typeface="Avenir Next LT Pro" panose="020B0504020202020204" pitchFamily="34" charset="0"/>
              <a:ea typeface="Calibri Light" panose="020F0302020204030204" pitchFamily="34" charset="0"/>
              <a:cs typeface="Calibri Light" panose="020F0302020204030204" pitchFamily="34" charset="0"/>
            </a:endParaRPr>
          </a:p>
          <a:p>
            <a:pPr marL="457200" indent="-457200">
              <a:spcAft>
                <a:spcPts val="1000"/>
              </a:spcAft>
              <a:buFont typeface="+mj-lt"/>
              <a:buAutoNum type="alphaUcPeriod"/>
            </a:pPr>
            <a:r>
              <a:rPr lang="fr-CA" sz="2000" dirty="0">
                <a:latin typeface="Avenir Next LT Pro" panose="020B0504020202020204" pitchFamily="34" charset="0"/>
                <a:ea typeface="Calibri Light" panose="020F0302020204030204" pitchFamily="34" charset="0"/>
                <a:cs typeface="Calibri Light" panose="020F0302020204030204" pitchFamily="34" charset="0"/>
                <a:hlinkClick r:id="rId5" action="ppaction://hlinksldjump"/>
              </a:rPr>
              <a:t>Que faire lorsque... </a:t>
            </a:r>
            <a:endParaRPr lang="fr-CA" sz="2000" dirty="0">
              <a:latin typeface="Avenir Next LT Pro" panose="020B0504020202020204" pitchFamily="34" charset="0"/>
              <a:ea typeface="Calibri Light" panose="020F0302020204030204" pitchFamily="34" charset="0"/>
              <a:cs typeface="Calibri Light" panose="020F0302020204030204" pitchFamily="34" charset="0"/>
            </a:endParaRPr>
          </a:p>
          <a:p>
            <a:pPr marL="457200" indent="-457200">
              <a:spcAft>
                <a:spcPts val="1000"/>
              </a:spcAft>
              <a:buFont typeface="+mj-lt"/>
              <a:buAutoNum type="alphaUcPeriod"/>
            </a:pPr>
            <a:r>
              <a:rPr lang="fr-CA" sz="2000" dirty="0">
                <a:latin typeface="Avenir Next LT Pro" panose="020B0504020202020204" pitchFamily="34" charset="0"/>
                <a:ea typeface="Calibri Light" panose="020F0302020204030204" pitchFamily="34" charset="0"/>
                <a:cs typeface="Calibri Light" panose="020F0302020204030204" pitchFamily="34" charset="0"/>
                <a:hlinkClick r:id="rId6" action="ppaction://hlinksldjump"/>
              </a:rPr>
              <a:t>Annexe A - Recherche Prosci sur l'impact des parrains </a:t>
            </a:r>
            <a:endParaRPr lang="fr-CA" sz="2000" dirty="0">
              <a:latin typeface="Avenir Next LT Pro" panose="020B0504020202020204" pitchFamily="34" charset="0"/>
              <a:ea typeface="Calibri Light" panose="020F0302020204030204" pitchFamily="34" charset="0"/>
              <a:cs typeface="Calibri Light" panose="020F0302020204030204" pitchFamily="34" charset="0"/>
            </a:endParaRPr>
          </a:p>
          <a:p>
            <a:pPr marL="457200" indent="-457200">
              <a:spcAft>
                <a:spcPts val="1000"/>
              </a:spcAft>
              <a:buFont typeface="+mj-lt"/>
              <a:buAutoNum type="alphaUcPeriod"/>
            </a:pPr>
            <a:r>
              <a:rPr lang="fr-CA" sz="2000" dirty="0">
                <a:latin typeface="Avenir Next LT Pro" panose="020B0504020202020204" pitchFamily="34" charset="0"/>
                <a:ea typeface="Calibri Light" panose="020F0302020204030204" pitchFamily="34" charset="0"/>
                <a:cs typeface="Calibri Light" panose="020F0302020204030204" pitchFamily="34" charset="0"/>
                <a:hlinkClick r:id="rId7" action="ppaction://hlinksldjump"/>
              </a:rPr>
              <a:t>Annexe B - Liste de vérification pour le parrainage* </a:t>
            </a:r>
            <a:endParaRPr lang="fr-CA" sz="2000" dirty="0">
              <a:latin typeface="Avenir Next LT Pro" panose="020B0504020202020204" pitchFamily="34" charset="0"/>
              <a:ea typeface="Calibri Light" panose="020F0302020204030204" pitchFamily="34" charset="0"/>
              <a:cs typeface="Calibri Light" panose="020F0302020204030204" pitchFamily="34" charset="0"/>
            </a:endParaRPr>
          </a:p>
          <a:p>
            <a:pPr marL="457200" indent="-457200">
              <a:spcAft>
                <a:spcPts val="1000"/>
              </a:spcAft>
              <a:buFont typeface="+mj-lt"/>
              <a:buAutoNum type="alphaUcPeriod"/>
            </a:pPr>
            <a:r>
              <a:rPr lang="fr-CA" sz="2000" dirty="0">
                <a:latin typeface="Avenir Next LT Pro" panose="020B0504020202020204" pitchFamily="34" charset="0"/>
                <a:ea typeface="Calibri Light" panose="020F0302020204030204" pitchFamily="34" charset="0"/>
                <a:cs typeface="Calibri Light" panose="020F0302020204030204" pitchFamily="34" charset="0"/>
                <a:hlinkClick r:id="rId8" action="ppaction://hlinksldjump"/>
              </a:rPr>
              <a:t>Annexe C - Idées d'ordre du jour pour les réunions</a:t>
            </a:r>
            <a:endParaRPr lang="fr-CA" sz="2000" dirty="0">
              <a:latin typeface="Avenir Next LT Pro" panose="020B050402020202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E17B4CCB-8820-AC19-C4E2-98488CE3354D}"/>
              </a:ext>
            </a:extLst>
          </p:cNvPr>
          <p:cNvSpPr txBox="1"/>
          <p:nvPr/>
        </p:nvSpPr>
        <p:spPr>
          <a:xfrm>
            <a:off x="8696625" y="6060918"/>
            <a:ext cx="3409750" cy="400110"/>
          </a:xfrm>
          <a:prstGeom prst="rect">
            <a:avLst/>
          </a:prstGeom>
          <a:noFill/>
        </p:spPr>
        <p:txBody>
          <a:bodyPr wrap="square">
            <a:spAutoFit/>
          </a:bodyPr>
          <a:lstStyle/>
          <a:p>
            <a:r>
              <a:rPr lang="fr-CA" sz="1000" b="0" i="0" dirty="0">
                <a:solidFill>
                  <a:srgbClr val="000000"/>
                </a:solidFill>
                <a:effectLst/>
                <a:latin typeface="Avenir Next LT Pro" panose="020B0504020202020204" pitchFamily="34" charset="0"/>
              </a:rPr>
              <a:t>*adaptée de la liste de contrôle de parrainage de PROSCI</a:t>
            </a:r>
            <a:endParaRPr lang="fr-CA" sz="1000" dirty="0">
              <a:latin typeface="Avenir Next LT Pro" panose="020B0504020202020204" pitchFamily="34" charset="0"/>
            </a:endParaRPr>
          </a:p>
        </p:txBody>
      </p:sp>
    </p:spTree>
    <p:extLst>
      <p:ext uri="{BB962C8B-B14F-4D97-AF65-F5344CB8AC3E}">
        <p14:creationId xmlns:p14="http://schemas.microsoft.com/office/powerpoint/2010/main" val="45425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fontScale="90000"/>
          </a:bodyPr>
          <a:lstStyle/>
          <a:p>
            <a:r>
              <a:rPr lang="fr-CA" dirty="0">
                <a:solidFill>
                  <a:schemeClr val="accent5"/>
                </a:solidFill>
                <a:latin typeface="Arial Rounded MT Bold" panose="020F0704030504030204" pitchFamily="34" charset="0"/>
              </a:rPr>
              <a:t>Confirmation de l'engagement et des responsabilités en matière de parrainage (1 de 2)</a:t>
            </a:r>
          </a:p>
        </p:txBody>
      </p:sp>
      <p:sp>
        <p:nvSpPr>
          <p:cNvPr id="3" name="TextBox 2">
            <a:extLst>
              <a:ext uri="{FF2B5EF4-FFF2-40B4-BE49-F238E27FC236}">
                <a16:creationId xmlns:a16="http://schemas.microsoft.com/office/drawing/2014/main" id="{CFE08DF8-5277-A8E7-421E-347F0231A539}"/>
              </a:ext>
            </a:extLst>
          </p:cNvPr>
          <p:cNvSpPr txBox="1"/>
          <p:nvPr/>
        </p:nvSpPr>
        <p:spPr>
          <a:xfrm>
            <a:off x="508758" y="1388465"/>
            <a:ext cx="11096340" cy="584775"/>
          </a:xfrm>
          <a:prstGeom prst="rect">
            <a:avLst/>
          </a:prstGeom>
          <a:noFill/>
        </p:spPr>
        <p:txBody>
          <a:bodyPr wrap="square" rtlCol="0">
            <a:spAutoFit/>
          </a:bodyPr>
          <a:lstStyle/>
          <a:p>
            <a:pPr>
              <a:spcAft>
                <a:spcPts val="1000"/>
              </a:spcAft>
            </a:pPr>
            <a:r>
              <a:rPr lang="fr-CA" sz="1600" b="1" dirty="0">
                <a:latin typeface="Avenir Next LT Pro" panose="020B0504020202020204" pitchFamily="34" charset="0"/>
                <a:ea typeface="Calibri Light" panose="020F0302020204030204" pitchFamily="34" charset="0"/>
                <a:cs typeface="Calibri Light" panose="020F0302020204030204" pitchFamily="34" charset="0"/>
              </a:rPr>
              <a:t>Lors de vos premières réunions avec le parrain exécutif et/ou le parrain du projet, il est essentiel d'examiner avec eux leur engagement et leurs responsabilités en matière de parrainage. </a:t>
            </a:r>
            <a:endParaRPr lang="fr-CA" sz="1600" dirty="0">
              <a:latin typeface="Avenir Next LT Pro" panose="020B0504020202020204" pitchFamily="34" charset="0"/>
              <a:ea typeface="Calibri Light" panose="020F0302020204030204" pitchFamily="34" charset="0"/>
              <a:cs typeface="Calibri Light" panose="020F0302020204030204" pitchFamily="34" charset="0"/>
            </a:endParaRP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232244296"/>
              </p:ext>
            </p:extLst>
          </p:nvPr>
        </p:nvGraphicFramePr>
        <p:xfrm>
          <a:off x="508759" y="2213637"/>
          <a:ext cx="11096339" cy="4102708"/>
        </p:xfrm>
        <a:graphic>
          <a:graphicData uri="http://schemas.openxmlformats.org/drawingml/2006/table">
            <a:tbl>
              <a:tblPr firstRow="1" bandRow="1">
                <a:tableStyleId>{93296810-A885-4BE3-A3E7-6D5BEEA58F35}</a:tableStyleId>
              </a:tblPr>
              <a:tblGrid>
                <a:gridCol w="2483039">
                  <a:extLst>
                    <a:ext uri="{9D8B030D-6E8A-4147-A177-3AD203B41FA5}">
                      <a16:colId xmlns:a16="http://schemas.microsoft.com/office/drawing/2014/main" val="1245276507"/>
                    </a:ext>
                  </a:extLst>
                </a:gridCol>
                <a:gridCol w="5210081">
                  <a:extLst>
                    <a:ext uri="{9D8B030D-6E8A-4147-A177-3AD203B41FA5}">
                      <a16:colId xmlns:a16="http://schemas.microsoft.com/office/drawing/2014/main" val="3424659448"/>
                    </a:ext>
                  </a:extLst>
                </a:gridCol>
                <a:gridCol w="3403219">
                  <a:extLst>
                    <a:ext uri="{9D8B030D-6E8A-4147-A177-3AD203B41FA5}">
                      <a16:colId xmlns:a16="http://schemas.microsoft.com/office/drawing/2014/main" val="523916248"/>
                    </a:ext>
                  </a:extLst>
                </a:gridCol>
              </a:tblGrid>
              <a:tr h="445108">
                <a:tc>
                  <a:txBody>
                    <a:bodyPr/>
                    <a:lstStyle/>
                    <a:p>
                      <a:r>
                        <a:rPr lang="fr-CA" noProof="0" dirty="0">
                          <a:solidFill>
                            <a:schemeClr val="tx1"/>
                          </a:solidFill>
                          <a:latin typeface="Avenir Next LT Pro" panose="020B0504020202020204" pitchFamily="34" charset="0"/>
                        </a:rPr>
                        <a:t>Activité</a:t>
                      </a:r>
                    </a:p>
                  </a:txBody>
                  <a:tcPr/>
                </a:tc>
                <a:tc>
                  <a:txBody>
                    <a:bodyPr/>
                    <a:lstStyle/>
                    <a:p>
                      <a:r>
                        <a:rPr lang="fr-CA" noProof="0" dirty="0">
                          <a:solidFill>
                            <a:schemeClr val="tx1"/>
                          </a:solidFill>
                          <a:latin typeface="Avenir Next LT Pro" panose="020B0504020202020204" pitchFamily="34" charset="0"/>
                        </a:rPr>
                        <a:t>Détails</a:t>
                      </a:r>
                    </a:p>
                  </a:txBody>
                  <a:tcPr/>
                </a:tc>
                <a:tc>
                  <a:txBody>
                    <a:bodyPr/>
                    <a:lstStyle/>
                    <a:p>
                      <a:r>
                        <a:rPr lang="fr-CA" noProof="0" dirty="0">
                          <a:solidFill>
                            <a:schemeClr val="tx1"/>
                          </a:solidFill>
                          <a:latin typeface="Avenir Next LT Pro" panose="020B0504020202020204" pitchFamily="34" charset="0"/>
                        </a:rPr>
                        <a:t>Notes/Ressources</a:t>
                      </a:r>
                    </a:p>
                  </a:txBody>
                  <a:tcPr/>
                </a:tc>
                <a:extLst>
                  <a:ext uri="{0D108BD9-81ED-4DB2-BD59-A6C34878D82A}">
                    <a16:rowId xmlns:a16="http://schemas.microsoft.com/office/drawing/2014/main" val="4098927503"/>
                  </a:ext>
                </a:extLst>
              </a:tr>
              <a:tr h="1125781">
                <a:tc>
                  <a:txBody>
                    <a:bodyPr/>
                    <a:lstStyle/>
                    <a:p>
                      <a:r>
                        <a:rPr lang="fr-CA" sz="1200" b="1" noProof="0" dirty="0">
                          <a:solidFill>
                            <a:schemeClr val="tx1"/>
                          </a:solidFill>
                          <a:latin typeface="Avenir Next LT Pro" panose="020B0504020202020204" pitchFamily="34" charset="0"/>
                        </a:rPr>
                        <a:t>Première réunion</a:t>
                      </a:r>
                    </a:p>
                    <a:p>
                      <a:endParaRPr lang="fr-CA" sz="1200" b="1" noProof="0" dirty="0">
                        <a:solidFill>
                          <a:schemeClr val="tx1"/>
                        </a:solidFill>
                        <a:latin typeface="Avenir Next LT Pro" panose="020B0504020202020204" pitchFamily="34" charset="0"/>
                      </a:endParaRPr>
                    </a:p>
                  </a:txBody>
                  <a:tcPr/>
                </a:tc>
                <a:tc>
                  <a:txBody>
                    <a:bodyPr/>
                    <a:lstStyle/>
                    <a:p>
                      <a:pPr marL="171450" lvl="0" indent="-171450">
                        <a:buFontTx/>
                        <a:buChar char="-"/>
                      </a:pPr>
                      <a:r>
                        <a:rPr lang="fr-CA" sz="1200" kern="1200" noProof="0" dirty="0">
                          <a:solidFill>
                            <a:schemeClr val="tx1"/>
                          </a:solidFill>
                          <a:latin typeface="Avenir Next LT Pro" panose="020B0504020202020204" pitchFamily="34" charset="0"/>
                          <a:ea typeface="+mn-ea"/>
                          <a:cs typeface="+mn-cs"/>
                        </a:rPr>
                        <a:t> Consultez les diapositives de la présentation sur les </a:t>
                      </a:r>
                      <a:r>
                        <a:rPr lang="fr-CA" sz="1200" b="1" kern="1200" noProof="0" dirty="0">
                          <a:solidFill>
                            <a:schemeClr val="tx1"/>
                          </a:solidFill>
                          <a:latin typeface="Avenir Next LT Pro" panose="020B0504020202020204" pitchFamily="34" charset="0"/>
                          <a:ea typeface="+mn-ea"/>
                          <a:cs typeface="+mn-cs"/>
                        </a:rPr>
                        <a:t>engagements et les responsabilités en matière de parrainage.</a:t>
                      </a:r>
                    </a:p>
                    <a:p>
                      <a:pPr marL="628650" lvl="1" indent="-171450">
                        <a:buFontTx/>
                        <a:buChar char="-"/>
                      </a:pPr>
                      <a:r>
                        <a:rPr lang="fr-CA" sz="1200" kern="1200" noProof="0" dirty="0">
                          <a:solidFill>
                            <a:schemeClr val="tx1"/>
                          </a:solidFill>
                          <a:latin typeface="Avenir Next LT Pro" panose="020B0504020202020204" pitchFamily="34" charset="0"/>
                          <a:ea typeface="+mn-ea"/>
                          <a:cs typeface="+mn-cs"/>
                        </a:rPr>
                        <a:t>Discutez de la manière dont les parrains souhaitent rester visibles, des méthodes de communication qu'ils préfèrent et de la manière dont ils envisagent de créer leur coalition de parrainage.</a:t>
                      </a:r>
                    </a:p>
                    <a:p>
                      <a:pPr marL="171450" lvl="0" indent="-171450">
                        <a:buFontTx/>
                        <a:buChar char="-"/>
                      </a:pPr>
                      <a:r>
                        <a:rPr lang="fr-CA" sz="1200" kern="1200" dirty="0">
                          <a:solidFill>
                            <a:schemeClr val="tx1"/>
                          </a:solidFill>
                          <a:latin typeface="Avenir Next LT Pro" panose="020B0504020202020204" pitchFamily="34" charset="0"/>
                          <a:ea typeface="+mn-ea"/>
                          <a:cs typeface="+mn-cs"/>
                        </a:rPr>
                        <a:t>Demandez aux parrains l'autorisation de leur parler en toute franchise (sans détour) du changement. Sans discussion franche, il peut être difficile de faire avancer les changements.</a:t>
                      </a:r>
                    </a:p>
                    <a:p>
                      <a:pPr marL="171450" lvl="0" indent="-171450">
                        <a:buFontTx/>
                        <a:buChar char="-"/>
                      </a:pPr>
                      <a:r>
                        <a:rPr lang="fr-CA" sz="1200" kern="1200" dirty="0">
                          <a:solidFill>
                            <a:schemeClr val="tx1"/>
                          </a:solidFill>
                          <a:latin typeface="Avenir Next LT Pro" panose="020B0504020202020204" pitchFamily="34" charset="0"/>
                          <a:ea typeface="+mn-ea"/>
                          <a:cs typeface="+mn-cs"/>
                        </a:rPr>
                        <a:t>Prenez en note toute question ou commentaire qu'ils pourraient avoir et évaluez s'ils sont désireux et capables de jouer leurs rôles de parrains.</a:t>
                      </a:r>
                    </a:p>
                    <a:p>
                      <a:pPr marL="171450" lvl="0" indent="-171450">
                        <a:buFontTx/>
                        <a:buChar char="-"/>
                      </a:pPr>
                      <a:r>
                        <a:rPr lang="fr-CA" sz="1200" kern="1200" dirty="0">
                          <a:solidFill>
                            <a:schemeClr val="tx1"/>
                          </a:solidFill>
                          <a:latin typeface="Avenir Next LT Pro" panose="020B0504020202020204" pitchFamily="34" charset="0"/>
                          <a:ea typeface="+mn-ea"/>
                          <a:cs typeface="+mn-cs"/>
                        </a:rPr>
                        <a:t>Déterminez la fréquence de vos réunions.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CA" sz="1400" dirty="0">
                          <a:latin typeface="Avenir Next LT Pro" panose="020B0504020202020204" pitchFamily="34" charset="0"/>
                          <a:hlinkClick r:id="rId3"/>
                        </a:rPr>
                        <a:t>Engagements et responsabilités en matière de parrainage (gccollab.ca)</a:t>
                      </a:r>
                      <a:endParaRPr lang="fr-CA" sz="1400" dirty="0">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fr-CA" sz="1400" dirty="0"/>
                    </a:p>
                    <a:p>
                      <a:pPr marL="171450" indent="-171450">
                        <a:buFontTx/>
                        <a:buChar char="-"/>
                      </a:pPr>
                      <a:r>
                        <a:rPr lang="fr-CA" sz="1200" noProof="0" dirty="0">
                          <a:solidFill>
                            <a:schemeClr val="tx1"/>
                          </a:solidFill>
                          <a:latin typeface="Avenir Next LT Pro" panose="020B0504020202020204" pitchFamily="34" charset="0"/>
                        </a:rPr>
                        <a:t>Questions à poser :</a:t>
                      </a:r>
                    </a:p>
                    <a:p>
                      <a:pPr marL="171450" indent="-171450">
                        <a:buFontTx/>
                        <a:buChar char="-"/>
                      </a:pPr>
                      <a:r>
                        <a:rPr lang="fr-CA" sz="1200" kern="1200" noProof="0" dirty="0">
                          <a:solidFill>
                            <a:schemeClr val="tx1"/>
                          </a:solidFill>
                          <a:latin typeface="Avenir Next LT Pro" panose="020B0504020202020204" pitchFamily="34" charset="0"/>
                          <a:ea typeface="+mn-ea"/>
                          <a:cs typeface="+mn-cs"/>
                        </a:rPr>
                        <a:t>Quelles sont les questions que vous vous posez sur votre rôle de parrain? </a:t>
                      </a:r>
                      <a:r>
                        <a:rPr lang="fr-CA" sz="1200" i="1" kern="1200" noProof="0" dirty="0">
                          <a:solidFill>
                            <a:schemeClr val="tx1"/>
                          </a:solidFill>
                          <a:latin typeface="Avenir Next LT Pro" panose="020B0504020202020204" pitchFamily="34" charset="0"/>
                          <a:ea typeface="+mn-ea"/>
                          <a:cs typeface="+mn-cs"/>
                        </a:rPr>
                        <a:t>(Vérifiez qu'ils ont bien compris l’ABC du parrainage et renforcez tout élément oublié).</a:t>
                      </a:r>
                    </a:p>
                    <a:p>
                      <a:pPr marL="171450" indent="-171450">
                        <a:buFontTx/>
                        <a:buChar char="-"/>
                      </a:pPr>
                      <a:r>
                        <a:rPr lang="fr-CA" sz="1200" kern="1200" noProof="0" dirty="0">
                          <a:solidFill>
                            <a:schemeClr val="tx1"/>
                          </a:solidFill>
                          <a:latin typeface="Avenir Next LT Pro" panose="020B0504020202020204" pitchFamily="34" charset="0"/>
                          <a:ea typeface="+mn-ea"/>
                          <a:cs typeface="+mn-cs"/>
                        </a:rPr>
                        <a:t>Quelles sont les questions que vous vous posez sur mon rôle de gestionnaire du changement dans le cadre de ce projet? </a:t>
                      </a:r>
                      <a:r>
                        <a:rPr lang="fr-CA" sz="1200" i="1" kern="1200" noProof="0" dirty="0">
                          <a:solidFill>
                            <a:schemeClr val="tx1"/>
                          </a:solidFill>
                          <a:latin typeface="Avenir Next LT Pro" panose="020B0504020202020204" pitchFamily="34" charset="0"/>
                          <a:ea typeface="+mn-ea"/>
                          <a:cs typeface="+mn-cs"/>
                        </a:rPr>
                        <a:t>(Proposez les titres des rôles si nécessaire).</a:t>
                      </a:r>
                    </a:p>
                    <a:p>
                      <a:pPr marL="171450" indent="-171450">
                        <a:buFontTx/>
                        <a:buChar char="-"/>
                      </a:pPr>
                      <a:r>
                        <a:rPr lang="fr-CA" sz="1200" kern="1200" noProof="0" dirty="0">
                          <a:solidFill>
                            <a:schemeClr val="tx1"/>
                          </a:solidFill>
                          <a:latin typeface="Avenir Next LT Pro" panose="020B0504020202020204" pitchFamily="34" charset="0"/>
                          <a:ea typeface="+mn-ea"/>
                          <a:cs typeface="+mn-cs"/>
                        </a:rPr>
                        <a:t>Comment souhaitez-vous que nous travaillions sur ce changement? </a:t>
                      </a:r>
                      <a:r>
                        <a:rPr lang="fr-CA" sz="1200" i="1" kern="1200" noProof="0" dirty="0">
                          <a:solidFill>
                            <a:schemeClr val="tx1"/>
                          </a:solidFill>
                          <a:latin typeface="Avenir Next LT Pro" panose="020B0504020202020204" pitchFamily="34" charset="0"/>
                          <a:ea typeface="+mn-ea"/>
                          <a:cs typeface="+mn-cs"/>
                        </a:rPr>
                        <a:t>(Encouragez votre parrain à faire part de ses attentes en premier lieu).</a:t>
                      </a:r>
                    </a:p>
                    <a:p>
                      <a:pPr marL="171450" indent="-171450">
                        <a:buFontTx/>
                        <a:buChar char="-"/>
                      </a:pPr>
                      <a:r>
                        <a:rPr lang="fr-CA" sz="1200" kern="1200" noProof="0" dirty="0">
                          <a:solidFill>
                            <a:schemeClr val="tx1"/>
                          </a:solidFill>
                          <a:latin typeface="Avenir Next LT Pro" panose="020B0504020202020204" pitchFamily="34" charset="0"/>
                          <a:ea typeface="+mn-ea"/>
                          <a:cs typeface="+mn-cs"/>
                        </a:rPr>
                        <a:t>Avez-vous des attentes particulières concernant votre rôle dont nous n'avons pas parlé?</a:t>
                      </a:r>
                    </a:p>
                  </a:txBody>
                  <a:tcPr/>
                </a:tc>
                <a:extLst>
                  <a:ext uri="{0D108BD9-81ED-4DB2-BD59-A6C34878D82A}">
                    <a16:rowId xmlns:a16="http://schemas.microsoft.com/office/drawing/2014/main" val="1171970772"/>
                  </a:ext>
                </a:extLst>
              </a:tr>
            </a:tbl>
          </a:graphicData>
        </a:graphic>
      </p:graphicFrame>
    </p:spTree>
    <p:extLst>
      <p:ext uri="{BB962C8B-B14F-4D97-AF65-F5344CB8AC3E}">
        <p14:creationId xmlns:p14="http://schemas.microsoft.com/office/powerpoint/2010/main" val="18297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fontScale="90000"/>
          </a:bodyPr>
          <a:lstStyle/>
          <a:p>
            <a:r>
              <a:rPr lang="en-CA">
                <a:solidFill>
                  <a:schemeClr val="accent5"/>
                </a:solidFill>
                <a:latin typeface="Arial Rounded MT Bold" panose="020F0704030504030204" pitchFamily="34" charset="0"/>
              </a:rPr>
              <a:t>Confirmation de l'engagement et des responsabilités en matière de parrainage (2 sur 2)</a:t>
            </a: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423007589"/>
              </p:ext>
            </p:extLst>
          </p:nvPr>
        </p:nvGraphicFramePr>
        <p:xfrm>
          <a:off x="508759" y="1385888"/>
          <a:ext cx="11096339" cy="2808782"/>
        </p:xfrm>
        <a:graphic>
          <a:graphicData uri="http://schemas.openxmlformats.org/drawingml/2006/table">
            <a:tbl>
              <a:tblPr firstRow="1" bandRow="1">
                <a:tableStyleId>{93296810-A885-4BE3-A3E7-6D5BEEA58F35}</a:tableStyleId>
              </a:tblPr>
              <a:tblGrid>
                <a:gridCol w="2483039">
                  <a:extLst>
                    <a:ext uri="{9D8B030D-6E8A-4147-A177-3AD203B41FA5}">
                      <a16:colId xmlns:a16="http://schemas.microsoft.com/office/drawing/2014/main" val="1245276507"/>
                    </a:ext>
                  </a:extLst>
                </a:gridCol>
                <a:gridCol w="5210081">
                  <a:extLst>
                    <a:ext uri="{9D8B030D-6E8A-4147-A177-3AD203B41FA5}">
                      <a16:colId xmlns:a16="http://schemas.microsoft.com/office/drawing/2014/main" val="3424659448"/>
                    </a:ext>
                  </a:extLst>
                </a:gridCol>
                <a:gridCol w="3403219">
                  <a:extLst>
                    <a:ext uri="{9D8B030D-6E8A-4147-A177-3AD203B41FA5}">
                      <a16:colId xmlns:a16="http://schemas.microsoft.com/office/drawing/2014/main" val="523916248"/>
                    </a:ext>
                  </a:extLst>
                </a:gridCol>
              </a:tblGrid>
              <a:tr h="445108">
                <a:tc>
                  <a:txBody>
                    <a:bodyPr/>
                    <a:lstStyle/>
                    <a:p>
                      <a:r>
                        <a:rPr lang="fr-CA" noProof="0" dirty="0">
                          <a:solidFill>
                            <a:schemeClr val="tx1"/>
                          </a:solidFill>
                          <a:latin typeface="Avenir Next LT Pro" panose="020B0504020202020204" pitchFamily="34" charset="0"/>
                        </a:rPr>
                        <a:t>Activité</a:t>
                      </a:r>
                    </a:p>
                  </a:txBody>
                  <a:tcPr/>
                </a:tc>
                <a:tc>
                  <a:txBody>
                    <a:bodyPr/>
                    <a:lstStyle/>
                    <a:p>
                      <a:r>
                        <a:rPr lang="fr-CA" noProof="0" dirty="0">
                          <a:solidFill>
                            <a:schemeClr val="tx1"/>
                          </a:solidFill>
                          <a:latin typeface="Avenir Next LT Pro" panose="020B0504020202020204" pitchFamily="34" charset="0"/>
                        </a:rPr>
                        <a:t>Détails</a:t>
                      </a:r>
                    </a:p>
                  </a:txBody>
                  <a:tcPr/>
                </a:tc>
                <a:tc>
                  <a:txBody>
                    <a:bodyPr/>
                    <a:lstStyle/>
                    <a:p>
                      <a:r>
                        <a:rPr lang="fr-CA" noProof="0" dirty="0">
                          <a:solidFill>
                            <a:schemeClr val="tx1"/>
                          </a:solidFill>
                          <a:latin typeface="Avenir Next LT Pro" panose="020B0504020202020204" pitchFamily="34" charset="0"/>
                        </a:rPr>
                        <a:t>Notes/Ressources</a:t>
                      </a:r>
                    </a:p>
                  </a:txBody>
                  <a:tcPr/>
                </a:tc>
                <a:extLst>
                  <a:ext uri="{0D108BD9-81ED-4DB2-BD59-A6C34878D82A}">
                    <a16:rowId xmlns:a16="http://schemas.microsoft.com/office/drawing/2014/main" val="4098927503"/>
                  </a:ext>
                </a:extLst>
              </a:tr>
              <a:tr h="1083654">
                <a:tc>
                  <a:txBody>
                    <a:bodyPr/>
                    <a:lstStyle/>
                    <a:p>
                      <a:r>
                        <a:rPr lang="fr-CA" sz="1400" b="1" noProof="0" dirty="0">
                          <a:solidFill>
                            <a:schemeClr val="tx1"/>
                          </a:solidFill>
                          <a:latin typeface="Avenir Next LT Pro" panose="020B0504020202020204" pitchFamily="34" charset="0"/>
                        </a:rPr>
                        <a:t>Deuxième réunion</a:t>
                      </a:r>
                    </a:p>
                  </a:txBody>
                  <a:tcPr/>
                </a:tc>
                <a:tc>
                  <a:txBody>
                    <a:bodyPr/>
                    <a:lstStyle/>
                    <a:p>
                      <a:pPr marL="285750" indent="-285750">
                        <a:buFontTx/>
                        <a:buChar char="-"/>
                      </a:pPr>
                      <a:r>
                        <a:rPr lang="fr-CA" sz="1200" kern="1200" dirty="0">
                          <a:solidFill>
                            <a:schemeClr val="tx1"/>
                          </a:solidFill>
                          <a:latin typeface="Avenir Next LT Pro" panose="020B0504020202020204" pitchFamily="34" charset="0"/>
                          <a:ea typeface="+mn-ea"/>
                          <a:cs typeface="+mn-cs"/>
                        </a:rPr>
                        <a:t>Passez en revue tous les points qui ont soulevé des questions ou pour lesquels vos parrains ont demandé plus d'informations. </a:t>
                      </a:r>
                    </a:p>
                    <a:p>
                      <a:pPr marL="285750" indent="-285750">
                        <a:buFontTx/>
                        <a:buChar char="-"/>
                      </a:pPr>
                      <a:r>
                        <a:rPr lang="fr-CA" sz="1200" kern="1200" noProof="0" dirty="0">
                          <a:solidFill>
                            <a:schemeClr val="tx1"/>
                          </a:solidFill>
                          <a:latin typeface="Avenir Next LT Pro" panose="020B0504020202020204" pitchFamily="34" charset="0"/>
                          <a:ea typeface="+mn-ea"/>
                          <a:cs typeface="+mn-cs"/>
                        </a:rPr>
                        <a:t>Obtenir l'adhésion de vos parrains quant à leurs responsabilités. </a:t>
                      </a:r>
                    </a:p>
                    <a:p>
                      <a:pPr marL="285750" indent="-285750">
                        <a:buFontTx/>
                        <a:buChar char="-"/>
                      </a:pPr>
                      <a:r>
                        <a:rPr lang="fr-CA" sz="1200" kern="1200" noProof="0" dirty="0">
                          <a:solidFill>
                            <a:schemeClr val="tx1"/>
                          </a:solidFill>
                          <a:latin typeface="Avenir Next LT Pro" panose="020B0504020202020204" pitchFamily="34" charset="0"/>
                          <a:ea typeface="+mn-ea"/>
                          <a:cs typeface="+mn-cs"/>
                        </a:rPr>
                        <a:t>Présentez un </a:t>
                      </a:r>
                      <a:r>
                        <a:rPr lang="fr-CA" sz="1200" b="1" kern="1200" noProof="0" dirty="0">
                          <a:solidFill>
                            <a:schemeClr val="tx1"/>
                          </a:solidFill>
                          <a:latin typeface="Avenir Next LT Pro" panose="020B0504020202020204" pitchFamily="34" charset="0"/>
                          <a:ea typeface="+mn-ea"/>
                          <a:cs typeface="+mn-cs"/>
                        </a:rPr>
                        <a:t>plan de parrainage détaillé</a:t>
                      </a:r>
                      <a:r>
                        <a:rPr lang="fr-CA" sz="1200" kern="1200" noProof="0" dirty="0">
                          <a:solidFill>
                            <a:schemeClr val="tx1"/>
                          </a:solidFill>
                          <a:latin typeface="Avenir Next LT Pro" panose="020B0504020202020204" pitchFamily="34" charset="0"/>
                          <a:ea typeface="+mn-ea"/>
                          <a:cs typeface="+mn-cs"/>
                        </a:rPr>
                        <a:t> avec des propositions d'activités à réaliser par vos parrains tout au long du projet.</a:t>
                      </a:r>
                    </a:p>
                  </a:txBody>
                  <a:tcPr/>
                </a:tc>
                <a:tc>
                  <a:txBody>
                    <a:bodyPr/>
                    <a:lstStyle/>
                    <a:p>
                      <a:pPr marL="285750" indent="-285750">
                        <a:buFontTx/>
                        <a:buChar char="-"/>
                      </a:pPr>
                      <a:r>
                        <a:rPr lang="fr-CA" sz="1200" noProof="0" dirty="0">
                          <a:solidFill>
                            <a:schemeClr val="tx1"/>
                          </a:solidFill>
                          <a:latin typeface="Avenir Next LT Pro" panose="020B0504020202020204" pitchFamily="34" charset="0"/>
                          <a:hlinkClick r:id="rId3" action="ppaction://hlinksldjump"/>
                        </a:rPr>
                        <a:t>Plan de parrainage</a:t>
                      </a:r>
                      <a:endParaRPr lang="fr-CA" sz="1200" noProof="0" dirty="0">
                        <a:solidFill>
                          <a:schemeClr val="tx1"/>
                        </a:solidFill>
                        <a:latin typeface="Avenir Next LT Pro" panose="020B0504020202020204" pitchFamily="34" charset="0"/>
                      </a:endParaRPr>
                    </a:p>
                    <a:p>
                      <a:pPr marL="0" indent="0">
                        <a:buFontTx/>
                        <a:buNone/>
                      </a:pPr>
                      <a:endParaRPr lang="fr-CA" sz="1200" noProof="0" dirty="0">
                        <a:solidFill>
                          <a:schemeClr val="tx1"/>
                        </a:solidFill>
                        <a:latin typeface="Avenir Next LT Pro" panose="020B0504020202020204" pitchFamily="34" charset="0"/>
                      </a:endParaRPr>
                    </a:p>
                  </a:txBody>
                  <a:tcPr/>
                </a:tc>
                <a:extLst>
                  <a:ext uri="{0D108BD9-81ED-4DB2-BD59-A6C34878D82A}">
                    <a16:rowId xmlns:a16="http://schemas.microsoft.com/office/drawing/2014/main" val="2940475145"/>
                  </a:ext>
                </a:extLst>
              </a:tr>
              <a:tr h="1280020">
                <a:tc>
                  <a:txBody>
                    <a:bodyPr/>
                    <a:lstStyle/>
                    <a:p>
                      <a:r>
                        <a:rPr lang="fr-CA" sz="1400" b="1" noProof="0" dirty="0">
                          <a:solidFill>
                            <a:schemeClr val="tx1"/>
                          </a:solidFill>
                          <a:latin typeface="Avenir Next LT Pro" panose="020B0504020202020204" pitchFamily="34" charset="0"/>
                        </a:rPr>
                        <a:t>Réunions subséquentes</a:t>
                      </a:r>
                    </a:p>
                  </a:txBody>
                  <a:tcPr/>
                </a:tc>
                <a:tc>
                  <a:txBody>
                    <a:bodyPr/>
                    <a:lstStyle/>
                    <a:p>
                      <a:pPr marL="285750" indent="-285750">
                        <a:buFontTx/>
                        <a:buChar char="-"/>
                      </a:pPr>
                      <a:r>
                        <a:rPr lang="fr-CA" sz="1200" kern="1200" noProof="0" dirty="0">
                          <a:solidFill>
                            <a:schemeClr val="tx1"/>
                          </a:solidFill>
                          <a:latin typeface="Avenir Next LT Pro" panose="020B0504020202020204" pitchFamily="34" charset="0"/>
                          <a:ea typeface="+mn-ea"/>
                          <a:cs typeface="+mn-cs"/>
                        </a:rPr>
                        <a:t>Se référer à l'</a:t>
                      </a:r>
                      <a:r>
                        <a:rPr lang="fr-CA" sz="1200" b="1" kern="1200" noProof="0" dirty="0">
                          <a:solidFill>
                            <a:schemeClr val="tx1"/>
                          </a:solidFill>
                          <a:latin typeface="Avenir Next LT Pro" panose="020B0504020202020204" pitchFamily="34" charset="0"/>
                          <a:ea typeface="+mn-ea"/>
                          <a:cs typeface="+mn-cs"/>
                        </a:rPr>
                        <a:t>annexe C </a:t>
                      </a:r>
                      <a:r>
                        <a:rPr lang="fr-CA" sz="1200" kern="1200" noProof="0" dirty="0">
                          <a:solidFill>
                            <a:schemeClr val="tx1"/>
                          </a:solidFill>
                          <a:latin typeface="Avenir Next LT Pro" panose="020B0504020202020204" pitchFamily="34" charset="0"/>
                          <a:ea typeface="+mn-ea"/>
                          <a:cs typeface="+mn-cs"/>
                        </a:rPr>
                        <a:t>pour des idées d'ordre du jour pour les réunions suivantes.</a:t>
                      </a:r>
                    </a:p>
                    <a:p>
                      <a:pPr marL="0" indent="0">
                        <a:buFontTx/>
                        <a:buNone/>
                      </a:pPr>
                      <a:endParaRPr lang="fr-CA" sz="1200" kern="1200" noProof="0" dirty="0">
                        <a:solidFill>
                          <a:schemeClr val="tx1"/>
                        </a:solidFill>
                        <a:latin typeface="Avenir Next LT Pro" panose="020B0504020202020204" pitchFamily="34" charset="0"/>
                        <a:ea typeface="+mn-ea"/>
                        <a:cs typeface="+mn-cs"/>
                      </a:endParaRPr>
                    </a:p>
                  </a:txBody>
                  <a:tcPr/>
                </a:tc>
                <a:tc>
                  <a:txBody>
                    <a:bodyPr/>
                    <a:lstStyle/>
                    <a:p>
                      <a:pPr marL="285750" indent="-285750">
                        <a:buFontTx/>
                        <a:buChar char="-"/>
                      </a:pPr>
                      <a:r>
                        <a:rPr lang="fr-CA" sz="1200" noProof="0" dirty="0">
                          <a:solidFill>
                            <a:schemeClr val="tx1"/>
                          </a:solidFill>
                          <a:latin typeface="Avenir Next LT Pro" panose="020B0504020202020204" pitchFamily="34" charset="0"/>
                          <a:hlinkClick r:id="rId4" action="ppaction://hlinksldjump"/>
                        </a:rPr>
                        <a:t>Annexe C</a:t>
                      </a:r>
                      <a:endParaRPr lang="fr-CA" sz="1200" noProof="0" dirty="0">
                        <a:solidFill>
                          <a:schemeClr val="tx1"/>
                        </a:solidFill>
                        <a:latin typeface="Avenir Next LT Pro" panose="020B0504020202020204" pitchFamily="34" charset="0"/>
                      </a:endParaRPr>
                    </a:p>
                    <a:p>
                      <a:pPr marL="285750" indent="-285750">
                        <a:buFontTx/>
                        <a:buChar char="-"/>
                      </a:pPr>
                      <a:endParaRPr lang="fr-CA" sz="1200" noProof="0" dirty="0">
                        <a:solidFill>
                          <a:schemeClr val="tx1"/>
                        </a:solidFill>
                        <a:latin typeface="Avenir Next LT Pro" panose="020B0504020202020204" pitchFamily="34" charset="0"/>
                      </a:endParaRPr>
                    </a:p>
                  </a:txBody>
                  <a:tcPr/>
                </a:tc>
                <a:extLst>
                  <a:ext uri="{0D108BD9-81ED-4DB2-BD59-A6C34878D82A}">
                    <a16:rowId xmlns:a16="http://schemas.microsoft.com/office/drawing/2014/main" val="3434482706"/>
                  </a:ext>
                </a:extLst>
              </a:tr>
            </a:tbl>
          </a:graphicData>
        </a:graphic>
      </p:graphicFrame>
    </p:spTree>
    <p:extLst>
      <p:ext uri="{BB962C8B-B14F-4D97-AF65-F5344CB8AC3E}">
        <p14:creationId xmlns:p14="http://schemas.microsoft.com/office/powerpoint/2010/main" val="392276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7357707" cy="835027"/>
          </a:xfrm>
        </p:spPr>
        <p:txBody>
          <a:bodyPr>
            <a:normAutofit fontScale="90000"/>
          </a:bodyPr>
          <a:lstStyle/>
          <a:p>
            <a:r>
              <a:rPr lang="fr-CA" dirty="0">
                <a:solidFill>
                  <a:schemeClr val="accent5"/>
                </a:solidFill>
                <a:latin typeface="Arial Rounded MT Bold" panose="020F0704030504030204" pitchFamily="34" charset="0"/>
              </a:rPr>
              <a:t>Plan de parrainage - Premières étapes (1 de 2)</a:t>
            </a:r>
          </a:p>
        </p:txBody>
      </p:sp>
      <p:sp>
        <p:nvSpPr>
          <p:cNvPr id="3" name="TextBox 2">
            <a:extLst>
              <a:ext uri="{FF2B5EF4-FFF2-40B4-BE49-F238E27FC236}">
                <a16:creationId xmlns:a16="http://schemas.microsoft.com/office/drawing/2014/main" id="{CFE08DF8-5277-A8E7-421E-347F0231A539}"/>
              </a:ext>
            </a:extLst>
          </p:cNvPr>
          <p:cNvSpPr txBox="1"/>
          <p:nvPr/>
        </p:nvSpPr>
        <p:spPr>
          <a:xfrm>
            <a:off x="508757" y="1174449"/>
            <a:ext cx="7182961" cy="1077218"/>
          </a:xfrm>
          <a:prstGeom prst="rect">
            <a:avLst/>
          </a:prstGeom>
          <a:noFill/>
        </p:spPr>
        <p:txBody>
          <a:bodyPr wrap="square" rtlCol="0">
            <a:spAutoFit/>
          </a:bodyPr>
          <a:lstStyle/>
          <a:p>
            <a:pPr>
              <a:spcAft>
                <a:spcPts val="1000"/>
              </a:spcAft>
            </a:pPr>
            <a:r>
              <a:rPr lang="fr-CA" sz="1600" b="1" dirty="0">
                <a:latin typeface="Avenir Next LT Pro" panose="020B0504020202020204" pitchFamily="34" charset="0"/>
                <a:ea typeface="Calibri Light" panose="020F0302020204030204" pitchFamily="34" charset="0"/>
                <a:cs typeface="Calibri Light" panose="020F0302020204030204" pitchFamily="34" charset="0"/>
              </a:rPr>
              <a:t>L'élaboration d'un plan de parrainage permettra de définir les principales activités nécessaires pour appuyer le changement à chaque phase du projet. Dans les premières phases d'un projet, il convient de mettre l’accent sur ces trois activités principales pour les parrains.</a:t>
            </a:r>
          </a:p>
        </p:txBody>
      </p:sp>
      <p:pic>
        <p:nvPicPr>
          <p:cNvPr id="6" name="Picture 5">
            <a:extLst>
              <a:ext uri="{FF2B5EF4-FFF2-40B4-BE49-F238E27FC236}">
                <a16:creationId xmlns:a16="http://schemas.microsoft.com/office/drawing/2014/main" id="{BFB2265D-FB9C-CAE3-C589-D2BA3801EAD3}"/>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rot="224755">
            <a:off x="7920512" y="313190"/>
            <a:ext cx="2081375" cy="1722517"/>
          </a:xfrm>
          <a:prstGeom prst="rect">
            <a:avLst/>
          </a:prstGeom>
          <a:ln>
            <a:noFill/>
          </a:ln>
          <a:effectLst>
            <a:outerShdw blurRad="292100" dist="139700" dir="2700000" algn="tl" rotWithShape="0">
              <a:srgbClr val="333333">
                <a:alpha val="65000"/>
              </a:srgbClr>
            </a:outerShdw>
          </a:effectLst>
        </p:spPr>
      </p:pic>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3977353416"/>
              </p:ext>
            </p:extLst>
          </p:nvPr>
        </p:nvGraphicFramePr>
        <p:xfrm>
          <a:off x="586583" y="2293278"/>
          <a:ext cx="11018515" cy="4023360"/>
        </p:xfrm>
        <a:graphic>
          <a:graphicData uri="http://schemas.openxmlformats.org/drawingml/2006/table">
            <a:tbl>
              <a:tblPr firstRow="1" bandRow="1">
                <a:tableStyleId>{93296810-A885-4BE3-A3E7-6D5BEEA58F35}</a:tableStyleId>
              </a:tblPr>
              <a:tblGrid>
                <a:gridCol w="2705257">
                  <a:extLst>
                    <a:ext uri="{9D8B030D-6E8A-4147-A177-3AD203B41FA5}">
                      <a16:colId xmlns:a16="http://schemas.microsoft.com/office/drawing/2014/main" val="1245276507"/>
                    </a:ext>
                  </a:extLst>
                </a:gridCol>
                <a:gridCol w="4961434">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r>
                        <a:rPr lang="fr-CA" noProof="0" dirty="0">
                          <a:solidFill>
                            <a:schemeClr val="tx1"/>
                          </a:solidFill>
                          <a:latin typeface="Avenir Next LT Pro" panose="020B0504020202020204" pitchFamily="34" charset="0"/>
                        </a:rPr>
                        <a:t>PHASE 1 Pré-planification et planification</a:t>
                      </a:r>
                    </a:p>
                  </a:txBody>
                  <a:tcPr/>
                </a:tc>
                <a:tc>
                  <a:txBody>
                    <a:bodyPr/>
                    <a:lstStyle/>
                    <a:p>
                      <a:r>
                        <a:rPr lang="fr-CA" noProof="0" dirty="0">
                          <a:solidFill>
                            <a:schemeClr val="tx1"/>
                          </a:solidFill>
                          <a:latin typeface="Avenir Next LT Pro" panose="020B0504020202020204" pitchFamily="34" charset="0"/>
                        </a:rPr>
                        <a:t>Détails</a:t>
                      </a:r>
                    </a:p>
                  </a:txBody>
                  <a:tcPr/>
                </a:tc>
                <a:tc>
                  <a:txBody>
                    <a:bodyPr/>
                    <a:lstStyle/>
                    <a:p>
                      <a:r>
                        <a:rPr lang="fr-CA" noProof="0" dirty="0">
                          <a:solidFill>
                            <a:schemeClr val="tx1"/>
                          </a:solidFill>
                          <a:latin typeface="Avenir Next LT Pro" panose="020B0504020202020204" pitchFamily="34" charset="0"/>
                        </a:rPr>
                        <a:t>Notes/Ressources</a:t>
                      </a:r>
                    </a:p>
                  </a:txBody>
                  <a:tcPr/>
                </a:tc>
                <a:extLst>
                  <a:ext uri="{0D108BD9-81ED-4DB2-BD59-A6C34878D82A}">
                    <a16:rowId xmlns:a16="http://schemas.microsoft.com/office/drawing/2014/main" val="4098927503"/>
                  </a:ext>
                </a:extLst>
              </a:tr>
              <a:tr h="623177">
                <a:tc>
                  <a:txBody>
                    <a:bodyPr/>
                    <a:lstStyle/>
                    <a:p>
                      <a:r>
                        <a:rPr lang="fr-CA" sz="1400" b="1" noProof="0" dirty="0">
                          <a:solidFill>
                            <a:schemeClr val="tx1"/>
                          </a:solidFill>
                          <a:latin typeface="Avenir Next LT Pro" panose="020B0504020202020204" pitchFamily="34" charset="0"/>
                        </a:rPr>
                        <a:t>Développer une vision pour le projet (si ce n'est pas déjà fait)</a:t>
                      </a:r>
                    </a:p>
                  </a:txBody>
                  <a:tcPr/>
                </a:tc>
                <a:tc>
                  <a:txBody>
                    <a:bodyPr/>
                    <a:lstStyle/>
                    <a:p>
                      <a:pPr marL="171450" indent="-171450" rtl="0">
                        <a:buFontTx/>
                        <a:buChar char="-"/>
                      </a:pPr>
                      <a:r>
                        <a:rPr lang="fr-CA" sz="1200" kern="1200" noProof="0" dirty="0">
                          <a:solidFill>
                            <a:schemeClr val="tx1"/>
                          </a:solidFill>
                          <a:latin typeface="Avenir Next LT Pro" panose="020B0504020202020204" pitchFamily="34" charset="0"/>
                          <a:ea typeface="+mn-ea"/>
                          <a:cs typeface="+mn-cs"/>
                        </a:rPr>
                        <a:t>Les projets réussis nécessitent une vision claire. Comment y parvenir si l'on ne sait pas où l'on va? La vision d'un projet doit s'aligner sur la vision de l'organisation, guider la prise de décisions pendant le projet et servir de fondement à la communication avec les employés.</a:t>
                      </a:r>
                    </a:p>
                    <a:p>
                      <a:pPr marL="171450" indent="-171450" rtl="0">
                        <a:buFontTx/>
                        <a:buChar char="-"/>
                      </a:pPr>
                      <a:r>
                        <a:rPr lang="fr-CA" sz="1200" kern="1200" noProof="0" dirty="0">
                          <a:solidFill>
                            <a:schemeClr val="tx1"/>
                          </a:solidFill>
                          <a:latin typeface="Avenir Next LT Pro" panose="020B0504020202020204" pitchFamily="34" charset="0"/>
                          <a:ea typeface="+mn-ea"/>
                          <a:cs typeface="+mn-cs"/>
                        </a:rPr>
                        <a:t>La vision du projet est essentielle pour maintenir le projet sur la bonne voie. Elle doit être une priorité pour les dirigeants, afin d'entamer toute activité de gestion du changement.</a:t>
                      </a:r>
                    </a:p>
                  </a:txBody>
                  <a:tcPr/>
                </a:tc>
                <a:tc>
                  <a:txBody>
                    <a:bodyPr/>
                    <a:lstStyle/>
                    <a:p>
                      <a:pPr marL="171450" indent="-171450">
                        <a:buFont typeface="Arial" panose="020B0604020202020204" pitchFamily="34" charset="0"/>
                        <a:buChar char="•"/>
                      </a:pPr>
                      <a:r>
                        <a:rPr lang="fr-CA" sz="1200" noProof="0" dirty="0">
                          <a:solidFill>
                            <a:schemeClr val="tx1"/>
                          </a:solidFill>
                          <a:latin typeface="Avenir Next LT Pro" panose="020B0504020202020204" pitchFamily="34" charset="0"/>
                        </a:rPr>
                        <a:t>Le Groupe consultatif stratégique sur le milieu de travail de SPAC peut vous aider à développer la vision de votre projet et diriger une session d’élaboration de la vision si nécessaire.</a:t>
                      </a:r>
                    </a:p>
                    <a:p>
                      <a:pPr marL="171450" indent="-171450">
                        <a:buFont typeface="Arial" panose="020B0604020202020204" pitchFamily="34" charset="0"/>
                        <a:buChar char="•"/>
                      </a:pPr>
                      <a:r>
                        <a:rPr lang="fr-CA" sz="1200" noProof="0" dirty="0">
                          <a:solidFill>
                            <a:schemeClr val="tx1"/>
                          </a:solidFill>
                          <a:latin typeface="Avenir Next LT Pro" panose="020B0504020202020204" pitchFamily="34" charset="0"/>
                        </a:rPr>
                        <a:t>L'</a:t>
                      </a:r>
                      <a:r>
                        <a:rPr lang="fr-CA" sz="1200" b="1" noProof="0" dirty="0">
                          <a:solidFill>
                            <a:schemeClr val="tx1"/>
                          </a:solidFill>
                          <a:latin typeface="Avenir Next LT Pro" panose="020B0504020202020204" pitchFamily="34" charset="0"/>
                        </a:rPr>
                        <a:t>outil d'évaluation de la réalisation du projet (PRET) </a:t>
                      </a:r>
                      <a:r>
                        <a:rPr lang="fr-CA" sz="1200" noProof="0" dirty="0">
                          <a:solidFill>
                            <a:schemeClr val="tx1"/>
                          </a:solidFill>
                          <a:latin typeface="Avenir Next LT Pro" panose="020B0504020202020204" pitchFamily="34" charset="0"/>
                        </a:rPr>
                        <a:t>inclut dans le </a:t>
                      </a:r>
                      <a:r>
                        <a:rPr lang="fr-CA" sz="1200" noProof="0" dirty="0">
                          <a:solidFill>
                            <a:schemeClr val="tx1"/>
                          </a:solidFill>
                          <a:latin typeface="Avenir Next LT Pro" panose="020B0504020202020204" pitchFamily="34" charset="0"/>
                          <a:hlinkClick r:id="rId4"/>
                        </a:rPr>
                        <a:t>manuel de CM </a:t>
                      </a:r>
                      <a:r>
                        <a:rPr lang="fr-CA" sz="1200" noProof="0" dirty="0">
                          <a:solidFill>
                            <a:schemeClr val="tx1"/>
                          </a:solidFill>
                          <a:latin typeface="Avenir Next LT Pro" panose="020B0504020202020204" pitchFamily="34" charset="0"/>
                        </a:rPr>
                        <a:t>présente des options pour une vision générique du projet et des conseils pour créer votre propre vision.</a:t>
                      </a:r>
                    </a:p>
                  </a:txBody>
                  <a:tcPr/>
                </a:tc>
                <a:extLst>
                  <a:ext uri="{0D108BD9-81ED-4DB2-BD59-A6C34878D82A}">
                    <a16:rowId xmlns:a16="http://schemas.microsoft.com/office/drawing/2014/main" val="1171970772"/>
                  </a:ext>
                </a:extLst>
              </a:tr>
              <a:tr h="732561">
                <a:tc>
                  <a:txBody>
                    <a:bodyPr/>
                    <a:lstStyle/>
                    <a:p>
                      <a:r>
                        <a:rPr lang="fr-CA" sz="1400" b="1" noProof="0" dirty="0">
                          <a:solidFill>
                            <a:schemeClr val="tx1"/>
                          </a:solidFill>
                          <a:latin typeface="Avenir Next LT Pro" panose="020B0504020202020204" pitchFamily="34" charset="0"/>
                        </a:rPr>
                        <a:t>Annoncer le projet et la vision aux employés</a:t>
                      </a:r>
                    </a:p>
                  </a:txBody>
                  <a:tcPr/>
                </a:tc>
                <a:tc>
                  <a:txBody>
                    <a:bodyPr/>
                    <a:lstStyle/>
                    <a:p>
                      <a:pPr marL="171450" indent="-171450">
                        <a:buFontTx/>
                        <a:buChar char="-"/>
                      </a:pPr>
                      <a:r>
                        <a:rPr lang="fr-CA" sz="1200" noProof="0" dirty="0">
                          <a:solidFill>
                            <a:schemeClr val="tx1"/>
                          </a:solidFill>
                          <a:latin typeface="Avenir Next LT Pro" panose="020B0504020202020204" pitchFamily="34" charset="0"/>
                        </a:rPr>
                        <a:t>Les employés préfèrent recevoir des messages de la part du parrain exécutif, notamment en ce qui a trait aux raisons pour lesquelles le changement est nécessaire. Les premières communications doivent être envoyées par le parrain exécutif.</a:t>
                      </a:r>
                    </a:p>
                    <a:p>
                      <a:pPr marL="171450" indent="-171450">
                        <a:buFontTx/>
                        <a:buChar char="-"/>
                      </a:pPr>
                      <a:endParaRPr lang="fr-CA" sz="1200" noProof="0" dirty="0">
                        <a:solidFill>
                          <a:schemeClr val="tx1"/>
                        </a:solidFill>
                        <a:latin typeface="Avenir Next LT Pro" panose="020B0504020202020204" pitchFamily="34" charset="0"/>
                      </a:endParaRPr>
                    </a:p>
                  </a:txBody>
                  <a:tcPr/>
                </a:tc>
                <a:tc>
                  <a:txBody>
                    <a:bodyPr/>
                    <a:lstStyle/>
                    <a:p>
                      <a:pPr marL="171450" indent="-171450">
                        <a:buFont typeface="Arial" panose="020B0604020202020204" pitchFamily="34" charset="0"/>
                        <a:buChar char="•"/>
                      </a:pPr>
                      <a:r>
                        <a:rPr lang="fr-CA" sz="1200" noProof="0" dirty="0">
                          <a:solidFill>
                            <a:schemeClr val="tx1"/>
                          </a:solidFill>
                          <a:latin typeface="Avenir Next LT Pro" panose="020B0504020202020204" pitchFamily="34" charset="0"/>
                        </a:rPr>
                        <a:t>Le </a:t>
                      </a:r>
                      <a:r>
                        <a:rPr lang="fr-FR" sz="1200" noProof="0" dirty="0">
                          <a:solidFill>
                            <a:schemeClr val="tx1"/>
                          </a:solidFill>
                          <a:latin typeface="Avenir Next LT Pro" panose="020B0504020202020204" pitchFamily="34" charset="0"/>
                          <a:hlinkClick r:id="rId5"/>
                        </a:rPr>
                        <a:t>programme de gestion du changement en boîte</a:t>
                      </a:r>
                      <a:r>
                        <a:rPr lang="fr-FR" sz="1200" noProof="0" dirty="0">
                          <a:solidFill>
                            <a:schemeClr val="tx1"/>
                          </a:solidFill>
                          <a:latin typeface="Avenir Next LT Pro" panose="020B0504020202020204" pitchFamily="34" charset="0"/>
                        </a:rPr>
                        <a:t> </a:t>
                      </a:r>
                      <a:r>
                        <a:rPr lang="fr-CA" sz="1200" noProof="0" dirty="0">
                          <a:solidFill>
                            <a:schemeClr val="tx1"/>
                          </a:solidFill>
                          <a:latin typeface="Avenir Next LT Pro" panose="020B0504020202020204" pitchFamily="34" charset="0"/>
                        </a:rPr>
                        <a:t>présente un modèle de communication pour </a:t>
                      </a:r>
                      <a:r>
                        <a:rPr lang="fr-CA" sz="1200" noProof="0" dirty="0">
                          <a:solidFill>
                            <a:schemeClr val="tx1"/>
                          </a:solidFill>
                          <a:latin typeface="Avenir Next LT Pro" panose="020B0504020202020204" pitchFamily="34" charset="0"/>
                          <a:hlinkClick r:id="rId6"/>
                        </a:rPr>
                        <a:t>annoncer le projet à l'équipe dirigeante</a:t>
                      </a:r>
                      <a:r>
                        <a:rPr lang="fr-CA" sz="1200" noProof="0" dirty="0">
                          <a:solidFill>
                            <a:schemeClr val="tx1"/>
                          </a:solidFill>
                          <a:latin typeface="Avenir Next LT Pro" panose="020B0504020202020204" pitchFamily="34" charset="0"/>
                        </a:rPr>
                        <a:t> et un autre pour l'</a:t>
                      </a:r>
                      <a:r>
                        <a:rPr lang="fr-CA" sz="1200" noProof="0" dirty="0">
                          <a:solidFill>
                            <a:schemeClr val="tx1"/>
                          </a:solidFill>
                          <a:latin typeface="Avenir Next LT Pro" panose="020B0504020202020204" pitchFamily="34" charset="0"/>
                          <a:hlinkClick r:id="rId7"/>
                        </a:rPr>
                        <a:t>annoncer aux employés</a:t>
                      </a:r>
                      <a:r>
                        <a:rPr lang="fr-CA" sz="1200" noProof="0" dirty="0">
                          <a:solidFill>
                            <a:schemeClr val="tx1"/>
                          </a:solidFill>
                          <a:latin typeface="Avenir Next LT Pro" panose="020B0504020202020204" pitchFamily="34" charset="0"/>
                        </a:rPr>
                        <a:t>.</a:t>
                      </a:r>
                      <a:endParaRPr lang="fr-CA" sz="1200" noProof="0" dirty="0">
                        <a:solidFill>
                          <a:schemeClr val="tx1"/>
                        </a:solidFill>
                        <a:latin typeface="Avenir Next LT Pro" panose="020B0504020202020204" pitchFamily="34" charset="0"/>
                        <a:hlinkClick r:id="rId8"/>
                      </a:endParaRPr>
                    </a:p>
                    <a:p>
                      <a:pPr marL="171450" indent="-171450">
                        <a:buFont typeface="Arial" panose="020B0604020202020204" pitchFamily="34" charset="0"/>
                        <a:buChar char="•"/>
                      </a:pPr>
                      <a:endParaRPr lang="fr-CA" sz="1200" noProof="0" dirty="0">
                        <a:solidFill>
                          <a:schemeClr val="tx1"/>
                        </a:solidFill>
                        <a:latin typeface="Avenir Next LT Pro" panose="020B0504020202020204" pitchFamily="34" charset="0"/>
                      </a:endParaRPr>
                    </a:p>
                  </a:txBody>
                  <a:tcPr/>
                </a:tc>
                <a:extLst>
                  <a:ext uri="{0D108BD9-81ED-4DB2-BD59-A6C34878D82A}">
                    <a16:rowId xmlns:a16="http://schemas.microsoft.com/office/drawing/2014/main" val="2940475145"/>
                  </a:ext>
                </a:extLst>
              </a:tr>
            </a:tbl>
          </a:graphicData>
        </a:graphic>
      </p:graphicFrame>
    </p:spTree>
    <p:extLst>
      <p:ext uri="{BB962C8B-B14F-4D97-AF65-F5344CB8AC3E}">
        <p14:creationId xmlns:p14="http://schemas.microsoft.com/office/powerpoint/2010/main" val="349005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60" y="550861"/>
            <a:ext cx="7377940" cy="835027"/>
          </a:xfrm>
        </p:spPr>
        <p:txBody>
          <a:bodyPr>
            <a:normAutofit fontScale="90000"/>
          </a:bodyPr>
          <a:lstStyle/>
          <a:p>
            <a:r>
              <a:rPr lang="en-CA">
                <a:solidFill>
                  <a:schemeClr val="accent5"/>
                </a:solidFill>
                <a:latin typeface="Arial Rounded MT Bold" panose="020F0704030504030204" pitchFamily="34" charset="0"/>
              </a:rPr>
              <a:t>Plan de parrainage - Premières étapes (2 de 2)</a:t>
            </a: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2874417058"/>
              </p:ext>
            </p:extLst>
          </p:nvPr>
        </p:nvGraphicFramePr>
        <p:xfrm>
          <a:off x="586583" y="1417320"/>
          <a:ext cx="11018515" cy="3566160"/>
        </p:xfrm>
        <a:graphic>
          <a:graphicData uri="http://schemas.openxmlformats.org/drawingml/2006/table">
            <a:tbl>
              <a:tblPr firstRow="1" bandRow="1">
                <a:tableStyleId>{93296810-A885-4BE3-A3E7-6D5BEEA58F35}</a:tableStyleId>
              </a:tblPr>
              <a:tblGrid>
                <a:gridCol w="2705257">
                  <a:extLst>
                    <a:ext uri="{9D8B030D-6E8A-4147-A177-3AD203B41FA5}">
                      <a16:colId xmlns:a16="http://schemas.microsoft.com/office/drawing/2014/main" val="1245276507"/>
                    </a:ext>
                  </a:extLst>
                </a:gridCol>
                <a:gridCol w="4961434">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r>
                        <a:rPr lang="fr-CA" noProof="0" dirty="0">
                          <a:solidFill>
                            <a:schemeClr val="tx1"/>
                          </a:solidFill>
                          <a:latin typeface="Avenir Next LT Pro" panose="020B0504020202020204" pitchFamily="34" charset="0"/>
                        </a:rPr>
                        <a:t>PHASE 1 Pré-planification et planification</a:t>
                      </a:r>
                    </a:p>
                  </a:txBody>
                  <a:tcPr/>
                </a:tc>
                <a:tc>
                  <a:txBody>
                    <a:bodyPr/>
                    <a:lstStyle/>
                    <a:p>
                      <a:r>
                        <a:rPr lang="fr-CA" noProof="0" dirty="0">
                          <a:solidFill>
                            <a:schemeClr val="tx1"/>
                          </a:solidFill>
                          <a:latin typeface="Avenir Next LT Pro" panose="020B0504020202020204" pitchFamily="34" charset="0"/>
                        </a:rPr>
                        <a:t>Détails</a:t>
                      </a:r>
                    </a:p>
                  </a:txBody>
                  <a:tcPr/>
                </a:tc>
                <a:tc>
                  <a:txBody>
                    <a:bodyPr/>
                    <a:lstStyle/>
                    <a:p>
                      <a:r>
                        <a:rPr lang="fr-CA" noProof="0" dirty="0">
                          <a:solidFill>
                            <a:schemeClr val="tx1"/>
                          </a:solidFill>
                          <a:latin typeface="Avenir Next LT Pro" panose="020B0504020202020204" pitchFamily="34" charset="0"/>
                        </a:rPr>
                        <a:t>Notes/Ressources</a:t>
                      </a:r>
                    </a:p>
                  </a:txBody>
                  <a:tcPr/>
                </a:tc>
                <a:extLst>
                  <a:ext uri="{0D108BD9-81ED-4DB2-BD59-A6C34878D82A}">
                    <a16:rowId xmlns:a16="http://schemas.microsoft.com/office/drawing/2014/main" val="4098927503"/>
                  </a:ext>
                </a:extLst>
              </a:tr>
              <a:tr h="732561">
                <a:tc>
                  <a:txBody>
                    <a:bodyPr/>
                    <a:lstStyle/>
                    <a:p>
                      <a:r>
                        <a:rPr lang="fr-CA" sz="1400" b="1" noProof="0" dirty="0">
                          <a:solidFill>
                            <a:schemeClr val="tx1"/>
                          </a:solidFill>
                          <a:latin typeface="Avenir Next LT Pro" panose="020B0504020202020204" pitchFamily="34" charset="0"/>
                        </a:rPr>
                        <a:t>Organiser une assemblée générale pour les employés et répondre à leurs questions</a:t>
                      </a:r>
                    </a:p>
                  </a:txBody>
                  <a:tcPr/>
                </a:tc>
                <a:tc>
                  <a:txBody>
                    <a:bodyPr/>
                    <a:lstStyle/>
                    <a:p>
                      <a:pPr marL="171450" indent="-171450">
                        <a:buFontTx/>
                        <a:buChar char="-"/>
                      </a:pPr>
                      <a:r>
                        <a:rPr lang="fr-CA" sz="1200" noProof="0" dirty="0">
                          <a:solidFill>
                            <a:schemeClr val="tx1"/>
                          </a:solidFill>
                          <a:latin typeface="Avenir Next LT Pro" panose="020B0504020202020204" pitchFamily="34" charset="0"/>
                        </a:rPr>
                        <a:t>La première assemblée générale est l'occasion d'instaurer un climat de confiance avec les employés en faisant preuve d'ouverture et de transparence quant aux changements à venir, en les laissant exprimer leurs préoccupations et en répondant à leurs questions. </a:t>
                      </a:r>
                    </a:p>
                    <a:p>
                      <a:pPr marL="171450" indent="-171450">
                        <a:buFontTx/>
                        <a:buChar char="-"/>
                      </a:pPr>
                      <a:r>
                        <a:rPr lang="fr-CA" sz="1200" noProof="0" dirty="0">
                          <a:solidFill>
                            <a:schemeClr val="tx1"/>
                          </a:solidFill>
                          <a:latin typeface="Avenir Next LT Pro" panose="020B0504020202020204" pitchFamily="34" charset="0"/>
                        </a:rPr>
                        <a:t>Les parrains doivent s'engager à répondre aux préoccupations et aux questions au fur et à mesure que les informations sont communiquées. L'existence d'un document sur </a:t>
                      </a:r>
                      <a:r>
                        <a:rPr lang="fr-CA" sz="1200" b="1" noProof="0" dirty="0">
                          <a:solidFill>
                            <a:schemeClr val="tx1"/>
                          </a:solidFill>
                          <a:latin typeface="Avenir Next LT Pro" panose="020B0504020202020204" pitchFamily="34" charset="0"/>
                        </a:rPr>
                        <a:t>les questions les plus fréquemment posées</a:t>
                      </a:r>
                      <a:r>
                        <a:rPr lang="fr-CA" sz="1200" noProof="0" dirty="0">
                          <a:solidFill>
                            <a:schemeClr val="tx1"/>
                          </a:solidFill>
                          <a:latin typeface="Avenir Next LT Pro" panose="020B0504020202020204" pitchFamily="34" charset="0"/>
                        </a:rPr>
                        <a:t>, mis à jour périodiquement, sur votre intranet peut aider à atteindre cet objectif.</a:t>
                      </a:r>
                    </a:p>
                    <a:p>
                      <a:pPr marL="171450" indent="-171450">
                        <a:buFontTx/>
                        <a:buChar char="-"/>
                      </a:pPr>
                      <a:r>
                        <a:rPr lang="fr-CA" sz="1200" noProof="0" dirty="0">
                          <a:solidFill>
                            <a:schemeClr val="tx1"/>
                          </a:solidFill>
                          <a:latin typeface="Avenir Next LT Pro" panose="020B0504020202020204" pitchFamily="34" charset="0"/>
                        </a:rPr>
                        <a:t>Pour aider les parrains à se préparer à l'assemblée générale, vous pouvez revoir avec ces dernier le document FAQ, travailler sur les réponses potentielles aux questions anticipées, planifier une répétition générale, revoir ensemble la présentation, etc.</a:t>
                      </a:r>
                    </a:p>
                  </a:txBody>
                  <a:tcPr/>
                </a:tc>
                <a:tc>
                  <a:txBody>
                    <a:bodyPr/>
                    <a:lstStyle/>
                    <a:p>
                      <a:pPr marL="171450" indent="-171450">
                        <a:buFont typeface="Arial" panose="020B0604020202020204" pitchFamily="34" charset="0"/>
                        <a:buChar char="•"/>
                      </a:pPr>
                      <a:r>
                        <a:rPr lang="fr-CA" sz="1200" noProof="0" dirty="0">
                          <a:solidFill>
                            <a:schemeClr val="tx1"/>
                          </a:solidFill>
                          <a:latin typeface="Avenir Next LT Pro" panose="020B0504020202020204" pitchFamily="34" charset="0"/>
                        </a:rPr>
                        <a:t>Le </a:t>
                      </a:r>
                      <a:r>
                        <a:rPr lang="fr-FR" sz="1200" noProof="0" dirty="0">
                          <a:solidFill>
                            <a:schemeClr val="tx1"/>
                          </a:solidFill>
                          <a:latin typeface="Avenir Next LT Pro" panose="020B0504020202020204" pitchFamily="34" charset="0"/>
                          <a:hlinkClick r:id="rId3"/>
                        </a:rPr>
                        <a:t>programme de gestion du changement en boîte </a:t>
                      </a:r>
                      <a:r>
                        <a:rPr lang="fr-CA" sz="1200" noProof="0" dirty="0">
                          <a:solidFill>
                            <a:schemeClr val="tx1"/>
                          </a:solidFill>
                          <a:latin typeface="Avenir Next LT Pro" panose="020B0504020202020204" pitchFamily="34" charset="0"/>
                        </a:rPr>
                        <a:t>présente un </a:t>
                      </a:r>
                      <a:r>
                        <a:rPr lang="fr-FR" sz="1200" noProof="0" dirty="0">
                          <a:solidFill>
                            <a:schemeClr val="tx1"/>
                          </a:solidFill>
                          <a:latin typeface="Avenir Next LT Pro" panose="020B0504020202020204" pitchFamily="34" charset="0"/>
                          <a:hlinkClick r:id="rId4"/>
                        </a:rPr>
                        <a:t>modèle de présentation pour l'assemblée générale</a:t>
                      </a:r>
                      <a:r>
                        <a:rPr lang="fr-CA" sz="1200" noProof="0" dirty="0">
                          <a:solidFill>
                            <a:schemeClr val="tx1"/>
                          </a:solidFill>
                          <a:latin typeface="Avenir Next LT Pro" panose="020B0504020202020204" pitchFamily="34" charset="0"/>
                        </a:rPr>
                        <a:t>, un </a:t>
                      </a:r>
                      <a:r>
                        <a:rPr lang="fr-FR" sz="1200" noProof="0" dirty="0">
                          <a:solidFill>
                            <a:schemeClr val="tx1"/>
                          </a:solidFill>
                          <a:latin typeface="Avenir Next LT Pro" panose="020B0504020202020204" pitchFamily="34" charset="0"/>
                          <a:hlinkClick r:id="rId5"/>
                        </a:rPr>
                        <a:t>modèle d'invitation pour une assemblée générale </a:t>
                      </a:r>
                      <a:r>
                        <a:rPr lang="fr-CA" sz="1200" noProof="0" dirty="0">
                          <a:solidFill>
                            <a:schemeClr val="tx1"/>
                          </a:solidFill>
                          <a:latin typeface="Avenir Next LT Pro" panose="020B0504020202020204" pitchFamily="34" charset="0"/>
                        </a:rPr>
                        <a:t>et des </a:t>
                      </a:r>
                      <a:r>
                        <a:rPr lang="fr-FR" sz="1200" noProof="0" dirty="0">
                          <a:solidFill>
                            <a:schemeClr val="tx1"/>
                          </a:solidFill>
                          <a:latin typeface="Avenir Next LT Pro" panose="020B0504020202020204" pitchFamily="34" charset="0"/>
                          <a:hlinkClick r:id="rId6"/>
                        </a:rPr>
                        <a:t>communications pour envoyer la trousse d'information</a:t>
                      </a:r>
                      <a:r>
                        <a:rPr lang="fr-FR" sz="1200" noProof="0" dirty="0">
                          <a:solidFill>
                            <a:schemeClr val="tx1"/>
                          </a:solidFill>
                          <a:latin typeface="Avenir Next LT Pro" panose="020B0504020202020204" pitchFamily="34" charset="0"/>
                        </a:rPr>
                        <a:t>.</a:t>
                      </a:r>
                      <a:endParaRPr lang="fr-CA" sz="1200" noProof="0" dirty="0">
                        <a:solidFill>
                          <a:schemeClr val="tx1"/>
                        </a:solidFill>
                        <a:latin typeface="Avenir Next LT Pro" panose="020B0504020202020204" pitchFamily="34" charset="0"/>
                        <a:hlinkClick r:id="rId7"/>
                      </a:endParaRPr>
                    </a:p>
                    <a:p>
                      <a:pPr marL="171450" indent="-171450">
                        <a:buFont typeface="Arial" panose="020B0604020202020204" pitchFamily="34" charset="0"/>
                        <a:buChar char="•"/>
                      </a:pPr>
                      <a:r>
                        <a:rPr lang="fr-CA" sz="1200" noProof="0" dirty="0">
                          <a:solidFill>
                            <a:schemeClr val="tx1"/>
                          </a:solidFill>
                          <a:latin typeface="Avenir Next LT Pro" panose="020B0504020202020204" pitchFamily="34" charset="0"/>
                        </a:rPr>
                        <a:t>Vous trouverez également des conseils sur la mise en place de </a:t>
                      </a:r>
                      <a:r>
                        <a:rPr lang="fr-CA" sz="1200" b="1" noProof="0" dirty="0">
                          <a:solidFill>
                            <a:schemeClr val="tx1"/>
                          </a:solidFill>
                          <a:latin typeface="Avenir Next LT Pro" panose="020B0504020202020204" pitchFamily="34" charset="0"/>
                        </a:rPr>
                        <a:t>canaux de communication à la section 1.C</a:t>
                      </a:r>
                      <a:r>
                        <a:rPr lang="fr-CA" sz="1200" noProof="0" dirty="0">
                          <a:solidFill>
                            <a:schemeClr val="tx1"/>
                          </a:solidFill>
                          <a:latin typeface="Avenir Next LT Pro" panose="020B0504020202020204" pitchFamily="34" charset="0"/>
                        </a:rPr>
                        <a:t>, ainsi qu'un modèle de </a:t>
                      </a:r>
                      <a:r>
                        <a:rPr lang="fr-FR" sz="1200" dirty="0">
                          <a:latin typeface="Avenir Next LT Pro" panose="020B0504020202020204" pitchFamily="34" charset="0"/>
                          <a:hlinkClick r:id="rId8"/>
                        </a:rPr>
                        <a:t>questions fréquemment posées pour les employés</a:t>
                      </a:r>
                      <a:r>
                        <a:rPr lang="fr-FR" sz="1200" dirty="0">
                          <a:latin typeface="Avenir Next LT Pro" panose="020B0504020202020204" pitchFamily="34" charset="0"/>
                        </a:rPr>
                        <a:t>.</a:t>
                      </a:r>
                      <a:endParaRPr lang="fr-CA" sz="1200" noProof="0" dirty="0">
                        <a:solidFill>
                          <a:schemeClr val="tx1"/>
                        </a:solidFill>
                        <a:latin typeface="Avenir Next LT Pro" panose="020B0504020202020204" pitchFamily="34" charset="0"/>
                      </a:endParaRPr>
                    </a:p>
                  </a:txBody>
                  <a:tcPr/>
                </a:tc>
                <a:extLst>
                  <a:ext uri="{0D108BD9-81ED-4DB2-BD59-A6C34878D82A}">
                    <a16:rowId xmlns:a16="http://schemas.microsoft.com/office/drawing/2014/main" val="15331125"/>
                  </a:ext>
                </a:extLst>
              </a:tr>
            </a:tbl>
          </a:graphicData>
        </a:graphic>
      </p:graphicFrame>
    </p:spTree>
    <p:extLst>
      <p:ext uri="{BB962C8B-B14F-4D97-AF65-F5344CB8AC3E}">
        <p14:creationId xmlns:p14="http://schemas.microsoft.com/office/powerpoint/2010/main" val="199716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7044565" cy="835027"/>
          </a:xfrm>
        </p:spPr>
        <p:txBody>
          <a:bodyPr>
            <a:normAutofit fontScale="90000"/>
          </a:bodyPr>
          <a:lstStyle/>
          <a:p>
            <a:r>
              <a:rPr lang="fr-CA" dirty="0">
                <a:solidFill>
                  <a:schemeClr val="accent5"/>
                </a:solidFill>
                <a:latin typeface="Arial Rounded MT Bold" panose="020F0704030504030204" pitchFamily="34" charset="0"/>
              </a:rPr>
              <a:t>Plan de parrainage - Mise en œuvre (1 de 2)</a:t>
            </a:r>
          </a:p>
        </p:txBody>
      </p:sp>
      <p:sp>
        <p:nvSpPr>
          <p:cNvPr id="3" name="TextBox 2">
            <a:extLst>
              <a:ext uri="{FF2B5EF4-FFF2-40B4-BE49-F238E27FC236}">
                <a16:creationId xmlns:a16="http://schemas.microsoft.com/office/drawing/2014/main" id="{CFE08DF8-5277-A8E7-421E-347F0231A539}"/>
              </a:ext>
            </a:extLst>
          </p:cNvPr>
          <p:cNvSpPr txBox="1"/>
          <p:nvPr/>
        </p:nvSpPr>
        <p:spPr>
          <a:xfrm>
            <a:off x="508757" y="1174449"/>
            <a:ext cx="7330318" cy="1077218"/>
          </a:xfrm>
          <a:prstGeom prst="rect">
            <a:avLst/>
          </a:prstGeom>
          <a:noFill/>
        </p:spPr>
        <p:txBody>
          <a:bodyPr wrap="square" rtlCol="0">
            <a:spAutoFit/>
          </a:bodyPr>
          <a:lstStyle/>
          <a:p>
            <a:pPr>
              <a:spcAft>
                <a:spcPts val="1000"/>
              </a:spcAft>
            </a:pPr>
            <a:r>
              <a:rPr lang="fr-CA" sz="1600" b="1" dirty="0">
                <a:latin typeface="Avenir Next LT Pro" panose="020B0504020202020204" pitchFamily="34" charset="0"/>
                <a:ea typeface="Calibri Light" panose="020F0302020204030204" pitchFamily="34" charset="0"/>
                <a:cs typeface="Calibri Light" panose="020F0302020204030204" pitchFamily="34" charset="0"/>
              </a:rPr>
              <a:t>La durée de la phase de mise en œuvre peut varier; il est important de maintenir la dynamique avec les employés tout au long de cette phase en planifiant des activités de communication, de mobilisation et de formation.</a:t>
            </a:r>
            <a:endParaRPr lang="fr-CA" sz="1600" dirty="0">
              <a:latin typeface="Avenir Next LT Pro" panose="020B0504020202020204" pitchFamily="34" charset="0"/>
              <a:ea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B43201D0-BEED-502D-E883-CE2A499B1A7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rot="245090">
            <a:off x="8095105" y="376471"/>
            <a:ext cx="2089814" cy="1595952"/>
          </a:xfrm>
          <a:prstGeom prst="rect">
            <a:avLst/>
          </a:prstGeom>
          <a:ln>
            <a:noFill/>
          </a:ln>
          <a:effectLst>
            <a:outerShdw blurRad="292100" dist="139700" dir="2700000" algn="tl" rotWithShape="0">
              <a:srgbClr val="333333">
                <a:alpha val="65000"/>
              </a:srgbClr>
            </a:outerShdw>
          </a:effectLst>
        </p:spPr>
      </p:pic>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2538090491"/>
              </p:ext>
            </p:extLst>
          </p:nvPr>
        </p:nvGraphicFramePr>
        <p:xfrm>
          <a:off x="586583" y="2293278"/>
          <a:ext cx="11110117" cy="4023360"/>
        </p:xfrm>
        <a:graphic>
          <a:graphicData uri="http://schemas.openxmlformats.org/drawingml/2006/table">
            <a:tbl>
              <a:tblPr firstRow="1" bandRow="1">
                <a:tableStyleId>{93296810-A885-4BE3-A3E7-6D5BEEA58F35}</a:tableStyleId>
              </a:tblPr>
              <a:tblGrid>
                <a:gridCol w="2727747">
                  <a:extLst>
                    <a:ext uri="{9D8B030D-6E8A-4147-A177-3AD203B41FA5}">
                      <a16:colId xmlns:a16="http://schemas.microsoft.com/office/drawing/2014/main" val="1245276507"/>
                    </a:ext>
                  </a:extLst>
                </a:gridCol>
                <a:gridCol w="4105645">
                  <a:extLst>
                    <a:ext uri="{9D8B030D-6E8A-4147-A177-3AD203B41FA5}">
                      <a16:colId xmlns:a16="http://schemas.microsoft.com/office/drawing/2014/main" val="3424659448"/>
                    </a:ext>
                  </a:extLst>
                </a:gridCol>
                <a:gridCol w="4276725">
                  <a:extLst>
                    <a:ext uri="{9D8B030D-6E8A-4147-A177-3AD203B41FA5}">
                      <a16:colId xmlns:a16="http://schemas.microsoft.com/office/drawing/2014/main" val="523916248"/>
                    </a:ext>
                  </a:extLst>
                </a:gridCol>
              </a:tblGrid>
              <a:tr h="274667">
                <a:tc>
                  <a:txBody>
                    <a:bodyPr/>
                    <a:lstStyle/>
                    <a:p>
                      <a:r>
                        <a:rPr lang="fr-CA" noProof="0" dirty="0">
                          <a:solidFill>
                            <a:schemeClr val="tx1"/>
                          </a:solidFill>
                          <a:latin typeface="Avenir Next LT Pro" panose="020B0504020202020204" pitchFamily="34" charset="0"/>
                        </a:rPr>
                        <a:t>PHASE 2 Mise en œuvre</a:t>
                      </a:r>
                    </a:p>
                  </a:txBody>
                  <a:tcPr/>
                </a:tc>
                <a:tc>
                  <a:txBody>
                    <a:bodyPr/>
                    <a:lstStyle/>
                    <a:p>
                      <a:r>
                        <a:rPr lang="fr-CA" noProof="0" dirty="0">
                          <a:solidFill>
                            <a:schemeClr val="tx1"/>
                          </a:solidFill>
                          <a:latin typeface="Avenir Next LT Pro" panose="020B0504020202020204" pitchFamily="34" charset="0"/>
                        </a:rPr>
                        <a:t>Détails</a:t>
                      </a:r>
                    </a:p>
                  </a:txBody>
                  <a:tcPr/>
                </a:tc>
                <a:tc>
                  <a:txBody>
                    <a:bodyPr/>
                    <a:lstStyle/>
                    <a:p>
                      <a:r>
                        <a:rPr lang="fr-CA" noProof="0" dirty="0">
                          <a:solidFill>
                            <a:schemeClr val="tx1"/>
                          </a:solidFill>
                          <a:latin typeface="Avenir Next LT Pro" panose="020B0504020202020204" pitchFamily="34" charset="0"/>
                        </a:rPr>
                        <a:t>Notes/Ressources</a:t>
                      </a:r>
                    </a:p>
                  </a:txBody>
                  <a:tcPr/>
                </a:tc>
                <a:extLst>
                  <a:ext uri="{0D108BD9-81ED-4DB2-BD59-A6C34878D82A}">
                    <a16:rowId xmlns:a16="http://schemas.microsoft.com/office/drawing/2014/main" val="4098927503"/>
                  </a:ext>
                </a:extLst>
              </a:tr>
              <a:tr h="623177">
                <a:tc>
                  <a:txBody>
                    <a:bodyPr/>
                    <a:lstStyle/>
                    <a:p>
                      <a:pPr marL="0" indent="0">
                        <a:spcBef>
                          <a:spcPts val="1000"/>
                        </a:spcBef>
                        <a:buNone/>
                      </a:pPr>
                      <a:r>
                        <a:rPr lang="fr-CA" sz="1400" b="1" kern="1200" noProof="0" dirty="0">
                          <a:solidFill>
                            <a:schemeClr val="tx1"/>
                          </a:solidFill>
                          <a:latin typeface="Avenir Next LT Pro" panose="020B0504020202020204" pitchFamily="34" charset="0"/>
                          <a:ea typeface="+mn-ea"/>
                          <a:cs typeface="+mn-cs"/>
                        </a:rPr>
                        <a:t>Assurer une communication récurrente et cohérente puis participer à diverses activités de mobilisation avec les employés</a:t>
                      </a:r>
                    </a:p>
                  </a:txBody>
                  <a:tcPr/>
                </a:tc>
                <a:tc>
                  <a:txBody>
                    <a:bodyPr/>
                    <a:lstStyle/>
                    <a:p>
                      <a:pPr marL="285750" indent="-285750">
                        <a:buFontTx/>
                        <a:buChar char="-"/>
                      </a:pPr>
                      <a:r>
                        <a:rPr lang="fr-CA" sz="1200" noProof="0" dirty="0">
                          <a:solidFill>
                            <a:schemeClr val="tx1"/>
                          </a:solidFill>
                          <a:latin typeface="Avenir Next LT Pro" panose="020B0504020202020204" pitchFamily="34" charset="0"/>
                        </a:rPr>
                        <a:t>Après avoir préparé le terrain avec l'annonce du projet et l'assemblée générale des employés, il est important de poursuivre une communication régulière, ouverte et transparente, même lorsqu'il n'y a rien de nouveau à annoncer. Établissez un calendrier des communications récurrentes; les parrains doivent s'engager à tenir les employés informés de manière récurrente.</a:t>
                      </a:r>
                    </a:p>
                    <a:p>
                      <a:pPr marL="285750" indent="-285750">
                        <a:buFontTx/>
                        <a:buChar char="-"/>
                      </a:pPr>
                      <a:r>
                        <a:rPr lang="fr-CA" sz="1200" noProof="0" dirty="0">
                          <a:solidFill>
                            <a:schemeClr val="tx1"/>
                          </a:solidFill>
                          <a:latin typeface="Avenir Next LT Pro" panose="020B0504020202020204" pitchFamily="34" charset="0"/>
                        </a:rPr>
                        <a:t>Réfléchissez aux activités de communication, de mobilisation et de formation des employés auxquelles vos parrains devraient participer ou, à tout le moins, participer et écouter les questions et préoccupations des employés. Les parrains doivent également solliciter la participation de leurs collaborateurs.</a:t>
                      </a:r>
                    </a:p>
                  </a:txBody>
                  <a:tcPr/>
                </a:tc>
                <a:tc>
                  <a:txBody>
                    <a:bodyPr/>
                    <a:lstStyle/>
                    <a:p>
                      <a:pPr marL="171450" indent="-171450">
                        <a:buFont typeface="Arial" panose="020B0604020202020204" pitchFamily="34" charset="0"/>
                        <a:buChar char="•"/>
                      </a:pPr>
                      <a:r>
                        <a:rPr lang="fr-CA" sz="1200" noProof="0" dirty="0">
                          <a:solidFill>
                            <a:schemeClr val="tx1"/>
                          </a:solidFill>
                          <a:latin typeface="Avenir Next LT Pro" panose="020B0504020202020204" pitchFamily="34" charset="0"/>
                        </a:rPr>
                        <a:t>Le </a:t>
                      </a:r>
                      <a:r>
                        <a:rPr lang="fr-FR" sz="1200" noProof="0" dirty="0">
                          <a:solidFill>
                            <a:schemeClr val="tx1"/>
                          </a:solidFill>
                          <a:latin typeface="Avenir Next LT Pro" panose="020B0504020202020204" pitchFamily="34" charset="0"/>
                          <a:hlinkClick r:id="rId4"/>
                        </a:rPr>
                        <a:t>programme de gestion du changement en boîte </a:t>
                      </a:r>
                      <a:r>
                        <a:rPr lang="fr-CA" sz="1200" noProof="0" dirty="0">
                          <a:solidFill>
                            <a:schemeClr val="tx1"/>
                          </a:solidFill>
                          <a:latin typeface="Avenir Next LT Pro" panose="020B0504020202020204" pitchFamily="34" charset="0"/>
                        </a:rPr>
                        <a:t>comporte de nombreuses communications destinées à informer les employés. Une proposition de séquence se trouve dans le </a:t>
                      </a:r>
                      <a:r>
                        <a:rPr lang="fr-CA" sz="1200" noProof="0" dirty="0">
                          <a:solidFill>
                            <a:schemeClr val="tx1"/>
                          </a:solidFill>
                          <a:latin typeface="Avenir Next LT Pro" panose="020B0504020202020204" pitchFamily="34" charset="0"/>
                          <a:hlinkClick r:id="rId5"/>
                        </a:rPr>
                        <a:t>cadre de communication</a:t>
                      </a:r>
                      <a:r>
                        <a:rPr lang="fr-CA" sz="1200" noProof="0" dirty="0">
                          <a:solidFill>
                            <a:schemeClr val="tx1"/>
                          </a:solidFill>
                          <a:latin typeface="Avenir Next LT Pro" panose="020B0504020202020204" pitchFamily="34" charset="0"/>
                        </a:rPr>
                        <a:t>. Il existe également un </a:t>
                      </a:r>
                      <a:r>
                        <a:rPr lang="fr-CA" sz="1200" noProof="0" dirty="0">
                          <a:solidFill>
                            <a:srgbClr val="0070C0"/>
                          </a:solidFill>
                          <a:latin typeface="Avenir Next LT Pro" panose="020B0504020202020204" pitchFamily="34" charset="0"/>
                          <a:hlinkClick r:id="rId6">
                            <a:extLst>
                              <a:ext uri="{A12FA001-AC4F-418D-AE19-62706E023703}">
                                <ahyp:hlinkClr xmlns:ahyp="http://schemas.microsoft.com/office/drawing/2018/hyperlinkcolor" val="tx"/>
                              </a:ext>
                            </a:extLst>
                          </a:hlinkClick>
                        </a:rPr>
                        <a:t>cadre de formation</a:t>
                      </a:r>
                      <a:r>
                        <a:rPr lang="fr-CA" sz="1200" noProof="0" dirty="0">
                          <a:solidFill>
                            <a:srgbClr val="0070C0"/>
                          </a:solidFill>
                          <a:latin typeface="Avenir Next LT Pro" panose="020B0504020202020204" pitchFamily="34" charset="0"/>
                        </a:rPr>
                        <a:t> </a:t>
                      </a:r>
                      <a:r>
                        <a:rPr lang="fr-CA" sz="1200" noProof="0" dirty="0">
                          <a:solidFill>
                            <a:schemeClr val="tx1"/>
                          </a:solidFill>
                          <a:latin typeface="Avenir Next LT Pro" panose="020B0504020202020204" pitchFamily="34" charset="0"/>
                        </a:rPr>
                        <a:t>qui permet d'identifier les formations qui pourraient être nécessaires.</a:t>
                      </a:r>
                    </a:p>
                    <a:p>
                      <a:pPr marL="171450" indent="-171450">
                        <a:buFont typeface="Arial" panose="020B0604020202020204" pitchFamily="34" charset="0"/>
                        <a:buChar char="•"/>
                      </a:pPr>
                      <a:r>
                        <a:rPr lang="fr-CA" sz="1200" noProof="0" dirty="0">
                          <a:solidFill>
                            <a:schemeClr val="tx1"/>
                          </a:solidFill>
                          <a:latin typeface="Avenir Next LT Pro" panose="020B0504020202020204" pitchFamily="34" charset="0"/>
                        </a:rPr>
                        <a:t>Vous pouvez également trouver de nombreuses activités dans lesquelles les employés peuvent s'engager et approfondir leurs connaissances sur le changement :</a:t>
                      </a:r>
                    </a:p>
                    <a:p>
                      <a:pPr marL="628650" lvl="1" indent="-171450">
                        <a:buFont typeface="Arial" panose="020B0604020202020204" pitchFamily="34" charset="0"/>
                        <a:buChar char="•"/>
                      </a:pPr>
                      <a:r>
                        <a:rPr lang="fr-CA" sz="1200" noProof="0" dirty="0">
                          <a:solidFill>
                            <a:schemeClr val="tx1"/>
                          </a:solidFill>
                          <a:latin typeface="Avenir Next LT Pro" panose="020B0504020202020204" pitchFamily="34" charset="0"/>
                        </a:rPr>
                        <a:t>1.3 Activités de mobilisation liées à la conception</a:t>
                      </a:r>
                    </a:p>
                    <a:p>
                      <a:pPr marL="628650" lvl="1" indent="-171450">
                        <a:buFont typeface="Arial" panose="020B0604020202020204" pitchFamily="34" charset="0"/>
                        <a:buChar char="•"/>
                      </a:pPr>
                      <a:r>
                        <a:rPr lang="fr-CA" sz="1200" noProof="0" dirty="0">
                          <a:solidFill>
                            <a:schemeClr val="tx1"/>
                          </a:solidFill>
                          <a:latin typeface="Avenir Next LT Pro" panose="020B0504020202020204" pitchFamily="34" charset="0"/>
                        </a:rPr>
                        <a:t>1.5 Réseau d'agents du changement</a:t>
                      </a:r>
                    </a:p>
                    <a:p>
                      <a:pPr marL="628650" lvl="1" indent="-171450">
                        <a:buFont typeface="Arial" panose="020B0604020202020204" pitchFamily="34" charset="0"/>
                        <a:buChar char="•"/>
                      </a:pPr>
                      <a:r>
                        <a:rPr lang="fr-CA" sz="1200" noProof="0" dirty="0">
                          <a:solidFill>
                            <a:schemeClr val="tx1"/>
                          </a:solidFill>
                          <a:latin typeface="Avenir Next LT Pro" panose="020B0504020202020204" pitchFamily="34" charset="0"/>
                        </a:rPr>
                        <a:t>2.3 Dénomination des salles de réunion</a:t>
                      </a:r>
                    </a:p>
                    <a:p>
                      <a:pPr marL="628650" lvl="1" indent="-171450">
                        <a:buFont typeface="Arial" panose="020B0604020202020204" pitchFamily="34" charset="0"/>
                        <a:buChar char="•"/>
                      </a:pPr>
                      <a:r>
                        <a:rPr lang="fr-CA" sz="1200" noProof="0" dirty="0">
                          <a:solidFill>
                            <a:schemeClr val="tx1"/>
                          </a:solidFill>
                          <a:latin typeface="Avenir Next LT Pro" panose="020B0504020202020204" pitchFamily="34" charset="0"/>
                        </a:rPr>
                        <a:t>2.5 Chartes d'équipe</a:t>
                      </a:r>
                    </a:p>
                    <a:p>
                      <a:pPr marL="628650" lvl="1" indent="-171450">
                        <a:buFont typeface="Arial" panose="020B0604020202020204" pitchFamily="34" charset="0"/>
                        <a:buChar char="•"/>
                      </a:pPr>
                      <a:r>
                        <a:rPr lang="fr-CA" sz="1200" noProof="0" dirty="0">
                          <a:solidFill>
                            <a:schemeClr val="tx1"/>
                          </a:solidFill>
                          <a:latin typeface="Avenir Next LT Pro" panose="020B0504020202020204" pitchFamily="34" charset="0"/>
                        </a:rPr>
                        <a:t>2.6 Présentation « Une journée dans la vie ».</a:t>
                      </a:r>
                    </a:p>
                    <a:p>
                      <a:pPr marL="628650" lvl="1" indent="-171450">
                        <a:buFont typeface="Arial" panose="020B0604020202020204" pitchFamily="34" charset="0"/>
                        <a:buChar char="•"/>
                      </a:pPr>
                      <a:r>
                        <a:rPr lang="fr-CA" sz="1200" noProof="0" dirty="0">
                          <a:solidFill>
                            <a:schemeClr val="tx1"/>
                          </a:solidFill>
                          <a:latin typeface="Avenir Next LT Pro" panose="020B0504020202020204" pitchFamily="34" charset="0"/>
                        </a:rPr>
                        <a:t>2.9 Questions-réponses avant l'ouverture</a:t>
                      </a:r>
                    </a:p>
                    <a:p>
                      <a:pPr marL="628650" lvl="1" indent="-171450">
                        <a:buFont typeface="Arial" panose="020B0604020202020204" pitchFamily="34" charset="0"/>
                        <a:buChar char="•"/>
                      </a:pPr>
                      <a:r>
                        <a:rPr lang="fr-CA" sz="1200" noProof="0" dirty="0">
                          <a:solidFill>
                            <a:schemeClr val="tx1"/>
                          </a:solidFill>
                          <a:latin typeface="Avenir Next LT Pro" panose="020B0504020202020204" pitchFamily="34" charset="0"/>
                        </a:rPr>
                        <a:t>2.10 Visites du nouveau milieu de travail </a:t>
                      </a:r>
                    </a:p>
                  </a:txBody>
                  <a:tcPr/>
                </a:tc>
                <a:extLst>
                  <a:ext uri="{0D108BD9-81ED-4DB2-BD59-A6C34878D82A}">
                    <a16:rowId xmlns:a16="http://schemas.microsoft.com/office/drawing/2014/main" val="1171970772"/>
                  </a:ext>
                </a:extLst>
              </a:tr>
            </a:tbl>
          </a:graphicData>
        </a:graphic>
      </p:graphicFrame>
    </p:spTree>
    <p:extLst>
      <p:ext uri="{BB962C8B-B14F-4D97-AF65-F5344CB8AC3E}">
        <p14:creationId xmlns:p14="http://schemas.microsoft.com/office/powerpoint/2010/main" val="114458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6987415" cy="835027"/>
          </a:xfrm>
        </p:spPr>
        <p:txBody>
          <a:bodyPr>
            <a:normAutofit fontScale="90000"/>
          </a:bodyPr>
          <a:lstStyle/>
          <a:p>
            <a:r>
              <a:rPr lang="en-CA">
                <a:solidFill>
                  <a:schemeClr val="accent5"/>
                </a:solidFill>
                <a:latin typeface="Arial Rounded MT Bold" panose="020F0704030504030204" pitchFamily="34" charset="0"/>
              </a:rPr>
              <a:t>Plan de parrainage - Mise en œuvre (2 de 2)</a:t>
            </a: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3759737740"/>
              </p:ext>
            </p:extLst>
          </p:nvPr>
        </p:nvGraphicFramePr>
        <p:xfrm>
          <a:off x="586583" y="1385888"/>
          <a:ext cx="11018515" cy="4297680"/>
        </p:xfrm>
        <a:graphic>
          <a:graphicData uri="http://schemas.openxmlformats.org/drawingml/2006/table">
            <a:tbl>
              <a:tblPr firstRow="1" bandRow="1">
                <a:tableStyleId>{93296810-A885-4BE3-A3E7-6D5BEEA58F35}</a:tableStyleId>
              </a:tblPr>
              <a:tblGrid>
                <a:gridCol w="2705257">
                  <a:extLst>
                    <a:ext uri="{9D8B030D-6E8A-4147-A177-3AD203B41FA5}">
                      <a16:colId xmlns:a16="http://schemas.microsoft.com/office/drawing/2014/main" val="1245276507"/>
                    </a:ext>
                  </a:extLst>
                </a:gridCol>
                <a:gridCol w="4961434">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r>
                        <a:rPr lang="en-CA" noProof="0">
                          <a:solidFill>
                            <a:schemeClr val="tx1"/>
                          </a:solidFill>
                          <a:latin typeface="Avenir Next LT Pro" panose="020B0504020202020204" pitchFamily="34" charset="0"/>
                        </a:rPr>
                        <a:t>PHASE 2 Mise en œuvre</a:t>
                      </a:r>
                    </a:p>
                  </a:txBody>
                  <a:tcPr/>
                </a:tc>
                <a:tc>
                  <a:txBody>
                    <a:bodyPr/>
                    <a:lstStyle/>
                    <a:p>
                      <a:r>
                        <a:rPr lang="en-CA" noProof="0">
                          <a:solidFill>
                            <a:schemeClr val="tx1"/>
                          </a:solidFill>
                          <a:latin typeface="Avenir Next LT Pro" panose="020B0504020202020204" pitchFamily="34" charset="0"/>
                        </a:rPr>
                        <a:t>Détails</a:t>
                      </a:r>
                    </a:p>
                  </a:txBody>
                  <a:tcPr/>
                </a:tc>
                <a:tc>
                  <a:txBody>
                    <a:bodyPr/>
                    <a:lstStyle/>
                    <a:p>
                      <a:r>
                        <a:rPr lang="en-CA" noProof="0">
                          <a:solidFill>
                            <a:schemeClr val="tx1"/>
                          </a:solidFill>
                          <a:latin typeface="Avenir Next LT Pro" panose="020B0504020202020204" pitchFamily="34" charset="0"/>
                        </a:rPr>
                        <a:t>Notes/Ressources</a:t>
                      </a:r>
                    </a:p>
                  </a:txBody>
                  <a:tcPr/>
                </a:tc>
                <a:extLst>
                  <a:ext uri="{0D108BD9-81ED-4DB2-BD59-A6C34878D82A}">
                    <a16:rowId xmlns:a16="http://schemas.microsoft.com/office/drawing/2014/main" val="4098927503"/>
                  </a:ext>
                </a:extLst>
              </a:tr>
              <a:tr h="732561">
                <a:tc>
                  <a:txBody>
                    <a:bodyPr/>
                    <a:lstStyle/>
                    <a:p>
                      <a:pPr marL="0" indent="0">
                        <a:spcBef>
                          <a:spcPts val="1200"/>
                        </a:spcBef>
                        <a:buNone/>
                      </a:pPr>
                      <a:r>
                        <a:rPr lang="fr-CA" sz="1400" b="1" kern="1200" noProof="0" dirty="0">
                          <a:solidFill>
                            <a:schemeClr val="tx1"/>
                          </a:solidFill>
                          <a:latin typeface="Avenir Next LT Pro" panose="020B0504020202020204" pitchFamily="34" charset="0"/>
                          <a:ea typeface="+mn-ea"/>
                          <a:cs typeface="+mn-cs"/>
                        </a:rPr>
                        <a:t>Participer aux réunions récurrentes avec le gestionnaire du changement</a:t>
                      </a:r>
                    </a:p>
                  </a:txBody>
                  <a:tcPr/>
                </a:tc>
                <a:tc>
                  <a:txBody>
                    <a:bodyPr/>
                    <a:lstStyle/>
                    <a:p>
                      <a:pPr marL="171450" indent="-171450">
                        <a:buFontTx/>
                        <a:buChar char="-"/>
                      </a:pPr>
                      <a:r>
                        <a:rPr lang="fr-CA" sz="1200" noProof="0" dirty="0">
                          <a:solidFill>
                            <a:schemeClr val="tx1"/>
                          </a:solidFill>
                          <a:latin typeface="Avenir Next LT Pro" panose="020B0504020202020204" pitchFamily="34" charset="0"/>
                        </a:rPr>
                        <a:t>En tant que gestionnaire du changement, vous jouez le rôle de coach pour les parrains tout au long du projet et vous êtes responsable de :</a:t>
                      </a:r>
                    </a:p>
                    <a:p>
                      <a:pPr marL="628650" lvl="1" indent="-171450">
                        <a:buFontTx/>
                        <a:buChar char="-"/>
                      </a:pPr>
                      <a:r>
                        <a:rPr lang="fr-CA" sz="1200" noProof="0" dirty="0">
                          <a:solidFill>
                            <a:schemeClr val="tx1"/>
                          </a:solidFill>
                          <a:latin typeface="Avenir Next LT Pro" panose="020B0504020202020204" pitchFamily="34" charset="0"/>
                        </a:rPr>
                        <a:t>Tenir à jour un </a:t>
                      </a:r>
                      <a:r>
                        <a:rPr lang="fr-CA" sz="1200" noProof="0" dirty="0">
                          <a:solidFill>
                            <a:schemeClr val="tx1"/>
                          </a:solidFill>
                          <a:latin typeface="Avenir Next LT Pro" panose="020B0504020202020204" pitchFamily="34" charset="0"/>
                          <a:hlinkClick r:id="rId3" action="ppaction://hlinksldjump"/>
                        </a:rPr>
                        <a:t>plan de parrainage </a:t>
                      </a:r>
                      <a:r>
                        <a:rPr lang="fr-CA" sz="1200" noProof="0" dirty="0">
                          <a:solidFill>
                            <a:schemeClr val="tx1"/>
                          </a:solidFill>
                          <a:latin typeface="Avenir Next LT Pro" panose="020B0504020202020204" pitchFamily="34" charset="0"/>
                        </a:rPr>
                        <a:t>énumérant les activités importantes auxquelles les parrains doivent participer.</a:t>
                      </a:r>
                    </a:p>
                    <a:p>
                      <a:pPr marL="628650" lvl="1" indent="-171450">
                        <a:buFontTx/>
                        <a:buChar char="-"/>
                      </a:pPr>
                      <a:r>
                        <a:rPr lang="fr-CA" sz="1200" noProof="0" dirty="0">
                          <a:solidFill>
                            <a:schemeClr val="tx1"/>
                          </a:solidFill>
                          <a:latin typeface="Avenir Next LT Pro" panose="020B0504020202020204" pitchFamily="34" charset="0"/>
                        </a:rPr>
                        <a:t>Guider les parrains pour qu'ils soient efficaces.</a:t>
                      </a:r>
                    </a:p>
                    <a:p>
                      <a:pPr marL="628650" lvl="1" indent="-171450">
                        <a:buFontTx/>
                        <a:buChar char="-"/>
                      </a:pPr>
                      <a:r>
                        <a:rPr lang="fr-CA" sz="1200" noProof="0" dirty="0">
                          <a:solidFill>
                            <a:schemeClr val="tx1"/>
                          </a:solidFill>
                          <a:latin typeface="Avenir Next LT Pro" panose="020B0504020202020204" pitchFamily="34" charset="0"/>
                        </a:rPr>
                        <a:t>Préparer des communications pour les parrains et l’ensemble de la coalition de parrainage. </a:t>
                      </a:r>
                    </a:p>
                    <a:p>
                      <a:pPr marL="628650" lvl="1" indent="-171450">
                        <a:buFontTx/>
                        <a:buChar char="-"/>
                      </a:pPr>
                      <a:r>
                        <a:rPr lang="fr-CA" sz="1200" noProof="0" dirty="0">
                          <a:solidFill>
                            <a:schemeClr val="tx1"/>
                          </a:solidFill>
                          <a:latin typeface="Avenir Next LT Pro" panose="020B0504020202020204" pitchFamily="34" charset="0"/>
                        </a:rPr>
                        <a:t>Veiller à ce que les parrains disposent de tout le matériel, des notes, des présentations et des documents nécessaires pour toutes leurs activités.</a:t>
                      </a:r>
                    </a:p>
                  </a:txBody>
                  <a:tcPr/>
                </a:tc>
                <a:tc>
                  <a:txBody>
                    <a:bodyPr/>
                    <a:lstStyle/>
                    <a:p>
                      <a:pPr marL="285750" indent="-285750">
                        <a:buFontTx/>
                        <a:buChar char="-"/>
                      </a:pPr>
                      <a:r>
                        <a:rPr lang="fr-CA" sz="1200" noProof="0" dirty="0">
                          <a:solidFill>
                            <a:schemeClr val="tx1"/>
                          </a:solidFill>
                          <a:latin typeface="Avenir Next LT Pro" panose="020B0504020202020204" pitchFamily="34" charset="0"/>
                          <a:hlinkClick r:id="rId3" action="ppaction://hlinksldjump"/>
                        </a:rPr>
                        <a:t>Plan de parrainage</a:t>
                      </a:r>
                      <a:endParaRPr lang="fr-CA" sz="1200" noProof="0" dirty="0">
                        <a:solidFill>
                          <a:schemeClr val="tx1"/>
                        </a:solidFill>
                        <a:latin typeface="Avenir Next LT Pro" panose="020B0504020202020204" pitchFamily="34" charset="0"/>
                      </a:endParaRPr>
                    </a:p>
                    <a:p>
                      <a:pPr marL="0" indent="0">
                        <a:buFontTx/>
                        <a:buNone/>
                      </a:pPr>
                      <a:endParaRPr lang="fr-CA" sz="1200" noProof="0" dirty="0">
                        <a:solidFill>
                          <a:schemeClr val="tx1"/>
                        </a:solidFill>
                        <a:latin typeface="Avenir Next LT Pro" panose="020B0504020202020204" pitchFamily="34" charset="0"/>
                      </a:endParaRPr>
                    </a:p>
                    <a:p>
                      <a:pPr marL="171450" indent="-171450">
                        <a:buFont typeface="Arial" panose="020B0604020202020204" pitchFamily="34" charset="0"/>
                        <a:buChar char="•"/>
                      </a:pPr>
                      <a:endParaRPr lang="fr-CA" sz="1200" noProof="0" dirty="0">
                        <a:solidFill>
                          <a:schemeClr val="tx1"/>
                        </a:solidFill>
                        <a:latin typeface="Avenir Next LT Pro" panose="020B0504020202020204" pitchFamily="34" charset="0"/>
                      </a:endParaRPr>
                    </a:p>
                  </a:txBody>
                  <a:tcPr/>
                </a:tc>
                <a:extLst>
                  <a:ext uri="{0D108BD9-81ED-4DB2-BD59-A6C34878D82A}">
                    <a16:rowId xmlns:a16="http://schemas.microsoft.com/office/drawing/2014/main" val="2940475145"/>
                  </a:ext>
                </a:extLst>
              </a:tr>
              <a:tr h="732561">
                <a:tc>
                  <a:txBody>
                    <a:bodyPr/>
                    <a:lstStyle/>
                    <a:p>
                      <a:pPr marL="0" indent="0">
                        <a:spcBef>
                          <a:spcPts val="1200"/>
                        </a:spcBef>
                        <a:buNone/>
                      </a:pPr>
                      <a:r>
                        <a:rPr lang="fr-CA" sz="1400" b="1" kern="1200" noProof="0" dirty="0">
                          <a:solidFill>
                            <a:schemeClr val="tx1"/>
                          </a:solidFill>
                          <a:latin typeface="Avenir Next LT Pro" panose="020B0504020202020204" pitchFamily="34" charset="0"/>
                          <a:ea typeface="+mn-ea"/>
                          <a:cs typeface="+mn-cs"/>
                        </a:rPr>
                        <a:t>Participer aux activités de la semaine d'ouverture</a:t>
                      </a:r>
                    </a:p>
                  </a:txBody>
                  <a:tcPr/>
                </a:tc>
                <a:tc>
                  <a:txBody>
                    <a:bodyPr/>
                    <a:lstStyle/>
                    <a:p>
                      <a:pPr marL="171450" indent="-171450">
                        <a:buFontTx/>
                        <a:buChar char="-"/>
                      </a:pPr>
                      <a:r>
                        <a:rPr lang="fr-CA" sz="1200" noProof="0" dirty="0">
                          <a:solidFill>
                            <a:schemeClr val="tx1"/>
                          </a:solidFill>
                          <a:latin typeface="Avenir Next LT Pro" panose="020B0504020202020204" pitchFamily="34" charset="0"/>
                        </a:rPr>
                        <a:t>Vos parrains doivent s’attendre à participer au plus grand nombre possible d'activités organisées pendant la semaine d'ouverture. C'est une excellente occasion de montrer les nouveaux comportements nécessaires pour travailler dans un environnement de travail axé sur les activités et de répondre aux dernières préoccupations des employés afin de faciliter leur transition vers leur nouveau milieu de travail.</a:t>
                      </a:r>
                    </a:p>
                    <a:p>
                      <a:pPr marL="171450" indent="-171450">
                        <a:buFontTx/>
                        <a:buChar char="-"/>
                      </a:pPr>
                      <a:endParaRPr lang="fr-CA" sz="1200" noProof="0" dirty="0">
                        <a:solidFill>
                          <a:schemeClr val="tx1"/>
                        </a:solidFill>
                        <a:latin typeface="Avenir Next LT Pro" panose="020B0504020202020204" pitchFamily="34" charset="0"/>
                      </a:endParaRPr>
                    </a:p>
                  </a:txBody>
                  <a:tcPr/>
                </a:tc>
                <a:tc>
                  <a:txBody>
                    <a:bodyPr/>
                    <a:lstStyle/>
                    <a:p>
                      <a:pPr marL="171450" indent="-171450">
                        <a:buFontTx/>
                        <a:buChar char="-"/>
                      </a:pPr>
                      <a:r>
                        <a:rPr lang="fr-CA" sz="1200" noProof="0" dirty="0">
                          <a:solidFill>
                            <a:schemeClr val="tx1"/>
                          </a:solidFill>
                          <a:latin typeface="Avenir Next LT Pro" panose="020B0504020202020204" pitchFamily="34" charset="0"/>
                        </a:rPr>
                        <a:t>Le </a:t>
                      </a:r>
                      <a:r>
                        <a:rPr lang="fr-FR" sz="1200" noProof="0" dirty="0">
                          <a:solidFill>
                            <a:schemeClr val="tx1"/>
                          </a:solidFill>
                          <a:latin typeface="Avenir Next LT Pro" panose="020B0504020202020204" pitchFamily="34" charset="0"/>
                          <a:hlinkClick r:id="rId4"/>
                        </a:rPr>
                        <a:t>programme de gestion du changement en boîte </a:t>
                      </a:r>
                      <a:r>
                        <a:rPr lang="fr-CA" sz="1200" noProof="0" dirty="0">
                          <a:solidFill>
                            <a:schemeClr val="tx1"/>
                          </a:solidFill>
                          <a:latin typeface="Avenir Next LT Pro" panose="020B0504020202020204" pitchFamily="34" charset="0"/>
                        </a:rPr>
                        <a:t>comporte de nombreuses activités pour la </a:t>
                      </a:r>
                      <a:r>
                        <a:rPr lang="fr-CA" sz="1200" b="1" noProof="0" dirty="0">
                          <a:solidFill>
                            <a:schemeClr val="tx1"/>
                          </a:solidFill>
                          <a:latin typeface="Avenir Next LT Pro" panose="020B0504020202020204" pitchFamily="34" charset="0"/>
                        </a:rPr>
                        <a:t>semaine d'ouverture du milieu de travail (2.11)</a:t>
                      </a:r>
                      <a:r>
                        <a:rPr lang="fr-CA" sz="1200" noProof="0" dirty="0">
                          <a:solidFill>
                            <a:schemeClr val="tx1"/>
                          </a:solidFill>
                          <a:latin typeface="Avenir Next LT Pro" panose="020B0504020202020204" pitchFamily="34" charset="0"/>
                        </a:rPr>
                        <a:t>, ainsi que des suggestions sur la manière de faire de cette transition un moment significatif et positif pour les employés.</a:t>
                      </a:r>
                    </a:p>
                    <a:p>
                      <a:pPr marL="171450" indent="-171450">
                        <a:buFontTx/>
                        <a:buChar char="-"/>
                      </a:pPr>
                      <a:endParaRPr lang="fr-CA" sz="1200" noProof="0" dirty="0">
                        <a:solidFill>
                          <a:schemeClr val="tx1"/>
                        </a:solidFill>
                        <a:latin typeface="Avenir Next LT Pro" panose="020B0504020202020204" pitchFamily="34" charset="0"/>
                      </a:endParaRPr>
                    </a:p>
                  </a:txBody>
                  <a:tcPr/>
                </a:tc>
                <a:extLst>
                  <a:ext uri="{0D108BD9-81ED-4DB2-BD59-A6C34878D82A}">
                    <a16:rowId xmlns:a16="http://schemas.microsoft.com/office/drawing/2014/main" val="15331125"/>
                  </a:ext>
                </a:extLst>
              </a:tr>
            </a:tbl>
          </a:graphicData>
        </a:graphic>
      </p:graphicFrame>
    </p:spTree>
    <p:extLst>
      <p:ext uri="{BB962C8B-B14F-4D97-AF65-F5344CB8AC3E}">
        <p14:creationId xmlns:p14="http://schemas.microsoft.com/office/powerpoint/2010/main" val="3810231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507</TotalTime>
  <Words>3691</Words>
  <Application>Microsoft Office PowerPoint</Application>
  <PresentationFormat>Widescreen</PresentationFormat>
  <Paragraphs>205</Paragraphs>
  <Slides>18</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Arial Rounded MT Bold</vt:lpstr>
      <vt:lpstr>Avenir Next LT Pro</vt:lpstr>
      <vt:lpstr>Calibri</vt:lpstr>
      <vt:lpstr>Calibri Light</vt:lpstr>
      <vt:lpstr>Georgia</vt:lpstr>
      <vt:lpstr>1_Office Theme</vt:lpstr>
      <vt:lpstr>think-cell Slide</vt:lpstr>
      <vt:lpstr>Guide d’accompagnement pour les parrains</vt:lpstr>
      <vt:lpstr>À propos de ce guide</vt:lpstr>
      <vt:lpstr>Contenu</vt:lpstr>
      <vt:lpstr>Confirmation de l'engagement et des responsabilités en matière de parrainage (1 de 2)</vt:lpstr>
      <vt:lpstr>Confirmation de l'engagement et des responsabilités en matière de parrainage (2 sur 2)</vt:lpstr>
      <vt:lpstr>Plan de parrainage - Premières étapes (1 de 2)</vt:lpstr>
      <vt:lpstr>Plan de parrainage - Premières étapes (2 de 2)</vt:lpstr>
      <vt:lpstr>Plan de parrainage - Mise en œuvre (1 de 2)</vt:lpstr>
      <vt:lpstr>Plan de parrainage - Mise en œuvre (2 de 2)</vt:lpstr>
      <vt:lpstr>Plan de parrainage - Après le projet</vt:lpstr>
      <vt:lpstr>Que faire lorsque...(1 de 3)</vt:lpstr>
      <vt:lpstr>Que faire lorsque... (2 de 3)</vt:lpstr>
      <vt:lpstr>Que faire lorsque... (3 de 3)</vt:lpstr>
      <vt:lpstr>Recherche Prosci sur l'impact des parrains (1 de 3)</vt:lpstr>
      <vt:lpstr>Recherche Prosci sur l'impact des parrains (2 de 3)</vt:lpstr>
      <vt:lpstr>Recherche Prosci sur l'impact des parrains (3 de 3)</vt:lpstr>
      <vt:lpstr>La liste de vérification du parrainage* s'appuie sur une analyse comparative menée par PROSCI©.</vt:lpstr>
      <vt:lpstr>Idées d'ordre du jour pour les réunions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keywords>, docId:A14C43DECAB9B908C0F44F578E1D7B67</cp:keywords>
  <cp:lastModifiedBy>Genereux, Sophie (SPAC/PSPC) (elle-la / she-her)</cp:lastModifiedBy>
  <cp:revision>3</cp:revision>
  <dcterms:created xsi:type="dcterms:W3CDTF">2018-01-23T15:59:12Z</dcterms:created>
  <dcterms:modified xsi:type="dcterms:W3CDTF">2023-10-05T12:36:20Z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2023-10-03T14:31:21Z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8fd0c053-47b9-4eab-b2e6-f806431da9af</vt:lpwstr>
  </property>
  <property fmtid="{D5CDD505-2E9C-101B-9397-08002B2CF9AE}" pid="8" name="MSIP_Label_834ed4f5-eae4-40c7-82be-b1cdf720a1b9_ContentBits">
    <vt:lpwstr>0</vt:lpwstr>
  </property>
  <property fmtid="{D5CDD505-2E9C-101B-9397-08002B2CF9AE}" pid="9" name="_AdHocReviewCycleID">
    <vt:i4>1865752019</vt:i4>
  </property>
  <property fmtid="{D5CDD505-2E9C-101B-9397-08002B2CF9AE}" pid="10" name="_NewReviewCycle">
    <vt:lpwstr/>
  </property>
  <property fmtid="{D5CDD505-2E9C-101B-9397-08002B2CF9AE}" pid="11" name="_EmailSubject">
    <vt:lpwstr>Sponsor Support Guide</vt:lpwstr>
  </property>
  <property fmtid="{D5CDD505-2E9C-101B-9397-08002B2CF9AE}" pid="12" name="_AuthorEmail">
    <vt:lpwstr>Alain.Dion3@tpsgc-pwgsc.gc.ca</vt:lpwstr>
  </property>
  <property fmtid="{D5CDD505-2E9C-101B-9397-08002B2CF9AE}" pid="13" name="_AuthorEmailDisplayName">
    <vt:lpwstr>Dion3, Alain (SPAC/PSPC) (il-lui / he-him)</vt:lpwstr>
  </property>
</Properties>
</file>