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9" r:id="rId4"/>
    <p:sldId id="268" r:id="rId5"/>
    <p:sldId id="269" r:id="rId6"/>
    <p:sldId id="270" r:id="rId7"/>
    <p:sldId id="271" r:id="rId8"/>
    <p:sldId id="272" r:id="rId9"/>
    <p:sldId id="280" r:id="rId10"/>
    <p:sldId id="273" r:id="rId11"/>
    <p:sldId id="274" r:id="rId12"/>
    <p:sldId id="275" r:id="rId13"/>
    <p:sldId id="276" r:id="rId14"/>
    <p:sldId id="277" r:id="rId15"/>
    <p:sldId id="278" r:id="rId16"/>
    <p:sldId id="281" r:id="rId17"/>
    <p:sldId id="282" r:id="rId18"/>
    <p:sldId id="284" r:id="rId19"/>
    <p:sldId id="285" r:id="rId20"/>
    <p:sldId id="283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266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96"/>
    <a:srgbClr val="B7B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>
        <p:scale>
          <a:sx n="50" d="100"/>
          <a:sy n="50" d="100"/>
        </p:scale>
        <p:origin x="3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28C9C-53D1-4D86-BF8E-B98D86A92999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050C0-259C-4EF6-AAA8-3CA16D5A5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4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7406-9E71-4D52-BDFA-52A8D7A619EF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0069-4EB1-4BC5-B8EE-2732C6A68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0861-FD06-437F-86C1-596EA7828A17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CDB0-91A2-4BD8-A392-FB6C8D1C2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0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6D14-FBAC-4DAF-98E7-EFAAADF6C881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32E-A869-4706-B258-494F3B4FA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5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7F85-9ED1-4A76-A8F0-130B8D0753EB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A714-0C5C-47E9-8150-227256A60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3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5BF7-99C9-44C2-A15F-BAFF569E352E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D8F1-B937-4521-A46B-184C2021C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D5348-4622-4047-B1D4-2357252951F6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693D-3BED-4AA4-A26F-15400BA8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65F79-0B57-444A-AD67-9A7EB98BB891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F6A31-1BE0-4A0A-85A3-482E27D9C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76EA-A277-4AE5-8CA5-507AE9EE06C8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5ADA-1455-40D5-AAE1-962943DE1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E0D5-26D9-42D0-8892-1D0DDD840B7B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04A2-7868-40F9-8821-375D9D9C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3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CF1EF-8B87-4AC4-9B57-0B240649F940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D1D8-11A1-46B7-8338-9E582C69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05CF99-8CC6-4447-9DB6-CF1D30F03C6A}" type="datetimeFigureOut">
              <a:rPr lang="en-US"/>
              <a:pPr>
                <a:defRPr/>
              </a:pPr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53685-60E8-4192-9562-5F59C5A8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DFO.IMTS.DWS-SEN.GIST.MPO@dfo-mpo.gc.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313" y="1815630"/>
            <a:ext cx="8220075" cy="2587625"/>
          </a:xfrm>
        </p:spPr>
        <p:txBody>
          <a:bodyPr rtlCol="0" anchor="ctr">
            <a:normAutofit fontScale="90000"/>
          </a:bodyPr>
          <a:lstStyle/>
          <a:p>
            <a:pPr algn="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505096"/>
                </a:solidFill>
              </a:rPr>
              <a:t>Microsoft Teams Training</a:t>
            </a:r>
            <a:r>
              <a:rPr lang="en-US" dirty="0" smtClean="0">
                <a:solidFill>
                  <a:srgbClr val="505096"/>
                </a:solidFill>
              </a:rPr>
              <a:t/>
            </a:r>
            <a:br>
              <a:rPr lang="en-US" dirty="0" smtClean="0">
                <a:solidFill>
                  <a:srgbClr val="505096"/>
                </a:solidFill>
              </a:rPr>
            </a:br>
            <a:r>
              <a:rPr lang="en-US" dirty="0" smtClean="0">
                <a:solidFill>
                  <a:srgbClr val="505096"/>
                </a:solidFill>
              </a:rPr>
              <a:t>Module </a:t>
            </a:r>
            <a:r>
              <a:rPr lang="en-US" dirty="0" smtClean="0">
                <a:solidFill>
                  <a:srgbClr val="505096"/>
                </a:solidFill>
              </a:rPr>
              <a:t>4</a:t>
            </a:r>
            <a:endParaRPr lang="en-US" dirty="0">
              <a:solidFill>
                <a:srgbClr val="505096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186488" y="4424215"/>
            <a:ext cx="5549900" cy="982663"/>
          </a:xfrm>
        </p:spPr>
        <p:txBody>
          <a:bodyPr anchor="ctr"/>
          <a:lstStyle/>
          <a:p>
            <a:pPr algn="r"/>
            <a:r>
              <a:rPr lang="en-US" altLang="en-US" dirty="0" smtClean="0">
                <a:solidFill>
                  <a:srgbClr val="505096"/>
                </a:solidFill>
              </a:rPr>
              <a:t>COLLABORATING IN TEAMS &amp; CHANNELS</a:t>
            </a:r>
            <a:endParaRPr lang="en-US" altLang="en-US" dirty="0" smtClean="0">
              <a:solidFill>
                <a:srgbClr val="505096"/>
              </a:solidFill>
            </a:endParaRPr>
          </a:p>
        </p:txBody>
      </p:sp>
      <p:pic>
        <p:nvPicPr>
          <p:cNvPr id="2052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717800"/>
            <a:ext cx="5879330" cy="37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Add a New Channel Tab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on the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channel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you want to add the tab to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on the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+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at the top of the channel beside the other tabs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915274" y="2946430"/>
            <a:ext cx="3043238" cy="1669935"/>
            <a:chOff x="7915274" y="2946430"/>
            <a:chExt cx="3043238" cy="16699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5275" y="2946430"/>
              <a:ext cx="3043237" cy="166993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915274" y="3640391"/>
              <a:ext cx="3043237" cy="2553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62823" y="4786076"/>
            <a:ext cx="4148138" cy="1048500"/>
            <a:chOff x="7362823" y="4786076"/>
            <a:chExt cx="4148138" cy="10485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r="1247" b="4279"/>
            <a:stretch/>
          </p:blipFill>
          <p:spPr>
            <a:xfrm>
              <a:off x="7362823" y="4786076"/>
              <a:ext cx="4148138" cy="10485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0001250" y="5350474"/>
              <a:ext cx="352425" cy="3645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 Tab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8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923404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From here, you can select what type of tab you would like to add: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 Excel spreadsheet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OneNote notebook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Planner project plan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PowerPoint presentation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website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Word document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highly recommend adding the relevant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Gcdocs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folder to your channel tabs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Website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410451" y="1303339"/>
            <a:ext cx="5771691" cy="4686344"/>
            <a:chOff x="6410451" y="1303339"/>
            <a:chExt cx="5771691" cy="46863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0451" y="1303339"/>
              <a:ext cx="5771691" cy="468634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691956" y="3589381"/>
              <a:ext cx="737919" cy="9159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 Tab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8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17781"/>
            <a:ext cx="6039741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 to the relevant GCdocs folder in your web browser and copy the URL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Enter the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Tab Name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using the naming convention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GCdocs – Folder Name</a:t>
            </a:r>
          </a:p>
          <a:p>
            <a:pPr marL="1028700" marR="0" lvl="1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Ex. GCdocs – Teams Training Documents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Paste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the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URL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in the URL box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Select whether or not you want to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to the channel about the tab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Save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48425" y="2120862"/>
            <a:ext cx="5657850" cy="3381375"/>
            <a:chOff x="6524625" y="2120862"/>
            <a:chExt cx="5657850" cy="3381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4625" y="2120862"/>
              <a:ext cx="5657850" cy="3381375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810374" y="3011741"/>
              <a:ext cx="5086351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10373" y="3874045"/>
              <a:ext cx="5086351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10372" y="4902116"/>
              <a:ext cx="2381253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001375" y="4902116"/>
              <a:ext cx="895349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 Tab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82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25403"/>
            <a:ext cx="6039741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tab should now be added at the top of the channel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on the tab to access it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will be prompted to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Sign In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as usual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729410" y="3005997"/>
            <a:ext cx="4657725" cy="511144"/>
            <a:chOff x="6729412" y="2317782"/>
            <a:chExt cx="4657725" cy="5111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14820"/>
            <a:stretch/>
          </p:blipFill>
          <p:spPr>
            <a:xfrm>
              <a:off x="6729412" y="2317782"/>
              <a:ext cx="4657725" cy="51114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296400" y="2412919"/>
              <a:ext cx="1771650" cy="3124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83771" y="3843370"/>
            <a:ext cx="4349005" cy="2195512"/>
            <a:chOff x="6919069" y="2924063"/>
            <a:chExt cx="4349005" cy="21955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9069" y="2924063"/>
              <a:ext cx="4349005" cy="219551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8207746" y="3913202"/>
              <a:ext cx="1771650" cy="3730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 Tab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562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3543300"/>
            <a:ext cx="6039741" cy="287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Sign in with your credentials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057637" y="2120862"/>
            <a:ext cx="3562350" cy="4143375"/>
            <a:chOff x="7724775" y="1869482"/>
            <a:chExt cx="3562350" cy="4143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4775" y="1869482"/>
              <a:ext cx="3562350" cy="414337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839076" y="4591049"/>
              <a:ext cx="3314700" cy="2952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39076" y="4959264"/>
              <a:ext cx="3314700" cy="2699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39076" y="5629275"/>
              <a:ext cx="1904999" cy="2915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 Tab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95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25403"/>
            <a:ext cx="5161405" cy="369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GCdocs folder will then open in Teams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can still drag/drop to add/update files in the folder and should have the full functionalities that the website offers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120862"/>
            <a:ext cx="6172200" cy="416425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19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 Tab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26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 a New Conversation/Announcement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At the top of the channel, click on the </a:t>
            </a:r>
            <a:r>
              <a:rPr lang="en-US" b="1" dirty="0" smtClean="0">
                <a:solidFill>
                  <a:prstClr val="black"/>
                </a:solidFill>
              </a:rPr>
              <a:t>Posts</a:t>
            </a:r>
            <a:r>
              <a:rPr lang="en-US" dirty="0" smtClean="0">
                <a:solidFill>
                  <a:prstClr val="black"/>
                </a:solidFill>
              </a:rPr>
              <a:t> tab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in the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start a new conversation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box at the bottom of the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window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Post in a Channel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913453" y="2515599"/>
            <a:ext cx="5278547" cy="1053102"/>
            <a:chOff x="6913453" y="2515599"/>
            <a:chExt cx="5278547" cy="10531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2425" t="1" r="9120" b="1496"/>
            <a:stretch/>
          </p:blipFill>
          <p:spPr>
            <a:xfrm>
              <a:off x="6913453" y="2515599"/>
              <a:ext cx="5278547" cy="105310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140701" y="2997200"/>
              <a:ext cx="455168" cy="57150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91300" y="4344585"/>
            <a:ext cx="5600700" cy="573226"/>
            <a:chOff x="6591300" y="4344585"/>
            <a:chExt cx="5600700" cy="573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1300" y="4344585"/>
              <a:ext cx="5600700" cy="57322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685868" y="4346311"/>
              <a:ext cx="5506131" cy="3399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76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 a New Conversation/Announcement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When posting you can select any of the following options (and more):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Format</a:t>
            </a:r>
            <a:r>
              <a:rPr lang="en-US" dirty="0" smtClean="0">
                <a:solidFill>
                  <a:prstClr val="black"/>
                </a:solidFill>
              </a:rPr>
              <a:t> the message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en-US" b="1" dirty="0" smtClean="0">
                <a:solidFill>
                  <a:prstClr val="black"/>
                </a:solidFill>
              </a:rPr>
              <a:t>attachments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en-US" b="1" dirty="0" smtClean="0">
                <a:solidFill>
                  <a:prstClr val="black"/>
                </a:solidFill>
              </a:rPr>
              <a:t>emojis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en-US" b="1" dirty="0" smtClean="0">
                <a:solidFill>
                  <a:prstClr val="black"/>
                </a:solidFill>
              </a:rPr>
              <a:t>GIFS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en-US" b="1" dirty="0" smtClean="0">
                <a:solidFill>
                  <a:prstClr val="black"/>
                </a:solidFill>
              </a:rPr>
              <a:t>stickers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Post in a Channel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867118"/>
            <a:ext cx="5600700" cy="5732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35971" y="4198289"/>
            <a:ext cx="2082511" cy="242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167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 a New Conversation/Announcement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By clicking </a:t>
            </a:r>
            <a:r>
              <a:rPr lang="en-US" b="1" dirty="0" smtClean="0">
                <a:solidFill>
                  <a:prstClr val="black"/>
                </a:solidFill>
              </a:rPr>
              <a:t>Format</a:t>
            </a:r>
            <a:r>
              <a:rPr lang="en-US" dirty="0" smtClean="0">
                <a:solidFill>
                  <a:prstClr val="black"/>
                </a:solidFill>
              </a:rPr>
              <a:t> you have the following options: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Post as a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New conversation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Announcement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Post in </a:t>
            </a:r>
            <a:r>
              <a:rPr lang="en-US" b="1" dirty="0" smtClean="0">
                <a:solidFill>
                  <a:prstClr val="black"/>
                </a:solidFill>
              </a:rPr>
              <a:t>multiple channels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Add a Subject </a:t>
            </a:r>
            <a:r>
              <a:rPr lang="en-US" dirty="0" smtClean="0">
                <a:solidFill>
                  <a:prstClr val="black"/>
                </a:solidFill>
              </a:rPr>
              <a:t>heading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Post in a Channel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591300" y="2921187"/>
            <a:ext cx="5600700" cy="573226"/>
            <a:chOff x="6477000" y="3867118"/>
            <a:chExt cx="5600700" cy="573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3867118"/>
              <a:ext cx="5600700" cy="57322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535972" y="4198289"/>
              <a:ext cx="278296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03316" y="3825584"/>
            <a:ext cx="6688684" cy="2458664"/>
            <a:chOff x="5503316" y="3825584"/>
            <a:chExt cx="6688684" cy="24586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3316" y="3825584"/>
              <a:ext cx="6688684" cy="245866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615002" y="3930276"/>
              <a:ext cx="1313565" cy="2948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647236" y="3921829"/>
              <a:ext cx="1421674" cy="303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15002" y="4556330"/>
              <a:ext cx="1111619" cy="2889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235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 a New Conversation/Announcement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By clicking </a:t>
            </a:r>
            <a:r>
              <a:rPr lang="en-US" b="1" dirty="0" smtClean="0">
                <a:solidFill>
                  <a:prstClr val="black"/>
                </a:solidFill>
              </a:rPr>
              <a:t>Format</a:t>
            </a:r>
            <a:r>
              <a:rPr lang="en-US" dirty="0" smtClean="0">
                <a:solidFill>
                  <a:prstClr val="black"/>
                </a:solidFill>
              </a:rPr>
              <a:t> you have the following options: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Format</a:t>
            </a:r>
            <a:r>
              <a:rPr lang="en-US" dirty="0" smtClean="0">
                <a:solidFill>
                  <a:prstClr val="black"/>
                </a:solidFill>
              </a:rPr>
              <a:t> the message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Font formatting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Bullet points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Numbered lists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Insert a horizontal line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Insert a table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Mark as Important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Post in a Channel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591300" y="2921187"/>
            <a:ext cx="5600700" cy="573226"/>
            <a:chOff x="6477000" y="3867118"/>
            <a:chExt cx="5600700" cy="57322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3867118"/>
              <a:ext cx="5600700" cy="57322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535972" y="4198289"/>
              <a:ext cx="278296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958" y="3825584"/>
            <a:ext cx="6362042" cy="234560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935832" y="4202537"/>
            <a:ext cx="1999478" cy="2586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47062" y="4513521"/>
            <a:ext cx="1584000" cy="961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14538" y="4193501"/>
            <a:ext cx="268014" cy="2676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43091" y="4202537"/>
            <a:ext cx="525516" cy="258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74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07465" y="1303338"/>
            <a:ext cx="7808913" cy="1325562"/>
          </a:xfrm>
        </p:spPr>
        <p:txBody>
          <a:bodyPr/>
          <a:lstStyle/>
          <a:p>
            <a:r>
              <a:rPr lang="en-US" altLang="en-US" sz="4000" b="1" dirty="0" smtClean="0"/>
              <a:t>In this module you will learn how to: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07465" y="2720050"/>
            <a:ext cx="5200605" cy="3865117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2400" dirty="0" smtClean="0"/>
              <a:t>Add </a:t>
            </a:r>
            <a:r>
              <a:rPr lang="en-US" altLang="en-US" sz="2400" dirty="0" smtClean="0"/>
              <a:t>a channel</a:t>
            </a:r>
          </a:p>
          <a:p>
            <a:pPr>
              <a:lnSpc>
                <a:spcPct val="100000"/>
              </a:lnSpc>
            </a:pPr>
            <a:r>
              <a:rPr lang="en-US" altLang="en-US" sz="2400" dirty="0"/>
              <a:t>A</a:t>
            </a:r>
            <a:r>
              <a:rPr lang="en-US" altLang="en-US" sz="2400" dirty="0" smtClean="0"/>
              <a:t>dd channel tabs</a:t>
            </a:r>
          </a:p>
          <a:p>
            <a:pPr lvl="1">
              <a:lnSpc>
                <a:spcPct val="100000"/>
              </a:lnSpc>
            </a:pPr>
            <a:r>
              <a:rPr lang="en-US" altLang="en-US" sz="2000" dirty="0" smtClean="0"/>
              <a:t>GCdocs </a:t>
            </a:r>
            <a:r>
              <a:rPr lang="en-US" altLang="en-US" sz="2000" dirty="0" smtClean="0"/>
              <a:t>folder</a:t>
            </a:r>
          </a:p>
          <a:p>
            <a:pPr>
              <a:lnSpc>
                <a:spcPct val="100000"/>
              </a:lnSpc>
            </a:pPr>
            <a:r>
              <a:rPr lang="en-US" altLang="en-US" sz="2400" dirty="0" smtClean="0"/>
              <a:t>Post in a channel</a:t>
            </a:r>
            <a:endParaRPr lang="en-US" altLang="en-US" sz="2000" dirty="0" smtClean="0"/>
          </a:p>
          <a:p>
            <a:pPr>
              <a:lnSpc>
                <a:spcPct val="100000"/>
              </a:lnSpc>
            </a:pPr>
            <a:r>
              <a:rPr lang="en-US" altLang="en-US" sz="2400" dirty="0" smtClean="0"/>
              <a:t>Reply to a thread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2400" dirty="0" smtClean="0"/>
          </a:p>
        </p:txBody>
      </p:sp>
      <p:pic>
        <p:nvPicPr>
          <p:cNvPr id="3076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23540" y="2720050"/>
            <a:ext cx="5200605" cy="386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/>
              </a:rPr>
              <a:t>@mention a person/channel/team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 smtClean="0">
                <a:solidFill>
                  <a:prstClr val="black"/>
                </a:solidFill>
                <a:latin typeface="Calibri" panose="020F0502020204030204"/>
              </a:rPr>
              <a:t>Perform more options for posts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 a post</a:t>
            </a: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 or React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 post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a post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Collaborate</a:t>
            </a:r>
            <a:r>
              <a:rPr kumimoji="0" lang="en-US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a file</a:t>
            </a:r>
          </a:p>
        </p:txBody>
      </p:sp>
    </p:spTree>
    <p:extLst>
      <p:ext uri="{BB962C8B-B14F-4D97-AF65-F5344CB8AC3E}">
        <p14:creationId xmlns:p14="http://schemas.microsoft.com/office/powerpoint/2010/main" val="35220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 a New Conversation/Announcement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Once you are satisfied with your message click on the </a:t>
            </a:r>
            <a:r>
              <a:rPr lang="en-US" b="1" dirty="0" smtClean="0">
                <a:solidFill>
                  <a:prstClr val="black"/>
                </a:solidFill>
              </a:rPr>
              <a:t>Arrow</a:t>
            </a:r>
            <a:r>
              <a:rPr lang="en-US" dirty="0" smtClean="0">
                <a:solidFill>
                  <a:prstClr val="black"/>
                </a:solidFill>
              </a:rPr>
              <a:t> or press </a:t>
            </a:r>
            <a:r>
              <a:rPr lang="en-US" b="1" dirty="0" smtClean="0">
                <a:solidFill>
                  <a:prstClr val="black"/>
                </a:solidFill>
              </a:rPr>
              <a:t>Enter</a:t>
            </a:r>
            <a:r>
              <a:rPr lang="en-US" dirty="0" smtClean="0">
                <a:solidFill>
                  <a:prstClr val="black"/>
                </a:solidFill>
              </a:rPr>
              <a:t> to send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Post in a Channel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508530" y="3614872"/>
            <a:ext cx="5600700" cy="577474"/>
            <a:chOff x="6477000" y="3867118"/>
            <a:chExt cx="5600700" cy="5774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3867118"/>
              <a:ext cx="5600700" cy="57322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799404" y="4202537"/>
              <a:ext cx="278296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555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05858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Reply to a Thread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To continue a conversation instead of creating a new one, you can </a:t>
            </a:r>
            <a:r>
              <a:rPr lang="en-US" b="1" dirty="0" smtClean="0">
                <a:solidFill>
                  <a:prstClr val="black"/>
                </a:solidFill>
              </a:rPr>
              <a:t>reply</a:t>
            </a:r>
            <a:r>
              <a:rPr lang="en-US" dirty="0" smtClean="0">
                <a:solidFill>
                  <a:prstClr val="black"/>
                </a:solidFill>
              </a:rPr>
              <a:t> to a conversation thread: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Find the thread you want to reply to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At the bottom of the post, click on the </a:t>
            </a:r>
            <a:r>
              <a:rPr lang="en-US" b="1" dirty="0" smtClean="0">
                <a:solidFill>
                  <a:prstClr val="black"/>
                </a:solidFill>
              </a:rPr>
              <a:t>Reply</a:t>
            </a:r>
            <a:r>
              <a:rPr lang="en-US" dirty="0" smtClean="0">
                <a:solidFill>
                  <a:prstClr val="black"/>
                </a:solidFill>
              </a:rPr>
              <a:t> bar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Post in a Channel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640751" y="3300247"/>
            <a:ext cx="5551249" cy="2130451"/>
            <a:chOff x="6640751" y="3300247"/>
            <a:chExt cx="5551249" cy="21304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t="1923" b="1"/>
            <a:stretch/>
          </p:blipFill>
          <p:spPr>
            <a:xfrm>
              <a:off x="6640751" y="3300247"/>
              <a:ext cx="5551249" cy="213045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048500" y="5188643"/>
              <a:ext cx="5017376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0616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Reply to a Thread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When replying you can select any of the following options (and more):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Format</a:t>
            </a:r>
            <a:r>
              <a:rPr lang="en-US" dirty="0" smtClean="0">
                <a:solidFill>
                  <a:prstClr val="black"/>
                </a:solidFill>
              </a:rPr>
              <a:t> the message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en-US" b="1" dirty="0" smtClean="0">
                <a:solidFill>
                  <a:prstClr val="black"/>
                </a:solidFill>
              </a:rPr>
              <a:t>attachments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en-US" b="1" dirty="0" smtClean="0">
                <a:solidFill>
                  <a:prstClr val="black"/>
                </a:solidFill>
              </a:rPr>
              <a:t>emojis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en-US" b="1" dirty="0" smtClean="0">
                <a:solidFill>
                  <a:prstClr val="black"/>
                </a:solidFill>
              </a:rPr>
              <a:t>GIFS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en-US" b="1" dirty="0" smtClean="0">
                <a:solidFill>
                  <a:prstClr val="black"/>
                </a:solidFill>
              </a:rPr>
              <a:t>stickers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Post in a Channel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5833735" y="3448131"/>
            <a:ext cx="6358265" cy="600950"/>
            <a:chOff x="5833735" y="3448131"/>
            <a:chExt cx="6358265" cy="600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3735" y="3448131"/>
              <a:ext cx="6358265" cy="60095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834130" y="3807026"/>
              <a:ext cx="2405980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697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Reply to a Thread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By clicking </a:t>
            </a:r>
            <a:r>
              <a:rPr lang="en-US" b="1" dirty="0" smtClean="0">
                <a:solidFill>
                  <a:prstClr val="black"/>
                </a:solidFill>
              </a:rPr>
              <a:t>Format</a:t>
            </a:r>
            <a:r>
              <a:rPr lang="en-US" dirty="0" smtClean="0">
                <a:solidFill>
                  <a:prstClr val="black"/>
                </a:solidFill>
              </a:rPr>
              <a:t> you have the following options: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Format</a:t>
            </a:r>
            <a:r>
              <a:rPr lang="en-US" dirty="0" smtClean="0">
                <a:solidFill>
                  <a:prstClr val="black"/>
                </a:solidFill>
              </a:rPr>
              <a:t> the message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Font formatting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Bullet points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Numbered lists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Insert a horizontal line</a:t>
            </a:r>
          </a:p>
          <a:p>
            <a:pPr marL="1600200" lvl="2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Insert a table</a:t>
            </a:r>
          </a:p>
          <a:p>
            <a:pPr marL="1143000" lvl="1" indent="-457200">
              <a:spcBef>
                <a:spcPts val="10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Mark as Important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Post in a Channel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833733" y="4143430"/>
            <a:ext cx="6358266" cy="1917146"/>
            <a:chOff x="5833733" y="4143430"/>
            <a:chExt cx="6358266" cy="19171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734" y="4143430"/>
              <a:ext cx="6358265" cy="191714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33733" y="4145809"/>
              <a:ext cx="2133107" cy="3210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52387" y="4524559"/>
              <a:ext cx="1639612" cy="919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17165" y="4177048"/>
              <a:ext cx="268014" cy="2676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732580" y="4177048"/>
              <a:ext cx="525516" cy="25860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33735" y="2817512"/>
            <a:ext cx="6358265" cy="600950"/>
            <a:chOff x="5833735" y="3448131"/>
            <a:chExt cx="6358265" cy="60095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33735" y="3448131"/>
              <a:ext cx="6358265" cy="600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834130" y="3807026"/>
              <a:ext cx="377484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2439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65044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Reply to a Thread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Once you are satisfied with your message click on the </a:t>
            </a:r>
            <a:r>
              <a:rPr lang="en-US" b="1" dirty="0" smtClean="0">
                <a:solidFill>
                  <a:prstClr val="black"/>
                </a:solidFill>
              </a:rPr>
              <a:t>Arrow</a:t>
            </a:r>
            <a:r>
              <a:rPr lang="en-US" dirty="0" smtClean="0">
                <a:solidFill>
                  <a:prstClr val="black"/>
                </a:solidFill>
              </a:rPr>
              <a:t> or press </a:t>
            </a:r>
            <a:r>
              <a:rPr lang="en-US" b="1" dirty="0" smtClean="0">
                <a:solidFill>
                  <a:prstClr val="black"/>
                </a:solidFill>
              </a:rPr>
              <a:t>Enter</a:t>
            </a:r>
            <a:r>
              <a:rPr lang="en-US" dirty="0" smtClean="0">
                <a:solidFill>
                  <a:prstClr val="black"/>
                </a:solidFill>
              </a:rPr>
              <a:t> to send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Post in a Channel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442841" y="3626068"/>
            <a:ext cx="5749159" cy="532139"/>
            <a:chOff x="5833735" y="3448131"/>
            <a:chExt cx="6358265" cy="6009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3735" y="3448131"/>
              <a:ext cx="6358265" cy="60095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820036" y="3807026"/>
              <a:ext cx="371964" cy="2420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65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7269059" cy="413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@mention a Person/Channel/Team</a:t>
            </a:r>
            <a:endParaRPr lang="en-US" dirty="0" smtClean="0">
              <a:solidFill>
                <a:prstClr val="black"/>
              </a:solidFill>
            </a:endParaRPr>
          </a:p>
          <a:p>
            <a:pPr lvl="0">
              <a:spcAft>
                <a:spcPts val="1200"/>
              </a:spcAft>
              <a:buNone/>
            </a:pPr>
            <a:r>
              <a:rPr lang="en-US" dirty="0"/>
              <a:t>An </a:t>
            </a:r>
            <a:r>
              <a:rPr lang="en-US" b="1" dirty="0"/>
              <a:t>@mention</a:t>
            </a:r>
            <a:r>
              <a:rPr lang="en-US" dirty="0"/>
              <a:t> is a way to get someone’s attention in a channel conversation or a chat. </a:t>
            </a:r>
            <a:endParaRPr lang="en-US" dirty="0" smtClean="0"/>
          </a:p>
          <a:p>
            <a:pPr lvl="0">
              <a:buNone/>
            </a:pPr>
            <a:r>
              <a:rPr lang="en-US" dirty="0" smtClean="0"/>
              <a:t>They </a:t>
            </a:r>
            <a:r>
              <a:rPr lang="en-US" dirty="0"/>
              <a:t>can also be used to get the attention of an entire team or channel in a channel conversation (but cannot be done in a chat). </a:t>
            </a:r>
            <a:endParaRPr lang="en-US" dirty="0" smtClean="0"/>
          </a:p>
          <a:p>
            <a:pPr lvl="0">
              <a:buNone/>
            </a:pPr>
            <a:r>
              <a:rPr lang="en-US" b="1" dirty="0" smtClean="0"/>
              <a:t>@</a:t>
            </a:r>
            <a:r>
              <a:rPr lang="en-US" b="1" dirty="0"/>
              <a:t>mention notifications</a:t>
            </a:r>
            <a:r>
              <a:rPr lang="en-US" dirty="0"/>
              <a:t> will show up in the recipient’s </a:t>
            </a:r>
            <a:r>
              <a:rPr lang="en-US" b="1" dirty="0"/>
              <a:t>Activity  </a:t>
            </a:r>
            <a:r>
              <a:rPr lang="en-US" dirty="0"/>
              <a:t>feed</a:t>
            </a:r>
            <a:r>
              <a:rPr lang="en-US" dirty="0" smtClean="0"/>
              <a:t>.</a:t>
            </a: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14905" y="1332860"/>
            <a:ext cx="6407006" cy="788002"/>
            <a:chOff x="214905" y="1332860"/>
            <a:chExt cx="6407006" cy="788002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@mention</a:t>
              </a:r>
              <a:r>
                <a:rPr lang="en-US" altLang="en-US" sz="4400" b="1" dirty="0" smtClean="0">
                  <a:latin typeface="Calibri Light" panose="020F0302020204030204" pitchFamily="34" charset="0"/>
                </a:rPr>
                <a:t>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4BFE00-BC3F-40DA-8507-017CED65C07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2" t="14270" r="24171" b="20297"/>
            <a:stretch/>
          </p:blipFill>
          <p:spPr>
            <a:xfrm>
              <a:off x="214905" y="1408135"/>
              <a:ext cx="492125" cy="58547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8229601" y="1303338"/>
            <a:ext cx="3962400" cy="5565862"/>
            <a:chOff x="8229601" y="1303338"/>
            <a:chExt cx="3962400" cy="55658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601" y="1303338"/>
              <a:ext cx="3962400" cy="556586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240111" y="1878807"/>
              <a:ext cx="720000" cy="648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573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5915147" cy="43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@mention a Person/Channel/Team</a:t>
            </a:r>
            <a:endParaRPr lang="en-US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en-US" sz="2200" dirty="0" smtClean="0"/>
              <a:t>To </a:t>
            </a:r>
            <a:r>
              <a:rPr lang="en-US" sz="2200" b="1" dirty="0" smtClean="0"/>
              <a:t>@mention </a:t>
            </a:r>
            <a:r>
              <a:rPr lang="en-US" sz="2200" dirty="0" smtClean="0"/>
              <a:t>a person, channel, or team:</a:t>
            </a:r>
          </a:p>
          <a:p>
            <a:pPr marL="457200" indent="-457200"/>
            <a:r>
              <a:rPr lang="en-US" sz="2200" dirty="0" smtClean="0">
                <a:solidFill>
                  <a:prstClr val="black"/>
                </a:solidFill>
              </a:rPr>
              <a:t>In the message box (of a chat or a channel conversation) type </a:t>
            </a:r>
            <a:r>
              <a:rPr lang="en-US" sz="2200" b="1" dirty="0" smtClean="0">
                <a:solidFill>
                  <a:prstClr val="black"/>
                </a:solidFill>
              </a:rPr>
              <a:t>@</a:t>
            </a:r>
            <a:r>
              <a:rPr lang="en-US" sz="2200" dirty="0" smtClean="0">
                <a:solidFill>
                  <a:prstClr val="black"/>
                </a:solidFill>
              </a:rPr>
              <a:t>[the</a:t>
            </a:r>
            <a:r>
              <a:rPr lang="en-US" sz="2200" b="1" dirty="0" smtClean="0">
                <a:solidFill>
                  <a:prstClr val="black"/>
                </a:solidFill>
              </a:rPr>
              <a:t> name </a:t>
            </a:r>
            <a:r>
              <a:rPr lang="en-US" sz="2200" dirty="0" smtClean="0">
                <a:solidFill>
                  <a:prstClr val="black"/>
                </a:solidFill>
              </a:rPr>
              <a:t>of the person/channel/team you want to @mention]</a:t>
            </a:r>
          </a:p>
          <a:p>
            <a:pPr marL="457200" indent="-457200"/>
            <a:r>
              <a:rPr lang="en-US" sz="2200" dirty="0" smtClean="0">
                <a:solidFill>
                  <a:prstClr val="black"/>
                </a:solidFill>
              </a:rPr>
              <a:t>Select the correct recipient(s) of the @mention</a:t>
            </a:r>
          </a:p>
          <a:p>
            <a:pPr marL="457200" indent="-457200"/>
            <a:r>
              <a:rPr lang="en-US" sz="2200" dirty="0" smtClean="0">
                <a:solidFill>
                  <a:prstClr val="black"/>
                </a:solidFill>
              </a:rPr>
              <a:t>Once you have completed your message click on the </a:t>
            </a:r>
            <a:r>
              <a:rPr lang="en-US" sz="2200" b="1" dirty="0" smtClean="0">
                <a:solidFill>
                  <a:prstClr val="black"/>
                </a:solidFill>
              </a:rPr>
              <a:t>Arrow</a:t>
            </a:r>
            <a:r>
              <a:rPr lang="en-US" sz="2200" dirty="0" smtClean="0">
                <a:solidFill>
                  <a:prstClr val="black"/>
                </a:solidFill>
              </a:rPr>
              <a:t> or press </a:t>
            </a:r>
            <a:r>
              <a:rPr lang="en-US" sz="2200" b="1" dirty="0" smtClean="0">
                <a:solidFill>
                  <a:prstClr val="black"/>
                </a:solidFill>
              </a:rPr>
              <a:t>Enter </a:t>
            </a:r>
            <a:r>
              <a:rPr lang="en-US" sz="2200" dirty="0" smtClean="0">
                <a:solidFill>
                  <a:prstClr val="black"/>
                </a:solidFill>
              </a:rPr>
              <a:t>to </a:t>
            </a:r>
            <a:r>
              <a:rPr lang="en-US" sz="2200" b="1" dirty="0" smtClean="0">
                <a:solidFill>
                  <a:prstClr val="black"/>
                </a:solidFill>
              </a:rPr>
              <a:t>Send</a:t>
            </a:r>
          </a:p>
          <a:p>
            <a:pPr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NOTE</a:t>
            </a:r>
            <a:r>
              <a:rPr lang="en-US" sz="2000" dirty="0" smtClean="0">
                <a:solidFill>
                  <a:prstClr val="black"/>
                </a:solidFill>
              </a:rPr>
              <a:t> – you can @mention a person/channel/team in a channel post, but in a chat message you can ONLY @mention people that are in the chat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14905" y="1332860"/>
            <a:ext cx="6407006" cy="788002"/>
            <a:chOff x="214905" y="1332860"/>
            <a:chExt cx="6407006" cy="788002"/>
          </a:xfrm>
        </p:grpSpPr>
        <p:sp>
          <p:nvSpPr>
            <p:cNvPr id="16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4400" b="1" dirty="0" smtClean="0">
                  <a:latin typeface="Calibri Light" panose="020F0302020204030204" pitchFamily="34" charset="0"/>
                </a:rPr>
                <a:t>@mention</a:t>
              </a:r>
              <a:r>
                <a:rPr lang="en-US" altLang="en-US" sz="4400" b="1" dirty="0" smtClean="0">
                  <a:latin typeface="Calibri Light" panose="020F0302020204030204" pitchFamily="34" charset="0"/>
                </a:rPr>
                <a:t> </a:t>
              </a:r>
              <a:endParaRPr lang="en-US" altLang="en-US" sz="4400" b="1" dirty="0">
                <a:latin typeface="Calibri Light" panose="020F030202020403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4BFE00-BC3F-40DA-8507-017CED65C07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02" t="14270" r="24171" b="20297"/>
            <a:stretch/>
          </p:blipFill>
          <p:spPr>
            <a:xfrm>
              <a:off x="214905" y="1408135"/>
              <a:ext cx="492125" cy="58547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497316" y="3375873"/>
            <a:ext cx="5694684" cy="1919123"/>
            <a:chOff x="6497316" y="3375873"/>
            <a:chExt cx="5694684" cy="19191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7316" y="3375873"/>
              <a:ext cx="5694684" cy="191912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497316" y="3375873"/>
              <a:ext cx="124595" cy="1385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579870" y="4761186"/>
            <a:ext cx="588185" cy="279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9870" y="3655381"/>
            <a:ext cx="3667715" cy="1021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897710" y="5078465"/>
            <a:ext cx="262760" cy="216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12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7168966" cy="331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Edit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your Posts/Messages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If you want to edit one of your posts/messages: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Hover over the top right corner of the post</a:t>
            </a:r>
          </a:p>
          <a:p>
            <a:pPr marL="457200" indent="-457200"/>
            <a:r>
              <a:rPr lang="en-US" dirty="0" smtClean="0">
                <a:solidFill>
                  <a:prstClr val="black"/>
                </a:solidFill>
              </a:rPr>
              <a:t>Click </a:t>
            </a:r>
            <a:r>
              <a:rPr lang="en-US" altLang="en-US" dirty="0"/>
              <a:t>the three dots </a:t>
            </a:r>
            <a:r>
              <a:rPr lang="en-US" altLang="en-US" dirty="0" smtClean="0"/>
              <a:t>for </a:t>
            </a:r>
            <a:r>
              <a:rPr lang="en-US" altLang="en-US" b="1" dirty="0"/>
              <a:t>More options</a:t>
            </a:r>
            <a:endParaRPr lang="en-US" altLang="en-US" dirty="0"/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More Options for Posts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82169" y="4468440"/>
            <a:ext cx="10735636" cy="1953625"/>
            <a:chOff x="582169" y="4468440"/>
            <a:chExt cx="10735636" cy="19536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27917" t="7112" r="-41" b="69555"/>
            <a:stretch/>
          </p:blipFill>
          <p:spPr>
            <a:xfrm>
              <a:off x="582169" y="4468440"/>
              <a:ext cx="10735636" cy="19536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100532" y="4879812"/>
              <a:ext cx="330008" cy="3088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584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4811447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Edit</a:t>
            </a:r>
            <a:r>
              <a:rPr kumimoji="0" lang="en-US" sz="28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your Posts/Messages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</a:rPr>
              <a:t>Select </a:t>
            </a:r>
            <a:r>
              <a:rPr lang="en-US" b="1" dirty="0" smtClean="0">
                <a:solidFill>
                  <a:prstClr val="black"/>
                </a:solidFill>
              </a:rPr>
              <a:t>Edit</a:t>
            </a:r>
            <a:endParaRPr lang="en-US" dirty="0" smtClean="0">
              <a:solidFill>
                <a:prstClr val="black"/>
              </a:solidFill>
            </a:endParaRPr>
          </a:p>
          <a:p>
            <a:pPr marL="457200" indent="-457200">
              <a:spcAft>
                <a:spcPts val="1200"/>
              </a:spcAft>
            </a:pPr>
            <a:r>
              <a:rPr lang="en-US" dirty="0" smtClean="0">
                <a:solidFill>
                  <a:prstClr val="black"/>
                </a:solidFill>
              </a:rPr>
              <a:t>Make the desired revisions to the post/message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dirty="0" smtClean="0">
                <a:solidFill>
                  <a:prstClr val="black"/>
                </a:solidFill>
              </a:rPr>
              <a:t>Click the </a:t>
            </a:r>
            <a:r>
              <a:rPr lang="en-US" altLang="en-US" b="1" dirty="0" smtClean="0">
                <a:solidFill>
                  <a:prstClr val="black"/>
                </a:solidFill>
              </a:rPr>
              <a:t>checkmark</a:t>
            </a:r>
            <a:r>
              <a:rPr lang="en-US" altLang="en-US" dirty="0" smtClean="0">
                <a:solidFill>
                  <a:prstClr val="black"/>
                </a:solidFill>
              </a:rPr>
              <a:t> to update the post/message</a:t>
            </a:r>
            <a:endParaRPr lang="en-US" altLang="en-US" dirty="0"/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More Options for Posts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506453" y="2462924"/>
            <a:ext cx="6685547" cy="2489217"/>
            <a:chOff x="5393616" y="2270070"/>
            <a:chExt cx="6685547" cy="24892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1" b="1867"/>
            <a:stretch/>
          </p:blipFill>
          <p:spPr>
            <a:xfrm>
              <a:off x="5393616" y="2270070"/>
              <a:ext cx="6685547" cy="248921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284619" y="2270070"/>
              <a:ext cx="272076" cy="2638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588719" y="2808061"/>
              <a:ext cx="549333" cy="2436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3208" y="5294204"/>
            <a:ext cx="8698792" cy="1423313"/>
            <a:chOff x="3493208" y="5294204"/>
            <a:chExt cx="8698792" cy="14233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3208" y="5294204"/>
              <a:ext cx="8698792" cy="142331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1856492" y="6089693"/>
              <a:ext cx="272076" cy="2638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469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4924284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Like or React to a Post/Message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lvl="0" indent="-457200">
              <a:defRPr/>
            </a:pPr>
            <a:r>
              <a:rPr lang="en-US" dirty="0">
                <a:solidFill>
                  <a:prstClr val="black"/>
                </a:solidFill>
              </a:rPr>
              <a:t>Hover over the top right corner of the </a:t>
            </a:r>
            <a:r>
              <a:rPr lang="en-US" dirty="0" smtClean="0">
                <a:solidFill>
                  <a:prstClr val="black"/>
                </a:solidFill>
              </a:rPr>
              <a:t>post/message</a:t>
            </a:r>
            <a:endParaRPr lang="en-US" dirty="0">
              <a:solidFill>
                <a:prstClr val="black"/>
              </a:solidFill>
            </a:endParaRPr>
          </a:p>
          <a:p>
            <a:pPr marL="457200" indent="-457200"/>
            <a:r>
              <a:rPr lang="en-US" dirty="0">
                <a:solidFill>
                  <a:prstClr val="black"/>
                </a:solidFill>
              </a:rPr>
              <a:t>Click </a:t>
            </a:r>
            <a:r>
              <a:rPr lang="en-US" altLang="en-US" dirty="0"/>
              <a:t>the </a:t>
            </a:r>
            <a:r>
              <a:rPr lang="en-US" altLang="en-US" b="1" dirty="0" smtClean="0"/>
              <a:t>reaction</a:t>
            </a:r>
            <a:r>
              <a:rPr lang="en-US" altLang="en-US" dirty="0" smtClean="0"/>
              <a:t> you would like to use</a:t>
            </a:r>
          </a:p>
          <a:p>
            <a:pPr marL="1143000" lvl="1" indent="-457200"/>
            <a:r>
              <a:rPr lang="en-US" sz="2000" dirty="0" smtClean="0">
                <a:solidFill>
                  <a:prstClr val="black"/>
                </a:solidFill>
              </a:rPr>
              <a:t>Like</a:t>
            </a:r>
          </a:p>
          <a:p>
            <a:pPr marL="1143000" lvl="1" indent="-457200"/>
            <a:r>
              <a:rPr lang="en-US" sz="2000" dirty="0" smtClean="0">
                <a:solidFill>
                  <a:prstClr val="black"/>
                </a:solidFill>
              </a:rPr>
              <a:t>Heart</a:t>
            </a:r>
          </a:p>
          <a:p>
            <a:pPr marL="1143000" lvl="1" indent="-457200"/>
            <a:r>
              <a:rPr lang="en-US" sz="2000" dirty="0" smtClean="0">
                <a:solidFill>
                  <a:prstClr val="black"/>
                </a:solidFill>
              </a:rPr>
              <a:t>Laugh</a:t>
            </a:r>
          </a:p>
          <a:p>
            <a:pPr marL="1143000" lvl="1" indent="-457200"/>
            <a:r>
              <a:rPr lang="en-US" sz="2000" dirty="0" smtClean="0">
                <a:solidFill>
                  <a:prstClr val="black"/>
                </a:solidFill>
              </a:rPr>
              <a:t>Surprised</a:t>
            </a:r>
          </a:p>
          <a:p>
            <a:pPr marL="1143000" lvl="1" indent="-457200"/>
            <a:r>
              <a:rPr lang="en-US" sz="2000" dirty="0" smtClean="0">
                <a:solidFill>
                  <a:prstClr val="black"/>
                </a:solidFill>
              </a:rPr>
              <a:t>Sad</a:t>
            </a:r>
          </a:p>
          <a:p>
            <a:pPr marL="1143000" lvl="1" indent="-457200"/>
            <a:r>
              <a:rPr lang="en-US" sz="2000" dirty="0" smtClean="0">
                <a:solidFill>
                  <a:prstClr val="black"/>
                </a:solidFill>
              </a:rPr>
              <a:t>Angry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More Options for Posts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186063" y="4593266"/>
            <a:ext cx="9005938" cy="1638862"/>
            <a:chOff x="3186063" y="4593266"/>
            <a:chExt cx="9005938" cy="16388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27917" t="7112" r="-41" b="69555"/>
            <a:stretch/>
          </p:blipFill>
          <p:spPr>
            <a:xfrm>
              <a:off x="3186063" y="4593266"/>
              <a:ext cx="9005938" cy="163886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654363" y="4926350"/>
              <a:ext cx="1524728" cy="3261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77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615535" y="2746320"/>
            <a:ext cx="7467505" cy="33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(ex. Training Demo)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collection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people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brought together for work or projects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Teams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are made up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channels and every team automatically comes with a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General channel.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Each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channel </a:t>
            </a:r>
            <a:r>
              <a:rPr lang="en-US" sz="2400" dirty="0" smtClean="0">
                <a:solidFill>
                  <a:prstClr val="black"/>
                </a:solidFill>
              </a:rPr>
              <a:t>(ex. General/Instructor Led Training)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 built around a particular department, project, or topic. Channels are where conversations happen, where files are shared, and where apps are added.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Teams and Channels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197619" y="1299401"/>
            <a:ext cx="3686898" cy="5558599"/>
            <a:chOff x="8197619" y="1299401"/>
            <a:chExt cx="3686898" cy="55585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7619" y="1299401"/>
              <a:ext cx="3686898" cy="555859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197619" y="2971193"/>
              <a:ext cx="699890" cy="6227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077455" y="5285678"/>
              <a:ext cx="1561170" cy="3791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500167" y="5712624"/>
              <a:ext cx="590039" cy="2508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500167" y="6010554"/>
              <a:ext cx="1568049" cy="25507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735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4924284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Save a Post/Message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lvl="0" indent="-457200">
              <a:spcAft>
                <a:spcPts val="120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Hover over the top right corner of the </a:t>
            </a:r>
            <a:r>
              <a:rPr lang="en-US" dirty="0" smtClean="0">
                <a:solidFill>
                  <a:prstClr val="black"/>
                </a:solidFill>
              </a:rPr>
              <a:t>post/message</a:t>
            </a:r>
            <a:endParaRPr lang="en-US" dirty="0">
              <a:solidFill>
                <a:prstClr val="black"/>
              </a:solidFill>
            </a:endParaRPr>
          </a:p>
          <a:p>
            <a:pPr marL="457200" indent="-457200">
              <a:spcAft>
                <a:spcPts val="1200"/>
              </a:spcAft>
            </a:pPr>
            <a:r>
              <a:rPr lang="en-US" dirty="0">
                <a:solidFill>
                  <a:prstClr val="black"/>
                </a:solidFill>
              </a:rPr>
              <a:t>Click </a:t>
            </a:r>
            <a:r>
              <a:rPr lang="en-US" altLang="en-US" dirty="0"/>
              <a:t>the </a:t>
            </a:r>
            <a:r>
              <a:rPr lang="en-US" altLang="en-US" dirty="0" smtClean="0"/>
              <a:t>three dots for </a:t>
            </a:r>
            <a:r>
              <a:rPr lang="en-US" altLang="en-US" b="1" dirty="0" smtClean="0"/>
              <a:t>More Options</a:t>
            </a:r>
          </a:p>
          <a:p>
            <a:pPr marL="457200" indent="-457200">
              <a:spcAft>
                <a:spcPts val="1200"/>
              </a:spcAft>
            </a:pPr>
            <a:r>
              <a:rPr lang="en-US" altLang="en-US" dirty="0" smtClean="0"/>
              <a:t>Select </a:t>
            </a:r>
            <a:r>
              <a:rPr lang="en-US" altLang="en-US" b="1" dirty="0" smtClean="0"/>
              <a:t>Save </a:t>
            </a:r>
            <a:r>
              <a:rPr lang="en-US" altLang="en-US" dirty="0" smtClean="0"/>
              <a:t>this message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More Options for Posts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506453" y="2824431"/>
            <a:ext cx="6685547" cy="2489217"/>
            <a:chOff x="5393616" y="2270070"/>
            <a:chExt cx="6685547" cy="248921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/>
            <a:srcRect t="1" b="1867"/>
            <a:stretch/>
          </p:blipFill>
          <p:spPr>
            <a:xfrm>
              <a:off x="5393616" y="2270070"/>
              <a:ext cx="6685547" cy="248921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1295896" y="2337693"/>
              <a:ext cx="250165" cy="1855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88719" y="2584778"/>
              <a:ext cx="1185644" cy="2632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808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9" y="2270070"/>
            <a:ext cx="4924284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Save a Post/Message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Your saved messages can then be accessed from your </a:t>
            </a:r>
            <a:r>
              <a:rPr lang="en-US" sz="2400" b="1" dirty="0" smtClean="0">
                <a:solidFill>
                  <a:prstClr val="black"/>
                </a:solidFill>
                <a:cs typeface="Calibri" panose="020F0502020204030204" pitchFamily="34" charset="0"/>
              </a:rPr>
              <a:t>Profile</a:t>
            </a:r>
            <a:r>
              <a:rPr lang="en-US" sz="2400" dirty="0" smtClean="0">
                <a:solidFill>
                  <a:prstClr val="black"/>
                </a:solidFill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Click on the saved message to view it in the full context of the chat or channel post.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i="0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To un-save the message, click on the </a:t>
            </a:r>
            <a:r>
              <a:rPr lang="en-US" sz="2400" b="1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ribbon</a:t>
            </a:r>
            <a:r>
              <a:rPr lang="en-US" sz="2400" noProof="0" dirty="0" smtClean="0">
                <a:solidFill>
                  <a:prstClr val="black"/>
                </a:solidFill>
                <a:cs typeface="Calibri" panose="020F0502020204030204" pitchFamily="34" charset="0"/>
              </a:rPr>
              <a:t> icon.</a:t>
            </a:r>
            <a:endParaRPr kumimoji="0" lang="en-US" sz="2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24264" y="1332860"/>
            <a:ext cx="6397647" cy="788002"/>
            <a:chOff x="224264" y="1332860"/>
            <a:chExt cx="6397647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More Options for Posts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C752F8-7211-4738-B28A-122BD48CF040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59" t="22686" r="24776" b="24171"/>
            <a:stretch/>
          </p:blipFill>
          <p:spPr>
            <a:xfrm>
              <a:off x="224264" y="1482068"/>
              <a:ext cx="483870" cy="4895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6432697" y="1303338"/>
            <a:ext cx="3069265" cy="2758300"/>
            <a:chOff x="9122735" y="1303338"/>
            <a:chExt cx="3069265" cy="2758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" b="50067"/>
            <a:stretch/>
          </p:blipFill>
          <p:spPr>
            <a:xfrm>
              <a:off x="9122735" y="1303338"/>
              <a:ext cx="3069265" cy="275830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249113" y="3388075"/>
              <a:ext cx="819920" cy="3226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74395" y="1332860"/>
              <a:ext cx="585751" cy="46404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686801" y="2565331"/>
            <a:ext cx="3505200" cy="4292670"/>
            <a:chOff x="8686801" y="2565331"/>
            <a:chExt cx="3505200" cy="42926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/>
            <a:srcRect l="2410" t="2206" r="1267" b="906"/>
            <a:stretch/>
          </p:blipFill>
          <p:spPr>
            <a:xfrm>
              <a:off x="8686801" y="2565331"/>
              <a:ext cx="3505200" cy="429267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1713534" y="3261983"/>
              <a:ext cx="393400" cy="3600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924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6647307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Working on files with a colleague, or an entire team, is easy in Microsoft Teams.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Files can be shared in:</a:t>
            </a:r>
          </a:p>
          <a:p>
            <a:pPr marL="457200" indent="-457200">
              <a:spcAft>
                <a:spcPts val="120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Channel posts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(backed in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SharePoint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Channel files tab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(backed in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SharePoint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457200" indent="-457200">
              <a:spcAft>
                <a:spcPts val="120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Chat conversations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 (backed in 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OneDrive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3" y="1332860"/>
            <a:ext cx="6391118" cy="788002"/>
            <a:chOff x="230793" y="1332860"/>
            <a:chExt cx="6391118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Collaborate on a File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88" t="706" b="-1"/>
          <a:stretch/>
        </p:blipFill>
        <p:spPr>
          <a:xfrm>
            <a:off x="7227040" y="1303339"/>
            <a:ext cx="4964960" cy="55546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4991" y="5187881"/>
            <a:ext cx="953140" cy="7771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848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6647307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en-US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To Open a File Shared in a Channel Post</a:t>
            </a:r>
            <a:endParaRPr lang="en-US" b="1" u="sng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Click on the file to open it directly in Teams OR click on the three dots for more options beside the file name to: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Teams</a:t>
            </a:r>
          </a:p>
          <a:p>
            <a:pPr marL="1143000" lvl="1" indent="-457200">
              <a:spcAft>
                <a:spcPts val="0"/>
              </a:spcAft>
            </a:pPr>
            <a:r>
              <a:rPr lang="en-US" b="1" baseline="0" dirty="0" smtClean="0">
                <a:solidFill>
                  <a:prstClr val="black"/>
                </a:solidFill>
                <a:latin typeface="Calibri" panose="020F0502020204030204"/>
              </a:rPr>
              <a:t>Open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 in Desktop App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Browser</a:t>
            </a:r>
          </a:p>
          <a:p>
            <a:pPr marL="1143000" lvl="1" indent="-457200">
              <a:spcAft>
                <a:spcPts val="0"/>
              </a:spcAft>
            </a:pPr>
            <a:r>
              <a:rPr lang="en-US" b="1" baseline="0" dirty="0" smtClean="0">
                <a:solidFill>
                  <a:prstClr val="black"/>
                </a:solidFill>
                <a:latin typeface="Calibri" panose="020F0502020204030204"/>
              </a:rPr>
              <a:t>Download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link</a:t>
            </a:r>
          </a:p>
          <a:p>
            <a:pPr marL="1143000" lvl="1" indent="-457200">
              <a:spcAft>
                <a:spcPts val="0"/>
              </a:spcAft>
            </a:pPr>
            <a:r>
              <a:rPr lang="en-US" b="1" baseline="0" dirty="0" smtClean="0">
                <a:solidFill>
                  <a:prstClr val="black"/>
                </a:solidFill>
                <a:latin typeface="Calibri" panose="020F0502020204030204"/>
              </a:rPr>
              <a:t>Make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 this file a tab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3" y="1332860"/>
            <a:ext cx="6391118" cy="788002"/>
            <a:chOff x="230793" y="1332860"/>
            <a:chExt cx="6391118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Collaborate on a File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685032" y="4175760"/>
            <a:ext cx="7506967" cy="2682240"/>
            <a:chOff x="4685032" y="4175760"/>
            <a:chExt cx="7506967" cy="26822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5032" y="4175760"/>
              <a:ext cx="7506967" cy="26822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1111358" y="4822447"/>
              <a:ext cx="280542" cy="2194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57845" y="5098834"/>
              <a:ext cx="1734153" cy="16894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932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306" y="2150384"/>
            <a:ext cx="6539694" cy="3907603"/>
          </a:xfrm>
          <a:prstGeom prst="rect">
            <a:avLst/>
          </a:prstGeom>
        </p:spPr>
      </p:pic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5070138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en-US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To Open a File Shared in a Channel’s Files Tab</a:t>
            </a:r>
            <a:endParaRPr lang="en-US" b="1" u="sng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Click on the file to open it directly in Teams OR click on the three dots for more options beside the file name to open in: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Calibri" panose="020F0502020204030204"/>
              </a:rPr>
              <a:t>SharePoint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200" b="1" dirty="0" smtClean="0">
                <a:solidFill>
                  <a:prstClr val="black"/>
                </a:solidFill>
                <a:latin typeface="Calibri" panose="020F0502020204030204"/>
              </a:rPr>
              <a:t>Online Browser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Desktop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Application</a:t>
            </a:r>
          </a:p>
          <a:p>
            <a:pPr marL="1143000" lvl="1" indent="-457200">
              <a:spcAft>
                <a:spcPts val="0"/>
              </a:spcAft>
            </a:pPr>
            <a:r>
              <a:rPr lang="en-US" sz="2200" b="1" baseline="0" dirty="0" smtClean="0">
                <a:solidFill>
                  <a:prstClr val="black"/>
                </a:solidFill>
                <a:latin typeface="Calibri" panose="020F0502020204030204"/>
              </a:rPr>
              <a:t>Teams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3" y="1332860"/>
            <a:ext cx="6391118" cy="788002"/>
            <a:chOff x="230793" y="1332860"/>
            <a:chExt cx="6391118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Collaborate on a File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53931" y="2281939"/>
            <a:ext cx="347588" cy="3893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63009" y="5776233"/>
            <a:ext cx="219041" cy="2054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20151" y="3134633"/>
            <a:ext cx="1695450" cy="281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20151" y="4976133"/>
            <a:ext cx="1695450" cy="281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515601" y="3134633"/>
            <a:ext cx="1676399" cy="853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4988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6647307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en-US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To Open a File Shared in a Chat</a:t>
            </a:r>
            <a:endParaRPr lang="en-US" b="1" u="sng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Click on the file to open it directly in Teams OR click on the three dots for more options beside the file name to: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Teams</a:t>
            </a:r>
          </a:p>
          <a:p>
            <a:pPr marL="1143000" lvl="1" indent="-457200">
              <a:spcAft>
                <a:spcPts val="0"/>
              </a:spcAft>
            </a:pPr>
            <a:r>
              <a:rPr lang="en-US" b="1" baseline="0" dirty="0" smtClean="0">
                <a:solidFill>
                  <a:prstClr val="black"/>
                </a:solidFill>
                <a:latin typeface="Calibri" panose="020F0502020204030204"/>
              </a:rPr>
              <a:t>Open</a:t>
            </a:r>
            <a:r>
              <a:rPr lang="en-US" b="1" dirty="0" smtClean="0">
                <a:solidFill>
                  <a:prstClr val="black"/>
                </a:solidFill>
                <a:latin typeface="Calibri" panose="020F0502020204030204"/>
              </a:rPr>
              <a:t> in Desktop App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Browser</a:t>
            </a:r>
          </a:p>
          <a:p>
            <a:pPr marL="1143000" lvl="1" indent="-457200">
              <a:spcAft>
                <a:spcPts val="0"/>
              </a:spcAft>
            </a:pPr>
            <a:r>
              <a:rPr lang="en-US" b="1" baseline="0" dirty="0" smtClean="0">
                <a:solidFill>
                  <a:prstClr val="black"/>
                </a:solidFill>
                <a:latin typeface="Calibri" panose="020F0502020204030204"/>
              </a:rPr>
              <a:t>Download</a:t>
            </a:r>
          </a:p>
          <a:p>
            <a:pPr marL="1143000" lvl="1" indent="-457200">
              <a:spcAft>
                <a:spcPts val="0"/>
              </a:spcAft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link</a:t>
            </a: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3" y="1332860"/>
            <a:ext cx="6391118" cy="788002"/>
            <a:chOff x="230793" y="1332860"/>
            <a:chExt cx="6391118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Collaborate on a File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15597" y="2872972"/>
            <a:ext cx="5476403" cy="2943225"/>
            <a:chOff x="6715597" y="2872972"/>
            <a:chExt cx="5476403" cy="29432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5597" y="2872972"/>
              <a:ext cx="5476403" cy="294322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0489058" y="3125557"/>
              <a:ext cx="344042" cy="2526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327545" y="3422433"/>
              <a:ext cx="2864455" cy="23937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660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68" y="2270070"/>
            <a:ext cx="5170932" cy="41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  <a:defRPr/>
            </a:pPr>
            <a:r>
              <a:rPr lang="en-US" b="1" u="sng" dirty="0" smtClean="0">
                <a:solidFill>
                  <a:prstClr val="black"/>
                </a:solidFill>
                <a:cs typeface="Calibri" panose="020F0502020204030204" pitchFamily="34" charset="0"/>
              </a:rPr>
              <a:t>To Collaborate on a File in Teams</a:t>
            </a:r>
            <a:endParaRPr lang="en-US" b="1" u="sng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  <a:buNone/>
            </a:pP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You can also have a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real-time discussion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on the document while viewing/editing, without having to leave the file, by clicking on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Conversation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</a:t>
            </a:r>
          </a:p>
          <a:p>
            <a:pPr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Make any additions or changes as desired, all updates will be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automatically synced and saved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in either SharePoint or OneDrive (depending on how the file was shared).</a:t>
            </a:r>
          </a:p>
          <a:p>
            <a:pPr>
              <a:spcAft>
                <a:spcPts val="0"/>
              </a:spcAft>
              <a:buNone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793" y="1332860"/>
            <a:ext cx="6391118" cy="788002"/>
            <a:chOff x="230793" y="1332860"/>
            <a:chExt cx="6391118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4400" b="1" dirty="0" smtClean="0">
                  <a:solidFill>
                    <a:prstClr val="black"/>
                  </a:solidFill>
                  <a:latin typeface="Calibri Light" panose="020F0302020204030204" pitchFamily="34" charset="0"/>
                </a:rPr>
                <a:t>Collaborate on a File</a:t>
              </a: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FCBE7F8-2CD2-49CE-A1E0-ED54C1A2CC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793" y="1379976"/>
              <a:ext cx="477341" cy="512064"/>
            </a:xfrm>
            <a:custGeom>
              <a:avLst/>
              <a:gdLst>
                <a:gd name="T0" fmla="*/ 21 w 240"/>
                <a:gd name="T1" fmla="*/ 288 h 309"/>
                <a:gd name="T2" fmla="*/ 21 w 240"/>
                <a:gd name="T3" fmla="*/ 21 h 309"/>
                <a:gd name="T4" fmla="*/ 117 w 240"/>
                <a:gd name="T5" fmla="*/ 21 h 309"/>
                <a:gd name="T6" fmla="*/ 117 w 240"/>
                <a:gd name="T7" fmla="*/ 107 h 309"/>
                <a:gd name="T8" fmla="*/ 219 w 240"/>
                <a:gd name="T9" fmla="*/ 107 h 309"/>
                <a:gd name="T10" fmla="*/ 219 w 240"/>
                <a:gd name="T11" fmla="*/ 288 h 309"/>
                <a:gd name="T12" fmla="*/ 21 w 240"/>
                <a:gd name="T13" fmla="*/ 288 h 309"/>
                <a:gd name="T14" fmla="*/ 21 w 240"/>
                <a:gd name="T15" fmla="*/ 288 h 309"/>
                <a:gd name="T16" fmla="*/ 21 w 240"/>
                <a:gd name="T17" fmla="*/ 288 h 309"/>
                <a:gd name="T18" fmla="*/ 144 w 240"/>
                <a:gd name="T19" fmla="*/ 32 h 309"/>
                <a:gd name="T20" fmla="*/ 192 w 240"/>
                <a:gd name="T21" fmla="*/ 80 h 309"/>
                <a:gd name="T22" fmla="*/ 144 w 240"/>
                <a:gd name="T23" fmla="*/ 80 h 309"/>
                <a:gd name="T24" fmla="*/ 144 w 240"/>
                <a:gd name="T25" fmla="*/ 32 h 309"/>
                <a:gd name="T26" fmla="*/ 144 w 240"/>
                <a:gd name="T27" fmla="*/ 32 h 309"/>
                <a:gd name="T28" fmla="*/ 144 w 240"/>
                <a:gd name="T29" fmla="*/ 32 h 309"/>
                <a:gd name="T30" fmla="*/ 144 w 240"/>
                <a:gd name="T31" fmla="*/ 0 h 309"/>
                <a:gd name="T32" fmla="*/ 0 w 240"/>
                <a:gd name="T33" fmla="*/ 0 h 309"/>
                <a:gd name="T34" fmla="*/ 0 w 240"/>
                <a:gd name="T35" fmla="*/ 309 h 309"/>
                <a:gd name="T36" fmla="*/ 240 w 240"/>
                <a:gd name="T37" fmla="*/ 309 h 309"/>
                <a:gd name="T38" fmla="*/ 240 w 240"/>
                <a:gd name="T39" fmla="*/ 85 h 309"/>
                <a:gd name="T40" fmla="*/ 144 w 240"/>
                <a:gd name="T41" fmla="*/ 0 h 309"/>
                <a:gd name="T42" fmla="*/ 144 w 240"/>
                <a:gd name="T43" fmla="*/ 0 h 309"/>
                <a:gd name="T44" fmla="*/ 144 w 240"/>
                <a:gd name="T45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0" h="309">
                  <a:moveTo>
                    <a:pt x="21" y="288"/>
                  </a:moveTo>
                  <a:lnTo>
                    <a:pt x="21" y="21"/>
                  </a:lnTo>
                  <a:lnTo>
                    <a:pt x="117" y="21"/>
                  </a:lnTo>
                  <a:lnTo>
                    <a:pt x="117" y="107"/>
                  </a:lnTo>
                  <a:lnTo>
                    <a:pt x="219" y="107"/>
                  </a:lnTo>
                  <a:lnTo>
                    <a:pt x="219" y="288"/>
                  </a:lnTo>
                  <a:lnTo>
                    <a:pt x="21" y="288"/>
                  </a:lnTo>
                  <a:lnTo>
                    <a:pt x="21" y="288"/>
                  </a:lnTo>
                  <a:lnTo>
                    <a:pt x="21" y="288"/>
                  </a:lnTo>
                  <a:close/>
                  <a:moveTo>
                    <a:pt x="144" y="32"/>
                  </a:moveTo>
                  <a:lnTo>
                    <a:pt x="192" y="80"/>
                  </a:lnTo>
                  <a:lnTo>
                    <a:pt x="144" y="80"/>
                  </a:lnTo>
                  <a:lnTo>
                    <a:pt x="144" y="32"/>
                  </a:lnTo>
                  <a:lnTo>
                    <a:pt x="144" y="32"/>
                  </a:lnTo>
                  <a:lnTo>
                    <a:pt x="144" y="32"/>
                  </a:lnTo>
                  <a:close/>
                  <a:moveTo>
                    <a:pt x="144" y="0"/>
                  </a:moveTo>
                  <a:lnTo>
                    <a:pt x="0" y="0"/>
                  </a:lnTo>
                  <a:lnTo>
                    <a:pt x="0" y="309"/>
                  </a:lnTo>
                  <a:lnTo>
                    <a:pt x="240" y="309"/>
                  </a:lnTo>
                  <a:lnTo>
                    <a:pt x="240" y="85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969B6"/>
            </a:solidFill>
            <a:ln w="0">
              <a:solidFill>
                <a:srgbClr val="6969B6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53100" y="2663993"/>
            <a:ext cx="6438900" cy="3359273"/>
            <a:chOff x="5753100" y="2663993"/>
            <a:chExt cx="6438900" cy="33592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0" y="2663993"/>
              <a:ext cx="6438900" cy="335927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957034" y="2663993"/>
              <a:ext cx="661224" cy="1816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478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92338" y="1963113"/>
            <a:ext cx="7807325" cy="1325562"/>
          </a:xfrm>
        </p:spPr>
        <p:txBody>
          <a:bodyPr/>
          <a:lstStyle/>
          <a:p>
            <a:pPr algn="ctr"/>
            <a:r>
              <a:rPr lang="en-US" altLang="en-US" b="1" dirty="0" smtClean="0"/>
              <a:t>Congratulations!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381250" y="2794000"/>
            <a:ext cx="7429500" cy="2398713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 smtClean="0"/>
              <a:t>You should now </a:t>
            </a:r>
            <a:r>
              <a:rPr lang="en-US" altLang="en-US" dirty="0" smtClean="0"/>
              <a:t>understand how to work effectively in Teams and Channels.</a:t>
            </a:r>
            <a:endParaRPr lang="en-US" altLang="en-US" dirty="0" smtClean="0"/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dirty="0" smtClean="0"/>
              <a:t>Start </a:t>
            </a:r>
            <a:r>
              <a:rPr lang="en-US" altLang="en-US" dirty="0" smtClean="0"/>
              <a:t>collaborating</a:t>
            </a:r>
            <a:r>
              <a:rPr lang="en-US" altLang="en-US" dirty="0" smtClean="0"/>
              <a:t>!</a:t>
            </a:r>
            <a:endParaRPr lang="en-US" altLang="en-US" dirty="0" smtClean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519488" y="4775200"/>
            <a:ext cx="5400675" cy="161448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000" dirty="0" smtClean="0"/>
              <a:t>Join us in the next learning module </a:t>
            </a:r>
            <a:r>
              <a:rPr lang="en-US" sz="3000" b="1" dirty="0" smtClean="0"/>
              <a:t>Communicating in Teams</a:t>
            </a:r>
            <a:endParaRPr lang="en-US" sz="3000" b="1" dirty="0" smtClean="0"/>
          </a:p>
          <a:p>
            <a:pPr marL="0" indent="0" algn="ctr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100" dirty="0" smtClean="0"/>
              <a:t>For questions or feedback please contact </a:t>
            </a:r>
            <a:r>
              <a:rPr lang="en-CA" sz="2100" u="sng" dirty="0" smtClean="0">
                <a:hlinkClick r:id="rId2"/>
              </a:rPr>
              <a:t>DFO.IMTS.DWS-SEN.GIST.MPO@dfo-mpo.gc.ca</a:t>
            </a:r>
            <a:endParaRPr lang="en-US" sz="2100" dirty="0" smtClean="0"/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2293" name="Picture 12" descr="header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717800"/>
            <a:ext cx="7647430" cy="370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Add a Channel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Teams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the three dots beside the team name for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More options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 channel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8377881" y="1303338"/>
            <a:ext cx="3353274" cy="2601397"/>
            <a:chOff x="7827394" y="1303339"/>
            <a:chExt cx="4364606" cy="299407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/>
            <a:srcRect t="909" b="48709"/>
            <a:stretch/>
          </p:blipFill>
          <p:spPr>
            <a:xfrm>
              <a:off x="7831265" y="1303339"/>
              <a:ext cx="4360735" cy="2994075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827394" y="3091908"/>
              <a:ext cx="830882" cy="64301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77881" y="3904735"/>
            <a:ext cx="3353274" cy="2962298"/>
            <a:chOff x="8377881" y="3904735"/>
            <a:chExt cx="3353274" cy="296229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l="3021" r="2334" b="2935"/>
            <a:stretch/>
          </p:blipFill>
          <p:spPr>
            <a:xfrm>
              <a:off x="8377881" y="3904735"/>
              <a:ext cx="3353274" cy="296229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0187818" y="4186724"/>
              <a:ext cx="255132" cy="169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78293" y="5131259"/>
              <a:ext cx="994532" cy="2122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409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Enter a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Channel name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Enter a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Description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the channel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Select the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Privacy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the channel</a:t>
            </a:r>
          </a:p>
          <a:p>
            <a:pPr marL="11430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Standard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accessible to everyone on the team</a:t>
            </a:r>
            <a:endParaRPr kumimoji="0" lang="en-US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Private</a:t>
            </a: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only accessible to members you invite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Select whether or not you want the channel to automatically show the channel in everyone’s list</a:t>
            </a:r>
          </a:p>
          <a:p>
            <a:pPr marL="11430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NOTE: if you do not select this option, the channel will appear as a hidden channel in the team list and users will have to “Unhide” the channel to view it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create the channel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33934" y="2120862"/>
            <a:ext cx="5676900" cy="4067175"/>
            <a:chOff x="6333934" y="2120862"/>
            <a:chExt cx="5676900" cy="4067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3934" y="2120862"/>
              <a:ext cx="5676900" cy="406717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621911" y="2908863"/>
              <a:ext cx="5046214" cy="320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1911" y="3650504"/>
              <a:ext cx="5046214" cy="6928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1911" y="5261539"/>
              <a:ext cx="3293614" cy="282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10875" y="5785414"/>
              <a:ext cx="857250" cy="282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6621910" y="4748464"/>
            <a:ext cx="4718879" cy="282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98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0" y="2303736"/>
            <a:ext cx="5796774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 a Channel – Method 2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on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Teams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to access the Teams panel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the three dots beside the team name for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More Options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Select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Manage Team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6490010" y="1303338"/>
            <a:ext cx="5701990" cy="5108613"/>
            <a:chOff x="6202721" y="1303338"/>
            <a:chExt cx="5989279" cy="5229225"/>
          </a:xfrm>
        </p:grpSpPr>
        <p:grpSp>
          <p:nvGrpSpPr>
            <p:cNvPr id="40" name="Group 39"/>
            <p:cNvGrpSpPr/>
            <p:nvPr/>
          </p:nvGrpSpPr>
          <p:grpSpPr>
            <a:xfrm>
              <a:off x="6202721" y="1303338"/>
              <a:ext cx="5989279" cy="5229225"/>
              <a:chOff x="6202721" y="1303338"/>
              <a:chExt cx="5989279" cy="5229225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2721" y="1303338"/>
                <a:ext cx="5981700" cy="5229225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091854" y="1303338"/>
                <a:ext cx="2100146" cy="9667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02721" y="3359979"/>
                <a:ext cx="3130850" cy="31725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9450234" y="1826864"/>
              <a:ext cx="485503" cy="236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50233" y="3030229"/>
              <a:ext cx="1857103" cy="393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5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5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6"/>
          <p:cNvSpPr txBox="1">
            <a:spLocks/>
          </p:cNvSpPr>
          <p:nvPr/>
        </p:nvSpPr>
        <p:spPr bwMode="auto">
          <a:xfrm>
            <a:off x="582170" y="2303736"/>
            <a:ext cx="5167916" cy="41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 a Channel – Method 2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Select the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Channels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tab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 channel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50086" y="2120862"/>
            <a:ext cx="6441914" cy="3351341"/>
            <a:chOff x="5750086" y="2120862"/>
            <a:chExt cx="6441914" cy="33513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086" y="2120862"/>
              <a:ext cx="6441914" cy="335134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7314878" y="2852663"/>
              <a:ext cx="494997" cy="2652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1005135" y="3161539"/>
              <a:ext cx="1047603" cy="2438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55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527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582171" y="2317781"/>
            <a:ext cx="5879330" cy="410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Enter a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Channel name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Enter a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Description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 the channel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Select the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Privacy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the channel</a:t>
            </a:r>
          </a:p>
          <a:p>
            <a:pPr marL="11430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Standard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accessible to everyone on the team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1430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Private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only accessible to members you invite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Select whether or not you want the channel to automatically show the channel in everyone’s list</a:t>
            </a:r>
          </a:p>
          <a:p>
            <a:pPr marL="11430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NOTE: if you do not select this option, the channel will appear as a hidden channel in the team list and users will have to “Unhide” the channel to view it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Add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 create the channel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33934" y="2120862"/>
            <a:ext cx="5676900" cy="4067175"/>
            <a:chOff x="6333934" y="2120862"/>
            <a:chExt cx="5676900" cy="4067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3934" y="2120862"/>
              <a:ext cx="5676900" cy="4067175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621911" y="2908863"/>
              <a:ext cx="5046214" cy="3201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21911" y="3650504"/>
              <a:ext cx="5046214" cy="6928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21911" y="5261539"/>
              <a:ext cx="3293614" cy="282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810875" y="5785414"/>
              <a:ext cx="857250" cy="2820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378" y="1332860"/>
            <a:ext cx="6576533" cy="788002"/>
            <a:chOff x="45378" y="1332860"/>
            <a:chExt cx="6576533" cy="788002"/>
          </a:xfrm>
        </p:grpSpPr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Add a Channel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B7B3825-75BE-49D6-8AA0-06534082C4C0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7" t="21625" r="20284" b="20443"/>
            <a:stretch/>
          </p:blipFill>
          <p:spPr>
            <a:xfrm>
              <a:off x="45378" y="1452546"/>
              <a:ext cx="662756" cy="561954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6621910" y="4748464"/>
            <a:ext cx="4718879" cy="282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48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6"/>
          <p:cNvSpPr txBox="1">
            <a:spLocks/>
          </p:cNvSpPr>
          <p:nvPr/>
        </p:nvSpPr>
        <p:spPr bwMode="auto">
          <a:xfrm>
            <a:off x="615535" y="2746320"/>
            <a:ext cx="4527965" cy="33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At the top of each channel, you’ll find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tabs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– these are links to the channel’s posts, files, apps, services, and sites. Each channel automatically comes with a</a:t>
            </a:r>
          </a:p>
          <a:p>
            <a:pPr marL="342900" indent="-342900"/>
            <a:r>
              <a:rPr lang="en-US" altLang="en-US" sz="2400" b="1" noProof="0" dirty="0" smtClean="0">
                <a:solidFill>
                  <a:prstClr val="black"/>
                </a:solidFill>
              </a:rPr>
              <a:t>Posts</a:t>
            </a:r>
            <a:r>
              <a:rPr lang="en-US" altLang="en-US" sz="2400" noProof="0" dirty="0" smtClean="0">
                <a:solidFill>
                  <a:prstClr val="black"/>
                </a:solidFill>
              </a:rPr>
              <a:t> tab</a:t>
            </a:r>
          </a:p>
          <a:p>
            <a:pPr marL="342900" indent="-342900"/>
            <a:r>
              <a:rPr lang="en-US" altLang="en-US" sz="2400" b="1" noProof="0" dirty="0" smtClean="0">
                <a:solidFill>
                  <a:prstClr val="black"/>
                </a:solidFill>
              </a:rPr>
              <a:t>Files </a:t>
            </a:r>
            <a:r>
              <a:rPr lang="en-US" altLang="en-US" sz="2400" noProof="0" dirty="0" smtClean="0">
                <a:solidFill>
                  <a:prstClr val="black"/>
                </a:solidFill>
              </a:rPr>
              <a:t>tab</a:t>
            </a:r>
          </a:p>
          <a:p>
            <a:pPr marL="342900" indent="-342900"/>
            <a:r>
              <a:rPr kumimoji="0" lang="en-US" altLang="en-US" sz="2400" b="1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Wiki</a:t>
            </a:r>
            <a:r>
              <a:rPr kumimoji="0" lang="en-US" altLang="en-US" sz="2400" b="1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tab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8756" y="1332860"/>
            <a:ext cx="6473155" cy="788002"/>
            <a:chOff x="148756" y="1332860"/>
            <a:chExt cx="6473155" cy="788002"/>
          </a:xfrm>
        </p:grpSpPr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708134" y="1332860"/>
              <a:ext cx="5913777" cy="788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rPr>
                <a:t>Teams and Channels 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B5D95-2384-40BC-8317-2981F03EF25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8756" y="1541707"/>
              <a:ext cx="559378" cy="327775"/>
              <a:chOff x="511893" y="627707"/>
              <a:chExt cx="285" cy="16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154CA5E-E098-4CB2-B783-184F75393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93" y="627830"/>
                <a:ext cx="63" cy="44"/>
              </a:xfrm>
              <a:custGeom>
                <a:avLst/>
                <a:gdLst>
                  <a:gd name="T0" fmla="*/ 0 w 75"/>
                  <a:gd name="T1" fmla="*/ 53 h 53"/>
                  <a:gd name="T2" fmla="*/ 0 w 75"/>
                  <a:gd name="T3" fmla="*/ 53 h 53"/>
                  <a:gd name="T4" fmla="*/ 63 w 75"/>
                  <a:gd name="T5" fmla="*/ 53 h 53"/>
                  <a:gd name="T6" fmla="*/ 63 w 75"/>
                  <a:gd name="T7" fmla="*/ 53 h 53"/>
                  <a:gd name="T8" fmla="*/ 75 w 75"/>
                  <a:gd name="T9" fmla="*/ 4 h 53"/>
                  <a:gd name="T10" fmla="*/ 54 w 75"/>
                  <a:gd name="T11" fmla="*/ 0 h 53"/>
                  <a:gd name="T12" fmla="*/ 0 w 75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53">
                    <a:moveTo>
                      <a:pt x="0" y="53"/>
                    </a:moveTo>
                    <a:lnTo>
                      <a:pt x="0" y="53"/>
                    </a:lnTo>
                    <a:lnTo>
                      <a:pt x="63" y="53"/>
                    </a:lnTo>
                    <a:lnTo>
                      <a:pt x="63" y="53"/>
                    </a:lnTo>
                    <a:cubicBezTo>
                      <a:pt x="63" y="35"/>
                      <a:pt x="67" y="19"/>
                      <a:pt x="75" y="4"/>
                    </a:cubicBezTo>
                    <a:cubicBezTo>
                      <a:pt x="69" y="1"/>
                      <a:pt x="61" y="0"/>
                      <a:pt x="54" y="0"/>
                    </a:cubicBezTo>
                    <a:cubicBezTo>
                      <a:pt x="24" y="0"/>
                      <a:pt x="0" y="24"/>
                      <a:pt x="0" y="53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4D45345-CDC6-491F-B48F-1A65C23CD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9" y="627807"/>
                <a:ext cx="115" cy="67"/>
              </a:xfrm>
              <a:custGeom>
                <a:avLst/>
                <a:gdLst>
                  <a:gd name="T0" fmla="*/ 22 w 138"/>
                  <a:gd name="T1" fmla="*/ 25 h 80"/>
                  <a:gd name="T2" fmla="*/ 22 w 138"/>
                  <a:gd name="T3" fmla="*/ 25 h 80"/>
                  <a:gd name="T4" fmla="*/ 13 w 138"/>
                  <a:gd name="T5" fmla="*/ 36 h 80"/>
                  <a:gd name="T6" fmla="*/ 6 w 138"/>
                  <a:gd name="T7" fmla="*/ 48 h 80"/>
                  <a:gd name="T8" fmla="*/ 0 w 138"/>
                  <a:gd name="T9" fmla="*/ 80 h 80"/>
                  <a:gd name="T10" fmla="*/ 17 w 138"/>
                  <a:gd name="T11" fmla="*/ 80 h 80"/>
                  <a:gd name="T12" fmla="*/ 30 w 138"/>
                  <a:gd name="T13" fmla="*/ 80 h 80"/>
                  <a:gd name="T14" fmla="*/ 44 w 138"/>
                  <a:gd name="T15" fmla="*/ 80 h 80"/>
                  <a:gd name="T16" fmla="*/ 116 w 138"/>
                  <a:gd name="T17" fmla="*/ 80 h 80"/>
                  <a:gd name="T18" fmla="*/ 138 w 138"/>
                  <a:gd name="T19" fmla="*/ 25 h 80"/>
                  <a:gd name="T20" fmla="*/ 80 w 138"/>
                  <a:gd name="T21" fmla="*/ 0 h 80"/>
                  <a:gd name="T22" fmla="*/ 22 w 138"/>
                  <a:gd name="T23" fmla="*/ 2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80">
                    <a:moveTo>
                      <a:pt x="22" y="25"/>
                    </a:moveTo>
                    <a:lnTo>
                      <a:pt x="22" y="25"/>
                    </a:lnTo>
                    <a:cubicBezTo>
                      <a:pt x="19" y="28"/>
                      <a:pt x="16" y="32"/>
                      <a:pt x="13" y="36"/>
                    </a:cubicBezTo>
                    <a:cubicBezTo>
                      <a:pt x="11" y="40"/>
                      <a:pt x="8" y="44"/>
                      <a:pt x="6" y="48"/>
                    </a:cubicBezTo>
                    <a:cubicBezTo>
                      <a:pt x="2" y="58"/>
                      <a:pt x="0" y="69"/>
                      <a:pt x="0" y="80"/>
                    </a:cubicBezTo>
                    <a:lnTo>
                      <a:pt x="17" y="80"/>
                    </a:lnTo>
                    <a:lnTo>
                      <a:pt x="30" y="80"/>
                    </a:lnTo>
                    <a:lnTo>
                      <a:pt x="44" y="80"/>
                    </a:lnTo>
                    <a:lnTo>
                      <a:pt x="116" y="80"/>
                    </a:lnTo>
                    <a:cubicBezTo>
                      <a:pt x="116" y="58"/>
                      <a:pt x="124" y="39"/>
                      <a:pt x="138" y="25"/>
                    </a:cubicBezTo>
                    <a:cubicBezTo>
                      <a:pt x="123" y="9"/>
                      <a:pt x="103" y="0"/>
                      <a:pt x="80" y="0"/>
                    </a:cubicBezTo>
                    <a:cubicBezTo>
                      <a:pt x="57" y="0"/>
                      <a:pt x="36" y="9"/>
                      <a:pt x="22" y="25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CEEA364A-2F31-48C9-9804-493DA260A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89" y="627829"/>
                <a:ext cx="89" cy="45"/>
              </a:xfrm>
              <a:custGeom>
                <a:avLst/>
                <a:gdLst>
                  <a:gd name="T0" fmla="*/ 53 w 106"/>
                  <a:gd name="T1" fmla="*/ 0 h 54"/>
                  <a:gd name="T2" fmla="*/ 53 w 106"/>
                  <a:gd name="T3" fmla="*/ 0 h 54"/>
                  <a:gd name="T4" fmla="*/ 32 w 106"/>
                  <a:gd name="T5" fmla="*/ 5 h 54"/>
                  <a:gd name="T6" fmla="*/ 20 w 106"/>
                  <a:gd name="T7" fmla="*/ 12 h 54"/>
                  <a:gd name="T8" fmla="*/ 10 w 106"/>
                  <a:gd name="T9" fmla="*/ 22 h 54"/>
                  <a:gd name="T10" fmla="*/ 0 w 106"/>
                  <a:gd name="T11" fmla="*/ 54 h 54"/>
                  <a:gd name="T12" fmla="*/ 17 w 106"/>
                  <a:gd name="T13" fmla="*/ 54 h 54"/>
                  <a:gd name="T14" fmla="*/ 30 w 106"/>
                  <a:gd name="T15" fmla="*/ 54 h 54"/>
                  <a:gd name="T16" fmla="*/ 44 w 106"/>
                  <a:gd name="T17" fmla="*/ 54 h 54"/>
                  <a:gd name="T18" fmla="*/ 106 w 106"/>
                  <a:gd name="T19" fmla="*/ 54 h 54"/>
                  <a:gd name="T20" fmla="*/ 53 w 106"/>
                  <a:gd name="T2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54">
                    <a:moveTo>
                      <a:pt x="53" y="0"/>
                    </a:moveTo>
                    <a:lnTo>
                      <a:pt x="53" y="0"/>
                    </a:lnTo>
                    <a:cubicBezTo>
                      <a:pt x="45" y="0"/>
                      <a:pt x="38" y="2"/>
                      <a:pt x="32" y="5"/>
                    </a:cubicBezTo>
                    <a:cubicBezTo>
                      <a:pt x="27" y="7"/>
                      <a:pt x="24" y="9"/>
                      <a:pt x="20" y="12"/>
                    </a:cubicBezTo>
                    <a:cubicBezTo>
                      <a:pt x="16" y="15"/>
                      <a:pt x="13" y="18"/>
                      <a:pt x="10" y="22"/>
                    </a:cubicBezTo>
                    <a:cubicBezTo>
                      <a:pt x="4" y="31"/>
                      <a:pt x="0" y="42"/>
                      <a:pt x="0" y="54"/>
                    </a:cubicBezTo>
                    <a:lnTo>
                      <a:pt x="17" y="54"/>
                    </a:lnTo>
                    <a:lnTo>
                      <a:pt x="30" y="54"/>
                    </a:lnTo>
                    <a:lnTo>
                      <a:pt x="44" y="54"/>
                    </a:lnTo>
                    <a:lnTo>
                      <a:pt x="106" y="54"/>
                    </a:lnTo>
                    <a:cubicBezTo>
                      <a:pt x="106" y="24"/>
                      <a:pt x="82" y="0"/>
                      <a:pt x="53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6C2F898-FB6D-4876-B0B3-B1FCA212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105" y="627763"/>
                <a:ext cx="56" cy="56"/>
              </a:xfrm>
              <a:custGeom>
                <a:avLst/>
                <a:gdLst>
                  <a:gd name="T0" fmla="*/ 31 w 66"/>
                  <a:gd name="T1" fmla="*/ 66 h 67"/>
                  <a:gd name="T2" fmla="*/ 31 w 66"/>
                  <a:gd name="T3" fmla="*/ 66 h 67"/>
                  <a:gd name="T4" fmla="*/ 33 w 66"/>
                  <a:gd name="T5" fmla="*/ 67 h 67"/>
                  <a:gd name="T6" fmla="*/ 35 w 66"/>
                  <a:gd name="T7" fmla="*/ 66 h 67"/>
                  <a:gd name="T8" fmla="*/ 57 w 66"/>
                  <a:gd name="T9" fmla="*/ 56 h 67"/>
                  <a:gd name="T10" fmla="*/ 66 w 66"/>
                  <a:gd name="T11" fmla="*/ 33 h 67"/>
                  <a:gd name="T12" fmla="*/ 33 w 66"/>
                  <a:gd name="T13" fmla="*/ 0 h 67"/>
                  <a:gd name="T14" fmla="*/ 0 w 66"/>
                  <a:gd name="T15" fmla="*/ 33 h 67"/>
                  <a:gd name="T16" fmla="*/ 9 w 66"/>
                  <a:gd name="T17" fmla="*/ 56 h 67"/>
                  <a:gd name="T18" fmla="*/ 31 w 66"/>
                  <a:gd name="T1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7">
                    <a:moveTo>
                      <a:pt x="31" y="66"/>
                    </a:moveTo>
                    <a:lnTo>
                      <a:pt x="31" y="66"/>
                    </a:lnTo>
                    <a:cubicBezTo>
                      <a:pt x="31" y="66"/>
                      <a:pt x="32" y="67"/>
                      <a:pt x="33" y="67"/>
                    </a:cubicBezTo>
                    <a:cubicBezTo>
                      <a:pt x="34" y="67"/>
                      <a:pt x="34" y="66"/>
                      <a:pt x="35" y="66"/>
                    </a:cubicBezTo>
                    <a:cubicBezTo>
                      <a:pt x="44" y="66"/>
                      <a:pt x="51" y="62"/>
                      <a:pt x="57" y="56"/>
                    </a:cubicBezTo>
                    <a:cubicBezTo>
                      <a:pt x="63" y="50"/>
                      <a:pt x="66" y="4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42"/>
                      <a:pt x="3" y="50"/>
                      <a:pt x="9" y="56"/>
                    </a:cubicBezTo>
                    <a:cubicBezTo>
                      <a:pt x="15" y="62"/>
                      <a:pt x="22" y="66"/>
                      <a:pt x="31" y="66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75DF61B-77E1-4A1F-A963-39BA01E50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91" y="627707"/>
                <a:ext cx="89" cy="89"/>
              </a:xfrm>
              <a:custGeom>
                <a:avLst/>
                <a:gdLst>
                  <a:gd name="T0" fmla="*/ 23 w 106"/>
                  <a:gd name="T1" fmla="*/ 98 h 107"/>
                  <a:gd name="T2" fmla="*/ 23 w 106"/>
                  <a:gd name="T3" fmla="*/ 98 h 107"/>
                  <a:gd name="T4" fmla="*/ 49 w 106"/>
                  <a:gd name="T5" fmla="*/ 107 h 107"/>
                  <a:gd name="T6" fmla="*/ 53 w 106"/>
                  <a:gd name="T7" fmla="*/ 107 h 107"/>
                  <a:gd name="T8" fmla="*/ 57 w 106"/>
                  <a:gd name="T9" fmla="*/ 107 h 107"/>
                  <a:gd name="T10" fmla="*/ 83 w 106"/>
                  <a:gd name="T11" fmla="*/ 98 h 107"/>
                  <a:gd name="T12" fmla="*/ 106 w 106"/>
                  <a:gd name="T13" fmla="*/ 54 h 107"/>
                  <a:gd name="T14" fmla="*/ 75 w 106"/>
                  <a:gd name="T15" fmla="*/ 5 h 107"/>
                  <a:gd name="T16" fmla="*/ 53 w 106"/>
                  <a:gd name="T17" fmla="*/ 0 h 107"/>
                  <a:gd name="T18" fmla="*/ 31 w 106"/>
                  <a:gd name="T19" fmla="*/ 5 h 107"/>
                  <a:gd name="T20" fmla="*/ 31 w 106"/>
                  <a:gd name="T21" fmla="*/ 5 h 107"/>
                  <a:gd name="T22" fmla="*/ 0 w 106"/>
                  <a:gd name="T23" fmla="*/ 54 h 107"/>
                  <a:gd name="T24" fmla="*/ 23 w 106"/>
                  <a:gd name="T25" fmla="*/ 9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107">
                    <a:moveTo>
                      <a:pt x="23" y="98"/>
                    </a:moveTo>
                    <a:lnTo>
                      <a:pt x="23" y="98"/>
                    </a:lnTo>
                    <a:cubicBezTo>
                      <a:pt x="30" y="103"/>
                      <a:pt x="39" y="106"/>
                      <a:pt x="49" y="107"/>
                    </a:cubicBezTo>
                    <a:cubicBezTo>
                      <a:pt x="50" y="107"/>
                      <a:pt x="52" y="107"/>
                      <a:pt x="53" y="107"/>
                    </a:cubicBezTo>
                    <a:cubicBezTo>
                      <a:pt x="54" y="107"/>
                      <a:pt x="55" y="107"/>
                      <a:pt x="57" y="107"/>
                    </a:cubicBezTo>
                    <a:cubicBezTo>
                      <a:pt x="66" y="106"/>
                      <a:pt x="76" y="103"/>
                      <a:pt x="83" y="98"/>
                    </a:cubicBezTo>
                    <a:cubicBezTo>
                      <a:pt x="97" y="88"/>
                      <a:pt x="106" y="72"/>
                      <a:pt x="106" y="54"/>
                    </a:cubicBezTo>
                    <a:cubicBezTo>
                      <a:pt x="106" y="32"/>
                      <a:pt x="93" y="14"/>
                      <a:pt x="75" y="5"/>
                    </a:cubicBezTo>
                    <a:cubicBezTo>
                      <a:pt x="68" y="2"/>
                      <a:pt x="61" y="0"/>
                      <a:pt x="53" y="0"/>
                    </a:cubicBezTo>
                    <a:cubicBezTo>
                      <a:pt x="45" y="0"/>
                      <a:pt x="38" y="2"/>
                      <a:pt x="31" y="5"/>
                    </a:cubicBezTo>
                    <a:lnTo>
                      <a:pt x="31" y="5"/>
                    </a:lnTo>
                    <a:cubicBezTo>
                      <a:pt x="12" y="14"/>
                      <a:pt x="0" y="32"/>
                      <a:pt x="0" y="54"/>
                    </a:cubicBezTo>
                    <a:cubicBezTo>
                      <a:pt x="0" y="72"/>
                      <a:pt x="9" y="88"/>
                      <a:pt x="23" y="98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AAED730-DFC9-4DDE-A950-0B4843D2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05" y="627752"/>
                <a:ext cx="67" cy="67"/>
              </a:xfrm>
              <a:custGeom>
                <a:avLst/>
                <a:gdLst>
                  <a:gd name="T0" fmla="*/ 40 w 80"/>
                  <a:gd name="T1" fmla="*/ 0 h 80"/>
                  <a:gd name="T2" fmla="*/ 40 w 80"/>
                  <a:gd name="T3" fmla="*/ 0 h 80"/>
                  <a:gd name="T4" fmla="*/ 0 w 80"/>
                  <a:gd name="T5" fmla="*/ 40 h 80"/>
                  <a:gd name="T6" fmla="*/ 14 w 80"/>
                  <a:gd name="T7" fmla="*/ 70 h 80"/>
                  <a:gd name="T8" fmla="*/ 37 w 80"/>
                  <a:gd name="T9" fmla="*/ 80 h 80"/>
                  <a:gd name="T10" fmla="*/ 40 w 80"/>
                  <a:gd name="T11" fmla="*/ 80 h 80"/>
                  <a:gd name="T12" fmla="*/ 42 w 80"/>
                  <a:gd name="T13" fmla="*/ 80 h 80"/>
                  <a:gd name="T14" fmla="*/ 65 w 80"/>
                  <a:gd name="T15" fmla="*/ 70 h 80"/>
                  <a:gd name="T16" fmla="*/ 80 w 80"/>
                  <a:gd name="T17" fmla="*/ 40 h 80"/>
                  <a:gd name="T18" fmla="*/ 40 w 8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80">
                    <a:moveTo>
                      <a:pt x="40" y="0"/>
                    </a:moveTo>
                    <a:lnTo>
                      <a:pt x="40" y="0"/>
                    </a:lnTo>
                    <a:cubicBezTo>
                      <a:pt x="18" y="0"/>
                      <a:pt x="0" y="18"/>
                      <a:pt x="0" y="40"/>
                    </a:cubicBezTo>
                    <a:cubicBezTo>
                      <a:pt x="0" y="52"/>
                      <a:pt x="5" y="63"/>
                      <a:pt x="14" y="70"/>
                    </a:cubicBezTo>
                    <a:cubicBezTo>
                      <a:pt x="21" y="76"/>
                      <a:pt x="29" y="79"/>
                      <a:pt x="37" y="80"/>
                    </a:cubicBezTo>
                    <a:cubicBezTo>
                      <a:pt x="38" y="80"/>
                      <a:pt x="39" y="80"/>
                      <a:pt x="40" y="80"/>
                    </a:cubicBezTo>
                    <a:cubicBezTo>
                      <a:pt x="41" y="80"/>
                      <a:pt x="41" y="80"/>
                      <a:pt x="42" y="80"/>
                    </a:cubicBezTo>
                    <a:cubicBezTo>
                      <a:pt x="51" y="79"/>
                      <a:pt x="59" y="76"/>
                      <a:pt x="65" y="70"/>
                    </a:cubicBezTo>
                    <a:cubicBezTo>
                      <a:pt x="74" y="63"/>
                      <a:pt x="80" y="52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</a:path>
                </a:pathLst>
              </a:custGeom>
              <a:noFill/>
              <a:ln w="31750">
                <a:solidFill>
                  <a:srgbClr val="6969B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149" name="Picture 12" descr="header_cro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975898" y="2150384"/>
            <a:ext cx="7216102" cy="4111680"/>
            <a:chOff x="4975898" y="2746320"/>
            <a:chExt cx="7216102" cy="41116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5898" y="2746320"/>
              <a:ext cx="7216102" cy="411168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016752" y="2852929"/>
              <a:ext cx="1060704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988056" y="2852929"/>
              <a:ext cx="248094" cy="27432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89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1592</Words>
  <Application>Microsoft Office PowerPoint</Application>
  <PresentationFormat>Widescreen</PresentationFormat>
  <Paragraphs>231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Microsoft Teams Training Module 4</vt:lpstr>
      <vt:lpstr>In this module you will learn how to: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</vt:lpstr>
    </vt:vector>
  </TitlesOfParts>
  <Company>DFO-MPO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Natasha</dc:creator>
  <cp:lastModifiedBy>Lim, Natasha</cp:lastModifiedBy>
  <cp:revision>65</cp:revision>
  <dcterms:created xsi:type="dcterms:W3CDTF">2020-01-14T16:21:08Z</dcterms:created>
  <dcterms:modified xsi:type="dcterms:W3CDTF">2020-02-20T20:23:00Z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fb733f-faef-464c-9b6d-731b56f94973_Enabled">
    <vt:lpwstr>true</vt:lpwstr>
  </property>
  <property fmtid="{D5CDD505-2E9C-101B-9397-08002B2CF9AE}" pid="3" name="MSIP_Label_1bfb733f-faef-464c-9b6d-731b56f94973_SetDate">
    <vt:lpwstr>2020-01-14T16:33:44Z</vt:lpwstr>
  </property>
  <property fmtid="{D5CDD505-2E9C-101B-9397-08002B2CF9AE}" pid="4" name="MSIP_Label_1bfb733f-faef-464c-9b6d-731b56f94973_Method">
    <vt:lpwstr>Standard</vt:lpwstr>
  </property>
  <property fmtid="{D5CDD505-2E9C-101B-9397-08002B2CF9AE}" pid="5" name="MSIP_Label_1bfb733f-faef-464c-9b6d-731b56f94973_Name">
    <vt:lpwstr>Unclass - Non-Classifié</vt:lpwstr>
  </property>
  <property fmtid="{D5CDD505-2E9C-101B-9397-08002B2CF9AE}" pid="6" name="MSIP_Label_1bfb733f-faef-464c-9b6d-731b56f94973_SiteId">
    <vt:lpwstr>1594fdae-a1d9-4405-915d-011467234338</vt:lpwstr>
  </property>
  <property fmtid="{D5CDD505-2E9C-101B-9397-08002B2CF9AE}" pid="7" name="MSIP_Label_1bfb733f-faef-464c-9b6d-731b56f94973_ActionId">
    <vt:lpwstr>16b07ae4-d42b-42ec-907a-0000637cddcc</vt:lpwstr>
  </property>
</Properties>
</file>