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9" r:id="rId3"/>
    <p:sldId id="268" r:id="rId4"/>
    <p:sldId id="280" r:id="rId5"/>
    <p:sldId id="281" r:id="rId6"/>
    <p:sldId id="289" r:id="rId7"/>
    <p:sldId id="573" r:id="rId8"/>
    <p:sldId id="262" r:id="rId9"/>
    <p:sldId id="274" r:id="rId10"/>
    <p:sldId id="292" r:id="rId11"/>
    <p:sldId id="271" r:id="rId12"/>
    <p:sldId id="295" r:id="rId13"/>
    <p:sldId id="264" r:id="rId14"/>
    <p:sldId id="3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66"/>
    <a:srgbClr val="2B3902"/>
    <a:srgbClr val="4A206A"/>
    <a:srgbClr val="C55A11"/>
    <a:srgbClr val="631324"/>
    <a:srgbClr val="183459"/>
    <a:srgbClr val="1F8CD9"/>
    <a:srgbClr val="C4BA3E"/>
    <a:srgbClr val="B65A1D"/>
    <a:srgbClr val="C6BD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16" autoAdjust="0"/>
    <p:restoredTop sz="89203" autoAdjust="0"/>
  </p:normalViewPr>
  <p:slideViewPr>
    <p:cSldViewPr snapToGrid="0" snapToObjects="1">
      <p:cViewPr varScale="1">
        <p:scale>
          <a:sx n="68" d="100"/>
          <a:sy n="68" d="100"/>
        </p:scale>
        <p:origin x="90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D82460-7193-E041-84FB-DBDD74EEDD01}" type="datetimeFigureOut">
              <a:rPr lang="en-US" smtClean="0"/>
              <a:t>8/20/2021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6F732-00F6-2D40-9C23-8FCFB28E1E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8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1714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8283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7100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39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50DEF-5EF5-43EB-BEC3-1AD30CEF173B}" type="slidenum">
              <a:rPr lang="en-CA" smtClean="0"/>
              <a:t>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448693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50DEF-5EF5-43EB-BEC3-1AD30CEF173B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380753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50DEF-5EF5-43EB-BEC3-1AD30CEF173B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4220193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Mandate letter – flood plain mapping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91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brings me to the framework that I would like to showcase in this talk</a:t>
            </a:r>
          </a:p>
          <a:p>
            <a:r>
              <a:rPr lang="en-US" dirty="0"/>
              <a:t>It is a framework that has been purposefully designed for </a:t>
            </a:r>
            <a:r>
              <a:rPr kumimoji="0" lang="en-CA" sz="12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 Narrow" panose="020B0606020202030204" pitchFamily="34" charset="0"/>
                <a:cs typeface="+mj-cs"/>
              </a:rPr>
              <a:t>Aligning Organizational Strategies with AI Capabilities</a:t>
            </a:r>
            <a:endParaRPr lang="en-US" dirty="0"/>
          </a:p>
          <a:p>
            <a:r>
              <a:rPr lang="en-US" dirty="0"/>
              <a:t>We have starting applying this framework in </a:t>
            </a:r>
            <a:r>
              <a:rPr lang="en-US" dirty="0" err="1"/>
              <a:t>NRCan</a:t>
            </a:r>
            <a:r>
              <a:rPr lang="en-US" dirty="0"/>
              <a:t> to architect and design solutions that map technical decisions back to organizational goals and vice versa</a:t>
            </a:r>
          </a:p>
          <a:p>
            <a:r>
              <a:rPr lang="en-US" dirty="0"/>
              <a:t>This framework was developed by my PhD supervisor at the University of Toronto, Professor Eric Yu, and my research colleague, </a:t>
            </a:r>
            <a:r>
              <a:rPr lang="en-US" dirty="0" err="1"/>
              <a:t>Soroosh</a:t>
            </a:r>
            <a:r>
              <a:rPr lang="en-US" dirty="0"/>
              <a:t> </a:t>
            </a:r>
            <a:r>
              <a:rPr lang="en-US" dirty="0" err="1"/>
              <a:t>Nalchigar</a:t>
            </a:r>
            <a:r>
              <a:rPr lang="en-US" dirty="0"/>
              <a:t>, who is now working at Google</a:t>
            </a:r>
          </a:p>
          <a:p>
            <a:r>
              <a:rPr lang="en-US" dirty="0"/>
              <a:t>I will present a high level overview of this framework and would encourage you to contact use if you would details about our journey in </a:t>
            </a:r>
            <a:r>
              <a:rPr lang="en-US" dirty="0" err="1"/>
              <a:t>NRCan</a:t>
            </a:r>
            <a:r>
              <a:rPr lang="en-US" dirty="0"/>
              <a:t> as we adopt this framework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BTW, you </a:t>
            </a:r>
            <a:r>
              <a:rPr lang="en-US" dirty="0"/>
              <a:t>will note from the affiliations of their co-authors on some these research papers that part of this research was done with the support and participation </a:t>
            </a:r>
            <a:r>
              <a:rPr lang="en-US"/>
              <a:t>of IBM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50DEF-5EF5-43EB-BEC3-1AD30CEF173B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4283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56F732-00F6-2D40-9C23-8FCFB28E1E6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08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50DEF-5EF5-43EB-BEC3-1AD30CEF173B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39545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9272B1-99B0-214E-8926-B46D3A2739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72" y="3572"/>
            <a:ext cx="12176254" cy="68508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733C8AA-7F66-B546-8669-00DE040295D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4381500"/>
            <a:ext cx="12129025" cy="144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67D5A3-287B-C64E-8E26-AE388B0173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2900" y="4008994"/>
            <a:ext cx="11401327" cy="1197286"/>
          </a:xfrm>
          <a:prstGeom prst="rect">
            <a:avLst/>
          </a:prstGeom>
        </p:spPr>
        <p:txBody>
          <a:bodyPr lIns="0" bIns="0" anchor="b">
            <a:normAutofit/>
          </a:bodyPr>
          <a:lstStyle>
            <a:lvl1pPr algn="l">
              <a:defRPr sz="54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7AFF37-CE3A-B742-A62F-2A3257140A5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42900" y="5206280"/>
            <a:ext cx="10158560" cy="508720"/>
          </a:xfrm>
        </p:spPr>
        <p:txBody>
          <a:bodyPr lIns="45720" anchor="b" anchorCtr="0"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  <a:lvl2pPr marL="287338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03275" indent="0">
              <a:buFontTx/>
              <a:buNone/>
              <a:defRPr/>
            </a:lvl4pPr>
            <a:lvl5pPr marL="1031875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subtitle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57C7A8EA-E9AD-2747-BB8E-4E6AC446E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42900" y="5829300"/>
            <a:ext cx="5753100" cy="358775"/>
          </a:xfrm>
        </p:spPr>
        <p:txBody>
          <a:bodyPr lIns="64008" tIns="91440" anchor="b" anchorCtr="0">
            <a:normAutofit/>
          </a:bodyPr>
          <a:lstStyle>
            <a:lvl1pPr marL="0" indent="0">
              <a:buFontTx/>
              <a:buNone/>
              <a:defRPr sz="1800">
                <a:solidFill>
                  <a:schemeClr val="bg1"/>
                </a:solidFill>
              </a:defRPr>
            </a:lvl1pPr>
            <a:lvl2pPr marL="287338" indent="0">
              <a:buFontTx/>
              <a:buNone/>
              <a:defRPr/>
            </a:lvl2pPr>
            <a:lvl3pPr marL="574675" indent="0">
              <a:buFontTx/>
              <a:buNone/>
              <a:defRPr/>
            </a:lvl3pPr>
            <a:lvl4pPr marL="803275" indent="0">
              <a:buFontTx/>
              <a:buNone/>
              <a:defRPr/>
            </a:lvl4pPr>
            <a:lvl5pPr marL="1031875" indent="0">
              <a:buFontTx/>
              <a:buNone/>
              <a:defRPr/>
            </a:lvl5pPr>
          </a:lstStyle>
          <a:p>
            <a:pPr lvl="0"/>
            <a:r>
              <a:rPr lang="en-US" dirty="0"/>
              <a:t>Presenter name</a:t>
            </a:r>
          </a:p>
        </p:txBody>
      </p:sp>
    </p:spTree>
    <p:extLst>
      <p:ext uri="{BB962C8B-B14F-4D97-AF65-F5344CB8AC3E}">
        <p14:creationId xmlns:p14="http://schemas.microsoft.com/office/powerpoint/2010/main" val="3685859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D9CBD6-6F33-9544-91D3-41D9053A0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6CFC8-7F2F-7B4A-A59F-19560AF22B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C3B950-23A4-5442-892C-8F5AC695BF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162A13-03F8-C048-B959-2E6A5B43C267}" type="datetime1">
              <a:rPr lang="en-CA" smtClean="0"/>
              <a:t>2021-08-20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3CD722-331D-A348-8A4A-68C860AD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885E9F-F76A-BA45-B335-B23A8FA6C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327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FBDE30-B1C7-F444-9771-4D706FC3DB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22CD90-D02E-0845-80F4-B0E3C128D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709C4-970A-AF4D-BB35-9E4704CE3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6B955-1AEC-724D-A0DC-4EB48B6B0BF5}" type="datetime1">
              <a:rPr lang="en-CA" smtClean="0"/>
              <a:t>2021-08-20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DEA36-E50F-214A-9BE6-F2771BDD86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53C2FA-514D-FE42-873C-87F607D4B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686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pyright Page (end presentati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F1D4337-A6FF-E447-AEBC-7572F3E160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693" y="3572"/>
            <a:ext cx="12166612" cy="685085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701CB60-8482-4741-A8DB-6E92FB7316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3779520"/>
            <a:ext cx="11391900" cy="350520"/>
          </a:xfrm>
        </p:spPr>
        <p:txBody>
          <a:bodyPr>
            <a:normAutofit/>
          </a:bodyPr>
          <a:lstStyle>
            <a:lvl1pPr algn="ctr">
              <a:defRPr sz="1400" baseline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copyright year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81B140-A1F6-1948-B146-330E1372E2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58C0-6DDE-9444-BC31-866ED9DFCD8E}" type="datetime1">
              <a:rPr lang="en-CA" smtClean="0"/>
              <a:pPr/>
              <a:t>2021-08-20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E9ACE6-299A-EF4D-B9DA-5ECFCC677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86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A1D64-2AF1-FE48-B966-37A28A3E5C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666" y="457200"/>
            <a:ext cx="11269133" cy="99060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8157B-3149-DD49-AF6E-204756CE2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665" y="1600200"/>
            <a:ext cx="11269133" cy="4229100"/>
          </a:xfrm>
        </p:spPr>
        <p:txBody>
          <a:bodyPr/>
          <a:lstStyle>
            <a:lvl1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F9D7E303-64E9-1946-B0E1-0C9BFA265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8858C0-6DDE-9444-BC31-866ED9DFCD8E}" type="datetime1">
              <a:rPr lang="en-CA" smtClean="0"/>
              <a:pPr/>
              <a:t>2021-08-20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2F5B8D02-46EF-1343-B224-187A6611E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CF811CB8-DE62-9D4B-BFD4-B724420BB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5A67B-D0FE-F448-80B1-1191BC67A3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0356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B1071-EAD7-2142-9E61-767469E34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576263"/>
            <a:ext cx="10515600" cy="2852737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D96C5B-016D-C54F-9A6E-0A79A4CE2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632730"/>
            <a:ext cx="10515600" cy="1500187"/>
          </a:xfrm>
        </p:spPr>
        <p:txBody>
          <a:bodyPr anchor="t" anchorCtr="1"/>
          <a:lstStyle>
            <a:lvl1pPr marL="0" indent="0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A2A8EB-B554-EA44-94DE-06559413F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56039D-FA2F-F446-B515-A25EA0F25CD4}" type="datetime1">
              <a:rPr lang="en-CA" smtClean="0"/>
              <a:t>2021-08-20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B3A6A-A61C-6B49-A093-4D6D4B7488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987156-1B62-FF4E-96AA-FF576F5C04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86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0F02A-4F51-E644-8B2B-31C6F597B2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11277600" cy="99060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3D98B-14A6-2B46-A93E-4BC72CD190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5181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8DBDA5-30F9-ED40-BA26-3917134543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0127" y="1600200"/>
            <a:ext cx="51816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1FE26D5-FB56-984C-8394-E70D35274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6990A-28E2-2241-82B9-77C01C864E0E}" type="datetime1">
              <a:rPr lang="en-CA" smtClean="0"/>
              <a:t>2021-08-20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7C6652-EF52-B446-88CA-29FB7E22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625CD-903C-3743-9541-67483A042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300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C21294-1363-054E-8DCD-CB664EF77E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457199"/>
            <a:ext cx="11270721" cy="9906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96DDB2-303F-784C-B377-925EEDAD3B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54FAFF-5E82-6B48-AF85-FD48AEE399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424112"/>
            <a:ext cx="5157787" cy="3282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8AD9F4C-27A7-0C49-8E62-C87DDF9482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44733" y="160020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312F80-5872-0B43-B7B6-ABD5D1318C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44733" y="2424112"/>
            <a:ext cx="5183188" cy="328242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1E9EF0-219D-DC4F-B9E2-6D048D9CE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3CBA0-B8BE-454E-9320-1397925DEF46}" type="datetime1">
              <a:rPr lang="en-CA" smtClean="0"/>
              <a:t>2021-08-20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97A6FEA-DEE0-D744-A158-CB0B632F8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115E0DB-5C91-584F-A15F-D5B2D5476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607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3B0246-A0AF-BF4B-B83B-CEE811610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199"/>
            <a:ext cx="11277600" cy="99060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DA7C7DD-7FD8-0E41-96C0-E2F47CDE3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F398DA-F13D-9644-8FFD-469E8B6CEC02}" type="datetime1">
              <a:rPr lang="en-CA" smtClean="0"/>
              <a:t>2021-08-20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03B0FB-BFC2-BD44-9A8D-9E3AB81A6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44269A-EC65-C948-9444-AD4FE21795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5805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926709-8B13-314E-B328-9E8351BC5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E6AF57-68DC-5241-AA7B-E116E226E515}" type="datetime1">
              <a:rPr lang="en-CA" smtClean="0"/>
              <a:t>2021-08-20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E70B8A-E4B2-DD42-8DBE-FA1DC54BD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834D57-9D7F-3B42-B3FC-5D1C1139C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668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63E635-6006-B247-9A7F-5538367606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314825" cy="990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D88129-AEC9-4942-BFD3-CB2BEC0C1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457200"/>
            <a:ext cx="5645727" cy="524933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3032AB-8D1A-2546-B6D8-ECA4542D11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00199"/>
            <a:ext cx="5232400" cy="410633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084573-3786-904C-BEAB-7308549DE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17373-5A5E-4B47-A8E3-F30B8EF2A23E}" type="datetime1">
              <a:rPr lang="en-CA" smtClean="0"/>
              <a:t>2021-08-20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472E8E-04A5-3D45-8663-18FE598F7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5C7B5-FD8E-414B-BC7D-783D731E5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6418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DDF53D-A5AC-AD43-8D7E-A0962CCEF1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5139267" cy="9906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FDC009-9B3E-C14C-916B-507E998B9C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457201"/>
            <a:ext cx="5350932" cy="52577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5449DF-19BD-214E-8E6F-6C05ACB93A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5139267" cy="41148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BED602-E4B9-3049-8CF0-B312A1FB2C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DD4C1F-7783-E041-9472-24F46D16163B}" type="datetime1">
              <a:rPr lang="en-CA" smtClean="0"/>
              <a:t>2021-08-20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D2C96-46AB-A04E-B81B-D32C166477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C9A2C6-E43C-CF4A-A96C-7FE7A0952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/>
          <a:lstStyle/>
          <a:p>
            <a:fld id="{220513D4-7261-F848-8FAE-CF02B39A77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286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B56E6F-8FD2-0E47-911E-80748C6FC722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1173" y="2715"/>
            <a:ext cx="12169654" cy="6852569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E849F5-151E-204E-9BB8-946F1AC58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11277600" cy="4229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 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E13F5-06DF-D74C-AD90-5506E0F765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40475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68858C0-6DDE-9444-BC31-866ED9DFCD8E}" type="datetime1">
              <a:rPr lang="en-CA" smtClean="0"/>
              <a:pPr/>
              <a:t>2021-08-20</a:t>
            </a:fld>
            <a:endParaRPr lang="en-US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EECFE335-690C-D344-B45B-49DDA88CED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67933" y="6340475"/>
            <a:ext cx="360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057F95FF-DFDB-A547-BB18-138C33CA3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1"/>
            <a:ext cx="11277600" cy="990599"/>
          </a:xfrm>
          <a:prstGeom prst="rect">
            <a:avLst/>
          </a:prstGeom>
        </p:spPr>
        <p:txBody>
          <a:bodyPr vert="horz" lIns="0" tIns="45720" rIns="91440" bIns="45720" rtlCol="0" anchor="b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353303-3C57-8046-9232-D2E7A9E7D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741727" y="0"/>
            <a:ext cx="447224" cy="457199"/>
          </a:xfrm>
          <a:prstGeom prst="rect">
            <a:avLst/>
          </a:prstGeom>
        </p:spPr>
        <p:txBody>
          <a:bodyPr vert="horz" lIns="91440" tIns="45720" rIns="91440" bIns="45720" rtlCol="0" anchor="ctr" anchorCtr="1"/>
          <a:lstStyle>
            <a:lvl1pPr algn="r">
              <a:defRPr sz="1400" b="1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95A67B-D0FE-F448-80B1-1191BC67A3E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70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87338" indent="-287338" algn="l" defTabSz="914400" rtl="0" eaLnBrk="1" latinLnBrk="0" hangingPunct="1">
        <a:lnSpc>
          <a:spcPct val="90000"/>
        </a:lnSpc>
        <a:spcBef>
          <a:spcPts val="1000"/>
        </a:spcBef>
        <a:buSzPct val="70000"/>
        <a:buFontTx/>
        <a:buBlip>
          <a:blip r:embed="rId15"/>
        </a:buBlip>
        <a:tabLst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65138" indent="-177800" algn="l" defTabSz="914400" rtl="0" eaLnBrk="1" latinLnBrk="0" hangingPunct="1">
        <a:lnSpc>
          <a:spcPct val="90000"/>
        </a:lnSpc>
        <a:spcBef>
          <a:spcPts val="500"/>
        </a:spcBef>
        <a:buSzPct val="65000"/>
        <a:buFontTx/>
        <a:buBlip>
          <a:blip r:embed="rId15"/>
        </a:buBlip>
        <a:tabLst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744538" indent="-169863" algn="l" defTabSz="914400" rtl="0" eaLnBrk="1" latinLnBrk="0" hangingPunct="1">
        <a:lnSpc>
          <a:spcPct val="90000"/>
        </a:lnSpc>
        <a:spcBef>
          <a:spcPts val="500"/>
        </a:spcBef>
        <a:buSzPct val="55000"/>
        <a:buFontTx/>
        <a:buBlip>
          <a:blip r:embed="rId15"/>
        </a:buBlip>
        <a:tabLst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73138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5B86AD"/>
        </a:buClr>
        <a:buSzPct val="110000"/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201738" indent="-169863" algn="l" defTabSz="914400" rtl="0" eaLnBrk="1" latinLnBrk="0" hangingPunct="1">
        <a:lnSpc>
          <a:spcPct val="90000"/>
        </a:lnSpc>
        <a:spcBef>
          <a:spcPts val="500"/>
        </a:spcBef>
        <a:buClr>
          <a:srgbClr val="5B86AD"/>
        </a:buClr>
        <a:buFont typeface="Arial" panose="020B0604020202020204" pitchFamily="34" charset="0"/>
        <a:buChar char="•"/>
        <a:tabLst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userDrawn="1">
          <p15:clr>
            <a:srgbClr val="F26B43"/>
          </p15:clr>
        </p15:guide>
        <p15:guide id="5" orient="horz" userDrawn="1">
          <p15:clr>
            <a:srgbClr val="F26B43"/>
          </p15:clr>
        </p15:guide>
        <p15:guide id="6" orient="horz" pos="4320" userDrawn="1">
          <p15:clr>
            <a:srgbClr val="F26B43"/>
          </p15:clr>
        </p15:guide>
        <p15:guide id="7" orient="horz" pos="3672" userDrawn="1">
          <p15:clr>
            <a:srgbClr val="F26B43"/>
          </p15:clr>
        </p15:guide>
        <p15:guide id="8" orient="horz" pos="288" userDrawn="1">
          <p15:clr>
            <a:srgbClr val="F26B43"/>
          </p15:clr>
        </p15:guide>
        <p15:guide id="9" pos="288" userDrawn="1">
          <p15:clr>
            <a:srgbClr val="F26B43"/>
          </p15:clr>
        </p15:guide>
        <p15:guide id="10" pos="7392" userDrawn="1">
          <p15:clr>
            <a:srgbClr val="F26B43"/>
          </p15:clr>
        </p15:guide>
        <p15:guide id="11" pos="7680" userDrawn="1">
          <p15:clr>
            <a:srgbClr val="F26B43"/>
          </p15:clr>
        </p15:guide>
        <p15:guide id="12" orient="horz" pos="912" userDrawn="1">
          <p15:clr>
            <a:srgbClr val="F26B43"/>
          </p15:clr>
        </p15:guide>
        <p15:guide id="13" orient="horz" pos="1008" userDrawn="1">
          <p15:clr>
            <a:srgbClr val="F26B43"/>
          </p15:clr>
        </p15:guide>
        <p15:guide id="14" orient="horz" pos="3600" userDrawn="1">
          <p15:clr>
            <a:srgbClr val="F26B43"/>
          </p15:clr>
        </p15:guide>
        <p15:guide id="15" orient="horz" pos="4224" userDrawn="1">
          <p15:clr>
            <a:srgbClr val="F26B43"/>
          </p15:clr>
        </p15:guide>
        <p15:guide id="16" pos="216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png"/><Relationship Id="rId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65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12" Type="http://schemas.openxmlformats.org/officeDocument/2006/relationships/image" Target="../media/image8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Relationship Id="rId1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10" Type="http://schemas.openxmlformats.org/officeDocument/2006/relationships/image" Target="../media/image13.pn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png"/><Relationship Id="rId18" Type="http://schemas.openxmlformats.org/officeDocument/2006/relationships/image" Target="../media/image29.png"/><Relationship Id="rId26" Type="http://schemas.openxmlformats.org/officeDocument/2006/relationships/image" Target="../media/image37.png"/><Relationship Id="rId21" Type="http://schemas.openxmlformats.org/officeDocument/2006/relationships/image" Target="../media/image32.png"/><Relationship Id="rId34" Type="http://schemas.openxmlformats.org/officeDocument/2006/relationships/image" Target="../media/image4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33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7.png"/><Relationship Id="rId20" Type="http://schemas.openxmlformats.org/officeDocument/2006/relationships/image" Target="../media/image31.png"/><Relationship Id="rId29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32" Type="http://schemas.openxmlformats.org/officeDocument/2006/relationships/image" Target="../media/image43.png"/><Relationship Id="rId37" Type="http://schemas.openxmlformats.org/officeDocument/2006/relationships/image" Target="../media/image48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28" Type="http://schemas.openxmlformats.org/officeDocument/2006/relationships/image" Target="../media/image39.png"/><Relationship Id="rId36" Type="http://schemas.openxmlformats.org/officeDocument/2006/relationships/image" Target="../media/image47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31" Type="http://schemas.openxmlformats.org/officeDocument/2006/relationships/image" Target="../media/image42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png"/><Relationship Id="rId27" Type="http://schemas.openxmlformats.org/officeDocument/2006/relationships/image" Target="../media/image38.png"/><Relationship Id="rId30" Type="http://schemas.openxmlformats.org/officeDocument/2006/relationships/image" Target="../media/image41.png"/><Relationship Id="rId35" Type="http://schemas.openxmlformats.org/officeDocument/2006/relationships/image" Target="../media/image46.png"/><Relationship Id="rId8" Type="http://schemas.openxmlformats.org/officeDocument/2006/relationships/image" Target="../media/image19.png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1.png"/><Relationship Id="rId10" Type="http://schemas.openxmlformats.org/officeDocument/2006/relationships/image" Target="../media/image55.png"/><Relationship Id="rId4" Type="http://schemas.openxmlformats.org/officeDocument/2006/relationships/image" Target="../media/image50.png"/><Relationship Id="rId9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A92F0-8D6C-AC43-AECB-F1F6A3434FE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Digital Accelerator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119572-9F54-C640-876D-80A41B621E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CA" dirty="0"/>
              <a:t>Vik Pant, PhD, Chief Scientist and Chief Science Advisor, Natural Resources Canada</a:t>
            </a:r>
          </a:p>
        </p:txBody>
      </p:sp>
    </p:spTree>
    <p:extLst>
      <p:ext uri="{BB962C8B-B14F-4D97-AF65-F5344CB8AC3E}">
        <p14:creationId xmlns:p14="http://schemas.microsoft.com/office/powerpoint/2010/main" val="29547275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80BBD4-8297-42E0-92B5-55F37C81F7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593E5B1-8234-450F-AC7F-A5AC23411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0513D4-7261-F848-8FAE-CF02B39A77BD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 descr="Timeline&#10;&#10;Description automatically generated">
            <a:extLst>
              <a:ext uri="{FF2B5EF4-FFF2-40B4-BE49-F238E27FC236}">
                <a16:creationId xmlns:a16="http://schemas.microsoft.com/office/drawing/2014/main" id="{8C5A11F6-E468-4C1D-9A8D-07B1134BB7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3" y="2771774"/>
            <a:ext cx="5943603" cy="33432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FF883E-23CD-4B44-BD0F-53BD5E437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597" y="117296"/>
            <a:ext cx="6060677" cy="22158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 descr="Timeline&#10;&#10;Description automatically generated">
            <a:extLst>
              <a:ext uri="{FF2B5EF4-FFF2-40B4-BE49-F238E27FC236}">
                <a16:creationId xmlns:a16="http://schemas.microsoft.com/office/drawing/2014/main" id="{3961A402-F57A-42FD-B502-0BF835DF9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1735" y="2771774"/>
            <a:ext cx="5943603" cy="3343276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B82BF08-41F2-4C15-ABDC-98CB1832FA97}"/>
              </a:ext>
            </a:extLst>
          </p:cNvPr>
          <p:cNvSpPr txBox="1"/>
          <p:nvPr/>
        </p:nvSpPr>
        <p:spPr>
          <a:xfrm>
            <a:off x="2114549" y="6301859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latin typeface="+mj-lt"/>
              </a:rPr>
              <a:t>August 25</a:t>
            </a:r>
            <a:r>
              <a:rPr lang="en-CA" baseline="30000" dirty="0">
                <a:latin typeface="+mj-lt"/>
              </a:rPr>
              <a:t>th</a:t>
            </a:r>
            <a:r>
              <a:rPr lang="en-CA" dirty="0">
                <a:latin typeface="+mj-lt"/>
              </a:rPr>
              <a:t> 2021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281F63-41C8-4077-99B7-1B3B929CC7C7}"/>
              </a:ext>
            </a:extLst>
          </p:cNvPr>
          <p:cNvSpPr txBox="1"/>
          <p:nvPr/>
        </p:nvSpPr>
        <p:spPr>
          <a:xfrm>
            <a:off x="8016350" y="6301859"/>
            <a:ext cx="2202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latin typeface="+mj-lt"/>
              </a:rPr>
              <a:t>September 1</a:t>
            </a:r>
            <a:r>
              <a:rPr lang="en-CA" baseline="30000" dirty="0">
                <a:latin typeface="+mj-lt"/>
              </a:rPr>
              <a:t>st</a:t>
            </a:r>
            <a:r>
              <a:rPr lang="en-CA" dirty="0">
                <a:latin typeface="+mj-lt"/>
              </a:rPr>
              <a:t> 2021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88C7AC-68DD-4FF0-8B93-FB91810AE2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4435" y="1012676"/>
            <a:ext cx="1838692" cy="42509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85351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8B8E28-679A-4C0E-A3D5-3F9163DEC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7E-3FDB-8140-8BF1-5AE1EDE0BE44}" type="slidenum">
              <a:rPr lang="en-US" smtClean="0"/>
              <a:t>11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8B2A2B-57D2-4B40-991E-B11B06B165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9942" y="1284208"/>
            <a:ext cx="3955654" cy="461854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79071" y="148788"/>
            <a:ext cx="11269133" cy="990600"/>
          </a:xfrm>
          <a:prstGeom prst="rect">
            <a:avLst/>
          </a:prstGeom>
          <a:solidFill>
            <a:srgbClr val="2B3902"/>
          </a:solidFill>
        </p:spPr>
        <p:txBody>
          <a:bodyPr vert="horz" lIns="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>
                <a:solidFill>
                  <a:schemeClr val="bg1"/>
                </a:solidFill>
              </a:rPr>
              <a:t> Digital Accelerator Strategic Partnerships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351" y="2478746"/>
            <a:ext cx="1005913" cy="36957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616" y="4008510"/>
            <a:ext cx="1141382" cy="50578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34" y="3210055"/>
            <a:ext cx="1101146" cy="4367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606" y="4876027"/>
            <a:ext cx="835403" cy="67209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7232" y="1379976"/>
            <a:ext cx="702150" cy="73704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t="7030" r="39756"/>
          <a:stretch/>
        </p:blipFill>
        <p:spPr>
          <a:xfrm>
            <a:off x="10148802" y="2285602"/>
            <a:ext cx="1895607" cy="612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07684" y="1360319"/>
            <a:ext cx="1377842" cy="63592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ADBE556-F2AF-4D3A-9B43-31E776FA2BD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93937" y="1284208"/>
            <a:ext cx="4322173" cy="4359452"/>
          </a:xfrm>
          <a:prstGeom prst="rect">
            <a:avLst/>
          </a:prstGeom>
          <a:noFill/>
          <a:ln w="12700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AutoShape 2" descr="File:BDO logo.svg - Wikipedi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747" y="3186958"/>
            <a:ext cx="1573716" cy="61200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B6200A81-D8F4-486B-8E82-0820EECEFA0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378247" y="5066780"/>
            <a:ext cx="1666162" cy="62099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4"/>
          <a:srcRect t="10298" b="7597"/>
          <a:stretch/>
        </p:blipFill>
        <p:spPr>
          <a:xfrm>
            <a:off x="10421267" y="4246653"/>
            <a:ext cx="1382240" cy="5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2680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AC9FCA1-F5DA-4BE6-A6E7-12268339C194}"/>
              </a:ext>
            </a:extLst>
          </p:cNvPr>
          <p:cNvSpPr/>
          <p:nvPr/>
        </p:nvSpPr>
        <p:spPr>
          <a:xfrm>
            <a:off x="0" y="-2707"/>
            <a:ext cx="121889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A8A14A-774F-4209-87E1-5C0667C53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5A67B-D0FE-F448-80B1-1191BC67A3E6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3D6147-8B06-4BD8-A961-922BE80066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09" y="2112384"/>
            <a:ext cx="2614613" cy="24998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4E7B3E-1517-4E0E-86AD-4C2FBD93F2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9704" y="797229"/>
            <a:ext cx="4797254" cy="547498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EC4AB7B-529E-48C8-B05A-0CBBC83896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5740" y="485"/>
            <a:ext cx="4209951" cy="672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901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302" y="74544"/>
            <a:ext cx="10480423" cy="990600"/>
          </a:xfrm>
          <a:solidFill>
            <a:srgbClr val="C55A11"/>
          </a:solidFill>
        </p:spPr>
        <p:txBody>
          <a:bodyPr anchor="ctr" anchorCtr="0"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 Digital Accelerator Governance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5A67B-D0FE-F448-80B1-1191BC67A3E6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3BF163D-A03C-4AEA-B85B-335DC684088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176"/>
          <a:stretch/>
        </p:blipFill>
        <p:spPr>
          <a:xfrm>
            <a:off x="311427" y="1106217"/>
            <a:ext cx="3981554" cy="4757797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FF3B32A-4A3A-4553-928A-B5DE639B25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765" y="6244305"/>
            <a:ext cx="3714683" cy="4094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54B60DE-A634-4DDF-A40C-FDD1E37CEA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1177" y="1106217"/>
            <a:ext cx="6243533" cy="4879034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419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558B31-990D-472F-A007-C4F260C894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74" y="1122723"/>
            <a:ext cx="10515600" cy="51848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sz="3000" dirty="0">
                <a:solidFill>
                  <a:schemeClr val="tx1"/>
                </a:solidFill>
              </a:rPr>
              <a:t>Contact us at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0000FF"/>
                </a:solidFill>
              </a:rPr>
              <a:t>https://www.nrcan.gc.ca/digital-accelerator</a:t>
            </a:r>
            <a:endParaRPr lang="en-CA" sz="4000" dirty="0">
              <a:solidFill>
                <a:srgbClr val="0000FF"/>
              </a:solidFill>
            </a:endParaRP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CA" sz="3000" dirty="0">
                <a:solidFill>
                  <a:srgbClr val="0000FF"/>
                </a:solidFill>
              </a:rPr>
              <a:t>nrcan.digital-numerique.rncan@canada.ca</a:t>
            </a:r>
            <a:endParaRPr lang="en-CA" sz="30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D0643-55FE-49DD-92DC-AEB012A8B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7E-3FDB-8140-8BF1-5AE1EDE0BE44}" type="slidenum">
              <a:rPr lang="en-US" smtClean="0"/>
              <a:t>14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02C314-2700-4682-854E-8EADFE584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74" y="-434183"/>
            <a:ext cx="10515600" cy="1325563"/>
          </a:xfrm>
        </p:spPr>
        <p:txBody>
          <a:bodyPr>
            <a:normAutofit/>
          </a:bodyPr>
          <a:lstStyle/>
          <a:p>
            <a:r>
              <a:rPr lang="en-CA" sz="4000" dirty="0"/>
              <a:t>Thank you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9EE202-F3B6-4EBE-A3A7-9789DA0FBB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3" y="2881973"/>
            <a:ext cx="5819164" cy="2993853"/>
          </a:xfrm>
          <a:prstGeom prst="rect">
            <a:avLst/>
          </a:prstGeom>
          <a:ln>
            <a:solidFill>
              <a:srgbClr val="0000FF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FED996-1AC1-46ED-B4FA-F53B6980A3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2493" y="2887084"/>
            <a:ext cx="5819164" cy="2983630"/>
          </a:xfrm>
          <a:prstGeom prst="rect">
            <a:avLst/>
          </a:prstGeom>
          <a:ln>
            <a:solidFill>
              <a:srgbClr val="0000FF"/>
            </a:solidFill>
          </a:ln>
        </p:spPr>
      </p:pic>
    </p:spTree>
    <p:extLst>
      <p:ext uri="{BB962C8B-B14F-4D97-AF65-F5344CB8AC3E}">
        <p14:creationId xmlns:p14="http://schemas.microsoft.com/office/powerpoint/2010/main" val="10580310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966" y="-205216"/>
            <a:ext cx="9983259" cy="990600"/>
          </a:xfrm>
        </p:spPr>
        <p:txBody>
          <a:bodyPr>
            <a:noAutofit/>
          </a:bodyPr>
          <a:lstStyle/>
          <a:p>
            <a:r>
              <a:rPr lang="en-CA" dirty="0"/>
              <a:t>Our Objectives and Accomplishments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5A67B-D0FE-F448-80B1-1191BC67A3E6}" type="slidenum">
              <a:rPr lang="en-US" smtClean="0"/>
              <a:pPr/>
              <a:t>2</a:t>
            </a:fld>
            <a:endParaRPr lang="en-US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6571819"/>
              </p:ext>
            </p:extLst>
          </p:nvPr>
        </p:nvGraphicFramePr>
        <p:xfrm>
          <a:off x="3159070" y="761569"/>
          <a:ext cx="7177329" cy="108984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177329">
                  <a:extLst>
                    <a:ext uri="{9D8B030D-6E8A-4147-A177-3AD203B41FA5}">
                      <a16:colId xmlns:a16="http://schemas.microsoft.com/office/drawing/2014/main" val="3213953769"/>
                    </a:ext>
                  </a:extLst>
                </a:gridCol>
              </a:tblGrid>
              <a:tr h="108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b="1" dirty="0">
                          <a:solidFill>
                            <a:srgbClr val="183459"/>
                          </a:solidFill>
                          <a:latin typeface="AvantGarde Bk BT" panose="020B0402020202020204" pitchFamily="34" charset="0"/>
                        </a:rPr>
                        <a:t>Recruit and Develop a Top Talent Team of Data Scientists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CA" sz="18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Grow a data science team as well as mentor and coach team members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214889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01BAEE5-B4E5-4439-BF4C-A1ED4ED400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142322"/>
              </p:ext>
            </p:extLst>
          </p:nvPr>
        </p:nvGraphicFramePr>
        <p:xfrm>
          <a:off x="3163833" y="2908699"/>
          <a:ext cx="7670855" cy="945789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670855">
                  <a:extLst>
                    <a:ext uri="{9D8B030D-6E8A-4147-A177-3AD203B41FA5}">
                      <a16:colId xmlns:a16="http://schemas.microsoft.com/office/drawing/2014/main" val="3657848215"/>
                    </a:ext>
                  </a:extLst>
                </a:gridCol>
              </a:tblGrid>
              <a:tr h="9457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b="1" kern="1200" dirty="0">
                          <a:solidFill>
                            <a:srgbClr val="631324"/>
                          </a:solidFill>
                          <a:latin typeface="AvantGarde Bk BT" panose="020B0402020202020204" pitchFamily="34" charset="0"/>
                          <a:ea typeface="+mn-ea"/>
                          <a:cs typeface="+mn-cs"/>
                        </a:rPr>
                        <a:t>Nurture a Digital-Driven</a:t>
                      </a:r>
                      <a:r>
                        <a:rPr lang="en-CA" sz="2200" b="1" kern="1200" baseline="0" dirty="0">
                          <a:solidFill>
                            <a:srgbClr val="631324"/>
                          </a:solidFill>
                          <a:latin typeface="AvantGarde Bk BT" panose="020B0402020202020204" pitchFamily="34" charset="0"/>
                          <a:ea typeface="+mn-ea"/>
                          <a:cs typeface="+mn-cs"/>
                        </a:rPr>
                        <a:t> Culture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CA" baseline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Lead key initiatives to foster digital quotient and data acumen in the enterprise</a:t>
                      </a:r>
                      <a:endParaRPr lang="en-CA" sz="1800" b="0" kern="1200" baseline="0" dirty="0">
                        <a:solidFill>
                          <a:schemeClr val="tx1"/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332938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E1814DF6-D912-425B-B568-1134C71C54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7064180"/>
              </p:ext>
            </p:extLst>
          </p:nvPr>
        </p:nvGraphicFramePr>
        <p:xfrm>
          <a:off x="3163834" y="3941554"/>
          <a:ext cx="7829677" cy="906687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829677">
                  <a:extLst>
                    <a:ext uri="{9D8B030D-6E8A-4147-A177-3AD203B41FA5}">
                      <a16:colId xmlns:a16="http://schemas.microsoft.com/office/drawing/2014/main" val="888363665"/>
                    </a:ext>
                  </a:extLst>
                </a:gridCol>
              </a:tblGrid>
              <a:tr h="90668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b="1" kern="1200" dirty="0">
                          <a:solidFill>
                            <a:srgbClr val="2B3902"/>
                          </a:solidFill>
                          <a:latin typeface="AvantGarde Bk BT" panose="020B0402020202020204" pitchFamily="34" charset="0"/>
                          <a:ea typeface="+mn-ea"/>
                          <a:cs typeface="+mn-cs"/>
                        </a:rPr>
                        <a:t>Develop Strategic Partnerships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CA" sz="1800" b="0" kern="120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Grow a partner ecosystem and value constellation based on win-win outcomes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22776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940AA79-4930-408F-BFEE-A97F411432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8854480"/>
              </p:ext>
            </p:extLst>
          </p:nvPr>
        </p:nvGraphicFramePr>
        <p:xfrm>
          <a:off x="3163835" y="4928233"/>
          <a:ext cx="7177328" cy="1079596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177328">
                  <a:extLst>
                    <a:ext uri="{9D8B030D-6E8A-4147-A177-3AD203B41FA5}">
                      <a16:colId xmlns:a16="http://schemas.microsoft.com/office/drawing/2014/main" val="888363665"/>
                    </a:ext>
                  </a:extLst>
                </a:gridCol>
              </a:tblGrid>
              <a:tr h="10795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b="1" kern="1200" dirty="0">
                          <a:solidFill>
                            <a:srgbClr val="006666"/>
                          </a:solidFill>
                          <a:latin typeface="AvantGarde Bk BT" panose="020B0402020202020204" pitchFamily="34" charset="0"/>
                          <a:ea typeface="+mn-ea"/>
                          <a:cs typeface="+mn-cs"/>
                        </a:rPr>
                        <a:t>Build Capability for AI governance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CA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Responsible integration of advanced analytics</a:t>
                      </a:r>
                      <a:r>
                        <a:rPr lang="en-CA" sz="1800" kern="12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solutions &amp; technologies</a:t>
                      </a:r>
                      <a:endParaRPr lang="en-CA" sz="2200" b="1" kern="1200" dirty="0">
                        <a:solidFill>
                          <a:schemeClr val="accent2">
                            <a:lumMod val="75000"/>
                          </a:schemeClr>
                        </a:solidFill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046247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6ACAF0DB-5C64-40D2-8F92-4161DA230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643612"/>
              </p:ext>
            </p:extLst>
          </p:nvPr>
        </p:nvGraphicFramePr>
        <p:xfrm>
          <a:off x="3159070" y="1801475"/>
          <a:ext cx="7894693" cy="1089842"/>
        </p:xfrm>
        <a:graphic>
          <a:graphicData uri="http://schemas.openxmlformats.org/drawingml/2006/table">
            <a:tbl>
              <a:tblPr bandRow="1">
                <a:tableStyleId>{2D5ABB26-0587-4C30-8999-92F81FD0307C}</a:tableStyleId>
              </a:tblPr>
              <a:tblGrid>
                <a:gridCol w="7894693">
                  <a:extLst>
                    <a:ext uri="{9D8B030D-6E8A-4147-A177-3AD203B41FA5}">
                      <a16:colId xmlns:a16="http://schemas.microsoft.com/office/drawing/2014/main" val="3213953769"/>
                    </a:ext>
                  </a:extLst>
                </a:gridCol>
              </a:tblGrid>
              <a:tr h="108984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2200" b="1" dirty="0">
                          <a:solidFill>
                            <a:srgbClr val="4A206A"/>
                          </a:solidFill>
                          <a:latin typeface="AvantGarde Bk BT" panose="020B0402020202020204" pitchFamily="34" charset="0"/>
                        </a:rPr>
                        <a:t>Accelerate value realization from advanced analytics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CA" sz="1800" b="0" baseline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Realize and deliver value propositions based on applications of data science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87214889"/>
                  </a:ext>
                </a:extLst>
              </a:tr>
            </a:tbl>
          </a:graphicData>
        </a:graphic>
      </p:graphicFrame>
      <p:sp>
        <p:nvSpPr>
          <p:cNvPr id="15" name="Oval 14">
            <a:extLst>
              <a:ext uri="{FF2B5EF4-FFF2-40B4-BE49-F238E27FC236}">
                <a16:creationId xmlns:a16="http://schemas.microsoft.com/office/drawing/2014/main" id="{04DDF025-44F6-4BF9-90A1-66DBD8E4FDB8}"/>
              </a:ext>
            </a:extLst>
          </p:cNvPr>
          <p:cNvSpPr/>
          <p:nvPr/>
        </p:nvSpPr>
        <p:spPr>
          <a:xfrm>
            <a:off x="1938338" y="853146"/>
            <a:ext cx="919162" cy="906687"/>
          </a:xfrm>
          <a:prstGeom prst="ellipse">
            <a:avLst/>
          </a:prstGeom>
          <a:solidFill>
            <a:srgbClr val="1834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b="1" dirty="0">
                <a:latin typeface="+mj-lt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C227A23-0D52-400E-91C5-5B5E097AE9EA}"/>
              </a:ext>
            </a:extLst>
          </p:cNvPr>
          <p:cNvSpPr/>
          <p:nvPr/>
        </p:nvSpPr>
        <p:spPr>
          <a:xfrm>
            <a:off x="1938338" y="2915328"/>
            <a:ext cx="919162" cy="906687"/>
          </a:xfrm>
          <a:prstGeom prst="ellipse">
            <a:avLst/>
          </a:prstGeom>
          <a:solidFill>
            <a:srgbClr val="63132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b="1" dirty="0">
                <a:latin typeface="+mj-lt"/>
              </a:rPr>
              <a:t>3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62E3171-4A6C-4A5F-8E18-1F43A06E7A21}"/>
              </a:ext>
            </a:extLst>
          </p:cNvPr>
          <p:cNvSpPr/>
          <p:nvPr/>
        </p:nvSpPr>
        <p:spPr>
          <a:xfrm>
            <a:off x="1938338" y="3963087"/>
            <a:ext cx="919162" cy="906687"/>
          </a:xfrm>
          <a:prstGeom prst="ellipse">
            <a:avLst/>
          </a:prstGeom>
          <a:solidFill>
            <a:srgbClr val="2B390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b="1" dirty="0">
                <a:latin typeface="+mj-lt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4119FD3-5905-4DD8-BE3A-2CEA876416C9}"/>
              </a:ext>
            </a:extLst>
          </p:cNvPr>
          <p:cNvSpPr/>
          <p:nvPr/>
        </p:nvSpPr>
        <p:spPr>
          <a:xfrm>
            <a:off x="1938338" y="4996558"/>
            <a:ext cx="919162" cy="906687"/>
          </a:xfrm>
          <a:prstGeom prst="ellipse">
            <a:avLst/>
          </a:prstGeom>
          <a:solidFill>
            <a:srgbClr val="0066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b="1" dirty="0">
                <a:latin typeface="+mj-lt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1C313797-0F92-4BF6-81B6-21A90C600C07}"/>
              </a:ext>
            </a:extLst>
          </p:cNvPr>
          <p:cNvSpPr/>
          <p:nvPr/>
        </p:nvSpPr>
        <p:spPr>
          <a:xfrm>
            <a:off x="1933574" y="1855140"/>
            <a:ext cx="919162" cy="906687"/>
          </a:xfrm>
          <a:prstGeom prst="ellipse">
            <a:avLst/>
          </a:prstGeom>
          <a:solidFill>
            <a:srgbClr val="4A20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CA" sz="5000" b="1" dirty="0">
                <a:latin typeface="+mj-lt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4080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9" grpId="0" animBg="1"/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0" y="-2707"/>
            <a:ext cx="12188951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2687" y="69195"/>
            <a:ext cx="10515600" cy="783744"/>
          </a:xfrm>
        </p:spPr>
        <p:txBody>
          <a:bodyPr/>
          <a:lstStyle/>
          <a:p>
            <a:r>
              <a:rPr lang="en-CA" dirty="0">
                <a:solidFill>
                  <a:srgbClr val="183459"/>
                </a:solidFill>
              </a:rPr>
              <a:t>Our Data Scientists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2815" y="2850497"/>
            <a:ext cx="1933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Hospice 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Houngbo</a:t>
            </a:r>
            <a:endParaRPr lang="en-CA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PhD 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CompSci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499712" y="2850497"/>
            <a:ext cx="2173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Krishan Rajaratnam</a:t>
            </a:r>
          </a:p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PhD 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Math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91951" y="2813218"/>
            <a:ext cx="22130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Alexei 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Lapouchnian</a:t>
            </a:r>
            <a:endParaRPr lang="en-CA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PhD 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(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CompSci</a:t>
            </a:r>
            <a:r>
              <a:rPr lang="en-CA" dirty="0">
                <a:latin typeface="Calibri Light" panose="020F0302020204030204" pitchFamily="34" charset="0"/>
                <a:cs typeface="Calibri Light" panose="020F0302020204030204" pitchFamily="34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4698" y="1145813"/>
            <a:ext cx="1620000" cy="1620000"/>
          </a:xfrm>
          <a:prstGeom prst="ellipse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485" y="1145813"/>
            <a:ext cx="1620000" cy="1620000"/>
          </a:xfrm>
          <a:prstGeom prst="ellipse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998" y="1123796"/>
            <a:ext cx="1620000" cy="1620000"/>
          </a:xfrm>
          <a:prstGeom prst="ellipse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6D33D3D-4E83-4039-B247-C07AF3FF0DC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9" t="21125" r="37516" b="39093"/>
          <a:stretch/>
        </p:blipFill>
        <p:spPr>
          <a:xfrm>
            <a:off x="9891429" y="3675372"/>
            <a:ext cx="1620000" cy="1620000"/>
          </a:xfrm>
          <a:prstGeom prst="ellipse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C5F352-D120-4149-8165-8BEF0AEDD7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462" y="3612695"/>
            <a:ext cx="1762457" cy="1762457"/>
          </a:xfrm>
          <a:prstGeom prst="ellipse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27B4AC8-4B63-41A6-A59D-042E262F4C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487" y="3675372"/>
            <a:ext cx="1620000" cy="1620000"/>
          </a:xfrm>
          <a:prstGeom prst="ellipse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40273FA-6F9A-4F3D-A6F7-91BAC2F442A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36" y="3659248"/>
            <a:ext cx="1777799" cy="1777799"/>
          </a:xfrm>
          <a:prstGeom prst="ellipse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EA0C75E-2E30-4BF6-872D-ACDD1C217435}"/>
              </a:ext>
            </a:extLst>
          </p:cNvPr>
          <p:cNvSpPr txBox="1"/>
          <p:nvPr/>
        </p:nvSpPr>
        <p:spPr>
          <a:xfrm>
            <a:off x="9606334" y="5437047"/>
            <a:ext cx="230695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Ciara 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Zogheib</a:t>
            </a:r>
            <a:endParaRPr lang="en-CA" sz="1600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Knowledge &amp; Information Management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65D6FBD-4C07-43AC-8AEA-D6773B0C4F68}"/>
              </a:ext>
            </a:extLst>
          </p:cNvPr>
          <p:cNvSpPr txBox="1"/>
          <p:nvPr/>
        </p:nvSpPr>
        <p:spPr>
          <a:xfrm>
            <a:off x="3607149" y="5451245"/>
            <a:ext cx="205490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Lydia (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Youjing</a:t>
            </a:r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) Li</a:t>
            </a:r>
          </a:p>
          <a:p>
            <a:pPr algn="ctr"/>
            <a:r>
              <a:rPr lang="en-CA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Human-centred Data Science &amp; UX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A35B81-D17C-4769-A7B1-BFA56E1B124C}"/>
              </a:ext>
            </a:extLst>
          </p:cNvPr>
          <p:cNvSpPr txBox="1"/>
          <p:nvPr/>
        </p:nvSpPr>
        <p:spPr>
          <a:xfrm>
            <a:off x="611954" y="5437047"/>
            <a:ext cx="14755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Mansi Jain</a:t>
            </a:r>
          </a:p>
          <a:p>
            <a:pPr algn="ctr"/>
            <a:r>
              <a:rPr lang="en-CA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Human-centred Data Science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CBD37D0-D07E-4C0A-8959-8CC553E2562A}"/>
              </a:ext>
            </a:extLst>
          </p:cNvPr>
          <p:cNvSpPr txBox="1"/>
          <p:nvPr/>
        </p:nvSpPr>
        <p:spPr>
          <a:xfrm>
            <a:off x="6411555" y="5451035"/>
            <a:ext cx="21161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Lydia 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Jeong</a:t>
            </a:r>
            <a:endParaRPr lang="en-CA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sz="1600" dirty="0">
                <a:latin typeface="Calibri Light" panose="020F0302020204030204" pitchFamily="34" charset="0"/>
                <a:cs typeface="Calibri Light" panose="020F0302020204030204" pitchFamily="34" charset="0"/>
              </a:rPr>
              <a:t>Information Systems &amp; Design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4372E7-9AD4-4AD4-967B-069D845BC159}"/>
              </a:ext>
            </a:extLst>
          </p:cNvPr>
          <p:cNvSpPr txBox="1"/>
          <p:nvPr/>
        </p:nvSpPr>
        <p:spPr>
          <a:xfrm>
            <a:off x="3293908" y="2933173"/>
            <a:ext cx="2537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Mitra</a:t>
            </a:r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CA" b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Danesh</a:t>
            </a:r>
            <a:endParaRPr lang="en-CA" b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ctr"/>
            <a:r>
              <a:rPr lang="en-CA" b="1" dirty="0">
                <a:latin typeface="Calibri Light" panose="020F0302020204030204" pitchFamily="34" charset="0"/>
                <a:cs typeface="Calibri Light" panose="020F0302020204030204" pitchFamily="34" charset="0"/>
              </a:rPr>
              <a:t>PhD (Engineering)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62396" y="930969"/>
            <a:ext cx="2000602" cy="20056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415150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80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5" name="Arrow: Right 44">
            <a:extLst>
              <a:ext uri="{FF2B5EF4-FFF2-40B4-BE49-F238E27FC236}">
                <a16:creationId xmlns:a16="http://schemas.microsoft.com/office/drawing/2014/main" id="{8A56EDC8-3ACE-4884-AFF6-0ACDB84AAAE4}"/>
              </a:ext>
            </a:extLst>
          </p:cNvPr>
          <p:cNvSpPr/>
          <p:nvPr/>
        </p:nvSpPr>
        <p:spPr>
          <a:xfrm>
            <a:off x="2622550" y="2627313"/>
            <a:ext cx="427038" cy="277812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7493A9C3-AF6B-4EC2-BA75-0E6B7E52DE5C}"/>
              </a:ext>
            </a:extLst>
          </p:cNvPr>
          <p:cNvSpPr/>
          <p:nvPr/>
        </p:nvSpPr>
        <p:spPr>
          <a:xfrm>
            <a:off x="1101725" y="2403475"/>
            <a:ext cx="1425575" cy="785813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Client Requirements</a:t>
            </a:r>
          </a:p>
        </p:txBody>
      </p:sp>
      <p:sp>
        <p:nvSpPr>
          <p:cNvPr id="47" name="Arrow: Right 46">
            <a:extLst>
              <a:ext uri="{FF2B5EF4-FFF2-40B4-BE49-F238E27FC236}">
                <a16:creationId xmlns:a16="http://schemas.microsoft.com/office/drawing/2014/main" id="{E40EEA1A-EF80-4A32-99CF-CE82C1464890}"/>
              </a:ext>
            </a:extLst>
          </p:cNvPr>
          <p:cNvSpPr/>
          <p:nvPr/>
        </p:nvSpPr>
        <p:spPr>
          <a:xfrm rot="2494705">
            <a:off x="4576763" y="3213100"/>
            <a:ext cx="427037" cy="279400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F508CEAD-82E6-4769-8DAD-17666003B7B0}"/>
              </a:ext>
            </a:extLst>
          </p:cNvPr>
          <p:cNvSpPr/>
          <p:nvPr/>
        </p:nvSpPr>
        <p:spPr>
          <a:xfrm>
            <a:off x="3144838" y="2403475"/>
            <a:ext cx="1423987" cy="785813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Local Development</a:t>
            </a:r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7795EC0E-1B60-47AC-AF72-129BF010A136}"/>
              </a:ext>
            </a:extLst>
          </p:cNvPr>
          <p:cNvSpPr/>
          <p:nvPr/>
        </p:nvSpPr>
        <p:spPr>
          <a:xfrm rot="2234033">
            <a:off x="6507163" y="2270125"/>
            <a:ext cx="427037" cy="279400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2" name="Arrow: Right 51">
            <a:extLst>
              <a:ext uri="{FF2B5EF4-FFF2-40B4-BE49-F238E27FC236}">
                <a16:creationId xmlns:a16="http://schemas.microsoft.com/office/drawing/2014/main" id="{79B2D093-7E4A-4043-886A-134D84D68D92}"/>
              </a:ext>
            </a:extLst>
          </p:cNvPr>
          <p:cNvSpPr/>
          <p:nvPr/>
        </p:nvSpPr>
        <p:spPr>
          <a:xfrm rot="19172591">
            <a:off x="4575175" y="2128838"/>
            <a:ext cx="427038" cy="277812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3" name="Arrow: Right 52">
            <a:extLst>
              <a:ext uri="{FF2B5EF4-FFF2-40B4-BE49-F238E27FC236}">
                <a16:creationId xmlns:a16="http://schemas.microsoft.com/office/drawing/2014/main" id="{75A38155-A456-4388-8F4D-8C154A585275}"/>
              </a:ext>
            </a:extLst>
          </p:cNvPr>
          <p:cNvSpPr/>
          <p:nvPr/>
        </p:nvSpPr>
        <p:spPr>
          <a:xfrm rot="19318264">
            <a:off x="8658225" y="2106613"/>
            <a:ext cx="425450" cy="277812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999DD919-5550-45A0-9149-7A93AAA29F84}"/>
              </a:ext>
            </a:extLst>
          </p:cNvPr>
          <p:cNvSpPr/>
          <p:nvPr/>
        </p:nvSpPr>
        <p:spPr>
          <a:xfrm>
            <a:off x="7121525" y="2403475"/>
            <a:ext cx="1425575" cy="785813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Load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Containers</a:t>
            </a:r>
          </a:p>
        </p:txBody>
      </p:sp>
      <p:sp>
        <p:nvSpPr>
          <p:cNvPr id="56" name="Arrow: Right 55">
            <a:extLst>
              <a:ext uri="{FF2B5EF4-FFF2-40B4-BE49-F238E27FC236}">
                <a16:creationId xmlns:a16="http://schemas.microsoft.com/office/drawing/2014/main" id="{47BCCFC0-EF58-4C5C-B982-7B4CB2A0E83F}"/>
              </a:ext>
            </a:extLst>
          </p:cNvPr>
          <p:cNvSpPr/>
          <p:nvPr/>
        </p:nvSpPr>
        <p:spPr>
          <a:xfrm rot="2494705">
            <a:off x="8686800" y="3213100"/>
            <a:ext cx="425450" cy="279400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8" name="Arrow: Right 57">
            <a:extLst>
              <a:ext uri="{FF2B5EF4-FFF2-40B4-BE49-F238E27FC236}">
                <a16:creationId xmlns:a16="http://schemas.microsoft.com/office/drawing/2014/main" id="{28BB9A46-7058-4B27-A890-FF0AC7293019}"/>
              </a:ext>
            </a:extLst>
          </p:cNvPr>
          <p:cNvSpPr/>
          <p:nvPr/>
        </p:nvSpPr>
        <p:spPr>
          <a:xfrm rot="16200000">
            <a:off x="9650413" y="2755900"/>
            <a:ext cx="427037" cy="277813"/>
          </a:xfrm>
          <a:prstGeom prst="right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sp>
        <p:nvSpPr>
          <p:cNvPr id="59" name="Arrow: Up-Down 58">
            <a:extLst>
              <a:ext uri="{FF2B5EF4-FFF2-40B4-BE49-F238E27FC236}">
                <a16:creationId xmlns:a16="http://schemas.microsoft.com/office/drawing/2014/main" id="{6557B44D-036B-49A2-AF24-098F59E38653}"/>
              </a:ext>
            </a:extLst>
          </p:cNvPr>
          <p:cNvSpPr/>
          <p:nvPr/>
        </p:nvSpPr>
        <p:spPr>
          <a:xfrm>
            <a:off x="5562600" y="2581275"/>
            <a:ext cx="300038" cy="560388"/>
          </a:xfrm>
          <a:prstGeom prst="upDownArrow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CA"/>
          </a:p>
        </p:txBody>
      </p:sp>
      <p:pic>
        <p:nvPicPr>
          <p:cNvPr id="24589" name="Picture 8">
            <a:extLst>
              <a:ext uri="{FF2B5EF4-FFF2-40B4-BE49-F238E27FC236}">
                <a16:creationId xmlns:a16="http://schemas.microsoft.com/office/drawing/2014/main" id="{F92B27E0-C15A-4E51-BA75-2F4C82EDCC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2000" y="77788"/>
            <a:ext cx="10287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0" name="Picture 14">
            <a:extLst>
              <a:ext uri="{FF2B5EF4-FFF2-40B4-BE49-F238E27FC236}">
                <a16:creationId xmlns:a16="http://schemas.microsoft.com/office/drawing/2014/main" id="{C944EA3D-8B5F-41E3-9472-595DE17CD9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3241675"/>
            <a:ext cx="788987" cy="41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1" name="Picture 23">
            <a:extLst>
              <a:ext uri="{FF2B5EF4-FFF2-40B4-BE49-F238E27FC236}">
                <a16:creationId xmlns:a16="http://schemas.microsoft.com/office/drawing/2014/main" id="{2E8A41B4-0881-471D-8C05-45C02554C7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88" y="452438"/>
            <a:ext cx="102711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2" name="Picture 24">
            <a:extLst>
              <a:ext uri="{FF2B5EF4-FFF2-40B4-BE49-F238E27FC236}">
                <a16:creationId xmlns:a16="http://schemas.microsoft.com/office/drawing/2014/main" id="{21A39A83-CDBA-40D8-972C-63347DFA8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0613" y="1308100"/>
            <a:ext cx="47942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3" name="Picture 25">
            <a:extLst>
              <a:ext uri="{FF2B5EF4-FFF2-40B4-BE49-F238E27FC236}">
                <a16:creationId xmlns:a16="http://schemas.microsoft.com/office/drawing/2014/main" id="{D21D5F42-7847-4224-8CB4-30EEE3694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213" y="4195763"/>
            <a:ext cx="1450975" cy="34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4" name="Picture 26">
            <a:extLst>
              <a:ext uri="{FF2B5EF4-FFF2-40B4-BE49-F238E27FC236}">
                <a16:creationId xmlns:a16="http://schemas.microsoft.com/office/drawing/2014/main" id="{D49B8255-BEC0-4AB3-B947-3A048CA60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4621213"/>
            <a:ext cx="9318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5" name="Picture 27">
            <a:extLst>
              <a:ext uri="{FF2B5EF4-FFF2-40B4-BE49-F238E27FC236}">
                <a16:creationId xmlns:a16="http://schemas.microsoft.com/office/drawing/2014/main" id="{9E384574-0B81-47B5-AB08-BD81DB0D6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538" y="5000625"/>
            <a:ext cx="931862" cy="31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9">
            <a:extLst>
              <a:ext uri="{FF2B5EF4-FFF2-40B4-BE49-F238E27FC236}">
                <a16:creationId xmlns:a16="http://schemas.microsoft.com/office/drawing/2014/main" id="{9FA3B690-71BF-473E-88C2-6AD8AA39F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5484813"/>
            <a:ext cx="88900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7" name="Picture 30">
            <a:extLst>
              <a:ext uri="{FF2B5EF4-FFF2-40B4-BE49-F238E27FC236}">
                <a16:creationId xmlns:a16="http://schemas.microsoft.com/office/drawing/2014/main" id="{E84D8DB9-50B9-46B1-8FF0-58511FB9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5888038"/>
            <a:ext cx="1212850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8" name="Picture 33">
            <a:extLst>
              <a:ext uri="{FF2B5EF4-FFF2-40B4-BE49-F238E27FC236}">
                <a16:creationId xmlns:a16="http://schemas.microsoft.com/office/drawing/2014/main" id="{6D4B2A87-BBA5-493B-96EB-3D80889D4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775" y="1828800"/>
            <a:ext cx="893763" cy="54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9" name="Picture 34">
            <a:extLst>
              <a:ext uri="{FF2B5EF4-FFF2-40B4-BE49-F238E27FC236}">
                <a16:creationId xmlns:a16="http://schemas.microsoft.com/office/drawing/2014/main" id="{37A2F177-1AA3-4296-90A7-A04A291EBB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25" y="4124325"/>
            <a:ext cx="722313" cy="38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0" name="Picture 36">
            <a:extLst>
              <a:ext uri="{FF2B5EF4-FFF2-40B4-BE49-F238E27FC236}">
                <a16:creationId xmlns:a16="http://schemas.microsoft.com/office/drawing/2014/main" id="{4FF97B2D-9EF0-48C9-83ED-DBAD4458B8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288" y="5164138"/>
            <a:ext cx="106362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1" name="Picture 37">
            <a:extLst>
              <a:ext uri="{FF2B5EF4-FFF2-40B4-BE49-F238E27FC236}">
                <a16:creationId xmlns:a16="http://schemas.microsoft.com/office/drawing/2014/main" id="{728E16A3-F00B-4066-9F70-7A432A1FB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1063" y="3235325"/>
            <a:ext cx="1262062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2" name="Picture 38">
            <a:extLst>
              <a:ext uri="{FF2B5EF4-FFF2-40B4-BE49-F238E27FC236}">
                <a16:creationId xmlns:a16="http://schemas.microsoft.com/office/drawing/2014/main" id="{4DB46AC0-04BF-4D63-80B5-B23856E852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3688" y="4200525"/>
            <a:ext cx="13446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3" name="Picture 39">
            <a:extLst>
              <a:ext uri="{FF2B5EF4-FFF2-40B4-BE49-F238E27FC236}">
                <a16:creationId xmlns:a16="http://schemas.microsoft.com/office/drawing/2014/main" id="{908B80D4-1184-442C-8091-A3C8B5B57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975" y="1125538"/>
            <a:ext cx="1120775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4" name="Picture 40">
            <a:extLst>
              <a:ext uri="{FF2B5EF4-FFF2-40B4-BE49-F238E27FC236}">
                <a16:creationId xmlns:a16="http://schemas.microsoft.com/office/drawing/2014/main" id="{45A77417-1A35-451A-A16B-BA2E9D9EA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693738"/>
            <a:ext cx="1397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5" name="Picture 59">
            <a:extLst>
              <a:ext uri="{FF2B5EF4-FFF2-40B4-BE49-F238E27FC236}">
                <a16:creationId xmlns:a16="http://schemas.microsoft.com/office/drawing/2014/main" id="{084707DE-45FE-4F23-8AE6-8C0288D3F7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3738563"/>
            <a:ext cx="615950" cy="33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6" name="Picture 60">
            <a:extLst>
              <a:ext uri="{FF2B5EF4-FFF2-40B4-BE49-F238E27FC236}">
                <a16:creationId xmlns:a16="http://schemas.microsoft.com/office/drawing/2014/main" id="{5A0B7108-BE09-4521-AFAE-AF1D894B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4413" y="6327775"/>
            <a:ext cx="706437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07" name="Picture 61">
            <a:extLst>
              <a:ext uri="{FF2B5EF4-FFF2-40B4-BE49-F238E27FC236}">
                <a16:creationId xmlns:a16="http://schemas.microsoft.com/office/drawing/2014/main" id="{F576D18B-15A3-470E-B0B9-AA8896618E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9800" y="827088"/>
            <a:ext cx="782638" cy="40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08" name="Group 67">
            <a:extLst>
              <a:ext uri="{FF2B5EF4-FFF2-40B4-BE49-F238E27FC236}">
                <a16:creationId xmlns:a16="http://schemas.microsoft.com/office/drawing/2014/main" id="{75B9644A-24AA-4D4E-A832-F1C6CA9E514A}"/>
              </a:ext>
            </a:extLst>
          </p:cNvPr>
          <p:cNvGrpSpPr>
            <a:grpSpLocks/>
          </p:cNvGrpSpPr>
          <p:nvPr/>
        </p:nvGrpSpPr>
        <p:grpSpPr bwMode="auto">
          <a:xfrm>
            <a:off x="6837363" y="5587510"/>
            <a:ext cx="5348287" cy="823912"/>
            <a:chOff x="6837680" y="6033947"/>
            <a:chExt cx="5347998" cy="824053"/>
          </a:xfrm>
        </p:grpSpPr>
        <p:pic>
          <p:nvPicPr>
            <p:cNvPr id="24627" name="Picture 62">
              <a:extLst>
                <a:ext uri="{FF2B5EF4-FFF2-40B4-BE49-F238E27FC236}">
                  <a16:creationId xmlns:a16="http://schemas.microsoft.com/office/drawing/2014/main" id="{B977C12C-156F-4E0F-B5BF-96535C207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5695" y="6362221"/>
              <a:ext cx="1200736" cy="30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8" name="Picture 63">
              <a:extLst>
                <a:ext uri="{FF2B5EF4-FFF2-40B4-BE49-F238E27FC236}">
                  <a16:creationId xmlns:a16="http://schemas.microsoft.com/office/drawing/2014/main" id="{604B38B2-D05F-447C-939F-C5257C4E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65560" y="6192990"/>
              <a:ext cx="607175" cy="5861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9" name="Picture 64">
              <a:extLst>
                <a:ext uri="{FF2B5EF4-FFF2-40B4-BE49-F238E27FC236}">
                  <a16:creationId xmlns:a16="http://schemas.microsoft.com/office/drawing/2014/main" id="{5236FD9F-C2A0-446D-A18A-56510AC7098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25450" y="6353161"/>
              <a:ext cx="2081116" cy="310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30" name="Picture 65">
              <a:extLst>
                <a:ext uri="{FF2B5EF4-FFF2-40B4-BE49-F238E27FC236}">
                  <a16:creationId xmlns:a16="http://schemas.microsoft.com/office/drawing/2014/main" id="{FFA0F5D3-CEC1-4523-8A3C-3E461334A9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8121" y="6170430"/>
              <a:ext cx="863301" cy="6312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D39F773A-759C-435B-8FBE-1232318ADEC9}"/>
                </a:ext>
              </a:extLst>
            </p:cNvPr>
            <p:cNvSpPr/>
            <p:nvPr/>
          </p:nvSpPr>
          <p:spPr>
            <a:xfrm>
              <a:off x="6837680" y="6033947"/>
              <a:ext cx="5347998" cy="8240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000" u="sng" dirty="0">
                  <a:solidFill>
                    <a:srgbClr val="FF0000"/>
                  </a:solidFill>
                </a:rPr>
                <a:t>Package sources: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sz="1000" u="sng" dirty="0">
                <a:solidFill>
                  <a:srgbClr val="FF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sz="1000" dirty="0">
                <a:solidFill>
                  <a:srgbClr val="FF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</p:grpSp>
      <p:pic>
        <p:nvPicPr>
          <p:cNvPr id="24609" name="Picture 2">
            <a:extLst>
              <a:ext uri="{FF2B5EF4-FFF2-40B4-BE49-F238E27FC236}">
                <a16:creationId xmlns:a16="http://schemas.microsoft.com/office/drawing/2014/main" id="{1500FEB4-E5B7-498A-977C-6117F2B1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4651375"/>
            <a:ext cx="865187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0" name="Picture 3">
            <a:extLst>
              <a:ext uri="{FF2B5EF4-FFF2-40B4-BE49-F238E27FC236}">
                <a16:creationId xmlns:a16="http://schemas.microsoft.com/office/drawing/2014/main" id="{C01CB1DA-CE67-4D9F-8ECD-27C171E2A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99" y="1166495"/>
            <a:ext cx="733933" cy="170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4612" name="Group 11">
            <a:extLst>
              <a:ext uri="{FF2B5EF4-FFF2-40B4-BE49-F238E27FC236}">
                <a16:creationId xmlns:a16="http://schemas.microsoft.com/office/drawing/2014/main" id="{8F26E8B7-D29A-40DF-A698-F7EC17EE704E}"/>
              </a:ext>
            </a:extLst>
          </p:cNvPr>
          <p:cNvGrpSpPr>
            <a:grpSpLocks/>
          </p:cNvGrpSpPr>
          <p:nvPr/>
        </p:nvGrpSpPr>
        <p:grpSpPr bwMode="auto">
          <a:xfrm>
            <a:off x="6832600" y="4688985"/>
            <a:ext cx="5348288" cy="823912"/>
            <a:chOff x="6837680" y="5150294"/>
            <a:chExt cx="5347998" cy="82405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493ECEE0-A3F9-42CE-8F5F-5B3427451DB8}"/>
                </a:ext>
              </a:extLst>
            </p:cNvPr>
            <p:cNvSpPr/>
            <p:nvPr/>
          </p:nvSpPr>
          <p:spPr>
            <a:xfrm>
              <a:off x="6837680" y="5150294"/>
              <a:ext cx="5347998" cy="824053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CA" sz="1000" u="sng" dirty="0">
                  <a:solidFill>
                    <a:srgbClr val="FF0000"/>
                  </a:solidFill>
                </a:rPr>
                <a:t>Visualization packages: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sz="1000" u="sng" dirty="0">
                <a:solidFill>
                  <a:srgbClr val="FF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sz="1000" dirty="0">
                <a:solidFill>
                  <a:srgbClr val="FF0000"/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CA" dirty="0"/>
            </a:p>
          </p:txBody>
        </p:sp>
        <p:pic>
          <p:nvPicPr>
            <p:cNvPr id="24621" name="Picture 4">
              <a:extLst>
                <a:ext uri="{FF2B5EF4-FFF2-40B4-BE49-F238E27FC236}">
                  <a16:creationId xmlns:a16="http://schemas.microsoft.com/office/drawing/2014/main" id="{438788B5-EF99-4256-B9FA-A4FBDB7CA5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70453" y="5463176"/>
              <a:ext cx="1036216" cy="320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2" name="Picture 5">
              <a:extLst>
                <a:ext uri="{FF2B5EF4-FFF2-40B4-BE49-F238E27FC236}">
                  <a16:creationId xmlns:a16="http://schemas.microsoft.com/office/drawing/2014/main" id="{83FC5ED7-20A9-4443-8686-1C49DB9ED8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19052" y="5414361"/>
              <a:ext cx="1098781" cy="4256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3" name="Picture 6">
              <a:extLst>
                <a:ext uri="{FF2B5EF4-FFF2-40B4-BE49-F238E27FC236}">
                  <a16:creationId xmlns:a16="http://schemas.microsoft.com/office/drawing/2014/main" id="{BD9CB8A0-424D-403C-A0A0-A2DE738B47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61802" y="5374966"/>
              <a:ext cx="535362" cy="504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4" name="Picture 7">
              <a:extLst>
                <a:ext uri="{FF2B5EF4-FFF2-40B4-BE49-F238E27FC236}">
                  <a16:creationId xmlns:a16="http://schemas.microsoft.com/office/drawing/2014/main" id="{9727B8D0-8245-4B4D-87EB-5912A23E8E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652940" y="5362225"/>
              <a:ext cx="476961" cy="5299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5" name="Picture 9">
              <a:extLst>
                <a:ext uri="{FF2B5EF4-FFF2-40B4-BE49-F238E27FC236}">
                  <a16:creationId xmlns:a16="http://schemas.microsoft.com/office/drawing/2014/main" id="{97F39D0C-2BCF-489B-9D65-710787B23A4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63548" y="5471297"/>
              <a:ext cx="947850" cy="2759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626" name="Picture 10">
              <a:extLst>
                <a:ext uri="{FF2B5EF4-FFF2-40B4-BE49-F238E27FC236}">
                  <a16:creationId xmlns:a16="http://schemas.microsoft.com/office/drawing/2014/main" id="{D514270C-D1FE-4AF2-AC69-F54E60114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58546" y="5511278"/>
              <a:ext cx="987538" cy="215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4613" name="Picture 15">
            <a:extLst>
              <a:ext uri="{FF2B5EF4-FFF2-40B4-BE49-F238E27FC236}">
                <a16:creationId xmlns:a16="http://schemas.microsoft.com/office/drawing/2014/main" id="{7B1FC43C-4161-4782-90ED-077227685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2431" y="415478"/>
            <a:ext cx="691701" cy="420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614" name="Picture 16">
            <a:extLst>
              <a:ext uri="{FF2B5EF4-FFF2-40B4-BE49-F238E27FC236}">
                <a16:creationId xmlns:a16="http://schemas.microsoft.com/office/drawing/2014/main" id="{277E24CF-C71F-4B93-AA26-CA6C2FE842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38" y="85348"/>
            <a:ext cx="903332" cy="290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41540860-2233-42D9-95BB-983219F4935E}"/>
              </a:ext>
            </a:extLst>
          </p:cNvPr>
          <p:cNvSpPr/>
          <p:nvPr/>
        </p:nvSpPr>
        <p:spPr>
          <a:xfrm>
            <a:off x="5041900" y="3298825"/>
            <a:ext cx="1425575" cy="785813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Tests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and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Experiments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CC7D4F1C-3566-463E-B3BE-77A247AC9EDA}"/>
              </a:ext>
            </a:extLst>
          </p:cNvPr>
          <p:cNvSpPr/>
          <p:nvPr/>
        </p:nvSpPr>
        <p:spPr>
          <a:xfrm>
            <a:off x="5041900" y="1685925"/>
            <a:ext cx="1425575" cy="784225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Code Repository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and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Runtime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AB013D0F-D5FC-4BD4-9EFC-46CFC625279B}"/>
              </a:ext>
            </a:extLst>
          </p:cNvPr>
          <p:cNvSpPr/>
          <p:nvPr/>
        </p:nvSpPr>
        <p:spPr>
          <a:xfrm>
            <a:off x="9153525" y="1733550"/>
            <a:ext cx="1423988" cy="784225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Ship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Containers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984DEF70-9B9C-4C32-ABD4-7BF3F321D5A6}"/>
              </a:ext>
            </a:extLst>
          </p:cNvPr>
          <p:cNvSpPr/>
          <p:nvPr/>
        </p:nvSpPr>
        <p:spPr>
          <a:xfrm>
            <a:off x="9144000" y="3330575"/>
            <a:ext cx="1423988" cy="784225"/>
          </a:xfrm>
          <a:prstGeom prst="roundRect">
            <a:avLst/>
          </a:prstGeom>
          <a:solidFill>
            <a:srgbClr val="C55A11"/>
          </a:solidFill>
          <a:ln>
            <a:solidFill>
              <a:srgbClr val="C55A1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Test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CA" sz="1200" b="1" dirty="0">
                <a:latin typeface="+mj-lt"/>
              </a:rPr>
              <a:t>Containers</a:t>
            </a:r>
          </a:p>
        </p:txBody>
      </p:sp>
      <p:pic>
        <p:nvPicPr>
          <p:cNvPr id="24619" name="Picture 1">
            <a:extLst>
              <a:ext uri="{FF2B5EF4-FFF2-40B4-BE49-F238E27FC236}">
                <a16:creationId xmlns:a16="http://schemas.microsoft.com/office/drawing/2014/main" id="{57CEF752-97B6-4FA5-B73A-68C98DE08E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038" y="1392819"/>
            <a:ext cx="861292" cy="21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11" name="Title 1">
            <a:extLst>
              <a:ext uri="{FF2B5EF4-FFF2-40B4-BE49-F238E27FC236}">
                <a16:creationId xmlns:a16="http://schemas.microsoft.com/office/drawing/2014/main" id="{313C799F-31AE-40FF-A38C-0CEC2B622860}"/>
              </a:ext>
            </a:extLst>
          </p:cNvPr>
          <p:cNvSpPr txBox="1">
            <a:spLocks noChangeArrowheads="1"/>
          </p:cNvSpPr>
          <p:nvPr/>
        </p:nvSpPr>
        <p:spPr bwMode="auto">
          <a:xfrm rot="-5400000">
            <a:off x="-2888142" y="2743199"/>
            <a:ext cx="6858004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CA" altLang="en-US" sz="4000" dirty="0">
                <a:solidFill>
                  <a:srgbClr val="C55A11"/>
                </a:solidFill>
                <a:latin typeface="Calibri Light" panose="020F0302020204030204" pitchFamily="34" charset="0"/>
              </a:rPr>
              <a:t>Artificial Intelligence Software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412E45-72B7-4407-9744-9F5FF904A2D7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095873" y="899547"/>
            <a:ext cx="1371602" cy="21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8744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0286"/>
            <a:ext cx="12192000" cy="67577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4611" name="Title 1">
            <a:extLst>
              <a:ext uri="{FF2B5EF4-FFF2-40B4-BE49-F238E27FC236}">
                <a16:creationId xmlns:a16="http://schemas.microsoft.com/office/drawing/2014/main" id="{313C799F-31AE-40FF-A38C-0CEC2B622860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-3003551" y="2743200"/>
            <a:ext cx="6858002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400" eaLnBrk="1" hangingPunct="1">
              <a:spcBef>
                <a:spcPct val="0"/>
              </a:spcBef>
              <a:buFontTx/>
              <a:buNone/>
            </a:pPr>
            <a:r>
              <a:rPr lang="en-CA" altLang="en-US" sz="4000" dirty="0">
                <a:solidFill>
                  <a:srgbClr val="C55A11"/>
                </a:solidFill>
                <a:latin typeface="Calibri Light" panose="020F0302020204030204" pitchFamily="34" charset="0"/>
              </a:rPr>
              <a:t>High Performance Computing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E012B7-52A9-4AC6-AD50-1929FCC150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385" y="4481633"/>
            <a:ext cx="3094584" cy="106973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EF6E8E9-A43B-474E-A42D-995A88022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310" y="100286"/>
            <a:ext cx="4658800" cy="2939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EC392E0-4647-4F8D-8771-DCDA23AA1C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6194" y="3454400"/>
            <a:ext cx="2658034" cy="2988000"/>
          </a:xfrm>
          <a:prstGeom prst="rect">
            <a:avLst/>
          </a:prstGeom>
        </p:spPr>
      </p:pic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085E79FB-6DE9-4969-9B8A-592C2682A36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669147"/>
              </p:ext>
            </p:extLst>
          </p:nvPr>
        </p:nvGraphicFramePr>
        <p:xfrm>
          <a:off x="5484210" y="1258352"/>
          <a:ext cx="1961526" cy="7101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902880" imgH="327600" progId="Paint.Picture">
                  <p:embed/>
                </p:oleObj>
              </mc:Choice>
              <mc:Fallback>
                <p:oleObj name="Bitmap Image" r:id="rId6" imgW="902880" imgH="327600" progId="Paint.Picture">
                  <p:embed/>
                  <p:pic>
                    <p:nvPicPr>
                      <p:cNvPr id="11" name="Object 10">
                        <a:extLst>
                          <a:ext uri="{FF2B5EF4-FFF2-40B4-BE49-F238E27FC236}">
                            <a16:creationId xmlns:a16="http://schemas.microsoft.com/office/drawing/2014/main" id="{085E79FB-6DE9-4969-9B8A-592C2682A36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484210" y="1258352"/>
                        <a:ext cx="1961526" cy="7101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674CA5B9-BD4B-4460-9D16-6A7781E69E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58666" y="666750"/>
            <a:ext cx="2759758" cy="2019300"/>
          </a:xfrm>
          <a:prstGeom prst="rect">
            <a:avLst/>
          </a:prstGeom>
        </p:spPr>
      </p:pic>
      <p:pic>
        <p:nvPicPr>
          <p:cNvPr id="7" name="Picture 6" descr="A picture containing electronics, hard disc, tape, drive&#10;&#10;Description automatically generated">
            <a:extLst>
              <a:ext uri="{FF2B5EF4-FFF2-40B4-BE49-F238E27FC236}">
                <a16:creationId xmlns:a16="http://schemas.microsoft.com/office/drawing/2014/main" id="{091BBEB6-03F7-4339-86A4-AE8B7388B3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4636" y="3803650"/>
            <a:ext cx="3505388" cy="22479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8B241A-FFE4-4FED-B05C-406AD67181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24688" y="2686050"/>
            <a:ext cx="2535750" cy="891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075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77800"/>
            <a:ext cx="12192000" cy="6680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335" y="1403254"/>
            <a:ext cx="11222620" cy="4244500"/>
          </a:xfrm>
        </p:spPr>
        <p:txBody>
          <a:bodyPr>
            <a:norm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CA" sz="2000" b="1" dirty="0">
                <a:solidFill>
                  <a:srgbClr val="183459"/>
                </a:solidFill>
              </a:rPr>
              <a:t>Goal</a:t>
            </a:r>
            <a:r>
              <a:rPr lang="en-CA" sz="2000" dirty="0">
                <a:solidFill>
                  <a:srgbClr val="183459"/>
                </a:solidFill>
              </a:rPr>
              <a:t>: </a:t>
            </a:r>
            <a:r>
              <a:rPr lang="en-US" sz="2000" dirty="0">
                <a:solidFill>
                  <a:schemeClr val="tx1"/>
                </a:solidFill>
              </a:rPr>
              <a:t>Segmentation of satellite imagery to assign land cover</a:t>
            </a:r>
            <a:br>
              <a:rPr lang="en-US" sz="2000" dirty="0">
                <a:solidFill>
                  <a:schemeClr val="tx1"/>
                </a:solidFill>
              </a:rPr>
            </a:br>
            <a:r>
              <a:rPr lang="en-US" sz="2000" dirty="0">
                <a:solidFill>
                  <a:schemeClr val="tx1"/>
                </a:solidFill>
              </a:rPr>
              <a:t>          classes to pixels</a:t>
            </a:r>
            <a:endParaRPr lang="en-CA" sz="2000" dirty="0">
              <a:solidFill>
                <a:schemeClr val="tx1"/>
              </a:solidFill>
            </a:endParaRPr>
          </a:p>
          <a:p>
            <a:pPr marL="0" indent="0">
              <a:spcAft>
                <a:spcPts val="600"/>
              </a:spcAft>
              <a:buNone/>
            </a:pPr>
            <a:r>
              <a:rPr lang="en-CA" sz="2000" b="1" dirty="0">
                <a:solidFill>
                  <a:srgbClr val="183459"/>
                </a:solidFill>
              </a:rPr>
              <a:t>Approach</a:t>
            </a:r>
            <a:r>
              <a:rPr lang="en-CA" sz="2000" dirty="0">
                <a:solidFill>
                  <a:srgbClr val="183459"/>
                </a:solidFill>
              </a:rPr>
              <a:t>: </a:t>
            </a:r>
            <a:r>
              <a:rPr lang="en-CA" sz="2000" dirty="0">
                <a:solidFill>
                  <a:schemeClr val="tx1"/>
                </a:solidFill>
              </a:rPr>
              <a:t>Ensemble of Artificial Neural Networks for Semantic</a:t>
            </a:r>
            <a:br>
              <a:rPr lang="en-CA" sz="2000" dirty="0">
                <a:solidFill>
                  <a:schemeClr val="tx1"/>
                </a:solidFill>
              </a:rPr>
            </a:br>
            <a:r>
              <a:rPr lang="en-CA" sz="2000" dirty="0">
                <a:solidFill>
                  <a:schemeClr val="tx1"/>
                </a:solidFill>
              </a:rPr>
              <a:t>                   Segmentation and Instance Segmentation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06" y="2894315"/>
            <a:ext cx="6036434" cy="3606371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45453" y="390964"/>
            <a:ext cx="447224" cy="457199"/>
          </a:xfrm>
        </p:spPr>
        <p:txBody>
          <a:bodyPr/>
          <a:lstStyle/>
          <a:p>
            <a:fld id="{88EE037E-3FDB-8140-8BF1-5AE1EDE0BE44}" type="slidenum">
              <a:rPr lang="en-US" smtClean="0"/>
              <a:t>6</a:t>
            </a:fld>
            <a:endParaRPr 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43893" y="-106502"/>
            <a:ext cx="11269133" cy="1509756"/>
          </a:xfrm>
          <a:prstGeom prst="rect">
            <a:avLst/>
          </a:prstGeom>
          <a:noFill/>
          <a:ln>
            <a:noFill/>
          </a:ln>
        </p:spPr>
        <p:txBody>
          <a:bodyPr vert="horz" lIns="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sz="2800" b="1" dirty="0"/>
              <a:t>Space-based Earth Observation and</a:t>
            </a:r>
          </a:p>
          <a:p>
            <a:r>
              <a:rPr lang="en-CA" sz="2800" b="1" dirty="0"/>
              <a:t>Location Intelligence</a:t>
            </a:r>
            <a:endParaRPr lang="en-CA" sz="3200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DF6B868-56C6-4EE6-9AF4-5F46C5504F77}"/>
              </a:ext>
            </a:extLst>
          </p:cNvPr>
          <p:cNvSpPr/>
          <p:nvPr/>
        </p:nvSpPr>
        <p:spPr>
          <a:xfrm>
            <a:off x="7710487" y="366931"/>
            <a:ext cx="4241177" cy="2937459"/>
          </a:xfrm>
          <a:prstGeom prst="rect">
            <a:avLst/>
          </a:prstGeom>
          <a:solidFill>
            <a:schemeClr val="bg1"/>
          </a:solidFill>
          <a:ln>
            <a:solidFill>
              <a:srgbClr val="2B3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78552BD-1860-4AD4-B1FD-229D83D83E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9033" y="971027"/>
            <a:ext cx="4043717" cy="2205180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DAFF705-CCD4-44BB-9726-829B5C7E70DB}"/>
              </a:ext>
            </a:extLst>
          </p:cNvPr>
          <p:cNvSpPr txBox="1"/>
          <p:nvPr/>
        </p:nvSpPr>
        <p:spPr>
          <a:xfrm>
            <a:off x="8866588" y="469270"/>
            <a:ext cx="19759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u="sng" dirty="0">
                <a:latin typeface="+mj-lt"/>
              </a:rPr>
              <a:t>Flood Mapping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57FAB78-D0AE-4D5D-8CA4-AFE309B3A2B3}"/>
              </a:ext>
            </a:extLst>
          </p:cNvPr>
          <p:cNvSpPr/>
          <p:nvPr/>
        </p:nvSpPr>
        <p:spPr>
          <a:xfrm>
            <a:off x="7710487" y="3620504"/>
            <a:ext cx="4241177" cy="2937459"/>
          </a:xfrm>
          <a:prstGeom prst="rect">
            <a:avLst/>
          </a:prstGeom>
          <a:solidFill>
            <a:schemeClr val="bg1"/>
          </a:solidFill>
          <a:ln>
            <a:solidFill>
              <a:srgbClr val="2B39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01C5E26-D7F1-4A1D-97C8-308706E42B8D}"/>
              </a:ext>
            </a:extLst>
          </p:cNvPr>
          <p:cNvSpPr txBox="1"/>
          <p:nvPr/>
        </p:nvSpPr>
        <p:spPr>
          <a:xfrm>
            <a:off x="8383438" y="3708930"/>
            <a:ext cx="3323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u="sng" dirty="0">
                <a:latin typeface="+mj-lt"/>
              </a:rPr>
              <a:t>Mining Risk Mitigation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694B373-C9E0-408E-AF2F-8489CF04CA3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468" y="4104859"/>
            <a:ext cx="4194196" cy="236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8325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562710C-8624-4C94-A2B3-CF50E027FB43}"/>
              </a:ext>
            </a:extLst>
          </p:cNvPr>
          <p:cNvSpPr/>
          <p:nvPr/>
        </p:nvSpPr>
        <p:spPr>
          <a:xfrm>
            <a:off x="0" y="0"/>
            <a:ext cx="12180888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9ADD13-3BF2-40A4-82B4-5E59D13BB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7E-3FDB-8140-8BF1-5AE1EDE0BE44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98BD62-571B-4189-A069-E1BF1B8091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7680" y="1829631"/>
            <a:ext cx="4882922" cy="20116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9DD48AA-6142-414D-A9B7-857E397AF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5620" y="4039747"/>
            <a:ext cx="4594981" cy="1350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5C58CF2-0AEA-425C-8E14-3A17F2BE0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9478" y="5605259"/>
            <a:ext cx="6541123" cy="10481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 descr="A person sitting in a chair&#10;&#10;Description automatically generated">
            <a:extLst>
              <a:ext uri="{FF2B5EF4-FFF2-40B4-BE49-F238E27FC236}">
                <a16:creationId xmlns:a16="http://schemas.microsoft.com/office/drawing/2014/main" id="{D683BCA1-AB77-4881-AF60-3CB20FC5B2B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8038" t="216" r="9175" b="36252"/>
          <a:stretch/>
        </p:blipFill>
        <p:spPr>
          <a:xfrm>
            <a:off x="438349" y="1443713"/>
            <a:ext cx="2843191" cy="30303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07947140-FEE1-4B23-ACA5-E2836817FA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69677" y="1291242"/>
            <a:ext cx="2909288" cy="32236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407B635-3075-43CF-BCA1-ADDA498847E8}"/>
              </a:ext>
            </a:extLst>
          </p:cNvPr>
          <p:cNvSpPr txBox="1"/>
          <p:nvPr/>
        </p:nvSpPr>
        <p:spPr>
          <a:xfrm>
            <a:off x="4191240" y="4581828"/>
            <a:ext cx="1666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/>
              <a:t>Eric Yu, PhD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6FCAC1-E3DA-4397-AC45-F264D30A42E2}"/>
              </a:ext>
            </a:extLst>
          </p:cNvPr>
          <p:cNvSpPr txBox="1"/>
          <p:nvPr/>
        </p:nvSpPr>
        <p:spPr>
          <a:xfrm>
            <a:off x="306214" y="4581829"/>
            <a:ext cx="30666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sz="2400" dirty="0" err="1"/>
              <a:t>Soroosh</a:t>
            </a:r>
            <a:r>
              <a:rPr lang="en-CA" sz="2400" dirty="0"/>
              <a:t> </a:t>
            </a:r>
            <a:r>
              <a:rPr lang="en-CA" sz="2400" dirty="0" err="1"/>
              <a:t>Nalchigar</a:t>
            </a:r>
            <a:r>
              <a:rPr lang="en-CA" sz="2400" dirty="0"/>
              <a:t>, PhD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88AA93-E292-4075-A8BE-C95121D19B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621" y="248047"/>
            <a:ext cx="4594981" cy="1365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C073D3F-5E7F-4F33-ACEF-E7FD64962BAA}"/>
              </a:ext>
            </a:extLst>
          </p:cNvPr>
          <p:cNvSpPr/>
          <p:nvPr/>
        </p:nvSpPr>
        <p:spPr>
          <a:xfrm>
            <a:off x="141398" y="130629"/>
            <a:ext cx="6834168" cy="1008516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200A81-D8F4-486B-8E82-0820EECEFA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87446" y="5247107"/>
            <a:ext cx="2367068" cy="8822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5D0CE0F-1301-4028-B155-29D7CFCEFF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6214" y="5318029"/>
            <a:ext cx="2132853" cy="7403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B4148C9-3A05-4093-A272-CBED9D495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191" y="-186418"/>
            <a:ext cx="6907977" cy="1325563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en-CA" sz="3200" dirty="0"/>
              <a:t>A Framework for Strategic Valuation of Data and Digital Assets</a:t>
            </a:r>
          </a:p>
        </p:txBody>
      </p:sp>
    </p:spTree>
    <p:extLst>
      <p:ext uri="{BB962C8B-B14F-4D97-AF65-F5344CB8AC3E}">
        <p14:creationId xmlns:p14="http://schemas.microsoft.com/office/powerpoint/2010/main" val="1880555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154"/>
    </mc:Choice>
    <mc:Fallback xmlns="">
      <p:transition spd="slow" advTm="41154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631324"/>
          </a:solidFill>
        </p:spPr>
        <p:txBody>
          <a:bodyPr>
            <a:normAutofit/>
          </a:bodyPr>
          <a:lstStyle/>
          <a:p>
            <a:r>
              <a:rPr lang="en-CA" dirty="0">
                <a:solidFill>
                  <a:schemeClr val="bg1"/>
                </a:solidFill>
              </a:rPr>
              <a:t> Advancing a Digitally Driven Culture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95A67B-D0FE-F448-80B1-1191BC67A3E6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1652817"/>
            <a:ext cx="1260000" cy="12600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2204184" y="1959652"/>
            <a:ext cx="31425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+mj-lt"/>
              </a:rPr>
              <a:t>Built a Data Science Community of Practitioners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6" y="3438418"/>
            <a:ext cx="1260000" cy="126000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233965" y="3470987"/>
            <a:ext cx="3485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+mj-lt"/>
              </a:rPr>
              <a:t>Convened over 30 sessions for knowledge sharing and collaborative learning with the Synthetic Intelligence Forum 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2" y="3438418"/>
            <a:ext cx="1260000" cy="126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7608724" y="3329754"/>
            <a:ext cx="39960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>
                <a:latin typeface="+mj-lt"/>
              </a:rPr>
              <a:t>Lead or contributed to over 20 conference, webinars and other engagements to share insights with OGDs, stakeholders and external audiences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162" y="1652817"/>
            <a:ext cx="1260000" cy="1260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608724" y="1637922"/>
            <a:ext cx="3996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+mj-lt"/>
              </a:rPr>
              <a:t>Coordinated working sessions with over 20 federal departments and agencies to share the NRCan DA roadmap and blueprint </a:t>
            </a:r>
            <a:endParaRPr lang="en-CA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0630" y="5130635"/>
            <a:ext cx="1044000" cy="1044000"/>
          </a:xfrm>
          <a:prstGeom prst="rect">
            <a:avLst/>
          </a:prstGeom>
        </p:spPr>
      </p:pic>
      <p:sp>
        <p:nvSpPr>
          <p:cNvPr id="6" name="Left-Right-Up Arrow 5"/>
          <p:cNvSpPr/>
          <p:nvPr/>
        </p:nvSpPr>
        <p:spPr>
          <a:xfrm rot="10800000">
            <a:off x="1531345" y="4816225"/>
            <a:ext cx="4798571" cy="270411"/>
          </a:xfrm>
          <a:prstGeom prst="leftRightUpArrow">
            <a:avLst>
              <a:gd name="adj1" fmla="val 25554"/>
              <a:gd name="adj2" fmla="val 27806"/>
              <a:gd name="adj3" fmla="val 25000"/>
            </a:avLst>
          </a:prstGeom>
          <a:solidFill>
            <a:srgbClr val="631324"/>
          </a:solidFill>
          <a:ln>
            <a:solidFill>
              <a:srgbClr val="63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Oval 6"/>
          <p:cNvSpPr>
            <a:spLocks noChangeAspect="1"/>
          </p:cNvSpPr>
          <p:nvPr/>
        </p:nvSpPr>
        <p:spPr>
          <a:xfrm>
            <a:off x="1517460" y="4815210"/>
            <a:ext cx="180000" cy="180000"/>
          </a:xfrm>
          <a:prstGeom prst="ellipse">
            <a:avLst/>
          </a:prstGeom>
          <a:solidFill>
            <a:srgbClr val="631324"/>
          </a:solidFill>
          <a:ln>
            <a:solidFill>
              <a:srgbClr val="63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Oval 14"/>
          <p:cNvSpPr>
            <a:spLocks noChangeAspect="1"/>
          </p:cNvSpPr>
          <p:nvPr/>
        </p:nvSpPr>
        <p:spPr>
          <a:xfrm>
            <a:off x="6163800" y="4787778"/>
            <a:ext cx="180000" cy="180000"/>
          </a:xfrm>
          <a:prstGeom prst="ellipse">
            <a:avLst/>
          </a:prstGeom>
          <a:solidFill>
            <a:srgbClr val="631324"/>
          </a:solidFill>
          <a:ln>
            <a:solidFill>
              <a:srgbClr val="63132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TextBox 15"/>
          <p:cNvSpPr txBox="1"/>
          <p:nvPr/>
        </p:nvSpPr>
        <p:spPr>
          <a:xfrm>
            <a:off x="4779787" y="5052471"/>
            <a:ext cx="4419077" cy="1191816"/>
          </a:xfrm>
          <a:prstGeom prst="roundRect">
            <a:avLst/>
          </a:prstGeom>
          <a:solidFill>
            <a:srgbClr val="631324"/>
          </a:solidFill>
          <a:ln>
            <a:solidFill>
              <a:srgbClr val="631324"/>
            </a:solidFill>
          </a:ln>
        </p:spPr>
        <p:txBody>
          <a:bodyPr wrap="square" rtlCol="0">
            <a:spAutoFit/>
          </a:bodyPr>
          <a:lstStyle/>
          <a:p>
            <a:r>
              <a:rPr lang="en-CA" sz="1600" dirty="0">
                <a:solidFill>
                  <a:schemeClr val="bg1"/>
                </a:solidFill>
                <a:latin typeface="+mj-lt"/>
              </a:rPr>
              <a:t>Allowed to develop and grow an ecosystem of thought leaders, stakeholders, policy makers and other key actors, creating opportunities for new partnerships. </a:t>
            </a:r>
          </a:p>
        </p:txBody>
      </p:sp>
    </p:spTree>
    <p:extLst>
      <p:ext uri="{BB962C8B-B14F-4D97-AF65-F5344CB8AC3E}">
        <p14:creationId xmlns:p14="http://schemas.microsoft.com/office/powerpoint/2010/main" val="2540857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B79A0C-4438-43B7-90F1-8D730CB6A80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55EB6F2-35FD-4012-BCF1-91C8B05C7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EE037E-3FDB-8140-8BF1-5AE1EDE0BE44}" type="slidenum">
              <a:rPr lang="en-US" smtClean="0"/>
              <a:t>9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AD8149D-59E6-465A-BD03-F34E73EEFD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74435" y="1012676"/>
            <a:ext cx="1838692" cy="425098"/>
          </a:xfrm>
          <a:prstGeom prst="rect">
            <a:avLst/>
          </a:prstGeom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46" y="2459272"/>
            <a:ext cx="5785985" cy="41941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69936" y="2468093"/>
            <a:ext cx="5729969" cy="41764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59CE3B-3D30-413F-9E8E-CE63D3301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9597" y="117296"/>
            <a:ext cx="6060677" cy="2215859"/>
          </a:xfrm>
          <a:prstGeom prst="rect">
            <a:avLst/>
          </a:prstGeom>
          <a:ln w="127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31191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-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10350</TotalTime>
  <Words>561</Words>
  <Application>Microsoft Office PowerPoint</Application>
  <PresentationFormat>Widescreen</PresentationFormat>
  <Paragraphs>106</Paragraphs>
  <Slides>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Arial Narrow</vt:lpstr>
      <vt:lpstr>AvantGarde Bk BT</vt:lpstr>
      <vt:lpstr>Calibri</vt:lpstr>
      <vt:lpstr>Calibri Light</vt:lpstr>
      <vt:lpstr>Times New Roman</vt:lpstr>
      <vt:lpstr>Office Theme</vt:lpstr>
      <vt:lpstr>Bitmap Image</vt:lpstr>
      <vt:lpstr>Digital Accelerator </vt:lpstr>
      <vt:lpstr>Our Objectives and Accomplishments</vt:lpstr>
      <vt:lpstr>Our Data Scientists</vt:lpstr>
      <vt:lpstr>PowerPoint Presentation</vt:lpstr>
      <vt:lpstr>PowerPoint Presentation</vt:lpstr>
      <vt:lpstr>PowerPoint Presentation</vt:lpstr>
      <vt:lpstr>A Framework for Strategic Valuation of Data and Digital Assets</vt:lpstr>
      <vt:lpstr> Advancing a Digitally Driven Culture</vt:lpstr>
      <vt:lpstr>PowerPoint Presentation</vt:lpstr>
      <vt:lpstr>PowerPoint Presentation</vt:lpstr>
      <vt:lpstr>PowerPoint Presentation</vt:lpstr>
      <vt:lpstr>PowerPoint Presentation</vt:lpstr>
      <vt:lpstr> Digital Accelerator Governance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Victoria Weng</cp:lastModifiedBy>
  <cp:revision>310</cp:revision>
  <dcterms:created xsi:type="dcterms:W3CDTF">2019-08-12T13:09:44Z</dcterms:created>
  <dcterms:modified xsi:type="dcterms:W3CDTF">2021-08-20T19:00:52Z</dcterms:modified>
</cp:coreProperties>
</file>