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9"/>
  </p:notesMasterIdLst>
  <p:sldIdLst>
    <p:sldId id="256" r:id="rId2"/>
    <p:sldId id="272" r:id="rId3"/>
    <p:sldId id="273" r:id="rId4"/>
    <p:sldId id="290" r:id="rId5"/>
    <p:sldId id="284" r:id="rId6"/>
    <p:sldId id="289" r:id="rId7"/>
    <p:sldId id="286" r:id="rId8"/>
    <p:sldId id="287" r:id="rId9"/>
    <p:sldId id="292" r:id="rId10"/>
    <p:sldId id="293" r:id="rId11"/>
    <p:sldId id="294" r:id="rId12"/>
    <p:sldId id="295" r:id="rId13"/>
    <p:sldId id="300" r:id="rId14"/>
    <p:sldId id="296" r:id="rId15"/>
    <p:sldId id="297" r:id="rId16"/>
    <p:sldId id="298" r:id="rId17"/>
    <p:sldId id="29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pos="7242" userDrawn="1">
          <p15:clr>
            <a:srgbClr val="A4A3A4"/>
          </p15:clr>
        </p15:guide>
        <p15:guide id="4"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el Suresh" initials="AS" lastIdx="1" clrIdx="0">
    <p:extLst>
      <p:ext uri="{19B8F6BF-5375-455C-9EA6-DF929625EA0E}">
        <p15:presenceInfo xmlns:p15="http://schemas.microsoft.com/office/powerpoint/2012/main" userId="S-1-5-21-793608233-524142043-3570203803-22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76"/>
    <a:srgbClr val="3B7D91"/>
    <a:srgbClr val="87A8B3"/>
    <a:srgbClr val="4D9EB7"/>
    <a:srgbClr val="A8C0C8"/>
    <a:srgbClr val="96AC99"/>
    <a:srgbClr val="6E8B72"/>
    <a:srgbClr val="B9CBBF"/>
    <a:srgbClr val="9AB4A2"/>
    <a:srgbClr val="DDD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33" autoAdjust="0"/>
  </p:normalViewPr>
  <p:slideViewPr>
    <p:cSldViewPr snapToGrid="0">
      <p:cViewPr varScale="1">
        <p:scale>
          <a:sx n="114" d="100"/>
          <a:sy n="114" d="100"/>
        </p:scale>
        <p:origin x="390" y="102"/>
      </p:cViewPr>
      <p:guideLst>
        <p:guide pos="483"/>
        <p:guide pos="7242"/>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1FA03-C39C-4DB0-A4B8-57AE74866118}" type="datetimeFigureOut">
              <a:rPr lang="en-CA" smtClean="0"/>
              <a:t>2019/07/11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6AB2B9-E4CD-4964-8019-7AC44F4A50FA}" type="slidenum">
              <a:rPr lang="en-CA" smtClean="0"/>
              <a:t>‹#›</a:t>
            </a:fld>
            <a:endParaRPr lang="en-CA"/>
          </a:p>
        </p:txBody>
      </p:sp>
    </p:spTree>
    <p:extLst>
      <p:ext uri="{BB962C8B-B14F-4D97-AF65-F5344CB8AC3E}">
        <p14:creationId xmlns:p14="http://schemas.microsoft.com/office/powerpoint/2010/main" val="21953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B86AB2B9-E4CD-4964-8019-7AC44F4A50FA}" type="slidenum">
              <a:rPr lang="en-CA" smtClean="0"/>
              <a:t>1</a:t>
            </a:fld>
            <a:endParaRPr lang="en-CA"/>
          </a:p>
        </p:txBody>
      </p:sp>
    </p:spTree>
    <p:extLst>
      <p:ext uri="{BB962C8B-B14F-4D97-AF65-F5344CB8AC3E}">
        <p14:creationId xmlns:p14="http://schemas.microsoft.com/office/powerpoint/2010/main" val="387836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15</a:t>
            </a:fld>
            <a:endParaRPr lang="en-CA"/>
          </a:p>
        </p:txBody>
      </p:sp>
    </p:spTree>
    <p:extLst>
      <p:ext uri="{BB962C8B-B14F-4D97-AF65-F5344CB8AC3E}">
        <p14:creationId xmlns:p14="http://schemas.microsoft.com/office/powerpoint/2010/main" val="105875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16</a:t>
            </a:fld>
            <a:endParaRPr lang="en-CA"/>
          </a:p>
        </p:txBody>
      </p:sp>
    </p:spTree>
    <p:extLst>
      <p:ext uri="{BB962C8B-B14F-4D97-AF65-F5344CB8AC3E}">
        <p14:creationId xmlns:p14="http://schemas.microsoft.com/office/powerpoint/2010/main" val="443171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17</a:t>
            </a:fld>
            <a:endParaRPr lang="en-CA"/>
          </a:p>
        </p:txBody>
      </p:sp>
    </p:spTree>
    <p:extLst>
      <p:ext uri="{BB962C8B-B14F-4D97-AF65-F5344CB8AC3E}">
        <p14:creationId xmlns:p14="http://schemas.microsoft.com/office/powerpoint/2010/main" val="323399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2</a:t>
            </a:fld>
            <a:endParaRPr lang="en-CA"/>
          </a:p>
        </p:txBody>
      </p:sp>
    </p:spTree>
    <p:extLst>
      <p:ext uri="{BB962C8B-B14F-4D97-AF65-F5344CB8AC3E}">
        <p14:creationId xmlns:p14="http://schemas.microsoft.com/office/powerpoint/2010/main" val="376611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3</a:t>
            </a:fld>
            <a:endParaRPr lang="en-CA"/>
          </a:p>
        </p:txBody>
      </p:sp>
    </p:spTree>
    <p:extLst>
      <p:ext uri="{BB962C8B-B14F-4D97-AF65-F5344CB8AC3E}">
        <p14:creationId xmlns:p14="http://schemas.microsoft.com/office/powerpoint/2010/main" val="173331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B86AB2B9-E4CD-4964-8019-7AC44F4A50FA}" type="slidenum">
              <a:rPr lang="en-CA" smtClean="0"/>
              <a:t>4</a:t>
            </a:fld>
            <a:endParaRPr lang="en-CA"/>
          </a:p>
        </p:txBody>
      </p:sp>
    </p:spTree>
    <p:extLst>
      <p:ext uri="{BB962C8B-B14F-4D97-AF65-F5344CB8AC3E}">
        <p14:creationId xmlns:p14="http://schemas.microsoft.com/office/powerpoint/2010/main" val="140582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5</a:t>
            </a:fld>
            <a:endParaRPr lang="en-CA"/>
          </a:p>
        </p:txBody>
      </p:sp>
    </p:spTree>
    <p:extLst>
      <p:ext uri="{BB962C8B-B14F-4D97-AF65-F5344CB8AC3E}">
        <p14:creationId xmlns:p14="http://schemas.microsoft.com/office/powerpoint/2010/main" val="336265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6</a:t>
            </a:fld>
            <a:endParaRPr lang="en-CA"/>
          </a:p>
        </p:txBody>
      </p:sp>
    </p:spTree>
    <p:extLst>
      <p:ext uri="{BB962C8B-B14F-4D97-AF65-F5344CB8AC3E}">
        <p14:creationId xmlns:p14="http://schemas.microsoft.com/office/powerpoint/2010/main" val="259837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10</a:t>
            </a:fld>
            <a:endParaRPr lang="en-CA"/>
          </a:p>
        </p:txBody>
      </p:sp>
    </p:spTree>
    <p:extLst>
      <p:ext uri="{BB962C8B-B14F-4D97-AF65-F5344CB8AC3E}">
        <p14:creationId xmlns:p14="http://schemas.microsoft.com/office/powerpoint/2010/main" val="400226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Danielle:</a:t>
            </a:r>
          </a:p>
          <a:p>
            <a:endParaRPr lang="fr-CA" dirty="0"/>
          </a:p>
          <a:p>
            <a:endParaRPr lang="fr-CA" dirty="0"/>
          </a:p>
          <a:p>
            <a:pPr marL="171450" indent="-171450">
              <a:buFont typeface="Arial" panose="020B0604020202020204" pitchFamily="34" charset="0"/>
              <a:buChar char="•"/>
            </a:pPr>
            <a:r>
              <a:rPr lang="en-US" dirty="0"/>
              <a:t>Our missing piece is discovering more on industry recruiting trends. Information gathered through this RFI will assist in testing and further refining the requirements for the future iterations of GC Jobs. </a:t>
            </a:r>
          </a:p>
        </p:txBody>
      </p:sp>
      <p:sp>
        <p:nvSpPr>
          <p:cNvPr id="4" name="Slide Number Placeholder 3"/>
          <p:cNvSpPr>
            <a:spLocks noGrp="1"/>
          </p:cNvSpPr>
          <p:nvPr>
            <p:ph type="sldNum" sz="quarter" idx="5"/>
          </p:nvPr>
        </p:nvSpPr>
        <p:spPr/>
        <p:txBody>
          <a:bodyPr/>
          <a:lstStyle/>
          <a:p>
            <a:fld id="{B86AB2B9-E4CD-4964-8019-7AC44F4A50FA}" type="slidenum">
              <a:rPr lang="en-CA" smtClean="0"/>
              <a:t>11</a:t>
            </a:fld>
            <a:endParaRPr lang="en-CA"/>
          </a:p>
        </p:txBody>
      </p:sp>
    </p:spTree>
    <p:extLst>
      <p:ext uri="{BB962C8B-B14F-4D97-AF65-F5344CB8AC3E}">
        <p14:creationId xmlns:p14="http://schemas.microsoft.com/office/powerpoint/2010/main" val="199775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13</a:t>
            </a:fld>
            <a:endParaRPr lang="en-CA"/>
          </a:p>
        </p:txBody>
      </p:sp>
    </p:spTree>
    <p:extLst>
      <p:ext uri="{BB962C8B-B14F-4D97-AF65-F5344CB8AC3E}">
        <p14:creationId xmlns:p14="http://schemas.microsoft.com/office/powerpoint/2010/main" val="340086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E35042-0377-4BD9-A563-651B5D9BC099}"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E8C07-AC09-4EA2-945B-AA39C634C180}"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269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8D548-991B-459A-B3D1-A62DDDFC15F8}"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9E48-1852-4192-B4D5-ACFECBB35F27}"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
        <p:nvSpPr>
          <p:cNvPr id="10" name="Rectangle 9"/>
          <p:cNvSpPr/>
          <p:nvPr userDrawn="1"/>
        </p:nvSpPr>
        <p:spPr>
          <a:xfrm>
            <a:off x="662473" y="755780"/>
            <a:ext cx="214605" cy="122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2" y="6713316"/>
            <a:ext cx="12180428" cy="167833"/>
          </a:xfrm>
          <a:prstGeom prst="rect">
            <a:avLst/>
          </a:prstGeom>
        </p:spPr>
      </p:pic>
      <p:sp>
        <p:nvSpPr>
          <p:cNvPr id="14" name="Rectangle 13"/>
          <p:cNvSpPr/>
          <p:nvPr userDrawn="1"/>
        </p:nvSpPr>
        <p:spPr>
          <a:xfrm>
            <a:off x="11572" y="6366727"/>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86" y="-1621"/>
            <a:ext cx="12180428" cy="167833"/>
          </a:xfrm>
          <a:prstGeom prst="rect">
            <a:avLst/>
          </a:prstGeom>
        </p:spPr>
      </p:pic>
      <p:sp>
        <p:nvSpPr>
          <p:cNvPr id="16" name="Rectangle 15"/>
          <p:cNvSpPr/>
          <p:nvPr userDrawn="1"/>
        </p:nvSpPr>
        <p:spPr>
          <a:xfrm rot="10800000">
            <a:off x="11572" y="3440"/>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11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1DACB-7E4B-4271-961E-01485EC31137}"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456CF-4119-4316-A2F3-F1FA4C56DBAD}" type="datetime1">
              <a:rPr lang="en-CA" smtClean="0"/>
              <a:t>2019/07/11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35903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36E8F-2FE1-4495-A6A3-B0DE719F4464}" type="datetime1">
              <a:rPr lang="en-CA" smtClean="0"/>
              <a:t>2019/07/11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9561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E4180-4854-4027-99C1-C7A4F4413196}" type="datetime1">
              <a:rPr lang="en-CA" smtClean="0"/>
              <a:t>2019/07/11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38488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9468-D724-4EDE-998C-2E2CF0521158}" type="datetime1">
              <a:rPr lang="en-CA" smtClean="0"/>
              <a:t>2019/07/11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8765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718B-FE70-414C-8AB2-4F6BF35C5340}" type="datetime1">
              <a:rPr lang="en-CA" smtClean="0"/>
              <a:t>2019/07/11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385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6462E-B912-49B7-B7A3-4E8A1993FA1D}" type="datetime1">
              <a:rPr lang="en-CA" smtClean="0"/>
              <a:t>2019/07/11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6EF0D-55BE-41AC-87B8-6CF118BF434E}" type="datetime1">
              <a:rPr lang="en-CA" smtClean="0"/>
              <a:t>2019/07/11</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1AD188-3738-441A-AC94-D3DC541856D0}"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45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4.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hyperlink" Target="https://buyandsell.gc.ca/"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anada.ca/fr/commission-fonction-publique/organisation/experimentation-commission-fonction-publique/transformation-emplois-gc.html" TargetMode="External"/><Relationship Id="rId3" Type="http://schemas.openxmlformats.org/officeDocument/2006/relationships/hyperlink" Target="https://twitter.com/DanielleDuboisA" TargetMode="External"/><Relationship Id="rId7" Type="http://schemas.openxmlformats.org/officeDocument/2006/relationships/image" Target="../media/image18.png"/><Relationship Id="rId12" Type="http://schemas.openxmlformats.org/officeDocument/2006/relationships/hyperlink" Target="https://gccollab.ca/groups/profile/2393521/entransformation-emplois-gcfrtransformation-emplois-g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iki.gccollab.ca/Transformation_Emplois_GC" TargetMode="External"/><Relationship Id="rId11" Type="http://schemas.openxmlformats.org/officeDocument/2006/relationships/image" Target="../media/image21.png"/><Relationship Id="rId5" Type="http://schemas.openxmlformats.org/officeDocument/2006/relationships/hyperlink" Target="https://twitter.com/hashtag/TransformationEmploisGC?src=hash"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solidFill>
                  <a:srgbClr val="2D6576"/>
                </a:solidFill>
                <a:latin typeface="Franklin Gothic Medium" panose="020B0603020102020204" pitchFamily="34" charset="0"/>
              </a:rPr>
              <a:t>Transformation </a:t>
            </a:r>
            <a:r>
              <a:rPr lang="en-CA" dirty="0" err="1">
                <a:solidFill>
                  <a:srgbClr val="2D6576"/>
                </a:solidFill>
                <a:latin typeface="Franklin Gothic Medium" panose="020B0603020102020204" pitchFamily="34" charset="0"/>
              </a:rPr>
              <a:t>Emplois</a:t>
            </a:r>
            <a:r>
              <a:rPr lang="en-CA" dirty="0">
                <a:solidFill>
                  <a:srgbClr val="2D6576"/>
                </a:solidFill>
                <a:latin typeface="Franklin Gothic Medium" panose="020B0603020102020204" pitchFamily="34" charset="0"/>
              </a:rPr>
              <a:t> GC</a:t>
            </a:r>
          </a:p>
        </p:txBody>
      </p:sp>
      <p:sp>
        <p:nvSpPr>
          <p:cNvPr id="3" name="Subtitle 2"/>
          <p:cNvSpPr>
            <a:spLocks noGrp="1"/>
          </p:cNvSpPr>
          <p:nvPr>
            <p:ph type="subTitle" idx="1"/>
          </p:nvPr>
        </p:nvSpPr>
        <p:spPr>
          <a:xfrm>
            <a:off x="8610600" y="4960137"/>
            <a:ext cx="3403922" cy="1463040"/>
          </a:xfrm>
        </p:spPr>
        <p:txBody>
          <a:bodyPr>
            <a:normAutofit/>
          </a:bodyPr>
          <a:lstStyle/>
          <a:p>
            <a:r>
              <a:rPr lang="en-CA" sz="2400" dirty="0" err="1" smtClean="0">
                <a:solidFill>
                  <a:srgbClr val="00B0F0"/>
                </a:solidFill>
                <a:latin typeface="Calibri" panose="020F0502020204030204" pitchFamily="34" charset="0"/>
              </a:rPr>
              <a:t>Aperçu</a:t>
            </a:r>
            <a:endParaRPr lang="en-CA" sz="2400" dirty="0">
              <a:solidFill>
                <a:srgbClr val="00B0F0"/>
              </a:solidFill>
              <a:latin typeface="Calibri" panose="020F0502020204030204" pitchFamily="34" charset="0"/>
            </a:endParaRPr>
          </a:p>
          <a:p>
            <a:r>
              <a:rPr lang="en-CA" sz="2400" dirty="0" err="1">
                <a:solidFill>
                  <a:srgbClr val="2D6576"/>
                </a:solidFill>
                <a:latin typeface="Calibri" panose="020F0502020204030204" pitchFamily="34" charset="0"/>
              </a:rPr>
              <a:t>m</a:t>
            </a:r>
            <a:r>
              <a:rPr lang="en-CA" sz="2400" dirty="0" err="1" smtClean="0">
                <a:solidFill>
                  <a:srgbClr val="2D6576"/>
                </a:solidFill>
                <a:latin typeface="Calibri" panose="020F0502020204030204" pitchFamily="34" charset="0"/>
              </a:rPr>
              <a:t>ai</a:t>
            </a:r>
            <a:r>
              <a:rPr lang="en-CA" sz="2400" dirty="0" smtClean="0">
                <a:solidFill>
                  <a:srgbClr val="2D6576"/>
                </a:solidFill>
                <a:latin typeface="Calibri" panose="020F0502020204030204" pitchFamily="34" charset="0"/>
              </a:rPr>
              <a:t> 2019</a:t>
            </a:r>
            <a:endParaRPr lang="en-CA" sz="2400" dirty="0">
              <a:solidFill>
                <a:srgbClr val="2D6576"/>
              </a:solidFill>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82"/>
            <a:ext cx="12192000" cy="4618305"/>
          </a:xfrm>
          <a:prstGeom prst="rect">
            <a:avLst/>
          </a:prstGeom>
        </p:spPr>
      </p:pic>
      <p:sp>
        <p:nvSpPr>
          <p:cNvPr id="6" name="Slide Number Placeholder 5"/>
          <p:cNvSpPr>
            <a:spLocks noGrp="1"/>
          </p:cNvSpPr>
          <p:nvPr>
            <p:ph type="sldNum" sz="quarter" idx="12"/>
          </p:nvPr>
        </p:nvSpPr>
        <p:spPr/>
        <p:txBody>
          <a:bodyPr/>
          <a:lstStyle/>
          <a:p>
            <a:fld id="{1D1AD188-3738-441A-AC94-D3DC541856D0}" type="slidenum">
              <a:rPr lang="en-CA" smtClean="0"/>
              <a:t>1</a:t>
            </a:fld>
            <a:endParaRPr lang="en-CA"/>
          </a:p>
        </p:txBody>
      </p:sp>
    </p:spTree>
    <p:extLst>
      <p:ext uri="{BB962C8B-B14F-4D97-AF65-F5344CB8AC3E}">
        <p14:creationId xmlns:p14="http://schemas.microsoft.com/office/powerpoint/2010/main" val="334588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35" y="88269"/>
            <a:ext cx="11639114" cy="1499616"/>
          </a:xfrm>
        </p:spPr>
        <p:txBody>
          <a:bodyPr>
            <a:normAutofit/>
          </a:bodyPr>
          <a:lstStyle/>
          <a:p>
            <a:r>
              <a:rPr lang="fr-CA" sz="4000" dirty="0">
                <a:solidFill>
                  <a:srgbClr val="2D6576"/>
                </a:solidFill>
                <a:latin typeface="Franklin Gothic Medium" panose="020B0603020102020204" pitchFamily="34" charset="0"/>
              </a:rPr>
              <a:t>certaines exigences clés non-fonctionnelles</a:t>
            </a:r>
            <a:endParaRPr lang="en-CA" sz="4000" b="1" dirty="0">
              <a:solidFill>
                <a:srgbClr val="2D6576"/>
              </a:solidFill>
              <a:latin typeface="Franklin Gothic Medium" panose="020B060302010202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10</a:t>
            </a:fld>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30" y="536962"/>
            <a:ext cx="11487319" cy="6458463"/>
          </a:xfrm>
          <a:prstGeom prst="rect">
            <a:avLst/>
          </a:prstGeom>
        </p:spPr>
      </p:pic>
      <p:sp>
        <p:nvSpPr>
          <p:cNvPr id="11" name="TextBox 10"/>
          <p:cNvSpPr txBox="1"/>
          <p:nvPr/>
        </p:nvSpPr>
        <p:spPr>
          <a:xfrm>
            <a:off x="818878" y="2105561"/>
            <a:ext cx="2493164" cy="1323439"/>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s’adapter en fonction</a:t>
            </a:r>
            <a:r>
              <a:rPr lang="fr-CA" sz="2000" dirty="0">
                <a:latin typeface="Calibri" panose="020F0502020204030204" pitchFamily="34" charset="0"/>
                <a:cs typeface="Calibri" panose="020F0502020204030204" pitchFamily="34" charset="0"/>
              </a:rPr>
              <a:t> de la fluctuation des volumes</a:t>
            </a:r>
            <a:endParaRPr lang="en-CA" sz="2000" dirty="0">
              <a:latin typeface="Calibri" panose="020F0502020204030204" pitchFamily="34" charset="0"/>
              <a:cs typeface="Calibri" panose="020F0502020204030204" pitchFamily="34" charset="0"/>
            </a:endParaRPr>
          </a:p>
        </p:txBody>
      </p:sp>
      <p:sp>
        <p:nvSpPr>
          <p:cNvPr id="10" name="TextBox 9"/>
          <p:cNvSpPr txBox="1"/>
          <p:nvPr/>
        </p:nvSpPr>
        <p:spPr>
          <a:xfrm>
            <a:off x="2305081" y="3991829"/>
            <a:ext cx="3004165" cy="1323439"/>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err="1">
                <a:latin typeface="Calibri" panose="020F0502020204030204" pitchFamily="34" charset="0"/>
                <a:cs typeface="Calibri" panose="020F0502020204030204" pitchFamily="34" charset="0"/>
              </a:rPr>
              <a:t>interopérer</a:t>
            </a:r>
            <a:r>
              <a:rPr lang="fr-CA" sz="2000" b="1" dirty="0">
                <a:latin typeface="Calibri" panose="020F0502020204030204" pitchFamily="34" charset="0"/>
                <a:cs typeface="Calibri" panose="020F0502020204030204" pitchFamily="34" charset="0"/>
              </a:rPr>
              <a:t> avec d’autres systèmes</a:t>
            </a:r>
            <a:r>
              <a:rPr lang="fr-CA" sz="2000" dirty="0">
                <a:latin typeface="Calibri" panose="020F0502020204030204" pitchFamily="34" charset="0"/>
                <a:cs typeface="Calibri" panose="020F0502020204030204" pitchFamily="34" charset="0"/>
              </a:rPr>
              <a:t> au moyen d’interfaces de protocole d’application </a:t>
            </a:r>
            <a:endParaRPr lang="en-CA" sz="2000" dirty="0">
              <a:latin typeface="Calibri" panose="020F0502020204030204" pitchFamily="34" charset="0"/>
              <a:cs typeface="Calibri" panose="020F0502020204030204" pitchFamily="34" charset="0"/>
            </a:endParaRPr>
          </a:p>
        </p:txBody>
      </p:sp>
      <p:sp>
        <p:nvSpPr>
          <p:cNvPr id="7" name="TextBox 6"/>
          <p:cNvSpPr txBox="1"/>
          <p:nvPr/>
        </p:nvSpPr>
        <p:spPr>
          <a:xfrm>
            <a:off x="5093394" y="2192757"/>
            <a:ext cx="2881421" cy="2554545"/>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satisfaire aux exigences gouvernementales</a:t>
            </a:r>
            <a:r>
              <a:rPr lang="fr-CA" sz="2000" dirty="0">
                <a:latin typeface="Calibri" panose="020F0502020204030204" pitchFamily="34" charset="0"/>
                <a:cs typeface="Calibri" panose="020F0502020204030204" pitchFamily="34" charset="0"/>
              </a:rPr>
              <a:t> en matière de </a:t>
            </a:r>
            <a:r>
              <a:rPr lang="fr-CA" sz="2000" dirty="0" err="1">
                <a:latin typeface="Calibri" panose="020F0502020204030204" pitchFamily="34" charset="0"/>
                <a:cs typeface="Calibri" panose="020F0502020204030204" pitchFamily="34" charset="0"/>
              </a:rPr>
              <a:t>cybersécurité</a:t>
            </a:r>
            <a:r>
              <a:rPr lang="fr-CA" sz="2000" dirty="0">
                <a:latin typeface="Calibri" panose="020F0502020204030204" pitchFamily="34" charset="0"/>
                <a:cs typeface="Calibri" panose="020F0502020204030204" pitchFamily="34" charset="0"/>
              </a:rPr>
              <a:t>, de gestion de l’information, </a:t>
            </a:r>
            <a:r>
              <a:rPr lang="fr-CA" sz="2000" dirty="0" smtClean="0">
                <a:latin typeface="Calibri" panose="020F0502020204030204" pitchFamily="34" charset="0"/>
                <a:cs typeface="Calibri" panose="020F0502020204030204" pitchFamily="34" charset="0"/>
              </a:rPr>
              <a:t>d’accessibilité et </a:t>
            </a:r>
            <a:r>
              <a:rPr lang="fr-CA" sz="2000" dirty="0">
                <a:latin typeface="Calibri" panose="020F0502020204030204" pitchFamily="34" charset="0"/>
                <a:cs typeface="Calibri" panose="020F0502020204030204" pitchFamily="34" charset="0"/>
              </a:rPr>
              <a:t>de bilinguisme</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7547019" y="4445302"/>
            <a:ext cx="2445912" cy="1631216"/>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répondre aux attentes des utilisateurs</a:t>
            </a:r>
            <a:r>
              <a:rPr lang="fr-CA" sz="2000" dirty="0">
                <a:latin typeface="Calibri" panose="020F0502020204030204" pitchFamily="34" charset="0"/>
                <a:cs typeface="Calibri" panose="020F0502020204030204" pitchFamily="34" charset="0"/>
              </a:rPr>
              <a:t> en ce qui concerne la rapidité et </a:t>
            </a:r>
            <a:r>
              <a:rPr lang="fr-CA" sz="2000" dirty="0" smtClean="0">
                <a:latin typeface="Calibri" panose="020F0502020204030204" pitchFamily="34" charset="0"/>
                <a:cs typeface="Calibri" panose="020F0502020204030204" pitchFamily="34" charset="0"/>
              </a:rPr>
              <a:t>la réactivité</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9244041" y="2808311"/>
            <a:ext cx="2439074" cy="1323439"/>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Doit </a:t>
            </a:r>
            <a:r>
              <a:rPr lang="fr-CA" sz="2000" b="1" dirty="0">
                <a:latin typeface="Calibri" panose="020F0502020204030204" pitchFamily="34" charset="0"/>
                <a:cs typeface="Calibri" panose="020F0502020204030204" pitchFamily="34" charset="0"/>
              </a:rPr>
              <a:t>s’adapter aux modifications</a:t>
            </a:r>
            <a:r>
              <a:rPr lang="fr-CA" sz="2000" dirty="0">
                <a:latin typeface="Calibri" panose="020F0502020204030204" pitchFamily="34" charset="0"/>
                <a:cs typeface="Calibri" panose="020F0502020204030204" pitchFamily="34" charset="0"/>
              </a:rPr>
              <a:t> apportées au </a:t>
            </a:r>
            <a:r>
              <a:rPr lang="fr-CA" sz="2000" dirty="0" smtClean="0">
                <a:latin typeface="Calibri" panose="020F0502020204030204" pitchFamily="34" charset="0"/>
                <a:cs typeface="Calibri" panose="020F0502020204030204" pitchFamily="34" charset="0"/>
              </a:rPr>
              <a:t>cadre </a:t>
            </a:r>
            <a:r>
              <a:rPr lang="fr-CA" sz="2000" dirty="0">
                <a:latin typeface="Calibri" panose="020F0502020204030204" pitchFamily="34" charset="0"/>
                <a:cs typeface="Calibri" panose="020F0502020204030204" pitchFamily="34" charset="0"/>
              </a:rPr>
              <a:t>législatif </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07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BA485-1E67-4807-BE46-1A0BE0431A8A}"/>
              </a:ext>
            </a:extLst>
          </p:cNvPr>
          <p:cNvSpPr>
            <a:spLocks noGrp="1"/>
          </p:cNvSpPr>
          <p:nvPr>
            <p:ph type="title"/>
          </p:nvPr>
        </p:nvSpPr>
        <p:spPr>
          <a:xfrm>
            <a:off x="1046429" y="86610"/>
            <a:ext cx="13226161" cy="1499616"/>
          </a:xfrm>
        </p:spPr>
        <p:txBody>
          <a:bodyPr>
            <a:normAutofit/>
          </a:bodyPr>
          <a:lstStyle/>
          <a:p>
            <a:r>
              <a:rPr lang="fr-CA" sz="4400" b="1" dirty="0" smtClean="0">
                <a:solidFill>
                  <a:srgbClr val="2D6576"/>
                </a:solidFill>
                <a:latin typeface="Franklin Gothic Medium" panose="020B0603020102020204" pitchFamily="34" charset="0"/>
              </a:rPr>
              <a:t>Pour compléter notre casse-tête</a:t>
            </a:r>
            <a:r>
              <a:rPr lang="fr-CA" sz="4400" b="1" dirty="0">
                <a:solidFill>
                  <a:srgbClr val="2D6576"/>
                </a:solidFill>
                <a:latin typeface="Franklin Gothic Medium" panose="020B0603020102020204" pitchFamily="34" charset="0"/>
              </a:rPr>
              <a:t/>
            </a:r>
            <a:br>
              <a:rPr lang="fr-CA" sz="4400" b="1" dirty="0">
                <a:solidFill>
                  <a:srgbClr val="2D6576"/>
                </a:solidFill>
                <a:latin typeface="Franklin Gothic Medium" panose="020B0603020102020204" pitchFamily="34" charset="0"/>
              </a:rPr>
            </a:br>
            <a:r>
              <a:rPr lang="fr-CA" sz="2000" b="1" dirty="0" smtClean="0">
                <a:solidFill>
                  <a:srgbClr val="2D6576"/>
                </a:solidFill>
                <a:latin typeface="Franklin Gothic Medium" panose="020B0603020102020204" pitchFamily="34" charset="0"/>
              </a:rPr>
              <a:t>un dialogue avec l’industrie sur les tendances et les solutions</a:t>
            </a:r>
            <a:endParaRPr lang="en-US" sz="2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fld id="{1D1AD188-3738-441A-AC94-D3DC541856D0}" type="slidenum">
              <a:rPr lang="en-CA" smtClean="0"/>
              <a:t>11</a:t>
            </a:fld>
            <a:endParaRPr lang="en-CA"/>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142"/>
          <a:stretch/>
        </p:blipFill>
        <p:spPr>
          <a:xfrm>
            <a:off x="5422368" y="481657"/>
            <a:ext cx="7524750" cy="6739904"/>
          </a:xfrm>
          <a:prstGeom prst="rect">
            <a:avLst/>
          </a:prstGeom>
        </p:spPr>
      </p:pic>
      <p:grpSp>
        <p:nvGrpSpPr>
          <p:cNvPr id="6" name="Group 5"/>
          <p:cNvGrpSpPr/>
          <p:nvPr/>
        </p:nvGrpSpPr>
        <p:grpSpPr>
          <a:xfrm>
            <a:off x="709864" y="1416522"/>
            <a:ext cx="4455944" cy="3055544"/>
            <a:chOff x="0" y="1267023"/>
            <a:chExt cx="4741881" cy="3451846"/>
          </a:xfrm>
        </p:grpSpPr>
        <p:sp>
          <p:nvSpPr>
            <p:cNvPr id="7" name="Oval 6"/>
            <p:cNvSpPr/>
            <p:nvPr/>
          </p:nvSpPr>
          <p:spPr>
            <a:xfrm>
              <a:off x="0" y="1267023"/>
              <a:ext cx="4705349" cy="3451846"/>
            </a:xfrm>
            <a:prstGeom prst="ellipse">
              <a:avLst/>
            </a:prstGeom>
            <a:solidFill>
              <a:srgbClr val="9B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AE66"/>
                </a:solidFill>
              </a:endParaRPr>
            </a:p>
          </p:txBody>
        </p:sp>
        <p:sp>
          <p:nvSpPr>
            <p:cNvPr id="9" name="Rectangle 8"/>
            <p:cNvSpPr/>
            <p:nvPr/>
          </p:nvSpPr>
          <p:spPr>
            <a:xfrm>
              <a:off x="430351" y="1922504"/>
              <a:ext cx="4311530" cy="2390403"/>
            </a:xfrm>
            <a:prstGeom prst="rect">
              <a:avLst/>
            </a:prstGeom>
          </p:spPr>
          <p:txBody>
            <a:bodyPr wrap="square">
              <a:spAutoFit/>
            </a:bodyPr>
            <a:lstStyle/>
            <a:p>
              <a:r>
                <a:rPr lang="en-CA" sz="1100" b="1" dirty="0" smtClean="0">
                  <a:solidFill>
                    <a:schemeClr val="tx1">
                      <a:lumMod val="85000"/>
                      <a:lumOff val="15000"/>
                    </a:schemeClr>
                  </a:solidFill>
                  <a:latin typeface="Calibri" panose="020F0502020204030204" pitchFamily="34" charset="0"/>
                </a:rPr>
                <a:t>1. </a:t>
              </a:r>
              <a:r>
                <a:rPr lang="en-CA" sz="1100" b="1" dirty="0" err="1" smtClean="0">
                  <a:solidFill>
                    <a:schemeClr val="tx1">
                      <a:lumMod val="85000"/>
                      <a:lumOff val="15000"/>
                    </a:schemeClr>
                  </a:solidFill>
                  <a:latin typeface="Calibri" panose="020F0502020204030204" pitchFamily="34" charset="0"/>
                </a:rPr>
                <a:t>Concevoir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avec les </a:t>
              </a:r>
              <a:r>
                <a:rPr lang="en-CA" sz="1100" b="1" dirty="0" smtClean="0">
                  <a:solidFill>
                    <a:schemeClr val="tx1">
                      <a:lumMod val="85000"/>
                      <a:lumOff val="15000"/>
                    </a:schemeClr>
                  </a:solidFill>
                  <a:latin typeface="Calibri" panose="020F0502020204030204" pitchFamily="34" charset="0"/>
                </a:rPr>
                <a:t>utilisateurs</a:t>
              </a:r>
            </a:p>
            <a:p>
              <a:r>
                <a:rPr lang="fr-FR" sz="1100" b="1" dirty="0" smtClean="0">
                  <a:solidFill>
                    <a:schemeClr val="tx1">
                      <a:lumMod val="85000"/>
                      <a:lumOff val="15000"/>
                    </a:schemeClr>
                  </a:solidFill>
                  <a:latin typeface="Calibri" panose="020F0502020204030204" pitchFamily="34" charset="0"/>
                </a:rPr>
                <a:t>2. Effectuer </a:t>
              </a:r>
              <a:r>
                <a:rPr lang="fr-FR" sz="1100" b="1" dirty="0">
                  <a:solidFill>
                    <a:schemeClr val="tx1">
                      <a:lumMod val="85000"/>
                      <a:lumOff val="15000"/>
                    </a:schemeClr>
                  </a:solidFill>
                  <a:latin typeface="Calibri" panose="020F0502020204030204" pitchFamily="34" charset="0"/>
                </a:rPr>
                <a:t>régulièrement des itérations et des </a:t>
              </a:r>
              <a:r>
                <a:rPr lang="fr-FR" sz="1100" b="1" dirty="0" smtClean="0">
                  <a:solidFill>
                    <a:schemeClr val="tx1">
                      <a:lumMod val="85000"/>
                      <a:lumOff val="15000"/>
                    </a:schemeClr>
                  </a:solidFill>
                  <a:latin typeface="Calibri" panose="020F0502020204030204" pitchFamily="34" charset="0"/>
                </a:rPr>
                <a:t>améliorations</a:t>
              </a:r>
            </a:p>
            <a:p>
              <a:r>
                <a:rPr lang="en-CA" sz="1100" b="1" dirty="0" smtClean="0">
                  <a:solidFill>
                    <a:schemeClr val="tx1">
                      <a:lumMod val="85000"/>
                      <a:lumOff val="15000"/>
                    </a:schemeClr>
                  </a:solidFill>
                  <a:latin typeface="Calibri" panose="020F0502020204030204" pitchFamily="34" charset="0"/>
                </a:rPr>
                <a:t>3. </a:t>
              </a:r>
              <a:r>
                <a:rPr lang="en-CA" sz="1100" b="1" dirty="0" err="1" smtClean="0">
                  <a:solidFill>
                    <a:schemeClr val="tx1">
                      <a:lumMod val="85000"/>
                      <a:lumOff val="15000"/>
                    </a:schemeClr>
                  </a:solidFill>
                  <a:latin typeface="Calibri" panose="020F0502020204030204" pitchFamily="34" charset="0"/>
                </a:rPr>
                <a:t>Travailler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ouvertement par </a:t>
              </a:r>
              <a:r>
                <a:rPr lang="en-CA" sz="1100" b="1" dirty="0" smtClean="0">
                  <a:solidFill>
                    <a:schemeClr val="tx1">
                      <a:lumMod val="85000"/>
                      <a:lumOff val="15000"/>
                    </a:schemeClr>
                  </a:solidFill>
                  <a:latin typeface="Calibri" panose="020F0502020204030204" pitchFamily="34" charset="0"/>
                </a:rPr>
                <a:t>défaut</a:t>
              </a:r>
            </a:p>
            <a:p>
              <a:r>
                <a:rPr lang="fr-FR" sz="1100" b="1" dirty="0" smtClean="0">
                  <a:solidFill>
                    <a:schemeClr val="tx1">
                      <a:lumMod val="85000"/>
                      <a:lumOff val="15000"/>
                    </a:schemeClr>
                  </a:solidFill>
                  <a:latin typeface="Calibri" panose="020F0502020204030204" pitchFamily="34" charset="0"/>
                </a:rPr>
                <a:t>4. Utiliser </a:t>
              </a:r>
              <a:r>
                <a:rPr lang="fr-FR" sz="1100" b="1" dirty="0">
                  <a:solidFill>
                    <a:schemeClr val="tx1">
                      <a:lumMod val="85000"/>
                      <a:lumOff val="15000"/>
                    </a:schemeClr>
                  </a:solidFill>
                  <a:latin typeface="Calibri" panose="020F0502020204030204" pitchFamily="34" charset="0"/>
                </a:rPr>
                <a:t>des normes et des solutions ouvertes </a:t>
              </a:r>
              <a:endParaRPr lang="fr-FR" sz="1100" b="1" dirty="0" smtClean="0">
                <a:solidFill>
                  <a:schemeClr val="tx1">
                    <a:lumMod val="85000"/>
                    <a:lumOff val="15000"/>
                  </a:schemeClr>
                </a:solidFill>
                <a:latin typeface="Calibri" panose="020F0502020204030204" pitchFamily="34" charset="0"/>
              </a:endParaRPr>
            </a:p>
            <a:p>
              <a:r>
                <a:rPr lang="fr-FR" sz="1100" b="1" dirty="0" smtClean="0">
                  <a:solidFill>
                    <a:schemeClr val="tx1">
                      <a:lumMod val="85000"/>
                      <a:lumOff val="15000"/>
                    </a:schemeClr>
                  </a:solidFill>
                  <a:latin typeface="Calibri" panose="020F0502020204030204" pitchFamily="34" charset="0"/>
                </a:rPr>
                <a:t>5. Gérer </a:t>
              </a:r>
              <a:r>
                <a:rPr lang="fr-FR" sz="1100" b="1" dirty="0">
                  <a:solidFill>
                    <a:schemeClr val="tx1">
                      <a:lumMod val="85000"/>
                      <a:lumOff val="15000"/>
                    </a:schemeClr>
                  </a:solidFill>
                  <a:latin typeface="Calibri" panose="020F0502020204030204" pitchFamily="34" charset="0"/>
                </a:rPr>
                <a:t>les risques en matière de sécurité et de protection des </a:t>
              </a:r>
              <a:r>
                <a:rPr lang="fr-FR" sz="1100" b="1" dirty="0" smtClean="0">
                  <a:solidFill>
                    <a:schemeClr val="tx1">
                      <a:lumMod val="85000"/>
                      <a:lumOff val="15000"/>
                    </a:schemeClr>
                  </a:solidFill>
                  <a:latin typeface="Calibri" panose="020F0502020204030204" pitchFamily="34" charset="0"/>
                </a:rPr>
                <a:t> renseignements personnels</a:t>
              </a:r>
            </a:p>
            <a:p>
              <a:r>
                <a:rPr lang="fr-FR" sz="1100" b="1" dirty="0" smtClean="0">
                  <a:solidFill>
                    <a:schemeClr val="tx1">
                      <a:lumMod val="85000"/>
                      <a:lumOff val="15000"/>
                    </a:schemeClr>
                  </a:solidFill>
                  <a:latin typeface="Calibri" panose="020F0502020204030204" pitchFamily="34" charset="0"/>
                </a:rPr>
                <a:t>6. Intégrer </a:t>
              </a:r>
              <a:r>
                <a:rPr lang="fr-FR" sz="1100" b="1" dirty="0">
                  <a:solidFill>
                    <a:schemeClr val="tx1">
                      <a:lumMod val="85000"/>
                      <a:lumOff val="15000"/>
                    </a:schemeClr>
                  </a:solidFill>
                  <a:latin typeface="Calibri" panose="020F0502020204030204" pitchFamily="34" charset="0"/>
                </a:rPr>
                <a:t>l’accessibilité dès le </a:t>
              </a:r>
              <a:r>
                <a:rPr lang="fr-FR" sz="1100" b="1" dirty="0" smtClean="0">
                  <a:solidFill>
                    <a:schemeClr val="tx1">
                      <a:lumMod val="85000"/>
                      <a:lumOff val="15000"/>
                    </a:schemeClr>
                  </a:solidFill>
                  <a:latin typeface="Calibri" panose="020F0502020204030204" pitchFamily="34" charset="0"/>
                </a:rPr>
                <a:t>départ</a:t>
              </a:r>
            </a:p>
            <a:p>
              <a:r>
                <a:rPr lang="fr-FR" sz="1100" b="1" dirty="0" smtClean="0">
                  <a:solidFill>
                    <a:schemeClr val="tx1">
                      <a:lumMod val="85000"/>
                      <a:lumOff val="15000"/>
                    </a:schemeClr>
                  </a:solidFill>
                  <a:latin typeface="Calibri" panose="020F0502020204030204" pitchFamily="34" charset="0"/>
                </a:rPr>
                <a:t>7. Permettre </a:t>
              </a:r>
              <a:r>
                <a:rPr lang="fr-FR" sz="1100" b="1" dirty="0">
                  <a:solidFill>
                    <a:schemeClr val="tx1">
                      <a:lumMod val="85000"/>
                      <a:lumOff val="15000"/>
                    </a:schemeClr>
                  </a:solidFill>
                  <a:latin typeface="Calibri" panose="020F0502020204030204" pitchFamily="34" charset="0"/>
                </a:rPr>
                <a:t>au personnel d’offrir de meilleurs </a:t>
              </a:r>
              <a:r>
                <a:rPr lang="fr-FR" sz="1100" b="1" dirty="0" smtClean="0">
                  <a:solidFill>
                    <a:schemeClr val="tx1">
                      <a:lumMod val="85000"/>
                      <a:lumOff val="15000"/>
                    </a:schemeClr>
                  </a:solidFill>
                  <a:latin typeface="Calibri" panose="020F0502020204030204" pitchFamily="34" charset="0"/>
                </a:rPr>
                <a:t>services</a:t>
              </a:r>
            </a:p>
            <a:p>
              <a:r>
                <a:rPr lang="fr-FR" sz="1100" b="1" dirty="0" smtClean="0">
                  <a:solidFill>
                    <a:schemeClr val="tx1">
                      <a:lumMod val="85000"/>
                      <a:lumOff val="15000"/>
                    </a:schemeClr>
                  </a:solidFill>
                  <a:latin typeface="Calibri" panose="020F0502020204030204" pitchFamily="34" charset="0"/>
                </a:rPr>
                <a:t>8. Être </a:t>
              </a:r>
              <a:r>
                <a:rPr lang="fr-FR" sz="1100" b="1" dirty="0">
                  <a:solidFill>
                    <a:schemeClr val="tx1">
                      <a:lumMod val="85000"/>
                      <a:lumOff val="15000"/>
                    </a:schemeClr>
                  </a:solidFill>
                  <a:latin typeface="Calibri" panose="020F0502020204030204" pitchFamily="34" charset="0"/>
                </a:rPr>
                <a:t>de bons utilisateurs de </a:t>
              </a:r>
              <a:r>
                <a:rPr lang="fr-FR" sz="1100" b="1" dirty="0" smtClean="0">
                  <a:solidFill>
                    <a:schemeClr val="tx1">
                      <a:lumMod val="85000"/>
                      <a:lumOff val="15000"/>
                    </a:schemeClr>
                  </a:solidFill>
                  <a:latin typeface="Calibri" panose="020F0502020204030204" pitchFamily="34" charset="0"/>
                </a:rPr>
                <a:t>données</a:t>
              </a:r>
            </a:p>
            <a:p>
              <a:r>
                <a:rPr lang="en-CA" sz="1100" b="1" dirty="0" smtClean="0">
                  <a:solidFill>
                    <a:schemeClr val="tx1">
                      <a:lumMod val="85000"/>
                      <a:lumOff val="15000"/>
                    </a:schemeClr>
                  </a:solidFill>
                  <a:latin typeface="Calibri" panose="020F0502020204030204" pitchFamily="34" charset="0"/>
                </a:rPr>
                <a:t>9. </a:t>
              </a:r>
              <a:r>
                <a:rPr lang="en-CA" sz="1100" b="1" dirty="0" err="1" smtClean="0">
                  <a:solidFill>
                    <a:schemeClr val="tx1">
                      <a:lumMod val="85000"/>
                      <a:lumOff val="15000"/>
                    </a:schemeClr>
                  </a:solidFill>
                  <a:latin typeface="Calibri" panose="020F0502020204030204" pitchFamily="34" charset="0"/>
                </a:rPr>
                <a:t>Concevoir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des services </a:t>
              </a:r>
              <a:r>
                <a:rPr lang="en-CA" sz="1100" b="1" dirty="0" smtClean="0">
                  <a:solidFill>
                    <a:schemeClr val="tx1">
                      <a:lumMod val="85000"/>
                      <a:lumOff val="15000"/>
                    </a:schemeClr>
                  </a:solidFill>
                  <a:latin typeface="Calibri" panose="020F0502020204030204" pitchFamily="34" charset="0"/>
                </a:rPr>
                <a:t>éthiques</a:t>
              </a:r>
            </a:p>
            <a:p>
              <a:r>
                <a:rPr lang="en-CA" sz="1100" b="1" dirty="0" smtClean="0">
                  <a:solidFill>
                    <a:schemeClr val="tx1">
                      <a:lumMod val="85000"/>
                      <a:lumOff val="15000"/>
                    </a:schemeClr>
                  </a:solidFill>
                  <a:latin typeface="Calibri" panose="020F0502020204030204" pitchFamily="34" charset="0"/>
                </a:rPr>
                <a:t>10. </a:t>
              </a:r>
              <a:r>
                <a:rPr lang="en-CA" sz="1100" b="1" dirty="0" err="1" smtClean="0">
                  <a:solidFill>
                    <a:schemeClr val="tx1">
                      <a:lumMod val="85000"/>
                      <a:lumOff val="15000"/>
                    </a:schemeClr>
                  </a:solidFill>
                  <a:latin typeface="Calibri" panose="020F0502020204030204" pitchFamily="34" charset="0"/>
                </a:rPr>
                <a:t>Collaborer</a:t>
              </a:r>
              <a:r>
                <a:rPr lang="en-CA" sz="1100" b="1" dirty="0" smtClean="0">
                  <a:solidFill>
                    <a:schemeClr val="tx1">
                      <a:lumMod val="85000"/>
                      <a:lumOff val="15000"/>
                    </a:schemeClr>
                  </a:solidFill>
                  <a:latin typeface="Calibri" panose="020F0502020204030204" pitchFamily="34" charset="0"/>
                </a:rPr>
                <a:t> </a:t>
              </a:r>
              <a:r>
                <a:rPr lang="en-CA" sz="1100" b="1" dirty="0">
                  <a:solidFill>
                    <a:schemeClr val="tx1">
                      <a:lumMod val="85000"/>
                      <a:lumOff val="15000"/>
                    </a:schemeClr>
                  </a:solidFill>
                  <a:latin typeface="Calibri" panose="020F0502020204030204" pitchFamily="34" charset="0"/>
                </a:rPr>
                <a:t>largement</a:t>
              </a:r>
              <a:endParaRPr lang="fr-FR" sz="1100" b="1" dirty="0" smtClean="0">
                <a:solidFill>
                  <a:schemeClr val="tx1">
                    <a:lumMod val="85000"/>
                    <a:lumOff val="15000"/>
                  </a:schemeClr>
                </a:solidFill>
                <a:latin typeface="Calibri" panose="020F0502020204030204" pitchFamily="34" charset="0"/>
              </a:endParaRPr>
            </a:p>
            <a:p>
              <a:endParaRPr lang="en-CA" sz="1050" dirty="0">
                <a:solidFill>
                  <a:schemeClr val="tx1">
                    <a:lumMod val="85000"/>
                    <a:lumOff val="15000"/>
                  </a:schemeClr>
                </a:solidFill>
              </a:endParaRPr>
            </a:p>
          </p:txBody>
        </p:sp>
        <p:sp>
          <p:nvSpPr>
            <p:cNvPr id="10" name="Isosceles Triangle 9"/>
            <p:cNvSpPr/>
            <p:nvPr/>
          </p:nvSpPr>
          <p:spPr>
            <a:xfrm rot="6927898">
              <a:off x="3980836" y="3832197"/>
              <a:ext cx="457200" cy="638175"/>
            </a:xfrm>
            <a:prstGeom prst="triangle">
              <a:avLst>
                <a:gd name="adj" fmla="val 66478"/>
              </a:avLst>
            </a:prstGeom>
            <a:solidFill>
              <a:srgbClr val="9BA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AE66"/>
                </a:solidFill>
              </a:endParaRPr>
            </a:p>
          </p:txBody>
        </p:sp>
      </p:grpSp>
      <p:sp>
        <p:nvSpPr>
          <p:cNvPr id="11" name="Rectangle 10"/>
          <p:cNvSpPr/>
          <p:nvPr/>
        </p:nvSpPr>
        <p:spPr>
          <a:xfrm>
            <a:off x="6810582" y="2005336"/>
            <a:ext cx="2063594" cy="646331"/>
          </a:xfrm>
          <a:prstGeom prst="rect">
            <a:avLst/>
          </a:prstGeom>
        </p:spPr>
        <p:txBody>
          <a:bodyPr wrap="square">
            <a:spAutoFit/>
          </a:bodyPr>
          <a:lstStyle/>
          <a:p>
            <a:pPr algn="ct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Besoins</a:t>
            </a:r>
            <a:r>
              <a:rPr lang="fr-CA" sz="16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validés des </a:t>
            </a: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utilisateurs</a:t>
            </a:r>
            <a:endParaRPr lang="en-CA" dirty="0">
              <a:solidFill>
                <a:schemeClr val="tx1">
                  <a:lumMod val="85000"/>
                  <a:lumOff val="15000"/>
                </a:schemeClr>
              </a:solidFill>
            </a:endParaRPr>
          </a:p>
        </p:txBody>
      </p:sp>
      <p:sp>
        <p:nvSpPr>
          <p:cNvPr id="12" name="Rectangle 11"/>
          <p:cNvSpPr/>
          <p:nvPr/>
        </p:nvSpPr>
        <p:spPr>
          <a:xfrm>
            <a:off x="5640885" y="3046714"/>
            <a:ext cx="2018624" cy="646331"/>
          </a:xfrm>
          <a:prstGeom prst="rect">
            <a:avLst/>
          </a:prstGeom>
        </p:spPr>
        <p:txBody>
          <a:bodyPr wrap="square">
            <a:spAutoFit/>
          </a:bodyPr>
          <a:lstStyle/>
          <a:p>
            <a:r>
              <a:rPr lang="fr-CA" sz="2000" b="1" dirty="0">
                <a:solidFill>
                  <a:schemeClr val="tx1">
                    <a:lumMod val="85000"/>
                    <a:lumOff val="15000"/>
                  </a:schemeClr>
                </a:solidFill>
                <a:latin typeface="Calibri" panose="020F0502020204030204" pitchFamily="34" charset="0"/>
              </a:rPr>
              <a:t>10</a:t>
            </a:r>
            <a:r>
              <a:rPr lang="fr-CA" b="1" dirty="0">
                <a:solidFill>
                  <a:schemeClr val="tx1">
                    <a:lumMod val="85000"/>
                    <a:lumOff val="15000"/>
                  </a:schemeClr>
                </a:solidFill>
                <a:latin typeface="Calibri" panose="020F0502020204030204" pitchFamily="34" charset="0"/>
              </a:rPr>
              <a:t> </a:t>
            </a:r>
            <a:r>
              <a:rPr lang="fr-CA" sz="1600" b="1" dirty="0" smtClean="0">
                <a:solidFill>
                  <a:schemeClr val="tx1">
                    <a:lumMod val="85000"/>
                    <a:lumOff val="15000"/>
                  </a:schemeClr>
                </a:solidFill>
                <a:latin typeface="Calibri" panose="020F0502020204030204" pitchFamily="34" charset="0"/>
              </a:rPr>
              <a:t>principes numériques</a:t>
            </a:r>
            <a:endParaRPr lang="en-CA" sz="1600" b="1" dirty="0">
              <a:solidFill>
                <a:schemeClr val="tx1">
                  <a:lumMod val="85000"/>
                  <a:lumOff val="15000"/>
                </a:schemeClr>
              </a:solidFill>
              <a:latin typeface="Calibri" panose="020F0502020204030204" pitchFamily="34" charset="0"/>
            </a:endParaRPr>
          </a:p>
        </p:txBody>
      </p:sp>
      <p:sp>
        <p:nvSpPr>
          <p:cNvPr id="13" name="Rectangle 12"/>
          <p:cNvSpPr/>
          <p:nvPr/>
        </p:nvSpPr>
        <p:spPr>
          <a:xfrm>
            <a:off x="5832163" y="4666908"/>
            <a:ext cx="1549726" cy="830997"/>
          </a:xfrm>
          <a:prstGeom prst="rect">
            <a:avLst/>
          </a:prstGeom>
        </p:spPr>
        <p:txBody>
          <a:bodyPr wrap="square">
            <a:spAutoFit/>
          </a:bodyPr>
          <a:lstStyle/>
          <a:p>
            <a:pPr>
              <a:spcAft>
                <a:spcPts val="0"/>
              </a:spcAft>
            </a:pP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Nouvelle orientation en dotation </a:t>
            </a: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(NOD)</a:t>
            </a:r>
            <a:endParaRPr lang="en-CA"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7327214" y="5680189"/>
            <a:ext cx="1968766" cy="800219"/>
          </a:xfrm>
          <a:prstGeom prst="rect">
            <a:avLst/>
          </a:prstGeom>
        </p:spPr>
        <p:txBody>
          <a:bodyPr wrap="square">
            <a:spAutoFit/>
          </a:bodyPr>
          <a:lstStyle/>
          <a:p>
            <a:pPr algn="ctr">
              <a:spcAft>
                <a:spcPts val="0"/>
              </a:spcAft>
            </a:pP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Prochaine</a:t>
            </a:r>
            <a:r>
              <a:rPr lang="fr-CA" sz="16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génération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de RH </a:t>
            </a:r>
            <a:r>
              <a:rPr lang="fr-CA" sz="1400" b="1" dirty="0" smtClean="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de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paye</a:t>
            </a:r>
            <a:endParaRPr lang="en-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CA" sz="16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sz="16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007928" y="4622501"/>
            <a:ext cx="1519473" cy="584775"/>
          </a:xfrm>
          <a:prstGeom prst="rect">
            <a:avLst/>
          </a:prstGeom>
        </p:spPr>
        <p:txBody>
          <a:bodyPr wrap="square">
            <a:spAutoFit/>
          </a:bodyPr>
          <a:lstStyle/>
          <a:p>
            <a:pPr algn="ct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Gouvernement </a:t>
            </a:r>
            <a:r>
              <a:rPr lang="fr-CA"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ouvert</a:t>
            </a:r>
            <a:endParaRPr lang="en-CA" b="1" dirty="0">
              <a:solidFill>
                <a:schemeClr val="tx1">
                  <a:lumMod val="85000"/>
                  <a:lumOff val="15000"/>
                </a:schemeClr>
              </a:solidFill>
              <a:latin typeface="Calibri" panose="020F0502020204030204" pitchFamily="34" charset="0"/>
            </a:endParaRPr>
          </a:p>
        </p:txBody>
      </p:sp>
      <p:sp>
        <p:nvSpPr>
          <p:cNvPr id="16" name="Rectangle 15" title="la pièce manquante"/>
          <p:cNvSpPr/>
          <p:nvPr/>
        </p:nvSpPr>
        <p:spPr>
          <a:xfrm>
            <a:off x="10058400" y="2104990"/>
            <a:ext cx="1265766" cy="924156"/>
          </a:xfrm>
          <a:prstGeom prst="rect">
            <a:avLst/>
          </a:prstGeom>
        </p:spPr>
        <p:txBody>
          <a:bodyPr wrap="square">
            <a:spAutoFit/>
          </a:bodyPr>
          <a:lstStyle/>
          <a:p>
            <a:pPr algn="ctr">
              <a:spcAft>
                <a:spcPts val="0"/>
              </a:spcAft>
            </a:pP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Tendances</a:t>
            </a:r>
            <a:r>
              <a:rPr lang="fr-CA" sz="12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fr-CA" sz="12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en matière de </a:t>
            </a:r>
            <a:r>
              <a:rPr lang="fr-CA" sz="14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recrutement</a:t>
            </a:r>
            <a:r>
              <a:rPr lang="fr-CA" sz="1200" b="1"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dans l’industrie</a:t>
            </a:r>
            <a:endParaRPr lang="en-CA" sz="1200" b="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6877947" y="3764180"/>
            <a:ext cx="2418033" cy="707886"/>
          </a:xfrm>
          <a:prstGeom prst="rect">
            <a:avLst/>
          </a:prstGeom>
        </p:spPr>
        <p:txBody>
          <a:bodyPr wrap="none">
            <a:spAutoFit/>
          </a:bodyPr>
          <a:lstStyle/>
          <a:p>
            <a:pPr marR="500" algn="ctr"/>
            <a:r>
              <a:rPr lang="en-CA" sz="2000" dirty="0">
                <a:solidFill>
                  <a:schemeClr val="tx1">
                    <a:lumMod val="85000"/>
                    <a:lumOff val="15000"/>
                  </a:schemeClr>
                </a:solidFill>
                <a:latin typeface="Arial Black" panose="020B0A04020102020204" pitchFamily="34" charset="0"/>
              </a:rPr>
              <a:t>Pour compléter </a:t>
            </a:r>
            <a:endParaRPr lang="en-CA" sz="2000" dirty="0" smtClean="0">
              <a:solidFill>
                <a:schemeClr val="tx1">
                  <a:lumMod val="85000"/>
                  <a:lumOff val="15000"/>
                </a:schemeClr>
              </a:solidFill>
              <a:latin typeface="Arial Black" panose="020B0A04020102020204" pitchFamily="34" charset="0"/>
            </a:endParaRPr>
          </a:p>
          <a:p>
            <a:pPr marR="500" algn="ctr"/>
            <a:r>
              <a:rPr lang="en-CA" sz="2000" dirty="0" smtClean="0">
                <a:solidFill>
                  <a:schemeClr val="tx1">
                    <a:lumMod val="85000"/>
                    <a:lumOff val="15000"/>
                  </a:schemeClr>
                </a:solidFill>
                <a:latin typeface="Arial Black" panose="020B0A04020102020204" pitchFamily="34" charset="0"/>
              </a:rPr>
              <a:t>le </a:t>
            </a:r>
            <a:r>
              <a:rPr lang="en-CA" sz="2000" dirty="0" err="1">
                <a:solidFill>
                  <a:schemeClr val="tx1">
                    <a:lumMod val="85000"/>
                    <a:lumOff val="15000"/>
                  </a:schemeClr>
                </a:solidFill>
                <a:latin typeface="Arial Black" panose="020B0A04020102020204" pitchFamily="34" charset="0"/>
              </a:rPr>
              <a:t>casse</a:t>
            </a:r>
            <a:r>
              <a:rPr lang="en-CA" sz="2000" dirty="0">
                <a:solidFill>
                  <a:schemeClr val="tx1">
                    <a:lumMod val="85000"/>
                    <a:lumOff val="15000"/>
                  </a:schemeClr>
                </a:solidFill>
                <a:latin typeface="Arial Black" panose="020B0A04020102020204" pitchFamily="34" charset="0"/>
              </a:rPr>
              <a:t>-tête</a:t>
            </a:r>
          </a:p>
        </p:txBody>
      </p:sp>
    </p:spTree>
    <p:extLst>
      <p:ext uri="{BB962C8B-B14F-4D97-AF65-F5344CB8AC3E}">
        <p14:creationId xmlns:p14="http://schemas.microsoft.com/office/powerpoint/2010/main" val="2154051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05816"/>
            <a:ext cx="9720072" cy="1499616"/>
          </a:xfrm>
        </p:spPr>
        <p:txBody>
          <a:bodyPr>
            <a:normAutofit/>
          </a:bodyPr>
          <a:lstStyle/>
          <a:p>
            <a:r>
              <a:rPr lang="en-CA" sz="4000" b="1" dirty="0" smtClean="0">
                <a:solidFill>
                  <a:srgbClr val="2D6576"/>
                </a:solidFill>
                <a:latin typeface="Franklin Gothic Medium" panose="020B0603020102020204" pitchFamily="34" charset="0"/>
              </a:rPr>
              <a:t>DR &amp; </a:t>
            </a:r>
            <a:r>
              <a:rPr lang="en-CA" sz="4000" b="1" dirty="0" err="1" smtClean="0">
                <a:solidFill>
                  <a:srgbClr val="2D6576"/>
                </a:solidFill>
                <a:latin typeface="Franklin Gothic Medium" panose="020B0603020102020204" pitchFamily="34" charset="0"/>
              </a:rPr>
              <a:t>Webinaire</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660543" y="3495526"/>
            <a:ext cx="7352490" cy="1705627"/>
          </a:xfrm>
        </p:spPr>
        <p:txBody>
          <a:bodyPr>
            <a:normAutofit/>
          </a:bodyPr>
          <a:lstStyle/>
          <a:p>
            <a:pPr marL="0" indent="0">
              <a:buNone/>
            </a:pPr>
            <a:r>
              <a:rPr lang="en-CA" dirty="0" smtClean="0">
                <a:solidFill>
                  <a:schemeClr val="tx1">
                    <a:lumMod val="85000"/>
                    <a:lumOff val="15000"/>
                  </a:schemeClr>
                </a:solidFill>
                <a:latin typeface="Calibri" panose="020F0502020204030204" pitchFamily="34" charset="0"/>
              </a:rPr>
              <a:t>Le 16 </a:t>
            </a:r>
            <a:r>
              <a:rPr lang="en-CA" dirty="0" err="1" smtClean="0">
                <a:solidFill>
                  <a:schemeClr val="tx1">
                    <a:lumMod val="85000"/>
                    <a:lumOff val="15000"/>
                  </a:schemeClr>
                </a:solidFill>
                <a:latin typeface="Calibri" panose="020F0502020204030204" pitchFamily="34" charset="0"/>
              </a:rPr>
              <a:t>novembre</a:t>
            </a:r>
            <a:r>
              <a:rPr lang="en-CA" dirty="0" smtClean="0">
                <a:solidFill>
                  <a:schemeClr val="tx1">
                    <a:lumMod val="85000"/>
                    <a:lumOff val="15000"/>
                  </a:schemeClr>
                </a:solidFill>
                <a:latin typeface="Calibri" panose="020F0502020204030204" pitchFamily="34" charset="0"/>
              </a:rPr>
              <a:t>, la CFP a </a:t>
            </a:r>
            <a:r>
              <a:rPr lang="en-CA" dirty="0" err="1" smtClean="0">
                <a:solidFill>
                  <a:schemeClr val="tx1">
                    <a:lumMod val="85000"/>
                    <a:lumOff val="15000"/>
                  </a:schemeClr>
                </a:solidFill>
                <a:latin typeface="Calibri" panose="020F0502020204030204" pitchFamily="34" charset="0"/>
              </a:rPr>
              <a:t>tenu</a:t>
            </a:r>
            <a:r>
              <a:rPr lang="en-CA" dirty="0" smtClean="0">
                <a:solidFill>
                  <a:schemeClr val="tx1">
                    <a:lumMod val="85000"/>
                    <a:lumOff val="15000"/>
                  </a:schemeClr>
                </a:solidFill>
                <a:latin typeface="Calibri" panose="020F0502020204030204" pitchFamily="34" charset="0"/>
              </a:rPr>
              <a:t> un </a:t>
            </a:r>
            <a:r>
              <a:rPr lang="en-CA" dirty="0" err="1" smtClean="0">
                <a:solidFill>
                  <a:schemeClr val="tx1">
                    <a:lumMod val="85000"/>
                    <a:lumOff val="15000"/>
                  </a:schemeClr>
                </a:solidFill>
                <a:latin typeface="Calibri" panose="020F0502020204030204" pitchFamily="34" charset="0"/>
              </a:rPr>
              <a:t>webinaire</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destiné</a:t>
            </a:r>
            <a:r>
              <a:rPr lang="en-CA" dirty="0" smtClean="0">
                <a:solidFill>
                  <a:schemeClr val="tx1">
                    <a:lumMod val="85000"/>
                    <a:lumOff val="15000"/>
                  </a:schemeClr>
                </a:solidFill>
                <a:latin typeface="Calibri" panose="020F0502020204030204" pitchFamily="34" charset="0"/>
              </a:rPr>
              <a:t> à </a:t>
            </a:r>
            <a:r>
              <a:rPr lang="en-CA" dirty="0" err="1" smtClean="0">
                <a:solidFill>
                  <a:schemeClr val="tx1">
                    <a:lumMod val="85000"/>
                    <a:lumOff val="15000"/>
                  </a:schemeClr>
                </a:solidFill>
                <a:latin typeface="Calibri" panose="020F0502020204030204" pitchFamily="34" charset="0"/>
              </a:rPr>
              <a:t>fournir</a:t>
            </a:r>
            <a:r>
              <a:rPr lang="en-CA" dirty="0" smtClean="0">
                <a:solidFill>
                  <a:schemeClr val="tx1">
                    <a:lumMod val="85000"/>
                    <a:lumOff val="15000"/>
                  </a:schemeClr>
                </a:solidFill>
                <a:latin typeface="Calibri" panose="020F0502020204030204" pitchFamily="34" charset="0"/>
              </a:rPr>
              <a:t> un </a:t>
            </a:r>
            <a:r>
              <a:rPr lang="en-CA" dirty="0" err="1" smtClean="0">
                <a:solidFill>
                  <a:schemeClr val="tx1">
                    <a:lumMod val="85000"/>
                    <a:lumOff val="15000"/>
                  </a:schemeClr>
                </a:solidFill>
                <a:latin typeface="Calibri" panose="020F0502020204030204" pitchFamily="34" charset="0"/>
              </a:rPr>
              <a:t>aperçu</a:t>
            </a:r>
            <a:r>
              <a:rPr lang="en-CA" dirty="0" smtClean="0">
                <a:solidFill>
                  <a:schemeClr val="tx1">
                    <a:lumMod val="85000"/>
                    <a:lumOff val="15000"/>
                  </a:schemeClr>
                </a:solidFill>
                <a:latin typeface="Calibri" panose="020F0502020204030204" pitchFamily="34" charset="0"/>
              </a:rPr>
              <a:t> du </a:t>
            </a:r>
            <a:r>
              <a:rPr lang="en-CA" dirty="0" err="1" smtClean="0">
                <a:solidFill>
                  <a:schemeClr val="tx1">
                    <a:lumMod val="85000"/>
                    <a:lumOff val="15000"/>
                  </a:schemeClr>
                </a:solidFill>
                <a:latin typeface="Calibri" panose="020F0502020204030204" pitchFamily="34" charset="0"/>
              </a:rPr>
              <a:t>projet</a:t>
            </a:r>
            <a:r>
              <a:rPr lang="en-CA" dirty="0" smtClean="0">
                <a:solidFill>
                  <a:schemeClr val="tx1">
                    <a:lumMod val="85000"/>
                    <a:lumOff val="15000"/>
                  </a:schemeClr>
                </a:solidFill>
                <a:latin typeface="Calibri" panose="020F0502020204030204" pitchFamily="34" charset="0"/>
              </a:rPr>
              <a:t> aux chefs de file de </a:t>
            </a:r>
            <a:r>
              <a:rPr lang="en-CA" dirty="0" err="1" smtClean="0">
                <a:solidFill>
                  <a:schemeClr val="tx1">
                    <a:lumMod val="85000"/>
                    <a:lumOff val="15000"/>
                  </a:schemeClr>
                </a:solidFill>
                <a:latin typeface="Calibri" panose="020F0502020204030204" pitchFamily="34" charset="0"/>
              </a:rPr>
              <a:t>l’industrie</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Cela</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leur</a:t>
            </a:r>
            <a:r>
              <a:rPr lang="en-CA" dirty="0" smtClean="0">
                <a:solidFill>
                  <a:schemeClr val="tx1">
                    <a:lumMod val="85000"/>
                    <a:lumOff val="15000"/>
                  </a:schemeClr>
                </a:solidFill>
                <a:latin typeface="Calibri" panose="020F0502020204030204" pitchFamily="34" charset="0"/>
              </a:rPr>
              <a:t> a </a:t>
            </a:r>
            <a:r>
              <a:rPr lang="en-CA" dirty="0" err="1" smtClean="0">
                <a:solidFill>
                  <a:schemeClr val="tx1">
                    <a:lumMod val="85000"/>
                    <a:lumOff val="15000"/>
                  </a:schemeClr>
                </a:solidFill>
                <a:latin typeface="Calibri" panose="020F0502020204030204" pitchFamily="34" charset="0"/>
              </a:rPr>
              <a:t>aussi</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permis</a:t>
            </a:r>
            <a:r>
              <a:rPr lang="en-CA" dirty="0" smtClean="0">
                <a:solidFill>
                  <a:schemeClr val="tx1">
                    <a:lumMod val="85000"/>
                    <a:lumOff val="15000"/>
                  </a:schemeClr>
                </a:solidFill>
                <a:latin typeface="Calibri" panose="020F0502020204030204" pitchFamily="34" charset="0"/>
              </a:rPr>
              <a:t> de poser des questions sur la </a:t>
            </a:r>
            <a:r>
              <a:rPr lang="en-CA" dirty="0" err="1" smtClean="0">
                <a:solidFill>
                  <a:schemeClr val="tx1">
                    <a:lumMod val="85000"/>
                    <a:lumOff val="15000"/>
                  </a:schemeClr>
                </a:solidFill>
                <a:latin typeface="Calibri" panose="020F0502020204030204" pitchFamily="34" charset="0"/>
              </a:rPr>
              <a:t>demande</a:t>
            </a:r>
            <a:r>
              <a:rPr lang="en-CA" dirty="0" smtClean="0">
                <a:solidFill>
                  <a:schemeClr val="tx1">
                    <a:lumMod val="85000"/>
                    <a:lumOff val="15000"/>
                  </a:schemeClr>
                </a:solidFill>
                <a:latin typeface="Calibri" panose="020F0502020204030204" pitchFamily="34" charset="0"/>
              </a:rPr>
              <a:t> de </a:t>
            </a:r>
            <a:r>
              <a:rPr lang="en-CA" dirty="0" err="1" smtClean="0">
                <a:solidFill>
                  <a:schemeClr val="tx1">
                    <a:lumMod val="85000"/>
                    <a:lumOff val="15000"/>
                  </a:schemeClr>
                </a:solidFill>
                <a:latin typeface="Calibri" panose="020F0502020204030204" pitchFamily="34" charset="0"/>
              </a:rPr>
              <a:t>renseignements</a:t>
            </a:r>
            <a:r>
              <a:rPr lang="en-CA" dirty="0" smtClean="0">
                <a:solidFill>
                  <a:schemeClr val="tx1">
                    <a:lumMod val="85000"/>
                    <a:lumOff val="15000"/>
                  </a:schemeClr>
                </a:solidFill>
                <a:latin typeface="Calibri" panose="020F0502020204030204" pitchFamily="34" charset="0"/>
              </a:rPr>
              <a:t> (DR) </a:t>
            </a:r>
            <a:r>
              <a:rPr lang="en-CA" dirty="0" err="1" smtClean="0">
                <a:solidFill>
                  <a:schemeClr val="tx1">
                    <a:lumMod val="85000"/>
                    <a:lumOff val="15000"/>
                  </a:schemeClr>
                </a:solidFill>
                <a:latin typeface="Calibri" panose="020F0502020204030204" pitchFamily="34" charset="0"/>
              </a:rPr>
              <a:t>récemment</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émise</a:t>
            </a:r>
            <a:r>
              <a:rPr lang="en-CA" dirty="0" smtClean="0">
                <a:solidFill>
                  <a:schemeClr val="tx1">
                    <a:lumMod val="85000"/>
                    <a:lumOff val="15000"/>
                  </a:schemeClr>
                </a:solidFill>
                <a:latin typeface="Calibri" panose="020F0502020204030204" pitchFamily="34" charset="0"/>
              </a:rPr>
              <a:t> </a:t>
            </a:r>
            <a:r>
              <a:rPr lang="en-CA" dirty="0" err="1" smtClean="0">
                <a:solidFill>
                  <a:schemeClr val="tx1">
                    <a:lumMod val="85000"/>
                    <a:lumOff val="15000"/>
                  </a:schemeClr>
                </a:solidFill>
                <a:latin typeface="Calibri" panose="020F0502020204030204" pitchFamily="34" charset="0"/>
              </a:rPr>
              <a:t>en</a:t>
            </a:r>
            <a:r>
              <a:rPr lang="en-CA" dirty="0" smtClean="0">
                <a:solidFill>
                  <a:schemeClr val="tx1">
                    <a:lumMod val="85000"/>
                    <a:lumOff val="15000"/>
                  </a:schemeClr>
                </a:solidFill>
                <a:latin typeface="Calibri" panose="020F0502020204030204" pitchFamily="34" charset="0"/>
              </a:rPr>
              <a:t> lien avec le </a:t>
            </a:r>
            <a:r>
              <a:rPr lang="en-CA" dirty="0" err="1" smtClean="0">
                <a:solidFill>
                  <a:schemeClr val="tx1">
                    <a:lumMod val="85000"/>
                    <a:lumOff val="15000"/>
                  </a:schemeClr>
                </a:solidFill>
                <a:latin typeface="Calibri" panose="020F0502020204030204" pitchFamily="34" charset="0"/>
              </a:rPr>
              <a:t>projet</a:t>
            </a:r>
            <a:r>
              <a:rPr lang="en-CA" dirty="0" smtClean="0">
                <a:solidFill>
                  <a:schemeClr val="tx1">
                    <a:lumMod val="85000"/>
                    <a:lumOff val="15000"/>
                  </a:schemeClr>
                </a:solidFill>
                <a:latin typeface="Calibri" panose="020F0502020204030204" pitchFamily="34" charset="0"/>
              </a:rPr>
              <a:t> de transformation </a:t>
            </a:r>
            <a:r>
              <a:rPr lang="en-CA" dirty="0" err="1" smtClean="0">
                <a:solidFill>
                  <a:schemeClr val="tx1">
                    <a:lumMod val="85000"/>
                    <a:lumOff val="15000"/>
                  </a:schemeClr>
                </a:solidFill>
                <a:latin typeface="Calibri" panose="020F0502020204030204" pitchFamily="34" charset="0"/>
              </a:rPr>
              <a:t>Emplois</a:t>
            </a:r>
            <a:r>
              <a:rPr lang="en-CA" dirty="0" smtClean="0">
                <a:solidFill>
                  <a:schemeClr val="tx1">
                    <a:lumMod val="85000"/>
                    <a:lumOff val="15000"/>
                  </a:schemeClr>
                </a:solidFill>
                <a:latin typeface="Calibri" panose="020F0502020204030204" pitchFamily="34" charset="0"/>
              </a:rPr>
              <a:t> GC. </a:t>
            </a:r>
          </a:p>
        </p:txBody>
      </p:sp>
      <p:sp>
        <p:nvSpPr>
          <p:cNvPr id="4" name="Rectangle 3"/>
          <p:cNvSpPr/>
          <p:nvPr/>
        </p:nvSpPr>
        <p:spPr>
          <a:xfrm>
            <a:off x="660541" y="5266409"/>
            <a:ext cx="7459404" cy="830997"/>
          </a:xfrm>
          <a:prstGeom prst="rect">
            <a:avLst/>
          </a:prstGeom>
        </p:spPr>
        <p:txBody>
          <a:bodyPr wrap="square">
            <a:spAutoFit/>
          </a:bodyPr>
          <a:lstStyle/>
          <a:p>
            <a:r>
              <a:rPr lang="en-CA" sz="2400" dirty="0" err="1" smtClean="0">
                <a:solidFill>
                  <a:schemeClr val="tx1">
                    <a:lumMod val="85000"/>
                    <a:lumOff val="15000"/>
                  </a:schemeClr>
                </a:solidFill>
                <a:latin typeface="Calibri" panose="020F0502020204030204" pitchFamily="34" charset="0"/>
              </a:rPr>
              <a:t>Toutes</a:t>
            </a:r>
            <a:r>
              <a:rPr lang="en-CA" sz="2400" dirty="0" smtClean="0">
                <a:solidFill>
                  <a:schemeClr val="tx1">
                    <a:lumMod val="85000"/>
                    <a:lumOff val="15000"/>
                  </a:schemeClr>
                </a:solidFill>
                <a:latin typeface="Calibri" panose="020F0502020204030204" pitchFamily="34" charset="0"/>
              </a:rPr>
              <a:t> les questions et </a:t>
            </a:r>
            <a:r>
              <a:rPr lang="en-CA" sz="2400" dirty="0" err="1" smtClean="0">
                <a:solidFill>
                  <a:schemeClr val="tx1">
                    <a:lumMod val="85000"/>
                    <a:lumOff val="15000"/>
                  </a:schemeClr>
                </a:solidFill>
                <a:latin typeface="Calibri" panose="020F0502020204030204" pitchFamily="34" charset="0"/>
              </a:rPr>
              <a:t>réponses</a:t>
            </a:r>
            <a:r>
              <a:rPr lang="en-CA" sz="2400" dirty="0" smtClean="0">
                <a:solidFill>
                  <a:schemeClr val="tx1">
                    <a:lumMod val="85000"/>
                    <a:lumOff val="15000"/>
                  </a:schemeClr>
                </a:solidFill>
                <a:latin typeface="Calibri" panose="020F0502020204030204" pitchFamily="34" charset="0"/>
              </a:rPr>
              <a:t> de </a:t>
            </a:r>
            <a:r>
              <a:rPr lang="en-CA" sz="2400" dirty="0" err="1" smtClean="0">
                <a:solidFill>
                  <a:schemeClr val="tx1">
                    <a:lumMod val="85000"/>
                    <a:lumOff val="15000"/>
                  </a:schemeClr>
                </a:solidFill>
                <a:latin typeface="Calibri" panose="020F0502020204030204" pitchFamily="34" charset="0"/>
              </a:rPr>
              <a:t>cette</a:t>
            </a:r>
            <a:r>
              <a:rPr lang="en-CA" sz="2400" dirty="0" smtClean="0">
                <a:solidFill>
                  <a:schemeClr val="tx1">
                    <a:lumMod val="85000"/>
                    <a:lumOff val="15000"/>
                  </a:schemeClr>
                </a:solidFill>
                <a:latin typeface="Calibri" panose="020F0502020204030204" pitchFamily="34" charset="0"/>
              </a:rPr>
              <a:t> session </a:t>
            </a:r>
            <a:r>
              <a:rPr lang="en-CA" sz="2400" dirty="0" err="1" smtClean="0">
                <a:solidFill>
                  <a:schemeClr val="tx1">
                    <a:lumMod val="85000"/>
                    <a:lumOff val="15000"/>
                  </a:schemeClr>
                </a:solidFill>
                <a:latin typeface="Calibri" panose="020F0502020204030204" pitchFamily="34" charset="0"/>
              </a:rPr>
              <a:t>ont</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été</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publiées</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en</a:t>
            </a:r>
            <a:r>
              <a:rPr lang="en-CA" sz="2400" dirty="0" smtClean="0">
                <a:solidFill>
                  <a:schemeClr val="tx1">
                    <a:lumMod val="85000"/>
                    <a:lumOff val="15000"/>
                  </a:schemeClr>
                </a:solidFill>
                <a:latin typeface="Calibri" panose="020F0502020204030204" pitchFamily="34" charset="0"/>
              </a:rPr>
              <a:t> </a:t>
            </a:r>
            <a:r>
              <a:rPr lang="en-CA" sz="2400" dirty="0" err="1" smtClean="0">
                <a:solidFill>
                  <a:schemeClr val="tx1">
                    <a:lumMod val="85000"/>
                    <a:lumOff val="15000"/>
                  </a:schemeClr>
                </a:solidFill>
                <a:latin typeface="Calibri" panose="020F0502020204030204" pitchFamily="34" charset="0"/>
              </a:rPr>
              <a:t>ligne</a:t>
            </a:r>
            <a:r>
              <a:rPr lang="en-CA" sz="2400" dirty="0" smtClean="0">
                <a:solidFill>
                  <a:schemeClr val="tx1">
                    <a:lumMod val="85000"/>
                    <a:lumOff val="15000"/>
                  </a:schemeClr>
                </a:solidFill>
                <a:latin typeface="Calibri" panose="020F0502020204030204" pitchFamily="34" charset="0"/>
              </a:rPr>
              <a:t> via</a:t>
            </a:r>
            <a:r>
              <a:rPr lang="en-CA" sz="2400" dirty="0">
                <a:solidFill>
                  <a:schemeClr val="tx1">
                    <a:lumMod val="85000"/>
                    <a:lumOff val="15000"/>
                  </a:schemeClr>
                </a:solidFill>
                <a:latin typeface="Calibri" panose="020F0502020204030204" pitchFamily="34" charset="0"/>
              </a:rPr>
              <a:t> </a:t>
            </a:r>
            <a:r>
              <a:rPr lang="en-CA" sz="2400" u="sng" dirty="0" smtClean="0">
                <a:solidFill>
                  <a:schemeClr val="tx1">
                    <a:lumMod val="85000"/>
                    <a:lumOff val="15000"/>
                  </a:schemeClr>
                </a:solidFill>
                <a:latin typeface="Calibri" panose="020F0502020204030204" pitchFamily="34" charset="0"/>
                <a:hlinkClick r:id="rId41"/>
              </a:rPr>
              <a:t>buyandsell.gc.ca</a:t>
            </a:r>
            <a:r>
              <a:rPr lang="en-CA" sz="2400" dirty="0">
                <a:solidFill>
                  <a:schemeClr val="tx1">
                    <a:lumMod val="85000"/>
                    <a:lumOff val="15000"/>
                  </a:schemeClr>
                </a:solidFill>
                <a:latin typeface="Calibri" panose="020F0502020204030204" pitchFamily="34" charset="0"/>
              </a:rPr>
              <a:t> </a:t>
            </a:r>
          </a:p>
        </p:txBody>
      </p:sp>
      <p:grpSp>
        <p:nvGrpSpPr>
          <p:cNvPr id="45" name="Group 44"/>
          <p:cNvGrpSpPr/>
          <p:nvPr/>
        </p:nvGrpSpPr>
        <p:grpSpPr>
          <a:xfrm>
            <a:off x="330200" y="878489"/>
            <a:ext cx="11337945" cy="2169509"/>
            <a:chOff x="844465" y="1507703"/>
            <a:chExt cx="11115780" cy="1921297"/>
          </a:xfrm>
        </p:grpSpPr>
        <p:cxnSp>
          <p:nvCxnSpPr>
            <p:cNvPr id="46" name="OTLSHAPE_M_8f86d011fcee459cbf8ca9e774ab70a4_Connector1"/>
            <p:cNvCxnSpPr/>
            <p:nvPr>
              <p:custDataLst>
                <p:tags r:id="rId1"/>
              </p:custDataLst>
            </p:nvPr>
          </p:nvCxnSpPr>
          <p:spPr>
            <a:xfrm>
              <a:off x="10523892" y="2428960"/>
              <a:ext cx="0" cy="61904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M_44721acccfe54611b24160502719cdb0_Connector1"/>
            <p:cNvCxnSpPr/>
            <p:nvPr>
              <p:custDataLst>
                <p:tags r:id="rId2"/>
              </p:custDataLst>
            </p:nvPr>
          </p:nvCxnSpPr>
          <p:spPr>
            <a:xfrm>
              <a:off x="7731340" y="2599478"/>
              <a:ext cx="0" cy="4485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eee1ef8cbdcb4bd7915205961c92d08d_Connector1"/>
            <p:cNvCxnSpPr/>
            <p:nvPr>
              <p:custDataLst>
                <p:tags r:id="rId3"/>
              </p:custDataLst>
            </p:nvPr>
          </p:nvCxnSpPr>
          <p:spPr>
            <a:xfrm>
              <a:off x="7398893" y="2134235"/>
              <a:ext cx="0" cy="913765"/>
            </a:xfrm>
            <a:prstGeom prst="line">
              <a:avLst/>
            </a:prstGeom>
            <a:ln w="9525" cap="flat" cmpd="sng" algn="ctr">
              <a:solidFill>
                <a:schemeClr val="accent1">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2018dd6162a548f9aa56e522b141bfba_Connector1"/>
            <p:cNvCxnSpPr/>
            <p:nvPr>
              <p:custDataLst>
                <p:tags r:id="rId4"/>
              </p:custDataLst>
            </p:nvPr>
          </p:nvCxnSpPr>
          <p:spPr>
            <a:xfrm>
              <a:off x="6135595" y="2599478"/>
              <a:ext cx="0" cy="448522"/>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4b0b03786a6a47c596fa47c1c22d6a61_Connector1"/>
            <p:cNvCxnSpPr/>
            <p:nvPr>
              <p:custDataLst>
                <p:tags r:id="rId5"/>
              </p:custDataLst>
            </p:nvPr>
          </p:nvCxnSpPr>
          <p:spPr>
            <a:xfrm>
              <a:off x="6069106" y="2134235"/>
              <a:ext cx="0" cy="91376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OTLSHAPE_M_28167a35590a4354a2ec04c4adc5a812_Connector1"/>
            <p:cNvCxnSpPr/>
            <p:nvPr>
              <p:custDataLst>
                <p:tags r:id="rId6"/>
              </p:custDataLst>
            </p:nvPr>
          </p:nvCxnSpPr>
          <p:spPr>
            <a:xfrm>
              <a:off x="4606340" y="2599478"/>
              <a:ext cx="0" cy="448522"/>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OTLSHAPE_M_a4b4c6925eda4353b0be5102fbcbbf1d_Connector1"/>
            <p:cNvCxnSpPr/>
            <p:nvPr>
              <p:custDataLst>
                <p:tags r:id="rId7"/>
              </p:custDataLst>
            </p:nvPr>
          </p:nvCxnSpPr>
          <p:spPr>
            <a:xfrm>
              <a:off x="2611660" y="2428960"/>
              <a:ext cx="0" cy="619040"/>
            </a:xfrm>
            <a:prstGeom prst="line">
              <a:avLst/>
            </a:prstGeom>
            <a:ln w="9525" cap="flat" cmpd="sng" algn="ctr">
              <a:solidFill>
                <a:schemeClr val="accent6">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TLSHAPE_TB_00000000000000000000000000000000_RightEndCaps"/>
            <p:cNvSpPr txBox="1"/>
            <p:nvPr>
              <p:custDataLst>
                <p:tags r:id="rId8"/>
              </p:custDataLst>
            </p:nvPr>
          </p:nvSpPr>
          <p:spPr>
            <a:xfrm>
              <a:off x="11440486" y="3100000"/>
              <a:ext cx="519759" cy="276999"/>
            </a:xfrm>
            <a:prstGeom prst="rect">
              <a:avLst/>
            </a:prstGeom>
            <a:noFill/>
          </p:spPr>
          <p:txBody>
            <a:bodyPr vert="horz" wrap="none" lIns="0" tIns="0" rIns="0" bIns="0" rtlCol="0" anchor="ctr" anchorCtr="0">
              <a:spAutoFit/>
            </a:bodyPr>
            <a:lstStyle/>
            <a:p>
              <a:pPr algn="ctr"/>
              <a:r>
                <a:rPr lang="en-CA" b="1" spc="-38" dirty="0" smtClean="0">
                  <a:solidFill>
                    <a:srgbClr val="418295"/>
                  </a:solidFill>
                  <a:latin typeface="Franklin Gothic Medium" panose="020B0603020102020204" pitchFamily="34" charset="0"/>
                </a:rPr>
                <a:t>2019</a:t>
              </a:r>
              <a:endParaRPr lang="en-CA" b="1" spc="-38" dirty="0">
                <a:solidFill>
                  <a:srgbClr val="418295"/>
                </a:solidFill>
                <a:latin typeface="Franklin Gothic Medium" panose="020B0603020102020204" pitchFamily="34" charset="0"/>
              </a:endParaRPr>
            </a:p>
          </p:txBody>
        </p:sp>
        <p:sp>
          <p:nvSpPr>
            <p:cNvPr id="54" name="OTLSHAPE_TB_00000000000000000000000000000000_ScaleContainer"/>
            <p:cNvSpPr/>
            <p:nvPr>
              <p:custDataLst>
                <p:tags r:id="rId9"/>
              </p:custDataLst>
            </p:nvPr>
          </p:nvSpPr>
          <p:spPr>
            <a:xfrm>
              <a:off x="844465" y="3048000"/>
              <a:ext cx="10515600" cy="381000"/>
            </a:xfrm>
            <a:prstGeom prst="roundRect">
              <a:avLst>
                <a:gd name="adj" fmla="val 100000"/>
              </a:avLst>
            </a:prstGeom>
            <a:solidFill>
              <a:srgbClr val="02B2EE"/>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TLSHAPE_TB_00000000000000000000000000000000_ElapsedTime"/>
            <p:cNvSpPr/>
            <p:nvPr>
              <p:custDataLst>
                <p:tags r:id="rId10"/>
              </p:custDataLst>
            </p:nvPr>
          </p:nvSpPr>
          <p:spPr>
            <a:xfrm>
              <a:off x="844465" y="3048000"/>
              <a:ext cx="9194800" cy="381000"/>
            </a:xfrm>
            <a:prstGeom prst="roundRect">
              <a:avLst>
                <a:gd name="adj" fmla="val 10000000"/>
              </a:avLst>
            </a:prstGeom>
            <a:solidFill>
              <a:srgbClr val="418295"/>
            </a:solidFill>
            <a:ln w="12700" cap="flat" cmpd="sng" algn="ctr">
              <a:noFill/>
              <a:prstDash val="solid"/>
              <a:miter lim="800000"/>
            </a:ln>
            <a:effectLst/>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TLSHAPE_TB_00000000000000000000000000000000_TimescaleInterval1"/>
            <p:cNvSpPr txBox="1"/>
            <p:nvPr>
              <p:custDataLst>
                <p:tags r:id="rId11"/>
              </p:custDataLst>
            </p:nvPr>
          </p:nvSpPr>
          <p:spPr>
            <a:xfrm>
              <a:off x="1073065" y="3145473"/>
              <a:ext cx="228600" cy="186055"/>
            </a:xfrm>
            <a:prstGeom prst="rect">
              <a:avLst/>
            </a:prstGeom>
            <a:noFill/>
          </p:spPr>
          <p:txBody>
            <a:bodyPr vert="horz" wrap="none" lIns="0" tIns="0" rIns="0" bIns="0" rtlCol="0" anchor="ctr" anchorCtr="0">
              <a:noAutofit/>
            </a:bodyPr>
            <a:lstStyle/>
            <a:p>
              <a:r>
                <a:rPr lang="en-CA" sz="1200" b="1" spc="-18" dirty="0" smtClean="0">
                  <a:solidFill>
                    <a:schemeClr val="lt1"/>
                  </a:solidFill>
                  <a:latin typeface="Franklin Gothic Medium" panose="020B0603020102020204" pitchFamily="34" charset="0"/>
                </a:rPr>
                <a:t>Sep</a:t>
              </a:r>
              <a:endParaRPr lang="en-CA" sz="1200" b="1" spc="-18" dirty="0">
                <a:solidFill>
                  <a:schemeClr val="lt1"/>
                </a:solidFill>
                <a:latin typeface="Franklin Gothic Medium" panose="020B0603020102020204" pitchFamily="34" charset="0"/>
              </a:endParaRPr>
            </a:p>
          </p:txBody>
        </p:sp>
        <p:cxnSp>
          <p:nvCxnSpPr>
            <p:cNvPr id="57" name="OTLSHAPE_TB_00000000000000000000000000000000_Separator1"/>
            <p:cNvCxnSpPr/>
            <p:nvPr>
              <p:custDataLst>
                <p:tags r:id="rId12"/>
              </p:custDataLst>
            </p:nvPr>
          </p:nvCxnSpPr>
          <p:spPr>
            <a:xfrm>
              <a:off x="300424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TimescaleInterval2"/>
            <p:cNvSpPr txBox="1"/>
            <p:nvPr>
              <p:custDataLst>
                <p:tags r:id="rId13"/>
              </p:custDataLst>
            </p:nvPr>
          </p:nvSpPr>
          <p:spPr>
            <a:xfrm>
              <a:off x="3067746" y="3145473"/>
              <a:ext cx="21114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Oct</a:t>
              </a:r>
              <a:endParaRPr lang="en-CA" sz="1200" b="1" spc="-22" dirty="0">
                <a:solidFill>
                  <a:schemeClr val="lt1"/>
                </a:solidFill>
                <a:latin typeface="Franklin Gothic Medium" panose="020B0603020102020204" pitchFamily="34" charset="0"/>
              </a:endParaRPr>
            </a:p>
          </p:txBody>
        </p:sp>
        <p:cxnSp>
          <p:nvCxnSpPr>
            <p:cNvPr id="59" name="OTLSHAPE_TB_00000000000000000000000000000000_Separator2"/>
            <p:cNvCxnSpPr/>
            <p:nvPr>
              <p:custDataLst>
                <p:tags r:id="rId14"/>
              </p:custDataLst>
            </p:nvPr>
          </p:nvCxnSpPr>
          <p:spPr>
            <a:xfrm>
              <a:off x="506541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B_00000000000000000000000000000000_TimescaleInterval3"/>
            <p:cNvSpPr txBox="1"/>
            <p:nvPr>
              <p:custDataLst>
                <p:tags r:id="rId15"/>
              </p:custDataLst>
            </p:nvPr>
          </p:nvSpPr>
          <p:spPr>
            <a:xfrm>
              <a:off x="5128916" y="3145473"/>
              <a:ext cx="243978"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Nov</a:t>
              </a:r>
              <a:endParaRPr lang="en-CA" sz="1200" b="1" spc="-20" dirty="0">
                <a:solidFill>
                  <a:schemeClr val="lt1"/>
                </a:solidFill>
                <a:latin typeface="Franklin Gothic Medium" panose="020B0603020102020204" pitchFamily="34" charset="0"/>
              </a:endParaRPr>
            </a:p>
          </p:txBody>
        </p:sp>
        <p:cxnSp>
          <p:nvCxnSpPr>
            <p:cNvPr id="61" name="OTLSHAPE_TB_00000000000000000000000000000000_Separator3"/>
            <p:cNvCxnSpPr/>
            <p:nvPr>
              <p:custDataLst>
                <p:tags r:id="rId16"/>
              </p:custDataLst>
            </p:nvPr>
          </p:nvCxnSpPr>
          <p:spPr>
            <a:xfrm>
              <a:off x="706009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4"/>
            <p:cNvSpPr txBox="1"/>
            <p:nvPr>
              <p:custDataLst>
                <p:tags r:id="rId17"/>
              </p:custDataLst>
            </p:nvPr>
          </p:nvSpPr>
          <p:spPr>
            <a:xfrm>
              <a:off x="7123596" y="3145473"/>
              <a:ext cx="23185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Dec</a:t>
              </a:r>
              <a:endParaRPr lang="en-CA" sz="1200" b="1" spc="-22" dirty="0">
                <a:solidFill>
                  <a:schemeClr val="lt1"/>
                </a:solidFill>
                <a:latin typeface="Franklin Gothic Medium" panose="020B0603020102020204" pitchFamily="34" charset="0"/>
              </a:endParaRPr>
            </a:p>
          </p:txBody>
        </p:sp>
        <p:cxnSp>
          <p:nvCxnSpPr>
            <p:cNvPr id="63" name="OTLSHAPE_TB_00000000000000000000000000000000_Separator4"/>
            <p:cNvCxnSpPr/>
            <p:nvPr>
              <p:custDataLst>
                <p:tags r:id="rId18"/>
              </p:custDataLst>
            </p:nvPr>
          </p:nvCxnSpPr>
          <p:spPr>
            <a:xfrm>
              <a:off x="912126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TLSHAPE_TB_00000000000000000000000000000000_TimescaleInterval5"/>
            <p:cNvSpPr txBox="1"/>
            <p:nvPr>
              <p:custDataLst>
                <p:tags r:id="rId19"/>
              </p:custDataLst>
            </p:nvPr>
          </p:nvSpPr>
          <p:spPr>
            <a:xfrm>
              <a:off x="9184766" y="3145473"/>
              <a:ext cx="304955"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2018</a:t>
              </a:r>
              <a:endParaRPr lang="en-CA" sz="1200" b="1" spc="-20" dirty="0">
                <a:solidFill>
                  <a:schemeClr val="lt1"/>
                </a:solidFill>
                <a:latin typeface="Franklin Gothic Medium" panose="020B0603020102020204" pitchFamily="34" charset="0"/>
              </a:endParaRPr>
            </a:p>
          </p:txBody>
        </p:sp>
        <p:sp>
          <p:nvSpPr>
            <p:cNvPr id="65" name="OTLSHAPE_M_a4b4c6925eda4353b0be5102fbcbbf1d_Title"/>
            <p:cNvSpPr txBox="1"/>
            <p:nvPr>
              <p:custDataLst>
                <p:tags r:id="rId20"/>
              </p:custDataLst>
            </p:nvPr>
          </p:nvSpPr>
          <p:spPr>
            <a:xfrm>
              <a:off x="2824211" y="1922357"/>
              <a:ext cx="1347332" cy="719779"/>
            </a:xfrm>
            <a:prstGeom prst="rect">
              <a:avLst/>
            </a:prstGeom>
            <a:noFill/>
          </p:spPr>
          <p:txBody>
            <a:bodyPr vert="horz" wrap="square" lIns="0" tIns="0" rIns="0" bIns="0" rtlCol="0" anchor="ctr" anchorCtr="0">
              <a:noAutofit/>
            </a:bodyPr>
            <a:lstStyle/>
            <a:p>
              <a:r>
                <a:rPr lang="en-CA" sz="1200" b="1" spc="-8" dirty="0" smtClean="0">
                  <a:solidFill>
                    <a:schemeClr val="dk1"/>
                  </a:solidFill>
                  <a:latin typeface="Franklin Gothic Medium" panose="020B0603020102020204" pitchFamily="34" charset="0"/>
                </a:rPr>
                <a:t>Concept de </a:t>
              </a:r>
              <a:r>
                <a:rPr lang="en-CA" sz="1200" b="1" spc="-8" dirty="0" err="1" smtClean="0">
                  <a:solidFill>
                    <a:schemeClr val="dk1"/>
                  </a:solidFill>
                  <a:latin typeface="Franklin Gothic Medium" panose="020B0603020102020204" pitchFamily="34" charset="0"/>
                </a:rPr>
                <a:t>projet</a:t>
              </a:r>
              <a:endParaRPr lang="en-CA" sz="1200" b="1" spc="-8" dirty="0" smtClean="0">
                <a:solidFill>
                  <a:schemeClr val="dk1"/>
                </a:solidFill>
                <a:latin typeface="Franklin Gothic Medium" panose="020B0603020102020204" pitchFamily="34" charset="0"/>
              </a:endParaRPr>
            </a:p>
            <a:p>
              <a:r>
                <a:rPr lang="en-CA" sz="1200" b="1" spc="-8" dirty="0" err="1" smtClean="0">
                  <a:solidFill>
                    <a:schemeClr val="dk1"/>
                  </a:solidFill>
                  <a:latin typeface="Franklin Gothic Medium" panose="020B0603020102020204" pitchFamily="34" charset="0"/>
                </a:rPr>
                <a:t>Approuvé</a:t>
              </a:r>
              <a:endParaRPr lang="en-CA" sz="1200" b="1" spc="-8" dirty="0">
                <a:solidFill>
                  <a:schemeClr val="dk1"/>
                </a:solidFill>
                <a:latin typeface="Franklin Gothic Medium" panose="020B0603020102020204" pitchFamily="34" charset="0"/>
              </a:endParaRPr>
            </a:p>
          </p:txBody>
        </p:sp>
        <p:sp>
          <p:nvSpPr>
            <p:cNvPr id="66" name="OTLSHAPE_M_a4b4c6925eda4353b0be5102fbcbbf1d_Date"/>
            <p:cNvSpPr txBox="1"/>
            <p:nvPr>
              <p:custDataLst>
                <p:tags r:id="rId21"/>
              </p:custDataLst>
            </p:nvPr>
          </p:nvSpPr>
          <p:spPr>
            <a:xfrm>
              <a:off x="2833910" y="2561979"/>
              <a:ext cx="558800"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24 Sept</a:t>
              </a:r>
              <a:endParaRPr lang="en-CA" sz="1200" b="1" spc="-8" dirty="0">
                <a:solidFill>
                  <a:srgbClr val="809686"/>
                </a:solidFill>
                <a:latin typeface="Franklin Gothic Medium" panose="020B0603020102020204" pitchFamily="34" charset="0"/>
              </a:endParaRPr>
            </a:p>
          </p:txBody>
        </p:sp>
        <p:sp>
          <p:nvSpPr>
            <p:cNvPr id="67" name="OTLSHAPE_M_a4b4c6925eda4353b0be5102fbcbbf1d_Shape"/>
            <p:cNvSpPr/>
            <p:nvPr>
              <p:custDataLst>
                <p:tags r:id="rId22"/>
              </p:custDataLst>
            </p:nvPr>
          </p:nvSpPr>
          <p:spPr>
            <a:xfrm rot="16200000">
              <a:off x="2637060" y="2428960"/>
              <a:ext cx="165100" cy="165100"/>
            </a:xfrm>
            <a:prstGeom prst="flowChartMerge">
              <a:avLst/>
            </a:prstGeom>
            <a:solidFill>
              <a:srgbClr val="99CC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TLSHAPE_M_28167a35590a4354a2ec04c4adc5a812_Title"/>
            <p:cNvSpPr txBox="1"/>
            <p:nvPr>
              <p:custDataLst>
                <p:tags r:id="rId23"/>
              </p:custDataLst>
            </p:nvPr>
          </p:nvSpPr>
          <p:spPr>
            <a:xfrm>
              <a:off x="4824952" y="2386865"/>
              <a:ext cx="496233" cy="163538"/>
            </a:xfrm>
            <a:prstGeom prst="rect">
              <a:avLst/>
            </a:prstGeom>
            <a:noFill/>
          </p:spPr>
          <p:txBody>
            <a:bodyPr vert="horz" wrap="square" lIns="0" tIns="0" rIns="0" bIns="0" rtlCol="0" anchor="ctr" anchorCtr="0">
              <a:spAutoFit/>
            </a:bodyPr>
            <a:lstStyle/>
            <a:p>
              <a:r>
                <a:rPr lang="en-CA" sz="1200" b="1" spc="-12" dirty="0" smtClean="0">
                  <a:solidFill>
                    <a:schemeClr val="dk1"/>
                  </a:solidFill>
                  <a:latin typeface="Franklin Gothic Medium" panose="020B0603020102020204" pitchFamily="34" charset="0"/>
                </a:rPr>
                <a:t>DR</a:t>
              </a:r>
              <a:endParaRPr lang="en-CA" sz="1200" b="1" spc="-12" dirty="0">
                <a:solidFill>
                  <a:schemeClr val="dk1"/>
                </a:solidFill>
                <a:latin typeface="Franklin Gothic Medium" panose="020B0603020102020204" pitchFamily="34" charset="0"/>
              </a:endParaRPr>
            </a:p>
          </p:txBody>
        </p:sp>
        <p:sp>
          <p:nvSpPr>
            <p:cNvPr id="69" name="OTLSHAPE_M_28167a35590a4354a2ec04c4adc5a812_Date"/>
            <p:cNvSpPr txBox="1"/>
            <p:nvPr>
              <p:custDataLst>
                <p:tags r:id="rId24"/>
              </p:custDataLst>
            </p:nvPr>
          </p:nvSpPr>
          <p:spPr>
            <a:xfrm>
              <a:off x="4828590" y="2603543"/>
              <a:ext cx="622300"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24 </a:t>
              </a:r>
              <a:r>
                <a:rPr lang="en-CA" sz="1200" b="1" spc="-8" dirty="0" err="1" smtClean="0">
                  <a:solidFill>
                    <a:srgbClr val="809686"/>
                  </a:solidFill>
                  <a:latin typeface="Franklin Gothic Medium" panose="020B0603020102020204" pitchFamily="34" charset="0"/>
                </a:rPr>
                <a:t>oct.</a:t>
              </a:r>
              <a:endParaRPr lang="en-CA" sz="1200" b="1" spc="-8" dirty="0">
                <a:solidFill>
                  <a:srgbClr val="809686"/>
                </a:solidFill>
                <a:latin typeface="Franklin Gothic Medium" panose="020B0603020102020204" pitchFamily="34" charset="0"/>
              </a:endParaRPr>
            </a:p>
          </p:txBody>
        </p:sp>
        <p:sp>
          <p:nvSpPr>
            <p:cNvPr id="70" name="OTLSHAPE_M_28167a35590a4354a2ec04c4adc5a812_Shape"/>
            <p:cNvSpPr/>
            <p:nvPr>
              <p:custDataLst>
                <p:tags r:id="rId25"/>
              </p:custDataLst>
            </p:nvPr>
          </p:nvSpPr>
          <p:spPr>
            <a:xfrm rot="16200000">
              <a:off x="4631740" y="2599478"/>
              <a:ext cx="165100" cy="165100"/>
            </a:xfrm>
            <a:prstGeom prst="flowChartMerge">
              <a:avLst/>
            </a:prstGeom>
            <a:solidFill>
              <a:srgbClr val="FF99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OTLSHAPE_M_4b0b03786a6a47c596fa47c1c22d6a61_Title"/>
            <p:cNvSpPr txBox="1"/>
            <p:nvPr>
              <p:custDataLst>
                <p:tags r:id="rId26"/>
              </p:custDataLst>
            </p:nvPr>
          </p:nvSpPr>
          <p:spPr>
            <a:xfrm>
              <a:off x="6164364" y="1507703"/>
              <a:ext cx="1361518" cy="490615"/>
            </a:xfrm>
            <a:prstGeom prst="rect">
              <a:avLst/>
            </a:prstGeom>
            <a:noFill/>
          </p:spPr>
          <p:txBody>
            <a:bodyPr vert="horz" wrap="square" lIns="0" tIns="0" rIns="0" bIns="0" rtlCol="0" anchor="ctr" anchorCtr="0">
              <a:spAutoFit/>
            </a:bodyPr>
            <a:lstStyle/>
            <a:p>
              <a:r>
                <a:rPr lang="en-CA" sz="1200" b="1" spc="-4" dirty="0" err="1" smtClean="0">
                  <a:solidFill>
                    <a:schemeClr val="dk1"/>
                  </a:solidFill>
                  <a:latin typeface="Franklin Gothic Medium" panose="020B0603020102020204" pitchFamily="34" charset="0"/>
                </a:rPr>
                <a:t>Démarchages</a:t>
              </a:r>
              <a:r>
                <a:rPr lang="en-CA" sz="1200" b="1" spc="-4" dirty="0" smtClean="0">
                  <a:solidFill>
                    <a:schemeClr val="dk1"/>
                  </a:solidFill>
                  <a:latin typeface="Franklin Gothic Medium" panose="020B0603020102020204" pitchFamily="34" charset="0"/>
                </a:rPr>
                <a:t> </a:t>
              </a:r>
              <a:r>
                <a:rPr lang="en-CA" sz="1200" b="1" spc="-4" dirty="0" err="1" smtClean="0">
                  <a:solidFill>
                    <a:schemeClr val="dk1"/>
                  </a:solidFill>
                  <a:latin typeface="Franklin Gothic Medium" panose="020B0603020102020204" pitchFamily="34" charset="0"/>
                </a:rPr>
                <a:t>téléphoniques</a:t>
              </a:r>
              <a:r>
                <a:rPr lang="en-CA" sz="1200" b="1" spc="-4" dirty="0" smtClean="0">
                  <a:solidFill>
                    <a:schemeClr val="dk1"/>
                  </a:solidFill>
                  <a:latin typeface="Franklin Gothic Medium" panose="020B0603020102020204" pitchFamily="34" charset="0"/>
                </a:rPr>
                <a:t> </a:t>
              </a:r>
              <a:r>
                <a:rPr lang="en-CA" sz="1200" b="1" spc="-4" dirty="0" err="1" smtClean="0">
                  <a:solidFill>
                    <a:schemeClr val="dk1"/>
                  </a:solidFill>
                  <a:latin typeface="Franklin Gothic Medium" panose="020B0603020102020204" pitchFamily="34" charset="0"/>
                </a:rPr>
                <a:t>auprès</a:t>
              </a:r>
              <a:r>
                <a:rPr lang="en-CA" sz="1200" b="1" spc="-4" dirty="0" smtClean="0">
                  <a:solidFill>
                    <a:schemeClr val="dk1"/>
                  </a:solidFill>
                  <a:latin typeface="Franklin Gothic Medium" panose="020B0603020102020204" pitchFamily="34" charset="0"/>
                </a:rPr>
                <a:t> de </a:t>
              </a:r>
              <a:r>
                <a:rPr lang="en-CA" sz="1200" b="1" spc="-4" dirty="0" err="1" smtClean="0">
                  <a:solidFill>
                    <a:schemeClr val="dk1"/>
                  </a:solidFill>
                  <a:latin typeface="Franklin Gothic Medium" panose="020B0603020102020204" pitchFamily="34" charset="0"/>
                </a:rPr>
                <a:t>l’industrie</a:t>
              </a:r>
              <a:endParaRPr lang="en-CA" sz="1200" b="1" spc="-4" dirty="0">
                <a:solidFill>
                  <a:schemeClr val="dk1"/>
                </a:solidFill>
                <a:latin typeface="Franklin Gothic Medium" panose="020B0603020102020204" pitchFamily="34" charset="0"/>
              </a:endParaRPr>
            </a:p>
          </p:txBody>
        </p:sp>
        <p:sp>
          <p:nvSpPr>
            <p:cNvPr id="72" name="OTLSHAPE_M_4b0b03786a6a47c596fa47c1c22d6a61_Date"/>
            <p:cNvSpPr txBox="1"/>
            <p:nvPr>
              <p:custDataLst>
                <p:tags r:id="rId27"/>
              </p:custDataLst>
            </p:nvPr>
          </p:nvSpPr>
          <p:spPr>
            <a:xfrm>
              <a:off x="6291356" y="2140029"/>
              <a:ext cx="707838"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15 </a:t>
              </a:r>
              <a:r>
                <a:rPr lang="en-CA" sz="1200" b="1" spc="-8" dirty="0" err="1" smtClean="0">
                  <a:solidFill>
                    <a:srgbClr val="809686"/>
                  </a:solidFill>
                  <a:latin typeface="Franklin Gothic Medium" panose="020B0603020102020204" pitchFamily="34" charset="0"/>
                </a:rPr>
                <a:t>nov.</a:t>
              </a:r>
              <a:endParaRPr lang="en-CA" sz="1200" b="1" spc="-8" dirty="0">
                <a:solidFill>
                  <a:srgbClr val="809686"/>
                </a:solidFill>
                <a:latin typeface="Franklin Gothic Medium" panose="020B0603020102020204" pitchFamily="34" charset="0"/>
              </a:endParaRPr>
            </a:p>
          </p:txBody>
        </p:sp>
        <p:sp>
          <p:nvSpPr>
            <p:cNvPr id="73" name="OTLSHAPE_M_4b0b03786a6a47c596fa47c1c22d6a61_Shape"/>
            <p:cNvSpPr/>
            <p:nvPr>
              <p:custDataLst>
                <p:tags r:id="rId28"/>
              </p:custDataLst>
            </p:nvPr>
          </p:nvSpPr>
          <p:spPr>
            <a:xfrm rot="16200000">
              <a:off x="6094506" y="2134235"/>
              <a:ext cx="165100" cy="165100"/>
            </a:xfrm>
            <a:prstGeom prst="flowChartMerge">
              <a:avLst/>
            </a:prstGeom>
            <a:solidFill>
              <a:srgbClr val="1598B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TLSHAPE_M_2018dd6162a548f9aa56e522b141bfba_Title"/>
            <p:cNvSpPr txBox="1"/>
            <p:nvPr>
              <p:custDataLst>
                <p:tags r:id="rId29"/>
              </p:custDataLst>
            </p:nvPr>
          </p:nvSpPr>
          <p:spPr>
            <a:xfrm>
              <a:off x="6357844" y="2402878"/>
              <a:ext cx="974559" cy="327077"/>
            </a:xfrm>
            <a:prstGeom prst="rect">
              <a:avLst/>
            </a:prstGeom>
            <a:noFill/>
          </p:spPr>
          <p:txBody>
            <a:bodyPr vert="horz" wrap="square" lIns="0" tIns="0" rIns="0" bIns="0" rtlCol="0" anchor="ctr" anchorCtr="0">
              <a:spAutoFit/>
            </a:bodyPr>
            <a:lstStyle/>
            <a:p>
              <a:r>
                <a:rPr lang="en-CA" sz="1200" b="1" spc="-8" dirty="0" err="1" smtClean="0">
                  <a:solidFill>
                    <a:schemeClr val="dk1"/>
                  </a:solidFill>
                  <a:latin typeface="Franklin Gothic Medium" panose="020B0603020102020204" pitchFamily="34" charset="0"/>
                </a:rPr>
                <a:t>Webinaire</a:t>
              </a:r>
              <a:r>
                <a:rPr lang="en-CA" sz="1200" b="1" spc="-8" dirty="0" smtClean="0">
                  <a:solidFill>
                    <a:schemeClr val="dk1"/>
                  </a:solidFill>
                  <a:latin typeface="Franklin Gothic Medium" panose="020B0603020102020204" pitchFamily="34" charset="0"/>
                </a:rPr>
                <a:t> de la DR</a:t>
              </a:r>
              <a:endParaRPr lang="en-CA" sz="1200" b="1" spc="-8" dirty="0">
                <a:solidFill>
                  <a:schemeClr val="dk1"/>
                </a:solidFill>
                <a:latin typeface="Franklin Gothic Medium" panose="020B0603020102020204" pitchFamily="34" charset="0"/>
              </a:endParaRPr>
            </a:p>
          </p:txBody>
        </p:sp>
        <p:sp>
          <p:nvSpPr>
            <p:cNvPr id="75" name="OTLSHAPE_M_2018dd6162a548f9aa56e522b141bfba_Date"/>
            <p:cNvSpPr txBox="1"/>
            <p:nvPr>
              <p:custDataLst>
                <p:tags r:id="rId30"/>
              </p:custDataLst>
            </p:nvPr>
          </p:nvSpPr>
          <p:spPr>
            <a:xfrm>
              <a:off x="6345720" y="2738889"/>
              <a:ext cx="683202"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16 </a:t>
              </a:r>
              <a:r>
                <a:rPr lang="en-CA" sz="1200" b="1" spc="-8" dirty="0" err="1" smtClean="0">
                  <a:solidFill>
                    <a:srgbClr val="809686"/>
                  </a:solidFill>
                  <a:latin typeface="Franklin Gothic Medium" panose="020B0603020102020204" pitchFamily="34" charset="0"/>
                </a:rPr>
                <a:t>nov.</a:t>
              </a:r>
              <a:endParaRPr lang="en-CA" sz="1200" b="1" spc="-8" dirty="0">
                <a:solidFill>
                  <a:srgbClr val="809686"/>
                </a:solidFill>
                <a:latin typeface="Franklin Gothic Medium" panose="020B0603020102020204" pitchFamily="34" charset="0"/>
              </a:endParaRPr>
            </a:p>
          </p:txBody>
        </p:sp>
        <p:sp>
          <p:nvSpPr>
            <p:cNvPr id="76" name="OTLSHAPE_M_2018dd6162a548f9aa56e522b141bfba_Shape"/>
            <p:cNvSpPr/>
            <p:nvPr>
              <p:custDataLst>
                <p:tags r:id="rId31"/>
              </p:custDataLst>
            </p:nvPr>
          </p:nvSpPr>
          <p:spPr>
            <a:xfrm rot="16200000">
              <a:off x="6160995" y="2599478"/>
              <a:ext cx="165100" cy="165100"/>
            </a:xfrm>
            <a:prstGeom prst="flowChartMerge">
              <a:avLst/>
            </a:prstGeom>
            <a:solidFill>
              <a:srgbClr val="D203D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OTLSHAPE_M_eee1ef8cbdcb4bd7915205961c92d08d_Title"/>
            <p:cNvSpPr txBox="1"/>
            <p:nvPr>
              <p:custDataLst>
                <p:tags r:id="rId32"/>
              </p:custDataLst>
            </p:nvPr>
          </p:nvSpPr>
          <p:spPr>
            <a:xfrm>
              <a:off x="7670434" y="1827855"/>
              <a:ext cx="1213267" cy="354334"/>
            </a:xfrm>
            <a:prstGeom prst="rect">
              <a:avLst/>
            </a:prstGeom>
            <a:noFill/>
          </p:spPr>
          <p:txBody>
            <a:bodyPr vert="horz" wrap="square" lIns="0" tIns="0" rIns="0" bIns="0" rtlCol="0" anchor="ctr" anchorCtr="0">
              <a:spAutoFit/>
            </a:bodyPr>
            <a:lstStyle/>
            <a:p>
              <a:r>
                <a:rPr lang="en-CA" sz="1200" b="1" spc="-8" dirty="0" err="1" smtClean="0">
                  <a:solidFill>
                    <a:schemeClr val="dk1"/>
                  </a:solidFill>
                  <a:latin typeface="Franklin Gothic Medium" panose="020B0603020102020204" pitchFamily="34" charset="0"/>
                </a:rPr>
                <a:t>Démontrastions</a:t>
              </a:r>
              <a:r>
                <a:rPr lang="en-CA" sz="1400" b="1" spc="-8" dirty="0" smtClean="0">
                  <a:solidFill>
                    <a:schemeClr val="dk1"/>
                  </a:solidFill>
                  <a:latin typeface="Franklin Gothic Medium" panose="020B0603020102020204" pitchFamily="34" charset="0"/>
                </a:rPr>
                <a:t> </a:t>
              </a:r>
              <a:r>
                <a:rPr lang="en-CA" sz="1200" b="1" spc="-8" dirty="0" smtClean="0">
                  <a:solidFill>
                    <a:schemeClr val="dk1"/>
                  </a:solidFill>
                  <a:latin typeface="Franklin Gothic Medium" panose="020B0603020102020204" pitchFamily="34" charset="0"/>
                </a:rPr>
                <a:t>des </a:t>
              </a:r>
              <a:r>
                <a:rPr lang="en-CA" sz="1200" b="1" spc="-8" dirty="0" err="1" smtClean="0">
                  <a:solidFill>
                    <a:schemeClr val="dk1"/>
                  </a:solidFill>
                  <a:latin typeface="Franklin Gothic Medium" panose="020B0603020102020204" pitchFamily="34" charset="0"/>
                </a:rPr>
                <a:t>fournisseurs</a:t>
              </a:r>
              <a:endParaRPr lang="en-CA" sz="1200" b="1" spc="-8" dirty="0">
                <a:solidFill>
                  <a:schemeClr val="dk1"/>
                </a:solidFill>
                <a:latin typeface="Franklin Gothic Medium" panose="020B0603020102020204" pitchFamily="34" charset="0"/>
              </a:endParaRPr>
            </a:p>
          </p:txBody>
        </p:sp>
        <p:sp>
          <p:nvSpPr>
            <p:cNvPr id="78" name="OTLSHAPE_M_eee1ef8cbdcb4bd7915205961c92d08d_Date"/>
            <p:cNvSpPr txBox="1"/>
            <p:nvPr>
              <p:custDataLst>
                <p:tags r:id="rId33"/>
              </p:custDataLst>
            </p:nvPr>
          </p:nvSpPr>
          <p:spPr>
            <a:xfrm>
              <a:off x="7739176" y="2213103"/>
              <a:ext cx="860428" cy="163538"/>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5-14 </a:t>
              </a:r>
              <a:r>
                <a:rPr lang="en-CA" sz="1200" b="1" spc="-8" dirty="0" err="1" smtClean="0">
                  <a:solidFill>
                    <a:srgbClr val="809686"/>
                  </a:solidFill>
                  <a:latin typeface="Franklin Gothic Medium" panose="020B0603020102020204" pitchFamily="34" charset="0"/>
                </a:rPr>
                <a:t>déc</a:t>
              </a:r>
              <a:r>
                <a:rPr lang="en-CA" sz="1200" b="1" spc="-8" dirty="0" smtClean="0">
                  <a:solidFill>
                    <a:srgbClr val="809686"/>
                  </a:solidFill>
                  <a:latin typeface="Franklin Gothic Medium" panose="020B0603020102020204" pitchFamily="34" charset="0"/>
                </a:rPr>
                <a:t>.</a:t>
              </a:r>
              <a:endParaRPr lang="en-CA" sz="1200" b="1" spc="-8" dirty="0">
                <a:solidFill>
                  <a:srgbClr val="809686"/>
                </a:solidFill>
                <a:latin typeface="Franklin Gothic Medium" panose="020B0603020102020204" pitchFamily="34" charset="0"/>
              </a:endParaRPr>
            </a:p>
          </p:txBody>
        </p:sp>
        <p:sp>
          <p:nvSpPr>
            <p:cNvPr id="79" name="OTLSHAPE_M_eee1ef8cbdcb4bd7915205961c92d08d_Shape"/>
            <p:cNvSpPr/>
            <p:nvPr>
              <p:custDataLst>
                <p:tags r:id="rId34"/>
              </p:custDataLst>
            </p:nvPr>
          </p:nvSpPr>
          <p:spPr>
            <a:xfrm rot="16200000">
              <a:off x="7424293" y="2134235"/>
              <a:ext cx="165100" cy="165100"/>
            </a:xfrm>
            <a:prstGeom prst="flowChartMerg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OTLSHAPE_M_44721acccfe54611b24160502719cdb0_Title"/>
            <p:cNvSpPr txBox="1"/>
            <p:nvPr>
              <p:custDataLst>
                <p:tags r:id="rId35"/>
              </p:custDataLst>
            </p:nvPr>
          </p:nvSpPr>
          <p:spPr>
            <a:xfrm>
              <a:off x="7951681" y="2453290"/>
              <a:ext cx="2307316" cy="327077"/>
            </a:xfrm>
            <a:prstGeom prst="rect">
              <a:avLst/>
            </a:prstGeom>
            <a:noFill/>
          </p:spPr>
          <p:txBody>
            <a:bodyPr vert="horz" wrap="square" lIns="0" tIns="0" rIns="0" bIns="0" rtlCol="0" anchor="ctr" anchorCtr="0">
              <a:spAutoFit/>
            </a:bodyPr>
            <a:lstStyle/>
            <a:p>
              <a:r>
                <a:rPr lang="en-CA" sz="1200" b="1" spc="-4" dirty="0" err="1" smtClean="0">
                  <a:solidFill>
                    <a:schemeClr val="dk1"/>
                  </a:solidFill>
                  <a:latin typeface="Franklin Gothic Medium" panose="020B0603020102020204" pitchFamily="34" charset="0"/>
                </a:rPr>
                <a:t>Retraite</a:t>
              </a:r>
              <a:r>
                <a:rPr lang="en-CA" sz="1200" b="1" spc="-4" dirty="0" smtClean="0">
                  <a:solidFill>
                    <a:schemeClr val="dk1"/>
                  </a:solidFill>
                  <a:latin typeface="Franklin Gothic Medium" panose="020B0603020102020204" pitchFamily="34" charset="0"/>
                </a:rPr>
                <a:t> sur les </a:t>
              </a:r>
              <a:r>
                <a:rPr lang="en-CA" sz="1200" b="1" spc="-4" dirty="0" err="1" smtClean="0">
                  <a:solidFill>
                    <a:schemeClr val="dk1"/>
                  </a:solidFill>
                  <a:latin typeface="Franklin Gothic Medium" panose="020B0603020102020204" pitchFamily="34" charset="0"/>
                </a:rPr>
                <a:t>capacités</a:t>
              </a:r>
              <a:r>
                <a:rPr lang="en-CA" sz="1200" b="1" spc="-4" dirty="0" smtClean="0">
                  <a:solidFill>
                    <a:schemeClr val="dk1"/>
                  </a:solidFill>
                  <a:latin typeface="Franklin Gothic Medium" panose="020B0603020102020204" pitchFamily="34" charset="0"/>
                </a:rPr>
                <a:t> </a:t>
              </a:r>
              <a:r>
                <a:rPr lang="en-CA" sz="1200" b="1" spc="-4" dirty="0" err="1" smtClean="0">
                  <a:solidFill>
                    <a:schemeClr val="dk1"/>
                  </a:solidFill>
                  <a:latin typeface="Franklin Gothic Medium" panose="020B0603020102020204" pitchFamily="34" charset="0"/>
                </a:rPr>
                <a:t>d’entreprise</a:t>
              </a:r>
              <a:endParaRPr lang="en-CA" sz="1200" b="1" spc="-4" dirty="0">
                <a:solidFill>
                  <a:schemeClr val="dk1"/>
                </a:solidFill>
                <a:latin typeface="Franklin Gothic Medium" panose="020B0603020102020204" pitchFamily="34" charset="0"/>
              </a:endParaRPr>
            </a:p>
          </p:txBody>
        </p:sp>
        <p:sp>
          <p:nvSpPr>
            <p:cNvPr id="81" name="OTLSHAPE_M_44721acccfe54611b24160502719cdb0_Date"/>
            <p:cNvSpPr txBox="1"/>
            <p:nvPr>
              <p:custDataLst>
                <p:tags r:id="rId36"/>
              </p:custDataLst>
            </p:nvPr>
          </p:nvSpPr>
          <p:spPr>
            <a:xfrm>
              <a:off x="7938542" y="2802484"/>
              <a:ext cx="844548" cy="163538"/>
            </a:xfrm>
            <a:prstGeom prst="rect">
              <a:avLst/>
            </a:prstGeom>
            <a:noFill/>
          </p:spPr>
          <p:txBody>
            <a:bodyPr vert="horz" wrap="square" lIns="0" tIns="0" rIns="0" bIns="0" rtlCol="0" anchor="ctr" anchorCtr="0">
              <a:spAutoFit/>
            </a:bodyPr>
            <a:lstStyle/>
            <a:p>
              <a:r>
                <a:rPr lang="en-CA" sz="1200" b="1" spc="-8" dirty="0">
                  <a:solidFill>
                    <a:srgbClr val="809686"/>
                  </a:solidFill>
                  <a:latin typeface="Franklin Gothic Medium" panose="020B0603020102020204" pitchFamily="34" charset="0"/>
                </a:rPr>
                <a:t>1</a:t>
              </a:r>
              <a:r>
                <a:rPr lang="en-CA" sz="1200" b="1" spc="-8" dirty="0" smtClean="0">
                  <a:solidFill>
                    <a:srgbClr val="809686"/>
                  </a:solidFill>
                  <a:latin typeface="Franklin Gothic Medium" panose="020B0603020102020204" pitchFamily="34" charset="0"/>
                </a:rPr>
                <a:t>0-13 </a:t>
              </a:r>
              <a:r>
                <a:rPr lang="en-CA" sz="1200" b="1" spc="-8" dirty="0" err="1" smtClean="0">
                  <a:solidFill>
                    <a:srgbClr val="809686"/>
                  </a:solidFill>
                  <a:latin typeface="Franklin Gothic Medium" panose="020B0603020102020204" pitchFamily="34" charset="0"/>
                </a:rPr>
                <a:t>déc</a:t>
              </a:r>
              <a:r>
                <a:rPr lang="en-CA" sz="1200" b="1" spc="-8" dirty="0" smtClean="0">
                  <a:solidFill>
                    <a:srgbClr val="809686"/>
                  </a:solidFill>
                  <a:latin typeface="Franklin Gothic Medium" panose="020B0603020102020204" pitchFamily="34" charset="0"/>
                </a:rPr>
                <a:t>.</a:t>
              </a:r>
              <a:endParaRPr lang="en-CA" sz="1200" b="1" spc="-8" dirty="0">
                <a:solidFill>
                  <a:srgbClr val="809686"/>
                </a:solidFill>
                <a:latin typeface="Franklin Gothic Medium" panose="020B0603020102020204" pitchFamily="34" charset="0"/>
              </a:endParaRPr>
            </a:p>
          </p:txBody>
        </p:sp>
        <p:sp>
          <p:nvSpPr>
            <p:cNvPr id="82" name="OTLSHAPE_M_44721acccfe54611b24160502719cdb0_Shape"/>
            <p:cNvSpPr/>
            <p:nvPr>
              <p:custDataLst>
                <p:tags r:id="rId37"/>
              </p:custDataLst>
            </p:nvPr>
          </p:nvSpPr>
          <p:spPr>
            <a:xfrm rot="16200000">
              <a:off x="7756740" y="2599478"/>
              <a:ext cx="165100" cy="165100"/>
            </a:xfrm>
            <a:prstGeom prst="flowChartMerge">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TLSHAPE_M_8f86d011fcee459cbf8ca9e774ab70a4_Title"/>
            <p:cNvSpPr txBox="1"/>
            <p:nvPr>
              <p:custDataLst>
                <p:tags r:id="rId38"/>
              </p:custDataLst>
            </p:nvPr>
          </p:nvSpPr>
          <p:spPr>
            <a:xfrm>
              <a:off x="10746142" y="1931896"/>
              <a:ext cx="1070856" cy="719779"/>
            </a:xfrm>
            <a:prstGeom prst="rect">
              <a:avLst/>
            </a:prstGeom>
            <a:noFill/>
          </p:spPr>
          <p:txBody>
            <a:bodyPr vert="horz" wrap="square" lIns="0" tIns="0" rIns="0" bIns="0" rtlCol="0" anchor="ctr" anchorCtr="0">
              <a:noAutofit/>
            </a:bodyPr>
            <a:lstStyle/>
            <a:p>
              <a:r>
                <a:rPr lang="en-CA" sz="1400" b="1" dirty="0" smtClean="0">
                  <a:solidFill>
                    <a:schemeClr val="dk1"/>
                  </a:solidFill>
                  <a:latin typeface="Franklin Gothic Medium" panose="020B0603020102020204" pitchFamily="34" charset="0"/>
                </a:rPr>
                <a:t>Analyse des options</a:t>
              </a:r>
              <a:endParaRPr lang="en-CA" sz="1400" b="1" dirty="0">
                <a:solidFill>
                  <a:schemeClr val="dk1"/>
                </a:solidFill>
                <a:latin typeface="Franklin Gothic Medium" panose="020B0603020102020204" pitchFamily="34" charset="0"/>
              </a:endParaRPr>
            </a:p>
          </p:txBody>
        </p:sp>
        <p:sp>
          <p:nvSpPr>
            <p:cNvPr id="85" name="OTLSHAPE_M_8f86d011fcee459cbf8ca9e774ab70a4_Shape"/>
            <p:cNvSpPr/>
            <p:nvPr>
              <p:custDataLst>
                <p:tags r:id="rId39"/>
              </p:custDataLst>
            </p:nvPr>
          </p:nvSpPr>
          <p:spPr>
            <a:xfrm rot="16200000">
              <a:off x="10549292" y="2428960"/>
              <a:ext cx="165100" cy="165100"/>
            </a:xfrm>
            <a:prstGeom prst="flowChartMerge">
              <a:avLst/>
            </a:prstGeom>
            <a:solidFill>
              <a:srgbClr val="7030A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descr="salle de conférence avec participants et double écran." title="DR &amp; Webinaire"/>
          <p:cNvPicPr>
            <a:picLocks noChangeAspect="1"/>
          </p:cNvPicPr>
          <p:nvPr/>
        </p:nvPicPr>
        <p:blipFill rotWithShape="1">
          <a:blip r:embed="rId42" cstate="print">
            <a:extLst>
              <a:ext uri="{28A0092B-C50C-407E-A947-70E740481C1C}">
                <a14:useLocalDpi xmlns:a14="http://schemas.microsoft.com/office/drawing/2010/main" val="0"/>
              </a:ext>
            </a:extLst>
          </a:blip>
          <a:srcRect l="11910" t="30843" r="4797" b="-1"/>
          <a:stretch/>
        </p:blipFill>
        <p:spPr>
          <a:xfrm>
            <a:off x="8119945" y="3747014"/>
            <a:ext cx="3429984" cy="2135896"/>
          </a:xfrm>
          <a:prstGeom prst="rect">
            <a:avLst/>
          </a:prstGeom>
        </p:spPr>
      </p:pic>
    </p:spTree>
    <p:extLst>
      <p:ext uri="{BB962C8B-B14F-4D97-AF65-F5344CB8AC3E}">
        <p14:creationId xmlns:p14="http://schemas.microsoft.com/office/powerpoint/2010/main" val="388692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Démonstrations des fournisseurs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1799906"/>
            <a:ext cx="10390086" cy="4023360"/>
          </a:xfrm>
        </p:spPr>
        <p:txBody>
          <a:bodyPr>
            <a:normAutofit/>
          </a:bodyPr>
          <a:lstStyle/>
          <a:p>
            <a:pPr marL="0" indent="0">
              <a:buNone/>
            </a:pPr>
            <a:r>
              <a:rPr lang="fr-CA" sz="2400" dirty="0">
                <a:solidFill>
                  <a:schemeClr val="tx1">
                    <a:lumMod val="85000"/>
                    <a:lumOff val="15000"/>
                  </a:schemeClr>
                </a:solidFill>
                <a:latin typeface="Calibri" panose="020F0502020204030204" pitchFamily="34" charset="0"/>
              </a:rPr>
              <a:t>7 démonstrations de fournisseurs ont eu lieu en décembre et en janvier. </a:t>
            </a:r>
            <a:r>
              <a:rPr lang="fr-CA" sz="2400" dirty="0" smtClean="0">
                <a:latin typeface="Calibri" panose="020F0502020204030204" pitchFamily="34" charset="0"/>
              </a:rPr>
              <a:t>Les démonstrations </a:t>
            </a:r>
            <a:r>
              <a:rPr lang="fr-CA" sz="2400" dirty="0">
                <a:latin typeface="Calibri" panose="020F0502020204030204" pitchFamily="34" charset="0"/>
              </a:rPr>
              <a:t>fourniront à l’équipe </a:t>
            </a:r>
            <a:r>
              <a:rPr lang="fr-CA" sz="2400" dirty="0" smtClean="0">
                <a:latin typeface="Calibri" panose="020F0502020204030204" pitchFamily="34" charset="0"/>
              </a:rPr>
              <a:t>de </a:t>
            </a:r>
            <a:r>
              <a:rPr lang="fr-CA" sz="2400" dirty="0">
                <a:latin typeface="Calibri" panose="020F0502020204030204" pitchFamily="34" charset="0"/>
              </a:rPr>
              <a:t>projet </a:t>
            </a:r>
            <a:r>
              <a:rPr lang="fr-CA" sz="2400" dirty="0" smtClean="0">
                <a:latin typeface="Calibri" panose="020F0502020204030204" pitchFamily="34" charset="0"/>
              </a:rPr>
              <a:t>des renseignements importants </a:t>
            </a:r>
            <a:r>
              <a:rPr lang="fr-CA" sz="2400" dirty="0">
                <a:latin typeface="Calibri" panose="020F0502020204030204" pitchFamily="34" charset="0"/>
              </a:rPr>
              <a:t>sur </a:t>
            </a:r>
            <a:r>
              <a:rPr lang="fr-CA" sz="2400" dirty="0" smtClean="0">
                <a:latin typeface="Calibri" panose="020F0502020204030204" pitchFamily="34" charset="0"/>
              </a:rPr>
              <a:t>les tendances </a:t>
            </a:r>
            <a:r>
              <a:rPr lang="fr-CA" sz="2400" dirty="0">
                <a:latin typeface="Calibri" panose="020F0502020204030204" pitchFamily="34" charset="0"/>
              </a:rPr>
              <a:t>en matière de recrutement, les </a:t>
            </a:r>
            <a:r>
              <a:rPr lang="fr-CA" sz="2400" dirty="0" smtClean="0">
                <a:latin typeface="Calibri" panose="020F0502020204030204" pitchFamily="34" charset="0"/>
              </a:rPr>
              <a:t>défis auxquels nous pourrions être confrontés et contribueront à </a:t>
            </a:r>
            <a:r>
              <a:rPr lang="fr-CA" sz="2400" dirty="0">
                <a:latin typeface="Calibri" panose="020F0502020204030204" pitchFamily="34" charset="0"/>
              </a:rPr>
              <a:t>préciser les exigences des futures itérations </a:t>
            </a:r>
            <a:r>
              <a:rPr lang="fr-CA" sz="2400" dirty="0" smtClean="0">
                <a:latin typeface="Calibri" panose="020F0502020204030204" pitchFamily="34" charset="0"/>
              </a:rPr>
              <a:t>d’Emplois </a:t>
            </a:r>
            <a:r>
              <a:rPr lang="fr-CA" sz="2400" dirty="0">
                <a:latin typeface="Calibri" panose="020F0502020204030204" pitchFamily="34" charset="0"/>
              </a:rPr>
              <a:t>GC.</a:t>
            </a:r>
          </a:p>
          <a:p>
            <a:pPr marL="0" indent="0">
              <a:buNone/>
            </a:pPr>
            <a:r>
              <a:rPr lang="fr-CA" sz="2400" dirty="0" smtClean="0">
                <a:solidFill>
                  <a:schemeClr val="tx1">
                    <a:lumMod val="85000"/>
                    <a:lumOff val="15000"/>
                  </a:schemeClr>
                </a:solidFill>
                <a:latin typeface="Calibri" panose="020F0502020204030204" pitchFamily="34" charset="0"/>
              </a:rPr>
              <a:t>Plus </a:t>
            </a:r>
            <a:r>
              <a:rPr lang="fr-CA" sz="2400" dirty="0">
                <a:solidFill>
                  <a:schemeClr val="tx1">
                    <a:lumMod val="85000"/>
                    <a:lumOff val="15000"/>
                  </a:schemeClr>
                </a:solidFill>
                <a:latin typeface="Calibri" panose="020F0502020204030204" pitchFamily="34" charset="0"/>
              </a:rPr>
              <a:t>de 2</a:t>
            </a:r>
            <a:r>
              <a:rPr lang="fr-CA" sz="2400" dirty="0" smtClean="0">
                <a:solidFill>
                  <a:schemeClr val="tx1">
                    <a:lumMod val="85000"/>
                    <a:lumOff val="15000"/>
                  </a:schemeClr>
                </a:solidFill>
                <a:latin typeface="Calibri" panose="020F0502020204030204" pitchFamily="34" charset="0"/>
              </a:rPr>
              <a:t>0 </a:t>
            </a:r>
            <a:r>
              <a:rPr lang="fr-CA" sz="2400" dirty="0">
                <a:solidFill>
                  <a:schemeClr val="tx1">
                    <a:lumMod val="85000"/>
                    <a:lumOff val="15000"/>
                  </a:schemeClr>
                </a:solidFill>
                <a:latin typeface="Calibri" panose="020F0502020204030204" pitchFamily="34" charset="0"/>
              </a:rPr>
              <a:t>participants de la CFP ainsi que des représentants de </a:t>
            </a:r>
            <a:r>
              <a:rPr lang="fr-CA" sz="2400" dirty="0" err="1">
                <a:solidFill>
                  <a:schemeClr val="tx1">
                    <a:lumMod val="85000"/>
                    <a:lumOff val="15000"/>
                  </a:schemeClr>
                </a:solidFill>
                <a:latin typeface="Calibri" panose="020F0502020204030204" pitchFamily="34" charset="0"/>
              </a:rPr>
              <a:t>ProGen</a:t>
            </a:r>
            <a:r>
              <a:rPr lang="fr-CA" sz="2400" dirty="0">
                <a:solidFill>
                  <a:schemeClr val="tx1">
                    <a:lumMod val="85000"/>
                    <a:lumOff val="15000"/>
                  </a:schemeClr>
                </a:solidFill>
                <a:latin typeface="Calibri" panose="020F0502020204030204" pitchFamily="34" charset="0"/>
              </a:rPr>
              <a:t> RH et paye ont assisté aux démonstrations.</a:t>
            </a:r>
          </a:p>
          <a:p>
            <a:endParaRPr lang="en-CA" sz="2400" dirty="0" smtClean="0">
              <a:solidFill>
                <a:schemeClr val="tx1">
                  <a:lumMod val="85000"/>
                  <a:lumOff val="15000"/>
                </a:schemeClr>
              </a:solidFill>
              <a:latin typeface="Calibri" panose="020F0502020204030204" pitchFamily="34" charset="0"/>
            </a:endParaRPr>
          </a:p>
          <a:p>
            <a:endParaRPr lang="en-CA" sz="2400" dirty="0">
              <a:solidFill>
                <a:schemeClr val="tx1">
                  <a:lumMod val="85000"/>
                  <a:lumOff val="15000"/>
                </a:schemeClr>
              </a:solidFill>
              <a:latin typeface="Calibri" panose="020F0502020204030204" pitchFamily="34" charset="0"/>
            </a:endParaRPr>
          </a:p>
        </p:txBody>
      </p:sp>
      <p:sp>
        <p:nvSpPr>
          <p:cNvPr id="15" name="Rounded Rectangle 14"/>
          <p:cNvSpPr/>
          <p:nvPr/>
        </p:nvSpPr>
        <p:spPr>
          <a:xfrm>
            <a:off x="896402" y="4908863"/>
            <a:ext cx="1407698" cy="914403"/>
          </a:xfrm>
          <a:prstGeom prst="roundRect">
            <a:avLst/>
          </a:prstGeom>
          <a:solidFill>
            <a:srgbClr val="23C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libri" panose="020F0502020204030204" pitchFamily="34" charset="0"/>
              </a:rPr>
              <a:t>Surveillance</a:t>
            </a:r>
            <a:endParaRPr lang="en-CA" sz="1600" b="1" dirty="0">
              <a:latin typeface="Calibri" panose="020F0502020204030204" pitchFamily="34" charset="0"/>
            </a:endParaRPr>
          </a:p>
        </p:txBody>
      </p:sp>
      <p:sp>
        <p:nvSpPr>
          <p:cNvPr id="13" name="Rounded Rectangle 12"/>
          <p:cNvSpPr/>
          <p:nvPr/>
        </p:nvSpPr>
        <p:spPr>
          <a:xfrm>
            <a:off x="2431185" y="4908863"/>
            <a:ext cx="1407698" cy="914403"/>
          </a:xfrm>
          <a:prstGeom prst="roundRect">
            <a:avLst/>
          </a:prstGeom>
          <a:solidFill>
            <a:srgbClr val="159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Calibri" panose="020F0502020204030204" pitchFamily="34" charset="0"/>
              </a:rPr>
              <a:t>Programmes </a:t>
            </a:r>
            <a:r>
              <a:rPr lang="en-CA" sz="1600" b="1" dirty="0" err="1" smtClean="0">
                <a:latin typeface="Calibri" panose="020F0502020204030204" pitchFamily="34" charset="0"/>
              </a:rPr>
              <a:t>centraux</a:t>
            </a:r>
            <a:r>
              <a:rPr lang="en-CA" sz="1600" b="1" dirty="0" smtClean="0">
                <a:latin typeface="Calibri" panose="020F0502020204030204" pitchFamily="34" charset="0"/>
              </a:rPr>
              <a:t> et </a:t>
            </a:r>
            <a:r>
              <a:rPr lang="en-CA" sz="1600" b="1" dirty="0" err="1" smtClean="0">
                <a:latin typeface="Calibri" panose="020F0502020204030204" pitchFamily="34" charset="0"/>
              </a:rPr>
              <a:t>régionaux</a:t>
            </a:r>
            <a:endParaRPr lang="en-CA" sz="1600" b="1" dirty="0">
              <a:latin typeface="Calibri" panose="020F0502020204030204" pitchFamily="34" charset="0"/>
            </a:endParaRPr>
          </a:p>
        </p:txBody>
      </p:sp>
      <p:sp>
        <p:nvSpPr>
          <p:cNvPr id="9" name="Rounded Rectangle 8"/>
          <p:cNvSpPr/>
          <p:nvPr/>
        </p:nvSpPr>
        <p:spPr>
          <a:xfrm>
            <a:off x="3968670" y="4908864"/>
            <a:ext cx="1355558" cy="914403"/>
          </a:xfrm>
          <a:prstGeom prst="roundRect">
            <a:avLst/>
          </a:prstGeom>
          <a:solidFill>
            <a:srgbClr val="3B7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smtClean="0">
                <a:latin typeface="Calibri" panose="020F0502020204030204" pitchFamily="34" charset="0"/>
              </a:rPr>
              <a:t>Opérations</a:t>
            </a:r>
            <a:endParaRPr lang="en-CA" b="1" dirty="0">
              <a:latin typeface="Calibri" panose="020F0502020204030204" pitchFamily="34" charset="0"/>
            </a:endParaRPr>
          </a:p>
        </p:txBody>
      </p:sp>
      <p:sp>
        <p:nvSpPr>
          <p:cNvPr id="12" name="Rounded Rectangle 11"/>
          <p:cNvSpPr/>
          <p:nvPr/>
        </p:nvSpPr>
        <p:spPr>
          <a:xfrm>
            <a:off x="5454015" y="4908865"/>
            <a:ext cx="1407698" cy="914403"/>
          </a:xfrm>
          <a:prstGeom prst="roundRect">
            <a:avLst/>
          </a:prstGeom>
          <a:solidFill>
            <a:srgbClr val="6E9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Droit de </a:t>
            </a:r>
            <a:r>
              <a:rPr lang="en-CA" b="1" dirty="0" err="1" smtClean="0">
                <a:latin typeface="Calibri" panose="020F0502020204030204" pitchFamily="34" charset="0"/>
              </a:rPr>
              <a:t>priorité</a:t>
            </a:r>
            <a:endParaRPr lang="en-CA" b="1" dirty="0">
              <a:latin typeface="Calibri" panose="020F0502020204030204" pitchFamily="34" charset="0"/>
            </a:endParaRPr>
          </a:p>
        </p:txBody>
      </p:sp>
      <p:sp>
        <p:nvSpPr>
          <p:cNvPr id="11" name="Rounded Rectangle 10"/>
          <p:cNvSpPr/>
          <p:nvPr/>
        </p:nvSpPr>
        <p:spPr>
          <a:xfrm>
            <a:off x="6962946" y="4908866"/>
            <a:ext cx="1355558" cy="914403"/>
          </a:xfrm>
          <a:prstGeom prst="roundRect">
            <a:avLst/>
          </a:prstGeom>
          <a:solidFill>
            <a:srgbClr val="99B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latin typeface="Calibri" panose="020F0502020204030204" pitchFamily="34" charset="0"/>
              </a:rPr>
              <a:t>Centre de </a:t>
            </a:r>
            <a:r>
              <a:rPr lang="en-CA" sz="1400" b="1" dirty="0" err="1" smtClean="0">
                <a:latin typeface="Calibri" panose="020F0502020204030204" pitchFamily="34" charset="0"/>
              </a:rPr>
              <a:t>psychologie</a:t>
            </a:r>
            <a:r>
              <a:rPr lang="en-CA" sz="1400" b="1" dirty="0" smtClean="0">
                <a:latin typeface="Calibri" panose="020F0502020204030204" pitchFamily="34" charset="0"/>
              </a:rPr>
              <a:t> du personnel</a:t>
            </a:r>
            <a:endParaRPr lang="en-CA" sz="1400" b="1" dirty="0">
              <a:latin typeface="Calibri" panose="020F0502020204030204" pitchFamily="34" charset="0"/>
            </a:endParaRPr>
          </a:p>
        </p:txBody>
      </p:sp>
      <p:sp>
        <p:nvSpPr>
          <p:cNvPr id="14" name="Rounded Rectangle 13"/>
          <p:cNvSpPr/>
          <p:nvPr/>
        </p:nvSpPr>
        <p:spPr>
          <a:xfrm>
            <a:off x="8445886" y="4908867"/>
            <a:ext cx="1355558" cy="914403"/>
          </a:xfrm>
          <a:prstGeom prst="roundRect">
            <a:avLst/>
          </a:prstGeom>
          <a:solidFill>
            <a:srgbClr val="719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TI</a:t>
            </a:r>
          </a:p>
        </p:txBody>
      </p:sp>
      <p:sp>
        <p:nvSpPr>
          <p:cNvPr id="10" name="Rounded Rectangle 9"/>
          <p:cNvSpPr/>
          <p:nvPr/>
        </p:nvSpPr>
        <p:spPr>
          <a:xfrm>
            <a:off x="9922269" y="4908867"/>
            <a:ext cx="1491944" cy="914403"/>
          </a:xfrm>
          <a:prstGeom prst="roundRect">
            <a:avLst/>
          </a:prstGeom>
          <a:solidFill>
            <a:srgbClr val="CEC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latin typeface="Calibri" panose="020F0502020204030204" pitchFamily="34" charset="0"/>
              </a:rPr>
              <a:t>Architecture </a:t>
            </a:r>
            <a:r>
              <a:rPr lang="en-CA" sz="1400" b="1" dirty="0" err="1" smtClean="0">
                <a:latin typeface="Calibri" panose="020F0502020204030204" pitchFamily="34" charset="0"/>
              </a:rPr>
              <a:t>d’entreprise</a:t>
            </a:r>
            <a:endParaRPr lang="en-CA" sz="1400" b="1" dirty="0" smtClean="0">
              <a:latin typeface="Calibri" panose="020F0502020204030204" pitchFamily="34" charset="0"/>
            </a:endParaRPr>
          </a:p>
        </p:txBody>
      </p:sp>
    </p:spTree>
    <p:extLst>
      <p:ext uri="{BB962C8B-B14F-4D97-AF65-F5344CB8AC3E}">
        <p14:creationId xmlns:p14="http://schemas.microsoft.com/office/powerpoint/2010/main" val="2858652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14</a:t>
            </a:fld>
            <a:r>
              <a:rPr lang="en-CA" smtClean="0"/>
              <a:t> -</a:t>
            </a:r>
            <a:endParaRPr lang="en-CA" dirty="0"/>
          </a:p>
        </p:txBody>
      </p:sp>
      <p:sp>
        <p:nvSpPr>
          <p:cNvPr id="2" name="Title 1"/>
          <p:cNvSpPr>
            <a:spLocks noGrp="1"/>
          </p:cNvSpPr>
          <p:nvPr>
            <p:ph type="title"/>
          </p:nvPr>
        </p:nvSpPr>
        <p:spPr>
          <a:xfrm>
            <a:off x="930290" y="40371"/>
            <a:ext cx="9720072" cy="1499616"/>
          </a:xfrm>
        </p:spPr>
        <p:txBody>
          <a:bodyPr>
            <a:normAutofit/>
          </a:bodyPr>
          <a:lstStyle/>
          <a:p>
            <a:r>
              <a:rPr lang="fr-CA" sz="4000" dirty="0">
                <a:solidFill>
                  <a:srgbClr val="2D6576"/>
                </a:solidFill>
                <a:latin typeface="Franklin Gothic Medium" panose="020B0603020102020204" pitchFamily="34" charset="0"/>
              </a:rPr>
              <a:t>Démonstrations des fournisseurs</a:t>
            </a:r>
            <a:endParaRPr lang="en-CA" sz="4000" b="1" dirty="0">
              <a:solidFill>
                <a:srgbClr val="2D6576"/>
              </a:solidFill>
              <a:latin typeface="Franklin Gothic Medium" panose="020B0603020102020204" pitchFamily="34" charset="0"/>
            </a:endParaRPr>
          </a:p>
        </p:txBody>
      </p:sp>
      <p:sp>
        <p:nvSpPr>
          <p:cNvPr id="5" name="Rectangle 4"/>
          <p:cNvSpPr/>
          <p:nvPr/>
        </p:nvSpPr>
        <p:spPr>
          <a:xfrm>
            <a:off x="1457568" y="1002201"/>
            <a:ext cx="9684318" cy="830997"/>
          </a:xfrm>
          <a:prstGeom prst="rect">
            <a:avLst/>
          </a:prstGeom>
        </p:spPr>
        <p:txBody>
          <a:bodyPr wrap="none">
            <a:spAutoFit/>
          </a:bodyPr>
          <a:lstStyle/>
          <a:p>
            <a:r>
              <a:rPr lang="fr-CA" sz="2400" b="1" dirty="0" smtClean="0">
                <a:solidFill>
                  <a:srgbClr val="2D6576"/>
                </a:solidFill>
                <a:latin typeface="Calibri" panose="020F0502020204030204" pitchFamily="34" charset="0"/>
                <a:cs typeface="Calibri" panose="020F0502020204030204" pitchFamily="34" charset="0"/>
              </a:rPr>
              <a:t>Caractéristiques des </a:t>
            </a:r>
            <a:r>
              <a:rPr lang="fr-CA" sz="2400" b="1" dirty="0">
                <a:solidFill>
                  <a:srgbClr val="2D6576"/>
                </a:solidFill>
                <a:latin typeface="Calibri" panose="020F0502020204030204" pitchFamily="34" charset="0"/>
                <a:cs typeface="Calibri" panose="020F0502020204030204" pitchFamily="34" charset="0"/>
              </a:rPr>
              <a:t>systèmes pour les gestionnaires d’embauche et les RH </a:t>
            </a:r>
            <a:endParaRPr lang="en-CA" sz="2400" b="1" dirty="0">
              <a:solidFill>
                <a:srgbClr val="2D6576"/>
              </a:solidFill>
              <a:latin typeface="Calibri" panose="020F0502020204030204" pitchFamily="34" charset="0"/>
              <a:cs typeface="Calibri" panose="020F0502020204030204" pitchFamily="34" charset="0"/>
            </a:endParaRPr>
          </a:p>
          <a:p>
            <a:endParaRPr lang="en-CA" sz="2400" b="1" dirty="0">
              <a:solidFill>
                <a:srgbClr val="2D6576"/>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94" y="1119116"/>
            <a:ext cx="10058400" cy="5691709"/>
          </a:xfrm>
          <a:prstGeom prst="rect">
            <a:avLst/>
          </a:prstGeom>
        </p:spPr>
      </p:pic>
      <p:sp>
        <p:nvSpPr>
          <p:cNvPr id="7" name="TextBox 6"/>
          <p:cNvSpPr txBox="1"/>
          <p:nvPr/>
        </p:nvSpPr>
        <p:spPr>
          <a:xfrm>
            <a:off x="1998483" y="1581109"/>
            <a:ext cx="3791843"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Inventaires des compétences et analyses des préjugés fondés sur le genre pour appuyer la création d’offres d’emploi</a:t>
            </a:r>
            <a:endParaRPr lang="en-CA" sz="1600" dirty="0">
              <a:latin typeface="Calibri" panose="020F0502020204030204" pitchFamily="34" charset="0"/>
              <a:cs typeface="Calibri" panose="020F0502020204030204" pitchFamily="34" charset="0"/>
            </a:endParaRPr>
          </a:p>
        </p:txBody>
      </p:sp>
      <p:sp>
        <p:nvSpPr>
          <p:cNvPr id="8" name="TextBox 7"/>
          <p:cNvSpPr txBox="1"/>
          <p:nvPr/>
        </p:nvSpPr>
        <p:spPr>
          <a:xfrm>
            <a:off x="2036426" y="2609323"/>
            <a:ext cx="3665692"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Renseignements provenant du marché du travail sur la disponibilité </a:t>
            </a:r>
            <a:r>
              <a:rPr lang="fr-CA" sz="1600" dirty="0" smtClean="0">
                <a:latin typeface="Calibri" panose="020F0502020204030204" pitchFamily="34" charset="0"/>
                <a:cs typeface="Calibri" panose="020F0502020204030204" pitchFamily="34" charset="0"/>
              </a:rPr>
              <a:t>des </a:t>
            </a:r>
            <a:r>
              <a:rPr lang="fr-CA" sz="1600" dirty="0">
                <a:latin typeface="Calibri" panose="020F0502020204030204" pitchFamily="34" charset="0"/>
                <a:cs typeface="Calibri" panose="020F0502020204030204" pitchFamily="34" charset="0"/>
              </a:rPr>
              <a:t>candidats dans une région donnée </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2036426" y="3751751"/>
            <a:ext cx="3852490"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Renseignements sur les employeurs par divers médias, p. ex. vidéos d’employeurs </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2061558" y="4772154"/>
            <a:ext cx="366569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Fonctions intégrées </a:t>
            </a:r>
            <a:r>
              <a:rPr lang="fr-CA" sz="1600" dirty="0" smtClean="0">
                <a:latin typeface="Calibri" panose="020F0502020204030204" pitchFamily="34" charset="0"/>
                <a:cs typeface="Calibri" panose="020F0502020204030204" pitchFamily="34" charset="0"/>
              </a:rPr>
              <a:t>de </a:t>
            </a:r>
            <a:r>
              <a:rPr lang="fr-CA" sz="1600" dirty="0">
                <a:latin typeface="Calibri" panose="020F0502020204030204" pitchFamily="34" charset="0"/>
                <a:cs typeface="Calibri" panose="020F0502020204030204" pitchFamily="34" charset="0"/>
              </a:rPr>
              <a:t>planificateur d’entrevues</a:t>
            </a:r>
            <a:endParaRPr lang="en-CA" sz="1600" dirty="0">
              <a:latin typeface="Calibri" panose="020F0502020204030204" pitchFamily="34" charset="0"/>
              <a:cs typeface="Calibri" panose="020F0502020204030204" pitchFamily="34" charset="0"/>
            </a:endParaRPr>
          </a:p>
        </p:txBody>
      </p:sp>
      <p:sp>
        <p:nvSpPr>
          <p:cNvPr id="11" name="TextBox 10"/>
          <p:cNvSpPr txBox="1"/>
          <p:nvPr/>
        </p:nvSpPr>
        <p:spPr>
          <a:xfrm>
            <a:off x="2036426" y="5742936"/>
            <a:ext cx="366569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Capacités de collaboration de l’équipe d’embauche au sein de l’outil</a:t>
            </a:r>
            <a:endParaRPr lang="en-CA" sz="1600" dirty="0">
              <a:latin typeface="Calibri" panose="020F0502020204030204" pitchFamily="34" charset="0"/>
              <a:cs typeface="Calibri" panose="020F0502020204030204" pitchFamily="34" charset="0"/>
            </a:endParaRPr>
          </a:p>
        </p:txBody>
      </p:sp>
      <p:sp>
        <p:nvSpPr>
          <p:cNvPr id="12" name="TextBox 11"/>
          <p:cNvSpPr txBox="1"/>
          <p:nvPr/>
        </p:nvSpPr>
        <p:spPr>
          <a:xfrm>
            <a:off x="6645979" y="1714372"/>
            <a:ext cx="366569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Outils de communication pour suivre les communications avec les candidats</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6645979" y="2719995"/>
            <a:ext cx="366569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rotatif  des curriculum vitae aux fins de comparaison</a:t>
            </a:r>
            <a:endParaRPr lang="en-CA" sz="1600" dirty="0">
              <a:latin typeface="Calibri" panose="020F0502020204030204" pitchFamily="34" charset="0"/>
              <a:cs typeface="Calibri" panose="020F0502020204030204" pitchFamily="34" charset="0"/>
            </a:endParaRPr>
          </a:p>
        </p:txBody>
      </p:sp>
      <p:sp>
        <p:nvSpPr>
          <p:cNvPr id="14" name="TextBox 13"/>
          <p:cNvSpPr txBox="1"/>
          <p:nvPr/>
        </p:nvSpPr>
        <p:spPr>
          <a:xfrm>
            <a:off x="6645979" y="3638352"/>
            <a:ext cx="3665692"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en colonnes des résultats d’évaluation des candidats aux fins de comparaison</a:t>
            </a:r>
            <a:endParaRPr lang="en-CA" sz="1600" dirty="0">
              <a:latin typeface="Calibri" panose="020F0502020204030204" pitchFamily="34" charset="0"/>
              <a:cs typeface="Calibri" panose="020F0502020204030204" pitchFamily="34" charset="0"/>
            </a:endParaRPr>
          </a:p>
        </p:txBody>
      </p:sp>
      <p:sp>
        <p:nvSpPr>
          <p:cNvPr id="15" name="TextBox 14"/>
          <p:cNvSpPr txBox="1"/>
          <p:nvPr/>
        </p:nvSpPr>
        <p:spPr>
          <a:xfrm>
            <a:off x="6645979" y="4802932"/>
            <a:ext cx="3665692"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chronologique graphique des antécédents professionnels des candidats </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7177177" y="5823541"/>
            <a:ext cx="3134494"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personnalisé pour les RH, p. ex., état d’avancement, n</a:t>
            </a:r>
            <a:r>
              <a:rPr lang="fr-CA" sz="1600" baseline="30000" dirty="0">
                <a:latin typeface="Calibri" panose="020F0502020204030204" pitchFamily="34" charset="0"/>
                <a:cs typeface="Calibri" panose="020F0502020204030204" pitchFamily="34" charset="0"/>
              </a:rPr>
              <a:t>o</a:t>
            </a:r>
            <a:r>
              <a:rPr lang="fr-CA" sz="1600" dirty="0">
                <a:latin typeface="Calibri" panose="020F0502020204030204" pitchFamily="34" charset="0"/>
                <a:cs typeface="Calibri" panose="020F0502020204030204" pitchFamily="34" charset="0"/>
              </a:rPr>
              <a:t> d’offre </a:t>
            </a:r>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246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79" y="163297"/>
            <a:ext cx="9720072" cy="1499616"/>
          </a:xfrm>
        </p:spPr>
        <p:txBody>
          <a:bodyPr>
            <a:normAutofit/>
          </a:bodyPr>
          <a:lstStyle/>
          <a:p>
            <a:r>
              <a:rPr lang="fr-CA" sz="4000" dirty="0" smtClean="0">
                <a:solidFill>
                  <a:srgbClr val="2D6576"/>
                </a:solidFill>
                <a:latin typeface="Franklin Gothic Medium" panose="020B0603020102020204" pitchFamily="34" charset="0"/>
              </a:rPr>
              <a:t>Démonstrations </a:t>
            </a:r>
            <a:r>
              <a:rPr lang="fr-CA" sz="4000" dirty="0">
                <a:solidFill>
                  <a:srgbClr val="2D6576"/>
                </a:solidFill>
                <a:latin typeface="Franklin Gothic Medium" panose="020B0603020102020204" pitchFamily="34" charset="0"/>
              </a:rPr>
              <a:t>des </a:t>
            </a:r>
            <a:r>
              <a:rPr lang="fr-CA" sz="4000" dirty="0" smtClean="0">
                <a:solidFill>
                  <a:srgbClr val="2D6576"/>
                </a:solidFill>
                <a:latin typeface="Franklin Gothic Medium" panose="020B0603020102020204" pitchFamily="34" charset="0"/>
              </a:rPr>
              <a:t>fournisseurs</a:t>
            </a:r>
            <a:endParaRPr lang="en-CA"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15</a:t>
            </a:fld>
            <a:r>
              <a:rPr lang="en-CA" smtClean="0"/>
              <a:t> -</a:t>
            </a:r>
            <a:endParaRPr lang="en-CA" dirty="0"/>
          </a:p>
        </p:txBody>
      </p:sp>
      <p:sp>
        <p:nvSpPr>
          <p:cNvPr id="5" name="Rectangle 4"/>
          <p:cNvSpPr/>
          <p:nvPr/>
        </p:nvSpPr>
        <p:spPr>
          <a:xfrm>
            <a:off x="1283751" y="1142773"/>
            <a:ext cx="7663958" cy="461665"/>
          </a:xfrm>
          <a:prstGeom prst="rect">
            <a:avLst/>
          </a:prstGeom>
        </p:spPr>
        <p:txBody>
          <a:bodyPr wrap="none">
            <a:spAutoFit/>
          </a:bodyPr>
          <a:lstStyle/>
          <a:p>
            <a:r>
              <a:rPr lang="fr-CA" sz="2400" b="1" dirty="0" smtClean="0">
                <a:solidFill>
                  <a:srgbClr val="2D6576"/>
                </a:solidFill>
                <a:latin typeface="Calibri" panose="020F0502020204030204" pitchFamily="34" charset="0"/>
                <a:cs typeface="Calibri" panose="020F0502020204030204" pitchFamily="34" charset="0"/>
              </a:rPr>
              <a:t>Caractéristiques des </a:t>
            </a:r>
            <a:r>
              <a:rPr lang="fr-CA" sz="2400" b="1" dirty="0">
                <a:solidFill>
                  <a:srgbClr val="2D6576"/>
                </a:solidFill>
                <a:latin typeface="Calibri" panose="020F0502020204030204" pitchFamily="34" charset="0"/>
                <a:cs typeface="Calibri" panose="020F0502020204030204" pitchFamily="34" charset="0"/>
              </a:rPr>
              <a:t>systèmes pour les chercheurs d’emploi</a:t>
            </a:r>
            <a:endParaRPr lang="en-CA" sz="2400" b="1" dirty="0">
              <a:solidFill>
                <a:srgbClr val="2D6576"/>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30" y="1142774"/>
            <a:ext cx="10111074" cy="5602250"/>
          </a:xfrm>
          <a:prstGeom prst="rect">
            <a:avLst/>
          </a:prstGeom>
        </p:spPr>
      </p:pic>
      <p:sp>
        <p:nvSpPr>
          <p:cNvPr id="7" name="TextBox 6"/>
          <p:cNvSpPr txBox="1"/>
          <p:nvPr/>
        </p:nvSpPr>
        <p:spPr>
          <a:xfrm>
            <a:off x="1864482" y="1975987"/>
            <a:ext cx="3951120"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Analyse des curriculum vitae pour alimenter automatiquement les renseignements de base dans le profil du candidat</a:t>
            </a:r>
            <a:endParaRPr lang="en-CA" sz="1600" dirty="0">
              <a:latin typeface="Calibri" panose="020F0502020204030204" pitchFamily="34" charset="0"/>
              <a:cs typeface="Calibri" panose="020F0502020204030204" pitchFamily="34" charset="0"/>
            </a:endParaRPr>
          </a:p>
        </p:txBody>
      </p:sp>
      <p:sp>
        <p:nvSpPr>
          <p:cNvPr id="8" name="TextBox 7"/>
          <p:cNvSpPr txBox="1"/>
          <p:nvPr/>
        </p:nvSpPr>
        <p:spPr>
          <a:xfrm>
            <a:off x="1864482" y="3071544"/>
            <a:ext cx="3681877"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 de télécharger des documents, comme les diplômes et de réutiliser les renseignements figurant dans le profil</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1864481" y="4167101"/>
            <a:ext cx="3681877"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Affichage rapide sous forme de fiche résumé d’offres d’emploi aux fins de consultation</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864482" y="5309924"/>
            <a:ext cx="3681877"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 de postuler rapidement en fournissant une adresse courriel</a:t>
            </a:r>
            <a:endParaRPr lang="en-CA" sz="1600" dirty="0">
              <a:latin typeface="Calibri" panose="020F0502020204030204" pitchFamily="34" charset="0"/>
              <a:cs typeface="Calibri" panose="020F0502020204030204" pitchFamily="34" charset="0"/>
            </a:endParaRPr>
          </a:p>
        </p:txBody>
      </p:sp>
      <p:sp>
        <p:nvSpPr>
          <p:cNvPr id="11" name="TextBox 10"/>
          <p:cNvSpPr txBox="1"/>
          <p:nvPr/>
        </p:nvSpPr>
        <p:spPr>
          <a:xfrm>
            <a:off x="6744661" y="2096720"/>
            <a:ext cx="3681877"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Mises à jour et affichage automatiques du statut </a:t>
            </a:r>
            <a:endParaRPr lang="en-CA" sz="1600" dirty="0">
              <a:latin typeface="Calibri" panose="020F0502020204030204" pitchFamily="34" charset="0"/>
              <a:cs typeface="Calibri" panose="020F0502020204030204" pitchFamily="34" charset="0"/>
            </a:endParaRPr>
          </a:p>
        </p:txBody>
      </p:sp>
      <p:sp>
        <p:nvSpPr>
          <p:cNvPr id="12" name="TextBox 11"/>
          <p:cNvSpPr txBox="1"/>
          <p:nvPr/>
        </p:nvSpPr>
        <p:spPr>
          <a:xfrm>
            <a:off x="6744659" y="3017850"/>
            <a:ext cx="3681877"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 </a:t>
            </a:r>
            <a:r>
              <a:rPr lang="fr-CA" sz="1600" dirty="0" smtClean="0">
                <a:latin typeface="Calibri" panose="020F0502020204030204" pitchFamily="34" charset="0"/>
                <a:cs typeface="Calibri" panose="020F0502020204030204" pitchFamily="34" charset="0"/>
              </a:rPr>
              <a:t>Graphiques </a:t>
            </a:r>
            <a:r>
              <a:rPr lang="fr-CA" sz="1600" dirty="0">
                <a:latin typeface="Calibri" panose="020F0502020204030204" pitchFamily="34" charset="0"/>
                <a:cs typeface="Calibri" panose="020F0502020204030204" pitchFamily="34" charset="0"/>
              </a:rPr>
              <a:t>d’occasions d’emploi » pour </a:t>
            </a:r>
            <a:r>
              <a:rPr lang="fr-CA" sz="1600" dirty="0" smtClean="0">
                <a:latin typeface="Calibri" panose="020F0502020204030204" pitchFamily="34" charset="0"/>
                <a:cs typeface="Calibri" panose="020F0502020204030204" pitchFamily="34" charset="0"/>
              </a:rPr>
              <a:t>les candidats </a:t>
            </a:r>
            <a:r>
              <a:rPr lang="fr-CA" sz="1600" dirty="0">
                <a:latin typeface="Calibri" panose="020F0502020204030204" pitchFamily="34" charset="0"/>
                <a:cs typeface="Calibri" panose="020F0502020204030204" pitchFamily="34" charset="0"/>
              </a:rPr>
              <a:t>à partir des activités passées et des renseignements du compte</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6744660" y="4297360"/>
            <a:ext cx="3681877" cy="338554"/>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Options </a:t>
            </a:r>
            <a:r>
              <a:rPr lang="fr-CA" sz="1600" dirty="0" smtClean="0">
                <a:latin typeface="Calibri" panose="020F0502020204030204" pitchFamily="34" charset="0"/>
                <a:cs typeface="Calibri" panose="020F0502020204030204" pitchFamily="34" charset="0"/>
              </a:rPr>
              <a:t>afin de </a:t>
            </a:r>
            <a:r>
              <a:rPr lang="fr-CA" sz="1600" dirty="0">
                <a:latin typeface="Calibri" panose="020F0502020204030204" pitchFamily="34" charset="0"/>
                <a:cs typeface="Calibri" panose="020F0502020204030204" pitchFamily="34" charset="0"/>
              </a:rPr>
              <a:t>recommander un employé</a:t>
            </a:r>
            <a:endParaRPr lang="en-CA" sz="1600" dirty="0">
              <a:latin typeface="Calibri" panose="020F0502020204030204" pitchFamily="34" charset="0"/>
              <a:cs typeface="Calibri" panose="020F0502020204030204" pitchFamily="34" charset="0"/>
            </a:endParaRPr>
          </a:p>
        </p:txBody>
      </p:sp>
      <p:sp>
        <p:nvSpPr>
          <p:cNvPr id="14" name="TextBox 13"/>
          <p:cNvSpPr txBox="1"/>
          <p:nvPr/>
        </p:nvSpPr>
        <p:spPr>
          <a:xfrm>
            <a:off x="6744659" y="5176180"/>
            <a:ext cx="3681877"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Capacités d’offrir des emplois en ligne et sur appareil mobile et d’effectuer des signatures électroniques</a:t>
            </a:r>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05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829" y="0"/>
            <a:ext cx="9720072" cy="1499616"/>
          </a:xfrm>
        </p:spPr>
        <p:txBody>
          <a:bodyPr>
            <a:normAutofit/>
          </a:bodyPr>
          <a:lstStyle/>
          <a:p>
            <a:r>
              <a:rPr lang="fr-CA" sz="4000" dirty="0">
                <a:solidFill>
                  <a:srgbClr val="2D6576"/>
                </a:solidFill>
                <a:latin typeface="Franklin Gothic Medium" panose="020B0603020102020204" pitchFamily="34" charset="0"/>
              </a:rPr>
              <a:t>Démonstrations des fournisseurs</a:t>
            </a:r>
            <a:endParaRPr lang="en-CA" sz="4000" b="1" dirty="0">
              <a:solidFill>
                <a:srgbClr val="2D6576"/>
              </a:solidFill>
              <a:latin typeface="Franklin Gothic Medium" panose="020B0603020102020204" pitchFamily="34" charset="0"/>
            </a:endParaRPr>
          </a:p>
        </p:txBody>
      </p:sp>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16</a:t>
            </a:fld>
            <a:r>
              <a:rPr lang="en-CA" smtClean="0"/>
              <a:t> -</a:t>
            </a:r>
            <a:endParaRPr lang="en-CA" dirty="0"/>
          </a:p>
        </p:txBody>
      </p:sp>
      <p:sp>
        <p:nvSpPr>
          <p:cNvPr id="4" name="Rectangle 3"/>
          <p:cNvSpPr/>
          <p:nvPr/>
        </p:nvSpPr>
        <p:spPr>
          <a:xfrm>
            <a:off x="1894112" y="942136"/>
            <a:ext cx="3672672" cy="461665"/>
          </a:xfrm>
          <a:prstGeom prst="rect">
            <a:avLst/>
          </a:prstGeom>
        </p:spPr>
        <p:txBody>
          <a:bodyPr wrap="none">
            <a:spAutoFit/>
          </a:bodyPr>
          <a:lstStyle/>
          <a:p>
            <a:pPr lvl="0"/>
            <a:r>
              <a:rPr lang="fr-CA" sz="2400" b="1" dirty="0" smtClean="0">
                <a:solidFill>
                  <a:srgbClr val="2D6576"/>
                </a:solidFill>
                <a:latin typeface="Calibri" panose="020F0502020204030204" pitchFamily="34" charset="0"/>
                <a:cs typeface="Calibri" panose="020F0502020204030204" pitchFamily="34" charset="0"/>
              </a:rPr>
              <a:t>Caractéristiques générales</a:t>
            </a:r>
            <a:endParaRPr lang="en-CA" sz="2400" b="1" dirty="0">
              <a:solidFill>
                <a:srgbClr val="2D6576"/>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09" y="1064526"/>
            <a:ext cx="10194657" cy="5704056"/>
          </a:xfrm>
          <a:prstGeom prst="rect">
            <a:avLst/>
          </a:prstGeom>
        </p:spPr>
      </p:pic>
      <p:sp>
        <p:nvSpPr>
          <p:cNvPr id="7" name="TextBox 6"/>
          <p:cNvSpPr txBox="1"/>
          <p:nvPr/>
        </p:nvSpPr>
        <p:spPr>
          <a:xfrm>
            <a:off x="2153478" y="1616765"/>
            <a:ext cx="3737113"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Sécuriser les centres de données, hébergés au Canada dans bien des cas</a:t>
            </a:r>
            <a:endParaRPr lang="en-CA" sz="1600" dirty="0">
              <a:latin typeface="Calibri" panose="020F0502020204030204" pitchFamily="34" charset="0"/>
              <a:cs typeface="Calibri" panose="020F0502020204030204" pitchFamily="34" charset="0"/>
            </a:endParaRPr>
          </a:p>
        </p:txBody>
      </p:sp>
      <p:sp>
        <p:nvSpPr>
          <p:cNvPr id="8" name="TextBox 7"/>
          <p:cNvSpPr txBox="1"/>
          <p:nvPr/>
        </p:nvSpPr>
        <p:spPr>
          <a:xfrm>
            <a:off x="2229755" y="2637733"/>
            <a:ext cx="3737113"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Options de marque propres à l’organisation</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2229755" y="3798911"/>
            <a:ext cx="3737113" cy="338554"/>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Déroulement du travail facile à configurer</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2255969" y="4574701"/>
            <a:ext cx="3737113"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Page d’accueil généralement compatible avec des normes d’accessibilité rigoureuses (WCAG 2.0, niveau AA) </a:t>
            </a:r>
            <a:endParaRPr lang="en-CA" sz="1600" dirty="0">
              <a:latin typeface="Calibri" panose="020F0502020204030204" pitchFamily="34" charset="0"/>
              <a:cs typeface="Calibri" panose="020F0502020204030204" pitchFamily="34" charset="0"/>
            </a:endParaRPr>
          </a:p>
        </p:txBody>
      </p:sp>
      <p:sp>
        <p:nvSpPr>
          <p:cNvPr id="11" name="TextBox 10"/>
          <p:cNvSpPr txBox="1"/>
          <p:nvPr/>
        </p:nvSpPr>
        <p:spPr>
          <a:xfrm>
            <a:off x="2229754" y="5731636"/>
            <a:ext cx="3737113"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Entièrement mobile et adapté, y compris la capacité de postuler à des emplois</a:t>
            </a:r>
            <a:endParaRPr lang="en-CA" sz="1600" dirty="0">
              <a:latin typeface="Calibri" panose="020F0502020204030204" pitchFamily="34" charset="0"/>
              <a:cs typeface="Calibri" panose="020F0502020204030204" pitchFamily="34" charset="0"/>
            </a:endParaRPr>
          </a:p>
        </p:txBody>
      </p:sp>
      <p:sp>
        <p:nvSpPr>
          <p:cNvPr id="12" name="TextBox 11"/>
          <p:cNvSpPr txBox="1"/>
          <p:nvPr/>
        </p:nvSpPr>
        <p:spPr>
          <a:xfrm>
            <a:off x="6914560" y="1499616"/>
            <a:ext cx="3737113"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Options d’annoncer des emplois sur les plateformes de médias sociaux et dans les établissements d’enseignement</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6914560" y="2626644"/>
            <a:ext cx="3737113"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Interopérabilité avec d’autres systèmes et plateformes</a:t>
            </a:r>
            <a:endParaRPr lang="en-CA" sz="1600" dirty="0">
              <a:latin typeface="Calibri" panose="020F0502020204030204" pitchFamily="34" charset="0"/>
              <a:cs typeface="Calibri" panose="020F0502020204030204" pitchFamily="34" charset="0"/>
            </a:endParaRPr>
          </a:p>
        </p:txBody>
      </p:sp>
      <p:sp>
        <p:nvSpPr>
          <p:cNvPr id="14" name="TextBox 13"/>
          <p:cNvSpPr txBox="1"/>
          <p:nvPr/>
        </p:nvSpPr>
        <p:spPr>
          <a:xfrm>
            <a:off x="6914560" y="3554306"/>
            <a:ext cx="3876547" cy="830997"/>
          </a:xfrm>
          <a:prstGeom prst="rect">
            <a:avLst/>
          </a:prstGeom>
          <a:noFill/>
        </p:spPr>
        <p:txBody>
          <a:bodyPr wrap="square" rtlCol="0">
            <a:spAutoFit/>
          </a:bodyPr>
          <a:lstStyle/>
          <a:p>
            <a:pPr lvl="0"/>
            <a:r>
              <a:rPr lang="fr-CA" sz="1600" dirty="0" smtClean="0">
                <a:latin typeface="Calibri" panose="020F0502020204030204" pitchFamily="34" charset="0"/>
                <a:cs typeface="Calibri" panose="020F0502020204030204" pitchFamily="34" charset="0"/>
              </a:rPr>
              <a:t>Capacité de </a:t>
            </a:r>
            <a:r>
              <a:rPr lang="fr-CA" sz="1600" dirty="0">
                <a:latin typeface="Calibri" panose="020F0502020204030204" pitchFamily="34" charset="0"/>
                <a:cs typeface="Calibri" panose="020F0502020204030204" pitchFamily="34" charset="0"/>
              </a:rPr>
              <a:t>créer des demandes </a:t>
            </a:r>
            <a:r>
              <a:rPr lang="fr-CA" sz="1600" dirty="0" smtClean="0">
                <a:latin typeface="Calibri" panose="020F0502020204030204" pitchFamily="34" charset="0"/>
                <a:cs typeface="Calibri" panose="020F0502020204030204" pitchFamily="34" charset="0"/>
              </a:rPr>
              <a:t>renouvelables </a:t>
            </a:r>
            <a:r>
              <a:rPr lang="fr-CA" sz="1600" dirty="0">
                <a:latin typeface="Calibri" panose="020F0502020204030204" pitchFamily="34" charset="0"/>
                <a:cs typeface="Calibri" panose="020F0502020204030204" pitchFamily="34" charset="0"/>
              </a:rPr>
              <a:t>pour les répertoires de programmes</a:t>
            </a:r>
            <a:endParaRPr lang="en-CA" sz="1600" dirty="0">
              <a:latin typeface="Calibri" panose="020F0502020204030204" pitchFamily="34" charset="0"/>
              <a:cs typeface="Calibri" panose="020F0502020204030204" pitchFamily="34" charset="0"/>
            </a:endParaRPr>
          </a:p>
        </p:txBody>
      </p:sp>
      <p:sp>
        <p:nvSpPr>
          <p:cNvPr id="15" name="TextBox 14"/>
          <p:cNvSpPr txBox="1"/>
          <p:nvPr/>
        </p:nvSpPr>
        <p:spPr>
          <a:xfrm>
            <a:off x="6960786" y="4728590"/>
            <a:ext cx="3737113" cy="584775"/>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100% vérifiable – toujours actif, sans diminution du rendement du système</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7362430" y="5633107"/>
            <a:ext cx="3335469" cy="830997"/>
          </a:xfrm>
          <a:prstGeom prst="rect">
            <a:avLst/>
          </a:prstGeom>
          <a:noFill/>
        </p:spPr>
        <p:txBody>
          <a:bodyPr wrap="square" rtlCol="0">
            <a:spAutoFit/>
          </a:bodyPr>
          <a:lstStyle/>
          <a:p>
            <a:pPr lvl="0"/>
            <a:r>
              <a:rPr lang="fr-CA" sz="1600" dirty="0">
                <a:latin typeface="Calibri" panose="020F0502020204030204" pitchFamily="34" charset="0"/>
                <a:cs typeface="Calibri" panose="020F0502020204030204" pitchFamily="34" charset="0"/>
              </a:rPr>
              <a:t>Sommaires des parcours des candidats qui indiquent quelle partie du processus demande plus de temps</a:t>
            </a:r>
            <a:endParaRPr lang="en-C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540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68258"/>
            <a:ext cx="10472547" cy="1499616"/>
          </a:xfrm>
        </p:spPr>
        <p:txBody>
          <a:bodyPr>
            <a:normAutofit/>
          </a:bodyPr>
          <a:lstStyle/>
          <a:p>
            <a:r>
              <a:rPr lang="fr-CA" sz="4000" b="1" dirty="0" smtClean="0">
                <a:solidFill>
                  <a:srgbClr val="2D6576"/>
                </a:solidFill>
                <a:latin typeface="Franklin Gothic Medium" panose="020B0603020102020204" pitchFamily="34" charset="0"/>
              </a:rPr>
              <a:t>Les prochaines étapes dans la Phase 0</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1616441"/>
            <a:ext cx="9720073" cy="4023360"/>
          </a:xfrm>
        </p:spPr>
        <p:txBody>
          <a:bodyPr>
            <a:normAutofit/>
          </a:bodyPr>
          <a:lstStyle/>
          <a:p>
            <a:pPr marL="268288" indent="-268288">
              <a:buClr>
                <a:srgbClr val="136373"/>
              </a:buClr>
              <a:buFont typeface="Wingdings" panose="05000000000000000000" pitchFamily="2" charset="2"/>
              <a:buChar char="Ø"/>
            </a:pPr>
            <a:r>
              <a:rPr lang="fr-FR" sz="2400" dirty="0">
                <a:solidFill>
                  <a:schemeClr val="tx2">
                    <a:lumMod val="95000"/>
                    <a:lumOff val="5000"/>
                  </a:schemeClr>
                </a:solidFill>
              </a:rPr>
              <a:t>Notre objectif dans la prochaine année:</a:t>
            </a:r>
          </a:p>
          <a:p>
            <a:pPr marL="814388" indent="-373063">
              <a:buClr>
                <a:srgbClr val="136373"/>
              </a:buClr>
              <a:buFont typeface="Wingdings" panose="05000000000000000000" pitchFamily="2" charset="2"/>
              <a:buChar char="§"/>
            </a:pPr>
            <a:r>
              <a:rPr lang="fr-FR" sz="2400" dirty="0">
                <a:solidFill>
                  <a:schemeClr val="tx2">
                    <a:lumMod val="95000"/>
                    <a:lumOff val="5000"/>
                  </a:schemeClr>
                </a:solidFill>
              </a:rPr>
              <a:t>Découverte supplémentaire par le biais de preuve de concept</a:t>
            </a:r>
          </a:p>
          <a:p>
            <a:pPr marL="814388" indent="-373063">
              <a:buClr>
                <a:srgbClr val="136373"/>
              </a:buClr>
              <a:buFont typeface="Wingdings" panose="05000000000000000000" pitchFamily="2" charset="2"/>
              <a:buChar char="§"/>
            </a:pPr>
            <a:r>
              <a:rPr lang="fr-FR" sz="2400" dirty="0">
                <a:solidFill>
                  <a:schemeClr val="tx2">
                    <a:lumMod val="95000"/>
                    <a:lumOff val="5000"/>
                  </a:schemeClr>
                </a:solidFill>
              </a:rPr>
              <a:t>Analyse de rentabilité, charte du projet et présentation au Conseil du Trésor</a:t>
            </a:r>
          </a:p>
          <a:p>
            <a:pPr marL="814388" indent="-373063">
              <a:buClr>
                <a:srgbClr val="136373"/>
              </a:buClr>
              <a:buFont typeface="Wingdings" panose="05000000000000000000" pitchFamily="2" charset="2"/>
              <a:buChar char="§"/>
            </a:pPr>
            <a:r>
              <a:rPr lang="fr-CA" sz="2400" dirty="0">
                <a:solidFill>
                  <a:schemeClr val="tx2">
                    <a:lumMod val="95000"/>
                    <a:lumOff val="5000"/>
                  </a:schemeClr>
                </a:solidFill>
              </a:rPr>
              <a:t>Travail en transformation des affaires, y compris une stratégie d'apprentissage pour un recrutement moderne</a:t>
            </a:r>
            <a:endParaRPr lang="fr-FR" sz="2400" dirty="0">
              <a:solidFill>
                <a:schemeClr val="tx2">
                  <a:lumMod val="95000"/>
                  <a:lumOff val="5000"/>
                </a:schemeClr>
              </a:solidFill>
            </a:endParaRPr>
          </a:p>
          <a:p>
            <a:pPr marL="0" indent="0">
              <a:buClr>
                <a:srgbClr val="0070C0"/>
              </a:buClr>
              <a:buNone/>
            </a:pPr>
            <a:endParaRPr lang="en-CA"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17</a:t>
            </a:fld>
            <a:endParaRPr lang="en-CA"/>
          </a:p>
        </p:txBody>
      </p:sp>
      <p:sp>
        <p:nvSpPr>
          <p:cNvPr id="7" name="Rectangle 6"/>
          <p:cNvSpPr/>
          <p:nvPr/>
        </p:nvSpPr>
        <p:spPr>
          <a:xfrm>
            <a:off x="990571" y="4787830"/>
            <a:ext cx="2656818" cy="523220"/>
          </a:xfrm>
          <a:prstGeom prst="rect">
            <a:avLst/>
          </a:prstGeom>
        </p:spPr>
        <p:txBody>
          <a:bodyPr wrap="none">
            <a:spAutoFit/>
          </a:bodyPr>
          <a:lstStyle/>
          <a:p>
            <a:r>
              <a:rPr lang="en-CA" sz="2800" b="1" dirty="0" err="1" smtClean="0">
                <a:solidFill>
                  <a:srgbClr val="136373"/>
                </a:solidFill>
                <a:latin typeface="Franklin Gothic Medium" panose="020B0603020102020204" pitchFamily="34" charset="0"/>
              </a:rPr>
              <a:t>Restez</a:t>
            </a:r>
            <a:r>
              <a:rPr lang="en-CA" sz="2800" b="1" dirty="0" smtClean="0">
                <a:solidFill>
                  <a:srgbClr val="136373"/>
                </a:solidFill>
                <a:latin typeface="Franklin Gothic Medium" panose="020B0603020102020204" pitchFamily="34" charset="0"/>
              </a:rPr>
              <a:t> </a:t>
            </a:r>
            <a:r>
              <a:rPr lang="en-CA" sz="2800" b="1" dirty="0" err="1" smtClean="0">
                <a:solidFill>
                  <a:srgbClr val="136373"/>
                </a:solidFill>
                <a:latin typeface="Franklin Gothic Medium" panose="020B0603020102020204" pitchFamily="34" charset="0"/>
              </a:rPr>
              <a:t>branché</a:t>
            </a:r>
            <a:r>
              <a:rPr lang="en-CA" sz="2800" b="1" dirty="0" smtClean="0">
                <a:solidFill>
                  <a:srgbClr val="136373"/>
                </a:solidFill>
                <a:latin typeface="Franklin Gothic Medium" panose="020B0603020102020204" pitchFamily="34" charset="0"/>
              </a:rPr>
              <a:t>!</a:t>
            </a:r>
            <a:endParaRPr lang="en-CA" sz="2800" b="1" dirty="0">
              <a:solidFill>
                <a:srgbClr val="136373"/>
              </a:solidFill>
              <a:latin typeface="Franklin Gothic Medium" panose="020B0603020102020204" pitchFamily="34" charset="0"/>
            </a:endParaRPr>
          </a:p>
        </p:txBody>
      </p:sp>
      <p:grpSp>
        <p:nvGrpSpPr>
          <p:cNvPr id="13" name="Group 12"/>
          <p:cNvGrpSpPr/>
          <p:nvPr/>
        </p:nvGrpSpPr>
        <p:grpSpPr>
          <a:xfrm>
            <a:off x="1099744" y="5372181"/>
            <a:ext cx="7090516" cy="1235683"/>
            <a:chOff x="1343025" y="5254844"/>
            <a:chExt cx="7090516" cy="1235683"/>
          </a:xfrm>
        </p:grpSpPr>
        <p:grpSp>
          <p:nvGrpSpPr>
            <p:cNvPr id="14" name="Group 13"/>
            <p:cNvGrpSpPr/>
            <p:nvPr/>
          </p:nvGrpSpPr>
          <p:grpSpPr>
            <a:xfrm>
              <a:off x="1343025" y="5254844"/>
              <a:ext cx="4512452" cy="492443"/>
              <a:chOff x="1343025" y="5254844"/>
              <a:chExt cx="4512452" cy="492443"/>
            </a:xfrm>
          </p:grpSpPr>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025" y="5274019"/>
                <a:ext cx="447273" cy="447273"/>
              </a:xfrm>
              <a:prstGeom prst="rect">
                <a:avLst/>
              </a:prstGeom>
            </p:spPr>
          </p:pic>
          <p:sp>
            <p:nvSpPr>
              <p:cNvPr id="27" name="Rectangle 26"/>
              <p:cNvSpPr/>
              <p:nvPr/>
            </p:nvSpPr>
            <p:spPr>
              <a:xfrm>
                <a:off x="1987687" y="5254844"/>
                <a:ext cx="3867790" cy="492443"/>
              </a:xfrm>
              <a:prstGeom prst="rect">
                <a:avLst/>
              </a:prstGeom>
            </p:spPr>
            <p:txBody>
              <a:bodyPr wrap="none">
                <a:spAutoFit/>
              </a:bodyPr>
              <a:lstStyle/>
              <a:p>
                <a:r>
                  <a:rPr lang="en-CA" sz="2600" dirty="0" smtClean="0">
                    <a:latin typeface="Calibri" panose="020F0502020204030204" pitchFamily="34" charset="0"/>
                    <a:hlinkClick r:id="rId5"/>
                  </a:rPr>
                  <a:t>#</a:t>
                </a:r>
                <a:r>
                  <a:rPr lang="en-CA" sz="2600" dirty="0" err="1" smtClean="0">
                    <a:latin typeface="Calibri" panose="020F0502020204030204" pitchFamily="34" charset="0"/>
                    <a:hlinkClick r:id="rId5"/>
                  </a:rPr>
                  <a:t>TransformationEmploisGC</a:t>
                </a:r>
                <a:endParaRPr lang="en-CA" sz="2600" dirty="0">
                  <a:latin typeface="Calibri" panose="020F0502020204030204" pitchFamily="34" charset="0"/>
                </a:endParaRPr>
              </a:p>
            </p:txBody>
          </p:sp>
        </p:grpSp>
        <p:grpSp>
          <p:nvGrpSpPr>
            <p:cNvPr id="15" name="Group 14"/>
            <p:cNvGrpSpPr/>
            <p:nvPr/>
          </p:nvGrpSpPr>
          <p:grpSpPr>
            <a:xfrm>
              <a:off x="6169717" y="5880306"/>
              <a:ext cx="1851272" cy="610221"/>
              <a:chOff x="6169717" y="5880306"/>
              <a:chExt cx="1851272" cy="610221"/>
            </a:xfrm>
          </p:grpSpPr>
          <p:sp>
            <p:nvSpPr>
              <p:cNvPr id="24" name="Rectangle 23"/>
              <p:cNvSpPr/>
              <p:nvPr/>
            </p:nvSpPr>
            <p:spPr>
              <a:xfrm>
                <a:off x="6903375" y="5880306"/>
                <a:ext cx="1117614" cy="492443"/>
              </a:xfrm>
              <a:prstGeom prst="rect">
                <a:avLst/>
              </a:prstGeom>
            </p:spPr>
            <p:txBody>
              <a:bodyPr wrap="none">
                <a:spAutoFit/>
              </a:bodyPr>
              <a:lstStyle/>
              <a:p>
                <a:r>
                  <a:rPr lang="en-CA" sz="2600" dirty="0" smtClean="0">
                    <a:latin typeface="Calibri" panose="020F0502020204030204" pitchFamily="34" charset="0"/>
                    <a:hlinkClick r:id="rId6"/>
                  </a:rPr>
                  <a:t>GCwiki</a:t>
                </a:r>
                <a:endParaRPr lang="en-CA" sz="2600" dirty="0">
                  <a:latin typeface="Calibri" panose="020F0502020204030204" pitchFamily="34" charset="0"/>
                </a:endParaRPr>
              </a:p>
            </p:txBody>
          </p:sp>
          <p:pic>
            <p:nvPicPr>
              <p:cNvPr id="25" name="Picture 2" descr="https://wiki.gccollab.ca/skins/Vector/images/collab/collab_logo_e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206" b="32183"/>
              <a:stretch/>
            </p:blipFill>
            <p:spPr bwMode="auto">
              <a:xfrm>
                <a:off x="6169717" y="5880306"/>
                <a:ext cx="733658" cy="6102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287919" y="5254844"/>
              <a:ext cx="2145622" cy="492443"/>
              <a:chOff x="6287919" y="5254844"/>
              <a:chExt cx="2145622" cy="492443"/>
            </a:xfrm>
          </p:grpSpPr>
          <p:sp>
            <p:nvSpPr>
              <p:cNvPr id="22" name="Rectangle 21"/>
              <p:cNvSpPr/>
              <p:nvPr/>
            </p:nvSpPr>
            <p:spPr>
              <a:xfrm>
                <a:off x="6896645" y="5254844"/>
                <a:ext cx="1536896" cy="492443"/>
              </a:xfrm>
              <a:prstGeom prst="rect">
                <a:avLst/>
              </a:prstGeom>
            </p:spPr>
            <p:txBody>
              <a:bodyPr wrap="none">
                <a:spAutoFit/>
              </a:bodyPr>
              <a:lstStyle/>
              <a:p>
                <a:r>
                  <a:rPr lang="en-CA" sz="2600" dirty="0">
                    <a:latin typeface="Calibri" panose="020F0502020204030204" pitchFamily="34" charset="0"/>
                    <a:hlinkClick r:id="rId8"/>
                  </a:rPr>
                  <a:t>c</a:t>
                </a:r>
                <a:r>
                  <a:rPr lang="en-CA" sz="2600" dirty="0" smtClean="0">
                    <a:latin typeface="Calibri" panose="020F0502020204030204" pitchFamily="34" charset="0"/>
                    <a:hlinkClick r:id="rId8"/>
                  </a:rPr>
                  <a:t>anada.ca</a:t>
                </a:r>
                <a:endParaRPr lang="en-CA" sz="2600" dirty="0">
                  <a:latin typeface="Calibri" panose="020F0502020204030204" pitchFamily="34" charset="0"/>
                </a:endParaRP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7919" y="5280215"/>
                <a:ext cx="491024" cy="467072"/>
              </a:xfrm>
              <a:prstGeom prst="rect">
                <a:avLst/>
              </a:prstGeom>
            </p:spPr>
          </p:pic>
        </p:grpSp>
        <p:grpSp>
          <p:nvGrpSpPr>
            <p:cNvPr id="17" name="Group 16"/>
            <p:cNvGrpSpPr/>
            <p:nvPr/>
          </p:nvGrpSpPr>
          <p:grpSpPr>
            <a:xfrm>
              <a:off x="1343025" y="5871540"/>
              <a:ext cx="2020808" cy="599164"/>
              <a:chOff x="1343025" y="5871540"/>
              <a:chExt cx="2020808" cy="599164"/>
            </a:xfrm>
          </p:grpSpPr>
          <p:grpSp>
            <p:nvGrpSpPr>
              <p:cNvPr id="18" name="Group 17"/>
              <p:cNvGrpSpPr/>
              <p:nvPr/>
            </p:nvGrpSpPr>
            <p:grpSpPr>
              <a:xfrm>
                <a:off x="1343025" y="5883279"/>
                <a:ext cx="487503" cy="587425"/>
                <a:chOff x="6287919" y="5851308"/>
                <a:chExt cx="487503" cy="587425"/>
              </a:xfrm>
            </p:grpSpPr>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t="1" r="65844" b="-3684"/>
                <a:stretch/>
              </p:blipFill>
              <p:spPr>
                <a:xfrm>
                  <a:off x="6287919" y="5851308"/>
                  <a:ext cx="487503" cy="493287"/>
                </a:xfrm>
                <a:prstGeom prst="rect">
                  <a:avLst/>
                </a:prstGeom>
              </p:spPr>
            </p:pic>
            <p:pic>
              <p:nvPicPr>
                <p:cNvPr id="21" name="Picture 20"/>
                <p:cNvPicPr>
                  <a:picLocks noChangeAspect="1"/>
                </p:cNvPicPr>
                <p:nvPr/>
              </p:nvPicPr>
              <p:blipFill rotWithShape="1">
                <a:blip r:embed="rId11" cstate="print">
                  <a:extLst>
                    <a:ext uri="{28A0092B-C50C-407E-A947-70E740481C1C}">
                      <a14:useLocalDpi xmlns:a14="http://schemas.microsoft.com/office/drawing/2010/main" val="0"/>
                    </a:ext>
                  </a:extLst>
                </a:blip>
                <a:srcRect l="36397" t="36018" r="22208" b="38881"/>
                <a:stretch/>
              </p:blipFill>
              <p:spPr>
                <a:xfrm>
                  <a:off x="6290799" y="6340778"/>
                  <a:ext cx="484623" cy="97955"/>
                </a:xfrm>
                <a:prstGeom prst="rect">
                  <a:avLst/>
                </a:prstGeom>
              </p:spPr>
            </p:pic>
          </p:grpSp>
          <p:sp>
            <p:nvSpPr>
              <p:cNvPr id="19" name="Rectangle 18"/>
              <p:cNvSpPr/>
              <p:nvPr/>
            </p:nvSpPr>
            <p:spPr>
              <a:xfrm>
                <a:off x="1987687" y="5871540"/>
                <a:ext cx="1376146" cy="492443"/>
              </a:xfrm>
              <a:prstGeom prst="rect">
                <a:avLst/>
              </a:prstGeom>
            </p:spPr>
            <p:txBody>
              <a:bodyPr wrap="none">
                <a:spAutoFit/>
              </a:bodyPr>
              <a:lstStyle/>
              <a:p>
                <a:r>
                  <a:rPr lang="en-CA" sz="2600" dirty="0" smtClean="0">
                    <a:latin typeface="Calibri" panose="020F0502020204030204" pitchFamily="34" charset="0"/>
                    <a:hlinkClick r:id="rId12"/>
                  </a:rPr>
                  <a:t>GCcollab</a:t>
                </a:r>
                <a:endParaRPr lang="en-CA" sz="2600" dirty="0">
                  <a:latin typeface="Calibri" panose="020F0502020204030204" pitchFamily="34" charset="0"/>
                </a:endParaRPr>
              </a:p>
            </p:txBody>
          </p:sp>
        </p:grpSp>
      </p:grpSp>
    </p:spTree>
    <p:extLst>
      <p:ext uri="{BB962C8B-B14F-4D97-AF65-F5344CB8AC3E}">
        <p14:creationId xmlns:p14="http://schemas.microsoft.com/office/powerpoint/2010/main" val="147673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Notre objectif avec transformation emplois GC est…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286000"/>
            <a:ext cx="9772209" cy="4023360"/>
          </a:xfrm>
        </p:spPr>
        <p:txBody>
          <a:bodyPr>
            <a:normAutofit/>
          </a:bodyPr>
          <a:lstStyle/>
          <a:p>
            <a:r>
              <a:rPr lang="en-CA" sz="2800" dirty="0">
                <a:latin typeface="Calibri" panose="020F0502020204030204" pitchFamily="34" charset="0"/>
              </a:rPr>
              <a:t>…de </a:t>
            </a:r>
            <a:r>
              <a:rPr lang="en-CA" sz="2800" dirty="0" err="1">
                <a:latin typeface="Calibri" panose="020F0502020204030204" pitchFamily="34" charset="0"/>
              </a:rPr>
              <a:t>fournir</a:t>
            </a:r>
            <a:r>
              <a:rPr lang="en-CA" sz="2800" dirty="0">
                <a:latin typeface="Calibri" panose="020F0502020204030204" pitchFamily="34" charset="0"/>
              </a:rPr>
              <a:t> au GC </a:t>
            </a:r>
            <a:r>
              <a:rPr lang="en-CA" sz="2800" dirty="0" err="1">
                <a:latin typeface="Calibri" panose="020F0502020204030204" pitchFamily="34" charset="0"/>
              </a:rPr>
              <a:t>une</a:t>
            </a:r>
            <a:r>
              <a:rPr lang="en-CA" sz="2800" dirty="0">
                <a:latin typeface="Calibri" panose="020F0502020204030204" pitchFamily="34" charset="0"/>
              </a:rPr>
              <a:t> solution de </a:t>
            </a:r>
            <a:r>
              <a:rPr lang="en-CA" sz="2800" dirty="0" err="1">
                <a:latin typeface="Calibri" panose="020F0502020204030204" pitchFamily="34" charset="0"/>
              </a:rPr>
              <a:t>recrutement</a:t>
            </a:r>
            <a:r>
              <a:rPr lang="en-CA" sz="2800" dirty="0">
                <a:latin typeface="Calibri" panose="020F0502020204030204" pitchFamily="34" charset="0"/>
              </a:rPr>
              <a:t> </a:t>
            </a:r>
            <a:r>
              <a:rPr lang="en-CA" sz="2800" dirty="0" smtClean="0">
                <a:latin typeface="Calibri" panose="020F0502020204030204" pitchFamily="34" charset="0"/>
              </a:rPr>
              <a:t>flexible, </a:t>
            </a:r>
            <a:r>
              <a:rPr lang="en-CA" sz="2800" dirty="0" err="1" smtClean="0">
                <a:latin typeface="Calibri" panose="020F0502020204030204" pitchFamily="34" charset="0"/>
              </a:rPr>
              <a:t>novatrice</a:t>
            </a:r>
            <a:r>
              <a:rPr lang="en-CA" sz="2800" dirty="0">
                <a:latin typeface="Calibri" panose="020F0502020204030204" pitchFamily="34" charset="0"/>
              </a:rPr>
              <a:t>, inclusive et </a:t>
            </a:r>
            <a:r>
              <a:rPr lang="en-CA" sz="2800" dirty="0" err="1">
                <a:latin typeface="Calibri" panose="020F0502020204030204" pitchFamily="34" charset="0"/>
              </a:rPr>
              <a:t>centrée</a:t>
            </a:r>
            <a:r>
              <a:rPr lang="en-CA" sz="2800" dirty="0">
                <a:latin typeface="Calibri" panose="020F0502020204030204" pitchFamily="34" charset="0"/>
              </a:rPr>
              <a:t> sur </a:t>
            </a:r>
            <a:r>
              <a:rPr lang="en-CA" sz="2800" dirty="0" err="1">
                <a:latin typeface="Calibri" panose="020F0502020204030204" pitchFamily="34" charset="0"/>
              </a:rPr>
              <a:t>l’utilisateur</a:t>
            </a:r>
            <a:r>
              <a:rPr lang="en-CA" sz="2800" dirty="0">
                <a:latin typeface="Calibri" panose="020F0502020204030204" pitchFamily="34" charset="0"/>
              </a:rPr>
              <a:t> qui attire les talents et qui </a:t>
            </a:r>
            <a:r>
              <a:rPr lang="en-CA" sz="2800" dirty="0" err="1">
                <a:latin typeface="Calibri" panose="020F0502020204030204" pitchFamily="34" charset="0"/>
              </a:rPr>
              <a:t>répond</a:t>
            </a:r>
            <a:r>
              <a:rPr lang="en-CA" sz="2800" dirty="0">
                <a:latin typeface="Calibri" panose="020F0502020204030204" pitchFamily="34" charset="0"/>
              </a:rPr>
              <a:t> aux </a:t>
            </a:r>
            <a:r>
              <a:rPr lang="en-CA" sz="2800" dirty="0" err="1">
                <a:latin typeface="Calibri" panose="020F0502020204030204" pitchFamily="34" charset="0"/>
              </a:rPr>
              <a:t>besoins</a:t>
            </a:r>
            <a:r>
              <a:rPr lang="en-CA" sz="2800" dirty="0">
                <a:latin typeface="Calibri" panose="020F0502020204030204" pitchFamily="34" charset="0"/>
              </a:rPr>
              <a:t> des </a:t>
            </a:r>
            <a:r>
              <a:rPr lang="en-CA" sz="2800" dirty="0" err="1">
                <a:latin typeface="Calibri" panose="020F0502020204030204" pitchFamily="34" charset="0"/>
              </a:rPr>
              <a:t>chercheurs</a:t>
            </a:r>
            <a:r>
              <a:rPr lang="en-CA" sz="2800" dirty="0">
                <a:latin typeface="Calibri" panose="020F0502020204030204" pitchFamily="34" charset="0"/>
              </a:rPr>
              <a:t> </a:t>
            </a:r>
            <a:r>
              <a:rPr lang="en-CA" sz="2800" dirty="0" err="1">
                <a:latin typeface="Calibri" panose="020F0502020204030204" pitchFamily="34" charset="0"/>
              </a:rPr>
              <a:t>d’emploi</a:t>
            </a:r>
            <a:r>
              <a:rPr lang="en-CA" sz="2800" dirty="0">
                <a:latin typeface="Calibri" panose="020F0502020204030204" pitchFamily="34" charset="0"/>
              </a:rPr>
              <a:t>, des </a:t>
            </a:r>
            <a:r>
              <a:rPr lang="en-CA" sz="2800" dirty="0" err="1">
                <a:latin typeface="Calibri" panose="020F0502020204030204" pitchFamily="34" charset="0"/>
              </a:rPr>
              <a:t>gestionnaires</a:t>
            </a:r>
            <a:r>
              <a:rPr lang="en-CA" sz="2800" dirty="0">
                <a:latin typeface="Calibri" panose="020F0502020204030204" pitchFamily="34" charset="0"/>
              </a:rPr>
              <a:t> </a:t>
            </a:r>
            <a:r>
              <a:rPr lang="en-CA" sz="2800" dirty="0" err="1">
                <a:latin typeface="Calibri" panose="020F0502020204030204" pitchFamily="34" charset="0"/>
              </a:rPr>
              <a:t>d’embauche</a:t>
            </a:r>
            <a:r>
              <a:rPr lang="en-CA" sz="2800" dirty="0">
                <a:latin typeface="Calibri" panose="020F0502020204030204" pitchFamily="34" charset="0"/>
              </a:rPr>
              <a:t> et des </a:t>
            </a:r>
            <a:r>
              <a:rPr lang="en-CA" sz="2800" dirty="0" err="1">
                <a:latin typeface="Calibri" panose="020F0502020204030204" pitchFamily="34" charset="0"/>
              </a:rPr>
              <a:t>professionnels</a:t>
            </a:r>
            <a:r>
              <a:rPr lang="en-CA" sz="2800" dirty="0">
                <a:latin typeface="Calibri" panose="020F0502020204030204" pitchFamily="34" charset="0"/>
              </a:rPr>
              <a:t> </a:t>
            </a:r>
            <a:r>
              <a:rPr lang="en-CA" sz="2800" dirty="0" err="1">
                <a:latin typeface="Calibri" panose="020F0502020204030204" pitchFamily="34" charset="0"/>
              </a:rPr>
              <a:t>en</a:t>
            </a:r>
            <a:r>
              <a:rPr lang="en-CA" sz="2800" dirty="0">
                <a:latin typeface="Calibri" panose="020F0502020204030204" pitchFamily="34" charset="0"/>
              </a:rPr>
              <a:t> </a:t>
            </a:r>
            <a:r>
              <a:rPr lang="en-CA" sz="2800" dirty="0" err="1">
                <a:latin typeface="Calibri" panose="020F0502020204030204" pitchFamily="34" charset="0"/>
              </a:rPr>
              <a:t>ressources</a:t>
            </a:r>
            <a:r>
              <a:rPr lang="en-CA" sz="2800" dirty="0">
                <a:latin typeface="Calibri" panose="020F0502020204030204" pitchFamily="34" charset="0"/>
              </a:rPr>
              <a:t> </a:t>
            </a:r>
            <a:r>
              <a:rPr lang="en-CA" sz="2800" dirty="0" err="1">
                <a:latin typeface="Calibri" panose="020F0502020204030204" pitchFamily="34" charset="0"/>
              </a:rPr>
              <a:t>humaines</a:t>
            </a:r>
            <a:r>
              <a:rPr lang="en-CA" sz="2800" dirty="0">
                <a:latin typeface="Calibri" panose="020F0502020204030204" pitchFamily="34" charset="0"/>
              </a:rPr>
              <a:t>.</a:t>
            </a:r>
          </a:p>
        </p:txBody>
      </p:sp>
      <p:sp>
        <p:nvSpPr>
          <p:cNvPr id="4" name="Slide Number Placeholder 3"/>
          <p:cNvSpPr>
            <a:spLocks noGrp="1"/>
          </p:cNvSpPr>
          <p:nvPr>
            <p:ph type="sldNum" sz="quarter" idx="12"/>
          </p:nvPr>
        </p:nvSpPr>
        <p:spPr/>
        <p:txBody>
          <a:bodyPr/>
          <a:lstStyle/>
          <a:p>
            <a:fld id="{1D1AD188-3738-441A-AC94-D3DC541856D0}" type="slidenum">
              <a:rPr lang="en-CA" smtClean="0"/>
              <a:t>2</a:t>
            </a:fld>
            <a:endParaRPr lang="en-CA"/>
          </a:p>
        </p:txBody>
      </p:sp>
    </p:spTree>
    <p:extLst>
      <p:ext uri="{BB962C8B-B14F-4D97-AF65-F5344CB8AC3E}">
        <p14:creationId xmlns:p14="http://schemas.microsoft.com/office/powerpoint/2010/main" val="386810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4" y="585216"/>
            <a:ext cx="9720072" cy="1499616"/>
          </a:xfrm>
        </p:spPr>
        <p:txBody>
          <a:bodyPr>
            <a:normAutofit/>
          </a:bodyPr>
          <a:lstStyle/>
          <a:p>
            <a:r>
              <a:rPr lang="en-CA" sz="4000" b="1" dirty="0">
                <a:solidFill>
                  <a:srgbClr val="2D6576"/>
                </a:solidFill>
                <a:latin typeface="Calibri" panose="020F0502020204030204" pitchFamily="34" charset="0"/>
              </a:rPr>
              <a:t>Nous </a:t>
            </a:r>
            <a:r>
              <a:rPr lang="en-CA" sz="4000" b="1" dirty="0" err="1">
                <a:solidFill>
                  <a:srgbClr val="2D6576"/>
                </a:solidFill>
                <a:latin typeface="Calibri" panose="020F0502020204030204" pitchFamily="34" charset="0"/>
              </a:rPr>
              <a:t>envisageons</a:t>
            </a:r>
            <a:r>
              <a:rPr lang="en-CA" sz="4000" b="1" dirty="0">
                <a:solidFill>
                  <a:srgbClr val="2D6576"/>
                </a:solidFill>
                <a:latin typeface="Calibri" panose="020F0502020204030204" pitchFamily="34" charset="0"/>
              </a:rPr>
              <a:t> </a:t>
            </a:r>
            <a:r>
              <a:rPr lang="en-CA" sz="4000" b="1" dirty="0" err="1">
                <a:solidFill>
                  <a:srgbClr val="2D6576"/>
                </a:solidFill>
                <a:latin typeface="Calibri" panose="020F0502020204030204" pitchFamily="34" charset="0"/>
              </a:rPr>
              <a:t>une</a:t>
            </a:r>
            <a:r>
              <a:rPr lang="en-CA" sz="4000" b="1" dirty="0">
                <a:solidFill>
                  <a:srgbClr val="2D6576"/>
                </a:solidFill>
                <a:latin typeface="Calibri" panose="020F0502020204030204" pitchFamily="34" charset="0"/>
              </a:rPr>
              <a:t> solution </a:t>
            </a:r>
            <a:r>
              <a:rPr lang="en-CA" sz="4000" b="1" dirty="0" err="1">
                <a:solidFill>
                  <a:srgbClr val="2D6576"/>
                </a:solidFill>
                <a:latin typeface="Calibri" panose="020F0502020204030204" pitchFamily="34" charset="0"/>
              </a:rPr>
              <a:t>moderne</a:t>
            </a:r>
            <a:r>
              <a:rPr lang="en-CA" sz="4000" b="1" dirty="0">
                <a:solidFill>
                  <a:srgbClr val="2D6576"/>
                </a:solidFill>
                <a:latin typeface="Calibri" panose="020F0502020204030204" pitchFamily="34" charset="0"/>
              </a:rPr>
              <a:t> qui </a:t>
            </a:r>
            <a:r>
              <a:rPr lang="en-CA" sz="4000" b="1" dirty="0" err="1">
                <a:solidFill>
                  <a:srgbClr val="2D6576"/>
                </a:solidFill>
                <a:latin typeface="Calibri" panose="020F0502020204030204" pitchFamily="34" charset="0"/>
              </a:rPr>
              <a:t>offre</a:t>
            </a:r>
            <a:r>
              <a:rPr lang="en-CA" sz="4000" b="1" dirty="0">
                <a:solidFill>
                  <a:srgbClr val="2D6576"/>
                </a:solidFill>
                <a:latin typeface="Calibri" panose="020F0502020204030204" pitchFamily="34" charset="0"/>
              </a:rPr>
              <a:t> :</a:t>
            </a:r>
          </a:p>
        </p:txBody>
      </p:sp>
      <p:sp>
        <p:nvSpPr>
          <p:cNvPr id="3" name="Content Placeholder 2"/>
          <p:cNvSpPr>
            <a:spLocks noGrp="1"/>
          </p:cNvSpPr>
          <p:nvPr>
            <p:ph idx="1"/>
          </p:nvPr>
        </p:nvSpPr>
        <p:spPr>
          <a:xfrm>
            <a:off x="625034" y="2084832"/>
            <a:ext cx="11046106" cy="4281244"/>
          </a:xfrm>
        </p:spPr>
        <p:txBody>
          <a:bodyPr>
            <a:noAutofit/>
          </a:bodyPr>
          <a:lstStyle/>
          <a:p>
            <a:pPr>
              <a:buFont typeface="Wingdings" panose="05000000000000000000" pitchFamily="2" charset="2"/>
              <a:buChar char="ü"/>
            </a:pP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expérience</a:t>
            </a:r>
            <a:r>
              <a:rPr lang="en-CA" sz="2000" dirty="0">
                <a:latin typeface="Calibri" panose="020F0502020204030204" pitchFamily="34" charset="0"/>
              </a:rPr>
              <a:t> </a:t>
            </a:r>
            <a:r>
              <a:rPr lang="en-CA" sz="2000" dirty="0" err="1">
                <a:latin typeface="Calibri" panose="020F0502020204030204" pitchFamily="34" charset="0"/>
              </a:rPr>
              <a:t>harmonieuse</a:t>
            </a:r>
            <a:r>
              <a:rPr lang="en-CA" sz="2000" dirty="0">
                <a:latin typeface="Calibri" panose="020F0502020204030204" pitchFamily="34" charset="0"/>
              </a:rPr>
              <a:t> et intuitive pour les </a:t>
            </a:r>
            <a:r>
              <a:rPr lang="en-CA" sz="2000" dirty="0" err="1">
                <a:latin typeface="Calibri" panose="020F0502020204030204" pitchFamily="34" charset="0"/>
              </a:rPr>
              <a:t>chercheurs</a:t>
            </a:r>
            <a:r>
              <a:rPr lang="en-CA" sz="2000" dirty="0">
                <a:latin typeface="Calibri" panose="020F0502020204030204" pitchFamily="34" charset="0"/>
              </a:rPr>
              <a:t> </a:t>
            </a:r>
            <a:r>
              <a:rPr lang="en-CA" sz="2000" dirty="0" err="1">
                <a:latin typeface="Calibri" panose="020F0502020204030204" pitchFamily="34" charset="0"/>
              </a:rPr>
              <a:t>d’emploi</a:t>
            </a:r>
            <a:r>
              <a:rPr lang="en-CA" sz="2000" dirty="0">
                <a:latin typeface="Calibri" panose="020F0502020204030204" pitchFamily="34" charset="0"/>
              </a:rPr>
              <a:t>, les </a:t>
            </a:r>
            <a:r>
              <a:rPr lang="en-CA" sz="2000" dirty="0" err="1">
                <a:latin typeface="Calibri" panose="020F0502020204030204" pitchFamily="34" charset="0"/>
              </a:rPr>
              <a:t>gestionnaires</a:t>
            </a:r>
            <a:r>
              <a:rPr lang="en-CA" sz="2000" dirty="0">
                <a:latin typeface="Calibri" panose="020F0502020204030204" pitchFamily="34" charset="0"/>
              </a:rPr>
              <a:t> </a:t>
            </a:r>
            <a:r>
              <a:rPr lang="en-CA" sz="2000" dirty="0" err="1">
                <a:latin typeface="Calibri" panose="020F0502020204030204" pitchFamily="34" charset="0"/>
              </a:rPr>
              <a:t>d’embauche</a:t>
            </a:r>
            <a:r>
              <a:rPr lang="en-CA" sz="2000" dirty="0">
                <a:latin typeface="Calibri" panose="020F0502020204030204" pitchFamily="34" charset="0"/>
              </a:rPr>
              <a:t> et les </a:t>
            </a:r>
            <a:r>
              <a:rPr lang="en-CA" sz="2000" dirty="0" err="1">
                <a:latin typeface="Calibri" panose="020F0502020204030204" pitchFamily="34" charset="0"/>
              </a:rPr>
              <a:t>professionnels</a:t>
            </a:r>
            <a:r>
              <a:rPr lang="en-CA" sz="2000" dirty="0">
                <a:latin typeface="Calibri" panose="020F0502020204030204" pitchFamily="34" charset="0"/>
              </a:rPr>
              <a:t> </a:t>
            </a:r>
            <a:r>
              <a:rPr lang="en-CA" sz="2000" dirty="0" err="1">
                <a:latin typeface="Calibri" panose="020F0502020204030204" pitchFamily="34" charset="0"/>
              </a:rPr>
              <a:t>en</a:t>
            </a:r>
            <a:r>
              <a:rPr lang="en-CA" sz="2000" dirty="0">
                <a:latin typeface="Calibri" panose="020F0502020204030204" pitchFamily="34" charset="0"/>
              </a:rPr>
              <a:t> </a:t>
            </a:r>
            <a:r>
              <a:rPr lang="en-CA" sz="2000" dirty="0" err="1">
                <a:latin typeface="Calibri" panose="020F0502020204030204" pitchFamily="34" charset="0"/>
              </a:rPr>
              <a:t>ressources</a:t>
            </a:r>
            <a:r>
              <a:rPr lang="en-CA" sz="2000" dirty="0">
                <a:latin typeface="Calibri" panose="020F0502020204030204" pitchFamily="34" charset="0"/>
              </a:rPr>
              <a:t> </a:t>
            </a:r>
            <a:r>
              <a:rPr lang="en-CA" sz="2000" dirty="0" err="1">
                <a:latin typeface="Calibri" panose="020F0502020204030204" pitchFamily="34" charset="0"/>
              </a:rPr>
              <a:t>humaines</a:t>
            </a:r>
            <a:endParaRPr lang="en-CA" sz="2000" dirty="0">
              <a:latin typeface="Calibri" panose="020F0502020204030204" pitchFamily="34" charset="0"/>
            </a:endParaRPr>
          </a:p>
          <a:p>
            <a:pPr>
              <a:buFont typeface="Wingdings" panose="05000000000000000000" pitchFamily="2" charset="2"/>
              <a:buChar char="ü"/>
            </a:pPr>
            <a:r>
              <a:rPr lang="en-CA" sz="2000" dirty="0">
                <a:latin typeface="Calibri" panose="020F0502020204030204" pitchFamily="34" charset="0"/>
              </a:rPr>
              <a:t>Un </a:t>
            </a:r>
            <a:r>
              <a:rPr lang="en-CA" sz="2000" dirty="0" err="1">
                <a:latin typeface="Calibri" panose="020F0502020204030204" pitchFamily="34" charset="0"/>
              </a:rPr>
              <a:t>moyen</a:t>
            </a:r>
            <a:r>
              <a:rPr lang="en-CA" sz="2000" dirty="0">
                <a:latin typeface="Calibri" panose="020F0502020204030204" pitchFamily="34" charset="0"/>
              </a:rPr>
              <a:t> plus direct et plus </a:t>
            </a:r>
            <a:r>
              <a:rPr lang="en-CA" sz="2000" dirty="0" err="1">
                <a:latin typeface="Calibri" panose="020F0502020204030204" pitchFamily="34" charset="0"/>
              </a:rPr>
              <a:t>équitable</a:t>
            </a:r>
            <a:r>
              <a:rPr lang="en-CA" sz="2000" dirty="0">
                <a:latin typeface="Calibri" panose="020F0502020204030204" pitchFamily="34" charset="0"/>
              </a:rPr>
              <a:t> pour </a:t>
            </a:r>
            <a:r>
              <a:rPr lang="en-CA" sz="2000" dirty="0" err="1">
                <a:latin typeface="Calibri" panose="020F0502020204030204" pitchFamily="34" charset="0"/>
              </a:rPr>
              <a:t>tous</a:t>
            </a:r>
            <a:r>
              <a:rPr lang="en-CA" sz="2000" dirty="0">
                <a:latin typeface="Calibri" panose="020F0502020204030204" pitchFamily="34" charset="0"/>
              </a:rPr>
              <a:t> les </a:t>
            </a:r>
            <a:r>
              <a:rPr lang="en-CA" sz="2000" dirty="0" err="1">
                <a:latin typeface="Calibri" panose="020F0502020204030204" pitchFamily="34" charset="0"/>
              </a:rPr>
              <a:t>Canadiens</a:t>
            </a:r>
            <a:r>
              <a:rPr lang="en-CA" sz="2000" dirty="0">
                <a:latin typeface="Calibri" panose="020F0502020204030204" pitchFamily="34" charset="0"/>
              </a:rPr>
              <a:t> de </a:t>
            </a:r>
            <a:r>
              <a:rPr lang="en-CA" sz="2000" dirty="0" err="1">
                <a:latin typeface="Calibri" panose="020F0502020204030204" pitchFamily="34" charset="0"/>
              </a:rPr>
              <a:t>chercher</a:t>
            </a:r>
            <a:r>
              <a:rPr lang="en-CA" sz="2000" dirty="0">
                <a:latin typeface="Calibri" panose="020F0502020204030204" pitchFamily="34" charset="0"/>
              </a:rPr>
              <a:t> et de </a:t>
            </a:r>
            <a:r>
              <a:rPr lang="en-CA" sz="2000" dirty="0" err="1">
                <a:latin typeface="Calibri" panose="020F0502020204030204" pitchFamily="34" charset="0"/>
              </a:rPr>
              <a:t>postuler</a:t>
            </a:r>
            <a:r>
              <a:rPr lang="en-CA" sz="2000" dirty="0">
                <a:latin typeface="Calibri" panose="020F0502020204030204" pitchFamily="34" charset="0"/>
              </a:rPr>
              <a:t> des </a:t>
            </a:r>
            <a:r>
              <a:rPr lang="en-CA" sz="2000" dirty="0" err="1">
                <a:latin typeface="Calibri" panose="020F0502020204030204" pitchFamily="34" charset="0"/>
              </a:rPr>
              <a:t>emplois</a:t>
            </a:r>
            <a:r>
              <a:rPr lang="en-CA" sz="2000" dirty="0">
                <a:latin typeface="Calibri" panose="020F0502020204030204" pitchFamily="34" charset="0"/>
              </a:rPr>
              <a:t> au </a:t>
            </a:r>
            <a:r>
              <a:rPr lang="en-CA" sz="2000" dirty="0" err="1">
                <a:latin typeface="Calibri" panose="020F0502020204030204" pitchFamily="34" charset="0"/>
              </a:rPr>
              <a:t>gouvernement</a:t>
            </a:r>
            <a:r>
              <a:rPr lang="en-CA" sz="2000" dirty="0">
                <a:latin typeface="Calibri" panose="020F0502020204030204" pitchFamily="34" charset="0"/>
              </a:rPr>
              <a:t> </a:t>
            </a:r>
          </a:p>
          <a:p>
            <a:pPr>
              <a:buFont typeface="Wingdings" panose="05000000000000000000" pitchFamily="2" charset="2"/>
              <a:buChar char="ü"/>
            </a:pPr>
            <a:r>
              <a:rPr lang="en-CA" sz="2000" dirty="0">
                <a:latin typeface="Calibri" panose="020F0502020204030204" pitchFamily="34" charset="0"/>
              </a:rPr>
              <a:t>Du </a:t>
            </a:r>
            <a:r>
              <a:rPr lang="en-CA" sz="2000" dirty="0" err="1">
                <a:latin typeface="Calibri" panose="020F0502020204030204" pitchFamily="34" charset="0"/>
              </a:rPr>
              <a:t>soutien</a:t>
            </a:r>
            <a:r>
              <a:rPr lang="en-CA" sz="2000" dirty="0">
                <a:latin typeface="Calibri" panose="020F0502020204030204" pitchFamily="34" charset="0"/>
              </a:rPr>
              <a:t> aux </a:t>
            </a:r>
            <a:r>
              <a:rPr lang="en-CA" sz="2000" dirty="0" err="1">
                <a:latin typeface="Calibri" panose="020F0502020204030204" pitchFamily="34" charset="0"/>
              </a:rPr>
              <a:t>personnes</a:t>
            </a:r>
            <a:r>
              <a:rPr lang="en-CA" sz="2000" dirty="0">
                <a:latin typeface="Calibri" panose="020F0502020204030204" pitchFamily="34" charset="0"/>
              </a:rPr>
              <a:t> </a:t>
            </a:r>
            <a:r>
              <a:rPr lang="en-CA" sz="2000" dirty="0" err="1">
                <a:latin typeface="Calibri" panose="020F0502020204030204" pitchFamily="34" charset="0"/>
              </a:rPr>
              <a:t>ayant</a:t>
            </a:r>
            <a:r>
              <a:rPr lang="en-CA" sz="2000" dirty="0">
                <a:latin typeface="Calibri" panose="020F0502020204030204" pitchFamily="34" charset="0"/>
              </a:rPr>
              <a:t> un droit de </a:t>
            </a:r>
            <a:r>
              <a:rPr lang="en-CA" sz="2000" dirty="0" err="1">
                <a:latin typeface="Calibri" panose="020F0502020204030204" pitchFamily="34" charset="0"/>
              </a:rPr>
              <a:t>priorité</a:t>
            </a:r>
            <a:r>
              <a:rPr lang="en-CA" sz="2000" dirty="0">
                <a:latin typeface="Calibri" panose="020F0502020204030204" pitchFamily="34" charset="0"/>
              </a:rPr>
              <a:t> y </a:t>
            </a:r>
            <a:r>
              <a:rPr lang="en-CA" sz="2000" dirty="0" err="1">
                <a:latin typeface="Calibri" panose="020F0502020204030204" pitchFamily="34" charset="0"/>
              </a:rPr>
              <a:t>compris</a:t>
            </a:r>
            <a:r>
              <a:rPr lang="en-CA" sz="2000" dirty="0">
                <a:latin typeface="Calibri" panose="020F0502020204030204" pitchFamily="34" charset="0"/>
              </a:rPr>
              <a:t> les </a:t>
            </a:r>
            <a:r>
              <a:rPr lang="en-CA" sz="2000" dirty="0" err="1">
                <a:latin typeface="Calibri" panose="020F0502020204030204" pitchFamily="34" charset="0"/>
              </a:rPr>
              <a:t>anciens</a:t>
            </a:r>
            <a:r>
              <a:rPr lang="en-CA" sz="2000" dirty="0">
                <a:latin typeface="Calibri" panose="020F0502020204030204" pitchFamily="34" charset="0"/>
              </a:rPr>
              <a:t> </a:t>
            </a:r>
            <a:r>
              <a:rPr lang="en-CA" sz="2000" dirty="0" err="1">
                <a:latin typeface="Calibri" panose="020F0502020204030204" pitchFamily="34" charset="0"/>
              </a:rPr>
              <a:t>combattants</a:t>
            </a:r>
            <a:r>
              <a:rPr lang="en-CA" sz="2000" dirty="0">
                <a:latin typeface="Calibri" panose="020F0502020204030204" pitchFamily="34" charset="0"/>
              </a:rPr>
              <a:t> </a:t>
            </a:r>
            <a:r>
              <a:rPr lang="en-CA" sz="2000" dirty="0" err="1">
                <a:latin typeface="Calibri" panose="020F0502020204030204" pitchFamily="34" charset="0"/>
              </a:rPr>
              <a:t>libérés</a:t>
            </a:r>
            <a:r>
              <a:rPr lang="en-CA" sz="2000" dirty="0">
                <a:latin typeface="Calibri" panose="020F0502020204030204" pitchFamily="34" charset="0"/>
              </a:rPr>
              <a:t> pour des raisons </a:t>
            </a:r>
            <a:r>
              <a:rPr lang="en-CA" sz="2000" dirty="0" err="1">
                <a:latin typeface="Calibri" panose="020F0502020204030204" pitchFamily="34" charset="0"/>
              </a:rPr>
              <a:t>médicales</a:t>
            </a:r>
            <a:endParaRPr lang="en-CA" sz="2000" dirty="0">
              <a:latin typeface="Calibri" panose="020F0502020204030204" pitchFamily="34" charset="0"/>
            </a:endParaRPr>
          </a:p>
          <a:p>
            <a:pPr>
              <a:buFont typeface="Wingdings" panose="05000000000000000000" pitchFamily="2" charset="2"/>
              <a:buChar char="ü"/>
            </a:pPr>
            <a:r>
              <a:rPr lang="en-CA" sz="2000" dirty="0" err="1">
                <a:latin typeface="Calibri" panose="020F0502020204030204" pitchFamily="34" charset="0"/>
              </a:rPr>
              <a:t>Une</a:t>
            </a:r>
            <a:r>
              <a:rPr lang="en-CA" sz="2000" dirty="0">
                <a:latin typeface="Calibri" panose="020F0502020204030204" pitchFamily="34" charset="0"/>
              </a:rPr>
              <a:t> solution unique </a:t>
            </a:r>
            <a:r>
              <a:rPr lang="en-CA" sz="2000" dirty="0" err="1">
                <a:latin typeface="Calibri" panose="020F0502020204030204" pitchFamily="34" charset="0"/>
              </a:rPr>
              <a:t>adaptée</a:t>
            </a:r>
            <a:r>
              <a:rPr lang="en-CA" sz="2000" dirty="0">
                <a:latin typeface="Calibri" panose="020F0502020204030204" pitchFamily="34" charset="0"/>
              </a:rPr>
              <a:t> à </a:t>
            </a:r>
            <a:r>
              <a:rPr lang="en-CA" sz="2000" dirty="0" err="1">
                <a:latin typeface="Calibri" panose="020F0502020204030204" pitchFamily="34" charset="0"/>
              </a:rPr>
              <a:t>tous</a:t>
            </a:r>
            <a:r>
              <a:rPr lang="en-CA" sz="2000" dirty="0">
                <a:latin typeface="Calibri" panose="020F0502020204030204" pitchFamily="34" charset="0"/>
              </a:rPr>
              <a:t> les </a:t>
            </a:r>
            <a:r>
              <a:rPr lang="en-CA" sz="2000" dirty="0" err="1">
                <a:latin typeface="Calibri" panose="020F0502020204030204" pitchFamily="34" charset="0"/>
              </a:rPr>
              <a:t>ministères</a:t>
            </a:r>
            <a:r>
              <a:rPr lang="en-CA" sz="2000" dirty="0">
                <a:latin typeface="Calibri" panose="020F0502020204030204" pitchFamily="34" charset="0"/>
              </a:rPr>
              <a:t> et </a:t>
            </a:r>
            <a:r>
              <a:rPr lang="en-CA" sz="2000" dirty="0" err="1">
                <a:latin typeface="Calibri" panose="020F0502020204030204" pitchFamily="34" charset="0"/>
              </a:rPr>
              <a:t>agences</a:t>
            </a:r>
            <a:endParaRPr lang="en-CA" sz="2000" dirty="0">
              <a:latin typeface="Calibri" panose="020F0502020204030204" pitchFamily="34" charset="0"/>
            </a:endParaRPr>
          </a:p>
          <a:p>
            <a:pPr>
              <a:buFont typeface="Wingdings" panose="05000000000000000000" pitchFamily="2" charset="2"/>
              <a:buChar char="ü"/>
            </a:pP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interopérabilité</a:t>
            </a:r>
            <a:r>
              <a:rPr lang="en-CA" sz="2000" dirty="0">
                <a:latin typeface="Calibri" panose="020F0502020204030204" pitchFamily="34" charset="0"/>
              </a:rPr>
              <a:t> </a:t>
            </a:r>
            <a:r>
              <a:rPr lang="en-CA" sz="2000" dirty="0" err="1">
                <a:latin typeface="Calibri" panose="020F0502020204030204" pitchFamily="34" charset="0"/>
              </a:rPr>
              <a:t>harmonieuse</a:t>
            </a:r>
            <a:r>
              <a:rPr lang="en-CA" sz="2000" dirty="0">
                <a:latin typeface="Calibri" panose="020F0502020204030204" pitchFamily="34" charset="0"/>
              </a:rPr>
              <a:t> avec les programmes et les </a:t>
            </a:r>
            <a:r>
              <a:rPr lang="en-CA" sz="2000" dirty="0" err="1">
                <a:latin typeface="Calibri" panose="020F0502020204030204" pitchFamily="34" charset="0"/>
              </a:rPr>
              <a:t>systèmes</a:t>
            </a:r>
            <a:r>
              <a:rPr lang="en-CA" sz="2000" dirty="0">
                <a:latin typeface="Calibri" panose="020F0502020204030204" pitchFamily="34" charset="0"/>
              </a:rPr>
              <a:t> de RH </a:t>
            </a:r>
            <a:r>
              <a:rPr lang="en-CA" sz="2000" dirty="0" err="1">
                <a:latin typeface="Calibri" panose="020F0502020204030204" pitchFamily="34" charset="0"/>
              </a:rPr>
              <a:t>actuels</a:t>
            </a:r>
            <a:r>
              <a:rPr lang="en-CA" sz="2000" dirty="0">
                <a:latin typeface="Calibri" panose="020F0502020204030204" pitchFamily="34" charset="0"/>
              </a:rPr>
              <a:t> et </a:t>
            </a:r>
            <a:r>
              <a:rPr lang="en-CA" sz="2000" dirty="0" err="1">
                <a:latin typeface="Calibri" panose="020F0502020204030204" pitchFamily="34" charset="0"/>
              </a:rPr>
              <a:t>futurs</a:t>
            </a:r>
            <a:r>
              <a:rPr lang="en-CA" sz="2000" dirty="0">
                <a:latin typeface="Calibri" panose="020F0502020204030204" pitchFamily="34" charset="0"/>
              </a:rPr>
              <a:t> du GC</a:t>
            </a:r>
          </a:p>
          <a:p>
            <a:pPr>
              <a:buFont typeface="Wingdings" panose="05000000000000000000" pitchFamily="2" charset="2"/>
              <a:buChar char="ü"/>
            </a:pPr>
            <a:r>
              <a:rPr lang="en-CA" sz="2000" dirty="0">
                <a:latin typeface="Calibri" panose="020F0502020204030204" pitchFamily="34" charset="0"/>
              </a:rPr>
              <a:t>Un </a:t>
            </a:r>
            <a:r>
              <a:rPr lang="en-CA" sz="2000" dirty="0" err="1">
                <a:latin typeface="Calibri" panose="020F0502020204030204" pitchFamily="34" charset="0"/>
              </a:rPr>
              <a:t>alignement</a:t>
            </a:r>
            <a:r>
              <a:rPr lang="en-CA" sz="2000" dirty="0">
                <a:latin typeface="Calibri" panose="020F0502020204030204" pitchFamily="34" charset="0"/>
              </a:rPr>
              <a:t> sur les </a:t>
            </a:r>
            <a:r>
              <a:rPr lang="en-CA" sz="2000" dirty="0" err="1">
                <a:latin typeface="Calibri" panose="020F0502020204030204" pitchFamily="34" charset="0"/>
              </a:rPr>
              <a:t>principes</a:t>
            </a:r>
            <a:r>
              <a:rPr lang="en-CA" sz="2000" dirty="0">
                <a:latin typeface="Calibri" panose="020F0502020204030204" pitchFamily="34" charset="0"/>
              </a:rPr>
              <a:t> </a:t>
            </a:r>
            <a:r>
              <a:rPr lang="en-CA" sz="2000" dirty="0" err="1">
                <a:latin typeface="Calibri" panose="020F0502020204030204" pitchFamily="34" charset="0"/>
              </a:rPr>
              <a:t>numériques</a:t>
            </a:r>
            <a:r>
              <a:rPr lang="en-CA" sz="2000" dirty="0">
                <a:latin typeface="Calibri" panose="020F0502020204030204" pitchFamily="34" charset="0"/>
              </a:rPr>
              <a:t> du GC pour </a:t>
            </a:r>
            <a:r>
              <a:rPr lang="en-CA" sz="2000" dirty="0" err="1">
                <a:latin typeface="Calibri" panose="020F0502020204030204" pitchFamily="34" charset="0"/>
              </a:rPr>
              <a:t>soutenir</a:t>
            </a:r>
            <a:r>
              <a:rPr lang="en-CA" sz="2000" dirty="0">
                <a:latin typeface="Calibri" panose="020F0502020204030204" pitchFamily="34" charset="0"/>
              </a:rPr>
              <a:t> la plate-</a:t>
            </a:r>
            <a:r>
              <a:rPr lang="en-CA" sz="2000" dirty="0" err="1">
                <a:latin typeface="Calibri" panose="020F0502020204030204" pitchFamily="34" charset="0"/>
              </a:rPr>
              <a:t>forme</a:t>
            </a:r>
            <a:r>
              <a:rPr lang="en-CA" sz="2000" dirty="0">
                <a:latin typeface="Calibri" panose="020F0502020204030204" pitchFamily="34" charset="0"/>
              </a:rPr>
              <a:t> </a:t>
            </a:r>
            <a:r>
              <a:rPr lang="en-CA" sz="2000" dirty="0" err="1">
                <a:latin typeface="Calibri" panose="020F0502020204030204" pitchFamily="34" charset="0"/>
              </a:rPr>
              <a:t>d’échange</a:t>
            </a:r>
            <a:r>
              <a:rPr lang="en-CA" sz="2000" dirty="0">
                <a:latin typeface="Calibri" panose="020F0502020204030204" pitchFamily="34" charset="0"/>
              </a:rPr>
              <a:t> </a:t>
            </a:r>
            <a:r>
              <a:rPr lang="en-CA" sz="2000" dirty="0" err="1">
                <a:latin typeface="Calibri" panose="020F0502020204030204" pitchFamily="34" charset="0"/>
              </a:rPr>
              <a:t>numérique</a:t>
            </a:r>
            <a:r>
              <a:rPr lang="en-CA" sz="2000" dirty="0">
                <a:latin typeface="Calibri" panose="020F0502020204030204" pitchFamily="34" charset="0"/>
              </a:rPr>
              <a:t> </a:t>
            </a:r>
            <a:r>
              <a:rPr lang="en-CA" sz="2000" dirty="0" err="1">
                <a:latin typeface="Calibri" panose="020F0502020204030204" pitchFamily="34" charset="0"/>
              </a:rPr>
              <a:t>OneGC</a:t>
            </a:r>
            <a:endParaRPr lang="en-CA" sz="2000" dirty="0">
              <a:latin typeface="Calibri" panose="020F0502020204030204" pitchFamily="34" charset="0"/>
            </a:endParaRPr>
          </a:p>
          <a:p>
            <a:pPr>
              <a:buFont typeface="Wingdings" panose="05000000000000000000" pitchFamily="2" charset="2"/>
              <a:buChar char="ü"/>
            </a:pPr>
            <a:r>
              <a:rPr lang="en-CA" sz="2000" dirty="0">
                <a:latin typeface="Calibri" panose="020F0502020204030204" pitchFamily="34" charset="0"/>
              </a:rPr>
              <a:t>Des rapports au </a:t>
            </a:r>
            <a:r>
              <a:rPr lang="en-CA" sz="2000" dirty="0" err="1">
                <a:latin typeface="Calibri" panose="020F0502020204030204" pitchFamily="34" charset="0"/>
              </a:rPr>
              <a:t>Parlement</a:t>
            </a:r>
            <a:r>
              <a:rPr lang="en-CA" sz="2000" dirty="0">
                <a:latin typeface="Calibri" panose="020F0502020204030204" pitchFamily="34" charset="0"/>
              </a:rPr>
              <a:t> protégés et </a:t>
            </a:r>
            <a:r>
              <a:rPr lang="en-CA" sz="2000" dirty="0" err="1">
                <a:latin typeface="Calibri" panose="020F0502020204030204" pitchFamily="34" charset="0"/>
              </a:rPr>
              <a:t>améliorés</a:t>
            </a:r>
            <a:r>
              <a:rPr lang="en-CA" sz="2000" dirty="0">
                <a:latin typeface="Calibri" panose="020F0502020204030204" pitchFamily="34" charset="0"/>
              </a:rPr>
              <a:t> </a:t>
            </a:r>
          </a:p>
        </p:txBody>
      </p:sp>
      <p:sp>
        <p:nvSpPr>
          <p:cNvPr id="4" name="Slide Number Placeholder 3"/>
          <p:cNvSpPr>
            <a:spLocks noGrp="1"/>
          </p:cNvSpPr>
          <p:nvPr>
            <p:ph type="sldNum" sz="quarter" idx="12"/>
          </p:nvPr>
        </p:nvSpPr>
        <p:spPr/>
        <p:txBody>
          <a:bodyPr/>
          <a:lstStyle/>
          <a:p>
            <a:fld id="{1D1AD188-3738-441A-AC94-D3DC541856D0}" type="slidenum">
              <a:rPr lang="en-CA" smtClean="0"/>
              <a:t>3</a:t>
            </a:fld>
            <a:endParaRPr lang="en-CA"/>
          </a:p>
        </p:txBody>
      </p:sp>
    </p:spTree>
    <p:extLst>
      <p:ext uri="{BB962C8B-B14F-4D97-AF65-F5344CB8AC3E}">
        <p14:creationId xmlns:p14="http://schemas.microsoft.com/office/powerpoint/2010/main" val="325290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82" t="3473" r="547" b="2832"/>
          <a:stretch/>
        </p:blipFill>
        <p:spPr>
          <a:xfrm>
            <a:off x="758446" y="5093370"/>
            <a:ext cx="10769830" cy="1290415"/>
          </a:xfrm>
          <a:prstGeom prst="rect">
            <a:avLst/>
          </a:prstGeom>
        </p:spPr>
      </p:pic>
      <p:pic>
        <p:nvPicPr>
          <p:cNvPr id="6" name="Picture 5"/>
          <p:cNvPicPr>
            <a:picLocks noChangeAspect="1"/>
          </p:cNvPicPr>
          <p:nvPr/>
        </p:nvPicPr>
        <p:blipFill rotWithShape="1">
          <a:blip r:embed="rId4"/>
          <a:srcRect l="630" t="3626" r="407" b="3583"/>
          <a:stretch/>
        </p:blipFill>
        <p:spPr>
          <a:xfrm>
            <a:off x="766763" y="3735199"/>
            <a:ext cx="10761513" cy="1281869"/>
          </a:xfrm>
          <a:prstGeom prst="rect">
            <a:avLst/>
          </a:prstGeom>
        </p:spPr>
      </p:pic>
      <p:pic>
        <p:nvPicPr>
          <p:cNvPr id="5" name="Picture 4"/>
          <p:cNvPicPr>
            <a:picLocks noChangeAspect="1"/>
          </p:cNvPicPr>
          <p:nvPr/>
        </p:nvPicPr>
        <p:blipFill rotWithShape="1">
          <a:blip r:embed="rId5"/>
          <a:srcRect l="404" t="4695" r="554" b="3797"/>
          <a:stretch/>
        </p:blipFill>
        <p:spPr>
          <a:xfrm>
            <a:off x="758446" y="2457259"/>
            <a:ext cx="10769831" cy="1196411"/>
          </a:xfrm>
          <a:prstGeom prst="rect">
            <a:avLst/>
          </a:prstGeom>
        </p:spPr>
      </p:pic>
      <p:pic>
        <p:nvPicPr>
          <p:cNvPr id="4" name="Picture 3"/>
          <p:cNvPicPr>
            <a:picLocks noChangeAspect="1"/>
          </p:cNvPicPr>
          <p:nvPr/>
        </p:nvPicPr>
        <p:blipFill rotWithShape="1">
          <a:blip r:embed="rId6"/>
          <a:srcRect l="551" t="4120" r="752" b="4794"/>
          <a:stretch/>
        </p:blipFill>
        <p:spPr>
          <a:xfrm>
            <a:off x="734938" y="1160463"/>
            <a:ext cx="10793340" cy="1215267"/>
          </a:xfrm>
          <a:prstGeom prst="rect">
            <a:avLst/>
          </a:prstGeom>
        </p:spPr>
      </p:pic>
      <p:sp>
        <p:nvSpPr>
          <p:cNvPr id="2" name="Title 1">
            <a:extLst>
              <a:ext uri="{FF2B5EF4-FFF2-40B4-BE49-F238E27FC236}">
                <a16:creationId xmlns:a16="http://schemas.microsoft.com/office/drawing/2014/main" xmlns="" id="{C3D8EFCB-374C-4740-AAC5-A7B6D784FF28}"/>
              </a:ext>
            </a:extLst>
          </p:cNvPr>
          <p:cNvSpPr>
            <a:spLocks noGrp="1"/>
          </p:cNvSpPr>
          <p:nvPr>
            <p:ph type="title"/>
          </p:nvPr>
        </p:nvSpPr>
        <p:spPr>
          <a:xfrm>
            <a:off x="758446" y="52780"/>
            <a:ext cx="9720072" cy="1499616"/>
          </a:xfrm>
        </p:spPr>
        <p:txBody>
          <a:bodyPr>
            <a:normAutofit/>
          </a:bodyPr>
          <a:lstStyle/>
          <a:p>
            <a:r>
              <a:rPr lang="en-US" sz="4000" b="1" dirty="0">
                <a:solidFill>
                  <a:srgbClr val="2D6576"/>
                </a:solidFill>
                <a:latin typeface="Franklin Gothic Medium" panose="020B0603020102020204" pitchFamily="34" charset="0"/>
              </a:rPr>
              <a:t>Notre </a:t>
            </a:r>
            <a:r>
              <a:rPr lang="en-US" sz="4000" b="1" dirty="0" err="1">
                <a:solidFill>
                  <a:srgbClr val="2D6576"/>
                </a:solidFill>
                <a:latin typeface="Franklin Gothic Medium" panose="020B0603020102020204" pitchFamily="34" charset="0"/>
              </a:rPr>
              <a:t>approche</a:t>
            </a:r>
            <a:endParaRPr lang="en-US" sz="4000" b="1" dirty="0">
              <a:solidFill>
                <a:srgbClr val="2D6576"/>
              </a:solidFill>
              <a:latin typeface="Franklin Gothic Medium" panose="020B0603020102020204" pitchFamily="34" charset="0"/>
            </a:endParaRPr>
          </a:p>
        </p:txBody>
      </p:sp>
      <p:sp>
        <p:nvSpPr>
          <p:cNvPr id="17" name="TextBox 16"/>
          <p:cNvSpPr txBox="1"/>
          <p:nvPr/>
        </p:nvSpPr>
        <p:spPr>
          <a:xfrm>
            <a:off x="674787" y="1537279"/>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Découverte</a:t>
            </a:r>
            <a:r>
              <a:rPr lang="en-CA" sz="1400" b="1" dirty="0">
                <a:solidFill>
                  <a:schemeClr val="tx1">
                    <a:lumMod val="85000"/>
                    <a:lumOff val="15000"/>
                  </a:schemeClr>
                </a:solidFill>
                <a:latin typeface="Calibri" panose="020F0502020204030204" pitchFamily="34" charset="0"/>
                <a:cs typeface="Calibri" panose="020F0502020204030204" pitchFamily="34" charset="0"/>
              </a:rPr>
              <a:t>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pré-projet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Partie</a:t>
            </a:r>
            <a:r>
              <a:rPr lang="en-CA" sz="1400" b="1" dirty="0">
                <a:solidFill>
                  <a:schemeClr val="tx1">
                    <a:lumMod val="85000"/>
                    <a:lumOff val="15000"/>
                  </a:schemeClr>
                </a:solidFill>
                <a:latin typeface="Calibri" panose="020F0502020204030204" pitchFamily="34" charset="0"/>
                <a:cs typeface="Calibri" panose="020F0502020204030204" pitchFamily="34" charset="0"/>
              </a:rPr>
              <a:t> 1 : 2018-2019) </a:t>
            </a:r>
          </a:p>
        </p:txBody>
      </p:sp>
      <p:sp>
        <p:nvSpPr>
          <p:cNvPr id="16" name="TextBox 15"/>
          <p:cNvSpPr txBox="1"/>
          <p:nvPr/>
        </p:nvSpPr>
        <p:spPr>
          <a:xfrm>
            <a:off x="3721770" y="1214113"/>
            <a:ext cx="7532914" cy="1169551"/>
          </a:xfrm>
          <a:prstGeom prst="rect">
            <a:avLst/>
          </a:prstGeom>
          <a:noFill/>
        </p:spPr>
        <p:txBody>
          <a:bodyPr wrap="square" rtlCol="0">
            <a:spAutoFit/>
          </a:bodyPr>
          <a:lstStyle/>
          <a:p>
            <a:r>
              <a:rPr lang="en-CA" sz="1400" dirty="0">
                <a:solidFill>
                  <a:schemeClr val="tx1">
                    <a:lumMod val="85000"/>
                    <a:lumOff val="15000"/>
                  </a:schemeClr>
                </a:solidFill>
                <a:latin typeface="Calibri" panose="020F0502020204030204" pitchFamily="34" charset="0"/>
                <a:cs typeface="Calibri" panose="020F0502020204030204" pitchFamily="34" charset="0"/>
              </a:rPr>
              <a:t>La phase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pré-projet</a:t>
            </a:r>
            <a:r>
              <a:rPr lang="en-CA" sz="1400" dirty="0">
                <a:solidFill>
                  <a:schemeClr val="tx1">
                    <a:lumMod val="85000"/>
                    <a:lumOff val="15000"/>
                  </a:schemeClr>
                </a:solidFill>
                <a:latin typeface="Calibri" panose="020F0502020204030204" pitchFamily="34" charset="0"/>
                <a:cs typeface="Calibri" panose="020F0502020204030204" pitchFamily="34" charset="0"/>
              </a:rPr>
              <a:t> vise à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receuillir</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l’information</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p>
          <a:p>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pPr marL="171450" indent="-171450" defTabSz="268288">
              <a:buFont typeface="Arial" panose="020B0604020202020204" pitchFamily="34" charset="0"/>
              <a:buChar char="•"/>
            </a:pPr>
            <a:r>
              <a:rPr lang="en-CA" sz="1400" dirty="0">
                <a:solidFill>
                  <a:schemeClr val="tx1">
                    <a:lumMod val="85000"/>
                    <a:lumOff val="15000"/>
                  </a:schemeClr>
                </a:solidFill>
                <a:latin typeface="Calibri" panose="020F0502020204030204" pitchFamily="34" charset="0"/>
                <a:cs typeface="Calibri" panose="020F0502020204030204" pitchFamily="34" charset="0"/>
              </a:rPr>
              <a:t>sur les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besoins</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chercheurs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d’emplois</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gestionnaires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d’embauche</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professionnels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en</a:t>
            </a:r>
            <a:r>
              <a:rPr lang="en-CA" sz="1400" dirty="0">
                <a:solidFill>
                  <a:schemeClr val="tx1">
                    <a:lumMod val="85000"/>
                    <a:lumOff val="15000"/>
                  </a:schemeClr>
                </a:solidFill>
                <a:latin typeface="Calibri" panose="020F0502020204030204" pitchFamily="34" charset="0"/>
                <a:cs typeface="Calibri" panose="020F0502020204030204" pitchFamily="34" charset="0"/>
              </a:rPr>
              <a:t> RH et des parties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prenantes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pPr marL="171450" indent="-171450" defTabSz="268288">
              <a:buFont typeface="Arial" panose="020B0604020202020204" pitchFamily="34" charset="0"/>
              <a:buChar char="•"/>
            </a:pPr>
            <a:r>
              <a:rPr lang="en-CA" sz="1400" dirty="0">
                <a:solidFill>
                  <a:schemeClr val="tx1">
                    <a:lumMod val="85000"/>
                    <a:lumOff val="15000"/>
                  </a:schemeClr>
                </a:solidFill>
                <a:latin typeface="Calibri" panose="020F0502020204030204" pitchFamily="34" charset="0"/>
                <a:cs typeface="Calibri" panose="020F0502020204030204" pitchFamily="34" charset="0"/>
              </a:rPr>
              <a:t>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l’industrie</a:t>
            </a:r>
            <a:r>
              <a:rPr lang="en-CA" sz="1400" dirty="0">
                <a:solidFill>
                  <a:schemeClr val="tx1">
                    <a:lumMod val="85000"/>
                    <a:lumOff val="15000"/>
                  </a:schemeClr>
                </a:solidFill>
                <a:latin typeface="Calibri" panose="020F0502020204030204" pitchFamily="34" charset="0"/>
                <a:cs typeface="Calibri" panose="020F0502020204030204" pitchFamily="34" charset="0"/>
              </a:rPr>
              <a:t> sur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ce</a:t>
            </a:r>
            <a:r>
              <a:rPr lang="en-CA" sz="1400" dirty="0">
                <a:solidFill>
                  <a:schemeClr val="tx1">
                    <a:lumMod val="85000"/>
                    <a:lumOff val="15000"/>
                  </a:schemeClr>
                </a:solidFill>
                <a:latin typeface="Calibri" panose="020F0502020204030204" pitchFamily="34" charset="0"/>
                <a:cs typeface="Calibri" panose="020F0502020204030204" pitchFamily="34" charset="0"/>
              </a:rPr>
              <a:t> qui </a:t>
            </a:r>
            <a:r>
              <a:rPr lang="en-CA" sz="1400" dirty="0" err="1">
                <a:solidFill>
                  <a:schemeClr val="tx1">
                    <a:lumMod val="85000"/>
                    <a:lumOff val="15000"/>
                  </a:schemeClr>
                </a:solidFill>
                <a:latin typeface="Calibri" panose="020F0502020204030204" pitchFamily="34" charset="0"/>
                <a:cs typeface="Calibri" panose="020F0502020204030204" pitchFamily="34" charset="0"/>
              </a:rPr>
              <a:t>existe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actuellement</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dans</a:t>
            </a:r>
            <a:r>
              <a:rPr lang="en-CA" sz="1400" dirty="0">
                <a:solidFill>
                  <a:schemeClr val="tx1">
                    <a:lumMod val="85000"/>
                    <a:lumOff val="15000"/>
                  </a:schemeClr>
                </a:solidFill>
                <a:latin typeface="Calibri" panose="020F0502020204030204" pitchFamily="34" charset="0"/>
                <a:cs typeface="Calibri" panose="020F0502020204030204" pitchFamily="34" charset="0"/>
              </a:rPr>
              <a:t> le </a:t>
            </a:r>
            <a:r>
              <a:rPr lang="en-CA" sz="1400" dirty="0" err="1">
                <a:solidFill>
                  <a:schemeClr val="tx1">
                    <a:lumMod val="85000"/>
                    <a:lumOff val="15000"/>
                  </a:schemeClr>
                </a:solidFill>
                <a:latin typeface="Calibri" panose="020F0502020204030204" pitchFamily="34" charset="0"/>
                <a:cs typeface="Calibri" panose="020F0502020204030204" pitchFamily="34" charset="0"/>
              </a:rPr>
              <a:t>secteur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privé</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comme</a:t>
            </a:r>
            <a:r>
              <a:rPr lang="en-CA" sz="1400" dirty="0">
                <a:solidFill>
                  <a:schemeClr val="tx1">
                    <a:lumMod val="85000"/>
                    <a:lumOff val="15000"/>
                  </a:schemeClr>
                </a:solidFill>
                <a:latin typeface="Calibri" panose="020F0502020204030204" pitchFamily="34" charset="0"/>
                <a:cs typeface="Calibri" panose="020F0502020204030204" pitchFamily="34" charset="0"/>
              </a:rPr>
              <a:t> solution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recrutement</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674787" y="2794575"/>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Découverte</a:t>
            </a:r>
            <a:r>
              <a:rPr lang="en-CA" sz="1400" b="1" dirty="0">
                <a:solidFill>
                  <a:schemeClr val="tx1">
                    <a:lumMod val="85000"/>
                    <a:lumOff val="15000"/>
                  </a:schemeClr>
                </a:solidFill>
                <a:latin typeface="Calibri" panose="020F0502020204030204" pitchFamily="34" charset="0"/>
                <a:cs typeface="Calibri" panose="020F0502020204030204" pitchFamily="34" charset="0"/>
              </a:rPr>
              <a:t> </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pré-projet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a:t>
            </a:r>
            <a:r>
              <a:rPr lang="en-CA" sz="1400" b="1" dirty="0" err="1">
                <a:solidFill>
                  <a:schemeClr val="tx1">
                    <a:lumMod val="85000"/>
                    <a:lumOff val="15000"/>
                  </a:schemeClr>
                </a:solidFill>
                <a:latin typeface="Calibri" panose="020F0502020204030204" pitchFamily="34" charset="0"/>
                <a:cs typeface="Calibri" panose="020F0502020204030204" pitchFamily="34" charset="0"/>
              </a:rPr>
              <a:t>Partie</a:t>
            </a:r>
            <a:r>
              <a:rPr lang="en-CA" sz="1400" b="1" dirty="0">
                <a:solidFill>
                  <a:schemeClr val="tx1">
                    <a:lumMod val="85000"/>
                    <a:lumOff val="15000"/>
                  </a:schemeClr>
                </a:solidFill>
                <a:latin typeface="Calibri" panose="020F0502020204030204" pitchFamily="34" charset="0"/>
                <a:cs typeface="Calibri" panose="020F0502020204030204" pitchFamily="34" charset="0"/>
              </a:rPr>
              <a:t> 2 : 2019-2020) </a:t>
            </a:r>
          </a:p>
        </p:txBody>
      </p:sp>
      <p:sp>
        <p:nvSpPr>
          <p:cNvPr id="15" name="TextBox 14"/>
          <p:cNvSpPr txBox="1"/>
          <p:nvPr/>
        </p:nvSpPr>
        <p:spPr>
          <a:xfrm>
            <a:off x="3745148" y="2583799"/>
            <a:ext cx="7532914" cy="954107"/>
          </a:xfrm>
          <a:prstGeom prst="rect">
            <a:avLst/>
          </a:prstGeom>
          <a:noFill/>
        </p:spPr>
        <p:txBody>
          <a:bodyPr wrap="square" rtlCol="0">
            <a:spAutoFit/>
          </a:bodyPr>
          <a:lstStyle/>
          <a:p>
            <a:r>
              <a:rPr lang="en-CA" sz="1400" dirty="0" err="1">
                <a:solidFill>
                  <a:schemeClr val="tx1">
                    <a:lumMod val="85000"/>
                    <a:lumOff val="15000"/>
                  </a:schemeClr>
                </a:solidFill>
                <a:latin typeface="Calibri" panose="020F0502020204030204" pitchFamily="34" charset="0"/>
                <a:cs typeface="Calibri" panose="020F0502020204030204" pitchFamily="34" charset="0"/>
              </a:rPr>
              <a:t>Évaluer</a:t>
            </a:r>
            <a:r>
              <a:rPr lang="en-CA" sz="1400" dirty="0">
                <a:solidFill>
                  <a:schemeClr val="tx1">
                    <a:lumMod val="85000"/>
                    <a:lumOff val="15000"/>
                  </a:schemeClr>
                </a:solidFill>
                <a:latin typeface="Calibri" panose="020F0502020204030204" pitchFamily="34" charset="0"/>
                <a:cs typeface="Calibri" panose="020F0502020204030204" pitchFamily="34" charset="0"/>
              </a:rPr>
              <a:t> et examiner </a:t>
            </a:r>
            <a:r>
              <a:rPr lang="en-CA" sz="1400" dirty="0" err="1">
                <a:solidFill>
                  <a:schemeClr val="tx1">
                    <a:lumMod val="85000"/>
                    <a:lumOff val="15000"/>
                  </a:schemeClr>
                </a:solidFill>
                <a:latin typeface="Calibri" panose="020F0502020204030204" pitchFamily="34" charset="0"/>
                <a:cs typeface="Calibri" panose="020F0502020204030204" pitchFamily="34" charset="0"/>
              </a:rPr>
              <a:t>l’analyse</a:t>
            </a:r>
            <a:r>
              <a:rPr lang="en-CA" sz="1400" dirty="0">
                <a:solidFill>
                  <a:schemeClr val="tx1">
                    <a:lumMod val="85000"/>
                    <a:lumOff val="15000"/>
                  </a:schemeClr>
                </a:solidFill>
                <a:latin typeface="Calibri" panose="020F0502020204030204" pitchFamily="34" charset="0"/>
                <a:cs typeface="Calibri" panose="020F0502020204030204" pitchFamily="34" charset="0"/>
              </a:rPr>
              <a:t> des options pour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déterminer</a:t>
            </a:r>
            <a:r>
              <a:rPr lang="en-CA" sz="1400" dirty="0">
                <a:solidFill>
                  <a:schemeClr val="tx1">
                    <a:lumMod val="85000"/>
                    <a:lumOff val="15000"/>
                  </a:schemeClr>
                </a:solidFill>
                <a:latin typeface="Calibri" panose="020F0502020204030204" pitchFamily="34" charset="0"/>
                <a:cs typeface="Calibri" panose="020F0502020204030204" pitchFamily="34" charset="0"/>
              </a:rPr>
              <a:t> la </a:t>
            </a:r>
            <a:r>
              <a:rPr lang="en-CA" sz="1400" dirty="0" err="1">
                <a:solidFill>
                  <a:schemeClr val="tx1">
                    <a:lumMod val="85000"/>
                    <a:lumOff val="15000"/>
                  </a:schemeClr>
                </a:solidFill>
                <a:latin typeface="Calibri" panose="020F0502020204030204" pitchFamily="34" charset="0"/>
                <a:cs typeface="Calibri" panose="020F0502020204030204" pitchFamily="34" charset="0"/>
              </a:rPr>
              <a:t>voie</a:t>
            </a:r>
            <a:r>
              <a:rPr lang="en-CA" sz="1400" dirty="0">
                <a:solidFill>
                  <a:schemeClr val="tx1">
                    <a:lumMod val="85000"/>
                    <a:lumOff val="15000"/>
                  </a:schemeClr>
                </a:solidFill>
                <a:latin typeface="Calibri" panose="020F0502020204030204" pitchFamily="34" charset="0"/>
                <a:cs typeface="Calibri" panose="020F0502020204030204" pitchFamily="34" charset="0"/>
              </a:rPr>
              <a:t> à </a:t>
            </a:r>
            <a:r>
              <a:rPr lang="en-CA" sz="1400" dirty="0" err="1">
                <a:solidFill>
                  <a:schemeClr val="tx1">
                    <a:lumMod val="85000"/>
                    <a:lumOff val="15000"/>
                  </a:schemeClr>
                </a:solidFill>
                <a:latin typeface="Calibri" panose="020F0502020204030204" pitchFamily="34" charset="0"/>
                <a:cs typeface="Calibri" panose="020F0502020204030204" pitchFamily="34" charset="0"/>
              </a:rPr>
              <a:t>suivre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qu’il</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s’agisse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d’acheter</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bâtir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ou</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d’une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combinaison</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deux</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endParaRPr lang="en-CA" sz="1400" dirty="0">
              <a:solidFill>
                <a:schemeClr val="tx1">
                  <a:lumMod val="85000"/>
                  <a:lumOff val="15000"/>
                </a:schemeClr>
              </a:solidFill>
              <a:latin typeface="Calibri" panose="020F0502020204030204" pitchFamily="34" charset="0"/>
              <a:cs typeface="Calibri" panose="020F0502020204030204" pitchFamily="34" charset="0"/>
            </a:endParaRPr>
          </a:p>
          <a:p>
            <a:r>
              <a:rPr lang="en-CA" sz="1400" dirty="0" err="1">
                <a:solidFill>
                  <a:schemeClr val="tx1">
                    <a:lumMod val="85000"/>
                    <a:lumOff val="15000"/>
                  </a:schemeClr>
                </a:solidFill>
                <a:latin typeface="Calibri" panose="020F0502020204030204" pitchFamily="34" charset="0"/>
                <a:cs typeface="Calibri" panose="020F0502020204030204" pitchFamily="34" charset="0"/>
              </a:rPr>
              <a:t>Essais</a:t>
            </a:r>
            <a:r>
              <a:rPr lang="en-CA" sz="1400" dirty="0">
                <a:solidFill>
                  <a:schemeClr val="tx1">
                    <a:lumMod val="85000"/>
                    <a:lumOff val="15000"/>
                  </a:schemeClr>
                </a:solidFill>
                <a:latin typeface="Calibri" panose="020F0502020204030204" pitchFamily="34" charset="0"/>
                <a:cs typeface="Calibri" panose="020F0502020204030204" pitchFamily="34" charset="0"/>
              </a:rPr>
              <a:t> des solutions avec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ministères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sélectionnés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674787" y="4114197"/>
            <a:ext cx="2813958" cy="523220"/>
          </a:xfrm>
          <a:prstGeom prst="rect">
            <a:avLst/>
          </a:prstGeom>
          <a:noFill/>
        </p:spPr>
        <p:txBody>
          <a:bodyPr wrap="square" rtlCol="0">
            <a:spAutoFit/>
          </a:bodyPr>
          <a:lstStyle/>
          <a:p>
            <a:pPr algn="ctr"/>
            <a:r>
              <a:rPr lang="en-CA" sz="1400" b="1" dirty="0">
                <a:latin typeface="Calibri" panose="020F0502020204030204" pitchFamily="34" charset="0"/>
                <a:cs typeface="Calibri" panose="020F0502020204030204" pitchFamily="34" charset="0"/>
              </a:rPr>
              <a:t>Phase 1 </a:t>
            </a:r>
            <a:r>
              <a:rPr lang="en-CA" sz="1400" b="1" dirty="0" err="1">
                <a:latin typeface="Calibri" panose="020F0502020204030204" pitchFamily="34" charset="0"/>
                <a:cs typeface="Calibri" panose="020F0502020204030204" pitchFamily="34" charset="0"/>
              </a:rPr>
              <a:t>Déploiement</a:t>
            </a:r>
            <a:r>
              <a:rPr lang="en-CA" sz="1400" b="1" dirty="0">
                <a:latin typeface="Calibri" panose="020F0502020204030204" pitchFamily="34" charset="0"/>
                <a:cs typeface="Calibri" panose="020F0502020204030204" pitchFamily="34" charset="0"/>
              </a:rPr>
              <a:t> et stabilisation (2020-2021)</a:t>
            </a:r>
          </a:p>
        </p:txBody>
      </p:sp>
      <p:sp>
        <p:nvSpPr>
          <p:cNvPr id="18" name="TextBox 17"/>
          <p:cNvSpPr txBox="1"/>
          <p:nvPr/>
        </p:nvSpPr>
        <p:spPr>
          <a:xfrm>
            <a:off x="3745148" y="3993859"/>
            <a:ext cx="7676669" cy="738664"/>
          </a:xfrm>
          <a:prstGeom prst="rect">
            <a:avLst/>
          </a:prstGeom>
          <a:noFill/>
        </p:spPr>
        <p:txBody>
          <a:bodyPr wrap="square" rtlCol="0">
            <a:spAutoFit/>
          </a:bodyPr>
          <a:lstStyle/>
          <a:p>
            <a:r>
              <a:rPr lang="en-CA" sz="1400" dirty="0">
                <a:solidFill>
                  <a:schemeClr val="tx1">
                    <a:lumMod val="85000"/>
                    <a:lumOff val="15000"/>
                  </a:schemeClr>
                </a:solidFill>
                <a:latin typeface="Calibri" panose="020F0502020204030204" pitchFamily="34" charset="0"/>
                <a:cs typeface="Calibri" panose="020F0502020204030204" pitchFamily="34" charset="0"/>
              </a:rPr>
              <a:t>La CFP </a:t>
            </a:r>
            <a:r>
              <a:rPr lang="en-CA" sz="1400" dirty="0" err="1">
                <a:solidFill>
                  <a:schemeClr val="tx1">
                    <a:lumMod val="85000"/>
                    <a:lumOff val="15000"/>
                  </a:schemeClr>
                </a:solidFill>
                <a:latin typeface="Calibri" panose="020F0502020204030204" pitchFamily="34" charset="0"/>
                <a:cs typeface="Calibri" panose="020F0502020204030204" pitchFamily="34" charset="0"/>
              </a:rPr>
              <a:t>déploira</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une</a:t>
            </a:r>
            <a:r>
              <a:rPr lang="en-CA" sz="1400" dirty="0">
                <a:solidFill>
                  <a:schemeClr val="tx1">
                    <a:lumMod val="85000"/>
                    <a:lumOff val="15000"/>
                  </a:schemeClr>
                </a:solidFill>
                <a:latin typeface="Calibri" panose="020F0502020204030204" pitchFamily="34" charset="0"/>
                <a:cs typeface="Calibri" panose="020F0502020204030204" pitchFamily="34" charset="0"/>
              </a:rPr>
              <a:t> solution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recrutement</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numérique</a:t>
            </a:r>
            <a:r>
              <a:rPr lang="en-CA" sz="1400" dirty="0">
                <a:solidFill>
                  <a:schemeClr val="tx1">
                    <a:lumMod val="85000"/>
                    <a:lumOff val="15000"/>
                  </a:schemeClr>
                </a:solidFill>
                <a:latin typeface="Calibri" panose="020F0502020204030204" pitchFamily="34" charset="0"/>
                <a:cs typeface="Calibri" panose="020F0502020204030204" pitchFamily="34" charset="0"/>
              </a:rPr>
              <a:t> inclusive, </a:t>
            </a:r>
            <a:r>
              <a:rPr lang="en-CA" sz="1400" dirty="0" err="1">
                <a:solidFill>
                  <a:schemeClr val="tx1">
                    <a:lumMod val="85000"/>
                    <a:lumOff val="15000"/>
                  </a:schemeClr>
                </a:solidFill>
                <a:latin typeface="Calibri" panose="020F0502020204030204" pitchFamily="34" charset="0"/>
                <a:cs typeface="Calibri" panose="020F0502020204030204" pitchFamily="34" charset="0"/>
              </a:rPr>
              <a:t>moderne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centrée</a:t>
            </a:r>
            <a:r>
              <a:rPr lang="en-CA" sz="1400" dirty="0">
                <a:solidFill>
                  <a:schemeClr val="tx1">
                    <a:lumMod val="85000"/>
                    <a:lumOff val="15000"/>
                  </a:schemeClr>
                </a:solidFill>
                <a:latin typeface="Calibri" panose="020F0502020204030204" pitchFamily="34" charset="0"/>
                <a:cs typeface="Calibri" panose="020F0502020204030204" pitchFamily="34" charset="0"/>
              </a:rPr>
              <a:t> sur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l’utilisateur</a:t>
            </a:r>
            <a:r>
              <a:rPr lang="en-CA" sz="1400" dirty="0">
                <a:solidFill>
                  <a:schemeClr val="tx1">
                    <a:lumMod val="85000"/>
                    <a:lumOff val="15000"/>
                  </a:schemeClr>
                </a:solidFill>
                <a:latin typeface="Calibri" panose="020F0502020204030204" pitchFamily="34" charset="0"/>
                <a:cs typeface="Calibri" panose="020F0502020204030204" pitchFamily="34" charset="0"/>
              </a:rPr>
              <a:t> et </a:t>
            </a:r>
            <a:r>
              <a:rPr lang="en-CA" sz="1400" dirty="0" err="1">
                <a:solidFill>
                  <a:schemeClr val="tx1">
                    <a:lumMod val="85000"/>
                    <a:lumOff val="15000"/>
                  </a:schemeClr>
                </a:solidFill>
                <a:latin typeface="Calibri" panose="020F0502020204030204" pitchFamily="34" charset="0"/>
                <a:cs typeface="Calibri" panose="020F0502020204030204" pitchFamily="34" charset="0"/>
              </a:rPr>
              <a:t>harmonieuse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Une</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approche</a:t>
            </a:r>
            <a:r>
              <a:rPr lang="en-CA" sz="1400" dirty="0">
                <a:solidFill>
                  <a:schemeClr val="tx1">
                    <a:lumMod val="85000"/>
                    <a:lumOff val="15000"/>
                  </a:schemeClr>
                </a:solidFill>
                <a:latin typeface="Calibri" panose="020F0502020204030204" pitchFamily="34" charset="0"/>
                <a:cs typeface="Calibri" panose="020F0502020204030204" pitchFamily="34" charset="0"/>
              </a:rPr>
              <a:t> par </a:t>
            </a:r>
            <a:r>
              <a:rPr lang="en-CA" sz="1400" dirty="0" err="1">
                <a:solidFill>
                  <a:schemeClr val="tx1">
                    <a:lumMod val="85000"/>
                    <a:lumOff val="15000"/>
                  </a:schemeClr>
                </a:solidFill>
                <a:latin typeface="Calibri" panose="020F0502020204030204" pitchFamily="34" charset="0"/>
                <a:cs typeface="Calibri" panose="020F0502020204030204" pitchFamily="34" charset="0"/>
              </a:rPr>
              <a:t>étapes</a:t>
            </a:r>
            <a:r>
              <a:rPr lang="en-CA" sz="1400" dirty="0">
                <a:solidFill>
                  <a:schemeClr val="tx1">
                    <a:lumMod val="85000"/>
                    <a:lumOff val="15000"/>
                  </a:schemeClr>
                </a:solidFill>
                <a:latin typeface="Calibri" panose="020F0502020204030204" pitchFamily="34" charset="0"/>
                <a:cs typeface="Calibri" panose="020F0502020204030204" pitchFamily="34" charset="0"/>
              </a:rPr>
              <a:t> sera </a:t>
            </a:r>
            <a:r>
              <a:rPr lang="en-CA" sz="1400" dirty="0" err="1">
                <a:solidFill>
                  <a:schemeClr val="tx1">
                    <a:lumMod val="85000"/>
                    <a:lumOff val="15000"/>
                  </a:schemeClr>
                </a:solidFill>
                <a:latin typeface="Calibri" panose="020F0502020204030204" pitchFamily="34" charset="0"/>
                <a:cs typeface="Calibri" panose="020F0502020204030204" pitchFamily="34" charset="0"/>
              </a:rPr>
              <a:t>utilisée</a:t>
            </a:r>
            <a:r>
              <a:rPr lang="en-CA" sz="1400" dirty="0">
                <a:solidFill>
                  <a:schemeClr val="tx1">
                    <a:lumMod val="85000"/>
                    <a:lumOff val="15000"/>
                  </a:schemeClr>
                </a:solidFill>
                <a:latin typeface="Calibri" panose="020F0502020204030204" pitchFamily="34" charset="0"/>
                <a:cs typeface="Calibri" panose="020F0502020204030204" pitchFamily="34" charset="0"/>
              </a:rPr>
              <a:t> pour </a:t>
            </a:r>
            <a:r>
              <a:rPr lang="en-CA" sz="1400" dirty="0" err="1">
                <a:solidFill>
                  <a:schemeClr val="tx1">
                    <a:lumMod val="85000"/>
                    <a:lumOff val="15000"/>
                  </a:schemeClr>
                </a:solidFill>
                <a:latin typeface="Calibri" panose="020F0502020204030204" pitchFamily="34" charset="0"/>
                <a:cs typeface="Calibri" panose="020F0502020204030204" pitchFamily="34" charset="0"/>
              </a:rPr>
              <a:t>garantir</a:t>
            </a:r>
            <a:r>
              <a:rPr lang="en-CA" sz="1400" dirty="0">
                <a:solidFill>
                  <a:schemeClr val="tx1">
                    <a:lumMod val="85000"/>
                    <a:lumOff val="15000"/>
                  </a:schemeClr>
                </a:solidFill>
                <a:latin typeface="Calibri" panose="020F0502020204030204" pitchFamily="34" charset="0"/>
                <a:cs typeface="Calibri" panose="020F0502020204030204" pitchFamily="34" charset="0"/>
              </a:rPr>
              <a:t> la </a:t>
            </a:r>
            <a:r>
              <a:rPr lang="en-CA" sz="1400" dirty="0" err="1">
                <a:solidFill>
                  <a:schemeClr val="tx1">
                    <a:lumMod val="85000"/>
                    <a:lumOff val="15000"/>
                  </a:schemeClr>
                </a:solidFill>
                <a:latin typeface="Calibri" panose="020F0502020204030204" pitchFamily="34" charset="0"/>
                <a:cs typeface="Calibri" panose="020F0502020204030204" pitchFamily="34" charset="0"/>
              </a:rPr>
              <a:t>stabilité</a:t>
            </a:r>
            <a:r>
              <a:rPr lang="en-CA" sz="1400" dirty="0">
                <a:solidFill>
                  <a:schemeClr val="tx1">
                    <a:lumMod val="85000"/>
                    <a:lumOff val="15000"/>
                  </a:schemeClr>
                </a:solidFill>
                <a:latin typeface="Calibri" panose="020F0502020204030204" pitchFamily="34" charset="0"/>
                <a:cs typeface="Calibri" panose="020F0502020204030204" pitchFamily="34" charset="0"/>
              </a:rPr>
              <a:t> de la plate-</a:t>
            </a:r>
            <a:r>
              <a:rPr lang="en-CA" sz="1400" dirty="0" err="1">
                <a:solidFill>
                  <a:schemeClr val="tx1">
                    <a:lumMod val="85000"/>
                    <a:lumOff val="15000"/>
                  </a:schemeClr>
                </a:solidFill>
                <a:latin typeface="Calibri" panose="020F0502020204030204" pitchFamily="34" charset="0"/>
                <a:cs typeface="Calibri" panose="020F0502020204030204" pitchFamily="34" charset="0"/>
              </a:rPr>
              <a:t>forme</a:t>
            </a:r>
            <a:r>
              <a:rPr lang="en-CA" sz="1400" dirty="0">
                <a:solidFill>
                  <a:schemeClr val="tx1">
                    <a:lumMod val="85000"/>
                    <a:lumOff val="15000"/>
                  </a:schemeClr>
                </a:solidFill>
                <a:latin typeface="Calibri" panose="020F0502020204030204" pitchFamily="34" charset="0"/>
                <a:cs typeface="Calibri" panose="020F0502020204030204" pitchFamily="34" charset="0"/>
              </a:rPr>
              <a:t> et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ses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fonctionnalités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Rectangle 20"/>
          <p:cNvSpPr/>
          <p:nvPr/>
        </p:nvSpPr>
        <p:spPr>
          <a:xfrm>
            <a:off x="779588" y="5476967"/>
            <a:ext cx="2738147" cy="523220"/>
          </a:xfrm>
          <a:prstGeom prst="rect">
            <a:avLst/>
          </a:prstGeom>
        </p:spPr>
        <p:txBody>
          <a:bodyPr wrap="square">
            <a:spAutoFit/>
          </a:bodyPr>
          <a:lstStyle/>
          <a:p>
            <a:pPr algn="ct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Phase 2 </a:t>
            </a:r>
            <a:r>
              <a:rPr lang="en-CA"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Gestion</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du </a:t>
            </a:r>
            <a:r>
              <a:rPr lang="en-CA"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produit</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(2021-2022 et au-</a:t>
            </a:r>
            <a:r>
              <a:rPr lang="en-CA" sz="1400" b="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delà</a:t>
            </a: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3721770" y="5358838"/>
            <a:ext cx="7676669" cy="738664"/>
          </a:xfrm>
          <a:prstGeom prst="rect">
            <a:avLst/>
          </a:prstGeom>
          <a:noFill/>
        </p:spPr>
        <p:txBody>
          <a:bodyPr wrap="square" rtlCol="0">
            <a:spAutoFit/>
          </a:bodyPr>
          <a:lstStyle/>
          <a:p>
            <a:r>
              <a:rPr lang="en-CA" sz="1400" dirty="0">
                <a:solidFill>
                  <a:schemeClr val="tx1">
                    <a:lumMod val="85000"/>
                    <a:lumOff val="15000"/>
                  </a:schemeClr>
                </a:solidFill>
                <a:latin typeface="Calibri" panose="020F0502020204030204" pitchFamily="34" charset="0"/>
                <a:cs typeface="Calibri" panose="020F0502020204030204" pitchFamily="34" charset="0"/>
              </a:rPr>
              <a:t>Au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cours</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cette</a:t>
            </a:r>
            <a:r>
              <a:rPr lang="en-CA" sz="1400" dirty="0">
                <a:solidFill>
                  <a:schemeClr val="tx1">
                    <a:lumMod val="85000"/>
                    <a:lumOff val="15000"/>
                  </a:schemeClr>
                </a:solidFill>
                <a:latin typeface="Calibri" panose="020F0502020204030204" pitchFamily="34" charset="0"/>
                <a:cs typeface="Calibri" panose="020F0502020204030204" pitchFamily="34" charset="0"/>
              </a:rPr>
              <a:t> phase, la CFP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continuera</a:t>
            </a:r>
            <a:r>
              <a:rPr lang="en-CA" sz="1400" dirty="0">
                <a:solidFill>
                  <a:schemeClr val="tx1">
                    <a:lumMod val="85000"/>
                    <a:lumOff val="15000"/>
                  </a:schemeClr>
                </a:solidFill>
                <a:latin typeface="Calibri" panose="020F0502020204030204" pitchFamily="34" charset="0"/>
                <a:cs typeface="Calibri" panose="020F0502020204030204" pitchFamily="34" charset="0"/>
              </a:rPr>
              <a:t>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solliciter</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commentaires</a:t>
            </a:r>
            <a:r>
              <a:rPr lang="en-CA" sz="1400" dirty="0">
                <a:solidFill>
                  <a:schemeClr val="tx1">
                    <a:lumMod val="85000"/>
                    <a:lumOff val="15000"/>
                  </a:schemeClr>
                </a:solidFill>
                <a:latin typeface="Calibri" panose="020F0502020204030204" pitchFamily="34" charset="0"/>
                <a:cs typeface="Calibri" panose="020F0502020204030204" pitchFamily="34" charset="0"/>
              </a:rPr>
              <a:t> sur la nouvelle solution de </a:t>
            </a:r>
            <a:r>
              <a:rPr lang="en-CA" sz="1400" dirty="0" err="1">
                <a:solidFill>
                  <a:schemeClr val="tx1">
                    <a:lumMod val="85000"/>
                    <a:lumOff val="15000"/>
                  </a:schemeClr>
                </a:solidFill>
                <a:latin typeface="Calibri" panose="020F0502020204030204" pitchFamily="34" charset="0"/>
                <a:cs typeface="Calibri" panose="020F0502020204030204" pitchFamily="34" charset="0"/>
              </a:rPr>
              <a:t>recrutement</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afin</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d’apporter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d’autres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améliorations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dans</a:t>
            </a:r>
            <a:r>
              <a:rPr lang="en-CA" sz="1400" dirty="0">
                <a:solidFill>
                  <a:schemeClr val="tx1">
                    <a:lumMod val="85000"/>
                    <a:lumOff val="15000"/>
                  </a:schemeClr>
                </a:solidFill>
                <a:latin typeface="Calibri" panose="020F0502020204030204" pitchFamily="34" charset="0"/>
                <a:cs typeface="Calibri" panose="020F0502020204030204" pitchFamily="34" charset="0"/>
              </a:rPr>
              <a:t> les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domaines</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clés</a:t>
            </a:r>
            <a:r>
              <a:rPr lang="en-CA" sz="1400" dirty="0">
                <a:solidFill>
                  <a:schemeClr val="tx1">
                    <a:lumMod val="85000"/>
                    <a:lumOff val="15000"/>
                  </a:schemeClr>
                </a:solidFill>
                <a:latin typeface="Calibri" panose="020F0502020204030204" pitchFamily="34" charset="0"/>
                <a:cs typeface="Calibri" panose="020F0502020204030204" pitchFamily="34" charset="0"/>
              </a:rPr>
              <a:t> et </a:t>
            </a:r>
            <a:r>
              <a:rPr lang="en-CA" sz="1400" dirty="0" err="1">
                <a:solidFill>
                  <a:schemeClr val="tx1">
                    <a:lumMod val="85000"/>
                    <a:lumOff val="15000"/>
                  </a:schemeClr>
                </a:solidFill>
                <a:latin typeface="Calibri" panose="020F0502020204030204" pitchFamily="34" charset="0"/>
                <a:cs typeface="Calibri" panose="020F0502020204030204" pitchFamily="34" charset="0"/>
              </a:rPr>
              <a:t>d’améliorer</a:t>
            </a:r>
            <a:r>
              <a:rPr lang="en-CA" sz="1400" dirty="0">
                <a:solidFill>
                  <a:schemeClr val="tx1">
                    <a:lumMod val="85000"/>
                    <a:lumOff val="15000"/>
                  </a:schemeClr>
                </a:solidFill>
                <a:latin typeface="Calibri" panose="020F0502020204030204" pitchFamily="34" charset="0"/>
                <a:cs typeface="Calibri" panose="020F0502020204030204" pitchFamily="34" charset="0"/>
              </a:rPr>
              <a:t> </a:t>
            </a:r>
            <a:r>
              <a:rPr lang="en-CA" sz="1400" dirty="0" err="1">
                <a:solidFill>
                  <a:schemeClr val="tx1">
                    <a:lumMod val="85000"/>
                    <a:lumOff val="15000"/>
                  </a:schemeClr>
                </a:solidFill>
                <a:latin typeface="Calibri" panose="020F0502020204030204" pitchFamily="34" charset="0"/>
                <a:cs typeface="Calibri" panose="020F0502020204030204" pitchFamily="34" charset="0"/>
              </a:rPr>
              <a:t>l’expérience</a:t>
            </a:r>
            <a:r>
              <a:rPr lang="en-CA" sz="1400" dirty="0">
                <a:solidFill>
                  <a:schemeClr val="tx1">
                    <a:lumMod val="85000"/>
                    <a:lumOff val="15000"/>
                  </a:schemeClr>
                </a:solidFill>
                <a:latin typeface="Calibri" panose="020F0502020204030204" pitchFamily="34" charset="0"/>
                <a:cs typeface="Calibri" panose="020F0502020204030204" pitchFamily="34" charset="0"/>
              </a:rPr>
              <a:t> des </a:t>
            </a:r>
            <a:r>
              <a:rPr lang="en-CA" sz="1400" dirty="0" err="1">
                <a:solidFill>
                  <a:schemeClr val="tx1">
                    <a:lumMod val="85000"/>
                    <a:lumOff val="15000"/>
                  </a:schemeClr>
                </a:solidFill>
                <a:latin typeface="Calibri" panose="020F0502020204030204" pitchFamily="34" charset="0"/>
                <a:cs typeface="Calibri" panose="020F0502020204030204" pitchFamily="34" charset="0"/>
              </a:rPr>
              <a:t>utilisateurs</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1D1AD188-3738-441A-AC94-D3DC541856D0}" type="slidenum">
              <a:rPr lang="en-CA" smtClean="0"/>
              <a:t>4</a:t>
            </a:fld>
            <a:endParaRPr lang="en-CA"/>
          </a:p>
        </p:txBody>
      </p:sp>
    </p:spTree>
    <p:extLst>
      <p:ext uri="{BB962C8B-B14F-4D97-AF65-F5344CB8AC3E}">
        <p14:creationId xmlns:p14="http://schemas.microsoft.com/office/powerpoint/2010/main" val="3187273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Notre travail est basé sur les normes numériques du </a:t>
            </a:r>
            <a:r>
              <a:rPr lang="fr-CA" sz="4000" b="1" dirty="0" err="1">
                <a:solidFill>
                  <a:srgbClr val="2D6576"/>
                </a:solidFill>
                <a:latin typeface="Franklin Gothic Medium" panose="020B0603020102020204" pitchFamily="34" charset="0"/>
              </a:rPr>
              <a:t>gc</a:t>
            </a:r>
            <a:endParaRPr lang="en-CA" sz="4000" dirty="0"/>
          </a:p>
        </p:txBody>
      </p:sp>
      <p:pic>
        <p:nvPicPr>
          <p:cNvPr id="5" name="Image 4" title="Normes numériques du GC"/>
          <p:cNvPicPr>
            <a:picLocks noChangeAspect="1"/>
          </p:cNvPicPr>
          <p:nvPr/>
        </p:nvPicPr>
        <p:blipFill>
          <a:blip r:embed="rId3"/>
          <a:stretch>
            <a:fillRect/>
          </a:stretch>
        </p:blipFill>
        <p:spPr>
          <a:xfrm>
            <a:off x="782595" y="1830527"/>
            <a:ext cx="10054738" cy="4914497"/>
          </a:xfrm>
          <a:prstGeom prst="rect">
            <a:avLst/>
          </a:prstGeom>
        </p:spPr>
      </p:pic>
      <p:sp>
        <p:nvSpPr>
          <p:cNvPr id="6" name="Content Placeholder 5" hidden="1"/>
          <p:cNvSpPr>
            <a:spLocks noGrp="1"/>
          </p:cNvSpPr>
          <p:nvPr>
            <p:ph idx="1"/>
          </p:nvPr>
        </p:nvSpPr>
        <p:spPr/>
        <p:txBody>
          <a:bodyPr>
            <a:normAutofit fontScale="25000" lnSpcReduction="20000"/>
          </a:bodyPr>
          <a:lstStyle/>
          <a:p>
            <a:r>
              <a:rPr lang="fr-FR" b="1" dirty="0"/>
              <a:t>Améliorer les services gouvernementaux à l’ère numérique</a:t>
            </a:r>
          </a:p>
          <a:p>
            <a:r>
              <a:rPr lang="fr-FR" dirty="0"/>
              <a:t>Notre objectif est de fournir aux Canadiens des services publics faciles à utiliser et dignes de confiance. Les normes numériques du gouvernement du Canada constituent le fondement du virage du gouvernement vers une plus grande souplesse, une plus grande ouverture et une plus grande attention sur l’utilisateur. Elles guideront les équipes dans la conception de services numériques, d’une façon qui servira le mieux les Canadiens.</a:t>
            </a:r>
          </a:p>
          <a:p>
            <a:r>
              <a:rPr lang="fr-FR" dirty="0"/>
              <a:t>Ces normes numériques ont été créées conjointement avec le public et des groupes d’intervenants clés. Ce sont là des normes vivantes, et elles continueront d’évoluer au fil du temps à mesure que nous comprendrons mieux les complexités de leur mise en pratique.</a:t>
            </a:r>
          </a:p>
          <a:p>
            <a:r>
              <a:rPr lang="fr-FR" b="1" dirty="0"/>
              <a:t>Concevoir avec les utilisateurs</a:t>
            </a:r>
          </a:p>
          <a:p>
            <a:r>
              <a:rPr lang="fr-FR" dirty="0"/>
              <a:t>Faire des recherches en collaboration avec les utilisateurs pour bien comprendre leurs besoins, ainsi que les problèmes que nous voulons régler. Effectuer des tests continus avec les utilisateurs pour éclairer la conception et la mise en œuvre.</a:t>
            </a:r>
          </a:p>
          <a:p>
            <a:r>
              <a:rPr lang="fr-FR" b="1" dirty="0"/>
              <a:t>Effectuer régulièrement des itérations et des améliorations </a:t>
            </a:r>
          </a:p>
          <a:p>
            <a:r>
              <a:rPr lang="fr-FR" dirty="0"/>
              <a:t>Élaborer des services au moyen de méthodes souples et itératives, axées sur l’utilisateur. Effectuer constamment des améliorations en réponse aux besoins des utilisateurs. Essayer de nouvelles approches, commencer petit et passer à l’échelon supérieur. </a:t>
            </a:r>
          </a:p>
          <a:p>
            <a:r>
              <a:rPr lang="fr-FR" b="1" dirty="0"/>
              <a:t>Travailler ouvertement par défaut</a:t>
            </a:r>
          </a:p>
          <a:p>
            <a:r>
              <a:rPr lang="fr-FR" dirty="0"/>
              <a:t>Diffuser ouvertement des données probantes, des travaux de recherche et des éléments de la prise de décisions. Rendre accessibles toutes les données de nature non sensible, les renseignements et les nouveaux codes source conçus dans le cadre de la prestation de services, afin que le monde extérieur puisse se les échanger et les réutiliser sous une licence ouverte.</a:t>
            </a:r>
          </a:p>
          <a:p>
            <a:r>
              <a:rPr lang="fr-FR" b="1" dirty="0"/>
              <a:t>Utiliser des normes et des solutions ouvertes </a:t>
            </a:r>
          </a:p>
          <a:p>
            <a:r>
              <a:rPr lang="fr-FR" dirty="0"/>
              <a:t>Profiter des normes ouvertes et adopter des pratiques exemplaires, y compris l’utilisation de logiciels libres, s’il y a lieu. Concevoir des services et des plateformes que les Canadiens peuvent utiliser de façon intégrée au moyen de n’importe appareil ou réseau. </a:t>
            </a:r>
          </a:p>
          <a:p>
            <a:r>
              <a:rPr lang="fr-FR" b="1" dirty="0"/>
              <a:t>Gérer les risques en matière de sécurité et de protection des renseignements personnels</a:t>
            </a:r>
          </a:p>
          <a:p>
            <a:r>
              <a:rPr lang="fr-FR" dirty="0"/>
              <a:t>Adopter une approche équilibrée de la gestion des risques en appliquant les mesures appropriées en matière de protection des renseignements personnels et de sécurité. Veiller à ce que les mesures de sécurité ne causent pas de friction, afin qu’elles ne deviennent pas un fardeau pour les utilisateurs.</a:t>
            </a:r>
          </a:p>
          <a:p>
            <a:r>
              <a:rPr lang="fr-FR" b="1" dirty="0"/>
              <a:t>Intégrer l’accessibilité dès le départ</a:t>
            </a:r>
          </a:p>
          <a:p>
            <a:r>
              <a:rPr lang="fr-FR" dirty="0"/>
              <a:t>Permettre aux services de respecter ou dépasser les normes d’accessibilité. Communiquer dès le départ avec les utilisateurs ayant des besoins particuliers, pour s’assurer que le résultat conviendra à tout le monde.</a:t>
            </a:r>
          </a:p>
          <a:p>
            <a:r>
              <a:rPr lang="fr-FR" b="1" dirty="0"/>
              <a:t>Permettre au personnel d’offrir de meilleurs services</a:t>
            </a:r>
          </a:p>
          <a:p>
            <a:r>
              <a:rPr lang="fr-FR" dirty="0"/>
              <a:t>Veiller à ce que les employés aient accès aux outils, à la formation et aux technologies dont ils ont besoin. Permettre aux équipes de prendre des décisions tout au long de la conception, de l’élaboration et de l’exploitation du service.</a:t>
            </a:r>
          </a:p>
          <a:p>
            <a:r>
              <a:rPr lang="fr-FR" b="1" dirty="0"/>
              <a:t>Être de bons utilisateurs de données</a:t>
            </a:r>
          </a:p>
          <a:p>
            <a:r>
              <a:rPr lang="fr-FR" dirty="0"/>
              <a:t>Recueillir les données des utilisateurs une seule fois et les réutiliser autant que possible. Veiller à ce que les données soient recueillies et gardées de manière sécuritaire afin que les autres puissent facilement les réutiliser pour offrir des services. </a:t>
            </a:r>
          </a:p>
          <a:p>
            <a:r>
              <a:rPr lang="fr-FR" b="1" dirty="0"/>
              <a:t>Concevoir des services éthiques</a:t>
            </a:r>
          </a:p>
          <a:p>
            <a:r>
              <a:rPr lang="fr-FR" dirty="0"/>
              <a:t>S’assurer que tous reçoivent un traitement équitable. Respecter les lignes directrices éthiques relatives à la conception et à l’utilisation des systèmes automatisés sur lesquels repose la prise de décision (tels que l’utilisation de l’intelligence artificielle).</a:t>
            </a:r>
          </a:p>
          <a:p>
            <a:r>
              <a:rPr lang="fr-FR" b="1" dirty="0"/>
              <a:t>Collaborer largement</a:t>
            </a:r>
          </a:p>
          <a:p>
            <a:r>
              <a:rPr lang="fr-FR" dirty="0"/>
              <a:t>Créer des équipes multidisciplinaires ayant des compétences variées qui sont nécessaires à l’atteinte d’un objectif commun. Échanger et collaborer ouvertement. Déterminer et créer des partenariats qui aident à offrir de la valeur aux utilisateurs.</a:t>
            </a:r>
          </a:p>
          <a:p>
            <a:endParaRPr lang="en-CA" dirty="0"/>
          </a:p>
        </p:txBody>
      </p:sp>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5</a:t>
            </a:fld>
            <a:r>
              <a:rPr lang="en-CA" smtClean="0"/>
              <a:t> -</a:t>
            </a:r>
            <a:endParaRPr lang="en-CA" dirty="0"/>
          </a:p>
        </p:txBody>
      </p:sp>
    </p:spTree>
    <p:extLst>
      <p:ext uri="{BB962C8B-B14F-4D97-AF65-F5344CB8AC3E}">
        <p14:creationId xmlns:p14="http://schemas.microsoft.com/office/powerpoint/2010/main" val="407454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b="1" dirty="0">
                <a:solidFill>
                  <a:srgbClr val="2D6576"/>
                </a:solidFill>
                <a:latin typeface="Franklin Gothic Medium" panose="020B0603020102020204" pitchFamily="34" charset="0"/>
              </a:rPr>
              <a:t>En partenariat avec le SCT…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084832"/>
            <a:ext cx="9720073" cy="3712800"/>
          </a:xfrm>
        </p:spPr>
        <p:txBody>
          <a:bodyPr>
            <a:normAutofit fontScale="92500" lnSpcReduction="10000"/>
          </a:bodyPr>
          <a:lstStyle/>
          <a:p>
            <a:r>
              <a:rPr lang="en-CA" sz="2800" dirty="0">
                <a:latin typeface="Calibri" panose="020F0502020204030204" pitchFamily="34" charset="0"/>
              </a:rPr>
              <a:t>Grâce à un </a:t>
            </a:r>
            <a:r>
              <a:rPr lang="en-CA" sz="2800" dirty="0" err="1">
                <a:latin typeface="Calibri" panose="020F0502020204030204" pitchFamily="34" charset="0"/>
              </a:rPr>
              <a:t>solide</a:t>
            </a:r>
            <a:r>
              <a:rPr lang="en-CA" sz="2800" dirty="0">
                <a:latin typeface="Calibri" panose="020F0502020204030204" pitchFamily="34" charset="0"/>
              </a:rPr>
              <a:t> </a:t>
            </a:r>
            <a:r>
              <a:rPr lang="en-CA" sz="2800" dirty="0" err="1">
                <a:latin typeface="Calibri" panose="020F0502020204030204" pitchFamily="34" charset="0"/>
              </a:rPr>
              <a:t>partenariat</a:t>
            </a:r>
            <a:r>
              <a:rPr lang="en-CA" sz="2800" dirty="0">
                <a:latin typeface="Calibri" panose="020F0502020204030204" pitchFamily="34" charset="0"/>
              </a:rPr>
              <a:t> avec le SCT, nous </a:t>
            </a:r>
            <a:r>
              <a:rPr lang="en-CA" sz="2800" dirty="0" err="1">
                <a:latin typeface="Calibri" panose="020F0502020204030204" pitchFamily="34" charset="0"/>
              </a:rPr>
              <a:t>assurons</a:t>
            </a:r>
            <a:r>
              <a:rPr lang="en-CA" sz="2800" dirty="0">
                <a:latin typeface="Calibri" panose="020F0502020204030204" pitchFamily="34" charset="0"/>
              </a:rPr>
              <a:t> </a:t>
            </a:r>
            <a:r>
              <a:rPr lang="en-CA" sz="2800" dirty="0" err="1">
                <a:latin typeface="Calibri" panose="020F0502020204030204" pitchFamily="34" charset="0"/>
              </a:rPr>
              <a:t>l’alignement</a:t>
            </a:r>
            <a:r>
              <a:rPr lang="en-CA" sz="2800" dirty="0">
                <a:latin typeface="Calibri" panose="020F0502020204030204" pitchFamily="34" charset="0"/>
              </a:rPr>
              <a:t> avec </a:t>
            </a:r>
            <a:r>
              <a:rPr lang="en-CA" sz="2800" dirty="0" err="1">
                <a:latin typeface="Calibri" panose="020F0502020204030204" pitchFamily="34" charset="0"/>
              </a:rPr>
              <a:t>l’initiative</a:t>
            </a:r>
            <a:r>
              <a:rPr lang="en-CA" sz="2800" dirty="0">
                <a:latin typeface="Calibri" panose="020F0502020204030204" pitchFamily="34" charset="0"/>
              </a:rPr>
              <a:t> de RH et de </a:t>
            </a:r>
            <a:r>
              <a:rPr lang="en-CA" sz="2800" dirty="0" err="1">
                <a:latin typeface="Calibri" panose="020F0502020204030204" pitchFamily="34" charset="0"/>
              </a:rPr>
              <a:t>paye</a:t>
            </a:r>
            <a:r>
              <a:rPr lang="en-CA" sz="2800" dirty="0">
                <a:latin typeface="Calibri" panose="020F0502020204030204" pitchFamily="34" charset="0"/>
              </a:rPr>
              <a:t> de la </a:t>
            </a:r>
            <a:r>
              <a:rPr lang="en-CA" sz="2800" dirty="0" err="1">
                <a:latin typeface="Calibri" panose="020F0502020204030204" pitchFamily="34" charset="0"/>
              </a:rPr>
              <a:t>prochaine</a:t>
            </a:r>
            <a:r>
              <a:rPr lang="en-CA" sz="2800" dirty="0">
                <a:latin typeface="Calibri" panose="020F0502020204030204" pitchFamily="34" charset="0"/>
              </a:rPr>
              <a:t> </a:t>
            </a:r>
            <a:r>
              <a:rPr lang="en-CA" sz="2800" dirty="0" err="1">
                <a:latin typeface="Calibri" panose="020F0502020204030204" pitchFamily="34" charset="0"/>
              </a:rPr>
              <a:t>génération</a:t>
            </a:r>
            <a:r>
              <a:rPr lang="en-CA" sz="2800" dirty="0">
                <a:latin typeface="Calibri" panose="020F0502020204030204" pitchFamily="34" charset="0"/>
              </a:rPr>
              <a:t> </a:t>
            </a:r>
            <a:r>
              <a:rPr lang="en-CA" sz="2800" dirty="0" err="1">
                <a:latin typeface="Calibri" panose="020F0502020204030204" pitchFamily="34" charset="0"/>
              </a:rPr>
              <a:t>vers</a:t>
            </a:r>
            <a:r>
              <a:rPr lang="en-CA" sz="2800" dirty="0">
                <a:latin typeface="Calibri" panose="020F0502020204030204" pitchFamily="34" charset="0"/>
              </a:rPr>
              <a:t> un </a:t>
            </a:r>
            <a:r>
              <a:rPr lang="en-CA" sz="2800" dirty="0" err="1">
                <a:latin typeface="Calibri" panose="020F0502020204030204" pitchFamily="34" charset="0"/>
              </a:rPr>
              <a:t>objectif</a:t>
            </a:r>
            <a:r>
              <a:rPr lang="en-CA" sz="2800" dirty="0">
                <a:latin typeface="Calibri" panose="020F0502020204030204" pitchFamily="34" charset="0"/>
              </a:rPr>
              <a:t> </a:t>
            </a:r>
            <a:r>
              <a:rPr lang="en-CA" sz="2800" dirty="0" err="1">
                <a:latin typeface="Calibri" panose="020F0502020204030204" pitchFamily="34" charset="0"/>
              </a:rPr>
              <a:t>commun</a:t>
            </a:r>
            <a:r>
              <a:rPr lang="en-CA" sz="2800" dirty="0">
                <a:latin typeface="Calibri" panose="020F0502020204030204" pitchFamily="34" charset="0"/>
              </a:rPr>
              <a:t>, à savoir </a:t>
            </a:r>
            <a:r>
              <a:rPr lang="en-CA" sz="2800" dirty="0" err="1">
                <a:latin typeface="Calibri" panose="020F0502020204030204" pitchFamily="34" charset="0"/>
              </a:rPr>
              <a:t>une</a:t>
            </a:r>
            <a:r>
              <a:rPr lang="en-CA" sz="2800" dirty="0">
                <a:latin typeface="Calibri" panose="020F0502020204030204" pitchFamily="34" charset="0"/>
              </a:rPr>
              <a:t> solution </a:t>
            </a:r>
            <a:r>
              <a:rPr lang="en-CA" sz="2800" dirty="0" err="1">
                <a:latin typeface="Calibri" panose="020F0502020204030204" pitchFamily="34" charset="0"/>
              </a:rPr>
              <a:t>harmonieuse</a:t>
            </a:r>
            <a:r>
              <a:rPr lang="en-CA" sz="2800" dirty="0">
                <a:latin typeface="Calibri" panose="020F0502020204030204" pitchFamily="34" charset="0"/>
              </a:rPr>
              <a:t> du début à la fin qui place les </a:t>
            </a:r>
            <a:r>
              <a:rPr lang="en-CA" sz="2800" dirty="0" err="1">
                <a:latin typeface="Calibri" panose="020F0502020204030204" pitchFamily="34" charset="0"/>
              </a:rPr>
              <a:t>utilisateurs</a:t>
            </a:r>
            <a:r>
              <a:rPr lang="en-CA" sz="2800" dirty="0">
                <a:latin typeface="Calibri" panose="020F0502020204030204" pitchFamily="34" charset="0"/>
              </a:rPr>
              <a:t> au premier plan.</a:t>
            </a:r>
          </a:p>
          <a:p>
            <a:endParaRPr lang="en-CA" sz="1400" dirty="0">
              <a:latin typeface="Calibri" panose="020F0502020204030204" pitchFamily="34" charset="0"/>
            </a:endParaRPr>
          </a:p>
          <a:p>
            <a:pPr>
              <a:buClr>
                <a:srgbClr val="4D9EB7"/>
              </a:buClr>
              <a:buFont typeface="Wingdings" panose="05000000000000000000" pitchFamily="2" charset="2"/>
              <a:buChar char="Ø"/>
            </a:pPr>
            <a:r>
              <a:rPr lang="en-CA" sz="2000" dirty="0" err="1">
                <a:latin typeface="Calibri" panose="020F0502020204030204" pitchFamily="34" charset="0"/>
              </a:rPr>
              <a:t>Collaborer</a:t>
            </a:r>
            <a:r>
              <a:rPr lang="en-CA" sz="2000" dirty="0">
                <a:latin typeface="Calibri" panose="020F0502020204030204" pitchFamily="34" charset="0"/>
              </a:rPr>
              <a:t> avec les </a:t>
            </a:r>
            <a:r>
              <a:rPr lang="en-CA" sz="2000" dirty="0" err="1">
                <a:latin typeface="Calibri" panose="020F0502020204030204" pitchFamily="34" charset="0"/>
              </a:rPr>
              <a:t>responsables</a:t>
            </a:r>
            <a:r>
              <a:rPr lang="en-CA" sz="2000" dirty="0">
                <a:latin typeface="Calibri" panose="020F0502020204030204" pitchFamily="34" charset="0"/>
              </a:rPr>
              <a:t> de </a:t>
            </a:r>
            <a:r>
              <a:rPr lang="en-CA" sz="2000" dirty="0" err="1">
                <a:latin typeface="Calibri" panose="020F0502020204030204" pitchFamily="34" charset="0"/>
              </a:rPr>
              <a:t>ProGen</a:t>
            </a:r>
            <a:r>
              <a:rPr lang="en-CA" sz="2000" dirty="0">
                <a:latin typeface="Calibri" panose="020F0502020204030204" pitchFamily="34" charset="0"/>
              </a:rPr>
              <a:t> au </a:t>
            </a:r>
            <a:r>
              <a:rPr lang="en-CA" sz="2000" dirty="0" err="1">
                <a:latin typeface="Calibri" panose="020F0502020204030204" pitchFamily="34" charset="0"/>
              </a:rPr>
              <a:t>niveau</a:t>
            </a:r>
            <a:r>
              <a:rPr lang="en-CA" sz="2000" dirty="0">
                <a:latin typeface="Calibri" panose="020F0502020204030204" pitchFamily="34" charset="0"/>
              </a:rPr>
              <a:t> SMA et DG pour assurer </a:t>
            </a: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approche</a:t>
            </a:r>
            <a:r>
              <a:rPr lang="en-CA" sz="2000" dirty="0">
                <a:latin typeface="Calibri" panose="020F0502020204030204" pitchFamily="34" charset="0"/>
              </a:rPr>
              <a:t> </a:t>
            </a:r>
            <a:r>
              <a:rPr lang="en-CA" sz="2000" dirty="0" err="1">
                <a:latin typeface="Calibri" panose="020F0502020204030204" pitchFamily="34" charset="0"/>
              </a:rPr>
              <a:t>unifiée</a:t>
            </a:r>
            <a:endParaRPr lang="en-CA" sz="2000" dirty="0">
              <a:latin typeface="Calibri" panose="020F0502020204030204" pitchFamily="34" charset="0"/>
            </a:endParaRPr>
          </a:p>
          <a:p>
            <a:pPr>
              <a:buClr>
                <a:srgbClr val="4D9EB7"/>
              </a:buClr>
              <a:buFont typeface="Wingdings" panose="05000000000000000000" pitchFamily="2" charset="2"/>
              <a:buChar char="Ø"/>
            </a:pPr>
            <a:r>
              <a:rPr lang="en-CA" sz="2000" dirty="0" err="1">
                <a:latin typeface="Calibri" panose="020F0502020204030204" pitchFamily="34" charset="0"/>
              </a:rPr>
              <a:t>Tirer</a:t>
            </a:r>
            <a:r>
              <a:rPr lang="en-CA" sz="2000" dirty="0">
                <a:latin typeface="Calibri" panose="020F0502020204030204" pitchFamily="34" charset="0"/>
              </a:rPr>
              <a:t> </a:t>
            </a:r>
            <a:r>
              <a:rPr lang="en-CA" sz="2000" dirty="0" err="1">
                <a:latin typeface="Calibri" panose="020F0502020204030204" pitchFamily="34" charset="0"/>
              </a:rPr>
              <a:t>parti</a:t>
            </a:r>
            <a:r>
              <a:rPr lang="en-CA" sz="2000" dirty="0">
                <a:latin typeface="Calibri" panose="020F0502020204030204" pitchFamily="34" charset="0"/>
              </a:rPr>
              <a:t> de la </a:t>
            </a:r>
            <a:r>
              <a:rPr lang="en-CA" sz="2000" dirty="0" err="1">
                <a:latin typeface="Calibri" panose="020F0502020204030204" pitchFamily="34" charset="0"/>
              </a:rPr>
              <a:t>gouvernance</a:t>
            </a:r>
            <a:r>
              <a:rPr lang="en-CA" sz="2000" dirty="0">
                <a:latin typeface="Calibri" panose="020F0502020204030204" pitchFamily="34" charset="0"/>
              </a:rPr>
              <a:t> </a:t>
            </a:r>
            <a:r>
              <a:rPr lang="en-CA" sz="2000" dirty="0" err="1">
                <a:latin typeface="Calibri" panose="020F0502020204030204" pitchFamily="34" charset="0"/>
              </a:rPr>
              <a:t>existante</a:t>
            </a:r>
            <a:r>
              <a:rPr lang="en-CA" sz="2000" dirty="0">
                <a:latin typeface="Calibri" panose="020F0502020204030204" pitchFamily="34" charset="0"/>
              </a:rPr>
              <a:t> </a:t>
            </a:r>
            <a:r>
              <a:rPr lang="en-CA" sz="2000" dirty="0" err="1">
                <a:latin typeface="Calibri" panose="020F0502020204030204" pitchFamily="34" charset="0"/>
              </a:rPr>
              <a:t>telle</a:t>
            </a:r>
            <a:r>
              <a:rPr lang="en-CA" sz="2000" dirty="0">
                <a:latin typeface="Calibri" panose="020F0502020204030204" pitchFamily="34" charset="0"/>
              </a:rPr>
              <a:t> que le </a:t>
            </a:r>
            <a:r>
              <a:rPr lang="en-CA" sz="2000" dirty="0" err="1">
                <a:latin typeface="Calibri" panose="020F0502020204030204" pitchFamily="34" charset="0"/>
              </a:rPr>
              <a:t>comité</a:t>
            </a:r>
            <a:r>
              <a:rPr lang="en-CA" sz="2000" dirty="0">
                <a:latin typeface="Calibri" panose="020F0502020204030204" pitchFamily="34" charset="0"/>
              </a:rPr>
              <a:t> des SMA de </a:t>
            </a:r>
            <a:r>
              <a:rPr lang="en-CA" sz="2000" dirty="0" err="1">
                <a:latin typeface="Calibri" panose="020F0502020204030204" pitchFamily="34" charset="0"/>
              </a:rPr>
              <a:t>ProGen</a:t>
            </a:r>
            <a:r>
              <a:rPr lang="en-CA" sz="2000" dirty="0">
                <a:latin typeface="Calibri" panose="020F0502020204030204" pitchFamily="34" charset="0"/>
              </a:rPr>
              <a:t> et le </a:t>
            </a:r>
            <a:r>
              <a:rPr lang="en-CA" sz="2000" dirty="0" err="1">
                <a:latin typeface="Calibri" panose="020F0502020204030204" pitchFamily="34" charset="0"/>
              </a:rPr>
              <a:t>comité</a:t>
            </a:r>
            <a:r>
              <a:rPr lang="en-CA" sz="2000" dirty="0">
                <a:latin typeface="Calibri" panose="020F0502020204030204" pitchFamily="34" charset="0"/>
              </a:rPr>
              <a:t> </a:t>
            </a:r>
            <a:r>
              <a:rPr lang="en-CA" sz="2000" dirty="0" err="1">
                <a:latin typeface="Calibri" panose="020F0502020204030204" pitchFamily="34" charset="0"/>
              </a:rPr>
              <a:t>directeur</a:t>
            </a:r>
            <a:r>
              <a:rPr lang="en-CA" sz="2000" dirty="0">
                <a:latin typeface="Calibri" panose="020F0502020204030204" pitchFamily="34" charset="0"/>
              </a:rPr>
              <a:t> </a:t>
            </a:r>
            <a:r>
              <a:rPr lang="en-CA" sz="2000" dirty="0" err="1">
                <a:latin typeface="Calibri" panose="020F0502020204030204" pitchFamily="34" charset="0"/>
              </a:rPr>
              <a:t>interministériel</a:t>
            </a:r>
            <a:r>
              <a:rPr lang="en-CA" sz="2000" dirty="0">
                <a:latin typeface="Calibri" panose="020F0502020204030204" pitchFamily="34" charset="0"/>
              </a:rPr>
              <a:t> du SRFP</a:t>
            </a:r>
          </a:p>
          <a:p>
            <a:pPr>
              <a:buClr>
                <a:srgbClr val="4D9EB7"/>
              </a:buClr>
              <a:buFont typeface="Wingdings" panose="05000000000000000000" pitchFamily="2" charset="2"/>
              <a:buChar char="Ø"/>
            </a:pPr>
            <a:r>
              <a:rPr lang="en-CA" sz="2000" dirty="0" err="1">
                <a:latin typeface="Calibri" panose="020F0502020204030204" pitchFamily="34" charset="0"/>
              </a:rPr>
              <a:t>Mettre</a:t>
            </a:r>
            <a:r>
              <a:rPr lang="en-CA" sz="2000" dirty="0">
                <a:latin typeface="Calibri" panose="020F0502020204030204" pitchFamily="34" charset="0"/>
              </a:rPr>
              <a:t> </a:t>
            </a:r>
            <a:r>
              <a:rPr lang="en-CA" sz="2000" dirty="0" err="1">
                <a:latin typeface="Calibri" panose="020F0502020204030204" pitchFamily="34" charset="0"/>
              </a:rPr>
              <a:t>en</a:t>
            </a:r>
            <a:r>
              <a:rPr lang="en-CA" sz="2000" dirty="0">
                <a:latin typeface="Calibri" panose="020F0502020204030204" pitchFamily="34" charset="0"/>
              </a:rPr>
              <a:t> place </a:t>
            </a:r>
            <a:r>
              <a:rPr lang="en-CA" sz="2000" dirty="0" err="1">
                <a:latin typeface="Calibri" panose="020F0502020204030204" pitchFamily="34" charset="0"/>
              </a:rPr>
              <a:t>une</a:t>
            </a:r>
            <a:r>
              <a:rPr lang="en-CA" sz="2000" dirty="0">
                <a:latin typeface="Calibri" panose="020F0502020204030204" pitchFamily="34" charset="0"/>
              </a:rPr>
              <a:t> </a:t>
            </a:r>
            <a:r>
              <a:rPr lang="en-CA" sz="2000" dirty="0" err="1">
                <a:latin typeface="Calibri" panose="020F0502020204030204" pitchFamily="34" charset="0"/>
              </a:rPr>
              <a:t>fonction</a:t>
            </a:r>
            <a:r>
              <a:rPr lang="en-CA" sz="2000" dirty="0">
                <a:latin typeface="Calibri" panose="020F0502020204030204" pitchFamily="34" charset="0"/>
              </a:rPr>
              <a:t> </a:t>
            </a:r>
            <a:r>
              <a:rPr lang="en-CA" sz="2000" dirty="0" err="1">
                <a:latin typeface="Calibri" panose="020F0502020204030204" pitchFamily="34" charset="0"/>
              </a:rPr>
              <a:t>d’intégration</a:t>
            </a:r>
            <a:r>
              <a:rPr lang="en-CA" sz="2000" dirty="0">
                <a:latin typeface="Calibri" panose="020F0502020204030204" pitchFamily="34" charset="0"/>
              </a:rPr>
              <a:t> </a:t>
            </a:r>
            <a:r>
              <a:rPr lang="en-CA" sz="2000" dirty="0" err="1">
                <a:latin typeface="Calibri" panose="020F0502020204030204" pitchFamily="34" charset="0"/>
              </a:rPr>
              <a:t>horizontale</a:t>
            </a:r>
            <a:r>
              <a:rPr lang="en-CA" sz="2000" dirty="0">
                <a:latin typeface="Calibri" panose="020F0502020204030204" pitchFamily="34" charset="0"/>
              </a:rPr>
              <a:t> pour </a:t>
            </a:r>
            <a:r>
              <a:rPr lang="en-CA" sz="2000" dirty="0" err="1">
                <a:latin typeface="Calibri" panose="020F0502020204030204" pitchFamily="34" charset="0"/>
              </a:rPr>
              <a:t>faciliter</a:t>
            </a:r>
            <a:r>
              <a:rPr lang="en-CA" sz="2000" dirty="0">
                <a:latin typeface="Calibri" panose="020F0502020204030204" pitchFamily="34" charset="0"/>
              </a:rPr>
              <a:t> la collaboration avec </a:t>
            </a:r>
            <a:r>
              <a:rPr lang="en-CA" sz="2000" dirty="0" err="1">
                <a:latin typeface="Calibri" panose="020F0502020204030204" pitchFamily="34" charset="0"/>
              </a:rPr>
              <a:t>ProGen</a:t>
            </a:r>
            <a:r>
              <a:rPr lang="en-CA" sz="2000" dirty="0">
                <a:latin typeface="Calibri" panose="020F0502020204030204" pitchFamily="34" charset="0"/>
              </a:rPr>
              <a:t> sur les </a:t>
            </a:r>
            <a:r>
              <a:rPr lang="en-CA" sz="2000" dirty="0" err="1">
                <a:latin typeface="Calibri" panose="020F0502020204030204" pitchFamily="34" charset="0"/>
              </a:rPr>
              <a:t>besoins</a:t>
            </a:r>
            <a:r>
              <a:rPr lang="en-CA" sz="2000" dirty="0">
                <a:latin typeface="Calibri" panose="020F0502020204030204" pitchFamily="34" charset="0"/>
              </a:rPr>
              <a:t> de </a:t>
            </a:r>
            <a:r>
              <a:rPr lang="en-CA" sz="2000" dirty="0" err="1">
                <a:latin typeface="Calibri" panose="020F0502020204030204" pitchFamily="34" charset="0"/>
              </a:rPr>
              <a:t>l’entreprise</a:t>
            </a:r>
            <a:r>
              <a:rPr lang="en-CA" sz="2000" dirty="0">
                <a:latin typeface="Calibri" panose="020F0502020204030204" pitchFamily="34" charset="0"/>
              </a:rPr>
              <a:t> (p. ex., points </a:t>
            </a:r>
            <a:r>
              <a:rPr lang="en-CA" sz="2000" dirty="0" err="1">
                <a:latin typeface="Calibri" panose="020F0502020204030204" pitchFamily="34" charset="0"/>
              </a:rPr>
              <a:t>d’intégration</a:t>
            </a:r>
            <a:r>
              <a:rPr lang="en-CA" sz="2000" dirty="0">
                <a:latin typeface="Calibri" panose="020F0502020204030204" pitchFamily="34" charset="0"/>
              </a:rPr>
              <a:t> des </a:t>
            </a:r>
            <a:r>
              <a:rPr lang="en-CA" sz="2000" dirty="0" err="1">
                <a:latin typeface="Calibri" panose="020F0502020204030204" pitchFamily="34" charset="0"/>
              </a:rPr>
              <a:t>exigences</a:t>
            </a:r>
            <a:r>
              <a:rPr lang="en-CA" sz="2000" dirty="0">
                <a:latin typeface="Calibri" panose="020F0502020204030204" pitchFamily="34" charset="0"/>
              </a:rPr>
              <a:t> de </a:t>
            </a:r>
            <a:r>
              <a:rPr lang="en-CA" sz="2000" dirty="0" err="1">
                <a:latin typeface="Calibri" panose="020F0502020204030204" pitchFamily="34" charset="0"/>
              </a:rPr>
              <a:t>l’entrepise</a:t>
            </a:r>
            <a:r>
              <a:rPr lang="en-CA" sz="2000" dirty="0">
                <a:latin typeface="Calibri" panose="020F0502020204030204" pitchFamily="34" charset="0"/>
              </a:rPr>
              <a:t>)</a:t>
            </a:r>
          </a:p>
          <a:p>
            <a:endParaRPr lang="en-CA" sz="2700" dirty="0">
              <a:latin typeface="Calibri" panose="020F0502020204030204" pitchFamily="34" charset="0"/>
            </a:endParaRPr>
          </a:p>
          <a:p>
            <a:endParaRPr lang="en-CA" sz="2700" dirty="0">
              <a:latin typeface="Calibri" panose="020F0502020204030204" pitchFamily="34" charset="0"/>
            </a:endParaRPr>
          </a:p>
          <a:p>
            <a:endParaRPr lang="en-CA" sz="2700" dirty="0" smtClean="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1D1AD188-3738-441A-AC94-D3DC541856D0}" type="slidenum">
              <a:rPr lang="en-CA" smtClean="0"/>
              <a:t>6</a:t>
            </a:fld>
            <a:endParaRPr lang="en-CA"/>
          </a:p>
        </p:txBody>
      </p:sp>
    </p:spTree>
    <p:extLst>
      <p:ext uri="{BB962C8B-B14F-4D97-AF65-F5344CB8AC3E}">
        <p14:creationId xmlns:p14="http://schemas.microsoft.com/office/powerpoint/2010/main" val="16825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pPr/>
              <a:t>7</a:t>
            </a:fld>
            <a:endParaRPr lang="en-CA"/>
          </a:p>
        </p:txBody>
      </p:sp>
      <p:sp>
        <p:nvSpPr>
          <p:cNvPr id="20" name="Title 19"/>
          <p:cNvSpPr>
            <a:spLocks noGrp="1"/>
          </p:cNvSpPr>
          <p:nvPr>
            <p:ph type="title"/>
          </p:nvPr>
        </p:nvSpPr>
        <p:spPr>
          <a:xfrm>
            <a:off x="319277" y="-605"/>
            <a:ext cx="9720072" cy="1499616"/>
          </a:xfrm>
        </p:spPr>
        <p:txBody>
          <a:bodyPr>
            <a:normAutofit/>
          </a:bodyPr>
          <a:lstStyle/>
          <a:p>
            <a:r>
              <a:rPr lang="en-CA" sz="4000" dirty="0">
                <a:solidFill>
                  <a:srgbClr val="2D6576"/>
                </a:solidFill>
                <a:latin typeface="Franklin Gothic Medium" panose="020B0603020102020204" pitchFamily="34" charset="0"/>
              </a:rPr>
              <a:t>EMPLOIS GC EN CHIFFRES</a:t>
            </a:r>
            <a:endParaRPr lang="en-CA" sz="4000" dirty="0">
              <a:solidFill>
                <a:srgbClr val="2D6576"/>
              </a:solidFill>
              <a:latin typeface="Franklin Gothic Medium" panose="020B0603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1"/>
            <a:ext cx="13889392" cy="7808715"/>
          </a:xfrm>
          <a:prstGeom prst="rect">
            <a:avLst/>
          </a:prstGeom>
        </p:spPr>
      </p:pic>
      <p:sp>
        <p:nvSpPr>
          <p:cNvPr id="7" name="TextBox 6"/>
          <p:cNvSpPr txBox="1"/>
          <p:nvPr/>
        </p:nvSpPr>
        <p:spPr>
          <a:xfrm>
            <a:off x="1774371" y="2389646"/>
            <a:ext cx="1826078" cy="707886"/>
          </a:xfrm>
          <a:prstGeom prst="rect">
            <a:avLst/>
          </a:prstGeom>
          <a:noFill/>
        </p:spPr>
        <p:txBody>
          <a:bodyPr wrap="square" rtlCol="0">
            <a:spAutoFit/>
          </a:bodyPr>
          <a:lstStyle/>
          <a:p>
            <a:r>
              <a:rPr lang="en-CA" sz="4000" dirty="0" smtClean="0">
                <a:solidFill>
                  <a:schemeClr val="tx1">
                    <a:lumMod val="75000"/>
                    <a:lumOff val="25000"/>
                  </a:schemeClr>
                </a:solidFill>
                <a:latin typeface="Arial Black" panose="020B0A04020102020204" pitchFamily="34" charset="0"/>
              </a:rPr>
              <a:t>2000</a:t>
            </a:r>
            <a:endParaRPr lang="en-CA" sz="4000" dirty="0">
              <a:solidFill>
                <a:schemeClr val="tx1">
                  <a:lumMod val="75000"/>
                  <a:lumOff val="25000"/>
                </a:schemeClr>
              </a:solidFill>
              <a:latin typeface="Arial Black" panose="020B0A04020102020204" pitchFamily="34" charset="0"/>
            </a:endParaRPr>
          </a:p>
        </p:txBody>
      </p:sp>
      <p:sp>
        <p:nvSpPr>
          <p:cNvPr id="8" name="TextBox 7"/>
          <p:cNvSpPr txBox="1"/>
          <p:nvPr/>
        </p:nvSpPr>
        <p:spPr>
          <a:xfrm>
            <a:off x="1802946" y="2886800"/>
            <a:ext cx="1905000" cy="830997"/>
          </a:xfrm>
          <a:prstGeom prst="rect">
            <a:avLst/>
          </a:prstGeom>
          <a:noFill/>
        </p:spPr>
        <p:txBody>
          <a:bodyPr wrap="square" rtlCol="0">
            <a:spAutoFit/>
          </a:bodyPr>
          <a:lstStyle/>
          <a:p>
            <a:r>
              <a:rPr lang="fr-FR" sz="1600" b="1" dirty="0">
                <a:solidFill>
                  <a:schemeClr val="tx1">
                    <a:lumMod val="85000"/>
                    <a:lumOff val="15000"/>
                  </a:schemeClr>
                </a:solidFill>
                <a:latin typeface="Franklin Gothic Medium" panose="020B0603020102020204" pitchFamily="34" charset="0"/>
              </a:rPr>
              <a:t>professionnels des RH utilisent le système </a:t>
            </a:r>
          </a:p>
        </p:txBody>
      </p:sp>
      <p:sp>
        <p:nvSpPr>
          <p:cNvPr id="9" name="TextBox 8"/>
          <p:cNvSpPr txBox="1"/>
          <p:nvPr/>
        </p:nvSpPr>
        <p:spPr>
          <a:xfrm>
            <a:off x="3771899" y="1741946"/>
            <a:ext cx="1826078"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1.8M</a:t>
            </a:r>
            <a:endParaRPr lang="en-CA" sz="4800" dirty="0">
              <a:solidFill>
                <a:schemeClr val="tx1">
                  <a:lumMod val="75000"/>
                  <a:lumOff val="25000"/>
                </a:schemeClr>
              </a:solidFill>
              <a:latin typeface="Arial Black" panose="020B0A04020102020204" pitchFamily="34" charset="0"/>
            </a:endParaRPr>
          </a:p>
        </p:txBody>
      </p:sp>
      <p:sp>
        <p:nvSpPr>
          <p:cNvPr id="10" name="TextBox 9"/>
          <p:cNvSpPr txBox="1"/>
          <p:nvPr/>
        </p:nvSpPr>
        <p:spPr>
          <a:xfrm>
            <a:off x="3600449" y="2428208"/>
            <a:ext cx="2344511" cy="646331"/>
          </a:xfrm>
          <a:prstGeom prst="rect">
            <a:avLst/>
          </a:prstGeom>
          <a:noFill/>
        </p:spPr>
        <p:txBody>
          <a:bodyPr wrap="square" rtlCol="0">
            <a:spAutoFit/>
          </a:bodyPr>
          <a:lstStyle/>
          <a:p>
            <a:pPr algn="ctr"/>
            <a:r>
              <a:rPr lang="fr-FR" b="1" dirty="0">
                <a:solidFill>
                  <a:schemeClr val="tx1">
                    <a:lumMod val="85000"/>
                    <a:lumOff val="15000"/>
                  </a:schemeClr>
                </a:solidFill>
                <a:latin typeface="Franklin Gothic Medium" panose="020B0603020102020204" pitchFamily="34" charset="0"/>
              </a:rPr>
              <a:t>de comptes de postulant actifs </a:t>
            </a:r>
          </a:p>
        </p:txBody>
      </p:sp>
      <p:sp>
        <p:nvSpPr>
          <p:cNvPr id="13" name="TextBox 12"/>
          <p:cNvSpPr txBox="1"/>
          <p:nvPr/>
        </p:nvSpPr>
        <p:spPr>
          <a:xfrm>
            <a:off x="6053911" y="2458985"/>
            <a:ext cx="1352941"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7K</a:t>
            </a:r>
            <a:endParaRPr lang="en-CA" sz="4800" dirty="0">
              <a:solidFill>
                <a:schemeClr val="tx1">
                  <a:lumMod val="75000"/>
                  <a:lumOff val="25000"/>
                </a:schemeClr>
              </a:solidFill>
              <a:latin typeface="Arial Black" panose="020B0A04020102020204" pitchFamily="34" charset="0"/>
            </a:endParaRPr>
          </a:p>
        </p:txBody>
      </p:sp>
      <p:sp>
        <p:nvSpPr>
          <p:cNvPr id="11" name="TextBox 10"/>
          <p:cNvSpPr txBox="1"/>
          <p:nvPr/>
        </p:nvSpPr>
        <p:spPr>
          <a:xfrm>
            <a:off x="6053911" y="3063832"/>
            <a:ext cx="1905000" cy="584775"/>
          </a:xfrm>
          <a:prstGeom prst="rect">
            <a:avLst/>
          </a:prstGeom>
          <a:noFill/>
        </p:spPr>
        <p:txBody>
          <a:bodyPr wrap="square" rtlCol="0">
            <a:spAutoFit/>
          </a:bodyPr>
          <a:lstStyle/>
          <a:p>
            <a:r>
              <a:rPr lang="fr-FR" sz="1600" b="1" dirty="0">
                <a:solidFill>
                  <a:schemeClr val="tx1">
                    <a:lumMod val="85000"/>
                    <a:lumOff val="15000"/>
                  </a:schemeClr>
                </a:solidFill>
                <a:latin typeface="Franklin Gothic Medium" panose="020B0603020102020204" pitchFamily="34" charset="0"/>
              </a:rPr>
              <a:t>offres d’emploi affichées</a:t>
            </a:r>
          </a:p>
        </p:txBody>
      </p:sp>
      <p:sp>
        <p:nvSpPr>
          <p:cNvPr id="14" name="TextBox 13"/>
          <p:cNvSpPr txBox="1"/>
          <p:nvPr/>
        </p:nvSpPr>
        <p:spPr>
          <a:xfrm>
            <a:off x="7349311" y="1142994"/>
            <a:ext cx="1473560"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115</a:t>
            </a:r>
            <a:endParaRPr lang="en-CA" sz="4800" dirty="0">
              <a:solidFill>
                <a:schemeClr val="tx1">
                  <a:lumMod val="75000"/>
                  <a:lumOff val="25000"/>
                </a:schemeClr>
              </a:solidFill>
              <a:latin typeface="Arial Black" panose="020B0A04020102020204" pitchFamily="34" charset="0"/>
            </a:endParaRPr>
          </a:p>
        </p:txBody>
      </p:sp>
      <p:sp>
        <p:nvSpPr>
          <p:cNvPr id="16" name="TextBox 15"/>
          <p:cNvSpPr txBox="1"/>
          <p:nvPr/>
        </p:nvSpPr>
        <p:spPr>
          <a:xfrm>
            <a:off x="7470368" y="1785601"/>
            <a:ext cx="2128158" cy="707886"/>
          </a:xfrm>
          <a:prstGeom prst="rect">
            <a:avLst/>
          </a:prstGeom>
          <a:noFill/>
        </p:spPr>
        <p:txBody>
          <a:bodyPr wrap="square" rtlCol="0">
            <a:spAutoFit/>
          </a:bodyPr>
          <a:lstStyle/>
          <a:p>
            <a:r>
              <a:rPr lang="en-CA" sz="2000" b="1" dirty="0" err="1">
                <a:solidFill>
                  <a:schemeClr val="tx1">
                    <a:lumMod val="85000"/>
                    <a:lumOff val="15000"/>
                  </a:schemeClr>
                </a:solidFill>
                <a:latin typeface="Franklin Gothic Medium" panose="020B0603020102020204" pitchFamily="34" charset="0"/>
              </a:rPr>
              <a:t>ministères</a:t>
            </a:r>
            <a:r>
              <a:rPr lang="en-CA" sz="2000" b="1" dirty="0">
                <a:solidFill>
                  <a:schemeClr val="tx1">
                    <a:lumMod val="85000"/>
                    <a:lumOff val="15000"/>
                  </a:schemeClr>
                </a:solidFill>
                <a:latin typeface="Franklin Gothic Medium" panose="020B0603020102020204" pitchFamily="34" charset="0"/>
              </a:rPr>
              <a:t> et </a:t>
            </a:r>
            <a:r>
              <a:rPr lang="en-CA" sz="2000" b="1" dirty="0" err="1">
                <a:solidFill>
                  <a:schemeClr val="tx1">
                    <a:lumMod val="85000"/>
                    <a:lumOff val="15000"/>
                  </a:schemeClr>
                </a:solidFill>
                <a:latin typeface="Franklin Gothic Medium" panose="020B0603020102020204" pitchFamily="34" charset="0"/>
              </a:rPr>
              <a:t>organismes</a:t>
            </a:r>
            <a:r>
              <a:rPr lang="en-CA" sz="2000" b="1" dirty="0">
                <a:solidFill>
                  <a:schemeClr val="tx1">
                    <a:lumMod val="85000"/>
                    <a:lumOff val="15000"/>
                  </a:schemeClr>
                </a:solidFill>
                <a:latin typeface="Franklin Gothic Medium" panose="020B0603020102020204" pitchFamily="34" charset="0"/>
              </a:rPr>
              <a:t> </a:t>
            </a:r>
          </a:p>
        </p:txBody>
      </p:sp>
      <p:sp>
        <p:nvSpPr>
          <p:cNvPr id="18" name="Rectangle 17"/>
          <p:cNvSpPr/>
          <p:nvPr/>
        </p:nvSpPr>
        <p:spPr>
          <a:xfrm>
            <a:off x="8534447" y="3821826"/>
            <a:ext cx="1784463" cy="769441"/>
          </a:xfrm>
          <a:prstGeom prst="rect">
            <a:avLst/>
          </a:prstGeom>
        </p:spPr>
        <p:txBody>
          <a:bodyPr wrap="none">
            <a:spAutoFit/>
          </a:bodyPr>
          <a:lstStyle/>
          <a:p>
            <a:r>
              <a:rPr lang="en-CA" sz="4400" dirty="0" smtClean="0">
                <a:solidFill>
                  <a:schemeClr val="tx1">
                    <a:lumMod val="75000"/>
                    <a:lumOff val="25000"/>
                  </a:schemeClr>
                </a:solidFill>
                <a:latin typeface="Arial Black" panose="020B0A04020102020204" pitchFamily="34" charset="0"/>
              </a:rPr>
              <a:t>655K</a:t>
            </a:r>
            <a:endParaRPr lang="en-CA" sz="4400" dirty="0">
              <a:solidFill>
                <a:schemeClr val="tx1">
                  <a:lumMod val="75000"/>
                  <a:lumOff val="25000"/>
                </a:schemeClr>
              </a:solidFill>
              <a:latin typeface="Arial Black" panose="020B0A04020102020204" pitchFamily="34" charset="0"/>
            </a:endParaRPr>
          </a:p>
        </p:txBody>
      </p:sp>
      <p:sp>
        <p:nvSpPr>
          <p:cNvPr id="17" name="TextBox 16"/>
          <p:cNvSpPr txBox="1"/>
          <p:nvPr/>
        </p:nvSpPr>
        <p:spPr>
          <a:xfrm>
            <a:off x="8915399" y="4409931"/>
            <a:ext cx="2247901" cy="738664"/>
          </a:xfrm>
          <a:prstGeom prst="rect">
            <a:avLst/>
          </a:prstGeom>
          <a:noFill/>
        </p:spPr>
        <p:txBody>
          <a:bodyPr wrap="square" rtlCol="0">
            <a:spAutoFit/>
          </a:bodyPr>
          <a:lstStyle/>
          <a:p>
            <a:r>
              <a:rPr lang="fr-FR" sz="1400" b="1" dirty="0">
                <a:solidFill>
                  <a:schemeClr val="tx1">
                    <a:lumMod val="85000"/>
                    <a:lumOff val="15000"/>
                  </a:schemeClr>
                </a:solidFill>
                <a:latin typeface="Franklin Gothic Medium" panose="020B0603020102020204" pitchFamily="34" charset="0"/>
              </a:rPr>
              <a:t>utilisateurs ont ouvert une session au cours de la dernière année </a:t>
            </a:r>
          </a:p>
        </p:txBody>
      </p:sp>
      <p:sp>
        <p:nvSpPr>
          <p:cNvPr id="19" name="Rectangle 18"/>
          <p:cNvSpPr/>
          <p:nvPr/>
        </p:nvSpPr>
        <p:spPr>
          <a:xfrm>
            <a:off x="6497904" y="4147254"/>
            <a:ext cx="1547218" cy="1107996"/>
          </a:xfrm>
          <a:prstGeom prst="rect">
            <a:avLst/>
          </a:prstGeom>
        </p:spPr>
        <p:txBody>
          <a:bodyPr wrap="none">
            <a:spAutoFit/>
          </a:bodyPr>
          <a:lstStyle/>
          <a:p>
            <a:r>
              <a:rPr lang="en-CA" sz="6600" dirty="0" smtClean="0">
                <a:solidFill>
                  <a:schemeClr val="tx1">
                    <a:lumMod val="75000"/>
                    <a:lumOff val="25000"/>
                  </a:schemeClr>
                </a:solidFill>
                <a:latin typeface="Arial Black" panose="020B0A04020102020204" pitchFamily="34" charset="0"/>
              </a:rPr>
              <a:t>9M</a:t>
            </a:r>
            <a:endParaRPr lang="en-CA" sz="6600" dirty="0">
              <a:solidFill>
                <a:schemeClr val="tx1">
                  <a:lumMod val="75000"/>
                  <a:lumOff val="25000"/>
                </a:schemeClr>
              </a:solidFill>
              <a:latin typeface="Arial Black" panose="020B0A04020102020204" pitchFamily="34" charset="0"/>
            </a:endParaRPr>
          </a:p>
        </p:txBody>
      </p:sp>
      <p:sp>
        <p:nvSpPr>
          <p:cNvPr id="21" name="Rectangle 20"/>
          <p:cNvSpPr/>
          <p:nvPr/>
        </p:nvSpPr>
        <p:spPr>
          <a:xfrm>
            <a:off x="6142839" y="5047009"/>
            <a:ext cx="2450864" cy="400110"/>
          </a:xfrm>
          <a:prstGeom prst="rect">
            <a:avLst/>
          </a:prstGeom>
        </p:spPr>
        <p:txBody>
          <a:bodyPr wrap="none">
            <a:spAutoFit/>
          </a:bodyPr>
          <a:lstStyle/>
          <a:p>
            <a:r>
              <a:rPr lang="en-CA" sz="2000" b="1" dirty="0">
                <a:solidFill>
                  <a:schemeClr val="tx1">
                    <a:lumMod val="85000"/>
                    <a:lumOff val="15000"/>
                  </a:schemeClr>
                </a:solidFill>
                <a:latin typeface="Franklin Gothic Medium" panose="020B0603020102020204" pitchFamily="34" charset="0"/>
              </a:rPr>
              <a:t>de </a:t>
            </a:r>
            <a:r>
              <a:rPr lang="en-CA" sz="2000" b="1" dirty="0" err="1">
                <a:solidFill>
                  <a:schemeClr val="tx1">
                    <a:lumMod val="85000"/>
                    <a:lumOff val="15000"/>
                  </a:schemeClr>
                </a:solidFill>
                <a:latin typeface="Franklin Gothic Medium" panose="020B0603020102020204" pitchFamily="34" charset="0"/>
              </a:rPr>
              <a:t>visites</a:t>
            </a:r>
            <a:r>
              <a:rPr lang="en-CA" sz="2000" b="1" dirty="0">
                <a:solidFill>
                  <a:schemeClr val="tx1">
                    <a:lumMod val="85000"/>
                    <a:lumOff val="15000"/>
                  </a:schemeClr>
                </a:solidFill>
                <a:latin typeface="Franklin Gothic Medium" panose="020B0603020102020204" pitchFamily="34" charset="0"/>
              </a:rPr>
              <a:t> par </a:t>
            </a:r>
            <a:r>
              <a:rPr lang="en-CA" sz="2000" b="1" dirty="0" err="1">
                <a:solidFill>
                  <a:schemeClr val="tx1">
                    <a:lumMod val="85000"/>
                    <a:lumOff val="15000"/>
                  </a:schemeClr>
                </a:solidFill>
                <a:latin typeface="Franklin Gothic Medium" panose="020B0603020102020204" pitchFamily="34" charset="0"/>
              </a:rPr>
              <a:t>année</a:t>
            </a:r>
            <a:r>
              <a:rPr lang="en-CA" sz="2000" b="1" dirty="0">
                <a:solidFill>
                  <a:schemeClr val="tx1">
                    <a:lumMod val="85000"/>
                    <a:lumOff val="15000"/>
                  </a:schemeClr>
                </a:solidFill>
                <a:latin typeface="Franklin Gothic Medium" panose="020B0603020102020204" pitchFamily="34" charset="0"/>
              </a:rPr>
              <a:t> </a:t>
            </a:r>
          </a:p>
        </p:txBody>
      </p:sp>
      <p:sp>
        <p:nvSpPr>
          <p:cNvPr id="23" name="Rectangle 22"/>
          <p:cNvSpPr/>
          <p:nvPr/>
        </p:nvSpPr>
        <p:spPr>
          <a:xfrm>
            <a:off x="3531918" y="4145297"/>
            <a:ext cx="957314"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2017-18</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5" name="Rectangle 24"/>
          <p:cNvSpPr/>
          <p:nvPr/>
        </p:nvSpPr>
        <p:spPr>
          <a:xfrm>
            <a:off x="3521375" y="4398292"/>
            <a:ext cx="1636987" cy="707886"/>
          </a:xfrm>
          <a:prstGeom prst="rect">
            <a:avLst/>
          </a:prstGeom>
        </p:spPr>
        <p:txBody>
          <a:bodyPr wrap="none">
            <a:spAutoFit/>
          </a:bodyPr>
          <a:lstStyle/>
          <a:p>
            <a:r>
              <a:rPr lang="en-CA" sz="4000" dirty="0">
                <a:solidFill>
                  <a:schemeClr val="tx1">
                    <a:lumMod val="75000"/>
                    <a:lumOff val="25000"/>
                  </a:schemeClr>
                </a:solidFill>
                <a:latin typeface="Arial Black" panose="020B0A04020102020204" pitchFamily="34" charset="0"/>
              </a:rPr>
              <a:t>7</a:t>
            </a:r>
            <a:r>
              <a:rPr lang="en-CA" sz="4000" dirty="0" smtClean="0">
                <a:solidFill>
                  <a:schemeClr val="tx1">
                    <a:lumMod val="75000"/>
                    <a:lumOff val="25000"/>
                  </a:schemeClr>
                </a:solidFill>
                <a:latin typeface="Arial Black" panose="020B0A04020102020204" pitchFamily="34" charset="0"/>
              </a:rPr>
              <a:t>00K</a:t>
            </a:r>
            <a:endParaRPr lang="en-CA" sz="4000" dirty="0">
              <a:solidFill>
                <a:schemeClr val="tx1">
                  <a:lumMod val="75000"/>
                  <a:lumOff val="25000"/>
                </a:schemeClr>
              </a:solidFill>
              <a:latin typeface="Arial Black" panose="020B0A04020102020204" pitchFamily="34" charset="0"/>
            </a:endParaRPr>
          </a:p>
        </p:txBody>
      </p:sp>
      <p:sp>
        <p:nvSpPr>
          <p:cNvPr id="24" name="Rectangle 23"/>
          <p:cNvSpPr/>
          <p:nvPr/>
        </p:nvSpPr>
        <p:spPr>
          <a:xfrm>
            <a:off x="3543116" y="4987335"/>
            <a:ext cx="1819729" cy="646331"/>
          </a:xfrm>
          <a:prstGeom prst="rect">
            <a:avLst/>
          </a:prstGeom>
        </p:spPr>
        <p:txBody>
          <a:bodyPr wrap="none">
            <a:spAutoFit/>
          </a:bodyPr>
          <a:lstStyle/>
          <a:p>
            <a:r>
              <a:rPr lang="fr-FR" b="1" dirty="0">
                <a:solidFill>
                  <a:schemeClr val="tx1">
                    <a:lumMod val="85000"/>
                    <a:lumOff val="15000"/>
                  </a:schemeClr>
                </a:solidFill>
                <a:latin typeface="Franklin Gothic Medium" panose="020B0603020102020204" pitchFamily="34" charset="0"/>
              </a:rPr>
              <a:t>demandes </a:t>
            </a:r>
          </a:p>
          <a:p>
            <a:r>
              <a:rPr lang="fr-FR" b="1" dirty="0">
                <a:solidFill>
                  <a:schemeClr val="tx1">
                    <a:lumMod val="85000"/>
                    <a:lumOff val="15000"/>
                  </a:schemeClr>
                </a:solidFill>
                <a:latin typeface="Franklin Gothic Medium" panose="020B0603020102020204" pitchFamily="34" charset="0"/>
              </a:rPr>
              <a:t>d’emploi reçues </a:t>
            </a:r>
          </a:p>
        </p:txBody>
      </p:sp>
    </p:spTree>
    <p:extLst>
      <p:ext uri="{BB962C8B-B14F-4D97-AF65-F5344CB8AC3E}">
        <p14:creationId xmlns:p14="http://schemas.microsoft.com/office/powerpoint/2010/main" val="379686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8</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3" y="61656"/>
            <a:ext cx="12224221" cy="6872544"/>
          </a:xfrm>
          <a:prstGeom prst="rect">
            <a:avLst/>
          </a:prstGeom>
        </p:spPr>
      </p:pic>
      <p:sp>
        <p:nvSpPr>
          <p:cNvPr id="22" name="Title 1"/>
          <p:cNvSpPr>
            <a:spLocks noGrp="1"/>
          </p:cNvSpPr>
          <p:nvPr>
            <p:ph type="title"/>
          </p:nvPr>
        </p:nvSpPr>
        <p:spPr>
          <a:xfrm>
            <a:off x="330601" y="74131"/>
            <a:ext cx="9876188" cy="863544"/>
          </a:xfrm>
        </p:spPr>
        <p:txBody>
          <a:bodyPr>
            <a:noAutofit/>
          </a:bodyPr>
          <a:lstStyle/>
          <a:p>
            <a:r>
              <a:rPr lang="en-CA" sz="4000" b="1" dirty="0">
                <a:solidFill>
                  <a:srgbClr val="2D6576"/>
                </a:solidFill>
                <a:latin typeface="Franklin Gothic Medium" panose="020B0603020102020204" pitchFamily="34" charset="0"/>
              </a:rPr>
              <a:t>Ce que les </a:t>
            </a:r>
            <a:r>
              <a:rPr lang="en-CA" sz="4000" b="1" dirty="0" err="1">
                <a:solidFill>
                  <a:srgbClr val="2D6576"/>
                </a:solidFill>
                <a:latin typeface="Franklin Gothic Medium" panose="020B0603020102020204" pitchFamily="34" charset="0"/>
              </a:rPr>
              <a:t>usagers</a:t>
            </a:r>
            <a:r>
              <a:rPr lang="en-CA" sz="4000" b="1" dirty="0">
                <a:solidFill>
                  <a:srgbClr val="2D6576"/>
                </a:solidFill>
                <a:latin typeface="Franklin Gothic Medium" panose="020B0603020102020204" pitchFamily="34" charset="0"/>
              </a:rPr>
              <a:t> nous </a:t>
            </a:r>
            <a:r>
              <a:rPr lang="en-CA" sz="4000" b="1" dirty="0" err="1">
                <a:solidFill>
                  <a:srgbClr val="2D6576"/>
                </a:solidFill>
                <a:latin typeface="Franklin Gothic Medium" panose="020B0603020102020204" pitchFamily="34" charset="0"/>
              </a:rPr>
              <a:t>ont</a:t>
            </a:r>
            <a:r>
              <a:rPr lang="en-CA" sz="4000" b="1" dirty="0">
                <a:solidFill>
                  <a:srgbClr val="2D6576"/>
                </a:solidFill>
                <a:latin typeface="Franklin Gothic Medium" panose="020B0603020102020204" pitchFamily="34" charset="0"/>
              </a:rPr>
              <a:t> </a:t>
            </a:r>
            <a:r>
              <a:rPr lang="en-CA" sz="4000" b="1" dirty="0" err="1">
                <a:solidFill>
                  <a:srgbClr val="2D6576"/>
                </a:solidFill>
                <a:latin typeface="Franklin Gothic Medium" panose="020B0603020102020204" pitchFamily="34" charset="0"/>
              </a:rPr>
              <a:t>dit</a:t>
            </a:r>
            <a:r>
              <a:rPr lang="en-CA" sz="4000" b="1" dirty="0">
                <a:solidFill>
                  <a:srgbClr val="2D6576"/>
                </a:solidFill>
                <a:latin typeface="Franklin Gothic Medium" panose="020B0603020102020204" pitchFamily="34" charset="0"/>
              </a:rPr>
              <a:t>…</a:t>
            </a:r>
          </a:p>
        </p:txBody>
      </p:sp>
      <p:sp>
        <p:nvSpPr>
          <p:cNvPr id="3" name="ZoneTexte 2"/>
          <p:cNvSpPr txBox="1"/>
          <p:nvPr/>
        </p:nvSpPr>
        <p:spPr>
          <a:xfrm>
            <a:off x="330601" y="5911870"/>
            <a:ext cx="2327012" cy="923330"/>
          </a:xfrm>
          <a:prstGeom prst="rect">
            <a:avLst/>
          </a:prstGeom>
          <a:noFill/>
        </p:spPr>
        <p:txBody>
          <a:bodyPr wrap="square" rtlCol="0">
            <a:spAutoFit/>
          </a:bodyPr>
          <a:lstStyle/>
          <a:p>
            <a:r>
              <a:rPr lang="fr-CA" b="1" dirty="0">
                <a:solidFill>
                  <a:srgbClr val="3B7D91"/>
                </a:solidFill>
              </a:rPr>
              <a:t>Chercheurs d’emploi </a:t>
            </a:r>
            <a:endParaRPr lang="en-CA" b="1" dirty="0">
              <a:solidFill>
                <a:srgbClr val="3B7D91"/>
              </a:solidFill>
            </a:endParaRPr>
          </a:p>
          <a:p>
            <a:endParaRPr lang="en-CA" dirty="0"/>
          </a:p>
        </p:txBody>
      </p:sp>
      <p:sp>
        <p:nvSpPr>
          <p:cNvPr id="8" name="TextBox 7"/>
          <p:cNvSpPr txBox="1"/>
          <p:nvPr/>
        </p:nvSpPr>
        <p:spPr>
          <a:xfrm>
            <a:off x="1404258" y="1458685"/>
            <a:ext cx="1605642" cy="738664"/>
          </a:xfrm>
          <a:prstGeom prst="rect">
            <a:avLst/>
          </a:prstGeom>
          <a:noFill/>
        </p:spPr>
        <p:txBody>
          <a:bodyPr wrap="square" rtlCol="0">
            <a:spAutoFit/>
          </a:bodyPr>
          <a:lstStyle/>
          <a:p>
            <a:pPr algn="ctr"/>
            <a:r>
              <a:rPr lang="fr-FR" sz="1400" dirty="0">
                <a:solidFill>
                  <a:schemeClr val="accent6">
                    <a:lumMod val="75000"/>
                  </a:schemeClr>
                </a:solidFill>
                <a:latin typeface="Calibri" panose="020F0502020204030204" pitchFamily="34" charset="0"/>
              </a:rPr>
              <a:t>« Site d’emplois plus </a:t>
            </a:r>
            <a:r>
              <a:rPr lang="fr-FR" sz="1400" b="1" dirty="0">
                <a:solidFill>
                  <a:schemeClr val="accent6">
                    <a:lumMod val="75000"/>
                  </a:schemeClr>
                </a:solidFill>
                <a:latin typeface="Calibri" panose="020F0502020204030204" pitchFamily="34" charset="0"/>
              </a:rPr>
              <a:t>interactif </a:t>
            </a:r>
            <a:r>
              <a:rPr lang="fr-FR" sz="1400" dirty="0">
                <a:solidFill>
                  <a:schemeClr val="accent6">
                    <a:lumMod val="75000"/>
                  </a:schemeClr>
                </a:solidFill>
                <a:latin typeface="Calibri" panose="020F0502020204030204" pitchFamily="34" charset="0"/>
              </a:rPr>
              <a:t>et </a:t>
            </a:r>
            <a:r>
              <a:rPr lang="fr-FR" sz="1400" b="1" dirty="0">
                <a:solidFill>
                  <a:schemeClr val="accent6">
                    <a:lumMod val="75000"/>
                  </a:schemeClr>
                </a:solidFill>
                <a:latin typeface="Calibri" panose="020F0502020204030204" pitchFamily="34" charset="0"/>
              </a:rPr>
              <a:t>stimulant</a:t>
            </a:r>
            <a:r>
              <a:rPr lang="fr-FR" sz="1400" dirty="0">
                <a:solidFill>
                  <a:schemeClr val="accent6">
                    <a:lumMod val="75000"/>
                  </a:schemeClr>
                </a:solidFill>
                <a:latin typeface="Calibri" panose="020F0502020204030204" pitchFamily="34" charset="0"/>
              </a:rPr>
              <a:t> »</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2657613" y="2179750"/>
            <a:ext cx="1605642" cy="1077218"/>
          </a:xfrm>
          <a:prstGeom prst="rect">
            <a:avLst/>
          </a:prstGeom>
          <a:noFill/>
        </p:spPr>
        <p:txBody>
          <a:bodyPr wrap="square" rtlCol="0">
            <a:spAutoFit/>
          </a:bodyPr>
          <a:lstStyle/>
          <a:p>
            <a:pPr algn="ctr"/>
            <a:r>
              <a:rPr lang="fr-FR" sz="1600" dirty="0">
                <a:solidFill>
                  <a:schemeClr val="accent6">
                    <a:lumMod val="75000"/>
                  </a:schemeClr>
                </a:solidFill>
                <a:latin typeface="Calibri" panose="020F0502020204030204" pitchFamily="34" charset="0"/>
              </a:rPr>
              <a:t>«Plus de </a:t>
            </a:r>
            <a:r>
              <a:rPr lang="fr-FR" sz="1600" b="1" dirty="0">
                <a:solidFill>
                  <a:schemeClr val="accent6">
                    <a:lumMod val="75000"/>
                  </a:schemeClr>
                </a:solidFill>
                <a:latin typeface="Calibri" panose="020F0502020204030204" pitchFamily="34" charset="0"/>
              </a:rPr>
              <a:t>mises à jour régulières </a:t>
            </a:r>
            <a:r>
              <a:rPr lang="fr-FR" sz="1600" dirty="0">
                <a:solidFill>
                  <a:schemeClr val="accent6">
                    <a:lumMod val="75000"/>
                  </a:schemeClr>
                </a:solidFill>
                <a:latin typeface="Calibri" panose="020F0502020204030204" pitchFamily="34" charset="0"/>
              </a:rPr>
              <a:t>sur le statut de la demande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3399067" y="1243241"/>
            <a:ext cx="1834242" cy="430887"/>
          </a:xfrm>
          <a:prstGeom prst="rect">
            <a:avLst/>
          </a:prstGeom>
          <a:noFill/>
        </p:spPr>
        <p:txBody>
          <a:bodyPr wrap="square" rtlCol="0">
            <a:spAutoFit/>
          </a:bodyPr>
          <a:lstStyle/>
          <a:p>
            <a:pPr algn="ctr"/>
            <a:r>
              <a:rPr lang="fr-FR" sz="1100" b="1" dirty="0">
                <a:latin typeface="Calibri" panose="020F0502020204030204" pitchFamily="34" charset="0"/>
              </a:rPr>
              <a:t>« Annonces plus simples, langage plus simple »</a:t>
            </a:r>
            <a:endParaRPr lang="en-CA" sz="1100" dirty="0">
              <a:latin typeface="Calibri" panose="020F0502020204030204" pitchFamily="34" charset="0"/>
              <a:cs typeface="Calibri" panose="020F0502020204030204" pitchFamily="34" charset="0"/>
            </a:endParaRPr>
          </a:p>
        </p:txBody>
      </p:sp>
      <p:sp>
        <p:nvSpPr>
          <p:cNvPr id="12" name="TextBox 11"/>
          <p:cNvSpPr txBox="1"/>
          <p:nvPr/>
        </p:nvSpPr>
        <p:spPr>
          <a:xfrm>
            <a:off x="4022271" y="3320663"/>
            <a:ext cx="1915886" cy="1015663"/>
          </a:xfrm>
          <a:prstGeom prst="rect">
            <a:avLst/>
          </a:prstGeom>
          <a:noFill/>
        </p:spPr>
        <p:txBody>
          <a:bodyPr wrap="square" rtlCol="0">
            <a:spAutoFit/>
          </a:bodyPr>
          <a:lstStyle/>
          <a:p>
            <a:pPr algn="ctr"/>
            <a:r>
              <a:rPr lang="fr-FR" sz="2000" dirty="0">
                <a:latin typeface="Calibri" panose="020F0502020204030204" pitchFamily="34" charset="0"/>
              </a:rPr>
              <a:t>« </a:t>
            </a:r>
            <a:r>
              <a:rPr lang="en-CA" sz="2000" dirty="0" err="1">
                <a:latin typeface="Calibri" panose="020F0502020204030204" pitchFamily="34" charset="0"/>
              </a:rPr>
              <a:t>Capacité</a:t>
            </a:r>
            <a:r>
              <a:rPr lang="en-CA" sz="2000" dirty="0">
                <a:latin typeface="Calibri" panose="020F0502020204030204" pitchFamily="34" charset="0"/>
              </a:rPr>
              <a:t> de </a:t>
            </a:r>
            <a:r>
              <a:rPr lang="en-CA" sz="2000" b="1" dirty="0" err="1">
                <a:latin typeface="Calibri" panose="020F0502020204030204" pitchFamily="34" charset="0"/>
              </a:rPr>
              <a:t>réutiliser</a:t>
            </a:r>
            <a:r>
              <a:rPr lang="en-CA" sz="2000" b="1" dirty="0">
                <a:latin typeface="Calibri" panose="020F0502020204030204" pitchFamily="34" charset="0"/>
              </a:rPr>
              <a:t> </a:t>
            </a:r>
            <a:r>
              <a:rPr lang="en-CA" sz="2000" b="1" dirty="0" err="1">
                <a:latin typeface="Calibri" panose="020F0502020204030204" pitchFamily="34" charset="0"/>
              </a:rPr>
              <a:t>l’information</a:t>
            </a:r>
            <a:r>
              <a:rPr lang="en-CA" sz="2000" b="1" dirty="0">
                <a:latin typeface="Calibri" panose="020F0502020204030204" pitchFamily="34" charset="0"/>
              </a:rPr>
              <a:t> </a:t>
            </a:r>
            <a:r>
              <a:rPr lang="fr-FR" sz="2000" b="1" dirty="0">
                <a:latin typeface="Calibri" panose="020F0502020204030204" pitchFamily="34" charset="0"/>
              </a:rPr>
              <a:t>»</a:t>
            </a:r>
            <a:endParaRPr lang="en-CA" sz="2000" dirty="0">
              <a:latin typeface="Calibri" panose="020F0502020204030204" pitchFamily="34" charset="0"/>
              <a:cs typeface="Calibri" panose="020F0502020204030204" pitchFamily="34" charset="0"/>
            </a:endParaRPr>
          </a:p>
        </p:txBody>
      </p:sp>
      <p:sp>
        <p:nvSpPr>
          <p:cNvPr id="13" name="TextBox 12"/>
          <p:cNvSpPr txBox="1"/>
          <p:nvPr/>
        </p:nvSpPr>
        <p:spPr>
          <a:xfrm>
            <a:off x="3156857" y="5019709"/>
            <a:ext cx="1915886" cy="1200329"/>
          </a:xfrm>
          <a:prstGeom prst="rect">
            <a:avLst/>
          </a:prstGeom>
          <a:noFill/>
        </p:spPr>
        <p:txBody>
          <a:bodyPr wrap="square" rtlCol="0">
            <a:spAutoFit/>
          </a:bodyPr>
          <a:lstStyle/>
          <a:p>
            <a:pPr algn="ctr"/>
            <a:r>
              <a:rPr lang="fr-FR" dirty="0">
                <a:latin typeface="Calibri" panose="020F0502020204030204" pitchFamily="34" charset="0"/>
              </a:rPr>
              <a:t>« </a:t>
            </a:r>
            <a:r>
              <a:rPr lang="fr-FR" b="1" dirty="0">
                <a:latin typeface="Calibri" panose="020F0502020204030204" pitchFamily="34" charset="0"/>
              </a:rPr>
              <a:t>Meilleure connaissance </a:t>
            </a:r>
            <a:r>
              <a:rPr lang="fr-FR" dirty="0">
                <a:latin typeface="Calibri" panose="020F0502020204030204" pitchFamily="34" charset="0"/>
              </a:rPr>
              <a:t>des possibilités d’emploi »</a:t>
            </a:r>
            <a:endParaRPr lang="en-CA" dirty="0">
              <a:latin typeface="Calibri" panose="020F0502020204030204" pitchFamily="34" charset="0"/>
              <a:cs typeface="Calibri" panose="020F0502020204030204" pitchFamily="34" charset="0"/>
            </a:endParaRPr>
          </a:p>
        </p:txBody>
      </p:sp>
      <p:sp>
        <p:nvSpPr>
          <p:cNvPr id="14" name="TextBox 13"/>
          <p:cNvSpPr txBox="1"/>
          <p:nvPr/>
        </p:nvSpPr>
        <p:spPr>
          <a:xfrm>
            <a:off x="1387929" y="4107948"/>
            <a:ext cx="1894113" cy="1077218"/>
          </a:xfrm>
          <a:prstGeom prst="rect">
            <a:avLst/>
          </a:prstGeom>
          <a:noFill/>
        </p:spPr>
        <p:txBody>
          <a:bodyPr wrap="square" rtlCol="0">
            <a:spAutoFit/>
          </a:bodyPr>
          <a:lstStyle/>
          <a:p>
            <a:pPr algn="ctr"/>
            <a:r>
              <a:rPr lang="fr-FR" sz="1600" dirty="0">
                <a:solidFill>
                  <a:schemeClr val="accent6">
                    <a:lumMod val="75000"/>
                  </a:schemeClr>
                </a:solidFill>
                <a:latin typeface="Calibri" panose="020F0502020204030204" pitchFamily="34" charset="0"/>
              </a:rPr>
              <a:t>« </a:t>
            </a:r>
            <a:r>
              <a:rPr lang="fr-FR" sz="1600" b="1" dirty="0">
                <a:solidFill>
                  <a:schemeClr val="accent6">
                    <a:lumMod val="75000"/>
                  </a:schemeClr>
                </a:solidFill>
                <a:latin typeface="Calibri" panose="020F0502020204030204" pitchFamily="34" charset="0"/>
              </a:rPr>
              <a:t>Meilleure compréhension </a:t>
            </a:r>
            <a:r>
              <a:rPr lang="fr-FR" sz="1600" dirty="0">
                <a:solidFill>
                  <a:schemeClr val="accent6">
                    <a:lumMod val="75000"/>
                  </a:schemeClr>
                </a:solidFill>
                <a:latin typeface="Calibri" panose="020F0502020204030204" pitchFamily="34" charset="0"/>
              </a:rPr>
              <a:t>du processus et des échéanciers »</a:t>
            </a:r>
          </a:p>
        </p:txBody>
      </p:sp>
      <p:sp>
        <p:nvSpPr>
          <p:cNvPr id="6" name="ZoneTexte 5"/>
          <p:cNvSpPr txBox="1"/>
          <p:nvPr/>
        </p:nvSpPr>
        <p:spPr>
          <a:xfrm>
            <a:off x="9778595" y="298265"/>
            <a:ext cx="2346690" cy="923330"/>
          </a:xfrm>
          <a:prstGeom prst="rect">
            <a:avLst/>
          </a:prstGeom>
          <a:noFill/>
        </p:spPr>
        <p:txBody>
          <a:bodyPr wrap="square" rtlCol="0">
            <a:spAutoFit/>
          </a:bodyPr>
          <a:lstStyle/>
          <a:p>
            <a:r>
              <a:rPr lang="fr-CA" b="1" dirty="0">
                <a:solidFill>
                  <a:srgbClr val="96AF5D"/>
                </a:solidFill>
              </a:rPr>
              <a:t>Gestionnaires d’embauche</a:t>
            </a:r>
            <a:endParaRPr lang="en-CA" b="1" dirty="0">
              <a:solidFill>
                <a:srgbClr val="96AF5D"/>
              </a:solidFill>
            </a:endParaRPr>
          </a:p>
          <a:p>
            <a:endParaRPr lang="en-CA" dirty="0"/>
          </a:p>
        </p:txBody>
      </p:sp>
      <p:sp>
        <p:nvSpPr>
          <p:cNvPr id="15" name="TextBox 14"/>
          <p:cNvSpPr txBox="1"/>
          <p:nvPr/>
        </p:nvSpPr>
        <p:spPr>
          <a:xfrm>
            <a:off x="6466114" y="4834652"/>
            <a:ext cx="1915886" cy="1077218"/>
          </a:xfrm>
          <a:prstGeom prst="rect">
            <a:avLst/>
          </a:prstGeom>
          <a:noFill/>
        </p:spPr>
        <p:txBody>
          <a:bodyPr wrap="square" rtlCol="0">
            <a:spAutoFit/>
          </a:bodyPr>
          <a:lstStyle/>
          <a:p>
            <a:pPr algn="ctr"/>
            <a:r>
              <a:rPr lang="fr-FR" sz="1600" dirty="0">
                <a:solidFill>
                  <a:schemeClr val="accent6">
                    <a:lumMod val="75000"/>
                  </a:schemeClr>
                </a:solidFill>
                <a:latin typeface="Calibri" panose="020F0502020204030204" pitchFamily="34" charset="0"/>
              </a:rPr>
              <a:t>« </a:t>
            </a:r>
            <a:r>
              <a:rPr lang="fr-FR" sz="1600" b="1" dirty="0">
                <a:solidFill>
                  <a:schemeClr val="accent6">
                    <a:lumMod val="75000"/>
                  </a:schemeClr>
                </a:solidFill>
                <a:latin typeface="Calibri" panose="020F0502020204030204" pitchFamily="34" charset="0"/>
              </a:rPr>
              <a:t>Amélioration </a:t>
            </a:r>
            <a:r>
              <a:rPr lang="fr-FR" sz="1600" dirty="0">
                <a:solidFill>
                  <a:schemeClr val="accent6">
                    <a:lumMod val="75000"/>
                  </a:schemeClr>
                </a:solidFill>
                <a:latin typeface="Calibri" panose="020F0502020204030204" pitchFamily="34" charset="0"/>
              </a:rPr>
              <a:t>des mécanismes de </a:t>
            </a:r>
            <a:r>
              <a:rPr lang="fr-FR" sz="1600" b="1" dirty="0">
                <a:solidFill>
                  <a:schemeClr val="accent6">
                    <a:lumMod val="75000"/>
                  </a:schemeClr>
                </a:solidFill>
                <a:latin typeface="Calibri" panose="020F0502020204030204" pitchFamily="34" charset="0"/>
              </a:rPr>
              <a:t>communication </a:t>
            </a:r>
            <a:r>
              <a:rPr lang="fr-FR" sz="1600" dirty="0">
                <a:solidFill>
                  <a:schemeClr val="accent6">
                    <a:lumMod val="75000"/>
                  </a:schemeClr>
                </a:solidFill>
                <a:latin typeface="Calibri" panose="020F0502020204030204" pitchFamily="34" charset="0"/>
              </a:rPr>
              <a:t>avec les candidats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6070065" y="3531651"/>
            <a:ext cx="1915886" cy="830997"/>
          </a:xfrm>
          <a:prstGeom prst="rect">
            <a:avLst/>
          </a:prstGeom>
          <a:noFill/>
        </p:spPr>
        <p:txBody>
          <a:bodyPr wrap="square" rtlCol="0">
            <a:spAutoFit/>
          </a:bodyPr>
          <a:lstStyle/>
          <a:p>
            <a:pPr algn="ctr"/>
            <a:r>
              <a:rPr lang="fr-FR" sz="1600" b="1" dirty="0">
                <a:solidFill>
                  <a:schemeClr val="accent6">
                    <a:lumMod val="75000"/>
                  </a:schemeClr>
                </a:solidFill>
                <a:latin typeface="Calibri" panose="020F0502020204030204" pitchFamily="34" charset="0"/>
              </a:rPr>
              <a:t>« Mécanismes pour attirer les candidats passifs »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5596681" y="2457531"/>
            <a:ext cx="1915886" cy="646331"/>
          </a:xfrm>
          <a:prstGeom prst="rect">
            <a:avLst/>
          </a:prstGeom>
          <a:noFill/>
        </p:spPr>
        <p:txBody>
          <a:bodyPr wrap="square" rtlCol="0">
            <a:spAutoFit/>
          </a:bodyPr>
          <a:lstStyle/>
          <a:p>
            <a:pPr algn="ctr"/>
            <a:r>
              <a:rPr lang="fr-FR" sz="1200" b="1" dirty="0">
                <a:latin typeface="Calibri" panose="020F0502020204030204" pitchFamily="34" charset="0"/>
              </a:rPr>
              <a:t>« Échéancier amélioré pour la présélection des candidats »</a:t>
            </a:r>
            <a:endParaRPr lang="en-CA" sz="1200" dirty="0">
              <a:latin typeface="Calibri" panose="020F0502020204030204" pitchFamily="34" charset="0"/>
              <a:cs typeface="Calibri" panose="020F0502020204030204" pitchFamily="34" charset="0"/>
            </a:endParaRPr>
          </a:p>
        </p:txBody>
      </p:sp>
      <p:sp>
        <p:nvSpPr>
          <p:cNvPr id="18" name="TextBox 17"/>
          <p:cNvSpPr txBox="1"/>
          <p:nvPr/>
        </p:nvSpPr>
        <p:spPr>
          <a:xfrm>
            <a:off x="7905038" y="2897523"/>
            <a:ext cx="1915886" cy="1077218"/>
          </a:xfrm>
          <a:prstGeom prst="rect">
            <a:avLst/>
          </a:prstGeom>
          <a:noFill/>
        </p:spPr>
        <p:txBody>
          <a:bodyPr wrap="square" rtlCol="0">
            <a:spAutoFit/>
          </a:bodyPr>
          <a:lstStyle/>
          <a:p>
            <a:pPr algn="ctr"/>
            <a:r>
              <a:rPr lang="fr-FR" sz="1600" b="1" dirty="0">
                <a:solidFill>
                  <a:schemeClr val="accent6">
                    <a:lumMod val="75000"/>
                  </a:schemeClr>
                </a:solidFill>
                <a:latin typeface="Calibri" panose="020F0502020204030204" pitchFamily="34" charset="0"/>
              </a:rPr>
              <a:t>« Meilleure compréhension </a:t>
            </a:r>
            <a:r>
              <a:rPr lang="fr-FR" sz="1600" dirty="0">
                <a:solidFill>
                  <a:schemeClr val="accent6">
                    <a:lumMod val="75000"/>
                  </a:schemeClr>
                </a:solidFill>
                <a:latin typeface="Calibri" panose="020F0502020204030204" pitchFamily="34" charset="0"/>
              </a:rPr>
              <a:t>du volet de l’offre du </a:t>
            </a:r>
            <a:r>
              <a:rPr lang="fr-FR" sz="1600" b="1" dirty="0">
                <a:solidFill>
                  <a:schemeClr val="accent6">
                    <a:lumMod val="75000"/>
                  </a:schemeClr>
                </a:solidFill>
                <a:latin typeface="Calibri" panose="020F0502020204030204" pitchFamily="34" charset="0"/>
              </a:rPr>
              <a:t>marché du travail »</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7126709" y="1593889"/>
            <a:ext cx="1915886" cy="923330"/>
          </a:xfrm>
          <a:prstGeom prst="rect">
            <a:avLst/>
          </a:prstGeom>
          <a:noFill/>
        </p:spPr>
        <p:txBody>
          <a:bodyPr wrap="square" rtlCol="0">
            <a:spAutoFit/>
          </a:bodyPr>
          <a:lstStyle/>
          <a:p>
            <a:pPr algn="ctr"/>
            <a:r>
              <a:rPr lang="fr-FR" dirty="0">
                <a:solidFill>
                  <a:schemeClr val="accent6">
                    <a:lumMod val="75000"/>
                  </a:schemeClr>
                </a:solidFill>
                <a:latin typeface="Calibri" panose="020F0502020204030204" pitchFamily="34" charset="0"/>
              </a:rPr>
              <a:t>« </a:t>
            </a:r>
            <a:r>
              <a:rPr lang="en-CA" b="1" dirty="0" err="1">
                <a:solidFill>
                  <a:schemeClr val="accent6">
                    <a:lumMod val="75000"/>
                  </a:schemeClr>
                </a:solidFill>
                <a:latin typeface="Calibri" panose="020F0502020204030204" pitchFamily="34" charset="0"/>
              </a:rPr>
              <a:t>Meilleurs</a:t>
            </a:r>
            <a:r>
              <a:rPr lang="en-CA" b="1" dirty="0">
                <a:solidFill>
                  <a:schemeClr val="accent6">
                    <a:lumMod val="75000"/>
                  </a:schemeClr>
                </a:solidFill>
                <a:latin typeface="Calibri" panose="020F0502020204030204" pitchFamily="34" charset="0"/>
              </a:rPr>
              <a:t> </a:t>
            </a:r>
            <a:r>
              <a:rPr lang="en-CA" dirty="0" err="1">
                <a:solidFill>
                  <a:schemeClr val="accent6">
                    <a:lumMod val="75000"/>
                  </a:schemeClr>
                </a:solidFill>
                <a:latin typeface="Calibri" panose="020F0502020204030204" pitchFamily="34" charset="0"/>
              </a:rPr>
              <a:t>mécanismes</a:t>
            </a:r>
            <a:r>
              <a:rPr lang="en-CA" dirty="0">
                <a:solidFill>
                  <a:schemeClr val="accent6">
                    <a:lumMod val="75000"/>
                  </a:schemeClr>
                </a:solidFill>
                <a:latin typeface="Calibri" panose="020F0502020204030204" pitchFamily="34" charset="0"/>
              </a:rPr>
              <a:t> de preselection </a:t>
            </a:r>
            <a:r>
              <a:rPr lang="fr-FR" dirty="0">
                <a:solidFill>
                  <a:schemeClr val="accent6">
                    <a:lumMod val="75000"/>
                  </a:schemeClr>
                </a:solidFill>
                <a:latin typeface="Calibri" panose="020F0502020204030204" pitchFamily="34" charset="0"/>
              </a:rPr>
              <a:t>»</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8921447" y="1193993"/>
            <a:ext cx="1915886" cy="954107"/>
          </a:xfrm>
          <a:prstGeom prst="rect">
            <a:avLst/>
          </a:prstGeom>
          <a:noFill/>
        </p:spPr>
        <p:txBody>
          <a:bodyPr wrap="square" rtlCol="0">
            <a:spAutoFit/>
          </a:bodyPr>
          <a:lstStyle/>
          <a:p>
            <a:pPr algn="ctr"/>
            <a:r>
              <a:rPr lang="fr-FR" sz="1400" b="1" dirty="0">
                <a:solidFill>
                  <a:schemeClr val="accent6">
                    <a:lumMod val="75000"/>
                  </a:schemeClr>
                </a:solidFill>
                <a:latin typeface="Calibri" panose="020F0502020204030204" pitchFamily="34" charset="0"/>
              </a:rPr>
              <a:t>« Souplesse </a:t>
            </a:r>
            <a:r>
              <a:rPr lang="fr-FR" sz="1400" dirty="0">
                <a:solidFill>
                  <a:schemeClr val="accent6">
                    <a:lumMod val="75000"/>
                  </a:schemeClr>
                </a:solidFill>
                <a:latin typeface="Calibri" panose="020F0502020204030204" pitchFamily="34" charset="0"/>
              </a:rPr>
              <a:t>quant aux formes d’affichage </a:t>
            </a:r>
          </a:p>
          <a:p>
            <a:pPr algn="ctr"/>
            <a:r>
              <a:rPr lang="fr-FR" sz="1400" dirty="0">
                <a:solidFill>
                  <a:schemeClr val="accent6">
                    <a:lumMod val="75000"/>
                  </a:schemeClr>
                </a:solidFill>
                <a:latin typeface="Calibri" panose="020F0502020204030204" pitchFamily="34" charset="0"/>
              </a:rPr>
              <a:t>(p. ex. médias sociaux) »</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TextBox 20"/>
          <p:cNvSpPr txBox="1"/>
          <p:nvPr/>
        </p:nvSpPr>
        <p:spPr>
          <a:xfrm>
            <a:off x="8131630" y="5185166"/>
            <a:ext cx="1915886" cy="461665"/>
          </a:xfrm>
          <a:prstGeom prst="rect">
            <a:avLst/>
          </a:prstGeom>
          <a:noFill/>
        </p:spPr>
        <p:txBody>
          <a:bodyPr wrap="square" rtlCol="0">
            <a:spAutoFit/>
          </a:bodyPr>
          <a:lstStyle/>
          <a:p>
            <a:pPr algn="ctr"/>
            <a:r>
              <a:rPr lang="fr-FR" sz="1200" b="1" dirty="0">
                <a:latin typeface="Calibri" panose="020F0502020204030204" pitchFamily="34" charset="0"/>
              </a:rPr>
              <a:t>« Accès centralisé aux bassins d’emplois »</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32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9</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0947"/>
            <a:ext cx="11963400" cy="6726127"/>
          </a:xfrm>
          <a:prstGeom prst="rect">
            <a:avLst/>
          </a:prstGeom>
        </p:spPr>
      </p:pic>
      <p:sp>
        <p:nvSpPr>
          <p:cNvPr id="19" name="Title 1"/>
          <p:cNvSpPr>
            <a:spLocks noGrp="1"/>
          </p:cNvSpPr>
          <p:nvPr>
            <p:ph type="title"/>
          </p:nvPr>
        </p:nvSpPr>
        <p:spPr>
          <a:xfrm>
            <a:off x="560856" y="0"/>
            <a:ext cx="11250144" cy="1499616"/>
          </a:xfrm>
        </p:spPr>
        <p:txBody>
          <a:bodyPr>
            <a:normAutofit/>
          </a:bodyPr>
          <a:lstStyle/>
          <a:p>
            <a:r>
              <a:rPr lang="fr-CA" sz="4000" b="1" dirty="0" smtClean="0">
                <a:solidFill>
                  <a:srgbClr val="2D6576"/>
                </a:solidFill>
                <a:latin typeface="Franklin Gothic Medium" panose="020B0603020102020204" pitchFamily="34" charset="0"/>
              </a:rPr>
              <a:t>Caractéristiques qui nous intéressent…</a:t>
            </a:r>
            <a:endParaRPr lang="en-CA" sz="4000" b="1" dirty="0">
              <a:solidFill>
                <a:srgbClr val="2D6576"/>
              </a:solidFill>
              <a:latin typeface="Franklin Gothic Medium" panose="020B0603020102020204" pitchFamily="34" charset="0"/>
            </a:endParaRPr>
          </a:p>
        </p:txBody>
      </p:sp>
      <p:sp>
        <p:nvSpPr>
          <p:cNvPr id="14" name="TextBox 13"/>
          <p:cNvSpPr txBox="1"/>
          <p:nvPr/>
        </p:nvSpPr>
        <p:spPr>
          <a:xfrm>
            <a:off x="922758" y="1312445"/>
            <a:ext cx="5802082" cy="646331"/>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Possibilité de réutiliser</a:t>
            </a:r>
            <a:r>
              <a:rPr lang="fr-CA" dirty="0">
                <a:latin typeface="Calibri" panose="020F0502020204030204" pitchFamily="34" charset="0"/>
                <a:cs typeface="Calibri" panose="020F0502020204030204" pitchFamily="34" charset="0"/>
              </a:rPr>
              <a:t> l’application et les renseignements des candidats pour plus d’un processus d’embauche</a:t>
            </a:r>
            <a:endParaRPr lang="en-CA" dirty="0">
              <a:latin typeface="Calibri" panose="020F0502020204030204" pitchFamily="34" charset="0"/>
              <a:cs typeface="Calibri" panose="020F0502020204030204" pitchFamily="34" charset="0"/>
            </a:endParaRPr>
          </a:p>
        </p:txBody>
      </p:sp>
      <p:sp>
        <p:nvSpPr>
          <p:cNvPr id="15" name="TextBox 14"/>
          <p:cNvSpPr txBox="1"/>
          <p:nvPr/>
        </p:nvSpPr>
        <p:spPr>
          <a:xfrm>
            <a:off x="7162563" y="1319606"/>
            <a:ext cx="4533744"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Accès par de multiples </a:t>
            </a:r>
            <a:r>
              <a:rPr lang="fr-CA" dirty="0" smtClean="0">
                <a:latin typeface="Calibri" panose="020F0502020204030204" pitchFamily="34" charset="0"/>
                <a:cs typeface="Calibri" panose="020F0502020204030204" pitchFamily="34" charset="0"/>
              </a:rPr>
              <a:t>canaux                          </a:t>
            </a:r>
            <a:r>
              <a:rPr lang="fr-CA" dirty="0">
                <a:latin typeface="Calibri" panose="020F0502020204030204" pitchFamily="34" charset="0"/>
                <a:cs typeface="Calibri" panose="020F0502020204030204" pitchFamily="34" charset="0"/>
              </a:rPr>
              <a:t>(</a:t>
            </a:r>
            <a:r>
              <a:rPr lang="fr-CA" b="1" dirty="0">
                <a:latin typeface="Calibri" panose="020F0502020204030204" pitchFamily="34" charset="0"/>
                <a:cs typeface="Calibri" panose="020F0502020204030204" pitchFamily="34" charset="0"/>
              </a:rPr>
              <a:t>p. ex., accessible à partir de divers appareils</a:t>
            </a:r>
            <a:r>
              <a:rPr lang="fr-CA"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16" name="TextBox 15"/>
          <p:cNvSpPr txBox="1"/>
          <p:nvPr/>
        </p:nvSpPr>
        <p:spPr>
          <a:xfrm>
            <a:off x="816433" y="2385065"/>
            <a:ext cx="4143656" cy="646331"/>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Présentation de rapports, surveillance</a:t>
            </a:r>
            <a:r>
              <a:rPr lang="fr-CA" dirty="0">
                <a:latin typeface="Calibri" panose="020F0502020204030204" pitchFamily="34" charset="0"/>
                <a:cs typeface="Calibri" panose="020F0502020204030204" pitchFamily="34" charset="0"/>
              </a:rPr>
              <a:t>, et mesure du rendement</a:t>
            </a:r>
            <a:endParaRPr lang="en-CA" dirty="0">
              <a:latin typeface="Calibri" panose="020F0502020204030204" pitchFamily="34" charset="0"/>
              <a:cs typeface="Calibri" panose="020F0502020204030204" pitchFamily="34" charset="0"/>
            </a:endParaRPr>
          </a:p>
        </p:txBody>
      </p:sp>
      <p:sp>
        <p:nvSpPr>
          <p:cNvPr id="17" name="TextBox 16"/>
          <p:cNvSpPr txBox="1"/>
          <p:nvPr/>
        </p:nvSpPr>
        <p:spPr>
          <a:xfrm>
            <a:off x="5129374" y="2318387"/>
            <a:ext cx="3404011"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Profil </a:t>
            </a:r>
            <a:r>
              <a:rPr lang="fr-CA" dirty="0" smtClean="0">
                <a:latin typeface="Calibri" panose="020F0502020204030204" pitchFamily="34" charset="0"/>
                <a:cs typeface="Calibri" panose="020F0502020204030204" pitchFamily="34" charset="0"/>
              </a:rPr>
              <a:t>des chercheurs </a:t>
            </a:r>
            <a:r>
              <a:rPr lang="fr-CA" dirty="0">
                <a:latin typeface="Calibri" panose="020F0502020204030204" pitchFamily="34" charset="0"/>
                <a:cs typeface="Calibri" panose="020F0502020204030204" pitchFamily="34" charset="0"/>
              </a:rPr>
              <a:t>d’emploi (</a:t>
            </a:r>
            <a:r>
              <a:rPr lang="fr-CA" b="1" dirty="0">
                <a:latin typeface="Calibri" panose="020F0502020204030204" pitchFamily="34" charset="0"/>
                <a:cs typeface="Calibri" panose="020F0502020204030204" pitchFamily="34" charset="0"/>
              </a:rPr>
              <a:t>passeport du postulant</a:t>
            </a:r>
            <a:r>
              <a:rPr lang="fr-CA"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18" name="TextBox 17"/>
          <p:cNvSpPr txBox="1"/>
          <p:nvPr/>
        </p:nvSpPr>
        <p:spPr>
          <a:xfrm>
            <a:off x="8097114" y="2279134"/>
            <a:ext cx="4332511" cy="830997"/>
          </a:xfrm>
          <a:prstGeom prst="rect">
            <a:avLst/>
          </a:prstGeom>
          <a:noFill/>
        </p:spPr>
        <p:txBody>
          <a:bodyPr wrap="square" rtlCol="0">
            <a:spAutoFit/>
          </a:bodyPr>
          <a:lstStyle/>
          <a:p>
            <a:pPr algn="ctr"/>
            <a:r>
              <a:rPr lang="fr-CA" sz="2400" dirty="0">
                <a:latin typeface="Calibri" panose="020F0502020204030204" pitchFamily="34" charset="0"/>
                <a:cs typeface="Calibri" panose="020F0502020204030204" pitchFamily="34" charset="0"/>
              </a:rPr>
              <a:t>Inventaire des</a:t>
            </a:r>
            <a:r>
              <a:rPr lang="fr-CA" sz="2400" b="1" dirty="0">
                <a:latin typeface="Calibri" panose="020F0502020204030204" pitchFamily="34" charset="0"/>
                <a:cs typeface="Calibri" panose="020F0502020204030204" pitchFamily="34" charset="0"/>
              </a:rPr>
              <a:t> </a:t>
            </a:r>
            <a:endParaRPr lang="fr-CA" sz="2400" b="1" dirty="0" smtClean="0">
              <a:latin typeface="Calibri" panose="020F0502020204030204" pitchFamily="34" charset="0"/>
              <a:cs typeface="Calibri" panose="020F0502020204030204" pitchFamily="34" charset="0"/>
            </a:endParaRPr>
          </a:p>
          <a:p>
            <a:pPr algn="ctr"/>
            <a:r>
              <a:rPr lang="fr-CA" sz="2400" b="1" dirty="0" smtClean="0">
                <a:latin typeface="Calibri" panose="020F0502020204030204" pitchFamily="34" charset="0"/>
                <a:cs typeface="Calibri" panose="020F0502020204030204" pitchFamily="34" charset="0"/>
              </a:rPr>
              <a:t>compétences</a:t>
            </a:r>
            <a:endParaRPr lang="en-CA" sz="2400" dirty="0">
              <a:latin typeface="Calibri" panose="020F0502020204030204" pitchFamily="34" charset="0"/>
              <a:cs typeface="Calibri" panose="020F0502020204030204" pitchFamily="34" charset="0"/>
            </a:endParaRPr>
          </a:p>
        </p:txBody>
      </p:sp>
      <p:sp>
        <p:nvSpPr>
          <p:cNvPr id="11" name="TextBox 10"/>
          <p:cNvSpPr txBox="1"/>
          <p:nvPr/>
        </p:nvSpPr>
        <p:spPr>
          <a:xfrm>
            <a:off x="675410" y="3354711"/>
            <a:ext cx="5064822" cy="584775"/>
          </a:xfrm>
          <a:prstGeom prst="rect">
            <a:avLst/>
          </a:prstGeom>
          <a:noFill/>
        </p:spPr>
        <p:txBody>
          <a:bodyPr wrap="square" rtlCol="0">
            <a:spAutoFit/>
          </a:bodyPr>
          <a:lstStyle/>
          <a:p>
            <a:pPr algn="ctr"/>
            <a:r>
              <a:rPr lang="fr-CA" sz="3200" dirty="0">
                <a:latin typeface="Calibri" panose="020F0502020204030204" pitchFamily="34" charset="0"/>
                <a:cs typeface="Calibri" panose="020F0502020204030204" pitchFamily="34" charset="0"/>
              </a:rPr>
              <a:t>Outils de</a:t>
            </a:r>
            <a:r>
              <a:rPr lang="fr-CA" sz="3200" b="1" dirty="0">
                <a:latin typeface="Calibri" panose="020F0502020204030204" pitchFamily="34" charset="0"/>
                <a:cs typeface="Calibri" panose="020F0502020204030204" pitchFamily="34" charset="0"/>
              </a:rPr>
              <a:t> communication</a:t>
            </a:r>
            <a:endParaRPr lang="en-CA" sz="3200" dirty="0">
              <a:latin typeface="Calibri" panose="020F0502020204030204" pitchFamily="34" charset="0"/>
              <a:cs typeface="Calibri" panose="020F0502020204030204" pitchFamily="34" charset="0"/>
            </a:endParaRPr>
          </a:p>
        </p:txBody>
      </p:sp>
      <p:sp>
        <p:nvSpPr>
          <p:cNvPr id="12" name="TextBox 11"/>
          <p:cNvSpPr txBox="1"/>
          <p:nvPr/>
        </p:nvSpPr>
        <p:spPr>
          <a:xfrm>
            <a:off x="6046761" y="3323058"/>
            <a:ext cx="5649546"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Centre de </a:t>
            </a:r>
            <a:r>
              <a:rPr lang="fr-CA" dirty="0" smtClean="0">
                <a:latin typeface="Calibri" panose="020F0502020204030204" pitchFamily="34" charset="0"/>
                <a:cs typeface="Calibri" panose="020F0502020204030204" pitchFamily="34" charset="0"/>
              </a:rPr>
              <a:t>services </a:t>
            </a:r>
            <a:r>
              <a:rPr lang="fr-CA" dirty="0">
                <a:latin typeface="Calibri" panose="020F0502020204030204" pitchFamily="34" charset="0"/>
                <a:cs typeface="Calibri" panose="020F0502020204030204" pitchFamily="34" charset="0"/>
              </a:rPr>
              <a:t>et gestion des personnes-ressources (</a:t>
            </a:r>
            <a:r>
              <a:rPr lang="fr-CA" b="1" dirty="0">
                <a:latin typeface="Calibri" panose="020F0502020204030204" pitchFamily="34" charset="0"/>
                <a:cs typeface="Calibri" panose="020F0502020204030204" pitchFamily="34" charset="0"/>
              </a:rPr>
              <a:t>p. ex., bureau d’aide aux utilisateurs, soutien à la clientèle)</a:t>
            </a:r>
            <a:endParaRPr lang="en-CA" dirty="0">
              <a:latin typeface="Calibri" panose="020F0502020204030204" pitchFamily="34" charset="0"/>
              <a:cs typeface="Calibri" panose="020F0502020204030204" pitchFamily="34" charset="0"/>
            </a:endParaRPr>
          </a:p>
        </p:txBody>
      </p:sp>
      <p:sp>
        <p:nvSpPr>
          <p:cNvPr id="10" name="TextBox 9"/>
          <p:cNvSpPr txBox="1"/>
          <p:nvPr/>
        </p:nvSpPr>
        <p:spPr>
          <a:xfrm>
            <a:off x="0" y="4329479"/>
            <a:ext cx="4332511"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Options </a:t>
            </a:r>
            <a:r>
              <a:rPr lang="fr-CA" dirty="0" smtClean="0">
                <a:latin typeface="Calibri" panose="020F0502020204030204" pitchFamily="34" charset="0"/>
                <a:cs typeface="Calibri" panose="020F0502020204030204" pitchFamily="34" charset="0"/>
              </a:rPr>
              <a:t>libre-service </a:t>
            </a:r>
          </a:p>
          <a:p>
            <a:pPr algn="ctr"/>
            <a:r>
              <a:rPr lang="fr-CA" dirty="0" smtClean="0">
                <a:latin typeface="Calibri" panose="020F0502020204030204" pitchFamily="34" charset="0"/>
                <a:cs typeface="Calibri" panose="020F0502020204030204" pitchFamily="34" charset="0"/>
              </a:rPr>
              <a:t>(</a:t>
            </a:r>
            <a:r>
              <a:rPr lang="fr-CA" b="1" dirty="0">
                <a:latin typeface="Calibri" panose="020F0502020204030204" pitchFamily="34" charset="0"/>
                <a:cs typeface="Calibri" panose="020F0502020204030204" pitchFamily="34" charset="0"/>
              </a:rPr>
              <a:t>pour tous les groupes ciblés</a:t>
            </a:r>
            <a:r>
              <a:rPr lang="fr-CA"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p:txBody>
      </p:sp>
      <p:sp>
        <p:nvSpPr>
          <p:cNvPr id="9" name="TextBox 8"/>
          <p:cNvSpPr txBox="1"/>
          <p:nvPr/>
        </p:nvSpPr>
        <p:spPr>
          <a:xfrm>
            <a:off x="3880506" y="4408749"/>
            <a:ext cx="4332511" cy="646331"/>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Espace de collaboration</a:t>
            </a:r>
            <a:r>
              <a:rPr lang="fr-CA" dirty="0">
                <a:latin typeface="Calibri" panose="020F0502020204030204" pitchFamily="34" charset="0"/>
                <a:cs typeface="Calibri" panose="020F0502020204030204" pitchFamily="34" charset="0"/>
              </a:rPr>
              <a:t> pour les RH et les gestionnaires </a:t>
            </a:r>
            <a:r>
              <a:rPr lang="fr-CA" dirty="0" smtClean="0">
                <a:latin typeface="Calibri" panose="020F0502020204030204" pitchFamily="34" charset="0"/>
                <a:cs typeface="Calibri" panose="020F0502020204030204" pitchFamily="34" charset="0"/>
              </a:rPr>
              <a:t>d’embauche</a:t>
            </a:r>
            <a:endParaRPr lang="en-CA" dirty="0">
              <a:latin typeface="Calibri" panose="020F0502020204030204" pitchFamily="34" charset="0"/>
              <a:cs typeface="Calibri" panose="020F0502020204030204" pitchFamily="34" charset="0"/>
            </a:endParaRPr>
          </a:p>
        </p:txBody>
      </p:sp>
      <p:sp>
        <p:nvSpPr>
          <p:cNvPr id="13" name="TextBox 12"/>
          <p:cNvSpPr txBox="1"/>
          <p:nvPr/>
        </p:nvSpPr>
        <p:spPr>
          <a:xfrm>
            <a:off x="8533385" y="4354143"/>
            <a:ext cx="3048000" cy="707886"/>
          </a:xfrm>
          <a:prstGeom prst="rect">
            <a:avLst/>
          </a:prstGeom>
          <a:noFill/>
        </p:spPr>
        <p:txBody>
          <a:bodyPr wrap="square" rtlCol="0">
            <a:spAutoFit/>
          </a:bodyPr>
          <a:lstStyle/>
          <a:p>
            <a:pPr algn="ctr"/>
            <a:r>
              <a:rPr lang="fr-CA" sz="2000" dirty="0" smtClean="0">
                <a:latin typeface="Calibri" panose="020F0502020204030204" pitchFamily="34" charset="0"/>
                <a:cs typeface="Calibri" panose="020F0502020204030204" pitchFamily="34" charset="0"/>
              </a:rPr>
              <a:t>Renseignements sur le </a:t>
            </a:r>
            <a:r>
              <a:rPr lang="fr-CA" sz="2000" b="1" dirty="0" smtClean="0">
                <a:latin typeface="Calibri" panose="020F0502020204030204" pitchFamily="34" charset="0"/>
                <a:cs typeface="Calibri" panose="020F0502020204030204" pitchFamily="34" charset="0"/>
              </a:rPr>
              <a:t>marché du travail</a:t>
            </a:r>
            <a:r>
              <a:rPr lang="fr-CA" sz="2000" dirty="0" smtClean="0">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p:txBody>
      </p:sp>
      <p:sp>
        <p:nvSpPr>
          <p:cNvPr id="7" name="TextBox 6"/>
          <p:cNvSpPr txBox="1"/>
          <p:nvPr/>
        </p:nvSpPr>
        <p:spPr>
          <a:xfrm>
            <a:off x="766763" y="5494440"/>
            <a:ext cx="4624823" cy="400110"/>
          </a:xfrm>
          <a:prstGeom prst="rect">
            <a:avLst/>
          </a:prstGeom>
          <a:noFill/>
        </p:spPr>
        <p:txBody>
          <a:bodyPr wrap="square" rtlCol="0">
            <a:spAutoFit/>
          </a:bodyPr>
          <a:lstStyle/>
          <a:p>
            <a:pPr algn="ctr"/>
            <a:r>
              <a:rPr lang="fr-CA" sz="2000" dirty="0">
                <a:latin typeface="Calibri" panose="020F0502020204030204" pitchFamily="34" charset="0"/>
                <a:cs typeface="Calibri" panose="020F0502020204030204" pitchFamily="34" charset="0"/>
              </a:rPr>
              <a:t>Tableaux de bord sur </a:t>
            </a:r>
            <a:r>
              <a:rPr lang="fr-CA" sz="2000" b="1" dirty="0">
                <a:latin typeface="Calibri" panose="020F0502020204030204" pitchFamily="34" charset="0"/>
                <a:cs typeface="Calibri" panose="020F0502020204030204" pitchFamily="34" charset="0"/>
              </a:rPr>
              <a:t>l’état d’avancement</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5740232" y="5409745"/>
            <a:ext cx="5921831" cy="646331"/>
          </a:xfrm>
          <a:prstGeom prst="rect">
            <a:avLst/>
          </a:prstGeom>
          <a:noFill/>
        </p:spPr>
        <p:txBody>
          <a:bodyPr wrap="square" rtlCol="0">
            <a:spAutoFit/>
          </a:bodyPr>
          <a:lstStyle/>
          <a:p>
            <a:pPr algn="ctr"/>
            <a:r>
              <a:rPr lang="fr-CA" dirty="0">
                <a:latin typeface="Calibri" panose="020F0502020204030204" pitchFamily="34" charset="0"/>
                <a:cs typeface="Calibri" panose="020F0502020204030204" pitchFamily="34" charset="0"/>
              </a:rPr>
              <a:t>Options de </a:t>
            </a:r>
            <a:r>
              <a:rPr lang="fr-CA" dirty="0" smtClean="0">
                <a:latin typeface="Calibri" panose="020F0502020204030204" pitchFamily="34" charset="0"/>
                <a:cs typeface="Calibri" panose="020F0502020204030204" pitchFamily="34" charset="0"/>
              </a:rPr>
              <a:t>relations externes </a:t>
            </a:r>
            <a:r>
              <a:rPr lang="fr-CA" b="1" dirty="0" smtClean="0">
                <a:latin typeface="Calibri" panose="020F0502020204030204" pitchFamily="34" charset="0"/>
                <a:cs typeface="Calibri" panose="020F0502020204030204" pitchFamily="34" charset="0"/>
              </a:rPr>
              <a:t>(affichage </a:t>
            </a:r>
            <a:r>
              <a:rPr lang="fr-CA" b="1" dirty="0">
                <a:latin typeface="Calibri" panose="020F0502020204030204" pitchFamily="34" charset="0"/>
                <a:cs typeface="Calibri" panose="020F0502020204030204" pitchFamily="34" charset="0"/>
              </a:rPr>
              <a:t>des offres d’emploi dans les médias sociaux)</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022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9268</TotalTime>
  <Words>2175</Words>
  <Application>Microsoft Office PowerPoint</Application>
  <PresentationFormat>Widescreen</PresentationFormat>
  <Paragraphs>245</Paragraphs>
  <Slides>17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Black</vt:lpstr>
      <vt:lpstr>Calibri</vt:lpstr>
      <vt:lpstr>Franklin Gothic Medium</vt:lpstr>
      <vt:lpstr>Times New Roman</vt:lpstr>
      <vt:lpstr>Tw Cen MT</vt:lpstr>
      <vt:lpstr>Tw Cen MT Condensed</vt:lpstr>
      <vt:lpstr>Wingdings</vt:lpstr>
      <vt:lpstr>Wingdings 3</vt:lpstr>
      <vt:lpstr>Integral</vt:lpstr>
      <vt:lpstr>Transformation Emplois GC</vt:lpstr>
      <vt:lpstr>Notre objectif avec transformation emplois GC est…</vt:lpstr>
      <vt:lpstr>Nous envisageons une solution moderne qui offre :</vt:lpstr>
      <vt:lpstr>Notre approche</vt:lpstr>
      <vt:lpstr>Notre travail est basé sur les normes numériques du gc</vt:lpstr>
      <vt:lpstr>En partenariat avec le SCT…</vt:lpstr>
      <vt:lpstr>EMPLOIS GC EN CHIFFRES</vt:lpstr>
      <vt:lpstr>Ce que les usagers nous ont dit…</vt:lpstr>
      <vt:lpstr>Caractéristiques qui nous intéressent…</vt:lpstr>
      <vt:lpstr>certaines exigences clés non-fonctionnelles</vt:lpstr>
      <vt:lpstr>Pour compléter notre casse-tête un dialogue avec l’industrie sur les tendances et les solutions</vt:lpstr>
      <vt:lpstr>DR &amp; Webinaire</vt:lpstr>
      <vt:lpstr>Démonstrations des fournisseurs</vt:lpstr>
      <vt:lpstr>Démonstrations des fournisseurs</vt:lpstr>
      <vt:lpstr>Démonstrations des fournisseurs</vt:lpstr>
      <vt:lpstr>Démonstrations des fournisseurs</vt:lpstr>
      <vt:lpstr>Les prochaines étapes dans la Phase 0</vt:lpstr>
    </vt:vector>
  </TitlesOfParts>
  <Company>CFP-PSC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 transformation</dc:title>
  <dc:creator>Aneel Suresh</dc:creator>
  <cp:lastModifiedBy>Nuyanne Gosselin</cp:lastModifiedBy>
  <cp:revision>350</cp:revision>
  <cp:lastPrinted>2019-01-17T14:56:13Z</cp:lastPrinted>
  <dcterms:created xsi:type="dcterms:W3CDTF">2018-10-07T10:17:08Z</dcterms:created>
  <dcterms:modified xsi:type="dcterms:W3CDTF">2019-07-11T15:09:05Z</dcterms:modified>
</cp:coreProperties>
</file>