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0" r:id="rId3"/>
    <p:sldId id="282" r:id="rId4"/>
    <p:sldId id="283" r:id="rId5"/>
    <p:sldId id="284" r:id="rId6"/>
    <p:sldId id="285" r:id="rId7"/>
    <p:sldId id="286" r:id="rId8"/>
    <p:sldId id="287"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E6814F-44DB-F820-5DA3-70E1789C7573}" name="Sylvie Laliberté" initials="SL" userId="S::sylvie.laliberte@Cfp-psc.gc.ca::a39159bf-d0a4-44c4-8ea3-e9609b729c2d" providerId="AD"/>
  <p188:author id="{9A7C0E62-2049-DF29-A9D4-845FFFC57391}" name="Deggen God" initials="DG" userId="S::deggen.god@Cfp-psc.gc.ca::8bdbc2b7-5d85-4a37-b9ee-6abec2c2dc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81" d="100"/>
          <a:sy n="81" d="100"/>
        </p:scale>
        <p:origin x="126" y="47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FB86AC-61EF-46EA-98FD-DA3D7D22E3F6}" type="datetimeFigureOut">
              <a:rPr lang="en-CA" smtClean="0"/>
              <a:t>2024-06-10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7AB33-2C3D-4A59-AF62-574391AD669B}" type="slidenum">
              <a:rPr lang="en-CA" smtClean="0"/>
              <a:t>‹#›</a:t>
            </a:fld>
            <a:endParaRPr lang="en-CA"/>
          </a:p>
        </p:txBody>
      </p:sp>
    </p:spTree>
    <p:extLst>
      <p:ext uri="{BB962C8B-B14F-4D97-AF65-F5344CB8AC3E}">
        <p14:creationId xmlns:p14="http://schemas.microsoft.com/office/powerpoint/2010/main" val="173732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1</a:t>
            </a:fld>
            <a:endParaRPr lang="en-CA" dirty="0"/>
          </a:p>
        </p:txBody>
      </p:sp>
    </p:spTree>
    <p:extLst>
      <p:ext uri="{BB962C8B-B14F-4D97-AF65-F5344CB8AC3E}">
        <p14:creationId xmlns:p14="http://schemas.microsoft.com/office/powerpoint/2010/main" val="149442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2</a:t>
            </a:fld>
            <a:endParaRPr lang="en-CA" dirty="0"/>
          </a:p>
        </p:txBody>
      </p:sp>
    </p:spTree>
    <p:extLst>
      <p:ext uri="{BB962C8B-B14F-4D97-AF65-F5344CB8AC3E}">
        <p14:creationId xmlns:p14="http://schemas.microsoft.com/office/powerpoint/2010/main" val="11540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3</a:t>
            </a:fld>
            <a:endParaRPr lang="en-CA" dirty="0"/>
          </a:p>
        </p:txBody>
      </p:sp>
    </p:spTree>
    <p:extLst>
      <p:ext uri="{BB962C8B-B14F-4D97-AF65-F5344CB8AC3E}">
        <p14:creationId xmlns:p14="http://schemas.microsoft.com/office/powerpoint/2010/main" val="205007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4</a:t>
            </a:fld>
            <a:endParaRPr lang="en-CA" dirty="0"/>
          </a:p>
        </p:txBody>
      </p:sp>
    </p:spTree>
    <p:extLst>
      <p:ext uri="{BB962C8B-B14F-4D97-AF65-F5344CB8AC3E}">
        <p14:creationId xmlns:p14="http://schemas.microsoft.com/office/powerpoint/2010/main" val="45853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5</a:t>
            </a:fld>
            <a:endParaRPr lang="en-CA" dirty="0"/>
          </a:p>
        </p:txBody>
      </p:sp>
    </p:spTree>
    <p:extLst>
      <p:ext uri="{BB962C8B-B14F-4D97-AF65-F5344CB8AC3E}">
        <p14:creationId xmlns:p14="http://schemas.microsoft.com/office/powerpoint/2010/main" val="3794374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6</a:t>
            </a:fld>
            <a:endParaRPr lang="en-CA" dirty="0"/>
          </a:p>
        </p:txBody>
      </p:sp>
    </p:spTree>
    <p:extLst>
      <p:ext uri="{BB962C8B-B14F-4D97-AF65-F5344CB8AC3E}">
        <p14:creationId xmlns:p14="http://schemas.microsoft.com/office/powerpoint/2010/main" val="3324360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7</a:t>
            </a:fld>
            <a:endParaRPr lang="en-CA" dirty="0"/>
          </a:p>
        </p:txBody>
      </p:sp>
    </p:spTree>
    <p:extLst>
      <p:ext uri="{BB962C8B-B14F-4D97-AF65-F5344CB8AC3E}">
        <p14:creationId xmlns:p14="http://schemas.microsoft.com/office/powerpoint/2010/main" val="4169666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8</a:t>
            </a:fld>
            <a:endParaRPr lang="en-CA" dirty="0"/>
          </a:p>
        </p:txBody>
      </p:sp>
    </p:spTree>
    <p:extLst>
      <p:ext uri="{BB962C8B-B14F-4D97-AF65-F5344CB8AC3E}">
        <p14:creationId xmlns:p14="http://schemas.microsoft.com/office/powerpoint/2010/main" val="1563010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26527A51-F9FD-4D9E-B420-126C00800768}" type="slidenum">
              <a:rPr lang="en-CA" smtClean="0"/>
              <a:t>9</a:t>
            </a:fld>
            <a:endParaRPr lang="en-CA"/>
          </a:p>
        </p:txBody>
      </p:sp>
    </p:spTree>
    <p:extLst>
      <p:ext uri="{BB962C8B-B14F-4D97-AF65-F5344CB8AC3E}">
        <p14:creationId xmlns:p14="http://schemas.microsoft.com/office/powerpoint/2010/main" val="2443582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français de la Commission de la fonction publique du Canada à gauche et le mot-symbole Canada à droite / Banner with the Public Service Commission of Canada's Frenc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29746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2024-06-10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5996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2024-06-10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19904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2024-06-10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2448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anglais de la Commission de la fonction publique du Canada à gauche et le mot-symbole Canada à droite / Banner with the Public Service Commission of Canada's Englis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221285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lvl1pPr marL="0" indent="0">
              <a:lnSpc>
                <a:spcPct val="100000"/>
              </a:lnSpc>
              <a:buNone/>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2024-06-10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59704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B101-5F2A-4A1B-B125-8F7A618A4CD7}" type="datetimeFigureOut">
              <a:rPr lang="en-CA" smtClean="0"/>
              <a:t>2024-06-10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57348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140B101-5F2A-4A1B-B125-8F7A618A4CD7}" type="datetimeFigureOut">
              <a:rPr lang="en-CA" smtClean="0"/>
              <a:t>2024-06-10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82300" y="6418263"/>
            <a:ext cx="1219200" cy="365125"/>
          </a:xfrm>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8650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140B101-5F2A-4A1B-B125-8F7A618A4CD7}" type="datetimeFigureOut">
              <a:rPr lang="en-CA" smtClean="0"/>
              <a:t>2024-06-10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3386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140B101-5F2A-4A1B-B125-8F7A618A4CD7}" type="datetimeFigureOut">
              <a:rPr lang="en-CA" smtClean="0"/>
              <a:t>2024-06-10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0777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B101-5F2A-4A1B-B125-8F7A618A4CD7}" type="datetimeFigureOut">
              <a:rPr lang="en-CA" smtClean="0"/>
              <a:t>2024-06-10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80094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2024-06-10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6665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B101-5F2A-4A1B-B125-8F7A618A4CD7}" type="datetimeFigureOut">
              <a:rPr lang="en-CA" smtClean="0"/>
              <a:t>2024-06-10</a:t>
            </a:fld>
            <a:endParaRPr lang="en-CA"/>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B19F-562E-4687-915F-44F4066EA527}" type="slidenum">
              <a:rPr lang="en-CA" smtClean="0"/>
              <a:t>‹#›</a:t>
            </a:fld>
            <a:endParaRPr lang="en-CA"/>
          </a:p>
        </p:txBody>
      </p:sp>
    </p:spTree>
    <p:extLst>
      <p:ext uri="{BB962C8B-B14F-4D97-AF65-F5344CB8AC3E}">
        <p14:creationId xmlns:p14="http://schemas.microsoft.com/office/powerpoint/2010/main" val="84638503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hyperlink" Target="https://events.teams.microsoft.com/event/bf001dc4-a536-4b97-a0c1-936ffe5533b1@961b30aa-d439-4bc7-b674-9c4a389b0be3" TargetMode="External"/><Relationship Id="rId3" Type="http://schemas.openxmlformats.org/officeDocument/2006/relationships/hyperlink" Target="https://events.teams.microsoft.com/event/57b88dd2-8da6-4f3f-9474-b0f6ae1f07de@961b30aa-d439-4bc7-b674-9c4a389b0be3" TargetMode="External"/><Relationship Id="rId7" Type="http://schemas.openxmlformats.org/officeDocument/2006/relationships/hyperlink" Target="https://linktr.ee/infinityinfinite"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hyperlink" Target="https://events.teams.microsoft.com/event/96d95444-e56c-485c-abb0-ec526141970e@961b30aa-d439-4bc7-b674-9c4a389b0be3" TargetMode="External"/><Relationship Id="rId5" Type="http://schemas.openxmlformats.org/officeDocument/2006/relationships/hyperlink" Target="https://www.canada.ca/fr/services-partages/organisation/programme-aatia/projet-pilote-service-bibliotheque-pret.html" TargetMode="External"/><Relationship Id="rId4" Type="http://schemas.openxmlformats.org/officeDocument/2006/relationships/hyperlink" Target="https://www.canada.ca/fr/gouvernement/fonctionpublique/mieux-etre-inclusion-diversite-fonction-publique/diversite-equite-matiere-emploi/accessibilite-fonction-publique/passeport-accessibilite-milieu-travail-gouvernement-canada.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questionnaire.simplesurvey.com/f/LanguageSelection.aspx?s=59a9c02b-d664-498d-a551-d827c90ecff0&amp;ds=eoLtmhWO3J"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canada.ca/fr/commission-fonction-publique/services/cadre-nomination/integration-etudiants.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mailto:cfp.psh-prog-pwd.psc@cfp-psc.gc.ca"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C71393-32E8-41B2-841C-F4B475721282}"/>
              </a:ext>
            </a:extLst>
          </p:cNvPr>
          <p:cNvSpPr>
            <a:spLocks noGrp="1"/>
          </p:cNvSpPr>
          <p:nvPr>
            <p:ph type="ctrTitle"/>
          </p:nvPr>
        </p:nvSpPr>
        <p:spPr>
          <a:xfrm>
            <a:off x="412956" y="1406580"/>
            <a:ext cx="8346332" cy="2887084"/>
          </a:xfrm>
        </p:spPr>
        <p:txBody>
          <a:bodyPr>
            <a:normAutofit fontScale="90000"/>
          </a:bodyPr>
          <a:lstStyle/>
          <a:p>
            <a:r>
              <a:rPr lang="fr-FR" sz="4200" b="1" dirty="0">
                <a:solidFill>
                  <a:schemeClr val="accent1"/>
                </a:solidFill>
              </a:rPr>
              <a:t>Événement de bienvenue du programme de l’OEÉSH 2024 </a:t>
            </a:r>
            <a:br>
              <a:rPr lang="en-CA" b="1" dirty="0"/>
            </a:br>
            <a:br>
              <a:rPr lang="en-CA" sz="3000" dirty="0"/>
            </a:br>
            <a:br>
              <a:rPr lang="en-CA" sz="3000" dirty="0"/>
            </a:br>
            <a:r>
              <a:rPr lang="fr-FR" sz="3200" b="1" dirty="0">
                <a:solidFill>
                  <a:schemeClr val="accent1"/>
                </a:solidFill>
              </a:rPr>
              <a:t>Occasion d’emploi pour étudiants en situation de handicap (OEÉSH)</a:t>
            </a:r>
            <a:br>
              <a:rPr lang="en-CA" sz="3000" dirty="0"/>
            </a:br>
            <a:endParaRPr lang="fr-CA" sz="3000" dirty="0">
              <a:solidFill>
                <a:schemeClr val="accent3"/>
              </a:solidFill>
            </a:endParaRPr>
          </a:p>
        </p:txBody>
      </p:sp>
      <p:sp>
        <p:nvSpPr>
          <p:cNvPr id="9" name="Subtitle 8">
            <a:extLst>
              <a:ext uri="{FF2B5EF4-FFF2-40B4-BE49-F238E27FC236}">
                <a16:creationId xmlns:a16="http://schemas.microsoft.com/office/drawing/2014/main" id="{325CD1E0-E51A-47C7-AA21-4635048A1273}"/>
              </a:ext>
            </a:extLst>
          </p:cNvPr>
          <p:cNvSpPr>
            <a:spLocks noGrp="1"/>
          </p:cNvSpPr>
          <p:nvPr>
            <p:ph type="subTitle" idx="1"/>
          </p:nvPr>
        </p:nvSpPr>
        <p:spPr>
          <a:xfrm>
            <a:off x="8346332" y="6341568"/>
            <a:ext cx="3720297" cy="516432"/>
          </a:xfrm>
        </p:spPr>
        <p:txBody>
          <a:bodyPr>
            <a:normAutofit/>
          </a:bodyPr>
          <a:lstStyle/>
          <a:p>
            <a:pPr algn="r"/>
            <a:r>
              <a:rPr lang="fr-CA" sz="2200" b="1" dirty="0">
                <a:solidFill>
                  <a:schemeClr val="accent1"/>
                </a:solidFill>
              </a:rPr>
              <a:t>11 juin 2024</a:t>
            </a:r>
            <a:endParaRPr lang="fr-CA" sz="2200" b="1" dirty="0">
              <a:solidFill>
                <a:schemeClr val="accent3"/>
              </a:solidFill>
            </a:endParaRPr>
          </a:p>
        </p:txBody>
      </p:sp>
    </p:spTree>
    <p:extLst>
      <p:ext uri="{BB962C8B-B14F-4D97-AF65-F5344CB8AC3E}">
        <p14:creationId xmlns:p14="http://schemas.microsoft.com/office/powerpoint/2010/main" val="281153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noGrp="1"/>
          </p:cNvSpPr>
          <p:nvPr>
            <p:ph type="title" idx="4294967295"/>
          </p:nvPr>
        </p:nvSpPr>
        <p:spPr>
          <a:xfrm>
            <a:off x="3162814" y="786580"/>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CA" sz="3600" b="0" i="0" u="none" strike="noStrike" kern="1200" cap="none" spc="0" normalizeH="0" baseline="0" noProof="0" dirty="0">
                <a:ln>
                  <a:noFill/>
                </a:ln>
                <a:solidFill>
                  <a:schemeClr val="accent1"/>
                </a:solidFill>
                <a:effectLst/>
                <a:uLnTx/>
                <a:uFillTx/>
                <a:latin typeface="+mj-lt"/>
                <a:ea typeface="+mj-ea"/>
                <a:cs typeface="+mj-cs"/>
              </a:rPr>
              <a:t>Reconnaissance du territoire</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1959949" y="2112143"/>
            <a:ext cx="8272101" cy="441170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sz="2400" dirty="0"/>
              <a:t>Prenons le temps de développer notre approche personnelle et notre compréhension de ce que ces reconnaissances territoriales signifient pour nous et cherchons à les relier à notre propre participation au changement systémique. </a:t>
            </a:r>
          </a:p>
          <a:p>
            <a:pPr algn="ctr"/>
            <a:r>
              <a:rPr lang="fr-FR" sz="2400" dirty="0"/>
              <a:t>Nous vous invitons à utiliser ce moment pour mener une réflexion personnelle sur votre propre relation avec le territoire autochtone traditionnel où vous travaillez et vivez. </a:t>
            </a:r>
          </a:p>
          <a:p>
            <a:pPr algn="ctr"/>
            <a:endParaRPr lang="en-CA" sz="2400" dirty="0"/>
          </a:p>
        </p:txBody>
      </p:sp>
    </p:spTree>
    <p:extLst>
      <p:ext uri="{BB962C8B-B14F-4D97-AF65-F5344CB8AC3E}">
        <p14:creationId xmlns:p14="http://schemas.microsoft.com/office/powerpoint/2010/main" val="116243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1549261" y="1599899"/>
            <a:ext cx="9093478" cy="489554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sz="2000" dirty="0"/>
              <a:t>Assurez-vous que votre micro est en sourdine pendant toute la durée de la présentation.</a:t>
            </a:r>
          </a:p>
          <a:p>
            <a:pPr marL="285750" indent="-285750">
              <a:buFont typeface="Arial" panose="020B0604020202020204" pitchFamily="34" charset="0"/>
              <a:buChar char="•"/>
            </a:pPr>
            <a:r>
              <a:rPr lang="fr-FR" sz="2000" dirty="0"/>
              <a:t>Si vous souhaitez poser une question ou faire un commentaire, deux choix s’offrent à vous :</a:t>
            </a:r>
          </a:p>
          <a:p>
            <a:pPr marL="1028700" lvl="1" indent="-342900">
              <a:buFont typeface="+mj-lt"/>
              <a:buAutoNum type="arabicPeriod"/>
            </a:pPr>
            <a:r>
              <a:rPr lang="fr-FR" sz="1600" dirty="0"/>
              <a:t>Levez la main et attendez que le modérateur vous demande d’ouvrir votre micro;</a:t>
            </a:r>
          </a:p>
          <a:p>
            <a:pPr marL="1028700" lvl="1" indent="-342900">
              <a:buFont typeface="+mj-lt"/>
              <a:buAutoNum type="arabicPeriod"/>
            </a:pPr>
            <a:r>
              <a:rPr lang="fr-FR" sz="1600" dirty="0"/>
              <a:t>Écrivez dans l’espace de clavardage (chat) de MS Teams.</a:t>
            </a:r>
          </a:p>
          <a:p>
            <a:pPr marL="285750" indent="-285750">
              <a:buFont typeface="Arial" panose="020B0604020202020204" pitchFamily="34" charset="0"/>
              <a:buChar char="•"/>
            </a:pPr>
            <a:r>
              <a:rPr lang="fr-FR" sz="2000" dirty="0"/>
              <a:t>La séance est dans les deux langues officielles. L’interprétation en langue des signes américaine (ASL) est disponible pour les parties en anglais et la langue des signes québécoise (LSQ) est disponible durant les parties françaises. </a:t>
            </a:r>
          </a:p>
          <a:p>
            <a:pPr marL="285750" indent="-285750">
              <a:buFont typeface="Arial" panose="020B0604020202020204" pitchFamily="34" charset="0"/>
              <a:buChar char="•"/>
            </a:pPr>
            <a:r>
              <a:rPr lang="fr-FR" sz="2000" b="0" i="0" u="none" baseline="0" dirty="0"/>
              <a:t>La fonction de sous-titrage en direct de MS Teams a été activée.</a:t>
            </a:r>
            <a:endParaRPr lang="fr-ca" sz="2000" b="0" i="0" u="none" baseline="0" dirty="0"/>
          </a:p>
          <a:p>
            <a:endParaRPr lang="fr-FR" sz="2000" dirty="0"/>
          </a:p>
          <a:p>
            <a:endParaRPr lang="en-CA" sz="2400" dirty="0"/>
          </a:p>
        </p:txBody>
      </p:sp>
      <p:sp>
        <p:nvSpPr>
          <p:cNvPr id="4" name="Title 1">
            <a:extLst>
              <a:ext uri="{FF2B5EF4-FFF2-40B4-BE49-F238E27FC236}">
                <a16:creationId xmlns:a16="http://schemas.microsoft.com/office/drawing/2014/main" id="{EA0F3D12-2B72-8F1D-2A01-355A894BE50E}"/>
              </a:ext>
            </a:extLst>
          </p:cNvPr>
          <p:cNvSpPr txBox="1">
            <a:spLocks noGrp="1"/>
          </p:cNvSpPr>
          <p:nvPr>
            <p:ph type="title" idx="4294967295"/>
          </p:nvPr>
        </p:nvSpPr>
        <p:spPr>
          <a:xfrm>
            <a:off x="3162815" y="457697"/>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CA" sz="3600" b="0" i="0" u="none" strike="noStrike" kern="1200" cap="none" spc="0" normalizeH="0" baseline="0" noProof="0" dirty="0">
                <a:ln>
                  <a:noFill/>
                </a:ln>
                <a:solidFill>
                  <a:schemeClr val="accent1"/>
                </a:solidFill>
                <a:effectLst/>
                <a:uLnTx/>
                <a:uFillTx/>
                <a:latin typeface="+mj-lt"/>
                <a:ea typeface="+mj-ea"/>
                <a:cs typeface="+mj-cs"/>
              </a:rPr>
              <a:t>Directives d’ordre général</a:t>
            </a:r>
          </a:p>
        </p:txBody>
      </p:sp>
    </p:spTree>
    <p:extLst>
      <p:ext uri="{BB962C8B-B14F-4D97-AF65-F5344CB8AC3E}">
        <p14:creationId xmlns:p14="http://schemas.microsoft.com/office/powerpoint/2010/main" val="29267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noGrp="1"/>
          </p:cNvSpPr>
          <p:nvPr>
            <p:ph type="title" idx="4294967295"/>
          </p:nvPr>
        </p:nvSpPr>
        <p:spPr>
          <a:xfrm>
            <a:off x="3421616" y="-119321"/>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CA" sz="3600" b="0" i="0" u="none" strike="noStrike" kern="1200" cap="none" spc="0" normalizeH="0" baseline="0" noProof="0" dirty="0">
                <a:ln>
                  <a:noFill/>
                </a:ln>
                <a:solidFill>
                  <a:schemeClr val="accent1"/>
                </a:solidFill>
                <a:effectLst/>
                <a:uLnTx/>
                <a:uFillTx/>
                <a:latin typeface="+mj-lt"/>
                <a:ea typeface="+mj-ea"/>
                <a:cs typeface="+mj-cs"/>
              </a:rPr>
              <a:t>Sujets et conférenciers invités</a:t>
            </a: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2773767" y="724634"/>
            <a:ext cx="4341411" cy="546512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endParaRPr lang="fr-FR" sz="1600" dirty="0"/>
          </a:p>
          <a:p>
            <a:pPr algn="ctr">
              <a:spcBef>
                <a:spcPts val="0"/>
              </a:spcBef>
            </a:pPr>
            <a:r>
              <a:rPr lang="fr-CA" sz="1800" b="1" dirty="0">
                <a:solidFill>
                  <a:schemeClr val="accent6">
                    <a:lumMod val="75000"/>
                  </a:schemeClr>
                </a:solidFill>
              </a:rPr>
              <a:t>Occasion d'emploi pour les étudiants autochtones (OEEA)</a:t>
            </a:r>
          </a:p>
          <a:p>
            <a:pPr algn="ctr">
              <a:spcBef>
                <a:spcPts val="0"/>
              </a:spcBef>
            </a:pPr>
            <a:r>
              <a:rPr lang="fr-CA" sz="1200" b="1" dirty="0"/>
              <a:t>Véronic Mageau-</a:t>
            </a:r>
            <a:r>
              <a:rPr lang="fr-CA" sz="1200" b="1" dirty="0" err="1"/>
              <a:t>Gachignac</a:t>
            </a:r>
            <a:r>
              <a:rPr lang="fr-CA" sz="1200" b="1" dirty="0"/>
              <a:t> (elle)</a:t>
            </a:r>
          </a:p>
          <a:p>
            <a:pPr algn="ctr">
              <a:spcBef>
                <a:spcPts val="0"/>
              </a:spcBef>
            </a:pPr>
            <a:r>
              <a:rPr lang="fr-CA" sz="1200" dirty="0"/>
              <a:t>Conseillère en ressources humaines </a:t>
            </a:r>
          </a:p>
          <a:p>
            <a:pPr algn="ctr">
              <a:spcBef>
                <a:spcPts val="0"/>
              </a:spcBef>
            </a:pPr>
            <a:r>
              <a:rPr lang="fr-CA" sz="1200" dirty="0"/>
              <a:t>Centre d’expertise autochtone (CEA) </a:t>
            </a:r>
          </a:p>
          <a:p>
            <a:pPr algn="ctr">
              <a:spcBef>
                <a:spcPts val="0"/>
              </a:spcBef>
            </a:pPr>
            <a:r>
              <a:rPr lang="fr-CA" sz="1200" dirty="0"/>
              <a:t>Commission de la fonction publique du Canada</a:t>
            </a:r>
          </a:p>
          <a:p>
            <a:pPr algn="ctr">
              <a:spcBef>
                <a:spcPts val="0"/>
              </a:spcBef>
            </a:pPr>
            <a:endParaRPr lang="fr-CA" sz="800" dirty="0"/>
          </a:p>
          <a:p>
            <a:pPr algn="ctr">
              <a:spcBef>
                <a:spcPts val="0"/>
              </a:spcBef>
            </a:pPr>
            <a:r>
              <a:rPr lang="fr-CA" sz="1200" dirty="0">
                <a:solidFill>
                  <a:schemeClr val="accent6">
                    <a:lumMod val="75000"/>
                  </a:schemeClr>
                </a:solidFill>
              </a:rPr>
              <a:t> </a:t>
            </a:r>
            <a:r>
              <a:rPr lang="fr-CA" sz="1800" b="1" dirty="0">
                <a:solidFill>
                  <a:schemeClr val="accent6">
                    <a:lumMod val="75000"/>
                  </a:schemeClr>
                </a:solidFill>
              </a:rPr>
              <a:t>Occasion d’emploi pour les étudiants en situation de handicap (OEÉSH)</a:t>
            </a:r>
          </a:p>
          <a:p>
            <a:pPr algn="ctr">
              <a:spcBef>
                <a:spcPts val="0"/>
              </a:spcBef>
            </a:pPr>
            <a:r>
              <a:rPr lang="fr-CA" sz="1200" b="1" dirty="0"/>
              <a:t>Camila Das Gupta (elle) et Sylvie Laliberté (elle)</a:t>
            </a:r>
          </a:p>
          <a:p>
            <a:pPr algn="ctr">
              <a:spcBef>
                <a:spcPts val="0"/>
              </a:spcBef>
            </a:pPr>
            <a:r>
              <a:rPr lang="fr-CA" sz="1200" dirty="0"/>
              <a:t>Centre d’expertise en matière de diversité et d’inclusion (CEDI)</a:t>
            </a:r>
          </a:p>
          <a:p>
            <a:pPr algn="ctr">
              <a:spcBef>
                <a:spcPts val="0"/>
              </a:spcBef>
            </a:pPr>
            <a:r>
              <a:rPr lang="fr-CA" sz="1200" dirty="0"/>
              <a:t>Commission de la fonction publique du Canada</a:t>
            </a:r>
          </a:p>
          <a:p>
            <a:pPr algn="ctr">
              <a:spcBef>
                <a:spcPts val="0"/>
              </a:spcBef>
            </a:pPr>
            <a:endParaRPr lang="fr-CA" sz="800" b="1" dirty="0"/>
          </a:p>
          <a:p>
            <a:pPr algn="ctr">
              <a:spcBef>
                <a:spcPts val="0"/>
              </a:spcBef>
            </a:pPr>
            <a:r>
              <a:rPr lang="fr-CA" sz="1800" b="1" dirty="0">
                <a:solidFill>
                  <a:schemeClr val="accent6">
                    <a:lumMod val="75000"/>
                  </a:schemeClr>
                </a:solidFill>
              </a:rPr>
              <a:t>Témoignage d'étudiant de l’OEÉSH</a:t>
            </a:r>
          </a:p>
          <a:p>
            <a:pPr algn="ctr">
              <a:spcBef>
                <a:spcPts val="0"/>
              </a:spcBef>
            </a:pPr>
            <a:r>
              <a:rPr lang="fr-CA" sz="1200" b="1" dirty="0"/>
              <a:t>Leah </a:t>
            </a:r>
            <a:r>
              <a:rPr lang="fr-CA" sz="1200" b="1" dirty="0" err="1"/>
              <a:t>Plomp</a:t>
            </a:r>
            <a:r>
              <a:rPr lang="fr-CA" sz="1200" b="1" dirty="0"/>
              <a:t> (elle)</a:t>
            </a:r>
          </a:p>
          <a:p>
            <a:pPr algn="ctr">
              <a:spcBef>
                <a:spcPts val="0"/>
              </a:spcBef>
            </a:pPr>
            <a:r>
              <a:rPr lang="fr-CA" sz="1200" dirty="0"/>
              <a:t>Participant d’OEÉSH</a:t>
            </a:r>
          </a:p>
          <a:p>
            <a:pPr algn="ctr">
              <a:spcBef>
                <a:spcPts val="0"/>
              </a:spcBef>
            </a:pPr>
            <a:r>
              <a:rPr lang="fr-CA" sz="1200" dirty="0"/>
              <a:t>Analyste politique subalterne</a:t>
            </a:r>
          </a:p>
          <a:p>
            <a:pPr algn="ctr">
              <a:spcBef>
                <a:spcPts val="0"/>
              </a:spcBef>
            </a:pPr>
            <a:r>
              <a:rPr lang="fr-CA" sz="1200" dirty="0"/>
              <a:t>Affaires mondiales Canada</a:t>
            </a:r>
          </a:p>
          <a:p>
            <a:pPr algn="ctr">
              <a:spcBef>
                <a:spcPts val="0"/>
              </a:spcBef>
            </a:pPr>
            <a:endParaRPr lang="fr-CA" sz="800" b="1" dirty="0"/>
          </a:p>
          <a:p>
            <a:pPr algn="ctr">
              <a:spcBef>
                <a:spcPts val="0"/>
              </a:spcBef>
            </a:pPr>
            <a:r>
              <a:rPr lang="fr-CA" sz="1800" b="1" dirty="0">
                <a:solidFill>
                  <a:schemeClr val="accent6">
                    <a:lumMod val="75000"/>
                  </a:schemeClr>
                </a:solidFill>
              </a:rPr>
              <a:t>Discours introductif - vidéo</a:t>
            </a:r>
          </a:p>
          <a:p>
            <a:pPr algn="ctr">
              <a:spcBef>
                <a:spcPts val="0"/>
              </a:spcBef>
            </a:pPr>
            <a:r>
              <a:rPr lang="fr-CA" sz="1200" b="1" dirty="0"/>
              <a:t>Tina Namiesniowski (elle)</a:t>
            </a:r>
          </a:p>
          <a:p>
            <a:pPr algn="ctr">
              <a:spcBef>
                <a:spcPts val="0"/>
              </a:spcBef>
            </a:pPr>
            <a:r>
              <a:rPr lang="fr-CA" sz="1200" dirty="0"/>
              <a:t>Sous-ministre championne des employés fédéraux en situation de handicap</a:t>
            </a:r>
          </a:p>
          <a:p>
            <a:pPr algn="ctr">
              <a:spcBef>
                <a:spcPts val="0"/>
              </a:spcBef>
            </a:pPr>
            <a:r>
              <a:rPr lang="fr-CA" sz="1200" dirty="0"/>
              <a:t>Sous-ministre déléguée principale à Emploi et Développement social Canada</a:t>
            </a:r>
          </a:p>
          <a:p>
            <a:pPr algn="ctr">
              <a:spcBef>
                <a:spcPts val="0"/>
              </a:spcBef>
              <a:spcAft>
                <a:spcPts val="600"/>
              </a:spcAft>
            </a:pPr>
            <a:endParaRPr lang="en-CA" sz="1600" dirty="0"/>
          </a:p>
          <a:p>
            <a:pPr>
              <a:spcBef>
                <a:spcPts val="0"/>
              </a:spcBef>
            </a:pPr>
            <a:endParaRPr lang="en-CA" sz="1600" dirty="0"/>
          </a:p>
          <a:p>
            <a:pPr>
              <a:spcBef>
                <a:spcPts val="0"/>
              </a:spcBef>
            </a:pPr>
            <a:endParaRPr lang="en-CA" sz="2400" dirty="0"/>
          </a:p>
        </p:txBody>
      </p:sp>
      <p:pic>
        <p:nvPicPr>
          <p:cNvPr id="9" name="Picture 8">
            <a:extLst>
              <a:ext uri="{FF2B5EF4-FFF2-40B4-BE49-F238E27FC236}">
                <a16:creationId xmlns:a16="http://schemas.microsoft.com/office/drawing/2014/main" id="{26088095-38F8-3124-0683-5109B33271A2}"/>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601" t="2000" r="6601" b="2000"/>
          <a:stretch/>
        </p:blipFill>
        <p:spPr>
          <a:xfrm>
            <a:off x="9149869" y="4687706"/>
            <a:ext cx="1059522" cy="1502051"/>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a:extLst>
              <a:ext uri="{FF2B5EF4-FFF2-40B4-BE49-F238E27FC236}">
                <a16:creationId xmlns:a16="http://schemas.microsoft.com/office/drawing/2014/main" id="{A75E98B8-5448-D24B-0A86-EDDE8B34E59A}"/>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406617" y="1457173"/>
            <a:ext cx="3057946" cy="633014"/>
          </a:xfrm>
          <a:prstGeom prst="rect">
            <a:avLst/>
          </a:prstGeom>
          <a:ln w="6350" cap="sq" cmpd="thickThin">
            <a:solidFill>
              <a:srgbClr val="000000"/>
            </a:solidFill>
            <a:prstDash val="solid"/>
            <a:miter lim="800000"/>
          </a:ln>
          <a:effectLst>
            <a:innerShdw blurRad="76200">
              <a:srgbClr val="000000"/>
            </a:innerShdw>
          </a:effectLst>
        </p:spPr>
      </p:pic>
      <p:pic>
        <p:nvPicPr>
          <p:cNvPr id="13" name="Picture 12">
            <a:extLst>
              <a:ext uri="{FF2B5EF4-FFF2-40B4-BE49-F238E27FC236}">
                <a16:creationId xmlns:a16="http://schemas.microsoft.com/office/drawing/2014/main" id="{DA0A3A88-4D49-946C-E731-99851258EED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37322" y="2617231"/>
            <a:ext cx="3596536" cy="579965"/>
          </a:xfrm>
          <a:prstGeom prst="rect">
            <a:avLst/>
          </a:prstGeom>
          <a:ln w="6350" cap="sq" cmpd="thickThin">
            <a:solidFill>
              <a:srgbClr val="000000"/>
            </a:solidFill>
            <a:prstDash val="solid"/>
            <a:miter lim="800000"/>
          </a:ln>
          <a:effectLst>
            <a:innerShdw blurRad="76200">
              <a:srgbClr val="000000"/>
            </a:innerShdw>
          </a:effectLst>
        </p:spPr>
      </p:pic>
      <p:pic>
        <p:nvPicPr>
          <p:cNvPr id="15" name="Picture 14">
            <a:extLst>
              <a:ext uri="{FF2B5EF4-FFF2-40B4-BE49-F238E27FC236}">
                <a16:creationId xmlns:a16="http://schemas.microsoft.com/office/drawing/2014/main" id="{6340C8F2-F19C-9E60-500B-7163EE91FB5F}"/>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90347" y="3345983"/>
            <a:ext cx="1059522" cy="1412696"/>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03879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noGrp="1"/>
          </p:cNvSpPr>
          <p:nvPr>
            <p:ph type="title" idx="4294967295"/>
          </p:nvPr>
        </p:nvSpPr>
        <p:spPr>
          <a:xfrm>
            <a:off x="3453076" y="312227"/>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CA" sz="3600" b="0" i="0" u="none" strike="noStrike" kern="1200" cap="none" spc="0" normalizeH="0" baseline="0" noProof="0" dirty="0">
                <a:ln>
                  <a:noFill/>
                </a:ln>
                <a:solidFill>
                  <a:schemeClr val="accent1"/>
                </a:solidFill>
                <a:effectLst/>
                <a:uLnTx/>
                <a:uFillTx/>
                <a:latin typeface="+mj-lt"/>
                <a:ea typeface="+mj-ea"/>
                <a:cs typeface="+mj-cs"/>
              </a:rPr>
              <a:t>Événements de l’été 2024</a:t>
            </a: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3029870" y="1529635"/>
            <a:ext cx="6132260" cy="412391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rtl="0">
              <a:spcBef>
                <a:spcPts val="0"/>
              </a:spcBef>
            </a:pPr>
            <a:r>
              <a:rPr lang="fr-ca" sz="1600" b="1" i="0" u="none" baseline="0" dirty="0">
                <a:hlinkClick r:id="rId3"/>
              </a:rPr>
              <a:t>Séance d’information </a:t>
            </a:r>
            <a:r>
              <a:rPr lang="fr-ca" sz="1600" b="1" i="0" u="none" baseline="0" dirty="0"/>
              <a:t>– </a:t>
            </a:r>
            <a:r>
              <a:rPr lang="fr-ca" sz="1600" b="1" dirty="0"/>
              <a:t>19</a:t>
            </a:r>
            <a:r>
              <a:rPr lang="fr-ca" sz="1600" b="1" i="0" u="none" baseline="0" dirty="0"/>
              <a:t> juin</a:t>
            </a:r>
          </a:p>
          <a:p>
            <a:pPr marL="342900" indent="-342900" algn="ctr" rtl="0">
              <a:spcBef>
                <a:spcPts val="0"/>
              </a:spcBef>
            </a:pPr>
            <a:r>
              <a:rPr lang="fr-ca" sz="1600" b="0" i="0" u="none" baseline="0" dirty="0">
                <a:hlinkClick r:id="rId4"/>
              </a:rPr>
              <a:t>Passeport pour l’accessibilité en milieu de travail du GC</a:t>
            </a:r>
            <a:r>
              <a:rPr lang="fr-ca" sz="1600" b="0" i="0" u="none" baseline="0" dirty="0"/>
              <a:t> </a:t>
            </a:r>
          </a:p>
          <a:p>
            <a:pPr marL="342900" indent="-342900" algn="ctr" rtl="0">
              <a:spcBef>
                <a:spcPts val="0"/>
              </a:spcBef>
            </a:pPr>
            <a:r>
              <a:rPr lang="fr-ca" sz="1600" b="0" i="0" u="none" baseline="0" dirty="0">
                <a:hlinkClick r:id="rId5"/>
              </a:rPr>
              <a:t>Service de bibliothèque de prêt</a:t>
            </a:r>
            <a:endParaRPr lang="fr-ca" sz="1600" dirty="0"/>
          </a:p>
          <a:p>
            <a:pPr marL="342900" indent="-342900" algn="ctr" rtl="0">
              <a:spcBef>
                <a:spcPts val="0"/>
              </a:spcBef>
            </a:pPr>
            <a:r>
              <a:rPr lang="fr-CA" sz="1600" b="0" i="0" u="none" baseline="0" dirty="0"/>
              <a:t>11 h à 12 h 30 (HE) | anglais et </a:t>
            </a:r>
            <a:r>
              <a:rPr lang="fr-CA" sz="1600" dirty="0"/>
              <a:t>f</a:t>
            </a:r>
            <a:r>
              <a:rPr lang="fr-CA" sz="1600" b="0" i="0" u="none" baseline="0" dirty="0"/>
              <a:t>rançais</a:t>
            </a:r>
          </a:p>
          <a:p>
            <a:pPr algn="ctr" rtl="0">
              <a:spcBef>
                <a:spcPts val="0"/>
              </a:spcBef>
            </a:pPr>
            <a:endParaRPr lang="fr-ca" sz="1600" b="1" dirty="0"/>
          </a:p>
          <a:p>
            <a:pPr algn="ctr" rtl="0">
              <a:spcBef>
                <a:spcPts val="0"/>
              </a:spcBef>
            </a:pPr>
            <a:r>
              <a:rPr lang="fr-FR" sz="1600" b="1" i="0" u="none" baseline="0" dirty="0"/>
              <a:t>Session de mentorat : Mentorat et jumelage accéléré </a:t>
            </a:r>
            <a:r>
              <a:rPr lang="fr-ca" sz="1600" b="1" i="0" u="none" baseline="0" dirty="0"/>
              <a:t>– </a:t>
            </a:r>
            <a:r>
              <a:rPr lang="fr-CA" sz="1600" b="1" dirty="0"/>
              <a:t>4</a:t>
            </a:r>
            <a:r>
              <a:rPr lang="fr-CA" sz="1600" b="1" i="0" u="none" baseline="0" dirty="0"/>
              <a:t> juillet</a:t>
            </a:r>
            <a:endParaRPr lang="fr-CA" sz="1600" b="1" dirty="0"/>
          </a:p>
          <a:p>
            <a:pPr algn="ctr" rtl="0">
              <a:spcBef>
                <a:spcPts val="0"/>
              </a:spcBef>
            </a:pPr>
            <a:r>
              <a:rPr lang="fr-ca" sz="1400" i="0" u="none" baseline="0" dirty="0">
                <a:solidFill>
                  <a:schemeClr val="accent4"/>
                </a:solidFill>
              </a:rPr>
              <a:t>(inscription obligatoire</a:t>
            </a:r>
            <a:r>
              <a:rPr lang="fr-ca" sz="1400" dirty="0">
                <a:solidFill>
                  <a:schemeClr val="accent4"/>
                </a:solidFill>
              </a:rPr>
              <a:t> </a:t>
            </a:r>
            <a:r>
              <a:rPr lang="fr-CA" sz="1400" dirty="0">
                <a:solidFill>
                  <a:schemeClr val="accent4"/>
                </a:solidFill>
              </a:rPr>
              <a:t>–</a:t>
            </a:r>
            <a:r>
              <a:rPr lang="fr-ca" sz="1400" dirty="0">
                <a:solidFill>
                  <a:schemeClr val="accent4"/>
                </a:solidFill>
              </a:rPr>
              <a:t> p</a:t>
            </a:r>
            <a:r>
              <a:rPr lang="fr-FR" sz="1400" i="0" u="none" baseline="0" dirty="0">
                <a:solidFill>
                  <a:schemeClr val="accent4"/>
                </a:solidFill>
              </a:rPr>
              <a:t>lus d'informations seront envoyées par courriel</a:t>
            </a:r>
            <a:r>
              <a:rPr lang="fr-ca" sz="1400" i="0" u="none" baseline="0" dirty="0">
                <a:solidFill>
                  <a:schemeClr val="accent4"/>
                </a:solidFill>
              </a:rPr>
              <a:t>)</a:t>
            </a:r>
          </a:p>
          <a:p>
            <a:pPr marL="342900" indent="-342900" algn="ctr" rtl="0">
              <a:spcBef>
                <a:spcPts val="0"/>
              </a:spcBef>
            </a:pPr>
            <a:r>
              <a:rPr lang="fr-CA" sz="1600" b="0" i="0" u="none" baseline="0" dirty="0"/>
              <a:t>13 h 30 à 1</a:t>
            </a:r>
            <a:r>
              <a:rPr lang="fr-CA" sz="1600" dirty="0"/>
              <a:t>5 </a:t>
            </a:r>
            <a:r>
              <a:rPr lang="fr-CA" sz="1600" b="0" i="0" u="none" baseline="0" dirty="0"/>
              <a:t>h (HE) | anglais et français</a:t>
            </a:r>
          </a:p>
          <a:p>
            <a:pPr algn="ctr" rtl="0">
              <a:spcBef>
                <a:spcPts val="0"/>
              </a:spcBef>
            </a:pPr>
            <a:r>
              <a:rPr lang="fr-ca" sz="1600" b="0" i="0" u="none" baseline="0" dirty="0"/>
              <a:t>Limite du nombre de participants : 40 étudiants</a:t>
            </a:r>
          </a:p>
          <a:p>
            <a:pPr algn="ctr" rtl="0">
              <a:spcBef>
                <a:spcPts val="0"/>
              </a:spcBef>
            </a:pPr>
            <a:endParaRPr lang="fr-CA" sz="1600" dirty="0"/>
          </a:p>
          <a:p>
            <a:pPr algn="ctr">
              <a:spcBef>
                <a:spcPts val="0"/>
              </a:spcBef>
            </a:pPr>
            <a:r>
              <a:rPr lang="fr-ca" sz="1600" b="1" i="0" u="none" baseline="0" dirty="0">
                <a:hlinkClick r:id="rId6"/>
              </a:rPr>
              <a:t>Séance d’information </a:t>
            </a:r>
            <a:r>
              <a:rPr lang="fr-ca" sz="1600" b="1" i="0" u="none" baseline="0" dirty="0"/>
              <a:t>– </a:t>
            </a:r>
            <a:r>
              <a:rPr lang="fr-ca" sz="1600" b="1" dirty="0"/>
              <a:t>13</a:t>
            </a:r>
            <a:r>
              <a:rPr lang="fr-ca" sz="1600" b="1" i="0" u="none" baseline="0" dirty="0"/>
              <a:t> août</a:t>
            </a:r>
          </a:p>
          <a:p>
            <a:pPr marL="342900" indent="-342900" algn="ctr">
              <a:spcBef>
                <a:spcPts val="0"/>
              </a:spcBef>
            </a:pPr>
            <a:r>
              <a:rPr lang="fr-CA" sz="1600" dirty="0">
                <a:hlinkClick r:id="rId7"/>
              </a:rPr>
              <a:t>Réseau Infinité</a:t>
            </a:r>
            <a:endParaRPr lang="fr-ca" sz="1600" b="0" i="0" u="none" baseline="0" dirty="0"/>
          </a:p>
          <a:p>
            <a:pPr marL="342900" indent="-342900" algn="ctr" rtl="0">
              <a:spcBef>
                <a:spcPts val="0"/>
              </a:spcBef>
            </a:pPr>
            <a:r>
              <a:rPr lang="fr-CA" sz="1600" b="0" i="0" u="none" baseline="0" dirty="0"/>
              <a:t>11 h à 12 h 30 (HE) | anglais et </a:t>
            </a:r>
            <a:r>
              <a:rPr lang="fr-CA" sz="1600" dirty="0"/>
              <a:t>f</a:t>
            </a:r>
            <a:r>
              <a:rPr lang="fr-CA" sz="1600" b="0" i="0" u="none" baseline="0" dirty="0"/>
              <a:t>rançais</a:t>
            </a:r>
            <a:endParaRPr lang="fr-ca" sz="1600" b="0" i="0" u="none" baseline="0" dirty="0"/>
          </a:p>
          <a:p>
            <a:pPr algn="ctr" rtl="0">
              <a:spcBef>
                <a:spcPts val="0"/>
              </a:spcBef>
            </a:pPr>
            <a:endParaRPr lang="fr-ca" sz="1600" b="1" dirty="0"/>
          </a:p>
          <a:p>
            <a:pPr algn="ctr" rtl="0">
              <a:spcBef>
                <a:spcPts val="0"/>
              </a:spcBef>
            </a:pPr>
            <a:r>
              <a:rPr lang="fr-FR" sz="1600" b="1" i="0" u="none" baseline="0" dirty="0">
                <a:hlinkClick r:id="rId8"/>
              </a:rPr>
              <a:t>Événement de clôture de l'été de l'OEÉSH </a:t>
            </a:r>
            <a:r>
              <a:rPr lang="fr-ca" sz="1600" b="1" i="0" u="none" baseline="0" dirty="0"/>
              <a:t>– </a:t>
            </a:r>
            <a:r>
              <a:rPr lang="fr-ca" sz="1600" b="1" dirty="0"/>
              <a:t>21</a:t>
            </a:r>
            <a:r>
              <a:rPr lang="fr-ca" sz="1600" b="1" i="0" u="none" baseline="0" dirty="0"/>
              <a:t> août</a:t>
            </a:r>
          </a:p>
          <a:p>
            <a:pPr marL="342900" indent="-342900" algn="ctr" rtl="0">
              <a:spcBef>
                <a:spcPts val="0"/>
              </a:spcBef>
            </a:pPr>
            <a:r>
              <a:rPr lang="fr-CA" sz="1600" b="0" i="0" u="none" baseline="0" dirty="0"/>
              <a:t>13 h à 14 h 30 (HE) | anglais et français</a:t>
            </a:r>
            <a:endParaRPr lang="en-CA" sz="1600" dirty="0"/>
          </a:p>
          <a:p>
            <a:endParaRPr lang="en-CA" sz="2400" dirty="0"/>
          </a:p>
        </p:txBody>
      </p:sp>
    </p:spTree>
    <p:extLst>
      <p:ext uri="{BB962C8B-B14F-4D97-AF65-F5344CB8AC3E}">
        <p14:creationId xmlns:p14="http://schemas.microsoft.com/office/powerpoint/2010/main" val="375109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noGrp="1"/>
          </p:cNvSpPr>
          <p:nvPr>
            <p:ph type="title" idx="4294967295"/>
          </p:nvPr>
        </p:nvSpPr>
        <p:spPr>
          <a:xfrm>
            <a:off x="3162815" y="724578"/>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CA" sz="3600" b="0" i="0" u="none" strike="noStrike" kern="1200" cap="none" spc="0" normalizeH="0" baseline="0" noProof="0" dirty="0">
                <a:ln>
                  <a:noFill/>
                </a:ln>
                <a:solidFill>
                  <a:schemeClr val="accent1"/>
                </a:solidFill>
                <a:effectLst/>
                <a:uLnTx/>
                <a:uFillTx/>
                <a:latin typeface="+mj-lt"/>
                <a:ea typeface="+mj-ea"/>
                <a:cs typeface="+mj-cs"/>
              </a:rPr>
              <a:t>Programme de mentorat</a:t>
            </a: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1229730" y="1914913"/>
            <a:ext cx="9732540" cy="401393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spcBef>
                <a:spcPts val="0"/>
              </a:spcBef>
              <a:spcAft>
                <a:spcPts val="600"/>
              </a:spcAft>
              <a:buFont typeface="Arial" panose="020B0604020202020204" pitchFamily="34" charset="0"/>
              <a:buChar char="•"/>
            </a:pPr>
            <a:r>
              <a:rPr lang="fr-ca" sz="2200" b="0" i="0" u="none" baseline="0" dirty="0"/>
              <a:t>Le mentorat joue un rôle important dans le perfectionnement professionnel</a:t>
            </a:r>
          </a:p>
          <a:p>
            <a:pPr marL="457200" indent="-457200" algn="l" rtl="0">
              <a:spcBef>
                <a:spcPts val="0"/>
              </a:spcBef>
              <a:spcAft>
                <a:spcPts val="600"/>
              </a:spcAft>
              <a:buFont typeface="Arial" panose="020B0604020202020204" pitchFamily="34" charset="0"/>
              <a:buChar char="•"/>
            </a:pPr>
            <a:r>
              <a:rPr lang="fr-ca" sz="2200" b="0" i="0" u="none" baseline="0" dirty="0"/>
              <a:t>Il est utile de se reconnaître dans son mentor et d’avoir des valeurs semblables</a:t>
            </a:r>
          </a:p>
          <a:p>
            <a:pPr marL="457200" indent="-457200" algn="l" rtl="0">
              <a:spcBef>
                <a:spcPts val="0"/>
              </a:spcBef>
              <a:spcAft>
                <a:spcPts val="600"/>
              </a:spcAft>
              <a:buFont typeface="Arial" panose="020B0604020202020204" pitchFamily="34" charset="0"/>
              <a:buChar char="•"/>
            </a:pPr>
            <a:r>
              <a:rPr lang="fr-FR" sz="2200" b="0" i="0" u="none" baseline="0" dirty="0"/>
              <a:t>Plus de </a:t>
            </a:r>
            <a:r>
              <a:rPr lang="fr-FR" sz="2200" dirty="0"/>
              <a:t>100</a:t>
            </a:r>
            <a:r>
              <a:rPr lang="fr-FR" sz="2200" b="0" i="0" u="none" baseline="0" dirty="0"/>
              <a:t> mentors appartenant à la communauté des personnes en situation de handicap</a:t>
            </a:r>
          </a:p>
          <a:p>
            <a:pPr marL="457200" indent="-457200" algn="l" rtl="0">
              <a:spcBef>
                <a:spcPts val="0"/>
              </a:spcBef>
              <a:spcAft>
                <a:spcPts val="600"/>
              </a:spcAft>
              <a:buFont typeface="Arial" panose="020B0604020202020204" pitchFamily="34" charset="0"/>
              <a:buChar char="•"/>
            </a:pPr>
            <a:r>
              <a:rPr lang="fr-FR" sz="2200" b="0" i="0" u="none" baseline="0" dirty="0"/>
              <a:t>Nouveauté cette année : </a:t>
            </a:r>
            <a:r>
              <a:rPr lang="fr-FR" sz="2200" b="0" i="0" u="none" baseline="0" dirty="0">
                <a:hlinkClick r:id="rId3"/>
              </a:rPr>
              <a:t>Le jumelage!</a:t>
            </a:r>
            <a:endParaRPr lang="fr-FR" sz="2200" b="0" i="0" u="none" baseline="0" dirty="0"/>
          </a:p>
          <a:p>
            <a:pPr marL="457200" indent="-457200" algn="l" rtl="0">
              <a:spcBef>
                <a:spcPts val="0"/>
              </a:spcBef>
              <a:spcAft>
                <a:spcPts val="600"/>
              </a:spcAft>
              <a:buFont typeface="Arial" panose="020B0604020202020204" pitchFamily="34" charset="0"/>
              <a:buChar char="•"/>
            </a:pPr>
            <a:r>
              <a:rPr lang="fr-FR" sz="2200" b="0" i="0" u="none" baseline="0" dirty="0"/>
              <a:t>Les participants sont encouragés à avoir plus d'un mentor</a:t>
            </a:r>
            <a:endParaRPr lang="fr-ca" sz="2200" b="0" i="0" u="none" baseline="0" dirty="0"/>
          </a:p>
        </p:txBody>
      </p:sp>
    </p:spTree>
    <p:extLst>
      <p:ext uri="{BB962C8B-B14F-4D97-AF65-F5344CB8AC3E}">
        <p14:creationId xmlns:p14="http://schemas.microsoft.com/office/powerpoint/2010/main" val="1550743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noGrp="1"/>
          </p:cNvSpPr>
          <p:nvPr>
            <p:ph type="title" idx="4294967295"/>
          </p:nvPr>
        </p:nvSpPr>
        <p:spPr>
          <a:xfrm>
            <a:off x="1139646" y="792758"/>
            <a:ext cx="991270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600" b="0" i="0" u="none" strike="noStrike" kern="1200" cap="none" spc="0" normalizeH="0" baseline="0" noProof="0" dirty="0">
                <a:ln>
                  <a:noFill/>
                </a:ln>
                <a:solidFill>
                  <a:schemeClr val="accent1"/>
                </a:solidFill>
                <a:effectLst/>
                <a:uLnTx/>
                <a:uFillTx/>
                <a:latin typeface="+mj-lt"/>
                <a:ea typeface="+mj-ea"/>
                <a:cs typeface="+mj-cs"/>
              </a:rPr>
              <a:t>Possibilités d’emploi après l’obtention du diplôme</a:t>
            </a:r>
            <a:endParaRPr kumimoji="0" lang="en-CA"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1209047" y="2152203"/>
            <a:ext cx="9773906" cy="344673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lnSpc>
                <a:spcPct val="90000"/>
              </a:lnSpc>
              <a:buFont typeface="Arial" panose="020B0604020202020204" pitchFamily="34" charset="0"/>
              <a:buChar char="•"/>
            </a:pPr>
            <a:r>
              <a:rPr lang="fr-ca" sz="2200" b="0" i="0" u="none" baseline="0" dirty="0"/>
              <a:t>Les diplômés qui ont déjà participé au programme de l’OEÉSH peuvent être embauchés au moyen de </a:t>
            </a:r>
            <a:r>
              <a:rPr lang="fr-CA" sz="2200" b="0" i="0" u="none" baseline="0" dirty="0">
                <a:hlinkClick r:id="rId3"/>
              </a:rPr>
              <a:t>l’intégration des étudiants</a:t>
            </a:r>
            <a:r>
              <a:rPr lang="fr-ca" sz="2200" b="0" i="0" u="none" baseline="0" dirty="0">
                <a:hlinkClick r:id="rId3"/>
              </a:rPr>
              <a:t>. </a:t>
            </a:r>
            <a:endParaRPr lang="fr-ca" sz="2200" b="0" i="0" u="none" baseline="0" dirty="0"/>
          </a:p>
          <a:p>
            <a:pPr marL="457200" indent="-457200" algn="l" rtl="0">
              <a:lnSpc>
                <a:spcPct val="90000"/>
              </a:lnSpc>
              <a:buFont typeface="Arial" panose="020B0604020202020204" pitchFamily="34" charset="0"/>
              <a:buChar char="•"/>
            </a:pPr>
            <a:r>
              <a:rPr lang="fr-ca" sz="2200" b="0" i="0" u="none" baseline="0" dirty="0"/>
              <a:t>Les personnes qui s’inscrivent à l’</a:t>
            </a:r>
            <a:r>
              <a:rPr lang="fr-FR" sz="2200" b="1" i="0" u="none" baseline="0" dirty="0"/>
              <a:t>inventaire des diplômés en situation de handicap</a:t>
            </a:r>
            <a:r>
              <a:rPr lang="fr-ca" sz="2200" b="0" i="0" u="none" baseline="0" dirty="0"/>
              <a:t> par le biais de la </a:t>
            </a:r>
            <a:r>
              <a:rPr lang="fr-ca" sz="2200" b="1" i="0" u="none" baseline="0" dirty="0"/>
              <a:t>Porte virtuelle des talents en situation de handicap</a:t>
            </a:r>
            <a:r>
              <a:rPr lang="fr-ca" sz="2200" b="0" i="0" u="none" baseline="0" dirty="0"/>
              <a:t> pourront inclure leur curriculum vit</a:t>
            </a:r>
            <a:r>
              <a:rPr lang="fr-CA" sz="2200" b="0" i="0" u="none" baseline="0" dirty="0"/>
              <a:t>æ</a:t>
            </a:r>
            <a:r>
              <a:rPr lang="fr-ca" sz="2200" b="0" i="0" u="none" baseline="0" dirty="0"/>
              <a:t> dans notre bassin qui est accessible aux gestionnaires d’embauche dans l’ensemble de la fonction publique. </a:t>
            </a:r>
          </a:p>
          <a:p>
            <a:pPr marL="457200" indent="-457200" algn="l" rtl="0">
              <a:lnSpc>
                <a:spcPct val="90000"/>
              </a:lnSpc>
              <a:buFont typeface="Arial" panose="020B0604020202020204" pitchFamily="34" charset="0"/>
              <a:buChar char="•"/>
            </a:pPr>
            <a:r>
              <a:rPr lang="fr-ca" sz="2200" b="0" i="0" u="none" baseline="0" dirty="0"/>
              <a:t>Les participants au programme de l’OEÉSH recevront un courriel contenant des renseignements sur la procédure d’intégration et d’application à la fin de l’été.</a:t>
            </a:r>
            <a:endParaRPr lang="fr-ca" sz="2200" b="1" dirty="0"/>
          </a:p>
        </p:txBody>
      </p:sp>
    </p:spTree>
    <p:extLst>
      <p:ext uri="{BB962C8B-B14F-4D97-AF65-F5344CB8AC3E}">
        <p14:creationId xmlns:p14="http://schemas.microsoft.com/office/powerpoint/2010/main" val="1173482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noGrp="1"/>
          </p:cNvSpPr>
          <p:nvPr>
            <p:ph type="title" idx="4294967295"/>
          </p:nvPr>
        </p:nvSpPr>
        <p:spPr>
          <a:xfrm>
            <a:off x="3162814" y="725392"/>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600" b="0" i="0" u="none" strike="noStrike" kern="1200" cap="none" spc="0" normalizeH="0" baseline="0" noProof="0" dirty="0">
                <a:ln>
                  <a:noFill/>
                </a:ln>
                <a:solidFill>
                  <a:schemeClr val="accent1"/>
                </a:solidFill>
                <a:effectLst/>
                <a:uLnTx/>
                <a:uFillTx/>
                <a:latin typeface="+mj-lt"/>
                <a:ea typeface="+mj-ea"/>
                <a:cs typeface="+mj-cs"/>
              </a:rPr>
              <a:t>Communiquez avec nous!</a:t>
            </a:r>
            <a:endParaRPr kumimoji="0" lang="en-CA"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2976367" y="2050955"/>
            <a:ext cx="6239264" cy="468804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rtl="0"/>
            <a:r>
              <a:rPr lang="fr-ca" sz="2400" b="0" i="0" u="none" baseline="0" dirty="0"/>
              <a:t>Avez-vous des questions, des commentaires ou des idées à partager?</a:t>
            </a:r>
          </a:p>
          <a:p>
            <a:pPr algn="ctr" rtl="0"/>
            <a:endParaRPr lang="fr-ca" sz="2400" dirty="0"/>
          </a:p>
          <a:p>
            <a:pPr algn="ctr" rtl="0"/>
            <a:r>
              <a:rPr lang="fr-ca" sz="2400" b="0" i="0" u="none" baseline="0" dirty="0"/>
              <a:t>Écrivez-nous à l’adresse courriel ci-dessous:</a:t>
            </a:r>
          </a:p>
        </p:txBody>
      </p:sp>
      <p:sp>
        <p:nvSpPr>
          <p:cNvPr id="3" name="TextBox 2">
            <a:extLst>
              <a:ext uri="{FF2B5EF4-FFF2-40B4-BE49-F238E27FC236}">
                <a16:creationId xmlns:a16="http://schemas.microsoft.com/office/drawing/2014/main" id="{48B6C702-F538-620A-297E-77412DE19353}"/>
              </a:ext>
            </a:extLst>
          </p:cNvPr>
          <p:cNvSpPr txBox="1"/>
          <p:nvPr/>
        </p:nvSpPr>
        <p:spPr>
          <a:xfrm>
            <a:off x="1461654" y="4394975"/>
            <a:ext cx="9268691" cy="707886"/>
          </a:xfrm>
          <a:prstGeom prst="rect">
            <a:avLst/>
          </a:prstGeom>
          <a:noFill/>
        </p:spPr>
        <p:txBody>
          <a:bodyPr wrap="square" rtlCol="0">
            <a:spAutoFit/>
          </a:bodyPr>
          <a:lstStyle/>
          <a:p>
            <a:pPr algn="ctr"/>
            <a:r>
              <a:rPr lang="en-US" sz="4000" b="1" dirty="0">
                <a:solidFill>
                  <a:schemeClr val="accent5">
                    <a:lumMod val="75000"/>
                  </a:schemeClr>
                </a:solidFill>
                <a:hlinkClick r:id="rId3">
                  <a:extLst>
                    <a:ext uri="{A12FA001-AC4F-418D-AE19-62706E023703}">
                      <ahyp:hlinkClr xmlns:ahyp="http://schemas.microsoft.com/office/drawing/2018/hyperlinkcolor" val="tx"/>
                    </a:ext>
                  </a:extLst>
                </a:hlinkClick>
              </a:rPr>
              <a:t>cfp.psh-prog-pwd.psc@cfp-psc.gc.ca</a:t>
            </a:r>
            <a:endParaRPr lang="en-US" sz="4000" b="1" dirty="0">
              <a:solidFill>
                <a:schemeClr val="accent5">
                  <a:lumMod val="75000"/>
                </a:schemeClr>
              </a:solidFill>
            </a:endParaRPr>
          </a:p>
        </p:txBody>
      </p:sp>
    </p:spTree>
    <p:extLst>
      <p:ext uri="{BB962C8B-B14F-4D97-AF65-F5344CB8AC3E}">
        <p14:creationId xmlns:p14="http://schemas.microsoft.com/office/powerpoint/2010/main" val="308734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36FBBE7-B23F-41DA-8741-13389066DA17}"/>
              </a:ext>
            </a:extLst>
          </p:cNvPr>
          <p:cNvSpPr>
            <a:spLocks noGrp="1"/>
          </p:cNvSpPr>
          <p:nvPr>
            <p:ph type="ctrTitle"/>
          </p:nvPr>
        </p:nvSpPr>
        <p:spPr>
          <a:xfrm>
            <a:off x="947117" y="1041400"/>
            <a:ext cx="10297766" cy="2387600"/>
          </a:xfrm>
        </p:spPr>
        <p:txBody>
          <a:bodyPr vert="horz" lIns="91440" tIns="45720" rIns="91440" bIns="45720" rtlCol="0" anchor="t">
            <a:normAutofit fontScale="90000"/>
          </a:bodyPr>
          <a:lstStyle/>
          <a:p>
            <a:pPr marL="0" indent="0" algn="ctr">
              <a:buNone/>
            </a:pPr>
            <a:r>
              <a:rPr lang="en-US" sz="4400" dirty="0"/>
              <a:t>Thank you  / Merci / </a:t>
            </a:r>
            <a:r>
              <a:rPr lang="en-US" sz="4400" dirty="0" err="1"/>
              <a:t>Ekosani</a:t>
            </a:r>
            <a:r>
              <a:rPr lang="en-US" sz="4400" dirty="0"/>
              <a:t> / Miigwech / Meegwetch / </a:t>
            </a:r>
            <a:r>
              <a:rPr lang="en-US" sz="4400" dirty="0" err="1"/>
              <a:t>Niá:wen</a:t>
            </a:r>
            <a:r>
              <a:rPr lang="en-US" sz="4400" dirty="0"/>
              <a:t> / </a:t>
            </a:r>
            <a:r>
              <a:rPr lang="en-US" sz="4400" dirty="0" err="1"/>
              <a:t>Mahseecho</a:t>
            </a:r>
            <a:r>
              <a:rPr lang="en-US" sz="4400" dirty="0"/>
              <a:t> / </a:t>
            </a:r>
            <a:r>
              <a:rPr lang="en-US" sz="4400" dirty="0" err="1"/>
              <a:t>Mutna</a:t>
            </a:r>
            <a:r>
              <a:rPr lang="en-US" sz="4400" dirty="0"/>
              <a:t> / </a:t>
            </a:r>
            <a:r>
              <a:rPr lang="en-US" sz="4400" dirty="0" err="1"/>
              <a:t>Wopida</a:t>
            </a:r>
            <a:r>
              <a:rPr lang="en-US" sz="4400" dirty="0"/>
              <a:t> / </a:t>
            </a:r>
            <a:r>
              <a:rPr lang="en-US" sz="4400" dirty="0" err="1"/>
              <a:t>Hei</a:t>
            </a:r>
            <a:r>
              <a:rPr lang="en-US" sz="4400" dirty="0"/>
              <a:t> </a:t>
            </a:r>
            <a:r>
              <a:rPr lang="en-US" sz="4400" dirty="0" err="1"/>
              <a:t>Hei</a:t>
            </a:r>
            <a:r>
              <a:rPr lang="en-US" sz="4400" dirty="0"/>
              <a:t> / Marci Cho /  </a:t>
            </a:r>
            <a:r>
              <a:rPr lang="en-US" sz="4400" dirty="0" err="1"/>
              <a:t>ᖁᐊᓇᖅᑯᑎᑦ</a:t>
            </a:r>
            <a:r>
              <a:rPr lang="en-US" sz="4400" dirty="0"/>
              <a:t> / </a:t>
            </a:r>
            <a:r>
              <a:rPr lang="en-US" sz="4400" dirty="0" err="1"/>
              <a:t>Quanaqqutit</a:t>
            </a:r>
            <a:r>
              <a:rPr lang="en-US" sz="4400" dirty="0"/>
              <a:t> / </a:t>
            </a:r>
            <a:r>
              <a:rPr lang="en-US" sz="4400" dirty="0" err="1"/>
              <a:t>ᓇᑯᕐᒦᒃ</a:t>
            </a:r>
            <a:r>
              <a:rPr lang="en-US" sz="4400" dirty="0"/>
              <a:t> (</a:t>
            </a:r>
            <a:r>
              <a:rPr lang="en-US" sz="4400" dirty="0" err="1"/>
              <a:t>Nakurmik</a:t>
            </a:r>
            <a:r>
              <a:rPr lang="en-US" sz="4400" dirty="0"/>
              <a:t>) / </a:t>
            </a:r>
            <a:r>
              <a:rPr lang="en-US" sz="4400" dirty="0" err="1"/>
              <a:t>Qujannamiik</a:t>
            </a:r>
            <a:r>
              <a:rPr lang="en-US" sz="4400" dirty="0"/>
              <a:t> / </a:t>
            </a:r>
            <a:r>
              <a:rPr lang="en-US" sz="4400" dirty="0" err="1"/>
              <a:t>Qujanaq</a:t>
            </a:r>
            <a:r>
              <a:rPr lang="en-US" sz="4400" dirty="0"/>
              <a:t> / </a:t>
            </a:r>
            <a:r>
              <a:rPr lang="en-US" sz="4400" dirty="0" err="1"/>
              <a:t>Kukwstsétsemc</a:t>
            </a:r>
            <a:r>
              <a:rPr lang="en-US" sz="4400" dirty="0"/>
              <a:t> / </a:t>
            </a:r>
            <a:r>
              <a:rPr lang="en-US" sz="4400" dirty="0" err="1"/>
              <a:t>Woliwon</a:t>
            </a:r>
            <a:r>
              <a:rPr lang="en-US" sz="4400" dirty="0"/>
              <a:t> / </a:t>
            </a:r>
            <a:r>
              <a:rPr lang="en-US" sz="4400" dirty="0" err="1"/>
              <a:t>Woliwun</a:t>
            </a:r>
            <a:r>
              <a:rPr lang="en-US" sz="4400" dirty="0"/>
              <a:t> / </a:t>
            </a:r>
            <a:r>
              <a:rPr lang="en-US" sz="4400" dirty="0" err="1"/>
              <a:t>Wela’lin</a:t>
            </a:r>
            <a:endParaRPr lang="en-US" sz="4400" dirty="0"/>
          </a:p>
        </p:txBody>
      </p:sp>
      <p:sp>
        <p:nvSpPr>
          <p:cNvPr id="2" name="Slide Number Placeholder 1" hidden="1"/>
          <p:cNvSpPr>
            <a:spLocks noGrp="1"/>
          </p:cNvSpPr>
          <p:nvPr>
            <p:ph type="sldNum" sz="quarter" idx="4294967295"/>
          </p:nvPr>
        </p:nvSpPr>
        <p:spPr>
          <a:xfrm>
            <a:off x="10801350" y="6418263"/>
            <a:ext cx="1200150" cy="365125"/>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9E7B19F-562E-4687-915F-44F4066EA527}" type="slidenum">
              <a:rPr kumimoji="0" lang="en-CA" sz="1200" b="0" i="0" u="none" strike="noStrike" kern="1200" cap="none" spc="0" normalizeH="0" baseline="0" noProof="0" smtClean="0">
                <a:ln>
                  <a:noFill/>
                </a:ln>
                <a:solidFill>
                  <a:srgbClr val="54575A">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CA" sz="1200" b="0" i="0" u="none" strike="noStrike" kern="1200" cap="none" spc="0" normalizeH="0" baseline="0" noProof="0">
              <a:ln>
                <a:noFill/>
              </a:ln>
              <a:solidFill>
                <a:srgbClr val="54575A">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102812917"/>
      </p:ext>
    </p:extLst>
  </p:cSld>
  <p:clrMapOvr>
    <a:masterClrMapping/>
  </p:clrMapOvr>
</p:sld>
</file>

<file path=ppt/theme/theme1.xml><?xml version="1.0" encoding="utf-8"?>
<a:theme xmlns:a="http://schemas.openxmlformats.org/drawingml/2006/main" name="CFP-PSC 2019">
  <a:themeElements>
    <a:clrScheme name="Custom 9">
      <a:dk1>
        <a:srgbClr val="54575A"/>
      </a:dk1>
      <a:lt1>
        <a:sysClr val="window" lastClr="FFFFFF"/>
      </a:lt1>
      <a:dk2>
        <a:srgbClr val="54575A"/>
      </a:dk2>
      <a:lt2>
        <a:srgbClr val="F2F2F2"/>
      </a:lt2>
      <a:accent1>
        <a:srgbClr val="D50057"/>
      </a:accent1>
      <a:accent2>
        <a:srgbClr val="5B315E"/>
      </a:accent2>
      <a:accent3>
        <a:srgbClr val="0099A8"/>
      </a:accent3>
      <a:accent4>
        <a:srgbClr val="FF5100"/>
      </a:accent4>
      <a:accent5>
        <a:srgbClr val="C2D500"/>
      </a:accent5>
      <a:accent6>
        <a:srgbClr val="F7BE00"/>
      </a:accent6>
      <a:hlink>
        <a:srgbClr val="919F00"/>
      </a:hlink>
      <a:folHlink>
        <a:srgbClr val="FF4C9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C-CFP-PPT-2021.pptx" id="{6D648DEE-6277-4B25-97B0-65E24D95817C}" vid="{F853FB55-511C-469E-9DFD-7B48389635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Template>
  <TotalTime>1357</TotalTime>
  <Words>693</Words>
  <Application>Microsoft Office PowerPoint</Application>
  <PresentationFormat>Widescreen</PresentationFormat>
  <Paragraphs>79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Segoe UI Light</vt:lpstr>
      <vt:lpstr>Segoe UI Semilight</vt:lpstr>
      <vt:lpstr>CFP-PSC 2019</vt:lpstr>
      <vt:lpstr>Événement de bienvenue du programme de l’OEÉSH 2024    Occasion d’emploi pour étudiants en situation de handicap (OEÉSH) </vt:lpstr>
      <vt:lpstr>Reconnaissance du territoire</vt:lpstr>
      <vt:lpstr>Directives d’ordre général</vt:lpstr>
      <vt:lpstr>Sujets et conférenciers invités</vt:lpstr>
      <vt:lpstr>Événements de l’été 2024</vt:lpstr>
      <vt:lpstr>Programme de mentorat</vt:lpstr>
      <vt:lpstr>Possibilités d’emploi après l’obtention du diplôme</vt:lpstr>
      <vt:lpstr>Communiquez avec nous!</vt:lpstr>
      <vt:lpstr>Thank you  / Merci / Ekosani / Miigwech / Meegwetch / Niá:wen / Mahseecho / Mutna / Wopida / Hei Hei / Marci Cho /  ᖁᐊᓇᖅᑯᑎᑦ / Quanaqqutit / ᓇᑯᕐᒦᒃ (Nakurmik) / Qujannamiik / Qujanaq / Kukwstsétsemc / Woliwon / Woliwun / Wela’lin</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Camila Das Gupta</dc:creator>
  <cp:lastModifiedBy>Camila Das Gupta</cp:lastModifiedBy>
  <cp:revision>193</cp:revision>
  <dcterms:created xsi:type="dcterms:W3CDTF">2022-04-06T12:41:11Z</dcterms:created>
  <dcterms:modified xsi:type="dcterms:W3CDTF">2024-06-10T12:08:36Z</dcterms:modified>
</cp:coreProperties>
</file>