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3" r:id="rId13"/>
    <p:sldId id="267" r:id="rId14"/>
    <p:sldId id="266" r:id="rId15"/>
    <p:sldId id="2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9EF50D-F7E8-4BC4-E85A-D0C687C67930}" name="McKeown, Liz" initials="ML" userId="S::LMCKEOWN@tbs-sct.gc.ca::a4cfc850-2c0e-4597-9774-751b650c8d40" providerId="AD"/>
  <p188:author id="{D4C14D1D-512F-ACCD-153C-28BE96CFDB1A}" name="Schofield, Jennifer" initials="SJ" userId="S::jschofie@tbs-sct.gc.ca::ff691e8c-3988-4198-9432-267f7fb2a4a0" providerId="AD"/>
  <p188:author id="{10C8E65A-BEB0-65CB-FF0E-2CDE67B7FED4}" name="Saint-Germain, Anouk" initials="SA" userId="S::asaintg@tbs-sct.gc.ca::1e0407a6-b35b-4b70-a46b-3e2c7986f53d" providerId="AD"/>
  <p188:author id="{0F0A9EB9-68E9-E224-4CB8-EED408E0951B}" name="Kearney, Thomas" initials="KT" userId="S::TKEARNEY@tbs-sct.gc.ca::a4c91a33-c62f-4424-a5d1-908e92642070" providerId="AD"/>
  <p188:author id="{C8A723C2-EF34-DABD-8D54-74AB64ACA5E8}" name="Haggart, Dylan" initials="HD" userId="S::dhaggart@tbs-sct.gc.ca::4afb2db8-5e74-4cd8-b474-70cb2f177337" providerId="AD"/>
  <p188:author id="{44A26ACB-9038-C07F-B41C-75A93A5C348C}" name="Evans, Ashley" initials="EA" userId="S::ALEVANS@tbs-sct.gc.ca::c5959615-6057-4e45-b323-e65a04309e86" providerId="AD"/>
  <p188:author id="{BCECE9F2-CB9F-E3FE-C0B3-0769B231EB99}" name="Ainslie, Krista" initials="AK" userId="S::KAINSLIE@tbs-sct.gc.ca::0d8bb7da-f20f-4213-b6a8-3a334a85a33e" providerId="AD"/>
  <p188:author id="{A612D1F5-E595-66D1-E264-5BFAAD881636}" name="Kirouac, Anne-Marie" initials="KA" userId="S::akirouac@tbs-sct.gc.ca::18a219c9-79ce-4ae0-8756-fc9b61f99549" providerId="AD"/>
  <p188:author id="{B8311DFC-5AB6-84F8-6E65-FCC52FBAF2AB}" name="Wong, Anna" initials="WA" userId="S::annawong@tbs-sct.gc.ca::b858ca7e-f115-435d-b00c-da9c52aa96c4" providerId="AD"/>
  <p188:author id="{B8F2AFFF-D050-79A9-0705-7E4F24296862}" name="Phaneuf, Stéphanie" initials="PS" userId="S::sphaneuf@tbs-sct.gc.ca::b49610ff-5dff-41df-a9fd-e4c57e657f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D0"/>
    <a:srgbClr val="D0C5E1"/>
    <a:srgbClr val="283055"/>
    <a:srgbClr val="000000"/>
    <a:srgbClr val="E6E6E6"/>
    <a:srgbClr val="E3DCF2"/>
    <a:srgbClr val="65498E"/>
    <a:srgbClr val="092338"/>
    <a:srgbClr val="252E52"/>
    <a:srgbClr val="042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FC538-FF72-7B1F-38CF-A6645F69E463}" v="26" dt="2022-11-15T17:59:25.076"/>
    <p1510:client id="{44635F81-81B1-42F0-8CBC-E021D7ED5734}" v="30" dt="2022-11-15T18:16:23.550"/>
    <p1510:client id="{56C93897-9A1C-EF0C-90D1-3EA9B72B96A8}" v="149" dt="2022-11-15T17:50:56.163"/>
    <p1510:client id="{5A46EFD7-D402-4835-9202-F8E8F4152E37}" v="5" dt="2022-11-15T14:53:57.020"/>
    <p1510:client id="{799E5F6B-DA99-4712-A131-9AADE3D93A0D}" v="40" dt="2022-11-14T23:12:14.993"/>
    <p1510:client id="{85CE4E32-C445-4646-DFB2-C17D115BEAE1}" v="161" dt="2022-11-15T17:12:02.286"/>
    <p1510:client id="{9BCB599E-53BA-3747-86A3-627DA899185B}" v="115" dt="2022-11-15T17:32:43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327D6-55F7-49F4-B9DE-B45497BBBFB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E1C6-7564-4F18-86D7-57E34671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719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7EC43-41A5-4E92-A740-C165DC6403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30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3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7EC43-41A5-4E92-A740-C165DC6403F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93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95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0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8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25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77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53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53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7EC43-41A5-4E92-A740-C165DC6403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49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3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7EC43-41A5-4E92-A740-C165DC6403F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12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Government of Canada logo, Treasury Board of Canada Secretariat, Working in #GCDigital. ">
            <a:extLst>
              <a:ext uri="{FF2B5EF4-FFF2-40B4-BE49-F238E27FC236}">
                <a16:creationId xmlns:a16="http://schemas.microsoft.com/office/drawing/2014/main" id="{72BD61FD-4D68-477A-8C0F-C8F0CF8B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C7FB3E-5A95-4523-9D5E-FC989F7C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560" y="4327525"/>
            <a:ext cx="7205662" cy="16827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6BE4C-187F-4A60-915B-5DAD22F3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2" y="3142835"/>
            <a:ext cx="10515600" cy="1325563"/>
          </a:xfrm>
        </p:spPr>
        <p:txBody>
          <a:bodyPr>
            <a:noAutofit/>
          </a:bodyPr>
          <a:lstStyle>
            <a:lvl1pPr>
              <a:defRPr sz="7000" b="1">
                <a:solidFill>
                  <a:srgbClr val="FEAC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12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5" y="418849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357313"/>
            <a:ext cx="11047413" cy="4348162"/>
          </a:xfrm>
        </p:spPr>
        <p:txBody>
          <a:bodyPr/>
          <a:lstStyle>
            <a:lvl1pPr marL="357188" indent="-357188">
              <a:defRPr/>
            </a:lvl1pPr>
            <a:lvl2pPr marL="719138" indent="-361950">
              <a:buFont typeface="Courier New" panose="02070309020205020404" pitchFamily="49" charset="0"/>
              <a:buChar char="o"/>
              <a:defRPr/>
            </a:lvl2pPr>
            <a:lvl3pPr marL="1074738" indent="-338138">
              <a:buFont typeface="Wingdings" panose="05000000000000000000" pitchFamily="2" charset="2"/>
              <a:buChar char="§"/>
              <a:defRPr/>
            </a:lvl3pPr>
            <a:lvl4pPr marL="1438275" indent="-346075">
              <a:buFont typeface="Wingdings" panose="05000000000000000000" pitchFamily="2" charset="2"/>
              <a:buChar char="Ø"/>
              <a:defRPr/>
            </a:lvl4pPr>
            <a:lvl5pPr marL="1701800" indent="-263525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6"/>
            <a:ext cx="11047413" cy="9921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0"/>
            <a:ext cx="2743200" cy="365125"/>
          </a:xfrm>
        </p:spPr>
        <p:txBody>
          <a:bodyPr/>
          <a:lstStyle/>
          <a:p>
            <a:fld id="{FB74F3E4-AF52-460B-8574-E1C1C5FC95F2}" type="datetime1">
              <a:rPr lang="en-CA" smtClean="0"/>
              <a:t>2022-11-15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256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5D3E4A4A-307A-8352-D3F4-DC27CBF1851F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00" y="1598036"/>
            <a:ext cx="11522600" cy="1325563"/>
          </a:xfrm>
        </p:spPr>
        <p:txBody>
          <a:bodyPr/>
          <a:lstStyle/>
          <a:p>
            <a:pPr defTabSz="914377"/>
            <a:r>
              <a:rPr lang="en-US" altLang="ko-KR" sz="4800" b="0">
                <a:solidFill>
                  <a:schemeClr val="bg1"/>
                </a:solidFill>
                <a:latin typeface="Arial"/>
                <a:ea typeface="맑은 고딕"/>
                <a:cs typeface="Calibri"/>
              </a:rPr>
              <a:t>Introducing: </a:t>
            </a:r>
            <a:br>
              <a:rPr lang="en-US" altLang="ko-KR" sz="4800" b="0">
                <a:solidFill>
                  <a:schemeClr val="bg1"/>
                </a:solidFill>
                <a:latin typeface="Arial"/>
                <a:ea typeface="맑은 고딕"/>
                <a:cs typeface="Calibri"/>
              </a:rPr>
            </a:br>
            <a:r>
              <a:rPr lang="en-US" altLang="ko-KR" sz="4800" b="0">
                <a:solidFill>
                  <a:schemeClr val="bg1"/>
                </a:solidFill>
                <a:latin typeface="Arial"/>
                <a:ea typeface="맑은 고딕"/>
                <a:cs typeface="Calibri"/>
              </a:rPr>
              <a:t>The </a:t>
            </a:r>
            <a:r>
              <a:rPr lang="en-US" altLang="ko-KR" sz="4800">
                <a:solidFill>
                  <a:schemeClr val="bg1"/>
                </a:solidFill>
                <a:latin typeface="Arial"/>
                <a:ea typeface="맑은 고딕"/>
                <a:cs typeface="Calibri"/>
              </a:rPr>
              <a:t>GC Digital Talent Strategy</a:t>
            </a:r>
            <a:endParaRPr lang="en-US" altLang="ko-KR" sz="4800">
              <a:solidFill>
                <a:schemeClr val="bg1"/>
              </a:solidFill>
              <a:ea typeface="맑은 고딕"/>
              <a:cs typeface="Calibri"/>
            </a:endParaRPr>
          </a:p>
        </p:txBody>
      </p:sp>
      <p:sp>
        <p:nvSpPr>
          <p:cNvPr id="6" name="Text Placeholder 2344">
            <a:extLst>
              <a:ext uri="{FF2B5EF4-FFF2-40B4-BE49-F238E27FC236}">
                <a16:creationId xmlns:a16="http://schemas.microsoft.com/office/drawing/2014/main" id="{C82E34C7-C32C-7844-CAC0-88523497699A}"/>
              </a:ext>
            </a:extLst>
          </p:cNvPr>
          <p:cNvSpPr txBox="1">
            <a:spLocks/>
          </p:cNvSpPr>
          <p:nvPr/>
        </p:nvSpPr>
        <p:spPr>
          <a:xfrm>
            <a:off x="524228" y="3303356"/>
            <a:ext cx="5944453" cy="20508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Digital Talent &amp; Leadership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Office of the Chief Information Officer of Canada</a:t>
            </a:r>
            <a:endParaRPr lang="en-CA" sz="200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Treasury Board of Canada Secretariat</a:t>
            </a:r>
          </a:p>
          <a:p>
            <a:endParaRPr lang="en-US" sz="200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Calibri"/>
              </a:rPr>
              <a:t>Fall 2022 </a:t>
            </a:r>
          </a:p>
          <a:p>
            <a:endParaRPr lang="en-CA" sz="2000">
              <a:solidFill>
                <a:schemeClr val="bg1"/>
              </a:solidFill>
              <a:latin typeface="Arial"/>
              <a:ea typeface="Calibri" panose="020F0502020204030204" pitchFamily="34" charset="0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CA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39539-78C9-EF62-D8ED-4DD95295352C}"/>
              </a:ext>
            </a:extLst>
          </p:cNvPr>
          <p:cNvSpPr/>
          <p:nvPr/>
        </p:nvSpPr>
        <p:spPr>
          <a:xfrm>
            <a:off x="571041" y="1502884"/>
            <a:ext cx="119350" cy="151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707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A868E5AB-C18C-A26D-9373-0432407DA839}"/>
              </a:ext>
            </a:extLst>
          </p:cNvPr>
          <p:cNvSpPr txBox="1"/>
          <p:nvPr/>
        </p:nvSpPr>
        <p:spPr>
          <a:xfrm>
            <a:off x="7534907" y="2439066"/>
            <a:ext cx="461029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Nov 9: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Digital Academy Steering Committee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Nov 14: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CIOC – Talent subcommittee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effectLst/>
                <a:latin typeface="Arial"/>
                <a:cs typeface="Arial"/>
              </a:rPr>
              <a:t>Nov 21</a:t>
            </a:r>
            <a:r>
              <a:rPr lang="en-US" sz="1200">
                <a:solidFill>
                  <a:srgbClr val="042133"/>
                </a:solidFill>
                <a:effectLst/>
                <a:latin typeface="Arial"/>
                <a:cs typeface="Arial"/>
              </a:rPr>
              <a:t>: ADM Service and Enterprise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Priorities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Nov 22: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 ADM CDI</a:t>
            </a:r>
          </a:p>
        </p:txBody>
      </p:sp>
      <p:pic>
        <p:nvPicPr>
          <p:cNvPr id="30" name="Graphic 29" descr="Flip calendar outline">
            <a:extLst>
              <a:ext uri="{FF2B5EF4-FFF2-40B4-BE49-F238E27FC236}">
                <a16:creationId xmlns:a16="http://schemas.microsoft.com/office/drawing/2014/main" id="{6F7B4E48-793E-B218-CE3C-AE2EA88EC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5891" y="2408099"/>
            <a:ext cx="793211" cy="670480"/>
          </a:xfrm>
          <a:prstGeom prst="rect">
            <a:avLst/>
          </a:prstGeom>
        </p:spPr>
      </p:pic>
      <p:pic>
        <p:nvPicPr>
          <p:cNvPr id="34" name="Graphic 33" descr="Flip calendar outline">
            <a:extLst>
              <a:ext uri="{FF2B5EF4-FFF2-40B4-BE49-F238E27FC236}">
                <a16:creationId xmlns:a16="http://schemas.microsoft.com/office/drawing/2014/main" id="{8AD38F7F-9505-34FF-002F-08203BD2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5891" y="3640250"/>
            <a:ext cx="793211" cy="670480"/>
          </a:xfrm>
          <a:prstGeom prst="rect">
            <a:avLst/>
          </a:prstGeom>
        </p:spPr>
      </p:pic>
      <p:pic>
        <p:nvPicPr>
          <p:cNvPr id="35" name="Graphic 34" descr="Flip calendar outline">
            <a:extLst>
              <a:ext uri="{FF2B5EF4-FFF2-40B4-BE49-F238E27FC236}">
                <a16:creationId xmlns:a16="http://schemas.microsoft.com/office/drawing/2014/main" id="{2256081E-4057-E5FA-F504-66CF8088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856" y="4938217"/>
            <a:ext cx="836567" cy="965411"/>
          </a:xfrm>
          <a:prstGeom prst="rect">
            <a:avLst/>
          </a:prstGeom>
        </p:spPr>
      </p:pic>
      <p:pic>
        <p:nvPicPr>
          <p:cNvPr id="33" name="Graphic 32" descr="Flip calendar outline">
            <a:extLst>
              <a:ext uri="{FF2B5EF4-FFF2-40B4-BE49-F238E27FC236}">
                <a16:creationId xmlns:a16="http://schemas.microsoft.com/office/drawing/2014/main" id="{C72A8650-85FF-3442-4507-62A098C3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780" y="3037629"/>
            <a:ext cx="793211" cy="6704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5B3802-1054-AC1A-1727-9871777E7E90}"/>
              </a:ext>
            </a:extLst>
          </p:cNvPr>
          <p:cNvSpPr/>
          <p:nvPr/>
        </p:nvSpPr>
        <p:spPr>
          <a:xfrm>
            <a:off x="381254" y="1468349"/>
            <a:ext cx="5159078" cy="5159078"/>
          </a:xfrm>
          <a:prstGeom prst="ellipse">
            <a:avLst/>
          </a:prstGeom>
          <a:solidFill>
            <a:srgbClr val="D7D1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20E07-AE87-0E50-B15C-C82976A9AC7C}"/>
              </a:ext>
            </a:extLst>
          </p:cNvPr>
          <p:cNvSpPr/>
          <p:nvPr/>
        </p:nvSpPr>
        <p:spPr>
          <a:xfrm>
            <a:off x="714452" y="2484224"/>
            <a:ext cx="4142376" cy="4142376"/>
          </a:xfrm>
          <a:prstGeom prst="ellipse">
            <a:avLst/>
          </a:prstGeom>
          <a:solidFill>
            <a:srgbClr val="E8E5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76284A-B62D-4BBE-8F63-D619D179BBD1}"/>
              </a:ext>
            </a:extLst>
          </p:cNvPr>
          <p:cNvSpPr/>
          <p:nvPr/>
        </p:nvSpPr>
        <p:spPr>
          <a:xfrm>
            <a:off x="1042998" y="4092162"/>
            <a:ext cx="2313628" cy="2313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F42AE-1432-C6A0-D562-0B6BAF97B5F8}"/>
              </a:ext>
            </a:extLst>
          </p:cNvPr>
          <p:cNvSpPr txBox="1"/>
          <p:nvPr/>
        </p:nvSpPr>
        <p:spPr>
          <a:xfrm>
            <a:off x="1574692" y="6097380"/>
            <a:ext cx="12991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solidFill>
                  <a:srgbClr val="28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660CA-DA4A-E5E4-E2BD-2372D138CC3F}"/>
              </a:ext>
            </a:extLst>
          </p:cNvPr>
          <p:cNvSpPr txBox="1"/>
          <p:nvPr/>
        </p:nvSpPr>
        <p:spPr>
          <a:xfrm>
            <a:off x="3356626" y="5095737"/>
            <a:ext cx="13373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solidFill>
                  <a:srgbClr val="28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algn="ctr"/>
            <a:r>
              <a:rPr lang="en-US" sz="1300" b="1">
                <a:solidFill>
                  <a:srgbClr val="28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Canada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DA119-0C94-B630-D1A9-A5F279738CD6}"/>
              </a:ext>
            </a:extLst>
          </p:cNvPr>
          <p:cNvSpPr txBox="1"/>
          <p:nvPr/>
        </p:nvSpPr>
        <p:spPr>
          <a:xfrm>
            <a:off x="4810221" y="4127453"/>
            <a:ext cx="7441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>
                <a:solidFill>
                  <a:srgbClr val="283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At-large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657AC-BAE5-DD5F-7623-2F6A5605FB90}"/>
              </a:ext>
            </a:extLst>
          </p:cNvPr>
          <p:cNvSpPr txBox="1"/>
          <p:nvPr/>
        </p:nvSpPr>
        <p:spPr>
          <a:xfrm>
            <a:off x="1151391" y="4629050"/>
            <a:ext cx="20779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Office of the Chief Human Resources Officer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3F2A0-9490-2102-6C28-DC20D11E1DE3}"/>
              </a:ext>
            </a:extLst>
          </p:cNvPr>
          <p:cNvSpPr txBox="1"/>
          <p:nvPr/>
        </p:nvSpPr>
        <p:spPr>
          <a:xfrm>
            <a:off x="1234291" y="4336767"/>
            <a:ext cx="1909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Canadian Digital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5AA55-E7C9-F339-2C20-11644D97BE3E}"/>
              </a:ext>
            </a:extLst>
          </p:cNvPr>
          <p:cNvSpPr txBox="1"/>
          <p:nvPr/>
        </p:nvSpPr>
        <p:spPr>
          <a:xfrm>
            <a:off x="1167629" y="5036877"/>
            <a:ext cx="207792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OCIO Sectors (Transformation, Policy, Data, Technology)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CE20A4-162B-9EF0-AB16-4B17D271C269}"/>
              </a:ext>
            </a:extLst>
          </p:cNvPr>
          <p:cNvSpPr txBox="1"/>
          <p:nvPr/>
        </p:nvSpPr>
        <p:spPr>
          <a:xfrm>
            <a:off x="1850232" y="2583525"/>
            <a:ext cx="1875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Employment and Social Development Canada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E23E6-3237-D2CD-08F9-C99D9661439D}"/>
              </a:ext>
            </a:extLst>
          </p:cNvPr>
          <p:cNvSpPr txBox="1"/>
          <p:nvPr/>
        </p:nvSpPr>
        <p:spPr>
          <a:xfrm>
            <a:off x="659004" y="3509714"/>
            <a:ext cx="2484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Shared Services Canada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44857E-63E5-02BF-8BCE-B0AEDB898177}"/>
              </a:ext>
            </a:extLst>
          </p:cNvPr>
          <p:cNvSpPr txBox="1"/>
          <p:nvPr/>
        </p:nvSpPr>
        <p:spPr>
          <a:xfrm>
            <a:off x="1075861" y="3056915"/>
            <a:ext cx="1875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Canada School of</a:t>
            </a:r>
          </a:p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Public Service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A9FFE-DAE6-7928-F47B-C076AAF94D59}"/>
              </a:ext>
            </a:extLst>
          </p:cNvPr>
          <p:cNvSpPr txBox="1"/>
          <p:nvPr/>
        </p:nvSpPr>
        <p:spPr>
          <a:xfrm>
            <a:off x="738468" y="3786638"/>
            <a:ext cx="23257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Public Service Commission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DDED43-0AC1-0124-5032-6729528E1126}"/>
              </a:ext>
            </a:extLst>
          </p:cNvPr>
          <p:cNvSpPr txBox="1"/>
          <p:nvPr/>
        </p:nvSpPr>
        <p:spPr>
          <a:xfrm>
            <a:off x="2513154" y="3061432"/>
            <a:ext cx="18751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Public Services and Procurement Canada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EC124-C282-42F5-5F62-9D80D1CE2C47}"/>
              </a:ext>
            </a:extLst>
          </p:cNvPr>
          <p:cNvSpPr txBox="1"/>
          <p:nvPr/>
        </p:nvSpPr>
        <p:spPr>
          <a:xfrm>
            <a:off x="2891699" y="4103111"/>
            <a:ext cx="18751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Public Safety portfolio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E7D1A-27B7-0474-C20A-F47BF1F4283F}"/>
              </a:ext>
            </a:extLst>
          </p:cNvPr>
          <p:cNvSpPr txBox="1"/>
          <p:nvPr/>
        </p:nvSpPr>
        <p:spPr>
          <a:xfrm>
            <a:off x="2795045" y="3519928"/>
            <a:ext cx="18751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Heads of Learning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693B5-C8C3-A896-B7D9-FC4B7FDD6DE6}"/>
              </a:ext>
            </a:extLst>
          </p:cNvPr>
          <p:cNvSpPr txBox="1"/>
          <p:nvPr/>
        </p:nvSpPr>
        <p:spPr>
          <a:xfrm>
            <a:off x="1850232" y="1713966"/>
            <a:ext cx="23686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DPI (Association of Public Sector Information Professionals)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CE2B7A-5F23-89DD-4E46-EF1033C2AE89}"/>
              </a:ext>
            </a:extLst>
          </p:cNvPr>
          <p:cNvSpPr txBox="1"/>
          <p:nvPr/>
        </p:nvSpPr>
        <p:spPr>
          <a:xfrm>
            <a:off x="1007033" y="2188558"/>
            <a:ext cx="16090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Provincial/Territorial gov’ts</a:t>
            </a:r>
          </a:p>
        </p:txBody>
      </p:sp>
      <p:sp>
        <p:nvSpPr>
          <p:cNvPr id="31" name="Title 12">
            <a:extLst>
              <a:ext uri="{FF2B5EF4-FFF2-40B4-BE49-F238E27FC236}">
                <a16:creationId xmlns:a16="http://schemas.microsoft.com/office/drawing/2014/main" id="{CBAA6019-AC27-2E6E-B071-616CB8B21992}"/>
              </a:ext>
            </a:extLst>
          </p:cNvPr>
          <p:cNvSpPr txBox="1">
            <a:spLocks/>
          </p:cNvSpPr>
          <p:nvPr/>
        </p:nvSpPr>
        <p:spPr>
          <a:xfrm>
            <a:off x="714452" y="1114483"/>
            <a:ext cx="4486226" cy="425471"/>
          </a:xfrm>
          <a:prstGeom prst="rect">
            <a:avLst/>
          </a:prstGeom>
          <a:solidFill>
            <a:srgbClr val="283055"/>
          </a:solidFill>
          <a:ln w="19050">
            <a:solidFill>
              <a:srgbClr val="D7D1EB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with partners and stakeholders</a:t>
            </a:r>
          </a:p>
        </p:txBody>
      </p:sp>
      <p:sp>
        <p:nvSpPr>
          <p:cNvPr id="32" name="Title 12">
            <a:extLst>
              <a:ext uri="{FF2B5EF4-FFF2-40B4-BE49-F238E27FC236}">
                <a16:creationId xmlns:a16="http://schemas.microsoft.com/office/drawing/2014/main" id="{8BC41798-0E92-1D43-6112-191C4810D6AC}"/>
              </a:ext>
            </a:extLst>
          </p:cNvPr>
          <p:cNvSpPr txBox="1">
            <a:spLocks/>
          </p:cNvSpPr>
          <p:nvPr/>
        </p:nvSpPr>
        <p:spPr>
          <a:xfrm>
            <a:off x="6725891" y="605283"/>
            <a:ext cx="4486226" cy="430887"/>
          </a:xfrm>
          <a:prstGeom prst="rect">
            <a:avLst/>
          </a:prstGeom>
          <a:solidFill>
            <a:srgbClr val="283055"/>
          </a:solidFill>
          <a:ln w="19050">
            <a:solidFill>
              <a:srgbClr val="D7D1EB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feedback and support</a:t>
            </a:r>
          </a:p>
        </p:txBody>
      </p:sp>
      <p:sp>
        <p:nvSpPr>
          <p:cNvPr id="40" name="Title 12">
            <a:extLst>
              <a:ext uri="{FF2B5EF4-FFF2-40B4-BE49-F238E27FC236}">
                <a16:creationId xmlns:a16="http://schemas.microsoft.com/office/drawing/2014/main" id="{EC377706-747D-9007-6EC1-44B8614FA986}"/>
              </a:ext>
            </a:extLst>
          </p:cNvPr>
          <p:cNvSpPr txBox="1">
            <a:spLocks/>
          </p:cNvSpPr>
          <p:nvPr/>
        </p:nvSpPr>
        <p:spPr>
          <a:xfrm>
            <a:off x="64603" y="358547"/>
            <a:ext cx="9412394" cy="689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>
                <a:solidFill>
                  <a:srgbClr val="042133"/>
                </a:solidFill>
                <a:latin typeface="Arial"/>
                <a:cs typeface="Arial"/>
              </a:rPr>
              <a:t>Engagement and feedback</a:t>
            </a:r>
            <a:endParaRPr lang="en-US" sz="3500" b="1">
              <a:solidFill>
                <a:srgbClr val="042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C3E087-01FF-638E-574B-3E3192D726BF}"/>
              </a:ext>
            </a:extLst>
          </p:cNvPr>
          <p:cNvSpPr txBox="1"/>
          <p:nvPr/>
        </p:nvSpPr>
        <p:spPr>
          <a:xfrm>
            <a:off x="6871731" y="2659943"/>
            <a:ext cx="493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b="1">
                <a:effectLst/>
                <a:latin typeface="Arial"/>
                <a:cs typeface="Arial"/>
              </a:rPr>
              <a:t>Nov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4D7504-72E3-AA8E-4934-71FC98D5027F}"/>
              </a:ext>
            </a:extLst>
          </p:cNvPr>
          <p:cNvSpPr txBox="1"/>
          <p:nvPr/>
        </p:nvSpPr>
        <p:spPr>
          <a:xfrm>
            <a:off x="6880929" y="3304309"/>
            <a:ext cx="493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b="1">
                <a:effectLst/>
                <a:latin typeface="Arial"/>
                <a:cs typeface="Arial"/>
              </a:rPr>
              <a:t>Dec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5819CA-475F-7312-F090-A0D1B9A54739}"/>
              </a:ext>
            </a:extLst>
          </p:cNvPr>
          <p:cNvSpPr txBox="1"/>
          <p:nvPr/>
        </p:nvSpPr>
        <p:spPr>
          <a:xfrm>
            <a:off x="6892620" y="3881841"/>
            <a:ext cx="493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b="1">
                <a:effectLst/>
                <a:latin typeface="Arial"/>
                <a:cs typeface="Arial"/>
              </a:rPr>
              <a:t>Jan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43831-828E-C44D-685B-1F0A939F5242}"/>
              </a:ext>
            </a:extLst>
          </p:cNvPr>
          <p:cNvSpPr txBox="1"/>
          <p:nvPr/>
        </p:nvSpPr>
        <p:spPr>
          <a:xfrm>
            <a:off x="7534907" y="3304309"/>
            <a:ext cx="461029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effectLst/>
                <a:latin typeface="Arial"/>
                <a:cs typeface="Arial"/>
              </a:rPr>
              <a:t>Dec 7</a:t>
            </a:r>
            <a:r>
              <a:rPr lang="en-US" sz="1200">
                <a:solidFill>
                  <a:srgbClr val="042133"/>
                </a:solidFill>
                <a:effectLst/>
                <a:latin typeface="Arial"/>
                <a:cs typeface="Arial"/>
              </a:rPr>
              <a:t>: DM Committee on Enterprise Planning and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Priorities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FA7D30-D1B7-0F16-D51C-D2E7330D0580}"/>
              </a:ext>
            </a:extLst>
          </p:cNvPr>
          <p:cNvSpPr txBox="1"/>
          <p:nvPr/>
        </p:nvSpPr>
        <p:spPr>
          <a:xfrm>
            <a:off x="7546027" y="4780890"/>
            <a:ext cx="458158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effectLst/>
                <a:latin typeface="Arial"/>
                <a:cs typeface="Arial"/>
              </a:rPr>
              <a:t>TBS Strategic Policy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TBS Executive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TBS Investment and Human Resources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effectLst/>
                <a:latin typeface="Arial"/>
                <a:cs typeface="Arial"/>
              </a:rPr>
              <a:t>PS Management Advisory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Human Resources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PCO/PMO Monthly Digital Government brief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1E2628-A9DA-0875-BD15-26AB3E5A25F0}"/>
              </a:ext>
            </a:extLst>
          </p:cNvPr>
          <p:cNvSpPr txBox="1"/>
          <p:nvPr/>
        </p:nvSpPr>
        <p:spPr>
          <a:xfrm>
            <a:off x="7553302" y="3888019"/>
            <a:ext cx="274167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Jan 30</a:t>
            </a:r>
            <a:r>
              <a:rPr lang="en-US" sz="1200">
                <a:solidFill>
                  <a:srgbClr val="042133"/>
                </a:solidFill>
                <a:effectLst/>
                <a:latin typeface="Arial"/>
                <a:cs typeface="Arial"/>
              </a:rPr>
              <a:t>: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CIOC</a:t>
            </a:r>
            <a:endParaRPr lang="en-US" sz="1200">
              <a:solidFill>
                <a:srgbClr val="042133"/>
              </a:solidFill>
              <a:effectLst/>
              <a:latin typeface="Arial"/>
              <a:cs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2CC207-F068-7FE1-0C85-2CA2FD22858C}"/>
              </a:ext>
            </a:extLst>
          </p:cNvPr>
          <p:cNvSpPr txBox="1"/>
          <p:nvPr/>
        </p:nvSpPr>
        <p:spPr>
          <a:xfrm>
            <a:off x="6747454" y="5289175"/>
            <a:ext cx="793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100" b="1">
                <a:effectLst/>
                <a:latin typeface="Arial"/>
                <a:cs typeface="Arial"/>
              </a:rPr>
              <a:t>Work in progress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42CDF9-92BB-EE98-4D38-410ED214DD6F}"/>
              </a:ext>
            </a:extLst>
          </p:cNvPr>
          <p:cNvSpPr txBox="1"/>
          <p:nvPr/>
        </p:nvSpPr>
        <p:spPr>
          <a:xfrm>
            <a:off x="2762569" y="3785811"/>
            <a:ext cx="18751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Heads of HR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D4A8C4-72BC-CF08-5250-E48C90696320}"/>
              </a:ext>
            </a:extLst>
          </p:cNvPr>
          <p:cNvSpPr txBox="1"/>
          <p:nvPr/>
        </p:nvSpPr>
        <p:spPr>
          <a:xfrm>
            <a:off x="3335282" y="4404453"/>
            <a:ext cx="11311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Digital C-Suite executives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E4CCC2-628F-64A3-6403-AC732D00946B}"/>
              </a:ext>
            </a:extLst>
          </p:cNvPr>
          <p:cNvSpPr txBox="1"/>
          <p:nvPr/>
        </p:nvSpPr>
        <p:spPr>
          <a:xfrm>
            <a:off x="4426019" y="2941208"/>
            <a:ext cx="922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Digital Nations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D4F5E8-0A23-BB83-110F-12D3DAD9F25B}"/>
              </a:ext>
            </a:extLst>
          </p:cNvPr>
          <p:cNvSpPr txBox="1"/>
          <p:nvPr/>
        </p:nvSpPr>
        <p:spPr>
          <a:xfrm>
            <a:off x="3880157" y="2173600"/>
            <a:ext cx="9224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Digital thought leaders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9D0261-E15B-4F74-D4FE-5ACA7B759264}"/>
              </a:ext>
            </a:extLst>
          </p:cNvPr>
          <p:cNvSpPr txBox="1"/>
          <p:nvPr/>
        </p:nvSpPr>
        <p:spPr>
          <a:xfrm>
            <a:off x="1185327" y="5627084"/>
            <a:ext cx="207792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>
                <a:latin typeface="Arial"/>
                <a:cs typeface="Arial"/>
              </a:rPr>
              <a:t>Digital community leads (ATI, security, privacy, etc.)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68D8F558-58E7-C64F-E687-45C14AB76D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74" name="Graphic 73" descr="Flip calendar outline">
            <a:extLst>
              <a:ext uri="{FF2B5EF4-FFF2-40B4-BE49-F238E27FC236}">
                <a16:creationId xmlns:a16="http://schemas.microsoft.com/office/drawing/2014/main" id="{79545F9D-6EFB-1856-7724-D413A9AB0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3154" y="1827269"/>
            <a:ext cx="793211" cy="67048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F7A806B-DD5B-FBEC-DE8E-71A8D32488D4}"/>
              </a:ext>
            </a:extLst>
          </p:cNvPr>
          <p:cNvSpPr txBox="1"/>
          <p:nvPr/>
        </p:nvSpPr>
        <p:spPr>
          <a:xfrm>
            <a:off x="6901482" y="2079320"/>
            <a:ext cx="493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b="1">
                <a:effectLst/>
                <a:latin typeface="Arial"/>
                <a:cs typeface="Arial"/>
              </a:rPr>
              <a:t>Oct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8EF3-2BED-6E05-3193-93C5FDADBACE}"/>
              </a:ext>
            </a:extLst>
          </p:cNvPr>
          <p:cNvSpPr txBox="1"/>
          <p:nvPr/>
        </p:nvSpPr>
        <p:spPr>
          <a:xfrm>
            <a:off x="7546027" y="2042845"/>
            <a:ext cx="30952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Oct 31: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ADM Weekly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7DFBF-7401-EF6E-02AC-844E4CC08771}"/>
              </a:ext>
            </a:extLst>
          </p:cNvPr>
          <p:cNvSpPr txBox="1"/>
          <p:nvPr/>
        </p:nvSpPr>
        <p:spPr>
          <a:xfrm>
            <a:off x="7519102" y="1247697"/>
            <a:ext cx="30952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Continually and regularly consult</a:t>
            </a:r>
          </a:p>
          <a:p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with the digital community</a:t>
            </a:r>
          </a:p>
        </p:txBody>
      </p:sp>
      <p:pic>
        <p:nvPicPr>
          <p:cNvPr id="14" name="Graphic 13" descr="Group outline">
            <a:extLst>
              <a:ext uri="{FF2B5EF4-FFF2-40B4-BE49-F238E27FC236}">
                <a16:creationId xmlns:a16="http://schemas.microsoft.com/office/drawing/2014/main" id="{DE6DCEA5-6D39-BE62-FE59-8F8D90F32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1731" y="1225856"/>
            <a:ext cx="505349" cy="5053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794E4F9-F328-67ED-D654-62A1B0CAFAE7}"/>
              </a:ext>
            </a:extLst>
          </p:cNvPr>
          <p:cNvSpPr/>
          <p:nvPr/>
        </p:nvSpPr>
        <p:spPr>
          <a:xfrm>
            <a:off x="6814443" y="1210173"/>
            <a:ext cx="590141" cy="550262"/>
          </a:xfrm>
          <a:prstGeom prst="rect">
            <a:avLst/>
          </a:prstGeom>
          <a:noFill/>
          <a:ln w="19050">
            <a:solidFill>
              <a:srgbClr val="7F5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A615E-03E8-C825-7D0D-1A354B34588E}"/>
              </a:ext>
            </a:extLst>
          </p:cNvPr>
          <p:cNvSpPr txBox="1"/>
          <p:nvPr/>
        </p:nvSpPr>
        <p:spPr>
          <a:xfrm>
            <a:off x="7543005" y="4435607"/>
            <a:ext cx="4115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042133"/>
                </a:solidFill>
                <a:latin typeface="Arial"/>
                <a:cs typeface="Arial"/>
              </a:rPr>
              <a:t>Feb 21-23: </a:t>
            </a:r>
            <a:r>
              <a:rPr lang="en-US" sz="1200">
                <a:solidFill>
                  <a:srgbClr val="042133"/>
                </a:solidFill>
                <a:latin typeface="Arial"/>
                <a:cs typeface="Arial"/>
              </a:rPr>
              <a:t>P/Ts Public Service CIOC</a:t>
            </a:r>
          </a:p>
        </p:txBody>
      </p:sp>
      <p:pic>
        <p:nvPicPr>
          <p:cNvPr id="10" name="Graphic 9" descr="Flip calendar outline">
            <a:extLst>
              <a:ext uri="{FF2B5EF4-FFF2-40B4-BE49-F238E27FC236}">
                <a16:creationId xmlns:a16="http://schemas.microsoft.com/office/drawing/2014/main" id="{AE68EDFD-7CDD-FC48-61D3-FCF36D54F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5891" y="4200568"/>
            <a:ext cx="793211" cy="670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506A1E-E85B-D832-B2CC-02D8B5ABD3EE}"/>
              </a:ext>
            </a:extLst>
          </p:cNvPr>
          <p:cNvSpPr txBox="1"/>
          <p:nvPr/>
        </p:nvSpPr>
        <p:spPr>
          <a:xfrm>
            <a:off x="6892620" y="4467572"/>
            <a:ext cx="493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b="1">
                <a:effectLst/>
                <a:latin typeface="Arial"/>
                <a:cs typeface="Arial"/>
              </a:rPr>
              <a:t>Feb</a:t>
            </a:r>
          </a:p>
        </p:txBody>
      </p:sp>
    </p:spTree>
    <p:extLst>
      <p:ext uri="{BB962C8B-B14F-4D97-AF65-F5344CB8AC3E}">
        <p14:creationId xmlns:p14="http://schemas.microsoft.com/office/powerpoint/2010/main" val="389066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B651C8-9040-7E99-A09D-726F914B05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628FE3-2373-3992-A0E8-84226BE5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60" y="412728"/>
            <a:ext cx="10423279" cy="99218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Iterative and user-centered approach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2684A-4CF4-628D-79B4-3A82B1378F69}"/>
              </a:ext>
            </a:extLst>
          </p:cNvPr>
          <p:cNvSpPr txBox="1"/>
          <p:nvPr/>
        </p:nvSpPr>
        <p:spPr>
          <a:xfrm>
            <a:off x="200560" y="1143802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800" b="1">
                <a:latin typeface="Arial"/>
                <a:cs typeface="Arial"/>
              </a:rPr>
              <a:t>The approach to the Digital Talent Strategy</a:t>
            </a:r>
            <a:endParaRPr lang="en-US" sz="1800" b="1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1868222-8EA8-D7ED-624E-5F91D536D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25391"/>
              </p:ext>
            </p:extLst>
          </p:nvPr>
        </p:nvGraphicFramePr>
        <p:xfrm>
          <a:off x="200560" y="1612710"/>
          <a:ext cx="1179088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631">
                  <a:extLst>
                    <a:ext uri="{9D8B030D-6E8A-4147-A177-3AD203B41FA5}">
                      <a16:colId xmlns:a16="http://schemas.microsoft.com/office/drawing/2014/main" val="2984855853"/>
                    </a:ext>
                  </a:extLst>
                </a:gridCol>
                <a:gridCol w="2806503">
                  <a:extLst>
                    <a:ext uri="{9D8B030D-6E8A-4147-A177-3AD203B41FA5}">
                      <a16:colId xmlns:a16="http://schemas.microsoft.com/office/drawing/2014/main" val="3765156060"/>
                    </a:ext>
                  </a:extLst>
                </a:gridCol>
                <a:gridCol w="2645434">
                  <a:extLst>
                    <a:ext uri="{9D8B030D-6E8A-4147-A177-3AD203B41FA5}">
                      <a16:colId xmlns:a16="http://schemas.microsoft.com/office/drawing/2014/main" val="1813617417"/>
                    </a:ext>
                  </a:extLst>
                </a:gridCol>
                <a:gridCol w="2755136">
                  <a:extLst>
                    <a:ext uri="{9D8B030D-6E8A-4147-A177-3AD203B41FA5}">
                      <a16:colId xmlns:a16="http://schemas.microsoft.com/office/drawing/2014/main" val="1573394214"/>
                    </a:ext>
                  </a:extLst>
                </a:gridCol>
                <a:gridCol w="2358176">
                  <a:extLst>
                    <a:ext uri="{9D8B030D-6E8A-4147-A177-3AD203B41FA5}">
                      <a16:colId xmlns:a16="http://schemas.microsoft.com/office/drawing/2014/main" val="3574269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phase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Discovery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We are here</a:t>
                      </a:r>
                    </a:p>
                  </a:txBody>
                  <a:tcPr>
                    <a:solidFill>
                      <a:srgbClr val="654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Alpha</a:t>
                      </a:r>
                    </a:p>
                  </a:txBody>
                  <a:tcPr>
                    <a:solidFill>
                      <a:srgbClr val="3C38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Beta</a:t>
                      </a:r>
                    </a:p>
                  </a:txBody>
                  <a:tcPr>
                    <a:solidFill>
                      <a:srgbClr val="252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Live</a:t>
                      </a:r>
                    </a:p>
                  </a:txBody>
                  <a:tcPr>
                    <a:solidFill>
                      <a:srgbClr val="092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80074"/>
                  </a:ext>
                </a:extLst>
              </a:tr>
              <a:tr h="530811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Purpose of the phase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Sense and frame: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What are the key problems and key community needs?</a:t>
                      </a:r>
                      <a:endParaRPr lang="en-US" sz="1200" i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Decide and design:</a:t>
                      </a:r>
                      <a:endParaRPr lang="en-US" sz="1200" b="1" i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fontAlgn="base"/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Are there clear approaches to address the problem?</a:t>
                      </a:r>
                      <a:endParaRPr lang="en-US" sz="1200" i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Design, refine, scale:</a:t>
                      </a:r>
                      <a:endParaRPr lang="en-US" sz="1200" b="1" i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fontAlgn="base"/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Can we address this with other GC organizations? How can we proactively manage risks?</a:t>
                      </a:r>
                    </a:p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Scale: Let’s increase capacity. Also,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 we need to re-examine given change to the digital talent landscape?</a:t>
                      </a:r>
                      <a:endParaRPr lang="en-US" sz="1200" i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76545"/>
                  </a:ext>
                </a:extLst>
              </a:tr>
              <a:tr h="41519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What we’ll do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Early research to learn about and from stakeholders and partners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Early research to understand key community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Environmental scan beyond GC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Work directly with community to co-develop a strategy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Consult with key strategy and deliver partners internally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Ideate early pilots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Develop strategy that includes key priorities, actions, outcomes, and policy, user, and service metrics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Consult with key strategy and deliver partners internally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Plan which pilots to pursue in Live</a:t>
                      </a:r>
                    </a:p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Begin iterative and user-centered approach to implement digital talent strategy (e.g. building org guidance for multidisciplinary teams, scaling cloud learning,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86497"/>
                  </a:ext>
                </a:extLst>
              </a:tr>
              <a:tr h="450503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How long it might take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 weeks (late Nov)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 weeks (early Jan)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6 weeks (late Feb)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Live on Canada.ca and testing pilots by March-April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80702"/>
                  </a:ext>
                </a:extLst>
              </a:tr>
              <a:tr h="450503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The outcome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Research and strategic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Early iteration of strategy with draft of pilots to pursue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Arial"/>
                          <a:cs typeface="Arial"/>
                        </a:rPr>
                        <a:t>Working strategy with prioritized pilots to pursue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/>
                          <a:cs typeface="Arial"/>
                        </a:rPr>
                        <a:t>Published and well-communicated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09500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C11130-6EA8-DC09-8CBC-9909FC76882E}"/>
              </a:ext>
            </a:extLst>
          </p:cNvPr>
          <p:cNvCxnSpPr>
            <a:cxnSpLocks/>
          </p:cNvCxnSpPr>
          <p:nvPr/>
        </p:nvCxnSpPr>
        <p:spPr>
          <a:xfrm>
            <a:off x="0" y="5544630"/>
            <a:ext cx="12192000" cy="0"/>
          </a:xfrm>
          <a:prstGeom prst="straightConnector1">
            <a:avLst/>
          </a:prstGeom>
          <a:ln w="57150">
            <a:solidFill>
              <a:srgbClr val="7F5FA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B9A1A2-B9BD-82F4-DF30-F2C408C41D63}"/>
              </a:ext>
            </a:extLst>
          </p:cNvPr>
          <p:cNvSpPr txBox="1"/>
          <p:nvPr/>
        </p:nvSpPr>
        <p:spPr>
          <a:xfrm>
            <a:off x="413692" y="5663714"/>
            <a:ext cx="11113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400" b="1">
                <a:latin typeface="Arial"/>
                <a:cs typeface="Arial"/>
              </a:rPr>
              <a:t>Throughout: </a:t>
            </a:r>
            <a:r>
              <a:rPr lang="en-US" sz="1400">
                <a:latin typeface="Arial"/>
                <a:cs typeface="Arial"/>
              </a:rPr>
              <a:t>Continual engagement and user research with digital community and s</a:t>
            </a:r>
            <a:r>
              <a:rPr lang="en-US" sz="1400" i="0">
                <a:solidFill>
                  <a:srgbClr val="000000"/>
                </a:solidFill>
                <a:effectLst/>
                <a:latin typeface="Arial"/>
                <a:cs typeface="Arial"/>
              </a:rPr>
              <a:t>haring with partners outside of the GC (P/Ts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fontAlgn="base"/>
            <a:endParaRPr lang="en-US" sz="120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9DD2B5A-9D74-6363-20BE-E4B4A0838D9D}"/>
              </a:ext>
            </a:extLst>
          </p:cNvPr>
          <p:cNvSpPr/>
          <p:nvPr/>
        </p:nvSpPr>
        <p:spPr>
          <a:xfrm>
            <a:off x="2671890" y="1714240"/>
            <a:ext cx="247135" cy="2574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sunset, water&#10;&#10;Description automatically generated">
            <a:extLst>
              <a:ext uri="{FF2B5EF4-FFF2-40B4-BE49-F238E27FC236}">
                <a16:creationId xmlns:a16="http://schemas.microsoft.com/office/drawing/2014/main" id="{62275A7D-5628-7D4C-6748-42E0B4AA6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</a:extLst>
          </p:cNvPr>
          <p:cNvSpPr/>
          <p:nvPr/>
        </p:nvSpPr>
        <p:spPr>
          <a:xfrm>
            <a:off x="0" y="-12415"/>
            <a:ext cx="12192000" cy="6858000"/>
          </a:xfrm>
          <a:prstGeom prst="rect">
            <a:avLst/>
          </a:prstGeom>
          <a:solidFill>
            <a:srgbClr val="5442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1018364" y="2413337"/>
            <a:ext cx="8917488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Does this resonate with you? Does this strategy make sense?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What other linkages should we make to the work you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What are we missing? What have we gotten wrong?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65" y="1484146"/>
            <a:ext cx="6036485" cy="99218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What we need from you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1F3A1F-D980-F3DC-97CB-AE76CDAAB6E7}"/>
              </a:ext>
            </a:extLst>
          </p:cNvPr>
          <p:cNvSpPr/>
          <p:nvPr/>
        </p:nvSpPr>
        <p:spPr>
          <a:xfrm>
            <a:off x="292963" y="260963"/>
            <a:ext cx="11496583" cy="6338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0CE0C-EF1F-577F-A419-9A1AAAAF5293}"/>
              </a:ext>
            </a:extLst>
          </p:cNvPr>
          <p:cNvSpPr/>
          <p:nvPr/>
        </p:nvSpPr>
        <p:spPr>
          <a:xfrm>
            <a:off x="445363" y="413363"/>
            <a:ext cx="11160517" cy="605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sunset, water&#10;&#10;Description automatically generated">
            <a:extLst>
              <a:ext uri="{FF2B5EF4-FFF2-40B4-BE49-F238E27FC236}">
                <a16:creationId xmlns:a16="http://schemas.microsoft.com/office/drawing/2014/main" id="{62275A7D-5628-7D4C-6748-42E0B4AA6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</a:extLst>
          </p:cNvPr>
          <p:cNvSpPr/>
          <p:nvPr/>
        </p:nvSpPr>
        <p:spPr>
          <a:xfrm>
            <a:off x="0" y="-36616"/>
            <a:ext cx="12192000" cy="6894616"/>
          </a:xfrm>
          <a:prstGeom prst="rect">
            <a:avLst/>
          </a:prstGeom>
          <a:solidFill>
            <a:srgbClr val="5442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956645" y="1911343"/>
            <a:ext cx="10942392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Showcase the GC Digital Talent Strateg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Articulate the stakeholder value proposition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Seek feedback to develop and improve this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4A0CAF2F-A300-DCA7-17E8-76BA852777BF}"/>
              </a:ext>
            </a:extLst>
          </p:cNvPr>
          <p:cNvSpPr txBox="1">
            <a:spLocks/>
          </p:cNvSpPr>
          <p:nvPr/>
        </p:nvSpPr>
        <p:spPr>
          <a:xfrm>
            <a:off x="956645" y="939842"/>
            <a:ext cx="9210978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The purpose of this presentation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563AAD-D5C9-DFF8-1D86-9FBDD78D0B57}"/>
              </a:ext>
            </a:extLst>
          </p:cNvPr>
          <p:cNvSpPr/>
          <p:nvPr/>
        </p:nvSpPr>
        <p:spPr>
          <a:xfrm>
            <a:off x="292963" y="260963"/>
            <a:ext cx="11496583" cy="6338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3F0BA-C952-93C6-E7F5-A28DDE6199D2}"/>
              </a:ext>
            </a:extLst>
          </p:cNvPr>
          <p:cNvSpPr/>
          <p:nvPr/>
        </p:nvSpPr>
        <p:spPr>
          <a:xfrm>
            <a:off x="445363" y="413363"/>
            <a:ext cx="11160517" cy="605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052FFFB0-95BD-5AED-1A39-13C5035B2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4137"/>
          <a:stretch/>
        </p:blipFill>
        <p:spPr>
          <a:xfrm>
            <a:off x="1" y="19050"/>
            <a:ext cx="12192000" cy="6838950"/>
          </a:xfrm>
          <a:prstGeom prst="rect">
            <a:avLst/>
          </a:prstGeom>
        </p:spPr>
      </p:pic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CDCE3-FBCA-3021-44FF-0F9442F457EF}"/>
              </a:ext>
            </a:extLst>
          </p:cNvPr>
          <p:cNvSpPr/>
          <p:nvPr/>
        </p:nvSpPr>
        <p:spPr>
          <a:xfrm>
            <a:off x="-1" y="0"/>
            <a:ext cx="12192000" cy="6905603"/>
          </a:xfrm>
          <a:prstGeom prst="rect">
            <a:avLst/>
          </a:prstGeom>
          <a:solidFill>
            <a:srgbClr val="54427E">
              <a:alpha val="9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41" y="565128"/>
            <a:ext cx="7349598" cy="99218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Raison d’être: Seizing the moment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777315" y="1776631"/>
            <a:ext cx="10834661" cy="44935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Canada wants to be a world leader in providing digital services. Canadians increasingly rely on technology to connect, work, innovate, and engage with government.</a:t>
            </a:r>
            <a:br>
              <a:rPr lang="en-US" sz="2200" dirty="0">
                <a:latin typeface="Arial"/>
                <a:ea typeface="+mn-lt"/>
                <a:cs typeface="+mn-lt"/>
              </a:rPr>
            </a:br>
            <a:endParaRPr lang="en-US" sz="2200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The Government of Canada (GC) is committed to providing Canadian digital services and programs that are 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accessible, simpler, and trusted</a:t>
            </a: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.</a:t>
            </a:r>
          </a:p>
          <a:p>
            <a:endParaRPr lang="en-US" sz="2200" dirty="0">
              <a:latin typeface="Arial"/>
              <a:ea typeface="+mn-lt"/>
              <a:cs typeface="+mn-lt"/>
            </a:endParaRPr>
          </a:p>
          <a:p>
            <a:pPr indent="34290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Top 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digital talent across the GC</a:t>
            </a:r>
            <a:r>
              <a:rPr lang="en-US" sz="2200" dirty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 is needed to make this a reality.</a:t>
            </a:r>
            <a:br>
              <a:rPr lang="en-US" sz="2200" dirty="0">
                <a:latin typeface="Arial"/>
                <a:ea typeface="+mn-lt"/>
                <a:cs typeface="+mn-lt"/>
              </a:rPr>
            </a:br>
            <a:endParaRPr lang="en-US" sz="2200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The GC's 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Digital Ambition</a:t>
            </a: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outlines how digital </a:t>
            </a: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services to Canadians will be delivered through the investment in new talent and the upskilling of existing talent and the 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GC Digital Talent Strategy</a:t>
            </a:r>
            <a:r>
              <a:rPr lang="en-US" sz="2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 articulates how we achieve this as an enterprise.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ECBC5-375F-7747-F462-431F5CFEAB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343BB-9B56-6ACD-AEB5-34DA9C427C0E}"/>
              </a:ext>
            </a:extLst>
          </p:cNvPr>
          <p:cNvSpPr/>
          <p:nvPr/>
        </p:nvSpPr>
        <p:spPr>
          <a:xfrm>
            <a:off x="292963" y="260963"/>
            <a:ext cx="11496583" cy="63386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9F3E75-7BF1-815F-A573-B19F3FA2E458}"/>
              </a:ext>
            </a:extLst>
          </p:cNvPr>
          <p:cNvSpPr/>
          <p:nvPr/>
        </p:nvSpPr>
        <p:spPr>
          <a:xfrm>
            <a:off x="445363" y="413363"/>
            <a:ext cx="11160517" cy="60531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052FFFB0-95BD-5AED-1A39-13C5035B2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4137"/>
          <a:stretch/>
        </p:blipFill>
        <p:spPr>
          <a:xfrm>
            <a:off x="1" y="19050"/>
            <a:ext cx="12192000" cy="6838950"/>
          </a:xfrm>
          <a:prstGeom prst="rect">
            <a:avLst/>
          </a:prstGeom>
        </p:spPr>
      </p:pic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CDCE3-FBCA-3021-44FF-0F9442F457EF}"/>
              </a:ext>
            </a:extLst>
          </p:cNvPr>
          <p:cNvSpPr/>
          <p:nvPr/>
        </p:nvSpPr>
        <p:spPr>
          <a:xfrm>
            <a:off x="0" y="19050"/>
            <a:ext cx="12192000" cy="6905603"/>
          </a:xfrm>
          <a:prstGeom prst="rect">
            <a:avLst/>
          </a:prstGeom>
          <a:solidFill>
            <a:srgbClr val="54427E">
              <a:alpha val="9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514202" y="1526253"/>
            <a:ext cx="11010648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Canadians expect and need the government to build and deliver simple</a:t>
            </a:r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,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secure</a:t>
            </a:r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, and 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efficient digital services and programs.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200" b="1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>
                <a:solidFill>
                  <a:schemeClr val="bg1"/>
                </a:solidFill>
                <a:latin typeface="Arial"/>
                <a:cs typeface="Arial"/>
              </a:rPr>
              <a:t>Top digital talent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200" b="1">
                <a:solidFill>
                  <a:schemeClr val="bg1"/>
                </a:solidFill>
                <a:latin typeface="Arial"/>
                <a:cs typeface="Arial"/>
              </a:rPr>
              <a:t>leadership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are required to make this a reality.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05E97-0310-DD31-5F63-F7C871F860A6}"/>
              </a:ext>
            </a:extLst>
          </p:cNvPr>
          <p:cNvSpPr txBox="1"/>
          <p:nvPr/>
        </p:nvSpPr>
        <p:spPr>
          <a:xfrm>
            <a:off x="5827781" y="3196745"/>
            <a:ext cx="5659938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How do we achieve this?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Position the public service as a workplace of choice: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Create seamless employee recruiting, hiring, and development experiences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Develop digital talent and digital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Increase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 diversity to reflect the diverse perspectives of people we serve</a:t>
            </a:r>
            <a:endParaRPr lang="en-US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Work with industry to leverage the limited pool of digital talent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Create an enterprise digital community culture</a:t>
            </a:r>
            <a:endParaRPr lang="en-CA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C9E6F4-FD1A-2DE1-2D09-F15A455BC4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86874CC8-D2A9-2491-4F4C-539D007AF1E4}"/>
              </a:ext>
            </a:extLst>
          </p:cNvPr>
          <p:cNvSpPr txBox="1">
            <a:spLocks/>
          </p:cNvSpPr>
          <p:nvPr/>
        </p:nvSpPr>
        <p:spPr>
          <a:xfrm>
            <a:off x="514202" y="567642"/>
            <a:ext cx="1171362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Digital is fundamentally about good service delivery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C0B09-5EDC-A073-4990-74A23E7FA94E}"/>
              </a:ext>
            </a:extLst>
          </p:cNvPr>
          <p:cNvSpPr txBox="1"/>
          <p:nvPr/>
        </p:nvSpPr>
        <p:spPr>
          <a:xfrm>
            <a:off x="861978" y="3362191"/>
            <a:ext cx="4758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What challenges do we face?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DE88C0-1CED-7DE5-1766-3DBB8E03E5EE}"/>
              </a:ext>
            </a:extLst>
          </p:cNvPr>
          <p:cNvSpPr/>
          <p:nvPr/>
        </p:nvSpPr>
        <p:spPr>
          <a:xfrm>
            <a:off x="989193" y="3850303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F9607-2357-50EB-4907-0617E0576485}"/>
              </a:ext>
            </a:extLst>
          </p:cNvPr>
          <p:cNvSpPr txBox="1"/>
          <p:nvPr/>
        </p:nvSpPr>
        <p:spPr>
          <a:xfrm>
            <a:off x="1590323" y="3853438"/>
            <a:ext cx="4338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Attracting and retaining top talent</a:t>
            </a:r>
          </a:p>
          <a:p>
            <a:pPr fontAlgn="base"/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Rigid and complex structures</a:t>
            </a:r>
          </a:p>
          <a:p>
            <a:pPr fontAlgn="base"/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Strong competition from industry and complex hiring processes in the GC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2DC07B-5372-0EA1-BCB4-39C6F798DFC6}"/>
              </a:ext>
            </a:extLst>
          </p:cNvPr>
          <p:cNvSpPr/>
          <p:nvPr/>
        </p:nvSpPr>
        <p:spPr>
          <a:xfrm>
            <a:off x="989193" y="4399448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29D98C-BF7D-3A89-9193-63133C098F56}"/>
              </a:ext>
            </a:extLst>
          </p:cNvPr>
          <p:cNvSpPr/>
          <p:nvPr/>
        </p:nvSpPr>
        <p:spPr>
          <a:xfrm>
            <a:off x="981901" y="5032404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Call center outline">
            <a:extLst>
              <a:ext uri="{FF2B5EF4-FFF2-40B4-BE49-F238E27FC236}">
                <a16:creationId xmlns:a16="http://schemas.microsoft.com/office/drawing/2014/main" id="{F880C48C-6FCF-FE7E-6B18-9E3B2A7F6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793" y="5074221"/>
            <a:ext cx="448148" cy="448148"/>
          </a:xfrm>
          <a:prstGeom prst="rect">
            <a:avLst/>
          </a:prstGeom>
        </p:spPr>
      </p:pic>
      <p:pic>
        <p:nvPicPr>
          <p:cNvPr id="3" name="Graphic 2" descr="Left Brain outline">
            <a:extLst>
              <a:ext uri="{FF2B5EF4-FFF2-40B4-BE49-F238E27FC236}">
                <a16:creationId xmlns:a16="http://schemas.microsoft.com/office/drawing/2014/main" id="{54A91663-5617-9747-5F89-5DB5DC8BE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559" y="3880836"/>
            <a:ext cx="429320" cy="429320"/>
          </a:xfrm>
          <a:prstGeom prst="rect">
            <a:avLst/>
          </a:prstGeom>
        </p:spPr>
      </p:pic>
      <p:pic>
        <p:nvPicPr>
          <p:cNvPr id="6" name="Graphic 5" descr="Full Brick Wall outline">
            <a:extLst>
              <a:ext uri="{FF2B5EF4-FFF2-40B4-BE49-F238E27FC236}">
                <a16:creationId xmlns:a16="http://schemas.microsoft.com/office/drawing/2014/main" id="{DAC77D74-6F45-3D3C-FABE-E2BC6C9B0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1453" y="4439046"/>
            <a:ext cx="425414" cy="4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uter, person, computer, using&#10;&#10;Description automatically generated">
            <a:extLst>
              <a:ext uri="{FF2B5EF4-FFF2-40B4-BE49-F238E27FC236}">
                <a16:creationId xmlns:a16="http://schemas.microsoft.com/office/drawing/2014/main" id="{9CF35199-C09C-A9DD-66E1-ABBCADC67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/>
          <a:stretch/>
        </p:blipFill>
        <p:spPr>
          <a:xfrm>
            <a:off x="0" y="12700"/>
            <a:ext cx="12194367" cy="6845300"/>
          </a:xfrm>
          <a:prstGeom prst="rect">
            <a:avLst/>
          </a:prstGeom>
        </p:spPr>
      </p:pic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CDCE3-FBCA-3021-44FF-0F9442F457EF}"/>
              </a:ext>
            </a:extLst>
          </p:cNvPr>
          <p:cNvSpPr/>
          <p:nvPr/>
        </p:nvSpPr>
        <p:spPr>
          <a:xfrm>
            <a:off x="0" y="5661"/>
            <a:ext cx="12192000" cy="6858000"/>
          </a:xfrm>
          <a:prstGeom prst="rect">
            <a:avLst/>
          </a:prstGeom>
          <a:solidFill>
            <a:srgbClr val="5442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731399" y="1447014"/>
            <a:ext cx="10145867" cy="58477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Digital talent includes people who work in digital disciplines.</a:t>
            </a:r>
          </a:p>
          <a:p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They have the skills and experience in fields including but not limited to:</a:t>
            </a:r>
          </a:p>
          <a:p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Software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Development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Data, advanced analytics and artificial intelligence/machine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User experience research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Technical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Security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Cyber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Product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Information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Digital leadership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They typically work in multidisciplinary teams, require modern tools and technology, and take a user-centered approach to solving problems. 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E524C07-9CCE-8AFA-3B88-0E29F9FA66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  <a:noFill/>
        </p:spPr>
        <p:txBody>
          <a:bodyPr/>
          <a:lstStyle/>
          <a:p>
            <a:fld id="{32D4B517-E49B-41B6-9DBC-23634E0F1CDC}" type="slidenum">
              <a:rPr lang="en-CA" smtClean="0"/>
              <a:t>5</a:t>
            </a:fld>
            <a:endParaRPr lang="en-CA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5FDC98CE-E0E8-B359-873B-66239E8D092B}"/>
              </a:ext>
            </a:extLst>
          </p:cNvPr>
          <p:cNvSpPr txBox="1">
            <a:spLocks/>
          </p:cNvSpPr>
          <p:nvPr/>
        </p:nvSpPr>
        <p:spPr>
          <a:xfrm>
            <a:off x="680889" y="567642"/>
            <a:ext cx="1171362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What we mean by “digital talent”</a:t>
            </a:r>
          </a:p>
        </p:txBody>
      </p:sp>
    </p:spTree>
    <p:extLst>
      <p:ext uri="{BB962C8B-B14F-4D97-AF65-F5344CB8AC3E}">
        <p14:creationId xmlns:p14="http://schemas.microsoft.com/office/powerpoint/2010/main" val="200957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599C73E6-2B9A-EBDE-0D8B-4EA7BF60FF84}"/>
              </a:ext>
            </a:extLst>
          </p:cNvPr>
          <p:cNvSpPr/>
          <p:nvPr/>
        </p:nvSpPr>
        <p:spPr>
          <a:xfrm>
            <a:off x="504142" y="60781"/>
            <a:ext cx="11277945" cy="1241403"/>
          </a:xfrm>
          <a:prstGeom prst="round2SameRect">
            <a:avLst/>
          </a:prstGeom>
          <a:gradFill>
            <a:gsLst>
              <a:gs pos="0">
                <a:srgbClr val="5E4586"/>
              </a:gs>
              <a:gs pos="100000">
                <a:srgbClr val="473C71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4DE97A3F-EB37-846A-99DD-8DEAB79F5811}"/>
              </a:ext>
            </a:extLst>
          </p:cNvPr>
          <p:cNvSpPr/>
          <p:nvPr/>
        </p:nvSpPr>
        <p:spPr>
          <a:xfrm rot="10800000">
            <a:off x="527537" y="5531191"/>
            <a:ext cx="11277942" cy="1241403"/>
          </a:xfrm>
          <a:prstGeom prst="round2SameRect">
            <a:avLst/>
          </a:prstGeom>
          <a:gradFill>
            <a:gsLst>
              <a:gs pos="0">
                <a:srgbClr val="072236"/>
              </a:gs>
              <a:gs pos="100000">
                <a:srgbClr val="042133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6FE42-082C-F2B4-68C3-E38F553A3BC5}"/>
              </a:ext>
            </a:extLst>
          </p:cNvPr>
          <p:cNvSpPr/>
          <p:nvPr/>
        </p:nvSpPr>
        <p:spPr>
          <a:xfrm>
            <a:off x="504142" y="4188386"/>
            <a:ext cx="11277944" cy="1270430"/>
          </a:xfrm>
          <a:prstGeom prst="rect">
            <a:avLst/>
          </a:prstGeom>
          <a:gradFill>
            <a:gsLst>
              <a:gs pos="0">
                <a:srgbClr val="182946"/>
              </a:gs>
              <a:gs pos="100000">
                <a:srgbClr val="092338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76" y="0"/>
            <a:ext cx="12700" cy="12700"/>
          </a:xfrm>
          <a:prstGeom prst="rect">
            <a:avLst/>
          </a:prstGeom>
          <a:ln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AFCE2C-A29B-6944-7089-4C89CDF6DA32}"/>
              </a:ext>
            </a:extLst>
          </p:cNvPr>
          <p:cNvSpPr txBox="1"/>
          <p:nvPr/>
        </p:nvSpPr>
        <p:spPr>
          <a:xfrm flipH="1">
            <a:off x="4480876" y="3193483"/>
            <a:ext cx="29087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Growing, sustaining, developing, and diversifying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community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81C201-E70B-552E-433F-905C21B3B6CC}"/>
              </a:ext>
            </a:extLst>
          </p:cNvPr>
          <p:cNvSpPr txBox="1"/>
          <p:nvPr/>
        </p:nvSpPr>
        <p:spPr>
          <a:xfrm flipH="1">
            <a:off x="7969789" y="3203254"/>
            <a:ext cx="1883903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Testing new ways</a:t>
            </a:r>
          </a:p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support the digital community</a:t>
            </a: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3DDEC8-2DA2-BFC8-18F0-5BF3DE0BCA2B}"/>
              </a:ext>
            </a:extLst>
          </p:cNvPr>
          <p:cNvSpPr txBox="1"/>
          <p:nvPr/>
        </p:nvSpPr>
        <p:spPr>
          <a:xfrm flipH="1">
            <a:off x="711788" y="133681"/>
            <a:ext cx="933812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Talent Strategy: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GC Digital Community Culture: How we act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758BEE5-F4C4-419A-3845-029A1286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0"/>
            <a:ext cx="2743200" cy="365125"/>
          </a:xfrm>
        </p:spPr>
        <p:txBody>
          <a:bodyPr/>
          <a:lstStyle/>
          <a:p>
            <a:fld id="{2A7EFBFD-4FEB-4EF5-8B3E-5BFD0516AE64}" type="slidenum">
              <a:rPr lang="fr-CA" smtClean="0"/>
              <a:t>6</a:t>
            </a:fld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3E354-E91C-163C-94E2-970276C24BB4}"/>
              </a:ext>
            </a:extLst>
          </p:cNvPr>
          <p:cNvSpPr/>
          <p:nvPr/>
        </p:nvSpPr>
        <p:spPr>
          <a:xfrm>
            <a:off x="8087792" y="1374029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2FD36-2EF5-CB52-2E4A-5945548F0057}"/>
              </a:ext>
            </a:extLst>
          </p:cNvPr>
          <p:cNvSpPr/>
          <p:nvPr/>
        </p:nvSpPr>
        <p:spPr>
          <a:xfrm>
            <a:off x="506260" y="1374029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B954-2469-F35B-B020-5B991F69DCD3}"/>
              </a:ext>
            </a:extLst>
          </p:cNvPr>
          <p:cNvSpPr/>
          <p:nvPr/>
        </p:nvSpPr>
        <p:spPr>
          <a:xfrm>
            <a:off x="4297026" y="1378335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486D6-6ACD-2158-E7A6-CD3BA3CC370B}"/>
              </a:ext>
            </a:extLst>
          </p:cNvPr>
          <p:cNvSpPr txBox="1"/>
          <p:nvPr/>
        </p:nvSpPr>
        <p:spPr>
          <a:xfrm flipH="1">
            <a:off x="711788" y="2606762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Enable the Enterprise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BB42D-738A-E199-1EBB-4955197D3FA6}"/>
              </a:ext>
            </a:extLst>
          </p:cNvPr>
          <p:cNvSpPr txBox="1"/>
          <p:nvPr/>
        </p:nvSpPr>
        <p:spPr>
          <a:xfrm flipH="1">
            <a:off x="697993" y="3250020"/>
            <a:ext cx="2922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equipping the high performing digital organization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people</a:t>
            </a:r>
          </a:p>
        </p:txBody>
      </p:sp>
      <p:pic>
        <p:nvPicPr>
          <p:cNvPr id="23" name="Graphic 22" descr="Seed Packet outline">
            <a:extLst>
              <a:ext uri="{FF2B5EF4-FFF2-40B4-BE49-F238E27FC236}">
                <a16:creationId xmlns:a16="http://schemas.microsoft.com/office/drawing/2014/main" id="{ED438314-F5D5-9D55-8E8A-00D894C21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313" y="2120640"/>
            <a:ext cx="403383" cy="403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88E977-AC85-4DBB-B966-F32F82C80724}"/>
              </a:ext>
            </a:extLst>
          </p:cNvPr>
          <p:cNvSpPr txBox="1"/>
          <p:nvPr/>
        </p:nvSpPr>
        <p:spPr>
          <a:xfrm flipH="1">
            <a:off x="697993" y="1454186"/>
            <a:ext cx="18839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What we do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2738F-2C47-1481-B418-14C63D95A703}"/>
              </a:ext>
            </a:extLst>
          </p:cNvPr>
          <p:cNvCxnSpPr>
            <a:cxnSpLocks/>
          </p:cNvCxnSpPr>
          <p:nvPr/>
        </p:nvCxnSpPr>
        <p:spPr>
          <a:xfrm>
            <a:off x="795657" y="1854296"/>
            <a:ext cx="1476963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B4E268-6F71-83D9-B43F-CD277D27709E}"/>
              </a:ext>
            </a:extLst>
          </p:cNvPr>
          <p:cNvSpPr/>
          <p:nvPr/>
        </p:nvSpPr>
        <p:spPr>
          <a:xfrm>
            <a:off x="809037" y="2062496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575F26-27DA-7343-935F-B9D152CF902B}"/>
              </a:ext>
            </a:extLst>
          </p:cNvPr>
          <p:cNvSpPr txBox="1"/>
          <p:nvPr/>
        </p:nvSpPr>
        <p:spPr>
          <a:xfrm flipH="1">
            <a:off x="4480876" y="3196281"/>
            <a:ext cx="29087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Growing, sustaining, developing, and diversifying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community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F9C3D-930C-05EB-22BD-98007597AE10}"/>
              </a:ext>
            </a:extLst>
          </p:cNvPr>
          <p:cNvSpPr txBox="1"/>
          <p:nvPr/>
        </p:nvSpPr>
        <p:spPr>
          <a:xfrm flipH="1">
            <a:off x="4478386" y="2528232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Build the</a:t>
            </a:r>
          </a:p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Community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phic 29" descr="Group outline">
            <a:extLst>
              <a:ext uri="{FF2B5EF4-FFF2-40B4-BE49-F238E27FC236}">
                <a16:creationId xmlns:a16="http://schemas.microsoft.com/office/drawing/2014/main" id="{AB341D56-F53E-7801-F7F1-A269F8F37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9641" y="1994155"/>
            <a:ext cx="505349" cy="50534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781146C-8867-D6AD-917C-F4EC247F01DE}"/>
              </a:ext>
            </a:extLst>
          </p:cNvPr>
          <p:cNvSpPr/>
          <p:nvPr/>
        </p:nvSpPr>
        <p:spPr>
          <a:xfrm>
            <a:off x="4567348" y="2021889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C20434-FF12-1F64-C994-1ED2D5F4815B}"/>
              </a:ext>
            </a:extLst>
          </p:cNvPr>
          <p:cNvSpPr txBox="1">
            <a:spLocks/>
          </p:cNvSpPr>
          <p:nvPr/>
        </p:nvSpPr>
        <p:spPr>
          <a:xfrm flipH="1">
            <a:off x="8177596" y="2532163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Harness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Innovation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92D158-8D5C-C0D9-9F61-0F4CCC7CD3CD}"/>
              </a:ext>
            </a:extLst>
          </p:cNvPr>
          <p:cNvSpPr txBox="1"/>
          <p:nvPr/>
        </p:nvSpPr>
        <p:spPr>
          <a:xfrm flipH="1">
            <a:off x="8172680" y="3203254"/>
            <a:ext cx="2745690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Testing new ways</a:t>
            </a:r>
          </a:p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support the digital community</a:t>
            </a: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Lights On with solid fill">
            <a:extLst>
              <a:ext uri="{FF2B5EF4-FFF2-40B4-BE49-F238E27FC236}">
                <a16:creationId xmlns:a16="http://schemas.microsoft.com/office/drawing/2014/main" id="{3A388B0E-97F9-2890-8758-0A41BCDDE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2619" y="2047615"/>
            <a:ext cx="406807" cy="406807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607525C-79CC-2E63-C65B-FC0AF02BAAE3}"/>
              </a:ext>
            </a:extLst>
          </p:cNvPr>
          <p:cNvSpPr/>
          <p:nvPr/>
        </p:nvSpPr>
        <p:spPr>
          <a:xfrm>
            <a:off x="8274977" y="2019091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00EE0A-5EFA-FBBE-5B5E-5B2C126E2CCB}"/>
              </a:ext>
            </a:extLst>
          </p:cNvPr>
          <p:cNvSpPr txBox="1"/>
          <p:nvPr/>
        </p:nvSpPr>
        <p:spPr>
          <a:xfrm flipH="1">
            <a:off x="1439638" y="4872782"/>
            <a:ext cx="188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46B7A5-DAEE-4182-8A72-F7B1D4FF38B7}"/>
              </a:ext>
            </a:extLst>
          </p:cNvPr>
          <p:cNvSpPr txBox="1"/>
          <p:nvPr/>
        </p:nvSpPr>
        <p:spPr>
          <a:xfrm flipH="1">
            <a:off x="3279561" y="4931612"/>
            <a:ext cx="404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collaborative solutions together</a:t>
            </a:r>
          </a:p>
        </p:txBody>
      </p:sp>
      <p:pic>
        <p:nvPicPr>
          <p:cNvPr id="55" name="Graphic 54" descr="Cycle with people outline">
            <a:extLst>
              <a:ext uri="{FF2B5EF4-FFF2-40B4-BE49-F238E27FC236}">
                <a16:creationId xmlns:a16="http://schemas.microsoft.com/office/drawing/2014/main" id="{7AD7B1C3-AD2C-0314-033E-0373E3AC6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338" y="4860573"/>
            <a:ext cx="447118" cy="4471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5D93A25-8076-73AB-23BA-F3B61B3BCFEE}"/>
              </a:ext>
            </a:extLst>
          </p:cNvPr>
          <p:cNvSpPr txBox="1"/>
          <p:nvPr/>
        </p:nvSpPr>
        <p:spPr>
          <a:xfrm flipH="1">
            <a:off x="741993" y="4274886"/>
            <a:ext cx="41396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Who we need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3D3583-36D9-22DC-237E-255A2D8EA14F}"/>
              </a:ext>
            </a:extLst>
          </p:cNvPr>
          <p:cNvCxnSpPr>
            <a:cxnSpLocks/>
          </p:cNvCxnSpPr>
          <p:nvPr/>
        </p:nvCxnSpPr>
        <p:spPr>
          <a:xfrm>
            <a:off x="785296" y="4674996"/>
            <a:ext cx="224518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D7BF5F1-DE39-0BDD-C4FD-654F34730311}"/>
              </a:ext>
            </a:extLst>
          </p:cNvPr>
          <p:cNvSpPr/>
          <p:nvPr/>
        </p:nvSpPr>
        <p:spPr>
          <a:xfrm>
            <a:off x="896340" y="4827943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63524B-06B5-9C52-E446-756E0FAC7891}"/>
              </a:ext>
            </a:extLst>
          </p:cNvPr>
          <p:cNvSpPr txBox="1"/>
          <p:nvPr/>
        </p:nvSpPr>
        <p:spPr>
          <a:xfrm flipH="1">
            <a:off x="6506280" y="6206949"/>
            <a:ext cx="3555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and simplifying our offerings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2EB9C-7D28-3ED8-A9DC-1F296FDB08C0}"/>
              </a:ext>
            </a:extLst>
          </p:cNvPr>
          <p:cNvSpPr txBox="1"/>
          <p:nvPr/>
        </p:nvSpPr>
        <p:spPr>
          <a:xfrm flipH="1">
            <a:off x="1520844" y="6157946"/>
            <a:ext cx="511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data-enabled services</a:t>
            </a:r>
          </a:p>
        </p:txBody>
      </p:sp>
      <p:pic>
        <p:nvPicPr>
          <p:cNvPr id="67" name="Graphic 66" descr="Watering pot outline">
            <a:extLst>
              <a:ext uri="{FF2B5EF4-FFF2-40B4-BE49-F238E27FC236}">
                <a16:creationId xmlns:a16="http://schemas.microsoft.com/office/drawing/2014/main" id="{C7C431AC-48A2-38FE-B942-A96C482136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0911" y="6165363"/>
            <a:ext cx="408991" cy="408991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5B7A73C-9ADE-2A47-A9F5-2ED0A6372254}"/>
              </a:ext>
            </a:extLst>
          </p:cNvPr>
          <p:cNvSpPr/>
          <p:nvPr/>
        </p:nvSpPr>
        <p:spPr>
          <a:xfrm>
            <a:off x="867635" y="6100643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3810B5-3909-B40B-B525-7679C1E870C6}"/>
              </a:ext>
            </a:extLst>
          </p:cNvPr>
          <p:cNvSpPr txBox="1"/>
          <p:nvPr/>
        </p:nvSpPr>
        <p:spPr>
          <a:xfrm flipH="1">
            <a:off x="724958" y="5564307"/>
            <a:ext cx="41396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What we need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BB16F26-2BD0-5D1A-34B2-D800FE657735}"/>
              </a:ext>
            </a:extLst>
          </p:cNvPr>
          <p:cNvCxnSpPr>
            <a:cxnSpLocks/>
          </p:cNvCxnSpPr>
          <p:nvPr/>
        </p:nvCxnSpPr>
        <p:spPr>
          <a:xfrm>
            <a:off x="768261" y="5964417"/>
            <a:ext cx="224518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6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599C73E6-2B9A-EBDE-0D8B-4EA7BF60FF84}"/>
              </a:ext>
            </a:extLst>
          </p:cNvPr>
          <p:cNvSpPr/>
          <p:nvPr/>
        </p:nvSpPr>
        <p:spPr>
          <a:xfrm>
            <a:off x="504142" y="65401"/>
            <a:ext cx="11277945" cy="1241403"/>
          </a:xfrm>
          <a:prstGeom prst="round2SameRect">
            <a:avLst/>
          </a:prstGeom>
          <a:gradFill>
            <a:gsLst>
              <a:gs pos="0">
                <a:srgbClr val="5E4586"/>
              </a:gs>
              <a:gs pos="100000">
                <a:srgbClr val="473C71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4DE97A3F-EB37-846A-99DD-8DEAB79F5811}"/>
              </a:ext>
            </a:extLst>
          </p:cNvPr>
          <p:cNvSpPr/>
          <p:nvPr/>
        </p:nvSpPr>
        <p:spPr>
          <a:xfrm rot="10800000">
            <a:off x="504142" y="5522579"/>
            <a:ext cx="11277942" cy="1241403"/>
          </a:xfrm>
          <a:prstGeom prst="round2SameRect">
            <a:avLst/>
          </a:prstGeom>
          <a:gradFill>
            <a:gsLst>
              <a:gs pos="0">
                <a:srgbClr val="072236"/>
              </a:gs>
              <a:gs pos="100000">
                <a:srgbClr val="042133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6FE42-082C-F2B4-68C3-E38F553A3BC5}"/>
              </a:ext>
            </a:extLst>
          </p:cNvPr>
          <p:cNvSpPr/>
          <p:nvPr/>
        </p:nvSpPr>
        <p:spPr>
          <a:xfrm>
            <a:off x="504142" y="4188386"/>
            <a:ext cx="11277944" cy="1270430"/>
          </a:xfrm>
          <a:prstGeom prst="rect">
            <a:avLst/>
          </a:prstGeom>
          <a:gradFill>
            <a:gsLst>
              <a:gs pos="0">
                <a:srgbClr val="182946"/>
              </a:gs>
              <a:gs pos="100000">
                <a:srgbClr val="092338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76" y="0"/>
            <a:ext cx="12700" cy="12700"/>
          </a:xfrm>
          <a:prstGeom prst="rect">
            <a:avLst/>
          </a:prstGeom>
          <a:ln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AFCE2C-A29B-6944-7089-4C89CDF6DA32}"/>
              </a:ext>
            </a:extLst>
          </p:cNvPr>
          <p:cNvSpPr txBox="1"/>
          <p:nvPr/>
        </p:nvSpPr>
        <p:spPr>
          <a:xfrm flipH="1">
            <a:off x="4480876" y="3193483"/>
            <a:ext cx="29087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Growing, sustaining, developing, and diversifying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community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81C201-E70B-552E-433F-905C21B3B6CC}"/>
              </a:ext>
            </a:extLst>
          </p:cNvPr>
          <p:cNvSpPr txBox="1"/>
          <p:nvPr/>
        </p:nvSpPr>
        <p:spPr>
          <a:xfrm flipH="1">
            <a:off x="7969789" y="3203254"/>
            <a:ext cx="1883903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Testing new ways</a:t>
            </a:r>
          </a:p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support the digital community</a:t>
            </a: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3DDEC8-2DA2-BFC8-18F0-5BF3DE0BCA2B}"/>
              </a:ext>
            </a:extLst>
          </p:cNvPr>
          <p:cNvSpPr txBox="1"/>
          <p:nvPr/>
        </p:nvSpPr>
        <p:spPr>
          <a:xfrm flipH="1">
            <a:off x="1536670" y="53450"/>
            <a:ext cx="9118659" cy="409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Talent Strategy: GC Digital Community Culture: How we act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758BEE5-F4C4-419A-3845-029A1286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0"/>
            <a:ext cx="2743200" cy="365125"/>
          </a:xfrm>
        </p:spPr>
        <p:txBody>
          <a:bodyPr/>
          <a:lstStyle/>
          <a:p>
            <a:fld id="{2A7EFBFD-4FEB-4EF5-8B3E-5BFD0516AE64}" type="slidenum">
              <a:rPr lang="fr-CA" smtClean="0"/>
              <a:t>7</a:t>
            </a:fld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3E354-E91C-163C-94E2-970276C24BB4}"/>
              </a:ext>
            </a:extLst>
          </p:cNvPr>
          <p:cNvSpPr/>
          <p:nvPr/>
        </p:nvSpPr>
        <p:spPr>
          <a:xfrm>
            <a:off x="8087792" y="1374029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2FD36-2EF5-CB52-2E4A-5945548F0057}"/>
              </a:ext>
            </a:extLst>
          </p:cNvPr>
          <p:cNvSpPr/>
          <p:nvPr/>
        </p:nvSpPr>
        <p:spPr>
          <a:xfrm>
            <a:off x="506260" y="1374029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B954-2469-F35B-B020-5B991F69DCD3}"/>
              </a:ext>
            </a:extLst>
          </p:cNvPr>
          <p:cNvSpPr/>
          <p:nvPr/>
        </p:nvSpPr>
        <p:spPr>
          <a:xfrm>
            <a:off x="4297026" y="1378335"/>
            <a:ext cx="3694295" cy="2746288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D0C1008-5121-F8F2-EBAB-9EFDB95A9981}"/>
              </a:ext>
            </a:extLst>
          </p:cNvPr>
          <p:cNvSpPr txBox="1"/>
          <p:nvPr/>
        </p:nvSpPr>
        <p:spPr>
          <a:xfrm>
            <a:off x="552456" y="417899"/>
            <a:ext cx="2045425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Put people first:</a:t>
            </a:r>
            <a:r>
              <a:rPr lang="en-US" sz="1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1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Creating an environment where empathy drives how each person interacts</a:t>
            </a: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, bridging the gap</a:t>
            </a:r>
            <a:r>
              <a:rPr lang="en-US" sz="1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 between people and technology</a:t>
            </a:r>
            <a:endParaRPr lang="en-US"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C86A52-383C-35A4-5F46-A1A2A2F4E43C}"/>
              </a:ext>
            </a:extLst>
          </p:cNvPr>
          <p:cNvSpPr txBox="1"/>
          <p:nvPr/>
        </p:nvSpPr>
        <p:spPr>
          <a:xfrm>
            <a:off x="2530510" y="435190"/>
            <a:ext cx="1738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&amp; inclusion: </a:t>
            </a:r>
            <a:r>
              <a:rPr lang="en-US" sz="1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Removing barriers that systematically exclude skilled digital talent, for the benefit of all Canadians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3579F9-97B8-1742-A23B-49243EB7DA5A}"/>
              </a:ext>
            </a:extLst>
          </p:cNvPr>
          <p:cNvSpPr txBox="1"/>
          <p:nvPr/>
        </p:nvSpPr>
        <p:spPr>
          <a:xfrm>
            <a:off x="4223185" y="441992"/>
            <a:ext cx="1587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excellence: </a:t>
            </a:r>
            <a:r>
              <a:rPr lang="en-US" sz="1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Providing the best possible service to clients, both internal and external to government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9B6872-3008-4069-ECDB-D38B83C25774}"/>
              </a:ext>
            </a:extLst>
          </p:cNvPr>
          <p:cNvSpPr txBox="1"/>
          <p:nvPr/>
        </p:nvSpPr>
        <p:spPr>
          <a:xfrm>
            <a:off x="10456800" y="417899"/>
            <a:ext cx="1332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learning: 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and being supported throughout your career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AF29FF-256D-CE7F-2553-04C369CAD908}"/>
              </a:ext>
            </a:extLst>
          </p:cNvPr>
          <p:cNvCxnSpPr>
            <a:cxnSpLocks/>
          </p:cNvCxnSpPr>
          <p:nvPr/>
        </p:nvCxnSpPr>
        <p:spPr>
          <a:xfrm>
            <a:off x="2558541" y="480831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06DA6D8-F479-941E-D6D0-FA03E14D562C}"/>
              </a:ext>
            </a:extLst>
          </p:cNvPr>
          <p:cNvCxnSpPr>
            <a:cxnSpLocks/>
          </p:cNvCxnSpPr>
          <p:nvPr/>
        </p:nvCxnSpPr>
        <p:spPr>
          <a:xfrm>
            <a:off x="4255016" y="492759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18782AA-BB2D-A275-5658-279B580F8DDE}"/>
              </a:ext>
            </a:extLst>
          </p:cNvPr>
          <p:cNvCxnSpPr>
            <a:cxnSpLocks/>
          </p:cNvCxnSpPr>
          <p:nvPr/>
        </p:nvCxnSpPr>
        <p:spPr>
          <a:xfrm>
            <a:off x="591865" y="449018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FFE8B91-DDB0-2834-C92A-135528A7A0ED}"/>
              </a:ext>
            </a:extLst>
          </p:cNvPr>
          <p:cNvSpPr txBox="1"/>
          <p:nvPr/>
        </p:nvSpPr>
        <p:spPr>
          <a:xfrm>
            <a:off x="5839322" y="449018"/>
            <a:ext cx="169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trust: </a:t>
            </a:r>
          </a:p>
          <a:p>
            <a:r>
              <a:rPr lang="en-US" sz="1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Breaking down silos and empowering innovation while celebrating diverse views and opinions</a:t>
            </a:r>
            <a:r>
              <a:rPr lang="en-US" sz="10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3BF386-F635-01DC-2873-7992CF159B8D}"/>
              </a:ext>
            </a:extLst>
          </p:cNvPr>
          <p:cNvCxnSpPr>
            <a:cxnSpLocks/>
          </p:cNvCxnSpPr>
          <p:nvPr/>
        </p:nvCxnSpPr>
        <p:spPr>
          <a:xfrm>
            <a:off x="5873539" y="504655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E6004E2-3F00-FB7C-2018-E83E902073B4}"/>
              </a:ext>
            </a:extLst>
          </p:cNvPr>
          <p:cNvSpPr txBox="1"/>
          <p:nvPr/>
        </p:nvSpPr>
        <p:spPr>
          <a:xfrm>
            <a:off x="9032295" y="425460"/>
            <a:ext cx="1512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 agile &amp; flexible: </a:t>
            </a:r>
            <a:r>
              <a:rPr lang="en-US" sz="100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Allocating resources flexibly in an iterative approach to innovation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A9D5DA5-4E63-BBE2-F416-A5F91CE0B606}"/>
              </a:ext>
            </a:extLst>
          </p:cNvPr>
          <p:cNvCxnSpPr>
            <a:cxnSpLocks/>
          </p:cNvCxnSpPr>
          <p:nvPr/>
        </p:nvCxnSpPr>
        <p:spPr>
          <a:xfrm>
            <a:off x="9056913" y="505696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A50D84-5365-EEFF-2FD4-E15BC73F51AB}"/>
              </a:ext>
            </a:extLst>
          </p:cNvPr>
          <p:cNvCxnSpPr>
            <a:cxnSpLocks/>
          </p:cNvCxnSpPr>
          <p:nvPr/>
        </p:nvCxnSpPr>
        <p:spPr>
          <a:xfrm>
            <a:off x="10492749" y="499212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DB012AB-8A04-3FAB-C197-3DF78C2E7B7E}"/>
              </a:ext>
            </a:extLst>
          </p:cNvPr>
          <p:cNvSpPr txBox="1"/>
          <p:nvPr/>
        </p:nvSpPr>
        <p:spPr>
          <a:xfrm flipH="1">
            <a:off x="1260983" y="1556513"/>
            <a:ext cx="26364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Enable the Enterprise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85C6576-BB72-35B7-16E2-F6874ED4E082}"/>
              </a:ext>
            </a:extLst>
          </p:cNvPr>
          <p:cNvCxnSpPr>
            <a:cxnSpLocks/>
          </p:cNvCxnSpPr>
          <p:nvPr/>
        </p:nvCxnSpPr>
        <p:spPr>
          <a:xfrm>
            <a:off x="1280037" y="1924978"/>
            <a:ext cx="251465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phic 86" descr="Seed Packet outline">
            <a:extLst>
              <a:ext uri="{FF2B5EF4-FFF2-40B4-BE49-F238E27FC236}">
                <a16:creationId xmlns:a16="http://schemas.microsoft.com/office/drawing/2014/main" id="{643C5689-8B02-A5AB-A58E-667110CDE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563" y="1591415"/>
            <a:ext cx="403383" cy="403383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8BC8DAC-C8F6-2D70-A2BC-893C9B64A548}"/>
              </a:ext>
            </a:extLst>
          </p:cNvPr>
          <p:cNvSpPr/>
          <p:nvPr/>
        </p:nvSpPr>
        <p:spPr>
          <a:xfrm>
            <a:off x="694590" y="1513041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D1FE905-FC86-DBC4-5EBE-F656CB16AB75}"/>
              </a:ext>
            </a:extLst>
          </p:cNvPr>
          <p:cNvSpPr txBox="1"/>
          <p:nvPr/>
        </p:nvSpPr>
        <p:spPr>
          <a:xfrm>
            <a:off x="552456" y="2073724"/>
            <a:ext cx="353521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Developing organizational tools and action-ready policy and guidance to build multidisciplinary teams, high performing digital organizations, and a modern enterprise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Helping orgs access modern tools and tech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Analyzing community analytics to better understand the digital workforce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ea typeface="+mn-lt"/>
                <a:cs typeface="Arial"/>
              </a:rPr>
              <a:t>Ensuring necessary digital talent are deployed on enterprise priorities</a:t>
            </a:r>
            <a:endParaRPr lang="en-US" sz="1100">
              <a:solidFill>
                <a:schemeClr val="bg1"/>
              </a:solidFill>
              <a:ea typeface="+mn-lt"/>
              <a:cs typeface="+mn-lt"/>
            </a:endParaRPr>
          </a:p>
          <a:p>
            <a:pPr marL="164592" indent="-164592">
              <a:buFont typeface="Arial" panose="020B0604020202020204" pitchFamily="34" charset="0"/>
              <a:buChar char="•"/>
            </a:pP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EB1CCA-119E-62BD-5140-3D5010308597}"/>
              </a:ext>
            </a:extLst>
          </p:cNvPr>
          <p:cNvSpPr txBox="1"/>
          <p:nvPr/>
        </p:nvSpPr>
        <p:spPr>
          <a:xfrm flipH="1">
            <a:off x="5017536" y="1555657"/>
            <a:ext cx="27569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Build the Community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F5A0658-FD6C-4EB2-F86E-56FA8EE4A3E2}"/>
              </a:ext>
            </a:extLst>
          </p:cNvPr>
          <p:cNvCxnSpPr>
            <a:cxnSpLocks/>
          </p:cNvCxnSpPr>
          <p:nvPr/>
        </p:nvCxnSpPr>
        <p:spPr>
          <a:xfrm>
            <a:off x="5044287" y="1924989"/>
            <a:ext cx="245736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3BF2010-CD2C-6C38-F4B9-9CE45BDE8D42}"/>
              </a:ext>
            </a:extLst>
          </p:cNvPr>
          <p:cNvSpPr/>
          <p:nvPr/>
        </p:nvSpPr>
        <p:spPr>
          <a:xfrm>
            <a:off x="4474353" y="1509815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raphic 92" descr="Group outline">
            <a:extLst>
              <a:ext uri="{FF2B5EF4-FFF2-40B4-BE49-F238E27FC236}">
                <a16:creationId xmlns:a16="http://schemas.microsoft.com/office/drawing/2014/main" id="{30C415EE-4C36-F4ED-E7A8-840C004CA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2187" y="1509815"/>
            <a:ext cx="505349" cy="50534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35B98886-74FB-1447-10DA-C99F667AB760}"/>
              </a:ext>
            </a:extLst>
          </p:cNvPr>
          <p:cNvSpPr txBox="1"/>
          <p:nvPr/>
        </p:nvSpPr>
        <p:spPr>
          <a:xfrm>
            <a:off x="4297026" y="2052080"/>
            <a:ext cx="3669074" cy="1954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465" indent="-164465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OCIO-led focused and prioritized recruitment</a:t>
            </a:r>
            <a:endParaRPr lang="en-US" dirty="0">
              <a:solidFill>
                <a:schemeClr val="bg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Training and reskilling in high impact areas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Proactive talent management and succession planning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Mobility opportunities (short-term opportunities, apprenticeship programs)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Developing digital C-Suite executives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Recognizing talent to highlight exceptional people and digital initiatives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Improving onboarding experiences for employees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Collaborating with and representing the community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AF2A31-421A-01A3-1B77-3AAA3ED561B0}"/>
              </a:ext>
            </a:extLst>
          </p:cNvPr>
          <p:cNvSpPr txBox="1">
            <a:spLocks/>
          </p:cNvSpPr>
          <p:nvPr/>
        </p:nvSpPr>
        <p:spPr>
          <a:xfrm flipH="1">
            <a:off x="8788737" y="1567512"/>
            <a:ext cx="29261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Harness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nnovation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4D2CAA2-9A6C-FFF2-92A6-309306876E71}"/>
              </a:ext>
            </a:extLst>
          </p:cNvPr>
          <p:cNvCxnSpPr>
            <a:cxnSpLocks/>
          </p:cNvCxnSpPr>
          <p:nvPr/>
        </p:nvCxnSpPr>
        <p:spPr>
          <a:xfrm>
            <a:off x="8795724" y="1924658"/>
            <a:ext cx="2699947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phic 96" descr="Lights On with solid fill">
            <a:extLst>
              <a:ext uri="{FF2B5EF4-FFF2-40B4-BE49-F238E27FC236}">
                <a16:creationId xmlns:a16="http://schemas.microsoft.com/office/drawing/2014/main" id="{4407A866-7D8B-F071-C5DE-E24D3E29F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3860" y="1548800"/>
            <a:ext cx="406807" cy="406807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3417F08-BBCA-0712-3AE6-A671290B6525}"/>
              </a:ext>
            </a:extLst>
          </p:cNvPr>
          <p:cNvSpPr/>
          <p:nvPr/>
        </p:nvSpPr>
        <p:spPr>
          <a:xfrm>
            <a:off x="8225790" y="1509277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DECFA1-A80D-A55B-6B6B-FE2E89A95597}"/>
              </a:ext>
            </a:extLst>
          </p:cNvPr>
          <p:cNvSpPr txBox="1"/>
          <p:nvPr/>
        </p:nvSpPr>
        <p:spPr>
          <a:xfrm>
            <a:off x="8087792" y="2042501"/>
            <a:ext cx="363653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talent innovation for new sources of top talent: streamline hiring processes, improve student placements/bridging opportunities, build career development opportunities, rethink onboarding/employee experience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experimentation and pilot projects for enterprise-wide avenues that will improve existing talent programs and services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 and testing innovative approaches that target current and future digital professionals </a:t>
            </a:r>
            <a:r>
              <a:rPr lang="en-US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</a:t>
            </a:r>
            <a:r>
              <a:rPr lang="en-CA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whole-of-society efforts to increase skills, in collaboration with industry and other stakeholders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658E1B-F24F-AB00-1E9E-4FA2A48F6A8D}"/>
              </a:ext>
            </a:extLst>
          </p:cNvPr>
          <p:cNvSpPr txBox="1"/>
          <p:nvPr/>
        </p:nvSpPr>
        <p:spPr>
          <a:xfrm flipH="1">
            <a:off x="1121110" y="4416439"/>
            <a:ext cx="18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pic>
        <p:nvPicPr>
          <p:cNvPr id="101" name="Graphic 100" descr="Cycle with people outline">
            <a:extLst>
              <a:ext uri="{FF2B5EF4-FFF2-40B4-BE49-F238E27FC236}">
                <a16:creationId xmlns:a16="http://schemas.microsoft.com/office/drawing/2014/main" id="{2DE6C3E6-652D-5CD1-435A-0E7BF53B1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541" y="4385419"/>
            <a:ext cx="447118" cy="447118"/>
          </a:xfrm>
          <a:prstGeom prst="rect">
            <a:avLst/>
          </a:prstGeom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CCF2128-ECC6-750F-9EF5-BFDA23CD19AD}"/>
              </a:ext>
            </a:extLst>
          </p:cNvPr>
          <p:cNvSpPr/>
          <p:nvPr/>
        </p:nvSpPr>
        <p:spPr>
          <a:xfrm>
            <a:off x="693133" y="4365965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8769381-B727-1B1D-05D5-F6D46B7C9929}"/>
              </a:ext>
            </a:extLst>
          </p:cNvPr>
          <p:cNvCxnSpPr>
            <a:cxnSpLocks/>
          </p:cNvCxnSpPr>
          <p:nvPr/>
        </p:nvCxnSpPr>
        <p:spPr>
          <a:xfrm>
            <a:off x="1279659" y="4778368"/>
            <a:ext cx="1602528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C5AC151-0E28-E365-8F19-A9882CCB93F9}"/>
              </a:ext>
            </a:extLst>
          </p:cNvPr>
          <p:cNvSpPr txBox="1"/>
          <p:nvPr/>
        </p:nvSpPr>
        <p:spPr>
          <a:xfrm>
            <a:off x="3265097" y="4286601"/>
            <a:ext cx="235933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Collaborating with internal partners 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to scale and increase the GC’s digital capacity by sharing knowledge and enabling tools, hosting pilots, and delivering and scaling training opportunities 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B1E5690-7026-317B-1E6B-897A1FC57041}"/>
              </a:ext>
            </a:extLst>
          </p:cNvPr>
          <p:cNvSpPr txBox="1"/>
          <p:nvPr/>
        </p:nvSpPr>
        <p:spPr>
          <a:xfrm>
            <a:off x="5730498" y="4277163"/>
            <a:ext cx="235932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Building external partnerships 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to foster opportunities from industry and other stakeholders to explore untapped sources of talent including underrepresented communities</a:t>
            </a:r>
            <a:endParaRPr lang="en-US" sz="11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C2B2544-57C4-8921-5D55-74BAA8D6A347}"/>
              </a:ext>
            </a:extLst>
          </p:cNvPr>
          <p:cNvSpPr txBox="1"/>
          <p:nvPr/>
        </p:nvSpPr>
        <p:spPr>
          <a:xfrm>
            <a:off x="8169827" y="4268297"/>
            <a:ext cx="2707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Broadening professional development opportunities 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employees to access mentors, coaches, micro-mission opportunities, and gain experience in development programs across and beyond the GC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BB30F6-F95F-5605-7278-B2991F6FD714}"/>
              </a:ext>
            </a:extLst>
          </p:cNvPr>
          <p:cNvCxnSpPr>
            <a:cxnSpLocks/>
          </p:cNvCxnSpPr>
          <p:nvPr/>
        </p:nvCxnSpPr>
        <p:spPr>
          <a:xfrm>
            <a:off x="5730498" y="4364410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A67F3A3-6082-8232-38CE-C9481B7FF1E8}"/>
              </a:ext>
            </a:extLst>
          </p:cNvPr>
          <p:cNvCxnSpPr>
            <a:cxnSpLocks/>
          </p:cNvCxnSpPr>
          <p:nvPr/>
        </p:nvCxnSpPr>
        <p:spPr>
          <a:xfrm>
            <a:off x="3256820" y="4364410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27E298-A8CE-CCEF-9809-BA876F22EEEF}"/>
              </a:ext>
            </a:extLst>
          </p:cNvPr>
          <p:cNvCxnSpPr>
            <a:cxnSpLocks/>
          </p:cNvCxnSpPr>
          <p:nvPr/>
        </p:nvCxnSpPr>
        <p:spPr>
          <a:xfrm>
            <a:off x="8169827" y="4364410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F7EED8B1-93DC-666E-C52C-F2EFAADAE120}"/>
              </a:ext>
            </a:extLst>
          </p:cNvPr>
          <p:cNvSpPr txBox="1"/>
          <p:nvPr/>
        </p:nvSpPr>
        <p:spPr>
          <a:xfrm flipH="1">
            <a:off x="1251841" y="5612131"/>
            <a:ext cx="285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</a:t>
            </a:r>
          </a:p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data-enabled services</a:t>
            </a:r>
          </a:p>
        </p:txBody>
      </p:sp>
      <p:pic>
        <p:nvPicPr>
          <p:cNvPr id="111" name="Graphic 110" descr="Watering pot outline">
            <a:extLst>
              <a:ext uri="{FF2B5EF4-FFF2-40B4-BE49-F238E27FC236}">
                <a16:creationId xmlns:a16="http://schemas.microsoft.com/office/drawing/2014/main" id="{F1155F5B-D259-E7C1-B795-42352F8ED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1143" y="5710018"/>
            <a:ext cx="408991" cy="408991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6280792-94E0-89FA-7354-BBFC68EB9636}"/>
              </a:ext>
            </a:extLst>
          </p:cNvPr>
          <p:cNvSpPr/>
          <p:nvPr/>
        </p:nvSpPr>
        <p:spPr>
          <a:xfrm>
            <a:off x="693133" y="5692284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C18991-BFD8-379D-867F-8CD783662428}"/>
              </a:ext>
            </a:extLst>
          </p:cNvPr>
          <p:cNvCxnSpPr>
            <a:cxnSpLocks/>
          </p:cNvCxnSpPr>
          <p:nvPr/>
        </p:nvCxnSpPr>
        <p:spPr>
          <a:xfrm>
            <a:off x="1287200" y="6258462"/>
            <a:ext cx="2576191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C853E47-B16B-6119-6C7A-547BC915D7DF}"/>
              </a:ext>
            </a:extLst>
          </p:cNvPr>
          <p:cNvSpPr txBox="1"/>
          <p:nvPr/>
        </p:nvSpPr>
        <p:spPr>
          <a:xfrm>
            <a:off x="7643136" y="5901490"/>
            <a:ext cx="280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Streamlining, modernizing, and scaling robust employee recruitment, learning and development, and talent management to put high-value, human experiences first.</a:t>
            </a:r>
            <a:endParaRPr lang="en-US" sz="1100">
              <a:solidFill>
                <a:schemeClr val="bg1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Graphic 114" descr="End outline">
            <a:extLst>
              <a:ext uri="{FF2B5EF4-FFF2-40B4-BE49-F238E27FC236}">
                <a16:creationId xmlns:a16="http://schemas.microsoft.com/office/drawing/2014/main" id="{BE99810D-CBD6-5BA5-906A-1AA884185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77512" y="6052946"/>
            <a:ext cx="550124" cy="466528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09E3511A-9B8F-FF2F-2743-59718F2D5C50}"/>
              </a:ext>
            </a:extLst>
          </p:cNvPr>
          <p:cNvSpPr txBox="1"/>
          <p:nvPr/>
        </p:nvSpPr>
        <p:spPr>
          <a:xfrm>
            <a:off x="4197733" y="5891495"/>
            <a:ext cx="280412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Piloting the </a:t>
            </a:r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GC Digital Talent Platform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as part of the ecosystem of tools in the GC to test and scale our ability to recruit and attract talent, and more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3DC8E6C0-7B1D-FBCD-17EB-005B846BBD1C}"/>
              </a:ext>
            </a:extLst>
          </p:cNvPr>
          <p:cNvSpPr/>
          <p:nvPr/>
        </p:nvSpPr>
        <p:spPr>
          <a:xfrm>
            <a:off x="7705241" y="5687955"/>
            <a:ext cx="949287" cy="182139"/>
          </a:xfrm>
          <a:prstGeom prst="roundRect">
            <a:avLst/>
          </a:prstGeom>
          <a:noFill/>
          <a:ln w="6350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The impact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9C8A914-36D0-098D-3A86-60827B4841C4}"/>
              </a:ext>
            </a:extLst>
          </p:cNvPr>
          <p:cNvSpPr/>
          <p:nvPr/>
        </p:nvSpPr>
        <p:spPr>
          <a:xfrm>
            <a:off x="4263016" y="5687956"/>
            <a:ext cx="949287" cy="182139"/>
          </a:xfrm>
          <a:prstGeom prst="roundRect">
            <a:avLst/>
          </a:prstGeom>
          <a:noFill/>
          <a:ln w="6350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The pilot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319F9-E1C7-E94F-CA76-47E1D9E4C095}"/>
              </a:ext>
            </a:extLst>
          </p:cNvPr>
          <p:cNvSpPr txBox="1"/>
          <p:nvPr/>
        </p:nvSpPr>
        <p:spPr>
          <a:xfrm>
            <a:off x="7435808" y="435836"/>
            <a:ext cx="1645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Entrepreneurial spirit: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Trusting employees to be bold, self-directed, risk-tolerant, and inherently drive innovation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6662F5-6B1F-B45A-1D75-F933FD80F29E}"/>
              </a:ext>
            </a:extLst>
          </p:cNvPr>
          <p:cNvCxnSpPr>
            <a:cxnSpLocks/>
          </p:cNvCxnSpPr>
          <p:nvPr/>
        </p:nvCxnSpPr>
        <p:spPr>
          <a:xfrm>
            <a:off x="7483338" y="507594"/>
            <a:ext cx="0" cy="748418"/>
          </a:xfrm>
          <a:prstGeom prst="line">
            <a:avLst/>
          </a:prstGeom>
          <a:ln w="19050">
            <a:solidFill>
              <a:srgbClr val="B6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0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B651C8-9040-7E99-A09D-726F914B05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628FE3-2373-3992-A0E8-84226BE5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60" y="1167497"/>
            <a:ext cx="2454319" cy="99218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What’s in it for…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99BC11-9899-F7C2-1904-49F8FBCD0288}"/>
              </a:ext>
            </a:extLst>
          </p:cNvPr>
          <p:cNvSpPr/>
          <p:nvPr/>
        </p:nvSpPr>
        <p:spPr>
          <a:xfrm>
            <a:off x="2971800" y="599642"/>
            <a:ext cx="9220201" cy="1289958"/>
          </a:xfrm>
          <a:prstGeom prst="rect">
            <a:avLst/>
          </a:prstGeom>
          <a:solidFill>
            <a:srgbClr val="54427E"/>
          </a:solidFill>
          <a:ln>
            <a:solidFill>
              <a:srgbClr val="B6A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4D14F-A23D-21DB-795D-934B3B444A73}"/>
              </a:ext>
            </a:extLst>
          </p:cNvPr>
          <p:cNvSpPr/>
          <p:nvPr/>
        </p:nvSpPr>
        <p:spPr>
          <a:xfrm>
            <a:off x="2971800" y="1938585"/>
            <a:ext cx="9220201" cy="1289958"/>
          </a:xfrm>
          <a:prstGeom prst="rect">
            <a:avLst/>
          </a:prstGeom>
          <a:solidFill>
            <a:srgbClr val="3C3867"/>
          </a:solidFill>
          <a:ln>
            <a:solidFill>
              <a:srgbClr val="B6A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604353-53A8-910F-6F4C-95F5F52C2F67}"/>
              </a:ext>
            </a:extLst>
          </p:cNvPr>
          <p:cNvSpPr/>
          <p:nvPr/>
        </p:nvSpPr>
        <p:spPr>
          <a:xfrm>
            <a:off x="2971800" y="3276599"/>
            <a:ext cx="9220201" cy="1289958"/>
          </a:xfrm>
          <a:prstGeom prst="rect">
            <a:avLst/>
          </a:prstGeom>
          <a:solidFill>
            <a:srgbClr val="252E52"/>
          </a:solidFill>
          <a:ln>
            <a:solidFill>
              <a:srgbClr val="B6A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5A0EB-2200-E9D9-F2EF-9CB4BA28D694}"/>
              </a:ext>
            </a:extLst>
          </p:cNvPr>
          <p:cNvSpPr/>
          <p:nvPr/>
        </p:nvSpPr>
        <p:spPr>
          <a:xfrm>
            <a:off x="2971800" y="4615542"/>
            <a:ext cx="9220201" cy="1289958"/>
          </a:xfrm>
          <a:prstGeom prst="rect">
            <a:avLst/>
          </a:prstGeom>
          <a:solidFill>
            <a:srgbClr val="092338"/>
          </a:solidFill>
          <a:ln>
            <a:solidFill>
              <a:srgbClr val="B6A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E2AC9-C031-317D-5F1C-2CF02D7014EB}"/>
              </a:ext>
            </a:extLst>
          </p:cNvPr>
          <p:cNvSpPr txBox="1"/>
          <p:nvPr/>
        </p:nvSpPr>
        <p:spPr>
          <a:xfrm>
            <a:off x="3803579" y="916958"/>
            <a:ext cx="276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coast to coast to coast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0C4B8-6704-4A3E-9AD8-CCB9EA501648}"/>
              </a:ext>
            </a:extLst>
          </p:cNvPr>
          <p:cNvSpPr txBox="1"/>
          <p:nvPr/>
        </p:nvSpPr>
        <p:spPr>
          <a:xfrm>
            <a:off x="3786662" y="2162500"/>
            <a:ext cx="293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partners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Industry, not-for-profits, post-secondary institutions, others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88BDA-663B-3B73-B6B9-8BDF9B825692}"/>
              </a:ext>
            </a:extLst>
          </p:cNvPr>
          <p:cNvSpPr txBox="1"/>
          <p:nvPr/>
        </p:nvSpPr>
        <p:spPr>
          <a:xfrm>
            <a:off x="3862898" y="3601858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talent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and prospective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96114-FBB9-8000-1831-A32C9FA17D35}"/>
              </a:ext>
            </a:extLst>
          </p:cNvPr>
          <p:cNvSpPr txBox="1"/>
          <p:nvPr/>
        </p:nvSpPr>
        <p:spPr>
          <a:xfrm>
            <a:off x="3862898" y="4918569"/>
            <a:ext cx="3457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Canada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enterprise to the individual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2909D1-3398-B715-8538-D8D8C727492D}"/>
              </a:ext>
            </a:extLst>
          </p:cNvPr>
          <p:cNvSpPr/>
          <p:nvPr/>
        </p:nvSpPr>
        <p:spPr>
          <a:xfrm>
            <a:off x="3166673" y="952500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BAAB271-1A7A-48CE-D59C-486E067F2333}"/>
              </a:ext>
            </a:extLst>
          </p:cNvPr>
          <p:cNvSpPr/>
          <p:nvPr/>
        </p:nvSpPr>
        <p:spPr>
          <a:xfrm>
            <a:off x="3166673" y="2334986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BF0E06-8348-C1BF-E3F0-89DCCF28CDB0}"/>
              </a:ext>
            </a:extLst>
          </p:cNvPr>
          <p:cNvSpPr txBox="1"/>
          <p:nvPr/>
        </p:nvSpPr>
        <p:spPr>
          <a:xfrm>
            <a:off x="7570075" y="2181427"/>
            <a:ext cx="41857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partnerships to expand mobility opportunities, exchange knowledge/best practices, and collaborate on joint initiatives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E6FF9D-EE62-E352-D4E2-361E380CE3BF}"/>
              </a:ext>
            </a:extLst>
          </p:cNvPr>
          <p:cNvSpPr txBox="1"/>
          <p:nvPr/>
        </p:nvSpPr>
        <p:spPr>
          <a:xfrm>
            <a:off x="7563509" y="3405062"/>
            <a:ext cx="441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part of a workforce contributing to Canada’s most meaningful and complex problems, like building the GC’s digital front door for Canadians to access the services and benefits they need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441D64-5348-B8D4-F599-C5106E0EC07E}"/>
              </a:ext>
            </a:extLst>
          </p:cNvPr>
          <p:cNvCxnSpPr>
            <a:cxnSpLocks/>
          </p:cNvCxnSpPr>
          <p:nvPr/>
        </p:nvCxnSpPr>
        <p:spPr>
          <a:xfrm>
            <a:off x="7531354" y="2218657"/>
            <a:ext cx="0" cy="72555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24AC989-2FD3-4F37-5F6D-593DC45FEFCB}"/>
              </a:ext>
            </a:extLst>
          </p:cNvPr>
          <p:cNvCxnSpPr>
            <a:cxnSpLocks/>
          </p:cNvCxnSpPr>
          <p:nvPr/>
        </p:nvCxnSpPr>
        <p:spPr>
          <a:xfrm>
            <a:off x="7531354" y="3445425"/>
            <a:ext cx="0" cy="934939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839169-AE30-E123-99D1-73532C523E28}"/>
              </a:ext>
            </a:extLst>
          </p:cNvPr>
          <p:cNvSpPr txBox="1"/>
          <p:nvPr/>
        </p:nvSpPr>
        <p:spPr>
          <a:xfrm>
            <a:off x="7563510" y="4752689"/>
            <a:ext cx="462849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Access to pool of ready to deploy talent and organizational tools, reduce cost of contracting out  and improve the GC’s ability to build, maintain, and deliver digital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0F2583-345A-8BF5-0EE2-BCA0384880AA}"/>
              </a:ext>
            </a:extLst>
          </p:cNvPr>
          <p:cNvCxnSpPr>
            <a:cxnSpLocks/>
          </p:cNvCxnSpPr>
          <p:nvPr/>
        </p:nvCxnSpPr>
        <p:spPr>
          <a:xfrm>
            <a:off x="7531354" y="4840981"/>
            <a:ext cx="0" cy="865275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205C2B-08D4-5F3B-12CA-CB92F23FD8BA}"/>
              </a:ext>
            </a:extLst>
          </p:cNvPr>
          <p:cNvSpPr txBox="1"/>
          <p:nvPr/>
        </p:nvSpPr>
        <p:spPr>
          <a:xfrm>
            <a:off x="7563509" y="736789"/>
            <a:ext cx="3726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welcoming, barrier-free, and trustworthy experience any time you interact with government online because GC talent delivered on expectations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0FBE28-1E3B-3AEF-2434-CF0C848704C4}"/>
              </a:ext>
            </a:extLst>
          </p:cNvPr>
          <p:cNvSpPr/>
          <p:nvPr/>
        </p:nvSpPr>
        <p:spPr>
          <a:xfrm>
            <a:off x="3193997" y="3640979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3FB72-1B18-11B3-C1DF-4ED345629E56}"/>
              </a:ext>
            </a:extLst>
          </p:cNvPr>
          <p:cNvSpPr/>
          <p:nvPr/>
        </p:nvSpPr>
        <p:spPr>
          <a:xfrm>
            <a:off x="3204835" y="4967944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Group outline">
            <a:extLst>
              <a:ext uri="{FF2B5EF4-FFF2-40B4-BE49-F238E27FC236}">
                <a16:creationId xmlns:a16="http://schemas.microsoft.com/office/drawing/2014/main" id="{EC1D1FE0-B174-AABE-8685-14AD3B13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6290" y="3631317"/>
            <a:ext cx="505349" cy="505349"/>
          </a:xfrm>
          <a:prstGeom prst="rect">
            <a:avLst/>
          </a:prstGeom>
        </p:spPr>
      </p:pic>
      <p:pic>
        <p:nvPicPr>
          <p:cNvPr id="33" name="Graphic 32" descr="Maple Leaf outline">
            <a:extLst>
              <a:ext uri="{FF2B5EF4-FFF2-40B4-BE49-F238E27FC236}">
                <a16:creationId xmlns:a16="http://schemas.microsoft.com/office/drawing/2014/main" id="{893067E4-595C-28C7-C7E1-87DE7E4C1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6290" y="980167"/>
            <a:ext cx="458359" cy="458359"/>
          </a:xfrm>
          <a:prstGeom prst="rect">
            <a:avLst/>
          </a:prstGeom>
        </p:spPr>
      </p:pic>
      <p:pic>
        <p:nvPicPr>
          <p:cNvPr id="37" name="Graphic 36" descr="Cycle with people outline">
            <a:extLst>
              <a:ext uri="{FF2B5EF4-FFF2-40B4-BE49-F238E27FC236}">
                <a16:creationId xmlns:a16="http://schemas.microsoft.com/office/drawing/2014/main" id="{8CD88B2B-B076-1DAC-DA89-EB1F74580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6728" y="2344823"/>
            <a:ext cx="477481" cy="477481"/>
          </a:xfrm>
          <a:prstGeom prst="rect">
            <a:avLst/>
          </a:prstGeom>
        </p:spPr>
      </p:pic>
      <p:pic>
        <p:nvPicPr>
          <p:cNvPr id="41" name="Graphic 40" descr="Tools outline">
            <a:extLst>
              <a:ext uri="{FF2B5EF4-FFF2-40B4-BE49-F238E27FC236}">
                <a16:creationId xmlns:a16="http://schemas.microsoft.com/office/drawing/2014/main" id="{2F7DC411-BFEE-1714-B59B-5A8578E046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7022" y="5030042"/>
            <a:ext cx="377627" cy="3776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203A28-AB78-9DA2-749D-3C30D71D6C40}"/>
              </a:ext>
            </a:extLst>
          </p:cNvPr>
          <p:cNvCxnSpPr>
            <a:cxnSpLocks/>
          </p:cNvCxnSpPr>
          <p:nvPr/>
        </p:nvCxnSpPr>
        <p:spPr>
          <a:xfrm>
            <a:off x="7531354" y="810401"/>
            <a:ext cx="0" cy="934939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58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373907" y="1883847"/>
            <a:ext cx="1081809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500" b="1">
                <a:latin typeface="Arial"/>
                <a:cs typeface="Arial"/>
              </a:rPr>
              <a:t>Refreshed foundational guidance</a:t>
            </a:r>
            <a:endParaRPr lang="en-US" sz="1500" b="1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fontAlgn="base"/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Finalized the IT conversion and created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 the suite of associated job</a:t>
            </a: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descriptions, the largest-ever conversion</a:t>
            </a:r>
          </a:p>
          <a:p>
            <a:pPr fontAlgn="base"/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that introduced a new occupational group and 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evaluation</a:t>
            </a: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standard for unionized IT workers in the GC</a:t>
            </a:r>
          </a:p>
          <a:p>
            <a:pPr fontAlgn="base"/>
            <a:endParaRPr lang="en-US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5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Expanded recruitment campaigns and methods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Built a centralized</a:t>
            </a: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executive recruitment service for internal and external candidates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Supported EDSC’s IT Apprenticeship Program for Indigenous Peoples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242424"/>
                </a:solidFill>
                <a:latin typeface="Arial"/>
                <a:cs typeface="Arial"/>
              </a:rPr>
              <a:t>Over the past year, </a:t>
            </a:r>
            <a:r>
              <a:rPr lang="en-US" sz="1500" b="0" i="0">
                <a:solidFill>
                  <a:srgbClr val="242424"/>
                </a:solidFill>
                <a:effectLst/>
                <a:latin typeface="Arial"/>
                <a:cs typeface="Arial"/>
              </a:rPr>
              <a:t>facilitated the </a:t>
            </a:r>
            <a:r>
              <a:rPr lang="en-US" sz="1500">
                <a:solidFill>
                  <a:srgbClr val="242424"/>
                </a:solidFill>
                <a:latin typeface="Arial"/>
                <a:cs typeface="Arial"/>
              </a:rPr>
              <a:t>placement of 12</a:t>
            </a:r>
            <a:r>
              <a:rPr lang="en-US" sz="1500" b="0" i="0">
                <a:solidFill>
                  <a:srgbClr val="242424"/>
                </a:solidFill>
                <a:effectLst/>
                <a:latin typeface="Arial"/>
                <a:cs typeface="Arial"/>
              </a:rPr>
              <a:t> C-suite </a:t>
            </a:r>
            <a:r>
              <a:rPr lang="en-US" sz="1500">
                <a:solidFill>
                  <a:srgbClr val="242424"/>
                </a:solidFill>
                <a:latin typeface="Arial"/>
                <a:cs typeface="Arial"/>
              </a:rPr>
              <a:t>positions to date</a:t>
            </a:r>
            <a:endParaRPr lang="en-US" sz="1500" b="0" i="0">
              <a:solidFill>
                <a:srgbClr val="242424"/>
              </a:solidFill>
              <a:effectLst/>
              <a:latin typeface="Arial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50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5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Developed and recognized the community</a:t>
            </a:r>
            <a:endParaRPr lang="en-US" sz="15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Delivered 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hundreds</a:t>
            </a: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of mobility and professional development opportunities to aspiring 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executives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Recognized talent from the aspiring executive level to senior executive levels</a:t>
            </a:r>
          </a:p>
          <a:p>
            <a:pPr fontAlgn="base"/>
            <a:endParaRPr lang="en-US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500" b="1">
                <a:solidFill>
                  <a:srgbClr val="000000"/>
                </a:solidFill>
                <a:latin typeface="Arial"/>
                <a:cs typeface="Arial"/>
              </a:rPr>
              <a:t>Listening and addressing community needs through pilots</a:t>
            </a:r>
            <a:endParaRPr lang="en-US" sz="1500" b="1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Launched campaigns for IT practitioners across levels (non-EX) and placed 300 employees so far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5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aunched a pilot to recruit IT05 technical experts where 440 individuals applied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5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B651C8-9040-7E99-A09D-726F914B05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628FE3-2373-3992-A0E8-84226BE5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23" y="606853"/>
            <a:ext cx="8709977" cy="99218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Our successes so far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29488-7D52-B4D9-6902-34036149FA03}"/>
              </a:ext>
            </a:extLst>
          </p:cNvPr>
          <p:cNvSpPr txBox="1"/>
          <p:nvPr/>
        </p:nvSpPr>
        <p:spPr>
          <a:xfrm>
            <a:off x="561023" y="1362425"/>
            <a:ext cx="74466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5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services result in considerable cost savings and efficiencies for the GC</a:t>
            </a:r>
            <a:r>
              <a:rPr lang="en-US"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F3013201-8D30-6B0A-8372-4073A62B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507" y="1797298"/>
            <a:ext cx="914400" cy="914400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C99F93D7-87D0-980B-0A91-83E5FFDE5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507" y="2834327"/>
            <a:ext cx="914400" cy="914400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986AE3CF-A14F-4922-E111-1B5E53E0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507" y="3800106"/>
            <a:ext cx="914400" cy="9144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1087C720-AA27-8F41-AC52-C6A9BC60C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507" y="4760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4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73d77433394638a0f8a20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D20875111124EAD69E0A5D5152FC9" ma:contentTypeVersion="16" ma:contentTypeDescription="Create a new document." ma:contentTypeScope="" ma:versionID="7a8a19715050af832ce73b8078ce2800">
  <xsd:schema xmlns:xsd="http://www.w3.org/2001/XMLSchema" xmlns:xs="http://www.w3.org/2001/XMLSchema" xmlns:p="http://schemas.microsoft.com/office/2006/metadata/properties" xmlns:ns2="1dc46c69-72c1-4997-bd15-879744da79ad" xmlns:ns3="0f7eaf4a-1c66-4515-a9ae-36050d3a7b4e" targetNamespace="http://schemas.microsoft.com/office/2006/metadata/properties" ma:root="true" ma:fieldsID="4e6807664fcc5417911329a41bf19b86" ns2:_="" ns3:_="">
    <xsd:import namespace="1dc46c69-72c1-4997-bd15-879744da79ad"/>
    <xsd:import namespace="0f7eaf4a-1c66-4515-a9ae-36050d3a7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46c69-72c1-4997-bd15-879744da7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eaf4a-1c66-4515-a9ae-36050d3a7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db6da50-d64e-4923-afd5-d1d84bb657e5}" ma:internalName="TaxCatchAll" ma:showField="CatchAllData" ma:web="0f7eaf4a-1c66-4515-a9ae-36050d3a7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c46c69-72c1-4997-bd15-879744da79ad">
      <Terms xmlns="http://schemas.microsoft.com/office/infopath/2007/PartnerControls"/>
    </lcf76f155ced4ddcb4097134ff3c332f>
    <TaxCatchAll xmlns="0f7eaf4a-1c66-4515-a9ae-36050d3a7b4e" xsi:nil="true"/>
  </documentManagement>
</p:properties>
</file>

<file path=customXml/itemProps1.xml><?xml version="1.0" encoding="utf-8"?>
<ds:datastoreItem xmlns:ds="http://schemas.openxmlformats.org/officeDocument/2006/customXml" ds:itemID="{83698DAB-6525-4ADF-A358-503997886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B94C7-E509-405A-A279-222AB53A5211}">
  <ds:schemaRefs>
    <ds:schemaRef ds:uri="0f7eaf4a-1c66-4515-a9ae-36050d3a7b4e"/>
    <ds:schemaRef ds:uri="1dc46c69-72c1-4997-bd15-879744da79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A67996-5087-49E4-9701-E8BCE6C881B5}">
  <ds:schemaRefs>
    <ds:schemaRef ds:uri="0f7eaf4a-1c66-4515-a9ae-36050d3a7b4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dc46c69-72c1-4997-bd15-879744da79ad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1767</Words>
  <Application>Microsoft Office PowerPoint</Application>
  <PresentationFormat>Widescreen</PresentationFormat>
  <Paragraphs>259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Courier New</vt:lpstr>
      <vt:lpstr>Wingdings</vt:lpstr>
      <vt:lpstr>office theme</vt:lpstr>
      <vt:lpstr>Introducing:  The GC Digital Talent Strategy</vt:lpstr>
      <vt:lpstr>PowerPoint Presentation</vt:lpstr>
      <vt:lpstr>Raison d’être: Seizing the moment</vt:lpstr>
      <vt:lpstr>PowerPoint Presentation</vt:lpstr>
      <vt:lpstr>PowerPoint Presentation</vt:lpstr>
      <vt:lpstr>PowerPoint Presentation</vt:lpstr>
      <vt:lpstr>PowerPoint Presentation</vt:lpstr>
      <vt:lpstr>What’s in it for…</vt:lpstr>
      <vt:lpstr>Our successes so far</vt:lpstr>
      <vt:lpstr>PowerPoint Presentation</vt:lpstr>
      <vt:lpstr>Iterative and user-centered approach</vt:lpstr>
      <vt:lpstr>What we need from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Ashley</dc:creator>
  <cp:lastModifiedBy>Evans, Ashley</cp:lastModifiedBy>
  <cp:revision>2</cp:revision>
  <dcterms:created xsi:type="dcterms:W3CDTF">2013-07-15T20:26:40Z</dcterms:created>
  <dcterms:modified xsi:type="dcterms:W3CDTF">2022-11-15T18:16:25Z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0x0101004A2D20875111124EAD69E0A5D5152FC9</vt:lpwstr>
  </property>
  <property fmtid="{D5CDD505-2E9C-101B-9397-08002B2CF9AE}" pid="3" name="MediaServiceImageTags">
    <vt:lpwstr/>
  </property>
  <property fmtid="{D5CDD505-2E9C-101B-9397-08002B2CF9AE}" pid="4" name="MSIP_Label_3d0ca00b-3f0e-465a-aac7-1a6a22fcea40_Enabled">
    <vt:lpwstr>true</vt:lpwstr>
  </property>
  <property fmtid="{D5CDD505-2E9C-101B-9397-08002B2CF9AE}" pid="5" name="MSIP_Label_3d0ca00b-3f0e-465a-aac7-1a6a22fcea40_SetDate">
    <vt:lpwstr>2022-10-27T18:28:14Z</vt:lpwstr>
  </property>
  <property fmtid="{D5CDD505-2E9C-101B-9397-08002B2CF9AE}" pid="6" name="MSIP_Label_3d0ca00b-3f0e-465a-aac7-1a6a22fcea40_Method">
    <vt:lpwstr>Privileged</vt:lpwstr>
  </property>
  <property fmtid="{D5CDD505-2E9C-101B-9397-08002B2CF9AE}" pid="7" name="MSIP_Label_3d0ca00b-3f0e-465a-aac7-1a6a22fcea40_Name">
    <vt:lpwstr>3d0ca00b-3f0e-465a-aac7-1a6a22fcea40</vt:lpwstr>
  </property>
  <property fmtid="{D5CDD505-2E9C-101B-9397-08002B2CF9AE}" pid="8" name="MSIP_Label_3d0ca00b-3f0e-465a-aac7-1a6a22fcea40_SiteId">
    <vt:lpwstr>6397df10-4595-4047-9c4f-03311282152b</vt:lpwstr>
  </property>
  <property fmtid="{D5CDD505-2E9C-101B-9397-08002B2CF9AE}" pid="9" name="MSIP_Label_3d0ca00b-3f0e-465a-aac7-1a6a22fcea40_ActionId">
    <vt:lpwstr>d2ffb2db-1c25-47d1-9058-aef69285c8ef</vt:lpwstr>
  </property>
  <property fmtid="{D5CDD505-2E9C-101B-9397-08002B2CF9AE}" pid="10" name="MSIP_Label_3d0ca00b-3f0e-465a-aac7-1a6a22fcea40_ContentBits">
    <vt:lpwstr>1</vt:lpwstr>
  </property>
</Properties>
</file>