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256" r:id="rId6"/>
    <p:sldId id="258" r:id="rId7"/>
    <p:sldId id="259" r:id="rId8"/>
    <p:sldId id="275" r:id="rId9"/>
    <p:sldId id="277" r:id="rId10"/>
    <p:sldId id="282" r:id="rId11"/>
    <p:sldId id="281" r:id="rId12"/>
    <p:sldId id="283" r:id="rId13"/>
    <p:sldId id="286" r:id="rId14"/>
    <p:sldId id="284" r:id="rId15"/>
    <p:sldId id="285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E82D57-F852-1A12-C41C-B54B509D48F7}" name="Dussault, Elizabeth E [NC]" initials="ED" userId="S::elizabeth.dussault@hrsdc-rhdcc.gc.ca::c0c366ae-4cff-4eeb-8bfd-e6ab9beb77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HFPESD3944\Data10_PER\nicolas.pjontek\BF\2024-09%20UXCoP%20survey%20analysis\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Graph!$B$1</c:f>
              <c:strCache>
                <c:ptCount val="1"/>
                <c:pt idx="0">
                  <c:v>Mentions</c:v>
                </c:pt>
              </c:strCache>
            </c:strRef>
          </c:tx>
          <c:spPr>
            <a:solidFill>
              <a:srgbClr val="14273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Graph!$A$2:$A$11</c:f>
              <c:strCache>
                <c:ptCount val="10"/>
                <c:pt idx="0">
                  <c:v>Pool of users for research and testing</c:v>
                </c:pt>
                <c:pt idx="1">
                  <c:v>Collaboration</c:v>
                </c:pt>
                <c:pt idx="2">
                  <c:v>CoP Meetings</c:v>
                </c:pt>
                <c:pt idx="3">
                  <c:v>Training</c:v>
                </c:pt>
                <c:pt idx="4">
                  <c:v>Tools / Procurement</c:v>
                </c:pt>
                <c:pt idx="5">
                  <c:v>Advocacy</c:v>
                </c:pt>
                <c:pt idx="6">
                  <c:v>Connecting/Networking</c:v>
                </c:pt>
                <c:pt idx="7">
                  <c:v>Repository</c:v>
                </c:pt>
                <c:pt idx="8">
                  <c:v>HR</c:v>
                </c:pt>
                <c:pt idx="9">
                  <c:v>Guidance</c:v>
                </c:pt>
              </c:strCache>
            </c:strRef>
          </c:cat>
          <c:val>
            <c:numRef>
              <c:f>Graph!$B$2:$B$11</c:f>
              <c:numCache>
                <c:formatCode>General</c:formatCode>
                <c:ptCount val="10"/>
                <c:pt idx="0">
                  <c:v>6</c:v>
                </c:pt>
                <c:pt idx="1">
                  <c:v>12</c:v>
                </c:pt>
                <c:pt idx="2">
                  <c:v>20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41</c:v>
                </c:pt>
                <c:pt idx="8">
                  <c:v>42</c:v>
                </c:pt>
                <c:pt idx="9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F94-A9D9-CA33C9621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9242063"/>
        <c:axId val="2129243503"/>
      </c:barChart>
      <c:catAx>
        <c:axId val="2129242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9243503"/>
        <c:crosses val="autoZero"/>
        <c:auto val="1"/>
        <c:lblAlgn val="ctr"/>
        <c:lblOffset val="100"/>
        <c:noMultiLvlLbl val="0"/>
      </c:catAx>
      <c:valAx>
        <c:axId val="2129243503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29242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CDADF-E630-454A-9EAA-54AD11091E68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A42D6-9E63-47EE-B500-BA00D2BD13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38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2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9C3D60-5EAD-47B9-9449-31DFB3EB3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802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808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1534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9121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36875"/>
            <a:ext cx="10515600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HEADSHOT</a:t>
            </a:r>
            <a:endParaRPr lang="en-C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5253CF-D361-421E-8C83-5BA6B4111B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05892" y="2332491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11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04218"/>
            <a:ext cx="10515600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HEADSHOT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0434" y="2220686"/>
            <a:ext cx="4614954" cy="3968977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58AAA7-B70B-4E1C-A56C-0A7363AB56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8558" y="2272937"/>
            <a:ext cx="3279571" cy="391672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029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669771-BA99-42ED-8C37-95141B1639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4508" y="2352085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36C323CE-A2E0-443A-BA0F-8DFFFD29FA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22131" y="2352084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4FCCED-CCBF-4CE3-9941-8A59FCCE3B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09241" y="687977"/>
            <a:ext cx="4676929" cy="98219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CA" dirty="0"/>
              <a:t>HEADSHOT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2986553-3C9C-45BB-AE19-1139EC3210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5830" y="687977"/>
            <a:ext cx="4676929" cy="98219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CA" dirty="0"/>
              <a:t>HEADSHOT</a:t>
            </a:r>
          </a:p>
        </p:txBody>
      </p:sp>
    </p:spTree>
    <p:extLst>
      <p:ext uri="{BB962C8B-B14F-4D97-AF65-F5344CB8AC3E}">
        <p14:creationId xmlns:p14="http://schemas.microsoft.com/office/powerpoint/2010/main" val="2141217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407" y="1208694"/>
            <a:ext cx="398981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3720" y="1716516"/>
            <a:ext cx="4809844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903720" y="613857"/>
            <a:ext cx="4809844" cy="888371"/>
          </a:xfrm>
        </p:spPr>
        <p:txBody>
          <a:bodyPr anchor="b">
            <a:normAutofit/>
          </a:bodyPr>
          <a:lstStyle>
            <a:lvl1pPr marL="0" indent="0">
              <a:buNone/>
              <a:defRPr sz="4400" b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51074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0330" y="1330948"/>
            <a:ext cx="4163233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565878" y="1641241"/>
            <a:ext cx="4528635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5878" y="675746"/>
            <a:ext cx="4528635" cy="767700"/>
          </a:xfrm>
        </p:spPr>
        <p:txBody>
          <a:bodyPr anchor="b">
            <a:normAutofit/>
          </a:bodyPr>
          <a:lstStyle>
            <a:lvl1pPr marL="0" indent="0">
              <a:buNone/>
              <a:defRPr sz="4400" b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879534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statistic/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4288" y="2838059"/>
            <a:ext cx="8057214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QUOTE/SUBTITLE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760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5" name="Picture 4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7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1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2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6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1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812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5" r:id="rId8"/>
    <p:sldLayoutId id="2147483667" r:id="rId9"/>
    <p:sldLayoutId id="2147483650" r:id="rId10"/>
    <p:sldLayoutId id="2147483668" r:id="rId11"/>
    <p:sldLayoutId id="2147483669" r:id="rId12"/>
    <p:sldLayoutId id="2147483670" r:id="rId13"/>
    <p:sldLayoutId id="2147483672" r:id="rId14"/>
    <p:sldLayoutId id="2147483653" r:id="rId15"/>
    <p:sldLayoutId id="2147483673" r:id="rId16"/>
    <p:sldLayoutId id="2147483652" r:id="rId17"/>
    <p:sldLayoutId id="2147483671" r:id="rId18"/>
    <p:sldLayoutId id="2147483674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6276" y="2687806"/>
            <a:ext cx="6976131" cy="1034143"/>
          </a:xfrm>
        </p:spPr>
        <p:txBody>
          <a:bodyPr>
            <a:noAutofit/>
          </a:bodyPr>
          <a:lstStyle/>
          <a:p>
            <a:pPr rtl="0" fontAlgn="base"/>
            <a:r>
              <a:rPr lang="en-CA" sz="4000" b="1" dirty="0"/>
              <a:t>Government of Canada</a:t>
            </a:r>
            <a:br>
              <a:rPr lang="en-CA" sz="4000" b="1" dirty="0"/>
            </a:br>
            <a:r>
              <a:rPr lang="en-CA" sz="4000" b="1" dirty="0"/>
              <a:t>UX Community of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6276" y="4014731"/>
            <a:ext cx="6976131" cy="1504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A" dirty="0"/>
              <a:t>Web Executive Board</a:t>
            </a:r>
          </a:p>
          <a:p>
            <a:r>
              <a:rPr lang="en-CA" sz="2400" dirty="0">
                <a:solidFill>
                  <a:schemeClr val="bg1">
                    <a:lumMod val="50000"/>
                  </a:schemeClr>
                </a:solidFill>
              </a:rPr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149971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92A85-C285-94EC-6756-81BC2889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Call to action for managers and directors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2D9DD-41F0-9A2E-28B9-D2334287C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ask for your </a:t>
            </a:r>
            <a:r>
              <a:rPr lang="en-CA" b="1" dirty="0"/>
              <a:t>support</a:t>
            </a:r>
            <a:r>
              <a:rPr lang="en-CA" dirty="0"/>
              <a:t> in encouraging team members to actively participate in the community’s initiatives</a:t>
            </a:r>
          </a:p>
          <a:p>
            <a:r>
              <a:rPr lang="en-CA" dirty="0"/>
              <a:t>Cross-departmental </a:t>
            </a:r>
            <a:r>
              <a:rPr lang="en-CA" b="1" dirty="0"/>
              <a:t>collaboration</a:t>
            </a:r>
            <a:r>
              <a:rPr lang="en-CA" dirty="0"/>
              <a:t> is critical to the success of this work, and we encourage you to foster partnerships that can help achieve shared goals</a:t>
            </a:r>
          </a:p>
          <a:p>
            <a:r>
              <a:rPr lang="en-CA" dirty="0"/>
              <a:t>Your </a:t>
            </a:r>
            <a:r>
              <a:rPr lang="en-CA" b="1" dirty="0"/>
              <a:t>feedback</a:t>
            </a:r>
            <a:r>
              <a:rPr lang="en-CA" dirty="0"/>
              <a:t> is also invaluable in ensuring that the community’s priorities align with departmental needs and strategic objectives</a:t>
            </a:r>
          </a:p>
        </p:txBody>
      </p:sp>
    </p:spTree>
    <p:extLst>
      <p:ext uri="{BB962C8B-B14F-4D97-AF65-F5344CB8AC3E}">
        <p14:creationId xmlns:p14="http://schemas.microsoft.com/office/powerpoint/2010/main" val="359136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05EB-CAAF-2489-62EB-320DFC49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Q&amp;A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CCC22-3C39-EB42-D959-0835F77FB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Questions or concerns about the community or its focus? </a:t>
            </a:r>
          </a:p>
          <a:p>
            <a:r>
              <a:rPr lang="en-CA" dirty="0"/>
              <a:t>Are there additional priorities or challenges your department faces that this community could help address?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602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5A73-F055-C8B4-A403-89FFEAA3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focus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98647-DD74-B27F-D6D5-9F2EC25F2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CA" dirty="0"/>
              <a:t>Provide an overview of the UX Community of Practice</a:t>
            </a:r>
          </a:p>
          <a:p>
            <a:pPr marL="514350" indent="-514350">
              <a:buFont typeface="+mj-lt"/>
              <a:buAutoNum type="arabicParenR"/>
            </a:pPr>
            <a:r>
              <a:rPr lang="en-CA" dirty="0"/>
              <a:t>Share progress on community-building efforts, highlight the priorities identified by members, and outline the roadmap for upcoming projects</a:t>
            </a:r>
          </a:p>
          <a:p>
            <a:pPr marL="514350" indent="-514350">
              <a:buFont typeface="+mj-lt"/>
              <a:buAutoNum type="arabicParenR"/>
            </a:pPr>
            <a:r>
              <a:rPr lang="en-CA" dirty="0"/>
              <a:t>Engage you in supporting the community’s work and ensuring alignment with departmental goals</a:t>
            </a:r>
          </a:p>
        </p:txBody>
      </p:sp>
    </p:spTree>
    <p:extLst>
      <p:ext uri="{BB962C8B-B14F-4D97-AF65-F5344CB8AC3E}">
        <p14:creationId xmlns:p14="http://schemas.microsoft.com/office/powerpoint/2010/main" val="12018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CE2F-3C9B-B568-261A-150C72F10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Overview of the UX Community of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1678-7EB4-FB44-72A8-67244FE23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273" y="2233533"/>
            <a:ext cx="6294827" cy="4233871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Reestablished in June 2024</a:t>
            </a:r>
          </a:p>
          <a:p>
            <a:r>
              <a:rPr lang="en-CA" dirty="0"/>
              <a:t>Collaborative group of over 300 practitioners advancing UX practices and helping shape the future of UX in the GC</a:t>
            </a:r>
          </a:p>
          <a:p>
            <a:r>
              <a:rPr lang="en-CA" dirty="0"/>
              <a:t>Open to UX practitioners, whether you're new to UX or have years of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Vision:</a:t>
            </a:r>
          </a:p>
          <a:p>
            <a:pPr lvl="1"/>
            <a:r>
              <a:rPr lang="en-CA" dirty="0"/>
              <a:t>Promote user-centered design</a:t>
            </a:r>
          </a:p>
          <a:p>
            <a:pPr lvl="1"/>
            <a:r>
              <a:rPr lang="en-CA" dirty="0"/>
              <a:t>Build UX capacity across teams</a:t>
            </a:r>
          </a:p>
          <a:p>
            <a:pPr lvl="1"/>
            <a:r>
              <a:rPr lang="en-CA" dirty="0"/>
              <a:t>Exchange ideas, tackle common challenges, and develop tools and solutions that benefit all departments</a:t>
            </a:r>
          </a:p>
          <a:p>
            <a:pPr lvl="1"/>
            <a:r>
              <a:rPr lang="en-CA" dirty="0"/>
              <a:t>Improve the online experience of visitors</a:t>
            </a:r>
          </a:p>
          <a:p>
            <a:pPr lvl="1"/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2EA95-9A78-66E3-9EA0-E53DA7EF4C98}"/>
              </a:ext>
            </a:extLst>
          </p:cNvPr>
          <p:cNvSpPr txBox="1"/>
          <p:nvPr/>
        </p:nvSpPr>
        <p:spPr>
          <a:xfrm>
            <a:off x="7684333" y="1943090"/>
            <a:ext cx="35433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Co-chairs</a:t>
            </a:r>
          </a:p>
          <a:p>
            <a:pPr algn="ctr"/>
            <a:r>
              <a:rPr lang="en-CA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Antoine Bedward</a:t>
            </a:r>
            <a:b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Director, User Experience, Fisheries and Oceans Canada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Nicolas Pjontek</a:t>
            </a:r>
            <a: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Acting Director, Strategic Web Initiatives, Principal Publisher, Service Canada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Elizabeth Dussault</a:t>
            </a:r>
          </a:p>
          <a:p>
            <a:pPr algn="ctr"/>
            <a:r>
              <a:rPr lang="en-CA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Director, Integrated Channel and Common Interface, Canadian Digital Service, Employment and Social Development Canada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5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EFBC-0357-1D44-D646-F152AB7E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57" y="942398"/>
            <a:ext cx="10875523" cy="924033"/>
          </a:xfrm>
        </p:spPr>
        <p:txBody>
          <a:bodyPr>
            <a:normAutofit/>
          </a:bodyPr>
          <a:lstStyle/>
          <a:p>
            <a:r>
              <a:rPr lang="en-CA" dirty="0"/>
              <a:t>Community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14A1-36EF-32F4-A35C-FB970AC5B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057" y="2343727"/>
            <a:ext cx="4625342" cy="3759330"/>
          </a:xfrm>
        </p:spPr>
        <p:txBody>
          <a:bodyPr>
            <a:normAutofit/>
          </a:bodyPr>
          <a:lstStyle/>
          <a:p>
            <a:r>
              <a:rPr lang="en-CA" dirty="0"/>
              <a:t>Over the summer, a </a:t>
            </a:r>
            <a:r>
              <a:rPr lang="en-CA"/>
              <a:t>survey was </a:t>
            </a:r>
            <a:r>
              <a:rPr lang="en-CA" dirty="0"/>
              <a:t>conducted to identify focus areas for the community for the next 12 months</a:t>
            </a:r>
          </a:p>
          <a:p>
            <a:r>
              <a:rPr lang="en-CA" dirty="0"/>
              <a:t>Participation was healthy, with 42 members contributing their insights</a:t>
            </a:r>
          </a:p>
        </p:txBody>
      </p:sp>
      <p:graphicFrame>
        <p:nvGraphicFramePr>
          <p:cNvPr id="4" name="Chart 3" descr="Bar chart of top themes identified in survey responses. Themes identified are: Guidance, HR, Repository, Connecting/Networking, Advocacy, Tool/Procurement, Training, CoP Meetings, Collaboration, Pool of users for research and testing.">
            <a:extLst>
              <a:ext uri="{FF2B5EF4-FFF2-40B4-BE49-F238E27FC236}">
                <a16:creationId xmlns:a16="http://schemas.microsoft.com/office/drawing/2014/main" id="{39CEB096-EF29-F8D2-6DD4-C490101574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009078"/>
              </p:ext>
            </p:extLst>
          </p:nvPr>
        </p:nvGraphicFramePr>
        <p:xfrm>
          <a:off x="5905500" y="1866431"/>
          <a:ext cx="5582864" cy="444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13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3F9F-0B8B-46E4-88D7-06A69B9C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001" y="229220"/>
            <a:ext cx="10118361" cy="924033"/>
          </a:xfrm>
        </p:spPr>
        <p:txBody>
          <a:bodyPr/>
          <a:lstStyle/>
          <a:p>
            <a:r>
              <a:rPr lang="en-CA" dirty="0"/>
              <a:t>Overview of the 10 priorities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FEAC84-D9E2-1A82-97B4-679B4B8AF1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36638" y="1153253"/>
          <a:ext cx="10118724" cy="54254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28059">
                  <a:extLst>
                    <a:ext uri="{9D8B030D-6E8A-4147-A177-3AD203B41FA5}">
                      <a16:colId xmlns:a16="http://schemas.microsoft.com/office/drawing/2014/main" val="3362710567"/>
                    </a:ext>
                  </a:extLst>
                </a:gridCol>
                <a:gridCol w="7990665">
                  <a:extLst>
                    <a:ext uri="{9D8B030D-6E8A-4147-A177-3AD203B41FA5}">
                      <a16:colId xmlns:a16="http://schemas.microsoft.com/office/drawing/2014/main" val="2735079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256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Standard practices, templates, methodologies, metrics, best practices, etc.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587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Pools, statements of merit criteria, evaluation methods, classification, job descriptions, job opportunities, competencies, recruitment,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386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Repository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Repository of knowledge &amp; resources, previous studies &amp; findings,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4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Connecting / Networking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Contacts, making connections, building relationships, learning from others,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1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Advocacy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Advocating for the importance of UX, raise awareness, inclusion of UX, bridging the gap between functions, engaging senior management, promoting UX,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78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Tools / Procurement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Centrally procured and managed tools, GC licenses, improve access to tools,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87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Training resources, recommended training, mentorship, workshops, upskilling, capacity building, for </a:t>
                      </a:r>
                      <a:r>
                        <a:rPr lang="en-CA" dirty="0" err="1"/>
                        <a:t>UXers</a:t>
                      </a:r>
                      <a:r>
                        <a:rPr lang="en-CA" dirty="0"/>
                        <a:t>, for non-</a:t>
                      </a:r>
                      <a:r>
                        <a:rPr lang="en-CA" dirty="0" err="1"/>
                        <a:t>UXers</a:t>
                      </a:r>
                      <a:r>
                        <a:rPr lang="en-CA" dirty="0"/>
                        <a:t>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017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CoP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Sharing, showcase work done across GC, discussions, latest GC UX news, roundtable,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96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Collaborate with others, collaborate across depts, peer review,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25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Pool of 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Creating a pool of users for UX testing and research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59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73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9E4D-0A46-84CE-CD16-5344F143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80DA8-42C8-D59D-4885-3DA7DBA3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Based on survey results, we are organizing a series of projects to address the community’s top priorities</a:t>
            </a:r>
          </a:p>
          <a:p>
            <a:r>
              <a:rPr lang="en-CA" dirty="0"/>
              <a:t>Each project will have a clear focus and be led by community members</a:t>
            </a:r>
          </a:p>
          <a:p>
            <a:r>
              <a:rPr lang="en-CA" dirty="0"/>
              <a:t>We are also inviting contributions from practitioners across departments</a:t>
            </a:r>
          </a:p>
          <a:p>
            <a:r>
              <a:rPr lang="en-CA" dirty="0"/>
              <a:t>We surveyed members to confirm interest in contributing</a:t>
            </a:r>
          </a:p>
          <a:p>
            <a:pPr lvl="1"/>
            <a:r>
              <a:rPr lang="en-CA" dirty="0"/>
              <a:t>16 interested in leading</a:t>
            </a:r>
          </a:p>
          <a:p>
            <a:pPr lvl="1"/>
            <a:r>
              <a:rPr lang="en-CA" dirty="0"/>
              <a:t>75 interested in contributing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165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D2A6D-3911-9B90-EA8D-49C4FFBF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 of possible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A6A1-5490-5FDF-76C2-6D974D3F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CA" dirty="0"/>
              <a:t>Participant compensation guidelines</a:t>
            </a:r>
          </a:p>
          <a:p>
            <a:r>
              <a:rPr lang="en-CA" dirty="0"/>
              <a:t>Template usability testing script</a:t>
            </a:r>
          </a:p>
          <a:p>
            <a:r>
              <a:rPr lang="en-CA" dirty="0"/>
              <a:t>Comment analysis guidelines</a:t>
            </a:r>
          </a:p>
          <a:p>
            <a:r>
              <a:rPr lang="en-CA" dirty="0"/>
              <a:t>GC wide staffing pools</a:t>
            </a:r>
          </a:p>
          <a:p>
            <a:r>
              <a:rPr lang="en-CA" dirty="0"/>
              <a:t>Template SOMCs</a:t>
            </a:r>
          </a:p>
          <a:p>
            <a:r>
              <a:rPr lang="en-CA" dirty="0"/>
              <a:t>UX student pipeline</a:t>
            </a:r>
          </a:p>
          <a:p>
            <a:r>
              <a:rPr lang="en-CA" dirty="0"/>
              <a:t>Curated space on </a:t>
            </a:r>
            <a:r>
              <a:rPr lang="en-CA" dirty="0" err="1"/>
              <a:t>GCxchange</a:t>
            </a:r>
            <a:endParaRPr lang="en-CA" dirty="0"/>
          </a:p>
          <a:p>
            <a:r>
              <a:rPr lang="en-CA" dirty="0"/>
              <a:t>UX rolodex</a:t>
            </a:r>
          </a:p>
          <a:p>
            <a:r>
              <a:rPr lang="en-CA" dirty="0"/>
              <a:t>Networking events (e.g. coffee roulette)</a:t>
            </a:r>
          </a:p>
          <a:p>
            <a:r>
              <a:rPr lang="en-CA" dirty="0"/>
              <a:t>Central procurement of a tool</a:t>
            </a:r>
          </a:p>
          <a:p>
            <a:r>
              <a:rPr lang="en-CA" dirty="0"/>
              <a:t>Training covering the process to improve the performance of a task </a:t>
            </a:r>
          </a:p>
          <a:p>
            <a:r>
              <a:rPr lang="en-CA" dirty="0"/>
              <a:t>Training to dive into a specific part of that process (such as: comment analysis, usability testing, etc.)</a:t>
            </a:r>
          </a:p>
          <a:p>
            <a:r>
              <a:rPr lang="en-CA" dirty="0"/>
              <a:t>Mentorship program</a:t>
            </a:r>
          </a:p>
          <a:p>
            <a:r>
              <a:rPr lang="en-CA" dirty="0"/>
              <a:t>Design critiques</a:t>
            </a:r>
          </a:p>
          <a:p>
            <a:r>
              <a:rPr lang="en-CA" dirty="0"/>
              <a:t>Pilot central participant pool + recruitment services</a:t>
            </a:r>
          </a:p>
        </p:txBody>
      </p:sp>
    </p:spTree>
    <p:extLst>
      <p:ext uri="{BB962C8B-B14F-4D97-AF65-F5344CB8AC3E}">
        <p14:creationId xmlns:p14="http://schemas.microsoft.com/office/powerpoint/2010/main" val="309601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4FB6-42C5-4BB7-B953-2814CE29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Expected benefits for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1D5B0-391C-E232-E131-87A1BB191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Shared resources, tools and templates that reduce duplication of effort and save time</a:t>
            </a:r>
          </a:p>
          <a:p>
            <a:r>
              <a:rPr lang="en-CA" dirty="0"/>
              <a:t>Collaborative efforts will strengthen networks between UX practitioners, enabling more effective problem-solving and innovation</a:t>
            </a:r>
          </a:p>
          <a:p>
            <a:r>
              <a:rPr lang="en-CA" b="1" dirty="0"/>
              <a:t>Ultimately,</a:t>
            </a:r>
            <a:r>
              <a:rPr lang="en-CA" dirty="0"/>
              <a:t> improved visitor satisfaction by ensuring that digital services meets the needs of its visitors more effectively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659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D304-6447-6CAD-E3CA-AFEA5C5EE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B85E3-368D-FBD2-38F7-55085CEE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By early January 2025, we will finalize project plans, identify leaders and contributors, and begin work on key initiatives</a:t>
            </a:r>
          </a:p>
          <a:p>
            <a:r>
              <a:rPr lang="en-CA" dirty="0"/>
              <a:t>Share updates at the Web Executive Board to keep you informed of milestones and outcomes</a:t>
            </a:r>
          </a:p>
          <a:p>
            <a:r>
              <a:rPr lang="en-CA" dirty="0"/>
              <a:t>Institutions interested in contributing to specific projects or sharing their UX needs are invited to connect with the community for collaboration opportunities</a:t>
            </a:r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1110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45595|-2022598|-7453029|-14726787|-13009866|ESDC&quot;,&quot;Id&quot;:&quot;6669e7ea4446467238417aa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Presentation" id="{118940F2-6631-42FD-BA6D-70922B9F1170}" vid="{E568CF4D-0A9E-4204-BC29-2D6B599107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6aaf80-9812-406c-9dd3-ccb851cf3a75" xsi:nil="true"/>
    <SharedWithUsers xmlns="16ae990d-cc4b-4634-8c8f-e8cf67732c6a">
      <UserInfo>
        <DisplayName>Grover, Aashi [NC]</DisplayName>
        <AccountId>258</AccountId>
        <AccountType/>
      </UserInfo>
    </SharedWithUsers>
    <lcf76f155ced4ddcb4097134ff3c332f xmlns="a522bf8f-c9fb-4a27-a743-a5b91f6ecc10">
      <Terms xmlns="http://schemas.microsoft.com/office/infopath/2007/PartnerControls"/>
    </lcf76f155ced4ddcb4097134ff3c332f>
    <Email_x005f_x0020_Date xmlns="f76aaf80-9812-406c-9dd3-ccb851cf3a75" xsi:nil="true"/>
    <Email_x005f_x0020_Attachments xmlns="f76aaf80-9812-406c-9dd3-ccb851cf3a75" xsi:nil="true"/>
    <Email_x005f_x0020_From xmlns="f76aaf80-9812-406c-9dd3-ccb851cf3a75" xsi:nil="true"/>
    <Email_x005f_x0020_To xmlns="f76aaf80-9812-406c-9dd3-ccb851cf3a75" xsi:nil="true"/>
    <Email_x005f_x0020_Subject xmlns="f76aaf80-9812-406c-9dd3-ccb851cf3a75" xsi:nil="true"/>
    <Email_x005f_x0020_Conversation_x005f_x0020_Topic xmlns="f76aaf80-9812-406c-9dd3-ccb851cf3a75" xsi:nil="true"/>
    <Email_x005f_x0020_CC xmlns="f76aaf80-9812-406c-9dd3-ccb851cf3a75" xsi:nil="true"/>
    <_dlc_DocId xmlns="16ae990d-cc4b-4634-8c8f-e8cf67732c6a">U5XESX53V6WD-1278939039-31529</_dlc_DocId>
    <_dlc_DocIdUrl xmlns="16ae990d-cc4b-4634-8c8f-e8cf67732c6a">
      <Url>https://014gc.sharepoint.com/sites/BU7203758/_layouts/15/DocIdRedir.aspx?ID=U5XESX53V6WD-1278939039-31529</Url>
      <Description>U5XESX53V6WD-1278939039-31529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B994A0B92FB0479DBA26C9996A8A09" ma:contentTypeVersion="41" ma:contentTypeDescription="Create a new document." ma:contentTypeScope="" ma:versionID="f290d8b29a128a21690ee30b3bd519a7">
  <xsd:schema xmlns:xsd="http://www.w3.org/2001/XMLSchema" xmlns:xs="http://www.w3.org/2001/XMLSchema" xmlns:p="http://schemas.microsoft.com/office/2006/metadata/properties" xmlns:ns2="a522bf8f-c9fb-4a27-a743-a5b91f6ecc10" xmlns:ns3="16ae990d-cc4b-4634-8c8f-e8cf67732c6a" xmlns:ns4="f76aaf80-9812-406c-9dd3-ccb851cf3a75" targetNamespace="http://schemas.microsoft.com/office/2006/metadata/properties" ma:root="true" ma:fieldsID="c6a7b6781b9a7da3bc4ffeff280d10ab" ns2:_="" ns3:_="" ns4:_="">
    <xsd:import namespace="a522bf8f-c9fb-4a27-a743-a5b91f6ecc10"/>
    <xsd:import namespace="16ae990d-cc4b-4634-8c8f-e8cf67732c6a"/>
    <xsd:import namespace="f76aaf80-9812-406c-9dd3-ccb851cf3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4:Email_x005f_x0020_To" minOccurs="0"/>
                <xsd:element ref="ns4:Email_x005f_x0020_From" minOccurs="0"/>
                <xsd:element ref="ns4:Email_x005f_x0020_Subject" minOccurs="0"/>
                <xsd:element ref="ns4:Email_x005f_x0020_Conversation_x005f_x0020_Topic" minOccurs="0"/>
                <xsd:element ref="ns4:Email_x005f_x0020_CC" minOccurs="0"/>
                <xsd:element ref="ns4:Email_x005f_x0020_Date" minOccurs="0"/>
                <xsd:element ref="ns4:Email_x005f_x0020_Attachments" minOccurs="0"/>
                <xsd:element ref="ns3:_dlc_DocId" minOccurs="0"/>
                <xsd:element ref="ns3:_dlc_DocIdUrl" minOccurs="0"/>
                <xsd:element ref="ns3:_dlc_DocIdPersistId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2bf8f-c9fb-4a27-a743-a5b91f6ecc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fa6f064-5af2-4239-ab23-685642d595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3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990d-cc4b-4634-8c8f-e8cf67732c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3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aaf80-9812-406c-9dd3-ccb851cf3a7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5cb1838-5a46-483e-a98a-5f8ab89d7c02}" ma:internalName="TaxCatchAll" ma:showField="CatchAllData" ma:web="16ae990d-cc4b-4634-8c8f-e8cf67732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ail_x005f_x0020_To" ma:index="23" nillable="true" ma:displayName="Email To" ma:description="Email To" ma:hidden="true" ma:internalName="Email_x0020_To" ma:readOnly="false">
      <xsd:simpleType>
        <xsd:restriction base="dms:Text">
          <xsd:maxLength value="255"/>
        </xsd:restriction>
      </xsd:simpleType>
    </xsd:element>
    <xsd:element name="Email_x005f_x0020_From" ma:index="24" nillable="true" ma:displayName="Email From" ma:description="Email From" ma:hidden="true" ma:internalName="Email_x0020_From" ma:readOnly="false">
      <xsd:simpleType>
        <xsd:restriction base="dms:Text">
          <xsd:maxLength value="255"/>
        </xsd:restriction>
      </xsd:simpleType>
    </xsd:element>
    <xsd:element name="Email_x005f_x0020_Subject" ma:index="25" nillable="true" ma:displayName="Email Subject" ma:description="Email Subject" ma:hidden="true" ma:internalName="Email_x0020_Subject" ma:readOnly="false">
      <xsd:simpleType>
        <xsd:restriction base="dms:Text">
          <xsd:maxLength value="255"/>
        </xsd:restriction>
      </xsd:simpleType>
    </xsd:element>
    <xsd:element name="Email_x005f_x0020_Conversation_x005f_x0020_Topic" ma:index="26" nillable="true" ma:displayName="Email Conversation Topic" ma:description="Email Conversation Topic" ma:hidden="true" ma:internalName="Email_x0020_Conversation_x0020_Topic" ma:readOnly="false">
      <xsd:simpleType>
        <xsd:restriction base="dms:Text">
          <xsd:maxLength value="255"/>
        </xsd:restriction>
      </xsd:simpleType>
    </xsd:element>
    <xsd:element name="Email_x005f_x0020_CC" ma:index="27" nillable="true" ma:displayName="Email CC" ma:description="Email CC" ma:hidden="true" ma:internalName="Email_x0020_CC" ma:readOnly="false">
      <xsd:simpleType>
        <xsd:restriction base="dms:Text">
          <xsd:maxLength value="255"/>
        </xsd:restriction>
      </xsd:simpleType>
    </xsd:element>
    <xsd:element name="Email_x005f_x0020_Date" ma:index="28" nillable="true" ma:displayName="Email Date" ma:description="Email Date" ma:format="DateOnly" ma:hidden="true" ma:internalName="Email_x0020_Date" ma:readOnly="false">
      <xsd:simpleType>
        <xsd:restriction base="dms:DateTime"/>
      </xsd:simpleType>
    </xsd:element>
    <xsd:element name="Email_x005f_x0020_Attachments" ma:index="29" nillable="true" ma:displayName="Email Attachments" ma:description="Email Attachments" ma:hidden="true" ma:internalName="Email_x0020_Attachments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EAB719-7897-4617-ACFC-4BF71F22145A}">
  <ds:schemaRefs>
    <ds:schemaRef ds:uri="a522bf8f-c9fb-4a27-a743-a5b91f6ecc10"/>
    <ds:schemaRef ds:uri="http://purl.org/dc/terms/"/>
    <ds:schemaRef ds:uri="f76aaf80-9812-406c-9dd3-ccb851cf3a7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16ae990d-cc4b-4634-8c8f-e8cf67732c6a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3715370-1787-4E91-81CF-267615238C6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2410533-54A4-4E17-813E-9E2782B0EB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2bf8f-c9fb-4a27-a743-a5b91f6ecc10"/>
    <ds:schemaRef ds:uri="16ae990d-cc4b-4634-8c8f-e8cf67732c6a"/>
    <ds:schemaRef ds:uri="f76aaf80-9812-406c-9dd3-ccb851cf3a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0C01B9F-E648-4B5D-B8EC-2FF69EB430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2024-11 UXCoP Update</Template>
  <TotalTime>156</TotalTime>
  <Words>772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Government of Canada UX Community of Practice</vt:lpstr>
      <vt:lpstr>Our focus today</vt:lpstr>
      <vt:lpstr>Overview of the UX Community of Practice</vt:lpstr>
      <vt:lpstr>Community priorities</vt:lpstr>
      <vt:lpstr>Overview of the 10 priorities</vt:lpstr>
      <vt:lpstr>Project planning</vt:lpstr>
      <vt:lpstr>Examples of possible projects</vt:lpstr>
      <vt:lpstr>Expected benefits for institutions</vt:lpstr>
      <vt:lpstr>Next steps</vt:lpstr>
      <vt:lpstr>Call to action for managers and directors</vt:lpstr>
      <vt:lpstr>Q&amp;A and discussion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UX Community of Practice</dc:title>
  <dc:creator>Pjontek, Nicolas N [NC]</dc:creator>
  <cp:lastModifiedBy>Pjontek, Nicolas N [NC]</cp:lastModifiedBy>
  <cp:revision>7</cp:revision>
  <dcterms:created xsi:type="dcterms:W3CDTF">2024-11-18T18:21:22Z</dcterms:created>
  <dcterms:modified xsi:type="dcterms:W3CDTF">2024-11-20T16:35:36Z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0x010100C5B994A0B92FB0479DBA26C9996A8A09</vt:lpwstr>
  </property>
  <property fmtid="{D5CDD505-2E9C-101B-9397-08002B2CF9AE}" pid="3" name="MediaServiceImageTags">
    <vt:lpwstr/>
  </property>
  <property fmtid="{D5CDD505-2E9C-101B-9397-08002B2CF9AE}" pid="4" name="_dlc_DocIdItemGuid">
    <vt:lpwstr>d6dd2a68-6374-4829-a365-42f7f7368d0c</vt:lpwstr>
  </property>
</Properties>
</file>