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6" r:id="rId3"/>
    <p:sldId id="258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8" autoAdjust="0"/>
    <p:restoredTop sz="96323" autoAdjust="0"/>
  </p:normalViewPr>
  <p:slideViewPr>
    <p:cSldViewPr snapToGrid="0">
      <p:cViewPr varScale="1">
        <p:scale>
          <a:sx n="82" d="100"/>
          <a:sy n="82" d="100"/>
        </p:scale>
        <p:origin x="296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22BE-70C8-459F-8152-7FC10E3CBFDD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F87-3E35-465C-B013-56F79BFDFB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76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22BE-70C8-459F-8152-7FC10E3CBFDD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F87-3E35-465C-B013-56F79BFDFB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263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22BE-70C8-459F-8152-7FC10E3CBFDD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F87-3E35-465C-B013-56F79BFDFB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3576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22BE-70C8-459F-8152-7FC10E3CBFDD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F87-3E35-465C-B013-56F79BFDFB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2794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22BE-70C8-459F-8152-7FC10E3CBFDD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F87-3E35-465C-B013-56F79BFDFB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6878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22BE-70C8-459F-8152-7FC10E3CBFDD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F87-3E35-465C-B013-56F79BFDFB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5970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22BE-70C8-459F-8152-7FC10E3CBFDD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F87-3E35-465C-B013-56F79BFDFB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389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22BE-70C8-459F-8152-7FC10E3CBFDD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F87-3E35-465C-B013-56F79BFDFB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861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22BE-70C8-459F-8152-7FC10E3CBFDD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F87-3E35-465C-B013-56F79BFDFB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728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22BE-70C8-459F-8152-7FC10E3CBFDD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F87-3E35-465C-B013-56F79BFDFB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638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522BE-70C8-459F-8152-7FC10E3CBFDD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4F87-3E35-465C-B013-56F79BFDFB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431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522BE-70C8-459F-8152-7FC10E3CBFDD}" type="datetimeFigureOut">
              <a:rPr lang="en-CA" smtClean="0"/>
              <a:t>2023-01-31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C4F87-3E35-465C-B013-56F79BFDFB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2974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sv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a/imgres?imgurl=https://s3.ca-central-1.amazonaws.com/vectorinstitute.ai/images/logos/Canada_Wordmark_EN.png&amp;imgrefurl=http://vectorinstitute.ai/&amp;docid=yhgK_zErh6d3aM&amp;tbnid=IIIM82B5TUYATM:&amp;vet=10ahUKEwjuq8nnosTZAhVQQq0KHQN_B-QQMwhPKAkwCQ..i&amp;w=1165&amp;h=303&amp;bih=479&amp;biw=1188&amp;q=canada%20wordmark&amp;ved=0ahUKEwjuq8nnosTZAhVQQq0KHQN_B-QQMwhPKAkwCQ&amp;iact=mrc&amp;uact=8" TargetMode="Externa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6" Type="http://schemas.openxmlformats.org/officeDocument/2006/relationships/hyperlink" Target="https://wiki.gccollab.ca/images/7/7e/WTP_-_Floorplan_Announcement_One_Pager_EN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6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1.png"/><Relationship Id="rId7" Type="http://schemas.openxmlformats.org/officeDocument/2006/relationships/image" Target="../media/image20.wmf"/><Relationship Id="rId12" Type="http://schemas.openxmlformats.org/officeDocument/2006/relationships/image" Target="../media/image11.png"/><Relationship Id="rId17" Type="http://schemas.openxmlformats.org/officeDocument/2006/relationships/image" Target="../media/image17.png"/><Relationship Id="rId2" Type="http://schemas.openxmlformats.org/officeDocument/2006/relationships/image" Target="../media/image6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12.png"/><Relationship Id="rId5" Type="http://schemas.openxmlformats.org/officeDocument/2006/relationships/image" Target="../media/image3.png"/><Relationship Id="rId15" Type="http://schemas.openxmlformats.org/officeDocument/2006/relationships/image" Target="../media/image16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2.sv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raphic 57">
            <a:extLst>
              <a:ext uri="{FF2B5EF4-FFF2-40B4-BE49-F238E27FC236}">
                <a16:creationId xmlns:a16="http://schemas.microsoft.com/office/drawing/2014/main" id="{E0B76CE5-9F4A-4BB5-94BD-5451F21451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864475">
            <a:off x="4566144" y="3717541"/>
            <a:ext cx="1776120" cy="177612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E9E17953-C8F5-45DE-AC52-2661CED7F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76" y="267958"/>
            <a:ext cx="5387699" cy="294215"/>
          </a:xfrm>
        </p:spPr>
        <p:txBody>
          <a:bodyPr>
            <a:normAutofit fontScale="90000"/>
          </a:bodyPr>
          <a:lstStyle/>
          <a:p>
            <a:r>
              <a:rPr lang="fr-CA" dirty="0"/>
              <a:t>Notre nouveau plan d’étage!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401CEC-1BD2-415B-8018-D3B766D169D6}"/>
              </a:ext>
            </a:extLst>
          </p:cNvPr>
          <p:cNvSpPr txBox="1"/>
          <p:nvPr/>
        </p:nvSpPr>
        <p:spPr>
          <a:xfrm>
            <a:off x="165849" y="635195"/>
            <a:ext cx="65629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fr-CA" sz="1000" dirty="0">
                <a:latin typeface="Arial" panose="020B0604020202020204" pitchFamily="34" charset="0"/>
                <a:cs typeface="Arial" panose="020B0604020202020204" pitchFamily="34" charset="0"/>
              </a:rPr>
              <a:t>Et voilà! Voici votre nouveau plan d’étage pour [</a:t>
            </a:r>
            <a:r>
              <a:rPr lang="fr-CA" sz="10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LIEU</a:t>
            </a:r>
            <a:r>
              <a:rPr lang="fr-CA" sz="1000" dirty="0">
                <a:latin typeface="Arial" panose="020B0604020202020204" pitchFamily="34" charset="0"/>
                <a:cs typeface="Arial" panose="020B0604020202020204" pitchFamily="34" charset="0"/>
              </a:rPr>
              <a:t>]. Votre nouveau milieu de travail sera moderne, efficace et inclusif tout en favorisant la flexibilité et la mobilité. </a:t>
            </a:r>
            <a:r>
              <a:rPr lang="fr-CA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Nous vous invitons à utiliser ce plan d'étage pour visualiser comment vous pourriez utiliser l'espace, où vous pourriez vous concentrer ou collaborer et ce que ce nouvel espace de travail a à offrir. </a:t>
            </a:r>
            <a:r>
              <a:rPr lang="fr-CA" sz="1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Sachez que ce plan d’étage pourrait changer à nouveau. </a:t>
            </a:r>
            <a:endParaRPr lang="fr-CA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8B23E089-5562-4D98-ACBB-E9A4CB0CA152}"/>
              </a:ext>
            </a:extLst>
          </p:cNvPr>
          <p:cNvSpPr/>
          <p:nvPr/>
        </p:nvSpPr>
        <p:spPr>
          <a:xfrm>
            <a:off x="165848" y="1413870"/>
            <a:ext cx="6562905" cy="3992245"/>
          </a:xfrm>
          <a:prstGeom prst="rect">
            <a:avLst/>
          </a:prstGeom>
          <a:solidFill>
            <a:srgbClr val="A8CE75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</a:rPr>
              <a:t>DEMANDEZ AUX CONCEPTEURS </a:t>
            </a:r>
          </a:p>
          <a:p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</a:rPr>
              <a:t>DE FOURNIR UN PLAN DE ZONAGE </a:t>
            </a:r>
          </a:p>
          <a:p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</a:rPr>
              <a:t>FONCTIONNEL PUIS AFFICHEZ-LE ICI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B7F16F-44F9-423A-91A2-03F8D8300295}"/>
              </a:ext>
            </a:extLst>
          </p:cNvPr>
          <p:cNvSpPr txBox="1"/>
          <p:nvPr/>
        </p:nvSpPr>
        <p:spPr>
          <a:xfrm>
            <a:off x="4721146" y="1549697"/>
            <a:ext cx="19463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b="1" i="1" dirty="0"/>
              <a:t>Plan de zonage fonctionnel</a:t>
            </a:r>
          </a:p>
        </p:txBody>
      </p:sp>
      <p:sp>
        <p:nvSpPr>
          <p:cNvPr id="7" name="Rectangle 6" descr="Couleur assortie avec zone interactive">
            <a:extLst>
              <a:ext uri="{FF2B5EF4-FFF2-40B4-BE49-F238E27FC236}">
                <a16:creationId xmlns:a16="http://schemas.microsoft.com/office/drawing/2014/main" id="{D78C9705-3B47-48CB-A504-5E151F78F7EC}"/>
              </a:ext>
            </a:extLst>
          </p:cNvPr>
          <p:cNvSpPr/>
          <p:nvPr/>
        </p:nvSpPr>
        <p:spPr>
          <a:xfrm>
            <a:off x="4915204" y="1884857"/>
            <a:ext cx="202897" cy="202897"/>
          </a:xfrm>
          <a:prstGeom prst="rect">
            <a:avLst/>
          </a:prstGeom>
          <a:solidFill>
            <a:srgbClr val="BA84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A8AAAF-0F44-4C69-8620-FFA79DCED3B7}"/>
              </a:ext>
            </a:extLst>
          </p:cNvPr>
          <p:cNvSpPr txBox="1"/>
          <p:nvPr/>
        </p:nvSpPr>
        <p:spPr>
          <a:xfrm>
            <a:off x="5118100" y="1851991"/>
            <a:ext cx="1549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Zone interactive</a:t>
            </a:r>
            <a:endParaRPr lang="en-CA" sz="1100" dirty="0"/>
          </a:p>
        </p:txBody>
      </p:sp>
      <p:sp>
        <p:nvSpPr>
          <p:cNvPr id="8" name="Rectangle 7" descr="Couleur assortie avec zone de transition">
            <a:extLst>
              <a:ext uri="{FF2B5EF4-FFF2-40B4-BE49-F238E27FC236}">
                <a16:creationId xmlns:a16="http://schemas.microsoft.com/office/drawing/2014/main" id="{B1612249-EF16-416D-B249-3C6E51DABDEC}"/>
              </a:ext>
            </a:extLst>
          </p:cNvPr>
          <p:cNvSpPr/>
          <p:nvPr/>
        </p:nvSpPr>
        <p:spPr>
          <a:xfrm>
            <a:off x="4917318" y="2182850"/>
            <a:ext cx="202897" cy="202897"/>
          </a:xfrm>
          <a:prstGeom prst="rect">
            <a:avLst/>
          </a:prstGeom>
          <a:solidFill>
            <a:srgbClr val="F8F6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636957-8334-4CF8-B73C-29E6F386E2CE}"/>
              </a:ext>
            </a:extLst>
          </p:cNvPr>
          <p:cNvSpPr txBox="1"/>
          <p:nvPr/>
        </p:nvSpPr>
        <p:spPr>
          <a:xfrm>
            <a:off x="5118100" y="2146467"/>
            <a:ext cx="1549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Zone de transition</a:t>
            </a:r>
            <a:endParaRPr lang="en-CA" sz="1100" dirty="0"/>
          </a:p>
        </p:txBody>
      </p:sp>
      <p:sp>
        <p:nvSpPr>
          <p:cNvPr id="9" name="Rectangle 8" descr="Couleur assortie avec zone tranquille">
            <a:extLst>
              <a:ext uri="{FF2B5EF4-FFF2-40B4-BE49-F238E27FC236}">
                <a16:creationId xmlns:a16="http://schemas.microsoft.com/office/drawing/2014/main" id="{76A6BE8B-2ECC-4A35-8EBF-DFFEAD0CE8B9}"/>
              </a:ext>
            </a:extLst>
          </p:cNvPr>
          <p:cNvSpPr/>
          <p:nvPr/>
        </p:nvSpPr>
        <p:spPr>
          <a:xfrm>
            <a:off x="4915203" y="2480843"/>
            <a:ext cx="202897" cy="202897"/>
          </a:xfrm>
          <a:prstGeom prst="rect">
            <a:avLst/>
          </a:prstGeom>
          <a:solidFill>
            <a:srgbClr val="A2F6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8D9D6F-BD4A-473A-87D1-A100B403AE3A}"/>
              </a:ext>
            </a:extLst>
          </p:cNvPr>
          <p:cNvSpPr txBox="1"/>
          <p:nvPr/>
        </p:nvSpPr>
        <p:spPr>
          <a:xfrm>
            <a:off x="5118100" y="2440943"/>
            <a:ext cx="1549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100" dirty="0"/>
              <a:t>Zone tranquille</a:t>
            </a:r>
          </a:p>
        </p:txBody>
      </p:sp>
      <p:grpSp>
        <p:nvGrpSpPr>
          <p:cNvPr id="10" name="Group 9" descr="Boussole avec une mention Nord en haut">
            <a:extLst>
              <a:ext uri="{FF2B5EF4-FFF2-40B4-BE49-F238E27FC236}">
                <a16:creationId xmlns:a16="http://schemas.microsoft.com/office/drawing/2014/main" id="{51CA5CFB-1C67-49DD-A86B-A04157ADB5DC}"/>
              </a:ext>
            </a:extLst>
          </p:cNvPr>
          <p:cNvGrpSpPr/>
          <p:nvPr/>
        </p:nvGrpSpPr>
        <p:grpSpPr>
          <a:xfrm>
            <a:off x="4804496" y="3062538"/>
            <a:ext cx="440346" cy="601980"/>
            <a:chOff x="4834806" y="4059628"/>
            <a:chExt cx="565076" cy="772493"/>
          </a:xfrm>
        </p:grpSpPr>
        <p:pic>
          <p:nvPicPr>
            <p:cNvPr id="11" name="Graphic 10" descr="Compass">
              <a:extLst>
                <a:ext uri="{FF2B5EF4-FFF2-40B4-BE49-F238E27FC236}">
                  <a16:creationId xmlns:a16="http://schemas.microsoft.com/office/drawing/2014/main" id="{A027BAB6-3087-45AC-BD72-DB8D4A2C8F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8884561">
              <a:off x="4834806" y="4267045"/>
              <a:ext cx="565076" cy="565076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6E431CD-108B-44C9-B138-B24C36CDA648}"/>
                </a:ext>
              </a:extLst>
            </p:cNvPr>
            <p:cNvSpPr txBox="1"/>
            <p:nvPr/>
          </p:nvSpPr>
          <p:spPr>
            <a:xfrm>
              <a:off x="4957004" y="4059628"/>
              <a:ext cx="387178" cy="296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en-CA"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9E71F4CD-76AA-485C-9F52-5A700461CF2B}"/>
              </a:ext>
            </a:extLst>
          </p:cNvPr>
          <p:cNvSpPr txBox="1"/>
          <p:nvPr/>
        </p:nvSpPr>
        <p:spPr>
          <a:xfrm>
            <a:off x="5174995" y="2997604"/>
            <a:ext cx="16744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1200" dirty="0">
                <a:highlight>
                  <a:srgbClr val="FFFF00"/>
                </a:highlight>
              </a:rPr>
              <a:t>Faites pivoter la boussole afin de correspondre à votre plan d’étage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A303CCF-2AA2-4745-9B1E-5C69A1ECDFB4}"/>
              </a:ext>
            </a:extLst>
          </p:cNvPr>
          <p:cNvSpPr txBox="1"/>
          <p:nvPr/>
        </p:nvSpPr>
        <p:spPr>
          <a:xfrm>
            <a:off x="4721147" y="4213095"/>
            <a:ext cx="1568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200" b="1" dirty="0"/>
              <a:t>Vos points de travail et locaux de soutien!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ECE5772-1241-4C48-BDBB-4CAA12949AD0}"/>
              </a:ext>
            </a:extLst>
          </p:cNvPr>
          <p:cNvSpPr txBox="1"/>
          <p:nvPr/>
        </p:nvSpPr>
        <p:spPr>
          <a:xfrm>
            <a:off x="104595" y="5406115"/>
            <a:ext cx="1296965" cy="282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b="1" i="1" dirty="0">
                <a:solidFill>
                  <a:schemeClr val="accent2">
                    <a:lumMod val="50000"/>
                  </a:schemeClr>
                </a:solidFill>
              </a:rPr>
              <a:t>Individuel fermé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6C47248-7947-401E-BF74-7618CF092E09}"/>
              </a:ext>
            </a:extLst>
          </p:cNvPr>
          <p:cNvSpPr txBox="1"/>
          <p:nvPr/>
        </p:nvSpPr>
        <p:spPr>
          <a:xfrm>
            <a:off x="1330902" y="5406115"/>
            <a:ext cx="1298299" cy="282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b="1" i="1" dirty="0">
                <a:solidFill>
                  <a:schemeClr val="accent2"/>
                </a:solidFill>
              </a:rPr>
              <a:t>Individuel ouvert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5F701AF-67EE-4883-AAAC-4CA37D8248F7}"/>
              </a:ext>
            </a:extLst>
          </p:cNvPr>
          <p:cNvSpPr txBox="1"/>
          <p:nvPr/>
        </p:nvSpPr>
        <p:spPr>
          <a:xfrm>
            <a:off x="2562332" y="5406115"/>
            <a:ext cx="1469227" cy="282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b="1" i="1" dirty="0">
                <a:solidFill>
                  <a:schemeClr val="accent4"/>
                </a:solidFill>
              </a:rPr>
              <a:t>Collaboratif ouvert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DE3888C-911E-42F5-837F-6C0D7EFD8DBA}"/>
              </a:ext>
            </a:extLst>
          </p:cNvPr>
          <p:cNvSpPr txBox="1"/>
          <p:nvPr/>
        </p:nvSpPr>
        <p:spPr>
          <a:xfrm>
            <a:off x="3920055" y="5406115"/>
            <a:ext cx="1674414" cy="282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b="1" i="1" dirty="0">
                <a:solidFill>
                  <a:schemeClr val="accent4">
                    <a:lumMod val="75000"/>
                  </a:schemeClr>
                </a:solidFill>
              </a:rPr>
              <a:t>Collaboratif fermé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326BD2F5-C4E6-4DD2-9884-0328F70567DD}"/>
              </a:ext>
            </a:extLst>
          </p:cNvPr>
          <p:cNvSpPr txBox="1"/>
          <p:nvPr/>
        </p:nvSpPr>
        <p:spPr>
          <a:xfrm>
            <a:off x="5313939" y="5406115"/>
            <a:ext cx="1674414" cy="282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b="1" i="1" dirty="0">
                <a:solidFill>
                  <a:schemeClr val="accent5"/>
                </a:solidFill>
              </a:rPr>
              <a:t>Locaux de soutien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0C33EAF9-A124-4B93-9708-E6A09EE66D92}"/>
              </a:ext>
            </a:extLst>
          </p:cNvPr>
          <p:cNvSpPr txBox="1"/>
          <p:nvPr/>
        </p:nvSpPr>
        <p:spPr>
          <a:xfrm>
            <a:off x="185892" y="5932608"/>
            <a:ext cx="57161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>
                <a:highlight>
                  <a:srgbClr val="FFFF00"/>
                </a:highlight>
              </a:rPr>
              <a:t>Présentez les points de travail qui figurent sur votre plan : utilisez le répertoire des points de travail offert à la page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>
                <a:highlight>
                  <a:srgbClr val="FFFF00"/>
                </a:highlight>
              </a:rPr>
              <a:t>Numérotez les différents points de travail et affichez les numéros sur le plan d’étage afin de les localiser sur l’étage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>
                <a:highlight>
                  <a:srgbClr val="FFFF00"/>
                </a:highlight>
              </a:rPr>
              <a:t>Voir page 3 pour un exemple </a:t>
            </a:r>
          </a:p>
          <a:p>
            <a:pPr lvl="1"/>
            <a:endParaRPr lang="en-CA" sz="1400" dirty="0">
              <a:highlight>
                <a:srgbClr val="FFFF00"/>
              </a:highlight>
            </a:endParaRPr>
          </a:p>
        </p:txBody>
      </p:sp>
      <p:pic>
        <p:nvPicPr>
          <p:cNvPr id="148" name="Picture 147">
            <a:hlinkClick r:id="rId6"/>
            <a:extLst>
              <a:ext uri="{FF2B5EF4-FFF2-40B4-BE49-F238E27FC236}">
                <a16:creationId xmlns:a16="http://schemas.microsoft.com/office/drawing/2014/main" id="{B2BA7FBF-D1B0-4CF9-B7AE-7822D6AB9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048" y="8735905"/>
            <a:ext cx="774700" cy="200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F11F9B4-B3F7-64AF-3AFA-D1C234AD7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035" y="222660"/>
            <a:ext cx="1002665" cy="1924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497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2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274;p2">
            <a:extLst>
              <a:ext uri="{FF2B5EF4-FFF2-40B4-BE49-F238E27FC236}">
                <a16:creationId xmlns:a16="http://schemas.microsoft.com/office/drawing/2014/main" id="{A4522A0C-7CB0-4508-A024-B6F4B4626FEC}"/>
              </a:ext>
            </a:extLst>
          </p:cNvPr>
          <p:cNvSpPr txBox="1"/>
          <p:nvPr/>
        </p:nvSpPr>
        <p:spPr>
          <a:xfrm>
            <a:off x="94473" y="-23733"/>
            <a:ext cx="500878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b="1" i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Supprimez cette page</a:t>
            </a:r>
            <a:endParaRPr lang="fr-CA" dirty="0"/>
          </a:p>
        </p:txBody>
      </p:sp>
      <p:sp>
        <p:nvSpPr>
          <p:cNvPr id="88" name="Title 1">
            <a:extLst>
              <a:ext uri="{FF2B5EF4-FFF2-40B4-BE49-F238E27FC236}">
                <a16:creationId xmlns:a16="http://schemas.microsoft.com/office/drawing/2014/main" id="{2E950A5F-C48F-46F9-98C2-CFC0720EF76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66457" y="652674"/>
            <a:ext cx="5387699" cy="29421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Répertoire des points de travail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155E1D6-0513-475D-B088-BA34C2CF7F66}"/>
              </a:ext>
            </a:extLst>
          </p:cNvPr>
          <p:cNvSpPr txBox="1"/>
          <p:nvPr/>
        </p:nvSpPr>
        <p:spPr>
          <a:xfrm>
            <a:off x="218780" y="984827"/>
            <a:ext cx="5812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fr-CA" sz="1000" dirty="0">
                <a:latin typeface="Arial" panose="020B0604020202020204" pitchFamily="34" charset="0"/>
                <a:cs typeface="Arial" panose="020B0604020202020204" pitchFamily="34" charset="0"/>
              </a:rPr>
              <a:t>Sélectionnez les points de travail qui seront offerts dans votre nouveau plan d’étage et énumérez-les sous le plan d’étage à la première page.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3A89A5D7-D99F-4175-84F7-DAFCD84A35EC}"/>
              </a:ext>
            </a:extLst>
          </p:cNvPr>
          <p:cNvSpPr txBox="1"/>
          <p:nvPr/>
        </p:nvSpPr>
        <p:spPr>
          <a:xfrm>
            <a:off x="30035" y="1534451"/>
            <a:ext cx="1296965" cy="282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b="1" i="1" dirty="0">
                <a:solidFill>
                  <a:schemeClr val="accent2">
                    <a:lumMod val="50000"/>
                  </a:schemeClr>
                </a:solidFill>
              </a:rPr>
              <a:t>Individuel fermé</a:t>
            </a:r>
          </a:p>
        </p:txBody>
      </p:sp>
      <p:grpSp>
        <p:nvGrpSpPr>
          <p:cNvPr id="165" name="Group 164" descr="Image de la salle de concentration - Une pièce avec deux portes vitrées, avec un bureau et un bureau avec une chaise et deux moniteurs">
            <a:extLst>
              <a:ext uri="{FF2B5EF4-FFF2-40B4-BE49-F238E27FC236}">
                <a16:creationId xmlns:a16="http://schemas.microsoft.com/office/drawing/2014/main" id="{615F5239-94B4-4B03-BC13-D492F97CDF76}"/>
              </a:ext>
            </a:extLst>
          </p:cNvPr>
          <p:cNvGrpSpPr/>
          <p:nvPr/>
        </p:nvGrpSpPr>
        <p:grpSpPr>
          <a:xfrm>
            <a:off x="128390" y="1985250"/>
            <a:ext cx="1407912" cy="1096343"/>
            <a:chOff x="163721" y="1860362"/>
            <a:chExt cx="1407912" cy="1096343"/>
          </a:xfrm>
        </p:grpSpPr>
        <p:pic>
          <p:nvPicPr>
            <p:cNvPr id="166" name="Picture 165">
              <a:extLst>
                <a:ext uri="{FF2B5EF4-FFF2-40B4-BE49-F238E27FC236}">
                  <a16:creationId xmlns:a16="http://schemas.microsoft.com/office/drawing/2014/main" id="{F692F867-68B3-4DF7-9991-DC7380061B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87082" y="2302873"/>
              <a:ext cx="648045" cy="653832"/>
            </a:xfrm>
            <a:prstGeom prst="rect">
              <a:avLst/>
            </a:prstGeom>
          </p:spPr>
        </p:pic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42FF1862-F1DD-48F4-BBF6-718EFC0950EB}"/>
                </a:ext>
              </a:extLst>
            </p:cNvPr>
            <p:cNvSpPr txBox="1"/>
            <p:nvPr/>
          </p:nvSpPr>
          <p:spPr>
            <a:xfrm>
              <a:off x="343184" y="1860362"/>
              <a:ext cx="12284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Salle de concentration</a:t>
              </a:r>
              <a:endParaRPr lang="en-CA" sz="1200" b="1" i="1" dirty="0"/>
            </a:p>
          </p:txBody>
        </p: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39E07629-7679-40FF-B40E-21E20C6F58B1}"/>
                </a:ext>
              </a:extLst>
            </p:cNvPr>
            <p:cNvSpPr/>
            <p:nvPr/>
          </p:nvSpPr>
          <p:spPr>
            <a:xfrm>
              <a:off x="163721" y="2015574"/>
              <a:ext cx="239032" cy="243379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9" name="Group 168" descr="Image salle d'étude - Une pièce avec plusieurs postes de travail dans deux rangées différentes.">
            <a:extLst>
              <a:ext uri="{FF2B5EF4-FFF2-40B4-BE49-F238E27FC236}">
                <a16:creationId xmlns:a16="http://schemas.microsoft.com/office/drawing/2014/main" id="{ABD68D74-AC87-4EA9-8ACF-83367DCE5C2B}"/>
              </a:ext>
            </a:extLst>
          </p:cNvPr>
          <p:cNvGrpSpPr/>
          <p:nvPr/>
        </p:nvGrpSpPr>
        <p:grpSpPr>
          <a:xfrm>
            <a:off x="128332" y="3077368"/>
            <a:ext cx="1428374" cy="947686"/>
            <a:chOff x="103875" y="6937459"/>
            <a:chExt cx="1428374" cy="947686"/>
          </a:xfrm>
        </p:grpSpPr>
        <p:grpSp>
          <p:nvGrpSpPr>
            <p:cNvPr id="170" name="Group 169">
              <a:extLst>
                <a:ext uri="{FF2B5EF4-FFF2-40B4-BE49-F238E27FC236}">
                  <a16:creationId xmlns:a16="http://schemas.microsoft.com/office/drawing/2014/main" id="{940F17D2-279C-4E1F-898A-8FAB9B399D57}"/>
                </a:ext>
              </a:extLst>
            </p:cNvPr>
            <p:cNvGrpSpPr/>
            <p:nvPr/>
          </p:nvGrpSpPr>
          <p:grpSpPr>
            <a:xfrm>
              <a:off x="103875" y="6962598"/>
              <a:ext cx="986447" cy="922547"/>
              <a:chOff x="831170" y="5011655"/>
              <a:chExt cx="986447" cy="922547"/>
            </a:xfrm>
          </p:grpSpPr>
          <p:pic>
            <p:nvPicPr>
              <p:cNvPr id="172" name="Picture 171">
                <a:extLst>
                  <a:ext uri="{FF2B5EF4-FFF2-40B4-BE49-F238E27FC236}">
                    <a16:creationId xmlns:a16="http://schemas.microsoft.com/office/drawing/2014/main" id="{89BF6101-F6C5-47CE-B829-04D8714F67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984998" y="5252968"/>
                <a:ext cx="832619" cy="681234"/>
              </a:xfrm>
              <a:prstGeom prst="rect">
                <a:avLst/>
              </a:prstGeom>
            </p:spPr>
          </p:pic>
          <p:sp>
            <p:nvSpPr>
              <p:cNvPr id="173" name="Oval 172">
                <a:extLst>
                  <a:ext uri="{FF2B5EF4-FFF2-40B4-BE49-F238E27FC236}">
                    <a16:creationId xmlns:a16="http://schemas.microsoft.com/office/drawing/2014/main" id="{A009A61F-564E-46FB-AD1B-23A6917401B4}"/>
                  </a:ext>
                </a:extLst>
              </p:cNvPr>
              <p:cNvSpPr/>
              <p:nvPr/>
            </p:nvSpPr>
            <p:spPr>
              <a:xfrm>
                <a:off x="831170" y="5011655"/>
                <a:ext cx="239032" cy="243379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E35C118B-600F-4ADE-87B2-4C7093899591}"/>
                </a:ext>
              </a:extLst>
            </p:cNvPr>
            <p:cNvSpPr txBox="1"/>
            <p:nvPr/>
          </p:nvSpPr>
          <p:spPr>
            <a:xfrm>
              <a:off x="303800" y="6937459"/>
              <a:ext cx="12284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Salle </a:t>
              </a:r>
              <a:r>
                <a:rPr lang="en-US" sz="1200" b="1" i="1" dirty="0" err="1"/>
                <a:t>d’étude</a:t>
              </a:r>
              <a:endParaRPr lang="en-CA" sz="1200" b="1" i="1" dirty="0"/>
            </a:p>
          </p:txBody>
        </p:sp>
      </p:grpSp>
      <p:grpSp>
        <p:nvGrpSpPr>
          <p:cNvPr id="161" name="Group 160" descr="Image Cabine téléphonique - Une pièce avec deux portes vitrées et un fauteuil">
            <a:extLst>
              <a:ext uri="{FF2B5EF4-FFF2-40B4-BE49-F238E27FC236}">
                <a16:creationId xmlns:a16="http://schemas.microsoft.com/office/drawing/2014/main" id="{4D9BFD11-8960-4531-8E37-1B0CDC4C85EC}"/>
              </a:ext>
            </a:extLst>
          </p:cNvPr>
          <p:cNvGrpSpPr/>
          <p:nvPr/>
        </p:nvGrpSpPr>
        <p:grpSpPr>
          <a:xfrm>
            <a:off x="126198" y="4091091"/>
            <a:ext cx="1414658" cy="1181890"/>
            <a:chOff x="1070202" y="6117521"/>
            <a:chExt cx="1414658" cy="1181890"/>
          </a:xfrm>
        </p:grpSpPr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3782D5F8-E0B5-4367-8E26-FB409B5CAD98}"/>
                </a:ext>
              </a:extLst>
            </p:cNvPr>
            <p:cNvSpPr txBox="1"/>
            <p:nvPr/>
          </p:nvSpPr>
          <p:spPr>
            <a:xfrm>
              <a:off x="1256411" y="6117521"/>
              <a:ext cx="12284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200" b="1" i="1" dirty="0"/>
                <a:t>Cabine téléphonique</a:t>
              </a:r>
            </a:p>
          </p:txBody>
        </p:sp>
        <p:pic>
          <p:nvPicPr>
            <p:cNvPr id="163" name="Picture 162">
              <a:extLst>
                <a:ext uri="{FF2B5EF4-FFF2-40B4-BE49-F238E27FC236}">
                  <a16:creationId xmlns:a16="http://schemas.microsoft.com/office/drawing/2014/main" id="{3F1D1B31-BC87-4C83-94FD-2FAFDBB63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309234" y="6620007"/>
              <a:ext cx="616070" cy="679404"/>
            </a:xfrm>
            <a:prstGeom prst="rect">
              <a:avLst/>
            </a:prstGeom>
          </p:spPr>
        </p:pic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6E4CB3D2-C57A-459B-AC3C-D55F93998B70}"/>
                </a:ext>
              </a:extLst>
            </p:cNvPr>
            <p:cNvSpPr/>
            <p:nvPr/>
          </p:nvSpPr>
          <p:spPr>
            <a:xfrm>
              <a:off x="1070202" y="6251492"/>
              <a:ext cx="239032" cy="243379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8" name="TextBox 147">
            <a:extLst>
              <a:ext uri="{FF2B5EF4-FFF2-40B4-BE49-F238E27FC236}">
                <a16:creationId xmlns:a16="http://schemas.microsoft.com/office/drawing/2014/main" id="{3D7C0446-E8D5-44A4-9332-BD2EE975139A}"/>
              </a:ext>
            </a:extLst>
          </p:cNvPr>
          <p:cNvSpPr txBox="1"/>
          <p:nvPr/>
        </p:nvSpPr>
        <p:spPr>
          <a:xfrm>
            <a:off x="1375545" y="1548603"/>
            <a:ext cx="1298299" cy="282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err="1">
                <a:solidFill>
                  <a:schemeClr val="accent2"/>
                </a:solidFill>
              </a:rPr>
              <a:t>Individuel</a:t>
            </a:r>
            <a:r>
              <a:rPr lang="en-US" sz="1200" b="1" i="1" dirty="0">
                <a:solidFill>
                  <a:schemeClr val="accent2"/>
                </a:solidFill>
              </a:rPr>
              <a:t> </a:t>
            </a:r>
            <a:r>
              <a:rPr lang="en-US" sz="1200" b="1" i="1" dirty="0" err="1">
                <a:solidFill>
                  <a:schemeClr val="accent2"/>
                </a:solidFill>
              </a:rPr>
              <a:t>ouvert</a:t>
            </a:r>
            <a:endParaRPr lang="en-US" sz="1200" b="1" i="1" dirty="0">
              <a:solidFill>
                <a:schemeClr val="accent2"/>
              </a:solidFill>
            </a:endParaRPr>
          </a:p>
        </p:txBody>
      </p:sp>
      <p:grpSp>
        <p:nvGrpSpPr>
          <p:cNvPr id="153" name="Group 152" descr="Image du poste de travail - Un poste de travail double de chaque côté d'un mur central, un bureau à deux moniteurs et une chaise">
            <a:extLst>
              <a:ext uri="{FF2B5EF4-FFF2-40B4-BE49-F238E27FC236}">
                <a16:creationId xmlns:a16="http://schemas.microsoft.com/office/drawing/2014/main" id="{13E69248-B5B3-4FD4-ACFE-9B0AA5B4D611}"/>
              </a:ext>
            </a:extLst>
          </p:cNvPr>
          <p:cNvGrpSpPr/>
          <p:nvPr/>
        </p:nvGrpSpPr>
        <p:grpSpPr>
          <a:xfrm>
            <a:off x="1349600" y="2065249"/>
            <a:ext cx="1448986" cy="907826"/>
            <a:chOff x="1743133" y="5404958"/>
            <a:chExt cx="1448986" cy="907826"/>
          </a:xfrm>
        </p:grpSpPr>
        <p:pic>
          <p:nvPicPr>
            <p:cNvPr id="154" name="Picture 153">
              <a:extLst>
                <a:ext uri="{FF2B5EF4-FFF2-40B4-BE49-F238E27FC236}">
                  <a16:creationId xmlns:a16="http://schemas.microsoft.com/office/drawing/2014/main" id="{9DF1422D-0276-4A37-B2B3-F4DA36C07A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7" b="77"/>
            <a:stretch/>
          </p:blipFill>
          <p:spPr>
            <a:xfrm>
              <a:off x="2010814" y="5733417"/>
              <a:ext cx="684895" cy="579367"/>
            </a:xfrm>
            <a:prstGeom prst="rect">
              <a:avLst/>
            </a:prstGeom>
          </p:spPr>
        </p:pic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281F6982-9B57-4CC7-B81F-631EB1FF9E5E}"/>
                </a:ext>
              </a:extLst>
            </p:cNvPr>
            <p:cNvSpPr txBox="1"/>
            <p:nvPr/>
          </p:nvSpPr>
          <p:spPr>
            <a:xfrm>
              <a:off x="1963670" y="5404958"/>
              <a:ext cx="1228449" cy="2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Poste de travail</a:t>
              </a:r>
              <a:endParaRPr lang="en-CA" sz="1200" b="1" i="1" dirty="0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8FB2B7E5-C675-4A25-8CBA-C1C052DCCA4D}"/>
                </a:ext>
              </a:extLst>
            </p:cNvPr>
            <p:cNvSpPr/>
            <p:nvPr/>
          </p:nvSpPr>
          <p:spPr>
            <a:xfrm>
              <a:off x="1743133" y="5452095"/>
              <a:ext cx="239032" cy="2433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9" name="Group 148" descr="Image Capsule de concentration - Espace fermé, en forme d'hexagone, avec une table et une chaise au milieu. Un côté est ouvert pour entrer et sortir">
            <a:extLst>
              <a:ext uri="{FF2B5EF4-FFF2-40B4-BE49-F238E27FC236}">
                <a16:creationId xmlns:a16="http://schemas.microsoft.com/office/drawing/2014/main" id="{20738077-B7BB-43A0-8D2B-964C4EB3BA02}"/>
              </a:ext>
            </a:extLst>
          </p:cNvPr>
          <p:cNvGrpSpPr/>
          <p:nvPr/>
        </p:nvGrpSpPr>
        <p:grpSpPr>
          <a:xfrm>
            <a:off x="1357883" y="3023658"/>
            <a:ext cx="1502424" cy="1149056"/>
            <a:chOff x="2193223" y="6576856"/>
            <a:chExt cx="1502424" cy="1149056"/>
          </a:xfrm>
        </p:grpSpPr>
        <p:pic>
          <p:nvPicPr>
            <p:cNvPr id="150" name="Picture 149">
              <a:extLst>
                <a:ext uri="{FF2B5EF4-FFF2-40B4-BE49-F238E27FC236}">
                  <a16:creationId xmlns:a16="http://schemas.microsoft.com/office/drawing/2014/main" id="{0B9B7E07-550C-4CEE-9D73-1FD4C2BE602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496278" y="7011249"/>
              <a:ext cx="622448" cy="714663"/>
            </a:xfrm>
            <a:prstGeom prst="rect">
              <a:avLst/>
            </a:prstGeom>
          </p:spPr>
        </p:pic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E80967E1-C651-4037-BBB6-098A4E2C6BBA}"/>
                </a:ext>
              </a:extLst>
            </p:cNvPr>
            <p:cNvSpPr txBox="1"/>
            <p:nvPr/>
          </p:nvSpPr>
          <p:spPr>
            <a:xfrm>
              <a:off x="2451175" y="6576856"/>
              <a:ext cx="12444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Capsule de concentration</a:t>
              </a:r>
              <a:endParaRPr lang="en-CA" sz="1200" b="1" i="1" dirty="0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C8B099EF-FFBB-4F1D-BFAF-27A0549C49CF}"/>
                </a:ext>
              </a:extLst>
            </p:cNvPr>
            <p:cNvSpPr/>
            <p:nvPr/>
          </p:nvSpPr>
          <p:spPr>
            <a:xfrm>
              <a:off x="2193223" y="6668627"/>
              <a:ext cx="239032" cy="2433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7" name="Group 156" descr="Image Point de transition - Une table à deux niveaux avec 4 chaises de chaque côté">
            <a:extLst>
              <a:ext uri="{FF2B5EF4-FFF2-40B4-BE49-F238E27FC236}">
                <a16:creationId xmlns:a16="http://schemas.microsoft.com/office/drawing/2014/main" id="{58B9C656-5CDE-4332-8EC5-4F64CF0FC004}"/>
              </a:ext>
            </a:extLst>
          </p:cNvPr>
          <p:cNvGrpSpPr/>
          <p:nvPr/>
        </p:nvGrpSpPr>
        <p:grpSpPr>
          <a:xfrm>
            <a:off x="1366040" y="4258796"/>
            <a:ext cx="1514319" cy="1123718"/>
            <a:chOff x="1835830" y="6218124"/>
            <a:chExt cx="1514319" cy="1123718"/>
          </a:xfrm>
        </p:grpSpPr>
        <p:pic>
          <p:nvPicPr>
            <p:cNvPr id="158" name="Picture 157">
              <a:extLst>
                <a:ext uri="{FF2B5EF4-FFF2-40B4-BE49-F238E27FC236}">
                  <a16:creationId xmlns:a16="http://schemas.microsoft.com/office/drawing/2014/main" id="{4158D80C-208A-4A73-B24C-B3A3FDC6A95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8" b="308"/>
            <a:stretch/>
          </p:blipFill>
          <p:spPr>
            <a:xfrm>
              <a:off x="2103233" y="6757467"/>
              <a:ext cx="891486" cy="584375"/>
            </a:xfrm>
            <a:prstGeom prst="rect">
              <a:avLst/>
            </a:prstGeom>
          </p:spPr>
        </p:pic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55E8BACC-6DB8-4E82-BB97-E75651CE7D99}"/>
                </a:ext>
              </a:extLst>
            </p:cNvPr>
            <p:cNvSpPr txBox="1"/>
            <p:nvPr/>
          </p:nvSpPr>
          <p:spPr>
            <a:xfrm>
              <a:off x="2121700" y="6218124"/>
              <a:ext cx="12284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Point de transition</a:t>
              </a:r>
              <a:endParaRPr lang="en-CA" sz="1200" b="1" i="1" dirty="0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4609D14E-A961-4570-BAD5-CE1DF04FD89A}"/>
                </a:ext>
              </a:extLst>
            </p:cNvPr>
            <p:cNvSpPr/>
            <p:nvPr/>
          </p:nvSpPr>
          <p:spPr>
            <a:xfrm>
              <a:off x="1835830" y="6334742"/>
              <a:ext cx="239032" cy="2433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1" name="TextBox 130">
            <a:extLst>
              <a:ext uri="{FF2B5EF4-FFF2-40B4-BE49-F238E27FC236}">
                <a16:creationId xmlns:a16="http://schemas.microsoft.com/office/drawing/2014/main" id="{1469BE00-0095-494D-9F30-DCF5A8FCA31D}"/>
              </a:ext>
            </a:extLst>
          </p:cNvPr>
          <p:cNvSpPr txBox="1"/>
          <p:nvPr/>
        </p:nvSpPr>
        <p:spPr>
          <a:xfrm>
            <a:off x="2613423" y="1545539"/>
            <a:ext cx="1469227" cy="282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err="1">
                <a:solidFill>
                  <a:schemeClr val="accent4"/>
                </a:solidFill>
              </a:rPr>
              <a:t>Collaboratif</a:t>
            </a:r>
            <a:r>
              <a:rPr lang="en-US" sz="1200" b="1" i="1" dirty="0">
                <a:solidFill>
                  <a:schemeClr val="accent4"/>
                </a:solidFill>
              </a:rPr>
              <a:t> </a:t>
            </a:r>
            <a:r>
              <a:rPr lang="en-US" sz="1200" b="1" i="1" dirty="0" err="1">
                <a:solidFill>
                  <a:schemeClr val="accent4"/>
                </a:solidFill>
              </a:rPr>
              <a:t>ouvert</a:t>
            </a:r>
            <a:endParaRPr lang="en-CA" sz="1200" b="1" i="1" dirty="0">
              <a:solidFill>
                <a:schemeClr val="accent4"/>
              </a:solidFill>
            </a:endParaRPr>
          </a:p>
        </p:txBody>
      </p:sp>
      <p:grpSp>
        <p:nvGrpSpPr>
          <p:cNvPr id="132" name="Group 131" descr="Image du point de discussion - Deux fauteuils et une table basse">
            <a:extLst>
              <a:ext uri="{FF2B5EF4-FFF2-40B4-BE49-F238E27FC236}">
                <a16:creationId xmlns:a16="http://schemas.microsoft.com/office/drawing/2014/main" id="{D15B6180-122D-474A-B42A-E3FADCEAA277}"/>
              </a:ext>
            </a:extLst>
          </p:cNvPr>
          <p:cNvGrpSpPr/>
          <p:nvPr/>
        </p:nvGrpSpPr>
        <p:grpSpPr>
          <a:xfrm>
            <a:off x="2797638" y="1981634"/>
            <a:ext cx="1469843" cy="907457"/>
            <a:chOff x="1408021" y="5830260"/>
            <a:chExt cx="1469843" cy="907457"/>
          </a:xfrm>
        </p:grpSpPr>
        <p:pic>
          <p:nvPicPr>
            <p:cNvPr id="133" name="Picture 132">
              <a:extLst>
                <a:ext uri="{FF2B5EF4-FFF2-40B4-BE49-F238E27FC236}">
                  <a16:creationId xmlns:a16="http://schemas.microsoft.com/office/drawing/2014/main" id="{E46BAC23-06D0-496D-AD69-AAE4A98C0F6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86" b="886"/>
            <a:stretch/>
          </p:blipFill>
          <p:spPr>
            <a:xfrm>
              <a:off x="1615533" y="6360270"/>
              <a:ext cx="797332" cy="377447"/>
            </a:xfrm>
            <a:prstGeom prst="rect">
              <a:avLst/>
            </a:prstGeom>
          </p:spPr>
        </p:pic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104EE85D-8A9A-43CC-AB5D-FE9890534950}"/>
                </a:ext>
              </a:extLst>
            </p:cNvPr>
            <p:cNvSpPr txBox="1"/>
            <p:nvPr/>
          </p:nvSpPr>
          <p:spPr>
            <a:xfrm>
              <a:off x="1649415" y="5830260"/>
              <a:ext cx="12284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Point de discussion</a:t>
              </a:r>
              <a:endParaRPr lang="en-CA" sz="1200" b="1" i="1" dirty="0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9AC6E1A5-18D9-4D10-94C0-710E279F39AC}"/>
                </a:ext>
              </a:extLst>
            </p:cNvPr>
            <p:cNvSpPr/>
            <p:nvPr/>
          </p:nvSpPr>
          <p:spPr>
            <a:xfrm>
              <a:off x="1408021" y="5943534"/>
              <a:ext cx="239032" cy="24337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6" name="Group 135" descr="Image Enclave - deux bancs à haut dossier, séparés par une table">
            <a:extLst>
              <a:ext uri="{FF2B5EF4-FFF2-40B4-BE49-F238E27FC236}">
                <a16:creationId xmlns:a16="http://schemas.microsoft.com/office/drawing/2014/main" id="{7B039349-3BD8-4569-A7D1-459FBF30E213}"/>
              </a:ext>
            </a:extLst>
          </p:cNvPr>
          <p:cNvGrpSpPr/>
          <p:nvPr/>
        </p:nvGrpSpPr>
        <p:grpSpPr>
          <a:xfrm>
            <a:off x="2816848" y="3048258"/>
            <a:ext cx="1493720" cy="986353"/>
            <a:chOff x="2172693" y="5611107"/>
            <a:chExt cx="1493720" cy="986353"/>
          </a:xfrm>
        </p:grpSpPr>
        <p:pic>
          <p:nvPicPr>
            <p:cNvPr id="137" name="Picture 136">
              <a:extLst>
                <a:ext uri="{FF2B5EF4-FFF2-40B4-BE49-F238E27FC236}">
                  <a16:creationId xmlns:a16="http://schemas.microsoft.com/office/drawing/2014/main" id="{8A7865E1-6299-4916-AE9F-CD25302C150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2" r="872"/>
            <a:stretch/>
          </p:blipFill>
          <p:spPr>
            <a:xfrm>
              <a:off x="2392515" y="6079117"/>
              <a:ext cx="754523" cy="518343"/>
            </a:xfrm>
            <a:prstGeom prst="rect">
              <a:avLst/>
            </a:prstGeom>
          </p:spPr>
        </p:pic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59AFE5BF-47B1-4377-B2D9-42EFCF879552}"/>
                </a:ext>
              </a:extLst>
            </p:cNvPr>
            <p:cNvSpPr txBox="1"/>
            <p:nvPr/>
          </p:nvSpPr>
          <p:spPr>
            <a:xfrm>
              <a:off x="2437964" y="5611107"/>
              <a:ext cx="1228449" cy="2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Enclave</a:t>
              </a:r>
              <a:endParaRPr lang="en-CA" sz="1200" b="1" i="1" dirty="0"/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1889A75E-8795-4F33-84B5-A9E7A1DD3C60}"/>
                </a:ext>
              </a:extLst>
            </p:cNvPr>
            <p:cNvSpPr/>
            <p:nvPr/>
          </p:nvSpPr>
          <p:spPr>
            <a:xfrm>
              <a:off x="2172693" y="5647972"/>
              <a:ext cx="239032" cy="24337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4" name="Group 143" descr="Image Salon - Long banc avec deux tables devant et deux chaises de l'autre côté des tables">
            <a:extLst>
              <a:ext uri="{FF2B5EF4-FFF2-40B4-BE49-F238E27FC236}">
                <a16:creationId xmlns:a16="http://schemas.microsoft.com/office/drawing/2014/main" id="{763EAB9D-77D1-4A00-A980-BF6C7318C1FE}"/>
              </a:ext>
            </a:extLst>
          </p:cNvPr>
          <p:cNvGrpSpPr/>
          <p:nvPr/>
        </p:nvGrpSpPr>
        <p:grpSpPr>
          <a:xfrm>
            <a:off x="2843087" y="4307267"/>
            <a:ext cx="1510328" cy="1039332"/>
            <a:chOff x="3103942" y="6349402"/>
            <a:chExt cx="1510328" cy="1039332"/>
          </a:xfrm>
        </p:grpSpPr>
        <p:pic>
          <p:nvPicPr>
            <p:cNvPr id="145" name="Picture 144">
              <a:extLst>
                <a:ext uri="{FF2B5EF4-FFF2-40B4-BE49-F238E27FC236}">
                  <a16:creationId xmlns:a16="http://schemas.microsoft.com/office/drawing/2014/main" id="{1CBE9AB7-B34E-40BC-8440-E48F58DCBE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260452" y="6707149"/>
              <a:ext cx="802885" cy="681585"/>
            </a:xfrm>
            <a:prstGeom prst="rect">
              <a:avLst/>
            </a:prstGeom>
          </p:spPr>
        </p:pic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56F1184C-48AD-452F-ADE7-CB1FAA66A989}"/>
                </a:ext>
              </a:extLst>
            </p:cNvPr>
            <p:cNvSpPr txBox="1"/>
            <p:nvPr/>
          </p:nvSpPr>
          <p:spPr>
            <a:xfrm>
              <a:off x="3385821" y="6349402"/>
              <a:ext cx="1228449" cy="2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Salon</a:t>
              </a:r>
              <a:endParaRPr lang="en-CA" sz="1200" b="1" i="1" dirty="0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B0BCE910-FDE4-4230-B6DC-E590F3152275}"/>
                </a:ext>
              </a:extLst>
            </p:cNvPr>
            <p:cNvSpPr/>
            <p:nvPr/>
          </p:nvSpPr>
          <p:spPr>
            <a:xfrm>
              <a:off x="3103942" y="6355241"/>
              <a:ext cx="239032" cy="24337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0" name="Group 139" descr="Image de la zone d'équipe - banc demi-ovale avec table basse devant">
            <a:extLst>
              <a:ext uri="{FF2B5EF4-FFF2-40B4-BE49-F238E27FC236}">
                <a16:creationId xmlns:a16="http://schemas.microsoft.com/office/drawing/2014/main" id="{B4D9CC46-83A8-41CF-B7AB-BD2726548CCE}"/>
              </a:ext>
            </a:extLst>
          </p:cNvPr>
          <p:cNvGrpSpPr/>
          <p:nvPr/>
        </p:nvGrpSpPr>
        <p:grpSpPr>
          <a:xfrm>
            <a:off x="2843087" y="5534626"/>
            <a:ext cx="1502424" cy="1150455"/>
            <a:chOff x="2835108" y="7029191"/>
            <a:chExt cx="1502424" cy="1150455"/>
          </a:xfrm>
        </p:grpSpPr>
        <p:pic>
          <p:nvPicPr>
            <p:cNvPr id="141" name="Picture 140">
              <a:extLst>
                <a:ext uri="{FF2B5EF4-FFF2-40B4-BE49-F238E27FC236}">
                  <a16:creationId xmlns:a16="http://schemas.microsoft.com/office/drawing/2014/main" id="{50830794-418A-40E9-B0E3-C4455D1D91B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" b="82"/>
            <a:stretch/>
          </p:blipFill>
          <p:spPr>
            <a:xfrm>
              <a:off x="3056434" y="7497621"/>
              <a:ext cx="778026" cy="682025"/>
            </a:xfrm>
            <a:prstGeom prst="rect">
              <a:avLst/>
            </a:prstGeom>
          </p:spPr>
        </p:pic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B6664B65-EC8B-4C09-807B-BFC985DAFE47}"/>
                </a:ext>
              </a:extLst>
            </p:cNvPr>
            <p:cNvSpPr txBox="1"/>
            <p:nvPr/>
          </p:nvSpPr>
          <p:spPr>
            <a:xfrm>
              <a:off x="3109083" y="7029191"/>
              <a:ext cx="1228449" cy="2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Zone </a:t>
              </a:r>
              <a:r>
                <a:rPr lang="en-US" sz="1200" b="1" i="1" dirty="0" err="1"/>
                <a:t>d’équipe</a:t>
              </a:r>
              <a:endParaRPr lang="en-CA" sz="1200" b="1" i="1" dirty="0"/>
            </a:p>
          </p:txBody>
        </p: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4B351FE3-BDEE-45CA-A9CE-FF5C7D0400D8}"/>
                </a:ext>
              </a:extLst>
            </p:cNvPr>
            <p:cNvSpPr/>
            <p:nvPr/>
          </p:nvSpPr>
          <p:spPr>
            <a:xfrm>
              <a:off x="2835108" y="7048520"/>
              <a:ext cx="239032" cy="24337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45839A6E-B290-458D-9203-0B671650237F}"/>
              </a:ext>
            </a:extLst>
          </p:cNvPr>
          <p:cNvSpPr txBox="1"/>
          <p:nvPr/>
        </p:nvSpPr>
        <p:spPr>
          <a:xfrm>
            <a:off x="4022229" y="1535834"/>
            <a:ext cx="1674414" cy="282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err="1">
                <a:solidFill>
                  <a:schemeClr val="accent4">
                    <a:lumMod val="75000"/>
                  </a:schemeClr>
                </a:solidFill>
              </a:rPr>
              <a:t>Collaboratif</a:t>
            </a:r>
            <a:r>
              <a:rPr lang="en-US" sz="1200" b="1" i="1" dirty="0">
                <a:solidFill>
                  <a:schemeClr val="accent4">
                    <a:lumMod val="75000"/>
                  </a:schemeClr>
                </a:solidFill>
              </a:rPr>
              <a:t> fermé</a:t>
            </a:r>
            <a:endParaRPr lang="en-CA" sz="12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98" name="Group 97" descr="Image de salle de réunion - Une longue table avec 10 chaises dans une salle">
            <a:extLst>
              <a:ext uri="{FF2B5EF4-FFF2-40B4-BE49-F238E27FC236}">
                <a16:creationId xmlns:a16="http://schemas.microsoft.com/office/drawing/2014/main" id="{6535BD98-3474-4D0D-A7D2-F9FE0772E8E8}"/>
              </a:ext>
            </a:extLst>
          </p:cNvPr>
          <p:cNvGrpSpPr/>
          <p:nvPr/>
        </p:nvGrpSpPr>
        <p:grpSpPr>
          <a:xfrm>
            <a:off x="4027567" y="2048757"/>
            <a:ext cx="1465053" cy="944848"/>
            <a:chOff x="734718" y="7362862"/>
            <a:chExt cx="1465053" cy="944848"/>
          </a:xfrm>
        </p:grpSpPr>
        <p:pic>
          <p:nvPicPr>
            <p:cNvPr id="116" name="Picture 115">
              <a:extLst>
                <a:ext uri="{FF2B5EF4-FFF2-40B4-BE49-F238E27FC236}">
                  <a16:creationId xmlns:a16="http://schemas.microsoft.com/office/drawing/2014/main" id="{FB40E39F-2EFB-4B05-8989-A07AA5F1152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54627" y="7723488"/>
              <a:ext cx="1058541" cy="584222"/>
            </a:xfrm>
            <a:prstGeom prst="rect">
              <a:avLst/>
            </a:prstGeom>
          </p:spPr>
        </p:pic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5441C721-46C7-4CAA-A096-7EBA557E2FFF}"/>
                </a:ext>
              </a:extLst>
            </p:cNvPr>
            <p:cNvSpPr txBox="1"/>
            <p:nvPr/>
          </p:nvSpPr>
          <p:spPr>
            <a:xfrm>
              <a:off x="971322" y="7362862"/>
              <a:ext cx="1228449" cy="2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Salle de </a:t>
              </a:r>
              <a:r>
                <a:rPr lang="en-US" sz="1200" b="1" i="1" dirty="0" err="1"/>
                <a:t>réunion</a:t>
              </a:r>
              <a:endParaRPr lang="en-CA" sz="1200" b="1" i="1" dirty="0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32BB6929-FCB8-41AB-AC38-2CC67F4D10D0}"/>
                </a:ext>
              </a:extLst>
            </p:cNvPr>
            <p:cNvSpPr/>
            <p:nvPr/>
          </p:nvSpPr>
          <p:spPr>
            <a:xfrm>
              <a:off x="734718" y="7397226"/>
              <a:ext cx="239032" cy="243379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9" name="Group 118" descr="Image de  salle de projet - Une pièce avec un long banc en travers du mur, deux tables rondes et 4 chaises (2 à chaque table)">
            <a:extLst>
              <a:ext uri="{FF2B5EF4-FFF2-40B4-BE49-F238E27FC236}">
                <a16:creationId xmlns:a16="http://schemas.microsoft.com/office/drawing/2014/main" id="{7FECFDA3-9AE3-4B8C-AB02-BF0CFE066B67}"/>
              </a:ext>
            </a:extLst>
          </p:cNvPr>
          <p:cNvGrpSpPr/>
          <p:nvPr/>
        </p:nvGrpSpPr>
        <p:grpSpPr>
          <a:xfrm>
            <a:off x="4027567" y="3105441"/>
            <a:ext cx="1470121" cy="3350295"/>
            <a:chOff x="3691038" y="5215324"/>
            <a:chExt cx="1470121" cy="3350295"/>
          </a:xfrm>
        </p:grpSpPr>
        <p:pic>
          <p:nvPicPr>
            <p:cNvPr id="120" name="Picture 119">
              <a:extLst>
                <a:ext uri="{FF2B5EF4-FFF2-40B4-BE49-F238E27FC236}">
                  <a16:creationId xmlns:a16="http://schemas.microsoft.com/office/drawing/2014/main" id="{5543992A-28FC-4FF7-94F4-2CE93F444821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22116" y="5589419"/>
              <a:ext cx="1076336" cy="569825"/>
            </a:xfrm>
            <a:prstGeom prst="rect">
              <a:avLst/>
            </a:prstGeom>
          </p:spPr>
        </p:pic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F981C31D-1426-42AB-B886-70CB5DADE93A}"/>
                </a:ext>
              </a:extLst>
            </p:cNvPr>
            <p:cNvSpPr txBox="1"/>
            <p:nvPr/>
          </p:nvSpPr>
          <p:spPr>
            <a:xfrm>
              <a:off x="3932710" y="5215324"/>
              <a:ext cx="1228449" cy="2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Salle de </a:t>
              </a:r>
              <a:r>
                <a:rPr lang="en-US" sz="1200" b="1" i="1" dirty="0" err="1"/>
                <a:t>projet</a:t>
              </a:r>
              <a:endParaRPr lang="en-CA" sz="1200" b="1" i="1" dirty="0"/>
            </a:p>
          </p:txBody>
        </p: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5E1DECBD-3818-4A39-9E3A-AC9BDB871417}"/>
                </a:ext>
              </a:extLst>
            </p:cNvPr>
            <p:cNvGrpSpPr/>
            <p:nvPr/>
          </p:nvGrpSpPr>
          <p:grpSpPr>
            <a:xfrm>
              <a:off x="3691038" y="5234653"/>
              <a:ext cx="380652" cy="3330966"/>
              <a:chOff x="4945013" y="5671597"/>
              <a:chExt cx="380652" cy="3271468"/>
            </a:xfrm>
          </p:grpSpPr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70BD1841-76BD-4961-8201-1649E25DBCF4}"/>
                  </a:ext>
                </a:extLst>
              </p:cNvPr>
              <p:cNvSpPr/>
              <p:nvPr/>
            </p:nvSpPr>
            <p:spPr>
              <a:xfrm>
                <a:off x="4945013" y="5671597"/>
                <a:ext cx="239032" cy="239032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B7C93E85-6096-4F3E-83DE-13CC3801DA7E}"/>
                  </a:ext>
                </a:extLst>
              </p:cNvPr>
              <p:cNvSpPr txBox="1"/>
              <p:nvPr/>
            </p:nvSpPr>
            <p:spPr>
              <a:xfrm>
                <a:off x="4982429" y="8696844"/>
                <a:ext cx="34323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CA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25" name="Group 124" descr="Image de salle de travail - Une table demi-ovale entourée de 5 chaises">
            <a:extLst>
              <a:ext uri="{FF2B5EF4-FFF2-40B4-BE49-F238E27FC236}">
                <a16:creationId xmlns:a16="http://schemas.microsoft.com/office/drawing/2014/main" id="{01D12C8C-58B7-40BD-8578-22B3D271DCF8}"/>
              </a:ext>
            </a:extLst>
          </p:cNvPr>
          <p:cNvGrpSpPr/>
          <p:nvPr/>
        </p:nvGrpSpPr>
        <p:grpSpPr>
          <a:xfrm>
            <a:off x="3890824" y="4250588"/>
            <a:ext cx="1610921" cy="2633224"/>
            <a:chOff x="3745264" y="6907732"/>
            <a:chExt cx="1610921" cy="2633224"/>
          </a:xfrm>
        </p:grpSpPr>
        <p:pic>
          <p:nvPicPr>
            <p:cNvPr id="126" name="Picture 125">
              <a:extLst>
                <a:ext uri="{FF2B5EF4-FFF2-40B4-BE49-F238E27FC236}">
                  <a16:creationId xmlns:a16="http://schemas.microsoft.com/office/drawing/2014/main" id="{B861EEC3-81B8-434C-9376-CD9FE0B8CA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165008" y="7246447"/>
              <a:ext cx="923977" cy="733465"/>
            </a:xfrm>
            <a:prstGeom prst="rect">
              <a:avLst/>
            </a:prstGeom>
          </p:spPr>
        </p:pic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62321CBD-969D-4B8E-8C21-B8DD57F6E792}"/>
                </a:ext>
              </a:extLst>
            </p:cNvPr>
            <p:cNvSpPr txBox="1"/>
            <p:nvPr/>
          </p:nvSpPr>
          <p:spPr>
            <a:xfrm>
              <a:off x="4127736" y="6907732"/>
              <a:ext cx="1228449" cy="2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Salle de travail</a:t>
              </a:r>
              <a:endParaRPr lang="en-CA" sz="1200" b="1" i="1" dirty="0"/>
            </a:p>
          </p:txBody>
        </p: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703AB814-DADA-4F07-902B-E797E0EB845F}"/>
                </a:ext>
              </a:extLst>
            </p:cNvPr>
            <p:cNvGrpSpPr/>
            <p:nvPr/>
          </p:nvGrpSpPr>
          <p:grpSpPr>
            <a:xfrm>
              <a:off x="3745264" y="6937261"/>
              <a:ext cx="375539" cy="2603695"/>
              <a:chOff x="4886808" y="5592289"/>
              <a:chExt cx="375539" cy="2557196"/>
            </a:xfrm>
          </p:grpSpPr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D0FAF15A-F7E8-4B81-8F7A-22C44E23B6DC}"/>
                  </a:ext>
                </a:extLst>
              </p:cNvPr>
              <p:cNvSpPr/>
              <p:nvPr/>
            </p:nvSpPr>
            <p:spPr>
              <a:xfrm>
                <a:off x="5023315" y="5592289"/>
                <a:ext cx="239032" cy="239032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83E9C575-347C-4356-9445-CF9B4C6AF2F8}"/>
                  </a:ext>
                </a:extLst>
              </p:cNvPr>
              <p:cNvSpPr txBox="1"/>
              <p:nvPr/>
            </p:nvSpPr>
            <p:spPr>
              <a:xfrm>
                <a:off x="4886808" y="7903264"/>
                <a:ext cx="32831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CA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id="{EF9C942B-C97B-4A8D-B53C-EB7F075A38A3}"/>
              </a:ext>
            </a:extLst>
          </p:cNvPr>
          <p:cNvSpPr txBox="1"/>
          <p:nvPr/>
        </p:nvSpPr>
        <p:spPr>
          <a:xfrm>
            <a:off x="5545361" y="1534451"/>
            <a:ext cx="1674414" cy="282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err="1">
                <a:solidFill>
                  <a:schemeClr val="accent5"/>
                </a:solidFill>
              </a:rPr>
              <a:t>Locaux</a:t>
            </a:r>
            <a:r>
              <a:rPr lang="en-US" sz="1200" b="1" i="1" dirty="0">
                <a:solidFill>
                  <a:schemeClr val="accent5"/>
                </a:solidFill>
              </a:rPr>
              <a:t> de </a:t>
            </a:r>
            <a:r>
              <a:rPr lang="en-US" sz="1200" b="1" i="1" dirty="0" err="1">
                <a:solidFill>
                  <a:schemeClr val="accent5"/>
                </a:solidFill>
              </a:rPr>
              <a:t>soutien</a:t>
            </a:r>
            <a:endParaRPr lang="en-CA" sz="1200" b="1" i="1" dirty="0">
              <a:solidFill>
                <a:schemeClr val="accent5"/>
              </a:solidFill>
            </a:endParaRPr>
          </a:p>
        </p:txBody>
      </p:sp>
      <p:grpSp>
        <p:nvGrpSpPr>
          <p:cNvPr id="7" name="Group 6" descr="Cuisinette">
            <a:extLst>
              <a:ext uri="{FF2B5EF4-FFF2-40B4-BE49-F238E27FC236}">
                <a16:creationId xmlns:a16="http://schemas.microsoft.com/office/drawing/2014/main" id="{F8D33489-D893-4094-814D-0E479322AB44}"/>
              </a:ext>
            </a:extLst>
          </p:cNvPr>
          <p:cNvGrpSpPr/>
          <p:nvPr/>
        </p:nvGrpSpPr>
        <p:grpSpPr>
          <a:xfrm>
            <a:off x="5542621" y="2067068"/>
            <a:ext cx="1423454" cy="282036"/>
            <a:chOff x="5530298" y="2056426"/>
            <a:chExt cx="1423454" cy="282036"/>
          </a:xfrm>
        </p:grpSpPr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C0F0A4E5-EC77-43A6-BBDF-FCB188A2F9E4}"/>
                </a:ext>
              </a:extLst>
            </p:cNvPr>
            <p:cNvSpPr txBox="1"/>
            <p:nvPr/>
          </p:nvSpPr>
          <p:spPr>
            <a:xfrm>
              <a:off x="5725303" y="2056426"/>
              <a:ext cx="1228449" cy="2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 err="1"/>
                <a:t>Cuisinette</a:t>
              </a:r>
              <a:endParaRPr lang="en-CA" sz="1200" b="1" i="1" dirty="0"/>
            </a:p>
          </p:txBody>
        </p: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322D8A35-4C77-4B34-832C-973DFF607F2C}"/>
                </a:ext>
              </a:extLst>
            </p:cNvPr>
            <p:cNvSpPr/>
            <p:nvPr/>
          </p:nvSpPr>
          <p:spPr>
            <a:xfrm>
              <a:off x="5530298" y="2081923"/>
              <a:ext cx="239032" cy="24337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" name="Group 5" descr="Salle de bien-être&#10;">
            <a:extLst>
              <a:ext uri="{FF2B5EF4-FFF2-40B4-BE49-F238E27FC236}">
                <a16:creationId xmlns:a16="http://schemas.microsoft.com/office/drawing/2014/main" id="{43F8D248-57EF-47D7-9435-686DE5D88729}"/>
              </a:ext>
            </a:extLst>
          </p:cNvPr>
          <p:cNvGrpSpPr/>
          <p:nvPr/>
        </p:nvGrpSpPr>
        <p:grpSpPr>
          <a:xfrm>
            <a:off x="5542621" y="2579920"/>
            <a:ext cx="1420103" cy="461665"/>
            <a:chOff x="5542621" y="2409620"/>
            <a:chExt cx="1420103" cy="461665"/>
          </a:xfrm>
        </p:grpSpPr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12CCA86B-30DC-42B4-830F-4D86BFF92971}"/>
                </a:ext>
              </a:extLst>
            </p:cNvPr>
            <p:cNvSpPr txBox="1"/>
            <p:nvPr/>
          </p:nvSpPr>
          <p:spPr>
            <a:xfrm>
              <a:off x="5734275" y="2409620"/>
              <a:ext cx="12284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Salle de bien-</a:t>
              </a:r>
              <a:r>
                <a:rPr lang="en-US" sz="1200" b="1" i="1" dirty="0" err="1"/>
                <a:t>être</a:t>
              </a:r>
              <a:endParaRPr lang="en-CA" sz="1200" b="1" i="1" dirty="0"/>
            </a:p>
          </p:txBody>
        </p: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3832EF10-7882-4A1C-9ECD-9B1B87403666}"/>
                </a:ext>
              </a:extLst>
            </p:cNvPr>
            <p:cNvSpPr/>
            <p:nvPr/>
          </p:nvSpPr>
          <p:spPr>
            <a:xfrm>
              <a:off x="5542621" y="2418796"/>
              <a:ext cx="239032" cy="24337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 4" descr="Zone d’équipement&#10;">
            <a:extLst>
              <a:ext uri="{FF2B5EF4-FFF2-40B4-BE49-F238E27FC236}">
                <a16:creationId xmlns:a16="http://schemas.microsoft.com/office/drawing/2014/main" id="{3B7DF0EF-842C-4E2C-8838-4C05962DA64F}"/>
              </a:ext>
            </a:extLst>
          </p:cNvPr>
          <p:cNvGrpSpPr/>
          <p:nvPr/>
        </p:nvGrpSpPr>
        <p:grpSpPr>
          <a:xfrm>
            <a:off x="5554156" y="3063904"/>
            <a:ext cx="1423253" cy="461665"/>
            <a:chOff x="5542621" y="2797398"/>
            <a:chExt cx="1423253" cy="461665"/>
          </a:xfrm>
        </p:grpSpPr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7D4E44EE-6B79-4BF8-9369-1F2BFAFDF411}"/>
                </a:ext>
              </a:extLst>
            </p:cNvPr>
            <p:cNvSpPr txBox="1"/>
            <p:nvPr/>
          </p:nvSpPr>
          <p:spPr>
            <a:xfrm>
              <a:off x="5737425" y="2797398"/>
              <a:ext cx="12284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Zone </a:t>
              </a:r>
              <a:r>
                <a:rPr lang="en-US" sz="1200" b="1" i="1" dirty="0" err="1"/>
                <a:t>d’équipement</a:t>
              </a:r>
              <a:endParaRPr lang="en-CA" sz="1200" b="1" i="1" dirty="0"/>
            </a:p>
          </p:txBody>
        </p: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059871B4-44BB-4B6B-AD43-062B209D8869}"/>
                </a:ext>
              </a:extLst>
            </p:cNvPr>
            <p:cNvSpPr/>
            <p:nvPr/>
          </p:nvSpPr>
          <p:spPr>
            <a:xfrm>
              <a:off x="5542621" y="2808340"/>
              <a:ext cx="239032" cy="24337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 descr="Rangement partagé">
            <a:extLst>
              <a:ext uri="{FF2B5EF4-FFF2-40B4-BE49-F238E27FC236}">
                <a16:creationId xmlns:a16="http://schemas.microsoft.com/office/drawing/2014/main" id="{AEDEAE4B-5BA3-4FF2-B7DD-7F7F844A0CE9}"/>
              </a:ext>
            </a:extLst>
          </p:cNvPr>
          <p:cNvGrpSpPr/>
          <p:nvPr/>
        </p:nvGrpSpPr>
        <p:grpSpPr>
          <a:xfrm>
            <a:off x="5554156" y="3594663"/>
            <a:ext cx="1423085" cy="464727"/>
            <a:chOff x="5542621" y="3145213"/>
            <a:chExt cx="1423085" cy="464727"/>
          </a:xfrm>
        </p:grpSpPr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1DADAD43-1782-41BE-AF35-9BC33388CC18}"/>
                </a:ext>
              </a:extLst>
            </p:cNvPr>
            <p:cNvSpPr txBox="1"/>
            <p:nvPr/>
          </p:nvSpPr>
          <p:spPr>
            <a:xfrm>
              <a:off x="5737257" y="3148275"/>
              <a:ext cx="12284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 err="1"/>
                <a:t>Rangement</a:t>
              </a:r>
              <a:r>
                <a:rPr lang="en-US" sz="1200" b="1" i="1" dirty="0"/>
                <a:t> </a:t>
              </a:r>
              <a:r>
                <a:rPr lang="en-US" sz="1200" b="1" i="1" dirty="0" err="1"/>
                <a:t>partagé</a:t>
              </a:r>
              <a:endParaRPr lang="en-CA" sz="1200" b="1" i="1" dirty="0"/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514277FA-1E44-4A31-8751-387F066148AC}"/>
                </a:ext>
              </a:extLst>
            </p:cNvPr>
            <p:cNvSpPr/>
            <p:nvPr/>
          </p:nvSpPr>
          <p:spPr>
            <a:xfrm>
              <a:off x="5542621" y="3145213"/>
              <a:ext cx="239032" cy="24337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" name="Group 1" descr="Zone de rangement personnel&#10;">
            <a:extLst>
              <a:ext uri="{FF2B5EF4-FFF2-40B4-BE49-F238E27FC236}">
                <a16:creationId xmlns:a16="http://schemas.microsoft.com/office/drawing/2014/main" id="{D31719E8-7188-45AC-8934-5641ED21D867}"/>
              </a:ext>
            </a:extLst>
          </p:cNvPr>
          <p:cNvGrpSpPr/>
          <p:nvPr/>
        </p:nvGrpSpPr>
        <p:grpSpPr>
          <a:xfrm>
            <a:off x="5554156" y="4049361"/>
            <a:ext cx="1431113" cy="646331"/>
            <a:chOff x="5546886" y="3492218"/>
            <a:chExt cx="1431113" cy="646331"/>
          </a:xfrm>
        </p:grpSpPr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E9E8EE6F-9F16-4CE8-BF90-1F8111060991}"/>
                </a:ext>
              </a:extLst>
            </p:cNvPr>
            <p:cNvSpPr txBox="1"/>
            <p:nvPr/>
          </p:nvSpPr>
          <p:spPr>
            <a:xfrm>
              <a:off x="5749550" y="3492218"/>
              <a:ext cx="12284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Zone de </a:t>
              </a:r>
              <a:r>
                <a:rPr lang="en-US" sz="1200" b="1" i="1" dirty="0" err="1"/>
                <a:t>rangement</a:t>
              </a:r>
              <a:r>
                <a:rPr lang="en-US" sz="1200" b="1" i="1" dirty="0"/>
                <a:t> personnel</a:t>
              </a:r>
              <a:endParaRPr lang="en-CA" sz="1200" b="1" i="1" dirty="0"/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7B3DAD2E-C3EC-49A6-9753-C99B42EFA94A}"/>
                </a:ext>
              </a:extLst>
            </p:cNvPr>
            <p:cNvSpPr/>
            <p:nvPr/>
          </p:nvSpPr>
          <p:spPr>
            <a:xfrm>
              <a:off x="5546886" y="3610338"/>
              <a:ext cx="239032" cy="24337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BD0FCC71-CADE-2E7F-AA98-EB6135C25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035" y="222660"/>
            <a:ext cx="1002665" cy="19240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C94834DA-7A1E-4904-8C5A-0A83AEECEA07}"/>
              </a:ext>
            </a:extLst>
          </p:cNvPr>
          <p:cNvSpPr txBox="1"/>
          <p:nvPr/>
        </p:nvSpPr>
        <p:spPr>
          <a:xfrm>
            <a:off x="106381" y="282026"/>
            <a:ext cx="40353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La version </a:t>
            </a:r>
            <a:r>
              <a:rPr lang="fr-FR" sz="1100" b="1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anglaise</a:t>
            </a:r>
            <a:r>
              <a:rPr lang="fr-FR" sz="1100" i="1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de ce document est disponible ici : </a:t>
            </a:r>
            <a:r>
              <a:rPr lang="fr-FR" sz="1100" i="1" dirty="0">
                <a:solidFill>
                  <a:srgbClr val="FF0000"/>
                </a:solidFill>
                <a:latin typeface="Calibri"/>
                <a:ea typeface="Calibri"/>
                <a:cs typeface="Calibri"/>
                <a:hlinkClick r:id="rId16"/>
              </a:rPr>
              <a:t>Version ANG</a:t>
            </a:r>
            <a:endParaRPr lang="en-CA" sz="1100" i="1" dirty="0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709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2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274;p2">
            <a:extLst>
              <a:ext uri="{FF2B5EF4-FFF2-40B4-BE49-F238E27FC236}">
                <a16:creationId xmlns:a16="http://schemas.microsoft.com/office/drawing/2014/main" id="{B6A20123-749F-408D-91C0-6E18138BBEB5}"/>
              </a:ext>
            </a:extLst>
          </p:cNvPr>
          <p:cNvSpPr txBox="1"/>
          <p:nvPr/>
        </p:nvSpPr>
        <p:spPr>
          <a:xfrm>
            <a:off x="15881" y="-35135"/>
            <a:ext cx="500878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 b="1" i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Supprimez cette page</a:t>
            </a:r>
            <a:endParaRPr lang="fr-CA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9E17953-C8F5-45DE-AC52-2661CED7F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96" y="346213"/>
            <a:ext cx="6184802" cy="294215"/>
          </a:xfrm>
        </p:spPr>
        <p:txBody>
          <a:bodyPr>
            <a:noAutofit/>
          </a:bodyPr>
          <a:lstStyle/>
          <a:p>
            <a:r>
              <a:rPr lang="fr-CA" sz="2800" dirty="0"/>
              <a:t>Notre nouveau plan d’étage! - Exemple</a:t>
            </a:r>
            <a:endParaRPr lang="en-CA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401CEC-1BD2-415B-8018-D3B766D169D6}"/>
              </a:ext>
            </a:extLst>
          </p:cNvPr>
          <p:cNvSpPr txBox="1"/>
          <p:nvPr/>
        </p:nvSpPr>
        <p:spPr>
          <a:xfrm>
            <a:off x="104595" y="635195"/>
            <a:ext cx="65629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fr-CA" sz="1000" dirty="0">
                <a:latin typeface="Arial" panose="020B0604020202020204" pitchFamily="34" charset="0"/>
                <a:cs typeface="Arial" panose="020B0604020202020204" pitchFamily="34" charset="0"/>
              </a:rPr>
              <a:t>Et voilà! Voici votre nouveau plan d’étage pour [</a:t>
            </a:r>
            <a:r>
              <a:rPr lang="fr-CA" sz="10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LIEU</a:t>
            </a:r>
            <a:r>
              <a:rPr lang="fr-CA" sz="1000" dirty="0">
                <a:latin typeface="Arial" panose="020B0604020202020204" pitchFamily="34" charset="0"/>
                <a:cs typeface="Arial" panose="020B0604020202020204" pitchFamily="34" charset="0"/>
              </a:rPr>
              <a:t>]. Votre nouveau milieu de travail sera moderne, efficace et inclusif tout en favorisant la flexibilité et la mobilité. </a:t>
            </a:r>
            <a:r>
              <a:rPr lang="fr-CA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Nous vous invitons à utiliser ce plan d'étage pour visualiser comment vous pourriez utiliser l'espace, où vous pourriez vous concentrer ou collaborer et ce que ce nouvel espace de travail a à offrir. </a:t>
            </a:r>
            <a:r>
              <a:rPr lang="fr-CA" sz="1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Sachez que ce plan d’étage pourrait changer à nouveau. </a:t>
            </a:r>
            <a:endParaRPr lang="fr-CA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63294D9-9D25-E663-38B3-41F7ADF6B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035" y="222660"/>
            <a:ext cx="1002665" cy="19240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" name="Group 16" descr="Un exemple de plan d'étage">
            <a:extLst>
              <a:ext uri="{FF2B5EF4-FFF2-40B4-BE49-F238E27FC236}">
                <a16:creationId xmlns:a16="http://schemas.microsoft.com/office/drawing/2014/main" id="{A08232E5-DE3A-41F4-A62F-3AEB46E59FBA}"/>
              </a:ext>
            </a:extLst>
          </p:cNvPr>
          <p:cNvGrpSpPr/>
          <p:nvPr/>
        </p:nvGrpSpPr>
        <p:grpSpPr>
          <a:xfrm>
            <a:off x="180795" y="1348951"/>
            <a:ext cx="6653640" cy="4144710"/>
            <a:chOff x="180795" y="1348951"/>
            <a:chExt cx="6653640" cy="4144710"/>
          </a:xfrm>
        </p:grpSpPr>
        <p:pic>
          <p:nvPicPr>
            <p:cNvPr id="58" name="Graphic 57" descr="Back RTL">
              <a:extLst>
                <a:ext uri="{FF2B5EF4-FFF2-40B4-BE49-F238E27FC236}">
                  <a16:creationId xmlns:a16="http://schemas.microsoft.com/office/drawing/2014/main" id="{E0B76CE5-9F4A-4BB5-94BD-5451F21451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4864475">
              <a:off x="4566144" y="3717541"/>
              <a:ext cx="1776120" cy="177612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78C9705-3B47-48CB-A504-5E151F78F7EC}"/>
                </a:ext>
              </a:extLst>
            </p:cNvPr>
            <p:cNvSpPr/>
            <p:nvPr/>
          </p:nvSpPr>
          <p:spPr>
            <a:xfrm>
              <a:off x="4915204" y="1884857"/>
              <a:ext cx="202897" cy="202897"/>
            </a:xfrm>
            <a:prstGeom prst="rect">
              <a:avLst/>
            </a:prstGeom>
            <a:solidFill>
              <a:srgbClr val="BA84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1612249-EF16-416D-B249-3C6E51DABDEC}"/>
                </a:ext>
              </a:extLst>
            </p:cNvPr>
            <p:cNvSpPr/>
            <p:nvPr/>
          </p:nvSpPr>
          <p:spPr>
            <a:xfrm>
              <a:off x="4917318" y="2182850"/>
              <a:ext cx="202897" cy="202897"/>
            </a:xfrm>
            <a:prstGeom prst="rect">
              <a:avLst/>
            </a:prstGeom>
            <a:solidFill>
              <a:srgbClr val="F8F6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6A6BE8B-2ECC-4A35-8EBF-DFFEAD0CE8B9}"/>
                </a:ext>
              </a:extLst>
            </p:cNvPr>
            <p:cNvSpPr/>
            <p:nvPr/>
          </p:nvSpPr>
          <p:spPr>
            <a:xfrm>
              <a:off x="4915203" y="2480843"/>
              <a:ext cx="202897" cy="202897"/>
            </a:xfrm>
            <a:prstGeom prst="rect">
              <a:avLst/>
            </a:prstGeom>
            <a:solidFill>
              <a:srgbClr val="A2F6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51CA5CFB-1C67-49DD-A86B-A04157ADB5DC}"/>
                </a:ext>
              </a:extLst>
            </p:cNvPr>
            <p:cNvGrpSpPr/>
            <p:nvPr/>
          </p:nvGrpSpPr>
          <p:grpSpPr>
            <a:xfrm>
              <a:off x="4804496" y="3062538"/>
              <a:ext cx="440346" cy="601980"/>
              <a:chOff x="4834806" y="4059628"/>
              <a:chExt cx="565076" cy="772493"/>
            </a:xfrm>
          </p:grpSpPr>
          <p:pic>
            <p:nvPicPr>
              <p:cNvPr id="11" name="Graphic 10" descr="Compass">
                <a:extLst>
                  <a:ext uri="{FF2B5EF4-FFF2-40B4-BE49-F238E27FC236}">
                    <a16:creationId xmlns:a16="http://schemas.microsoft.com/office/drawing/2014/main" id="{A027BAB6-3087-45AC-BD72-DB8D4A2C8F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8884561">
                <a:off x="4834806" y="4267045"/>
                <a:ext cx="565076" cy="565076"/>
              </a:xfrm>
              <a:prstGeom prst="rect">
                <a:avLst/>
              </a:prstGeom>
            </p:spPr>
          </p:pic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E431CD-108B-44C9-B138-B24C36CDA648}"/>
                  </a:ext>
                </a:extLst>
              </p:cNvPr>
              <p:cNvSpPr txBox="1"/>
              <p:nvPr/>
            </p:nvSpPr>
            <p:spPr>
              <a:xfrm>
                <a:off x="4957004" y="4059628"/>
                <a:ext cx="387178" cy="296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endParaRPr lang="en-CA" sz="9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7A8AAAF-0F44-4C69-8620-FFA79DCED3B7}"/>
                </a:ext>
              </a:extLst>
            </p:cNvPr>
            <p:cNvSpPr txBox="1"/>
            <p:nvPr/>
          </p:nvSpPr>
          <p:spPr>
            <a:xfrm>
              <a:off x="5118100" y="1851991"/>
              <a:ext cx="1549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Zone interactive</a:t>
              </a:r>
              <a:endParaRPr lang="en-CA" sz="1100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A636957-8334-4CF8-B73C-29E6F386E2CE}"/>
                </a:ext>
              </a:extLst>
            </p:cNvPr>
            <p:cNvSpPr txBox="1"/>
            <p:nvPr/>
          </p:nvSpPr>
          <p:spPr>
            <a:xfrm>
              <a:off x="5118100" y="2146467"/>
              <a:ext cx="1549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Zone de transition</a:t>
              </a:r>
              <a:endParaRPr lang="en-CA" sz="1100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B8D9D6F-BD4A-473A-87D1-A100B403AE3A}"/>
                </a:ext>
              </a:extLst>
            </p:cNvPr>
            <p:cNvSpPr txBox="1"/>
            <p:nvPr/>
          </p:nvSpPr>
          <p:spPr>
            <a:xfrm>
              <a:off x="5118100" y="2440943"/>
              <a:ext cx="1549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100" dirty="0"/>
                <a:t>Zone tranquille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0B7F16F-44F9-423A-91A2-03F8D8300295}"/>
                </a:ext>
              </a:extLst>
            </p:cNvPr>
            <p:cNvSpPr txBox="1"/>
            <p:nvPr/>
          </p:nvSpPr>
          <p:spPr>
            <a:xfrm>
              <a:off x="4851398" y="1549697"/>
              <a:ext cx="198303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200" b="1" i="1" dirty="0"/>
                <a:t>Plan de zonage fonctionnel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A303CCF-2AA2-4745-9B1E-5C69A1ECDFB4}"/>
                </a:ext>
              </a:extLst>
            </p:cNvPr>
            <p:cNvSpPr txBox="1"/>
            <p:nvPr/>
          </p:nvSpPr>
          <p:spPr>
            <a:xfrm>
              <a:off x="4721147" y="4213095"/>
              <a:ext cx="15682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CA" sz="1200" b="1" dirty="0"/>
                <a:t>Vos points de travail et locaux de soutien!</a:t>
              </a:r>
            </a:p>
          </p:txBody>
        </p:sp>
        <p:pic>
          <p:nvPicPr>
            <p:cNvPr id="310" name="Picture 309">
              <a:extLst>
                <a:ext uri="{FF2B5EF4-FFF2-40B4-BE49-F238E27FC236}">
                  <a16:creationId xmlns:a16="http://schemas.microsoft.com/office/drawing/2014/main" id="{F58543DC-4649-4E79-A921-65041746F09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08" t="11943" r="32126" b="18889"/>
            <a:stretch/>
          </p:blipFill>
          <p:spPr>
            <a:xfrm>
              <a:off x="238400" y="1348951"/>
              <a:ext cx="4571277" cy="3945401"/>
            </a:xfrm>
            <a:prstGeom prst="rect">
              <a:avLst/>
            </a:prstGeom>
          </p:spPr>
        </p:pic>
        <p:sp>
          <p:nvSpPr>
            <p:cNvPr id="311" name="Oval 310">
              <a:extLst>
                <a:ext uri="{FF2B5EF4-FFF2-40B4-BE49-F238E27FC236}">
                  <a16:creationId xmlns:a16="http://schemas.microsoft.com/office/drawing/2014/main" id="{1DDDD437-4A0D-45CE-9510-6761F2522828}"/>
                </a:ext>
              </a:extLst>
            </p:cNvPr>
            <p:cNvSpPr/>
            <p:nvPr/>
          </p:nvSpPr>
          <p:spPr>
            <a:xfrm>
              <a:off x="1225236" y="4423636"/>
              <a:ext cx="239032" cy="239032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2" name="Oval 311">
              <a:extLst>
                <a:ext uri="{FF2B5EF4-FFF2-40B4-BE49-F238E27FC236}">
                  <a16:creationId xmlns:a16="http://schemas.microsoft.com/office/drawing/2014/main" id="{DA4337F0-30E7-4D11-BE7C-68688070F11C}"/>
                </a:ext>
              </a:extLst>
            </p:cNvPr>
            <p:cNvSpPr/>
            <p:nvPr/>
          </p:nvSpPr>
          <p:spPr>
            <a:xfrm>
              <a:off x="1416757" y="1885117"/>
              <a:ext cx="239032" cy="239032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3" name="Oval 312">
              <a:extLst>
                <a:ext uri="{FF2B5EF4-FFF2-40B4-BE49-F238E27FC236}">
                  <a16:creationId xmlns:a16="http://schemas.microsoft.com/office/drawing/2014/main" id="{89DA1B00-823C-42F4-B492-BB8991CFF089}"/>
                </a:ext>
              </a:extLst>
            </p:cNvPr>
            <p:cNvSpPr/>
            <p:nvPr/>
          </p:nvSpPr>
          <p:spPr>
            <a:xfrm>
              <a:off x="3247819" y="4674760"/>
              <a:ext cx="239032" cy="2390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4" name="Oval 313">
              <a:extLst>
                <a:ext uri="{FF2B5EF4-FFF2-40B4-BE49-F238E27FC236}">
                  <a16:creationId xmlns:a16="http://schemas.microsoft.com/office/drawing/2014/main" id="{9BA8862A-F324-47C5-A564-3408A5AB1090}"/>
                </a:ext>
              </a:extLst>
            </p:cNvPr>
            <p:cNvSpPr/>
            <p:nvPr/>
          </p:nvSpPr>
          <p:spPr>
            <a:xfrm>
              <a:off x="3988231" y="4145171"/>
              <a:ext cx="239032" cy="2390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5" name="Oval 314">
              <a:extLst>
                <a:ext uri="{FF2B5EF4-FFF2-40B4-BE49-F238E27FC236}">
                  <a16:creationId xmlns:a16="http://schemas.microsoft.com/office/drawing/2014/main" id="{DBD89594-B5B1-483F-B466-C4152667C5F3}"/>
                </a:ext>
              </a:extLst>
            </p:cNvPr>
            <p:cNvSpPr/>
            <p:nvPr/>
          </p:nvSpPr>
          <p:spPr>
            <a:xfrm>
              <a:off x="726026" y="3953876"/>
              <a:ext cx="239032" cy="2390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6" name="Oval 315">
              <a:extLst>
                <a:ext uri="{FF2B5EF4-FFF2-40B4-BE49-F238E27FC236}">
                  <a16:creationId xmlns:a16="http://schemas.microsoft.com/office/drawing/2014/main" id="{90DDB17A-362A-4A64-8928-9676599924AD}"/>
                </a:ext>
              </a:extLst>
            </p:cNvPr>
            <p:cNvSpPr/>
            <p:nvPr/>
          </p:nvSpPr>
          <p:spPr>
            <a:xfrm>
              <a:off x="726026" y="3048716"/>
              <a:ext cx="239032" cy="2390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7" name="Oval 316">
              <a:extLst>
                <a:ext uri="{FF2B5EF4-FFF2-40B4-BE49-F238E27FC236}">
                  <a16:creationId xmlns:a16="http://schemas.microsoft.com/office/drawing/2014/main" id="{67F165AA-1F97-4E81-8409-63BBF183AA46}"/>
                </a:ext>
              </a:extLst>
            </p:cNvPr>
            <p:cNvSpPr/>
            <p:nvPr/>
          </p:nvSpPr>
          <p:spPr>
            <a:xfrm>
              <a:off x="4331936" y="3792472"/>
              <a:ext cx="239032" cy="2390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8" name="Oval 317">
              <a:extLst>
                <a:ext uri="{FF2B5EF4-FFF2-40B4-BE49-F238E27FC236}">
                  <a16:creationId xmlns:a16="http://schemas.microsoft.com/office/drawing/2014/main" id="{61FE1677-AD34-4B0E-8DFF-6B223896EE5B}"/>
                </a:ext>
              </a:extLst>
            </p:cNvPr>
            <p:cNvSpPr/>
            <p:nvPr/>
          </p:nvSpPr>
          <p:spPr>
            <a:xfrm>
              <a:off x="777675" y="1475915"/>
              <a:ext cx="239032" cy="2390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9" name="Oval 318">
              <a:extLst>
                <a:ext uri="{FF2B5EF4-FFF2-40B4-BE49-F238E27FC236}">
                  <a16:creationId xmlns:a16="http://schemas.microsoft.com/office/drawing/2014/main" id="{57E4EE0B-355D-43C3-89CF-884D1203149A}"/>
                </a:ext>
              </a:extLst>
            </p:cNvPr>
            <p:cNvSpPr/>
            <p:nvPr/>
          </p:nvSpPr>
          <p:spPr>
            <a:xfrm>
              <a:off x="3868715" y="1576648"/>
              <a:ext cx="239032" cy="2390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0" name="Oval 319">
              <a:extLst>
                <a:ext uri="{FF2B5EF4-FFF2-40B4-BE49-F238E27FC236}">
                  <a16:creationId xmlns:a16="http://schemas.microsoft.com/office/drawing/2014/main" id="{29AF63D4-7B01-42DC-B636-BB87E4E27C83}"/>
                </a:ext>
              </a:extLst>
            </p:cNvPr>
            <p:cNvSpPr/>
            <p:nvPr/>
          </p:nvSpPr>
          <p:spPr>
            <a:xfrm>
              <a:off x="798661" y="4877278"/>
              <a:ext cx="239032" cy="2390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1" name="Oval 320">
              <a:extLst>
                <a:ext uri="{FF2B5EF4-FFF2-40B4-BE49-F238E27FC236}">
                  <a16:creationId xmlns:a16="http://schemas.microsoft.com/office/drawing/2014/main" id="{3C29BE5C-03FD-4D08-997B-259F1FF50090}"/>
                </a:ext>
              </a:extLst>
            </p:cNvPr>
            <p:cNvSpPr/>
            <p:nvPr/>
          </p:nvSpPr>
          <p:spPr>
            <a:xfrm>
              <a:off x="2019466" y="3929684"/>
              <a:ext cx="239032" cy="23903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2" name="Oval 321">
              <a:extLst>
                <a:ext uri="{FF2B5EF4-FFF2-40B4-BE49-F238E27FC236}">
                  <a16:creationId xmlns:a16="http://schemas.microsoft.com/office/drawing/2014/main" id="{799CC6C2-AE76-435F-A526-21FB34A19140}"/>
                </a:ext>
              </a:extLst>
            </p:cNvPr>
            <p:cNvSpPr/>
            <p:nvPr/>
          </p:nvSpPr>
          <p:spPr>
            <a:xfrm>
              <a:off x="2429579" y="1485634"/>
              <a:ext cx="239032" cy="23903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3" name="Oval 322">
              <a:extLst>
                <a:ext uri="{FF2B5EF4-FFF2-40B4-BE49-F238E27FC236}">
                  <a16:creationId xmlns:a16="http://schemas.microsoft.com/office/drawing/2014/main" id="{2D292053-7E3D-4E71-85E6-3372509C584B}"/>
                </a:ext>
              </a:extLst>
            </p:cNvPr>
            <p:cNvSpPr/>
            <p:nvPr/>
          </p:nvSpPr>
          <p:spPr>
            <a:xfrm>
              <a:off x="3903859" y="2662730"/>
              <a:ext cx="239032" cy="23903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4" name="Oval 323">
              <a:extLst>
                <a:ext uri="{FF2B5EF4-FFF2-40B4-BE49-F238E27FC236}">
                  <a16:creationId xmlns:a16="http://schemas.microsoft.com/office/drawing/2014/main" id="{3917BA66-202E-46A0-87F0-B4F7DE8B068B}"/>
                </a:ext>
              </a:extLst>
            </p:cNvPr>
            <p:cNvSpPr/>
            <p:nvPr/>
          </p:nvSpPr>
          <p:spPr>
            <a:xfrm>
              <a:off x="921102" y="1887241"/>
              <a:ext cx="239032" cy="23903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5" name="Oval 324">
              <a:extLst>
                <a:ext uri="{FF2B5EF4-FFF2-40B4-BE49-F238E27FC236}">
                  <a16:creationId xmlns:a16="http://schemas.microsoft.com/office/drawing/2014/main" id="{2275C55B-0006-4638-A263-0D2B5F2AA392}"/>
                </a:ext>
              </a:extLst>
            </p:cNvPr>
            <p:cNvSpPr/>
            <p:nvPr/>
          </p:nvSpPr>
          <p:spPr>
            <a:xfrm>
              <a:off x="2146838" y="4693010"/>
              <a:ext cx="239032" cy="2390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6" name="Oval 325">
              <a:extLst>
                <a:ext uri="{FF2B5EF4-FFF2-40B4-BE49-F238E27FC236}">
                  <a16:creationId xmlns:a16="http://schemas.microsoft.com/office/drawing/2014/main" id="{A2038231-3ECE-4BD3-AD4A-017B2523F8F3}"/>
                </a:ext>
              </a:extLst>
            </p:cNvPr>
            <p:cNvSpPr/>
            <p:nvPr/>
          </p:nvSpPr>
          <p:spPr>
            <a:xfrm>
              <a:off x="3119627" y="1963711"/>
              <a:ext cx="239032" cy="23903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7" name="Oval 326">
              <a:extLst>
                <a:ext uri="{FF2B5EF4-FFF2-40B4-BE49-F238E27FC236}">
                  <a16:creationId xmlns:a16="http://schemas.microsoft.com/office/drawing/2014/main" id="{61A45674-0A1B-45AB-A0A0-21313214904C}"/>
                </a:ext>
              </a:extLst>
            </p:cNvPr>
            <p:cNvSpPr/>
            <p:nvPr/>
          </p:nvSpPr>
          <p:spPr>
            <a:xfrm>
              <a:off x="536293" y="2143556"/>
              <a:ext cx="239032" cy="239032"/>
            </a:xfrm>
            <a:prstGeom prst="ellipse">
              <a:avLst/>
            </a:prstGeom>
            <a:solidFill>
              <a:srgbClr val="FFDC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8" name="Oval 327">
              <a:extLst>
                <a:ext uri="{FF2B5EF4-FFF2-40B4-BE49-F238E27FC236}">
                  <a16:creationId xmlns:a16="http://schemas.microsoft.com/office/drawing/2014/main" id="{6649115C-EBCC-4DC0-8049-0D43C7F67C14}"/>
                </a:ext>
              </a:extLst>
            </p:cNvPr>
            <p:cNvSpPr/>
            <p:nvPr/>
          </p:nvSpPr>
          <p:spPr>
            <a:xfrm>
              <a:off x="2697328" y="4493902"/>
              <a:ext cx="239032" cy="239032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9" name="Oval 328">
              <a:extLst>
                <a:ext uri="{FF2B5EF4-FFF2-40B4-BE49-F238E27FC236}">
                  <a16:creationId xmlns:a16="http://schemas.microsoft.com/office/drawing/2014/main" id="{3C6E7B2E-584A-468F-8C95-F09C50DF4644}"/>
                </a:ext>
              </a:extLst>
            </p:cNvPr>
            <p:cNvSpPr/>
            <p:nvPr/>
          </p:nvSpPr>
          <p:spPr>
            <a:xfrm>
              <a:off x="2827258" y="3984903"/>
              <a:ext cx="239032" cy="239032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0" name="Oval 329">
              <a:extLst>
                <a:ext uri="{FF2B5EF4-FFF2-40B4-BE49-F238E27FC236}">
                  <a16:creationId xmlns:a16="http://schemas.microsoft.com/office/drawing/2014/main" id="{7B372796-4DDA-441B-9D5D-F8279DAFE1FA}"/>
                </a:ext>
              </a:extLst>
            </p:cNvPr>
            <p:cNvSpPr/>
            <p:nvPr/>
          </p:nvSpPr>
          <p:spPr>
            <a:xfrm>
              <a:off x="4107747" y="4987746"/>
              <a:ext cx="239032" cy="2390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1" name="Oval 330">
              <a:extLst>
                <a:ext uri="{FF2B5EF4-FFF2-40B4-BE49-F238E27FC236}">
                  <a16:creationId xmlns:a16="http://schemas.microsoft.com/office/drawing/2014/main" id="{0AE8BF40-9EC3-474B-B8EF-553C59699AFE}"/>
                </a:ext>
              </a:extLst>
            </p:cNvPr>
            <p:cNvSpPr/>
            <p:nvPr/>
          </p:nvSpPr>
          <p:spPr>
            <a:xfrm>
              <a:off x="1232981" y="3504392"/>
              <a:ext cx="239032" cy="239032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2" name="Oval 331">
              <a:extLst>
                <a:ext uri="{FF2B5EF4-FFF2-40B4-BE49-F238E27FC236}">
                  <a16:creationId xmlns:a16="http://schemas.microsoft.com/office/drawing/2014/main" id="{012FC3B2-EE3B-4C10-B044-2E596EED7129}"/>
                </a:ext>
              </a:extLst>
            </p:cNvPr>
            <p:cNvSpPr/>
            <p:nvPr/>
          </p:nvSpPr>
          <p:spPr>
            <a:xfrm>
              <a:off x="1535464" y="2678370"/>
              <a:ext cx="239032" cy="239032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3" name="Oval 332">
              <a:extLst>
                <a:ext uri="{FF2B5EF4-FFF2-40B4-BE49-F238E27FC236}">
                  <a16:creationId xmlns:a16="http://schemas.microsoft.com/office/drawing/2014/main" id="{388BBCAF-F921-4085-9BEF-41446E3E5C49}"/>
                </a:ext>
              </a:extLst>
            </p:cNvPr>
            <p:cNvSpPr/>
            <p:nvPr/>
          </p:nvSpPr>
          <p:spPr>
            <a:xfrm>
              <a:off x="4487069" y="2529030"/>
              <a:ext cx="239032" cy="23903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4" name="Oval 333">
              <a:extLst>
                <a:ext uri="{FF2B5EF4-FFF2-40B4-BE49-F238E27FC236}">
                  <a16:creationId xmlns:a16="http://schemas.microsoft.com/office/drawing/2014/main" id="{EE1E7DED-CA44-4FB0-A71E-03E2B5F05721}"/>
                </a:ext>
              </a:extLst>
            </p:cNvPr>
            <p:cNvSpPr/>
            <p:nvPr/>
          </p:nvSpPr>
          <p:spPr>
            <a:xfrm>
              <a:off x="4055772" y="3139872"/>
              <a:ext cx="239032" cy="23903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35" name="Group 334">
              <a:extLst>
                <a:ext uri="{FF2B5EF4-FFF2-40B4-BE49-F238E27FC236}">
                  <a16:creationId xmlns:a16="http://schemas.microsoft.com/office/drawing/2014/main" id="{6601893A-DC42-4691-809C-7253A86245AC}"/>
                </a:ext>
              </a:extLst>
            </p:cNvPr>
            <p:cNvGrpSpPr/>
            <p:nvPr/>
          </p:nvGrpSpPr>
          <p:grpSpPr>
            <a:xfrm>
              <a:off x="3332306" y="3054158"/>
              <a:ext cx="328314" cy="255978"/>
              <a:chOff x="3332306" y="3054158"/>
              <a:chExt cx="328314" cy="255978"/>
            </a:xfrm>
          </p:grpSpPr>
          <p:sp>
            <p:nvSpPr>
              <p:cNvPr id="336" name="Oval 335">
                <a:extLst>
                  <a:ext uri="{FF2B5EF4-FFF2-40B4-BE49-F238E27FC236}">
                    <a16:creationId xmlns:a16="http://schemas.microsoft.com/office/drawing/2014/main" id="{4CFEA8B4-0E21-4EE5-A351-6935861E968C}"/>
                  </a:ext>
                </a:extLst>
              </p:cNvPr>
              <p:cNvSpPr/>
              <p:nvPr/>
            </p:nvSpPr>
            <p:spPr>
              <a:xfrm>
                <a:off x="3373244" y="3071104"/>
                <a:ext cx="239032" cy="23903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7" name="TextBox 336">
                <a:extLst>
                  <a:ext uri="{FF2B5EF4-FFF2-40B4-BE49-F238E27FC236}">
                    <a16:creationId xmlns:a16="http://schemas.microsoft.com/office/drawing/2014/main" id="{64FC8DA9-E9D0-482E-9AEE-74C976117D87}"/>
                  </a:ext>
                </a:extLst>
              </p:cNvPr>
              <p:cNvSpPr txBox="1"/>
              <p:nvPr/>
            </p:nvSpPr>
            <p:spPr>
              <a:xfrm>
                <a:off x="3332306" y="3054158"/>
                <a:ext cx="32831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</a:t>
                </a:r>
                <a:endParaRPr lang="en-CA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38" name="Oval 337">
              <a:extLst>
                <a:ext uri="{FF2B5EF4-FFF2-40B4-BE49-F238E27FC236}">
                  <a16:creationId xmlns:a16="http://schemas.microsoft.com/office/drawing/2014/main" id="{77E77E03-79D3-4D92-A844-C9D5A2EE76AF}"/>
                </a:ext>
              </a:extLst>
            </p:cNvPr>
            <p:cNvSpPr/>
            <p:nvPr/>
          </p:nvSpPr>
          <p:spPr>
            <a:xfrm>
              <a:off x="2179206" y="1939471"/>
              <a:ext cx="239032" cy="243379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9" name="TextBox 338">
              <a:extLst>
                <a:ext uri="{FF2B5EF4-FFF2-40B4-BE49-F238E27FC236}">
                  <a16:creationId xmlns:a16="http://schemas.microsoft.com/office/drawing/2014/main" id="{6BA74AAF-865B-4EB4-B221-0E832D3F7031}"/>
                </a:ext>
              </a:extLst>
            </p:cNvPr>
            <p:cNvSpPr txBox="1"/>
            <p:nvPr/>
          </p:nvSpPr>
          <p:spPr>
            <a:xfrm>
              <a:off x="2134565" y="1928493"/>
              <a:ext cx="3283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lang="en-CA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40" name="Group 339">
              <a:extLst>
                <a:ext uri="{FF2B5EF4-FFF2-40B4-BE49-F238E27FC236}">
                  <a16:creationId xmlns:a16="http://schemas.microsoft.com/office/drawing/2014/main" id="{6B57C68B-BC5C-4442-96BA-92CD9D97E01D}"/>
                </a:ext>
              </a:extLst>
            </p:cNvPr>
            <p:cNvGrpSpPr/>
            <p:nvPr/>
          </p:nvGrpSpPr>
          <p:grpSpPr>
            <a:xfrm>
              <a:off x="3084824" y="1503381"/>
              <a:ext cx="328313" cy="251398"/>
              <a:chOff x="1016707" y="8283252"/>
              <a:chExt cx="328313" cy="251398"/>
            </a:xfrm>
          </p:grpSpPr>
          <p:sp>
            <p:nvSpPr>
              <p:cNvPr id="341" name="Oval 340">
                <a:extLst>
                  <a:ext uri="{FF2B5EF4-FFF2-40B4-BE49-F238E27FC236}">
                    <a16:creationId xmlns:a16="http://schemas.microsoft.com/office/drawing/2014/main" id="{A5814444-63D6-42F4-A2BE-4A69C9ABD524}"/>
                  </a:ext>
                </a:extLst>
              </p:cNvPr>
              <p:cNvSpPr/>
              <p:nvPr/>
            </p:nvSpPr>
            <p:spPr>
              <a:xfrm>
                <a:off x="1074722" y="8291271"/>
                <a:ext cx="239032" cy="243379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2" name="TextBox 341">
                <a:extLst>
                  <a:ext uri="{FF2B5EF4-FFF2-40B4-BE49-F238E27FC236}">
                    <a16:creationId xmlns:a16="http://schemas.microsoft.com/office/drawing/2014/main" id="{C2A3FDF5-2AD8-4BCC-B8BD-CDF9EF879D93}"/>
                  </a:ext>
                </a:extLst>
              </p:cNvPr>
              <p:cNvSpPr txBox="1"/>
              <p:nvPr/>
            </p:nvSpPr>
            <p:spPr>
              <a:xfrm>
                <a:off x="1016707" y="8283252"/>
                <a:ext cx="32831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11</a:t>
                </a:r>
                <a:endParaRPr lang="en-CA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43" name="Oval 342">
              <a:extLst>
                <a:ext uri="{FF2B5EF4-FFF2-40B4-BE49-F238E27FC236}">
                  <a16:creationId xmlns:a16="http://schemas.microsoft.com/office/drawing/2014/main" id="{4597F959-9B07-4071-9FCB-FBEEDB3FD0C4}"/>
                </a:ext>
              </a:extLst>
            </p:cNvPr>
            <p:cNvSpPr/>
            <p:nvPr/>
          </p:nvSpPr>
          <p:spPr>
            <a:xfrm>
              <a:off x="436322" y="3472833"/>
              <a:ext cx="239032" cy="243379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4" name="TextBox 343">
              <a:extLst>
                <a:ext uri="{FF2B5EF4-FFF2-40B4-BE49-F238E27FC236}">
                  <a16:creationId xmlns:a16="http://schemas.microsoft.com/office/drawing/2014/main" id="{74B80463-C4FA-4BE7-B8E7-D0960AA7D73E}"/>
                </a:ext>
              </a:extLst>
            </p:cNvPr>
            <p:cNvSpPr txBox="1"/>
            <p:nvPr/>
          </p:nvSpPr>
          <p:spPr>
            <a:xfrm>
              <a:off x="401314" y="3476793"/>
              <a:ext cx="3283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r>
              <a:endParaRPr lang="en-CA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5" name="Oval 344">
              <a:extLst>
                <a:ext uri="{FF2B5EF4-FFF2-40B4-BE49-F238E27FC236}">
                  <a16:creationId xmlns:a16="http://schemas.microsoft.com/office/drawing/2014/main" id="{6D14136F-91E6-4FF5-864F-0D27AEB41D6A}"/>
                </a:ext>
              </a:extLst>
            </p:cNvPr>
            <p:cNvSpPr/>
            <p:nvPr/>
          </p:nvSpPr>
          <p:spPr>
            <a:xfrm>
              <a:off x="1520974" y="3310091"/>
              <a:ext cx="239032" cy="243379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6" name="TextBox 345">
              <a:extLst>
                <a:ext uri="{FF2B5EF4-FFF2-40B4-BE49-F238E27FC236}">
                  <a16:creationId xmlns:a16="http://schemas.microsoft.com/office/drawing/2014/main" id="{76447839-BBF1-4B1B-85BA-41015870E920}"/>
                </a:ext>
              </a:extLst>
            </p:cNvPr>
            <p:cNvSpPr txBox="1"/>
            <p:nvPr/>
          </p:nvSpPr>
          <p:spPr>
            <a:xfrm>
              <a:off x="1485966" y="3314051"/>
              <a:ext cx="3283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r>
              <a:endParaRPr lang="en-CA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7" name="Oval 346">
              <a:extLst>
                <a:ext uri="{FF2B5EF4-FFF2-40B4-BE49-F238E27FC236}">
                  <a16:creationId xmlns:a16="http://schemas.microsoft.com/office/drawing/2014/main" id="{26B4C78E-7A92-439E-8623-92ABA23B0B4A}"/>
                </a:ext>
              </a:extLst>
            </p:cNvPr>
            <p:cNvSpPr/>
            <p:nvPr/>
          </p:nvSpPr>
          <p:spPr>
            <a:xfrm>
              <a:off x="4121971" y="3512496"/>
              <a:ext cx="239032" cy="243379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8" name="TextBox 347">
              <a:extLst>
                <a:ext uri="{FF2B5EF4-FFF2-40B4-BE49-F238E27FC236}">
                  <a16:creationId xmlns:a16="http://schemas.microsoft.com/office/drawing/2014/main" id="{A86309AA-8FB8-4988-8DF4-EAEEAF811B4B}"/>
                </a:ext>
              </a:extLst>
            </p:cNvPr>
            <p:cNvSpPr txBox="1"/>
            <p:nvPr/>
          </p:nvSpPr>
          <p:spPr>
            <a:xfrm>
              <a:off x="4076777" y="3505177"/>
              <a:ext cx="3283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r>
              <a:endParaRPr lang="en-CA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9" name="Oval 348">
              <a:extLst>
                <a:ext uri="{FF2B5EF4-FFF2-40B4-BE49-F238E27FC236}">
                  <a16:creationId xmlns:a16="http://schemas.microsoft.com/office/drawing/2014/main" id="{6A95021E-0F25-47D8-8031-F62B1673492E}"/>
                </a:ext>
              </a:extLst>
            </p:cNvPr>
            <p:cNvSpPr/>
            <p:nvPr/>
          </p:nvSpPr>
          <p:spPr>
            <a:xfrm>
              <a:off x="1325097" y="1502425"/>
              <a:ext cx="239032" cy="243379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0" name="TextBox 349">
              <a:extLst>
                <a:ext uri="{FF2B5EF4-FFF2-40B4-BE49-F238E27FC236}">
                  <a16:creationId xmlns:a16="http://schemas.microsoft.com/office/drawing/2014/main" id="{DA08B4EF-2380-4354-AAAD-482C330DB943}"/>
                </a:ext>
              </a:extLst>
            </p:cNvPr>
            <p:cNvSpPr txBox="1"/>
            <p:nvPr/>
          </p:nvSpPr>
          <p:spPr>
            <a:xfrm>
              <a:off x="1290089" y="1506385"/>
              <a:ext cx="3283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r>
              <a:endParaRPr lang="en-CA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1" name="Oval 350">
              <a:extLst>
                <a:ext uri="{FF2B5EF4-FFF2-40B4-BE49-F238E27FC236}">
                  <a16:creationId xmlns:a16="http://schemas.microsoft.com/office/drawing/2014/main" id="{E1F486AA-AC0E-4753-BA61-5D1A95050421}"/>
                </a:ext>
              </a:extLst>
            </p:cNvPr>
            <p:cNvSpPr/>
            <p:nvPr/>
          </p:nvSpPr>
          <p:spPr>
            <a:xfrm>
              <a:off x="3859082" y="2314608"/>
              <a:ext cx="239032" cy="243379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2" name="TextBox 351">
              <a:extLst>
                <a:ext uri="{FF2B5EF4-FFF2-40B4-BE49-F238E27FC236}">
                  <a16:creationId xmlns:a16="http://schemas.microsoft.com/office/drawing/2014/main" id="{485006EF-8419-44D0-B4E9-0BBDB796CD6F}"/>
                </a:ext>
              </a:extLst>
            </p:cNvPr>
            <p:cNvSpPr txBox="1"/>
            <p:nvPr/>
          </p:nvSpPr>
          <p:spPr>
            <a:xfrm>
              <a:off x="3824074" y="2318568"/>
              <a:ext cx="3283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r>
              <a:endParaRPr lang="en-CA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53" name="Group 352">
              <a:extLst>
                <a:ext uri="{FF2B5EF4-FFF2-40B4-BE49-F238E27FC236}">
                  <a16:creationId xmlns:a16="http://schemas.microsoft.com/office/drawing/2014/main" id="{FC01BEBF-F2CD-41E9-8A78-B8183F49E9AC}"/>
                </a:ext>
              </a:extLst>
            </p:cNvPr>
            <p:cNvGrpSpPr/>
            <p:nvPr/>
          </p:nvGrpSpPr>
          <p:grpSpPr>
            <a:xfrm>
              <a:off x="2369011" y="3950899"/>
              <a:ext cx="328314" cy="255978"/>
              <a:chOff x="3332306" y="3054158"/>
              <a:chExt cx="328314" cy="255978"/>
            </a:xfrm>
          </p:grpSpPr>
          <p:sp>
            <p:nvSpPr>
              <p:cNvPr id="354" name="Oval 353">
                <a:extLst>
                  <a:ext uri="{FF2B5EF4-FFF2-40B4-BE49-F238E27FC236}">
                    <a16:creationId xmlns:a16="http://schemas.microsoft.com/office/drawing/2014/main" id="{25EE45CD-A0F9-4A40-B705-DC8EFF95C46B}"/>
                  </a:ext>
                </a:extLst>
              </p:cNvPr>
              <p:cNvSpPr/>
              <p:nvPr/>
            </p:nvSpPr>
            <p:spPr>
              <a:xfrm>
                <a:off x="3373244" y="3071104"/>
                <a:ext cx="239032" cy="23903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5" name="TextBox 354">
                <a:extLst>
                  <a:ext uri="{FF2B5EF4-FFF2-40B4-BE49-F238E27FC236}">
                    <a16:creationId xmlns:a16="http://schemas.microsoft.com/office/drawing/2014/main" id="{1521461D-C9E1-4795-BE17-0FC0FE5B20DC}"/>
                  </a:ext>
                </a:extLst>
              </p:cNvPr>
              <p:cNvSpPr txBox="1"/>
              <p:nvPr/>
            </p:nvSpPr>
            <p:spPr>
              <a:xfrm>
                <a:off x="3332306" y="3054158"/>
                <a:ext cx="32831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13</a:t>
                </a:r>
                <a:endParaRPr lang="en-CA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56" name="Group 355">
              <a:extLst>
                <a:ext uri="{FF2B5EF4-FFF2-40B4-BE49-F238E27FC236}">
                  <a16:creationId xmlns:a16="http://schemas.microsoft.com/office/drawing/2014/main" id="{D8F95B35-599D-4DCD-B48A-6092F6E11A43}"/>
                </a:ext>
              </a:extLst>
            </p:cNvPr>
            <p:cNvGrpSpPr/>
            <p:nvPr/>
          </p:nvGrpSpPr>
          <p:grpSpPr>
            <a:xfrm>
              <a:off x="1405444" y="3973985"/>
              <a:ext cx="328314" cy="255978"/>
              <a:chOff x="3332306" y="3054158"/>
              <a:chExt cx="328314" cy="255978"/>
            </a:xfrm>
          </p:grpSpPr>
          <p:sp>
            <p:nvSpPr>
              <p:cNvPr id="357" name="Oval 356">
                <a:extLst>
                  <a:ext uri="{FF2B5EF4-FFF2-40B4-BE49-F238E27FC236}">
                    <a16:creationId xmlns:a16="http://schemas.microsoft.com/office/drawing/2014/main" id="{F720C4A9-82AB-40F6-8EAC-8A189043CA9D}"/>
                  </a:ext>
                </a:extLst>
              </p:cNvPr>
              <p:cNvSpPr/>
              <p:nvPr/>
            </p:nvSpPr>
            <p:spPr>
              <a:xfrm>
                <a:off x="3373244" y="3071104"/>
                <a:ext cx="239032" cy="23903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8" name="TextBox 357">
                <a:extLst>
                  <a:ext uri="{FF2B5EF4-FFF2-40B4-BE49-F238E27FC236}">
                    <a16:creationId xmlns:a16="http://schemas.microsoft.com/office/drawing/2014/main" id="{F5CFC496-6E66-4773-87A0-C30DD4FB8506}"/>
                  </a:ext>
                </a:extLst>
              </p:cNvPr>
              <p:cNvSpPr txBox="1"/>
              <p:nvPr/>
            </p:nvSpPr>
            <p:spPr>
              <a:xfrm>
                <a:off x="3332306" y="3054158"/>
                <a:ext cx="32831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14</a:t>
                </a:r>
                <a:endParaRPr lang="en-CA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59" name="Group 358">
              <a:extLst>
                <a:ext uri="{FF2B5EF4-FFF2-40B4-BE49-F238E27FC236}">
                  <a16:creationId xmlns:a16="http://schemas.microsoft.com/office/drawing/2014/main" id="{DDFF8435-234A-4CB0-871C-878C86FA2486}"/>
                </a:ext>
              </a:extLst>
            </p:cNvPr>
            <p:cNvGrpSpPr/>
            <p:nvPr/>
          </p:nvGrpSpPr>
          <p:grpSpPr>
            <a:xfrm>
              <a:off x="1610339" y="2308811"/>
              <a:ext cx="328314" cy="255978"/>
              <a:chOff x="3332306" y="3054158"/>
              <a:chExt cx="328314" cy="255978"/>
            </a:xfrm>
          </p:grpSpPr>
          <p:sp>
            <p:nvSpPr>
              <p:cNvPr id="360" name="Oval 359">
                <a:extLst>
                  <a:ext uri="{FF2B5EF4-FFF2-40B4-BE49-F238E27FC236}">
                    <a16:creationId xmlns:a16="http://schemas.microsoft.com/office/drawing/2014/main" id="{F09F2962-71E3-4492-9971-FC3512B99E91}"/>
                  </a:ext>
                </a:extLst>
              </p:cNvPr>
              <p:cNvSpPr/>
              <p:nvPr/>
            </p:nvSpPr>
            <p:spPr>
              <a:xfrm>
                <a:off x="3373244" y="3071104"/>
                <a:ext cx="239032" cy="23903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1" name="TextBox 360">
                <a:extLst>
                  <a:ext uri="{FF2B5EF4-FFF2-40B4-BE49-F238E27FC236}">
                    <a16:creationId xmlns:a16="http://schemas.microsoft.com/office/drawing/2014/main" id="{7BB14E8A-AD38-4A9A-B5DE-3E2BE32BA6D6}"/>
                  </a:ext>
                </a:extLst>
              </p:cNvPr>
              <p:cNvSpPr txBox="1"/>
              <p:nvPr/>
            </p:nvSpPr>
            <p:spPr>
              <a:xfrm>
                <a:off x="3332306" y="3054158"/>
                <a:ext cx="32831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13</a:t>
                </a:r>
                <a:endParaRPr lang="en-CA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8B23E089-5562-4D98-ACBB-E9A4CB0CA152}"/>
                </a:ext>
              </a:extLst>
            </p:cNvPr>
            <p:cNvSpPr/>
            <p:nvPr/>
          </p:nvSpPr>
          <p:spPr>
            <a:xfrm>
              <a:off x="180795" y="1374791"/>
              <a:ext cx="6562905" cy="3992245"/>
            </a:xfrm>
            <a:prstGeom prst="rect">
              <a:avLst/>
            </a:prstGeom>
            <a:solidFill>
              <a:srgbClr val="A8CE75">
                <a:alpha val="2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2400" dirty="0">
                  <a:solidFill>
                    <a:schemeClr val="tx1"/>
                  </a:solidFill>
                  <a:highlight>
                    <a:srgbClr val="FFFF00"/>
                  </a:highlight>
                </a:rPr>
                <a:t>VOICI UN EXEMPLE DE PLAN D’ÉTAGE ACHEVÉ AVEC LE ZONAGE ET LES POINTS DE TRAVAIL </a:t>
              </a:r>
            </a:p>
          </p:txBody>
        </p:sp>
      </p:grpSp>
      <p:sp>
        <p:nvSpPr>
          <p:cNvPr id="286" name="TextBox 285">
            <a:extLst>
              <a:ext uri="{FF2B5EF4-FFF2-40B4-BE49-F238E27FC236}">
                <a16:creationId xmlns:a16="http://schemas.microsoft.com/office/drawing/2014/main" id="{638FA51E-F5EA-4ECD-BD46-288338E79ED7}"/>
              </a:ext>
            </a:extLst>
          </p:cNvPr>
          <p:cNvSpPr txBox="1"/>
          <p:nvPr/>
        </p:nvSpPr>
        <p:spPr>
          <a:xfrm>
            <a:off x="85223" y="5451219"/>
            <a:ext cx="1296965" cy="282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b="1" i="1" dirty="0">
                <a:solidFill>
                  <a:schemeClr val="accent2">
                    <a:lumMod val="50000"/>
                  </a:schemeClr>
                </a:solidFill>
              </a:rPr>
              <a:t>Individuel fermé</a:t>
            </a:r>
          </a:p>
        </p:txBody>
      </p:sp>
      <p:grpSp>
        <p:nvGrpSpPr>
          <p:cNvPr id="277" name="Group 276" descr="Image de la salle de concentration - Une pièce avec deux portes vitrées, avec un bureau et un bureau avec une chaise et deux moniteurs">
            <a:extLst>
              <a:ext uri="{FF2B5EF4-FFF2-40B4-BE49-F238E27FC236}">
                <a16:creationId xmlns:a16="http://schemas.microsoft.com/office/drawing/2014/main" id="{BD3B9D1F-C69B-4330-ADD6-9FDA53DA8E69}"/>
              </a:ext>
            </a:extLst>
          </p:cNvPr>
          <p:cNvGrpSpPr/>
          <p:nvPr/>
        </p:nvGrpSpPr>
        <p:grpSpPr>
          <a:xfrm>
            <a:off x="246418" y="5721421"/>
            <a:ext cx="1342554" cy="1096343"/>
            <a:chOff x="229079" y="1860362"/>
            <a:chExt cx="1342554" cy="1096343"/>
          </a:xfrm>
        </p:grpSpPr>
        <p:pic>
          <p:nvPicPr>
            <p:cNvPr id="278" name="Picture 277">
              <a:extLst>
                <a:ext uri="{FF2B5EF4-FFF2-40B4-BE49-F238E27FC236}">
                  <a16:creationId xmlns:a16="http://schemas.microsoft.com/office/drawing/2014/main" id="{F6C96A78-15E0-46E5-9A72-EFE471655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87082" y="2302873"/>
              <a:ext cx="648045" cy="653832"/>
            </a:xfrm>
            <a:prstGeom prst="rect">
              <a:avLst/>
            </a:prstGeom>
          </p:spPr>
        </p:pic>
        <p:sp>
          <p:nvSpPr>
            <p:cNvPr id="279" name="TextBox 278">
              <a:extLst>
                <a:ext uri="{FF2B5EF4-FFF2-40B4-BE49-F238E27FC236}">
                  <a16:creationId xmlns:a16="http://schemas.microsoft.com/office/drawing/2014/main" id="{603251C9-8ABF-49CF-BB52-390EA14B60FD}"/>
                </a:ext>
              </a:extLst>
            </p:cNvPr>
            <p:cNvSpPr txBox="1"/>
            <p:nvPr/>
          </p:nvSpPr>
          <p:spPr>
            <a:xfrm>
              <a:off x="343184" y="1860362"/>
              <a:ext cx="12284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Salle de concentration</a:t>
              </a:r>
              <a:endParaRPr lang="en-CA" sz="1200" b="1" i="1" dirty="0"/>
            </a:p>
          </p:txBody>
        </p:sp>
        <p:sp>
          <p:nvSpPr>
            <p:cNvPr id="280" name="Oval 279">
              <a:extLst>
                <a:ext uri="{FF2B5EF4-FFF2-40B4-BE49-F238E27FC236}">
                  <a16:creationId xmlns:a16="http://schemas.microsoft.com/office/drawing/2014/main" id="{83DF0F06-50C9-4EB1-96B3-32619D4477A0}"/>
                </a:ext>
              </a:extLst>
            </p:cNvPr>
            <p:cNvSpPr/>
            <p:nvPr/>
          </p:nvSpPr>
          <p:spPr>
            <a:xfrm>
              <a:off x="229079" y="2284495"/>
              <a:ext cx="239032" cy="243379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CA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73" name="Group 272" descr="Image Cabine téléphonique - Une pièce avec deux portes vitrées et un fauteuil">
            <a:extLst>
              <a:ext uri="{FF2B5EF4-FFF2-40B4-BE49-F238E27FC236}">
                <a16:creationId xmlns:a16="http://schemas.microsoft.com/office/drawing/2014/main" id="{5F702F49-55FB-4CED-9B68-9BC7092D27C5}"/>
              </a:ext>
            </a:extLst>
          </p:cNvPr>
          <p:cNvGrpSpPr/>
          <p:nvPr/>
        </p:nvGrpSpPr>
        <p:grpSpPr>
          <a:xfrm>
            <a:off x="250475" y="6843131"/>
            <a:ext cx="1244543" cy="1046892"/>
            <a:chOff x="1147899" y="6252519"/>
            <a:chExt cx="1244543" cy="1046892"/>
          </a:xfrm>
        </p:grpSpPr>
        <p:pic>
          <p:nvPicPr>
            <p:cNvPr id="275" name="Picture 274">
              <a:extLst>
                <a:ext uri="{FF2B5EF4-FFF2-40B4-BE49-F238E27FC236}">
                  <a16:creationId xmlns:a16="http://schemas.microsoft.com/office/drawing/2014/main" id="{1433C1E8-6D5D-43EB-8E6A-4044B372AAF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309234" y="6620007"/>
              <a:ext cx="616070" cy="679404"/>
            </a:xfrm>
            <a:prstGeom prst="rect">
              <a:avLst/>
            </a:prstGeom>
          </p:spPr>
        </p:pic>
        <p:sp>
          <p:nvSpPr>
            <p:cNvPr id="276" name="Oval 275">
              <a:extLst>
                <a:ext uri="{FF2B5EF4-FFF2-40B4-BE49-F238E27FC236}">
                  <a16:creationId xmlns:a16="http://schemas.microsoft.com/office/drawing/2014/main" id="{A18C6B86-EB3C-46D0-AB59-F8889B0A65D0}"/>
                </a:ext>
              </a:extLst>
            </p:cNvPr>
            <p:cNvSpPr/>
            <p:nvPr/>
          </p:nvSpPr>
          <p:spPr>
            <a:xfrm>
              <a:off x="1147899" y="6579186"/>
              <a:ext cx="239032" cy="243379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1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CA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4" name="TextBox 273">
              <a:extLst>
                <a:ext uri="{FF2B5EF4-FFF2-40B4-BE49-F238E27FC236}">
                  <a16:creationId xmlns:a16="http://schemas.microsoft.com/office/drawing/2014/main" id="{85A29584-A111-4B3E-BDEC-8EB13D6E8A5F}"/>
                </a:ext>
              </a:extLst>
            </p:cNvPr>
            <p:cNvSpPr txBox="1"/>
            <p:nvPr/>
          </p:nvSpPr>
          <p:spPr>
            <a:xfrm>
              <a:off x="1312110" y="6252519"/>
              <a:ext cx="10803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200" b="1" i="1" dirty="0"/>
                <a:t>Cabine téléphonique</a:t>
              </a:r>
            </a:p>
          </p:txBody>
        </p:sp>
      </p:grpSp>
      <p:sp>
        <p:nvSpPr>
          <p:cNvPr id="260" name="TextBox 259">
            <a:extLst>
              <a:ext uri="{FF2B5EF4-FFF2-40B4-BE49-F238E27FC236}">
                <a16:creationId xmlns:a16="http://schemas.microsoft.com/office/drawing/2014/main" id="{38B5541C-F71F-45C2-B361-9E84004A53A1}"/>
              </a:ext>
            </a:extLst>
          </p:cNvPr>
          <p:cNvSpPr txBox="1"/>
          <p:nvPr/>
        </p:nvSpPr>
        <p:spPr>
          <a:xfrm>
            <a:off x="1430733" y="5465371"/>
            <a:ext cx="1298299" cy="282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err="1">
                <a:solidFill>
                  <a:schemeClr val="accent2"/>
                </a:solidFill>
              </a:rPr>
              <a:t>Individuel</a:t>
            </a:r>
            <a:r>
              <a:rPr lang="en-US" sz="1200" b="1" i="1" dirty="0">
                <a:solidFill>
                  <a:schemeClr val="accent2"/>
                </a:solidFill>
              </a:rPr>
              <a:t> </a:t>
            </a:r>
            <a:r>
              <a:rPr lang="en-US" sz="1200" b="1" i="1" dirty="0" err="1">
                <a:solidFill>
                  <a:schemeClr val="accent2"/>
                </a:solidFill>
              </a:rPr>
              <a:t>ouvert</a:t>
            </a:r>
            <a:endParaRPr lang="en-US" sz="1200" b="1" i="1" dirty="0">
              <a:solidFill>
                <a:schemeClr val="accent2"/>
              </a:solidFill>
            </a:endParaRPr>
          </a:p>
        </p:txBody>
      </p:sp>
      <p:grpSp>
        <p:nvGrpSpPr>
          <p:cNvPr id="265" name="Group 264" descr="Image du poste de travail - Un poste de travail double de chaque côté d'un mur central, un bureau à deux moniteurs et une chaise">
            <a:extLst>
              <a:ext uri="{FF2B5EF4-FFF2-40B4-BE49-F238E27FC236}">
                <a16:creationId xmlns:a16="http://schemas.microsoft.com/office/drawing/2014/main" id="{D805E3AE-75AA-4F4D-B82E-EF2AE1AC1D34}"/>
              </a:ext>
            </a:extLst>
          </p:cNvPr>
          <p:cNvGrpSpPr/>
          <p:nvPr/>
        </p:nvGrpSpPr>
        <p:grpSpPr>
          <a:xfrm>
            <a:off x="1494941" y="5779117"/>
            <a:ext cx="1336233" cy="907826"/>
            <a:chOff x="1855886" y="5404958"/>
            <a:chExt cx="1336233" cy="907826"/>
          </a:xfrm>
        </p:grpSpPr>
        <p:pic>
          <p:nvPicPr>
            <p:cNvPr id="266" name="Picture 265">
              <a:extLst>
                <a:ext uri="{FF2B5EF4-FFF2-40B4-BE49-F238E27FC236}">
                  <a16:creationId xmlns:a16="http://schemas.microsoft.com/office/drawing/2014/main" id="{373F8D10-87BA-48B4-A42D-AF062FFF8E8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7" b="77"/>
            <a:stretch/>
          </p:blipFill>
          <p:spPr>
            <a:xfrm>
              <a:off x="2010814" y="5733417"/>
              <a:ext cx="684895" cy="579367"/>
            </a:xfrm>
            <a:prstGeom prst="rect">
              <a:avLst/>
            </a:prstGeom>
          </p:spPr>
        </p:pic>
        <p:sp>
          <p:nvSpPr>
            <p:cNvPr id="267" name="TextBox 266">
              <a:extLst>
                <a:ext uri="{FF2B5EF4-FFF2-40B4-BE49-F238E27FC236}">
                  <a16:creationId xmlns:a16="http://schemas.microsoft.com/office/drawing/2014/main" id="{C1102466-9040-4EEE-9B22-B56EC85764BB}"/>
                </a:ext>
              </a:extLst>
            </p:cNvPr>
            <p:cNvSpPr txBox="1"/>
            <p:nvPr/>
          </p:nvSpPr>
          <p:spPr>
            <a:xfrm>
              <a:off x="1963670" y="5404958"/>
              <a:ext cx="1228449" cy="2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Poste de travail</a:t>
              </a:r>
              <a:endParaRPr lang="en-CA" sz="1200" b="1" i="1" dirty="0"/>
            </a:p>
          </p:txBody>
        </p:sp>
        <p:sp>
          <p:nvSpPr>
            <p:cNvPr id="268" name="Oval 267">
              <a:extLst>
                <a:ext uri="{FF2B5EF4-FFF2-40B4-BE49-F238E27FC236}">
                  <a16:creationId xmlns:a16="http://schemas.microsoft.com/office/drawing/2014/main" id="{F46809E5-2BAD-4E24-A1A8-91EB053A7E93}"/>
                </a:ext>
              </a:extLst>
            </p:cNvPr>
            <p:cNvSpPr/>
            <p:nvPr/>
          </p:nvSpPr>
          <p:spPr>
            <a:xfrm>
              <a:off x="1855886" y="5677868"/>
              <a:ext cx="239032" cy="2433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CA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9" name="Group 268" descr="Image Point de transition - Une table à deux niveaux avec 4 chaises de chaque côté">
            <a:extLst>
              <a:ext uri="{FF2B5EF4-FFF2-40B4-BE49-F238E27FC236}">
                <a16:creationId xmlns:a16="http://schemas.microsoft.com/office/drawing/2014/main" id="{A327CAF2-019E-4A19-9786-3E482789FC5E}"/>
              </a:ext>
            </a:extLst>
          </p:cNvPr>
          <p:cNvGrpSpPr/>
          <p:nvPr/>
        </p:nvGrpSpPr>
        <p:grpSpPr>
          <a:xfrm>
            <a:off x="1487225" y="6788893"/>
            <a:ext cx="1424064" cy="956842"/>
            <a:chOff x="1926085" y="6218124"/>
            <a:chExt cx="1424064" cy="956842"/>
          </a:xfrm>
        </p:grpSpPr>
        <p:pic>
          <p:nvPicPr>
            <p:cNvPr id="270" name="Picture 269">
              <a:extLst>
                <a:ext uri="{FF2B5EF4-FFF2-40B4-BE49-F238E27FC236}">
                  <a16:creationId xmlns:a16="http://schemas.microsoft.com/office/drawing/2014/main" id="{EACF1548-7FE2-4C95-9F09-BCC2599D7F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8" b="308"/>
            <a:stretch/>
          </p:blipFill>
          <p:spPr>
            <a:xfrm>
              <a:off x="2102069" y="6590591"/>
              <a:ext cx="891486" cy="584375"/>
            </a:xfrm>
            <a:prstGeom prst="rect">
              <a:avLst/>
            </a:prstGeom>
          </p:spPr>
        </p:pic>
        <p:sp>
          <p:nvSpPr>
            <p:cNvPr id="271" name="TextBox 270">
              <a:extLst>
                <a:ext uri="{FF2B5EF4-FFF2-40B4-BE49-F238E27FC236}">
                  <a16:creationId xmlns:a16="http://schemas.microsoft.com/office/drawing/2014/main" id="{6A632AFB-0A0A-4E46-AF53-88F98FC8894E}"/>
                </a:ext>
              </a:extLst>
            </p:cNvPr>
            <p:cNvSpPr txBox="1"/>
            <p:nvPr/>
          </p:nvSpPr>
          <p:spPr>
            <a:xfrm>
              <a:off x="2121700" y="6218124"/>
              <a:ext cx="12284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Point de transition</a:t>
              </a:r>
              <a:endParaRPr lang="en-CA" sz="1200" b="1" i="1" dirty="0"/>
            </a:p>
          </p:txBody>
        </p:sp>
        <p:sp>
          <p:nvSpPr>
            <p:cNvPr id="272" name="Oval 271">
              <a:extLst>
                <a:ext uri="{FF2B5EF4-FFF2-40B4-BE49-F238E27FC236}">
                  <a16:creationId xmlns:a16="http://schemas.microsoft.com/office/drawing/2014/main" id="{7ADCFC0B-4C42-4A80-AF00-CF72F94151F8}"/>
                </a:ext>
              </a:extLst>
            </p:cNvPr>
            <p:cNvSpPr/>
            <p:nvPr/>
          </p:nvSpPr>
          <p:spPr>
            <a:xfrm>
              <a:off x="1926085" y="6516015"/>
              <a:ext cx="239032" cy="2433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CA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1" name="Group 260" descr="Image Capsule de concentration - Espace fermé, en forme d'hexagone, avec une table et une chaise au milieu. Un côté est ouvert pour entrer et sortir">
            <a:extLst>
              <a:ext uri="{FF2B5EF4-FFF2-40B4-BE49-F238E27FC236}">
                <a16:creationId xmlns:a16="http://schemas.microsoft.com/office/drawing/2014/main" id="{183B31D6-670F-42FF-9408-F4FD1FC65B36}"/>
              </a:ext>
            </a:extLst>
          </p:cNvPr>
          <p:cNvGrpSpPr/>
          <p:nvPr/>
        </p:nvGrpSpPr>
        <p:grpSpPr>
          <a:xfrm>
            <a:off x="1505764" y="7578183"/>
            <a:ext cx="1378071" cy="1081338"/>
            <a:chOff x="2317576" y="6576856"/>
            <a:chExt cx="1378071" cy="1081338"/>
          </a:xfrm>
        </p:grpSpPr>
        <p:pic>
          <p:nvPicPr>
            <p:cNvPr id="262" name="Picture 261">
              <a:extLst>
                <a:ext uri="{FF2B5EF4-FFF2-40B4-BE49-F238E27FC236}">
                  <a16:creationId xmlns:a16="http://schemas.microsoft.com/office/drawing/2014/main" id="{E6A53614-5AC3-40F5-9345-2648BD6634C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545610" y="6943531"/>
              <a:ext cx="622448" cy="714663"/>
            </a:xfrm>
            <a:prstGeom prst="rect">
              <a:avLst/>
            </a:prstGeom>
          </p:spPr>
        </p:pic>
        <p:sp>
          <p:nvSpPr>
            <p:cNvPr id="263" name="TextBox 262">
              <a:extLst>
                <a:ext uri="{FF2B5EF4-FFF2-40B4-BE49-F238E27FC236}">
                  <a16:creationId xmlns:a16="http://schemas.microsoft.com/office/drawing/2014/main" id="{9E266532-17E2-4245-BE20-B385D5C249F3}"/>
                </a:ext>
              </a:extLst>
            </p:cNvPr>
            <p:cNvSpPr txBox="1"/>
            <p:nvPr/>
          </p:nvSpPr>
          <p:spPr>
            <a:xfrm>
              <a:off x="2451175" y="6576856"/>
              <a:ext cx="12444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Capsule de concentration</a:t>
              </a:r>
              <a:endParaRPr lang="en-CA" sz="1200" b="1" i="1" dirty="0"/>
            </a:p>
          </p:txBody>
        </p:sp>
        <p:sp>
          <p:nvSpPr>
            <p:cNvPr id="264" name="Oval 263">
              <a:extLst>
                <a:ext uri="{FF2B5EF4-FFF2-40B4-BE49-F238E27FC236}">
                  <a16:creationId xmlns:a16="http://schemas.microsoft.com/office/drawing/2014/main" id="{90EA481B-504E-420C-BD6F-DBE97AB2E7C9}"/>
                </a:ext>
              </a:extLst>
            </p:cNvPr>
            <p:cNvSpPr/>
            <p:nvPr/>
          </p:nvSpPr>
          <p:spPr>
            <a:xfrm>
              <a:off x="2317576" y="6984217"/>
              <a:ext cx="239032" cy="2433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CA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3" name="TextBox 242">
            <a:extLst>
              <a:ext uri="{FF2B5EF4-FFF2-40B4-BE49-F238E27FC236}">
                <a16:creationId xmlns:a16="http://schemas.microsoft.com/office/drawing/2014/main" id="{6B0B602B-4725-45D1-87E4-612AA3F06C0E}"/>
              </a:ext>
            </a:extLst>
          </p:cNvPr>
          <p:cNvSpPr txBox="1"/>
          <p:nvPr/>
        </p:nvSpPr>
        <p:spPr>
          <a:xfrm>
            <a:off x="2668611" y="5462307"/>
            <a:ext cx="1469227" cy="282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err="1">
                <a:solidFill>
                  <a:schemeClr val="accent4"/>
                </a:solidFill>
              </a:rPr>
              <a:t>Collaboratif</a:t>
            </a:r>
            <a:r>
              <a:rPr lang="en-US" sz="1200" b="1" i="1" dirty="0">
                <a:solidFill>
                  <a:schemeClr val="accent4"/>
                </a:solidFill>
              </a:rPr>
              <a:t> </a:t>
            </a:r>
            <a:r>
              <a:rPr lang="en-US" sz="1200" b="1" i="1" dirty="0" err="1">
                <a:solidFill>
                  <a:schemeClr val="accent4"/>
                </a:solidFill>
              </a:rPr>
              <a:t>ouvert</a:t>
            </a:r>
            <a:endParaRPr lang="en-CA" sz="1200" b="1" i="1" dirty="0">
              <a:solidFill>
                <a:schemeClr val="accent4"/>
              </a:solidFill>
            </a:endParaRPr>
          </a:p>
        </p:txBody>
      </p:sp>
      <p:grpSp>
        <p:nvGrpSpPr>
          <p:cNvPr id="244" name="Group 243" descr="Image du point de discussion - Deux fauteuils et une table basse">
            <a:extLst>
              <a:ext uri="{FF2B5EF4-FFF2-40B4-BE49-F238E27FC236}">
                <a16:creationId xmlns:a16="http://schemas.microsoft.com/office/drawing/2014/main" id="{6AAFF69E-C296-4FFB-9601-1776AF3409A5}"/>
              </a:ext>
            </a:extLst>
          </p:cNvPr>
          <p:cNvGrpSpPr/>
          <p:nvPr/>
        </p:nvGrpSpPr>
        <p:grpSpPr>
          <a:xfrm>
            <a:off x="2861077" y="5719710"/>
            <a:ext cx="1481207" cy="792280"/>
            <a:chOff x="1407755" y="5820939"/>
            <a:chExt cx="1481207" cy="792280"/>
          </a:xfrm>
        </p:grpSpPr>
        <p:pic>
          <p:nvPicPr>
            <p:cNvPr id="245" name="Picture 244">
              <a:extLst>
                <a:ext uri="{FF2B5EF4-FFF2-40B4-BE49-F238E27FC236}">
                  <a16:creationId xmlns:a16="http://schemas.microsoft.com/office/drawing/2014/main" id="{C53CE31A-0B56-4DCC-B369-A11738A608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86" b="886"/>
            <a:stretch/>
          </p:blipFill>
          <p:spPr>
            <a:xfrm>
              <a:off x="1633398" y="6235772"/>
              <a:ext cx="797332" cy="377447"/>
            </a:xfrm>
            <a:prstGeom prst="rect">
              <a:avLst/>
            </a:prstGeom>
          </p:spPr>
        </p:pic>
        <p:sp>
          <p:nvSpPr>
            <p:cNvPr id="246" name="TextBox 245">
              <a:extLst>
                <a:ext uri="{FF2B5EF4-FFF2-40B4-BE49-F238E27FC236}">
                  <a16:creationId xmlns:a16="http://schemas.microsoft.com/office/drawing/2014/main" id="{6873972A-1A27-4D1F-A581-D53271B21E2A}"/>
                </a:ext>
              </a:extLst>
            </p:cNvPr>
            <p:cNvSpPr txBox="1"/>
            <p:nvPr/>
          </p:nvSpPr>
          <p:spPr>
            <a:xfrm>
              <a:off x="1660513" y="5820939"/>
              <a:ext cx="12284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Point de discussion</a:t>
              </a:r>
              <a:endParaRPr lang="en-CA" sz="1200" b="1" i="1" dirty="0"/>
            </a:p>
          </p:txBody>
        </p:sp>
        <p:sp>
          <p:nvSpPr>
            <p:cNvPr id="247" name="Oval 246">
              <a:extLst>
                <a:ext uri="{FF2B5EF4-FFF2-40B4-BE49-F238E27FC236}">
                  <a16:creationId xmlns:a16="http://schemas.microsoft.com/office/drawing/2014/main" id="{999C37A3-1145-45BD-85B3-002E95E0EC27}"/>
                </a:ext>
              </a:extLst>
            </p:cNvPr>
            <p:cNvSpPr/>
            <p:nvPr/>
          </p:nvSpPr>
          <p:spPr>
            <a:xfrm>
              <a:off x="1407755" y="6124460"/>
              <a:ext cx="239032" cy="24337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en-CA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8" name="Group 247" descr="Image Enclave - deux bancs à haut dossier, séparés par une table">
            <a:extLst>
              <a:ext uri="{FF2B5EF4-FFF2-40B4-BE49-F238E27FC236}">
                <a16:creationId xmlns:a16="http://schemas.microsoft.com/office/drawing/2014/main" id="{38C2BF8B-A99B-4BDC-802F-6713DB430401}"/>
              </a:ext>
            </a:extLst>
          </p:cNvPr>
          <p:cNvGrpSpPr/>
          <p:nvPr/>
        </p:nvGrpSpPr>
        <p:grpSpPr>
          <a:xfrm>
            <a:off x="2883122" y="6558008"/>
            <a:ext cx="1437547" cy="838234"/>
            <a:chOff x="2228866" y="5611107"/>
            <a:chExt cx="1437547" cy="838234"/>
          </a:xfrm>
        </p:grpSpPr>
        <p:pic>
          <p:nvPicPr>
            <p:cNvPr id="249" name="Picture 248">
              <a:extLst>
                <a:ext uri="{FF2B5EF4-FFF2-40B4-BE49-F238E27FC236}">
                  <a16:creationId xmlns:a16="http://schemas.microsoft.com/office/drawing/2014/main" id="{4F1FF16A-E752-4992-94B7-439EB83C2A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2" r="872"/>
            <a:stretch/>
          </p:blipFill>
          <p:spPr>
            <a:xfrm>
              <a:off x="2404847" y="5930998"/>
              <a:ext cx="754523" cy="518343"/>
            </a:xfrm>
            <a:prstGeom prst="rect">
              <a:avLst/>
            </a:prstGeom>
          </p:spPr>
        </p:pic>
        <p:sp>
          <p:nvSpPr>
            <p:cNvPr id="250" name="TextBox 249">
              <a:extLst>
                <a:ext uri="{FF2B5EF4-FFF2-40B4-BE49-F238E27FC236}">
                  <a16:creationId xmlns:a16="http://schemas.microsoft.com/office/drawing/2014/main" id="{3192EE9F-4E82-4119-865C-455BE8579599}"/>
                </a:ext>
              </a:extLst>
            </p:cNvPr>
            <p:cNvSpPr txBox="1"/>
            <p:nvPr/>
          </p:nvSpPr>
          <p:spPr>
            <a:xfrm>
              <a:off x="2437964" y="5611107"/>
              <a:ext cx="1228449" cy="2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Enclave</a:t>
              </a:r>
              <a:endParaRPr lang="en-CA" sz="1200" b="1" i="1" dirty="0"/>
            </a:p>
          </p:txBody>
        </p:sp>
        <p:sp>
          <p:nvSpPr>
            <p:cNvPr id="251" name="Oval 250">
              <a:extLst>
                <a:ext uri="{FF2B5EF4-FFF2-40B4-BE49-F238E27FC236}">
                  <a16:creationId xmlns:a16="http://schemas.microsoft.com/office/drawing/2014/main" id="{EDD54B39-7551-421A-A16D-C3571DCF7EF0}"/>
                </a:ext>
              </a:extLst>
            </p:cNvPr>
            <p:cNvSpPr/>
            <p:nvPr/>
          </p:nvSpPr>
          <p:spPr>
            <a:xfrm>
              <a:off x="2228866" y="5775652"/>
              <a:ext cx="239032" cy="24337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en-CA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2" name="Group 251" descr="Image de la zone d'équipe - banc demi-ovale avec table basse devant">
            <a:extLst>
              <a:ext uri="{FF2B5EF4-FFF2-40B4-BE49-F238E27FC236}">
                <a16:creationId xmlns:a16="http://schemas.microsoft.com/office/drawing/2014/main" id="{2DF694BA-21EE-4ABC-88A7-61B1AD5F9B64}"/>
              </a:ext>
            </a:extLst>
          </p:cNvPr>
          <p:cNvGrpSpPr/>
          <p:nvPr/>
        </p:nvGrpSpPr>
        <p:grpSpPr>
          <a:xfrm>
            <a:off x="2890349" y="7364305"/>
            <a:ext cx="1343564" cy="937884"/>
            <a:chOff x="2982901" y="7241762"/>
            <a:chExt cx="1343564" cy="937884"/>
          </a:xfrm>
        </p:grpSpPr>
        <p:pic>
          <p:nvPicPr>
            <p:cNvPr id="253" name="Picture 252">
              <a:extLst>
                <a:ext uri="{FF2B5EF4-FFF2-40B4-BE49-F238E27FC236}">
                  <a16:creationId xmlns:a16="http://schemas.microsoft.com/office/drawing/2014/main" id="{BCB81C19-B292-479A-AAB3-28CC30349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" b="82"/>
            <a:stretch/>
          </p:blipFill>
          <p:spPr>
            <a:xfrm>
              <a:off x="3056434" y="7497621"/>
              <a:ext cx="778026" cy="682025"/>
            </a:xfrm>
            <a:prstGeom prst="rect">
              <a:avLst/>
            </a:prstGeom>
          </p:spPr>
        </p:pic>
        <p:sp>
          <p:nvSpPr>
            <p:cNvPr id="254" name="TextBox 253">
              <a:extLst>
                <a:ext uri="{FF2B5EF4-FFF2-40B4-BE49-F238E27FC236}">
                  <a16:creationId xmlns:a16="http://schemas.microsoft.com/office/drawing/2014/main" id="{CCF02224-BE99-46E5-B697-4B0A96A06641}"/>
                </a:ext>
              </a:extLst>
            </p:cNvPr>
            <p:cNvSpPr txBox="1"/>
            <p:nvPr/>
          </p:nvSpPr>
          <p:spPr>
            <a:xfrm>
              <a:off x="3098016" y="7241762"/>
              <a:ext cx="1228449" cy="2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Zone </a:t>
              </a:r>
              <a:r>
                <a:rPr lang="en-US" sz="1200" b="1" i="1" dirty="0" err="1"/>
                <a:t>d’équipe</a:t>
              </a:r>
              <a:endParaRPr lang="en-CA" sz="1200" b="1" i="1" dirty="0"/>
            </a:p>
          </p:txBody>
        </p:sp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531CFFBE-0C04-4638-8994-1853ABD2E260}"/>
                </a:ext>
              </a:extLst>
            </p:cNvPr>
            <p:cNvSpPr/>
            <p:nvPr/>
          </p:nvSpPr>
          <p:spPr>
            <a:xfrm>
              <a:off x="2982901" y="7409871"/>
              <a:ext cx="239032" cy="24337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en-CA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6" name="Group 255" descr="Image Salon - Long banc avec deux tables devant et deux chaises de l'autre côté des tables">
            <a:extLst>
              <a:ext uri="{FF2B5EF4-FFF2-40B4-BE49-F238E27FC236}">
                <a16:creationId xmlns:a16="http://schemas.microsoft.com/office/drawing/2014/main" id="{7548707A-E5DC-40FF-9C55-07B71CCA46BD}"/>
              </a:ext>
            </a:extLst>
          </p:cNvPr>
          <p:cNvGrpSpPr/>
          <p:nvPr/>
        </p:nvGrpSpPr>
        <p:grpSpPr>
          <a:xfrm>
            <a:off x="2884883" y="8159874"/>
            <a:ext cx="1507399" cy="920198"/>
            <a:chOff x="3127183" y="6238317"/>
            <a:chExt cx="1507399" cy="920198"/>
          </a:xfrm>
        </p:grpSpPr>
        <p:pic>
          <p:nvPicPr>
            <p:cNvPr id="257" name="Picture 256">
              <a:extLst>
                <a:ext uri="{FF2B5EF4-FFF2-40B4-BE49-F238E27FC236}">
                  <a16:creationId xmlns:a16="http://schemas.microsoft.com/office/drawing/2014/main" id="{70E36BC4-7196-4666-84C4-1375915A321B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317036" y="6476930"/>
              <a:ext cx="802885" cy="681585"/>
            </a:xfrm>
            <a:prstGeom prst="rect">
              <a:avLst/>
            </a:prstGeom>
          </p:spPr>
        </p:pic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9205DBA4-5B0D-4F01-8DBC-1A2A248E0255}"/>
                </a:ext>
              </a:extLst>
            </p:cNvPr>
            <p:cNvSpPr txBox="1"/>
            <p:nvPr/>
          </p:nvSpPr>
          <p:spPr>
            <a:xfrm>
              <a:off x="3406133" y="6238317"/>
              <a:ext cx="1228449" cy="2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Salon</a:t>
              </a:r>
              <a:endParaRPr lang="en-CA" sz="1200" b="1" i="1" dirty="0"/>
            </a:p>
          </p:txBody>
        </p:sp>
        <p:sp>
          <p:nvSpPr>
            <p:cNvPr id="259" name="Oval 258">
              <a:extLst>
                <a:ext uri="{FF2B5EF4-FFF2-40B4-BE49-F238E27FC236}">
                  <a16:creationId xmlns:a16="http://schemas.microsoft.com/office/drawing/2014/main" id="{792BF64B-E5A6-4434-ADBC-5516DCC6F077}"/>
                </a:ext>
              </a:extLst>
            </p:cNvPr>
            <p:cNvSpPr/>
            <p:nvPr/>
          </p:nvSpPr>
          <p:spPr>
            <a:xfrm>
              <a:off x="3127183" y="6439579"/>
              <a:ext cx="239032" cy="24337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26" name="TextBox 225">
            <a:extLst>
              <a:ext uri="{FF2B5EF4-FFF2-40B4-BE49-F238E27FC236}">
                <a16:creationId xmlns:a16="http://schemas.microsoft.com/office/drawing/2014/main" id="{F868CA96-DAF2-484C-A608-8F2972E09997}"/>
              </a:ext>
            </a:extLst>
          </p:cNvPr>
          <p:cNvSpPr txBox="1"/>
          <p:nvPr/>
        </p:nvSpPr>
        <p:spPr>
          <a:xfrm>
            <a:off x="4077417" y="5452602"/>
            <a:ext cx="1674414" cy="282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err="1">
                <a:solidFill>
                  <a:schemeClr val="accent4">
                    <a:lumMod val="75000"/>
                  </a:schemeClr>
                </a:solidFill>
              </a:rPr>
              <a:t>Collaboratif</a:t>
            </a:r>
            <a:r>
              <a:rPr lang="en-US" sz="1200" b="1" i="1" dirty="0">
                <a:solidFill>
                  <a:schemeClr val="accent4">
                    <a:lumMod val="75000"/>
                  </a:schemeClr>
                </a:solidFill>
              </a:rPr>
              <a:t> fermé</a:t>
            </a:r>
            <a:endParaRPr lang="en-CA" sz="12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227" name="Group 226" descr="Image de salle de réunion - Une longue table avec 10 chaises dans une salle">
            <a:extLst>
              <a:ext uri="{FF2B5EF4-FFF2-40B4-BE49-F238E27FC236}">
                <a16:creationId xmlns:a16="http://schemas.microsoft.com/office/drawing/2014/main" id="{C4D963B3-8E00-4572-B313-DB76F7B4C031}"/>
              </a:ext>
            </a:extLst>
          </p:cNvPr>
          <p:cNvGrpSpPr/>
          <p:nvPr/>
        </p:nvGrpSpPr>
        <p:grpSpPr>
          <a:xfrm>
            <a:off x="4103431" y="5775002"/>
            <a:ext cx="1362754" cy="855650"/>
            <a:chOff x="837017" y="7362862"/>
            <a:chExt cx="1362754" cy="855650"/>
          </a:xfrm>
        </p:grpSpPr>
        <p:pic>
          <p:nvPicPr>
            <p:cNvPr id="228" name="Picture 227">
              <a:extLst>
                <a:ext uri="{FF2B5EF4-FFF2-40B4-BE49-F238E27FC236}">
                  <a16:creationId xmlns:a16="http://schemas.microsoft.com/office/drawing/2014/main" id="{5ECC69AB-3E31-4F25-87FE-55FD07E270B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998350" y="7634290"/>
              <a:ext cx="1058541" cy="584222"/>
            </a:xfrm>
            <a:prstGeom prst="rect">
              <a:avLst/>
            </a:prstGeom>
          </p:spPr>
        </p:pic>
        <p:sp>
          <p:nvSpPr>
            <p:cNvPr id="229" name="TextBox 228">
              <a:extLst>
                <a:ext uri="{FF2B5EF4-FFF2-40B4-BE49-F238E27FC236}">
                  <a16:creationId xmlns:a16="http://schemas.microsoft.com/office/drawing/2014/main" id="{955DAE2B-2534-478F-9AF0-E0D7CD9E2D2E}"/>
                </a:ext>
              </a:extLst>
            </p:cNvPr>
            <p:cNvSpPr txBox="1"/>
            <p:nvPr/>
          </p:nvSpPr>
          <p:spPr>
            <a:xfrm>
              <a:off x="971322" y="7362862"/>
              <a:ext cx="1228449" cy="2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Salle de </a:t>
              </a:r>
              <a:r>
                <a:rPr lang="en-US" sz="1200" b="1" i="1" dirty="0" err="1"/>
                <a:t>réunion</a:t>
              </a:r>
              <a:endParaRPr lang="en-CA" sz="1200" b="1" i="1" dirty="0"/>
            </a:p>
          </p:txBody>
        </p: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2CB55395-A4CF-417F-8240-7A6723280135}"/>
                </a:ext>
              </a:extLst>
            </p:cNvPr>
            <p:cNvSpPr/>
            <p:nvPr/>
          </p:nvSpPr>
          <p:spPr>
            <a:xfrm>
              <a:off x="837017" y="7611928"/>
              <a:ext cx="239032" cy="243379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2" descr="Image de  salle de projet - Une pièce avec un long banc en travers du mur, deux tables rondes et 4 chaises (2 à chaque table)">
            <a:extLst>
              <a:ext uri="{FF2B5EF4-FFF2-40B4-BE49-F238E27FC236}">
                <a16:creationId xmlns:a16="http://schemas.microsoft.com/office/drawing/2014/main" id="{6EA79883-43EA-4A23-AB54-5D9CE2A570F7}"/>
              </a:ext>
            </a:extLst>
          </p:cNvPr>
          <p:cNvGrpSpPr/>
          <p:nvPr/>
        </p:nvGrpSpPr>
        <p:grpSpPr>
          <a:xfrm>
            <a:off x="4091352" y="6717692"/>
            <a:ext cx="1413920" cy="785740"/>
            <a:chOff x="4137838" y="6852749"/>
            <a:chExt cx="1413920" cy="785740"/>
          </a:xfrm>
        </p:grpSpPr>
        <p:pic>
          <p:nvPicPr>
            <p:cNvPr id="232" name="Picture 231">
              <a:extLst>
                <a:ext uri="{FF2B5EF4-FFF2-40B4-BE49-F238E27FC236}">
                  <a16:creationId xmlns:a16="http://schemas.microsoft.com/office/drawing/2014/main" id="{5BCB3654-EB7F-4903-B3C7-9E620910E4B4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312715" y="7068664"/>
              <a:ext cx="1076336" cy="569825"/>
            </a:xfrm>
            <a:prstGeom prst="rect">
              <a:avLst/>
            </a:prstGeom>
          </p:spPr>
        </p:pic>
        <p:sp>
          <p:nvSpPr>
            <p:cNvPr id="233" name="TextBox 232">
              <a:extLst>
                <a:ext uri="{FF2B5EF4-FFF2-40B4-BE49-F238E27FC236}">
                  <a16:creationId xmlns:a16="http://schemas.microsoft.com/office/drawing/2014/main" id="{91F04CA8-94A3-4E12-B500-DDFF497076B9}"/>
                </a:ext>
              </a:extLst>
            </p:cNvPr>
            <p:cNvSpPr txBox="1"/>
            <p:nvPr/>
          </p:nvSpPr>
          <p:spPr>
            <a:xfrm>
              <a:off x="4323309" y="6852749"/>
              <a:ext cx="1228449" cy="2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Salle de </a:t>
              </a:r>
              <a:r>
                <a:rPr lang="en-US" sz="1200" b="1" i="1" dirty="0" err="1"/>
                <a:t>projet</a:t>
              </a:r>
              <a:endParaRPr lang="en-CA" sz="1200" b="1" i="1" dirty="0"/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67089D73-6B97-4434-85EB-4BFAC02D2C6E}"/>
                </a:ext>
              </a:extLst>
            </p:cNvPr>
            <p:cNvSpPr/>
            <p:nvPr/>
          </p:nvSpPr>
          <p:spPr>
            <a:xfrm>
              <a:off x="4137838" y="7108926"/>
              <a:ext cx="239032" cy="243379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0" name="Group 59" descr="Image de salle de travail - Une table demi-ovale entourée de 5 chaises">
            <a:extLst>
              <a:ext uri="{FF2B5EF4-FFF2-40B4-BE49-F238E27FC236}">
                <a16:creationId xmlns:a16="http://schemas.microsoft.com/office/drawing/2014/main" id="{13920671-7902-4E0B-A81C-6C61B4EFFAD9}"/>
              </a:ext>
            </a:extLst>
          </p:cNvPr>
          <p:cNvGrpSpPr/>
          <p:nvPr/>
        </p:nvGrpSpPr>
        <p:grpSpPr>
          <a:xfrm>
            <a:off x="4106960" y="7675436"/>
            <a:ext cx="1331937" cy="990332"/>
            <a:chOff x="4245908" y="7862967"/>
            <a:chExt cx="1331937" cy="990332"/>
          </a:xfrm>
        </p:grpSpPr>
        <p:pic>
          <p:nvPicPr>
            <p:cNvPr id="238" name="Picture 237">
              <a:extLst>
                <a:ext uri="{FF2B5EF4-FFF2-40B4-BE49-F238E27FC236}">
                  <a16:creationId xmlns:a16="http://schemas.microsoft.com/office/drawing/2014/main" id="{A478388A-E46C-4C33-B3D8-69C2932B72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42054" y="8119834"/>
              <a:ext cx="923977" cy="733465"/>
            </a:xfrm>
            <a:prstGeom prst="rect">
              <a:avLst/>
            </a:prstGeom>
          </p:spPr>
        </p:pic>
        <p:sp>
          <p:nvSpPr>
            <p:cNvPr id="239" name="TextBox 238">
              <a:extLst>
                <a:ext uri="{FF2B5EF4-FFF2-40B4-BE49-F238E27FC236}">
                  <a16:creationId xmlns:a16="http://schemas.microsoft.com/office/drawing/2014/main" id="{E6423D6E-2903-4B77-95A3-433EFBD093E6}"/>
                </a:ext>
              </a:extLst>
            </p:cNvPr>
            <p:cNvSpPr txBox="1"/>
            <p:nvPr/>
          </p:nvSpPr>
          <p:spPr>
            <a:xfrm>
              <a:off x="4349396" y="7862967"/>
              <a:ext cx="1228449" cy="2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Salle de travail</a:t>
              </a:r>
              <a:endParaRPr lang="en-CA" sz="1200" b="1" i="1" dirty="0"/>
            </a:p>
          </p:txBody>
        </p:sp>
        <p:sp>
          <p:nvSpPr>
            <p:cNvPr id="303" name="Oval 302">
              <a:extLst>
                <a:ext uri="{FF2B5EF4-FFF2-40B4-BE49-F238E27FC236}">
                  <a16:creationId xmlns:a16="http://schemas.microsoft.com/office/drawing/2014/main" id="{86221826-EB80-4F23-95A5-3D9B3FDE0268}"/>
                </a:ext>
              </a:extLst>
            </p:cNvPr>
            <p:cNvSpPr/>
            <p:nvPr/>
          </p:nvSpPr>
          <p:spPr>
            <a:xfrm>
              <a:off x="4245908" y="8076501"/>
              <a:ext cx="239032" cy="243379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25" name="TextBox 224">
            <a:extLst>
              <a:ext uri="{FF2B5EF4-FFF2-40B4-BE49-F238E27FC236}">
                <a16:creationId xmlns:a16="http://schemas.microsoft.com/office/drawing/2014/main" id="{8C4B3AAE-49E4-4543-9CB5-F4F3CC0C81EF}"/>
              </a:ext>
            </a:extLst>
          </p:cNvPr>
          <p:cNvSpPr txBox="1"/>
          <p:nvPr/>
        </p:nvSpPr>
        <p:spPr>
          <a:xfrm>
            <a:off x="5600549" y="5451219"/>
            <a:ext cx="1674414" cy="282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err="1">
                <a:solidFill>
                  <a:schemeClr val="accent5"/>
                </a:solidFill>
              </a:rPr>
              <a:t>Locaux</a:t>
            </a:r>
            <a:r>
              <a:rPr lang="en-US" sz="1200" b="1" i="1" dirty="0">
                <a:solidFill>
                  <a:schemeClr val="accent5"/>
                </a:solidFill>
              </a:rPr>
              <a:t> de </a:t>
            </a:r>
            <a:r>
              <a:rPr lang="en-US" sz="1200" b="1" i="1" dirty="0" err="1">
                <a:solidFill>
                  <a:schemeClr val="accent5"/>
                </a:solidFill>
              </a:rPr>
              <a:t>soutien</a:t>
            </a:r>
            <a:endParaRPr lang="en-CA" sz="1200" b="1" i="1" dirty="0">
              <a:solidFill>
                <a:schemeClr val="accent5"/>
              </a:solidFill>
            </a:endParaRPr>
          </a:p>
        </p:txBody>
      </p:sp>
      <p:grpSp>
        <p:nvGrpSpPr>
          <p:cNvPr id="287" name="Group 286" descr="Cuisinette">
            <a:extLst>
              <a:ext uri="{FF2B5EF4-FFF2-40B4-BE49-F238E27FC236}">
                <a16:creationId xmlns:a16="http://schemas.microsoft.com/office/drawing/2014/main" id="{2462D6F0-31AB-4C45-8578-058AD590C7EF}"/>
              </a:ext>
            </a:extLst>
          </p:cNvPr>
          <p:cNvGrpSpPr/>
          <p:nvPr/>
        </p:nvGrpSpPr>
        <p:grpSpPr>
          <a:xfrm>
            <a:off x="5599013" y="5813768"/>
            <a:ext cx="1423454" cy="282036"/>
            <a:chOff x="5530298" y="2056426"/>
            <a:chExt cx="1423454" cy="282036"/>
          </a:xfrm>
        </p:grpSpPr>
        <p:sp>
          <p:nvSpPr>
            <p:cNvPr id="288" name="TextBox 287">
              <a:extLst>
                <a:ext uri="{FF2B5EF4-FFF2-40B4-BE49-F238E27FC236}">
                  <a16:creationId xmlns:a16="http://schemas.microsoft.com/office/drawing/2014/main" id="{D8361833-87CC-4183-94C3-7BDD0BBF8E21}"/>
                </a:ext>
              </a:extLst>
            </p:cNvPr>
            <p:cNvSpPr txBox="1"/>
            <p:nvPr/>
          </p:nvSpPr>
          <p:spPr>
            <a:xfrm>
              <a:off x="5725303" y="2056426"/>
              <a:ext cx="1228449" cy="2820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 err="1"/>
                <a:t>Cuisinette</a:t>
              </a:r>
              <a:endParaRPr lang="en-CA" sz="1200" b="1" i="1" dirty="0"/>
            </a:p>
          </p:txBody>
        </p:sp>
        <p:sp>
          <p:nvSpPr>
            <p:cNvPr id="289" name="Oval 288">
              <a:extLst>
                <a:ext uri="{FF2B5EF4-FFF2-40B4-BE49-F238E27FC236}">
                  <a16:creationId xmlns:a16="http://schemas.microsoft.com/office/drawing/2014/main" id="{F9C3015E-C37F-48DF-8B81-7096633A0E82}"/>
                </a:ext>
              </a:extLst>
            </p:cNvPr>
            <p:cNvSpPr/>
            <p:nvPr/>
          </p:nvSpPr>
          <p:spPr>
            <a:xfrm>
              <a:off x="5530298" y="2081923"/>
              <a:ext cx="239032" cy="24337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90" name="Group 289" descr="Salle de bien-être&#10;">
            <a:extLst>
              <a:ext uri="{FF2B5EF4-FFF2-40B4-BE49-F238E27FC236}">
                <a16:creationId xmlns:a16="http://schemas.microsoft.com/office/drawing/2014/main" id="{09F52ED6-E00D-4C8E-8078-B4F9AA50DB23}"/>
              </a:ext>
            </a:extLst>
          </p:cNvPr>
          <p:cNvGrpSpPr/>
          <p:nvPr/>
        </p:nvGrpSpPr>
        <p:grpSpPr>
          <a:xfrm>
            <a:off x="5588116" y="6353397"/>
            <a:ext cx="1420103" cy="461665"/>
            <a:chOff x="5542621" y="2409620"/>
            <a:chExt cx="1420103" cy="461665"/>
          </a:xfrm>
        </p:grpSpPr>
        <p:sp>
          <p:nvSpPr>
            <p:cNvPr id="291" name="TextBox 290">
              <a:extLst>
                <a:ext uri="{FF2B5EF4-FFF2-40B4-BE49-F238E27FC236}">
                  <a16:creationId xmlns:a16="http://schemas.microsoft.com/office/drawing/2014/main" id="{58DF6471-197E-41B9-831C-FC6FDCE6BEF5}"/>
                </a:ext>
              </a:extLst>
            </p:cNvPr>
            <p:cNvSpPr txBox="1"/>
            <p:nvPr/>
          </p:nvSpPr>
          <p:spPr>
            <a:xfrm>
              <a:off x="5734275" y="2409620"/>
              <a:ext cx="12284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Salle de bien-</a:t>
              </a:r>
              <a:r>
                <a:rPr lang="en-US" sz="1200" b="1" i="1" dirty="0" err="1"/>
                <a:t>être</a:t>
              </a:r>
              <a:endParaRPr lang="en-CA" sz="1200" b="1" i="1" dirty="0"/>
            </a:p>
          </p:txBody>
        </p:sp>
        <p:sp>
          <p:nvSpPr>
            <p:cNvPr id="292" name="Oval 291">
              <a:extLst>
                <a:ext uri="{FF2B5EF4-FFF2-40B4-BE49-F238E27FC236}">
                  <a16:creationId xmlns:a16="http://schemas.microsoft.com/office/drawing/2014/main" id="{8B205572-DEF2-4BE6-BE5A-1B74EF3E014D}"/>
                </a:ext>
              </a:extLst>
            </p:cNvPr>
            <p:cNvSpPr/>
            <p:nvPr/>
          </p:nvSpPr>
          <p:spPr>
            <a:xfrm>
              <a:off x="5542621" y="2418796"/>
              <a:ext cx="239032" cy="24337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99" name="Group 298" descr="Zone de rangement personnel&#10;">
            <a:extLst>
              <a:ext uri="{FF2B5EF4-FFF2-40B4-BE49-F238E27FC236}">
                <a16:creationId xmlns:a16="http://schemas.microsoft.com/office/drawing/2014/main" id="{F5051B01-C212-49FB-8874-85C494D86120}"/>
              </a:ext>
            </a:extLst>
          </p:cNvPr>
          <p:cNvGrpSpPr/>
          <p:nvPr/>
        </p:nvGrpSpPr>
        <p:grpSpPr>
          <a:xfrm>
            <a:off x="5594115" y="6857101"/>
            <a:ext cx="1431113" cy="646331"/>
            <a:chOff x="5546886" y="3492218"/>
            <a:chExt cx="1431113" cy="646331"/>
          </a:xfrm>
        </p:grpSpPr>
        <p:sp>
          <p:nvSpPr>
            <p:cNvPr id="300" name="TextBox 299">
              <a:extLst>
                <a:ext uri="{FF2B5EF4-FFF2-40B4-BE49-F238E27FC236}">
                  <a16:creationId xmlns:a16="http://schemas.microsoft.com/office/drawing/2014/main" id="{F7145E1F-E191-4B9A-89CE-465A7E5DBEF0}"/>
                </a:ext>
              </a:extLst>
            </p:cNvPr>
            <p:cNvSpPr txBox="1"/>
            <p:nvPr/>
          </p:nvSpPr>
          <p:spPr>
            <a:xfrm>
              <a:off x="5749550" y="3492218"/>
              <a:ext cx="12284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/>
                <a:t>Zone de </a:t>
              </a:r>
              <a:r>
                <a:rPr lang="en-US" sz="1200" b="1" i="1" dirty="0" err="1"/>
                <a:t>rangement</a:t>
              </a:r>
              <a:r>
                <a:rPr lang="en-US" sz="1200" b="1" i="1" dirty="0"/>
                <a:t> personnel</a:t>
              </a:r>
              <a:endParaRPr lang="en-CA" sz="1200" b="1" i="1" dirty="0"/>
            </a:p>
          </p:txBody>
        </p:sp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A6D69255-599A-4659-A6AC-A8289E36A65A}"/>
                </a:ext>
              </a:extLst>
            </p:cNvPr>
            <p:cNvSpPr/>
            <p:nvPr/>
          </p:nvSpPr>
          <p:spPr>
            <a:xfrm>
              <a:off x="5546886" y="3610338"/>
              <a:ext cx="239032" cy="24337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4" name="TextBox 303">
            <a:extLst>
              <a:ext uri="{FF2B5EF4-FFF2-40B4-BE49-F238E27FC236}">
                <a16:creationId xmlns:a16="http://schemas.microsoft.com/office/drawing/2014/main" id="{73DD0FA2-DECD-42E4-B8D6-52669C60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997315" y="6018291"/>
            <a:ext cx="45212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C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C4C2F0CE-140E-438B-9F16-E332409E69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016290" y="6973203"/>
            <a:ext cx="40072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n-C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C3BC005F-6DAB-4D3A-A734-9C6EBE2440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997315" y="7876764"/>
            <a:ext cx="45212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C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" name="TextBox 306">
            <a:extLst>
              <a:ext uri="{FF2B5EF4-FFF2-40B4-BE49-F238E27FC236}">
                <a16:creationId xmlns:a16="http://schemas.microsoft.com/office/drawing/2014/main" id="{9EE8E674-40C5-44A3-B90C-F03562FBF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492466" y="5830713"/>
            <a:ext cx="45212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en-C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A224CF55-8FDD-426D-8860-6661D9FC1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484638" y="6356863"/>
            <a:ext cx="45212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en-C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9" name="TextBox 308">
            <a:extLst>
              <a:ext uri="{FF2B5EF4-FFF2-40B4-BE49-F238E27FC236}">
                <a16:creationId xmlns:a16="http://schemas.microsoft.com/office/drawing/2014/main" id="{F87FDE6C-882E-4EB4-8D18-4486B66101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487289" y="6976883"/>
            <a:ext cx="45212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C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667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Cworkplace">
      <a:dk1>
        <a:srgbClr val="000000"/>
      </a:dk1>
      <a:lt1>
        <a:srgbClr val="FFFFFF"/>
      </a:lt1>
      <a:dk2>
        <a:srgbClr val="77797C"/>
      </a:dk2>
      <a:lt2>
        <a:srgbClr val="E7E6E6"/>
      </a:lt2>
      <a:accent1>
        <a:srgbClr val="A8CE75"/>
      </a:accent1>
      <a:accent2>
        <a:srgbClr val="4CB6A0"/>
      </a:accent2>
      <a:accent3>
        <a:srgbClr val="18853F"/>
      </a:accent3>
      <a:accent4>
        <a:srgbClr val="F2A920"/>
      </a:accent4>
      <a:accent5>
        <a:srgbClr val="17455C"/>
      </a:accent5>
      <a:accent6>
        <a:srgbClr val="BBBCBF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1496</TotalTime>
  <Words>508</Words>
  <Application>Microsoft Office PowerPoint</Application>
  <PresentationFormat>On-screen Show (4:3)</PresentationFormat>
  <Paragraphs>127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Notre nouveau plan d’étage!</vt:lpstr>
      <vt:lpstr>Répertoire des points de travail</vt:lpstr>
      <vt:lpstr>Notre nouveau plan d’étage! - Exemple</vt:lpstr>
    </vt:vector>
  </TitlesOfParts>
  <Company>Government of Canada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New Floorplan!</dc:title>
  <dc:creator>Dion3, Alain (SPAC/PSPC) (il-lui / he-him)</dc:creator>
  <cp:lastModifiedBy>Genereux, Sophie (SPAC/PSPC) (elle-la / she-her)</cp:lastModifiedBy>
  <cp:revision>23</cp:revision>
  <dcterms:created xsi:type="dcterms:W3CDTF">2023-01-19T21:12:48Z</dcterms:created>
  <dcterms:modified xsi:type="dcterms:W3CDTF">2023-01-31T19:21:41Z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4ed4f5-eae4-40c7-82be-b1cdf720a1b9_Enabled">
    <vt:lpwstr>true</vt:lpwstr>
  </property>
  <property fmtid="{D5CDD505-2E9C-101B-9397-08002B2CF9AE}" pid="3" name="MSIP_Label_834ed4f5-eae4-40c7-82be-b1cdf720a1b9_SetDate">
    <vt:lpwstr>2023-01-19T21:12:48Z</vt:lpwstr>
  </property>
  <property fmtid="{D5CDD505-2E9C-101B-9397-08002B2CF9AE}" pid="4" name="MSIP_Label_834ed4f5-eae4-40c7-82be-b1cdf720a1b9_Method">
    <vt:lpwstr>Standard</vt:lpwstr>
  </property>
  <property fmtid="{D5CDD505-2E9C-101B-9397-08002B2CF9AE}" pid="5" name="MSIP_Label_834ed4f5-eae4-40c7-82be-b1cdf720a1b9_Name">
    <vt:lpwstr>Unclassified - Non classifié</vt:lpwstr>
  </property>
  <property fmtid="{D5CDD505-2E9C-101B-9397-08002B2CF9AE}" pid="6" name="MSIP_Label_834ed4f5-eae4-40c7-82be-b1cdf720a1b9_SiteId">
    <vt:lpwstr>e0d54a3c-7bbe-4a64-9d46-f9f84a41c833</vt:lpwstr>
  </property>
  <property fmtid="{D5CDD505-2E9C-101B-9397-08002B2CF9AE}" pid="7" name="MSIP_Label_834ed4f5-eae4-40c7-82be-b1cdf720a1b9_ActionId">
    <vt:lpwstr>e4fe3990-d5e5-40d3-90c9-c6e33fb9fbdc</vt:lpwstr>
  </property>
  <property fmtid="{D5CDD505-2E9C-101B-9397-08002B2CF9AE}" pid="8" name="MSIP_Label_834ed4f5-eae4-40c7-82be-b1cdf720a1b9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UNCLASSIFIED - NON CLASSIFIÉ</vt:lpwstr>
  </property>
</Properties>
</file>