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0" r:id="rId3"/>
    <p:sldId id="282" r:id="rId4"/>
    <p:sldId id="283" r:id="rId5"/>
    <p:sldId id="284" r:id="rId6"/>
    <p:sldId id="285" r:id="rId7"/>
    <p:sldId id="286" r:id="rId8"/>
    <p:sldId id="281" r:id="rId9"/>
    <p:sldId id="287"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4E6814F-44DB-F820-5DA3-70E1789C7573}" name="Sylvie Laliberté" initials="SL" userId="S::sylvie.laliberte@Cfp-psc.gc.ca::a39159bf-d0a4-44c4-8ea3-e9609b729c2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57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5429" autoAdjust="0"/>
  </p:normalViewPr>
  <p:slideViewPr>
    <p:cSldViewPr snapToGrid="0">
      <p:cViewPr varScale="1">
        <p:scale>
          <a:sx n="97" d="100"/>
          <a:sy n="97" d="100"/>
        </p:scale>
        <p:origin x="312" y="84"/>
      </p:cViewPr>
      <p:guideLst/>
    </p:cSldViewPr>
  </p:slideViewPr>
  <p:outlineViewPr>
    <p:cViewPr>
      <p:scale>
        <a:sx n="33" d="100"/>
        <a:sy n="33" d="100"/>
      </p:scale>
      <p:origin x="0" y="-430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FB86AC-61EF-46EA-98FD-DA3D7D22E3F6}" type="datetimeFigureOut">
              <a:rPr lang="en-CA" smtClean="0"/>
              <a:t>2023/07/17</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27AB33-2C3D-4A59-AF62-574391AD669B}" type="slidenum">
              <a:rPr lang="en-CA" smtClean="0"/>
              <a:t>‹#›</a:t>
            </a:fld>
            <a:endParaRPr lang="en-CA"/>
          </a:p>
        </p:txBody>
      </p:sp>
    </p:spTree>
    <p:extLst>
      <p:ext uri="{BB962C8B-B14F-4D97-AF65-F5344CB8AC3E}">
        <p14:creationId xmlns:p14="http://schemas.microsoft.com/office/powerpoint/2010/main" val="1737324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1</a:t>
            </a:fld>
            <a:endParaRPr lang="en-CA" dirty="0"/>
          </a:p>
        </p:txBody>
      </p:sp>
    </p:spTree>
    <p:extLst>
      <p:ext uri="{BB962C8B-B14F-4D97-AF65-F5344CB8AC3E}">
        <p14:creationId xmlns:p14="http://schemas.microsoft.com/office/powerpoint/2010/main" val="1494426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2</a:t>
            </a:fld>
            <a:endParaRPr lang="en-CA" dirty="0"/>
          </a:p>
        </p:txBody>
      </p:sp>
    </p:spTree>
    <p:extLst>
      <p:ext uri="{BB962C8B-B14F-4D97-AF65-F5344CB8AC3E}">
        <p14:creationId xmlns:p14="http://schemas.microsoft.com/office/powerpoint/2010/main" val="115409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3</a:t>
            </a:fld>
            <a:endParaRPr lang="en-CA" dirty="0"/>
          </a:p>
        </p:txBody>
      </p:sp>
    </p:spTree>
    <p:extLst>
      <p:ext uri="{BB962C8B-B14F-4D97-AF65-F5344CB8AC3E}">
        <p14:creationId xmlns:p14="http://schemas.microsoft.com/office/powerpoint/2010/main" val="2050077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4</a:t>
            </a:fld>
            <a:endParaRPr lang="en-CA" dirty="0"/>
          </a:p>
        </p:txBody>
      </p:sp>
    </p:spTree>
    <p:extLst>
      <p:ext uri="{BB962C8B-B14F-4D97-AF65-F5344CB8AC3E}">
        <p14:creationId xmlns:p14="http://schemas.microsoft.com/office/powerpoint/2010/main" val="458535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5</a:t>
            </a:fld>
            <a:endParaRPr lang="en-CA" dirty="0"/>
          </a:p>
        </p:txBody>
      </p:sp>
    </p:spTree>
    <p:extLst>
      <p:ext uri="{BB962C8B-B14F-4D97-AF65-F5344CB8AC3E}">
        <p14:creationId xmlns:p14="http://schemas.microsoft.com/office/powerpoint/2010/main" val="37943749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6</a:t>
            </a:fld>
            <a:endParaRPr lang="en-CA" dirty="0"/>
          </a:p>
        </p:txBody>
      </p:sp>
    </p:spTree>
    <p:extLst>
      <p:ext uri="{BB962C8B-B14F-4D97-AF65-F5344CB8AC3E}">
        <p14:creationId xmlns:p14="http://schemas.microsoft.com/office/powerpoint/2010/main" val="3324360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7</a:t>
            </a:fld>
            <a:endParaRPr lang="en-CA" dirty="0"/>
          </a:p>
        </p:txBody>
      </p:sp>
    </p:spTree>
    <p:extLst>
      <p:ext uri="{BB962C8B-B14F-4D97-AF65-F5344CB8AC3E}">
        <p14:creationId xmlns:p14="http://schemas.microsoft.com/office/powerpoint/2010/main" val="4169666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027AB33-2C3D-4A59-AF62-574391AD669B}" type="slidenum">
              <a:rPr lang="en-CA" smtClean="0"/>
              <a:t>9</a:t>
            </a:fld>
            <a:endParaRPr lang="en-CA" dirty="0"/>
          </a:p>
        </p:txBody>
      </p:sp>
    </p:spTree>
    <p:extLst>
      <p:ext uri="{BB962C8B-B14F-4D97-AF65-F5344CB8AC3E}">
        <p14:creationId xmlns:p14="http://schemas.microsoft.com/office/powerpoint/2010/main" val="15630104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dirty="0"/>
          </a:p>
        </p:txBody>
      </p:sp>
      <p:sp>
        <p:nvSpPr>
          <p:cNvPr id="4" name="Espace réservé du numéro de diapositive 3"/>
          <p:cNvSpPr>
            <a:spLocks noGrp="1"/>
          </p:cNvSpPr>
          <p:nvPr>
            <p:ph type="sldNum" sz="quarter" idx="5"/>
          </p:nvPr>
        </p:nvSpPr>
        <p:spPr/>
        <p:txBody>
          <a:bodyPr/>
          <a:lstStyle/>
          <a:p>
            <a:fld id="{26527A51-F9FD-4D9E-B420-126C00800768}" type="slidenum">
              <a:rPr lang="en-CA" smtClean="0"/>
              <a:t>10</a:t>
            </a:fld>
            <a:endParaRPr lang="en-CA"/>
          </a:p>
        </p:txBody>
      </p:sp>
    </p:spTree>
    <p:extLst>
      <p:ext uri="{BB962C8B-B14F-4D97-AF65-F5344CB8AC3E}">
        <p14:creationId xmlns:p14="http://schemas.microsoft.com/office/powerpoint/2010/main" val="24435822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ge couverture - FR">
    <p:spTree>
      <p:nvGrpSpPr>
        <p:cNvPr id="1" name=""/>
        <p:cNvGrpSpPr/>
        <p:nvPr/>
      </p:nvGrpSpPr>
      <p:grpSpPr>
        <a:xfrm>
          <a:off x="0" y="0"/>
          <a:ext cx="0" cy="0"/>
          <a:chOff x="0" y="0"/>
          <a:chExt cx="0" cy="0"/>
        </a:xfrm>
      </p:grpSpPr>
      <p:sp>
        <p:nvSpPr>
          <p:cNvPr id="2" name="Title 1"/>
          <p:cNvSpPr>
            <a:spLocks noGrp="1"/>
          </p:cNvSpPr>
          <p:nvPr>
            <p:ph type="ctrTitle"/>
          </p:nvPr>
        </p:nvSpPr>
        <p:spPr>
          <a:xfrm>
            <a:off x="1247775" y="1122363"/>
            <a:ext cx="10297766" cy="2387600"/>
          </a:xfrm>
        </p:spPr>
        <p:txBody>
          <a:bodyPr anchor="t"/>
          <a:lstStyle>
            <a:lvl1pPr algn="l">
              <a:defRPr sz="6000"/>
            </a:lvl1pPr>
          </a:lstStyle>
          <a:p>
            <a:r>
              <a:rPr lang="en-US"/>
              <a:t>Click to edit Master title style</a:t>
            </a:r>
            <a:endParaRPr lang="en-CA"/>
          </a:p>
        </p:txBody>
      </p:sp>
      <p:sp>
        <p:nvSpPr>
          <p:cNvPr id="3" name="Subtitle 2"/>
          <p:cNvSpPr>
            <a:spLocks noGrp="1"/>
          </p:cNvSpPr>
          <p:nvPr>
            <p:ph type="subTitle" idx="1"/>
          </p:nvPr>
        </p:nvSpPr>
        <p:spPr>
          <a:xfrm>
            <a:off x="1247775" y="3582988"/>
            <a:ext cx="6362700" cy="13890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018817"/>
            <a:ext cx="12200592" cy="2848708"/>
          </a:xfrm>
          <a:prstGeom prst="rect">
            <a:avLst/>
          </a:prstGeom>
        </p:spPr>
      </p:pic>
      <p:pic>
        <p:nvPicPr>
          <p:cNvPr id="8" name="Picture 7" descr="Bannière avec la signature en français de la Commission de la fonction publique du Canada à gauche et le mot-symbole Canada à droite / Banner with the Public Service Commission of Canada's French signature on the left and the Canada wordmark on the right "/>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6458" y="376654"/>
            <a:ext cx="10899083" cy="360097"/>
          </a:xfrm>
          <a:prstGeom prst="rect">
            <a:avLst/>
          </a:prstGeom>
        </p:spPr>
      </p:pic>
    </p:spTree>
    <p:extLst>
      <p:ext uri="{BB962C8B-B14F-4D97-AF65-F5344CB8AC3E}">
        <p14:creationId xmlns:p14="http://schemas.microsoft.com/office/powerpoint/2010/main" val="2974647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40B101-5F2A-4A1B-B125-8F7A618A4CD7}" type="datetimeFigureOut">
              <a:rPr lang="en-CA" smtClean="0"/>
              <a:t>2023/07/17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599624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140B101-5F2A-4A1B-B125-8F7A618A4CD7}" type="datetimeFigureOut">
              <a:rPr lang="en-CA" smtClean="0"/>
              <a:t>2023/07/17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2199041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140B101-5F2A-4A1B-B125-8F7A618A4CD7}" type="datetimeFigureOut">
              <a:rPr lang="en-CA" smtClean="0"/>
              <a:t>2023/07/17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3244873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Cover-Page-EN">
    <p:spTree>
      <p:nvGrpSpPr>
        <p:cNvPr id="1" name=""/>
        <p:cNvGrpSpPr/>
        <p:nvPr/>
      </p:nvGrpSpPr>
      <p:grpSpPr>
        <a:xfrm>
          <a:off x="0" y="0"/>
          <a:ext cx="0" cy="0"/>
          <a:chOff x="0" y="0"/>
          <a:chExt cx="0" cy="0"/>
        </a:xfrm>
      </p:grpSpPr>
      <p:sp>
        <p:nvSpPr>
          <p:cNvPr id="2" name="Title 1"/>
          <p:cNvSpPr>
            <a:spLocks noGrp="1"/>
          </p:cNvSpPr>
          <p:nvPr>
            <p:ph type="ctrTitle"/>
          </p:nvPr>
        </p:nvSpPr>
        <p:spPr>
          <a:xfrm>
            <a:off x="1247775" y="1122363"/>
            <a:ext cx="10297766" cy="2387600"/>
          </a:xfrm>
        </p:spPr>
        <p:txBody>
          <a:bodyPr anchor="t"/>
          <a:lstStyle>
            <a:lvl1pPr algn="l">
              <a:defRPr sz="6000"/>
            </a:lvl1pPr>
          </a:lstStyle>
          <a:p>
            <a:r>
              <a:rPr lang="en-US"/>
              <a:t>Click to edit Master title style</a:t>
            </a:r>
            <a:endParaRPr lang="en-CA"/>
          </a:p>
        </p:txBody>
      </p:sp>
      <p:sp>
        <p:nvSpPr>
          <p:cNvPr id="3" name="Subtitle 2"/>
          <p:cNvSpPr>
            <a:spLocks noGrp="1"/>
          </p:cNvSpPr>
          <p:nvPr>
            <p:ph type="subTitle" idx="1"/>
          </p:nvPr>
        </p:nvSpPr>
        <p:spPr>
          <a:xfrm>
            <a:off x="1247775" y="3582988"/>
            <a:ext cx="6362700" cy="13890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018817"/>
            <a:ext cx="12200592" cy="2848708"/>
          </a:xfrm>
          <a:prstGeom prst="rect">
            <a:avLst/>
          </a:prstGeom>
        </p:spPr>
      </p:pic>
      <p:pic>
        <p:nvPicPr>
          <p:cNvPr id="8" name="Picture 7" descr="Bannière avec la signature en anglais de la Commission de la fonction publique du Canada à gauche et le mot-symbole Canada à droite / Banner with the Public Service Commission of Canada's English signature on the left and the Canada wordmark on the right "/>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6458" y="377509"/>
            <a:ext cx="10899083" cy="358387"/>
          </a:xfrm>
          <a:prstGeom prst="rect">
            <a:avLst/>
          </a:prstGeom>
        </p:spPr>
      </p:pic>
    </p:spTree>
    <p:extLst>
      <p:ext uri="{BB962C8B-B14F-4D97-AF65-F5344CB8AC3E}">
        <p14:creationId xmlns:p14="http://schemas.microsoft.com/office/powerpoint/2010/main" val="2212856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lvl1pPr marL="0" indent="0">
              <a:lnSpc>
                <a:spcPct val="100000"/>
              </a:lnSpc>
              <a:buNone/>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140B101-5F2A-4A1B-B125-8F7A618A4CD7}" type="datetimeFigureOut">
              <a:rPr lang="en-CA" smtClean="0"/>
              <a:t>2023/07/17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2597049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671513"/>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3551238"/>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40B101-5F2A-4A1B-B125-8F7A618A4CD7}" type="datetimeFigureOut">
              <a:rPr lang="en-CA" smtClean="0"/>
              <a:t>2023/07/17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3573481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106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106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D140B101-5F2A-4A1B-B125-8F7A618A4CD7}" type="datetimeFigureOut">
              <a:rPr lang="en-CA" smtClean="0"/>
              <a:t>2023/07/17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10782300" y="6418263"/>
            <a:ext cx="1219200" cy="365125"/>
          </a:xfrm>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2865067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4274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4274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D140B101-5F2A-4A1B-B125-8F7A618A4CD7}" type="datetimeFigureOut">
              <a:rPr lang="en-CA" smtClean="0"/>
              <a:t>2023/07/17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1338624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D140B101-5F2A-4A1B-B125-8F7A618A4CD7}" type="datetimeFigureOut">
              <a:rPr lang="en-CA" smtClean="0"/>
              <a:t>2023/07/17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1077783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0B101-5F2A-4A1B-B125-8F7A618A4CD7}" type="datetimeFigureOut">
              <a:rPr lang="en-CA" smtClean="0"/>
              <a:t>2023/07/17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1800942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marL="0" indent="0">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40B101-5F2A-4A1B-B125-8F7A618A4CD7}" type="datetimeFigureOut">
              <a:rPr lang="en-CA" smtClean="0"/>
              <a:t>2023/07/17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3666506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1068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593248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0B101-5F2A-4A1B-B125-8F7A618A4CD7}" type="datetimeFigureOut">
              <a:rPr lang="en-CA" smtClean="0"/>
              <a:t>2023/07/17</a:t>
            </a:fld>
            <a:endParaRPr lang="en-CA"/>
          </a:p>
        </p:txBody>
      </p:sp>
      <p:sp>
        <p:nvSpPr>
          <p:cNvPr id="5" name="Footer Placeholder 4"/>
          <p:cNvSpPr>
            <a:spLocks noGrp="1"/>
          </p:cNvSpPr>
          <p:nvPr>
            <p:ph type="ftr" sz="quarter" idx="3"/>
          </p:nvPr>
        </p:nvSpPr>
        <p:spPr>
          <a:xfrm>
            <a:off x="4038600" y="593248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778" y="6025960"/>
            <a:ext cx="12194778" cy="832040"/>
          </a:xfrm>
          <a:prstGeom prst="rect">
            <a:avLst/>
          </a:prstGeom>
        </p:spPr>
      </p:pic>
      <p:sp>
        <p:nvSpPr>
          <p:cNvPr id="6" name="Slide Number Placeholder 5"/>
          <p:cNvSpPr>
            <a:spLocks noGrp="1"/>
          </p:cNvSpPr>
          <p:nvPr>
            <p:ph type="sldNum" sz="quarter" idx="4"/>
          </p:nvPr>
        </p:nvSpPr>
        <p:spPr>
          <a:xfrm>
            <a:off x="10801350" y="6418263"/>
            <a:ext cx="12001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E7B19F-562E-4687-915F-44F4066EA527}" type="slidenum">
              <a:rPr lang="en-CA" smtClean="0"/>
              <a:t>‹#›</a:t>
            </a:fld>
            <a:endParaRPr lang="en-CA"/>
          </a:p>
        </p:txBody>
      </p:sp>
    </p:spTree>
    <p:extLst>
      <p:ext uri="{BB962C8B-B14F-4D97-AF65-F5344CB8AC3E}">
        <p14:creationId xmlns:p14="http://schemas.microsoft.com/office/powerpoint/2010/main" val="846385033"/>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hyperlink" Target="https://www.canada.ca/en/government/publicservice/wellness-inclusion-diversity-public-service/diversity-inclusion-public-service/accessibility-public-service/government-canada-workplace-accessibility-passport.html"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hyperlink" Target="https://www.canada.ca/fr/services-partages/organisation/programme-aatia/projet-pilote-service-bibliotheque-pret.html" TargetMode="External"/><Relationship Id="rId5" Type="http://schemas.openxmlformats.org/officeDocument/2006/relationships/hyperlink" Target="https://www.canada.ca/fr/gouvernement/fonctionpublique/mieux-etre-inclusion-diversite-fonction-publique/diversite-equite-matiere-emploi/accessibilite-fonction-publique/passeport-accessibilite-milieu-travail-gouvernement-canada.html" TargetMode="External"/><Relationship Id="rId4" Type="http://schemas.openxmlformats.org/officeDocument/2006/relationships/hyperlink" Target="https://www.canada.ca/en/shared-services/corporate/aaact-program/lending-library-service-pilot-project.html"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www.canada.ca/en/public-service-commission/services/appointment-framework/student-bridging.html"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hyperlink" Target="https://www.canada.ca/fr/commission-fonction-publique/services/cadre-nomination/integration-etudiants.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mailto:cfp.psh-prog-pwd.psc@cfp-psc.gc.ca"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8C71393-32E8-41B2-841C-F4B475721282}"/>
              </a:ext>
            </a:extLst>
          </p:cNvPr>
          <p:cNvSpPr>
            <a:spLocks noGrp="1"/>
          </p:cNvSpPr>
          <p:nvPr>
            <p:ph type="ctrTitle"/>
          </p:nvPr>
        </p:nvSpPr>
        <p:spPr>
          <a:xfrm>
            <a:off x="215937" y="1052619"/>
            <a:ext cx="11760125" cy="2887084"/>
          </a:xfrm>
        </p:spPr>
        <p:txBody>
          <a:bodyPr>
            <a:normAutofit fontScale="90000"/>
          </a:bodyPr>
          <a:lstStyle/>
          <a:p>
            <a:r>
              <a:rPr lang="fr-FR" sz="4900" b="1" dirty="0">
                <a:solidFill>
                  <a:schemeClr val="accent1"/>
                </a:solidFill>
              </a:rPr>
              <a:t>Événement d’accueil du programme OEÉSH 2023 </a:t>
            </a:r>
            <a:br>
              <a:rPr lang="en-CA" sz="4900" b="1" dirty="0"/>
            </a:br>
            <a:r>
              <a:rPr lang="en-CA" sz="4900" b="1" dirty="0">
                <a:solidFill>
                  <a:schemeClr val="accent3"/>
                </a:solidFill>
              </a:rPr>
              <a:t>EOSD Welcoming Event 2023</a:t>
            </a:r>
            <a:br>
              <a:rPr lang="en-CA" b="1" dirty="0"/>
            </a:br>
            <a:br>
              <a:rPr lang="en-CA" sz="3000" dirty="0"/>
            </a:br>
            <a:br>
              <a:rPr lang="en-CA" sz="3000" dirty="0"/>
            </a:br>
            <a:r>
              <a:rPr lang="fr-FR" sz="3200" b="1" dirty="0">
                <a:solidFill>
                  <a:schemeClr val="accent1"/>
                </a:solidFill>
              </a:rPr>
              <a:t>Occasion d’emploi pour étudiants en situation de handicap (OEÉSH)</a:t>
            </a:r>
            <a:br>
              <a:rPr lang="en-CA" sz="3000" dirty="0"/>
            </a:br>
            <a:r>
              <a:rPr lang="en-CA" sz="3200" b="1" dirty="0">
                <a:solidFill>
                  <a:schemeClr val="accent3"/>
                </a:solidFill>
              </a:rPr>
              <a:t>Employment Opportunity for Students with Disabilities (EOSD)</a:t>
            </a:r>
            <a:endParaRPr lang="fr-CA" sz="3000" dirty="0">
              <a:solidFill>
                <a:schemeClr val="accent3"/>
              </a:solidFill>
            </a:endParaRPr>
          </a:p>
        </p:txBody>
      </p:sp>
      <p:sp>
        <p:nvSpPr>
          <p:cNvPr id="9" name="Subtitle 8">
            <a:extLst>
              <a:ext uri="{FF2B5EF4-FFF2-40B4-BE49-F238E27FC236}">
                <a16:creationId xmlns:a16="http://schemas.microsoft.com/office/drawing/2014/main" id="{325CD1E0-E51A-47C7-AA21-4635048A1273}"/>
              </a:ext>
            </a:extLst>
          </p:cNvPr>
          <p:cNvSpPr>
            <a:spLocks noGrp="1"/>
          </p:cNvSpPr>
          <p:nvPr>
            <p:ph type="subTitle" idx="1"/>
          </p:nvPr>
        </p:nvSpPr>
        <p:spPr>
          <a:xfrm>
            <a:off x="8346332" y="6341568"/>
            <a:ext cx="3720297" cy="516432"/>
          </a:xfrm>
        </p:spPr>
        <p:txBody>
          <a:bodyPr>
            <a:normAutofit/>
          </a:bodyPr>
          <a:lstStyle/>
          <a:p>
            <a:pPr algn="r"/>
            <a:r>
              <a:rPr lang="fr-CA" sz="2200" b="1" dirty="0">
                <a:solidFill>
                  <a:schemeClr val="accent1"/>
                </a:solidFill>
              </a:rPr>
              <a:t>14 juin 2023 </a:t>
            </a:r>
            <a:r>
              <a:rPr lang="fr-CA" sz="2200" b="1" dirty="0"/>
              <a:t>/ </a:t>
            </a:r>
            <a:r>
              <a:rPr lang="fr-CA" sz="2200" b="1" dirty="0">
                <a:solidFill>
                  <a:schemeClr val="accent3"/>
                </a:solidFill>
              </a:rPr>
              <a:t>June 14, 2023</a:t>
            </a:r>
          </a:p>
        </p:txBody>
      </p:sp>
    </p:spTree>
    <p:extLst>
      <p:ext uri="{BB962C8B-B14F-4D97-AF65-F5344CB8AC3E}">
        <p14:creationId xmlns:p14="http://schemas.microsoft.com/office/powerpoint/2010/main" val="2811539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636FBBE7-B23F-41DA-8741-13389066DA17}"/>
              </a:ext>
            </a:extLst>
          </p:cNvPr>
          <p:cNvSpPr>
            <a:spLocks noGrp="1"/>
          </p:cNvSpPr>
          <p:nvPr>
            <p:ph type="ctrTitle"/>
          </p:nvPr>
        </p:nvSpPr>
        <p:spPr>
          <a:xfrm>
            <a:off x="947117" y="1041400"/>
            <a:ext cx="10297766" cy="2387600"/>
          </a:xfrm>
        </p:spPr>
        <p:txBody>
          <a:bodyPr vert="horz" lIns="91440" tIns="45720" rIns="91440" bIns="45720" rtlCol="0" anchor="t">
            <a:normAutofit fontScale="90000"/>
          </a:bodyPr>
          <a:lstStyle/>
          <a:p>
            <a:pPr marL="0" indent="0" algn="ctr">
              <a:buNone/>
            </a:pPr>
            <a:r>
              <a:rPr lang="en-US" sz="4400" dirty="0"/>
              <a:t>Thank you  / Merci / </a:t>
            </a:r>
            <a:r>
              <a:rPr lang="en-US" sz="4400" dirty="0" err="1"/>
              <a:t>Ekosani</a:t>
            </a:r>
            <a:r>
              <a:rPr lang="en-US" sz="4400" dirty="0"/>
              <a:t> / Miigwech / Meegwetch / </a:t>
            </a:r>
            <a:r>
              <a:rPr lang="en-US" sz="4400" dirty="0" err="1"/>
              <a:t>Niá:wen</a:t>
            </a:r>
            <a:r>
              <a:rPr lang="en-US" sz="4400" dirty="0"/>
              <a:t> / </a:t>
            </a:r>
            <a:r>
              <a:rPr lang="en-US" sz="4400" dirty="0" err="1"/>
              <a:t>Mahseecho</a:t>
            </a:r>
            <a:r>
              <a:rPr lang="en-US" sz="4400" dirty="0"/>
              <a:t> / </a:t>
            </a:r>
            <a:r>
              <a:rPr lang="en-US" sz="4400" dirty="0" err="1"/>
              <a:t>Mutna</a:t>
            </a:r>
            <a:r>
              <a:rPr lang="en-US" sz="4400" dirty="0"/>
              <a:t> / </a:t>
            </a:r>
            <a:r>
              <a:rPr lang="en-US" sz="4400" dirty="0" err="1"/>
              <a:t>Wopida</a:t>
            </a:r>
            <a:r>
              <a:rPr lang="en-US" sz="4400" dirty="0"/>
              <a:t> / </a:t>
            </a:r>
            <a:r>
              <a:rPr lang="en-US" sz="4400" dirty="0" err="1"/>
              <a:t>Hei</a:t>
            </a:r>
            <a:r>
              <a:rPr lang="en-US" sz="4400" dirty="0"/>
              <a:t> </a:t>
            </a:r>
            <a:r>
              <a:rPr lang="en-US" sz="4400" dirty="0" err="1"/>
              <a:t>Hei</a:t>
            </a:r>
            <a:r>
              <a:rPr lang="en-US" sz="4400" dirty="0"/>
              <a:t> / Marci Cho /  </a:t>
            </a:r>
            <a:r>
              <a:rPr lang="en-US" sz="4400" dirty="0" err="1"/>
              <a:t>ᖁᐊᓇᖅᑯᑎᑦ</a:t>
            </a:r>
            <a:r>
              <a:rPr lang="en-US" sz="4400" dirty="0"/>
              <a:t> / </a:t>
            </a:r>
            <a:r>
              <a:rPr lang="en-US" sz="4400" dirty="0" err="1"/>
              <a:t>Quanaqqutit</a:t>
            </a:r>
            <a:r>
              <a:rPr lang="en-US" sz="4400" dirty="0"/>
              <a:t> / </a:t>
            </a:r>
            <a:r>
              <a:rPr lang="en-US" sz="4400" dirty="0" err="1"/>
              <a:t>ᓇᑯᕐᒦᒃ</a:t>
            </a:r>
            <a:r>
              <a:rPr lang="en-US" sz="4400" dirty="0"/>
              <a:t> (</a:t>
            </a:r>
            <a:r>
              <a:rPr lang="en-US" sz="4400" dirty="0" err="1"/>
              <a:t>Nakurmik</a:t>
            </a:r>
            <a:r>
              <a:rPr lang="en-US" sz="4400" dirty="0"/>
              <a:t>) / </a:t>
            </a:r>
            <a:r>
              <a:rPr lang="en-US" sz="4400" dirty="0" err="1"/>
              <a:t>Qujannamiik</a:t>
            </a:r>
            <a:r>
              <a:rPr lang="en-US" sz="4400" dirty="0"/>
              <a:t> / </a:t>
            </a:r>
            <a:r>
              <a:rPr lang="en-US" sz="4400" dirty="0" err="1"/>
              <a:t>Qujanaq</a:t>
            </a:r>
            <a:r>
              <a:rPr lang="en-US" sz="4400" dirty="0"/>
              <a:t> / </a:t>
            </a:r>
            <a:r>
              <a:rPr lang="en-US" sz="4400" dirty="0" err="1"/>
              <a:t>Kukwstsétsemc</a:t>
            </a:r>
            <a:r>
              <a:rPr lang="en-US" sz="4400" dirty="0"/>
              <a:t> / </a:t>
            </a:r>
            <a:r>
              <a:rPr lang="en-US" sz="4400" dirty="0" err="1"/>
              <a:t>Woliwon</a:t>
            </a:r>
            <a:r>
              <a:rPr lang="en-US" sz="4400" dirty="0"/>
              <a:t> / </a:t>
            </a:r>
            <a:r>
              <a:rPr lang="en-US" sz="4400" dirty="0" err="1"/>
              <a:t>Woliwun</a:t>
            </a:r>
            <a:r>
              <a:rPr lang="en-US" sz="4400" dirty="0"/>
              <a:t> / </a:t>
            </a:r>
            <a:r>
              <a:rPr lang="en-US" sz="4400" dirty="0" err="1"/>
              <a:t>Wela’lin</a:t>
            </a:r>
            <a:endParaRPr lang="en-US" sz="4400" dirty="0"/>
          </a:p>
        </p:txBody>
      </p:sp>
      <p:sp>
        <p:nvSpPr>
          <p:cNvPr id="2" name="Slide Number Placeholder 1" hidden="1"/>
          <p:cNvSpPr>
            <a:spLocks noGrp="1"/>
          </p:cNvSpPr>
          <p:nvPr>
            <p:ph type="sldNum" sz="quarter" idx="4294967295"/>
          </p:nvPr>
        </p:nvSpPr>
        <p:spPr>
          <a:xfrm>
            <a:off x="10801350" y="6418263"/>
            <a:ext cx="1200150" cy="365125"/>
          </a:xfrm>
        </p:spPr>
        <p:txBody>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C9E7B19F-562E-4687-915F-44F4066EA527}" type="slidenum">
              <a:rPr kumimoji="0" lang="en-CA" sz="1200" b="0" i="0" u="none" strike="noStrike" kern="1200" cap="none" spc="0" normalizeH="0" baseline="0" noProof="0" smtClean="0">
                <a:ln>
                  <a:noFill/>
                </a:ln>
                <a:solidFill>
                  <a:srgbClr val="54575A">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10</a:t>
            </a:fld>
            <a:endParaRPr kumimoji="0" lang="en-CA" sz="1200" b="0" i="0" u="none" strike="noStrike" kern="1200" cap="none" spc="0" normalizeH="0" baseline="0" noProof="0">
              <a:ln>
                <a:noFill/>
              </a:ln>
              <a:solidFill>
                <a:srgbClr val="54575A">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4102812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0C5CA7E-3238-4985-BF86-5CF7432E3D8B}"/>
              </a:ext>
            </a:extLst>
          </p:cNvPr>
          <p:cNvSpPr txBox="1">
            <a:spLocks noGrp="1"/>
          </p:cNvSpPr>
          <p:nvPr>
            <p:ph type="title" idx="4294967295"/>
          </p:nvPr>
        </p:nvSpPr>
        <p:spPr>
          <a:xfrm>
            <a:off x="6581425" y="76520"/>
            <a:ext cx="5026915"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chemeClr val="accent3"/>
                </a:solidFill>
                <a:effectLst/>
                <a:uLnTx/>
                <a:uFillTx/>
                <a:latin typeface="+mj-lt"/>
                <a:ea typeface="+mj-ea"/>
                <a:cs typeface="+mj-cs"/>
              </a:rPr>
              <a:t>Land Acknowledgement</a:t>
            </a:r>
          </a:p>
        </p:txBody>
      </p:sp>
      <p:sp>
        <p:nvSpPr>
          <p:cNvPr id="3" name="Content Placeholder 2">
            <a:extLst>
              <a:ext uri="{FF2B5EF4-FFF2-40B4-BE49-F238E27FC236}">
                <a16:creationId xmlns:a16="http://schemas.microsoft.com/office/drawing/2014/main" id="{BAA31434-3536-4D98-8160-DEA7A7803F7E}"/>
              </a:ext>
            </a:extLst>
          </p:cNvPr>
          <p:cNvSpPr>
            <a:spLocks noGrp="1"/>
          </p:cNvSpPr>
          <p:nvPr>
            <p:ph sz="half" idx="1"/>
          </p:nvPr>
        </p:nvSpPr>
        <p:spPr>
          <a:xfrm>
            <a:off x="6581425" y="1402083"/>
            <a:ext cx="5359348" cy="4411704"/>
          </a:xfrm>
        </p:spPr>
        <p:txBody>
          <a:bodyPr>
            <a:noAutofit/>
          </a:bodyPr>
          <a:lstStyle/>
          <a:p>
            <a:r>
              <a:rPr lang="en-CA" sz="2400" dirty="0"/>
              <a:t>Take time to develop our own personal approach and understanding of what these territorial acknowledgements mean to us and be intentional about connecting them to our own participation in systemic change. </a:t>
            </a:r>
          </a:p>
          <a:p>
            <a:r>
              <a:rPr lang="en-CA" sz="2400" dirty="0"/>
              <a:t>We encourage you to use this time to do some personal reflection on your own relationship with the traditional indigenous territory where you work and live. </a:t>
            </a:r>
          </a:p>
          <a:p>
            <a:endParaRPr lang="en-CA" sz="2400" dirty="0"/>
          </a:p>
        </p:txBody>
      </p:sp>
      <p:sp>
        <p:nvSpPr>
          <p:cNvPr id="2" name="Content Placeholder 2">
            <a:extLst>
              <a:ext uri="{FF2B5EF4-FFF2-40B4-BE49-F238E27FC236}">
                <a16:creationId xmlns:a16="http://schemas.microsoft.com/office/drawing/2014/main" id="{3FF5B98D-E066-9804-8DAC-8881A34BD3AF}"/>
              </a:ext>
            </a:extLst>
          </p:cNvPr>
          <p:cNvSpPr txBox="1">
            <a:spLocks/>
          </p:cNvSpPr>
          <p:nvPr/>
        </p:nvSpPr>
        <p:spPr>
          <a:xfrm>
            <a:off x="483141" y="1300970"/>
            <a:ext cx="5866370" cy="4411704"/>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2400" dirty="0"/>
              <a:t>Prenons le temps de développer notre approche personnelle et notre compréhension de ce que ces reconnaissances territoriales signifient pour nous et cherchons à les relier à notre propre participation au changement systémique. </a:t>
            </a:r>
          </a:p>
          <a:p>
            <a:r>
              <a:rPr lang="fr-FR" sz="2400" dirty="0"/>
              <a:t>Nous vous invitons à utiliser ce moment pour mener une réflexion personnelle sur votre propre relation avec le territoire autochtone traditionnel où vous travaillez et vivez. </a:t>
            </a:r>
          </a:p>
          <a:p>
            <a:endParaRPr lang="en-CA" sz="2400" dirty="0"/>
          </a:p>
        </p:txBody>
      </p:sp>
      <p:sp>
        <p:nvSpPr>
          <p:cNvPr id="4" name="Title 1">
            <a:extLst>
              <a:ext uri="{FF2B5EF4-FFF2-40B4-BE49-F238E27FC236}">
                <a16:creationId xmlns:a16="http://schemas.microsoft.com/office/drawing/2014/main" id="{EA0F3D12-2B72-8F1D-2A01-355A894BE50E}"/>
              </a:ext>
            </a:extLst>
          </p:cNvPr>
          <p:cNvSpPr txBox="1">
            <a:spLocks/>
          </p:cNvSpPr>
          <p:nvPr/>
        </p:nvSpPr>
        <p:spPr>
          <a:xfrm>
            <a:off x="483141" y="76520"/>
            <a:ext cx="586637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CA" sz="3600" dirty="0">
                <a:solidFill>
                  <a:schemeClr val="accent1"/>
                </a:solidFill>
              </a:rPr>
              <a:t>Reconnaissance du </a:t>
            </a:r>
            <a:r>
              <a:rPr lang="en-CA" sz="3600" dirty="0" err="1">
                <a:solidFill>
                  <a:schemeClr val="accent1"/>
                </a:solidFill>
              </a:rPr>
              <a:t>territoire</a:t>
            </a:r>
            <a:endParaRPr lang="en-CA" sz="3600" dirty="0">
              <a:solidFill>
                <a:schemeClr val="accent1"/>
              </a:solidFill>
            </a:endParaRPr>
          </a:p>
        </p:txBody>
      </p:sp>
    </p:spTree>
    <p:extLst>
      <p:ext uri="{BB962C8B-B14F-4D97-AF65-F5344CB8AC3E}">
        <p14:creationId xmlns:p14="http://schemas.microsoft.com/office/powerpoint/2010/main" val="1162435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0C5CA7E-3238-4985-BF86-5CF7432E3D8B}"/>
              </a:ext>
            </a:extLst>
          </p:cNvPr>
          <p:cNvSpPr txBox="1">
            <a:spLocks noGrp="1"/>
          </p:cNvSpPr>
          <p:nvPr>
            <p:ph type="title" idx="4294967295"/>
          </p:nvPr>
        </p:nvSpPr>
        <p:spPr>
          <a:xfrm>
            <a:off x="6581425" y="407260"/>
            <a:ext cx="5026915"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chemeClr val="accent3"/>
                </a:solidFill>
                <a:effectLst/>
                <a:uLnTx/>
                <a:uFillTx/>
                <a:latin typeface="+mj-lt"/>
                <a:ea typeface="+mj-ea"/>
                <a:cs typeface="+mj-cs"/>
              </a:rPr>
              <a:t>Housekeeping Guidelines</a:t>
            </a:r>
          </a:p>
        </p:txBody>
      </p:sp>
      <p:sp>
        <p:nvSpPr>
          <p:cNvPr id="3" name="Content Placeholder 2">
            <a:extLst>
              <a:ext uri="{FF2B5EF4-FFF2-40B4-BE49-F238E27FC236}">
                <a16:creationId xmlns:a16="http://schemas.microsoft.com/office/drawing/2014/main" id="{BAA31434-3536-4D98-8160-DEA7A7803F7E}"/>
              </a:ext>
            </a:extLst>
          </p:cNvPr>
          <p:cNvSpPr>
            <a:spLocks noGrp="1"/>
          </p:cNvSpPr>
          <p:nvPr>
            <p:ph sz="half" idx="1"/>
          </p:nvPr>
        </p:nvSpPr>
        <p:spPr>
          <a:xfrm>
            <a:off x="6581425" y="1625944"/>
            <a:ext cx="5359348" cy="4253524"/>
          </a:xfrm>
        </p:spPr>
        <p:txBody>
          <a:bodyPr>
            <a:noAutofit/>
          </a:bodyPr>
          <a:lstStyle/>
          <a:p>
            <a:pPr marL="342900" indent="-342900">
              <a:buFont typeface="Arial" panose="020B0604020202020204" pitchFamily="34" charset="0"/>
              <a:buChar char="•"/>
            </a:pPr>
            <a:r>
              <a:rPr lang="en-CA" sz="2000" dirty="0"/>
              <a:t>Ensure you’re on mute for the duration of the presentation</a:t>
            </a:r>
          </a:p>
          <a:p>
            <a:pPr marL="342900" indent="-342900">
              <a:buFont typeface="Arial" panose="020B0604020202020204" pitchFamily="34" charset="0"/>
              <a:buChar char="•"/>
            </a:pPr>
            <a:r>
              <a:rPr lang="en-CA" sz="2000" dirty="0"/>
              <a:t>If you would like to ask a question or provide a comment, there are two options:</a:t>
            </a:r>
          </a:p>
          <a:p>
            <a:pPr marL="1143000" lvl="1" indent="-457200">
              <a:buFont typeface="+mj-lt"/>
              <a:buAutoNum type="arabicPeriod"/>
            </a:pPr>
            <a:r>
              <a:rPr lang="en-CA" sz="1600" dirty="0"/>
              <a:t>Raise your hand and wait for the moderator to ask you to unmute</a:t>
            </a:r>
          </a:p>
          <a:p>
            <a:pPr marL="1143000" lvl="1" indent="-457200">
              <a:buFont typeface="+mj-lt"/>
              <a:buAutoNum type="arabicPeriod"/>
            </a:pPr>
            <a:r>
              <a:rPr lang="en-CA" sz="1600" dirty="0"/>
              <a:t>Write in the chat function of MS Teams</a:t>
            </a:r>
          </a:p>
          <a:p>
            <a:pPr marL="342900" indent="-342900">
              <a:buFont typeface="Arial" panose="020B0604020202020204" pitchFamily="34" charset="0"/>
              <a:buChar char="•"/>
            </a:pPr>
            <a:r>
              <a:rPr lang="en-CA" sz="2000" dirty="0"/>
              <a:t>This session is being held in both official languages. American Sign Language (ASL) is available during the English parts.</a:t>
            </a:r>
          </a:p>
          <a:p>
            <a:pPr marL="342900" indent="-342900">
              <a:buFont typeface="Arial" panose="020B0604020202020204" pitchFamily="34" charset="0"/>
              <a:buChar char="•"/>
            </a:pPr>
            <a:r>
              <a:rPr lang="en-CA" sz="2000" dirty="0"/>
              <a:t>The MS Teams Live Captioning feature has been enabled</a:t>
            </a:r>
          </a:p>
          <a:p>
            <a:pPr marL="342900" indent="-342900">
              <a:buFont typeface="Arial" panose="020B0604020202020204" pitchFamily="34" charset="0"/>
              <a:buChar char="•"/>
            </a:pPr>
            <a:endParaRPr lang="en-CA" sz="2000" dirty="0"/>
          </a:p>
        </p:txBody>
      </p:sp>
      <p:sp>
        <p:nvSpPr>
          <p:cNvPr id="2" name="Content Placeholder 2">
            <a:extLst>
              <a:ext uri="{FF2B5EF4-FFF2-40B4-BE49-F238E27FC236}">
                <a16:creationId xmlns:a16="http://schemas.microsoft.com/office/drawing/2014/main" id="{3FF5B98D-E066-9804-8DAC-8881A34BD3AF}"/>
              </a:ext>
            </a:extLst>
          </p:cNvPr>
          <p:cNvSpPr txBox="1">
            <a:spLocks/>
          </p:cNvSpPr>
          <p:nvPr/>
        </p:nvSpPr>
        <p:spPr>
          <a:xfrm>
            <a:off x="483141" y="1498125"/>
            <a:ext cx="5866370" cy="4895549"/>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r-FR" sz="2000" dirty="0"/>
              <a:t>Assurez-vous que votre micro est en sourdine pendant toute la durée de la présentation.</a:t>
            </a:r>
          </a:p>
          <a:p>
            <a:pPr marL="285750" indent="-285750">
              <a:buFont typeface="Arial" panose="020B0604020202020204" pitchFamily="34" charset="0"/>
              <a:buChar char="•"/>
            </a:pPr>
            <a:r>
              <a:rPr lang="fr-FR" sz="2000" dirty="0"/>
              <a:t>Si vous souhaitez poser une question ou faire un commentaire, deux choix s’offrent à vous :</a:t>
            </a:r>
          </a:p>
          <a:p>
            <a:pPr marL="1028700" lvl="1" indent="-342900">
              <a:buFont typeface="+mj-lt"/>
              <a:buAutoNum type="arabicPeriod"/>
            </a:pPr>
            <a:r>
              <a:rPr lang="fr-FR" sz="1600" dirty="0"/>
              <a:t>Levez la main et attendez que le modérateur vous demande d’ouvrir votre micro;</a:t>
            </a:r>
          </a:p>
          <a:p>
            <a:pPr marL="1028700" lvl="1" indent="-342900">
              <a:buFont typeface="+mj-lt"/>
              <a:buAutoNum type="arabicPeriod"/>
            </a:pPr>
            <a:r>
              <a:rPr lang="fr-FR" sz="1600" dirty="0"/>
              <a:t>Écrivez dans l’espace de clavardage (chat) de MS Teams.</a:t>
            </a:r>
          </a:p>
          <a:p>
            <a:pPr marL="285750" indent="-285750">
              <a:buFont typeface="Arial" panose="020B0604020202020204" pitchFamily="34" charset="0"/>
              <a:buChar char="•"/>
            </a:pPr>
            <a:r>
              <a:rPr lang="fr-FR" sz="2000" dirty="0"/>
              <a:t>La séance est dans les deux langues officielles. L’interprétation en langue des signes québécoise (LSQ) sera disponible durant les parties françaises. </a:t>
            </a:r>
          </a:p>
          <a:p>
            <a:pPr marL="285750" indent="-285750">
              <a:buFont typeface="Arial" panose="020B0604020202020204" pitchFamily="34" charset="0"/>
              <a:buChar char="•"/>
            </a:pPr>
            <a:r>
              <a:rPr lang="fr-FR" sz="2000" b="0" i="0" u="none" baseline="0" dirty="0"/>
              <a:t>La fonction de sous-titrage en direct de MS Teams a été activée.</a:t>
            </a:r>
            <a:endParaRPr lang="fr-ca" sz="2000" b="0" i="0" u="none" baseline="0" dirty="0"/>
          </a:p>
          <a:p>
            <a:endParaRPr lang="fr-FR" sz="2000" dirty="0"/>
          </a:p>
          <a:p>
            <a:endParaRPr lang="en-CA" sz="2400" dirty="0"/>
          </a:p>
        </p:txBody>
      </p:sp>
      <p:sp>
        <p:nvSpPr>
          <p:cNvPr id="4" name="Title 1">
            <a:extLst>
              <a:ext uri="{FF2B5EF4-FFF2-40B4-BE49-F238E27FC236}">
                <a16:creationId xmlns:a16="http://schemas.microsoft.com/office/drawing/2014/main" id="{EA0F3D12-2B72-8F1D-2A01-355A894BE50E}"/>
              </a:ext>
            </a:extLst>
          </p:cNvPr>
          <p:cNvSpPr txBox="1">
            <a:spLocks/>
          </p:cNvSpPr>
          <p:nvPr/>
        </p:nvSpPr>
        <p:spPr>
          <a:xfrm>
            <a:off x="483141" y="407259"/>
            <a:ext cx="586637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CA" sz="3600" dirty="0">
                <a:solidFill>
                  <a:schemeClr val="accent1"/>
                </a:solidFill>
              </a:rPr>
              <a:t>Directives </a:t>
            </a:r>
            <a:r>
              <a:rPr lang="en-CA" sz="3600" dirty="0" err="1">
                <a:solidFill>
                  <a:schemeClr val="accent1"/>
                </a:solidFill>
              </a:rPr>
              <a:t>d’ordre</a:t>
            </a:r>
            <a:r>
              <a:rPr lang="en-CA" sz="3600" dirty="0">
                <a:solidFill>
                  <a:schemeClr val="accent1"/>
                </a:solidFill>
              </a:rPr>
              <a:t> </a:t>
            </a:r>
            <a:r>
              <a:rPr lang="en-CA" sz="3600" dirty="0" err="1">
                <a:solidFill>
                  <a:schemeClr val="accent1"/>
                </a:solidFill>
              </a:rPr>
              <a:t>général</a:t>
            </a:r>
            <a:endParaRPr lang="en-CA" sz="3600" dirty="0">
              <a:solidFill>
                <a:schemeClr val="accent1"/>
              </a:solidFill>
            </a:endParaRPr>
          </a:p>
        </p:txBody>
      </p:sp>
    </p:spTree>
    <p:extLst>
      <p:ext uri="{BB962C8B-B14F-4D97-AF65-F5344CB8AC3E}">
        <p14:creationId xmlns:p14="http://schemas.microsoft.com/office/powerpoint/2010/main" val="2926731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0C5CA7E-3238-4985-BF86-5CF7432E3D8B}"/>
              </a:ext>
            </a:extLst>
          </p:cNvPr>
          <p:cNvSpPr txBox="1">
            <a:spLocks noGrp="1"/>
          </p:cNvSpPr>
          <p:nvPr>
            <p:ph type="title" idx="4294967295"/>
          </p:nvPr>
        </p:nvSpPr>
        <p:spPr>
          <a:xfrm>
            <a:off x="6724533" y="204281"/>
            <a:ext cx="5461418"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chemeClr val="accent3"/>
                </a:solidFill>
                <a:effectLst/>
                <a:uLnTx/>
                <a:uFillTx/>
                <a:latin typeface="+mj-lt"/>
                <a:ea typeface="+mj-ea"/>
                <a:cs typeface="+mj-cs"/>
              </a:rPr>
              <a:t>Topics and Guest Speakers</a:t>
            </a:r>
          </a:p>
        </p:txBody>
      </p:sp>
      <p:sp>
        <p:nvSpPr>
          <p:cNvPr id="2" name="Content Placeholder 2">
            <a:extLst>
              <a:ext uri="{FF2B5EF4-FFF2-40B4-BE49-F238E27FC236}">
                <a16:creationId xmlns:a16="http://schemas.microsoft.com/office/drawing/2014/main" id="{3FF5B98D-E066-9804-8DAC-8881A34BD3AF}"/>
              </a:ext>
            </a:extLst>
          </p:cNvPr>
          <p:cNvSpPr txBox="1">
            <a:spLocks/>
          </p:cNvSpPr>
          <p:nvPr/>
        </p:nvSpPr>
        <p:spPr>
          <a:xfrm>
            <a:off x="7347583" y="1362564"/>
            <a:ext cx="4215319" cy="4834581"/>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CA" sz="2400" b="1" dirty="0"/>
              <a:t>Keynote Speech</a:t>
            </a:r>
          </a:p>
          <a:p>
            <a:pPr algn="ctr"/>
            <a:r>
              <a:rPr lang="en-CA" sz="1600" b="1" dirty="0"/>
              <a:t>Tina </a:t>
            </a:r>
            <a:r>
              <a:rPr lang="en-CA" sz="1600" b="1" dirty="0" err="1"/>
              <a:t>Namiesniowski</a:t>
            </a:r>
            <a:r>
              <a:rPr lang="en-CA" sz="1600" b="1" dirty="0"/>
              <a:t> (she/her)</a:t>
            </a:r>
          </a:p>
          <a:p>
            <a:pPr algn="ctr"/>
            <a:r>
              <a:rPr lang="en-CA" sz="1600" dirty="0"/>
              <a:t>Deputy Minister Champion for Federal Employees with Disabilities </a:t>
            </a:r>
          </a:p>
          <a:p>
            <a:pPr algn="ctr"/>
            <a:r>
              <a:rPr lang="en-CA" sz="1600" dirty="0"/>
              <a:t>Senior Associate Deputy Minister, Employment and Social Development Canada</a:t>
            </a:r>
          </a:p>
          <a:p>
            <a:pPr algn="ctr"/>
            <a:endParaRPr lang="en-CA" sz="1600" dirty="0"/>
          </a:p>
          <a:p>
            <a:pPr algn="ctr"/>
            <a:r>
              <a:rPr lang="en-CA" sz="2400" b="1" dirty="0"/>
              <a:t>Testimonial</a:t>
            </a:r>
          </a:p>
          <a:p>
            <a:pPr algn="ctr"/>
            <a:r>
              <a:rPr lang="en-CA" sz="1600" b="1" dirty="0"/>
              <a:t>Mégan Le Stum (they/them)</a:t>
            </a:r>
          </a:p>
          <a:p>
            <a:pPr algn="ctr"/>
            <a:r>
              <a:rPr lang="en-CA" sz="1600" dirty="0"/>
              <a:t>Former EOSD Participant</a:t>
            </a:r>
          </a:p>
          <a:p>
            <a:pPr algn="ctr"/>
            <a:r>
              <a:rPr lang="en-CA" sz="1600" dirty="0"/>
              <a:t>EDI and Accessibility Secretariat</a:t>
            </a:r>
          </a:p>
          <a:p>
            <a:pPr algn="ctr"/>
            <a:r>
              <a:rPr lang="en-CA" sz="1600" dirty="0"/>
              <a:t>Statistics Canada</a:t>
            </a:r>
          </a:p>
          <a:p>
            <a:endParaRPr lang="en-CA" sz="1600" dirty="0"/>
          </a:p>
          <a:p>
            <a:endParaRPr lang="en-CA" sz="2400" dirty="0"/>
          </a:p>
        </p:txBody>
      </p:sp>
      <p:sp>
        <p:nvSpPr>
          <p:cNvPr id="4" name="Title 1">
            <a:extLst>
              <a:ext uri="{FF2B5EF4-FFF2-40B4-BE49-F238E27FC236}">
                <a16:creationId xmlns:a16="http://schemas.microsoft.com/office/drawing/2014/main" id="{EA0F3D12-2B72-8F1D-2A01-355A894BE50E}"/>
              </a:ext>
            </a:extLst>
          </p:cNvPr>
          <p:cNvSpPr txBox="1">
            <a:spLocks/>
          </p:cNvSpPr>
          <p:nvPr/>
        </p:nvSpPr>
        <p:spPr>
          <a:xfrm>
            <a:off x="222892" y="204282"/>
            <a:ext cx="586637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CA" sz="3600" dirty="0" err="1">
                <a:solidFill>
                  <a:schemeClr val="accent1"/>
                </a:solidFill>
              </a:rPr>
              <a:t>Sujets</a:t>
            </a:r>
            <a:r>
              <a:rPr lang="en-CA" sz="3600" dirty="0">
                <a:solidFill>
                  <a:schemeClr val="accent1"/>
                </a:solidFill>
              </a:rPr>
              <a:t> et </a:t>
            </a:r>
            <a:r>
              <a:rPr lang="en-CA" sz="3600" dirty="0" err="1">
                <a:solidFill>
                  <a:schemeClr val="accent1"/>
                </a:solidFill>
              </a:rPr>
              <a:t>conférenciers</a:t>
            </a:r>
            <a:r>
              <a:rPr lang="en-CA" sz="3600" dirty="0">
                <a:solidFill>
                  <a:schemeClr val="accent1"/>
                </a:solidFill>
              </a:rPr>
              <a:t> </a:t>
            </a:r>
            <a:r>
              <a:rPr lang="en-CA" sz="3600" dirty="0" err="1">
                <a:solidFill>
                  <a:schemeClr val="accent1"/>
                </a:solidFill>
              </a:rPr>
              <a:t>invités</a:t>
            </a:r>
            <a:endParaRPr lang="en-CA" sz="3600" dirty="0">
              <a:solidFill>
                <a:schemeClr val="accent1"/>
              </a:solidFill>
            </a:endParaRPr>
          </a:p>
        </p:txBody>
      </p:sp>
      <p:sp>
        <p:nvSpPr>
          <p:cNvPr id="8" name="Content Placeholder 2">
            <a:extLst>
              <a:ext uri="{FF2B5EF4-FFF2-40B4-BE49-F238E27FC236}">
                <a16:creationId xmlns:a16="http://schemas.microsoft.com/office/drawing/2014/main" id="{1A9B59E0-B950-12FC-BF84-82122B6CC31E}"/>
              </a:ext>
            </a:extLst>
          </p:cNvPr>
          <p:cNvSpPr txBox="1">
            <a:spLocks/>
          </p:cNvSpPr>
          <p:nvPr/>
        </p:nvSpPr>
        <p:spPr>
          <a:xfrm>
            <a:off x="475060" y="1362564"/>
            <a:ext cx="4725828" cy="4834581"/>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CA" sz="2400" b="1" dirty="0" err="1"/>
              <a:t>Discours</a:t>
            </a:r>
            <a:r>
              <a:rPr lang="en-CA" sz="2400" b="1" dirty="0"/>
              <a:t> </a:t>
            </a:r>
            <a:r>
              <a:rPr lang="en-CA" sz="2400" b="1" dirty="0" err="1"/>
              <a:t>liminaire</a:t>
            </a:r>
            <a:endParaRPr lang="en-CA" sz="2400" b="1" dirty="0"/>
          </a:p>
          <a:p>
            <a:pPr algn="ctr"/>
            <a:r>
              <a:rPr lang="en-CA" sz="1600" b="1" dirty="0"/>
              <a:t>Tina Namiesniowski (elle)</a:t>
            </a:r>
          </a:p>
          <a:p>
            <a:pPr algn="ctr"/>
            <a:r>
              <a:rPr lang="fr-FR" sz="1600" dirty="0"/>
              <a:t>Sous-ministre championne des employés fédéraux en situation de handicap</a:t>
            </a:r>
          </a:p>
          <a:p>
            <a:pPr algn="ctr"/>
            <a:r>
              <a:rPr lang="en-CA" sz="1600" dirty="0"/>
              <a:t>Sous-</a:t>
            </a:r>
            <a:r>
              <a:rPr lang="en-CA" sz="1600" dirty="0" err="1"/>
              <a:t>ministre</a:t>
            </a:r>
            <a:r>
              <a:rPr lang="en-CA" sz="1600" dirty="0"/>
              <a:t> </a:t>
            </a:r>
            <a:r>
              <a:rPr lang="en-CA" sz="1600" dirty="0" err="1"/>
              <a:t>déléguée</a:t>
            </a:r>
            <a:r>
              <a:rPr lang="en-CA" sz="1600" dirty="0"/>
              <a:t> </a:t>
            </a:r>
            <a:r>
              <a:rPr lang="en-CA" sz="1600" dirty="0" err="1"/>
              <a:t>principale</a:t>
            </a:r>
            <a:r>
              <a:rPr lang="en-CA" sz="1600" dirty="0"/>
              <a:t> à </a:t>
            </a:r>
            <a:r>
              <a:rPr lang="fr-FR" sz="1600" dirty="0"/>
              <a:t>Emploi et Développement social Canada</a:t>
            </a:r>
          </a:p>
          <a:p>
            <a:pPr algn="ctr"/>
            <a:endParaRPr lang="fr-FR" sz="1600" dirty="0"/>
          </a:p>
          <a:p>
            <a:pPr algn="ctr"/>
            <a:r>
              <a:rPr lang="en-CA" sz="2400" b="1" dirty="0" err="1"/>
              <a:t>Témoignage</a:t>
            </a:r>
            <a:endParaRPr lang="en-CA" sz="2400" b="1" dirty="0"/>
          </a:p>
          <a:p>
            <a:pPr algn="ctr"/>
            <a:r>
              <a:rPr lang="en-CA" sz="1600" b="1" dirty="0"/>
              <a:t>Mégan Le Stum (ille/iel)</a:t>
            </a:r>
          </a:p>
          <a:p>
            <a:pPr algn="ctr"/>
            <a:r>
              <a:rPr lang="fr-FR" sz="1600" dirty="0"/>
              <a:t>Personne qui a participé à l’OEÉSH</a:t>
            </a:r>
          </a:p>
          <a:p>
            <a:pPr algn="ctr"/>
            <a:r>
              <a:rPr lang="fr-FR" sz="1600" dirty="0"/>
              <a:t>EDI et Secrétariat de l’accessibilité</a:t>
            </a:r>
          </a:p>
          <a:p>
            <a:pPr algn="ctr"/>
            <a:r>
              <a:rPr lang="en-CA" sz="1600" dirty="0" err="1"/>
              <a:t>Statistiques</a:t>
            </a:r>
            <a:r>
              <a:rPr lang="en-CA" sz="1600" dirty="0"/>
              <a:t> Canada</a:t>
            </a:r>
          </a:p>
          <a:p>
            <a:endParaRPr lang="en-CA" sz="1600" dirty="0"/>
          </a:p>
          <a:p>
            <a:endParaRPr lang="en-CA" sz="2400" dirty="0"/>
          </a:p>
        </p:txBody>
      </p:sp>
      <p:pic>
        <p:nvPicPr>
          <p:cNvPr id="9" name="Picture 8">
            <a:extLst>
              <a:ext uri="{FF2B5EF4-FFF2-40B4-BE49-F238E27FC236}">
                <a16:creationId xmlns:a16="http://schemas.microsoft.com/office/drawing/2014/main" id="{26088095-38F8-3124-0683-5109B33271A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601" t="2000" r="6601" b="2000"/>
          <a:stretch/>
        </p:blipFill>
        <p:spPr>
          <a:xfrm>
            <a:off x="5453991" y="1511591"/>
            <a:ext cx="1548007" cy="2194560"/>
          </a:xfrm>
          <a:prstGeom prst="ellipse">
            <a:avLst/>
          </a:prstGeom>
          <a:ln w="127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 name="Picture 9">
            <a:extLst>
              <a:ext uri="{FF2B5EF4-FFF2-40B4-BE49-F238E27FC236}">
                <a16:creationId xmlns:a16="http://schemas.microsoft.com/office/drawing/2014/main" id="{FD6F8BA1-536B-6FB4-8C67-9328E81B8E32}"/>
              </a:ext>
            </a:extLst>
          </p:cNvPr>
          <p:cNvPicPr>
            <a:picLocks noChangeAspect="1"/>
          </p:cNvPicPr>
          <p:nvPr/>
        </p:nvPicPr>
        <p:blipFill>
          <a:blip r:embed="rId4" cstate="print">
            <a:extLst>
              <a:ext uri="{28A0092B-C50C-407E-A947-70E740481C1C}">
                <a14:useLocalDpi xmlns:a14="http://schemas.microsoft.com/office/drawing/2010/main" val="0"/>
              </a:ext>
            </a:extLst>
          </a:blip>
          <a:srcRect l="438" r="438"/>
          <a:stretch/>
        </p:blipFill>
        <p:spPr>
          <a:xfrm>
            <a:off x="5453523" y="3923295"/>
            <a:ext cx="1548475" cy="2231136"/>
          </a:xfrm>
          <a:prstGeom prst="ellipse">
            <a:avLst/>
          </a:prstGeom>
          <a:ln w="127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403879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0C5CA7E-3238-4985-BF86-5CF7432E3D8B}"/>
              </a:ext>
            </a:extLst>
          </p:cNvPr>
          <p:cNvSpPr txBox="1">
            <a:spLocks noGrp="1"/>
          </p:cNvSpPr>
          <p:nvPr>
            <p:ph type="title" idx="4294967295"/>
          </p:nvPr>
        </p:nvSpPr>
        <p:spPr>
          <a:xfrm>
            <a:off x="7308193" y="223737"/>
            <a:ext cx="5461418"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chemeClr val="accent3"/>
                </a:solidFill>
                <a:effectLst/>
                <a:uLnTx/>
                <a:uFillTx/>
                <a:latin typeface="+mj-lt"/>
                <a:ea typeface="+mj-ea"/>
                <a:cs typeface="+mj-cs"/>
              </a:rPr>
              <a:t>2023 Summer Events</a:t>
            </a:r>
          </a:p>
        </p:txBody>
      </p:sp>
      <p:sp>
        <p:nvSpPr>
          <p:cNvPr id="2" name="Content Placeholder 2">
            <a:extLst>
              <a:ext uri="{FF2B5EF4-FFF2-40B4-BE49-F238E27FC236}">
                <a16:creationId xmlns:a16="http://schemas.microsoft.com/office/drawing/2014/main" id="{3FF5B98D-E066-9804-8DAC-8881A34BD3AF}"/>
              </a:ext>
            </a:extLst>
          </p:cNvPr>
          <p:cNvSpPr txBox="1">
            <a:spLocks/>
          </p:cNvSpPr>
          <p:nvPr/>
        </p:nvSpPr>
        <p:spPr>
          <a:xfrm>
            <a:off x="6400799" y="1549300"/>
            <a:ext cx="5461105" cy="4834581"/>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spcBef>
                <a:spcPts val="0"/>
              </a:spcBef>
            </a:pPr>
            <a:r>
              <a:rPr lang="en-CA" sz="1400" b="1" dirty="0"/>
              <a:t>Information Session – June 27</a:t>
            </a:r>
          </a:p>
          <a:p>
            <a:pPr marL="342900" indent="-342900" algn="ctr">
              <a:spcBef>
                <a:spcPts val="0"/>
              </a:spcBef>
            </a:pPr>
            <a:r>
              <a:rPr lang="en-CA" sz="1400" dirty="0">
                <a:hlinkClick r:id="rId3"/>
              </a:rPr>
              <a:t>GC Workplace Accessibility Passport</a:t>
            </a:r>
            <a:endParaRPr lang="en-CA" sz="1400" dirty="0"/>
          </a:p>
          <a:p>
            <a:pPr marL="342900" indent="-342900" algn="ctr">
              <a:spcBef>
                <a:spcPts val="0"/>
              </a:spcBef>
            </a:pPr>
            <a:r>
              <a:rPr lang="en-CA" sz="1400" dirty="0">
                <a:hlinkClick r:id="rId4"/>
              </a:rPr>
              <a:t>Lending Library Service</a:t>
            </a:r>
            <a:endParaRPr lang="en-CA" sz="1400" dirty="0"/>
          </a:p>
          <a:p>
            <a:pPr marL="342900" indent="-342900" algn="ctr">
              <a:spcBef>
                <a:spcPts val="0"/>
              </a:spcBef>
            </a:pPr>
            <a:r>
              <a:rPr lang="en-CA" sz="1400" dirty="0"/>
              <a:t>1:00 to 2:30 pm (EST) | English and French</a:t>
            </a:r>
          </a:p>
          <a:p>
            <a:pPr marL="342900" indent="-342900" algn="ctr">
              <a:spcBef>
                <a:spcPts val="0"/>
              </a:spcBef>
            </a:pPr>
            <a:endParaRPr lang="en-CA" sz="1400" b="1" dirty="0"/>
          </a:p>
          <a:p>
            <a:pPr algn="ctr">
              <a:spcBef>
                <a:spcPts val="0"/>
              </a:spcBef>
            </a:pPr>
            <a:r>
              <a:rPr lang="en-CA" sz="1400" b="1" dirty="0"/>
              <a:t>Mentorship Session: Panel Discussion on Navigating the Conversation on Accommodations – July 11</a:t>
            </a:r>
          </a:p>
          <a:p>
            <a:pPr marL="342900" indent="-342900" algn="ctr">
              <a:spcBef>
                <a:spcPts val="0"/>
              </a:spcBef>
            </a:pPr>
            <a:r>
              <a:rPr lang="en-CA" sz="1400" dirty="0"/>
              <a:t>1:00 to 2:30 pm (EST) | English and French</a:t>
            </a:r>
          </a:p>
          <a:p>
            <a:pPr algn="ctr">
              <a:spcBef>
                <a:spcPts val="0"/>
              </a:spcBef>
            </a:pPr>
            <a:endParaRPr lang="en-CA" sz="1400" b="1" dirty="0"/>
          </a:p>
          <a:p>
            <a:pPr algn="ctr">
              <a:spcBef>
                <a:spcPts val="0"/>
              </a:spcBef>
            </a:pPr>
            <a:r>
              <a:rPr lang="en-CA" sz="1400" b="1" dirty="0"/>
              <a:t>Mentorship Session: One-on-One Speed Matching – July 25 </a:t>
            </a:r>
            <a:r>
              <a:rPr lang="en-CA" sz="1400" b="1" dirty="0">
                <a:solidFill>
                  <a:schemeClr val="accent1">
                    <a:lumMod val="60000"/>
                    <a:lumOff val="40000"/>
                  </a:schemeClr>
                </a:solidFill>
              </a:rPr>
              <a:t>(registration required)</a:t>
            </a:r>
          </a:p>
          <a:p>
            <a:pPr marL="342900" indent="-342900" algn="ctr">
              <a:spcBef>
                <a:spcPts val="0"/>
              </a:spcBef>
            </a:pPr>
            <a:r>
              <a:rPr lang="en-CA" sz="1400" dirty="0"/>
              <a:t>1:00 to 2:30 pm (EST) | English and French</a:t>
            </a:r>
          </a:p>
          <a:p>
            <a:pPr algn="ctr">
              <a:spcBef>
                <a:spcPts val="0"/>
              </a:spcBef>
            </a:pPr>
            <a:r>
              <a:rPr lang="en-CA" sz="1400" dirty="0"/>
              <a:t>Participant Limit: 25 Students</a:t>
            </a:r>
          </a:p>
          <a:p>
            <a:pPr algn="ctr">
              <a:spcBef>
                <a:spcPts val="0"/>
              </a:spcBef>
            </a:pPr>
            <a:endParaRPr lang="en-CA" sz="1400" b="1" dirty="0"/>
          </a:p>
          <a:p>
            <a:pPr algn="ctr">
              <a:spcBef>
                <a:spcPts val="0"/>
              </a:spcBef>
            </a:pPr>
            <a:r>
              <a:rPr lang="en-CA" sz="1400" b="1" dirty="0"/>
              <a:t>EOSD Summer Closing Event – August 15</a:t>
            </a:r>
          </a:p>
          <a:p>
            <a:pPr marL="342900" indent="-342900" algn="ctr">
              <a:spcBef>
                <a:spcPts val="0"/>
              </a:spcBef>
            </a:pPr>
            <a:r>
              <a:rPr lang="en-CA" sz="1400" dirty="0"/>
              <a:t>1:00 to 2:30 pm (EST) | English and French</a:t>
            </a:r>
          </a:p>
          <a:p>
            <a:endParaRPr lang="en-CA" sz="1400" dirty="0"/>
          </a:p>
        </p:txBody>
      </p:sp>
      <p:sp>
        <p:nvSpPr>
          <p:cNvPr id="4" name="Title 1">
            <a:extLst>
              <a:ext uri="{FF2B5EF4-FFF2-40B4-BE49-F238E27FC236}">
                <a16:creationId xmlns:a16="http://schemas.microsoft.com/office/drawing/2014/main" id="{EA0F3D12-2B72-8F1D-2A01-355A894BE50E}"/>
              </a:ext>
            </a:extLst>
          </p:cNvPr>
          <p:cNvSpPr txBox="1">
            <a:spLocks/>
          </p:cNvSpPr>
          <p:nvPr/>
        </p:nvSpPr>
        <p:spPr>
          <a:xfrm>
            <a:off x="690073" y="223737"/>
            <a:ext cx="586637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CA" sz="3600" dirty="0" err="1">
                <a:solidFill>
                  <a:schemeClr val="accent1"/>
                </a:solidFill>
              </a:rPr>
              <a:t>Événements</a:t>
            </a:r>
            <a:r>
              <a:rPr lang="en-CA" sz="3600" dirty="0">
                <a:solidFill>
                  <a:schemeClr val="accent1"/>
                </a:solidFill>
              </a:rPr>
              <a:t> de </a:t>
            </a:r>
            <a:r>
              <a:rPr lang="en-CA" sz="3600" dirty="0" err="1">
                <a:solidFill>
                  <a:schemeClr val="accent1"/>
                </a:solidFill>
              </a:rPr>
              <a:t>l’été</a:t>
            </a:r>
            <a:r>
              <a:rPr lang="en-CA" sz="3600" dirty="0">
                <a:solidFill>
                  <a:schemeClr val="accent1"/>
                </a:solidFill>
              </a:rPr>
              <a:t> 2023</a:t>
            </a:r>
          </a:p>
        </p:txBody>
      </p:sp>
      <p:sp>
        <p:nvSpPr>
          <p:cNvPr id="8" name="Content Placeholder 2">
            <a:extLst>
              <a:ext uri="{FF2B5EF4-FFF2-40B4-BE49-F238E27FC236}">
                <a16:creationId xmlns:a16="http://schemas.microsoft.com/office/drawing/2014/main" id="{1A9B59E0-B950-12FC-BF84-82122B6CC31E}"/>
              </a:ext>
            </a:extLst>
          </p:cNvPr>
          <p:cNvSpPr txBox="1">
            <a:spLocks/>
          </p:cNvSpPr>
          <p:nvPr/>
        </p:nvSpPr>
        <p:spPr>
          <a:xfrm>
            <a:off x="424183" y="1549300"/>
            <a:ext cx="6132260" cy="4834581"/>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rtl="0">
              <a:spcBef>
                <a:spcPts val="0"/>
              </a:spcBef>
            </a:pPr>
            <a:r>
              <a:rPr lang="fr-ca" sz="1400" b="1" i="0" u="none" baseline="0" dirty="0"/>
              <a:t>Séance d’information – 27 juin</a:t>
            </a:r>
          </a:p>
          <a:p>
            <a:pPr marL="342900" indent="-342900" algn="ctr" rtl="0">
              <a:spcBef>
                <a:spcPts val="0"/>
              </a:spcBef>
            </a:pPr>
            <a:r>
              <a:rPr lang="fr-ca" sz="1400" b="0" i="0" u="none" baseline="0" dirty="0">
                <a:hlinkClick r:id="rId5"/>
              </a:rPr>
              <a:t>Passeport pour l’accessibilité en milieu de travail du GC</a:t>
            </a:r>
            <a:r>
              <a:rPr lang="fr-ca" sz="1400" b="0" i="0" u="none" baseline="0" dirty="0"/>
              <a:t> </a:t>
            </a:r>
          </a:p>
          <a:p>
            <a:pPr marL="342900" indent="-342900" algn="ctr" rtl="0">
              <a:spcBef>
                <a:spcPts val="0"/>
              </a:spcBef>
            </a:pPr>
            <a:r>
              <a:rPr lang="fr-ca" sz="1400" b="0" i="0" u="none" baseline="0" dirty="0">
                <a:hlinkClick r:id="rId6"/>
              </a:rPr>
              <a:t>Service de bibliothèque de prêt</a:t>
            </a:r>
            <a:endParaRPr lang="fr-ca" sz="1400" dirty="0"/>
          </a:p>
          <a:p>
            <a:pPr marL="342900" indent="-342900" algn="ctr" rtl="0">
              <a:spcBef>
                <a:spcPts val="0"/>
              </a:spcBef>
            </a:pPr>
            <a:r>
              <a:rPr lang="fr-CA" sz="1400" b="0" i="0" u="none" baseline="0" dirty="0"/>
              <a:t>13h à 14h30 (HE) | anglais et </a:t>
            </a:r>
            <a:r>
              <a:rPr lang="fr-CA" sz="1400" dirty="0"/>
              <a:t>f</a:t>
            </a:r>
            <a:r>
              <a:rPr lang="fr-CA" sz="1400" b="0" i="0" u="none" baseline="0" dirty="0"/>
              <a:t>rançais</a:t>
            </a:r>
          </a:p>
          <a:p>
            <a:pPr marL="342900" indent="-342900" algn="ctr" rtl="0">
              <a:spcBef>
                <a:spcPts val="0"/>
              </a:spcBef>
            </a:pPr>
            <a:endParaRPr lang="fr-ca" sz="1400" b="1" dirty="0"/>
          </a:p>
          <a:p>
            <a:pPr algn="ctr" rtl="0">
              <a:spcBef>
                <a:spcPts val="0"/>
              </a:spcBef>
            </a:pPr>
            <a:r>
              <a:rPr lang="fr-FR" sz="1400" b="1" i="0" u="none" baseline="0" dirty="0"/>
              <a:t>Session de mentorat : Discussion de groupe sur la manière de s'orienter dans la discussion sur les mesures d'adaptation </a:t>
            </a:r>
            <a:r>
              <a:rPr lang="fr-ca" sz="1400" b="1" i="0" u="none" baseline="0" dirty="0"/>
              <a:t>– 11 juillet</a:t>
            </a:r>
          </a:p>
          <a:p>
            <a:pPr marL="342900" indent="-342900" algn="ctr" rtl="0">
              <a:spcBef>
                <a:spcPts val="0"/>
              </a:spcBef>
            </a:pPr>
            <a:r>
              <a:rPr lang="fr-CA" sz="1400" b="0" i="0" u="none" baseline="0" dirty="0"/>
              <a:t>13h à 14h30 (HE) | anglais et français</a:t>
            </a:r>
          </a:p>
          <a:p>
            <a:pPr algn="ctr" rtl="0">
              <a:spcBef>
                <a:spcPts val="0"/>
              </a:spcBef>
            </a:pPr>
            <a:endParaRPr lang="fr-ca" sz="1400" b="1" dirty="0"/>
          </a:p>
          <a:p>
            <a:pPr algn="ctr" rtl="0">
              <a:spcBef>
                <a:spcPts val="0"/>
              </a:spcBef>
            </a:pPr>
            <a:r>
              <a:rPr lang="fr-FR" sz="1400" b="1" i="0" u="none" baseline="0" dirty="0"/>
              <a:t>Session de mentorat : Mentorat et jumelage accéléré </a:t>
            </a:r>
            <a:r>
              <a:rPr lang="fr-ca" sz="1400" b="1" i="0" u="none" baseline="0" dirty="0"/>
              <a:t>– </a:t>
            </a:r>
            <a:r>
              <a:rPr lang="fr-CA" sz="1400" b="1" i="0" u="none" baseline="0" dirty="0"/>
              <a:t>25 juillet</a:t>
            </a:r>
            <a:endParaRPr lang="fr-CA" sz="1400" b="1" dirty="0"/>
          </a:p>
          <a:p>
            <a:pPr algn="ctr" rtl="0">
              <a:spcBef>
                <a:spcPts val="0"/>
              </a:spcBef>
            </a:pPr>
            <a:r>
              <a:rPr lang="fr-ca" sz="1400" b="1" i="0" u="none" baseline="0" dirty="0">
                <a:solidFill>
                  <a:schemeClr val="accent1">
                    <a:lumMod val="60000"/>
                    <a:lumOff val="40000"/>
                  </a:schemeClr>
                </a:solidFill>
              </a:rPr>
              <a:t>(inscription obligatoire)</a:t>
            </a:r>
          </a:p>
          <a:p>
            <a:pPr marL="342900" indent="-342900" algn="ctr" rtl="0">
              <a:spcBef>
                <a:spcPts val="0"/>
              </a:spcBef>
            </a:pPr>
            <a:r>
              <a:rPr lang="fr-CA" sz="1400" b="0" i="0" u="none" baseline="0" dirty="0"/>
              <a:t>13h à 14h30 (HE) | anglais et français</a:t>
            </a:r>
          </a:p>
          <a:p>
            <a:pPr algn="ctr" rtl="0">
              <a:spcBef>
                <a:spcPts val="0"/>
              </a:spcBef>
            </a:pPr>
            <a:r>
              <a:rPr lang="fr-ca" sz="1400" b="0" i="0" u="none" baseline="0" dirty="0"/>
              <a:t>Limite du nombre de participants : </a:t>
            </a:r>
            <a:r>
              <a:rPr lang="fr-ca" sz="1400" dirty="0"/>
              <a:t>25</a:t>
            </a:r>
            <a:r>
              <a:rPr lang="fr-ca" sz="1400" b="0" i="0" u="none" baseline="0" dirty="0"/>
              <a:t> étudiants</a:t>
            </a:r>
          </a:p>
          <a:p>
            <a:pPr algn="ctr" rtl="0">
              <a:spcBef>
                <a:spcPts val="0"/>
              </a:spcBef>
            </a:pPr>
            <a:endParaRPr lang="fr-ca" sz="1400" b="1" dirty="0"/>
          </a:p>
          <a:p>
            <a:pPr algn="ctr" rtl="0">
              <a:spcBef>
                <a:spcPts val="0"/>
              </a:spcBef>
            </a:pPr>
            <a:r>
              <a:rPr lang="fr-FR" sz="1400" b="1" i="0" u="none" baseline="0" dirty="0"/>
              <a:t>Événement de clôture de l'été de l'OEÉSH </a:t>
            </a:r>
            <a:r>
              <a:rPr lang="fr-ca" sz="1400" b="1" i="0" u="none" baseline="0" dirty="0"/>
              <a:t>– 15 août</a:t>
            </a:r>
          </a:p>
          <a:p>
            <a:pPr marL="342900" indent="-342900" algn="ctr" rtl="0">
              <a:spcBef>
                <a:spcPts val="0"/>
              </a:spcBef>
            </a:pPr>
            <a:r>
              <a:rPr lang="fr-CA" sz="1400" b="0" i="0" u="none" baseline="0" dirty="0"/>
              <a:t>13h à 14h30 (HE) | anglais et français</a:t>
            </a:r>
            <a:endParaRPr lang="en-CA" sz="1400" dirty="0"/>
          </a:p>
          <a:p>
            <a:endParaRPr lang="en-CA" sz="2400" dirty="0"/>
          </a:p>
        </p:txBody>
      </p:sp>
    </p:spTree>
    <p:extLst>
      <p:ext uri="{BB962C8B-B14F-4D97-AF65-F5344CB8AC3E}">
        <p14:creationId xmlns:p14="http://schemas.microsoft.com/office/powerpoint/2010/main" val="3751090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0C5CA7E-3238-4985-BF86-5CF7432E3D8B}"/>
              </a:ext>
            </a:extLst>
          </p:cNvPr>
          <p:cNvSpPr txBox="1">
            <a:spLocks noGrp="1"/>
          </p:cNvSpPr>
          <p:nvPr>
            <p:ph type="title" idx="4294967295"/>
          </p:nvPr>
        </p:nvSpPr>
        <p:spPr>
          <a:xfrm>
            <a:off x="6796024" y="204283"/>
            <a:ext cx="5461418"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chemeClr val="accent3"/>
                </a:solidFill>
                <a:effectLst/>
                <a:uLnTx/>
                <a:uFillTx/>
                <a:latin typeface="+mj-lt"/>
                <a:ea typeface="+mj-ea"/>
                <a:cs typeface="+mj-cs"/>
              </a:rPr>
              <a:t>Mentorship Program</a:t>
            </a:r>
          </a:p>
        </p:txBody>
      </p:sp>
      <p:sp>
        <p:nvSpPr>
          <p:cNvPr id="2" name="Content Placeholder 2">
            <a:extLst>
              <a:ext uri="{FF2B5EF4-FFF2-40B4-BE49-F238E27FC236}">
                <a16:creationId xmlns:a16="http://schemas.microsoft.com/office/drawing/2014/main" id="{3FF5B98D-E066-9804-8DAC-8881A34BD3AF}"/>
              </a:ext>
            </a:extLst>
          </p:cNvPr>
          <p:cNvSpPr txBox="1">
            <a:spLocks/>
          </p:cNvSpPr>
          <p:nvPr/>
        </p:nvSpPr>
        <p:spPr>
          <a:xfrm>
            <a:off x="6556443" y="1580616"/>
            <a:ext cx="5461418" cy="4307972"/>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spcBef>
                <a:spcPts val="0"/>
              </a:spcBef>
              <a:spcAft>
                <a:spcPts val="600"/>
              </a:spcAft>
              <a:buFont typeface="Arial" panose="020B0604020202020204" pitchFamily="34" charset="0"/>
              <a:buChar char="•"/>
            </a:pPr>
            <a:r>
              <a:rPr lang="en-CA" sz="2200" dirty="0"/>
              <a:t>Mentoring plays an important role in career development</a:t>
            </a:r>
          </a:p>
          <a:p>
            <a:pPr marL="457200" indent="-457200">
              <a:spcBef>
                <a:spcPts val="0"/>
              </a:spcBef>
              <a:spcAft>
                <a:spcPts val="600"/>
              </a:spcAft>
              <a:buFont typeface="Arial" panose="020B0604020202020204" pitchFamily="34" charset="0"/>
              <a:buChar char="•"/>
            </a:pPr>
            <a:r>
              <a:rPr lang="en-CA" sz="2200" dirty="0"/>
              <a:t>Helpful to see yourself in your mentor and have similar values</a:t>
            </a:r>
          </a:p>
          <a:p>
            <a:pPr marL="457200" indent="-457200">
              <a:spcBef>
                <a:spcPts val="0"/>
              </a:spcBef>
              <a:spcAft>
                <a:spcPts val="600"/>
              </a:spcAft>
              <a:buFont typeface="Arial" panose="020B0604020202020204" pitchFamily="34" charset="0"/>
              <a:buChar char="•"/>
            </a:pPr>
            <a:r>
              <a:rPr lang="en-CA" sz="2200" dirty="0"/>
              <a:t>Over 50 mentors who are part of the disability community</a:t>
            </a:r>
          </a:p>
          <a:p>
            <a:pPr marL="457200" indent="-457200">
              <a:spcBef>
                <a:spcPts val="0"/>
              </a:spcBef>
              <a:spcAft>
                <a:spcPts val="600"/>
              </a:spcAft>
              <a:buFont typeface="Arial" panose="020B0604020202020204" pitchFamily="34" charset="0"/>
              <a:buChar char="•"/>
            </a:pPr>
            <a:r>
              <a:rPr lang="en-CA" sz="2200" dirty="0"/>
              <a:t>Make sure to reach out to multiple mentors to start</a:t>
            </a:r>
          </a:p>
          <a:p>
            <a:pPr marL="457200" indent="-457200">
              <a:spcBef>
                <a:spcPts val="0"/>
              </a:spcBef>
              <a:spcAft>
                <a:spcPts val="600"/>
              </a:spcAft>
              <a:buFont typeface="Arial" panose="020B0604020202020204" pitchFamily="34" charset="0"/>
              <a:buChar char="•"/>
            </a:pPr>
            <a:r>
              <a:rPr lang="en-CA" sz="2200" dirty="0"/>
              <a:t>Participants are encouraged to have more than one mentor</a:t>
            </a:r>
          </a:p>
          <a:p>
            <a:pPr marL="457200" indent="-457200">
              <a:spcBef>
                <a:spcPts val="0"/>
              </a:spcBef>
              <a:spcAft>
                <a:spcPts val="600"/>
              </a:spcAft>
              <a:buFont typeface="Arial" panose="020B0604020202020204" pitchFamily="34" charset="0"/>
              <a:buChar char="•"/>
            </a:pPr>
            <a:r>
              <a:rPr lang="en-CA" sz="2200" dirty="0"/>
              <a:t>Self-directed, you get what you put in!</a:t>
            </a:r>
          </a:p>
        </p:txBody>
      </p:sp>
      <p:sp>
        <p:nvSpPr>
          <p:cNvPr id="4" name="Title 1">
            <a:extLst>
              <a:ext uri="{FF2B5EF4-FFF2-40B4-BE49-F238E27FC236}">
                <a16:creationId xmlns:a16="http://schemas.microsoft.com/office/drawing/2014/main" id="{EA0F3D12-2B72-8F1D-2A01-355A894BE50E}"/>
              </a:ext>
            </a:extLst>
          </p:cNvPr>
          <p:cNvSpPr txBox="1">
            <a:spLocks/>
          </p:cNvSpPr>
          <p:nvPr/>
        </p:nvSpPr>
        <p:spPr>
          <a:xfrm>
            <a:off x="809864" y="204282"/>
            <a:ext cx="586637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CA" sz="3600" dirty="0">
                <a:solidFill>
                  <a:schemeClr val="accent1"/>
                </a:solidFill>
              </a:rPr>
              <a:t>Programme de </a:t>
            </a:r>
            <a:r>
              <a:rPr lang="en-CA" sz="3600" dirty="0" err="1">
                <a:solidFill>
                  <a:schemeClr val="accent1"/>
                </a:solidFill>
              </a:rPr>
              <a:t>mentorat</a:t>
            </a:r>
            <a:endParaRPr lang="en-CA" sz="3600" dirty="0">
              <a:solidFill>
                <a:schemeClr val="accent1"/>
              </a:solidFill>
            </a:endParaRPr>
          </a:p>
        </p:txBody>
      </p:sp>
      <p:sp>
        <p:nvSpPr>
          <p:cNvPr id="8" name="Content Placeholder 2">
            <a:extLst>
              <a:ext uri="{FF2B5EF4-FFF2-40B4-BE49-F238E27FC236}">
                <a16:creationId xmlns:a16="http://schemas.microsoft.com/office/drawing/2014/main" id="{1A9B59E0-B950-12FC-BF84-82122B6CC31E}"/>
              </a:ext>
            </a:extLst>
          </p:cNvPr>
          <p:cNvSpPr txBox="1">
            <a:spLocks/>
          </p:cNvSpPr>
          <p:nvPr/>
        </p:nvSpPr>
        <p:spPr>
          <a:xfrm>
            <a:off x="424183" y="1251320"/>
            <a:ext cx="6132260" cy="4688040"/>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l" rtl="0">
              <a:spcBef>
                <a:spcPts val="0"/>
              </a:spcBef>
              <a:spcAft>
                <a:spcPts val="600"/>
              </a:spcAft>
              <a:buFont typeface="Arial" panose="020B0604020202020204" pitchFamily="34" charset="0"/>
              <a:buChar char="•"/>
            </a:pPr>
            <a:r>
              <a:rPr lang="fr-ca" sz="2200" b="0" i="0" u="none" baseline="0" dirty="0"/>
              <a:t>Le mentorat joue un rôle important dans le perfectionnement professionnel</a:t>
            </a:r>
          </a:p>
          <a:p>
            <a:pPr marL="457200" indent="-457200" algn="l" rtl="0">
              <a:spcBef>
                <a:spcPts val="0"/>
              </a:spcBef>
              <a:spcAft>
                <a:spcPts val="600"/>
              </a:spcAft>
              <a:buFont typeface="Arial" panose="020B0604020202020204" pitchFamily="34" charset="0"/>
              <a:buChar char="•"/>
            </a:pPr>
            <a:r>
              <a:rPr lang="fr-ca" sz="2200" b="0" i="0" u="none" baseline="0" dirty="0"/>
              <a:t>Il est utile de se reconnaître dans son mentor et d’avoir des valeurs semblables</a:t>
            </a:r>
          </a:p>
          <a:p>
            <a:pPr marL="457200" indent="-457200" algn="l" rtl="0">
              <a:spcBef>
                <a:spcPts val="0"/>
              </a:spcBef>
              <a:spcAft>
                <a:spcPts val="600"/>
              </a:spcAft>
              <a:buFont typeface="Arial" panose="020B0604020202020204" pitchFamily="34" charset="0"/>
              <a:buChar char="•"/>
            </a:pPr>
            <a:r>
              <a:rPr lang="fr-FR" sz="2200" b="0" i="0" u="none" baseline="0" dirty="0"/>
              <a:t>Plus de 50 mentors appartenant à la communauté des personnes en situation de handicap</a:t>
            </a:r>
          </a:p>
          <a:p>
            <a:pPr marL="457200" indent="-457200" algn="l" rtl="0">
              <a:spcBef>
                <a:spcPts val="0"/>
              </a:spcBef>
              <a:spcAft>
                <a:spcPts val="600"/>
              </a:spcAft>
              <a:buFont typeface="Arial" panose="020B0604020202020204" pitchFamily="34" charset="0"/>
              <a:buChar char="•"/>
            </a:pPr>
            <a:r>
              <a:rPr lang="fr-FR" sz="2200" b="0" i="0" u="none" baseline="0" dirty="0"/>
              <a:t>Prenez contact avec plusieurs mentors pour commencer</a:t>
            </a:r>
          </a:p>
          <a:p>
            <a:pPr marL="457200" indent="-457200" algn="l" rtl="0">
              <a:spcBef>
                <a:spcPts val="0"/>
              </a:spcBef>
              <a:spcAft>
                <a:spcPts val="600"/>
              </a:spcAft>
              <a:buFont typeface="Arial" panose="020B0604020202020204" pitchFamily="34" charset="0"/>
              <a:buChar char="•"/>
            </a:pPr>
            <a:r>
              <a:rPr lang="fr-FR" sz="2200" b="0" i="0" u="none" baseline="0" dirty="0"/>
              <a:t>Les participants sont encouragés à avoir plus d'un mentor</a:t>
            </a:r>
            <a:endParaRPr lang="fr-ca" sz="2200" b="0" i="0" u="none" baseline="0" dirty="0"/>
          </a:p>
          <a:p>
            <a:pPr marL="457200" indent="-457200" algn="l" rtl="0">
              <a:spcBef>
                <a:spcPts val="0"/>
              </a:spcBef>
              <a:spcAft>
                <a:spcPts val="600"/>
              </a:spcAft>
              <a:buFont typeface="Arial" panose="020B0604020202020204" pitchFamily="34" charset="0"/>
              <a:buChar char="•"/>
            </a:pPr>
            <a:r>
              <a:rPr lang="fr-ca" sz="2200" b="0" i="0" u="none" baseline="0" dirty="0"/>
              <a:t>Mentorat </a:t>
            </a:r>
            <a:r>
              <a:rPr lang="fr-CA" sz="2200" b="0" i="0" u="none" baseline="0" dirty="0"/>
              <a:t>en mode autodirigé: N</a:t>
            </a:r>
            <a:r>
              <a:rPr lang="fr-ca" sz="2200" b="0" i="0" u="none" baseline="0" dirty="0"/>
              <a:t>ous récoltons ce que nous semons! </a:t>
            </a:r>
          </a:p>
        </p:txBody>
      </p:sp>
    </p:spTree>
    <p:extLst>
      <p:ext uri="{BB962C8B-B14F-4D97-AF65-F5344CB8AC3E}">
        <p14:creationId xmlns:p14="http://schemas.microsoft.com/office/powerpoint/2010/main" val="1550743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0C5CA7E-3238-4985-BF86-5CF7432E3D8B}"/>
              </a:ext>
            </a:extLst>
          </p:cNvPr>
          <p:cNvSpPr txBox="1">
            <a:spLocks noGrp="1"/>
          </p:cNvSpPr>
          <p:nvPr>
            <p:ph type="title" idx="4294967295"/>
          </p:nvPr>
        </p:nvSpPr>
        <p:spPr>
          <a:xfrm>
            <a:off x="7171118" y="204282"/>
            <a:ext cx="586637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chemeClr val="accent3"/>
                </a:solidFill>
                <a:effectLst/>
                <a:uLnTx/>
                <a:uFillTx/>
                <a:latin typeface="+mj-lt"/>
                <a:ea typeface="+mj-ea"/>
                <a:cs typeface="+mj-cs"/>
              </a:rPr>
              <a:t>After Graduation </a:t>
            </a:r>
            <a:br>
              <a:rPr kumimoji="0" lang="en-CA" sz="3600" b="0" i="0" u="none" strike="noStrike" kern="1200" cap="none" spc="0" normalizeH="0" baseline="0" noProof="0" dirty="0">
                <a:ln>
                  <a:noFill/>
                </a:ln>
                <a:solidFill>
                  <a:schemeClr val="accent3"/>
                </a:solidFill>
                <a:effectLst/>
                <a:uLnTx/>
                <a:uFillTx/>
                <a:latin typeface="+mj-lt"/>
                <a:ea typeface="+mj-ea"/>
                <a:cs typeface="+mj-cs"/>
              </a:rPr>
            </a:br>
            <a:r>
              <a:rPr kumimoji="0" lang="en-CA" sz="3600" b="0" i="0" u="none" strike="noStrike" kern="1200" cap="none" spc="0" normalizeH="0" baseline="0" noProof="0" dirty="0">
                <a:ln>
                  <a:noFill/>
                </a:ln>
                <a:solidFill>
                  <a:schemeClr val="accent3"/>
                </a:solidFill>
                <a:effectLst/>
                <a:uLnTx/>
                <a:uFillTx/>
                <a:latin typeface="+mj-lt"/>
                <a:ea typeface="+mj-ea"/>
                <a:cs typeface="+mj-cs"/>
              </a:rPr>
              <a:t>Job Opportunities</a:t>
            </a:r>
          </a:p>
        </p:txBody>
      </p:sp>
      <p:sp>
        <p:nvSpPr>
          <p:cNvPr id="2" name="Content Placeholder 2">
            <a:extLst>
              <a:ext uri="{FF2B5EF4-FFF2-40B4-BE49-F238E27FC236}">
                <a16:creationId xmlns:a16="http://schemas.microsoft.com/office/drawing/2014/main" id="{3FF5B98D-E066-9804-8DAC-8881A34BD3AF}"/>
              </a:ext>
            </a:extLst>
          </p:cNvPr>
          <p:cNvSpPr txBox="1">
            <a:spLocks/>
          </p:cNvSpPr>
          <p:nvPr/>
        </p:nvSpPr>
        <p:spPr>
          <a:xfrm>
            <a:off x="6582752" y="1701047"/>
            <a:ext cx="5461418" cy="4307972"/>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nSpc>
                <a:spcPct val="90000"/>
              </a:lnSpc>
              <a:buFont typeface="Arial" panose="020B0604020202020204" pitchFamily="34" charset="0"/>
              <a:buChar char="•"/>
            </a:pPr>
            <a:r>
              <a:rPr lang="en-CA" sz="2200" dirty="0"/>
              <a:t>Graduates who previously participated in the EOSD program can be hired through </a:t>
            </a:r>
            <a:r>
              <a:rPr lang="en-CA" sz="2200" dirty="0">
                <a:hlinkClick r:id="rId3"/>
              </a:rPr>
              <a:t>bridging</a:t>
            </a:r>
            <a:r>
              <a:rPr lang="en-CA" sz="2200" dirty="0"/>
              <a:t>. </a:t>
            </a:r>
          </a:p>
          <a:p>
            <a:pPr marL="457200" indent="-457200">
              <a:lnSpc>
                <a:spcPct val="90000"/>
              </a:lnSpc>
              <a:buFont typeface="Arial" panose="020B0604020202020204" pitchFamily="34" charset="0"/>
              <a:buChar char="•"/>
            </a:pPr>
            <a:r>
              <a:rPr lang="en-CA" sz="2200" dirty="0"/>
              <a:t>Those who sign up for the </a:t>
            </a:r>
            <a:r>
              <a:rPr lang="en-CA" sz="2200" b="1" dirty="0"/>
              <a:t>Virtual Door to Talent with Disabilities – Graduate Inventory</a:t>
            </a:r>
            <a:r>
              <a:rPr lang="en-CA" sz="2200" dirty="0"/>
              <a:t> will be able to include their CV in our inventory, which is accessible to hiring managers across the public service. </a:t>
            </a:r>
          </a:p>
          <a:p>
            <a:pPr marL="457200" indent="-457200">
              <a:lnSpc>
                <a:spcPct val="90000"/>
              </a:lnSpc>
              <a:buFont typeface="Arial" panose="020B0604020202020204" pitchFamily="34" charset="0"/>
              <a:buChar char="•"/>
            </a:pPr>
            <a:r>
              <a:rPr lang="en-CA" sz="2200" dirty="0"/>
              <a:t>EOSD participants will receive an e-mail with information about the intake and application process at the end of the summer.</a:t>
            </a:r>
          </a:p>
        </p:txBody>
      </p:sp>
      <p:sp>
        <p:nvSpPr>
          <p:cNvPr id="4" name="Title 1">
            <a:extLst>
              <a:ext uri="{FF2B5EF4-FFF2-40B4-BE49-F238E27FC236}">
                <a16:creationId xmlns:a16="http://schemas.microsoft.com/office/drawing/2014/main" id="{EA0F3D12-2B72-8F1D-2A01-355A894BE50E}"/>
              </a:ext>
            </a:extLst>
          </p:cNvPr>
          <p:cNvSpPr txBox="1">
            <a:spLocks/>
          </p:cNvSpPr>
          <p:nvPr/>
        </p:nvSpPr>
        <p:spPr>
          <a:xfrm>
            <a:off x="824118" y="204282"/>
            <a:ext cx="586637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fr-FR" sz="3600" dirty="0">
                <a:solidFill>
                  <a:schemeClr val="accent1"/>
                </a:solidFill>
              </a:rPr>
              <a:t>Possibilités d’emploi après l’obtention du diplôme</a:t>
            </a:r>
            <a:endParaRPr lang="en-CA" sz="3600" dirty="0">
              <a:solidFill>
                <a:schemeClr val="accent1"/>
              </a:solidFill>
            </a:endParaRPr>
          </a:p>
        </p:txBody>
      </p:sp>
      <p:sp>
        <p:nvSpPr>
          <p:cNvPr id="8" name="Content Placeholder 2">
            <a:extLst>
              <a:ext uri="{FF2B5EF4-FFF2-40B4-BE49-F238E27FC236}">
                <a16:creationId xmlns:a16="http://schemas.microsoft.com/office/drawing/2014/main" id="{1A9B59E0-B950-12FC-BF84-82122B6CC31E}"/>
              </a:ext>
            </a:extLst>
          </p:cNvPr>
          <p:cNvSpPr txBox="1">
            <a:spLocks/>
          </p:cNvSpPr>
          <p:nvPr/>
        </p:nvSpPr>
        <p:spPr>
          <a:xfrm>
            <a:off x="343488" y="1439895"/>
            <a:ext cx="6239264" cy="4830276"/>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l" rtl="0">
              <a:lnSpc>
                <a:spcPct val="90000"/>
              </a:lnSpc>
              <a:buFont typeface="Arial" panose="020B0604020202020204" pitchFamily="34" charset="0"/>
              <a:buChar char="•"/>
            </a:pPr>
            <a:r>
              <a:rPr lang="fr-ca" sz="2200" b="0" i="0" u="none" baseline="0" dirty="0"/>
              <a:t>Les diplômés qui ont déjà participé au programme de l’OEÉSH peuvent être embauchés au moyen de </a:t>
            </a:r>
            <a:r>
              <a:rPr lang="fr-CA" sz="2200" b="0" i="0" u="none" baseline="0" dirty="0">
                <a:hlinkClick r:id="rId4"/>
              </a:rPr>
              <a:t>l’intégration des étudiants</a:t>
            </a:r>
            <a:r>
              <a:rPr lang="fr-ca" sz="2200" b="0" i="0" u="none" baseline="0" dirty="0">
                <a:hlinkClick r:id="rId4"/>
              </a:rPr>
              <a:t>. </a:t>
            </a:r>
            <a:endParaRPr lang="fr-ca" sz="2200" b="0" i="0" u="none" baseline="0" dirty="0"/>
          </a:p>
          <a:p>
            <a:pPr marL="457200" indent="-457200" algn="l" rtl="0">
              <a:lnSpc>
                <a:spcPct val="90000"/>
              </a:lnSpc>
              <a:buFont typeface="Arial" panose="020B0604020202020204" pitchFamily="34" charset="0"/>
              <a:buChar char="•"/>
            </a:pPr>
            <a:r>
              <a:rPr lang="fr-ca" sz="2200" b="0" i="0" u="none" baseline="0" dirty="0"/>
              <a:t>Les personnes qui s’inscrivent à l’</a:t>
            </a:r>
            <a:r>
              <a:rPr lang="fr-FR" sz="2200" b="1" i="0" u="none" baseline="0" dirty="0"/>
              <a:t>inventaire des diplômés en situation de handicap</a:t>
            </a:r>
            <a:r>
              <a:rPr lang="fr-ca" sz="2200" b="0" i="0" u="none" baseline="0" dirty="0"/>
              <a:t> par le biais de la </a:t>
            </a:r>
            <a:r>
              <a:rPr lang="fr-ca" sz="2200" b="1" i="0" u="none" baseline="0" dirty="0"/>
              <a:t>Porte virtuelle des talents en situation de handicap</a:t>
            </a:r>
            <a:r>
              <a:rPr lang="fr-ca" sz="2200" b="0" i="0" u="none" baseline="0" dirty="0"/>
              <a:t> pourront inclure leur curriculum vit</a:t>
            </a:r>
            <a:r>
              <a:rPr lang="fr-CA" sz="2200" b="0" i="0" u="none" baseline="0" dirty="0"/>
              <a:t>æ</a:t>
            </a:r>
            <a:r>
              <a:rPr lang="fr-ca" sz="2200" b="0" i="0" u="none" baseline="0" dirty="0"/>
              <a:t> dans notre bassin qui est accessible aux gestionnaires d’embauche dans l’ensemble de la fonction publique. </a:t>
            </a:r>
          </a:p>
          <a:p>
            <a:pPr marL="457200" indent="-457200" algn="l" rtl="0">
              <a:lnSpc>
                <a:spcPct val="90000"/>
              </a:lnSpc>
              <a:buFont typeface="Arial" panose="020B0604020202020204" pitchFamily="34" charset="0"/>
              <a:buChar char="•"/>
            </a:pPr>
            <a:r>
              <a:rPr lang="fr-ca" sz="2200" b="0" i="0" u="none" baseline="0" dirty="0"/>
              <a:t>Les participants au programme de l’OEÉSH recevront un courriel contenant des renseignements sur la procédure d’intégration et d’application à la fin de l’été.</a:t>
            </a:r>
            <a:endParaRPr lang="fr-ca" sz="2200" b="1" dirty="0"/>
          </a:p>
        </p:txBody>
      </p:sp>
    </p:spTree>
    <p:extLst>
      <p:ext uri="{BB962C8B-B14F-4D97-AF65-F5344CB8AC3E}">
        <p14:creationId xmlns:p14="http://schemas.microsoft.com/office/powerpoint/2010/main" val="1173482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192AF-398F-47BD-95DD-9938952C4B99}"/>
              </a:ext>
            </a:extLst>
          </p:cNvPr>
          <p:cNvSpPr>
            <a:spLocks noGrp="1"/>
          </p:cNvSpPr>
          <p:nvPr>
            <p:ph type="title"/>
          </p:nvPr>
        </p:nvSpPr>
        <p:spPr>
          <a:xfrm>
            <a:off x="966019" y="964893"/>
            <a:ext cx="10515600" cy="1325563"/>
          </a:xfrm>
        </p:spPr>
        <p:txBody>
          <a:bodyPr anchor="ctr">
            <a:normAutofit fontScale="90000"/>
          </a:bodyPr>
          <a:lstStyle/>
          <a:p>
            <a:pPr algn="ctr"/>
            <a:r>
              <a:rPr lang="fr-ca" sz="7200" b="0" i="0" u="none" baseline="0" dirty="0">
                <a:solidFill>
                  <a:schemeClr val="accent1"/>
                </a:solidFill>
              </a:rPr>
              <a:t>Avez-vous des questions?</a:t>
            </a:r>
            <a:br>
              <a:rPr lang="fr-ca" sz="7200" b="0" i="0" u="none" baseline="0" dirty="0"/>
            </a:br>
            <a:r>
              <a:rPr lang="en-CA" sz="7200" dirty="0">
                <a:solidFill>
                  <a:schemeClr val="accent3"/>
                </a:solidFill>
              </a:rPr>
              <a:t>Do you have questions?</a:t>
            </a:r>
          </a:p>
        </p:txBody>
      </p:sp>
      <p:pic>
        <p:nvPicPr>
          <p:cNvPr id="6" name="Graphic 5" descr="Thought bubble with solid fill">
            <a:extLst>
              <a:ext uri="{FF2B5EF4-FFF2-40B4-BE49-F238E27FC236}">
                <a16:creationId xmlns:a16="http://schemas.microsoft.com/office/drawing/2014/main" id="{3BA9B8D8-DAF7-4080-B58A-7F1D70327FD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71912" y="2654710"/>
            <a:ext cx="3448176" cy="3448176"/>
          </a:xfrm>
          <a:prstGeom prst="rect">
            <a:avLst/>
          </a:prstGeom>
        </p:spPr>
      </p:pic>
    </p:spTree>
    <p:extLst>
      <p:ext uri="{BB962C8B-B14F-4D97-AF65-F5344CB8AC3E}">
        <p14:creationId xmlns:p14="http://schemas.microsoft.com/office/powerpoint/2010/main" val="4037588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0C5CA7E-3238-4985-BF86-5CF7432E3D8B}"/>
              </a:ext>
            </a:extLst>
          </p:cNvPr>
          <p:cNvSpPr txBox="1">
            <a:spLocks noGrp="1"/>
          </p:cNvSpPr>
          <p:nvPr>
            <p:ph type="title" idx="4294967295"/>
          </p:nvPr>
        </p:nvSpPr>
        <p:spPr>
          <a:xfrm>
            <a:off x="7840323" y="636151"/>
            <a:ext cx="2926611" cy="10376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CA" sz="3600" b="0" i="0" u="none" strike="noStrike" kern="1200" cap="none" spc="0" normalizeH="0" baseline="0" noProof="0" dirty="0">
                <a:ln>
                  <a:noFill/>
                </a:ln>
                <a:solidFill>
                  <a:schemeClr val="accent3"/>
                </a:solidFill>
                <a:effectLst/>
                <a:uLnTx/>
                <a:uFillTx/>
                <a:latin typeface="+mj-lt"/>
                <a:ea typeface="+mj-ea"/>
                <a:cs typeface="+mj-cs"/>
              </a:rPr>
              <a:t>Contact Us!</a:t>
            </a:r>
          </a:p>
        </p:txBody>
      </p:sp>
      <p:sp>
        <p:nvSpPr>
          <p:cNvPr id="2" name="Content Placeholder 2">
            <a:extLst>
              <a:ext uri="{FF2B5EF4-FFF2-40B4-BE49-F238E27FC236}">
                <a16:creationId xmlns:a16="http://schemas.microsoft.com/office/drawing/2014/main" id="{3FF5B98D-E066-9804-8DAC-8881A34BD3AF}"/>
              </a:ext>
            </a:extLst>
          </p:cNvPr>
          <p:cNvSpPr txBox="1">
            <a:spLocks/>
          </p:cNvSpPr>
          <p:nvPr/>
        </p:nvSpPr>
        <p:spPr>
          <a:xfrm>
            <a:off x="6779397" y="1982129"/>
            <a:ext cx="4803003" cy="2226077"/>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CA" sz="2400" dirty="0"/>
              <a:t>Have questions, comments, or ideas to share?</a:t>
            </a:r>
          </a:p>
          <a:p>
            <a:pPr algn="ctr"/>
            <a:endParaRPr lang="en-CA" sz="2400" dirty="0"/>
          </a:p>
          <a:p>
            <a:pPr algn="ctr"/>
            <a:r>
              <a:rPr lang="en-CA" sz="2400" dirty="0"/>
              <a:t>Contact us at the email below:</a:t>
            </a:r>
          </a:p>
        </p:txBody>
      </p:sp>
      <p:sp>
        <p:nvSpPr>
          <p:cNvPr id="4" name="Title 1">
            <a:extLst>
              <a:ext uri="{FF2B5EF4-FFF2-40B4-BE49-F238E27FC236}">
                <a16:creationId xmlns:a16="http://schemas.microsoft.com/office/drawing/2014/main" id="{EA0F3D12-2B72-8F1D-2A01-355A894BE50E}"/>
              </a:ext>
            </a:extLst>
          </p:cNvPr>
          <p:cNvSpPr txBox="1">
            <a:spLocks/>
          </p:cNvSpPr>
          <p:nvPr/>
        </p:nvSpPr>
        <p:spPr>
          <a:xfrm>
            <a:off x="1118301" y="492195"/>
            <a:ext cx="586637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fr-FR" sz="3600" dirty="0">
                <a:solidFill>
                  <a:schemeClr val="accent1"/>
                </a:solidFill>
              </a:rPr>
              <a:t>Communiquez avec nous!</a:t>
            </a:r>
            <a:endParaRPr lang="en-CA" sz="3600" dirty="0">
              <a:solidFill>
                <a:schemeClr val="accent1"/>
              </a:solidFill>
            </a:endParaRPr>
          </a:p>
        </p:txBody>
      </p:sp>
      <p:sp>
        <p:nvSpPr>
          <p:cNvPr id="8" name="Content Placeholder 2">
            <a:extLst>
              <a:ext uri="{FF2B5EF4-FFF2-40B4-BE49-F238E27FC236}">
                <a16:creationId xmlns:a16="http://schemas.microsoft.com/office/drawing/2014/main" id="{1A9B59E0-B950-12FC-BF84-82122B6CC31E}"/>
              </a:ext>
            </a:extLst>
          </p:cNvPr>
          <p:cNvSpPr txBox="1">
            <a:spLocks/>
          </p:cNvSpPr>
          <p:nvPr/>
        </p:nvSpPr>
        <p:spPr>
          <a:xfrm>
            <a:off x="332144" y="1982129"/>
            <a:ext cx="6239264" cy="4688040"/>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rtl="0"/>
            <a:r>
              <a:rPr lang="fr-ca" sz="2400" b="0" i="0" u="none" baseline="0" dirty="0"/>
              <a:t>Avez-vous des questions, des commentaires ou des idées à échanger?</a:t>
            </a:r>
          </a:p>
          <a:p>
            <a:pPr algn="ctr" rtl="0"/>
            <a:endParaRPr lang="fr-ca" sz="2400" dirty="0"/>
          </a:p>
          <a:p>
            <a:pPr algn="ctr" rtl="0"/>
            <a:r>
              <a:rPr lang="fr-ca" sz="2400" b="0" i="0" u="none" baseline="0" dirty="0"/>
              <a:t>Écrivez-nous à l’adresse courriel ci-dessous:</a:t>
            </a:r>
          </a:p>
        </p:txBody>
      </p:sp>
      <p:sp>
        <p:nvSpPr>
          <p:cNvPr id="3" name="TextBox 2">
            <a:extLst>
              <a:ext uri="{FF2B5EF4-FFF2-40B4-BE49-F238E27FC236}">
                <a16:creationId xmlns:a16="http://schemas.microsoft.com/office/drawing/2014/main" id="{48B6C702-F538-620A-297E-77412DE19353}"/>
              </a:ext>
            </a:extLst>
          </p:cNvPr>
          <p:cNvSpPr txBox="1"/>
          <p:nvPr/>
        </p:nvSpPr>
        <p:spPr>
          <a:xfrm>
            <a:off x="2041057" y="4686300"/>
            <a:ext cx="9268691" cy="707886"/>
          </a:xfrm>
          <a:prstGeom prst="rect">
            <a:avLst/>
          </a:prstGeom>
          <a:noFill/>
        </p:spPr>
        <p:txBody>
          <a:bodyPr wrap="square" rtlCol="0">
            <a:spAutoFit/>
          </a:bodyPr>
          <a:lstStyle/>
          <a:p>
            <a:r>
              <a:rPr lang="en-US" sz="4000" b="1" dirty="0">
                <a:solidFill>
                  <a:schemeClr val="accent5">
                    <a:lumMod val="75000"/>
                  </a:schemeClr>
                </a:solidFill>
                <a:hlinkClick r:id="rId3">
                  <a:extLst>
                    <a:ext uri="{A12FA001-AC4F-418D-AE19-62706E023703}">
                      <ahyp:hlinkClr xmlns:ahyp="http://schemas.microsoft.com/office/drawing/2018/hyperlinkcolor" val="tx"/>
                    </a:ext>
                  </a:extLst>
                </a:hlinkClick>
              </a:rPr>
              <a:t>cfp.psh-prog-pwd.psc@cfp-psc.gc.ca</a:t>
            </a:r>
            <a:endParaRPr lang="en-US" sz="4000" b="1" dirty="0">
              <a:solidFill>
                <a:schemeClr val="accent5">
                  <a:lumMod val="75000"/>
                </a:schemeClr>
              </a:solidFill>
            </a:endParaRPr>
          </a:p>
        </p:txBody>
      </p:sp>
    </p:spTree>
    <p:extLst>
      <p:ext uri="{BB962C8B-B14F-4D97-AF65-F5344CB8AC3E}">
        <p14:creationId xmlns:p14="http://schemas.microsoft.com/office/powerpoint/2010/main" val="3087349963"/>
      </p:ext>
    </p:extLst>
  </p:cSld>
  <p:clrMapOvr>
    <a:masterClrMapping/>
  </p:clrMapOvr>
</p:sld>
</file>

<file path=ppt/theme/theme1.xml><?xml version="1.0" encoding="utf-8"?>
<a:theme xmlns:a="http://schemas.openxmlformats.org/drawingml/2006/main" name="CFP-PSC 2019">
  <a:themeElements>
    <a:clrScheme name="CFP-PSC-2019">
      <a:dk1>
        <a:srgbClr val="54575A"/>
      </a:dk1>
      <a:lt1>
        <a:sysClr val="window" lastClr="FFFFFF"/>
      </a:lt1>
      <a:dk2>
        <a:srgbClr val="54575A"/>
      </a:dk2>
      <a:lt2>
        <a:srgbClr val="F2F2F2"/>
      </a:lt2>
      <a:accent1>
        <a:srgbClr val="D50057"/>
      </a:accent1>
      <a:accent2>
        <a:srgbClr val="5B315E"/>
      </a:accent2>
      <a:accent3>
        <a:srgbClr val="0099A8"/>
      </a:accent3>
      <a:accent4>
        <a:srgbClr val="FF5100"/>
      </a:accent4>
      <a:accent5>
        <a:srgbClr val="C2D500"/>
      </a:accent5>
      <a:accent6>
        <a:srgbClr val="F7BE00"/>
      </a:accent6>
      <a:hlink>
        <a:srgbClr val="D50057"/>
      </a:hlink>
      <a:folHlink>
        <a:srgbClr val="FF4C95"/>
      </a:folHlink>
    </a:clrScheme>
    <a:fontScheme name="Custom 2">
      <a:majorFont>
        <a:latin typeface="Segoe UI Light"/>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SC-CFP-PPT-2021.pptx" id="{6D648DEE-6277-4B25-97B0-65E24D95817C}" vid="{F853FB55-511C-469E-9DFD-7B48389635C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dd</Template>
  <TotalTime>1091</TotalTime>
  <Words>1087</Words>
  <Application>Microsoft Office PowerPoint</Application>
  <PresentationFormat>Widescreen</PresentationFormat>
  <Paragraphs>118</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Segoe UI Light</vt:lpstr>
      <vt:lpstr>Segoe UI Semilight</vt:lpstr>
      <vt:lpstr>CFP-PSC 2019</vt:lpstr>
      <vt:lpstr>Événement d’accueil du programme OEÉSH 2023  EOSD Welcoming Event 2023   Occasion d’emploi pour étudiants en situation de handicap (OEÉSH) Employment Opportunity for Students with Disabilities (EOSD)</vt:lpstr>
      <vt:lpstr>Land Acknowledgement</vt:lpstr>
      <vt:lpstr>Housekeeping Guidelines</vt:lpstr>
      <vt:lpstr>Topics and Guest Speakers</vt:lpstr>
      <vt:lpstr>2023 Summer Events</vt:lpstr>
      <vt:lpstr>Mentorship Program</vt:lpstr>
      <vt:lpstr>After Graduation  Job Opportunities</vt:lpstr>
      <vt:lpstr>Avez-vous des questions? Do you have questions?</vt:lpstr>
      <vt:lpstr>Contact Us!</vt:lpstr>
      <vt:lpstr>Thank you  / Merci / Ekosani / Miigwech / Meegwetch / Niá:wen / Mahseecho / Mutna / Wopida / Hei Hei / Marci Cho /  ᖁᐊᓇᖅᑯᑎᑦ / Quanaqqutit / ᓇᑯᕐᒦᒃ (Nakurmik) / Qujannamiik / Qujanaq / Kukwstsétsemc / Woliwon / Woliwun / Wela’lin</vt:lpstr>
    </vt:vector>
  </TitlesOfParts>
  <Company>CFP-PSC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Camila Das Gupta</dc:creator>
  <cp:lastModifiedBy>Sylvie Laliberté</cp:lastModifiedBy>
  <cp:revision>158</cp:revision>
  <dcterms:created xsi:type="dcterms:W3CDTF">2022-04-06T12:41:11Z</dcterms:created>
  <dcterms:modified xsi:type="dcterms:W3CDTF">2023-07-17T15:25:43Z</dcterms:modified>
</cp:coreProperties>
</file>