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4DC0-5862-4AF7-8592-CD19B708AFE3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7C15-DB95-4DB2-A551-41C6E97B7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9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/>
              <a:t>ACOA ; </a:t>
            </a:r>
            <a:r>
              <a:rPr lang="en-US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Atlantic Canada Opportunities Agency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PHAC : Public Health Agency of Canada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7C15-DB95-4DB2-A551-41C6E97B73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9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37 inscrits 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au total, 8 inscrits entre 16 et 18 ans et 29 inscrits entre 19 et 25 ans.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80% de satisfaction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de la part des participants.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100% se sentent mieux outillés 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pour déposer une candidature à un emploi.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80%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pensent que l’évènement devrait rester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en ligne.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60%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souhaitent avoir ces ateliers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une fois par année 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et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40%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deux fois par année.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80%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des participants pensent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postuler à la fonction publique.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100% 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vont utiliser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les outils proposés 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pour suivre les opportunités d'emploi dans la fonction publique.</a:t>
            </a:r>
          </a:p>
          <a:p>
            <a:pPr algn="l"/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100% </a:t>
            </a:r>
            <a:r>
              <a:rPr lang="fr-FR" sz="120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des participants </a:t>
            </a:r>
            <a:r>
              <a:rPr lang="fr-FR" sz="12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recommanderaient les ateliers à un ami.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7C15-DB95-4DB2-A551-41C6E97B73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1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F489-9D67-42DD-AE12-3DD44E15E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A03D9-21FD-48C9-9995-808894234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12C72-6232-4828-B729-DFE9DDC7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06824-58F5-4613-B7F4-E816D131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9E30A-79A8-46A8-BC94-717FB8BE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C9BA-6C4A-49FA-936F-6F85A93F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C484-D278-475C-BBED-1BA7F9BB0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B3BB8-2493-4E64-89F9-CB65619D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7139C-B0A1-4E76-AA40-AD430FE6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770D-61B3-4A9F-B442-A36DE28C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FD2D8-D775-43AB-ABEB-C29D394A6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D0FBD-0EA5-40D5-9F46-1381801D7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6841-F0C8-4BAA-AEEA-5817CF7C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D940-3199-4542-93CF-21A7288D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BA26-6DAC-4A48-BE99-8C9C998D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6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79D2-9F54-4AA6-B702-7445F513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AC51-2E75-4139-B31B-36E1AE03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E3B8-45C7-44DD-9791-62BCD381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9DCB-180C-4F9D-8E7C-9466D5C7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FAE2F-0CD7-41D2-BF76-57CC010A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99EF-7763-44D7-B0E4-B560B058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E39D2-60A6-4D68-8877-4C851DE15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5B76A-2B32-4C50-97FD-89ED25D3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4372B-422E-46BB-82EB-971AD1A9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0B26-E36D-41F1-9031-1F020C9D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C645-0C6A-4219-A685-A8E9A06A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46739-818A-4BA1-9677-EDB973CB9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DFC9E-565E-44C9-AB8A-545345901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8A29-BB52-4758-AE51-2325A1C8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E1876-8770-498E-A547-1B01741E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9F9E6-60C8-4BEA-8AA3-C7DF4FBE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0535-88EE-4D96-88B9-2245CD97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0DB8F-0F86-480F-81BC-386BB0E2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84300-6730-45A9-99C1-B3AC3EC23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4AA09-4F35-48C6-BA17-30A568D03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B4C43-0CF4-4AE4-9CF3-02D70E3FD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DF99B-C332-4188-9BF6-BB03C292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F2936-1CAA-4533-8128-A7781E58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7271-BCB6-444E-AE55-814E8296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2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E845-1D5F-4B6D-9DB7-5B23B339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EDDB8-5023-43D5-AD87-7088DFA2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5C78B-4BE0-4756-A10A-4560492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68BA9-F483-4F06-9FF1-66FA4652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8D9D3-DE87-48E3-9000-55020C8E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B2EED-D1C6-4C84-9A26-1206E3C5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1010-2D53-44E6-B959-CFEADA78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7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0D7C-A739-49AC-9376-444827F4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0B66-0516-4B87-AA12-221646B3B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0D31A-F575-4BDA-BC33-D0774D41E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1F34D-113B-4627-8CD8-9F1B98AA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A8D9E-B269-45EE-9E08-D85D7DA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3AB0F-1067-4CB5-B8C4-6BECE6F6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F9FA-257F-4B36-8420-238A023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0B20E-5F97-4E14-BBA8-F51B10786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9EDDD-1E5A-45ED-8352-0913304FC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4184B-236A-4DB0-B441-4707E3D4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771F6-FC66-453C-B84A-EB699120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3F8E-765C-4CB4-BA41-9423FB64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7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C3BC2-852D-4F86-9327-98A5A643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9B005-25CF-469B-9ECB-37E12079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F723E-8841-4604-BF8E-7174F212A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610A-7CBA-4074-B90F-4628355A9B2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DCCA-6A8A-4442-B222-2857BAB5C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62630-9942-4306-8C51-AC9F81C23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867B-5B65-48D1-A34F-7C33B51DA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sv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D0C2-1687-48B9-8775-939068702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658" y="515393"/>
            <a:ext cx="8274341" cy="1545336"/>
          </a:xfrm>
        </p:spPr>
        <p:txBody>
          <a:bodyPr>
            <a:normAutofit/>
          </a:bodyPr>
          <a:lstStyle/>
          <a:p>
            <a:r>
              <a:rPr lang="en-US" sz="4800" b="1" i="0" u="none" strike="noStrike" baseline="0" dirty="0">
                <a:solidFill>
                  <a:srgbClr val="00B0F0"/>
                </a:solidFill>
                <a:latin typeface="Century Gothic" panose="020B0502020202020204" pitchFamily="34" charset="0"/>
              </a:rPr>
              <a:t>PROJET D’APPUI AUX JEUNES BILINGUES</a:t>
            </a:r>
            <a:endParaRPr lang="en-US" sz="4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9A37478-2613-4DF0-BB77-29ADE75555C6}"/>
              </a:ext>
            </a:extLst>
          </p:cNvPr>
          <p:cNvSpPr txBox="1">
            <a:spLocks/>
          </p:cNvSpPr>
          <p:nvPr/>
        </p:nvSpPr>
        <p:spPr>
          <a:xfrm>
            <a:off x="4517121" y="2807350"/>
            <a:ext cx="3385309" cy="225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CA" sz="20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Présentation au Forum des bonnes pratiques en matière de langues officielles</a:t>
            </a:r>
          </a:p>
          <a:p>
            <a:pPr>
              <a:spcBef>
                <a:spcPts val="0"/>
              </a:spcBef>
            </a:pPr>
            <a:endParaRPr lang="fr-CA" sz="28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r>
              <a:rPr lang="fr-CA" dirty="0">
                <a:solidFill>
                  <a:srgbClr val="595959"/>
                </a:solidFill>
                <a:latin typeface="Century Gothic" panose="020B0502020202020204" pitchFamily="34" charset="0"/>
              </a:rPr>
              <a:t>9 février 2022</a:t>
            </a:r>
            <a:endParaRPr lang="fr-FR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66AA0F0-4796-4153-860D-8F1B41AB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87" y="6110234"/>
            <a:ext cx="2935872" cy="375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B6D32B-F1F9-4916-A7C9-0C5155A6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94" y="5335399"/>
            <a:ext cx="1468322" cy="127039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8C81C8-0638-47AC-B49A-4083A4F9FC8C}"/>
              </a:ext>
            </a:extLst>
          </p:cNvPr>
          <p:cNvSpPr txBox="1">
            <a:spLocks/>
          </p:cNvSpPr>
          <p:nvPr/>
        </p:nvSpPr>
        <p:spPr>
          <a:xfrm>
            <a:off x="8402622" y="2807350"/>
            <a:ext cx="3385309" cy="225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Presentation to the Official Languages Good Practices Forum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endParaRPr lang="fr-CA" sz="28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r>
              <a:rPr lang="fr-CA" dirty="0">
                <a:solidFill>
                  <a:srgbClr val="595959"/>
                </a:solidFill>
                <a:latin typeface="Century Gothic" panose="020B0502020202020204" pitchFamily="34" charset="0"/>
              </a:rPr>
              <a:t>February 9, 2022</a:t>
            </a:r>
            <a:endParaRPr lang="fr-FR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CCE85-4B25-4901-B61E-8705BDD7AFD4}"/>
              </a:ext>
            </a:extLst>
          </p:cNvPr>
          <p:cNvCxnSpPr>
            <a:cxnSpLocks/>
          </p:cNvCxnSpPr>
          <p:nvPr/>
        </p:nvCxnSpPr>
        <p:spPr>
          <a:xfrm>
            <a:off x="8170877" y="2718034"/>
            <a:ext cx="0" cy="234052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169F01E-1B03-4946-B520-0D7341876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8189"/>
            <a:ext cx="3917659" cy="69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B37B-BA55-4DAE-8FB8-DEA4FEAD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935" y="831794"/>
            <a:ext cx="4219662" cy="1325563"/>
          </a:xfrm>
        </p:spPr>
        <p:txBody>
          <a:bodyPr>
            <a:normAutofit fontScale="90000"/>
          </a:bodyPr>
          <a:lstStyle/>
          <a:p>
            <a:r>
              <a:rPr lang="fr-CA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Merci pour votre attention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7164B-4D8C-4E65-A50A-57305DB8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7755" cy="68660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6E4AC4-7923-4131-A6B0-17132E0C99DF}"/>
              </a:ext>
            </a:extLst>
          </p:cNvPr>
          <p:cNvSpPr txBox="1">
            <a:spLocks/>
          </p:cNvSpPr>
          <p:nvPr/>
        </p:nvSpPr>
        <p:spPr>
          <a:xfrm>
            <a:off x="4964935" y="3056138"/>
            <a:ext cx="436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Thank you for your attention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8D0AB4-0DF0-4D5B-AEDC-019AAE62A35C}"/>
              </a:ext>
            </a:extLst>
          </p:cNvPr>
          <p:cNvCxnSpPr>
            <a:cxnSpLocks/>
          </p:cNvCxnSpPr>
          <p:nvPr/>
        </p:nvCxnSpPr>
        <p:spPr>
          <a:xfrm>
            <a:off x="3887755" y="2547491"/>
            <a:ext cx="586561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86E53-4289-4DDF-879C-FA9C784C2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71" y="6260514"/>
            <a:ext cx="1768574" cy="226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9946B-3DE1-44ED-9C5E-B01A6882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118" y="5516017"/>
            <a:ext cx="1204031" cy="1041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8579F7-DEC0-47E8-9F77-AF760617D9E8}"/>
              </a:ext>
            </a:extLst>
          </p:cNvPr>
          <p:cNvSpPr txBox="1"/>
          <p:nvPr/>
        </p:nvSpPr>
        <p:spPr>
          <a:xfrm>
            <a:off x="4204855" y="6174807"/>
            <a:ext cx="427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Contact : elodie.cuvelier@pch.gc.ca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3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CDAD-1614-45D3-AA6E-2924155D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28"/>
            <a:ext cx="4287473" cy="1325563"/>
          </a:xfrm>
        </p:spPr>
        <p:txBody>
          <a:bodyPr/>
          <a:lstStyle/>
          <a:p>
            <a:r>
              <a:rPr lang="fr-CA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Sommaire</a:t>
            </a:r>
            <a:endParaRPr lang="en-US" sz="3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38B6-5F05-4C36-915F-99EF9143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7248"/>
            <a:ext cx="4723701" cy="2889498"/>
          </a:xfrm>
        </p:spPr>
        <p:txBody>
          <a:bodyPr>
            <a:normAutofit/>
          </a:bodyPr>
          <a:lstStyle/>
          <a:p>
            <a:r>
              <a:rPr lang="fr-CA" sz="2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Contexte et nature du projet</a:t>
            </a:r>
          </a:p>
          <a:p>
            <a:r>
              <a:rPr lang="fr-CA" sz="2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Public cible et résultats visés</a:t>
            </a:r>
          </a:p>
          <a:p>
            <a:r>
              <a:rPr lang="fr-CA" sz="2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Partenaires et responsabilités</a:t>
            </a:r>
          </a:p>
          <a:p>
            <a:r>
              <a:rPr lang="fr-CA" sz="2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Programmation</a:t>
            </a:r>
          </a:p>
          <a:p>
            <a:r>
              <a:rPr lang="fr-CA" sz="2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Résultats atteints</a:t>
            </a:r>
          </a:p>
          <a:p>
            <a:r>
              <a:rPr lang="fr-CA" sz="2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Succès et leçons apprises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94ACC4-1D3D-435B-83B6-008EC6E07F64}"/>
              </a:ext>
            </a:extLst>
          </p:cNvPr>
          <p:cNvSpPr txBox="1">
            <a:spLocks/>
          </p:cNvSpPr>
          <p:nvPr/>
        </p:nvSpPr>
        <p:spPr>
          <a:xfrm>
            <a:off x="6720280" y="1322561"/>
            <a:ext cx="2471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Summary</a:t>
            </a:r>
            <a:endParaRPr lang="en-US" sz="3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7A32A8-7615-4F85-93EB-713173EB270D}"/>
              </a:ext>
            </a:extLst>
          </p:cNvPr>
          <p:cNvSpPr txBox="1">
            <a:spLocks/>
          </p:cNvSpPr>
          <p:nvPr/>
        </p:nvSpPr>
        <p:spPr>
          <a:xfrm>
            <a:off x="6720280" y="2436369"/>
            <a:ext cx="4723701" cy="2889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Context and nature of project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Target audience and expected outcomes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Partners and responsibilities</a:t>
            </a:r>
          </a:p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Programmation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Results achieved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Successes and Lessons learned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EEC5E0-DC4A-4183-896F-5AC3272A6F57}"/>
              </a:ext>
            </a:extLst>
          </p:cNvPr>
          <p:cNvCxnSpPr/>
          <p:nvPr/>
        </p:nvCxnSpPr>
        <p:spPr>
          <a:xfrm>
            <a:off x="5964572" y="713064"/>
            <a:ext cx="0" cy="512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6A9A31D-8DDE-4A0A-8597-119A3A8FC7E7}"/>
              </a:ext>
            </a:extLst>
          </p:cNvPr>
          <p:cNvSpPr/>
          <p:nvPr/>
        </p:nvSpPr>
        <p:spPr>
          <a:xfrm>
            <a:off x="-28668" y="0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969F3F-8D7B-4787-B69B-551A554B7B56}"/>
              </a:ext>
            </a:extLst>
          </p:cNvPr>
          <p:cNvSpPr/>
          <p:nvPr/>
        </p:nvSpPr>
        <p:spPr>
          <a:xfrm>
            <a:off x="11635528" y="5544933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4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87EE-E7C2-4D84-8D27-72B77085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46589"/>
            <a:ext cx="4824369" cy="901613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Contexte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CCC7-5338-47F7-80AB-26115055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4580411"/>
            <a:ext cx="5025705" cy="19290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érie de 3 ateliers virtuels pour </a:t>
            </a: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p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romouvoir l</a:t>
            </a:r>
            <a:r>
              <a:rPr lang="fr-FR" sz="18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a fonction publique auprès des jeunes bilingues de Colombie-Britannique</a:t>
            </a:r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, en les</a:t>
            </a:r>
            <a:r>
              <a:rPr lang="fr-FR" sz="18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sensibilisant à des opportunités de carrière inspirantes qui mettent leurs compétences et leur bilinguisme à profit.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84551B-CAFC-40B3-AB15-AD7AAA09957C}"/>
              </a:ext>
            </a:extLst>
          </p:cNvPr>
          <p:cNvSpPr txBox="1">
            <a:spLocks/>
          </p:cNvSpPr>
          <p:nvPr/>
        </p:nvSpPr>
        <p:spPr>
          <a:xfrm>
            <a:off x="838197" y="3721762"/>
            <a:ext cx="4883092" cy="100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Nature du projet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4ADB6E-F405-44F1-BC0E-12B5153E9E2D}"/>
              </a:ext>
            </a:extLst>
          </p:cNvPr>
          <p:cNvSpPr txBox="1">
            <a:spLocks/>
          </p:cNvSpPr>
          <p:nvPr/>
        </p:nvSpPr>
        <p:spPr>
          <a:xfrm>
            <a:off x="838198" y="1099858"/>
            <a:ext cx="5134763" cy="278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Environnement économique fragilisé par la pandémie dans certains secteurs d’embauche traditionnels des jeunes.</a:t>
            </a:r>
          </a:p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Occasions limitées pour les jeunes de valoriser leur français dans leur parcours professionnel en C.-B.</a:t>
            </a:r>
          </a:p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Manque de </a:t>
            </a:r>
            <a:r>
              <a:rPr lang="fr-FR" sz="18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connaissance chez les jeunes des opportunités offertes </a:t>
            </a:r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par </a:t>
            </a:r>
            <a:r>
              <a:rPr lang="fr-FR" sz="18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les institutions fédérales.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DA7E0-8528-4FE8-969D-7F084B6C0224}"/>
              </a:ext>
            </a:extLst>
          </p:cNvPr>
          <p:cNvSpPr/>
          <p:nvPr/>
        </p:nvSpPr>
        <p:spPr>
          <a:xfrm>
            <a:off x="-28668" y="0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822F53-7701-41DF-9A1F-4BA4F5E0CF55}"/>
              </a:ext>
            </a:extLst>
          </p:cNvPr>
          <p:cNvSpPr/>
          <p:nvPr/>
        </p:nvSpPr>
        <p:spPr>
          <a:xfrm>
            <a:off x="11635528" y="5544933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D35EB-2F83-4410-8AF1-B5C77CF480A6}"/>
              </a:ext>
            </a:extLst>
          </p:cNvPr>
          <p:cNvCxnSpPr>
            <a:cxnSpLocks/>
          </p:cNvCxnSpPr>
          <p:nvPr/>
        </p:nvCxnSpPr>
        <p:spPr>
          <a:xfrm>
            <a:off x="6129556" y="726893"/>
            <a:ext cx="0" cy="529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06C736C-CD47-4F12-975A-8B8A1C5E4617}"/>
              </a:ext>
            </a:extLst>
          </p:cNvPr>
          <p:cNvSpPr txBox="1">
            <a:spLocks/>
          </p:cNvSpPr>
          <p:nvPr/>
        </p:nvSpPr>
        <p:spPr>
          <a:xfrm>
            <a:off x="6518247" y="246589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Context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10C424-9667-46BB-A00C-376AA2BF8564}"/>
              </a:ext>
            </a:extLst>
          </p:cNvPr>
          <p:cNvSpPr txBox="1">
            <a:spLocks/>
          </p:cNvSpPr>
          <p:nvPr/>
        </p:nvSpPr>
        <p:spPr>
          <a:xfrm>
            <a:off x="6518246" y="4580411"/>
            <a:ext cx="5025705" cy="192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A series of 3 virtual workshops to promote public service to bilingual youth in British Columbia, making them aware of inspiring career opportunities that leverage their skills and bilingualism.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E861432-D39E-4DA7-A0D9-402B0F824CFD}"/>
              </a:ext>
            </a:extLst>
          </p:cNvPr>
          <p:cNvSpPr txBox="1">
            <a:spLocks/>
          </p:cNvSpPr>
          <p:nvPr/>
        </p:nvSpPr>
        <p:spPr>
          <a:xfrm>
            <a:off x="6518246" y="3721762"/>
            <a:ext cx="4883092" cy="100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Nature of project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417336-8E94-4D5F-8FA4-FF6F3036973A}"/>
              </a:ext>
            </a:extLst>
          </p:cNvPr>
          <p:cNvSpPr txBox="1">
            <a:spLocks/>
          </p:cNvSpPr>
          <p:nvPr/>
        </p:nvSpPr>
        <p:spPr>
          <a:xfrm>
            <a:off x="6518247" y="1099858"/>
            <a:ext cx="5134763" cy="278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Economic environment weakened by the pandemic in a number of usual hiring sectors for youth.</a:t>
            </a:r>
          </a:p>
          <a:p>
            <a:pPr algn="l"/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Limited opportunities for young people to use their French in their career path in BC.</a:t>
            </a:r>
          </a:p>
          <a:p>
            <a:pPr algn="l"/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Lack of knowledge among youth of the opportunities offered by federal institutions.</a:t>
            </a:r>
            <a:endParaRPr lang="fr-FR" sz="1800" b="0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1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F1EAC0-1CB3-4510-B3BA-B44FCB13D053}"/>
              </a:ext>
            </a:extLst>
          </p:cNvPr>
          <p:cNvSpPr txBox="1">
            <a:spLocks/>
          </p:cNvSpPr>
          <p:nvPr/>
        </p:nvSpPr>
        <p:spPr>
          <a:xfrm>
            <a:off x="779475" y="417389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Public cible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C2EFF0-6386-4B68-AF2C-A26944A4FDC4}"/>
              </a:ext>
            </a:extLst>
          </p:cNvPr>
          <p:cNvSpPr txBox="1">
            <a:spLocks/>
          </p:cNvSpPr>
          <p:nvPr/>
        </p:nvSpPr>
        <p:spPr>
          <a:xfrm>
            <a:off x="779475" y="3448860"/>
            <a:ext cx="5042485" cy="2924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Encourager la rétention des jeunes bilingues dans la communauté francophone, par le biais de leur intégration dans la vie </a:t>
            </a: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économique locale.</a:t>
            </a:r>
          </a:p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Valoriser le bilinguisme chez les jeunes tout en contribuant à la relève dans la fonction </a:t>
            </a: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publique.</a:t>
            </a:r>
          </a:p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Présenter la fonction publique en tant qu’employeur de choix pour susciter des nouvelles carrières chez les jeunes bilingues.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E9A352-5006-49E6-8BF0-6B5F1B44775E}"/>
              </a:ext>
            </a:extLst>
          </p:cNvPr>
          <p:cNvSpPr txBox="1">
            <a:spLocks/>
          </p:cNvSpPr>
          <p:nvPr/>
        </p:nvSpPr>
        <p:spPr>
          <a:xfrm>
            <a:off x="779475" y="2366990"/>
            <a:ext cx="4883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Résultats visés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2E5C9-2C28-48C4-AB98-CA9E3626E698}"/>
              </a:ext>
            </a:extLst>
          </p:cNvPr>
          <p:cNvSpPr txBox="1">
            <a:spLocks/>
          </p:cNvSpPr>
          <p:nvPr/>
        </p:nvSpPr>
        <p:spPr>
          <a:xfrm>
            <a:off x="779475" y="1432219"/>
            <a:ext cx="5143152" cy="121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Élèves de 12</a:t>
            </a:r>
            <a:r>
              <a:rPr lang="fr-FR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e</a:t>
            </a:r>
            <a:r>
              <a:rPr lang="fr-FR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 année des écoles francophones et d’immersion.</a:t>
            </a:r>
          </a:p>
          <a:p>
            <a:pPr algn="l"/>
            <a:r>
              <a:rPr lang="en-US" sz="18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Étudiants</a:t>
            </a: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postsecondaire</a:t>
            </a:r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 et diplômés.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ACE26E-DB2F-49BA-A5EC-885D7DF9164C}"/>
              </a:ext>
            </a:extLst>
          </p:cNvPr>
          <p:cNvSpPr txBox="1">
            <a:spLocks/>
          </p:cNvSpPr>
          <p:nvPr/>
        </p:nvSpPr>
        <p:spPr>
          <a:xfrm>
            <a:off x="6693712" y="3429000"/>
            <a:ext cx="4718813" cy="276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Encourage the retention of bilingual youth in the Francophone community through their integration into the local economy.</a:t>
            </a:r>
          </a:p>
          <a:p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Promote bilingualism among youth while contributing to the succession in the public service.</a:t>
            </a:r>
          </a:p>
          <a:p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Presenting the public service as an employer of choice to create new careers for bilingual youth.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1B3E3C-9B42-4420-8629-05D7E7E338F6}"/>
              </a:ext>
            </a:extLst>
          </p:cNvPr>
          <p:cNvSpPr/>
          <p:nvPr/>
        </p:nvSpPr>
        <p:spPr>
          <a:xfrm>
            <a:off x="-28668" y="0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96BF66-8E78-4DCE-AC4F-D6776ADC9BF5}"/>
              </a:ext>
            </a:extLst>
          </p:cNvPr>
          <p:cNvSpPr/>
          <p:nvPr/>
        </p:nvSpPr>
        <p:spPr>
          <a:xfrm>
            <a:off x="11635528" y="5544933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611464-6205-4CD6-9024-9CA545294B6D}"/>
              </a:ext>
            </a:extLst>
          </p:cNvPr>
          <p:cNvSpPr txBox="1">
            <a:spLocks/>
          </p:cNvSpPr>
          <p:nvPr/>
        </p:nvSpPr>
        <p:spPr>
          <a:xfrm>
            <a:off x="6678334" y="397079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Target audience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20541D-B270-46A4-ADB0-4ED81D3085A6}"/>
              </a:ext>
            </a:extLst>
          </p:cNvPr>
          <p:cNvSpPr txBox="1">
            <a:spLocks/>
          </p:cNvSpPr>
          <p:nvPr/>
        </p:nvSpPr>
        <p:spPr>
          <a:xfrm>
            <a:off x="6648972" y="2366990"/>
            <a:ext cx="4883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Expected outcomes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C86733-1487-4CB1-9A4B-70F6A0DB5729}"/>
              </a:ext>
            </a:extLst>
          </p:cNvPr>
          <p:cNvSpPr txBox="1">
            <a:spLocks/>
          </p:cNvSpPr>
          <p:nvPr/>
        </p:nvSpPr>
        <p:spPr>
          <a:xfrm>
            <a:off x="6678334" y="1411909"/>
            <a:ext cx="5143152" cy="121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Grade 12 students in French and immersion schools.</a:t>
            </a:r>
          </a:p>
          <a:p>
            <a:pPr algn="l"/>
            <a:r>
              <a:rPr lang="en-US" sz="1800" dirty="0">
                <a:solidFill>
                  <a:srgbClr val="595959"/>
                </a:solidFill>
                <a:latin typeface="Century Gothic" panose="020B0502020202020204" pitchFamily="34" charset="0"/>
              </a:rPr>
              <a:t>Post-secondary and graduate students.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BDEF89-EB08-42F6-AFDB-3007FF6ACB3F}"/>
              </a:ext>
            </a:extLst>
          </p:cNvPr>
          <p:cNvCxnSpPr>
            <a:cxnSpLocks/>
          </p:cNvCxnSpPr>
          <p:nvPr/>
        </p:nvCxnSpPr>
        <p:spPr>
          <a:xfrm>
            <a:off x="6129556" y="726893"/>
            <a:ext cx="0" cy="529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4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D47D4C-CEF1-4F57-AEAF-61512F6C4C2E}"/>
              </a:ext>
            </a:extLst>
          </p:cNvPr>
          <p:cNvSpPr txBox="1">
            <a:spLocks/>
          </p:cNvSpPr>
          <p:nvPr/>
        </p:nvSpPr>
        <p:spPr>
          <a:xfrm>
            <a:off x="838198" y="246589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Partenaires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5C5B58-0C75-4605-96F9-7EA3C7553E04}"/>
              </a:ext>
            </a:extLst>
          </p:cNvPr>
          <p:cNvSpPr txBox="1">
            <a:spLocks/>
          </p:cNvSpPr>
          <p:nvPr/>
        </p:nvSpPr>
        <p:spPr>
          <a:xfrm>
            <a:off x="779475" y="3942127"/>
            <a:ext cx="5059263" cy="2618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CJFCB : </a:t>
            </a:r>
            <a:r>
              <a:rPr lang="fr-FR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promotion des ateliers auprès des jeunes , recrutement et inscriptions des participants, </a:t>
            </a:r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organisation logistique et planification du projet</a:t>
            </a:r>
          </a:p>
          <a:p>
            <a:pPr algn="l"/>
            <a:r>
              <a:rPr lang="fr-CA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PCH : facilitation entre les différents partenaires et recherche des intervenants d’institutions fédérales</a:t>
            </a:r>
            <a:endParaRPr lang="en-US" sz="17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CFP : présentation des programmes destinés aux jeunes et des stratégies de recrutement dans la fonction publique</a:t>
            </a:r>
          </a:p>
          <a:p>
            <a:pPr algn="l"/>
            <a:endParaRPr lang="fr-FR" sz="1800" b="0" i="0" u="none" strike="noStrike" baseline="0" dirty="0">
              <a:solidFill>
                <a:srgbClr val="595959"/>
              </a:solidFill>
              <a:latin typeface="Century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1B87A7-05DC-4318-AE9C-5FCE60C770ED}"/>
              </a:ext>
            </a:extLst>
          </p:cNvPr>
          <p:cNvSpPr txBox="1">
            <a:spLocks/>
          </p:cNvSpPr>
          <p:nvPr/>
        </p:nvSpPr>
        <p:spPr>
          <a:xfrm>
            <a:off x="779475" y="3040513"/>
            <a:ext cx="4883092" cy="90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Responsabilités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0183D-C2DF-43FD-91DE-6F3AE143F131}"/>
              </a:ext>
            </a:extLst>
          </p:cNvPr>
          <p:cNvSpPr txBox="1">
            <a:spLocks/>
          </p:cNvSpPr>
          <p:nvPr/>
        </p:nvSpPr>
        <p:spPr>
          <a:xfrm>
            <a:off x="838198" y="1148202"/>
            <a:ext cx="5134761" cy="228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Patrimoine Canadien </a:t>
            </a:r>
          </a:p>
          <a:p>
            <a:pPr algn="l"/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CJFCB</a:t>
            </a:r>
          </a:p>
          <a:p>
            <a:pPr algn="l"/>
            <a:r>
              <a:rPr lang="fr-FR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Commission de la fonction publique du Canada</a:t>
            </a:r>
          </a:p>
          <a:p>
            <a:pPr algn="l"/>
            <a:r>
              <a:rPr lang="fr-FR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Institutions fédérales avec des opportunités de carrières et des programmes pour jeunes bilingues (ASFC, APECA, ASPC, PacifiCan)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81285-8F9A-4717-B20E-7B0D47567D11}"/>
              </a:ext>
            </a:extLst>
          </p:cNvPr>
          <p:cNvSpPr/>
          <p:nvPr/>
        </p:nvSpPr>
        <p:spPr>
          <a:xfrm>
            <a:off x="-28668" y="0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3602A-20E2-467A-AE5F-EDD89C7E7D74}"/>
              </a:ext>
            </a:extLst>
          </p:cNvPr>
          <p:cNvSpPr/>
          <p:nvPr/>
        </p:nvSpPr>
        <p:spPr>
          <a:xfrm>
            <a:off x="11635528" y="5544933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75C426-714E-4168-852E-508FBE04C8D5}"/>
              </a:ext>
            </a:extLst>
          </p:cNvPr>
          <p:cNvCxnSpPr>
            <a:cxnSpLocks/>
          </p:cNvCxnSpPr>
          <p:nvPr/>
        </p:nvCxnSpPr>
        <p:spPr>
          <a:xfrm>
            <a:off x="6129556" y="726893"/>
            <a:ext cx="0" cy="529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60766C1-566E-4189-8776-4B764B9F73D6}"/>
              </a:ext>
            </a:extLst>
          </p:cNvPr>
          <p:cNvSpPr txBox="1">
            <a:spLocks/>
          </p:cNvSpPr>
          <p:nvPr/>
        </p:nvSpPr>
        <p:spPr>
          <a:xfrm>
            <a:off x="6520340" y="246589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Partners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6869F6-89A9-4717-BA50-CBF14821F4F1}"/>
              </a:ext>
            </a:extLst>
          </p:cNvPr>
          <p:cNvSpPr txBox="1">
            <a:spLocks/>
          </p:cNvSpPr>
          <p:nvPr/>
        </p:nvSpPr>
        <p:spPr>
          <a:xfrm>
            <a:off x="6461617" y="3879807"/>
            <a:ext cx="5059263" cy="261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CJFCB: promotion of the workshops to youth, recruitment and registration of participants, logistical organization and project planning</a:t>
            </a:r>
          </a:p>
          <a:p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PCH: facilitation between the various partners and search for stakeholders from federal institutions</a:t>
            </a:r>
          </a:p>
          <a:p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PSC: presentation of youth programs and recruitment strategies in the public service</a:t>
            </a:r>
            <a:endParaRPr lang="fr-FR" sz="1800" b="0" i="0" u="none" strike="noStrike" baseline="0" dirty="0">
              <a:solidFill>
                <a:srgbClr val="595959"/>
              </a:solidFill>
              <a:latin typeface="Century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F0CF78-6D42-44BD-849C-835A0495C847}"/>
              </a:ext>
            </a:extLst>
          </p:cNvPr>
          <p:cNvSpPr txBox="1">
            <a:spLocks/>
          </p:cNvSpPr>
          <p:nvPr/>
        </p:nvSpPr>
        <p:spPr>
          <a:xfrm>
            <a:off x="6461617" y="2978193"/>
            <a:ext cx="4883092" cy="90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Responsabilities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2014F8B-B764-4A8F-9B2B-CCE6160AEF20}"/>
              </a:ext>
            </a:extLst>
          </p:cNvPr>
          <p:cNvSpPr txBox="1">
            <a:spLocks/>
          </p:cNvSpPr>
          <p:nvPr/>
        </p:nvSpPr>
        <p:spPr>
          <a:xfrm>
            <a:off x="6520341" y="1148202"/>
            <a:ext cx="5000540" cy="202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Canadian Heritage </a:t>
            </a:r>
          </a:p>
          <a:p>
            <a:pPr algn="l"/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CJFCB</a:t>
            </a:r>
          </a:p>
          <a:p>
            <a:pPr algn="l"/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Public Service Commission of Canada</a:t>
            </a:r>
          </a:p>
          <a:p>
            <a:pPr algn="l"/>
            <a:r>
              <a:rPr lang="en-US" sz="1700" dirty="0">
                <a:solidFill>
                  <a:srgbClr val="595959"/>
                </a:solidFill>
                <a:latin typeface="Century Gothic" panose="020B0502020202020204" pitchFamily="34" charset="0"/>
              </a:rPr>
              <a:t>Federal institutions with career opportunities and programs for bilingual youth (CBSA, ACOA, PHAC, PacifiCan)</a:t>
            </a:r>
            <a:endParaRPr lang="fr-FR" sz="17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3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C9F9-AC86-40B8-BF81-02C1BC0C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267539"/>
            <a:ext cx="5257800" cy="960994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Programmation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B4B92-7AA0-4030-822F-85874F0128B0}"/>
              </a:ext>
            </a:extLst>
          </p:cNvPr>
          <p:cNvSpPr txBox="1"/>
          <p:nvPr/>
        </p:nvSpPr>
        <p:spPr>
          <a:xfrm>
            <a:off x="779477" y="1325611"/>
            <a:ext cx="493901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Atelier 1 : Conseils et astuces pour décrocher un emploi bilingue dans la fonction publique </a:t>
            </a:r>
            <a:r>
              <a:rPr lang="en-US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et ailleurs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Comment écrire une lettre de motivation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Comment rédiger son CV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Se préparer avant une entrevue</a:t>
            </a:r>
          </a:p>
          <a:p>
            <a:pPr algn="l"/>
            <a:endParaRPr lang="fr-FR" sz="1600" b="1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Atelier 2 : Un emploi à portée de main ! Offres d’emploi intéressantes et accessibles pour </a:t>
            </a:r>
            <a:r>
              <a:rPr lang="en-US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les jeunes bilingues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Présentations des programmes dédiés aux jeunes au sein des institutions fédérales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Présentation des différentes opportunités (emploi d’été - emploi à temps partiel /plein temps - offres de stages)</a:t>
            </a:r>
          </a:p>
          <a:p>
            <a:pPr algn="l"/>
            <a:endParaRPr lang="fr-FR" sz="1600" b="1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Atelier 3 : </a:t>
            </a:r>
            <a:r>
              <a:rPr lang="fr-FR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D</a:t>
            </a:r>
            <a:r>
              <a:rPr lang="fr-FR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écouverte de parcours de jeunes dans la fonction publique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Partage d’expériences de jeunes employés de la fonction publique</a:t>
            </a:r>
          </a:p>
          <a:p>
            <a:pPr algn="l"/>
            <a:endParaRPr lang="fr-FR" sz="1800" b="0" i="0" u="none" strike="noStrike" baseline="0" dirty="0">
              <a:solidFill>
                <a:srgbClr val="595959"/>
              </a:solidFill>
              <a:latin typeface="CenturyGothic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DD9AC2-02E4-4886-9BA7-0F45AD0E1909}"/>
              </a:ext>
            </a:extLst>
          </p:cNvPr>
          <p:cNvCxnSpPr>
            <a:cxnSpLocks/>
          </p:cNvCxnSpPr>
          <p:nvPr/>
        </p:nvCxnSpPr>
        <p:spPr>
          <a:xfrm>
            <a:off x="6129556" y="726893"/>
            <a:ext cx="0" cy="529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04C3802-CF14-4222-99FC-B54CB5BC1AB3}"/>
              </a:ext>
            </a:extLst>
          </p:cNvPr>
          <p:cNvSpPr/>
          <p:nvPr/>
        </p:nvSpPr>
        <p:spPr>
          <a:xfrm>
            <a:off x="-28668" y="48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083F4-F326-4038-9405-B9C4707A18DA}"/>
              </a:ext>
            </a:extLst>
          </p:cNvPr>
          <p:cNvSpPr/>
          <p:nvPr/>
        </p:nvSpPr>
        <p:spPr>
          <a:xfrm>
            <a:off x="11635528" y="5544981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91637C-5764-4215-B2EA-668AF5CE5068}"/>
              </a:ext>
            </a:extLst>
          </p:cNvPr>
          <p:cNvCxnSpPr>
            <a:cxnSpLocks/>
          </p:cNvCxnSpPr>
          <p:nvPr/>
        </p:nvCxnSpPr>
        <p:spPr>
          <a:xfrm>
            <a:off x="6129556" y="726941"/>
            <a:ext cx="0" cy="529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CD669F-A204-4A72-88E4-DEAFFA094004}"/>
              </a:ext>
            </a:extLst>
          </p:cNvPr>
          <p:cNvSpPr txBox="1">
            <a:spLocks/>
          </p:cNvSpPr>
          <p:nvPr/>
        </p:nvSpPr>
        <p:spPr>
          <a:xfrm>
            <a:off x="6473509" y="246396"/>
            <a:ext cx="5257800" cy="96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Programmation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5971E-17C1-4D91-940D-97EDC4A6E066}"/>
              </a:ext>
            </a:extLst>
          </p:cNvPr>
          <p:cNvSpPr txBox="1"/>
          <p:nvPr/>
        </p:nvSpPr>
        <p:spPr>
          <a:xfrm>
            <a:off x="6473509" y="1304468"/>
            <a:ext cx="483485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Workshop 1: Tips and tricks for getting a bilingual job in the public service and elsewhere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How to write a cover letter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How to write a resume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Preparing for an interview</a:t>
            </a:r>
          </a:p>
          <a:p>
            <a:pPr algn="l"/>
            <a:endParaRPr lang="fr-FR" sz="1600" b="1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Workshop 2: A job within reach! Interesting and accessible job offers for young bilinguals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Presentation of programs dedicated to young people within federal institutions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Presentation of the different opportunities (summer jobs -part-time/full-time jobs - internship offers)</a:t>
            </a:r>
            <a:endParaRPr lang="fr-FR" sz="1600" b="1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endParaRPr lang="fr-FR" sz="1600" b="1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Workshop 3: Discovering the careers of young people in the public service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Sharing of experiences of young employees in the public service</a:t>
            </a:r>
            <a:endParaRPr lang="fr-FR" sz="1800" b="0" i="0" u="none" strike="noStrike" baseline="0" dirty="0">
              <a:solidFill>
                <a:srgbClr val="595959"/>
              </a:solidFill>
              <a:latin typeface="Century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390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E51A-EE6C-42AB-A400-41187056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285" y="346999"/>
            <a:ext cx="4354452" cy="1002790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Résultats atteints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538E6-7EC6-4412-8558-2C16DA24E84B}"/>
              </a:ext>
            </a:extLst>
          </p:cNvPr>
          <p:cNvSpPr/>
          <p:nvPr/>
        </p:nvSpPr>
        <p:spPr>
          <a:xfrm>
            <a:off x="-28668" y="48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55CA5-F0EF-4D15-9222-4055404F747C}"/>
              </a:ext>
            </a:extLst>
          </p:cNvPr>
          <p:cNvSpPr/>
          <p:nvPr/>
        </p:nvSpPr>
        <p:spPr>
          <a:xfrm>
            <a:off x="11635528" y="5544981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1CE214-839B-44FC-9543-9682FDC2E3FD}"/>
              </a:ext>
            </a:extLst>
          </p:cNvPr>
          <p:cNvSpPr txBox="1">
            <a:spLocks/>
          </p:cNvSpPr>
          <p:nvPr/>
        </p:nvSpPr>
        <p:spPr>
          <a:xfrm>
            <a:off x="6568291" y="179811"/>
            <a:ext cx="4421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Results Achieved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8FE8721-5B3C-48B3-89D4-7DAA0D25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28" y="1714335"/>
            <a:ext cx="807538" cy="807538"/>
          </a:xfrm>
          <a:prstGeom prst="rect">
            <a:avLst/>
          </a:prstGeom>
        </p:spPr>
      </p:pic>
      <p:pic>
        <p:nvPicPr>
          <p:cNvPr id="16" name="Picture 1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78801C1-D189-43AA-9499-FF32849C6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54" y="3851567"/>
            <a:ext cx="1114582" cy="111458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BB9732C-FEAA-40B1-A7DA-1B15198B4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2" y="3878201"/>
            <a:ext cx="999767" cy="105582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C416124-513D-43C3-9A69-0078A729E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59" y="3928187"/>
            <a:ext cx="856069" cy="864381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96F6776-7128-4DE0-A1E2-6CC232DA2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52" y="1660788"/>
            <a:ext cx="1072641" cy="73434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ADF33B5-EA5E-41F1-B00C-735BE25A3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30" y="3959542"/>
            <a:ext cx="713898" cy="7950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9F769F-84D1-4269-A4C7-46E77920573A}"/>
              </a:ext>
            </a:extLst>
          </p:cNvPr>
          <p:cNvSpPr txBox="1"/>
          <p:nvPr/>
        </p:nvSpPr>
        <p:spPr>
          <a:xfrm>
            <a:off x="962375" y="2530605"/>
            <a:ext cx="241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Inscrits</a:t>
            </a:r>
          </a:p>
          <a:p>
            <a:pPr algn="ctr"/>
            <a:r>
              <a:rPr lang="en-US" sz="18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Registrants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0A161C-082D-47A5-BF0D-DDBE2BFA33BF}"/>
              </a:ext>
            </a:extLst>
          </p:cNvPr>
          <p:cNvSpPr txBox="1"/>
          <p:nvPr/>
        </p:nvSpPr>
        <p:spPr>
          <a:xfrm>
            <a:off x="2111697" y="1816068"/>
            <a:ext cx="92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37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C1A06-06E4-4CEF-9592-3C4F84AF91D1}"/>
              </a:ext>
            </a:extLst>
          </p:cNvPr>
          <p:cNvSpPr txBox="1"/>
          <p:nvPr/>
        </p:nvSpPr>
        <p:spPr>
          <a:xfrm>
            <a:off x="3824987" y="2648154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S</a:t>
            </a:r>
            <a:r>
              <a:rPr lang="fr-CA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atisfaction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731343-3D29-40C3-AB44-FB27F6C9A24A}"/>
              </a:ext>
            </a:extLst>
          </p:cNvPr>
          <p:cNvSpPr txBox="1"/>
          <p:nvPr/>
        </p:nvSpPr>
        <p:spPr>
          <a:xfrm>
            <a:off x="4452447" y="1928242"/>
            <a:ext cx="129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80%</a:t>
            </a:r>
            <a:endParaRPr lang="en-US" sz="4000" dirty="0">
              <a:solidFill>
                <a:srgbClr val="0099FF"/>
              </a:solidFill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88094AB-E7AD-4789-804A-8637F02AF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93" y="1819858"/>
            <a:ext cx="657324" cy="6573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6C4A72F-9B67-4F75-AD8D-03A976EE95D6}"/>
              </a:ext>
            </a:extLst>
          </p:cNvPr>
          <p:cNvSpPr txBox="1"/>
          <p:nvPr/>
        </p:nvSpPr>
        <p:spPr>
          <a:xfrm>
            <a:off x="6913778" y="1911344"/>
            <a:ext cx="161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100%</a:t>
            </a:r>
            <a:endParaRPr lang="en-US" sz="4000" dirty="0">
              <a:solidFill>
                <a:srgbClr val="0099FF"/>
              </a:solidFill>
            </a:endParaRPr>
          </a:p>
        </p:txBody>
      </p:sp>
      <p:pic>
        <p:nvPicPr>
          <p:cNvPr id="26" name="Graphic 25" descr="Tools with solid fill">
            <a:extLst>
              <a:ext uri="{FF2B5EF4-FFF2-40B4-BE49-F238E27FC236}">
                <a16:creationId xmlns:a16="http://schemas.microsoft.com/office/drawing/2014/main" id="{51F69B1B-AD99-4848-9385-908278032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08596" y="1928122"/>
            <a:ext cx="605182" cy="6051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364D6A-EC5F-4807-9232-44B87D3DC9C6}"/>
              </a:ext>
            </a:extLst>
          </p:cNvPr>
          <p:cNvSpPr txBox="1"/>
          <p:nvPr/>
        </p:nvSpPr>
        <p:spPr>
          <a:xfrm>
            <a:off x="6343428" y="2618327"/>
            <a:ext cx="202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Mieux outillés</a:t>
            </a:r>
          </a:p>
          <a:p>
            <a:pPr algn="ctr"/>
            <a:r>
              <a:rPr lang="en-US" sz="18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Better equipped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65DD54-15C6-4507-8B53-A2B20DB1DB39}"/>
              </a:ext>
            </a:extLst>
          </p:cNvPr>
          <p:cNvSpPr txBox="1"/>
          <p:nvPr/>
        </p:nvSpPr>
        <p:spPr>
          <a:xfrm>
            <a:off x="9775182" y="1707574"/>
            <a:ext cx="138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80%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215C73-58AB-4AEC-A1B7-4F70E1335F11}"/>
              </a:ext>
            </a:extLst>
          </p:cNvPr>
          <p:cNvSpPr txBox="1"/>
          <p:nvPr/>
        </p:nvSpPr>
        <p:spPr>
          <a:xfrm>
            <a:off x="8692672" y="2476820"/>
            <a:ext cx="243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Évènement 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en ligne</a:t>
            </a:r>
            <a:endParaRPr lang="fr-CA" sz="1800" b="1" i="0" u="none" strike="noStrike" baseline="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8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Online event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E22450-5AB0-4533-9437-5B61F4AAB3E5}"/>
              </a:ext>
            </a:extLst>
          </p:cNvPr>
          <p:cNvSpPr txBox="1"/>
          <p:nvPr/>
        </p:nvSpPr>
        <p:spPr>
          <a:xfrm>
            <a:off x="2010559" y="4101827"/>
            <a:ext cx="128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60%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F49BFC-D474-4F55-B8F6-7D3A7AD22E33}"/>
              </a:ext>
            </a:extLst>
          </p:cNvPr>
          <p:cNvSpPr txBox="1"/>
          <p:nvPr/>
        </p:nvSpPr>
        <p:spPr>
          <a:xfrm>
            <a:off x="929507" y="4897860"/>
            <a:ext cx="241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Évènement annuel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Annual event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85BF80-6FD2-4A36-A165-C39A0C4839D9}"/>
              </a:ext>
            </a:extLst>
          </p:cNvPr>
          <p:cNvSpPr txBox="1"/>
          <p:nvPr/>
        </p:nvSpPr>
        <p:spPr>
          <a:xfrm>
            <a:off x="4326604" y="4127825"/>
            <a:ext cx="154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100%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172927-158B-4E1F-AE43-EFF27C514599}"/>
              </a:ext>
            </a:extLst>
          </p:cNvPr>
          <p:cNvSpPr txBox="1"/>
          <p:nvPr/>
        </p:nvSpPr>
        <p:spPr>
          <a:xfrm>
            <a:off x="6101130" y="4823105"/>
            <a:ext cx="241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Application à 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une position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Job application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FA4B3-72E6-4626-A07D-3EB94D270A3C}"/>
              </a:ext>
            </a:extLst>
          </p:cNvPr>
          <p:cNvSpPr txBox="1"/>
          <p:nvPr/>
        </p:nvSpPr>
        <p:spPr>
          <a:xfrm>
            <a:off x="7114768" y="4041604"/>
            <a:ext cx="129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80%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F5EF9A-0D53-4241-8D5B-B455683FAA23}"/>
              </a:ext>
            </a:extLst>
          </p:cNvPr>
          <p:cNvSpPr txBox="1"/>
          <p:nvPr/>
        </p:nvSpPr>
        <p:spPr>
          <a:xfrm>
            <a:off x="3489349" y="4905985"/>
            <a:ext cx="241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Utilisation des outils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Using Tools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F7DD9C-C048-430B-8B2B-06A204EF372D}"/>
              </a:ext>
            </a:extLst>
          </p:cNvPr>
          <p:cNvSpPr txBox="1"/>
          <p:nvPr/>
        </p:nvSpPr>
        <p:spPr>
          <a:xfrm>
            <a:off x="9574000" y="4094582"/>
            <a:ext cx="147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0" u="none" strike="noStrike" baseline="0" dirty="0">
                <a:solidFill>
                  <a:srgbClr val="0099FF"/>
                </a:solidFill>
                <a:latin typeface="Century Gothic" panose="020B0502020202020204" pitchFamily="34" charset="0"/>
              </a:rPr>
              <a:t>100%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5CBEE2-9B53-4182-9DC3-449D211A5D57}"/>
              </a:ext>
            </a:extLst>
          </p:cNvPr>
          <p:cNvSpPr txBox="1"/>
          <p:nvPr/>
        </p:nvSpPr>
        <p:spPr>
          <a:xfrm>
            <a:off x="8744267" y="4784345"/>
            <a:ext cx="241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Recommande</a:t>
            </a:r>
          </a:p>
          <a:p>
            <a:pPr algn="ctr"/>
            <a:r>
              <a:rPr lang="fr-CA" sz="1800" b="1" i="0" u="none" strike="noStrike" baseline="0" dirty="0">
                <a:solidFill>
                  <a:srgbClr val="595959"/>
                </a:solidFill>
                <a:latin typeface="Century Gothic" panose="020B0502020202020204" pitchFamily="34" charset="0"/>
              </a:rPr>
              <a:t> à un ami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Recommend</a:t>
            </a:r>
          </a:p>
          <a:p>
            <a:pPr algn="ctr"/>
            <a:r>
              <a:rPr lang="fr-CA" b="1" dirty="0">
                <a:solidFill>
                  <a:srgbClr val="595959"/>
                </a:solidFill>
                <a:latin typeface="Century Gothic" panose="020B0502020202020204" pitchFamily="34" charset="0"/>
              </a:rPr>
              <a:t>to a friend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425F9-A75B-456A-865D-42721C2B1632}"/>
              </a:ext>
            </a:extLst>
          </p:cNvPr>
          <p:cNvSpPr/>
          <p:nvPr/>
        </p:nvSpPr>
        <p:spPr>
          <a:xfrm>
            <a:off x="983996" y="1505374"/>
            <a:ext cx="2282919" cy="2054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379068-6BEE-45E1-886E-ED02E5BA8523}"/>
              </a:ext>
            </a:extLst>
          </p:cNvPr>
          <p:cNvSpPr/>
          <p:nvPr/>
        </p:nvSpPr>
        <p:spPr>
          <a:xfrm>
            <a:off x="3549604" y="1505374"/>
            <a:ext cx="2282919" cy="2054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4E3F0A-81EE-4060-BD6E-92BDACA827C1}"/>
              </a:ext>
            </a:extLst>
          </p:cNvPr>
          <p:cNvSpPr/>
          <p:nvPr/>
        </p:nvSpPr>
        <p:spPr>
          <a:xfrm>
            <a:off x="3549604" y="3764389"/>
            <a:ext cx="2282919" cy="228481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309B52-D6C3-4677-94D9-5B4AC9BF674E}"/>
              </a:ext>
            </a:extLst>
          </p:cNvPr>
          <p:cNvSpPr/>
          <p:nvPr/>
        </p:nvSpPr>
        <p:spPr>
          <a:xfrm>
            <a:off x="6179792" y="1505374"/>
            <a:ext cx="2282919" cy="2054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5AE0C1-98B1-47C7-8811-077E4134CBB3}"/>
              </a:ext>
            </a:extLst>
          </p:cNvPr>
          <p:cNvSpPr/>
          <p:nvPr/>
        </p:nvSpPr>
        <p:spPr>
          <a:xfrm>
            <a:off x="6179792" y="3764132"/>
            <a:ext cx="2282919" cy="227268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7CD1A3-5DE5-40D5-A385-47D51169A336}"/>
              </a:ext>
            </a:extLst>
          </p:cNvPr>
          <p:cNvSpPr/>
          <p:nvPr/>
        </p:nvSpPr>
        <p:spPr>
          <a:xfrm>
            <a:off x="8769998" y="1505374"/>
            <a:ext cx="2282919" cy="2054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B8317A-071B-427B-B376-4C5D95363808}"/>
              </a:ext>
            </a:extLst>
          </p:cNvPr>
          <p:cNvSpPr/>
          <p:nvPr/>
        </p:nvSpPr>
        <p:spPr>
          <a:xfrm>
            <a:off x="8769998" y="3764390"/>
            <a:ext cx="2282919" cy="22848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8CCCD0-0072-4180-8E43-33D76446F359}"/>
              </a:ext>
            </a:extLst>
          </p:cNvPr>
          <p:cNvSpPr/>
          <p:nvPr/>
        </p:nvSpPr>
        <p:spPr>
          <a:xfrm>
            <a:off x="977661" y="3775003"/>
            <a:ext cx="2282919" cy="227268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3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45E2DF-DA6A-41E0-B445-9225ADA6E283}"/>
              </a:ext>
            </a:extLst>
          </p:cNvPr>
          <p:cNvSpPr txBox="1">
            <a:spLocks/>
          </p:cNvSpPr>
          <p:nvPr/>
        </p:nvSpPr>
        <p:spPr>
          <a:xfrm>
            <a:off x="867559" y="161730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Succès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7063AB-4A2E-414E-8DD7-50DCB95B794B}"/>
              </a:ext>
            </a:extLst>
          </p:cNvPr>
          <p:cNvSpPr txBox="1">
            <a:spLocks/>
          </p:cNvSpPr>
          <p:nvPr/>
        </p:nvSpPr>
        <p:spPr>
          <a:xfrm>
            <a:off x="838198" y="4294464"/>
            <a:ext cx="5059263" cy="22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Planifier le projet plusieurs mois à l’avance et définir les dates adéquates pour les jeunes.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Prévoir des partenariats avec les établissements postsecondaires si le projet devient régulier.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S’assurer du niveau de confort des intervenants dans les présentations : penser qu’on s’adresse aux jeunes.</a:t>
            </a:r>
          </a:p>
          <a:p>
            <a:pPr algn="l"/>
            <a:endParaRPr lang="fr-FR" sz="1800" b="0" i="0" u="none" strike="noStrike" baseline="0" dirty="0">
              <a:solidFill>
                <a:srgbClr val="595959"/>
              </a:solidFill>
              <a:latin typeface="Century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3E1B9F-7A7A-4878-B6F9-8E33F30F5A21}"/>
              </a:ext>
            </a:extLst>
          </p:cNvPr>
          <p:cNvSpPr txBox="1">
            <a:spLocks/>
          </p:cNvSpPr>
          <p:nvPr/>
        </p:nvSpPr>
        <p:spPr>
          <a:xfrm>
            <a:off x="808836" y="3451669"/>
            <a:ext cx="4883092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Leçons apprises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F41D9-FEE5-42FD-A481-618E5F4E7EAF}"/>
              </a:ext>
            </a:extLst>
          </p:cNvPr>
          <p:cNvSpPr txBox="1">
            <a:spLocks/>
          </p:cNvSpPr>
          <p:nvPr/>
        </p:nvSpPr>
        <p:spPr>
          <a:xfrm>
            <a:off x="838198" y="923107"/>
            <a:ext cx="5185097" cy="2610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De belles occasions de collaborations entre la communauté et la fonction publique.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Augmentation du taux d’intérêt des jeunes bilingues pour la fonction publique.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Mise en valeur du bilinguisme chez les jeunes avec les témoignages.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L’expertise du CJFCB a largement contribué au succès de l’expérience.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73870-5BB2-48D3-ADC8-EE95368D7BB1}"/>
              </a:ext>
            </a:extLst>
          </p:cNvPr>
          <p:cNvSpPr/>
          <p:nvPr/>
        </p:nvSpPr>
        <p:spPr>
          <a:xfrm>
            <a:off x="-28668" y="48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6689B-765C-4073-A5C7-4F7D7A8873D7}"/>
              </a:ext>
            </a:extLst>
          </p:cNvPr>
          <p:cNvSpPr/>
          <p:nvPr/>
        </p:nvSpPr>
        <p:spPr>
          <a:xfrm>
            <a:off x="11635528" y="5544981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8295AF-ADF1-411D-BC12-744A8D3AC150}"/>
              </a:ext>
            </a:extLst>
          </p:cNvPr>
          <p:cNvCxnSpPr>
            <a:cxnSpLocks/>
          </p:cNvCxnSpPr>
          <p:nvPr/>
        </p:nvCxnSpPr>
        <p:spPr>
          <a:xfrm>
            <a:off x="6129556" y="726941"/>
            <a:ext cx="0" cy="529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5C3F986-736C-4029-BBB8-E93C5A8C883F}"/>
              </a:ext>
            </a:extLst>
          </p:cNvPr>
          <p:cNvSpPr txBox="1">
            <a:spLocks/>
          </p:cNvSpPr>
          <p:nvPr/>
        </p:nvSpPr>
        <p:spPr>
          <a:xfrm>
            <a:off x="6500072" y="161730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Successes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A2771D-0266-43DB-9320-9FFBD99AE7BC}"/>
              </a:ext>
            </a:extLst>
          </p:cNvPr>
          <p:cNvSpPr txBox="1">
            <a:spLocks/>
          </p:cNvSpPr>
          <p:nvPr/>
        </p:nvSpPr>
        <p:spPr>
          <a:xfrm>
            <a:off x="6470711" y="4294464"/>
            <a:ext cx="5059263" cy="22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Plan the project several months in advance and identify appropriate dates for the youth.</a:t>
            </a:r>
          </a:p>
          <a:p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Plan partnerships with post-secondary institutions if the project becomes regular.</a:t>
            </a:r>
          </a:p>
          <a:p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Ensure comfort level of speakers in presentations: how to adapt to a young audience.</a:t>
            </a:r>
            <a:endParaRPr lang="fr-FR" sz="1800" b="0" i="0" u="none" strike="noStrike" baseline="0" dirty="0">
              <a:solidFill>
                <a:srgbClr val="595959"/>
              </a:solidFill>
              <a:latin typeface="Century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F690E9-AA54-4D20-B6F3-F0137CCE22C3}"/>
              </a:ext>
            </a:extLst>
          </p:cNvPr>
          <p:cNvSpPr txBox="1">
            <a:spLocks/>
          </p:cNvSpPr>
          <p:nvPr/>
        </p:nvSpPr>
        <p:spPr>
          <a:xfrm>
            <a:off x="6441349" y="3451669"/>
            <a:ext cx="4883092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Lessons learned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F543F8-9195-4BE2-BF1B-9D37EB507800}"/>
              </a:ext>
            </a:extLst>
          </p:cNvPr>
          <p:cNvSpPr txBox="1">
            <a:spLocks/>
          </p:cNvSpPr>
          <p:nvPr/>
        </p:nvSpPr>
        <p:spPr>
          <a:xfrm>
            <a:off x="6470711" y="923107"/>
            <a:ext cx="5185097" cy="2610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Great opportunities for collaboration between the community and the public service.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Increased interest of bilingual youth in the public service.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Highlighting of bilingualism among young people through testimonials.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The expertise of the CJFCB contributed greatly to the success of the experience.</a:t>
            </a:r>
            <a:endParaRPr lang="fr-FR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4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7C2F2-E713-4AA1-A8FC-59471F513603}"/>
              </a:ext>
            </a:extLst>
          </p:cNvPr>
          <p:cNvSpPr/>
          <p:nvPr/>
        </p:nvSpPr>
        <p:spPr>
          <a:xfrm>
            <a:off x="-28668" y="48"/>
            <a:ext cx="556472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E5711D-4FFF-43BA-BFD4-A71C9E532ACB}"/>
              </a:ext>
            </a:extLst>
          </p:cNvPr>
          <p:cNvSpPr txBox="1">
            <a:spLocks/>
          </p:cNvSpPr>
          <p:nvPr/>
        </p:nvSpPr>
        <p:spPr>
          <a:xfrm>
            <a:off x="1624666" y="1780595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Témoignages de</a:t>
            </a:r>
          </a:p>
          <a:p>
            <a:pPr algn="ctr"/>
            <a:r>
              <a:rPr lang="fr-CA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nos partenaires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57B9D7-A850-4D1A-9105-0230CD4E85DE}"/>
              </a:ext>
            </a:extLst>
          </p:cNvPr>
          <p:cNvSpPr txBox="1">
            <a:spLocks/>
          </p:cNvSpPr>
          <p:nvPr/>
        </p:nvSpPr>
        <p:spPr>
          <a:xfrm>
            <a:off x="1624665" y="3631166"/>
            <a:ext cx="4824369" cy="901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Feedbacks from</a:t>
            </a:r>
          </a:p>
          <a:p>
            <a:pPr algn="ctr"/>
            <a:r>
              <a:rPr lang="fr-CA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partners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F06B6BC-8709-483A-856E-41B29EB1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49" y="0"/>
            <a:ext cx="4441251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23A58B-5059-485E-B02C-A74E01FF0D37}"/>
              </a:ext>
            </a:extLst>
          </p:cNvPr>
          <p:cNvCxnSpPr>
            <a:cxnSpLocks/>
          </p:cNvCxnSpPr>
          <p:nvPr/>
        </p:nvCxnSpPr>
        <p:spPr>
          <a:xfrm>
            <a:off x="1197821" y="3115662"/>
            <a:ext cx="586561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3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1146</Words>
  <Application>Microsoft Office PowerPoint</Application>
  <PresentationFormat>Widescreen</PresentationFormat>
  <Paragraphs>156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CenturyGothic</vt:lpstr>
      <vt:lpstr>Lato</vt:lpstr>
      <vt:lpstr>Office Theme</vt:lpstr>
      <vt:lpstr>PROJET D’APPUI AUX JEUNES BILINGUES</vt:lpstr>
      <vt:lpstr>Sommaire</vt:lpstr>
      <vt:lpstr>Contexte</vt:lpstr>
      <vt:lpstr>PowerPoint Presentation</vt:lpstr>
      <vt:lpstr>PowerPoint Presentation</vt:lpstr>
      <vt:lpstr>Programmation</vt:lpstr>
      <vt:lpstr>Résultats atteints</vt:lpstr>
      <vt:lpstr>PowerPoint Presentation</vt:lpstr>
      <vt:lpstr>PowerPoint Presentation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D’APPUI AUX JEUNES RELANCE ÉCONOMIQUE</dc:title>
  <dc:creator>Elodie Cuvelier</dc:creator>
  <cp:lastModifiedBy>Elodie Cuvelier</cp:lastModifiedBy>
  <cp:revision>39</cp:revision>
  <dcterms:created xsi:type="dcterms:W3CDTF">2022-01-13T17:47:58Z</dcterms:created>
  <dcterms:modified xsi:type="dcterms:W3CDTF">2022-02-09T17:25:02Z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b4b7a6-9caa-4b32-95da-d5cfefd952da_Enabled">
    <vt:lpwstr>true</vt:lpwstr>
  </property>
  <property fmtid="{D5CDD505-2E9C-101B-9397-08002B2CF9AE}" pid="3" name="MSIP_Label_adb4b7a6-9caa-4b32-95da-d5cfefd952da_SetDate">
    <vt:lpwstr>2022-01-13T17:47:58Z</vt:lpwstr>
  </property>
  <property fmtid="{D5CDD505-2E9C-101B-9397-08002B2CF9AE}" pid="4" name="MSIP_Label_adb4b7a6-9caa-4b32-95da-d5cfefd952da_Method">
    <vt:lpwstr>Standard</vt:lpwstr>
  </property>
  <property fmtid="{D5CDD505-2E9C-101B-9397-08002B2CF9AE}" pid="5" name="MSIP_Label_adb4b7a6-9caa-4b32-95da-d5cfefd952da_Name">
    <vt:lpwstr>Unclassified</vt:lpwstr>
  </property>
  <property fmtid="{D5CDD505-2E9C-101B-9397-08002B2CF9AE}" pid="6" name="MSIP_Label_adb4b7a6-9caa-4b32-95da-d5cfefd952da_SiteId">
    <vt:lpwstr>7969f40a-ef10-4cad-a9c2-ea2ca603743a</vt:lpwstr>
  </property>
  <property fmtid="{D5CDD505-2E9C-101B-9397-08002B2CF9AE}" pid="7" name="MSIP_Label_adb4b7a6-9caa-4b32-95da-d5cfefd952da_ActionId">
    <vt:lpwstr>4f12d8b0-22c0-4ca5-ab85-70b39c44de5a</vt:lpwstr>
  </property>
  <property fmtid="{D5CDD505-2E9C-101B-9397-08002B2CF9AE}" pid="8" name="MSIP_Label_adb4b7a6-9caa-4b32-95da-d5cfefd952da_ContentBits">
    <vt:lpwstr>0</vt:lpwstr>
  </property>
</Properties>
</file>