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3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47991B-C131-4F0E-819C-3F37F3ECB113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2D4ECDCC-5144-46DA-9C96-C013B2E89404}">
      <dgm:prSet custT="1"/>
      <dgm:spPr/>
      <dgm:t>
        <a:bodyPr anchor="ctr" anchorCtr="1"/>
        <a:lstStyle/>
        <a:p>
          <a:r>
            <a:rPr lang="en-CA" sz="2800" b="1" dirty="0"/>
            <a:t>Please share either in chat or by raising your hand</a:t>
          </a:r>
          <a:endParaRPr lang="en-US" sz="2800" b="1" dirty="0"/>
        </a:p>
      </dgm:t>
    </dgm:pt>
    <dgm:pt modelId="{EF845B7D-4DF0-46BC-8337-3E0FE71014D3}" type="parTrans" cxnId="{9BC9A683-29DC-4A37-8E37-B3EFF09C4609}">
      <dgm:prSet/>
      <dgm:spPr/>
      <dgm:t>
        <a:bodyPr/>
        <a:lstStyle/>
        <a:p>
          <a:endParaRPr lang="en-US"/>
        </a:p>
      </dgm:t>
    </dgm:pt>
    <dgm:pt modelId="{A8C9ADCD-00FB-4F04-A4F6-D601E1BB3433}" type="sibTrans" cxnId="{9BC9A683-29DC-4A37-8E37-B3EFF09C4609}">
      <dgm:prSet/>
      <dgm:spPr/>
      <dgm:t>
        <a:bodyPr/>
        <a:lstStyle/>
        <a:p>
          <a:endParaRPr lang="en-US"/>
        </a:p>
      </dgm:t>
    </dgm:pt>
    <dgm:pt modelId="{29B66D94-8187-44F8-93E2-968307C7694D}">
      <dgm:prSet custT="1"/>
      <dgm:spPr/>
      <dgm:t>
        <a:bodyPr anchor="ctr" anchorCtr="0"/>
        <a:lstStyle/>
        <a:p>
          <a:pPr>
            <a:buFont typeface="+mj-lt"/>
            <a:buAutoNum type="arabicPeriod"/>
          </a:pPr>
          <a:r>
            <a:rPr lang="en-CA" sz="2200" dirty="0"/>
            <a:t>1. How was that discussion for you?</a:t>
          </a:r>
          <a:endParaRPr lang="en-US" sz="2200" dirty="0"/>
        </a:p>
      </dgm:t>
    </dgm:pt>
    <dgm:pt modelId="{BB2E1460-F4BD-4BAC-9144-667B9F14329D}" type="parTrans" cxnId="{EA530592-95C2-48DE-8F06-9E79E51B7000}">
      <dgm:prSet/>
      <dgm:spPr/>
      <dgm:t>
        <a:bodyPr/>
        <a:lstStyle/>
        <a:p>
          <a:endParaRPr lang="en-US"/>
        </a:p>
      </dgm:t>
    </dgm:pt>
    <dgm:pt modelId="{9B4009C6-5435-4B5B-83AD-32F926251628}" type="sibTrans" cxnId="{EA530592-95C2-48DE-8F06-9E79E51B7000}">
      <dgm:prSet/>
      <dgm:spPr/>
      <dgm:t>
        <a:bodyPr/>
        <a:lstStyle/>
        <a:p>
          <a:endParaRPr lang="en-US"/>
        </a:p>
      </dgm:t>
    </dgm:pt>
    <dgm:pt modelId="{330F182B-E6AE-471E-AC56-18C19FECEEEF}">
      <dgm:prSet custT="1"/>
      <dgm:spPr/>
      <dgm:t>
        <a:bodyPr anchor="ctr" anchorCtr="0"/>
        <a:lstStyle/>
        <a:p>
          <a:r>
            <a:rPr lang="en-CA" sz="2200" dirty="0"/>
            <a:t>2. Did you learn anything interesting or surprising about your own resilience? If so, what?</a:t>
          </a:r>
          <a:endParaRPr lang="en-US" sz="2200" dirty="0"/>
        </a:p>
      </dgm:t>
    </dgm:pt>
    <dgm:pt modelId="{6F863AC2-13F5-4B02-9A2C-65FD93E3DF31}" type="parTrans" cxnId="{C4ABCEEB-64EF-4224-B67E-C00F3A9AE693}">
      <dgm:prSet/>
      <dgm:spPr/>
      <dgm:t>
        <a:bodyPr/>
        <a:lstStyle/>
        <a:p>
          <a:endParaRPr lang="en-US"/>
        </a:p>
      </dgm:t>
    </dgm:pt>
    <dgm:pt modelId="{9478F2B3-4F5F-4BCC-86D9-C1C43D70A09D}" type="sibTrans" cxnId="{C4ABCEEB-64EF-4224-B67E-C00F3A9AE693}">
      <dgm:prSet/>
      <dgm:spPr/>
      <dgm:t>
        <a:bodyPr/>
        <a:lstStyle/>
        <a:p>
          <a:endParaRPr lang="en-US"/>
        </a:p>
      </dgm:t>
    </dgm:pt>
    <dgm:pt modelId="{69A7E4E4-B53F-408C-9B1C-BDD34D6106FC}">
      <dgm:prSet custT="1"/>
      <dgm:spPr/>
      <dgm:t>
        <a:bodyPr anchor="ctr" anchorCtr="0"/>
        <a:lstStyle/>
        <a:p>
          <a:r>
            <a:rPr lang="en-CA" sz="2200" dirty="0"/>
            <a:t>3. How do you feel about the notion of contracting to your commitment?</a:t>
          </a:r>
          <a:endParaRPr lang="en-US" sz="2200" dirty="0"/>
        </a:p>
      </dgm:t>
    </dgm:pt>
    <dgm:pt modelId="{3326A2BC-77DA-453A-B374-3A053EE35106}" type="parTrans" cxnId="{E353AB4E-345D-4203-A61C-0BC4F35CFE2C}">
      <dgm:prSet/>
      <dgm:spPr/>
      <dgm:t>
        <a:bodyPr/>
        <a:lstStyle/>
        <a:p>
          <a:endParaRPr lang="en-US"/>
        </a:p>
      </dgm:t>
    </dgm:pt>
    <dgm:pt modelId="{2E97A9E8-C975-41BE-BA05-6491169E34CA}" type="sibTrans" cxnId="{E353AB4E-345D-4203-A61C-0BC4F35CFE2C}">
      <dgm:prSet/>
      <dgm:spPr/>
      <dgm:t>
        <a:bodyPr/>
        <a:lstStyle/>
        <a:p>
          <a:endParaRPr lang="en-US"/>
        </a:p>
      </dgm:t>
    </dgm:pt>
    <dgm:pt modelId="{7D8EC1FE-33D1-463D-87B8-ACFF032481EF}">
      <dgm:prSet custT="1"/>
      <dgm:spPr/>
      <dgm:t>
        <a:bodyPr anchor="ctr" anchorCtr="0"/>
        <a:lstStyle/>
        <a:p>
          <a:r>
            <a:rPr lang="en-CA" sz="2200" dirty="0"/>
            <a:t>4. What are some ideas of how could you transfer this activity into ways of supporting your employees’ resilience?</a:t>
          </a:r>
          <a:endParaRPr lang="en-US" sz="2200" dirty="0"/>
        </a:p>
      </dgm:t>
    </dgm:pt>
    <dgm:pt modelId="{BC17AD21-4EE3-46D7-97B6-1327FB0A46CE}" type="parTrans" cxnId="{BBC886E7-DE06-477B-9D9A-AC86030C4728}">
      <dgm:prSet/>
      <dgm:spPr/>
      <dgm:t>
        <a:bodyPr/>
        <a:lstStyle/>
        <a:p>
          <a:endParaRPr lang="en-US"/>
        </a:p>
      </dgm:t>
    </dgm:pt>
    <dgm:pt modelId="{E702D420-7B19-4672-8783-109791B701F4}" type="sibTrans" cxnId="{BBC886E7-DE06-477B-9D9A-AC86030C4728}">
      <dgm:prSet/>
      <dgm:spPr/>
      <dgm:t>
        <a:bodyPr/>
        <a:lstStyle/>
        <a:p>
          <a:endParaRPr lang="en-US"/>
        </a:p>
      </dgm:t>
    </dgm:pt>
    <dgm:pt modelId="{F2A036B9-7A22-4091-9333-8D5F45D59FD9}" type="pres">
      <dgm:prSet presAssocID="{EB47991B-C131-4F0E-819C-3F37F3ECB113}" presName="vert0" presStyleCnt="0">
        <dgm:presLayoutVars>
          <dgm:dir/>
          <dgm:animOne val="branch"/>
          <dgm:animLvl val="lvl"/>
        </dgm:presLayoutVars>
      </dgm:prSet>
      <dgm:spPr/>
    </dgm:pt>
    <dgm:pt modelId="{F5FEFB2B-4DF5-4D95-8C40-EE1B7B4B054A}" type="pres">
      <dgm:prSet presAssocID="{2D4ECDCC-5144-46DA-9C96-C013B2E89404}" presName="thickLine" presStyleLbl="alignNode1" presStyleIdx="0" presStyleCnt="1"/>
      <dgm:spPr/>
    </dgm:pt>
    <dgm:pt modelId="{07D549CB-96FA-45BA-B95F-562CAD6B8236}" type="pres">
      <dgm:prSet presAssocID="{2D4ECDCC-5144-46DA-9C96-C013B2E89404}" presName="horz1" presStyleCnt="0"/>
      <dgm:spPr/>
    </dgm:pt>
    <dgm:pt modelId="{09BD3991-9AA8-4FD7-BA47-71AE55EB9890}" type="pres">
      <dgm:prSet presAssocID="{2D4ECDCC-5144-46DA-9C96-C013B2E89404}" presName="tx1" presStyleLbl="revTx" presStyleIdx="0" presStyleCnt="5"/>
      <dgm:spPr/>
    </dgm:pt>
    <dgm:pt modelId="{1D4C9805-1F4D-47B6-B3BB-DCB33BC0D31F}" type="pres">
      <dgm:prSet presAssocID="{2D4ECDCC-5144-46DA-9C96-C013B2E89404}" presName="vert1" presStyleCnt="0"/>
      <dgm:spPr/>
    </dgm:pt>
    <dgm:pt modelId="{FAEB89E7-8D36-4557-A18E-644CC5E8B919}" type="pres">
      <dgm:prSet presAssocID="{29B66D94-8187-44F8-93E2-968307C7694D}" presName="vertSpace2a" presStyleCnt="0"/>
      <dgm:spPr/>
    </dgm:pt>
    <dgm:pt modelId="{F63CB4EB-9EC9-4E23-B9E6-4ADA6BB241D5}" type="pres">
      <dgm:prSet presAssocID="{29B66D94-8187-44F8-93E2-968307C7694D}" presName="horz2" presStyleCnt="0"/>
      <dgm:spPr/>
    </dgm:pt>
    <dgm:pt modelId="{5A3541DA-588D-4C9B-B807-485C626ADB7D}" type="pres">
      <dgm:prSet presAssocID="{29B66D94-8187-44F8-93E2-968307C7694D}" presName="horzSpace2" presStyleCnt="0"/>
      <dgm:spPr/>
    </dgm:pt>
    <dgm:pt modelId="{874276F7-4382-4404-8BD0-530DC0B7769E}" type="pres">
      <dgm:prSet presAssocID="{29B66D94-8187-44F8-93E2-968307C7694D}" presName="tx2" presStyleLbl="revTx" presStyleIdx="1" presStyleCnt="5"/>
      <dgm:spPr/>
    </dgm:pt>
    <dgm:pt modelId="{086473B2-3EB7-4714-B4C5-BF014234FC3A}" type="pres">
      <dgm:prSet presAssocID="{29B66D94-8187-44F8-93E2-968307C7694D}" presName="vert2" presStyleCnt="0"/>
      <dgm:spPr/>
    </dgm:pt>
    <dgm:pt modelId="{0FFE1227-8585-4745-9581-C321710B89CF}" type="pres">
      <dgm:prSet presAssocID="{29B66D94-8187-44F8-93E2-968307C7694D}" presName="thinLine2b" presStyleLbl="callout" presStyleIdx="0" presStyleCnt="4"/>
      <dgm:spPr/>
    </dgm:pt>
    <dgm:pt modelId="{BB7FB0E4-F8E5-4C3A-82EE-EEBEF2EEFDEB}" type="pres">
      <dgm:prSet presAssocID="{29B66D94-8187-44F8-93E2-968307C7694D}" presName="vertSpace2b" presStyleCnt="0"/>
      <dgm:spPr/>
    </dgm:pt>
    <dgm:pt modelId="{5D7E67EC-0DF1-40E5-8FAC-C4EA7B1BBFBF}" type="pres">
      <dgm:prSet presAssocID="{330F182B-E6AE-471E-AC56-18C19FECEEEF}" presName="horz2" presStyleCnt="0"/>
      <dgm:spPr/>
    </dgm:pt>
    <dgm:pt modelId="{3981B904-E8F8-4626-BEB1-4066EE91F536}" type="pres">
      <dgm:prSet presAssocID="{330F182B-E6AE-471E-AC56-18C19FECEEEF}" presName="horzSpace2" presStyleCnt="0"/>
      <dgm:spPr/>
    </dgm:pt>
    <dgm:pt modelId="{7AB0DC7C-1B48-4946-B091-CC4A36CF3249}" type="pres">
      <dgm:prSet presAssocID="{330F182B-E6AE-471E-AC56-18C19FECEEEF}" presName="tx2" presStyleLbl="revTx" presStyleIdx="2" presStyleCnt="5"/>
      <dgm:spPr/>
    </dgm:pt>
    <dgm:pt modelId="{B5B953D2-37FC-4C9D-B578-9CB1F9355E4E}" type="pres">
      <dgm:prSet presAssocID="{330F182B-E6AE-471E-AC56-18C19FECEEEF}" presName="vert2" presStyleCnt="0"/>
      <dgm:spPr/>
    </dgm:pt>
    <dgm:pt modelId="{42165CE7-FEA4-4A40-89E9-81ED04E55005}" type="pres">
      <dgm:prSet presAssocID="{330F182B-E6AE-471E-AC56-18C19FECEEEF}" presName="thinLine2b" presStyleLbl="callout" presStyleIdx="1" presStyleCnt="4"/>
      <dgm:spPr/>
    </dgm:pt>
    <dgm:pt modelId="{C497BDF3-325A-4DF6-8CA8-B8065A1FA6D0}" type="pres">
      <dgm:prSet presAssocID="{330F182B-E6AE-471E-AC56-18C19FECEEEF}" presName="vertSpace2b" presStyleCnt="0"/>
      <dgm:spPr/>
    </dgm:pt>
    <dgm:pt modelId="{2F27A341-93B8-4DDB-879D-07D081B9478B}" type="pres">
      <dgm:prSet presAssocID="{69A7E4E4-B53F-408C-9B1C-BDD34D6106FC}" presName="horz2" presStyleCnt="0"/>
      <dgm:spPr/>
    </dgm:pt>
    <dgm:pt modelId="{935A5915-7BF2-4B93-8D81-7C90DDAD849E}" type="pres">
      <dgm:prSet presAssocID="{69A7E4E4-B53F-408C-9B1C-BDD34D6106FC}" presName="horzSpace2" presStyleCnt="0"/>
      <dgm:spPr/>
    </dgm:pt>
    <dgm:pt modelId="{0A5A9CF0-981D-493B-A99E-AD1A2AE9337D}" type="pres">
      <dgm:prSet presAssocID="{69A7E4E4-B53F-408C-9B1C-BDD34D6106FC}" presName="tx2" presStyleLbl="revTx" presStyleIdx="3" presStyleCnt="5"/>
      <dgm:spPr/>
    </dgm:pt>
    <dgm:pt modelId="{A77294F4-D40B-4696-B6C6-ECAD8A4022AE}" type="pres">
      <dgm:prSet presAssocID="{69A7E4E4-B53F-408C-9B1C-BDD34D6106FC}" presName="vert2" presStyleCnt="0"/>
      <dgm:spPr/>
    </dgm:pt>
    <dgm:pt modelId="{ECA5F2EA-3496-4204-83A7-E7F7482A6E1F}" type="pres">
      <dgm:prSet presAssocID="{69A7E4E4-B53F-408C-9B1C-BDD34D6106FC}" presName="thinLine2b" presStyleLbl="callout" presStyleIdx="2" presStyleCnt="4"/>
      <dgm:spPr/>
    </dgm:pt>
    <dgm:pt modelId="{7FEC26AB-380E-4EFF-B5AB-7FCFEC976F21}" type="pres">
      <dgm:prSet presAssocID="{69A7E4E4-B53F-408C-9B1C-BDD34D6106FC}" presName="vertSpace2b" presStyleCnt="0"/>
      <dgm:spPr/>
    </dgm:pt>
    <dgm:pt modelId="{708F4EA7-250F-4372-9D84-20CE3B57CFE7}" type="pres">
      <dgm:prSet presAssocID="{7D8EC1FE-33D1-463D-87B8-ACFF032481EF}" presName="horz2" presStyleCnt="0"/>
      <dgm:spPr/>
    </dgm:pt>
    <dgm:pt modelId="{5839E8A3-E755-4170-86C6-59A6C13EAE78}" type="pres">
      <dgm:prSet presAssocID="{7D8EC1FE-33D1-463D-87B8-ACFF032481EF}" presName="horzSpace2" presStyleCnt="0"/>
      <dgm:spPr/>
    </dgm:pt>
    <dgm:pt modelId="{0E09F58E-9594-4232-82F0-B396CE6F4DA2}" type="pres">
      <dgm:prSet presAssocID="{7D8EC1FE-33D1-463D-87B8-ACFF032481EF}" presName="tx2" presStyleLbl="revTx" presStyleIdx="4" presStyleCnt="5"/>
      <dgm:spPr/>
    </dgm:pt>
    <dgm:pt modelId="{CFF1DC9E-6C84-48F5-8FB8-5966737F52A6}" type="pres">
      <dgm:prSet presAssocID="{7D8EC1FE-33D1-463D-87B8-ACFF032481EF}" presName="vert2" presStyleCnt="0"/>
      <dgm:spPr/>
    </dgm:pt>
    <dgm:pt modelId="{9CB04CBF-F5B2-4FB9-B1AD-0C32F67E104A}" type="pres">
      <dgm:prSet presAssocID="{7D8EC1FE-33D1-463D-87B8-ACFF032481EF}" presName="thinLine2b" presStyleLbl="callout" presStyleIdx="3" presStyleCnt="4"/>
      <dgm:spPr/>
    </dgm:pt>
    <dgm:pt modelId="{1BC7329E-8C95-4607-9D83-A6A92331B2EF}" type="pres">
      <dgm:prSet presAssocID="{7D8EC1FE-33D1-463D-87B8-ACFF032481EF}" presName="vertSpace2b" presStyleCnt="0"/>
      <dgm:spPr/>
    </dgm:pt>
  </dgm:ptLst>
  <dgm:cxnLst>
    <dgm:cxn modelId="{1FD7E70C-2AF3-4D08-A6B3-19CF5CB80ABE}" type="presOf" srcId="{29B66D94-8187-44F8-93E2-968307C7694D}" destId="{874276F7-4382-4404-8BD0-530DC0B7769E}" srcOrd="0" destOrd="0" presId="urn:microsoft.com/office/officeart/2008/layout/LinedList"/>
    <dgm:cxn modelId="{64D46C29-A241-40EA-9B48-1358E9449966}" type="presOf" srcId="{EB47991B-C131-4F0E-819C-3F37F3ECB113}" destId="{F2A036B9-7A22-4091-9333-8D5F45D59FD9}" srcOrd="0" destOrd="0" presId="urn:microsoft.com/office/officeart/2008/layout/LinedList"/>
    <dgm:cxn modelId="{14822B2B-FB63-4EB9-BB7A-BF651A40874D}" type="presOf" srcId="{330F182B-E6AE-471E-AC56-18C19FECEEEF}" destId="{7AB0DC7C-1B48-4946-B091-CC4A36CF3249}" srcOrd="0" destOrd="0" presId="urn:microsoft.com/office/officeart/2008/layout/LinedList"/>
    <dgm:cxn modelId="{C8829F30-0A1D-4B00-862C-40FE85B0B465}" type="presOf" srcId="{7D8EC1FE-33D1-463D-87B8-ACFF032481EF}" destId="{0E09F58E-9594-4232-82F0-B396CE6F4DA2}" srcOrd="0" destOrd="0" presId="urn:microsoft.com/office/officeart/2008/layout/LinedList"/>
    <dgm:cxn modelId="{E353AB4E-345D-4203-A61C-0BC4F35CFE2C}" srcId="{2D4ECDCC-5144-46DA-9C96-C013B2E89404}" destId="{69A7E4E4-B53F-408C-9B1C-BDD34D6106FC}" srcOrd="2" destOrd="0" parTransId="{3326A2BC-77DA-453A-B374-3A053EE35106}" sibTransId="{2E97A9E8-C975-41BE-BA05-6491169E34CA}"/>
    <dgm:cxn modelId="{D9CBFC79-E77C-467E-96EB-73662571C6F3}" type="presOf" srcId="{69A7E4E4-B53F-408C-9B1C-BDD34D6106FC}" destId="{0A5A9CF0-981D-493B-A99E-AD1A2AE9337D}" srcOrd="0" destOrd="0" presId="urn:microsoft.com/office/officeart/2008/layout/LinedList"/>
    <dgm:cxn modelId="{9BC9A683-29DC-4A37-8E37-B3EFF09C4609}" srcId="{EB47991B-C131-4F0E-819C-3F37F3ECB113}" destId="{2D4ECDCC-5144-46DA-9C96-C013B2E89404}" srcOrd="0" destOrd="0" parTransId="{EF845B7D-4DF0-46BC-8337-3E0FE71014D3}" sibTransId="{A8C9ADCD-00FB-4F04-A4F6-D601E1BB3433}"/>
    <dgm:cxn modelId="{EA530592-95C2-48DE-8F06-9E79E51B7000}" srcId="{2D4ECDCC-5144-46DA-9C96-C013B2E89404}" destId="{29B66D94-8187-44F8-93E2-968307C7694D}" srcOrd="0" destOrd="0" parTransId="{BB2E1460-F4BD-4BAC-9144-667B9F14329D}" sibTransId="{9B4009C6-5435-4B5B-83AD-32F926251628}"/>
    <dgm:cxn modelId="{181CCCC1-D9E4-43F1-A4CC-CB1DD66352ED}" type="presOf" srcId="{2D4ECDCC-5144-46DA-9C96-C013B2E89404}" destId="{09BD3991-9AA8-4FD7-BA47-71AE55EB9890}" srcOrd="0" destOrd="0" presId="urn:microsoft.com/office/officeart/2008/layout/LinedList"/>
    <dgm:cxn modelId="{BBC886E7-DE06-477B-9D9A-AC86030C4728}" srcId="{2D4ECDCC-5144-46DA-9C96-C013B2E89404}" destId="{7D8EC1FE-33D1-463D-87B8-ACFF032481EF}" srcOrd="3" destOrd="0" parTransId="{BC17AD21-4EE3-46D7-97B6-1327FB0A46CE}" sibTransId="{E702D420-7B19-4672-8783-109791B701F4}"/>
    <dgm:cxn modelId="{C4ABCEEB-64EF-4224-B67E-C00F3A9AE693}" srcId="{2D4ECDCC-5144-46DA-9C96-C013B2E89404}" destId="{330F182B-E6AE-471E-AC56-18C19FECEEEF}" srcOrd="1" destOrd="0" parTransId="{6F863AC2-13F5-4B02-9A2C-65FD93E3DF31}" sibTransId="{9478F2B3-4F5F-4BCC-86D9-C1C43D70A09D}"/>
    <dgm:cxn modelId="{16DAADCE-3689-4684-9470-64675C8651FB}" type="presParOf" srcId="{F2A036B9-7A22-4091-9333-8D5F45D59FD9}" destId="{F5FEFB2B-4DF5-4D95-8C40-EE1B7B4B054A}" srcOrd="0" destOrd="0" presId="urn:microsoft.com/office/officeart/2008/layout/LinedList"/>
    <dgm:cxn modelId="{8C0426BD-D3BB-45B6-BE43-182C7D7850D4}" type="presParOf" srcId="{F2A036B9-7A22-4091-9333-8D5F45D59FD9}" destId="{07D549CB-96FA-45BA-B95F-562CAD6B8236}" srcOrd="1" destOrd="0" presId="urn:microsoft.com/office/officeart/2008/layout/LinedList"/>
    <dgm:cxn modelId="{0F724769-94EA-414E-9EEC-8D7BA379315E}" type="presParOf" srcId="{07D549CB-96FA-45BA-B95F-562CAD6B8236}" destId="{09BD3991-9AA8-4FD7-BA47-71AE55EB9890}" srcOrd="0" destOrd="0" presId="urn:microsoft.com/office/officeart/2008/layout/LinedList"/>
    <dgm:cxn modelId="{83E497EA-6F8D-46DF-9397-498727FFBCD7}" type="presParOf" srcId="{07D549CB-96FA-45BA-B95F-562CAD6B8236}" destId="{1D4C9805-1F4D-47B6-B3BB-DCB33BC0D31F}" srcOrd="1" destOrd="0" presId="urn:microsoft.com/office/officeart/2008/layout/LinedList"/>
    <dgm:cxn modelId="{0D4DB30A-2AB5-4EEC-9041-DEC64AB82FBE}" type="presParOf" srcId="{1D4C9805-1F4D-47B6-B3BB-DCB33BC0D31F}" destId="{FAEB89E7-8D36-4557-A18E-644CC5E8B919}" srcOrd="0" destOrd="0" presId="urn:microsoft.com/office/officeart/2008/layout/LinedList"/>
    <dgm:cxn modelId="{86312222-569B-4763-8BE2-708611838BA7}" type="presParOf" srcId="{1D4C9805-1F4D-47B6-B3BB-DCB33BC0D31F}" destId="{F63CB4EB-9EC9-4E23-B9E6-4ADA6BB241D5}" srcOrd="1" destOrd="0" presId="urn:microsoft.com/office/officeart/2008/layout/LinedList"/>
    <dgm:cxn modelId="{8950EE98-879D-44D4-9561-8C8F050CFD69}" type="presParOf" srcId="{F63CB4EB-9EC9-4E23-B9E6-4ADA6BB241D5}" destId="{5A3541DA-588D-4C9B-B807-485C626ADB7D}" srcOrd="0" destOrd="0" presId="urn:microsoft.com/office/officeart/2008/layout/LinedList"/>
    <dgm:cxn modelId="{2D5ABAE8-81F1-48C6-9155-550B5ACEE8C2}" type="presParOf" srcId="{F63CB4EB-9EC9-4E23-B9E6-4ADA6BB241D5}" destId="{874276F7-4382-4404-8BD0-530DC0B7769E}" srcOrd="1" destOrd="0" presId="urn:microsoft.com/office/officeart/2008/layout/LinedList"/>
    <dgm:cxn modelId="{832EBEDD-7608-4224-803C-D7551B19CDEA}" type="presParOf" srcId="{F63CB4EB-9EC9-4E23-B9E6-4ADA6BB241D5}" destId="{086473B2-3EB7-4714-B4C5-BF014234FC3A}" srcOrd="2" destOrd="0" presId="urn:microsoft.com/office/officeart/2008/layout/LinedList"/>
    <dgm:cxn modelId="{1C4DB01D-F358-4C12-AC28-3DA16AE26462}" type="presParOf" srcId="{1D4C9805-1F4D-47B6-B3BB-DCB33BC0D31F}" destId="{0FFE1227-8585-4745-9581-C321710B89CF}" srcOrd="2" destOrd="0" presId="urn:microsoft.com/office/officeart/2008/layout/LinedList"/>
    <dgm:cxn modelId="{F5C107B8-E8FF-44C8-983B-493E0416AB0B}" type="presParOf" srcId="{1D4C9805-1F4D-47B6-B3BB-DCB33BC0D31F}" destId="{BB7FB0E4-F8E5-4C3A-82EE-EEBEF2EEFDEB}" srcOrd="3" destOrd="0" presId="urn:microsoft.com/office/officeart/2008/layout/LinedList"/>
    <dgm:cxn modelId="{8A8A5AB4-53FB-4BED-B335-1748252F9FCE}" type="presParOf" srcId="{1D4C9805-1F4D-47B6-B3BB-DCB33BC0D31F}" destId="{5D7E67EC-0DF1-40E5-8FAC-C4EA7B1BBFBF}" srcOrd="4" destOrd="0" presId="urn:microsoft.com/office/officeart/2008/layout/LinedList"/>
    <dgm:cxn modelId="{6706F79B-E5AC-4910-84C5-BAAC1CE92538}" type="presParOf" srcId="{5D7E67EC-0DF1-40E5-8FAC-C4EA7B1BBFBF}" destId="{3981B904-E8F8-4626-BEB1-4066EE91F536}" srcOrd="0" destOrd="0" presId="urn:microsoft.com/office/officeart/2008/layout/LinedList"/>
    <dgm:cxn modelId="{E7F4C9CC-0163-432E-8AAA-4C7AEC0B32A6}" type="presParOf" srcId="{5D7E67EC-0DF1-40E5-8FAC-C4EA7B1BBFBF}" destId="{7AB0DC7C-1B48-4946-B091-CC4A36CF3249}" srcOrd="1" destOrd="0" presId="urn:microsoft.com/office/officeart/2008/layout/LinedList"/>
    <dgm:cxn modelId="{3081F417-63B4-418B-9FD0-BD853EC74FA1}" type="presParOf" srcId="{5D7E67EC-0DF1-40E5-8FAC-C4EA7B1BBFBF}" destId="{B5B953D2-37FC-4C9D-B578-9CB1F9355E4E}" srcOrd="2" destOrd="0" presId="urn:microsoft.com/office/officeart/2008/layout/LinedList"/>
    <dgm:cxn modelId="{E3AF8B00-8372-46BA-8814-B5EB7FDE3099}" type="presParOf" srcId="{1D4C9805-1F4D-47B6-B3BB-DCB33BC0D31F}" destId="{42165CE7-FEA4-4A40-89E9-81ED04E55005}" srcOrd="5" destOrd="0" presId="urn:microsoft.com/office/officeart/2008/layout/LinedList"/>
    <dgm:cxn modelId="{FDEF28C5-C714-4107-A86F-06B957586837}" type="presParOf" srcId="{1D4C9805-1F4D-47B6-B3BB-DCB33BC0D31F}" destId="{C497BDF3-325A-4DF6-8CA8-B8065A1FA6D0}" srcOrd="6" destOrd="0" presId="urn:microsoft.com/office/officeart/2008/layout/LinedList"/>
    <dgm:cxn modelId="{7C80099A-B4C2-4CE9-98C4-3D477C937D86}" type="presParOf" srcId="{1D4C9805-1F4D-47B6-B3BB-DCB33BC0D31F}" destId="{2F27A341-93B8-4DDB-879D-07D081B9478B}" srcOrd="7" destOrd="0" presId="urn:microsoft.com/office/officeart/2008/layout/LinedList"/>
    <dgm:cxn modelId="{344069E4-BA08-42D6-A51B-281DC8F04422}" type="presParOf" srcId="{2F27A341-93B8-4DDB-879D-07D081B9478B}" destId="{935A5915-7BF2-4B93-8D81-7C90DDAD849E}" srcOrd="0" destOrd="0" presId="urn:microsoft.com/office/officeart/2008/layout/LinedList"/>
    <dgm:cxn modelId="{283DD3E5-5860-45FC-B7D6-2CAEC45271F0}" type="presParOf" srcId="{2F27A341-93B8-4DDB-879D-07D081B9478B}" destId="{0A5A9CF0-981D-493B-A99E-AD1A2AE9337D}" srcOrd="1" destOrd="0" presId="urn:microsoft.com/office/officeart/2008/layout/LinedList"/>
    <dgm:cxn modelId="{E8AD81B2-61DB-4599-8A27-5B99687958BE}" type="presParOf" srcId="{2F27A341-93B8-4DDB-879D-07D081B9478B}" destId="{A77294F4-D40B-4696-B6C6-ECAD8A4022AE}" srcOrd="2" destOrd="0" presId="urn:microsoft.com/office/officeart/2008/layout/LinedList"/>
    <dgm:cxn modelId="{4E8D7D74-820E-4C60-841B-48D0C40D6CF0}" type="presParOf" srcId="{1D4C9805-1F4D-47B6-B3BB-DCB33BC0D31F}" destId="{ECA5F2EA-3496-4204-83A7-E7F7482A6E1F}" srcOrd="8" destOrd="0" presId="urn:microsoft.com/office/officeart/2008/layout/LinedList"/>
    <dgm:cxn modelId="{287485C6-FCAC-4DBB-A33D-E5F6C91C9E9C}" type="presParOf" srcId="{1D4C9805-1F4D-47B6-B3BB-DCB33BC0D31F}" destId="{7FEC26AB-380E-4EFF-B5AB-7FCFEC976F21}" srcOrd="9" destOrd="0" presId="urn:microsoft.com/office/officeart/2008/layout/LinedList"/>
    <dgm:cxn modelId="{D6025185-71AD-452B-90A6-E52D597A7CA5}" type="presParOf" srcId="{1D4C9805-1F4D-47B6-B3BB-DCB33BC0D31F}" destId="{708F4EA7-250F-4372-9D84-20CE3B57CFE7}" srcOrd="10" destOrd="0" presId="urn:microsoft.com/office/officeart/2008/layout/LinedList"/>
    <dgm:cxn modelId="{5B440E23-9AE2-4562-A1CF-68363E0D158D}" type="presParOf" srcId="{708F4EA7-250F-4372-9D84-20CE3B57CFE7}" destId="{5839E8A3-E755-4170-86C6-59A6C13EAE78}" srcOrd="0" destOrd="0" presId="urn:microsoft.com/office/officeart/2008/layout/LinedList"/>
    <dgm:cxn modelId="{0ACEAFCC-75BD-4F1E-9A8A-4F710A610257}" type="presParOf" srcId="{708F4EA7-250F-4372-9D84-20CE3B57CFE7}" destId="{0E09F58E-9594-4232-82F0-B396CE6F4DA2}" srcOrd="1" destOrd="0" presId="urn:microsoft.com/office/officeart/2008/layout/LinedList"/>
    <dgm:cxn modelId="{25CA431B-40C9-434D-866C-D847A4780452}" type="presParOf" srcId="{708F4EA7-250F-4372-9D84-20CE3B57CFE7}" destId="{CFF1DC9E-6C84-48F5-8FB8-5966737F52A6}" srcOrd="2" destOrd="0" presId="urn:microsoft.com/office/officeart/2008/layout/LinedList"/>
    <dgm:cxn modelId="{4CF72921-8AB9-4282-B559-AE3B3E0C0F60}" type="presParOf" srcId="{1D4C9805-1F4D-47B6-B3BB-DCB33BC0D31F}" destId="{9CB04CBF-F5B2-4FB9-B1AD-0C32F67E104A}" srcOrd="11" destOrd="0" presId="urn:microsoft.com/office/officeart/2008/layout/LinedList"/>
    <dgm:cxn modelId="{497F564B-EB61-4450-95BD-B6500EFD9A74}" type="presParOf" srcId="{1D4C9805-1F4D-47B6-B3BB-DCB33BC0D31F}" destId="{1BC7329E-8C95-4607-9D83-A6A92331B2EF}" srcOrd="12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FEFB2B-4DF5-4D95-8C40-EE1B7B4B054A}">
      <dsp:nvSpPr>
        <dsp:cNvPr id="0" name=""/>
        <dsp:cNvSpPr/>
      </dsp:nvSpPr>
      <dsp:spPr>
        <a:xfrm>
          <a:off x="0" y="0"/>
          <a:ext cx="6735443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BD3991-9AA8-4FD7-BA47-71AE55EB9890}">
      <dsp:nvSpPr>
        <dsp:cNvPr id="0" name=""/>
        <dsp:cNvSpPr/>
      </dsp:nvSpPr>
      <dsp:spPr>
        <a:xfrm>
          <a:off x="0" y="0"/>
          <a:ext cx="1347088" cy="55646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1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800" b="1" kern="1200" dirty="0"/>
            <a:t>Please share either in chat or by raising your hand</a:t>
          </a:r>
          <a:endParaRPr lang="en-US" sz="2800" b="1" kern="1200" dirty="0"/>
        </a:p>
      </dsp:txBody>
      <dsp:txXfrm>
        <a:off x="0" y="0"/>
        <a:ext cx="1347088" cy="5564602"/>
      </dsp:txXfrm>
    </dsp:sp>
    <dsp:sp modelId="{874276F7-4382-4404-8BD0-530DC0B7769E}">
      <dsp:nvSpPr>
        <dsp:cNvPr id="0" name=""/>
        <dsp:cNvSpPr/>
      </dsp:nvSpPr>
      <dsp:spPr>
        <a:xfrm>
          <a:off x="1448120" y="65413"/>
          <a:ext cx="5287322" cy="1308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CA" sz="2200" kern="1200" dirty="0"/>
            <a:t>1. How was that discussion for you?</a:t>
          </a:r>
          <a:endParaRPr lang="en-US" sz="2200" kern="1200" dirty="0"/>
        </a:p>
      </dsp:txBody>
      <dsp:txXfrm>
        <a:off x="1448120" y="65413"/>
        <a:ext cx="5287322" cy="1308279"/>
      </dsp:txXfrm>
    </dsp:sp>
    <dsp:sp modelId="{0FFE1227-8585-4745-9581-C321710B89CF}">
      <dsp:nvSpPr>
        <dsp:cNvPr id="0" name=""/>
        <dsp:cNvSpPr/>
      </dsp:nvSpPr>
      <dsp:spPr>
        <a:xfrm>
          <a:off x="1347088" y="1373693"/>
          <a:ext cx="538835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B0DC7C-1B48-4946-B091-CC4A36CF3249}">
      <dsp:nvSpPr>
        <dsp:cNvPr id="0" name=""/>
        <dsp:cNvSpPr/>
      </dsp:nvSpPr>
      <dsp:spPr>
        <a:xfrm>
          <a:off x="1448120" y="1439107"/>
          <a:ext cx="5287322" cy="1308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2. Did you learn anything interesting or surprising about your own resilience? If so, what?</a:t>
          </a:r>
          <a:endParaRPr lang="en-US" sz="2200" kern="1200" dirty="0"/>
        </a:p>
      </dsp:txBody>
      <dsp:txXfrm>
        <a:off x="1448120" y="1439107"/>
        <a:ext cx="5287322" cy="1308279"/>
      </dsp:txXfrm>
    </dsp:sp>
    <dsp:sp modelId="{42165CE7-FEA4-4A40-89E9-81ED04E55005}">
      <dsp:nvSpPr>
        <dsp:cNvPr id="0" name=""/>
        <dsp:cNvSpPr/>
      </dsp:nvSpPr>
      <dsp:spPr>
        <a:xfrm>
          <a:off x="1347088" y="2747386"/>
          <a:ext cx="538835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5A9CF0-981D-493B-A99E-AD1A2AE9337D}">
      <dsp:nvSpPr>
        <dsp:cNvPr id="0" name=""/>
        <dsp:cNvSpPr/>
      </dsp:nvSpPr>
      <dsp:spPr>
        <a:xfrm>
          <a:off x="1448120" y="2812800"/>
          <a:ext cx="5287322" cy="1308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3. How do you feel about the notion of contracting to your commitment?</a:t>
          </a:r>
          <a:endParaRPr lang="en-US" sz="2200" kern="1200" dirty="0"/>
        </a:p>
      </dsp:txBody>
      <dsp:txXfrm>
        <a:off x="1448120" y="2812800"/>
        <a:ext cx="5287322" cy="1308279"/>
      </dsp:txXfrm>
    </dsp:sp>
    <dsp:sp modelId="{ECA5F2EA-3496-4204-83A7-E7F7482A6E1F}">
      <dsp:nvSpPr>
        <dsp:cNvPr id="0" name=""/>
        <dsp:cNvSpPr/>
      </dsp:nvSpPr>
      <dsp:spPr>
        <a:xfrm>
          <a:off x="1347088" y="4121079"/>
          <a:ext cx="538835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09F58E-9594-4232-82F0-B396CE6F4DA2}">
      <dsp:nvSpPr>
        <dsp:cNvPr id="0" name=""/>
        <dsp:cNvSpPr/>
      </dsp:nvSpPr>
      <dsp:spPr>
        <a:xfrm>
          <a:off x="1448120" y="4186493"/>
          <a:ext cx="5287322" cy="13082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CA" sz="2200" kern="1200" dirty="0"/>
            <a:t>4. What are some ideas of how could you transfer this activity into ways of supporting your employees’ resilience?</a:t>
          </a:r>
          <a:endParaRPr lang="en-US" sz="2200" kern="1200" dirty="0"/>
        </a:p>
      </dsp:txBody>
      <dsp:txXfrm>
        <a:off x="1448120" y="4186493"/>
        <a:ext cx="5287322" cy="1308279"/>
      </dsp:txXfrm>
    </dsp:sp>
    <dsp:sp modelId="{9CB04CBF-F5B2-4FB9-B1AD-0C32F67E104A}">
      <dsp:nvSpPr>
        <dsp:cNvPr id="0" name=""/>
        <dsp:cNvSpPr/>
      </dsp:nvSpPr>
      <dsp:spPr>
        <a:xfrm>
          <a:off x="1347088" y="5494772"/>
          <a:ext cx="538835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DE578-A9D8-4FC8-A73C-F48A2271506F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91AF1F-2410-44CF-9EF7-288F2E1AA00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41225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91AF1F-2410-44CF-9EF7-288F2E1AA00C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227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057C9-5204-7C0C-ABEA-03DF87E3B0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91974-1F8E-2FEB-6AB1-FA4963E7E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D722AD-D90A-8BE2-AAFC-F60523881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A475F-36CD-262C-F94E-A913A32A1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9D38B-F25E-213A-A858-392A229A4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  <p:sp>
        <p:nvSpPr>
          <p:cNvPr id="7" name="hrSlideMaster.Title SlideHeader" descr=" ">
            <a:extLst>
              <a:ext uri="{FF2B5EF4-FFF2-40B4-BE49-F238E27FC236}">
                <a16:creationId xmlns:a16="http://schemas.microsoft.com/office/drawing/2014/main" id="{9A47F067-E399-FF0D-0436-7A6A65029DB2}"/>
              </a:ext>
            </a:extLst>
          </p:cNvPr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55698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DD8A6-21C6-4C2A-BF04-60E314FC8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DF25D3-84BE-3E8C-CEFD-09E059D72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4CCF8-8132-8D42-0A97-C30F5594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63892-4B0E-2F9A-074A-813F88F12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CBDDB-5612-132E-F48D-F214A578A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  <p:sp>
        <p:nvSpPr>
          <p:cNvPr id="7" name="hrSlideMaster.Title and Vertical TextHeader" descr=" ">
            <a:extLst>
              <a:ext uri="{FF2B5EF4-FFF2-40B4-BE49-F238E27FC236}">
                <a16:creationId xmlns:a16="http://schemas.microsoft.com/office/drawing/2014/main" id="{E64CE0CE-BABC-5B2B-1AA1-1E51DDA29CD4}"/>
              </a:ext>
            </a:extLst>
          </p:cNvPr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026768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203451-F1C7-0BC4-0AC1-A8FFD799DF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5C368-5E51-F929-84EB-F3069C509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FDBD9-2228-4CAE-227B-7F384D800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13756-B9C8-801C-E627-CC25F61BA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52D79E-D9A2-40C2-1359-7FCE24F20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  <p:sp>
        <p:nvSpPr>
          <p:cNvPr id="7" name="hrSlideMaster.Vertical Title and TextHeader" descr=" ">
            <a:extLst>
              <a:ext uri="{FF2B5EF4-FFF2-40B4-BE49-F238E27FC236}">
                <a16:creationId xmlns:a16="http://schemas.microsoft.com/office/drawing/2014/main" id="{8CF5368C-18D5-C525-23F4-BE56BEF25646}"/>
              </a:ext>
            </a:extLst>
          </p:cNvPr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0556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FAC2-631C-30CB-F6C4-6A620316C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AEABF5-ECE3-FDB3-3FFA-D298CBFC6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0CDAF3-B6E9-2E32-CD17-F05E5CCCF5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7C2C03-E25D-10EC-17D7-B8E09226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2F7BCD-8786-E003-0DD5-632EB6CE2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  <p:sp>
        <p:nvSpPr>
          <p:cNvPr id="7" name="hrSlideMaster.Title and ContentHeader" descr=" ">
            <a:extLst>
              <a:ext uri="{FF2B5EF4-FFF2-40B4-BE49-F238E27FC236}">
                <a16:creationId xmlns:a16="http://schemas.microsoft.com/office/drawing/2014/main" id="{3D0D7ADA-1902-0B59-4012-840AECE6ADC8}"/>
              </a:ext>
            </a:extLst>
          </p:cNvPr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3947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5095C-B7B4-F6CE-9753-52F5E3E61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FAC0F8-1EA0-8531-9A15-E4EFB1F76A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641A65-BC73-9747-2582-6EAF76D0F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637C3-0512-4910-731D-2EB282FEB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54A46-2A94-2780-9AEF-B0776E21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  <p:sp>
        <p:nvSpPr>
          <p:cNvPr id="7" name="hrSlideMaster.Section HeaderHeader" descr=" ">
            <a:extLst>
              <a:ext uri="{FF2B5EF4-FFF2-40B4-BE49-F238E27FC236}">
                <a16:creationId xmlns:a16="http://schemas.microsoft.com/office/drawing/2014/main" id="{186486FC-C7DD-B6B8-928E-EB90A652D3E2}"/>
              </a:ext>
            </a:extLst>
          </p:cNvPr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47229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5C35B0-F40F-29CF-DC96-0CCEA2DCBC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99E59-1D95-DFD5-6FED-4D92BB6627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9A10C1-E214-EF17-4A07-D8FAF78426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F5900-1F64-18F6-3616-6DDAB9DCA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D11124-A2C6-1307-CAEB-209E16CAE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F7E511-F900-34F9-1DD5-F7B535FDA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  <p:sp>
        <p:nvSpPr>
          <p:cNvPr id="8" name="hrSlideMaster.Two ContentHeader" descr=" ">
            <a:extLst>
              <a:ext uri="{FF2B5EF4-FFF2-40B4-BE49-F238E27FC236}">
                <a16:creationId xmlns:a16="http://schemas.microsoft.com/office/drawing/2014/main" id="{BEF1F1D4-E88A-866C-A68F-DE0C470AA850}"/>
              </a:ext>
            </a:extLst>
          </p:cNvPr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290353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07B95-9CAF-1A9F-E930-4FB130D8E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D10F01-8379-0B9E-D284-24EDC2FBC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A1A697-48E5-A60F-B91A-7898A1CF7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988FA2-C7C5-06A8-8930-35AD43D22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B75380-7BA0-644E-2F0D-A0E3FD5EE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B1A750-5C72-24FD-A5C9-800D0CB51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23B489-81C2-7B2E-0ED6-1B0F6CBE1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06F7D3-A928-663E-9D93-AE126B5CB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hrSlideMaster.ComparisonHeader" descr=" ">
            <a:extLst>
              <a:ext uri="{FF2B5EF4-FFF2-40B4-BE49-F238E27FC236}">
                <a16:creationId xmlns:a16="http://schemas.microsoft.com/office/drawing/2014/main" id="{23A1D2D4-ED7D-80C5-1896-FAEEB1DE681D}"/>
              </a:ext>
            </a:extLst>
          </p:cNvPr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313195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A2D1F8-C500-99F5-6BA0-5A192F90C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5C79EF-D209-4D08-3355-24DC6BE4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AD2AD-E345-24DC-057A-EF97612FE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3383FA-E441-5C75-6CE7-28447C573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  <p:sp>
        <p:nvSpPr>
          <p:cNvPr id="6" name="hrSlideMaster.Title OnlyHeader" descr=" ">
            <a:extLst>
              <a:ext uri="{FF2B5EF4-FFF2-40B4-BE49-F238E27FC236}">
                <a16:creationId xmlns:a16="http://schemas.microsoft.com/office/drawing/2014/main" id="{133C06F3-BDC7-6FB1-6B08-8890F146682E}"/>
              </a:ext>
            </a:extLst>
          </p:cNvPr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776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54620C6-B2A4-AC8E-AADA-9E742B371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7315A4-BEB7-C62B-78E2-D920C340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93F00-B9CA-C9EF-848B-E26AF177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  <p:sp>
        <p:nvSpPr>
          <p:cNvPr id="5" name="hrSlideMaster.BlankHeader" descr=" ">
            <a:extLst>
              <a:ext uri="{FF2B5EF4-FFF2-40B4-BE49-F238E27FC236}">
                <a16:creationId xmlns:a16="http://schemas.microsoft.com/office/drawing/2014/main" id="{26A24BF6-42E2-200D-7473-179F09C79561}"/>
              </a:ext>
            </a:extLst>
          </p:cNvPr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9975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355835-565F-6BC0-B37C-067B8EBF8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A899C-5BB6-2025-83AD-774C2393E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371D0D-6D43-0D4E-A4F3-510CB3063B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829285-080E-4F6C-ECB7-64D7487A3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BF37B0-E50F-BFAA-18A4-9DD91ECCB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B803FD-19FB-B73C-D8C3-A4B3D4665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  <p:sp>
        <p:nvSpPr>
          <p:cNvPr id="8" name="hrSlideMaster.Content with CaptionHeader" descr=" ">
            <a:extLst>
              <a:ext uri="{FF2B5EF4-FFF2-40B4-BE49-F238E27FC236}">
                <a16:creationId xmlns:a16="http://schemas.microsoft.com/office/drawing/2014/main" id="{5E9CF1BE-BD67-FA09-3DCF-416A4C63590D}"/>
              </a:ext>
            </a:extLst>
          </p:cNvPr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5501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4E446-24C1-E15A-D1D7-BC2498C2A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7CAB71-B70A-62E1-4118-9C53643B69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DC702-D4FA-679E-B766-BDA91AF8E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A61F37-6582-64AC-A3D9-76F90B20D4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CCA16F-E150-E1FB-708A-2AF62F454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58F95B-0732-83DA-CA86-7293BEDF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  <p:sp>
        <p:nvSpPr>
          <p:cNvPr id="8" name="hrSlideMaster.Picture with CaptionHeader" descr=" ">
            <a:extLst>
              <a:ext uri="{FF2B5EF4-FFF2-40B4-BE49-F238E27FC236}">
                <a16:creationId xmlns:a16="http://schemas.microsoft.com/office/drawing/2014/main" id="{E3958F7B-8782-AA30-12C4-8786D933E009}"/>
              </a:ext>
            </a:extLst>
          </p:cNvPr>
          <p:cNvSpPr txBox="1"/>
          <p:nvPr userDrawn="1"/>
        </p:nvSpPr>
        <p:spPr>
          <a:xfrm>
            <a:off x="0" y="0"/>
            <a:ext cx="12192000" cy="223138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en-CA" sz="850" b="0" i="0" u="none" baseline="0">
                <a:solidFill>
                  <a:srgbClr val="000000"/>
                </a:solidFill>
                <a:latin typeface="Microsoft Sans Serif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89921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D89EFB-A435-2EB2-24DE-A14032B44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42CE4C-C1B0-A585-5336-3C2C64E52D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E06226-E82E-A513-E8B8-B9111CFD72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EEB11-62FB-4B68-8401-5C7AACAA824A}" type="datetimeFigureOut">
              <a:rPr lang="en-CA" smtClean="0"/>
              <a:t>2024-11-28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ABC1E-6537-9E9A-F377-3B429AB8AA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F296A-E5C8-07E5-E62D-409BF27A5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9F297-7FE4-476E-9D42-9DAAE9716D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1259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122gc-my.sharepoint.com/:w:/r/personal/nicole_gowan_cra-arc_gc_ca/Documents/ORHR%20Strategic%20Planning%202024-25/Resilience%20Strategies%20-%20Leadership%20self-assement_BIL.docx?d=w016ee5a3ce974251a115741b28b925c9&amp;csf=1&amp;web=1&amp;e=q5PLFb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783D51-F9D0-0196-189E-9A67E78698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CA" b="1" dirty="0"/>
              <a:t>The Importance of Resilience</a:t>
            </a:r>
            <a:endParaRPr lang="en-CA" b="1"/>
          </a:p>
        </p:txBody>
      </p:sp>
    </p:spTree>
    <p:extLst>
      <p:ext uri="{BB962C8B-B14F-4D97-AF65-F5344CB8AC3E}">
        <p14:creationId xmlns:p14="http://schemas.microsoft.com/office/powerpoint/2010/main" val="1483552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C632992-F902-5C6A-E445-463F6EDE0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360" y="6008"/>
            <a:ext cx="5558489" cy="1325563"/>
          </a:xfrm>
        </p:spPr>
        <p:txBody>
          <a:bodyPr>
            <a:normAutofit/>
          </a:bodyPr>
          <a:lstStyle/>
          <a:p>
            <a:r>
              <a:rPr lang="en-CA" b="1" kern="100" dirty="0">
                <a:latin typeface="Calibri" panose="020F0502020204030204" pitchFamily="34" charset="0"/>
                <a:cs typeface="Calibri" panose="020F0502020204030204" pitchFamily="34" charset="0"/>
              </a:rPr>
              <a:t>Task Instructions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24B02-27B7-7EB4-609B-A15FC6968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361" y="1331572"/>
            <a:ext cx="6189077" cy="5669757"/>
          </a:xfrm>
        </p:spPr>
        <p:txBody>
          <a:bodyPr wrap="square">
            <a:spAutoFit/>
          </a:bodyPr>
          <a:lstStyle/>
          <a:p>
            <a:r>
              <a:rPr lang="en-CA" sz="1800" dirty="0"/>
              <a:t>Break out rooms, in pairs, 20 minutes total</a:t>
            </a:r>
          </a:p>
          <a:p>
            <a:r>
              <a:rPr lang="en-CA" sz="1800" dirty="0"/>
              <a:t>Download self-assessment from chat – save it for yourself somewhere else. </a:t>
            </a:r>
          </a:p>
          <a:p>
            <a:pPr marL="457200" lvl="1" indent="0">
              <a:buNone/>
            </a:pPr>
            <a:r>
              <a:rPr lang="en-CA" sz="1800" b="1" u="sng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Resilience Strategies - Leadership self-assement_BIL.docx</a:t>
            </a:r>
            <a:endParaRPr lang="en-CA" sz="18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en-CA" sz="1800" dirty="0"/>
              <a:t>With your partner, I would like you to go through the self-assessment together and discuss the different ways that:</a:t>
            </a:r>
          </a:p>
          <a:p>
            <a:pPr marL="914400" lvl="1" indent="-457200">
              <a:buAutoNum type="arabicParenR"/>
            </a:pPr>
            <a:r>
              <a:rPr lang="en-CA" sz="1800" dirty="0"/>
              <a:t>you already support your own resilience (as human beings) and </a:t>
            </a:r>
          </a:p>
          <a:p>
            <a:pPr marL="914400" lvl="1" indent="-457200">
              <a:buAutoNum type="arabicParenR"/>
            </a:pPr>
            <a:r>
              <a:rPr lang="en-CA" sz="1800" dirty="0"/>
              <a:t>new ways that can strengthen your own resilience. </a:t>
            </a:r>
          </a:p>
          <a:p>
            <a:pPr lvl="0"/>
            <a:r>
              <a:rPr lang="en-CA" sz="1800" dirty="0"/>
              <a:t>You can each have your own ideas; you do not need to reach a common agreement on your ideas.</a:t>
            </a:r>
          </a:p>
          <a:p>
            <a:pPr lvl="0"/>
            <a:r>
              <a:rPr lang="en-CA" sz="1800" dirty="0"/>
              <a:t>Contract with each other to have at least one follow-up discussion /check in with your partner about this in the weeks to come.</a:t>
            </a:r>
          </a:p>
          <a:p>
            <a:pPr lvl="0"/>
            <a:r>
              <a:rPr lang="en-CA" sz="1800" b="1" dirty="0"/>
              <a:t>Commit to:</a:t>
            </a:r>
          </a:p>
          <a:p>
            <a:pPr marL="914400" lvl="1" indent="-457200">
              <a:buFont typeface="Arial" panose="020B0604020202020204" pitchFamily="34" charset="0"/>
              <a:buAutoNum type="arabicParenR"/>
            </a:pPr>
            <a:r>
              <a:rPr lang="en-CA" sz="1800" b="1" dirty="0"/>
              <a:t>at least 3 or 4 new ideas for yourself and </a:t>
            </a:r>
          </a:p>
          <a:p>
            <a:pPr marL="914400" lvl="1" indent="-457200">
              <a:buFont typeface="Arial" panose="020B0604020202020204" pitchFamily="34" charset="0"/>
              <a:buAutoNum type="arabicParenR"/>
            </a:pPr>
            <a:r>
              <a:rPr lang="en-CA" sz="1800" b="1" dirty="0"/>
              <a:t>a check-in date with your partner.</a:t>
            </a:r>
          </a:p>
          <a:p>
            <a:endParaRPr lang="en-CA" sz="1800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47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D801F0-D938-D757-9368-B8E6FF232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CA" b="1" kern="1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Debrief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CC3524B1-D02B-0916-6D31-DDDCA600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08703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9206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8CE7B5-E5D7-EA21-7C30-276A569BD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CA" b="1" kern="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Resilient Employees Are More Adaptable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14333-D618-F728-B9C6-A2E79BBFB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4212936"/>
          </a:xfrm>
        </p:spPr>
        <p:txBody>
          <a:bodyPr>
            <a:normAutofit/>
          </a:bodyPr>
          <a:lstStyle/>
          <a:p>
            <a:r>
              <a:rPr lang="en-CA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When employees are adaptable, they can quickly adjust to new circumstances and unexpected changes.</a:t>
            </a:r>
            <a:endParaRPr lang="en-CA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They are not easily overwhelmed by unexpected events, and they are able to think on their feet to come up with solutions that can help the organization navigate challenging situations.</a:t>
            </a:r>
            <a:endParaRPr lang="en-CA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CA" sz="22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Adaptable employees are flexible and open-minded, which allows them to adjust their work style and priorities in response to changing circumstances.</a:t>
            </a:r>
            <a:endParaRPr lang="en-CA" sz="22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229799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46AA3D-D500-F304-1E49-3D83F700C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53572"/>
            <a:ext cx="3887234" cy="4461163"/>
          </a:xfrm>
        </p:spPr>
        <p:txBody>
          <a:bodyPr>
            <a:normAutofit/>
          </a:bodyPr>
          <a:lstStyle/>
          <a:p>
            <a:r>
              <a:rPr lang="en-CA" b="1" kern="1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Resilient Employees Are Better at Problem-Solving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B5873-ABB9-BEE4-A2AE-652D775B7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Resilient employees are able to approach problems and challenges with a creative and analytical mindset.</a:t>
            </a:r>
          </a:p>
          <a:p>
            <a:pPr marL="228600" lvl="1"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Obstacles do not deter them, instead, they see them as opportunities to learn and grow.</a:t>
            </a:r>
          </a:p>
          <a:p>
            <a:pPr marL="228600" lvl="1"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Resilient employees are skilled at analyzing problems and breaking them down into manageable parts.</a:t>
            </a:r>
          </a:p>
          <a:p>
            <a:pPr marL="228600" lvl="1"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They are also adept at coming up with multiple solutions to a single problem, and they are not afraid to experiment with different approaches until they find the best one.</a:t>
            </a:r>
          </a:p>
          <a:p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3702135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06D3DF-60B3-A7E4-B4E7-FBA1D6722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CA" b="1" kern="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Resilience Leads to Increased Productivity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AE354-C805-F530-693A-94D6780F34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Resilient employees are able to work efficiently and effectively, even when faced with challenging situations or unexpected obstacles.</a:t>
            </a:r>
          </a:p>
          <a:p>
            <a:pPr marL="228600" lvl="1"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When employees are resilient, they’re able to maintain a high level of focus and motivation, which allows them to complete tasks quickly and accurately.</a:t>
            </a:r>
          </a:p>
          <a:p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409135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B43550-75E5-C29F-1974-3B9612E82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53572"/>
            <a:ext cx="3887234" cy="4461163"/>
          </a:xfrm>
        </p:spPr>
        <p:txBody>
          <a:bodyPr>
            <a:normAutofit/>
          </a:bodyPr>
          <a:lstStyle/>
          <a:p>
            <a:r>
              <a:rPr lang="en-CA" b="1" kern="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Resilience Leads to Better Communication in the Workplace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F94BE-2735-5851-71B9-F2347F9B2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Resilient employees are able to communicate effectively with their colleagues, superiors, and subordinates, even in challenging or stressful situations.</a:t>
            </a:r>
          </a:p>
          <a:p>
            <a:pPr marL="228600" lvl="1"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They are able to express themselves clearly and succinctly, and they are also able to listen actively and empathetically.</a:t>
            </a:r>
          </a:p>
          <a:p>
            <a:pPr marL="228600" lvl="1"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Resilient employees are able to build strong relationships with their colleagues, which can lead to better teamwork and improved morale.</a:t>
            </a:r>
          </a:p>
          <a:p>
            <a:pPr marL="228600" lvl="1"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They are also able to resolve conflicts and misunderstandings more effectively, which can help prevent these issues from escalating and causing further problems down the line.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10152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9B29A6-ACCE-E481-720C-EE3B89AFE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CA" b="1" kern="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Resilient Employees Manage Stress Better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47ED31-A110-D139-EA22-483747652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 fontScale="92500" lnSpcReduction="20000"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By developing resilience skills, employees can learn to manage their stress levels and maintain a healthy work-life balance, which can lead to improved mental health and well-being.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Resilient employees are better able to manage stress and cope with challenges, which can help prevent stress from becoming overwhelming or leading to burnout.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Reduced stress can also have a positive impact on the organization as a whole.</a:t>
            </a:r>
          </a:p>
          <a:p>
            <a:pPr marL="0" indent="0">
              <a:buNone/>
            </a:pPr>
            <a:endParaRPr lang="en-CA" sz="1500" dirty="0"/>
          </a:p>
        </p:txBody>
      </p:sp>
    </p:spTree>
    <p:extLst>
      <p:ext uri="{BB962C8B-B14F-4D97-AF65-F5344CB8AC3E}">
        <p14:creationId xmlns:p14="http://schemas.microsoft.com/office/powerpoint/2010/main" val="3277776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65E8DA2-51C5-2A8E-37D7-1898F80958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53572"/>
            <a:ext cx="3887234" cy="4461163"/>
          </a:xfrm>
        </p:spPr>
        <p:txBody>
          <a:bodyPr>
            <a:normAutofit/>
          </a:bodyPr>
          <a:lstStyle/>
          <a:p>
            <a:r>
              <a:rPr lang="en-CA" b="1" kern="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Resilience Leads to Improved Mental Health in the Workplace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CE904-509A-A761-B6FE-D5B8DFA0F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228600" lvl="1">
              <a:lnSpc>
                <a:spcPct val="80000"/>
              </a:lnSpc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Resilient employees are better equipped to manage their emotions and cope with challenging situations, which can help prevent mental health issues such as anxiety and depression.</a:t>
            </a:r>
          </a:p>
          <a:p>
            <a:pPr marL="228600" lvl="1">
              <a:lnSpc>
                <a:spcPct val="80000"/>
              </a:lnSpc>
              <a:spcBef>
                <a:spcPts val="1000"/>
              </a:spcBef>
            </a:pPr>
            <a:r>
              <a:rPr lang="en-CA" sz="2200" kern="100" dirty="0">
                <a:latin typeface="Calibri" panose="020F0502020204030204" pitchFamily="34" charset="0"/>
                <a:cs typeface="Calibri" panose="020F0502020204030204" pitchFamily="34" charset="0"/>
              </a:rPr>
              <a:t>By developing resilience skills, employees can learn to recognize and manage their emotions, maintain a positive outlook, and seek support when needed.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6391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4AF30D-509C-B6A3-15E6-B15054A86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CA" b="1" kern="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Resilience Enhances Leadership Skills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4EF5C-0537-54BF-DDA0-D7467FF1D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911799" cy="4212936"/>
          </a:xfrm>
        </p:spPr>
        <p:txBody>
          <a:bodyPr>
            <a:normAutofit fontScale="92500" lnSpcReduction="20000"/>
          </a:bodyPr>
          <a:lstStyle/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Resilient leaders are better able to handle unexpected challenges, changes, and setbacks. They are better able to evaluate situations objectively and find solutions that work for their team and organization.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Also, resilient leaders are better able to communicate effectively with their team and share their vision and goals with their team and collaborate with team members to achieve them.</a:t>
            </a:r>
          </a:p>
          <a:p>
            <a:pPr marL="228600" lvl="1">
              <a:lnSpc>
                <a:spcPct val="100000"/>
              </a:lnSpc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They are also able to give and receive feedback constructively, which can lead to improved performance and productivity.</a:t>
            </a:r>
          </a:p>
          <a:p>
            <a:endParaRPr lang="en-CA" sz="1500" dirty="0"/>
          </a:p>
        </p:txBody>
      </p:sp>
    </p:spTree>
    <p:extLst>
      <p:ext uri="{BB962C8B-B14F-4D97-AF65-F5344CB8AC3E}">
        <p14:creationId xmlns:p14="http://schemas.microsoft.com/office/powerpoint/2010/main" val="3717016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AC74EA-79F9-B7BB-6A85-169812D86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53572"/>
            <a:ext cx="3887234" cy="4461163"/>
          </a:xfrm>
        </p:spPr>
        <p:txBody>
          <a:bodyPr>
            <a:normAutofit/>
          </a:bodyPr>
          <a:lstStyle/>
          <a:p>
            <a:r>
              <a:rPr lang="en-CA" b="1" kern="100" dirty="0">
                <a:solidFill>
                  <a:srgbClr val="FFFF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Resilience Leads to Greater Innovation</a:t>
            </a:r>
            <a:endParaRPr lang="en-CA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9786A-4C94-437B-B6FA-1F2AAB076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fontScale="92500"/>
          </a:bodyPr>
          <a:lstStyle/>
          <a:p>
            <a:pPr marL="228600" lvl="1"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Resilient employees are better equipped to think creatively and outside the box, which can lead to new ideas and solutions.</a:t>
            </a:r>
          </a:p>
          <a:p>
            <a:pPr marL="228600" lvl="1"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They are able to approach problems from different angles and are not afraid to take calculated risks.</a:t>
            </a:r>
          </a:p>
          <a:p>
            <a:pPr marL="228600" lvl="1"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This can lead to innovation and growth in the workplace, as new and improved ways of working can be identified and implemented.</a:t>
            </a:r>
          </a:p>
          <a:p>
            <a:pPr marL="228600" lvl="1"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Resilient employees are also better able to learn from failures and setbacks.</a:t>
            </a:r>
          </a:p>
          <a:p>
            <a:pPr marL="228600" lvl="1"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Rather than becoming discouraged or giving up, they are able to use these experiences to learn and grow.</a:t>
            </a:r>
          </a:p>
          <a:p>
            <a:pPr marL="228600" lvl="1">
              <a:spcBef>
                <a:spcPts val="1000"/>
              </a:spcBef>
            </a:pPr>
            <a:r>
              <a:rPr lang="en-CA" kern="100" dirty="0">
                <a:latin typeface="Calibri" panose="020F0502020204030204" pitchFamily="34" charset="0"/>
                <a:cs typeface="Calibri" panose="020F0502020204030204" pitchFamily="34" charset="0"/>
              </a:rPr>
              <a:t>This can lead to improved processes and ideas, as employees are better able to identify areas for improvement and develop solutions to overcome them.</a:t>
            </a:r>
          </a:p>
          <a:p>
            <a:endParaRPr lang="en-CA" sz="1700" dirty="0"/>
          </a:p>
        </p:txBody>
      </p:sp>
    </p:spTree>
    <p:extLst>
      <p:ext uri="{BB962C8B-B14F-4D97-AF65-F5344CB8AC3E}">
        <p14:creationId xmlns:p14="http://schemas.microsoft.com/office/powerpoint/2010/main" val="3096453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titus xmlns="http://schemas.titus.com/TitusProperties/">
  <TitusGUID xmlns="">b265e2fa-99d6-4361-865d-cb5014055514</TitusGUID>
  <TitusMetadata xmlns="">eyJucyI6Imh0dHA6XC9cL3d3dy50aXR1cy5jb21cL25zXC9DYW5hZGEgUmV2ZW51ZSBBZ2VuY3kiLCJwcm9wcyI6W3sibiI6IlNlY3VyaXR5Q2xhc3NpZmljYXRpb25MZXZlbCIsInZhbHMiOlt7InZhbHVlIjoiVU5DTEFTU0lGSUVEIn1dfSx7Im4iOiJMYW5ndWFnZVNlbGVjdGlvbiIsInZhbHMiOlt7InZhbHVlIjoiRU5HTElTSCJ9XX0seyJuIjoiVklTVUFMTUFSS0lOR1MiLCJ2YWxzIjpbeyJ2YWx1ZSI6Ik5PIn1dfV19</TitusMetadata>
</titus>
</file>

<file path=customXml/itemProps1.xml><?xml version="1.0" encoding="utf-8"?>
<ds:datastoreItem xmlns:ds="http://schemas.openxmlformats.org/officeDocument/2006/customXml" ds:itemID="{AD91E5E1-9203-4181-ADD8-2E1B1BDE9190}">
  <ds:schemaRefs>
    <ds:schemaRef ds:uri="http://schemas.titus.com/TitusProperties/"/>
    <ds:schemaRef ds:uri="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895</Words>
  <Application>Microsoft Office PowerPoint</Application>
  <PresentationFormat>Widescreen</PresentationFormat>
  <Paragraphs>55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Microsoft Sans Serif</vt:lpstr>
      <vt:lpstr>Times New Roman</vt:lpstr>
      <vt:lpstr>Office Theme</vt:lpstr>
      <vt:lpstr>The Importance of Resilience</vt:lpstr>
      <vt:lpstr>Resilient Employees Are More Adaptable</vt:lpstr>
      <vt:lpstr>Resilient Employees Are Better at Problem-Solving</vt:lpstr>
      <vt:lpstr>Resilience Leads to Increased Productivity</vt:lpstr>
      <vt:lpstr>Resilience Leads to Better Communication in the Workplace</vt:lpstr>
      <vt:lpstr>Resilient Employees Manage Stress Better</vt:lpstr>
      <vt:lpstr>Resilience Leads to Improved Mental Health in the Workplace</vt:lpstr>
      <vt:lpstr>Resilience Enhances Leadership Skills</vt:lpstr>
      <vt:lpstr>Resilience Leads to Greater Innovation</vt:lpstr>
      <vt:lpstr>Task Instructions</vt:lpstr>
      <vt:lpstr>Debrief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Resilience</dc:title>
  <dc:creator>Rack, Martine (She/ Her/ Elle)</dc:creator>
  <cp:keywords>SecurityClassificationLevel - UNCLASSIFIED, Creator - Rack, Martine (She/Her/Elle), EventDateandTime - 2024-11-27 at 03:00:54 PM, Martine (She/ Her/ Elle), EventDateandTime - 2024-11-27 at 03:07:04 PM, EventDateandTime - 2024-11-27 at 03:16:31 PM, EventDateandTime - 2024-11-27 at 03:17:08 PM, EventDateandTime - 2024-11-27 at 03:19:45 PM, EventDateandTime - 2024-11-27 at 03:23:50 PM, EventDateandTime - 2024-11-27 at 03:24:30 PM, EventDateandTime - 2024-11-28 at 12:28:18 PM, EventDateandTime - 2024-11-28 at 12:30:59 PM</cp:keywords>
  <cp:lastModifiedBy>Rack, Martine (She/ Her/ Elle)</cp:lastModifiedBy>
  <cp:revision>9</cp:revision>
  <dcterms:created xsi:type="dcterms:W3CDTF">2024-11-27T19:44:06Z</dcterms:created>
  <dcterms:modified xsi:type="dcterms:W3CDTF">2024-11-28T17:31:00Z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b265e2fa-99d6-4361-865d-cb5014055514</vt:lpwstr>
  </property>
  <property fmtid="{D5CDD505-2E9C-101B-9397-08002B2CF9AE}" pid="3" name="SecurityClassificationLevel">
    <vt:lpwstr>UNCLASSIFIED</vt:lpwstr>
  </property>
  <property fmtid="{D5CDD505-2E9C-101B-9397-08002B2CF9AE}" pid="4" name="LanguageSelection">
    <vt:lpwstr>ENGLISH</vt:lpwstr>
  </property>
  <property fmtid="{D5CDD505-2E9C-101B-9397-08002B2CF9AE}" pid="5" name="VISUALMARKINGS">
    <vt:lpwstr>NO</vt:lpwstr>
  </property>
</Properties>
</file>