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9" r:id="rId5"/>
    <p:sldId id="292" r:id="rId6"/>
    <p:sldId id="302" r:id="rId7"/>
    <p:sldId id="286" r:id="rId8"/>
    <p:sldId id="293" r:id="rId9"/>
    <p:sldId id="295" r:id="rId10"/>
    <p:sldId id="297" r:id="rId11"/>
    <p:sldId id="298" r:id="rId12"/>
    <p:sldId id="299" r:id="rId13"/>
    <p:sldId id="301" r:id="rId14"/>
    <p:sldId id="291" r:id="rId15"/>
    <p:sldId id="288" r:id="rId16"/>
    <p:sldId id="284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259"/>
            <p14:sldId id="292"/>
            <p14:sldId id="302"/>
            <p14:sldId id="286"/>
            <p14:sldId id="293"/>
            <p14:sldId id="295"/>
            <p14:sldId id="297"/>
            <p14:sldId id="298"/>
            <p14:sldId id="299"/>
            <p14:sldId id="301"/>
            <p14:sldId id="291"/>
            <p14:sldId id="28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LLIVAN, Lindsey" initials="SL" lastIdx="16" clrIdx="0">
    <p:extLst>
      <p:ext uri="{19B8F6BF-5375-455C-9EA6-DF929625EA0E}">
        <p15:presenceInfo xmlns:p15="http://schemas.microsoft.com/office/powerpoint/2012/main" userId="S-1-5-21-1463861888-1148693830-2432142812-165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0FF"/>
    <a:srgbClr val="BC873A"/>
    <a:srgbClr val="4575B4"/>
    <a:srgbClr val="31CCE8"/>
    <a:srgbClr val="118E97"/>
    <a:srgbClr val="118497"/>
    <a:srgbClr val="17B1CB"/>
    <a:srgbClr val="C1C139"/>
    <a:srgbClr val="A48F52"/>
    <a:srgbClr val="9C9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68149" autoAdjust="0"/>
  </p:normalViewPr>
  <p:slideViewPr>
    <p:cSldViewPr snapToGrid="0" snapToObjects="1">
      <p:cViewPr varScale="1">
        <p:scale>
          <a:sx n="74" d="100"/>
          <a:sy n="74" d="100"/>
        </p:scale>
        <p:origin x="2286" y="66"/>
      </p:cViewPr>
      <p:guideLst>
        <p:guide orient="horz" pos="25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4104" y="11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06700" cy="317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/>
              <a:t>2019-01-24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32100" cy="292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292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A57C-5FAA-4E66-BDD9-A79C3D547D7C}" type="datetimeFigureOut">
              <a:rPr lang="en-US" smtClean="0"/>
              <a:t>2019-01-24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4286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7259" y="4273550"/>
            <a:ext cx="6061587" cy="52667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303DE-3E45-4DD3-9505-92EF4803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7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1763" y="477838"/>
            <a:ext cx="3883025" cy="29130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91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590550"/>
            <a:ext cx="3830638" cy="2873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77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736600"/>
            <a:ext cx="4154488" cy="31162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319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832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64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9525" y="506413"/>
            <a:ext cx="4217988" cy="31638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10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354013"/>
            <a:ext cx="3946525" cy="2960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 smtClean="0"/>
          </a:p>
          <a:p>
            <a:fld id="{F19303DE-3E45-4DD3-9505-92EF4803EF9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7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354013"/>
            <a:ext cx="3946525" cy="2960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08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354013"/>
            <a:ext cx="3946525" cy="2960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784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354013"/>
            <a:ext cx="3946525" cy="2960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606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354013"/>
            <a:ext cx="3946525" cy="2960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29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354013"/>
            <a:ext cx="3946525" cy="2960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95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</a:t>
            </a:r>
            <a:r>
              <a:rPr lang="en-US" dirty="0" err="1" smtClean="0"/>
              <a:t>slidedoc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2543773"/>
          </a:xfrm>
        </p:spPr>
        <p:txBody>
          <a:bodyPr>
            <a:spAutoFit/>
          </a:bodyPr>
          <a:lstStyle>
            <a:lvl1pPr>
              <a:defRPr sz="5800" kern="1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All 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More</a:t>
            </a:r>
          </a:p>
          <a:p>
            <a:pPr lvl="8"/>
            <a:r>
              <a:rPr lang="en-US" dirty="0" smtClean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61766" y="6397715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8331889" y="6397715"/>
            <a:ext cx="240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</a:rPr>
              <a:t>|</a:t>
            </a:r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6" r:id="rId4"/>
    <p:sldLayoutId id="2147483658" r:id="rId5"/>
    <p:sldLayoutId id="2147483650" r:id="rId6"/>
    <p:sldLayoutId id="2147483657" r:id="rId7"/>
    <p:sldLayoutId id="2147483659" r:id="rId8"/>
    <p:sldLayoutId id="2147483654" r:id="rId9"/>
    <p:sldLayoutId id="2147483660" r:id="rId10"/>
    <p:sldLayoutId id="21474836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b="1" kern="1200" spc="-1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500" b="0" i="1" kern="1200">
          <a:solidFill>
            <a:schemeClr val="accent1"/>
          </a:solidFill>
          <a:latin typeface="Corbel" panose="020B0503020204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500" i="1" kern="1200">
          <a:solidFill>
            <a:schemeClr val="tx2"/>
          </a:solidFill>
          <a:latin typeface="Corbel" panose="020B050302020402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100" b="1" kern="1200">
          <a:solidFill>
            <a:schemeClr val="accent4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0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171450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344488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4.w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199" y="358925"/>
            <a:ext cx="7667897" cy="1611766"/>
          </a:xfrm>
        </p:spPr>
        <p:txBody>
          <a:bodyPr/>
          <a:lstStyle/>
          <a:p>
            <a:r>
              <a:rPr lang="en-US" sz="5400" dirty="0" smtClean="0"/>
              <a:t>Public Trust and Social Cohesion</a:t>
            </a:r>
            <a:br>
              <a:rPr lang="en-US" sz="5400" dirty="0" smtClean="0"/>
            </a:br>
            <a:endParaRPr lang="en-US" sz="32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69780" y="3496727"/>
            <a:ext cx="6117022" cy="285677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200" dirty="0" smtClean="0"/>
              <a:t>Kathryn Campbell CSC, Secretary, 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 Australian Department of Social Services</a:t>
            </a:r>
          </a:p>
          <a:p>
            <a:r>
              <a:rPr lang="en-US" sz="2200" dirty="0" smtClean="0"/>
              <a:t>Stephanie Foster, Deputy Secretary, Governance, Australian Department of the Prime Minister and Cabinet</a:t>
            </a:r>
          </a:p>
          <a:p>
            <a:r>
              <a:rPr lang="en-US" sz="2200" dirty="0" smtClean="0"/>
              <a:t>Marta Morgan, Deputy Minister,                          Immigration, Refugees and Citizenship Canada</a:t>
            </a:r>
            <a:endParaRPr lang="en-US" sz="2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January 2019 </a:t>
            </a:r>
            <a:endParaRPr lang="en-A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18E97"/>
                </a:solidFill>
              </a:rPr>
              <a:t>Actions underway</a:t>
            </a:r>
            <a:endParaRPr lang="en-US" dirty="0">
              <a:solidFill>
                <a:srgbClr val="118E97"/>
              </a:solidFill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1317497" y="3412375"/>
            <a:ext cx="2321755" cy="2905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500" b="0" i="1" kern="1200">
                <a:solidFill>
                  <a:schemeClr val="accent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i="1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accent4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171450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344488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vl="3"/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2010"/>
              </p:ext>
            </p:extLst>
          </p:nvPr>
        </p:nvGraphicFramePr>
        <p:xfrm>
          <a:off x="457199" y="2633087"/>
          <a:ext cx="3103686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3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Canada and Australia each have wide-ranging foundation policies and frameworks to support cohesion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6414099"/>
            <a:ext cx="9143999" cy="443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277" y="1367585"/>
            <a:ext cx="792608" cy="39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7747" y="857830"/>
            <a:ext cx="5228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Whole-of-government sustained focus on gender equality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Accessible Canada Act legislation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 new Federal Anti-Racism Strategy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Poverty Reduction Strategy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reconciliation agenda with Indigenous peoples</a:t>
            </a:r>
            <a:endParaRPr lang="en-AU" sz="2000" dirty="0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77" y="4857660"/>
            <a:ext cx="721609" cy="4012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7747" y="3827768"/>
            <a:ext cx="5228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Reforms to strengthen the requirements for Australian residency and citizenship to support social cohesion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Developing a national policy framework on community cohesion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Multicultural Australia statement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Closing the Gap initiative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National Disability Insurance Scheme 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9531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485"/>
            <a:ext cx="3182052" cy="1228028"/>
          </a:xfrm>
        </p:spPr>
        <p:txBody>
          <a:bodyPr/>
          <a:lstStyle/>
          <a:p>
            <a:r>
              <a:rPr lang="en-AU" dirty="0" smtClean="0">
                <a:solidFill>
                  <a:srgbClr val="118E97"/>
                </a:solidFill>
              </a:rPr>
              <a:t>Challenges and opportunities </a:t>
            </a:r>
            <a:endParaRPr lang="en-AU" dirty="0">
              <a:solidFill>
                <a:srgbClr val="118E97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12868"/>
              </p:ext>
            </p:extLst>
          </p:nvPr>
        </p:nvGraphicFramePr>
        <p:xfrm>
          <a:off x="3827585" y="635434"/>
          <a:ext cx="4855730" cy="9988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5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8881">
                <a:tc>
                  <a:txBody>
                    <a:bodyPr/>
                    <a:lstStyle/>
                    <a:p>
                      <a:pPr lvl="0">
                        <a:defRPr/>
                      </a:pPr>
                      <a:endParaRPr lang="en-US" sz="1800" i="1" kern="100" spc="0" baseline="0" dirty="0">
                        <a:solidFill>
                          <a:schemeClr val="accent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6414099"/>
            <a:ext cx="9143999" cy="443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39097"/>
              </p:ext>
            </p:extLst>
          </p:nvPr>
        </p:nvGraphicFramePr>
        <p:xfrm>
          <a:off x="496383" y="2103967"/>
          <a:ext cx="2919677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9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3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Several common challenges have begun to emerge 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60" y="899715"/>
            <a:ext cx="976132" cy="5391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09935" y="1866513"/>
            <a:ext cx="46733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External forces and actors such as disinformation and cyberattacks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breadth of the concept makes it difficult to focus action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Lack of strategic coordinated national policy frameworks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Strong and consistent measurement frameworks have been elusive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Cohesion initiatives cut across all tiers of government and are ‘program rich and policy poor’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28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118E97"/>
                </a:solidFill>
              </a:rPr>
              <a:t>Areas for government action </a:t>
            </a:r>
            <a:endParaRPr lang="en-AU" dirty="0">
              <a:solidFill>
                <a:srgbClr val="118E9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786" y="639893"/>
            <a:ext cx="4759893" cy="6123978"/>
          </a:xfrm>
        </p:spPr>
        <p:txBody>
          <a:bodyPr/>
          <a:lstStyle/>
          <a:p>
            <a:pPr marL="725488">
              <a:lnSpc>
                <a:spcPts val="25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200" i="0" dirty="0" smtClean="0">
                <a:solidFill>
                  <a:schemeClr val="tx1"/>
                </a:solidFill>
                <a:latin typeface="+mn-lt"/>
              </a:rPr>
              <a:t>Social cohesion =              whole-of-community matter </a:t>
            </a:r>
          </a:p>
          <a:p>
            <a:pPr marL="725488">
              <a:lnSpc>
                <a:spcPts val="25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200" i="0" dirty="0">
                <a:solidFill>
                  <a:schemeClr val="tx1"/>
                </a:solidFill>
                <a:latin typeface="+mn-lt"/>
              </a:rPr>
              <a:t>Whole-of-government response</a:t>
            </a:r>
            <a:endParaRPr lang="en-AU" sz="2200" i="0" dirty="0">
              <a:solidFill>
                <a:schemeClr val="tx1"/>
              </a:solidFill>
              <a:latin typeface="+mn-lt"/>
            </a:endParaRPr>
          </a:p>
          <a:p>
            <a:pPr marL="725488">
              <a:lnSpc>
                <a:spcPts val="2500"/>
              </a:lnSpc>
              <a:spcBef>
                <a:spcPts val="3000"/>
              </a:spcBef>
              <a:spcAft>
                <a:spcPts val="600"/>
              </a:spcAft>
              <a:buNone/>
            </a:pPr>
            <a:r>
              <a:rPr lang="en-AU" sz="2200" i="0" dirty="0">
                <a:solidFill>
                  <a:schemeClr val="tx1"/>
                </a:solidFill>
                <a:latin typeface="+mn-lt"/>
              </a:rPr>
              <a:t>Engagement and partnership inside and outside of government </a:t>
            </a:r>
          </a:p>
          <a:p>
            <a:pPr marL="725488">
              <a:lnSpc>
                <a:spcPts val="25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200" i="0" dirty="0" smtClean="0">
                <a:solidFill>
                  <a:schemeClr val="tx1"/>
                </a:solidFill>
                <a:latin typeface="+mn-lt"/>
              </a:rPr>
              <a:t>Long-term </a:t>
            </a:r>
            <a:r>
              <a:rPr lang="en-US" sz="2200" i="0" dirty="0">
                <a:solidFill>
                  <a:schemeClr val="tx1"/>
                </a:solidFill>
                <a:latin typeface="+mn-lt"/>
              </a:rPr>
              <a:t>investment </a:t>
            </a:r>
          </a:p>
          <a:p>
            <a:pPr marL="725488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i="0" dirty="0" smtClean="0">
              <a:solidFill>
                <a:schemeClr val="tx1"/>
              </a:solidFill>
              <a:latin typeface="+mn-lt"/>
            </a:endParaRPr>
          </a:p>
          <a:p>
            <a:pPr marL="725488">
              <a:lnSpc>
                <a:spcPts val="25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200" i="0" dirty="0" smtClean="0">
                <a:solidFill>
                  <a:schemeClr val="tx1"/>
                </a:solidFill>
                <a:latin typeface="+mn-lt"/>
              </a:rPr>
              <a:t>Developing </a:t>
            </a:r>
            <a:r>
              <a:rPr lang="en-US" sz="2200" i="0" dirty="0">
                <a:solidFill>
                  <a:schemeClr val="tx1"/>
                </a:solidFill>
                <a:latin typeface="+mn-lt"/>
              </a:rPr>
              <a:t>and collaborating on social cohesion </a:t>
            </a:r>
            <a:r>
              <a:rPr lang="en-US" sz="2200" i="0" dirty="0" smtClean="0">
                <a:solidFill>
                  <a:schemeClr val="tx1"/>
                </a:solidFill>
                <a:latin typeface="+mn-lt"/>
              </a:rPr>
              <a:t>frameworks</a:t>
            </a:r>
            <a:endParaRPr lang="en-US" sz="2200" i="0" dirty="0">
              <a:solidFill>
                <a:schemeClr val="tx1"/>
              </a:solidFill>
              <a:latin typeface="+mn-lt"/>
            </a:endParaRPr>
          </a:p>
          <a:p>
            <a:pPr marL="715963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200" i="0" dirty="0">
                <a:solidFill>
                  <a:schemeClr val="tx1"/>
                </a:solidFill>
                <a:latin typeface="+mn-lt"/>
              </a:rPr>
              <a:t>Collaboratively encouraging discussions in international fora</a:t>
            </a:r>
            <a:endParaRPr lang="en-AU" sz="2200" i="0" dirty="0">
              <a:solidFill>
                <a:schemeClr val="tx1"/>
              </a:solidFill>
              <a:latin typeface="+mn-lt"/>
            </a:endParaRPr>
          </a:p>
          <a:p>
            <a:pPr marL="715963">
              <a:lnSpc>
                <a:spcPct val="110000"/>
              </a:lnSpc>
              <a:spcAft>
                <a:spcPts val="600"/>
              </a:spcAft>
              <a:buNone/>
            </a:pPr>
            <a:endParaRPr lang="en-AU" sz="2000" i="0" dirty="0">
              <a:solidFill>
                <a:schemeClr val="tx1"/>
              </a:solidFill>
            </a:endParaRPr>
          </a:p>
          <a:p>
            <a:pPr marL="715963">
              <a:lnSpc>
                <a:spcPts val="17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lang="en-AU" sz="2000" i="0" dirty="0">
              <a:solidFill>
                <a:schemeClr val="tx1"/>
              </a:solidFill>
            </a:endParaRPr>
          </a:p>
          <a:p>
            <a:pPr marL="715963">
              <a:lnSpc>
                <a:spcPts val="25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lang="en-AU" sz="2200" i="0" dirty="0" smtClean="0">
              <a:solidFill>
                <a:schemeClr val="tx1"/>
              </a:solidFill>
              <a:latin typeface="+mn-lt"/>
            </a:endParaRPr>
          </a:p>
          <a:p>
            <a:pPr marL="715963">
              <a:lnSpc>
                <a:spcPts val="25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lang="en-US" sz="2200" i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12" y="1512838"/>
            <a:ext cx="714826" cy="714826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5767"/>
              </p:ext>
            </p:extLst>
          </p:nvPr>
        </p:nvGraphicFramePr>
        <p:xfrm>
          <a:off x="444816" y="2520099"/>
          <a:ext cx="3103686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3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Canada and Australia are well-positioned to embark upon a joint discussion of emerging trends and opportunities for further government action</a:t>
                      </a:r>
                      <a:endParaRPr lang="en-AU" sz="2400" i="1" kern="100" spc="0" baseline="0" dirty="0" smtClean="0">
                        <a:solidFill>
                          <a:schemeClr val="accent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31" y="2456574"/>
            <a:ext cx="754783" cy="830323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64" y="4392911"/>
            <a:ext cx="832175" cy="832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782" y="6396066"/>
            <a:ext cx="9143999" cy="443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  <p:grpSp>
        <p:nvGrpSpPr>
          <p:cNvPr id="15" name="Group 14"/>
          <p:cNvGrpSpPr/>
          <p:nvPr/>
        </p:nvGrpSpPr>
        <p:grpSpPr>
          <a:xfrm>
            <a:off x="3930964" y="5455212"/>
            <a:ext cx="844334" cy="748942"/>
            <a:chOff x="5772886" y="2844104"/>
            <a:chExt cx="619402" cy="619402"/>
          </a:xfrm>
        </p:grpSpPr>
        <p:sp>
          <p:nvSpPr>
            <p:cNvPr id="16" name="Oval 15"/>
            <p:cNvSpPr/>
            <p:nvPr/>
          </p:nvSpPr>
          <p:spPr>
            <a:xfrm>
              <a:off x="5772886" y="2844104"/>
              <a:ext cx="619402" cy="61940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5000"/>
                </a:lnSpc>
              </a:pPr>
              <a:endParaRPr lang="en-AU" b="1" dirty="0" smtClean="0">
                <a:solidFill>
                  <a:srgbClr val="3C3D3E"/>
                </a:solidFill>
                <a:latin typeface="Arial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97" y="3031701"/>
              <a:ext cx="341580" cy="25792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1231" y="3410193"/>
            <a:ext cx="831732" cy="867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8805" y="563797"/>
            <a:ext cx="738800" cy="7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4"/>
                </a:solidFill>
              </a:rPr>
              <a:t>Discussion</a:t>
            </a:r>
            <a:endParaRPr lang="en-AU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252" y="551793"/>
            <a:ext cx="5211450" cy="586625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AU" sz="2000" i="0" dirty="0" smtClean="0">
                <a:solidFill>
                  <a:schemeClr val="tx1"/>
                </a:solidFill>
                <a:latin typeface="+mn-lt"/>
              </a:rPr>
              <a:t>What </a:t>
            </a:r>
            <a:r>
              <a:rPr lang="en-AU" sz="2000" i="0" dirty="0">
                <a:solidFill>
                  <a:schemeClr val="tx1"/>
                </a:solidFill>
                <a:latin typeface="+mn-lt"/>
              </a:rPr>
              <a:t>is the role of the national government in fostering social cohesion (as opposed to sub-national governments and other actors)? </a:t>
            </a:r>
            <a:endParaRPr lang="en-AU" sz="2000" i="0" dirty="0" smtClean="0">
              <a:solidFill>
                <a:schemeClr val="tx1"/>
              </a:solidFill>
              <a:latin typeface="+mn-lt"/>
            </a:endParaRPr>
          </a:p>
          <a:p>
            <a:pPr marL="361950" indent="-361950">
              <a:lnSpc>
                <a:spcPct val="100000"/>
              </a:lnSpc>
              <a:spcAft>
                <a:spcPts val="600"/>
              </a:spcAft>
              <a:buNone/>
            </a:pPr>
            <a:r>
              <a:rPr lang="en-AU" sz="2000" i="0" dirty="0" smtClean="0">
                <a:solidFill>
                  <a:schemeClr val="tx1"/>
                </a:solidFill>
                <a:latin typeface="+mn-lt"/>
              </a:rPr>
              <a:t>1a. What </a:t>
            </a:r>
            <a:r>
              <a:rPr lang="en-AU" sz="2000" i="0" dirty="0">
                <a:solidFill>
                  <a:schemeClr val="tx1"/>
                </a:solidFill>
                <a:latin typeface="+mn-lt"/>
              </a:rPr>
              <a:t>is the role of other actors such as individuals, business, philanthropy, civil society in building social cohesion and how do we talk about it?                  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AU" sz="2000" i="0" dirty="0" smtClean="0">
                <a:solidFill>
                  <a:schemeClr val="tx1"/>
                </a:solidFill>
                <a:latin typeface="+mn-lt"/>
              </a:rPr>
              <a:t>Could </a:t>
            </a:r>
            <a:r>
              <a:rPr lang="en-AU" sz="2000" i="0" dirty="0">
                <a:solidFill>
                  <a:schemeClr val="tx1"/>
                </a:solidFill>
                <a:latin typeface="+mn-lt"/>
              </a:rPr>
              <a:t>there be more focus on the role for public sector professionals in improving the trust relationship with citizens, for example, in the delivery of services?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AU" sz="2000" i="0" dirty="0" smtClean="0">
                <a:solidFill>
                  <a:schemeClr val="tx1"/>
                </a:solidFill>
                <a:latin typeface="+mn-lt"/>
              </a:rPr>
              <a:t>How </a:t>
            </a:r>
            <a:r>
              <a:rPr lang="en-AU" sz="2000" i="0" dirty="0">
                <a:solidFill>
                  <a:schemeClr val="tx1"/>
                </a:solidFill>
                <a:latin typeface="+mn-lt"/>
              </a:rPr>
              <a:t>might countries further collaborate with each other (beyond exchanging assessments and experiences)?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AU" sz="2000" i="0" dirty="0" smtClean="0">
                <a:solidFill>
                  <a:schemeClr val="tx1"/>
                </a:solidFill>
                <a:latin typeface="+mn-lt"/>
              </a:rPr>
              <a:t>What </a:t>
            </a:r>
            <a:r>
              <a:rPr lang="en-AU" sz="2000" i="0" dirty="0">
                <a:solidFill>
                  <a:schemeClr val="tx1"/>
                </a:solidFill>
                <a:latin typeface="+mn-lt"/>
              </a:rPr>
              <a:t>steps can be taken to formulate a bias-free social cohesion evidence base?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1600" i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6414099"/>
            <a:ext cx="9143999" cy="443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02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457200" y="512814"/>
            <a:ext cx="2993366" cy="1479888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Overview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457200" y="1306877"/>
            <a:ext cx="2321755" cy="10498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500" b="0" i="1" kern="1200">
                <a:solidFill>
                  <a:schemeClr val="accent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i="1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accent4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171450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344488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AU" sz="1100" i="0" dirty="0">
              <a:solidFill>
                <a:prstClr val="black"/>
              </a:solidFill>
              <a:latin typeface="Microsoft New Tai Lue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506858" y="1190444"/>
            <a:ext cx="2943708" cy="5834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500" b="0" i="1" kern="1200">
                <a:solidFill>
                  <a:schemeClr val="accent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i="1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accent4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171450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344488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AU" dirty="0" smtClean="0">
              <a:solidFill>
                <a:prstClr val="black"/>
              </a:solidFill>
              <a:latin typeface="Microsoft New Tai Lue"/>
            </a:endParaRP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AU" dirty="0">
              <a:solidFill>
                <a:prstClr val="black"/>
              </a:solidFill>
              <a:latin typeface="Microsoft New Tai Lue"/>
            </a:endParaRP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AU" dirty="0" smtClean="0">
              <a:solidFill>
                <a:prstClr val="black"/>
              </a:solidFill>
              <a:latin typeface="Microsoft New Tai Lue"/>
            </a:endParaRPr>
          </a:p>
          <a:p>
            <a:pPr lvl="3">
              <a:spcBef>
                <a:spcPts val="0"/>
              </a:spcBef>
              <a:buFont typeface="Arial" panose="020B0604020202020204" pitchFamily="34" charset="0"/>
              <a:buNone/>
            </a:pPr>
            <a:endParaRPr lang="en-AU" dirty="0" smtClean="0">
              <a:solidFill>
                <a:prstClr val="black"/>
              </a:solidFill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6344057" y="1190444"/>
            <a:ext cx="2321755" cy="5573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500" b="0" i="1" kern="1200">
                <a:solidFill>
                  <a:schemeClr val="accent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i="1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accent4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171450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344488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AU" sz="1100" i="0" dirty="0" smtClean="0">
              <a:solidFill>
                <a:prstClr val="black"/>
              </a:solidFill>
              <a:latin typeface="Microsoft New Tai Lue"/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290060"/>
              </p:ext>
            </p:extLst>
          </p:nvPr>
        </p:nvGraphicFramePr>
        <p:xfrm>
          <a:off x="4200358" y="597047"/>
          <a:ext cx="4688148" cy="583371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8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0651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What is social cohesion?</a:t>
                      </a:r>
                      <a:endParaRPr lang="en-AU" sz="2000" b="0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653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2000" b="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Social cohesion in Canada and Australia – at a glance</a:t>
                      </a:r>
                      <a:endParaRPr lang="en-AU" sz="2000" b="0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814614"/>
                  </a:ext>
                </a:extLst>
              </a:tr>
              <a:tr h="2260121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icrosoft New Tai Lue" panose="020B0502040204020203" pitchFamily="34" charset="0"/>
                        </a:rPr>
                        <a:t>Public trust and perceptions:</a:t>
                      </a:r>
                    </a:p>
                    <a:p>
                      <a:pPr marL="342900" marR="0" lvl="3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icrosoft New Tai Lue" panose="020B0502040204020203" pitchFamily="34" charset="0"/>
                        </a:rPr>
                        <a:t>Public trust</a:t>
                      </a:r>
                    </a:p>
                    <a:p>
                      <a:pPr marL="342900" marR="0" lvl="3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icrosoft New Tai Lue" panose="020B0502040204020203" pitchFamily="34" charset="0"/>
                        </a:rPr>
                        <a:t>Economic security </a:t>
                      </a:r>
                    </a:p>
                    <a:p>
                      <a:pPr marL="342900" marR="0" lvl="3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icrosoft New Tai Lue" panose="020B0502040204020203" pitchFamily="34" charset="0"/>
                        </a:rPr>
                        <a:t>Diversity and immigration</a:t>
                      </a:r>
                    </a:p>
                    <a:p>
                      <a:pPr marL="342900" marR="0" lvl="3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icrosoft New Tai Lue" panose="020B0502040204020203" pitchFamily="34" charset="0"/>
                        </a:rPr>
                        <a:t>Discrimination</a:t>
                      </a:r>
                    </a:p>
                    <a:p>
                      <a:pPr marL="342900" marR="0" lvl="3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icrosoft New Tai Lue" panose="020B0502040204020203" pitchFamily="34" charset="0"/>
                        </a:rPr>
                        <a:t>Pride and national identity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8571497"/>
                  </a:ext>
                </a:extLst>
              </a:tr>
              <a:tr h="552090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Actions underway </a:t>
                      </a:r>
                      <a:endParaRPr lang="en-AU" sz="2000" b="0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2144974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Challenges and opportunities </a:t>
                      </a:r>
                      <a:endParaRPr lang="en-AU" sz="2000" b="0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7437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Areas for government action </a:t>
                      </a:r>
                      <a:endParaRPr lang="en-AU" sz="2000" b="0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092510"/>
                  </a:ext>
                </a:extLst>
              </a:tr>
              <a:tr h="295502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Discussion </a:t>
                      </a:r>
                      <a:endParaRPr lang="en-AU" sz="2000" b="0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598123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90395"/>
              </p:ext>
            </p:extLst>
          </p:nvPr>
        </p:nvGraphicFramePr>
        <p:xfrm>
          <a:off x="483080" y="2357098"/>
          <a:ext cx="2574073" cy="3108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2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kern="100" spc="-5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Canada and Australia  are well positioned to embark upon a joint discussion of  emerging trends and 0pportunities for further government action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val 66"/>
          <p:cNvSpPr>
            <a:spLocks noChangeArrowheads="1"/>
          </p:cNvSpPr>
          <p:nvPr/>
        </p:nvSpPr>
        <p:spPr bwMode="gray">
          <a:xfrm>
            <a:off x="3632017" y="616330"/>
            <a:ext cx="348253" cy="398525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Oval 66"/>
          <p:cNvSpPr>
            <a:spLocks noChangeArrowheads="1"/>
          </p:cNvSpPr>
          <p:nvPr/>
        </p:nvSpPr>
        <p:spPr bwMode="gray">
          <a:xfrm>
            <a:off x="3631052" y="1289329"/>
            <a:ext cx="348253" cy="398525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2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16" name="Oval 66"/>
          <p:cNvSpPr>
            <a:spLocks noChangeArrowheads="1"/>
          </p:cNvSpPr>
          <p:nvPr/>
        </p:nvSpPr>
        <p:spPr bwMode="gray">
          <a:xfrm>
            <a:off x="3638948" y="2406862"/>
            <a:ext cx="373028" cy="398525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3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17" name="Oval 66"/>
          <p:cNvSpPr>
            <a:spLocks noChangeArrowheads="1"/>
          </p:cNvSpPr>
          <p:nvPr/>
        </p:nvSpPr>
        <p:spPr bwMode="gray">
          <a:xfrm>
            <a:off x="3729982" y="4441657"/>
            <a:ext cx="359850" cy="398525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4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13" name="Oval 66"/>
          <p:cNvSpPr>
            <a:spLocks noChangeArrowheads="1"/>
          </p:cNvSpPr>
          <p:nvPr/>
        </p:nvSpPr>
        <p:spPr bwMode="gray">
          <a:xfrm>
            <a:off x="3708386" y="5506476"/>
            <a:ext cx="359850" cy="398525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6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" y="6414099"/>
            <a:ext cx="9143999" cy="443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25" name="Oval 66"/>
          <p:cNvSpPr>
            <a:spLocks noChangeArrowheads="1"/>
          </p:cNvSpPr>
          <p:nvPr/>
        </p:nvSpPr>
        <p:spPr bwMode="gray">
          <a:xfrm>
            <a:off x="3708386" y="5029353"/>
            <a:ext cx="359850" cy="398525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5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26" name="Oval 66"/>
          <p:cNvSpPr>
            <a:spLocks noChangeArrowheads="1"/>
          </p:cNvSpPr>
          <p:nvPr/>
        </p:nvSpPr>
        <p:spPr bwMode="gray">
          <a:xfrm>
            <a:off x="3703331" y="5948446"/>
            <a:ext cx="359850" cy="398525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7</a:t>
            </a:r>
            <a:endParaRPr lang="en-US" sz="1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18497"/>
                </a:solidFill>
              </a:rPr>
              <a:t>What is social cohesion?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3" name="Picture 279" descr="falling puzzle.wmf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0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20000" contrast="-40000"/>
          </a:blip>
          <a:srcRect l="1" r="1051" b="9574"/>
          <a:stretch/>
        </p:blipFill>
        <p:spPr bwMode="auto">
          <a:xfrm>
            <a:off x="4614834" y="898995"/>
            <a:ext cx="3830116" cy="518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5958810" y="1352959"/>
            <a:ext cx="1692537" cy="330072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rot="10800000" wrap="square" lIns="108000" tIns="72000" rIns="0" bIns="7200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Access to opportunity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7651347" y="4891587"/>
            <a:ext cx="1242759" cy="330072"/>
          </a:xfrm>
          <a:prstGeom prst="rect">
            <a:avLst/>
          </a:prstGeom>
          <a:solidFill>
            <a:srgbClr val="FFFFFF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rot="10800000" wrap="square" lIns="108000" tIns="72000" rIns="0" bIns="7200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National identity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4"/>
            </p:custDataLst>
          </p:nvPr>
        </p:nvSpPr>
        <p:spPr bwMode="auto">
          <a:xfrm>
            <a:off x="3990873" y="2041607"/>
            <a:ext cx="2177891" cy="330072"/>
          </a:xfrm>
          <a:prstGeom prst="rect">
            <a:avLst/>
          </a:prstGeom>
          <a:solidFill>
            <a:srgbClr val="FFFFFF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wrap="none" lIns="108000" tIns="72000" bIns="72000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Pride and sense of belonging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5"/>
            </p:custDataLst>
          </p:nvPr>
        </p:nvSpPr>
        <p:spPr bwMode="auto">
          <a:xfrm>
            <a:off x="6236970" y="4046777"/>
            <a:ext cx="1228913" cy="330072"/>
          </a:xfrm>
          <a:prstGeom prst="rect">
            <a:avLst/>
          </a:prstGeom>
          <a:solidFill>
            <a:srgbClr val="FFFFFF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wrap="none" lIns="108000" tIns="72000" bIns="72000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Inclusion for all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 bwMode="auto">
          <a:xfrm>
            <a:off x="5715488" y="711265"/>
            <a:ext cx="1135939" cy="330072"/>
          </a:xfrm>
          <a:prstGeom prst="rect">
            <a:avLst/>
          </a:prstGeom>
          <a:solidFill>
            <a:srgbClr val="FFFFFF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wrap="none" lIns="108000" tIns="72000" bIns="72000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Shared values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7"/>
            </p:custDataLst>
          </p:nvPr>
        </p:nvSpPr>
        <p:spPr bwMode="auto">
          <a:xfrm>
            <a:off x="4403951" y="5324642"/>
            <a:ext cx="1165725" cy="884070"/>
          </a:xfrm>
          <a:prstGeom prst="rect">
            <a:avLst/>
          </a:prstGeom>
          <a:solidFill>
            <a:srgbClr val="FFFFFF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wrap="square" lIns="108000" tIns="72000" bIns="72000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Appropriate infrastructure and access to services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V="1">
            <a:off x="6191206" y="5402551"/>
            <a:ext cx="1971144" cy="699404"/>
          </a:xfrm>
          <a:prstGeom prst="rect">
            <a:avLst/>
          </a:prstGeom>
          <a:solidFill>
            <a:srgbClr val="FFFFFF">
              <a:alpha val="23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rot="10800000" wrap="square" lIns="108000" tIns="72000" rIns="0" bIns="7200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Participation in employment, education and community life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AutoShap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flipV="1">
            <a:off x="3961533" y="4376849"/>
            <a:ext cx="1836832" cy="51473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rot="10800000" wrap="square" lIns="108000" tIns="72000" rIns="0" bIns="7200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Building connections through sport and arts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0"/>
            </p:custDataLst>
          </p:nvPr>
        </p:nvSpPr>
        <p:spPr bwMode="auto">
          <a:xfrm>
            <a:off x="4255148" y="3357664"/>
            <a:ext cx="1552720" cy="330072"/>
          </a:xfrm>
          <a:prstGeom prst="rect">
            <a:avLst/>
          </a:prstGeom>
          <a:solidFill>
            <a:srgbClr val="FFFFFF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wrap="none" lIns="108000" tIns="72000" bIns="72000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Respecting diversity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11"/>
            </p:custDataLst>
          </p:nvPr>
        </p:nvSpPr>
        <p:spPr bwMode="auto">
          <a:xfrm>
            <a:off x="4775671" y="1452634"/>
            <a:ext cx="616566" cy="330072"/>
          </a:xfrm>
          <a:prstGeom prst="rect">
            <a:avLst/>
          </a:prstGeom>
          <a:solidFill>
            <a:srgbClr val="FFFFFF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wrap="none" lIns="108000" tIns="72000" bIns="72000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Safety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flipV="1">
            <a:off x="5914280" y="3031246"/>
            <a:ext cx="1461882" cy="330072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rot="10800000" wrap="square" lIns="108000" tIns="72000" rIns="0" bIns="7200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Trust in institutions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5" name="AutoShap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6664225" y="2203454"/>
            <a:ext cx="1620686" cy="330072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rot="10800000" wrap="square" lIns="108000" tIns="72000" rIns="0" bIns="7200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Fairness and equality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6" name="AutoShap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7915796" y="3559228"/>
            <a:ext cx="908888" cy="330072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rot="10800000" wrap="square" lIns="108000" tIns="72000" rIns="0" bIns="7200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Wellbeing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5"/>
            </p:custDataLst>
          </p:nvPr>
        </p:nvSpPr>
        <p:spPr bwMode="auto">
          <a:xfrm>
            <a:off x="5044894" y="2501923"/>
            <a:ext cx="1418067" cy="330072"/>
          </a:xfrm>
          <a:prstGeom prst="rect">
            <a:avLst/>
          </a:prstGeom>
          <a:solidFill>
            <a:srgbClr val="FFFFFF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wrap="none" lIns="108000" tIns="72000" bIns="72000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Economic security</a:t>
            </a:r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86858"/>
              </p:ext>
            </p:extLst>
          </p:nvPr>
        </p:nvGraphicFramePr>
        <p:xfrm>
          <a:off x="454018" y="1686027"/>
          <a:ext cx="2411102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4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 community that sticks together, where people connect, share resources, support each other and work together to achieve collective goals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>
            <p:custDataLst>
              <p:tags r:id="rId16"/>
            </p:custDataLst>
          </p:nvPr>
        </p:nvSpPr>
        <p:spPr bwMode="auto">
          <a:xfrm>
            <a:off x="5122376" y="4914281"/>
            <a:ext cx="866634" cy="330072"/>
          </a:xfrm>
          <a:prstGeom prst="rect">
            <a:avLst/>
          </a:prstGeom>
          <a:solidFill>
            <a:srgbClr val="FFFFFF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wrap="none" lIns="108000" tIns="72000" bIns="72000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Resilience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>
            <p:custDataLst>
              <p:tags r:id="rId17"/>
            </p:custDataLst>
          </p:nvPr>
        </p:nvSpPr>
        <p:spPr bwMode="auto">
          <a:xfrm>
            <a:off x="7519894" y="2832820"/>
            <a:ext cx="1373183" cy="330072"/>
          </a:xfrm>
          <a:prstGeom prst="rect">
            <a:avLst/>
          </a:prstGeom>
          <a:solidFill>
            <a:srgbClr val="FFFFFF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 wrap="none" lIns="108000" tIns="72000" bIns="72000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National symbols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" y="6414099"/>
            <a:ext cx="9143999" cy="443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6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dirty="0" smtClean="0">
                <a:solidFill>
                  <a:srgbClr val="118E97"/>
                </a:solidFill>
              </a:rPr>
              <a:t>Social cohesion in Canada and Australia – at a glance </a:t>
            </a:r>
            <a:endParaRPr lang="en-US" dirty="0">
              <a:solidFill>
                <a:srgbClr val="118E97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47901"/>
              </p:ext>
            </p:extLst>
          </p:nvPr>
        </p:nvGraphicFramePr>
        <p:xfrm>
          <a:off x="457200" y="2969679"/>
          <a:ext cx="2889849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6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Both countries fare well on a range of aspects of well-being and social cohesion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i="1" kern="100" spc="0" baseline="0" dirty="0" smtClean="0">
                        <a:solidFill>
                          <a:schemeClr val="accent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However, we are also affected by disruptive trends around the world</a:t>
                      </a:r>
                      <a:endParaRPr lang="en-AU" sz="2400" i="1" kern="100" spc="0" baseline="0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660562" y="2528289"/>
            <a:ext cx="348343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3000000" sx="98000" sy="98000" algn="t" rotWithShape="0">
              <a:schemeClr val="bg2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AU" b="1" dirty="0" smtClean="0">
                <a:solidFill>
                  <a:schemeClr val="tx2"/>
                </a:solidFill>
                <a:latin typeface="+mj-lt"/>
              </a:rPr>
              <a:t>OECD 2017 Better Life Index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244" y="684367"/>
            <a:ext cx="5162550" cy="184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027" y="684367"/>
            <a:ext cx="306978" cy="153489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97" y="656602"/>
            <a:ext cx="341406" cy="18125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4645"/>
              </p:ext>
            </p:extLst>
          </p:nvPr>
        </p:nvGraphicFramePr>
        <p:xfrm>
          <a:off x="3815244" y="2906016"/>
          <a:ext cx="516255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050">
                  <a:extLst>
                    <a:ext uri="{9D8B030D-6E8A-4147-A177-3AD203B41FA5}">
                      <a16:colId xmlns:a16="http://schemas.microsoft.com/office/drawing/2014/main" val="3363901012"/>
                    </a:ext>
                  </a:extLst>
                </a:gridCol>
                <a:gridCol w="2321500">
                  <a:extLst>
                    <a:ext uri="{9D8B030D-6E8A-4147-A177-3AD203B41FA5}">
                      <a16:colId xmlns:a16="http://schemas.microsoft.com/office/drawing/2014/main" val="1847892708"/>
                    </a:ext>
                  </a:extLst>
                </a:gridCol>
              </a:tblGrid>
              <a:tr h="3263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Risk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 lead to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872747"/>
                  </a:ext>
                </a:extLst>
              </a:tr>
              <a:tr h="530331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 smtClean="0"/>
                        <a:t>Decreased sense of belonging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 smtClean="0"/>
                        <a:t>Lower participation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 smtClean="0"/>
                        <a:t>Increased</a:t>
                      </a:r>
                      <a:r>
                        <a:rPr lang="en-US" sz="1500" baseline="0" dirty="0" smtClean="0"/>
                        <a:t> marginalization</a:t>
                      </a:r>
                      <a:endParaRPr lang="en-A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50646"/>
                  </a:ext>
                </a:extLst>
              </a:tr>
              <a:tr h="65271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 smtClean="0"/>
                        <a:t>Increase</a:t>
                      </a:r>
                      <a:r>
                        <a:rPr lang="en-US" sz="1500" baseline="0" dirty="0" smtClean="0"/>
                        <a:t> in fear of individuals/groups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baseline="0" dirty="0" smtClean="0"/>
                        <a:t>Discrimination and racism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 smtClean="0"/>
                        <a:t>More marginalized and segregated</a:t>
                      </a:r>
                      <a:r>
                        <a:rPr lang="en-US" sz="1500" baseline="0" dirty="0" smtClean="0"/>
                        <a:t> communities or ‘enclaves’</a:t>
                      </a:r>
                      <a:endParaRPr lang="en-A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779253"/>
                  </a:ext>
                </a:extLst>
              </a:tr>
              <a:tr h="58006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 smtClean="0"/>
                        <a:t>Continued decline of trust in government and other institutions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 smtClean="0"/>
                        <a:t>Lack of engagement in</a:t>
                      </a:r>
                      <a:r>
                        <a:rPr lang="en-US" sz="1500" baseline="0" dirty="0" smtClean="0"/>
                        <a:t> and with government and its services</a:t>
                      </a:r>
                      <a:endParaRPr lang="en-A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33148"/>
                  </a:ext>
                </a:extLst>
              </a:tr>
              <a:tr h="65271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 smtClean="0"/>
                        <a:t>Increase in perceptions</a:t>
                      </a:r>
                      <a:r>
                        <a:rPr lang="en-US" sz="1500" baseline="0" dirty="0" smtClean="0"/>
                        <a:t> that some are deserving/undeserving of government support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 smtClean="0"/>
                        <a:t>Grievances, disputes and divisions in community</a:t>
                      </a:r>
                      <a:endParaRPr lang="en-A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3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2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2302" y="469171"/>
            <a:ext cx="7960660" cy="484094"/>
          </a:xfrm>
        </p:spPr>
        <p:txBody>
          <a:bodyPr/>
          <a:lstStyle/>
          <a:p>
            <a:r>
              <a:rPr lang="en-US" dirty="0" smtClean="0">
                <a:solidFill>
                  <a:srgbClr val="118E97"/>
                </a:solidFill>
              </a:rPr>
              <a:t>Public trust and perceptions</a:t>
            </a:r>
            <a:endParaRPr lang="en-US" dirty="0">
              <a:solidFill>
                <a:srgbClr val="118E97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11100"/>
              </p:ext>
            </p:extLst>
          </p:nvPr>
        </p:nvGraphicFramePr>
        <p:xfrm>
          <a:off x="457200" y="1856048"/>
          <a:ext cx="2528047" cy="420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3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Canadians and Australians trust their governments and other institutions less than they did previously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200" i="1" kern="100" spc="0" baseline="0" dirty="0" smtClean="0">
                        <a:solidFill>
                          <a:schemeClr val="accent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When governance is failing and people lose trust in institutions, the whole community feels the impact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2003" y="1131592"/>
            <a:ext cx="226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C606E"/>
                </a:solidFill>
              </a:rPr>
              <a:t>Public trust </a:t>
            </a:r>
            <a:r>
              <a:rPr lang="en-AU" sz="1200" i="1" dirty="0" smtClean="0"/>
              <a:t> </a:t>
            </a:r>
            <a:endParaRPr lang="en-AU" sz="12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1052723"/>
            <a:ext cx="619402" cy="619402"/>
            <a:chOff x="7221383" y="1973822"/>
            <a:chExt cx="619402" cy="619402"/>
          </a:xfrm>
        </p:grpSpPr>
        <p:sp>
          <p:nvSpPr>
            <p:cNvPr id="14" name="Oval 13"/>
            <p:cNvSpPr/>
            <p:nvPr/>
          </p:nvSpPr>
          <p:spPr>
            <a:xfrm>
              <a:off x="7221383" y="1973822"/>
              <a:ext cx="619402" cy="61940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AU" b="1" dirty="0" smtClean="0">
                <a:solidFill>
                  <a:srgbClr val="3C3D3E"/>
                </a:solidFill>
                <a:latin typeface="Arial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485" y="2094864"/>
              <a:ext cx="329199" cy="32604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201202" y="3876037"/>
            <a:ext cx="5853430" cy="2413635"/>
            <a:chOff x="0" y="0"/>
            <a:chExt cx="5853430" cy="24136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31510" cy="241363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000" y="169333"/>
              <a:ext cx="265430" cy="224409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9489" y="1302231"/>
            <a:ext cx="3708305" cy="2483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8157" y="3513067"/>
            <a:ext cx="341406" cy="17070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25" y="3564297"/>
            <a:ext cx="370205" cy="2212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8579" y="6062288"/>
            <a:ext cx="341406" cy="170703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22" y="5835788"/>
            <a:ext cx="341406" cy="18125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581940" y="1798223"/>
            <a:ext cx="150128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3000000" sx="98000" sy="98000" algn="t" rotWithShape="0">
              <a:schemeClr val="bg2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AU" b="1" dirty="0" smtClean="0">
                <a:solidFill>
                  <a:schemeClr val="tx2"/>
                </a:solidFill>
                <a:latin typeface="+mj-lt"/>
              </a:rPr>
              <a:t>Edelman, 2018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07795" y="6214203"/>
            <a:ext cx="1501284" cy="303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3000000" sx="98000" sy="98000" algn="t" rotWithShape="0">
              <a:schemeClr val="bg2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AU" b="1" dirty="0" smtClean="0">
                <a:solidFill>
                  <a:schemeClr val="tx2"/>
                </a:solidFill>
                <a:latin typeface="+mj-lt"/>
              </a:rPr>
              <a:t>Ipsos,2018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1375" y="960866"/>
            <a:ext cx="453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 trust in government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2709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2302" y="469171"/>
            <a:ext cx="7960660" cy="484094"/>
          </a:xfrm>
        </p:spPr>
        <p:txBody>
          <a:bodyPr/>
          <a:lstStyle/>
          <a:p>
            <a:r>
              <a:rPr lang="en-US" dirty="0" smtClean="0">
                <a:solidFill>
                  <a:srgbClr val="118E97"/>
                </a:solidFill>
              </a:rPr>
              <a:t>Public trust and perceptions (cont.)</a:t>
            </a:r>
            <a:endParaRPr lang="en-US" dirty="0">
              <a:solidFill>
                <a:srgbClr val="118E97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83939"/>
              </p:ext>
            </p:extLst>
          </p:nvPr>
        </p:nvGraphicFramePr>
        <p:xfrm>
          <a:off x="457200" y="2253134"/>
          <a:ext cx="3079630" cy="298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3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Canada and Australia rate well  on the economic growth front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300" i="1" kern="100" spc="0" baseline="0" dirty="0" smtClean="0">
                        <a:solidFill>
                          <a:schemeClr val="accent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3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However, some people are increasingly anxious about a comparable future and opportunities</a:t>
                      </a:r>
                      <a:endParaRPr lang="en-AU" sz="2300" i="1" kern="100" spc="0" baseline="0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8551" y="1141534"/>
            <a:ext cx="281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C606E"/>
                </a:solidFill>
              </a:rPr>
              <a:t>Economic security </a:t>
            </a:r>
            <a:endParaRPr lang="en-AU" sz="1200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4234" y="1079161"/>
            <a:ext cx="619402" cy="619402"/>
            <a:chOff x="4324388" y="2844104"/>
            <a:chExt cx="619402" cy="619402"/>
          </a:xfrm>
        </p:grpSpPr>
        <p:sp>
          <p:nvSpPr>
            <p:cNvPr id="19" name="Oval 18"/>
            <p:cNvSpPr/>
            <p:nvPr/>
          </p:nvSpPr>
          <p:spPr>
            <a:xfrm>
              <a:off x="4324388" y="2844104"/>
              <a:ext cx="619402" cy="61940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AU" b="1" dirty="0" smtClean="0">
                <a:solidFill>
                  <a:srgbClr val="3C3D3E"/>
                </a:solidFill>
                <a:latin typeface="Arial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07" y="3040500"/>
              <a:ext cx="348365" cy="26472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" y="6414099"/>
            <a:ext cx="9143999" cy="443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78" y="1345538"/>
            <a:ext cx="650609" cy="401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844" y="1370576"/>
            <a:ext cx="792608" cy="396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64053" y="1950637"/>
            <a:ext cx="261096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C606E"/>
                </a:solidFill>
              </a:rPr>
              <a:t>58% </a:t>
            </a:r>
            <a:r>
              <a:rPr lang="en-AU" dirty="0">
                <a:solidFill>
                  <a:srgbClr val="0C606E"/>
                </a:solidFill>
              </a:rPr>
              <a:t>of </a:t>
            </a:r>
            <a:r>
              <a:rPr lang="en-AU" dirty="0" smtClean="0">
                <a:solidFill>
                  <a:srgbClr val="0C606E"/>
                </a:solidFill>
              </a:rPr>
              <a:t>Canadians feel the next generation would have a lower standard of living than they presently do</a:t>
            </a:r>
          </a:p>
          <a:p>
            <a:pPr algn="ctr">
              <a:spcBef>
                <a:spcPts val="600"/>
              </a:spcBef>
            </a:pPr>
            <a:r>
              <a:rPr lang="en-AU" i="1" dirty="0" err="1" smtClean="0"/>
              <a:t>Ekos</a:t>
            </a:r>
            <a:r>
              <a:rPr lang="en-AU" i="1" dirty="0" smtClean="0"/>
              <a:t>, October 2017</a:t>
            </a:r>
            <a:endParaRPr lang="en-A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04348" y="4116129"/>
            <a:ext cx="257067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accent5">
                    <a:lumMod val="50000"/>
                  </a:schemeClr>
                </a:solidFill>
              </a:rPr>
              <a:t>88% </a:t>
            </a:r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of Canadians are concerned or somewhat concerned about the affordability of housing</a:t>
            </a:r>
          </a:p>
          <a:p>
            <a:pPr algn="ctr">
              <a:spcBef>
                <a:spcPts val="600"/>
              </a:spcBef>
            </a:pPr>
            <a:r>
              <a:rPr lang="en-AU" i="1" dirty="0" smtClean="0"/>
              <a:t>2017 Nanos </a:t>
            </a:r>
            <a:endParaRPr lang="en-A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75022" y="1979821"/>
            <a:ext cx="264883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C606E"/>
                </a:solidFill>
              </a:rPr>
              <a:t>60% </a:t>
            </a:r>
            <a:r>
              <a:rPr lang="en-AU" dirty="0" smtClean="0">
                <a:solidFill>
                  <a:srgbClr val="0C606E"/>
                </a:solidFill>
              </a:rPr>
              <a:t>of Australians agree that ‘getting ahead is becoming harder’</a:t>
            </a:r>
          </a:p>
          <a:p>
            <a:pPr algn="ctr">
              <a:spcBef>
                <a:spcPts val="600"/>
              </a:spcBef>
            </a:pPr>
            <a:r>
              <a:rPr lang="en-US" i="1" dirty="0" smtClean="0"/>
              <a:t>2017 Building and Fostering Community Cohesion </a:t>
            </a:r>
            <a:endParaRPr lang="en-A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81283" y="4129346"/>
            <a:ext cx="24729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accent5">
                    <a:lumMod val="50000"/>
                  </a:schemeClr>
                </a:solidFill>
              </a:rPr>
              <a:t>1 in 4 </a:t>
            </a:r>
            <a:r>
              <a:rPr lang="en-AU" dirty="0">
                <a:solidFill>
                  <a:schemeClr val="accent5">
                    <a:lumMod val="50000"/>
                  </a:schemeClr>
                </a:solidFill>
              </a:rPr>
              <a:t>Australians </a:t>
            </a:r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believes </a:t>
            </a:r>
            <a:r>
              <a:rPr lang="en-AU" dirty="0">
                <a:solidFill>
                  <a:schemeClr val="accent5">
                    <a:lumMod val="50000"/>
                  </a:schemeClr>
                </a:solidFill>
              </a:rPr>
              <a:t>the great Australian dream of owning a home is </a:t>
            </a:r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over </a:t>
            </a:r>
          </a:p>
          <a:p>
            <a:pPr algn="ctr">
              <a:spcBef>
                <a:spcPts val="600"/>
              </a:spcBef>
            </a:pPr>
            <a:r>
              <a:rPr lang="en-US" i="1" dirty="0" smtClean="0"/>
              <a:t>2018 Salvation Army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0206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2302" y="469171"/>
            <a:ext cx="7960660" cy="484094"/>
          </a:xfrm>
        </p:spPr>
        <p:txBody>
          <a:bodyPr/>
          <a:lstStyle/>
          <a:p>
            <a:r>
              <a:rPr lang="en-US" dirty="0" smtClean="0">
                <a:solidFill>
                  <a:srgbClr val="118E97"/>
                </a:solidFill>
              </a:rPr>
              <a:t>Public trust and perceptions (cont.)</a:t>
            </a:r>
            <a:endParaRPr lang="en-US" dirty="0">
              <a:solidFill>
                <a:srgbClr val="118E97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53938"/>
              </p:ext>
            </p:extLst>
          </p:nvPr>
        </p:nvGraphicFramePr>
        <p:xfrm>
          <a:off x="457200" y="2253134"/>
          <a:ext cx="2528047" cy="3535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Public support for the value of immigration and the importance of diversity remain strong in both countries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200" i="1" kern="100" spc="0" baseline="0" dirty="0" smtClean="0">
                        <a:solidFill>
                          <a:schemeClr val="accent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However, some negative trends have started to emerge</a:t>
                      </a:r>
                      <a:endParaRPr lang="en-AU" sz="2200" i="1" kern="100" spc="0" baseline="0" dirty="0" smtClean="0">
                        <a:solidFill>
                          <a:schemeClr val="accent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8551" y="1141534"/>
            <a:ext cx="281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C606E"/>
                </a:solidFill>
              </a:rPr>
              <a:t>Diversity and immigration </a:t>
            </a:r>
            <a:endParaRPr lang="en-AU" sz="1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2" y="1141534"/>
            <a:ext cx="693303" cy="693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414099"/>
            <a:ext cx="9143999" cy="443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279" y="1149782"/>
            <a:ext cx="792608" cy="39630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78" y="1155763"/>
            <a:ext cx="650609" cy="4012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65453" y="1697836"/>
            <a:ext cx="261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AU" b="1" dirty="0" smtClean="0">
                <a:solidFill>
                  <a:srgbClr val="0C606E"/>
                </a:solidFill>
              </a:rPr>
              <a:t>80% </a:t>
            </a:r>
            <a:r>
              <a:rPr lang="en-AU" dirty="0" smtClean="0">
                <a:solidFill>
                  <a:srgbClr val="0C606E"/>
                </a:solidFill>
              </a:rPr>
              <a:t>of </a:t>
            </a:r>
            <a:r>
              <a:rPr lang="en-AU" dirty="0">
                <a:solidFill>
                  <a:srgbClr val="0C606E"/>
                </a:solidFill>
              </a:rPr>
              <a:t>Canadians believe that immigration is good for the country’s economy </a:t>
            </a:r>
            <a:r>
              <a:rPr lang="en-AU" i="1" dirty="0" smtClean="0"/>
              <a:t>2018 </a:t>
            </a:r>
            <a:r>
              <a:rPr lang="en-AU" i="1" dirty="0"/>
              <a:t>Environics</a:t>
            </a:r>
            <a:r>
              <a:rPr lang="en-AU" i="1" dirty="0" smtClean="0"/>
              <a:t> Institute</a:t>
            </a:r>
            <a:endParaRPr lang="en-A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13022" y="3666685"/>
            <a:ext cx="2715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accent5">
                    <a:lumMod val="50000"/>
                  </a:schemeClr>
                </a:solidFill>
              </a:rPr>
              <a:t>54% </a:t>
            </a:r>
            <a:r>
              <a:rPr lang="en-AU" dirty="0">
                <a:solidFill>
                  <a:schemeClr val="accent5">
                    <a:lumMod val="50000"/>
                  </a:schemeClr>
                </a:solidFill>
              </a:rPr>
              <a:t>of </a:t>
            </a:r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Canadians agree </a:t>
            </a:r>
            <a:r>
              <a:rPr lang="en-AU" dirty="0">
                <a:solidFill>
                  <a:schemeClr val="accent5">
                    <a:lumMod val="50000"/>
                  </a:schemeClr>
                </a:solidFill>
              </a:rPr>
              <a:t>‘there are too many immigrants coming into this country who are not adopting Canadian values’ </a:t>
            </a:r>
            <a:endParaRPr lang="en-A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AU" i="1" dirty="0" smtClean="0"/>
              <a:t>2017 Environics              Institute</a:t>
            </a:r>
            <a:endParaRPr lang="en-A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76422" y="1619459"/>
            <a:ext cx="27069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C606E"/>
                </a:solidFill>
              </a:rPr>
              <a:t>66%</a:t>
            </a:r>
            <a:r>
              <a:rPr lang="en-AU" dirty="0" smtClean="0">
                <a:solidFill>
                  <a:srgbClr val="0C606E"/>
                </a:solidFill>
              </a:rPr>
              <a:t> of Australians believe </a:t>
            </a:r>
            <a:r>
              <a:rPr lang="en-AU" dirty="0">
                <a:solidFill>
                  <a:srgbClr val="0C606E"/>
                </a:solidFill>
              </a:rPr>
              <a:t>that ‘accepting immigrants from many different countries makes Australia stronger </a:t>
            </a:r>
            <a:endParaRPr lang="en-AU" dirty="0" smtClean="0">
              <a:solidFill>
                <a:srgbClr val="0C606E"/>
              </a:solidFill>
            </a:endParaRPr>
          </a:p>
          <a:p>
            <a:pPr algn="ctr"/>
            <a:r>
              <a:rPr lang="en-US" i="1" dirty="0" smtClean="0"/>
              <a:t>2018 Scanlon Foundation</a:t>
            </a:r>
            <a:endParaRPr lang="en-A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28852" y="3701308"/>
            <a:ext cx="252536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accent5">
                    <a:lumMod val="50000"/>
                  </a:schemeClr>
                </a:solidFill>
              </a:rPr>
              <a:t>41% </a:t>
            </a:r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of Australians are questioning if Australia is too open to people from all over the world, and therefore, at risk of losing Australia’s identity as a nation</a:t>
            </a:r>
          </a:p>
          <a:p>
            <a:pPr algn="ctr">
              <a:spcBef>
                <a:spcPts val="600"/>
              </a:spcBef>
            </a:pPr>
            <a:r>
              <a:rPr lang="en-US" i="1" dirty="0" smtClean="0"/>
              <a:t>2018 Lowy Institute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0528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2302" y="469171"/>
            <a:ext cx="7960660" cy="484094"/>
          </a:xfrm>
        </p:spPr>
        <p:txBody>
          <a:bodyPr/>
          <a:lstStyle/>
          <a:p>
            <a:r>
              <a:rPr lang="en-US" dirty="0" smtClean="0">
                <a:solidFill>
                  <a:srgbClr val="118E97"/>
                </a:solidFill>
              </a:rPr>
              <a:t>Public trust and perceptions (cont.)</a:t>
            </a:r>
            <a:endParaRPr lang="en-US" dirty="0">
              <a:solidFill>
                <a:srgbClr val="118E97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22555"/>
              </p:ext>
            </p:extLst>
          </p:nvPr>
        </p:nvGraphicFramePr>
        <p:xfrm>
          <a:off x="457200" y="2253134"/>
          <a:ext cx="2389517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Many Canadians and Australians still report that they have faced discrimination at some point in their life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8551" y="1141534"/>
            <a:ext cx="281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C606E"/>
                </a:solidFill>
              </a:rPr>
              <a:t>Discrimination</a:t>
            </a:r>
            <a:endParaRPr lang="en-AU" sz="12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2" y="1157300"/>
            <a:ext cx="597409" cy="608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6414099"/>
            <a:ext cx="9143999" cy="443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279" y="908380"/>
            <a:ext cx="792608" cy="39630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38" y="876393"/>
            <a:ext cx="650609" cy="4012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85072" y="1492953"/>
            <a:ext cx="29002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accent5">
                    <a:lumMod val="50000"/>
                  </a:schemeClr>
                </a:solidFill>
              </a:rPr>
              <a:t>63% </a:t>
            </a:r>
            <a:r>
              <a:rPr lang="en-AU" dirty="0">
                <a:solidFill>
                  <a:schemeClr val="accent5">
                    <a:lumMod val="50000"/>
                  </a:schemeClr>
                </a:solidFill>
              </a:rPr>
              <a:t>of visible minority respondents believed their experience was based on their race or skin colour, while 21% of visible minority females reported being a victim of discrimination </a:t>
            </a:r>
            <a:endParaRPr lang="en-A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AU" i="1" dirty="0" smtClean="0"/>
              <a:t>2014 General Social Survey</a:t>
            </a:r>
            <a:endParaRPr lang="en-A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90349" y="1514968"/>
            <a:ext cx="276738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Proportion </a:t>
            </a:r>
            <a:r>
              <a:rPr lang="en-AU" dirty="0">
                <a:solidFill>
                  <a:schemeClr val="accent5">
                    <a:lumMod val="50000"/>
                  </a:schemeClr>
                </a:solidFill>
              </a:rPr>
              <a:t>of Australians indicating experience of discrimination because of skin colour, ethnicity or religion has </a:t>
            </a:r>
            <a:r>
              <a:rPr lang="en-AU" b="1" dirty="0">
                <a:solidFill>
                  <a:schemeClr val="accent5">
                    <a:lumMod val="50000"/>
                  </a:schemeClr>
                </a:solidFill>
              </a:rPr>
              <a:t>more than doubled</a:t>
            </a:r>
            <a:r>
              <a:rPr lang="en-AU" dirty="0">
                <a:solidFill>
                  <a:schemeClr val="accent5">
                    <a:lumMod val="50000"/>
                  </a:schemeClr>
                </a:solidFill>
              </a:rPr>
              <a:t>, from 9% in 2007 to 19% in 2018</a:t>
            </a:r>
            <a:endParaRPr lang="en-A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i="1" dirty="0" smtClean="0"/>
              <a:t>2018 Scanlon Foundation</a:t>
            </a:r>
            <a:endParaRPr lang="en-A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62877" y="4267873"/>
            <a:ext cx="259485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46%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of Indigenous people reported experiencing prejudice, (39% two years before)</a:t>
            </a:r>
            <a:endParaRPr lang="en-A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i="1" dirty="0" smtClean="0"/>
              <a:t>2016 Reconciliation Australia</a:t>
            </a:r>
            <a:endParaRPr lang="en-A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95491" y="4206871"/>
            <a:ext cx="276738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Most Canadians believe there is on-going discrimination against ethnic and racial groups, especially Muslims and Indigenous People</a:t>
            </a:r>
            <a:endParaRPr lang="en-A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i="1" dirty="0" smtClean="0"/>
              <a:t>2014 </a:t>
            </a:r>
            <a:r>
              <a:rPr lang="en-US" i="1" dirty="0" err="1" smtClean="0"/>
              <a:t>Environics</a:t>
            </a:r>
            <a:r>
              <a:rPr lang="en-US" i="1" dirty="0" smtClean="0"/>
              <a:t> 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0941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2302" y="469171"/>
            <a:ext cx="7960660" cy="484094"/>
          </a:xfrm>
        </p:spPr>
        <p:txBody>
          <a:bodyPr/>
          <a:lstStyle/>
          <a:p>
            <a:r>
              <a:rPr lang="en-US" dirty="0" smtClean="0">
                <a:solidFill>
                  <a:srgbClr val="118E97"/>
                </a:solidFill>
              </a:rPr>
              <a:t>Public trust and perceptions (cont.)</a:t>
            </a:r>
            <a:endParaRPr lang="en-US" dirty="0">
              <a:solidFill>
                <a:srgbClr val="118E97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7882"/>
              </p:ext>
            </p:extLst>
          </p:nvPr>
        </p:nvGraphicFramePr>
        <p:xfrm>
          <a:off x="602302" y="2253134"/>
          <a:ext cx="2528047" cy="3108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i="1" kern="100" spc="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Both Canada and Australia are fortunate to be countries rich in expressions of national pride, sense of belonging, and participation rates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99712" y="1141534"/>
            <a:ext cx="281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C606E"/>
                </a:solidFill>
              </a:rPr>
              <a:t>Pride and national identity</a:t>
            </a:r>
            <a:endParaRPr lang="en-AU" sz="1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8" y="1229711"/>
            <a:ext cx="672194" cy="672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414099"/>
            <a:ext cx="9143999" cy="443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279" y="1418526"/>
            <a:ext cx="792608" cy="39630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37" y="1457941"/>
            <a:ext cx="650609" cy="401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65453" y="2053432"/>
            <a:ext cx="2610969" cy="177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AU" b="1" dirty="0" smtClean="0">
                <a:solidFill>
                  <a:srgbClr val="0C606E"/>
                </a:solidFill>
              </a:rPr>
              <a:t>87% </a:t>
            </a:r>
            <a:r>
              <a:rPr lang="en-AU" dirty="0" smtClean="0">
                <a:solidFill>
                  <a:srgbClr val="0C606E"/>
                </a:solidFill>
              </a:rPr>
              <a:t>of </a:t>
            </a:r>
            <a:r>
              <a:rPr lang="en-AU" dirty="0">
                <a:solidFill>
                  <a:srgbClr val="0C606E"/>
                </a:solidFill>
              </a:rPr>
              <a:t>Canadians </a:t>
            </a:r>
            <a:r>
              <a:rPr lang="en-AU" dirty="0" smtClean="0">
                <a:solidFill>
                  <a:srgbClr val="0C606E"/>
                </a:solidFill>
              </a:rPr>
              <a:t>are proud to be Canadians</a:t>
            </a:r>
          </a:p>
          <a:p>
            <a:pPr algn="ctr">
              <a:spcBef>
                <a:spcPts val="200"/>
              </a:spcBef>
            </a:pPr>
            <a:r>
              <a:rPr lang="en-AU" b="1" dirty="0">
                <a:solidFill>
                  <a:srgbClr val="0C606E"/>
                </a:solidFill>
              </a:rPr>
              <a:t>90% </a:t>
            </a:r>
            <a:r>
              <a:rPr lang="en-AU" i="1" dirty="0" smtClean="0">
                <a:solidFill>
                  <a:srgbClr val="0C606E"/>
                </a:solidFill>
              </a:rPr>
              <a:t>of Canadians feel strong sense of belonging to Canada </a:t>
            </a:r>
            <a:r>
              <a:rPr lang="en-AU" i="1" dirty="0" err="1" smtClean="0"/>
              <a:t>Canada</a:t>
            </a:r>
            <a:r>
              <a:rPr lang="en-AU" i="1" dirty="0" smtClean="0"/>
              <a:t> 150 Surveys</a:t>
            </a:r>
            <a:endParaRPr lang="en-A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20591" y="2066256"/>
            <a:ext cx="2706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C606E"/>
                </a:solidFill>
              </a:rPr>
              <a:t>85%</a:t>
            </a:r>
            <a:r>
              <a:rPr lang="en-AU" dirty="0" smtClean="0">
                <a:solidFill>
                  <a:srgbClr val="0C606E"/>
                </a:solidFill>
              </a:rPr>
              <a:t> of Australians have high sense of belonging, identification with Australia and </a:t>
            </a:r>
            <a:r>
              <a:rPr lang="en-AU" dirty="0" err="1" smtClean="0">
                <a:solidFill>
                  <a:srgbClr val="0C606E"/>
                </a:solidFill>
              </a:rPr>
              <a:t>hapiness</a:t>
            </a:r>
            <a:endParaRPr lang="en-AU" dirty="0" smtClean="0">
              <a:solidFill>
                <a:srgbClr val="0C606E"/>
              </a:solidFill>
            </a:endParaRPr>
          </a:p>
          <a:p>
            <a:pPr algn="ctr"/>
            <a:r>
              <a:rPr lang="en-US" i="1" dirty="0" smtClean="0"/>
              <a:t>2018 Scanlon Foundation</a:t>
            </a:r>
            <a:endParaRPr lang="en-A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38355" y="4136117"/>
            <a:ext cx="4824607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AU" b="1" dirty="0" smtClean="0">
                <a:solidFill>
                  <a:srgbClr val="0C606E"/>
                </a:solidFill>
              </a:rPr>
              <a:t>6 in 10 </a:t>
            </a:r>
            <a:r>
              <a:rPr lang="en-AU" dirty="0" smtClean="0">
                <a:solidFill>
                  <a:srgbClr val="0C606E"/>
                </a:solidFill>
              </a:rPr>
              <a:t>Canadians and Australians have undertaken some voluntary work in the past </a:t>
            </a:r>
            <a:r>
              <a:rPr lang="en-AU" i="1" dirty="0" smtClean="0"/>
              <a:t>2013 General Social Survey</a:t>
            </a:r>
          </a:p>
          <a:p>
            <a:pPr algn="ctr">
              <a:spcBef>
                <a:spcPts val="200"/>
              </a:spcBef>
            </a:pPr>
            <a:r>
              <a:rPr lang="en-US" i="1" dirty="0" smtClean="0"/>
              <a:t>2016 Australian Bureau of Statistics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4079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YkZjeFF0yPnjKS8rE.I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dPw_5kukW9ZNKTxzoiC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dPw_5kukW9ZNKTxzoi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heh8Be4UaYcGLa5FIHi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heh8Be4UaYcGLa5FIHi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heh8Be4UaYcGLa5FIHi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dPw_5kukW9ZNKTxzoiC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dPw_5kukW9ZNKTxzoi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dPw_5kukW9ZNKTxzoi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heh8Be4UaYcGLa5FIH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qfcj6wEkCQo4dWHd3p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dPw_5kukW9ZNKTxzoi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dPw_5kukW9ZNKTxzoi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dPw_5kukW9ZNKTxzoiC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dPw_5kukW9ZNKTxzoi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heh8Be4UaYcGLa5FIHi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heh8Be4UaYcGLa5FIHig"/>
</p:tagLst>
</file>

<file path=ppt/theme/theme1.xml><?xml version="1.0" encoding="utf-8"?>
<a:theme xmlns:a="http://schemas.openxmlformats.org/drawingml/2006/main" name="Modern Swiss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5611b894cf49d8aeeb8ebf39dc09bc xmlns="63134daf-f59e-4db7-a35c-450a99b2ff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9c49a7c7-17c7-412f-8077-62dec89b9196</TermId>
        </TermInfo>
      </Terms>
    </mc5611b894cf49d8aeeb8ebf39dc09bc>
    <ShareHubID xmlns="63134daf-f59e-4db7-a35c-450a99b2ffd7">DOC19-11851</ShareHubID>
    <TaxCatchAll xmlns="63134daf-f59e-4db7-a35c-450a99b2ffd7">
      <Value>1</Value>
    </TaxCatchAll>
    <PMCNotes xmlns="63134daf-f59e-4db7-a35c-450a99b2ffd7" xsi:nil="true"/>
    <jf43624ff82d476f950aa6325c587b1a xmlns="63134daf-f59e-4db7-a35c-450a99b2ffd7">
      <Terms xmlns="http://schemas.microsoft.com/office/infopath/2007/PartnerControls"/>
    </jf43624ff82d476f950aa6325c587b1a>
    <NonRecordJustification xmlns="685f9fda-bd71-4433-b331-92feb9553089">None</NonRecordJustification>
    <jd1c641577414dfdab1686c9d5d0dbd0 xmlns="63134daf-f59e-4db7-a35c-450a99b2ffd7">
      <Terms xmlns="http://schemas.microsoft.com/office/infopath/2007/PartnerControls"/>
    </jd1c641577414dfdab1686c9d5d0db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MC Document" ma:contentTypeID="0x0101002825A64A6E1845A99A9D8EE8A5686ECB00EA40AC8314B62849863C79CB39A7E8FA" ma:contentTypeVersion="11" ma:contentTypeDescription="PMC Document" ma:contentTypeScope="" ma:versionID="eadea53713e241ab11bd003c759a383e">
  <xsd:schema xmlns:xsd="http://www.w3.org/2001/XMLSchema" xmlns:xs="http://www.w3.org/2001/XMLSchema" xmlns:p="http://schemas.microsoft.com/office/2006/metadata/properties" xmlns:ns1="63134daf-f59e-4db7-a35c-450a99b2ffd7" xmlns:ns3="685f9fda-bd71-4433-b331-92feb9553089" targetNamespace="http://schemas.microsoft.com/office/2006/metadata/properties" ma:root="true" ma:fieldsID="402bd145446d5de8019a4c6cdf5d6a3c" ns1:_="" ns3:_="">
    <xsd:import namespace="63134daf-f59e-4db7-a35c-450a99b2ffd7"/>
    <xsd:import namespace="685f9fda-bd71-4433-b331-92feb9553089"/>
    <xsd:element name="properties">
      <xsd:complexType>
        <xsd:sequence>
          <xsd:element name="documentManagement">
            <xsd:complexType>
              <xsd:all>
                <xsd:element ref="ns1:ShareHubID" minOccurs="0"/>
                <xsd:element ref="ns3:NonRecordJustification"/>
                <xsd:element ref="ns1:PMCNotes" minOccurs="0"/>
                <xsd:element ref="ns1:mc5611b894cf49d8aeeb8ebf39dc09bc" minOccurs="0"/>
                <xsd:element ref="ns1:TaxCatchAll" minOccurs="0"/>
                <xsd:element ref="ns1:TaxCatchAllLabel" minOccurs="0"/>
                <xsd:element ref="ns1:jd1c641577414dfdab1686c9d5d0dbd0" minOccurs="0"/>
                <xsd:element ref="ns1:SharedWithUsers" minOccurs="0"/>
                <xsd:element ref="ns1:jf43624ff82d476f950aa6325c587b1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34daf-f59e-4db7-a35c-450a99b2ffd7" elementFormDefault="qualified">
    <xsd:import namespace="http://schemas.microsoft.com/office/2006/documentManagement/types"/>
    <xsd:import namespace="http://schemas.microsoft.com/office/infopath/2007/PartnerControls"/>
    <xsd:element name="ShareHubID" ma:index="0" nillable="true" ma:displayName="Record ID" ma:indexed="true" ma:internalName="ShareHubID">
      <xsd:simpleType>
        <xsd:restriction base="dms:Text">
          <xsd:maxLength value="255"/>
        </xsd:restriction>
      </xsd:simpleType>
    </xsd:element>
    <xsd:element name="PMCNotes" ma:index="6" nillable="true" ma:displayName="Notes" ma:internalName="PMCNotes">
      <xsd:simpleType>
        <xsd:restriction base="dms:Note">
          <xsd:maxLength value="255"/>
        </xsd:restriction>
      </xsd:simpleType>
    </xsd:element>
    <xsd:element name="mc5611b894cf49d8aeeb8ebf39dc09bc" ma:index="8" ma:taxonomy="true" ma:internalName="mc5611b894cf49d8aeeb8ebf39dc09bc" ma:taxonomyFieldName="HPRMSecurityLevel" ma:displayName="Security Level" ma:default="1;#UNCLASSIFIED|9c49a7c7-17c7-412f-8077-62dec89b9196" ma:fieldId="{6c5611b8-94cf-49d8-aeeb-8ebf39dc09bc}" ma:sspId="fdd71c70-8dda-4116-8995-314ca52d638a" ma:termSetId="ad616a2a-2f34-42df-868f-846f11d5d8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16cc00d-7fb9-4d4c-8c6f-1d7c7535a8e8}" ma:internalName="TaxCatchAll" ma:showField="CatchAllData" ma:web="63134daf-f59e-4db7-a35c-450a99b2ff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16cc00d-7fb9-4d4c-8c6f-1d7c7535a8e8}" ma:internalName="TaxCatchAllLabel" ma:readOnly="true" ma:showField="CatchAllDataLabel" ma:web="63134daf-f59e-4db7-a35c-450a99b2ff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1c641577414dfdab1686c9d5d0dbd0" ma:index="12" nillable="true" ma:taxonomy="true" ma:internalName="jd1c641577414dfdab1686c9d5d0dbd0" ma:taxonomyFieldName="HPRMSecurityCaveat" ma:displayName="DLM" ma:fieldId="{3d1c6415-7741-4dfd-ab16-86c9d5d0dbd0}" ma:taxonomyMulti="true" ma:sspId="fdd71c70-8dda-4116-8995-314ca52d638a" ma:termSetId="4779c3b8-a320-4a06-b8c8-666ff4292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f43624ff82d476f950aa6325c587b1a" ma:index="18" nillable="true" ma:taxonomy="true" ma:internalName="jf43624ff82d476f950aa6325c587b1a" ma:taxonomyFieldName="ESearchTags" ma:displayName="Tags" ma:fieldId="{3f43624f-f82d-476f-950a-a6325c587b1a}" ma:taxonomyMulti="true" ma:sspId="fdd71c70-8dda-4116-8995-314ca52d638a" ma:termSetId="8f252924-ebd5-4b35-b39d-81596a6204b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fda-bd71-4433-b331-92feb9553089" elementFormDefault="qualified">
    <xsd:import namespace="http://schemas.microsoft.com/office/2006/documentManagement/types"/>
    <xsd:import namespace="http://schemas.microsoft.com/office/infopath/2007/PartnerControls"/>
    <xsd:element name="NonRecordJustification" ma:index="5" ma:displayName="Non-record justification" ma:default="None" ma:format="Dropdown" ma:internalName="NonRecordJustification">
      <xsd:simpleType>
        <xsd:restriction base="dms:Choice">
          <xsd:enumeration value="None"/>
          <xsd:enumeration value="Not defined as a record under the Archives Act of 1983"/>
          <xsd:enumeration value="Duplicate or low value item"/>
          <xsd:enumeration value="Superce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52F360-E397-4EBD-94CA-FB3A4D6F2B14}">
  <ds:schemaRefs>
    <ds:schemaRef ds:uri="http://schemas.microsoft.com/office/2006/documentManagement/types"/>
    <ds:schemaRef ds:uri="http://purl.org/dc/elements/1.1/"/>
    <ds:schemaRef ds:uri="685f9fda-bd71-4433-b331-92feb9553089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63134daf-f59e-4db7-a35c-450a99b2ffd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85DE1C-25FD-4CFF-BBB0-55DBF9BA1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134daf-f59e-4db7-a35c-450a99b2ffd7"/>
    <ds:schemaRef ds:uri="685f9fda-bd71-4433-b331-92feb9553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1A4E8C-81D5-452F-8775-E82665F0CB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4221</TotalTime>
  <Words>1130</Words>
  <Application>Microsoft Office PowerPoint</Application>
  <PresentationFormat>On-screen Show (4:3)</PresentationFormat>
  <Paragraphs>168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Microsoft New Tai Lue</vt:lpstr>
      <vt:lpstr>Modern Swiss</vt:lpstr>
      <vt:lpstr>Public Trust and Social Cohesion </vt:lpstr>
      <vt:lpstr>Overview</vt:lpstr>
      <vt:lpstr>What is social cohesion?  </vt:lpstr>
      <vt:lpstr>Social cohesion in Canada and Australia – at a glance </vt:lpstr>
      <vt:lpstr>Public trust and perceptions</vt:lpstr>
      <vt:lpstr>Public trust and perceptions (cont.)</vt:lpstr>
      <vt:lpstr>Public trust and perceptions (cont.)</vt:lpstr>
      <vt:lpstr>Public trust and perceptions (cont.)</vt:lpstr>
      <vt:lpstr>Public trust and perceptions (cont.)</vt:lpstr>
      <vt:lpstr>Actions underway</vt:lpstr>
      <vt:lpstr>Challenges and opportunities </vt:lpstr>
      <vt:lpstr>Areas for government action 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Duarte;Inc. 2014</dc:creator>
  <cp:lastModifiedBy>Busby, Jason</cp:lastModifiedBy>
  <cp:revision>357</cp:revision>
  <cp:lastPrinted>2019-01-14T03:14:16Z</cp:lastPrinted>
  <dcterms:created xsi:type="dcterms:W3CDTF">2014-02-07T03:47:22Z</dcterms:created>
  <dcterms:modified xsi:type="dcterms:W3CDTF">2019-01-24T14:27:46Z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  <property fmtid="{D5CDD505-2E9C-101B-9397-08002B2CF9AE}" pid="5" name="HPRMSecurityLevel">
    <vt:lpwstr>1;#UNCLASSIFIED|9c49a7c7-17c7-412f-8077-62dec89b9196</vt:lpwstr>
  </property>
  <property fmtid="{D5CDD505-2E9C-101B-9397-08002B2CF9AE}" pid="6" name="ContentTypeId">
    <vt:lpwstr>0x0101002825A64A6E1845A99A9D8EE8A5686ECB00EA40AC8314B62849863C79CB39A7E8FA</vt:lpwstr>
  </property>
  <property fmtid="{D5CDD505-2E9C-101B-9397-08002B2CF9AE}" pid="7" name="ESearchTags">
    <vt:lpwstr/>
  </property>
  <property fmtid="{D5CDD505-2E9C-101B-9397-08002B2CF9AE}" pid="8" name="PMC.ESearch.TagGeneratedTime">
    <vt:lpwstr>2019-01-21T11:03:51</vt:lpwstr>
  </property>
  <property fmtid="{D5CDD505-2E9C-101B-9397-08002B2CF9AE}" pid="9" name="HPRMSecurityCaveat">
    <vt:lpwstr/>
  </property>
</Properties>
</file>