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2"/>
  </p:notesMasterIdLst>
  <p:handoutMasterIdLst>
    <p:handoutMasterId r:id="rId23"/>
  </p:handoutMasterIdLst>
  <p:sldIdLst>
    <p:sldId id="524" r:id="rId2"/>
    <p:sldId id="525" r:id="rId3"/>
    <p:sldId id="526" r:id="rId4"/>
    <p:sldId id="323" r:id="rId5"/>
    <p:sldId id="366" r:id="rId6"/>
    <p:sldId id="318" r:id="rId7"/>
    <p:sldId id="304" r:id="rId8"/>
    <p:sldId id="529" r:id="rId9"/>
    <p:sldId id="521" r:id="rId10"/>
    <p:sldId id="336" r:id="rId11"/>
    <p:sldId id="328" r:id="rId12"/>
    <p:sldId id="305" r:id="rId13"/>
    <p:sldId id="324" r:id="rId14"/>
    <p:sldId id="327" r:id="rId15"/>
    <p:sldId id="306" r:id="rId16"/>
    <p:sldId id="319" r:id="rId17"/>
    <p:sldId id="315" r:id="rId18"/>
    <p:sldId id="322" r:id="rId19"/>
    <p:sldId id="339" r:id="rId20"/>
    <p:sldId id="367" r:id="rId21"/>
  </p:sldIdLst>
  <p:sldSz cx="12192000" cy="6858000"/>
  <p:notesSz cx="7023100" cy="93091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4427"/>
    <a:srgbClr val="5676B3"/>
    <a:srgbClr val="F4A538"/>
    <a:srgbClr val="69B545"/>
    <a:srgbClr val="F8F8F8"/>
    <a:srgbClr val="000000"/>
    <a:srgbClr val="B9B8AF"/>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EC6BF6-7788-45D5-B74C-8AE8C37B0177}" v="10" dt="2026-04-21T19:12:46.5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09" autoAdjust="0"/>
    <p:restoredTop sz="56446" autoAdjust="0"/>
  </p:normalViewPr>
  <p:slideViewPr>
    <p:cSldViewPr snapToObjects="1" showGuides="1">
      <p:cViewPr varScale="1">
        <p:scale>
          <a:sx n="83" d="100"/>
          <a:sy n="83" d="100"/>
        </p:scale>
        <p:origin x="1388" y="5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nzalez, Alejandro A [NC]" userId="89caf6ba-9270-4fa5-a6d2-f078f472a366" providerId="ADAL" clId="{7B4530D5-C992-4F74-AD81-19DF59A8A995}"/>
    <pc:docChg chg="delSld modSld">
      <pc:chgData name="Gonzalez, Alejandro A [NC]" userId="89caf6ba-9270-4fa5-a6d2-f078f472a366" providerId="ADAL" clId="{7B4530D5-C992-4F74-AD81-19DF59A8A995}" dt="2026-04-21T19:13:21.401" v="13" actId="20577"/>
      <pc:docMkLst>
        <pc:docMk/>
      </pc:docMkLst>
      <pc:sldChg chg="modSp mod modNotesTx">
        <pc:chgData name="Gonzalez, Alejandro A [NC]" userId="89caf6ba-9270-4fa5-a6d2-f078f472a366" providerId="ADAL" clId="{7B4530D5-C992-4F74-AD81-19DF59A8A995}" dt="2026-04-21T19:13:21.401" v="13" actId="20577"/>
        <pc:sldMkLst>
          <pc:docMk/>
          <pc:sldMk cId="0" sldId="524"/>
        </pc:sldMkLst>
        <pc:spChg chg="mod">
          <ac:chgData name="Gonzalez, Alejandro A [NC]" userId="89caf6ba-9270-4fa5-a6d2-f078f472a366" providerId="ADAL" clId="{7B4530D5-C992-4F74-AD81-19DF59A8A995}" dt="2026-04-21T19:13:21.401" v="13" actId="20577"/>
          <ac:spMkLst>
            <pc:docMk/>
            <pc:sldMk cId="0" sldId="524"/>
            <ac:spMk id="3" creationId="{00000000-0000-0000-0000-000000000000}"/>
          </ac:spMkLst>
        </pc:spChg>
      </pc:sldChg>
      <pc:sldChg chg="modNotesTx">
        <pc:chgData name="Gonzalez, Alejandro A [NC]" userId="89caf6ba-9270-4fa5-a6d2-f078f472a366" providerId="ADAL" clId="{7B4530D5-C992-4F74-AD81-19DF59A8A995}" dt="2026-04-21T19:10:45.940" v="7" actId="20577"/>
        <pc:sldMkLst>
          <pc:docMk/>
          <pc:sldMk cId="0" sldId="525"/>
        </pc:sldMkLst>
      </pc:sldChg>
      <pc:sldChg chg="modNotesTx">
        <pc:chgData name="Gonzalez, Alejandro A [NC]" userId="89caf6ba-9270-4fa5-a6d2-f078f472a366" providerId="ADAL" clId="{7B4530D5-C992-4F74-AD81-19DF59A8A995}" dt="2026-04-21T19:10:54.763" v="8" actId="20577"/>
        <pc:sldMkLst>
          <pc:docMk/>
          <pc:sldMk cId="2814734070" sldId="526"/>
        </pc:sldMkLst>
      </pc:sldChg>
      <pc:sldChg chg="del">
        <pc:chgData name="Gonzalez, Alejandro A [NC]" userId="89caf6ba-9270-4fa5-a6d2-f078f472a366" providerId="ADAL" clId="{7B4530D5-C992-4F74-AD81-19DF59A8A995}" dt="2026-04-21T19:13:06.964" v="9" actId="47"/>
        <pc:sldMkLst>
          <pc:docMk/>
          <pc:sldMk cId="3168576370" sldId="528"/>
        </pc:sldMkLst>
      </pc:sldChg>
      <pc:sldChg chg="del">
        <pc:chgData name="Gonzalez, Alejandro A [NC]" userId="89caf6ba-9270-4fa5-a6d2-f078f472a366" providerId="ADAL" clId="{7B4530D5-C992-4F74-AD81-19DF59A8A995}" dt="2026-04-21T19:08:53.152" v="0" actId="47"/>
        <pc:sldMkLst>
          <pc:docMk/>
          <pc:sldMk cId="3277157786" sldId="53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05F51D-812F-48F9-8F30-7D9BCD825099}" type="datetimeFigureOut">
              <a:rPr lang="en-US" smtClean="0"/>
              <a:pPr/>
              <a:t>4/21/2026</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7CFF8EE-F8A7-4931-B685-A88AF9DB5D80}" type="datetimeFigureOut">
              <a:rPr lang="en-US" smtClean="0"/>
              <a:pPr/>
              <a:t>4/21/2026</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iki.gccollab.ca/images/4/46/MCLD_2025_Buddy_System.xlsx"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archive.org/details/BodyScan6minsB"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youtube.com/watch?v=xLoK5rOl8Qk" TargetMode="External"/><Relationship Id="rId5" Type="http://schemas.openxmlformats.org/officeDocument/2006/relationships/hyperlink" Target="https://www.youtube.com/watch?v=6aysZYNGse0" TargetMode="External"/><Relationship Id="rId4" Type="http://schemas.openxmlformats.org/officeDocument/2006/relationships/hyperlink" Target="https://www.youtube.com/watch?v=TRnq8u-3JWU&#160;"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iki.gccollab.ca/images/7/76/DLCP_2025_Buddy_System.xlsx"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iki.gccollab.ca/images/d/d5/MCLD_S1_2025_-_Intro_Structure_BuddySystem_SnailUnaware_5Mins_BodyScan_Journaling.pptx"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tbs-sct.gc.ca/pol/doc-eng.aspx?id=25049"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Leanne: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a:t>Then start sharing the screen, and read from the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latin typeface="+mn-lt"/>
              </a:rPr>
              <a:t>Good morning good afternoon everyone,</a:t>
            </a:r>
            <a:r>
              <a:rPr lang="en-CA" sz="1200" i="0" kern="1200" dirty="0">
                <a:solidFill>
                  <a:schemeClr val="tx1"/>
                </a:solidFill>
                <a:effectLst/>
                <a:latin typeface="+mn-lt"/>
                <a:ea typeface="+mn-ea"/>
                <a:cs typeface="+mn-cs"/>
              </a:rPr>
              <a:t> First, I invite you to reflect on the land you are connecting from, and I would like to acknowledge that I am transmitting to you from the traditional Territory of the </a:t>
            </a:r>
            <a:r>
              <a:rPr lang="en-CA" sz="1200" i="0" kern="1200" dirty="0" err="1">
                <a:solidFill>
                  <a:schemeClr val="tx1"/>
                </a:solidFill>
                <a:effectLst/>
                <a:latin typeface="+mn-lt"/>
                <a:ea typeface="+mn-ea"/>
                <a:cs typeface="+mn-cs"/>
              </a:rPr>
              <a:t>Anishnaabe</a:t>
            </a:r>
            <a:r>
              <a:rPr lang="en-CA" sz="1200" i="0" kern="1200" dirty="0">
                <a:solidFill>
                  <a:schemeClr val="tx1"/>
                </a:solidFill>
                <a:effectLst/>
                <a:latin typeface="+mn-lt"/>
                <a:ea typeface="+mn-ea"/>
                <a:cs typeface="+mn-cs"/>
              </a:rPr>
              <a:t> Algonquin People; in Gatineau QC</a:t>
            </a:r>
            <a:r>
              <a:rPr lang="en-CA" sz="1200" i="1"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CA" sz="1200" dirty="0">
                <a:solidFill>
                  <a:srgbClr val="000000"/>
                </a:solidFill>
                <a:effectLst/>
                <a:latin typeface="+mn-lt"/>
                <a:ea typeface="Arial" panose="020B0604020202020204" pitchFamily="34" charset="0"/>
              </a:rPr>
              <a:t>Please note that this session is being recorded. By remaining as a participant, we will interpret that as your consent to being recorded and we thank you for staying with us.</a:t>
            </a:r>
            <a:r>
              <a:rPr lang="en-CA" sz="1200" dirty="0">
                <a:solidFill>
                  <a:srgbClr val="0000FF"/>
                </a:solidFill>
                <a:effectLst/>
                <a:latin typeface="+mn-lt"/>
                <a:ea typeface="Arial" panose="020B0604020202020204" pitchFamily="34" charset="0"/>
              </a:rPr>
              <a:t> </a:t>
            </a:r>
            <a:br>
              <a:rPr lang="en-CA" sz="1200" dirty="0">
                <a:solidFill>
                  <a:srgbClr val="0000FF"/>
                </a:solidFill>
                <a:effectLst/>
                <a:latin typeface="+mn-lt"/>
                <a:ea typeface="Arial" panose="020B0604020202020204" pitchFamily="34" charset="0"/>
              </a:rPr>
            </a:br>
            <a:r>
              <a:rPr lang="en-CA" sz="1200" dirty="0">
                <a:solidFill>
                  <a:srgbClr val="0000FF"/>
                </a:solidFill>
                <a:effectLst/>
                <a:latin typeface="+mn-lt"/>
                <a:ea typeface="Arial" panose="020B0604020202020204" pitchFamily="34" charset="0"/>
              </a:rPr>
              <a:t>//</a:t>
            </a:r>
            <a:r>
              <a:rPr lang="en-CA" sz="1200" dirty="0">
                <a:solidFill>
                  <a:srgbClr val="000000"/>
                </a:solidFill>
                <a:effectLst/>
                <a:latin typeface="+mn-lt"/>
                <a:ea typeface="Arial" panose="020B0604020202020204" pitchFamily="34" charset="0"/>
              </a:rPr>
              <a:t> </a:t>
            </a:r>
            <a:r>
              <a:rPr lang="en-CA" sz="1200" dirty="0" err="1">
                <a:solidFill>
                  <a:srgbClr val="0000FF"/>
                </a:solidFill>
                <a:effectLst/>
                <a:latin typeface="+mn-lt"/>
                <a:ea typeface="Arial" panose="020B0604020202020204" pitchFamily="34" charset="0"/>
              </a:rPr>
              <a:t>Cette</a:t>
            </a:r>
            <a:r>
              <a:rPr lang="en-CA" sz="1200" dirty="0">
                <a:solidFill>
                  <a:srgbClr val="0000FF"/>
                </a:solidFill>
                <a:effectLst/>
                <a:latin typeface="+mn-lt"/>
                <a:ea typeface="Arial" panose="020B0604020202020204" pitchFamily="34" charset="0"/>
              </a:rPr>
              <a:t> session </a:t>
            </a:r>
            <a:r>
              <a:rPr lang="en-CA" sz="1200" dirty="0" err="1">
                <a:solidFill>
                  <a:srgbClr val="0000FF"/>
                </a:solidFill>
                <a:effectLst/>
                <a:latin typeface="+mn-lt"/>
                <a:ea typeface="Arial" panose="020B0604020202020204" pitchFamily="34" charset="0"/>
              </a:rPr>
              <a:t>est</a:t>
            </a:r>
            <a:r>
              <a:rPr lang="en-CA" sz="1200" dirty="0">
                <a:solidFill>
                  <a:srgbClr val="0000FF"/>
                </a:solidFill>
                <a:effectLst/>
                <a:latin typeface="+mn-lt"/>
                <a:ea typeface="Arial" panose="020B0604020202020204" pitchFamily="34" charset="0"/>
              </a:rPr>
              <a:t> </a:t>
            </a:r>
            <a:r>
              <a:rPr lang="en-CA" sz="1200" dirty="0" err="1">
                <a:solidFill>
                  <a:srgbClr val="0000FF"/>
                </a:solidFill>
                <a:effectLst/>
                <a:latin typeface="+mn-lt"/>
                <a:ea typeface="Arial" panose="020B0604020202020204" pitchFamily="34" charset="0"/>
              </a:rPr>
              <a:t>enregistrée</a:t>
            </a:r>
            <a:r>
              <a:rPr lang="en-CA" sz="1200" dirty="0">
                <a:solidFill>
                  <a:srgbClr val="0000FF"/>
                </a:solidFill>
                <a:effectLst/>
                <a:latin typeface="+mn-lt"/>
                <a:ea typeface="Arial" panose="020B0604020202020204" pitchFamily="34" charset="0"/>
              </a:rPr>
              <a:t>. </a:t>
            </a:r>
            <a:r>
              <a:rPr lang="fr-CA" sz="1200" dirty="0">
                <a:solidFill>
                  <a:srgbClr val="0000FF"/>
                </a:solidFill>
                <a:effectLst/>
                <a:latin typeface="+mn-lt"/>
                <a:ea typeface="Arial" panose="020B0604020202020204" pitchFamily="34" charset="0"/>
              </a:rPr>
              <a:t>Nous interprétons le fait que vous demeurez en tant que participant comme votre consentement à faire partie de l’enregistrement. </a:t>
            </a:r>
            <a:r>
              <a:rPr lang="en-CA" sz="1200" dirty="0">
                <a:solidFill>
                  <a:srgbClr val="0000FF"/>
                </a:solidFill>
                <a:effectLst/>
                <a:latin typeface="+mn-lt"/>
                <a:ea typeface="Arial" panose="020B0604020202020204" pitchFamily="34" charset="0"/>
              </a:rPr>
              <a:t>Nous </a:t>
            </a:r>
            <a:r>
              <a:rPr lang="en-CA" sz="1200" dirty="0" err="1">
                <a:solidFill>
                  <a:srgbClr val="0000FF"/>
                </a:solidFill>
                <a:effectLst/>
                <a:latin typeface="+mn-lt"/>
                <a:ea typeface="Arial" panose="020B0604020202020204" pitchFamily="34" charset="0"/>
              </a:rPr>
              <a:t>vous</a:t>
            </a:r>
            <a:r>
              <a:rPr lang="en-CA" sz="1200" dirty="0">
                <a:solidFill>
                  <a:srgbClr val="0000FF"/>
                </a:solidFill>
                <a:effectLst/>
                <a:latin typeface="+mn-lt"/>
                <a:ea typeface="Arial" panose="020B0604020202020204" pitchFamily="34" charset="0"/>
              </a:rPr>
              <a:t> </a:t>
            </a:r>
            <a:r>
              <a:rPr lang="en-CA" sz="1200" dirty="0" err="1">
                <a:solidFill>
                  <a:srgbClr val="0000FF"/>
                </a:solidFill>
                <a:effectLst/>
                <a:latin typeface="+mn-lt"/>
                <a:ea typeface="Arial" panose="020B0604020202020204" pitchFamily="34" charset="0"/>
              </a:rPr>
              <a:t>remercions</a:t>
            </a:r>
            <a:r>
              <a:rPr lang="en-CA" sz="1200" dirty="0">
                <a:solidFill>
                  <a:srgbClr val="0000FF"/>
                </a:solidFill>
                <a:effectLst/>
                <a:latin typeface="+mn-lt"/>
                <a:ea typeface="Arial" panose="020B0604020202020204" pitchFamily="34" charset="0"/>
              </a:rPr>
              <a:t> de </a:t>
            </a:r>
            <a:r>
              <a:rPr lang="en-CA" sz="1200" dirty="0" err="1">
                <a:solidFill>
                  <a:srgbClr val="0000FF"/>
                </a:solidFill>
                <a:effectLst/>
                <a:latin typeface="+mn-lt"/>
                <a:ea typeface="Arial" panose="020B0604020202020204" pitchFamily="34" charset="0"/>
              </a:rPr>
              <a:t>votre</a:t>
            </a:r>
            <a:r>
              <a:rPr lang="en-CA" sz="1200" dirty="0">
                <a:solidFill>
                  <a:srgbClr val="0000FF"/>
                </a:solidFill>
                <a:effectLst/>
                <a:latin typeface="+mn-lt"/>
                <a:ea typeface="Arial" panose="020B0604020202020204" pitchFamily="34" charset="0"/>
              </a:rPr>
              <a:t> collaboration</a:t>
            </a:r>
            <a:endParaRPr lang="en-CA" sz="1200" i="0" noProof="0" dirty="0">
              <a:latin typeface="+mn-lt"/>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FR" sz="1200" i="0" kern="1200" noProof="0" dirty="0" err="1">
                <a:solidFill>
                  <a:schemeClr val="tx1"/>
                </a:solidFill>
                <a:effectLst/>
                <a:latin typeface="+mn-lt"/>
                <a:ea typeface="+mn-ea"/>
                <a:cs typeface="+mn-cs"/>
              </a:rPr>
              <a:t>Please</a:t>
            </a:r>
            <a:r>
              <a:rPr lang="fr-FR" sz="1200" i="0" kern="1200" noProof="0" dirty="0">
                <a:solidFill>
                  <a:schemeClr val="tx1"/>
                </a:solidFill>
                <a:effectLst/>
                <a:latin typeface="+mn-lt"/>
                <a:ea typeface="+mn-ea"/>
                <a:cs typeface="+mn-cs"/>
              </a:rPr>
              <a:t> note </a:t>
            </a:r>
            <a:r>
              <a:rPr lang="fr-FR" sz="1200" i="0" kern="1200" noProof="0" dirty="0" err="1">
                <a:solidFill>
                  <a:schemeClr val="tx1"/>
                </a:solidFill>
                <a:effectLst/>
                <a:latin typeface="+mn-lt"/>
                <a:ea typeface="+mn-ea"/>
                <a:cs typeface="+mn-cs"/>
              </a:rPr>
              <a:t>there</a:t>
            </a:r>
            <a:r>
              <a:rPr lang="fr-FR" sz="1200" i="0" kern="1200" noProof="0" dirty="0">
                <a:solidFill>
                  <a:schemeClr val="tx1"/>
                </a:solidFill>
                <a:effectLst/>
                <a:latin typeface="+mn-lt"/>
                <a:ea typeface="+mn-ea"/>
                <a:cs typeface="+mn-cs"/>
              </a:rPr>
              <a:t> </a:t>
            </a:r>
            <a:r>
              <a:rPr lang="fr-FR" sz="1200" i="0" kern="1200" noProof="0" dirty="0" err="1">
                <a:solidFill>
                  <a:schemeClr val="tx1"/>
                </a:solidFill>
                <a:effectLst/>
                <a:latin typeface="+mn-lt"/>
                <a:ea typeface="+mn-ea"/>
                <a:cs typeface="+mn-cs"/>
              </a:rPr>
              <a:t>is</a:t>
            </a:r>
            <a:r>
              <a:rPr lang="fr-FR" sz="1200" i="0" kern="1200" noProof="0" dirty="0">
                <a:solidFill>
                  <a:schemeClr val="tx1"/>
                </a:solidFill>
                <a:effectLst/>
                <a:latin typeface="+mn-lt"/>
                <a:ea typeface="+mn-ea"/>
                <a:cs typeface="+mn-cs"/>
              </a:rPr>
              <a:t> French </a:t>
            </a:r>
            <a:r>
              <a:rPr lang="fr-FR" sz="1200" i="0" kern="1200" noProof="0" dirty="0" err="1">
                <a:solidFill>
                  <a:schemeClr val="tx1"/>
                </a:solidFill>
                <a:effectLst/>
                <a:latin typeface="+mn-lt"/>
                <a:ea typeface="+mn-ea"/>
                <a:cs typeface="+mn-cs"/>
              </a:rPr>
              <a:t>offering</a:t>
            </a:r>
            <a:r>
              <a:rPr lang="fr-FR" sz="1200" i="0" kern="1200" noProof="0" dirty="0">
                <a:solidFill>
                  <a:schemeClr val="tx1"/>
                </a:solidFill>
                <a:effectLst/>
                <a:latin typeface="+mn-lt"/>
                <a:ea typeface="+mn-ea"/>
                <a:cs typeface="+mn-cs"/>
              </a:rPr>
              <a:t> </a:t>
            </a:r>
            <a:r>
              <a:rPr lang="fr-FR" sz="1200" i="0" kern="1200" noProof="0" dirty="0" err="1">
                <a:solidFill>
                  <a:schemeClr val="tx1"/>
                </a:solidFill>
                <a:effectLst/>
                <a:latin typeface="+mn-lt"/>
                <a:ea typeface="+mn-ea"/>
                <a:cs typeface="+mn-cs"/>
              </a:rPr>
              <a:t>usually</a:t>
            </a:r>
            <a:r>
              <a:rPr lang="fr-FR" sz="1200" i="0" kern="1200" noProof="0" dirty="0">
                <a:solidFill>
                  <a:schemeClr val="tx1"/>
                </a:solidFill>
                <a:effectLst/>
                <a:latin typeface="+mn-lt"/>
                <a:ea typeface="+mn-ea"/>
                <a:cs typeface="+mn-cs"/>
              </a:rPr>
              <a:t> </a:t>
            </a:r>
            <a:r>
              <a:rPr lang="fr-FR" sz="1200" i="0" kern="1200" noProof="0" dirty="0" err="1">
                <a:solidFill>
                  <a:schemeClr val="tx1"/>
                </a:solidFill>
                <a:effectLst/>
                <a:latin typeface="+mn-lt"/>
                <a:ea typeface="+mn-ea"/>
                <a:cs typeface="+mn-cs"/>
              </a:rPr>
              <a:t>deliver</a:t>
            </a:r>
            <a:r>
              <a:rPr lang="fr-FR" sz="1200" i="0" kern="1200" noProof="0" dirty="0">
                <a:solidFill>
                  <a:schemeClr val="tx1"/>
                </a:solidFill>
                <a:effectLst/>
                <a:latin typeface="+mn-lt"/>
                <a:ea typeface="+mn-ea"/>
                <a:cs typeface="+mn-cs"/>
              </a:rPr>
              <a:t> </a:t>
            </a:r>
            <a:r>
              <a:rPr lang="fr-FR" sz="1200" i="0" kern="1200" noProof="0" dirty="0" err="1">
                <a:solidFill>
                  <a:schemeClr val="tx1"/>
                </a:solidFill>
                <a:effectLst/>
                <a:latin typeface="+mn-lt"/>
                <a:ea typeface="+mn-ea"/>
                <a:cs typeface="+mn-cs"/>
              </a:rPr>
              <a:t>during</a:t>
            </a:r>
            <a:r>
              <a:rPr lang="fr-FR" sz="1200" i="0" kern="1200" noProof="0" dirty="0">
                <a:solidFill>
                  <a:schemeClr val="tx1"/>
                </a:solidFill>
                <a:effectLst/>
                <a:latin typeface="+mn-lt"/>
                <a:ea typeface="+mn-ea"/>
                <a:cs typeface="+mn-cs"/>
              </a:rPr>
              <a:t> the </a:t>
            </a:r>
            <a:r>
              <a:rPr lang="fr-FR" sz="1200" i="0" kern="1200" noProof="0" dirty="0" err="1">
                <a:solidFill>
                  <a:schemeClr val="tx1"/>
                </a:solidFill>
                <a:effectLst/>
                <a:latin typeface="+mn-lt"/>
                <a:ea typeface="+mn-ea"/>
                <a:cs typeface="+mn-cs"/>
              </a:rPr>
              <a:t>Fall</a:t>
            </a:r>
            <a:r>
              <a:rPr lang="fr-FR" sz="1200" i="0" kern="1200" noProof="0" dirty="0">
                <a:solidFill>
                  <a:schemeClr val="tx1"/>
                </a:solidFill>
                <a:effectLst/>
                <a:latin typeface="+mn-lt"/>
                <a:ea typeface="+mn-ea"/>
                <a:cs typeface="+mn-cs"/>
              </a:rPr>
              <a:t>, a</a:t>
            </a:r>
            <a:r>
              <a:rPr lang="en-CA" sz="1200" i="0" kern="1200" noProof="0" dirty="0">
                <a:solidFill>
                  <a:schemeClr val="tx1"/>
                </a:solidFill>
                <a:effectLst/>
                <a:latin typeface="+mn-lt"/>
                <a:ea typeface="+mn-ea"/>
                <a:cs typeface="+mn-cs"/>
              </a:rPr>
              <a:t>s this program is delivered in English, feel free to express yourself in the official language of your choice</a:t>
            </a:r>
            <a:br>
              <a:rPr lang="en-CA" sz="1200" i="0" kern="1200" noProof="0" dirty="0">
                <a:solidFill>
                  <a:schemeClr val="tx1"/>
                </a:solidFill>
                <a:effectLst/>
                <a:latin typeface="+mn-lt"/>
                <a:ea typeface="+mn-ea"/>
                <a:cs typeface="+mn-cs"/>
              </a:rPr>
            </a:br>
            <a:r>
              <a:rPr lang="en-CA" sz="1200" i="0" kern="1200" noProof="0" dirty="0">
                <a:solidFill>
                  <a:schemeClr val="tx1"/>
                </a:solidFill>
                <a:effectLst/>
                <a:latin typeface="+mn-lt"/>
                <a:ea typeface="+mn-ea"/>
                <a:cs typeface="+mn-cs"/>
              </a:rPr>
              <a:t>// </a:t>
            </a:r>
            <a:r>
              <a:rPr lang="fr-FR" sz="1200" i="0" kern="1200" noProof="0" dirty="0">
                <a:solidFill>
                  <a:schemeClr val="tx1"/>
                </a:solidFill>
                <a:effectLst/>
                <a:latin typeface="+mn-lt"/>
                <a:ea typeface="+mn-ea"/>
                <a:cs typeface="+mn-cs"/>
              </a:rPr>
              <a:t>Veuillez noter qu'il existe une offre française habituellement livrée à l'automne, le programme étant dispensée en anglais, n'hésitez pas à vous exprimer dans la langue officielle de votre choix.</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Having put the miscellaneous away, let’s start!!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Hi everyone and a warm welcome to our first session of the Mindful Change Leadership Development Program… my name is ________, and along with my colleagues I’m a volunteer facilitator</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Keep in mind, Webcams are</a:t>
            </a:r>
            <a:r>
              <a:rPr lang="en-CA" baseline="0" noProof="0" dirty="0"/>
              <a:t> welcome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If you have the option to log off from your VPN, do so as to have a better experience</a:t>
            </a:r>
          </a:p>
          <a:p>
            <a:endParaRPr lang="en-CA" noProof="0" dirty="0"/>
          </a:p>
          <a:p>
            <a:r>
              <a:rPr lang="en-CA" noProof="0" dirty="0"/>
              <a:t>The Sessions are recorded:</a:t>
            </a:r>
          </a:p>
          <a:p>
            <a:pPr marL="171450" lvl="0" indent="-171450">
              <a:buFont typeface="Arial" panose="020B0604020202020204" pitchFamily="34" charset="0"/>
              <a:buChar char="•"/>
            </a:pPr>
            <a:r>
              <a:rPr lang="en-CA" noProof="0" dirty="0"/>
              <a:t>Be assured, if ever there is something sensitive recorded, at the request of those interested, the recording will be edited before posting</a:t>
            </a:r>
          </a:p>
          <a:p>
            <a:pPr marL="171450" lvl="0" indent="-171450">
              <a:buFont typeface="Arial" panose="020B0604020202020204" pitchFamily="34" charset="0"/>
              <a:buChar char="•"/>
            </a:pPr>
            <a:r>
              <a:rPr lang="en-CA" noProof="0" dirty="0"/>
              <a:t>The breakout rooms are not recorded, thus what is said in small groups stays there</a:t>
            </a:r>
          </a:p>
          <a:p>
            <a:pPr marL="171450" lvl="0" indent="-171450">
              <a:buFont typeface="Arial" panose="020B0604020202020204" pitchFamily="34" charset="0"/>
              <a:buChar char="•"/>
            </a:pPr>
            <a:r>
              <a:rPr lang="en-CA" noProof="0" dirty="0"/>
              <a:t>The recording is also very helpful in case you miss a session</a:t>
            </a:r>
          </a:p>
          <a:p>
            <a:pPr marL="171450" lvl="0" indent="-171450">
              <a:buFont typeface="Arial" panose="020B0604020202020204" pitchFamily="34" charset="0"/>
              <a:buChar char="•"/>
            </a:pPr>
            <a:endParaRPr lang="en-CA"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i="0" kern="1200" noProof="0" dirty="0">
                <a:solidFill>
                  <a:schemeClr val="tx1"/>
                </a:solidFill>
                <a:effectLst/>
                <a:latin typeface="+mn-lt"/>
                <a:ea typeface="+mn-ea"/>
                <a:cs typeface="+mn-cs"/>
              </a:rPr>
              <a:t>(Show the CC slide and stop sharing)</a:t>
            </a:r>
            <a:endParaRPr lang="en-US" dirty="0"/>
          </a:p>
          <a:p>
            <a:pPr marL="0" lvl="0" indent="0">
              <a:buFont typeface="Arial" panose="020B0604020202020204" pitchFamily="34" charset="0"/>
              <a:buNone/>
            </a:pPr>
            <a:endParaRPr lang="en-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Dani</a:t>
            </a:r>
            <a:r>
              <a:rPr lang="fr-CA" sz="1200" b="1" dirty="0"/>
              <a:t>:</a:t>
            </a:r>
          </a:p>
          <a:p>
            <a:endParaRPr lang="en-US" dirty="0"/>
          </a:p>
          <a:p>
            <a:r>
              <a:rPr lang="en-US" dirty="0"/>
              <a:t>Now let’s take a look at a model, I call it “the snail model”, it goes from unaware to unaware… adapted from the Four stages of competence model</a:t>
            </a:r>
          </a:p>
          <a:p>
            <a:r>
              <a:rPr lang="en-US" dirty="0"/>
              <a:t>(click on every main bullet)</a:t>
            </a:r>
          </a:p>
          <a:p>
            <a:pPr marL="171450" indent="-171450">
              <a:buFont typeface="Arial" panose="020B0604020202020204" pitchFamily="34" charset="0"/>
              <a:buChar char="•"/>
            </a:pPr>
            <a:r>
              <a:rPr lang="en-US" dirty="0"/>
              <a:t>This model is based on </a:t>
            </a:r>
            <a:r>
              <a:rPr lang="en-US" dirty="0" err="1"/>
              <a:t>behaviours</a:t>
            </a:r>
            <a:endParaRPr lang="en-US" dirty="0"/>
          </a:p>
          <a:p>
            <a:pPr marL="171450" indent="-171450">
              <a:buFont typeface="Arial" panose="020B0604020202020204" pitchFamily="34" charset="0"/>
              <a:buChar char="•"/>
            </a:pPr>
            <a:r>
              <a:rPr lang="en-US" dirty="0"/>
              <a:t>We have desired and undesired </a:t>
            </a:r>
            <a:r>
              <a:rPr lang="en-US" dirty="0" err="1"/>
              <a:t>behaviours</a:t>
            </a:r>
            <a:r>
              <a:rPr lang="en-US" dirty="0"/>
              <a:t>, </a:t>
            </a:r>
          </a:p>
          <a:p>
            <a:pPr marL="171450" indent="-171450">
              <a:buFont typeface="Arial" panose="020B0604020202020204" pitchFamily="34" charset="0"/>
              <a:buChar char="•"/>
            </a:pPr>
            <a:r>
              <a:rPr lang="en-US" dirty="0"/>
              <a:t>We also have the aware and the unaware </a:t>
            </a:r>
            <a:r>
              <a:rPr lang="en-US" dirty="0" err="1"/>
              <a:t>behaviours</a:t>
            </a:r>
            <a:endParaRPr lang="en-US" dirty="0"/>
          </a:p>
          <a:p>
            <a:pPr marL="171450" indent="-171450">
              <a:buFont typeface="Arial" panose="020B0604020202020204" pitchFamily="34" charset="0"/>
              <a:buChar char="•"/>
            </a:pPr>
            <a:r>
              <a:rPr lang="en-US" dirty="0"/>
              <a:t>To understand this model, let’s start at the bottom right quadrant, with the unaware-undesired </a:t>
            </a:r>
            <a:r>
              <a:rPr lang="en-US" dirty="0" err="1"/>
              <a:t>behaviours</a:t>
            </a:r>
            <a:endParaRPr lang="en-US" dirty="0"/>
          </a:p>
          <a:p>
            <a:pPr marL="171450" indent="-171450">
              <a:buFont typeface="Arial" panose="020B0604020202020204" pitchFamily="34" charset="0"/>
              <a:buChar char="•"/>
            </a:pPr>
            <a:r>
              <a:rPr lang="en-US" dirty="0"/>
              <a:t>At some point we become aware of that undesired </a:t>
            </a:r>
            <a:r>
              <a:rPr lang="en-US" dirty="0" err="1"/>
              <a:t>behaviour</a:t>
            </a:r>
            <a:r>
              <a:rPr lang="en-US" dirty="0"/>
              <a:t> on the bottom left quadrant</a:t>
            </a:r>
          </a:p>
          <a:p>
            <a:pPr marL="171450" indent="-171450">
              <a:buFont typeface="Arial" panose="020B0604020202020204" pitchFamily="34" charset="0"/>
              <a:buChar char="•"/>
            </a:pPr>
            <a:r>
              <a:rPr lang="en-US" dirty="0"/>
              <a:t>And then we start to change that </a:t>
            </a:r>
            <a:r>
              <a:rPr lang="en-US" dirty="0" err="1"/>
              <a:t>behaviour</a:t>
            </a:r>
            <a:r>
              <a:rPr lang="en-US" dirty="0"/>
              <a:t> to a desired one while being very aware of it, on the top left</a:t>
            </a:r>
          </a:p>
          <a:p>
            <a:pPr marL="171450" indent="-171450">
              <a:buFont typeface="Arial" panose="020B0604020202020204" pitchFamily="34" charset="0"/>
              <a:buChar char="•"/>
            </a:pPr>
            <a:r>
              <a:rPr lang="en-US" dirty="0"/>
              <a:t>And after sometime, practice and effort we move to the top right quadrant, with the desired </a:t>
            </a:r>
            <a:r>
              <a:rPr lang="en-US" dirty="0" err="1"/>
              <a:t>behaviour</a:t>
            </a:r>
            <a:r>
              <a:rPr lang="en-US" dirty="0"/>
              <a:t> and unaware, because we do it automatically</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Let’s review the model with a few graphics added and some examples</a:t>
            </a:r>
          </a:p>
          <a:p>
            <a:pPr marL="171450" indent="-171450">
              <a:buFont typeface="Arial" panose="020B0604020202020204" pitchFamily="34" charset="0"/>
              <a:buChar char="•"/>
            </a:pPr>
            <a:r>
              <a:rPr lang="en-US" dirty="0"/>
              <a:t>We start in the same sequence, bottom right, let’s say we are “multitasking”, having breakfast, reading the newspaper, while watching the news, planning the day with the partner, and encouraging the kids to go on their day</a:t>
            </a:r>
          </a:p>
          <a:p>
            <a:pPr marL="171450" indent="-171450">
              <a:buFont typeface="Arial" panose="020B0604020202020204" pitchFamily="34" charset="0"/>
              <a:buChar char="•"/>
            </a:pPr>
            <a:r>
              <a:rPr lang="en-US" dirty="0"/>
              <a:t>Then something happens, we become aware, see the expression on the face of the  cartoon. There is something that happens that makes the person become aware</a:t>
            </a:r>
          </a:p>
          <a:p>
            <a:pPr marL="171450" indent="-171450">
              <a:buFont typeface="Arial" panose="020B0604020202020204" pitchFamily="34" charset="0"/>
              <a:buChar char="•"/>
            </a:pPr>
            <a:r>
              <a:rPr lang="en-US" dirty="0"/>
              <a:t>On the top left, you see the expression, the person is making a strong effort to do one thing at a time, is aware of the desired </a:t>
            </a:r>
            <a:r>
              <a:rPr lang="en-US" dirty="0" err="1"/>
              <a:t>behaviour</a:t>
            </a:r>
            <a:r>
              <a:rPr lang="en-US" dirty="0"/>
              <a:t> and is making an effort to focus on only reading the newspaper</a:t>
            </a:r>
          </a:p>
          <a:p>
            <a:pPr marL="171450" indent="-171450">
              <a:buFont typeface="Arial" panose="020B0604020202020204" pitchFamily="34" charset="0"/>
              <a:buChar char="•"/>
            </a:pPr>
            <a:r>
              <a:rPr lang="en-US" dirty="0"/>
              <a:t>Then with practice, the person does automatically and unaware the desired </a:t>
            </a:r>
            <a:r>
              <a:rPr lang="en-US" dirty="0" err="1"/>
              <a:t>behaviour</a:t>
            </a:r>
            <a:r>
              <a:rPr lang="en-US" dirty="0"/>
              <a:t> </a:t>
            </a:r>
          </a:p>
          <a:p>
            <a:pPr marL="171450" indent="-171450">
              <a:buFont typeface="Arial" panose="020B0604020202020204" pitchFamily="34" charset="0"/>
              <a:buChar char="•"/>
            </a:pPr>
            <a:r>
              <a:rPr lang="en-US" dirty="0"/>
              <a:t>The cycle typically starts with a disruption, it could be this program, or something recent because you’re already taking this program. There is something inside you that already started this cycle</a:t>
            </a:r>
          </a:p>
          <a:p>
            <a:pPr marL="171450" indent="-171450">
              <a:buFont typeface="Arial" panose="020B0604020202020204" pitchFamily="34" charset="0"/>
              <a:buChar char="•"/>
            </a:pPr>
            <a:r>
              <a:rPr lang="en-US" dirty="0"/>
              <a:t>And very rarely this change occurs quickly, that’s why it’s called snail model… it takes its time to arrive</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[[Adapted form https://en.wikipedia.org/wiki/Four_stages_of_competence]]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3007018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Leanne</a:t>
            </a:r>
            <a:r>
              <a:rPr lang="fr-CA" sz="1200" b="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How important is building relationships? Well, it's very important!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We build relationships throughout the program by doing the following: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during the session, by doing various activities, such as exercise debriefing and exercises in subgroups;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between sessions: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through the buddy system, which remains the same for all eight weeks;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through the Cohort, by participating, asking questions, and sharing your 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How do you think we'll build relationships throughout the weeks of the program?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During the session, in subgroups, and during exercise debriefing (breakout rooms and plenary session)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Buddy System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Cohort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The idea is to use all the tools for reflection and participation. By talking about your experience and what you've noticed: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by sharing something you've learned,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an opportunity you've seized,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something you've understood.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These all are elements that bring the program to life.</a:t>
            </a:r>
            <a:endParaRPr lang="fr-CA" sz="1200"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1505970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i="1" noProof="0" dirty="0">
                <a:solidFill>
                  <a:srgbClr val="0070C0"/>
                </a:solidFill>
              </a:rPr>
              <a:t>Leanne: </a:t>
            </a:r>
            <a:endParaRPr lang="fr-CA" b="0" dirty="0"/>
          </a:p>
          <a:p>
            <a:pPr marL="0" indent="0">
              <a:buFont typeface="Arial" panose="020B0604020202020204" pitchFamily="34" charset="0"/>
              <a:buNone/>
            </a:pPr>
            <a:endParaRPr lang="en-CA" b="0" dirty="0"/>
          </a:p>
          <a:p>
            <a:pPr marL="0" indent="0">
              <a:buFont typeface="Arial" panose="020B0604020202020204" pitchFamily="34" charset="0"/>
              <a:buNone/>
            </a:pPr>
            <a:r>
              <a:rPr lang="en-CA" b="0" dirty="0"/>
              <a:t>Now let's talk about the buddy system.</a:t>
            </a:r>
          </a:p>
          <a:p>
            <a:pPr marL="0" indent="0">
              <a:buFont typeface="Arial" panose="020B0604020202020204" pitchFamily="34" charset="0"/>
              <a:buNone/>
            </a:pPr>
            <a:endParaRPr lang="en-CA"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dirty="0"/>
              <a:t>You have received an Excel spreadsheet detailing your buddy system. </a:t>
            </a:r>
            <a:r>
              <a:rPr lang="en-US" b="0" i="0" u="none" strike="noStrike" dirty="0">
                <a:solidFill>
                  <a:srgbClr val="0645AD"/>
                </a:solidFill>
                <a:effectLst/>
                <a:latin typeface="Arial" panose="020B0604020202020204" pitchFamily="34" charset="0"/>
                <a:hlinkClick r:id="rId3" tooltip="MCLD 2025 Buddy System.xlsx"/>
              </a:rPr>
              <a:t>MCLD_2025_Buddy_System.xlsx</a:t>
            </a:r>
            <a:r>
              <a:rPr lang="en-US" b="0" i="0" u="none" strike="noStrike" dirty="0">
                <a:solidFill>
                  <a:srgbClr val="0645AD"/>
                </a:solidFill>
                <a:effectLst/>
                <a:latin typeface="Arial" panose="020B0604020202020204" pitchFamily="34" charset="0"/>
              </a:rPr>
              <a:t> ()</a:t>
            </a:r>
            <a:br>
              <a:rPr lang="en-CA" b="0" dirty="0"/>
            </a:br>
            <a:r>
              <a:rPr lang="en-US" dirty="0">
                <a:hlinkClick r:id="rId3"/>
              </a:rPr>
              <a:t>https://wiki.gccollab.ca/images/4/46/MCLD_2025_Buddy_System.xlsx</a:t>
            </a:r>
            <a:r>
              <a:rPr lang="en-US" dirty="0"/>
              <a:t> </a:t>
            </a:r>
          </a:p>
          <a:p>
            <a:pPr marL="171450" indent="-171450">
              <a:buFont typeface="Arial" panose="020B0604020202020204" pitchFamily="34" charset="0"/>
              <a:buChar char="•"/>
            </a:pPr>
            <a:r>
              <a:rPr lang="en-CA" b="0" dirty="0"/>
              <a:t>We expect you to communicate once a week with your buddy.</a:t>
            </a:r>
          </a:p>
          <a:p>
            <a:pPr marL="171450" indent="-171450">
              <a:buFont typeface="Arial" panose="020B0604020202020204" pitchFamily="34" charset="0"/>
              <a:buChar char="•"/>
            </a:pPr>
            <a:r>
              <a:rPr lang="en-CA" b="0" dirty="0"/>
              <a:t>During the conversation, you will:</a:t>
            </a:r>
          </a:p>
          <a:p>
            <a:pPr marL="628650" lvl="1" indent="-171450">
              <a:buFont typeface="Arial" panose="020B0604020202020204" pitchFamily="34" charset="0"/>
              <a:buChar char="•"/>
            </a:pPr>
            <a:r>
              <a:rPr lang="en-CA" b="0" dirty="0"/>
              <a:t>discuss what you found interesting and challenging, and what you enjoyed most during the week;</a:t>
            </a:r>
          </a:p>
          <a:p>
            <a:pPr marL="628650" lvl="1" indent="-171450">
              <a:buFont typeface="Arial" panose="020B0604020202020204" pitchFamily="34" charset="0"/>
              <a:buChar char="•"/>
            </a:pPr>
            <a:r>
              <a:rPr lang="en-CA" b="0" dirty="0"/>
              <a:t>hold conversations for a few minutes, with 5 minutes recommended for each buddy.</a:t>
            </a:r>
          </a:p>
          <a:p>
            <a:pPr marL="171450" indent="-171450">
              <a:buFont typeface="Arial" panose="020B0604020202020204" pitchFamily="34" charset="0"/>
              <a:buChar char="•"/>
            </a:pPr>
            <a:r>
              <a:rPr lang="en-CA" b="0" dirty="0"/>
              <a:t>This helps increase mutual support and accountability.</a:t>
            </a:r>
            <a:endParaRPr lang="fr-CA"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2285284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Leanne: </a:t>
            </a:r>
          </a:p>
          <a:p>
            <a:endParaRPr lang="fr-CA"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0" dirty="0"/>
              <a:t>(click on </a:t>
            </a:r>
            <a:r>
              <a:rPr lang="fr-CA" b="0" dirty="0" err="1"/>
              <a:t>every</a:t>
            </a:r>
            <a:r>
              <a:rPr lang="fr-CA" b="0" dirty="0"/>
              <a:t> main </a:t>
            </a:r>
            <a:r>
              <a:rPr lang="fr-CA" b="0" dirty="0" err="1"/>
              <a:t>bullet</a:t>
            </a:r>
            <a:r>
              <a:rPr lang="fr-CA" b="0" dirty="0"/>
              <a:t>)</a:t>
            </a:r>
          </a:p>
          <a:p>
            <a:r>
              <a:rPr lang="fr-CA" b="0" dirty="0" err="1"/>
              <a:t>Throughout</a:t>
            </a:r>
            <a:r>
              <a:rPr lang="fr-CA" b="0" dirty="0"/>
              <a:t> the program: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dirty="0" err="1"/>
              <a:t>Sometimes</a:t>
            </a:r>
            <a:r>
              <a:rPr lang="fr-CA" b="0" dirty="0"/>
              <a:t> </a:t>
            </a:r>
            <a:r>
              <a:rPr lang="fr-CA" b="0" dirty="0" err="1"/>
              <a:t>there</a:t>
            </a:r>
            <a:r>
              <a:rPr lang="fr-CA" b="0" dirty="0"/>
              <a:t> </a:t>
            </a:r>
            <a:r>
              <a:rPr lang="fr-CA" b="0" dirty="0" err="1"/>
              <a:t>will</a:t>
            </a:r>
            <a:r>
              <a:rPr lang="fr-CA" b="0" dirty="0"/>
              <a:t> </a:t>
            </a:r>
            <a:r>
              <a:rPr lang="fr-CA" b="0" dirty="0" err="1"/>
              <a:t>be</a:t>
            </a:r>
            <a:r>
              <a:rPr lang="fr-CA" b="0" dirty="0"/>
              <a:t> </a:t>
            </a:r>
            <a:r>
              <a:rPr lang="fr-CA" b="0" dirty="0" err="1"/>
              <a:t>sub</a:t>
            </a:r>
            <a:r>
              <a:rPr lang="fr-CA" b="0" dirty="0"/>
              <a:t>-group </a:t>
            </a:r>
            <a:r>
              <a:rPr lang="fr-CA" b="0" dirty="0" err="1"/>
              <a:t>activities</a:t>
            </a:r>
            <a:endParaRPr lang="fr-CA" b="0" dirty="0"/>
          </a:p>
          <a:p>
            <a:pPr marL="171450" indent="-171450">
              <a:buFont typeface="Arial" panose="020B0604020202020204" pitchFamily="34" charset="0"/>
              <a:buChar char="•"/>
            </a:pPr>
            <a:r>
              <a:rPr lang="fr-CA" b="0" dirty="0"/>
              <a:t>There are </a:t>
            </a:r>
            <a:r>
              <a:rPr lang="fr-CA" b="0" dirty="0" err="1"/>
              <a:t>also</a:t>
            </a:r>
            <a:r>
              <a:rPr lang="fr-CA" b="0" dirty="0"/>
              <a:t> debriefs </a:t>
            </a:r>
            <a:r>
              <a:rPr lang="fr-CA" b="0" dirty="0" err="1"/>
              <a:t>every</a:t>
            </a:r>
            <a:r>
              <a:rPr lang="fr-CA" b="0" dirty="0"/>
              <a:t> </a:t>
            </a:r>
            <a:r>
              <a:rPr lang="fr-CA" b="0" dirty="0" err="1"/>
              <a:t>day</a:t>
            </a:r>
            <a:r>
              <a:rPr lang="fr-CA" b="0" dirty="0"/>
              <a:t>, </a:t>
            </a:r>
            <a:r>
              <a:rPr lang="fr-CA" b="0" dirty="0" err="1"/>
              <a:t>typically</a:t>
            </a:r>
            <a:r>
              <a:rPr lang="fr-CA" b="0" dirty="0"/>
              <a:t> </a:t>
            </a:r>
            <a:r>
              <a:rPr lang="fr-CA" b="0" dirty="0" err="1"/>
              <a:t>towards</a:t>
            </a:r>
            <a:r>
              <a:rPr lang="fr-CA" b="0" dirty="0"/>
              <a:t> the end of the sessions,</a:t>
            </a:r>
          </a:p>
          <a:p>
            <a:r>
              <a:rPr lang="fr-CA" b="0" dirty="0" err="1"/>
              <a:t>These</a:t>
            </a:r>
            <a:r>
              <a:rPr lang="fr-CA" b="0" dirty="0"/>
              <a:t> are </a:t>
            </a:r>
            <a:r>
              <a:rPr lang="fr-CA" b="0" dirty="0" err="1"/>
              <a:t>likely</a:t>
            </a:r>
            <a:r>
              <a:rPr lang="fr-CA" b="0" dirty="0"/>
              <a:t> to </a:t>
            </a:r>
            <a:r>
              <a:rPr lang="fr-CA" b="0" dirty="0" err="1"/>
              <a:t>occur</a:t>
            </a:r>
            <a:r>
              <a:rPr lang="fr-CA" b="0" dirty="0"/>
              <a:t> </a:t>
            </a:r>
            <a:r>
              <a:rPr lang="fr-CA" b="0" dirty="0" err="1"/>
              <a:t>with</a:t>
            </a:r>
            <a:r>
              <a:rPr lang="fr-CA" b="0" dirty="0"/>
              <a:t> </a:t>
            </a:r>
            <a:r>
              <a:rPr lang="fr-CA" b="0" dirty="0" err="1"/>
              <a:t>different</a:t>
            </a:r>
            <a:r>
              <a:rPr lang="fr-CA" b="0" dirty="0"/>
              <a:t> </a:t>
            </a:r>
            <a:r>
              <a:rPr lang="fr-CA" b="0" dirty="0" err="1"/>
              <a:t>colleagues</a:t>
            </a:r>
            <a:r>
              <a:rPr lang="fr-CA" b="0" dirty="0"/>
              <a:t> </a:t>
            </a:r>
            <a:r>
              <a:rPr lang="fr-CA" b="0" dirty="0" err="1"/>
              <a:t>every</a:t>
            </a:r>
            <a:r>
              <a:rPr lang="fr-CA" b="0" dirty="0"/>
              <a:t> time, as they are </a:t>
            </a:r>
            <a:r>
              <a:rPr lang="fr-CA" b="0" dirty="0" err="1"/>
              <a:t>randomly</a:t>
            </a:r>
            <a:r>
              <a:rPr lang="fr-CA" b="0" dirty="0"/>
              <a:t> </a:t>
            </a:r>
            <a:r>
              <a:rPr lang="fr-CA" b="0" dirty="0" err="1"/>
              <a:t>assigned</a:t>
            </a:r>
            <a:r>
              <a:rPr lang="fr-CA" b="0" dirty="0"/>
              <a:t> </a:t>
            </a:r>
          </a:p>
          <a:p>
            <a:endParaRPr lang="fr-CA" b="0" dirty="0"/>
          </a:p>
          <a:p>
            <a:pPr marL="171450" indent="-171450">
              <a:buFont typeface="Arial" panose="020B0604020202020204" pitchFamily="34" charset="0"/>
              <a:buChar char="•"/>
            </a:pPr>
            <a:r>
              <a:rPr lang="fr-CA" b="0" dirty="0"/>
              <a:t>And </a:t>
            </a:r>
            <a:r>
              <a:rPr lang="fr-CA" b="0" dirty="0" err="1"/>
              <a:t>you</a:t>
            </a:r>
            <a:r>
              <a:rPr lang="fr-CA" b="0" dirty="0"/>
              <a:t> </a:t>
            </a:r>
            <a:r>
              <a:rPr lang="fr-CA" b="0" dirty="0" err="1"/>
              <a:t>also</a:t>
            </a:r>
            <a:r>
              <a:rPr lang="fr-CA" b="0" dirty="0"/>
              <a:t> have the Buddy System, </a:t>
            </a:r>
            <a:r>
              <a:rPr lang="fr-CA" b="0" dirty="0" err="1"/>
              <a:t>which</a:t>
            </a:r>
            <a:r>
              <a:rPr lang="fr-CA" b="0" dirty="0"/>
              <a:t> </a:t>
            </a:r>
            <a:r>
              <a:rPr lang="fr-CA" b="0" dirty="0" err="1"/>
              <a:t>remains</a:t>
            </a:r>
            <a:r>
              <a:rPr lang="fr-CA" b="0" dirty="0"/>
              <a:t> the </a:t>
            </a:r>
            <a:r>
              <a:rPr lang="fr-CA" b="0" dirty="0" err="1"/>
              <a:t>same</a:t>
            </a:r>
            <a:endParaRPr lang="fr-CA" b="0" dirty="0"/>
          </a:p>
          <a:p>
            <a:pPr marL="171450" indent="-171450">
              <a:buFont typeface="Arial" panose="020B0604020202020204" pitchFamily="34" charset="0"/>
              <a:buChar char="•"/>
            </a:pPr>
            <a:r>
              <a:rPr lang="fr-CA" b="0" dirty="0"/>
              <a:t>You </a:t>
            </a:r>
            <a:r>
              <a:rPr lang="fr-CA" b="0" dirty="0" err="1"/>
              <a:t>will</a:t>
            </a:r>
            <a:r>
              <a:rPr lang="fr-CA" b="0" dirty="0"/>
              <a:t> </a:t>
            </a:r>
            <a:r>
              <a:rPr lang="fr-CA" b="0" dirty="0" err="1"/>
              <a:t>meet</a:t>
            </a:r>
            <a:r>
              <a:rPr lang="fr-CA" b="0" dirty="0"/>
              <a:t> </a:t>
            </a:r>
            <a:r>
              <a:rPr lang="fr-CA" b="0" dirty="0" err="1"/>
              <a:t>every</a:t>
            </a:r>
            <a:r>
              <a:rPr lang="fr-CA" b="0" dirty="0"/>
              <a:t> </a:t>
            </a:r>
            <a:r>
              <a:rPr lang="fr-CA" b="0" dirty="0" err="1"/>
              <a:t>week</a:t>
            </a:r>
            <a:r>
              <a:rPr lang="fr-CA" b="0" dirty="0"/>
              <a:t> </a:t>
            </a:r>
            <a:r>
              <a:rPr lang="fr-CA" b="0" dirty="0" err="1"/>
              <a:t>with</a:t>
            </a:r>
            <a:r>
              <a:rPr lang="fr-CA" b="0" dirty="0"/>
              <a:t> </a:t>
            </a:r>
            <a:r>
              <a:rPr lang="fr-CA" b="0" dirty="0" err="1"/>
              <a:t>your</a:t>
            </a:r>
            <a:r>
              <a:rPr lang="fr-CA" b="0" dirty="0"/>
              <a:t> </a:t>
            </a:r>
            <a:r>
              <a:rPr lang="fr-CA" b="0" dirty="0" err="1"/>
              <a:t>buddies</a:t>
            </a:r>
            <a:r>
              <a:rPr lang="fr-CA" b="0" dirty="0"/>
              <a:t> </a:t>
            </a:r>
            <a:r>
              <a:rPr lang="fr-CA" b="0" dirty="0" err="1"/>
              <a:t>throughout</a:t>
            </a:r>
            <a:r>
              <a:rPr lang="fr-CA" b="0" dirty="0"/>
              <a:t> the 8 </a:t>
            </a:r>
            <a:r>
              <a:rPr lang="fr-CA" b="0" dirty="0" err="1"/>
              <a:t>weeks</a:t>
            </a:r>
            <a:endParaRPr lang="fr-CA" b="0" dirty="0"/>
          </a:p>
          <a:p>
            <a:pPr marL="0" indent="0">
              <a:buFont typeface="Arial" panose="020B0604020202020204" pitchFamily="34" charset="0"/>
              <a:buNone/>
            </a:pPr>
            <a:r>
              <a:rPr lang="fr-CA" b="0" dirty="0"/>
              <a:t>(</a:t>
            </a:r>
            <a:r>
              <a:rPr lang="fr-CA" b="0" dirty="0" err="1"/>
              <a:t>share</a:t>
            </a:r>
            <a:r>
              <a:rPr lang="fr-CA" b="0" dirty="0"/>
              <a:t> the </a:t>
            </a:r>
            <a:r>
              <a:rPr lang="fr-CA" b="0" dirty="0" err="1"/>
              <a:t>link</a:t>
            </a:r>
            <a:r>
              <a:rPr lang="fr-CA" b="0" dirty="0"/>
              <a:t> to the </a:t>
            </a:r>
            <a:r>
              <a:rPr lang="fr-CA" b="0" dirty="0" err="1"/>
              <a:t>buddy</a:t>
            </a:r>
            <a:r>
              <a:rPr lang="fr-CA" b="0" dirty="0"/>
              <a:t> system file)</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1199287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fontScale="77500" lnSpcReduction="20000"/>
          </a:bodyPr>
          <a:lstStyle/>
          <a:p>
            <a:pPr marL="0" lvl="0" indent="0">
              <a:spcAft>
                <a:spcPts val="600"/>
              </a:spcAft>
              <a:buFont typeface="Arial" panose="020B0604020202020204" pitchFamily="34" charset="0"/>
              <a:buNone/>
            </a:pPr>
            <a:r>
              <a:rPr lang="fr-CA" b="1" i="1" noProof="0" dirty="0">
                <a:solidFill>
                  <a:srgbClr val="0070C0"/>
                </a:solidFill>
              </a:rPr>
              <a:t>Leanne</a:t>
            </a:r>
            <a:r>
              <a:rPr lang="fr-CA" sz="1200" dirty="0"/>
              <a:t>:</a:t>
            </a:r>
          </a:p>
          <a:p>
            <a:pPr marL="0" lvl="0" indent="0">
              <a:spcAft>
                <a:spcPts val="600"/>
              </a:spcAft>
              <a:buFont typeface="Arial" panose="020B0604020202020204" pitchFamily="34" charset="0"/>
              <a:buNone/>
            </a:pPr>
            <a:endParaRPr lang="en-CA" dirty="0"/>
          </a:p>
          <a:p>
            <a:pPr marL="0" lvl="0" indent="0">
              <a:spcAft>
                <a:spcPts val="600"/>
              </a:spcAft>
              <a:buFont typeface="Arial" panose="020B0604020202020204" pitchFamily="34" charset="0"/>
              <a:buNone/>
            </a:pPr>
            <a:r>
              <a:rPr lang="en-CA" dirty="0"/>
              <a:t>We're going to take some time now to write down our gratitude for the world we live in. Grab a notebook or use your smartphone to write down your thoughts or keep a journal. This is a personal journal.</a:t>
            </a:r>
          </a:p>
          <a:p>
            <a:pPr marL="0" lvl="0" indent="0">
              <a:spcAft>
                <a:spcPts val="600"/>
              </a:spcAft>
              <a:buFont typeface="Arial" panose="020B0604020202020204" pitchFamily="34" charset="0"/>
              <a:buNone/>
            </a:pPr>
            <a:r>
              <a:rPr lang="en-CA" dirty="0"/>
              <a:t>We're going to take two minutes to write down something you're grateful for.</a:t>
            </a:r>
          </a:p>
          <a:p>
            <a:pPr marL="171450" lvl="0" indent="-171450">
              <a:spcAft>
                <a:spcPts val="600"/>
              </a:spcAft>
              <a:buFont typeface="Arial" panose="020B0604020202020204" pitchFamily="34" charset="0"/>
              <a:buChar char="•"/>
            </a:pPr>
            <a:r>
              <a:rPr lang="en-CA" dirty="0"/>
              <a:t>This could be in bullet form</a:t>
            </a:r>
          </a:p>
          <a:p>
            <a:pPr marL="171450" lvl="0" indent="-171450">
              <a:spcAft>
                <a:spcPts val="600"/>
              </a:spcAft>
              <a:buFont typeface="Arial" panose="020B0604020202020204" pitchFamily="34" charset="0"/>
              <a:buChar char="•"/>
            </a:pPr>
            <a:r>
              <a:rPr lang="en-CA" dirty="0"/>
              <a:t>Even 2 or 3 things per day will do</a:t>
            </a:r>
          </a:p>
          <a:p>
            <a:pPr marL="171450" lvl="0" indent="-171450">
              <a:spcAft>
                <a:spcPts val="600"/>
              </a:spcAft>
              <a:buFont typeface="Arial" panose="020B0604020202020204" pitchFamily="34" charset="0"/>
              <a:buChar char="•"/>
            </a:pPr>
            <a:r>
              <a:rPr lang="en-CA" dirty="0"/>
              <a:t>They can be simple things you did or noticed during the day</a:t>
            </a:r>
          </a:p>
          <a:p>
            <a:pPr marL="0" lvl="0" indent="0">
              <a:spcAft>
                <a:spcPts val="600"/>
              </a:spcAft>
              <a:buFont typeface="Arial" panose="020B0604020202020204" pitchFamily="34" charset="0"/>
              <a:buNone/>
            </a:pPr>
            <a:endParaRPr lang="en-CA" dirty="0"/>
          </a:p>
          <a:p>
            <a:r>
              <a:rPr lang="en-CA" baseline="0" noProof="0" dirty="0"/>
              <a:t>(after reading from the slide)</a:t>
            </a:r>
          </a:p>
          <a:p>
            <a:r>
              <a:rPr lang="en-CA" baseline="0" noProof="0" dirty="0"/>
              <a:t>Some examples of what I write are:</a:t>
            </a:r>
          </a:p>
          <a:p>
            <a:pPr marL="171450" indent="-171450">
              <a:buFont typeface="Arial" panose="020B0604020202020204" pitchFamily="34" charset="0"/>
              <a:buChar char="•"/>
            </a:pPr>
            <a:r>
              <a:rPr lang="en-CA" baseline="0" noProof="0" dirty="0"/>
              <a:t>I’m grateful for being able to feel the sun in my skin</a:t>
            </a:r>
          </a:p>
          <a:p>
            <a:pPr marL="171450" indent="-171450">
              <a:buFont typeface="Arial" panose="020B0604020202020204" pitchFamily="34" charset="0"/>
              <a:buChar char="•"/>
            </a:pPr>
            <a:r>
              <a:rPr lang="en-CA" baseline="0" noProof="0" dirty="0"/>
              <a:t>I’m grateful for a night of sleep</a:t>
            </a:r>
          </a:p>
          <a:p>
            <a:endParaRPr lang="en-CA" baseline="0" noProof="0" dirty="0"/>
          </a:p>
          <a:p>
            <a:r>
              <a:rPr lang="en-CA" noProof="0" dirty="0"/>
              <a:t>If you seem to be stuck, start writing whatever is in your</a:t>
            </a:r>
            <a:r>
              <a:rPr lang="en-CA" baseline="0" noProof="0" dirty="0"/>
              <a:t> mind, even something like "I’m supposed to write something, and my mind is blank. Not sure what to write. What am I grateful for? What is the littlest of the things I’m grateful for?" and something will come any time. When that happens, feel free to leave your sentence interrupted as you are capturing what you’re grateful for.</a:t>
            </a:r>
          </a:p>
          <a:p>
            <a:endParaRPr lang="en-CA" baseline="0" noProof="0" dirty="0"/>
          </a:p>
          <a:p>
            <a:r>
              <a:rPr lang="en-CA" baseline="0" noProof="0" dirty="0"/>
              <a:t>I’ll start the timer now… (2 minutes)</a:t>
            </a:r>
          </a:p>
          <a:p>
            <a:endParaRPr lang="en-CA" baseline="0" noProof="0" dirty="0"/>
          </a:p>
          <a:p>
            <a:r>
              <a:rPr lang="en-CA" baseline="0" noProof="0" dirty="0"/>
              <a:t>During the debrief in a couple of minutes, you’ll have the opportunity to share what you noticed, what you found challenging, what amazed you, any other thing you’d like to share. </a:t>
            </a:r>
          </a:p>
          <a:p>
            <a:endParaRPr lang="en-CA" baseline="0" noProof="0" dirty="0"/>
          </a:p>
          <a:p>
            <a:pPr marL="0" indent="0">
              <a:buFont typeface="Arial" panose="020B0604020202020204" pitchFamily="34" charset="0"/>
              <a:buNone/>
            </a:pPr>
            <a:r>
              <a:rPr lang="en-CA" sz="1200" b="1" baseline="0" noProof="0" dirty="0"/>
              <a:t>[[ </a:t>
            </a:r>
            <a:r>
              <a:rPr lang="en-CA" sz="1200" b="1" baseline="0" noProof="0" dirty="0">
                <a:solidFill>
                  <a:srgbClr val="FF0000"/>
                </a:solidFill>
              </a:rPr>
              <a:t>Note for Translators: </a:t>
            </a:r>
            <a:r>
              <a:rPr lang="en-CA" sz="1200" b="1" baseline="0" noProof="0" dirty="0"/>
              <a:t>Not to be translated nor referenced during the presentation </a:t>
            </a:r>
            <a:r>
              <a:rPr lang="en-CA" sz="1200" noProof="0" dirty="0"/>
              <a:t>Some additional references:</a:t>
            </a:r>
          </a:p>
          <a:p>
            <a:pPr marL="171450" indent="-171450">
              <a:buFont typeface="Arial" panose="020B0604020202020204" pitchFamily="34" charset="0"/>
              <a:buChar char="•"/>
            </a:pPr>
            <a:r>
              <a:rPr lang="en-CA" sz="1200" noProof="0" dirty="0"/>
              <a:t>The benefits of Gratitude Journaling: https://wanderersway.com/blogs/wanderers-way/what-are-the-benefits-of-gratitude-journaling</a:t>
            </a:r>
          </a:p>
          <a:p>
            <a:pPr marL="171450" indent="-171450">
              <a:buFont typeface="Arial" panose="020B0604020202020204" pitchFamily="34" charset="0"/>
              <a:buChar char="•"/>
            </a:pPr>
            <a:r>
              <a:rPr lang="en-CA" sz="1200" noProof="0" dirty="0"/>
              <a:t>https://mindfulambition.net/gratitude-journal/</a:t>
            </a:r>
          </a:p>
          <a:p>
            <a:pPr marL="171450" indent="-171450">
              <a:buFont typeface="Arial" panose="020B0604020202020204" pitchFamily="34" charset="0"/>
              <a:buChar char="•"/>
            </a:pPr>
            <a:r>
              <a:rPr lang="en-CA" sz="1200" noProof="0" dirty="0"/>
              <a:t>https://www.mindful.org/a-simple-weekly-mindfulness-practice-keep-a-gratitude-journal/</a:t>
            </a:r>
          </a:p>
          <a:p>
            <a:pPr marL="171450" indent="-171450">
              <a:buFont typeface="Arial" panose="020B0604020202020204" pitchFamily="34" charset="0"/>
              <a:buChar char="•"/>
            </a:pPr>
            <a:r>
              <a:rPr lang="en-CA" sz="1200" noProof="0" dirty="0"/>
              <a:t>https://ggia.berkeley.edu/practice/gratitude_journal</a:t>
            </a:r>
            <a:r>
              <a:rPr lang="en-CA" noProof="0" dirty="0"/>
              <a:t>If</a:t>
            </a:r>
            <a:endParaRPr lang="en-CA" baseline="0" noProof="0" dirty="0"/>
          </a:p>
          <a:p>
            <a:r>
              <a:rPr lang="en-CA" sz="800" b="1" baseline="0" noProof="0" dirty="0"/>
              <a:t>]]</a:t>
            </a:r>
          </a:p>
          <a:p>
            <a:endParaRPr lang="en-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3112353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fontScale="92500" lnSpcReduction="10000"/>
          </a:bodyPr>
          <a:lstStyle/>
          <a:p>
            <a:pPr marL="0" lvl="0" indent="0">
              <a:spcAft>
                <a:spcPts val="600"/>
              </a:spcAft>
              <a:buFont typeface="Arial" panose="020B0604020202020204" pitchFamily="34" charset="0"/>
              <a:buNone/>
            </a:pPr>
            <a:r>
              <a:rPr lang="fr-CA" b="1" i="1" noProof="0" dirty="0">
                <a:solidFill>
                  <a:srgbClr val="0070C0"/>
                </a:solidFill>
              </a:rPr>
              <a:t>Dani</a:t>
            </a:r>
            <a:r>
              <a:rPr lang="fr-CA" sz="1200" dirty="0"/>
              <a:t>:</a:t>
            </a:r>
          </a:p>
          <a:p>
            <a:pPr marL="0" lvl="0" indent="0">
              <a:spcAft>
                <a:spcPts val="600"/>
              </a:spcAft>
              <a:buFont typeface="Arial" panose="020B0604020202020204" pitchFamily="34" charset="0"/>
              <a:buNone/>
            </a:pPr>
            <a:endParaRPr lang="fr-CA"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Daily mindfulness exercises greatly benefit your health. They reduce stress, increase concentration, and improve mental clarity.</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Don't hesitate to do them every day. You can do them in your chair at work or at home. You can also lie down.</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a:t>The goal is to get comfortable, to have the intention of being (rather than doing).</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So here are some basics:</a:t>
            </a:r>
          </a:p>
          <a:p>
            <a:pPr lvl="0"/>
            <a:r>
              <a:rPr lang="en-US" dirty="0"/>
              <a:t>The intention of being (as opposed to doing)</a:t>
            </a:r>
          </a:p>
          <a:p>
            <a:pPr marL="171450" lvl="0" indent="-171450">
              <a:buFont typeface="Arial" panose="020B0604020202020204" pitchFamily="34" charset="0"/>
              <a:buChar char="•"/>
            </a:pPr>
            <a:r>
              <a:rPr lang="en-US" dirty="0"/>
              <a:t>Posture: sit with a straight back, as comfortable as possible, as if your head is pending from the top </a:t>
            </a:r>
          </a:p>
          <a:p>
            <a:pPr marL="171450" lvl="0" indent="-171450">
              <a:buFont typeface="Arial" panose="020B0604020202020204" pitchFamily="34" charset="0"/>
              <a:buChar char="•"/>
            </a:pPr>
            <a:r>
              <a:rPr lang="en-US" dirty="0"/>
              <a:t>in the chair that you are sited, or cross legged if you feel comfortable</a:t>
            </a:r>
          </a:p>
          <a:p>
            <a:pPr marL="171450" lvl="0" indent="-171450">
              <a:buFont typeface="Arial" panose="020B0604020202020204" pitchFamily="34" charset="0"/>
              <a:buChar char="•"/>
            </a:pPr>
            <a:r>
              <a:rPr lang="en-US" dirty="0"/>
              <a:t>slightly tuck your chin</a:t>
            </a:r>
          </a:p>
          <a:p>
            <a:pPr marL="171450" lvl="0" indent="-171450">
              <a:buFont typeface="Arial" panose="020B0604020202020204" pitchFamily="34" charset="0"/>
              <a:buChar char="•"/>
            </a:pPr>
            <a:r>
              <a:rPr lang="en-US" dirty="0"/>
              <a:t>Mindset: keep an open mind, feel the experience</a:t>
            </a:r>
          </a:p>
          <a:p>
            <a:pPr marL="171450" lvl="0" indent="-171450">
              <a:buFont typeface="Arial" panose="020B0604020202020204" pitchFamily="34" charset="0"/>
              <a:buChar char="•"/>
            </a:pPr>
            <a:r>
              <a:rPr lang="en-US" dirty="0"/>
              <a:t>You experience may vary each day, all is good</a:t>
            </a:r>
          </a:p>
          <a:p>
            <a:pPr marL="171450" lvl="0" indent="-171450">
              <a:buFont typeface="Arial" panose="020B0604020202020204" pitchFamily="34" charset="0"/>
              <a:buChar char="•"/>
            </a:pPr>
            <a:r>
              <a:rPr lang="en-US" dirty="0"/>
              <a:t>Focus on the breathing</a:t>
            </a:r>
          </a:p>
          <a:p>
            <a:pPr marL="171450" lvl="0" indent="-171450">
              <a:buFont typeface="Arial" panose="020B0604020202020204" pitchFamily="34" charset="0"/>
              <a:buChar char="•"/>
            </a:pPr>
            <a:r>
              <a:rPr lang="en-US" dirty="0"/>
              <a:t>Notice</a:t>
            </a:r>
            <a:endParaRPr lang="en-CA" dirty="0"/>
          </a:p>
          <a:p>
            <a:r>
              <a:rPr lang="en-CA" dirty="0"/>
              <a:t>It is about feeling the way you feel, about noticing without judging</a:t>
            </a:r>
          </a:p>
          <a:p>
            <a:pPr marL="971550" lvl="1" indent="-514350">
              <a:buFont typeface="+mj-lt"/>
              <a:buAutoNum type="arabicPeriod"/>
            </a:pPr>
            <a:r>
              <a:rPr lang="en-CA" dirty="0"/>
              <a:t>have no expectations</a:t>
            </a:r>
          </a:p>
          <a:p>
            <a:pPr marL="971550" lvl="1" indent="-514350">
              <a:buFont typeface="+mj-lt"/>
              <a:buAutoNum type="arabicPeriod"/>
            </a:pPr>
            <a:r>
              <a:rPr lang="en-CA" dirty="0"/>
              <a:t>have no judgement</a:t>
            </a:r>
          </a:p>
          <a:p>
            <a:pPr marL="971550" lvl="1" indent="-514350">
              <a:buFont typeface="+mj-lt"/>
              <a:buAutoNum type="arabicPeriod"/>
            </a:pPr>
            <a:r>
              <a:rPr lang="en-CA" dirty="0"/>
              <a:t>have a beginner's mind</a:t>
            </a:r>
          </a:p>
          <a:p>
            <a:pPr marL="971550" lvl="1" indent="-514350">
              <a:buFont typeface="+mj-lt"/>
              <a:buAutoNum type="arabicPeriod"/>
            </a:pPr>
            <a:r>
              <a:rPr lang="en-CA" dirty="0"/>
              <a:t>be an observer... the mind may be busy and noisy, just observe it</a:t>
            </a:r>
          </a:p>
          <a:p>
            <a:pPr marL="457200" lvl="1" indent="0">
              <a:buNone/>
            </a:pPr>
            <a:endParaRPr lang="en-CA" dirty="0"/>
          </a:p>
          <a:p>
            <a:pPr lvl="0"/>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398210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fontScale="85000" lnSpcReduction="20000"/>
          </a:bodyPr>
          <a:lstStyle/>
          <a:p>
            <a:pPr marL="0" lvl="0" indent="0">
              <a:spcAft>
                <a:spcPts val="600"/>
              </a:spcAft>
              <a:buFont typeface="Arial" panose="020B0604020202020204" pitchFamily="34" charset="0"/>
              <a:buNone/>
            </a:pPr>
            <a:r>
              <a:rPr lang="fr-CA" b="1" i="1" noProof="0" dirty="0">
                <a:solidFill>
                  <a:srgbClr val="0070C0"/>
                </a:solidFill>
              </a:rPr>
              <a:t>Dani</a:t>
            </a:r>
            <a:r>
              <a:rPr lang="fr-CA" sz="1200" dirty="0"/>
              <a:t>:</a:t>
            </a:r>
          </a:p>
          <a:p>
            <a:pPr marL="0" lvl="0" indent="0">
              <a:spcAft>
                <a:spcPts val="600"/>
              </a:spcAft>
              <a:buFont typeface="Arial" panose="020B0604020202020204" pitchFamily="34" charset="0"/>
              <a:buNone/>
            </a:pPr>
            <a:endParaRPr lang="fr-CA" sz="1200" dirty="0"/>
          </a:p>
          <a:p>
            <a:r>
              <a:rPr lang="en-CA" dirty="0"/>
              <a:t>To start, let’s experience a mindful exercise…</a:t>
            </a:r>
          </a:p>
          <a:p>
            <a:r>
              <a:rPr lang="en-CA" sz="1200" dirty="0"/>
              <a:t>If you haven’t, take advantage of the opportunity to experience this exercise</a:t>
            </a:r>
          </a:p>
          <a:p>
            <a:r>
              <a:rPr lang="en-CA" sz="1200" dirty="0"/>
              <a:t>Sit as comfortable as possible in a way that allows you to stay awake and attentive</a:t>
            </a:r>
          </a:p>
          <a:p>
            <a:r>
              <a:rPr lang="en-CA" sz="1200" dirty="0"/>
              <a:t>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r>
              <a:rPr lang="en-CA" dirty="0"/>
              <a:t>Now, direct your breath and attention and focus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head, particularly on your </a:t>
            </a:r>
            <a:r>
              <a:rPr lang="en-CA" baseline="0" dirty="0"/>
              <a:t>mouth, your teeth, your jaw, your lips, </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breath in, </a:t>
            </a:r>
            <a:r>
              <a:rPr lang="en-CA" baseline="0" dirty="0"/>
              <a:t>noticing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your face, </a:t>
            </a:r>
            <a:r>
              <a:rPr lang="en-CA" dirty="0"/>
              <a:t>your eyes, nose, chicks, eyebrows, front head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As we breath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Now focus on the top of your head, your scalp, your hair, your ears,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As we continue breathing,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Now focus your attention to your shoulders, breath in, breath out, and notice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arms, your hands and fingers,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Every time your attention wanders away, just bring it back gently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Back to your</a:t>
            </a:r>
            <a:r>
              <a:rPr lang="en-CA" baseline="0" dirty="0"/>
              <a:t> shoulders, and neck, noticing</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Your upper back, chest</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back, your</a:t>
            </a:r>
            <a:r>
              <a:rPr lang="en-CA" baseline="0" dirty="0"/>
              <a:t> abdomen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Direct your breath towards your waist,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leg, in and out and your upper leg, and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feet, in and out,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toes, breath in, breath out</a:t>
            </a:r>
          </a:p>
          <a:p>
            <a:pPr marL="171450" lvl="0" indent="-171450">
              <a:buFont typeface="Arial" panose="020B0604020202020204" pitchFamily="34" charset="0"/>
              <a:buChar char="•"/>
            </a:pPr>
            <a:r>
              <a:rPr lang="en-CA" dirty="0"/>
              <a:t>Stay there for a few seconds, breathing in and out</a:t>
            </a:r>
          </a:p>
          <a:p>
            <a:pPr marL="171450" lvl="0" indent="-171450">
              <a:buFont typeface="Arial" panose="020B0604020202020204" pitchFamily="34" charset="0"/>
              <a:buChar char="•"/>
            </a:pPr>
            <a:r>
              <a:rPr lang="en-CA" dirty="0"/>
              <a:t>When you feel like, open your eyes and come back</a:t>
            </a:r>
            <a:endParaRPr lang="en-CA" baseline="0" dirty="0"/>
          </a:p>
          <a:p>
            <a:pPr lvl="0">
              <a:buFont typeface="Arial" pitchFamily="34" charset="0"/>
              <a:buNone/>
            </a:pPr>
            <a:endParaRPr lang="en-CA" baseline="0" dirty="0"/>
          </a:p>
          <a:p>
            <a:pPr lvl="0">
              <a:buFont typeface="Arial" pitchFamily="34" charset="0"/>
              <a:buNone/>
            </a:pPr>
            <a:r>
              <a:rPr lang="en-CA" baseline="0" dirty="0"/>
              <a:t>(next slide: Debrief</a:t>
            </a:r>
            <a:r>
              <a:rPr lang="fr-CA" baseline="0" dirty="0"/>
              <a:t>)</a:t>
            </a:r>
            <a:endParaRPr lang="en-CA"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684121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Dani</a:t>
            </a:r>
            <a:r>
              <a:rPr lang="fr-CA" sz="1200" b="1" dirty="0"/>
              <a:t>:</a:t>
            </a:r>
          </a:p>
          <a:p>
            <a:endParaRPr lang="en-CA" noProof="0" dirty="0"/>
          </a:p>
          <a:p>
            <a:r>
              <a:rPr lang="en-CA" noProof="0" dirty="0"/>
              <a:t>Before debriefing the exercise in small groups, we'll allow a few people (let's say three or four, depending on the time) to speak in plenary. Now, I'd like to open the floor to two or three people who would like to provide feedback in plenary. If you're the first, simply unmute your microphone and speak; if you're the second or third, please raise your hand.</a:t>
            </a:r>
          </a:p>
          <a:p>
            <a:r>
              <a:rPr lang="en-CA" noProof="0" dirty="0"/>
              <a:t>(Give the microphone to two or three people.)</a:t>
            </a:r>
          </a:p>
          <a:p>
            <a:endParaRPr lang="en-CA" noProof="0" dirty="0"/>
          </a:p>
          <a:p>
            <a:r>
              <a:rPr lang="en-CA" noProof="0" dirty="0"/>
              <a:t>You could share what caught your attention the most.</a:t>
            </a:r>
          </a:p>
          <a:p>
            <a:r>
              <a:rPr lang="en-CA" noProof="0" dirty="0"/>
              <a:t>Talk about how the experience went for you.</a:t>
            </a:r>
          </a:p>
          <a:p>
            <a:pPr marL="171450" indent="-171450">
              <a:buFont typeface="Arial" panose="020B0604020202020204" pitchFamily="34" charset="0"/>
              <a:buChar char="•"/>
            </a:pPr>
            <a:r>
              <a:rPr lang="en-CA" noProof="0" dirty="0"/>
              <a:t>What did you learn?</a:t>
            </a:r>
          </a:p>
          <a:p>
            <a:pPr marL="171450" indent="-171450">
              <a:buFont typeface="Arial" panose="020B0604020202020204" pitchFamily="34" charset="0"/>
              <a:buChar char="•"/>
            </a:pPr>
            <a:r>
              <a:rPr lang="en-CA" noProof="0" dirty="0"/>
              <a:t>What did you notice?</a:t>
            </a:r>
          </a:p>
          <a:p>
            <a:pPr marL="171450" indent="-171450">
              <a:buFont typeface="Arial" panose="020B0604020202020204" pitchFamily="34" charset="0"/>
              <a:buChar char="•"/>
            </a:pPr>
            <a:r>
              <a:rPr lang="en-CA" noProof="0" dirty="0"/>
              <a:t>What was difficult or excessively easy?</a:t>
            </a:r>
          </a:p>
          <a:p>
            <a:endParaRPr lang="en-CA" noProof="0" dirty="0"/>
          </a:p>
          <a:p>
            <a:r>
              <a:rPr lang="en-CA" noProof="0" dirty="0"/>
              <a:t>((Prepare for breakout rooms))</a:t>
            </a:r>
          </a:p>
          <a:p>
            <a:endParaRPr lang="en-CA" noProof="0" dirty="0"/>
          </a:p>
          <a:p>
            <a:r>
              <a:rPr lang="en-CA" noProof="0" dirty="0"/>
              <a:t>(Click)</a:t>
            </a:r>
          </a:p>
          <a:p>
            <a:r>
              <a:rPr lang="en-CA" noProof="0" dirty="0"/>
              <a:t>We’ll have about 10-15 minutes, and then come back to continue the session.</a:t>
            </a:r>
          </a:p>
          <a:p>
            <a:r>
              <a:rPr lang="en-CA" noProof="0" dirty="0"/>
              <a:t>For now you'll have the opportunity to provide feedback, in small groups of four to six people who will be randomly assigned. Just be mindful and share the time available among yourselves.</a:t>
            </a:r>
          </a:p>
          <a:p>
            <a:endParaRPr lang="en-CA" noProof="0" dirty="0"/>
          </a:p>
          <a:p>
            <a:r>
              <a:rPr lang="en-CA" noProof="0" dirty="0"/>
              <a:t>Use your preferred language, introduce yourself briefly, and you'll be able to answer the same questions as those asked.</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i="1" noProof="0" dirty="0">
                <a:solidFill>
                  <a:srgbClr val="0070C0"/>
                </a:solidFill>
              </a:rPr>
              <a:t>Dani</a:t>
            </a:r>
            <a:r>
              <a:rPr lang="fr-CA" sz="1200" b="1" dirty="0"/>
              <a:t>:</a:t>
            </a:r>
          </a:p>
          <a:p>
            <a:pPr marL="171450" indent="-171450">
              <a:buFont typeface="Arial" panose="020B0604020202020204" pitchFamily="34" charset="0"/>
              <a:buChar char="•"/>
            </a:pPr>
            <a:endParaRPr lang="fr-CA" dirty="0"/>
          </a:p>
          <a:p>
            <a:pPr marL="171450" indent="-171450">
              <a:lnSpc>
                <a:spcPct val="120000"/>
              </a:lnSpc>
              <a:spcBef>
                <a:spcPts val="600"/>
              </a:spcBef>
              <a:buFont typeface="Arial" panose="020B0604020202020204" pitchFamily="34" charset="0"/>
              <a:buChar char="•"/>
            </a:pPr>
            <a:r>
              <a:rPr lang="en-CA" dirty="0"/>
              <a:t>Connecting – once a week with you buddies</a:t>
            </a:r>
          </a:p>
          <a:p>
            <a:pPr marL="628650" lvl="1" indent="-171450">
              <a:lnSpc>
                <a:spcPct val="120000"/>
              </a:lnSpc>
              <a:spcBef>
                <a:spcPts val="600"/>
              </a:spcBef>
              <a:buFont typeface="Arial" panose="020B0604020202020204" pitchFamily="34" charset="0"/>
              <a:buChar char="•"/>
            </a:pPr>
            <a:r>
              <a:rPr lang="en-CA" dirty="0"/>
              <a:t>Recommended 30 minutes call: 5 mins for each, you can discuss what you found interested, what was challenging, what you like the most</a:t>
            </a:r>
          </a:p>
          <a:p>
            <a:pPr marL="171450" indent="-171450">
              <a:lnSpc>
                <a:spcPct val="120000"/>
              </a:lnSpc>
              <a:spcBef>
                <a:spcPts val="600"/>
              </a:spcBef>
              <a:buFont typeface="Arial" panose="020B0604020202020204" pitchFamily="34" charset="0"/>
              <a:buChar char="•"/>
            </a:pPr>
            <a:r>
              <a:rPr lang="en-CA" dirty="0"/>
              <a:t>Gratitude Journaling – daily</a:t>
            </a:r>
          </a:p>
          <a:p>
            <a:pPr marL="628650" lvl="1" indent="-171450">
              <a:lnSpc>
                <a:spcPct val="120000"/>
              </a:lnSpc>
              <a:spcBef>
                <a:spcPts val="600"/>
              </a:spcBef>
              <a:buFont typeface="Arial" panose="020B0604020202020204" pitchFamily="34" charset="0"/>
              <a:buChar char="•"/>
            </a:pPr>
            <a:r>
              <a:rPr lang="en-CA" dirty="0"/>
              <a:t>This could be in bullet form, </a:t>
            </a:r>
          </a:p>
          <a:p>
            <a:pPr marL="628650" lvl="1" indent="-171450">
              <a:lnSpc>
                <a:spcPct val="120000"/>
              </a:lnSpc>
              <a:spcBef>
                <a:spcPts val="600"/>
              </a:spcBef>
              <a:buFont typeface="Arial" panose="020B0604020202020204" pitchFamily="34" charset="0"/>
              <a:buChar char="•"/>
            </a:pPr>
            <a:r>
              <a:rPr lang="en-CA" dirty="0"/>
              <a:t>even 2 or 3 things per day will do, </a:t>
            </a:r>
          </a:p>
          <a:p>
            <a:pPr marL="628650" lvl="1" indent="-171450">
              <a:lnSpc>
                <a:spcPct val="120000"/>
              </a:lnSpc>
              <a:spcBef>
                <a:spcPts val="600"/>
              </a:spcBef>
              <a:buFont typeface="Arial" panose="020B0604020202020204" pitchFamily="34" charset="0"/>
              <a:buChar char="•"/>
            </a:pPr>
            <a:r>
              <a:rPr lang="en-CA" dirty="0"/>
              <a:t>They can be simple things you did or noticed during the day</a:t>
            </a:r>
          </a:p>
          <a:p>
            <a:pPr marL="171450" indent="-171450">
              <a:lnSpc>
                <a:spcPct val="120000"/>
              </a:lnSpc>
              <a:spcBef>
                <a:spcPts val="600"/>
              </a:spcBef>
              <a:buFont typeface="Arial" panose="020B0604020202020204" pitchFamily="34" charset="0"/>
              <a:buChar char="•"/>
            </a:pPr>
            <a:r>
              <a:rPr lang="en-CA" dirty="0"/>
              <a:t>Practice 5 mins body scan – daily</a:t>
            </a:r>
            <a:br>
              <a:rPr lang="en-CA" dirty="0"/>
            </a:br>
            <a:r>
              <a:rPr lang="en-CA" sz="2100" dirty="0">
                <a:hlinkClick r:id="rId3"/>
              </a:rPr>
              <a:t>https://archive.org/details/BodyScan6minsB</a:t>
            </a:r>
            <a:br>
              <a:rPr lang="en-CA" sz="2100" dirty="0"/>
            </a:br>
            <a:r>
              <a:rPr lang="en-US" sz="1400" u="sng" dirty="0">
                <a:solidFill>
                  <a:srgbClr val="0278A4"/>
                </a:solidFill>
                <a:hlinkClick r:id="rId4"/>
              </a:rPr>
              <a:t>https://www.youtube.com/watch?v=TRnq8u-3JWU </a:t>
            </a:r>
            <a:br>
              <a:rPr lang="en-US" sz="1400" dirty="0"/>
            </a:br>
            <a:r>
              <a:rPr lang="en-US" sz="1400" u="sng" dirty="0">
                <a:solidFill>
                  <a:srgbClr val="0278A4"/>
                </a:solidFill>
                <a:hlinkClick r:id="rId5"/>
              </a:rPr>
              <a:t>https://www.youtube.com/watch?v=6aysZYNGse0</a:t>
            </a:r>
            <a:br>
              <a:rPr lang="en-US" sz="1400" dirty="0"/>
            </a:br>
            <a:r>
              <a:rPr lang="en-US" sz="1400" dirty="0">
                <a:solidFill>
                  <a:srgbClr val="333333"/>
                </a:solidFill>
              </a:rPr>
              <a:t>(aimed at kids, but still really good) </a:t>
            </a:r>
            <a:r>
              <a:rPr lang="en-US" sz="1400" u="sng" dirty="0">
                <a:solidFill>
                  <a:srgbClr val="0278A4"/>
                </a:solidFill>
                <a:hlinkClick r:id="rId6"/>
              </a:rPr>
              <a:t>https://www.youtube.com/watch?v=xLoK5rOl8Qk</a:t>
            </a:r>
            <a:br>
              <a:rPr lang="en-CA" sz="2100" dirty="0"/>
            </a:br>
            <a:endParaRPr lang="en-CA" sz="2100" dirty="0"/>
          </a:p>
          <a:p>
            <a:pPr marL="171450" indent="-171450">
              <a:lnSpc>
                <a:spcPct val="120000"/>
              </a:lnSpc>
              <a:spcBef>
                <a:spcPts val="600"/>
              </a:spcBef>
              <a:buFont typeface="Arial" panose="020B0604020202020204" pitchFamily="34" charset="0"/>
              <a:buChar char="•"/>
            </a:pPr>
            <a:r>
              <a:rPr lang="en-CA" dirty="0"/>
              <a:t>Questions or comments during the week?</a:t>
            </a:r>
            <a:br>
              <a:rPr lang="en-CA" dirty="0"/>
            </a:br>
            <a:r>
              <a:rPr lang="en-CA" dirty="0"/>
              <a:t>please ask and share via the Cohort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575922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Dani: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Take note of who your buddies are, you’ll find them via the </a:t>
            </a:r>
            <a:r>
              <a:rPr lang="en-US" dirty="0">
                <a:hlinkClick r:id="rId3" tooltip="DLCP 2025 Buddy System.xlsx"/>
              </a:rPr>
              <a:t>DLCP_2025_Buddy_System.xlsx</a:t>
            </a:r>
            <a:r>
              <a:rPr lang="en-CA" dirty="0"/>
              <a:t> (</a:t>
            </a:r>
            <a:r>
              <a:rPr lang="en-CA" dirty="0">
                <a:hlinkClick r:id="rId4"/>
              </a:rPr>
              <a:t>https://wiki.gccollab.ca/images/d/d5/MCLD_S1_2025_-_Intro_Structure_BuddySystem_SnailUnaware_5Mins_BodyScan_Journaling.pptx</a:t>
            </a:r>
            <a:r>
              <a:rPr lang="en-CA" dirty="0"/>
              <a:t>)</a:t>
            </a:r>
          </a:p>
          <a:p>
            <a:pPr marL="171450" indent="-171450">
              <a:buFont typeface="Arial" panose="020B0604020202020204" pitchFamily="34" charset="0"/>
              <a:buChar char="•"/>
            </a:pPr>
            <a:r>
              <a:rPr lang="en-CA" dirty="0"/>
              <a:t>One person in your Buddy System needs to coordinate the meeting invite (outside of this session)</a:t>
            </a:r>
          </a:p>
          <a:p>
            <a:pPr marL="628650" lvl="1" indent="-171450">
              <a:buFont typeface="Arial" panose="020B0604020202020204" pitchFamily="34" charset="0"/>
              <a:buChar char="•"/>
            </a:pPr>
            <a:r>
              <a:rPr lang="en-CA" dirty="0"/>
              <a:t>This may take a bit of email effort to coordinate the meetings</a:t>
            </a:r>
          </a:p>
          <a:p>
            <a:pPr marL="628650" lvl="1" indent="-171450">
              <a:buFont typeface="Arial" panose="020B0604020202020204" pitchFamily="34" charset="0"/>
              <a:buChar char="•"/>
            </a:pPr>
            <a:r>
              <a:rPr lang="en-CA" dirty="0"/>
              <a:t>If time allows, you may take advantage of the reminding minutes of this session to</a:t>
            </a:r>
          </a:p>
          <a:p>
            <a:pPr marL="628650" lvl="1" indent="-171450">
              <a:buFont typeface="Arial" panose="020B0604020202020204" pitchFamily="34" charset="0"/>
              <a:buChar char="•"/>
            </a:pPr>
            <a:r>
              <a:rPr lang="en-CA" dirty="0"/>
              <a:t>meet your buddies</a:t>
            </a:r>
          </a:p>
          <a:p>
            <a:pPr marL="628650" lvl="1" indent="-171450">
              <a:buFont typeface="Arial" panose="020B0604020202020204" pitchFamily="34" charset="0"/>
              <a:buChar char="•"/>
            </a:pPr>
            <a:r>
              <a:rPr lang="en-CA" dirty="0"/>
              <a:t>Agree on the day and time to meet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t>
            </a:r>
            <a:r>
              <a:rPr lang="fr-FR" dirty="0" err="1"/>
              <a:t>cilck</a:t>
            </a:r>
            <a:r>
              <a:rPr lang="fr-FR" dirty="0"/>
              <a:t>)</a:t>
            </a:r>
          </a:p>
          <a:p>
            <a:pPr marL="0" indent="0">
              <a:buNone/>
            </a:pPr>
            <a:r>
              <a:rPr lang="en-CA" dirty="0"/>
              <a:t>In your Buddy System meetings, another day starting this week, you have the opportunity to share:</a:t>
            </a:r>
          </a:p>
          <a:p>
            <a:pPr marL="171450" indent="-171450">
              <a:buFont typeface="Arial" panose="020B0604020202020204" pitchFamily="34" charset="0"/>
              <a:buChar char="•"/>
            </a:pPr>
            <a:r>
              <a:rPr lang="en-CA" dirty="0"/>
              <a:t>How did this week’s experience go for you</a:t>
            </a:r>
          </a:p>
          <a:p>
            <a:pPr marL="171450" indent="-171450">
              <a:buFont typeface="Arial" panose="020B0604020202020204" pitchFamily="34" charset="0"/>
              <a:buChar char="•"/>
            </a:pPr>
            <a:r>
              <a:rPr lang="en-CA" dirty="0"/>
              <a:t>What insight did you get?</a:t>
            </a:r>
          </a:p>
          <a:p>
            <a:pPr marL="171450" indent="-171450">
              <a:buFont typeface="Arial" panose="020B0604020202020204" pitchFamily="34" charset="0"/>
              <a:buChar char="•"/>
            </a:pPr>
            <a:r>
              <a:rPr lang="en-CA" dirty="0"/>
              <a:t>What did you notice?</a:t>
            </a:r>
          </a:p>
          <a:p>
            <a:pPr marL="171450" indent="-171450">
              <a:buFont typeface="Arial" panose="020B0604020202020204" pitchFamily="34" charset="0"/>
              <a:buChar char="•"/>
            </a:pPr>
            <a:r>
              <a:rPr lang="en-CA" dirty="0"/>
              <a:t>What was challenging or surprisingly easy?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962251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i="1" noProof="0" dirty="0">
                <a:solidFill>
                  <a:srgbClr val="0070C0"/>
                </a:solidFill>
              </a:rPr>
              <a:t>Leanne: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b="1" i="1" noProof="0" dirty="0">
              <a:solidFill>
                <a:srgbClr val="0070C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a:t>This slide shows a quotation from the well known, and dear to many, astronomer late Carl Sagan.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a:t>Read the quote</a:t>
            </a:r>
          </a:p>
          <a:p>
            <a:pPr marL="0" lvl="0" indent="0">
              <a:buFont typeface="Arial" panose="020B0604020202020204" pitchFamily="34" charset="0"/>
              <a:buNone/>
            </a:pPr>
            <a:r>
              <a:rPr lang="en-CA" noProof="0" dirty="0"/>
              <a:t>(click)</a:t>
            </a:r>
          </a:p>
          <a:p>
            <a:pPr marL="0" lvl="0" indent="0">
              <a:buFont typeface="Arial" panose="020B0604020202020204" pitchFamily="34" charset="0"/>
              <a:buNone/>
            </a:pPr>
            <a:r>
              <a:rPr lang="en-CA" noProof="0" dirty="0"/>
              <a:t>We all are STARS</a:t>
            </a:r>
          </a:p>
          <a:p>
            <a:pPr marL="0" lvl="0" indent="0">
              <a:buFont typeface="Arial" panose="020B0604020202020204" pitchFamily="34" charset="0"/>
              <a:buNone/>
            </a:pPr>
            <a:endParaRPr lang="en-CA" noProof="0" dirty="0"/>
          </a:p>
          <a:p>
            <a:pPr marL="0" lvl="0" indent="0">
              <a:buFont typeface="Arial" panose="020B0604020202020204" pitchFamily="34" charset="0"/>
              <a:buNone/>
            </a:pPr>
            <a:r>
              <a:rPr lang="en-US" noProof="0" dirty="0"/>
              <a:t>His statement sums up the fact that the carbon, nitrogen and oxygen atoms in our bodies, (as well as atoms of all other heavy elements), were created in previous generations of stars over 4.5 billion years ago. Because humans and every other animal as well as most of the matter on Earth contain these elements, we are literally made of star stuff. </a:t>
            </a:r>
          </a:p>
          <a:p>
            <a:pPr marL="0" lvl="0" indent="0">
              <a:buFont typeface="Arial" panose="020B0604020202020204" pitchFamily="34" charset="0"/>
              <a:buNone/>
            </a:pPr>
            <a:endParaRPr lang="en-US" noProof="0" dirty="0"/>
          </a:p>
          <a:p>
            <a:pPr marL="0" lvl="0" indent="0">
              <a:buFont typeface="Arial" panose="020B0604020202020204" pitchFamily="34" charset="0"/>
              <a:buNone/>
            </a:pPr>
            <a:r>
              <a:rPr lang="en-US" noProof="0" dirty="0"/>
              <a:t>What is more amazing is that the complex balance of these molecules gives way to a complex biological system that allows us to move, to feel emotions and even contemplate our existence.</a:t>
            </a:r>
          </a:p>
          <a:p>
            <a:pPr marL="0" lvl="0" indent="0">
              <a:buFont typeface="Arial" panose="020B0604020202020204" pitchFamily="34" charset="0"/>
              <a:buNone/>
            </a:pPr>
            <a:endParaRPr lang="en-US" noProof="0" dirty="0"/>
          </a:p>
          <a:p>
            <a:pPr marL="0" lvl="0" indent="0">
              <a:buFont typeface="Arial" panose="020B0604020202020204" pitchFamily="34" charset="0"/>
              <a:buNone/>
            </a:pPr>
            <a:r>
              <a:rPr lang="en-US" b="0" i="0" dirty="0">
                <a:solidFill>
                  <a:srgbClr val="EEEEEE"/>
                </a:solidFill>
                <a:effectLst/>
                <a:latin typeface="libre franklin" pitchFamily="2" charset="0"/>
              </a:rPr>
              <a:t>This quote continues on to say, “Some part of our being knows this is where we came from. We long to return; and we can, because the cosmos is also within us. We’re made of star stuff. We are a way for the cosmos to know itself.”</a:t>
            </a:r>
            <a:endParaRPr lang="en-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Dani:</a:t>
            </a:r>
          </a:p>
          <a:p>
            <a:endParaRPr lang="en-US" dirty="0"/>
          </a:p>
          <a:p>
            <a:r>
              <a:rPr lang="en-US" dirty="0"/>
              <a:t>Are there any questions?</a:t>
            </a:r>
          </a:p>
          <a:p>
            <a:endParaRPr lang="en-US" dirty="0"/>
          </a:p>
          <a:p>
            <a:r>
              <a:rPr lang="en-US" dirty="0"/>
              <a:t>Otherwise, I wish you happiness</a:t>
            </a:r>
          </a:p>
        </p:txBody>
      </p:sp>
      <p:sp>
        <p:nvSpPr>
          <p:cNvPr id="4" name="Slide Number Placeholder 3"/>
          <p:cNvSpPr>
            <a:spLocks noGrp="1"/>
          </p:cNvSpPr>
          <p:nvPr>
            <p:ph type="sldNum" sz="quarter" idx="10"/>
          </p:nvPr>
        </p:nvSpPr>
        <p:spPr/>
        <p:txBody>
          <a:bodyPr/>
          <a:lstStyle/>
          <a:p>
            <a:fld id="{C6C9EB95-B0B3-48AB-917D-E5E386E0913A}" type="slidenum">
              <a:rPr lang="en-US" smtClean="0"/>
              <a:pPr/>
              <a:t>20</a:t>
            </a:fld>
            <a:endParaRPr lang="en-US"/>
          </a:p>
        </p:txBody>
      </p:sp>
    </p:spTree>
    <p:extLst>
      <p:ext uri="{BB962C8B-B14F-4D97-AF65-F5344CB8AC3E}">
        <p14:creationId xmlns:p14="http://schemas.microsoft.com/office/powerpoint/2010/main" val="2655791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fontScale="92500" lnSpcReduction="10000"/>
          </a:bodyPr>
          <a:lstStyle/>
          <a:p>
            <a:pPr marL="0" marR="0" lvl="0" indent="0" algn="l" defTabSz="933126"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Leanne</a:t>
            </a:r>
            <a:r>
              <a:rPr lang="en-US" dirty="0"/>
              <a:t>:</a:t>
            </a:r>
          </a:p>
          <a:p>
            <a:pPr marL="0" marR="0" lvl="0" indent="0" algn="l" defTabSz="933126" rtl="0" eaLnBrk="1" fontAlgn="auto" latinLnBrk="0" hangingPunct="1">
              <a:lnSpc>
                <a:spcPct val="100000"/>
              </a:lnSpc>
              <a:spcBef>
                <a:spcPts val="0"/>
              </a:spcBef>
              <a:spcAft>
                <a:spcPts val="0"/>
              </a:spcAft>
              <a:buClrTx/>
              <a:buSzTx/>
              <a:buFontTx/>
              <a:buNone/>
              <a:tabLst/>
              <a:defRPr/>
            </a:pPr>
            <a:endParaRPr lang="en-US" dirty="0"/>
          </a:p>
          <a:p>
            <a:pPr marL="0" marR="0" lvl="0" indent="0" algn="l" defTabSz="933126" rtl="0" eaLnBrk="1" fontAlgn="auto" latinLnBrk="0" hangingPunct="1">
              <a:lnSpc>
                <a:spcPct val="100000"/>
              </a:lnSpc>
              <a:spcBef>
                <a:spcPts val="0"/>
              </a:spcBef>
              <a:spcAft>
                <a:spcPts val="0"/>
              </a:spcAft>
              <a:buClrTx/>
              <a:buSzTx/>
              <a:buFontTx/>
              <a:buNone/>
              <a:tabLst/>
              <a:defRPr/>
            </a:pPr>
            <a:r>
              <a:rPr lang="en-US" dirty="0"/>
              <a:t>With this we will come into a mindful </a:t>
            </a:r>
            <a:r>
              <a:rPr lang="en-CA" dirty="0"/>
              <a:t>centering exercise, one of many, we will do these at the start of all sessions as a way to bring our attention and awareness to this moment and to set the space for a beneficial session for all.</a:t>
            </a:r>
          </a:p>
          <a:p>
            <a:pPr marL="0" marR="0" lvl="0" indent="0" algn="l" defTabSz="933126" rtl="0" eaLnBrk="1" fontAlgn="auto" latinLnBrk="0" hangingPunct="1">
              <a:lnSpc>
                <a:spcPct val="100000"/>
              </a:lnSpc>
              <a:spcBef>
                <a:spcPts val="0"/>
              </a:spcBef>
              <a:spcAft>
                <a:spcPts val="0"/>
              </a:spcAft>
              <a:buClrTx/>
              <a:buSzTx/>
              <a:buFontTx/>
              <a:buNone/>
              <a:tabLst/>
              <a:defRPr/>
            </a:pPr>
            <a:endParaRPr lang="en-CA" dirty="0"/>
          </a:p>
          <a:p>
            <a:pPr marL="0" marR="0" lvl="0" indent="0" algn="l" defTabSz="933126" rtl="0" eaLnBrk="1" fontAlgn="auto" latinLnBrk="0" hangingPunct="1">
              <a:lnSpc>
                <a:spcPct val="100000"/>
              </a:lnSpc>
              <a:spcBef>
                <a:spcPts val="0"/>
              </a:spcBef>
              <a:spcAft>
                <a:spcPts val="0"/>
              </a:spcAft>
              <a:buClrTx/>
              <a:buSzTx/>
              <a:buFontTx/>
              <a:buNone/>
              <a:tabLst/>
              <a:defRPr/>
            </a:pPr>
            <a:r>
              <a:rPr lang="en-CA" sz="1200" dirty="0"/>
              <a:t>Sit as comfortable as possible in a position that allows you to be awake, attentive and comfortable at the same time</a:t>
            </a:r>
          </a:p>
          <a:p>
            <a:r>
              <a:rPr lang="en-CA" sz="1200" dirty="0"/>
              <a:t>You can 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Let’s not worry about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Just focus 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out</a:t>
            </a:r>
          </a:p>
          <a:p>
            <a:r>
              <a:rPr lang="en-US" baseline="0" dirty="0"/>
              <a:t>If at any time your mind wanders away, being gently with yourself, acknowledge that thought, let it be, and bring back your attention to your focus of attention, your breathing</a:t>
            </a:r>
          </a:p>
          <a:p>
            <a:r>
              <a:rPr lang="en-US" baseline="0" dirty="0"/>
              <a:t>Breathing in</a:t>
            </a:r>
          </a:p>
          <a:p>
            <a:r>
              <a:rPr lang="en-US" baseline="0" dirty="0"/>
              <a:t>Breathing out</a:t>
            </a:r>
          </a:p>
          <a:p>
            <a:endParaRPr lang="en-US" baseline="0" dirty="0"/>
          </a:p>
          <a:p>
            <a:r>
              <a:rPr lang="en-US" baseline="0" dirty="0"/>
              <a:t>Now, we’ll take one full minute of breathing for centering ourselves</a:t>
            </a:r>
          </a:p>
          <a:p>
            <a:r>
              <a:rPr lang="en-US" baseline="0" dirty="0"/>
              <a:t>I’ll let you know when the minute is 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Just continue focusing on your breathing</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999323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fr-CA" b="1" i="1" noProof="0" dirty="0">
                <a:solidFill>
                  <a:srgbClr val="0070C0"/>
                </a:solidFill>
              </a:rPr>
              <a:t>Leanne</a:t>
            </a:r>
            <a:r>
              <a:rPr lang="fr-CA" sz="1200" b="1" dirty="0"/>
              <a:t>:</a:t>
            </a:r>
          </a:p>
          <a:p>
            <a:endParaRPr lang="fr-CA" sz="1200" b="1" dirty="0"/>
          </a:p>
          <a:p>
            <a:r>
              <a:rPr lang="en-CA" dirty="0"/>
              <a:t>During the sessions, we may or may not use the mentioned</a:t>
            </a:r>
            <a:r>
              <a:rPr lang="en-CA" baseline="0" dirty="0"/>
              <a:t> functionality or activity</a:t>
            </a:r>
          </a:p>
          <a:p>
            <a:endParaRPr lang="en-CA" baseline="0" dirty="0"/>
          </a:p>
          <a:p>
            <a:r>
              <a:rPr lang="en-CA" baseline="0" dirty="0"/>
              <a:t>(click 6 times)</a:t>
            </a:r>
          </a:p>
          <a:p>
            <a:pPr marL="171450" indent="-171450">
              <a:buFont typeface="Arial" panose="020B0604020202020204" pitchFamily="34" charset="0"/>
              <a:buChar char="•"/>
            </a:pPr>
            <a:r>
              <a:rPr lang="en-CA" baseline="0" dirty="0"/>
              <a:t>Mention each tool/activity</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216879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9575" y="698500"/>
            <a:ext cx="6203950" cy="3490913"/>
          </a:xfrm>
        </p:spPr>
      </p:sp>
      <p:sp>
        <p:nvSpPr>
          <p:cNvPr id="3" name="Espace réservé des notes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lang="fr-CA" b="1" i="1" noProof="0" dirty="0">
                <a:solidFill>
                  <a:srgbClr val="0070C0"/>
                </a:solidFill>
              </a:rPr>
              <a:t>Leanne</a:t>
            </a:r>
            <a:r>
              <a:rPr lang="fr-CA" sz="1200" b="1" dirty="0"/>
              <a:t>:</a:t>
            </a:r>
          </a:p>
          <a:p>
            <a:pPr marL="0" marR="0" lvl="0" indent="0" algn="l" defTabSz="914400" rtl="0" eaLnBrk="1" fontAlgn="auto" latinLnBrk="0" hangingPunct="1">
              <a:lnSpc>
                <a:spcPct val="100000"/>
              </a:lnSpc>
              <a:spcBef>
                <a:spcPts val="1800"/>
              </a:spcBef>
              <a:spcAft>
                <a:spcPts val="0"/>
              </a:spcAft>
              <a:buClrTx/>
              <a:buSzTx/>
              <a:buFontTx/>
              <a:buNone/>
              <a:tabLst/>
              <a:defRPr/>
            </a:pPr>
            <a:endParaRPr lang="fr-CA" sz="1200" b="1" dirty="0"/>
          </a:p>
          <a:p>
            <a:pPr marL="0" marR="0" lvl="0" indent="0" algn="l" defTabSz="914400" rtl="0" eaLnBrk="1" fontAlgn="auto" latinLnBrk="0" hangingPunct="1">
              <a:lnSpc>
                <a:spcPct val="100000"/>
              </a:lnSpc>
              <a:spcBef>
                <a:spcPts val="1800"/>
              </a:spcBef>
              <a:spcAft>
                <a:spcPts val="0"/>
              </a:spcAft>
              <a:buClrTx/>
              <a:buSzTx/>
              <a:buFontTx/>
              <a:buNone/>
              <a:tabLst/>
              <a:defRPr/>
            </a:pPr>
            <a:r>
              <a:rPr lang="en-US" dirty="0"/>
              <a:t>Addition: this is a toolbox, don’t worry if you feel you’re getting </a:t>
            </a:r>
            <a:r>
              <a:rPr lang="en-US" dirty="0" err="1"/>
              <a:t>overhwhelmed</a:t>
            </a:r>
            <a:r>
              <a:rPr lang="en-US" dirty="0"/>
              <a:t>… just try to be present</a:t>
            </a:r>
          </a:p>
          <a:p>
            <a:pPr marL="0" marR="0" lvl="0" indent="0" algn="l" defTabSz="914400" rtl="0" eaLnBrk="1" fontAlgn="auto" latinLnBrk="0" hangingPunct="1">
              <a:lnSpc>
                <a:spcPct val="100000"/>
              </a:lnSpc>
              <a:spcBef>
                <a:spcPts val="180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1800"/>
              </a:spcBef>
              <a:spcAft>
                <a:spcPts val="0"/>
              </a:spcAft>
              <a:buClrTx/>
              <a:buSzTx/>
              <a:buFontTx/>
              <a:buNone/>
              <a:tabLst/>
              <a:defRPr/>
            </a:pPr>
            <a:r>
              <a:rPr lang="en-US" dirty="0"/>
              <a:t>Today’s Objective is to familiarize with the program</a:t>
            </a:r>
          </a:p>
          <a:p>
            <a:pPr marL="0" marR="0" lvl="0" indent="0" algn="l" defTabSz="914400" rtl="0" eaLnBrk="1" fontAlgn="auto" latinLnBrk="0" hangingPunct="1">
              <a:lnSpc>
                <a:spcPct val="100000"/>
              </a:lnSpc>
              <a:spcBef>
                <a:spcPts val="1800"/>
              </a:spcBef>
              <a:spcAft>
                <a:spcPts val="0"/>
              </a:spcAft>
              <a:buClrTx/>
              <a:buSzTx/>
              <a:buFontTx/>
              <a:buNone/>
              <a:tabLst/>
              <a:defRPr/>
            </a:pPr>
            <a:endParaRPr lang="en-US" dirty="0"/>
          </a:p>
          <a:p>
            <a:pPr>
              <a:spcBef>
                <a:spcPts val="1800"/>
              </a:spcBef>
            </a:pPr>
            <a:r>
              <a:rPr lang="en-US" dirty="0"/>
              <a:t>One thing to understand is that this program is a </a:t>
            </a:r>
            <a:r>
              <a:rPr lang="en-US" i="1" dirty="0"/>
              <a:t>workshop</a:t>
            </a:r>
            <a:r>
              <a:rPr lang="en-US" dirty="0"/>
              <a:t>, very hands on and there is a bit of homework to do every day, the idea is that you have the support for you to experience it in a welcoming environment, week by week, step by step, in community via this weekly sessions, your Buddy System &amp; the Cohort.</a:t>
            </a:r>
          </a:p>
          <a:p>
            <a:pPr>
              <a:spcBef>
                <a:spcPts val="1800"/>
              </a:spcBef>
            </a:pPr>
            <a:endParaRPr lang="en-US" dirty="0"/>
          </a:p>
          <a:p>
            <a:pPr>
              <a:spcBef>
                <a:spcPts val="1800"/>
              </a:spcBef>
            </a:pPr>
            <a:r>
              <a:rPr lang="en-US" dirty="0"/>
              <a:t>The objective of today’s session is to familiarize with the way these sessions will be offered, to know the structure of the sessions and start your first week of your practice.</a:t>
            </a:r>
          </a:p>
          <a:p>
            <a:endParaRPr lang="en-US" dirty="0"/>
          </a:p>
          <a:p>
            <a:pPr marL="0" indent="0">
              <a:buFont typeface="Arial" panose="020B0604020202020204" pitchFamily="34" charset="0"/>
              <a:buNone/>
            </a:pPr>
            <a:r>
              <a:rPr lang="en-CA" sz="1200" b="0" dirty="0"/>
              <a:t>Now, here is an explanation of all the resources and activities we’ll be using throughout the program. It may take a bit of time to get used to everything, just be patient</a:t>
            </a:r>
          </a:p>
          <a:p>
            <a:pPr marL="0" indent="0">
              <a:buFont typeface="Arial" panose="020B0604020202020204" pitchFamily="34" charset="0"/>
              <a:buNone/>
            </a:pPr>
            <a:endParaRPr lang="en-CA" sz="1200" dirty="0"/>
          </a:p>
          <a:p>
            <a:pPr marL="0" indent="0">
              <a:buFont typeface="Arial" panose="020B0604020202020204" pitchFamily="34" charset="0"/>
              <a:buNone/>
            </a:pPr>
            <a:r>
              <a:rPr lang="en-CA" sz="1200" dirty="0"/>
              <a:t>(click on every main bullet, until the figure in the center appears)</a:t>
            </a:r>
          </a:p>
          <a:p>
            <a:pPr marL="171450" indent="-171450">
              <a:buFont typeface="Arial" panose="020B0604020202020204" pitchFamily="34" charset="0"/>
              <a:buChar char="•"/>
            </a:pPr>
            <a:r>
              <a:rPr lang="en-CA" sz="1200" dirty="0"/>
              <a:t>Sessions 1 – 8: Once a week, 1.5 hours, generally on Mondays, we now use </a:t>
            </a:r>
            <a:r>
              <a:rPr lang="en-CA" sz="1200" dirty="0" err="1"/>
              <a:t>MSTeams</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Debriefs (Breakout rooms) – this is to give time to reflect and share perspectives. Usually at the very last of every session, designed like that to give each breakout room as much time as needed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You’re encouraged throughout the sessions to write a few bullets so you can debrief in small groups at the end</a:t>
            </a:r>
          </a:p>
          <a:p>
            <a:pPr marL="171450" indent="-171450">
              <a:buFont typeface="Arial" panose="020B0604020202020204" pitchFamily="34" charset="0"/>
              <a:buChar char="•"/>
            </a:pPr>
            <a:r>
              <a:rPr lang="en-CA" sz="1200" dirty="0"/>
              <a:t>Centering exercise, like the one we did when starting the session</a:t>
            </a:r>
          </a:p>
          <a:p>
            <a:pPr marL="171450" indent="-171450">
              <a:buFont typeface="Arial" panose="020B0604020202020204" pitchFamily="34" charset="0"/>
              <a:buChar char="•"/>
            </a:pPr>
            <a:r>
              <a:rPr lang="en-CA" sz="1200" dirty="0"/>
              <a:t>The Buddy System: the same group of (4 to 6) people that you will meet at your convenience once a week to reflect and talk about the homework, and how things are going for you in the program. </a:t>
            </a:r>
          </a:p>
          <a:p>
            <a:pPr marL="628650" lvl="1" indent="-171450">
              <a:buFont typeface="Arial" panose="020B0604020202020204" pitchFamily="34" charset="0"/>
              <a:buChar char="•"/>
            </a:pPr>
            <a:r>
              <a:rPr lang="en-CA" sz="1200" dirty="0"/>
              <a:t>The Buddy System are created randomly later today.</a:t>
            </a:r>
          </a:p>
          <a:p>
            <a:pPr marL="628650" lvl="1" indent="-171450">
              <a:buFont typeface="Arial" panose="020B0604020202020204" pitchFamily="34" charset="0"/>
              <a:buChar char="•"/>
            </a:pPr>
            <a:r>
              <a:rPr lang="en-CA" sz="1200" dirty="0"/>
              <a:t>Be aware, the Buddy System is where the majority of the people obtain the best value for your efforts, so be sure to join and participate in yours</a:t>
            </a:r>
          </a:p>
          <a:p>
            <a:pPr marL="628650" lvl="1" indent="-171450">
              <a:buFont typeface="Arial" panose="020B0604020202020204" pitchFamily="34" charset="0"/>
              <a:buChar char="•"/>
            </a:pPr>
            <a:r>
              <a:rPr lang="en-CA" sz="1200" b="1" dirty="0"/>
              <a:t>[file link here, and share LATER via the chat]</a:t>
            </a:r>
          </a:p>
          <a:p>
            <a:pPr marL="171450" indent="-171450">
              <a:buFont typeface="Arial" panose="020B0604020202020204" pitchFamily="34" charset="0"/>
              <a:buChar char="•"/>
            </a:pPr>
            <a:r>
              <a:rPr lang="en-CA" sz="2800" dirty="0"/>
              <a:t>Gratitude journal – yes, you’ll need a notebook to write on.</a:t>
            </a:r>
          </a:p>
          <a:p>
            <a:pPr marL="628650" lvl="1" indent="-171450">
              <a:buFont typeface="Arial" panose="020B0604020202020204" pitchFamily="34" charset="0"/>
              <a:buChar char="•"/>
            </a:pPr>
            <a:r>
              <a:rPr lang="en-CA" sz="2800" dirty="0"/>
              <a:t>The benefits of this is to reconnect with your feelings, particularly those related to gratitude</a:t>
            </a:r>
            <a:endParaRPr lang="en-US" sz="2800" dirty="0"/>
          </a:p>
          <a:p>
            <a:pPr marL="628650" lvl="1" indent="-171450">
              <a:buFont typeface="Arial" panose="020B0604020202020204" pitchFamily="34" charset="0"/>
              <a:buChar char="•"/>
            </a:pPr>
            <a:r>
              <a:rPr lang="en-CA" sz="2800" dirty="0"/>
              <a:t>For journaling, it can be </a:t>
            </a:r>
            <a:r>
              <a:rPr lang="en-CA" sz="2800" dirty="0" err="1"/>
              <a:t>bullt</a:t>
            </a:r>
            <a:r>
              <a:rPr lang="en-CA" sz="2800" dirty="0"/>
              <a:t> form, or paragraph as you prefer, my own examples are something like:</a:t>
            </a:r>
          </a:p>
          <a:p>
            <a:pPr marL="1085850" lvl="2" indent="-171450">
              <a:buFont typeface="Arial" panose="020B0604020202020204" pitchFamily="34" charset="0"/>
              <a:buChar char="•"/>
            </a:pPr>
            <a:r>
              <a:rPr lang="en-CA" sz="2400" dirty="0"/>
              <a:t>I am grateful for food in my fridge</a:t>
            </a:r>
          </a:p>
          <a:p>
            <a:pPr marL="1085850" lvl="2" indent="-171450">
              <a:buFont typeface="Arial" panose="020B0604020202020204" pitchFamily="34" charset="0"/>
              <a:buChar char="•"/>
            </a:pPr>
            <a:r>
              <a:rPr lang="en-CA" sz="2400" dirty="0"/>
              <a:t>I am grateful for feeling the sun in my skin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800" dirty="0"/>
              <a:t>The Cohort – is a </a:t>
            </a:r>
            <a:r>
              <a:rPr lang="en-CA" sz="2800" dirty="0" err="1"/>
              <a:t>GCCollab</a:t>
            </a:r>
            <a:r>
              <a:rPr lang="en-CA" sz="2800" dirty="0"/>
              <a:t> group, now morphed to include the CoP/</a:t>
            </a:r>
            <a:r>
              <a:rPr lang="en-CA" sz="2800" dirty="0" err="1"/>
              <a:t>CoI</a:t>
            </a:r>
            <a:r>
              <a:rPr lang="en-CA" sz="2800" dirty="0"/>
              <a:t>, in here you can find the recordings, slides, and homework. You can also ask questions, share resources, and more</a:t>
            </a:r>
          </a:p>
          <a:p>
            <a:pPr marL="628650" lvl="1" indent="-171450">
              <a:buFont typeface="Arial" panose="020B0604020202020204" pitchFamily="34" charset="0"/>
              <a:buChar char="•"/>
            </a:pPr>
            <a:r>
              <a:rPr lang="en-CA" sz="2800" b="1" dirty="0"/>
              <a:t>[have the link here, and share LATER via the chat]</a:t>
            </a:r>
          </a:p>
          <a:p>
            <a:pPr marL="171450" indent="-171450">
              <a:buFont typeface="Arial" panose="020B0604020202020204" pitchFamily="34" charset="0"/>
              <a:buChar char="•"/>
            </a:pPr>
            <a:r>
              <a:rPr lang="en-CA" sz="2800" dirty="0"/>
              <a:t>Homework/Mindfulness practices – there are plenty and it may be overwhelming, my preference is to share them gradually on every session, and if there is a need then you can explore and share</a:t>
            </a:r>
          </a:p>
          <a:p>
            <a:pPr marL="171450" indent="-171450">
              <a:buFont typeface="Arial" panose="020B0604020202020204" pitchFamily="34" charset="0"/>
              <a:buChar char="•"/>
            </a:pPr>
            <a:r>
              <a:rPr lang="en-CA" sz="2800" b="0" dirty="0"/>
              <a:t>Sub-groups – in some sessions there will be exercises we practice in different small groups</a:t>
            </a:r>
          </a:p>
          <a:p>
            <a:pPr marL="171450" indent="-171450">
              <a:buFont typeface="Arial" panose="020B0604020202020204" pitchFamily="34" charset="0"/>
              <a:buChar char="•"/>
            </a:pPr>
            <a:endParaRPr lang="en-CA" sz="2800" b="0" dirty="0"/>
          </a:p>
          <a:p>
            <a:pPr marL="0" indent="0">
              <a:buFont typeface="Arial" panose="020B0604020202020204" pitchFamily="34" charset="0"/>
              <a:buNone/>
            </a:pPr>
            <a:r>
              <a:rPr lang="en-CA" sz="2800" b="0" dirty="0"/>
              <a:t>And guess… who’s in the center of all of this? </a:t>
            </a:r>
          </a:p>
          <a:p>
            <a:pPr marL="171450" indent="-171450">
              <a:buFont typeface="Arial" panose="020B0604020202020204" pitchFamily="34" charset="0"/>
              <a:buChar char="•"/>
            </a:pPr>
            <a:r>
              <a:rPr lang="en-CA" sz="2800" b="0" dirty="0"/>
              <a:t>Yourself!!</a:t>
            </a:r>
            <a:endParaRPr lang="en-CA" sz="2800"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As mentioned, it may seem like a lot in one slide, keep in mind there will be the opportunity to get to know and use them gradually </a:t>
            </a:r>
          </a:p>
          <a:p>
            <a:pPr marL="0" indent="0">
              <a:buFont typeface="Arial" panose="020B0604020202020204" pitchFamily="34" charset="0"/>
              <a:buNone/>
            </a:pPr>
            <a:r>
              <a:rPr lang="en-US" dirty="0"/>
              <a:t>And we’ll explain some of them in more detail in the next few slides</a:t>
            </a:r>
          </a:p>
        </p:txBody>
      </p:sp>
      <p:sp>
        <p:nvSpPr>
          <p:cNvPr id="4" name="Espace réservé du numéro de diapositive 3"/>
          <p:cNvSpPr>
            <a:spLocks noGrp="1"/>
          </p:cNvSpPr>
          <p:nvPr>
            <p:ph type="sldNum" sz="quarter" idx="5"/>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1811070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Dani</a:t>
            </a:r>
            <a:r>
              <a:rPr lang="fr-CA" sz="1200" b="1"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Be </a:t>
            </a:r>
            <a:r>
              <a:rPr lang="fr-CA" dirty="0" err="1"/>
              <a:t>advised</a:t>
            </a:r>
            <a:r>
              <a:rPr lang="fr-CA" dirty="0"/>
              <a:t>: </a:t>
            </a:r>
            <a:r>
              <a:rPr lang="fr-CA" dirty="0" err="1"/>
              <a:t>Today</a:t>
            </a:r>
            <a:r>
              <a:rPr lang="fr-CA" dirty="0"/>
              <a:t> session </a:t>
            </a:r>
            <a:r>
              <a:rPr lang="fr-CA" dirty="0" err="1"/>
              <a:t>will</a:t>
            </a:r>
            <a:r>
              <a:rPr lang="fr-CA" dirty="0"/>
              <a:t> </a:t>
            </a:r>
            <a:r>
              <a:rPr lang="fr-CA" dirty="0" err="1"/>
              <a:t>be</a:t>
            </a:r>
            <a:r>
              <a:rPr lang="fr-CA" dirty="0"/>
              <a:t> the </a:t>
            </a:r>
            <a:r>
              <a:rPr lang="fr-CA" dirty="0" err="1"/>
              <a:t>most</a:t>
            </a:r>
            <a:r>
              <a:rPr lang="fr-CA" dirty="0"/>
              <a:t> </a:t>
            </a:r>
            <a:r>
              <a:rPr lang="fr-CA" dirty="0" err="1"/>
              <a:t>lengthy</a:t>
            </a:r>
            <a:r>
              <a:rPr lang="fr-CA" dirty="0"/>
              <a:t>…</a:t>
            </a: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a:t>
            </a:r>
            <a:r>
              <a:rPr lang="fr-CA" baseline="0" dirty="0" err="1"/>
              <a:t>review</a:t>
            </a:r>
            <a:r>
              <a:rPr lang="fr-CA" baseline="0" dirty="0"/>
              <a:t>/</a:t>
            </a:r>
            <a:r>
              <a:rPr lang="fr-CA" baseline="0" dirty="0" err="1"/>
              <a:t>read</a:t>
            </a:r>
            <a:r>
              <a:rPr lang="fr-CA" baseline="0" dirty="0"/>
              <a:t> from the slide)</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Dani</a:t>
            </a:r>
            <a:r>
              <a:rPr lang="fr-CA" sz="1200" b="1"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a:t>
            </a:r>
            <a:r>
              <a:rPr lang="fr-CA" dirty="0" err="1"/>
              <a:t>kind</a:t>
            </a:r>
            <a:r>
              <a:rPr lang="fr-CA" dirty="0"/>
              <a:t> </a:t>
            </a:r>
            <a:r>
              <a:rPr lang="fr-CA" dirty="0" err="1"/>
              <a:t>request</a:t>
            </a:r>
            <a:r>
              <a:rPr lang="fr-CA" dirty="0"/>
              <a:t>/</a:t>
            </a:r>
            <a:r>
              <a:rPr lang="fr-CA" dirty="0" err="1"/>
              <a:t>reminder</a:t>
            </a:r>
            <a:r>
              <a:rPr lang="fr-CA" dirty="0"/>
              <a:t>) Webcams are</a:t>
            </a:r>
            <a:r>
              <a:rPr lang="fr-CA" baseline="0" dirty="0"/>
              <a:t> </a:t>
            </a:r>
            <a:r>
              <a:rPr lang="fr-CA" baseline="0" dirty="0" err="1"/>
              <a:t>welcome</a:t>
            </a:r>
            <a:r>
              <a:rPr lang="fr-CA" baseline="0" dirty="0"/>
              <a:t>, </a:t>
            </a:r>
            <a:r>
              <a:rPr lang="fr-CA" baseline="0" dirty="0" err="1"/>
              <a:t>please</a:t>
            </a:r>
            <a:r>
              <a:rPr lang="fr-CA" baseline="0" dirty="0"/>
              <a:t> </a:t>
            </a:r>
            <a:r>
              <a:rPr lang="fr-CA" baseline="0" dirty="0" err="1"/>
              <a:t>avoid</a:t>
            </a:r>
            <a:r>
              <a:rPr lang="fr-CA" baseline="0" dirty="0"/>
              <a:t> </a:t>
            </a:r>
            <a:r>
              <a:rPr lang="fr-CA" baseline="0" dirty="0" err="1"/>
              <a:t>eating</a:t>
            </a:r>
            <a:r>
              <a:rPr lang="fr-CA" baseline="0" dirty="0"/>
              <a:t> </a:t>
            </a:r>
            <a:r>
              <a:rPr lang="fr-CA" baseline="0" dirty="0" err="1"/>
              <a:t>while</a:t>
            </a:r>
            <a:r>
              <a:rPr lang="fr-CA" baseline="0" dirty="0"/>
              <a:t> </a:t>
            </a:r>
            <a:r>
              <a:rPr lang="fr-CA" baseline="0" dirty="0" err="1"/>
              <a:t>your</a:t>
            </a:r>
            <a:r>
              <a:rPr lang="fr-CA" baseline="0" dirty="0"/>
              <a:t> webcam </a:t>
            </a:r>
            <a:r>
              <a:rPr lang="fr-CA" baseline="0" dirty="0" err="1"/>
              <a:t>is</a:t>
            </a:r>
            <a:r>
              <a:rPr lang="fr-CA" baseline="0" dirty="0"/>
              <a:t> open</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a:t>
            </a:r>
            <a:r>
              <a:rPr lang="en-CA" dirty="0">
                <a:hlinkClick r:id="rId3"/>
              </a:rPr>
              <a:t>Values and Ethics Code for the Public Sector</a:t>
            </a:r>
            <a:r>
              <a:rPr lang="en-CA" dirty="0"/>
              <a:t> – </a:t>
            </a:r>
            <a:r>
              <a:rPr lang="fr-CA" dirty="0"/>
              <a:t>https://www.tbs-sct.gc.ca/pol/doc-eng.aspx?id=25049  == https://www.tbs-sct.canada.ca/pol/doc-fra.aspx?id=25049]]</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3847754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Dani: </a:t>
            </a:r>
          </a:p>
          <a:p>
            <a:endParaRPr lang="fr-CA" dirty="0"/>
          </a:p>
          <a:p>
            <a:r>
              <a:rPr lang="fr-CA" dirty="0"/>
              <a:t>(</a:t>
            </a:r>
            <a:r>
              <a:rPr lang="fr-CA" dirty="0" err="1"/>
              <a:t>read</a:t>
            </a:r>
            <a:r>
              <a:rPr lang="fr-CA" dirty="0"/>
              <a:t> from the slide)</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292504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9575" y="698500"/>
            <a:ext cx="6203950" cy="3490913"/>
          </a:xfrm>
        </p:spPr>
      </p:sp>
      <p:sp>
        <p:nvSpPr>
          <p:cNvPr id="3" name="Espace réservé des notes 2"/>
          <p:cNvSpPr>
            <a:spLocks noGrp="1"/>
          </p:cNvSpPr>
          <p:nvPr>
            <p:ph type="body" idx="1"/>
          </p:nvPr>
        </p:nvSpPr>
        <p:spPr/>
        <p:txBody>
          <a:bodyPr>
            <a:normAutofit/>
          </a:bodyPr>
          <a:lstStyle/>
          <a:p>
            <a:pPr marL="0" lvl="0" indent="0">
              <a:spcAft>
                <a:spcPts val="600"/>
              </a:spcAft>
              <a:buFont typeface="Arial" panose="020B0604020202020204" pitchFamily="34" charset="0"/>
              <a:buNone/>
            </a:pPr>
            <a:r>
              <a:rPr lang="fr-CA" b="1" i="1" noProof="0" dirty="0">
                <a:solidFill>
                  <a:srgbClr val="0070C0"/>
                </a:solidFill>
              </a:rPr>
              <a:t>Dani</a:t>
            </a:r>
            <a:r>
              <a:rPr lang="fr-CA" sz="1200" dirty="0"/>
              <a:t>:</a:t>
            </a:r>
          </a:p>
          <a:p>
            <a:pPr marL="0" lvl="0" indent="0">
              <a:spcAft>
                <a:spcPts val="600"/>
              </a:spcAft>
              <a:buFont typeface="Arial" panose="020B0604020202020204" pitchFamily="34" charset="0"/>
              <a:buNone/>
            </a:pPr>
            <a:endParaRPr lang="fr-CA"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outerShdw blurRad="38100" dist="38100" dir="2700000" algn="tl">
                    <a:srgbClr val="000000">
                      <a:alpha val="43137"/>
                    </a:srgbClr>
                  </a:outerShdw>
                </a:effectLst>
              </a:rPr>
              <a:t>Who is the target audience for this program?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outerShdw blurRad="38100" dist="38100" dir="2700000" algn="tl">
                    <a:srgbClr val="000000">
                      <a:alpha val="43137"/>
                    </a:srgbClr>
                  </a:outerShdw>
                </a:effectLst>
              </a:rPr>
              <a:t>(click on every bullet)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outerShdw blurRad="38100" dist="38100" dir="2700000" algn="tl">
                    <a:srgbClr val="000000">
                      <a:alpha val="43137"/>
                    </a:srgbClr>
                  </a:outerShdw>
                </a:effectLst>
              </a:rPr>
              <a:t>This </a:t>
            </a:r>
            <a:r>
              <a:rPr lang="en-US" sz="1200" i="1" dirty="0">
                <a:effectLst>
                  <a:outerShdw blurRad="38100" dist="38100" dir="2700000" algn="tl">
                    <a:srgbClr val="000000">
                      <a:alpha val="43137"/>
                    </a:srgbClr>
                  </a:outerShdw>
                </a:effectLst>
              </a:rPr>
              <a:t>program</a:t>
            </a:r>
            <a:r>
              <a:rPr lang="en-US" sz="1200" dirty="0">
                <a:effectLst>
                  <a:outerShdw blurRad="38100" dist="38100" dir="2700000" algn="tl">
                    <a:srgbClr val="000000">
                      <a:alpha val="43137"/>
                    </a:srgbClr>
                  </a:outerShdw>
                </a:effectLst>
              </a:rPr>
              <a:t> is those who are willing to invest in their selves and develop their self-awareness</a:t>
            </a:r>
          </a:p>
          <a:p>
            <a:pPr marL="171450" indent="-171450">
              <a:buFont typeface="Arial" panose="020B0604020202020204" pitchFamily="34" charset="0"/>
              <a:buChar char="•"/>
            </a:pPr>
            <a:r>
              <a:rPr lang="en-US" dirty="0"/>
              <a:t>This program is for you! the individual, not to your team, other employees, your bosses, other communities or trainings, or any other people who you think may benefit from this program</a:t>
            </a:r>
          </a:p>
          <a:p>
            <a:pPr marL="171450" indent="-171450">
              <a:buFont typeface="Arial" panose="020B0604020202020204" pitchFamily="34" charset="0"/>
              <a:buChar char="•"/>
            </a:pPr>
            <a:r>
              <a:rPr lang="en-US" dirty="0"/>
              <a:t>In other words, this program is for those wishing to take it, those who got the support from their management and voluntary joined the program to become more Self-Aware</a:t>
            </a:r>
          </a:p>
          <a:p>
            <a:pPr marL="171450" indent="-171450">
              <a:buFont typeface="Arial" panose="020B0604020202020204" pitchFamily="34" charset="0"/>
              <a:buChar char="•"/>
            </a:pPr>
            <a:endParaRPr lang="en-US" dirty="0"/>
          </a:p>
        </p:txBody>
      </p:sp>
      <p:sp>
        <p:nvSpPr>
          <p:cNvPr id="4" name="Espace réservé du numéro de diapositive 3"/>
          <p:cNvSpPr>
            <a:spLocks noGrp="1"/>
          </p:cNvSpPr>
          <p:nvPr>
            <p:ph type="sldNum" sz="quarter" idx="5"/>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39310960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83ADE9-F136-C38A-F979-6C4EB2C11533}"/>
              </a:ext>
            </a:extLst>
          </p:cNvPr>
          <p:cNvSpPr/>
          <p:nvPr userDrawn="1"/>
        </p:nvSpPr>
        <p:spPr>
          <a:xfrm>
            <a:off x="8784300" y="55472"/>
            <a:ext cx="3407701"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itle 1">
            <a:extLst>
              <a:ext uri="{FF2B5EF4-FFF2-40B4-BE49-F238E27FC236}">
                <a16:creationId xmlns:a16="http://schemas.microsoft.com/office/drawing/2014/main" id="{61CF3E1C-E4A8-FB9E-2D8A-AD9E4214BFE6}"/>
              </a:ext>
            </a:extLst>
          </p:cNvPr>
          <p:cNvSpPr>
            <a:spLocks noGrp="1"/>
          </p:cNvSpPr>
          <p:nvPr>
            <p:ph type="ctrTitle"/>
          </p:nvPr>
        </p:nvSpPr>
        <p:spPr>
          <a:xfrm>
            <a:off x="914400" y="2971803"/>
            <a:ext cx="10363200" cy="1470025"/>
          </a:xfrm>
        </p:spPr>
        <p:txBody>
          <a:bodyPr/>
          <a:lstStyle/>
          <a:p>
            <a:r>
              <a:rPr lang="en-US"/>
              <a:t>Click to edit Master title style</a:t>
            </a:r>
            <a:endParaRPr lang="en-CA"/>
          </a:p>
        </p:txBody>
      </p:sp>
      <p:sp>
        <p:nvSpPr>
          <p:cNvPr id="7" name="Subtitle 2">
            <a:extLst>
              <a:ext uri="{FF2B5EF4-FFF2-40B4-BE49-F238E27FC236}">
                <a16:creationId xmlns:a16="http://schemas.microsoft.com/office/drawing/2014/main" id="{B0CE8E70-5A27-2B00-1D07-C7D87C3926F3}"/>
              </a:ext>
            </a:extLst>
          </p:cNvPr>
          <p:cNvSpPr>
            <a:spLocks noGrp="1"/>
          </p:cNvSpPr>
          <p:nvPr>
            <p:ph type="subTitle" idx="1"/>
          </p:nvPr>
        </p:nvSpPr>
        <p:spPr>
          <a:xfrm>
            <a:off x="1828800" y="4737033"/>
            <a:ext cx="85344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8" name="Date Placeholder 3">
            <a:extLst>
              <a:ext uri="{FF2B5EF4-FFF2-40B4-BE49-F238E27FC236}">
                <a16:creationId xmlns:a16="http://schemas.microsoft.com/office/drawing/2014/main" id="{7A82E67E-50C4-3DC3-B54E-859B02CB79CA}"/>
              </a:ext>
            </a:extLst>
          </p:cNvPr>
          <p:cNvSpPr>
            <a:spLocks noGrp="1"/>
          </p:cNvSpPr>
          <p:nvPr>
            <p:ph type="dt" sz="half" idx="10"/>
          </p:nvPr>
        </p:nvSpPr>
        <p:spPr>
          <a:xfrm>
            <a:off x="914400" y="6356353"/>
            <a:ext cx="2540000" cy="365125"/>
          </a:xfrm>
        </p:spPr>
        <p:txBody>
          <a:bodyPr/>
          <a:lstStyle/>
          <a:p>
            <a:fld id="{7E62ADF1-26B7-4236-810D-3BE94D1543A2}" type="datetime1">
              <a:rPr lang="en-CA" smtClean="0"/>
              <a:pPr/>
              <a:t>2026-04-21</a:t>
            </a:fld>
            <a:endParaRPr lang="en-CA"/>
          </a:p>
        </p:txBody>
      </p:sp>
      <p:sp>
        <p:nvSpPr>
          <p:cNvPr id="9" name="Footer Placeholder 4">
            <a:extLst>
              <a:ext uri="{FF2B5EF4-FFF2-40B4-BE49-F238E27FC236}">
                <a16:creationId xmlns:a16="http://schemas.microsoft.com/office/drawing/2014/main" id="{26181D5D-583D-7B73-577D-72F9872DC7ED}"/>
              </a:ext>
            </a:extLst>
          </p:cNvPr>
          <p:cNvSpPr>
            <a:spLocks noGrp="1"/>
          </p:cNvSpPr>
          <p:nvPr>
            <p:ph type="ftr" sz="quarter" idx="11"/>
          </p:nvPr>
        </p:nvSpPr>
        <p:spPr>
          <a:xfrm>
            <a:off x="4165600" y="6356353"/>
            <a:ext cx="3860800" cy="365125"/>
          </a:xfrm>
        </p:spPr>
        <p:txBody>
          <a:bodyPr/>
          <a:lstStyle/>
          <a:p>
            <a:endParaRPr lang="en-CA"/>
          </a:p>
        </p:txBody>
      </p:sp>
      <p:sp>
        <p:nvSpPr>
          <p:cNvPr id="4" name="Rectangle 3">
            <a:extLst>
              <a:ext uri="{FF2B5EF4-FFF2-40B4-BE49-F238E27FC236}">
                <a16:creationId xmlns:a16="http://schemas.microsoft.com/office/drawing/2014/main" id="{6DF41075-1592-F9CB-1F33-62C8DA79FBDA}"/>
              </a:ext>
            </a:extLst>
          </p:cNvPr>
          <p:cNvSpPr/>
          <p:nvPr userDrawn="1"/>
        </p:nvSpPr>
        <p:spPr>
          <a:xfrm>
            <a:off x="11054948" y="6146460"/>
            <a:ext cx="867701"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6" descr="govt-of-canada-logo – IISD Experimental Lakes Area">
            <a:extLst>
              <a:ext uri="{FF2B5EF4-FFF2-40B4-BE49-F238E27FC236}">
                <a16:creationId xmlns:a16="http://schemas.microsoft.com/office/drawing/2014/main" id="{EA5EB7CD-E04A-C944-5612-7FB93B8F2C8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400" y="112496"/>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Federal - Data and Statistics: Canada - Research Guides at University ...">
            <a:extLst>
              <a:ext uri="{FF2B5EF4-FFF2-40B4-BE49-F238E27FC236}">
                <a16:creationId xmlns:a16="http://schemas.microsoft.com/office/drawing/2014/main" id="{DAAAEC59-C6C2-1EEC-86B6-F27DE2DB62E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46857" y="114416"/>
            <a:ext cx="1375792" cy="32746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3B95CEE5-0AB9-18FF-4E69-6C4B0619818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45218" y="1687131"/>
            <a:ext cx="6301563" cy="1137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233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2026-04-21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4745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2026-04-21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01044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CA" noProof="0" dirty="0"/>
              <a:t>Click to edit Master title style</a:t>
            </a:r>
          </a:p>
        </p:txBody>
      </p:sp>
      <p:sp>
        <p:nvSpPr>
          <p:cNvPr id="3" name="Content Placeholder 2"/>
          <p:cNvSpPr>
            <a:spLocks noGrp="1"/>
          </p:cNvSpPr>
          <p:nvPr>
            <p:ph idx="1"/>
          </p:nvPr>
        </p:nvSpPr>
        <p:spPr/>
        <p:txBody>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4" name="Date Placeholder 3"/>
          <p:cNvSpPr>
            <a:spLocks noGrp="1"/>
          </p:cNvSpPr>
          <p:nvPr>
            <p:ph type="dt" sz="half" idx="10"/>
          </p:nvPr>
        </p:nvSpPr>
        <p:spPr/>
        <p:txBody>
          <a:bodyPr/>
          <a:lstStyle/>
          <a:p>
            <a:fld id="{B3FFD2E5-3B4C-457C-A707-CAECF53851F3}" type="datetime1">
              <a:rPr lang="en-CA" noProof="0" smtClean="0"/>
              <a:pPr/>
              <a:t>2026-04-21</a:t>
            </a:fld>
            <a:endParaRPr lang="en-CA" noProof="0" dirty="0"/>
          </a:p>
        </p:txBody>
      </p:sp>
      <p:sp>
        <p:nvSpPr>
          <p:cNvPr id="5" name="Footer Placeholder 4"/>
          <p:cNvSpPr>
            <a:spLocks noGrp="1"/>
          </p:cNvSpPr>
          <p:nvPr>
            <p:ph type="ftr" sz="quarter" idx="11"/>
          </p:nvPr>
        </p:nvSpPr>
        <p:spPr/>
        <p:txBody>
          <a:bodyPr/>
          <a:lstStyle/>
          <a:p>
            <a:endParaRPr lang="en-CA" noProof="0" dirty="0"/>
          </a:p>
        </p:txBody>
      </p:sp>
    </p:spTree>
    <p:extLst>
      <p:ext uri="{BB962C8B-B14F-4D97-AF65-F5344CB8AC3E}">
        <p14:creationId xmlns:p14="http://schemas.microsoft.com/office/powerpoint/2010/main" val="1617837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2026-04-21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249189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2026-04-21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15965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2026-04-21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8737600" y="6356353"/>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23083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2026-04-21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8737600" y="6356353"/>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88965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2026-04-21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8737600" y="6356353"/>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67315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2026-04-21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024960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2026-04-21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129485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4" name="Date Placeholder 3"/>
          <p:cNvSpPr>
            <a:spLocks noGrp="1"/>
          </p:cNvSpPr>
          <p:nvPr>
            <p:ph type="dt" sz="half" idx="2"/>
          </p:nvPr>
        </p:nvSpPr>
        <p:spPr>
          <a:xfrm>
            <a:off x="1040129"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2026-04-21</a:t>
            </a:fld>
            <a:endParaRPr lang="en-CA" noProof="0"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9" name="Picture 4"/>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11093459" y="6394593"/>
            <a:ext cx="552820" cy="404664"/>
          </a:xfrm>
          <a:prstGeom prst="rect">
            <a:avLst/>
          </a:prstGeom>
          <a:noFill/>
          <a:ln w="9525">
            <a:noFill/>
            <a:miter lim="800000"/>
            <a:headEnd/>
            <a:tailEnd/>
          </a:ln>
        </p:spPr>
      </p:pic>
      <p:sp>
        <p:nvSpPr>
          <p:cNvPr id="8" name="Slide Number Placeholder 3"/>
          <p:cNvSpPr txBox="1">
            <a:spLocks/>
          </p:cNvSpPr>
          <p:nvPr userDrawn="1"/>
        </p:nvSpPr>
        <p:spPr>
          <a:xfrm>
            <a:off x="11184567" y="6448254"/>
            <a:ext cx="48005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sz="1800" noProof="0" dirty="0"/>
          </a:p>
        </p:txBody>
      </p:sp>
    </p:spTree>
    <p:extLst>
      <p:ext uri="{BB962C8B-B14F-4D97-AF65-F5344CB8AC3E}">
        <p14:creationId xmlns:p14="http://schemas.microsoft.com/office/powerpoint/2010/main" val="34719587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8.pn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2.xml"/><Relationship Id="rId7"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3.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2.jpg"/><Relationship Id="rId5" Type="http://schemas.openxmlformats.org/officeDocument/2006/relationships/image" Target="../media/image8.png"/><Relationship Id="rId4" Type="http://schemas.openxmlformats.org/officeDocument/2006/relationships/image" Target="../media/image35.png"/><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hyperlink" Target="http://greatergood.berkeley.edu/article/item/how_to_upgrade_your_gratitude_paractice" TargetMode="Externa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2.jp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slideLayout" Target="../slideLayouts/slideLayout2.xml"/><Relationship Id="rId7" Type="http://schemas.openxmlformats.org/officeDocument/2006/relationships/image" Target="../media/image19.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2.jpg"/><Relationship Id="rId5" Type="http://schemas.openxmlformats.org/officeDocument/2006/relationships/image" Target="../media/image36.jpeg"/><Relationship Id="rId4" Type="http://schemas.openxmlformats.org/officeDocument/2006/relationships/notesSlide" Target="../notesSlides/notesSlide17.xml"/><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archive.org/details/BodyScan6minsB" TargetMode="External"/><Relationship Id="rId7" Type="http://schemas.openxmlformats.org/officeDocument/2006/relationships/image" Target="../media/image8.png"/><Relationship Id="rId12"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youtube.com/watch?v=xLoK5rOl8Qk" TargetMode="External"/><Relationship Id="rId11" Type="http://schemas.openxmlformats.org/officeDocument/2006/relationships/image" Target="../media/image19.png"/><Relationship Id="rId5" Type="http://schemas.openxmlformats.org/officeDocument/2006/relationships/hyperlink" Target="https://www.youtube.com/watch?v=6aysZYNGse0" TargetMode="External"/><Relationship Id="rId10" Type="http://schemas.microsoft.com/office/2007/relationships/hdphoto" Target="../media/hdphoto2.wdp"/><Relationship Id="rId4" Type="http://schemas.openxmlformats.org/officeDocument/2006/relationships/hyperlink" Target="https://www.youtube.com/watch?v=TRnq8u-3JWU&#160;" TargetMode="External"/><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hyperlink" Target="https://wiki.gccollab.ca/images/7/76/DLCP_2025_Buddy_System.xls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11" Type="http://schemas.microsoft.com/office/2007/relationships/hdphoto" Target="../media/hdphoto2.wdp"/><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12.jpg"/><Relationship Id="rId3" Type="http://schemas.openxmlformats.org/officeDocument/2006/relationships/notesSlide" Target="../notesSlides/notesSlide5.xml"/><Relationship Id="rId7" Type="http://schemas.openxmlformats.org/officeDocument/2006/relationships/image" Target="../media/image16.png"/><Relationship Id="rId12" Type="http://schemas.openxmlformats.org/officeDocument/2006/relationships/image" Target="../media/image18.jp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11.png"/><Relationship Id="rId11" Type="http://schemas.microsoft.com/office/2007/relationships/hdphoto" Target="../media/hdphoto2.wdp"/><Relationship Id="rId5" Type="http://schemas.openxmlformats.org/officeDocument/2006/relationships/image" Target="../media/image10.png"/><Relationship Id="rId15" Type="http://schemas.openxmlformats.org/officeDocument/2006/relationships/image" Target="../media/image2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8.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tbs-sct.gc.ca/pol/doc-eng.aspx?id=2504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5.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35397" y="3427183"/>
            <a:ext cx="8350696" cy="1470025"/>
          </a:xfrm>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3" name="Subtitle 2"/>
          <p:cNvSpPr>
            <a:spLocks noGrp="1"/>
          </p:cNvSpPr>
          <p:nvPr>
            <p:ph type="subTitle" idx="4294967295"/>
          </p:nvPr>
        </p:nvSpPr>
        <p:spPr>
          <a:xfrm>
            <a:off x="2910345" y="5173201"/>
            <a:ext cx="6400800" cy="1196091"/>
          </a:xfrm>
        </p:spPr>
        <p:txBody>
          <a:bodyPr>
            <a:normAutofit/>
          </a:bodyPr>
          <a:lstStyle/>
          <a:p>
            <a:pPr marL="0" indent="0" algn="ctr">
              <a:buNone/>
            </a:pPr>
            <a:r>
              <a:rPr lang="en-US" sz="2800" dirty="0"/>
              <a:t>Session 1 (of 8)</a:t>
            </a:r>
          </a:p>
          <a:p>
            <a:pPr marL="0" indent="0" algn="ctr">
              <a:buNone/>
            </a:pPr>
            <a:r>
              <a:rPr lang="en-US" sz="2800"/>
              <a:t>April 28, 2026</a:t>
            </a:r>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6" descr="Image result for snail"/>
          <p:cNvPicPr>
            <a:picLocks noChangeAspect="1" noChangeArrowheads="1"/>
          </p:cNvPicPr>
          <p:nvPr/>
        </p:nvPicPr>
        <p:blipFill rotWithShape="1">
          <a:blip r:embed="rId3">
            <a:extLst>
              <a:ext uri="{28A0092B-C50C-407E-A947-70E740481C1C}">
                <a14:useLocalDpi xmlns:a14="http://schemas.microsoft.com/office/drawing/2010/main" val="0"/>
              </a:ext>
            </a:extLst>
          </a:blip>
          <a:srcRect t="14187"/>
          <a:stretch/>
        </p:blipFill>
        <p:spPr bwMode="auto">
          <a:xfrm flipH="1">
            <a:off x="1742603" y="87756"/>
            <a:ext cx="9177932" cy="634567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flipH="1">
            <a:off x="3135395" y="1282625"/>
            <a:ext cx="1965045" cy="369332"/>
          </a:xfrm>
          <a:prstGeom prst="rect">
            <a:avLst/>
          </a:prstGeom>
          <a:noFill/>
        </p:spPr>
        <p:txBody>
          <a:bodyPr wrap="square" rtlCol="0">
            <a:spAutoFit/>
          </a:bodyPr>
          <a:lstStyle/>
          <a:p>
            <a:r>
              <a:rPr lang="en-CA" i="1" dirty="0">
                <a:latin typeface="Comic Sans MS" panose="030F0702030302020204" pitchFamily="66" charset="0"/>
              </a:rPr>
              <a:t>Aware - Desired</a:t>
            </a:r>
          </a:p>
        </p:txBody>
      </p:sp>
      <p:sp>
        <p:nvSpPr>
          <p:cNvPr id="26" name="Title 1"/>
          <p:cNvSpPr>
            <a:spLocks noGrp="1"/>
          </p:cNvSpPr>
          <p:nvPr>
            <p:ph type="title"/>
          </p:nvPr>
        </p:nvSpPr>
        <p:spPr>
          <a:xfrm>
            <a:off x="1775520" y="274638"/>
            <a:ext cx="8229600" cy="1143000"/>
          </a:xfrm>
        </p:spPr>
        <p:txBody>
          <a:bodyPr>
            <a:normAutofit/>
          </a:bodyPr>
          <a:lstStyle/>
          <a:p>
            <a:r>
              <a:rPr lang="en-US" sz="3600" dirty="0"/>
              <a:t>Snail model – From unaware to unaware</a:t>
            </a:r>
            <a:endParaRPr lang="en-CA" sz="3600" dirty="0"/>
          </a:p>
        </p:txBody>
      </p:sp>
      <p:cxnSp>
        <p:nvCxnSpPr>
          <p:cNvPr id="27" name="Straight Connector 26" descr="vertical axis connecting between Desired at the top, with Undesired at the bottom"/>
          <p:cNvCxnSpPr/>
          <p:nvPr/>
        </p:nvCxnSpPr>
        <p:spPr>
          <a:xfrm>
            <a:off x="6096000" y="1268760"/>
            <a:ext cx="0" cy="50875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descr="Horizontal axis connecting between Aware at the left, with Unaware at the right"/>
          <p:cNvCxnSpPr/>
          <p:nvPr/>
        </p:nvCxnSpPr>
        <p:spPr>
          <a:xfrm>
            <a:off x="1981200" y="3861048"/>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888876" y="5987018"/>
            <a:ext cx="2444900" cy="369332"/>
          </a:xfrm>
          <a:prstGeom prst="rect">
            <a:avLst/>
          </a:prstGeom>
          <a:noFill/>
        </p:spPr>
        <p:txBody>
          <a:bodyPr wrap="none" rtlCol="0">
            <a:spAutoFit/>
          </a:bodyPr>
          <a:lstStyle/>
          <a:p>
            <a:r>
              <a:rPr lang="en-CA" i="1" dirty="0">
                <a:latin typeface="Comic Sans MS" panose="030F0702030302020204" pitchFamily="66" charset="0"/>
              </a:rPr>
              <a:t>Unaware - Undesired</a:t>
            </a:r>
          </a:p>
        </p:txBody>
      </p:sp>
      <p:sp>
        <p:nvSpPr>
          <p:cNvPr id="30" name="TextBox 29"/>
          <p:cNvSpPr txBox="1"/>
          <p:nvPr/>
        </p:nvSpPr>
        <p:spPr>
          <a:xfrm>
            <a:off x="3072598" y="5983979"/>
            <a:ext cx="2204450" cy="369332"/>
          </a:xfrm>
          <a:prstGeom prst="rect">
            <a:avLst/>
          </a:prstGeom>
          <a:noFill/>
        </p:spPr>
        <p:txBody>
          <a:bodyPr wrap="none" rtlCol="0">
            <a:spAutoFit/>
          </a:bodyPr>
          <a:lstStyle/>
          <a:p>
            <a:r>
              <a:rPr lang="en-CA" i="1" dirty="0">
                <a:latin typeface="Comic Sans MS" panose="030F0702030302020204" pitchFamily="66" charset="0"/>
              </a:rPr>
              <a:t>Aware - Undesired</a:t>
            </a:r>
          </a:p>
        </p:txBody>
      </p:sp>
      <p:sp>
        <p:nvSpPr>
          <p:cNvPr id="31" name="TextBox 30"/>
          <p:cNvSpPr txBox="1"/>
          <p:nvPr/>
        </p:nvSpPr>
        <p:spPr>
          <a:xfrm>
            <a:off x="6868011" y="1258712"/>
            <a:ext cx="2185214" cy="369332"/>
          </a:xfrm>
          <a:prstGeom prst="rect">
            <a:avLst/>
          </a:prstGeom>
          <a:noFill/>
        </p:spPr>
        <p:txBody>
          <a:bodyPr wrap="none" rtlCol="0">
            <a:spAutoFit/>
          </a:bodyPr>
          <a:lstStyle/>
          <a:p>
            <a:r>
              <a:rPr lang="en-CA" i="1" dirty="0">
                <a:latin typeface="Comic Sans MS" panose="030F0702030302020204" pitchFamily="66" charset="0"/>
              </a:rPr>
              <a:t>Unaware - Desired</a:t>
            </a:r>
          </a:p>
        </p:txBody>
      </p:sp>
      <p:sp>
        <p:nvSpPr>
          <p:cNvPr id="32" name="Rectangle 31"/>
          <p:cNvSpPr/>
          <p:nvPr/>
        </p:nvSpPr>
        <p:spPr>
          <a:xfrm>
            <a:off x="5665426" y="988624"/>
            <a:ext cx="899798" cy="369332"/>
          </a:xfrm>
          <a:prstGeom prst="rect">
            <a:avLst/>
          </a:prstGeom>
        </p:spPr>
        <p:txBody>
          <a:bodyPr wrap="none">
            <a:spAutoFit/>
          </a:bodyPr>
          <a:lstStyle/>
          <a:p>
            <a:r>
              <a:rPr lang="en-CA" dirty="0"/>
              <a:t>Desired</a:t>
            </a:r>
          </a:p>
        </p:txBody>
      </p:sp>
      <p:sp>
        <p:nvSpPr>
          <p:cNvPr id="33" name="Rectangle 32"/>
          <p:cNvSpPr/>
          <p:nvPr/>
        </p:nvSpPr>
        <p:spPr>
          <a:xfrm>
            <a:off x="5517543" y="6361970"/>
            <a:ext cx="1148263" cy="369332"/>
          </a:xfrm>
          <a:prstGeom prst="rect">
            <a:avLst/>
          </a:prstGeom>
        </p:spPr>
        <p:txBody>
          <a:bodyPr wrap="none">
            <a:spAutoFit/>
          </a:bodyPr>
          <a:lstStyle/>
          <a:p>
            <a:r>
              <a:rPr lang="en-CA" dirty="0"/>
              <a:t>Undesired</a:t>
            </a:r>
          </a:p>
        </p:txBody>
      </p:sp>
      <p:sp>
        <p:nvSpPr>
          <p:cNvPr id="34" name="Rectangle 33"/>
          <p:cNvSpPr/>
          <p:nvPr/>
        </p:nvSpPr>
        <p:spPr>
          <a:xfrm rot="16200000">
            <a:off x="9844333" y="3676382"/>
            <a:ext cx="1081578" cy="369332"/>
          </a:xfrm>
          <a:prstGeom prst="rect">
            <a:avLst/>
          </a:prstGeom>
        </p:spPr>
        <p:txBody>
          <a:bodyPr wrap="none">
            <a:spAutoFit/>
          </a:bodyPr>
          <a:lstStyle/>
          <a:p>
            <a:r>
              <a:rPr lang="en-CA" dirty="0"/>
              <a:t>Unaware </a:t>
            </a:r>
          </a:p>
        </p:txBody>
      </p:sp>
      <p:sp>
        <p:nvSpPr>
          <p:cNvPr id="35" name="Rectangle 34"/>
          <p:cNvSpPr/>
          <p:nvPr/>
        </p:nvSpPr>
        <p:spPr>
          <a:xfrm rot="16200000">
            <a:off x="1443746" y="3649743"/>
            <a:ext cx="836319" cy="369332"/>
          </a:xfrm>
          <a:prstGeom prst="rect">
            <a:avLst/>
          </a:prstGeom>
        </p:spPr>
        <p:txBody>
          <a:bodyPr wrap="none">
            <a:spAutoFit/>
          </a:bodyPr>
          <a:lstStyle/>
          <a:p>
            <a:r>
              <a:rPr lang="en-CA" dirty="0"/>
              <a:t>Aware </a:t>
            </a:r>
          </a:p>
        </p:txBody>
      </p:sp>
      <p:pic>
        <p:nvPicPr>
          <p:cNvPr id="36" name="Picture 2" descr="unaware - undesired"/>
          <p:cNvPicPr>
            <a:picLocks noChangeAspect="1" noChangeArrowheads="1"/>
          </p:cNvPicPr>
          <p:nvPr/>
        </p:nvPicPr>
        <p:blipFill>
          <a:blip r:embed="rId4" cstate="print"/>
          <a:srcRect/>
          <a:stretch>
            <a:fillRect/>
          </a:stretch>
        </p:blipFill>
        <p:spPr bwMode="auto">
          <a:xfrm>
            <a:off x="6868011" y="4134269"/>
            <a:ext cx="2157598" cy="1944546"/>
          </a:xfrm>
          <a:prstGeom prst="rect">
            <a:avLst/>
          </a:prstGeom>
          <a:ln>
            <a:noFill/>
          </a:ln>
          <a:effectLst>
            <a:softEdge rad="112500"/>
          </a:effectLst>
        </p:spPr>
      </p:pic>
      <p:pic>
        <p:nvPicPr>
          <p:cNvPr id="37" name="Picture 36" descr="aware - undesired"/>
          <p:cNvPicPr>
            <a:picLocks noChangeAspect="1"/>
          </p:cNvPicPr>
          <p:nvPr/>
        </p:nvPicPr>
        <p:blipFill>
          <a:blip r:embed="rId5"/>
          <a:stretch>
            <a:fillRect/>
          </a:stretch>
        </p:blipFill>
        <p:spPr>
          <a:xfrm>
            <a:off x="2714531" y="4227671"/>
            <a:ext cx="2857500" cy="1743075"/>
          </a:xfrm>
          <a:prstGeom prst="rect">
            <a:avLst/>
          </a:prstGeom>
          <a:ln>
            <a:noFill/>
          </a:ln>
          <a:effectLst>
            <a:softEdge rad="112500"/>
          </a:effectLst>
        </p:spPr>
      </p:pic>
      <p:pic>
        <p:nvPicPr>
          <p:cNvPr id="38" name="Picture 37" descr="aware - desired"/>
          <p:cNvPicPr>
            <a:picLocks noChangeAspect="1"/>
          </p:cNvPicPr>
          <p:nvPr/>
        </p:nvPicPr>
        <p:blipFill>
          <a:blip r:embed="rId6">
            <a:clrChange>
              <a:clrFrom>
                <a:srgbClr val="FFFFFF"/>
              </a:clrFrom>
              <a:clrTo>
                <a:srgbClr val="FFFFFF">
                  <a:alpha val="0"/>
                </a:srgbClr>
              </a:clrTo>
            </a:clrChange>
          </a:blip>
          <a:stretch>
            <a:fillRect/>
          </a:stretch>
        </p:blipFill>
        <p:spPr>
          <a:xfrm>
            <a:off x="3167487" y="1791211"/>
            <a:ext cx="1742231" cy="1593909"/>
          </a:xfrm>
          <a:prstGeom prst="rect">
            <a:avLst/>
          </a:prstGeom>
        </p:spPr>
      </p:pic>
      <p:pic>
        <p:nvPicPr>
          <p:cNvPr id="39" name="Picture 38" descr="aware - desired"/>
          <p:cNvPicPr>
            <a:picLocks noChangeAspect="1"/>
          </p:cNvPicPr>
          <p:nvPr/>
        </p:nvPicPr>
        <p:blipFill>
          <a:blip r:embed="rId7">
            <a:clrChange>
              <a:clrFrom>
                <a:srgbClr val="FFFFFF"/>
              </a:clrFrom>
              <a:clrTo>
                <a:srgbClr val="FFFFFF">
                  <a:alpha val="0"/>
                </a:srgbClr>
              </a:clrTo>
            </a:clrChange>
          </a:blip>
          <a:stretch>
            <a:fillRect/>
          </a:stretch>
        </p:blipFill>
        <p:spPr>
          <a:xfrm>
            <a:off x="7062883" y="1560548"/>
            <a:ext cx="1767854" cy="2042588"/>
          </a:xfrm>
          <a:prstGeom prst="rect">
            <a:avLst/>
          </a:prstGeom>
        </p:spPr>
      </p:pic>
      <p:grpSp>
        <p:nvGrpSpPr>
          <p:cNvPr id="40" name="Group 39" descr="disruption"/>
          <p:cNvGrpSpPr/>
          <p:nvPr/>
        </p:nvGrpSpPr>
        <p:grpSpPr>
          <a:xfrm rot="1810631">
            <a:off x="4837799" y="4199553"/>
            <a:ext cx="2663724" cy="1535489"/>
            <a:chOff x="6252106" y="2891478"/>
            <a:chExt cx="2436104" cy="1236882"/>
          </a:xfrm>
        </p:grpSpPr>
        <p:sp>
          <p:nvSpPr>
            <p:cNvPr id="41" name="Lightning Bolt 40"/>
            <p:cNvSpPr/>
            <p:nvPr/>
          </p:nvSpPr>
          <p:spPr>
            <a:xfrm rot="4491562">
              <a:off x="6851717" y="2291867"/>
              <a:ext cx="1236882" cy="2436104"/>
            </a:xfrm>
            <a:custGeom>
              <a:avLst/>
              <a:gdLst>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4923 w 21600"/>
                <a:gd name="connsiteY10" fmla="*/ 7472 h 21600"/>
                <a:gd name="connsiteX11" fmla="*/ 0 w 21600"/>
                <a:gd name="connsiteY11" fmla="*/ 3890 h 21600"/>
                <a:gd name="connsiteX12" fmla="*/ 8472 w 21600"/>
                <a:gd name="connsiteY12"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905 w 21600"/>
                <a:gd name="connsiteY10" fmla="*/ 11005 h 21600"/>
                <a:gd name="connsiteX11" fmla="*/ 0 w 21600"/>
                <a:gd name="connsiteY11" fmla="*/ 3890 h 21600"/>
                <a:gd name="connsiteX12" fmla="*/ 8472 w 21600"/>
                <a:gd name="connsiteY12"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905 w 21600"/>
                <a:gd name="connsiteY10" fmla="*/ 11005 h 21600"/>
                <a:gd name="connsiteX11" fmla="*/ 573 w 21600"/>
                <a:gd name="connsiteY11" fmla="*/ 7383 h 21600"/>
                <a:gd name="connsiteX12" fmla="*/ 0 w 21600"/>
                <a:gd name="connsiteY12" fmla="*/ 3890 h 21600"/>
                <a:gd name="connsiteX13" fmla="*/ 8472 w 21600"/>
                <a:gd name="connsiteY13"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905 w 21600"/>
                <a:gd name="connsiteY10" fmla="*/ 11005 h 21600"/>
                <a:gd name="connsiteX11" fmla="*/ 5790 w 21600"/>
                <a:gd name="connsiteY11" fmla="*/ 8016 h 21600"/>
                <a:gd name="connsiteX12" fmla="*/ 0 w 21600"/>
                <a:gd name="connsiteY12" fmla="*/ 3890 h 21600"/>
                <a:gd name="connsiteX13" fmla="*/ 8472 w 21600"/>
                <a:gd name="connsiteY13" fmla="*/ 0 h 21600"/>
                <a:gd name="connsiteX0" fmla="*/ 8223 w 21351"/>
                <a:gd name="connsiteY0" fmla="*/ 0 h 21600"/>
                <a:gd name="connsiteX1" fmla="*/ 12611 w 21351"/>
                <a:gd name="connsiteY1" fmla="*/ 6080 h 21600"/>
                <a:gd name="connsiteX2" fmla="*/ 10801 w 21351"/>
                <a:gd name="connsiteY2" fmla="*/ 6797 h 21600"/>
                <a:gd name="connsiteX3" fmla="*/ 16328 w 21351"/>
                <a:gd name="connsiteY3" fmla="*/ 12007 h 21600"/>
                <a:gd name="connsiteX4" fmla="*/ 14518 w 21351"/>
                <a:gd name="connsiteY4" fmla="*/ 12877 h 21600"/>
                <a:gd name="connsiteX5" fmla="*/ 21351 w 21351"/>
                <a:gd name="connsiteY5" fmla="*/ 21600 h 21600"/>
                <a:gd name="connsiteX6" fmla="*/ 6752 w 21351"/>
                <a:gd name="connsiteY6" fmla="*/ 16965 h 21600"/>
                <a:gd name="connsiteX7" fmla="*/ 11973 w 21351"/>
                <a:gd name="connsiteY7" fmla="*/ 13987 h 21600"/>
                <a:gd name="connsiteX8" fmla="*/ 6809 w 21351"/>
                <a:gd name="connsiteY8" fmla="*/ 13181 h 21600"/>
                <a:gd name="connsiteX9" fmla="*/ 9142 w 21351"/>
                <a:gd name="connsiteY9" fmla="*/ 10649 h 21600"/>
                <a:gd name="connsiteX10" fmla="*/ 656 w 21351"/>
                <a:gd name="connsiteY10" fmla="*/ 11005 h 21600"/>
                <a:gd name="connsiteX11" fmla="*/ 5541 w 21351"/>
                <a:gd name="connsiteY11" fmla="*/ 8016 h 21600"/>
                <a:gd name="connsiteX12" fmla="*/ 0 w 21351"/>
                <a:gd name="connsiteY12" fmla="*/ 5743 h 21600"/>
                <a:gd name="connsiteX13" fmla="*/ 8223 w 21351"/>
                <a:gd name="connsiteY13" fmla="*/ 0 h 21600"/>
                <a:gd name="connsiteX0" fmla="*/ 8223 w 21351"/>
                <a:gd name="connsiteY0" fmla="*/ 0 h 21600"/>
                <a:gd name="connsiteX1" fmla="*/ 12611 w 21351"/>
                <a:gd name="connsiteY1" fmla="*/ 6080 h 21600"/>
                <a:gd name="connsiteX2" fmla="*/ 10801 w 21351"/>
                <a:gd name="connsiteY2" fmla="*/ 6797 h 21600"/>
                <a:gd name="connsiteX3" fmla="*/ 16328 w 21351"/>
                <a:gd name="connsiteY3" fmla="*/ 12007 h 21600"/>
                <a:gd name="connsiteX4" fmla="*/ 14518 w 21351"/>
                <a:gd name="connsiteY4" fmla="*/ 12877 h 21600"/>
                <a:gd name="connsiteX5" fmla="*/ 21351 w 21351"/>
                <a:gd name="connsiteY5" fmla="*/ 21600 h 21600"/>
                <a:gd name="connsiteX6" fmla="*/ 6752 w 21351"/>
                <a:gd name="connsiteY6" fmla="*/ 16965 h 21600"/>
                <a:gd name="connsiteX7" fmla="*/ 11973 w 21351"/>
                <a:gd name="connsiteY7" fmla="*/ 13987 h 21600"/>
                <a:gd name="connsiteX8" fmla="*/ 6809 w 21351"/>
                <a:gd name="connsiteY8" fmla="*/ 13181 h 21600"/>
                <a:gd name="connsiteX9" fmla="*/ 9142 w 21351"/>
                <a:gd name="connsiteY9" fmla="*/ 10649 h 21600"/>
                <a:gd name="connsiteX10" fmla="*/ 656 w 21351"/>
                <a:gd name="connsiteY10" fmla="*/ 11005 h 21600"/>
                <a:gd name="connsiteX11" fmla="*/ 5541 w 21351"/>
                <a:gd name="connsiteY11" fmla="*/ 8016 h 21600"/>
                <a:gd name="connsiteX12" fmla="*/ 0 w 21351"/>
                <a:gd name="connsiteY12" fmla="*/ 5743 h 21600"/>
                <a:gd name="connsiteX13" fmla="*/ 3846 w 21351"/>
                <a:gd name="connsiteY13" fmla="*/ 2954 h 21600"/>
                <a:gd name="connsiteX14" fmla="*/ 8223 w 21351"/>
                <a:gd name="connsiteY14" fmla="*/ 0 h 21600"/>
                <a:gd name="connsiteX0" fmla="*/ 8223 w 21351"/>
                <a:gd name="connsiteY0" fmla="*/ 0 h 21600"/>
                <a:gd name="connsiteX1" fmla="*/ 12611 w 21351"/>
                <a:gd name="connsiteY1" fmla="*/ 6080 h 21600"/>
                <a:gd name="connsiteX2" fmla="*/ 10801 w 21351"/>
                <a:gd name="connsiteY2" fmla="*/ 6797 h 21600"/>
                <a:gd name="connsiteX3" fmla="*/ 16328 w 21351"/>
                <a:gd name="connsiteY3" fmla="*/ 12007 h 21600"/>
                <a:gd name="connsiteX4" fmla="*/ 14518 w 21351"/>
                <a:gd name="connsiteY4" fmla="*/ 12877 h 21600"/>
                <a:gd name="connsiteX5" fmla="*/ 21351 w 21351"/>
                <a:gd name="connsiteY5" fmla="*/ 21600 h 21600"/>
                <a:gd name="connsiteX6" fmla="*/ 6752 w 21351"/>
                <a:gd name="connsiteY6" fmla="*/ 16965 h 21600"/>
                <a:gd name="connsiteX7" fmla="*/ 11973 w 21351"/>
                <a:gd name="connsiteY7" fmla="*/ 13987 h 21600"/>
                <a:gd name="connsiteX8" fmla="*/ 6809 w 21351"/>
                <a:gd name="connsiteY8" fmla="*/ 13181 h 21600"/>
                <a:gd name="connsiteX9" fmla="*/ 9142 w 21351"/>
                <a:gd name="connsiteY9" fmla="*/ 10649 h 21600"/>
                <a:gd name="connsiteX10" fmla="*/ 656 w 21351"/>
                <a:gd name="connsiteY10" fmla="*/ 11005 h 21600"/>
                <a:gd name="connsiteX11" fmla="*/ 5541 w 21351"/>
                <a:gd name="connsiteY11" fmla="*/ 8016 h 21600"/>
                <a:gd name="connsiteX12" fmla="*/ 0 w 21351"/>
                <a:gd name="connsiteY12" fmla="*/ 5743 h 21600"/>
                <a:gd name="connsiteX13" fmla="*/ 4905 w 21351"/>
                <a:gd name="connsiteY13" fmla="*/ 4172 h 21600"/>
                <a:gd name="connsiteX14" fmla="*/ 8223 w 21351"/>
                <a:gd name="connsiteY14" fmla="*/ 0 h 21600"/>
                <a:gd name="connsiteX0" fmla="*/ 8223 w 21351"/>
                <a:gd name="connsiteY0" fmla="*/ 0 h 21600"/>
                <a:gd name="connsiteX1" fmla="*/ 12611 w 21351"/>
                <a:gd name="connsiteY1" fmla="*/ 6080 h 21600"/>
                <a:gd name="connsiteX2" fmla="*/ 10801 w 21351"/>
                <a:gd name="connsiteY2" fmla="*/ 6797 h 21600"/>
                <a:gd name="connsiteX3" fmla="*/ 16328 w 21351"/>
                <a:gd name="connsiteY3" fmla="*/ 12007 h 21600"/>
                <a:gd name="connsiteX4" fmla="*/ 14518 w 21351"/>
                <a:gd name="connsiteY4" fmla="*/ 12877 h 21600"/>
                <a:gd name="connsiteX5" fmla="*/ 21351 w 21351"/>
                <a:gd name="connsiteY5" fmla="*/ 21600 h 21600"/>
                <a:gd name="connsiteX6" fmla="*/ 6752 w 21351"/>
                <a:gd name="connsiteY6" fmla="*/ 16965 h 21600"/>
                <a:gd name="connsiteX7" fmla="*/ 11973 w 21351"/>
                <a:gd name="connsiteY7" fmla="*/ 13987 h 21600"/>
                <a:gd name="connsiteX8" fmla="*/ 6809 w 21351"/>
                <a:gd name="connsiteY8" fmla="*/ 13181 h 21600"/>
                <a:gd name="connsiteX9" fmla="*/ 9142 w 21351"/>
                <a:gd name="connsiteY9" fmla="*/ 10649 h 21600"/>
                <a:gd name="connsiteX10" fmla="*/ 656 w 21351"/>
                <a:gd name="connsiteY10" fmla="*/ 11005 h 21600"/>
                <a:gd name="connsiteX11" fmla="*/ 5541 w 21351"/>
                <a:gd name="connsiteY11" fmla="*/ 8016 h 21600"/>
                <a:gd name="connsiteX12" fmla="*/ 0 w 21351"/>
                <a:gd name="connsiteY12" fmla="*/ 5743 h 21600"/>
                <a:gd name="connsiteX13" fmla="*/ 4905 w 21351"/>
                <a:gd name="connsiteY13" fmla="*/ 4172 h 21600"/>
                <a:gd name="connsiteX14" fmla="*/ 6602 w 21351"/>
                <a:gd name="connsiteY14" fmla="*/ 2094 h 21600"/>
                <a:gd name="connsiteX15" fmla="*/ 8223 w 21351"/>
                <a:gd name="connsiteY15" fmla="*/ 0 h 21600"/>
                <a:gd name="connsiteX0" fmla="*/ 8223 w 21351"/>
                <a:gd name="connsiteY0" fmla="*/ 258 h 21858"/>
                <a:gd name="connsiteX1" fmla="*/ 12611 w 21351"/>
                <a:gd name="connsiteY1" fmla="*/ 6338 h 21858"/>
                <a:gd name="connsiteX2" fmla="*/ 10801 w 21351"/>
                <a:gd name="connsiteY2" fmla="*/ 7055 h 21858"/>
                <a:gd name="connsiteX3" fmla="*/ 16328 w 21351"/>
                <a:gd name="connsiteY3" fmla="*/ 12265 h 21858"/>
                <a:gd name="connsiteX4" fmla="*/ 14518 w 21351"/>
                <a:gd name="connsiteY4" fmla="*/ 13135 h 21858"/>
                <a:gd name="connsiteX5" fmla="*/ 21351 w 21351"/>
                <a:gd name="connsiteY5" fmla="*/ 21858 h 21858"/>
                <a:gd name="connsiteX6" fmla="*/ 6752 w 21351"/>
                <a:gd name="connsiteY6" fmla="*/ 17223 h 21858"/>
                <a:gd name="connsiteX7" fmla="*/ 11973 w 21351"/>
                <a:gd name="connsiteY7" fmla="*/ 14245 h 21858"/>
                <a:gd name="connsiteX8" fmla="*/ 6809 w 21351"/>
                <a:gd name="connsiteY8" fmla="*/ 13439 h 21858"/>
                <a:gd name="connsiteX9" fmla="*/ 9142 w 21351"/>
                <a:gd name="connsiteY9" fmla="*/ 10907 h 21858"/>
                <a:gd name="connsiteX10" fmla="*/ 656 w 21351"/>
                <a:gd name="connsiteY10" fmla="*/ 11263 h 21858"/>
                <a:gd name="connsiteX11" fmla="*/ 5541 w 21351"/>
                <a:gd name="connsiteY11" fmla="*/ 8274 h 21858"/>
                <a:gd name="connsiteX12" fmla="*/ 0 w 21351"/>
                <a:gd name="connsiteY12" fmla="*/ 6001 h 21858"/>
                <a:gd name="connsiteX13" fmla="*/ 4905 w 21351"/>
                <a:gd name="connsiteY13" fmla="*/ 4430 h 21858"/>
                <a:gd name="connsiteX14" fmla="*/ 869 w 21351"/>
                <a:gd name="connsiteY14" fmla="*/ 0 h 21858"/>
                <a:gd name="connsiteX15" fmla="*/ 8223 w 21351"/>
                <a:gd name="connsiteY15" fmla="*/ 258 h 21858"/>
                <a:gd name="connsiteX0" fmla="*/ 8223 w 21351"/>
                <a:gd name="connsiteY0" fmla="*/ 258 h 21858"/>
                <a:gd name="connsiteX1" fmla="*/ 9959 w 21351"/>
                <a:gd name="connsiteY1" fmla="*/ 2814 h 21858"/>
                <a:gd name="connsiteX2" fmla="*/ 12611 w 21351"/>
                <a:gd name="connsiteY2" fmla="*/ 6338 h 21858"/>
                <a:gd name="connsiteX3" fmla="*/ 10801 w 21351"/>
                <a:gd name="connsiteY3" fmla="*/ 7055 h 21858"/>
                <a:gd name="connsiteX4" fmla="*/ 16328 w 21351"/>
                <a:gd name="connsiteY4" fmla="*/ 12265 h 21858"/>
                <a:gd name="connsiteX5" fmla="*/ 14518 w 21351"/>
                <a:gd name="connsiteY5" fmla="*/ 13135 h 21858"/>
                <a:gd name="connsiteX6" fmla="*/ 21351 w 21351"/>
                <a:gd name="connsiteY6" fmla="*/ 21858 h 21858"/>
                <a:gd name="connsiteX7" fmla="*/ 6752 w 21351"/>
                <a:gd name="connsiteY7" fmla="*/ 17223 h 21858"/>
                <a:gd name="connsiteX8" fmla="*/ 11973 w 21351"/>
                <a:gd name="connsiteY8" fmla="*/ 14245 h 21858"/>
                <a:gd name="connsiteX9" fmla="*/ 6809 w 21351"/>
                <a:gd name="connsiteY9" fmla="*/ 13439 h 21858"/>
                <a:gd name="connsiteX10" fmla="*/ 9142 w 21351"/>
                <a:gd name="connsiteY10" fmla="*/ 10907 h 21858"/>
                <a:gd name="connsiteX11" fmla="*/ 656 w 21351"/>
                <a:gd name="connsiteY11" fmla="*/ 11263 h 21858"/>
                <a:gd name="connsiteX12" fmla="*/ 5541 w 21351"/>
                <a:gd name="connsiteY12" fmla="*/ 8274 h 21858"/>
                <a:gd name="connsiteX13" fmla="*/ 0 w 21351"/>
                <a:gd name="connsiteY13" fmla="*/ 6001 h 21858"/>
                <a:gd name="connsiteX14" fmla="*/ 4905 w 21351"/>
                <a:gd name="connsiteY14" fmla="*/ 4430 h 21858"/>
                <a:gd name="connsiteX15" fmla="*/ 869 w 21351"/>
                <a:gd name="connsiteY15" fmla="*/ 0 h 21858"/>
                <a:gd name="connsiteX16" fmla="*/ 8223 w 21351"/>
                <a:gd name="connsiteY16" fmla="*/ 258 h 21858"/>
                <a:gd name="connsiteX0" fmla="*/ 8223 w 21351"/>
                <a:gd name="connsiteY0" fmla="*/ 258 h 21858"/>
                <a:gd name="connsiteX1" fmla="*/ 9959 w 21351"/>
                <a:gd name="connsiteY1" fmla="*/ 2814 h 21858"/>
                <a:gd name="connsiteX2" fmla="*/ 12611 w 21351"/>
                <a:gd name="connsiteY2" fmla="*/ 6338 h 21858"/>
                <a:gd name="connsiteX3" fmla="*/ 13729 w 21351"/>
                <a:gd name="connsiteY3" fmla="*/ 11021 h 21858"/>
                <a:gd name="connsiteX4" fmla="*/ 16328 w 21351"/>
                <a:gd name="connsiteY4" fmla="*/ 12265 h 21858"/>
                <a:gd name="connsiteX5" fmla="*/ 14518 w 21351"/>
                <a:gd name="connsiteY5" fmla="*/ 13135 h 21858"/>
                <a:gd name="connsiteX6" fmla="*/ 21351 w 21351"/>
                <a:gd name="connsiteY6" fmla="*/ 21858 h 21858"/>
                <a:gd name="connsiteX7" fmla="*/ 6752 w 21351"/>
                <a:gd name="connsiteY7" fmla="*/ 17223 h 21858"/>
                <a:gd name="connsiteX8" fmla="*/ 11973 w 21351"/>
                <a:gd name="connsiteY8" fmla="*/ 14245 h 21858"/>
                <a:gd name="connsiteX9" fmla="*/ 6809 w 21351"/>
                <a:gd name="connsiteY9" fmla="*/ 13439 h 21858"/>
                <a:gd name="connsiteX10" fmla="*/ 9142 w 21351"/>
                <a:gd name="connsiteY10" fmla="*/ 10907 h 21858"/>
                <a:gd name="connsiteX11" fmla="*/ 656 w 21351"/>
                <a:gd name="connsiteY11" fmla="*/ 11263 h 21858"/>
                <a:gd name="connsiteX12" fmla="*/ 5541 w 21351"/>
                <a:gd name="connsiteY12" fmla="*/ 8274 h 21858"/>
                <a:gd name="connsiteX13" fmla="*/ 0 w 21351"/>
                <a:gd name="connsiteY13" fmla="*/ 6001 h 21858"/>
                <a:gd name="connsiteX14" fmla="*/ 4905 w 21351"/>
                <a:gd name="connsiteY14" fmla="*/ 4430 h 21858"/>
                <a:gd name="connsiteX15" fmla="*/ 869 w 21351"/>
                <a:gd name="connsiteY15" fmla="*/ 0 h 21858"/>
                <a:gd name="connsiteX16" fmla="*/ 8223 w 21351"/>
                <a:gd name="connsiteY16" fmla="*/ 258 h 21858"/>
                <a:gd name="connsiteX0" fmla="*/ 8223 w 21351"/>
                <a:gd name="connsiteY0" fmla="*/ 258 h 21858"/>
                <a:gd name="connsiteX1" fmla="*/ 9959 w 21351"/>
                <a:gd name="connsiteY1" fmla="*/ 2814 h 21858"/>
                <a:gd name="connsiteX2" fmla="*/ 18581 w 21351"/>
                <a:gd name="connsiteY2" fmla="*/ 9488 h 21858"/>
                <a:gd name="connsiteX3" fmla="*/ 13729 w 21351"/>
                <a:gd name="connsiteY3" fmla="*/ 11021 h 21858"/>
                <a:gd name="connsiteX4" fmla="*/ 16328 w 21351"/>
                <a:gd name="connsiteY4" fmla="*/ 12265 h 21858"/>
                <a:gd name="connsiteX5" fmla="*/ 14518 w 21351"/>
                <a:gd name="connsiteY5" fmla="*/ 13135 h 21858"/>
                <a:gd name="connsiteX6" fmla="*/ 21351 w 21351"/>
                <a:gd name="connsiteY6" fmla="*/ 21858 h 21858"/>
                <a:gd name="connsiteX7" fmla="*/ 6752 w 21351"/>
                <a:gd name="connsiteY7" fmla="*/ 17223 h 21858"/>
                <a:gd name="connsiteX8" fmla="*/ 11973 w 21351"/>
                <a:gd name="connsiteY8" fmla="*/ 14245 h 21858"/>
                <a:gd name="connsiteX9" fmla="*/ 6809 w 21351"/>
                <a:gd name="connsiteY9" fmla="*/ 13439 h 21858"/>
                <a:gd name="connsiteX10" fmla="*/ 9142 w 21351"/>
                <a:gd name="connsiteY10" fmla="*/ 10907 h 21858"/>
                <a:gd name="connsiteX11" fmla="*/ 656 w 21351"/>
                <a:gd name="connsiteY11" fmla="*/ 11263 h 21858"/>
                <a:gd name="connsiteX12" fmla="*/ 5541 w 21351"/>
                <a:gd name="connsiteY12" fmla="*/ 8274 h 21858"/>
                <a:gd name="connsiteX13" fmla="*/ 0 w 21351"/>
                <a:gd name="connsiteY13" fmla="*/ 6001 h 21858"/>
                <a:gd name="connsiteX14" fmla="*/ 4905 w 21351"/>
                <a:gd name="connsiteY14" fmla="*/ 4430 h 21858"/>
                <a:gd name="connsiteX15" fmla="*/ 869 w 21351"/>
                <a:gd name="connsiteY15" fmla="*/ 0 h 21858"/>
                <a:gd name="connsiteX16" fmla="*/ 8223 w 21351"/>
                <a:gd name="connsiteY16" fmla="*/ 258 h 21858"/>
                <a:gd name="connsiteX0" fmla="*/ 8223 w 21351"/>
                <a:gd name="connsiteY0" fmla="*/ 258 h 21858"/>
                <a:gd name="connsiteX1" fmla="*/ 9959 w 21351"/>
                <a:gd name="connsiteY1" fmla="*/ 2814 h 21858"/>
                <a:gd name="connsiteX2" fmla="*/ 16982 w 21351"/>
                <a:gd name="connsiteY2" fmla="*/ 8058 h 21858"/>
                <a:gd name="connsiteX3" fmla="*/ 18581 w 21351"/>
                <a:gd name="connsiteY3" fmla="*/ 9488 h 21858"/>
                <a:gd name="connsiteX4" fmla="*/ 13729 w 21351"/>
                <a:gd name="connsiteY4" fmla="*/ 11021 h 21858"/>
                <a:gd name="connsiteX5" fmla="*/ 16328 w 21351"/>
                <a:gd name="connsiteY5" fmla="*/ 12265 h 21858"/>
                <a:gd name="connsiteX6" fmla="*/ 14518 w 21351"/>
                <a:gd name="connsiteY6" fmla="*/ 13135 h 21858"/>
                <a:gd name="connsiteX7" fmla="*/ 21351 w 21351"/>
                <a:gd name="connsiteY7" fmla="*/ 21858 h 21858"/>
                <a:gd name="connsiteX8" fmla="*/ 6752 w 21351"/>
                <a:gd name="connsiteY8" fmla="*/ 17223 h 21858"/>
                <a:gd name="connsiteX9" fmla="*/ 11973 w 21351"/>
                <a:gd name="connsiteY9" fmla="*/ 14245 h 21858"/>
                <a:gd name="connsiteX10" fmla="*/ 6809 w 21351"/>
                <a:gd name="connsiteY10" fmla="*/ 13439 h 21858"/>
                <a:gd name="connsiteX11" fmla="*/ 9142 w 21351"/>
                <a:gd name="connsiteY11" fmla="*/ 10907 h 21858"/>
                <a:gd name="connsiteX12" fmla="*/ 656 w 21351"/>
                <a:gd name="connsiteY12" fmla="*/ 11263 h 21858"/>
                <a:gd name="connsiteX13" fmla="*/ 5541 w 21351"/>
                <a:gd name="connsiteY13" fmla="*/ 8274 h 21858"/>
                <a:gd name="connsiteX14" fmla="*/ 0 w 21351"/>
                <a:gd name="connsiteY14" fmla="*/ 6001 h 21858"/>
                <a:gd name="connsiteX15" fmla="*/ 4905 w 21351"/>
                <a:gd name="connsiteY15" fmla="*/ 4430 h 21858"/>
                <a:gd name="connsiteX16" fmla="*/ 869 w 21351"/>
                <a:gd name="connsiteY16" fmla="*/ 0 h 21858"/>
                <a:gd name="connsiteX17" fmla="*/ 8223 w 21351"/>
                <a:gd name="connsiteY17" fmla="*/ 258 h 21858"/>
                <a:gd name="connsiteX0" fmla="*/ 8223 w 21351"/>
                <a:gd name="connsiteY0" fmla="*/ 258 h 21858"/>
                <a:gd name="connsiteX1" fmla="*/ 9959 w 21351"/>
                <a:gd name="connsiteY1" fmla="*/ 2814 h 21858"/>
                <a:gd name="connsiteX2" fmla="*/ 12788 w 21351"/>
                <a:gd name="connsiteY2" fmla="*/ 8286 h 21858"/>
                <a:gd name="connsiteX3" fmla="*/ 18581 w 21351"/>
                <a:gd name="connsiteY3" fmla="*/ 9488 h 21858"/>
                <a:gd name="connsiteX4" fmla="*/ 13729 w 21351"/>
                <a:gd name="connsiteY4" fmla="*/ 11021 h 21858"/>
                <a:gd name="connsiteX5" fmla="*/ 16328 w 21351"/>
                <a:gd name="connsiteY5" fmla="*/ 12265 h 21858"/>
                <a:gd name="connsiteX6" fmla="*/ 14518 w 21351"/>
                <a:gd name="connsiteY6" fmla="*/ 13135 h 21858"/>
                <a:gd name="connsiteX7" fmla="*/ 21351 w 21351"/>
                <a:gd name="connsiteY7" fmla="*/ 21858 h 21858"/>
                <a:gd name="connsiteX8" fmla="*/ 6752 w 21351"/>
                <a:gd name="connsiteY8" fmla="*/ 17223 h 21858"/>
                <a:gd name="connsiteX9" fmla="*/ 11973 w 21351"/>
                <a:gd name="connsiteY9" fmla="*/ 14245 h 21858"/>
                <a:gd name="connsiteX10" fmla="*/ 6809 w 21351"/>
                <a:gd name="connsiteY10" fmla="*/ 13439 h 21858"/>
                <a:gd name="connsiteX11" fmla="*/ 9142 w 21351"/>
                <a:gd name="connsiteY11" fmla="*/ 10907 h 21858"/>
                <a:gd name="connsiteX12" fmla="*/ 656 w 21351"/>
                <a:gd name="connsiteY12" fmla="*/ 11263 h 21858"/>
                <a:gd name="connsiteX13" fmla="*/ 5541 w 21351"/>
                <a:gd name="connsiteY13" fmla="*/ 8274 h 21858"/>
                <a:gd name="connsiteX14" fmla="*/ 0 w 21351"/>
                <a:gd name="connsiteY14" fmla="*/ 6001 h 21858"/>
                <a:gd name="connsiteX15" fmla="*/ 4905 w 21351"/>
                <a:gd name="connsiteY15" fmla="*/ 4430 h 21858"/>
                <a:gd name="connsiteX16" fmla="*/ 869 w 21351"/>
                <a:gd name="connsiteY16" fmla="*/ 0 h 21858"/>
                <a:gd name="connsiteX17" fmla="*/ 8223 w 21351"/>
                <a:gd name="connsiteY17" fmla="*/ 258 h 21858"/>
                <a:gd name="connsiteX0" fmla="*/ 8223 w 21351"/>
                <a:gd name="connsiteY0" fmla="*/ 258 h 21858"/>
                <a:gd name="connsiteX1" fmla="*/ 18280 w 21351"/>
                <a:gd name="connsiteY1" fmla="*/ 5743 h 21858"/>
                <a:gd name="connsiteX2" fmla="*/ 12788 w 21351"/>
                <a:gd name="connsiteY2" fmla="*/ 8286 h 21858"/>
                <a:gd name="connsiteX3" fmla="*/ 18581 w 21351"/>
                <a:gd name="connsiteY3" fmla="*/ 9488 h 21858"/>
                <a:gd name="connsiteX4" fmla="*/ 13729 w 21351"/>
                <a:gd name="connsiteY4" fmla="*/ 11021 h 21858"/>
                <a:gd name="connsiteX5" fmla="*/ 16328 w 21351"/>
                <a:gd name="connsiteY5" fmla="*/ 12265 h 21858"/>
                <a:gd name="connsiteX6" fmla="*/ 14518 w 21351"/>
                <a:gd name="connsiteY6" fmla="*/ 13135 h 21858"/>
                <a:gd name="connsiteX7" fmla="*/ 21351 w 21351"/>
                <a:gd name="connsiteY7" fmla="*/ 21858 h 21858"/>
                <a:gd name="connsiteX8" fmla="*/ 6752 w 21351"/>
                <a:gd name="connsiteY8" fmla="*/ 17223 h 21858"/>
                <a:gd name="connsiteX9" fmla="*/ 11973 w 21351"/>
                <a:gd name="connsiteY9" fmla="*/ 14245 h 21858"/>
                <a:gd name="connsiteX10" fmla="*/ 6809 w 21351"/>
                <a:gd name="connsiteY10" fmla="*/ 13439 h 21858"/>
                <a:gd name="connsiteX11" fmla="*/ 9142 w 21351"/>
                <a:gd name="connsiteY11" fmla="*/ 10907 h 21858"/>
                <a:gd name="connsiteX12" fmla="*/ 656 w 21351"/>
                <a:gd name="connsiteY12" fmla="*/ 11263 h 21858"/>
                <a:gd name="connsiteX13" fmla="*/ 5541 w 21351"/>
                <a:gd name="connsiteY13" fmla="*/ 8274 h 21858"/>
                <a:gd name="connsiteX14" fmla="*/ 0 w 21351"/>
                <a:gd name="connsiteY14" fmla="*/ 6001 h 21858"/>
                <a:gd name="connsiteX15" fmla="*/ 4905 w 21351"/>
                <a:gd name="connsiteY15" fmla="*/ 4430 h 21858"/>
                <a:gd name="connsiteX16" fmla="*/ 869 w 21351"/>
                <a:gd name="connsiteY16" fmla="*/ 0 h 21858"/>
                <a:gd name="connsiteX17" fmla="*/ 8223 w 21351"/>
                <a:gd name="connsiteY17" fmla="*/ 258 h 21858"/>
                <a:gd name="connsiteX0" fmla="*/ 8223 w 21351"/>
                <a:gd name="connsiteY0" fmla="*/ 258 h 21858"/>
                <a:gd name="connsiteX1" fmla="*/ 12596 w 21351"/>
                <a:gd name="connsiteY1" fmla="*/ 2637 h 21858"/>
                <a:gd name="connsiteX2" fmla="*/ 18280 w 21351"/>
                <a:gd name="connsiteY2" fmla="*/ 5743 h 21858"/>
                <a:gd name="connsiteX3" fmla="*/ 12788 w 21351"/>
                <a:gd name="connsiteY3" fmla="*/ 8286 h 21858"/>
                <a:gd name="connsiteX4" fmla="*/ 18581 w 21351"/>
                <a:gd name="connsiteY4" fmla="*/ 9488 h 21858"/>
                <a:gd name="connsiteX5" fmla="*/ 13729 w 21351"/>
                <a:gd name="connsiteY5" fmla="*/ 11021 h 21858"/>
                <a:gd name="connsiteX6" fmla="*/ 16328 w 21351"/>
                <a:gd name="connsiteY6" fmla="*/ 12265 h 21858"/>
                <a:gd name="connsiteX7" fmla="*/ 14518 w 21351"/>
                <a:gd name="connsiteY7" fmla="*/ 13135 h 21858"/>
                <a:gd name="connsiteX8" fmla="*/ 21351 w 21351"/>
                <a:gd name="connsiteY8" fmla="*/ 21858 h 21858"/>
                <a:gd name="connsiteX9" fmla="*/ 6752 w 21351"/>
                <a:gd name="connsiteY9" fmla="*/ 17223 h 21858"/>
                <a:gd name="connsiteX10" fmla="*/ 11973 w 21351"/>
                <a:gd name="connsiteY10" fmla="*/ 14245 h 21858"/>
                <a:gd name="connsiteX11" fmla="*/ 6809 w 21351"/>
                <a:gd name="connsiteY11" fmla="*/ 13439 h 21858"/>
                <a:gd name="connsiteX12" fmla="*/ 9142 w 21351"/>
                <a:gd name="connsiteY12" fmla="*/ 10907 h 21858"/>
                <a:gd name="connsiteX13" fmla="*/ 656 w 21351"/>
                <a:gd name="connsiteY13" fmla="*/ 11263 h 21858"/>
                <a:gd name="connsiteX14" fmla="*/ 5541 w 21351"/>
                <a:gd name="connsiteY14" fmla="*/ 8274 h 21858"/>
                <a:gd name="connsiteX15" fmla="*/ 0 w 21351"/>
                <a:gd name="connsiteY15" fmla="*/ 6001 h 21858"/>
                <a:gd name="connsiteX16" fmla="*/ 4905 w 21351"/>
                <a:gd name="connsiteY16" fmla="*/ 4430 h 21858"/>
                <a:gd name="connsiteX17" fmla="*/ 869 w 21351"/>
                <a:gd name="connsiteY17" fmla="*/ 0 h 21858"/>
                <a:gd name="connsiteX18" fmla="*/ 8223 w 21351"/>
                <a:gd name="connsiteY18" fmla="*/ 258 h 21858"/>
                <a:gd name="connsiteX0" fmla="*/ 8223 w 21351"/>
                <a:gd name="connsiteY0" fmla="*/ 258 h 21858"/>
                <a:gd name="connsiteX1" fmla="*/ 10241 w 21351"/>
                <a:gd name="connsiteY1" fmla="*/ 4379 h 21858"/>
                <a:gd name="connsiteX2" fmla="*/ 18280 w 21351"/>
                <a:gd name="connsiteY2" fmla="*/ 5743 h 21858"/>
                <a:gd name="connsiteX3" fmla="*/ 12788 w 21351"/>
                <a:gd name="connsiteY3" fmla="*/ 8286 h 21858"/>
                <a:gd name="connsiteX4" fmla="*/ 18581 w 21351"/>
                <a:gd name="connsiteY4" fmla="*/ 9488 h 21858"/>
                <a:gd name="connsiteX5" fmla="*/ 13729 w 21351"/>
                <a:gd name="connsiteY5" fmla="*/ 11021 h 21858"/>
                <a:gd name="connsiteX6" fmla="*/ 16328 w 21351"/>
                <a:gd name="connsiteY6" fmla="*/ 12265 h 21858"/>
                <a:gd name="connsiteX7" fmla="*/ 14518 w 21351"/>
                <a:gd name="connsiteY7" fmla="*/ 13135 h 21858"/>
                <a:gd name="connsiteX8" fmla="*/ 21351 w 21351"/>
                <a:gd name="connsiteY8" fmla="*/ 21858 h 21858"/>
                <a:gd name="connsiteX9" fmla="*/ 6752 w 21351"/>
                <a:gd name="connsiteY9" fmla="*/ 17223 h 21858"/>
                <a:gd name="connsiteX10" fmla="*/ 11973 w 21351"/>
                <a:gd name="connsiteY10" fmla="*/ 14245 h 21858"/>
                <a:gd name="connsiteX11" fmla="*/ 6809 w 21351"/>
                <a:gd name="connsiteY11" fmla="*/ 13439 h 21858"/>
                <a:gd name="connsiteX12" fmla="*/ 9142 w 21351"/>
                <a:gd name="connsiteY12" fmla="*/ 10907 h 21858"/>
                <a:gd name="connsiteX13" fmla="*/ 656 w 21351"/>
                <a:gd name="connsiteY13" fmla="*/ 11263 h 21858"/>
                <a:gd name="connsiteX14" fmla="*/ 5541 w 21351"/>
                <a:gd name="connsiteY14" fmla="*/ 8274 h 21858"/>
                <a:gd name="connsiteX15" fmla="*/ 0 w 21351"/>
                <a:gd name="connsiteY15" fmla="*/ 6001 h 21858"/>
                <a:gd name="connsiteX16" fmla="*/ 4905 w 21351"/>
                <a:gd name="connsiteY16" fmla="*/ 4430 h 21858"/>
                <a:gd name="connsiteX17" fmla="*/ 869 w 21351"/>
                <a:gd name="connsiteY17" fmla="*/ 0 h 21858"/>
                <a:gd name="connsiteX18" fmla="*/ 8223 w 21351"/>
                <a:gd name="connsiteY18" fmla="*/ 258 h 21858"/>
                <a:gd name="connsiteX0" fmla="*/ 13466 w 21351"/>
                <a:gd name="connsiteY0" fmla="*/ 837 h 21858"/>
                <a:gd name="connsiteX1" fmla="*/ 10241 w 21351"/>
                <a:gd name="connsiteY1" fmla="*/ 4379 h 21858"/>
                <a:gd name="connsiteX2" fmla="*/ 18280 w 21351"/>
                <a:gd name="connsiteY2" fmla="*/ 5743 h 21858"/>
                <a:gd name="connsiteX3" fmla="*/ 12788 w 21351"/>
                <a:gd name="connsiteY3" fmla="*/ 8286 h 21858"/>
                <a:gd name="connsiteX4" fmla="*/ 18581 w 21351"/>
                <a:gd name="connsiteY4" fmla="*/ 9488 h 21858"/>
                <a:gd name="connsiteX5" fmla="*/ 13729 w 21351"/>
                <a:gd name="connsiteY5" fmla="*/ 11021 h 21858"/>
                <a:gd name="connsiteX6" fmla="*/ 16328 w 21351"/>
                <a:gd name="connsiteY6" fmla="*/ 12265 h 21858"/>
                <a:gd name="connsiteX7" fmla="*/ 14518 w 21351"/>
                <a:gd name="connsiteY7" fmla="*/ 13135 h 21858"/>
                <a:gd name="connsiteX8" fmla="*/ 21351 w 21351"/>
                <a:gd name="connsiteY8" fmla="*/ 21858 h 21858"/>
                <a:gd name="connsiteX9" fmla="*/ 6752 w 21351"/>
                <a:gd name="connsiteY9" fmla="*/ 17223 h 21858"/>
                <a:gd name="connsiteX10" fmla="*/ 11973 w 21351"/>
                <a:gd name="connsiteY10" fmla="*/ 14245 h 21858"/>
                <a:gd name="connsiteX11" fmla="*/ 6809 w 21351"/>
                <a:gd name="connsiteY11" fmla="*/ 13439 h 21858"/>
                <a:gd name="connsiteX12" fmla="*/ 9142 w 21351"/>
                <a:gd name="connsiteY12" fmla="*/ 10907 h 21858"/>
                <a:gd name="connsiteX13" fmla="*/ 656 w 21351"/>
                <a:gd name="connsiteY13" fmla="*/ 11263 h 21858"/>
                <a:gd name="connsiteX14" fmla="*/ 5541 w 21351"/>
                <a:gd name="connsiteY14" fmla="*/ 8274 h 21858"/>
                <a:gd name="connsiteX15" fmla="*/ 0 w 21351"/>
                <a:gd name="connsiteY15" fmla="*/ 6001 h 21858"/>
                <a:gd name="connsiteX16" fmla="*/ 4905 w 21351"/>
                <a:gd name="connsiteY16" fmla="*/ 4430 h 21858"/>
                <a:gd name="connsiteX17" fmla="*/ 869 w 21351"/>
                <a:gd name="connsiteY17" fmla="*/ 0 h 21858"/>
                <a:gd name="connsiteX18" fmla="*/ 13466 w 21351"/>
                <a:gd name="connsiteY18" fmla="*/ 837 h 21858"/>
                <a:gd name="connsiteX0" fmla="*/ 13466 w 19714"/>
                <a:gd name="connsiteY0" fmla="*/ 837 h 18619"/>
                <a:gd name="connsiteX1" fmla="*/ 10241 w 19714"/>
                <a:gd name="connsiteY1" fmla="*/ 4379 h 18619"/>
                <a:gd name="connsiteX2" fmla="*/ 18280 w 19714"/>
                <a:gd name="connsiteY2" fmla="*/ 5743 h 18619"/>
                <a:gd name="connsiteX3" fmla="*/ 12788 w 19714"/>
                <a:gd name="connsiteY3" fmla="*/ 8286 h 18619"/>
                <a:gd name="connsiteX4" fmla="*/ 18581 w 19714"/>
                <a:gd name="connsiteY4" fmla="*/ 9488 h 18619"/>
                <a:gd name="connsiteX5" fmla="*/ 13729 w 19714"/>
                <a:gd name="connsiteY5" fmla="*/ 11021 h 18619"/>
                <a:gd name="connsiteX6" fmla="*/ 16328 w 19714"/>
                <a:gd name="connsiteY6" fmla="*/ 12265 h 18619"/>
                <a:gd name="connsiteX7" fmla="*/ 14518 w 19714"/>
                <a:gd name="connsiteY7" fmla="*/ 13135 h 18619"/>
                <a:gd name="connsiteX8" fmla="*/ 19714 w 19714"/>
                <a:gd name="connsiteY8" fmla="*/ 18619 h 18619"/>
                <a:gd name="connsiteX9" fmla="*/ 6752 w 19714"/>
                <a:gd name="connsiteY9" fmla="*/ 17223 h 18619"/>
                <a:gd name="connsiteX10" fmla="*/ 11973 w 19714"/>
                <a:gd name="connsiteY10" fmla="*/ 14245 h 18619"/>
                <a:gd name="connsiteX11" fmla="*/ 6809 w 19714"/>
                <a:gd name="connsiteY11" fmla="*/ 13439 h 18619"/>
                <a:gd name="connsiteX12" fmla="*/ 9142 w 19714"/>
                <a:gd name="connsiteY12" fmla="*/ 10907 h 18619"/>
                <a:gd name="connsiteX13" fmla="*/ 656 w 19714"/>
                <a:gd name="connsiteY13" fmla="*/ 11263 h 18619"/>
                <a:gd name="connsiteX14" fmla="*/ 5541 w 19714"/>
                <a:gd name="connsiteY14" fmla="*/ 8274 h 18619"/>
                <a:gd name="connsiteX15" fmla="*/ 0 w 19714"/>
                <a:gd name="connsiteY15" fmla="*/ 6001 h 18619"/>
                <a:gd name="connsiteX16" fmla="*/ 4905 w 19714"/>
                <a:gd name="connsiteY16" fmla="*/ 4430 h 18619"/>
                <a:gd name="connsiteX17" fmla="*/ 869 w 19714"/>
                <a:gd name="connsiteY17" fmla="*/ 0 h 18619"/>
                <a:gd name="connsiteX18" fmla="*/ 13466 w 19714"/>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4518 w 19870"/>
                <a:gd name="connsiteY7" fmla="*/ 13135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6182 w 19870"/>
                <a:gd name="connsiteY7" fmla="*/ 14154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6182 w 19870"/>
                <a:gd name="connsiteY7" fmla="*/ 14154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6182 w 19870"/>
                <a:gd name="connsiteY7" fmla="*/ 14154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6182 w 19870"/>
                <a:gd name="connsiteY7" fmla="*/ 14154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1968 h 19750"/>
                <a:gd name="connsiteX1" fmla="*/ 10241 w 19870"/>
                <a:gd name="connsiteY1" fmla="*/ 5510 h 19750"/>
                <a:gd name="connsiteX2" fmla="*/ 18280 w 19870"/>
                <a:gd name="connsiteY2" fmla="*/ 6874 h 19750"/>
                <a:gd name="connsiteX3" fmla="*/ 12788 w 19870"/>
                <a:gd name="connsiteY3" fmla="*/ 9417 h 19750"/>
                <a:gd name="connsiteX4" fmla="*/ 18581 w 19870"/>
                <a:gd name="connsiteY4" fmla="*/ 10619 h 19750"/>
                <a:gd name="connsiteX5" fmla="*/ 13729 w 19870"/>
                <a:gd name="connsiteY5" fmla="*/ 12152 h 19750"/>
                <a:gd name="connsiteX6" fmla="*/ 19870 w 19870"/>
                <a:gd name="connsiteY6" fmla="*/ 14765 h 19750"/>
                <a:gd name="connsiteX7" fmla="*/ 16182 w 19870"/>
                <a:gd name="connsiteY7" fmla="*/ 15285 h 19750"/>
                <a:gd name="connsiteX8" fmla="*/ 19714 w 19870"/>
                <a:gd name="connsiteY8" fmla="*/ 19750 h 19750"/>
                <a:gd name="connsiteX9" fmla="*/ 6752 w 19870"/>
                <a:gd name="connsiteY9" fmla="*/ 18354 h 19750"/>
                <a:gd name="connsiteX10" fmla="*/ 11973 w 19870"/>
                <a:gd name="connsiteY10" fmla="*/ 15376 h 19750"/>
                <a:gd name="connsiteX11" fmla="*/ 6809 w 19870"/>
                <a:gd name="connsiteY11" fmla="*/ 14570 h 19750"/>
                <a:gd name="connsiteX12" fmla="*/ 9142 w 19870"/>
                <a:gd name="connsiteY12" fmla="*/ 12038 h 19750"/>
                <a:gd name="connsiteX13" fmla="*/ 656 w 19870"/>
                <a:gd name="connsiteY13" fmla="*/ 12394 h 19750"/>
                <a:gd name="connsiteX14" fmla="*/ 5541 w 19870"/>
                <a:gd name="connsiteY14" fmla="*/ 9405 h 19750"/>
                <a:gd name="connsiteX15" fmla="*/ 0 w 19870"/>
                <a:gd name="connsiteY15" fmla="*/ 7132 h 19750"/>
                <a:gd name="connsiteX16" fmla="*/ 4905 w 19870"/>
                <a:gd name="connsiteY16" fmla="*/ 5561 h 19750"/>
                <a:gd name="connsiteX17" fmla="*/ 237 w 19870"/>
                <a:gd name="connsiteY17" fmla="*/ 0 h 19750"/>
                <a:gd name="connsiteX18" fmla="*/ 13466 w 19870"/>
                <a:gd name="connsiteY18" fmla="*/ 1968 h 19750"/>
                <a:gd name="connsiteX0" fmla="*/ 13466 w 19870"/>
                <a:gd name="connsiteY0" fmla="*/ 1968 h 19750"/>
                <a:gd name="connsiteX1" fmla="*/ 10241 w 19870"/>
                <a:gd name="connsiteY1" fmla="*/ 5510 h 19750"/>
                <a:gd name="connsiteX2" fmla="*/ 18280 w 19870"/>
                <a:gd name="connsiteY2" fmla="*/ 6874 h 19750"/>
                <a:gd name="connsiteX3" fmla="*/ 12788 w 19870"/>
                <a:gd name="connsiteY3" fmla="*/ 9417 h 19750"/>
                <a:gd name="connsiteX4" fmla="*/ 18581 w 19870"/>
                <a:gd name="connsiteY4" fmla="*/ 10619 h 19750"/>
                <a:gd name="connsiteX5" fmla="*/ 13729 w 19870"/>
                <a:gd name="connsiteY5" fmla="*/ 12152 h 19750"/>
                <a:gd name="connsiteX6" fmla="*/ 19870 w 19870"/>
                <a:gd name="connsiteY6" fmla="*/ 14765 h 19750"/>
                <a:gd name="connsiteX7" fmla="*/ 16182 w 19870"/>
                <a:gd name="connsiteY7" fmla="*/ 15285 h 19750"/>
                <a:gd name="connsiteX8" fmla="*/ 19714 w 19870"/>
                <a:gd name="connsiteY8" fmla="*/ 19750 h 19750"/>
                <a:gd name="connsiteX9" fmla="*/ 6752 w 19870"/>
                <a:gd name="connsiteY9" fmla="*/ 18354 h 19750"/>
                <a:gd name="connsiteX10" fmla="*/ 11973 w 19870"/>
                <a:gd name="connsiteY10" fmla="*/ 15376 h 19750"/>
                <a:gd name="connsiteX11" fmla="*/ 6809 w 19870"/>
                <a:gd name="connsiteY11" fmla="*/ 14570 h 19750"/>
                <a:gd name="connsiteX12" fmla="*/ 9142 w 19870"/>
                <a:gd name="connsiteY12" fmla="*/ 12038 h 19750"/>
                <a:gd name="connsiteX13" fmla="*/ 656 w 19870"/>
                <a:gd name="connsiteY13" fmla="*/ 12394 h 19750"/>
                <a:gd name="connsiteX14" fmla="*/ 5541 w 19870"/>
                <a:gd name="connsiteY14" fmla="*/ 9405 h 19750"/>
                <a:gd name="connsiteX15" fmla="*/ 0 w 19870"/>
                <a:gd name="connsiteY15" fmla="*/ 7132 h 19750"/>
                <a:gd name="connsiteX16" fmla="*/ 4905 w 19870"/>
                <a:gd name="connsiteY16" fmla="*/ 5561 h 19750"/>
                <a:gd name="connsiteX17" fmla="*/ 237 w 19870"/>
                <a:gd name="connsiteY17" fmla="*/ 0 h 19750"/>
                <a:gd name="connsiteX18" fmla="*/ 7350 w 19870"/>
                <a:gd name="connsiteY18" fmla="*/ 1069 h 19750"/>
                <a:gd name="connsiteX19" fmla="*/ 13466 w 19870"/>
                <a:gd name="connsiteY19" fmla="*/ 1968 h 19750"/>
                <a:gd name="connsiteX0" fmla="*/ 13466 w 19870"/>
                <a:gd name="connsiteY0" fmla="*/ 1968 h 19750"/>
                <a:gd name="connsiteX1" fmla="*/ 10241 w 19870"/>
                <a:gd name="connsiteY1" fmla="*/ 5510 h 19750"/>
                <a:gd name="connsiteX2" fmla="*/ 18280 w 19870"/>
                <a:gd name="connsiteY2" fmla="*/ 6874 h 19750"/>
                <a:gd name="connsiteX3" fmla="*/ 12788 w 19870"/>
                <a:gd name="connsiteY3" fmla="*/ 9417 h 19750"/>
                <a:gd name="connsiteX4" fmla="*/ 18581 w 19870"/>
                <a:gd name="connsiteY4" fmla="*/ 10619 h 19750"/>
                <a:gd name="connsiteX5" fmla="*/ 13729 w 19870"/>
                <a:gd name="connsiteY5" fmla="*/ 12152 h 19750"/>
                <a:gd name="connsiteX6" fmla="*/ 19870 w 19870"/>
                <a:gd name="connsiteY6" fmla="*/ 14765 h 19750"/>
                <a:gd name="connsiteX7" fmla="*/ 16182 w 19870"/>
                <a:gd name="connsiteY7" fmla="*/ 15285 h 19750"/>
                <a:gd name="connsiteX8" fmla="*/ 19714 w 19870"/>
                <a:gd name="connsiteY8" fmla="*/ 19750 h 19750"/>
                <a:gd name="connsiteX9" fmla="*/ 6752 w 19870"/>
                <a:gd name="connsiteY9" fmla="*/ 18354 h 19750"/>
                <a:gd name="connsiteX10" fmla="*/ 11973 w 19870"/>
                <a:gd name="connsiteY10" fmla="*/ 15376 h 19750"/>
                <a:gd name="connsiteX11" fmla="*/ 6809 w 19870"/>
                <a:gd name="connsiteY11" fmla="*/ 14570 h 19750"/>
                <a:gd name="connsiteX12" fmla="*/ 9142 w 19870"/>
                <a:gd name="connsiteY12" fmla="*/ 12038 h 19750"/>
                <a:gd name="connsiteX13" fmla="*/ 656 w 19870"/>
                <a:gd name="connsiteY13" fmla="*/ 12394 h 19750"/>
                <a:gd name="connsiteX14" fmla="*/ 5541 w 19870"/>
                <a:gd name="connsiteY14" fmla="*/ 9405 h 19750"/>
                <a:gd name="connsiteX15" fmla="*/ 0 w 19870"/>
                <a:gd name="connsiteY15" fmla="*/ 7132 h 19750"/>
                <a:gd name="connsiteX16" fmla="*/ 4905 w 19870"/>
                <a:gd name="connsiteY16" fmla="*/ 5561 h 19750"/>
                <a:gd name="connsiteX17" fmla="*/ 237 w 19870"/>
                <a:gd name="connsiteY17" fmla="*/ 0 h 19750"/>
                <a:gd name="connsiteX18" fmla="*/ 6401 w 19870"/>
                <a:gd name="connsiteY18" fmla="*/ 2093 h 19750"/>
                <a:gd name="connsiteX19" fmla="*/ 13466 w 19870"/>
                <a:gd name="connsiteY19" fmla="*/ 1968 h 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870" h="19750">
                  <a:moveTo>
                    <a:pt x="13466" y="1968"/>
                  </a:moveTo>
                  <a:lnTo>
                    <a:pt x="10241" y="5510"/>
                  </a:lnTo>
                  <a:lnTo>
                    <a:pt x="18280" y="6874"/>
                  </a:lnTo>
                  <a:lnTo>
                    <a:pt x="12788" y="9417"/>
                  </a:lnTo>
                  <a:lnTo>
                    <a:pt x="18581" y="10619"/>
                  </a:lnTo>
                  <a:lnTo>
                    <a:pt x="13729" y="12152"/>
                  </a:lnTo>
                  <a:lnTo>
                    <a:pt x="19870" y="14765"/>
                  </a:lnTo>
                  <a:lnTo>
                    <a:pt x="16182" y="15285"/>
                  </a:lnTo>
                  <a:lnTo>
                    <a:pt x="19714" y="19750"/>
                  </a:lnTo>
                  <a:lnTo>
                    <a:pt x="6752" y="18354"/>
                  </a:lnTo>
                  <a:lnTo>
                    <a:pt x="11973" y="15376"/>
                  </a:lnTo>
                  <a:lnTo>
                    <a:pt x="6809" y="14570"/>
                  </a:lnTo>
                  <a:cubicBezTo>
                    <a:pt x="7759" y="13086"/>
                    <a:pt x="7889" y="13530"/>
                    <a:pt x="9142" y="12038"/>
                  </a:cubicBezTo>
                  <a:lnTo>
                    <a:pt x="656" y="12394"/>
                  </a:lnTo>
                  <a:cubicBezTo>
                    <a:pt x="2735" y="10850"/>
                    <a:pt x="3506" y="10825"/>
                    <a:pt x="5541" y="9405"/>
                  </a:cubicBezTo>
                  <a:lnTo>
                    <a:pt x="0" y="7132"/>
                  </a:lnTo>
                  <a:lnTo>
                    <a:pt x="4905" y="5561"/>
                  </a:lnTo>
                  <a:lnTo>
                    <a:pt x="237" y="0"/>
                  </a:lnTo>
                  <a:lnTo>
                    <a:pt x="6401" y="2093"/>
                  </a:lnTo>
                  <a:lnTo>
                    <a:pt x="13466" y="196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TextBox 41"/>
            <p:cNvSpPr txBox="1"/>
            <p:nvPr/>
          </p:nvSpPr>
          <p:spPr>
            <a:xfrm rot="19844932">
              <a:off x="6460242" y="3358627"/>
              <a:ext cx="1963108" cy="369332"/>
            </a:xfrm>
            <a:prstGeom prst="rect">
              <a:avLst/>
            </a:prstGeom>
            <a:noFill/>
          </p:spPr>
          <p:txBody>
            <a:bodyPr wrap="none" rtlCol="0">
              <a:prstTxWarp prst="textCascadeUp">
                <a:avLst/>
              </a:prstTxWarp>
              <a:spAutoFit/>
            </a:bodyPr>
            <a:lstStyle/>
            <a:p>
              <a:r>
                <a:rPr lang="en-CA" dirty="0">
                  <a:ln>
                    <a:solidFill>
                      <a:srgbClr val="FF0000"/>
                    </a:solidFill>
                  </a:ln>
                </a:rPr>
                <a:t>D </a:t>
              </a:r>
              <a:r>
                <a:rPr lang="en-CA" dirty="0" err="1">
                  <a:ln>
                    <a:solidFill>
                      <a:srgbClr val="FF0000"/>
                    </a:solidFill>
                  </a:ln>
                </a:rPr>
                <a:t>i</a:t>
              </a:r>
              <a:r>
                <a:rPr lang="en-CA" dirty="0">
                  <a:ln>
                    <a:solidFill>
                      <a:srgbClr val="FF0000"/>
                    </a:solidFill>
                  </a:ln>
                </a:rPr>
                <a:t> s r u p t </a:t>
              </a:r>
              <a:r>
                <a:rPr lang="en-CA" dirty="0" err="1">
                  <a:ln>
                    <a:solidFill>
                      <a:srgbClr val="FF0000"/>
                    </a:solidFill>
                  </a:ln>
                </a:rPr>
                <a:t>i</a:t>
              </a:r>
              <a:r>
                <a:rPr lang="en-CA" dirty="0">
                  <a:ln>
                    <a:solidFill>
                      <a:srgbClr val="FF0000"/>
                    </a:solidFill>
                  </a:ln>
                </a:rPr>
                <a:t> o n</a:t>
              </a:r>
            </a:p>
          </p:txBody>
        </p:sp>
      </p:grpSp>
      <p:sp>
        <p:nvSpPr>
          <p:cNvPr id="43" name="TextBox 42"/>
          <p:cNvSpPr txBox="1"/>
          <p:nvPr/>
        </p:nvSpPr>
        <p:spPr>
          <a:xfrm rot="21352358">
            <a:off x="4731168" y="3323944"/>
            <a:ext cx="2768319" cy="969152"/>
          </a:xfrm>
          <a:prstGeom prst="rect">
            <a:avLst/>
          </a:prstGeom>
          <a:noFill/>
        </p:spPr>
        <p:txBody>
          <a:bodyPr wrap="square" rtlCol="0">
            <a:prstTxWarp prst="textWave2">
              <a:avLst/>
            </a:prstTxWarp>
            <a:spAutoFit/>
          </a:bodyPr>
          <a:lstStyle/>
          <a:p>
            <a:r>
              <a:rPr lang="en-CA" sz="3600" dirty="0">
                <a:solidFill>
                  <a:schemeClr val="tx2"/>
                </a:solidFill>
                <a:latin typeface="Freestyle Script" panose="030804020302050B0404" pitchFamily="66" charset="0"/>
              </a:rPr>
              <a:t>Behaviours</a:t>
            </a:r>
          </a:p>
        </p:txBody>
      </p:sp>
    </p:spTree>
    <p:extLst>
      <p:ext uri="{BB962C8B-B14F-4D97-AF65-F5344CB8AC3E}">
        <p14:creationId xmlns:p14="http://schemas.microsoft.com/office/powerpoint/2010/main" val="9374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1" nodeType="clickEffect">
                                  <p:stCondLst>
                                    <p:cond delay="0"/>
                                  </p:stCondLst>
                                  <p:childTnLst>
                                    <p:set>
                                      <p:cBhvr rctx="PPT">
                                        <p:cTn id="11" dur="indefinite"/>
                                        <p:tgtEl>
                                          <p:spTgt spid="43"/>
                                        </p:tgtEl>
                                        <p:attrNameLst>
                                          <p:attrName>style.opacity</p:attrName>
                                        </p:attrNameLst>
                                      </p:cBhvr>
                                      <p:to>
                                        <p:strVal val="0.5"/>
                                      </p:to>
                                    </p:set>
                                    <p:animEffect filter="image" prLst="opacity: 0.5">
                                      <p:cBhvr rctx="IE">
                                        <p:cTn id="12" dur="indefinite"/>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500"/>
                                        <p:tgtEl>
                                          <p:spTgt spid="3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500"/>
                                        <p:tgtEl>
                                          <p:spTgt spid="3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500"/>
                                        <p:tgtEl>
                                          <p:spTgt spid="40"/>
                                        </p:tgtEl>
                                      </p:cBhvr>
                                    </p:animEffect>
                                  </p:childTnLst>
                                </p:cTn>
                              </p:par>
                            </p:childTnLst>
                          </p:cTn>
                        </p:par>
                        <p:par>
                          <p:cTn id="80" fill="hold">
                            <p:stCondLst>
                              <p:cond delay="500"/>
                            </p:stCondLst>
                            <p:childTnLst>
                              <p:par>
                                <p:cTn id="81" presetID="32" presetClass="emph" presetSubtype="0" fill="hold" nodeType="afterEffect">
                                  <p:stCondLst>
                                    <p:cond delay="0"/>
                                  </p:stCondLst>
                                  <p:childTnLst>
                                    <p:animRot by="120000">
                                      <p:cBhvr>
                                        <p:cTn id="82" dur="100" fill="hold">
                                          <p:stCondLst>
                                            <p:cond delay="0"/>
                                          </p:stCondLst>
                                        </p:cTn>
                                        <p:tgtEl>
                                          <p:spTgt spid="40"/>
                                        </p:tgtEl>
                                        <p:attrNameLst>
                                          <p:attrName>r</p:attrName>
                                        </p:attrNameLst>
                                      </p:cBhvr>
                                    </p:animRot>
                                    <p:animRot by="-240000">
                                      <p:cBhvr>
                                        <p:cTn id="83" dur="200" fill="hold">
                                          <p:stCondLst>
                                            <p:cond delay="200"/>
                                          </p:stCondLst>
                                        </p:cTn>
                                        <p:tgtEl>
                                          <p:spTgt spid="40"/>
                                        </p:tgtEl>
                                        <p:attrNameLst>
                                          <p:attrName>r</p:attrName>
                                        </p:attrNameLst>
                                      </p:cBhvr>
                                    </p:animRot>
                                    <p:animRot by="240000">
                                      <p:cBhvr>
                                        <p:cTn id="84" dur="200" fill="hold">
                                          <p:stCondLst>
                                            <p:cond delay="400"/>
                                          </p:stCondLst>
                                        </p:cTn>
                                        <p:tgtEl>
                                          <p:spTgt spid="40"/>
                                        </p:tgtEl>
                                        <p:attrNameLst>
                                          <p:attrName>r</p:attrName>
                                        </p:attrNameLst>
                                      </p:cBhvr>
                                    </p:animRot>
                                    <p:animRot by="-240000">
                                      <p:cBhvr>
                                        <p:cTn id="85" dur="200" fill="hold">
                                          <p:stCondLst>
                                            <p:cond delay="600"/>
                                          </p:stCondLst>
                                        </p:cTn>
                                        <p:tgtEl>
                                          <p:spTgt spid="40"/>
                                        </p:tgtEl>
                                        <p:attrNameLst>
                                          <p:attrName>r</p:attrName>
                                        </p:attrNameLst>
                                      </p:cBhvr>
                                    </p:animRot>
                                    <p:animRot by="120000">
                                      <p:cBhvr>
                                        <p:cTn id="86" dur="200" fill="hold">
                                          <p:stCondLst>
                                            <p:cond delay="800"/>
                                          </p:stCondLst>
                                        </p:cTn>
                                        <p:tgtEl>
                                          <p:spTgt spid="40"/>
                                        </p:tgtEl>
                                        <p:attrNameLst>
                                          <p:attrName>r</p:attrName>
                                        </p:attrNameLst>
                                      </p:cBhvr>
                                    </p:animRo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30" grpId="0"/>
      <p:bldP spid="31" grpId="0"/>
      <p:bldP spid="32" grpId="0"/>
      <p:bldP spid="33" grpId="0"/>
      <p:bldP spid="34" grpId="0"/>
      <p:bldP spid="35" grpId="0"/>
      <p:bldP spid="43" grpId="0"/>
      <p:bldP spid="4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62E015-6DDF-9547-593E-C3FFD1F131C9}"/>
              </a:ext>
              <a:ext uri="{C183D7F6-B498-43B3-948B-1728B52AA6E4}">
                <adec:decorative xmlns:adec="http://schemas.microsoft.com/office/drawing/2017/decorative" val="1"/>
              </a:ext>
            </a:extLst>
          </p:cNvPr>
          <p:cNvPicPr>
            <a:picLocks noChangeAspect="1"/>
          </p:cNvPicPr>
          <p:nvPr/>
        </p:nvPicPr>
        <p:blipFill>
          <a:blip r:embed="rId3">
            <a:clrChange>
              <a:clrFrom>
                <a:srgbClr val="F7F5F4"/>
              </a:clrFrom>
              <a:clrTo>
                <a:srgbClr val="F7F5F4">
                  <a:alpha val="0"/>
                </a:srgbClr>
              </a:clrTo>
            </a:clrChange>
          </a:blip>
          <a:stretch>
            <a:fillRect/>
          </a:stretch>
        </p:blipFill>
        <p:spPr>
          <a:xfrm flipH="1">
            <a:off x="7752184" y="116632"/>
            <a:ext cx="2915816" cy="1475110"/>
          </a:xfrm>
          <a:prstGeom prst="rect">
            <a:avLst/>
          </a:prstGeom>
        </p:spPr>
      </p:pic>
      <p:sp>
        <p:nvSpPr>
          <p:cNvPr id="2" name="Title 1"/>
          <p:cNvSpPr>
            <a:spLocks noGrp="1"/>
          </p:cNvSpPr>
          <p:nvPr>
            <p:ph type="title"/>
          </p:nvPr>
        </p:nvSpPr>
        <p:spPr/>
        <p:txBody>
          <a:bodyPr>
            <a:normAutofit/>
          </a:bodyPr>
          <a:lstStyle/>
          <a:p>
            <a:r>
              <a:rPr lang="en-US" sz="3200" dirty="0"/>
              <a:t>The importance of “Connecting”</a:t>
            </a:r>
          </a:p>
        </p:txBody>
      </p:sp>
      <p:sp>
        <p:nvSpPr>
          <p:cNvPr id="3" name="Content Placeholder 2"/>
          <p:cNvSpPr>
            <a:spLocks noGrp="1"/>
          </p:cNvSpPr>
          <p:nvPr>
            <p:ph idx="1"/>
          </p:nvPr>
        </p:nvSpPr>
        <p:spPr>
          <a:xfrm>
            <a:off x="609600" y="1600200"/>
            <a:ext cx="9878888" cy="4853136"/>
          </a:xfrm>
        </p:spPr>
        <p:txBody>
          <a:bodyPr>
            <a:normAutofit/>
          </a:bodyPr>
          <a:lstStyle/>
          <a:p>
            <a:r>
              <a:rPr lang="en-CA" dirty="0"/>
              <a:t>We will build relationships throughout the program</a:t>
            </a:r>
          </a:p>
          <a:p>
            <a:r>
              <a:rPr lang="en-CA" dirty="0"/>
              <a:t>By using reflection and engagement tools</a:t>
            </a:r>
          </a:p>
          <a:p>
            <a:r>
              <a:rPr lang="en-CA" dirty="0"/>
              <a:t>By sharing your experience and what you notice</a:t>
            </a:r>
          </a:p>
          <a:p>
            <a:r>
              <a:rPr lang="en-CA" dirty="0"/>
              <a:t>These all are elements that bring the program to life:</a:t>
            </a:r>
            <a:endParaRPr lang="en-US" dirty="0"/>
          </a:p>
        </p:txBody>
      </p:sp>
      <p:grpSp>
        <p:nvGrpSpPr>
          <p:cNvPr id="4" name="Group 8">
            <a:extLst>
              <a:ext uri="{FF2B5EF4-FFF2-40B4-BE49-F238E27FC236}">
                <a16:creationId xmlns:a16="http://schemas.microsoft.com/office/drawing/2014/main" id="{D72644D0-E29A-6F85-06BC-B8D200EF0255}"/>
              </a:ext>
              <a:ext uri="{C183D7F6-B498-43B3-948B-1728B52AA6E4}">
                <adec:decorative xmlns:adec="http://schemas.microsoft.com/office/drawing/2017/decorative" val="1"/>
              </a:ext>
            </a:extLst>
          </p:cNvPr>
          <p:cNvGrpSpPr/>
          <p:nvPr/>
        </p:nvGrpSpPr>
        <p:grpSpPr>
          <a:xfrm>
            <a:off x="4847094" y="4199649"/>
            <a:ext cx="2497811" cy="2587659"/>
            <a:chOff x="1691680" y="5343137"/>
            <a:chExt cx="803649" cy="818086"/>
          </a:xfrm>
        </p:grpSpPr>
        <p:pic>
          <p:nvPicPr>
            <p:cNvPr id="5" name="Picture 10">
              <a:extLst>
                <a:ext uri="{FF2B5EF4-FFF2-40B4-BE49-F238E27FC236}">
                  <a16:creationId xmlns:a16="http://schemas.microsoft.com/office/drawing/2014/main" id="{FC0F6564-ABBC-AD48-A407-A5024732D14B}"/>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6" name="Oval 12">
              <a:extLst>
                <a:ext uri="{FF2B5EF4-FFF2-40B4-BE49-F238E27FC236}">
                  <a16:creationId xmlns:a16="http://schemas.microsoft.com/office/drawing/2014/main" id="{77D41544-6FAB-16C9-CB77-0554AC1AA4A1}"/>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0F2659A1-4777-8846-3421-AF2F9A97B7E5}"/>
              </a:ext>
              <a:ext uri="{C183D7F6-B498-43B3-948B-1728B52AA6E4}">
                <adec:decorative xmlns:adec="http://schemas.microsoft.com/office/drawing/2017/decorative" val="1"/>
              </a:ext>
            </a:extLst>
          </p:cNvPr>
          <p:cNvPicPr>
            <a:picLocks noChangeAspect="1"/>
          </p:cNvPicPr>
          <p:nvPr/>
        </p:nvPicPr>
        <p:blipFill>
          <a:blip r:embed="rId5"/>
          <a:srcRect/>
          <a:stretch>
            <a:fillRect/>
          </a:stretch>
        </p:blipFill>
        <p:spPr>
          <a:xfrm rot="2745437">
            <a:off x="1797176" y="4492598"/>
            <a:ext cx="2328182" cy="2400360"/>
          </a:xfrm>
          <a:prstGeom prst="rect">
            <a:avLst/>
          </a:prstGeom>
        </p:spPr>
      </p:pic>
      <p:pic>
        <p:nvPicPr>
          <p:cNvPr id="12" name="Picture 2" descr="MCL Cohort - Closed Group's icon">
            <a:extLst>
              <a:ext uri="{FF2B5EF4-FFF2-40B4-BE49-F238E27FC236}">
                <a16:creationId xmlns:a16="http://schemas.microsoft.com/office/drawing/2014/main" id="{188E2EC0-7A3A-96F3-B576-DF1158F789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2578" y="4568034"/>
            <a:ext cx="1919713" cy="1919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59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AE8D083-8242-E2FA-31BE-A3DC2A055427}"/>
              </a:ext>
            </a:extLst>
          </p:cNvPr>
          <p:cNvGrpSpPr/>
          <p:nvPr/>
        </p:nvGrpSpPr>
        <p:grpSpPr>
          <a:xfrm>
            <a:off x="3287688" y="2922823"/>
            <a:ext cx="5808487" cy="2022897"/>
            <a:chOff x="3287688" y="2922823"/>
            <a:chExt cx="5808487" cy="2022897"/>
          </a:xfrm>
        </p:grpSpPr>
        <p:pic>
          <p:nvPicPr>
            <p:cNvPr id="1028" name="Picture 4" descr="Per Person Photos - Download Free High ...">
              <a:extLst>
                <a:ext uri="{FF2B5EF4-FFF2-40B4-BE49-F238E27FC236}">
                  <a16:creationId xmlns:a16="http://schemas.microsoft.com/office/drawing/2014/main" id="{F85050FD-E986-2455-9F92-9304D56EE4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200" y="2922823"/>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4,000+ 5 Minute Timer Stock Photos ...">
              <a:extLst>
                <a:ext uri="{FF2B5EF4-FFF2-40B4-BE49-F238E27FC236}">
                  <a16:creationId xmlns:a16="http://schemas.microsoft.com/office/drawing/2014/main" id="{42A027CC-C448-CE9D-34B0-11947F8D73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7688" y="3361544"/>
              <a:ext cx="1584176"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ngers pointing. Index fingers ...">
              <a:extLst>
                <a:ext uri="{FF2B5EF4-FFF2-40B4-BE49-F238E27FC236}">
                  <a16:creationId xmlns:a16="http://schemas.microsoft.com/office/drawing/2014/main" id="{38501E24-16E8-C186-45C3-B86DF95A07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1926" y="3651579"/>
              <a:ext cx="1004106" cy="100410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normAutofit/>
          </a:bodyPr>
          <a:lstStyle/>
          <a:p>
            <a:r>
              <a:rPr lang="en-US" sz="4000" dirty="0"/>
              <a:t>The Buddy System</a:t>
            </a:r>
          </a:p>
        </p:txBody>
      </p:sp>
      <p:sp>
        <p:nvSpPr>
          <p:cNvPr id="3" name="Content Placeholder 2"/>
          <p:cNvSpPr>
            <a:spLocks noGrp="1"/>
          </p:cNvSpPr>
          <p:nvPr>
            <p:ph idx="1"/>
          </p:nvPr>
        </p:nvSpPr>
        <p:spPr>
          <a:xfrm>
            <a:off x="839416" y="1600200"/>
            <a:ext cx="10441160" cy="4493096"/>
          </a:xfrm>
        </p:spPr>
        <p:txBody>
          <a:bodyPr>
            <a:normAutofit/>
          </a:bodyPr>
          <a:lstStyle/>
          <a:p>
            <a:r>
              <a:rPr lang="en-CA" dirty="0"/>
              <a:t>You have received an Excel spreadsheet detailing your buddy system.</a:t>
            </a:r>
          </a:p>
          <a:p>
            <a:r>
              <a:rPr lang="en-CA" dirty="0"/>
              <a:t>You are expected to touch base with your buddies once a week.</a:t>
            </a:r>
          </a:p>
          <a:p>
            <a:endParaRPr lang="en-CA" dirty="0"/>
          </a:p>
          <a:p>
            <a:endParaRPr lang="en-CA" dirty="0"/>
          </a:p>
          <a:p>
            <a:r>
              <a:rPr lang="en-CA" dirty="0"/>
              <a:t>This helps increase mutual support and accountability.</a:t>
            </a:r>
          </a:p>
        </p:txBody>
      </p:sp>
      <p:pic>
        <p:nvPicPr>
          <p:cNvPr id="6" name="Picture 5">
            <a:extLst>
              <a:ext uri="{FF2B5EF4-FFF2-40B4-BE49-F238E27FC236}">
                <a16:creationId xmlns:a16="http://schemas.microsoft.com/office/drawing/2014/main" id="{BD898D0E-134A-9CA7-8D95-8C78B8503B89}"/>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608168" y="332656"/>
            <a:ext cx="998542" cy="998542"/>
          </a:xfrm>
          <a:prstGeom prst="rect">
            <a:avLst/>
          </a:prstGeom>
        </p:spPr>
      </p:pic>
      <p:grpSp>
        <p:nvGrpSpPr>
          <p:cNvPr id="7" name="Group 6">
            <a:extLst>
              <a:ext uri="{FF2B5EF4-FFF2-40B4-BE49-F238E27FC236}">
                <a16:creationId xmlns:a16="http://schemas.microsoft.com/office/drawing/2014/main" id="{109839F4-9903-3DDB-F183-515F831A069F}"/>
              </a:ext>
              <a:ext uri="{C183D7F6-B498-43B3-948B-1728B52AA6E4}">
                <adec:decorative xmlns:adec="http://schemas.microsoft.com/office/drawing/2017/decorative" val="1"/>
              </a:ext>
            </a:extLst>
          </p:cNvPr>
          <p:cNvGrpSpPr/>
          <p:nvPr>
            <p:custDataLst>
              <p:tags r:id="rId1"/>
            </p:custDataLst>
          </p:nvPr>
        </p:nvGrpSpPr>
        <p:grpSpPr>
          <a:xfrm>
            <a:off x="8140390" y="78477"/>
            <a:ext cx="1412845" cy="1607352"/>
            <a:chOff x="7702685" y="5546994"/>
            <a:chExt cx="917778" cy="1111225"/>
          </a:xfrm>
        </p:grpSpPr>
        <p:pic>
          <p:nvPicPr>
            <p:cNvPr id="8" name="Picture 7">
              <a:extLst>
                <a:ext uri="{FF2B5EF4-FFF2-40B4-BE49-F238E27FC236}">
                  <a16:creationId xmlns:a16="http://schemas.microsoft.com/office/drawing/2014/main" id="{34A20C80-AFED-A5B9-3690-139183A2E29F}"/>
                </a:ext>
              </a:extLst>
            </p:cNvPr>
            <p:cNvPicPr>
              <a:picLocks noChangeAspect="1"/>
            </p:cNvPicPr>
            <p:nvPr/>
          </p:nvPicPr>
          <p:blipFill>
            <a:blip r:embed="rId8"/>
            <a:srcRect/>
            <a:stretch>
              <a:fillRect/>
            </a:stretch>
          </p:blipFill>
          <p:spPr>
            <a:xfrm rot="2745437">
              <a:off x="7687882" y="5561797"/>
              <a:ext cx="947384" cy="917778"/>
            </a:xfrm>
            <a:prstGeom prst="rect">
              <a:avLst/>
            </a:prstGeom>
          </p:spPr>
        </p:pic>
        <p:sp>
          <p:nvSpPr>
            <p:cNvPr id="9" name="TextBox 8">
              <a:extLst>
                <a:ext uri="{FF2B5EF4-FFF2-40B4-BE49-F238E27FC236}">
                  <a16:creationId xmlns:a16="http://schemas.microsoft.com/office/drawing/2014/main" id="{92F8F6CE-D1FA-4464-C294-4DD7D88F0E45}"/>
                </a:ext>
              </a:extLst>
            </p:cNvPr>
            <p:cNvSpPr txBox="1"/>
            <p:nvPr/>
          </p:nvSpPr>
          <p:spPr>
            <a:xfrm>
              <a:off x="7918090" y="6253941"/>
              <a:ext cx="505699" cy="404278"/>
            </a:xfrm>
            <a:prstGeom prst="rect">
              <a:avLst/>
            </a:prstGeom>
            <a:noFill/>
          </p:spPr>
          <p:txBody>
            <a:bodyPr wrap="none" rtlCol="0">
              <a:spAutoFit/>
            </a:bodyPr>
            <a:lstStyle/>
            <a:p>
              <a:pPr algn="ctr"/>
              <a:r>
                <a:rPr lang="fr-CA" sz="1600" dirty="0"/>
                <a:t>Buddy</a:t>
              </a:r>
              <a:br>
                <a:rPr lang="fr-CA" sz="1600" dirty="0"/>
              </a:br>
              <a:r>
                <a:rPr lang="fr-CA" sz="1600" dirty="0"/>
                <a:t>System</a:t>
              </a:r>
              <a:endParaRPr lang="fr-CA" sz="1600" dirty="0">
                <a:solidFill>
                  <a:schemeClr val="accent3">
                    <a:lumMod val="75000"/>
                  </a:schemeClr>
                </a:solidFill>
              </a:endParaRPr>
            </a:p>
          </p:txBody>
        </p:sp>
      </p:grpSp>
    </p:spTree>
    <p:extLst>
      <p:ext uri="{BB962C8B-B14F-4D97-AF65-F5344CB8AC3E}">
        <p14:creationId xmlns:p14="http://schemas.microsoft.com/office/powerpoint/2010/main" val="295348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cel document">
            <a:extLst>
              <a:ext uri="{FF2B5EF4-FFF2-40B4-BE49-F238E27FC236}">
                <a16:creationId xmlns:a16="http://schemas.microsoft.com/office/drawing/2014/main" id="{27221C6A-E4B0-A5E7-170D-611A6B71B61B}"/>
              </a:ext>
            </a:extLst>
          </p:cNvPr>
          <p:cNvPicPr>
            <a:picLocks noChangeAspect="1"/>
          </p:cNvPicPr>
          <p:nvPr/>
        </p:nvPicPr>
        <p:blipFill>
          <a:blip r:embed="rId4"/>
          <a:stretch>
            <a:fillRect/>
          </a:stretch>
        </p:blipFill>
        <p:spPr>
          <a:xfrm>
            <a:off x="1633228" y="4946231"/>
            <a:ext cx="998542" cy="998542"/>
          </a:xfrm>
          <a:prstGeom prst="rect">
            <a:avLst/>
          </a:prstGeom>
        </p:spPr>
      </p:pic>
      <p:grpSp>
        <p:nvGrpSpPr>
          <p:cNvPr id="6" name="Group 5" descr="buddy system">
            <a:extLst>
              <a:ext uri="{FF2B5EF4-FFF2-40B4-BE49-F238E27FC236}">
                <a16:creationId xmlns:a16="http://schemas.microsoft.com/office/drawing/2014/main" id="{4E93052A-6670-554A-777E-EDFA74FC7892}"/>
              </a:ext>
            </a:extLst>
          </p:cNvPr>
          <p:cNvGrpSpPr/>
          <p:nvPr>
            <p:custDataLst>
              <p:tags r:id="rId1"/>
            </p:custDataLst>
          </p:nvPr>
        </p:nvGrpSpPr>
        <p:grpSpPr>
          <a:xfrm>
            <a:off x="2165445" y="4692062"/>
            <a:ext cx="1589664" cy="1500795"/>
            <a:chOff x="7702685" y="5546994"/>
            <a:chExt cx="1032639" cy="1037557"/>
          </a:xfrm>
        </p:grpSpPr>
        <p:pic>
          <p:nvPicPr>
            <p:cNvPr id="7" name="Picture 6">
              <a:extLst>
                <a:ext uri="{FF2B5EF4-FFF2-40B4-BE49-F238E27FC236}">
                  <a16:creationId xmlns:a16="http://schemas.microsoft.com/office/drawing/2014/main" id="{879E8B69-F305-4F8C-058B-6A1F215FFD60}"/>
                </a:ext>
              </a:extLst>
            </p:cNvPr>
            <p:cNvPicPr>
              <a:picLocks noChangeAspect="1"/>
            </p:cNvPicPr>
            <p:nvPr/>
          </p:nvPicPr>
          <p:blipFill>
            <a:blip r:embed="rId5"/>
            <a:srcRect/>
            <a:stretch>
              <a:fillRect/>
            </a:stretch>
          </p:blipFill>
          <p:spPr>
            <a:xfrm rot="2745437">
              <a:off x="7687882" y="5561797"/>
              <a:ext cx="947384" cy="917778"/>
            </a:xfrm>
            <a:prstGeom prst="rect">
              <a:avLst/>
            </a:prstGeom>
          </p:spPr>
        </p:pic>
        <p:sp>
          <p:nvSpPr>
            <p:cNvPr id="8" name="TextBox 7">
              <a:extLst>
                <a:ext uri="{FF2B5EF4-FFF2-40B4-BE49-F238E27FC236}">
                  <a16:creationId xmlns:a16="http://schemas.microsoft.com/office/drawing/2014/main" id="{5F50417E-AD03-AB01-4189-7C1D6AEE4D61}"/>
                </a:ext>
              </a:extLst>
            </p:cNvPr>
            <p:cNvSpPr txBox="1"/>
            <p:nvPr/>
          </p:nvSpPr>
          <p:spPr>
            <a:xfrm>
              <a:off x="7761746" y="6329218"/>
              <a:ext cx="973578" cy="255333"/>
            </a:xfrm>
            <a:prstGeom prst="rect">
              <a:avLst/>
            </a:prstGeom>
            <a:noFill/>
          </p:spPr>
          <p:txBody>
            <a:bodyPr wrap="none" rtlCol="0">
              <a:spAutoFit/>
            </a:bodyPr>
            <a:lstStyle/>
            <a:p>
              <a:r>
                <a:rPr lang="en-CA" dirty="0"/>
                <a:t>Buddy System</a:t>
              </a:r>
              <a:endParaRPr lang="en-CA" dirty="0">
                <a:solidFill>
                  <a:schemeClr val="accent3">
                    <a:lumMod val="75000"/>
                  </a:schemeClr>
                </a:solidFill>
              </a:endParaRPr>
            </a:p>
          </p:txBody>
        </p:sp>
      </p:grpSp>
      <p:sp>
        <p:nvSpPr>
          <p:cNvPr id="2" name="Title 1"/>
          <p:cNvSpPr>
            <a:spLocks noGrp="1"/>
          </p:cNvSpPr>
          <p:nvPr>
            <p:ph type="title"/>
          </p:nvPr>
        </p:nvSpPr>
        <p:spPr/>
        <p:txBody>
          <a:bodyPr>
            <a:normAutofit/>
          </a:bodyPr>
          <a:lstStyle/>
          <a:p>
            <a:r>
              <a:rPr lang="en-CA" dirty="0"/>
              <a:t>Throughout the program</a:t>
            </a:r>
            <a:endParaRPr lang="en-CA" dirty="0">
              <a:solidFill>
                <a:schemeClr val="accent3">
                  <a:lumMod val="75000"/>
                </a:schemeClr>
              </a:solidFill>
            </a:endParaRPr>
          </a:p>
        </p:txBody>
      </p:sp>
      <p:sp>
        <p:nvSpPr>
          <p:cNvPr id="16" name="Right Arrow 15" descr="horizontal arrow going from week 1 to week 8"/>
          <p:cNvSpPr/>
          <p:nvPr/>
        </p:nvSpPr>
        <p:spPr>
          <a:xfrm>
            <a:off x="2235592" y="3429003"/>
            <a:ext cx="7589654" cy="1663015"/>
          </a:xfrm>
          <a:prstGeom prst="rightArrow">
            <a:avLst>
              <a:gd name="adj1" fmla="val 50000"/>
              <a:gd name="adj2" fmla="val 608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descr="debriefs"/>
          <p:cNvGrpSpPr/>
          <p:nvPr/>
        </p:nvGrpSpPr>
        <p:grpSpPr>
          <a:xfrm>
            <a:off x="2187989" y="2567472"/>
            <a:ext cx="880690" cy="1094535"/>
            <a:chOff x="856449" y="2855826"/>
            <a:chExt cx="880690" cy="1094535"/>
          </a:xfrm>
        </p:grpSpPr>
        <p:pic>
          <p:nvPicPr>
            <p:cNvPr id="55" name="Picture 54"/>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56" name="TextBox 55"/>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58" name="Group 57" descr="debriefs"/>
          <p:cNvGrpSpPr/>
          <p:nvPr/>
        </p:nvGrpSpPr>
        <p:grpSpPr>
          <a:xfrm>
            <a:off x="3141196" y="2567472"/>
            <a:ext cx="880690" cy="1094535"/>
            <a:chOff x="856449" y="2855826"/>
            <a:chExt cx="880690" cy="1094535"/>
          </a:xfrm>
        </p:grpSpPr>
        <p:pic>
          <p:nvPicPr>
            <p:cNvPr id="59" name="Picture 58"/>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0" name="TextBox 59"/>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61" name="Group 60" descr="debriefs"/>
          <p:cNvGrpSpPr/>
          <p:nvPr/>
        </p:nvGrpSpPr>
        <p:grpSpPr>
          <a:xfrm>
            <a:off x="4094403" y="2567472"/>
            <a:ext cx="880690" cy="1094535"/>
            <a:chOff x="856449" y="2855826"/>
            <a:chExt cx="880690" cy="1094535"/>
          </a:xfrm>
        </p:grpSpPr>
        <p:pic>
          <p:nvPicPr>
            <p:cNvPr id="62" name="Picture 61"/>
            <p:cNvPicPr>
              <a:picLocks noChangeAspect="1"/>
            </p:cNvPicPr>
            <p:nvPr/>
          </p:nvPicPr>
          <p:blipFill>
            <a:blip r:embed="rId6">
              <a:grayscl/>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3" name="TextBox 62"/>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64" name="Group 63" descr="debriefs"/>
          <p:cNvGrpSpPr/>
          <p:nvPr/>
        </p:nvGrpSpPr>
        <p:grpSpPr>
          <a:xfrm>
            <a:off x="5047610" y="2567472"/>
            <a:ext cx="880690" cy="1094535"/>
            <a:chOff x="856449" y="2855826"/>
            <a:chExt cx="880690" cy="1094535"/>
          </a:xfrm>
        </p:grpSpPr>
        <p:pic>
          <p:nvPicPr>
            <p:cNvPr id="65" name="Picture 64"/>
            <p:cNvPicPr>
              <a:picLocks noChangeAspect="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6" name="TextBox 65"/>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67" name="Group 66" descr="debriefs"/>
          <p:cNvGrpSpPr/>
          <p:nvPr/>
        </p:nvGrpSpPr>
        <p:grpSpPr>
          <a:xfrm>
            <a:off x="6000817" y="2567472"/>
            <a:ext cx="880690" cy="1094535"/>
            <a:chOff x="856449" y="2855826"/>
            <a:chExt cx="880690" cy="1094535"/>
          </a:xfrm>
        </p:grpSpPr>
        <p:pic>
          <p:nvPicPr>
            <p:cNvPr id="68" name="Picture 67"/>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9" name="TextBox 68"/>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70" name="Group 69" descr="debriefs"/>
          <p:cNvGrpSpPr/>
          <p:nvPr/>
        </p:nvGrpSpPr>
        <p:grpSpPr>
          <a:xfrm>
            <a:off x="6954024" y="2567472"/>
            <a:ext cx="880690" cy="1094535"/>
            <a:chOff x="856449" y="2855826"/>
            <a:chExt cx="880690" cy="1094535"/>
          </a:xfrm>
        </p:grpSpPr>
        <p:pic>
          <p:nvPicPr>
            <p:cNvPr id="71" name="Picture 70"/>
            <p:cNvPicPr>
              <a:picLocks noChangeAspect="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72" name="TextBox 71"/>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73" name="Group 72" descr="debriefs"/>
          <p:cNvGrpSpPr/>
          <p:nvPr/>
        </p:nvGrpSpPr>
        <p:grpSpPr>
          <a:xfrm>
            <a:off x="7907231" y="2567472"/>
            <a:ext cx="880690" cy="1094535"/>
            <a:chOff x="856449" y="2855826"/>
            <a:chExt cx="880690" cy="1094535"/>
          </a:xfrm>
        </p:grpSpPr>
        <p:pic>
          <p:nvPicPr>
            <p:cNvPr id="74" name="Picture 73"/>
            <p:cNvPicPr>
              <a:picLocks noChangeAspect="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75" name="TextBox 74"/>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76" name="Group 75" descr="debriefs"/>
          <p:cNvGrpSpPr/>
          <p:nvPr/>
        </p:nvGrpSpPr>
        <p:grpSpPr>
          <a:xfrm>
            <a:off x="8860441" y="2567472"/>
            <a:ext cx="880690" cy="1094535"/>
            <a:chOff x="856449" y="2855826"/>
            <a:chExt cx="880690" cy="1094535"/>
          </a:xfrm>
        </p:grpSpPr>
        <p:pic>
          <p:nvPicPr>
            <p:cNvPr id="77" name="Picture 76"/>
            <p:cNvPicPr>
              <a:picLocks noChangeAspect="1"/>
            </p:cNvPicPr>
            <p:nvPr/>
          </p:nvPicPr>
          <p:blipFill>
            <a:blip r:embed="rId6">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78" name="TextBox 77"/>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sp>
        <p:nvSpPr>
          <p:cNvPr id="4" name="TextBox 3"/>
          <p:cNvSpPr txBox="1"/>
          <p:nvPr/>
        </p:nvSpPr>
        <p:spPr>
          <a:xfrm>
            <a:off x="2295476" y="3845012"/>
            <a:ext cx="894732" cy="830997"/>
          </a:xfrm>
          <a:prstGeom prst="rect">
            <a:avLst/>
          </a:prstGeom>
          <a:noFill/>
        </p:spPr>
        <p:txBody>
          <a:bodyPr wrap="none" rtlCol="0">
            <a:spAutoFit/>
          </a:bodyPr>
          <a:lstStyle/>
          <a:p>
            <a:r>
              <a:rPr lang="fr-CA" sz="2400" dirty="0" err="1">
                <a:solidFill>
                  <a:schemeClr val="bg1"/>
                </a:solidFill>
              </a:rPr>
              <a:t>Week</a:t>
            </a:r>
            <a:endParaRPr lang="fr-CA" sz="2400" dirty="0">
              <a:solidFill>
                <a:schemeClr val="bg1"/>
              </a:solidFill>
            </a:endParaRPr>
          </a:p>
          <a:p>
            <a:pPr algn="ctr"/>
            <a:r>
              <a:rPr lang="fr-CA" sz="2400" dirty="0">
                <a:solidFill>
                  <a:schemeClr val="bg1"/>
                </a:solidFill>
              </a:rPr>
              <a:t>1</a:t>
            </a:r>
            <a:endParaRPr lang="en-US" sz="2400" dirty="0">
              <a:solidFill>
                <a:schemeClr val="bg1"/>
              </a:solidFill>
            </a:endParaRPr>
          </a:p>
        </p:txBody>
      </p:sp>
      <p:sp>
        <p:nvSpPr>
          <p:cNvPr id="80" name="TextBox 79"/>
          <p:cNvSpPr txBox="1"/>
          <p:nvPr/>
        </p:nvSpPr>
        <p:spPr>
          <a:xfrm>
            <a:off x="8724183" y="3845012"/>
            <a:ext cx="894732" cy="830997"/>
          </a:xfrm>
          <a:prstGeom prst="rect">
            <a:avLst/>
          </a:prstGeom>
          <a:noFill/>
        </p:spPr>
        <p:txBody>
          <a:bodyPr wrap="none" rtlCol="0">
            <a:spAutoFit/>
          </a:bodyPr>
          <a:lstStyle/>
          <a:p>
            <a:r>
              <a:rPr lang="fr-CA" sz="2400" dirty="0" err="1">
                <a:solidFill>
                  <a:schemeClr val="bg1"/>
                </a:solidFill>
              </a:rPr>
              <a:t>Week</a:t>
            </a:r>
            <a:endParaRPr lang="fr-CA" sz="2400" dirty="0">
              <a:solidFill>
                <a:schemeClr val="bg1"/>
              </a:solidFill>
            </a:endParaRPr>
          </a:p>
          <a:p>
            <a:pPr algn="ctr"/>
            <a:r>
              <a:rPr lang="fr-CA" sz="2400" dirty="0">
                <a:solidFill>
                  <a:schemeClr val="bg1"/>
                </a:solidFill>
              </a:rPr>
              <a:t>8</a:t>
            </a:r>
            <a:endParaRPr lang="en-US" sz="2400" dirty="0">
              <a:solidFill>
                <a:schemeClr val="bg1"/>
              </a:solidFill>
            </a:endParaRPr>
          </a:p>
        </p:txBody>
      </p:sp>
      <p:grpSp>
        <p:nvGrpSpPr>
          <p:cNvPr id="42" name="Group 41" descr="sub-group">
            <a:extLst>
              <a:ext uri="{FF2B5EF4-FFF2-40B4-BE49-F238E27FC236}">
                <a16:creationId xmlns:a16="http://schemas.microsoft.com/office/drawing/2014/main" id="{ED624F8D-DEC1-8366-7734-82E2B6993CBD}"/>
              </a:ext>
            </a:extLst>
          </p:cNvPr>
          <p:cNvGrpSpPr/>
          <p:nvPr/>
        </p:nvGrpSpPr>
        <p:grpSpPr>
          <a:xfrm>
            <a:off x="4012075" y="1443848"/>
            <a:ext cx="1045351" cy="867571"/>
            <a:chOff x="802409" y="2147845"/>
            <a:chExt cx="1045351" cy="867571"/>
          </a:xfrm>
        </p:grpSpPr>
        <p:sp>
          <p:nvSpPr>
            <p:cNvPr id="43" name="TextBox 42">
              <a:extLst>
                <a:ext uri="{FF2B5EF4-FFF2-40B4-BE49-F238E27FC236}">
                  <a16:creationId xmlns:a16="http://schemas.microsoft.com/office/drawing/2014/main" id="{FE96311C-3BB7-3FF5-13EE-E7EFB7C46753}"/>
                </a:ext>
              </a:extLst>
            </p:cNvPr>
            <p:cNvSpPr txBox="1"/>
            <p:nvPr/>
          </p:nvSpPr>
          <p:spPr>
            <a:xfrm>
              <a:off x="802409" y="2147845"/>
              <a:ext cx="1045351" cy="338554"/>
            </a:xfrm>
            <a:prstGeom prst="rect">
              <a:avLst/>
            </a:prstGeom>
            <a:noFill/>
          </p:spPr>
          <p:txBody>
            <a:bodyPr wrap="none" rtlCol="0">
              <a:spAutoFit/>
            </a:bodyPr>
            <a:lstStyle/>
            <a:p>
              <a:r>
                <a:rPr lang="en-CA" sz="1600" dirty="0"/>
                <a:t>Sub-group</a:t>
              </a:r>
              <a:endParaRPr lang="en-CA" sz="1600" dirty="0">
                <a:solidFill>
                  <a:schemeClr val="accent3">
                    <a:lumMod val="75000"/>
                  </a:schemeClr>
                </a:solidFill>
              </a:endParaRPr>
            </a:p>
          </p:txBody>
        </p:sp>
        <p:grpSp>
          <p:nvGrpSpPr>
            <p:cNvPr id="44" name="Group 43">
              <a:extLst>
                <a:ext uri="{FF2B5EF4-FFF2-40B4-BE49-F238E27FC236}">
                  <a16:creationId xmlns:a16="http://schemas.microsoft.com/office/drawing/2014/main" id="{373BE85E-063D-FD27-BB68-6CC59534A534}"/>
                </a:ext>
              </a:extLst>
            </p:cNvPr>
            <p:cNvGrpSpPr/>
            <p:nvPr/>
          </p:nvGrpSpPr>
          <p:grpSpPr>
            <a:xfrm>
              <a:off x="1010965" y="2444629"/>
              <a:ext cx="579621" cy="570787"/>
              <a:chOff x="3242905" y="5446280"/>
              <a:chExt cx="1219508" cy="1049915"/>
            </a:xfrm>
          </p:grpSpPr>
          <p:pic>
            <p:nvPicPr>
              <p:cNvPr id="45" name="Picture 44">
                <a:extLst>
                  <a:ext uri="{FF2B5EF4-FFF2-40B4-BE49-F238E27FC236}">
                    <a16:creationId xmlns:a16="http://schemas.microsoft.com/office/drawing/2014/main" id="{43EDD09B-07A8-5DE7-F1C5-E4C88F8F2C73}"/>
                  </a:ext>
                </a:extLst>
              </p:cNvPr>
              <p:cNvPicPr>
                <a:picLocks noChangeAspect="1"/>
              </p:cNvPicPr>
              <p:nvPr/>
            </p:nvPicPr>
            <p:blipFill>
              <a:blip r:embed="rId7">
                <a:duotone>
                  <a:schemeClr val="accent2">
                    <a:shade val="45000"/>
                    <a:satMod val="135000"/>
                  </a:schemeClr>
                  <a:prstClr val="white"/>
                </a:duotone>
              </a:blip>
              <a:stretch>
                <a:fillRect/>
              </a:stretch>
            </p:blipFill>
            <p:spPr>
              <a:xfrm>
                <a:off x="3242905" y="5455300"/>
                <a:ext cx="1143000" cy="1019175"/>
              </a:xfrm>
              <a:prstGeom prst="rect">
                <a:avLst/>
              </a:prstGeom>
            </p:spPr>
          </p:pic>
          <p:pic>
            <p:nvPicPr>
              <p:cNvPr id="46" name="Picture 45">
                <a:extLst>
                  <a:ext uri="{FF2B5EF4-FFF2-40B4-BE49-F238E27FC236}">
                    <a16:creationId xmlns:a16="http://schemas.microsoft.com/office/drawing/2014/main" id="{2A8E71FF-10F5-4100-05BA-ACE9151C90C6}"/>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47" name="Picture 46">
                <a:extLst>
                  <a:ext uri="{FF2B5EF4-FFF2-40B4-BE49-F238E27FC236}">
                    <a16:creationId xmlns:a16="http://schemas.microsoft.com/office/drawing/2014/main" id="{22686BAB-3B93-E13D-BF8F-4353D75D1F4B}"/>
                  </a:ext>
                </a:extLst>
              </p:cNvPr>
              <p:cNvPicPr>
                <a:picLocks noChangeAspect="1"/>
              </p:cNvPicPr>
              <p:nvPr/>
            </p:nvPicPr>
            <p:blipFill>
              <a:blip r:embed="rId9">
                <a:clrChange>
                  <a:clrFrom>
                    <a:srgbClr val="FFFFFF"/>
                  </a:clrFrom>
                  <a:clrTo>
                    <a:srgbClr val="FFFFFF">
                      <a:alpha val="0"/>
                    </a:srgbClr>
                  </a:clrTo>
                </a:clrChange>
                <a:duotone>
                  <a:prstClr val="black"/>
                  <a:schemeClr val="accent5">
                    <a:tint val="45000"/>
                    <a:satMod val="400000"/>
                  </a:schemeClr>
                </a:duotone>
              </a:blip>
              <a:stretch>
                <a:fillRect/>
              </a:stretch>
            </p:blipFill>
            <p:spPr>
              <a:xfrm>
                <a:off x="3538488" y="5446280"/>
                <a:ext cx="923925" cy="990600"/>
              </a:xfrm>
              <a:prstGeom prst="rect">
                <a:avLst/>
              </a:prstGeom>
            </p:spPr>
          </p:pic>
        </p:grpSp>
      </p:grpSp>
      <p:grpSp>
        <p:nvGrpSpPr>
          <p:cNvPr id="48" name="Group 47" descr="sub-group">
            <a:extLst>
              <a:ext uri="{FF2B5EF4-FFF2-40B4-BE49-F238E27FC236}">
                <a16:creationId xmlns:a16="http://schemas.microsoft.com/office/drawing/2014/main" id="{0960C32E-F257-C4E4-1BD2-968B6DB582BB}"/>
              </a:ext>
            </a:extLst>
          </p:cNvPr>
          <p:cNvGrpSpPr/>
          <p:nvPr/>
        </p:nvGrpSpPr>
        <p:grpSpPr>
          <a:xfrm>
            <a:off x="5868227" y="1444658"/>
            <a:ext cx="1045351" cy="866758"/>
            <a:chOff x="759917" y="2148658"/>
            <a:chExt cx="1045351" cy="866758"/>
          </a:xfrm>
        </p:grpSpPr>
        <p:sp>
          <p:nvSpPr>
            <p:cNvPr id="49" name="TextBox 48">
              <a:extLst>
                <a:ext uri="{FF2B5EF4-FFF2-40B4-BE49-F238E27FC236}">
                  <a16:creationId xmlns:a16="http://schemas.microsoft.com/office/drawing/2014/main" id="{5BEDDDA0-79EB-4C86-94FA-77DF74499583}"/>
                </a:ext>
              </a:extLst>
            </p:cNvPr>
            <p:cNvSpPr txBox="1"/>
            <p:nvPr/>
          </p:nvSpPr>
          <p:spPr>
            <a:xfrm>
              <a:off x="759917" y="2148658"/>
              <a:ext cx="1045351" cy="338554"/>
            </a:xfrm>
            <a:prstGeom prst="rect">
              <a:avLst/>
            </a:prstGeom>
            <a:noFill/>
          </p:spPr>
          <p:txBody>
            <a:bodyPr wrap="none" rtlCol="0">
              <a:spAutoFit/>
            </a:bodyPr>
            <a:lstStyle/>
            <a:p>
              <a:r>
                <a:rPr lang="en-CA" sz="1600" dirty="0"/>
                <a:t>Sub-group</a:t>
              </a:r>
              <a:endParaRPr lang="en-CA" sz="1600" dirty="0">
                <a:solidFill>
                  <a:schemeClr val="accent3">
                    <a:lumMod val="75000"/>
                  </a:schemeClr>
                </a:solidFill>
              </a:endParaRPr>
            </a:p>
          </p:txBody>
        </p:sp>
        <p:grpSp>
          <p:nvGrpSpPr>
            <p:cNvPr id="50" name="Group 49">
              <a:extLst>
                <a:ext uri="{FF2B5EF4-FFF2-40B4-BE49-F238E27FC236}">
                  <a16:creationId xmlns:a16="http://schemas.microsoft.com/office/drawing/2014/main" id="{94D379B5-44B9-9330-B0A4-2A985C5BB425}"/>
                </a:ext>
              </a:extLst>
            </p:cNvPr>
            <p:cNvGrpSpPr/>
            <p:nvPr/>
          </p:nvGrpSpPr>
          <p:grpSpPr>
            <a:xfrm>
              <a:off x="1010965" y="2444629"/>
              <a:ext cx="579621" cy="570787"/>
              <a:chOff x="3242905" y="5446280"/>
              <a:chExt cx="1219508" cy="1049915"/>
            </a:xfrm>
          </p:grpSpPr>
          <p:pic>
            <p:nvPicPr>
              <p:cNvPr id="51" name="Picture 50">
                <a:extLst>
                  <a:ext uri="{FF2B5EF4-FFF2-40B4-BE49-F238E27FC236}">
                    <a16:creationId xmlns:a16="http://schemas.microsoft.com/office/drawing/2014/main" id="{82F29C20-5007-4721-5B30-C17F822F2D1B}"/>
                  </a:ext>
                </a:extLst>
              </p:cNvPr>
              <p:cNvPicPr>
                <a:picLocks noChangeAspect="1"/>
              </p:cNvPicPr>
              <p:nvPr/>
            </p:nvPicPr>
            <p:blipFill>
              <a:blip r:embed="rId7">
                <a:duotone>
                  <a:schemeClr val="accent4">
                    <a:shade val="45000"/>
                    <a:satMod val="135000"/>
                  </a:schemeClr>
                  <a:prstClr val="white"/>
                </a:duotone>
              </a:blip>
              <a:stretch>
                <a:fillRect/>
              </a:stretch>
            </p:blipFill>
            <p:spPr>
              <a:xfrm>
                <a:off x="3242905" y="5455300"/>
                <a:ext cx="1143000" cy="1019175"/>
              </a:xfrm>
              <a:prstGeom prst="rect">
                <a:avLst/>
              </a:prstGeom>
            </p:spPr>
          </p:pic>
          <p:pic>
            <p:nvPicPr>
              <p:cNvPr id="52" name="Picture 51">
                <a:extLst>
                  <a:ext uri="{FF2B5EF4-FFF2-40B4-BE49-F238E27FC236}">
                    <a16:creationId xmlns:a16="http://schemas.microsoft.com/office/drawing/2014/main" id="{5A0694AC-2F77-DB1A-B56D-3DBF0B90B228}"/>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53" name="Picture 52">
                <a:extLst>
                  <a:ext uri="{FF2B5EF4-FFF2-40B4-BE49-F238E27FC236}">
                    <a16:creationId xmlns:a16="http://schemas.microsoft.com/office/drawing/2014/main" id="{1DEF86B0-A6CB-FF5F-7FF2-7D2E3128FD60}"/>
                  </a:ext>
                </a:extLst>
              </p:cNvPr>
              <p:cNvPicPr>
                <a:picLocks noChangeAspect="1"/>
              </p:cNvPicPr>
              <p:nvPr/>
            </p:nvPicPr>
            <p:blipFill>
              <a:blip r:embed="rId9">
                <a:clrChange>
                  <a:clrFrom>
                    <a:srgbClr val="FFFFFF"/>
                  </a:clrFrom>
                  <a:clrTo>
                    <a:srgbClr val="FFFFFF">
                      <a:alpha val="0"/>
                    </a:srgbClr>
                  </a:clrTo>
                </a:clrChange>
                <a:duotone>
                  <a:prstClr val="black"/>
                  <a:schemeClr val="accent1">
                    <a:tint val="45000"/>
                    <a:satMod val="400000"/>
                  </a:schemeClr>
                </a:duotone>
              </a:blip>
              <a:stretch>
                <a:fillRect/>
              </a:stretch>
            </p:blipFill>
            <p:spPr>
              <a:xfrm>
                <a:off x="3538488" y="5446280"/>
                <a:ext cx="923925" cy="990600"/>
              </a:xfrm>
              <a:prstGeom prst="rect">
                <a:avLst/>
              </a:prstGeom>
            </p:spPr>
          </p:pic>
        </p:grpSp>
      </p:grpSp>
      <p:grpSp>
        <p:nvGrpSpPr>
          <p:cNvPr id="54" name="Group 53" descr="sub-group">
            <a:extLst>
              <a:ext uri="{FF2B5EF4-FFF2-40B4-BE49-F238E27FC236}">
                <a16:creationId xmlns:a16="http://schemas.microsoft.com/office/drawing/2014/main" id="{A86E208D-91D3-EB42-ECEE-3CCBF6FF8530}"/>
              </a:ext>
            </a:extLst>
          </p:cNvPr>
          <p:cNvGrpSpPr/>
          <p:nvPr/>
        </p:nvGrpSpPr>
        <p:grpSpPr>
          <a:xfrm>
            <a:off x="7763480" y="1444658"/>
            <a:ext cx="1045351" cy="866758"/>
            <a:chOff x="756526" y="2148658"/>
            <a:chExt cx="1045351" cy="866758"/>
          </a:xfrm>
        </p:grpSpPr>
        <p:sp>
          <p:nvSpPr>
            <p:cNvPr id="57" name="TextBox 56">
              <a:extLst>
                <a:ext uri="{FF2B5EF4-FFF2-40B4-BE49-F238E27FC236}">
                  <a16:creationId xmlns:a16="http://schemas.microsoft.com/office/drawing/2014/main" id="{A7F1690A-C701-A2DF-4CC4-8B7260CEA8E2}"/>
                </a:ext>
              </a:extLst>
            </p:cNvPr>
            <p:cNvSpPr txBox="1"/>
            <p:nvPr/>
          </p:nvSpPr>
          <p:spPr>
            <a:xfrm>
              <a:off x="756526" y="2148658"/>
              <a:ext cx="1045351" cy="338554"/>
            </a:xfrm>
            <a:prstGeom prst="rect">
              <a:avLst/>
            </a:prstGeom>
            <a:noFill/>
          </p:spPr>
          <p:txBody>
            <a:bodyPr wrap="none" rtlCol="0">
              <a:spAutoFit/>
            </a:bodyPr>
            <a:lstStyle/>
            <a:p>
              <a:r>
                <a:rPr lang="en-CA" sz="1600" dirty="0"/>
                <a:t>Sub-group</a:t>
              </a:r>
              <a:endParaRPr lang="en-CA" sz="1600" dirty="0">
                <a:solidFill>
                  <a:schemeClr val="accent3">
                    <a:lumMod val="75000"/>
                  </a:schemeClr>
                </a:solidFill>
              </a:endParaRPr>
            </a:p>
          </p:txBody>
        </p:sp>
        <p:grpSp>
          <p:nvGrpSpPr>
            <p:cNvPr id="79" name="Group 78">
              <a:extLst>
                <a:ext uri="{FF2B5EF4-FFF2-40B4-BE49-F238E27FC236}">
                  <a16:creationId xmlns:a16="http://schemas.microsoft.com/office/drawing/2014/main" id="{0803D6BF-FEC6-3F7D-D07D-5AD53A659430}"/>
                </a:ext>
              </a:extLst>
            </p:cNvPr>
            <p:cNvGrpSpPr/>
            <p:nvPr/>
          </p:nvGrpSpPr>
          <p:grpSpPr>
            <a:xfrm>
              <a:off x="1010965" y="2444629"/>
              <a:ext cx="579621" cy="570787"/>
              <a:chOff x="3242905" y="5446280"/>
              <a:chExt cx="1219508" cy="1049915"/>
            </a:xfrm>
          </p:grpSpPr>
          <p:pic>
            <p:nvPicPr>
              <p:cNvPr id="81" name="Picture 80">
                <a:extLst>
                  <a:ext uri="{FF2B5EF4-FFF2-40B4-BE49-F238E27FC236}">
                    <a16:creationId xmlns:a16="http://schemas.microsoft.com/office/drawing/2014/main" id="{D4EBD85D-D465-9C06-C329-693D07B48C4C}"/>
                  </a:ext>
                </a:extLst>
              </p:cNvPr>
              <p:cNvPicPr>
                <a:picLocks noChangeAspect="1"/>
              </p:cNvPicPr>
              <p:nvPr/>
            </p:nvPicPr>
            <p:blipFill>
              <a:blip r:embed="rId7">
                <a:duotone>
                  <a:schemeClr val="accent4">
                    <a:shade val="45000"/>
                    <a:satMod val="135000"/>
                  </a:schemeClr>
                  <a:prstClr val="white"/>
                </a:duotone>
              </a:blip>
              <a:stretch>
                <a:fillRect/>
              </a:stretch>
            </p:blipFill>
            <p:spPr>
              <a:xfrm>
                <a:off x="3242905" y="5455300"/>
                <a:ext cx="1143000" cy="1019175"/>
              </a:xfrm>
              <a:prstGeom prst="rect">
                <a:avLst/>
              </a:prstGeom>
            </p:spPr>
          </p:pic>
          <p:pic>
            <p:nvPicPr>
              <p:cNvPr id="82" name="Picture 81">
                <a:extLst>
                  <a:ext uri="{FF2B5EF4-FFF2-40B4-BE49-F238E27FC236}">
                    <a16:creationId xmlns:a16="http://schemas.microsoft.com/office/drawing/2014/main" id="{0A18296D-A2DE-1616-5F29-CA0B960AE2E3}"/>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83" name="Picture 82">
                <a:extLst>
                  <a:ext uri="{FF2B5EF4-FFF2-40B4-BE49-F238E27FC236}">
                    <a16:creationId xmlns:a16="http://schemas.microsoft.com/office/drawing/2014/main" id="{439CDAB2-D9F1-51C6-24A4-04117CB1A6F9}"/>
                  </a:ext>
                </a:extLst>
              </p:cNvPr>
              <p:cNvPicPr>
                <a:picLocks noChangeAspect="1"/>
              </p:cNvPicPr>
              <p:nvPr/>
            </p:nvPicPr>
            <p:blipFill>
              <a:blip r:embed="rId9">
                <a:clrChange>
                  <a:clrFrom>
                    <a:srgbClr val="FFFFFF"/>
                  </a:clrFrom>
                  <a:clrTo>
                    <a:srgbClr val="FFFFFF">
                      <a:alpha val="0"/>
                    </a:srgbClr>
                  </a:clrTo>
                </a:clrChange>
                <a:grayscl/>
              </a:blip>
              <a:stretch>
                <a:fillRect/>
              </a:stretch>
            </p:blipFill>
            <p:spPr>
              <a:xfrm>
                <a:off x="3538488" y="5446280"/>
                <a:ext cx="923925" cy="990600"/>
              </a:xfrm>
              <a:prstGeom prst="rect">
                <a:avLst/>
              </a:prstGeom>
            </p:spPr>
          </p:pic>
        </p:grpSp>
      </p:grpSp>
    </p:spTree>
    <p:extLst>
      <p:ext uri="{BB962C8B-B14F-4D97-AF65-F5344CB8AC3E}">
        <p14:creationId xmlns:p14="http://schemas.microsoft.com/office/powerpoint/2010/main" val="84752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500"/>
                                        <p:tgtEl>
                                          <p:spTgt spid="58"/>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fade">
                                      <p:cBhvr>
                                        <p:cTn id="36" dur="500"/>
                                        <p:tgtEl>
                                          <p:spTgt spid="67"/>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500"/>
                                        <p:tgtEl>
                                          <p:spTgt spid="70"/>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fade">
                                      <p:cBhvr>
                                        <p:cTn id="44" dur="500"/>
                                        <p:tgtEl>
                                          <p:spTgt spid="73"/>
                                        </p:tgtEl>
                                      </p:cBhvr>
                                    </p:animEffect>
                                  </p:childTnLst>
                                </p:cTn>
                              </p:par>
                            </p:childTnLst>
                          </p:cTn>
                        </p:par>
                        <p:par>
                          <p:cTn id="45" fill="hold">
                            <p:stCondLst>
                              <p:cond delay="3500"/>
                            </p:stCondLst>
                            <p:childTnLst>
                              <p:par>
                                <p:cTn id="46" presetID="10" presetClass="entr" presetSubtype="0" fill="hold" nodeType="after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fade">
                                      <p:cBhvr>
                                        <p:cTn id="48" dur="500"/>
                                        <p:tgtEl>
                                          <p:spTgt spid="7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2.77778E-7 2.59259E-6 L 0.72656 -0.0044 " pathEditMode="relative" rAng="0" ptsTypes="AA">
                                      <p:cBhvr>
                                        <p:cTn id="57" dur="2000" fill="hold"/>
                                        <p:tgtEl>
                                          <p:spTgt spid="6">
                                            <p:bg/>
                                          </p:spTgt>
                                        </p:tgtEl>
                                        <p:attrNameLst>
                                          <p:attrName>ppt_x</p:attrName>
                                          <p:attrName>ppt_y</p:attrName>
                                        </p:attrNameLst>
                                      </p:cBhvr>
                                      <p:by x="0" y="0"/>
                                      <p:from x="0" y="0"/>
                                      <p:to x="0" y="0"/>
                                      <p:rCtr x="36319"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80E42A-3C8F-F218-486A-5C7A04389890}"/>
              </a:ext>
            </a:extLst>
          </p:cNvPr>
          <p:cNvPicPr>
            <a:picLocks noChangeAspect="1"/>
          </p:cNvPicPr>
          <p:nvPr>
            <p:custDataLst>
              <p:tags r:id="rId1"/>
            </p:custDataLst>
          </p:nvPr>
        </p:nvPicPr>
        <p:blipFill>
          <a:blip r:embed="rId4">
            <a:duotone>
              <a:schemeClr val="accent1">
                <a:shade val="45000"/>
                <a:satMod val="135000"/>
              </a:schemeClr>
              <a:prstClr val="white"/>
            </a:duotone>
          </a:blip>
          <a:srcRect/>
          <a:stretch>
            <a:fillRect/>
          </a:stretch>
        </p:blipFill>
        <p:spPr>
          <a:xfrm>
            <a:off x="4151784" y="3096490"/>
            <a:ext cx="3384376" cy="3113626"/>
          </a:xfrm>
          <a:prstGeom prst="rect">
            <a:avLst/>
          </a:prstGeom>
        </p:spPr>
      </p:pic>
      <p:sp>
        <p:nvSpPr>
          <p:cNvPr id="2" name="Title 1"/>
          <p:cNvSpPr>
            <a:spLocks noGrp="1"/>
          </p:cNvSpPr>
          <p:nvPr>
            <p:ph type="title"/>
          </p:nvPr>
        </p:nvSpPr>
        <p:spPr/>
        <p:txBody>
          <a:bodyPr/>
          <a:lstStyle/>
          <a:p>
            <a:pPr lvl="0"/>
            <a:r>
              <a:rPr lang="en-US" dirty="0"/>
              <a:t>Gratitude journaling</a:t>
            </a:r>
            <a:endParaRPr lang="en-CA" dirty="0"/>
          </a:p>
        </p:txBody>
      </p:sp>
      <p:sp>
        <p:nvSpPr>
          <p:cNvPr id="3" name="Content Placeholder 2"/>
          <p:cNvSpPr>
            <a:spLocks noGrp="1"/>
          </p:cNvSpPr>
          <p:nvPr>
            <p:ph idx="1"/>
          </p:nvPr>
        </p:nvSpPr>
        <p:spPr/>
        <p:txBody>
          <a:bodyPr>
            <a:normAutofit/>
          </a:bodyPr>
          <a:lstStyle/>
          <a:p>
            <a:r>
              <a:rPr lang="en-CA" dirty="0"/>
              <a:t>Take a notebook that will serve you as your journaling reflection or diary – this is personal</a:t>
            </a:r>
          </a:p>
          <a:p>
            <a:r>
              <a:rPr lang="en-CA" dirty="0"/>
              <a:t>Let’s take 2 minutes to write down what you are grateful for</a:t>
            </a:r>
          </a:p>
        </p:txBody>
      </p:sp>
      <p:sp>
        <p:nvSpPr>
          <p:cNvPr id="5" name="Rectangle 4"/>
          <p:cNvSpPr/>
          <p:nvPr/>
        </p:nvSpPr>
        <p:spPr>
          <a:xfrm>
            <a:off x="3008719" y="6210116"/>
            <a:ext cx="6192688" cy="276999"/>
          </a:xfrm>
          <a:prstGeom prst="rect">
            <a:avLst/>
          </a:prstGeom>
        </p:spPr>
        <p:txBody>
          <a:bodyPr wrap="square">
            <a:spAutoFit/>
          </a:bodyPr>
          <a:lstStyle/>
          <a:p>
            <a:r>
              <a:rPr lang="en-CA" sz="1200" dirty="0">
                <a:hlinkClick r:id="rId5"/>
              </a:rPr>
              <a:t>http://greatergood.berkeley.edu/article/item/how_to_upgrade_your_gratitude_paractice</a:t>
            </a:r>
            <a:r>
              <a:rPr lang="en-CA" sz="1200" dirty="0"/>
              <a:t> </a:t>
            </a:r>
          </a:p>
        </p:txBody>
      </p:sp>
    </p:spTree>
    <p:extLst>
      <p:ext uri="{BB962C8B-B14F-4D97-AF65-F5344CB8AC3E}">
        <p14:creationId xmlns:p14="http://schemas.microsoft.com/office/powerpoint/2010/main" val="311356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96200" y="2104032"/>
            <a:ext cx="3273263" cy="2649936"/>
          </a:xfrm>
          <a:prstGeom prst="rect">
            <a:avLst/>
          </a:prstGeom>
        </p:spPr>
      </p:pic>
      <p:sp>
        <p:nvSpPr>
          <p:cNvPr id="2" name="Title 1"/>
          <p:cNvSpPr>
            <a:spLocks noGrp="1"/>
          </p:cNvSpPr>
          <p:nvPr>
            <p:ph type="title"/>
          </p:nvPr>
        </p:nvSpPr>
        <p:spPr/>
        <p:txBody>
          <a:bodyPr/>
          <a:lstStyle/>
          <a:p>
            <a:r>
              <a:rPr lang="en-US" dirty="0"/>
              <a:t>Practice – The basics </a:t>
            </a:r>
            <a:r>
              <a:rPr lang="en-CA" sz="3600" dirty="0"/>
              <a:t>(1/2)</a:t>
            </a:r>
            <a:endParaRPr lang="en-US" sz="3600" dirty="0"/>
          </a:p>
        </p:txBody>
      </p:sp>
      <p:sp>
        <p:nvSpPr>
          <p:cNvPr id="3" name="Content Placeholder 2"/>
          <p:cNvSpPr>
            <a:spLocks noGrp="1"/>
          </p:cNvSpPr>
          <p:nvPr>
            <p:ph idx="1"/>
          </p:nvPr>
        </p:nvSpPr>
        <p:spPr>
          <a:xfrm>
            <a:off x="1981200" y="1600200"/>
            <a:ext cx="8229600" cy="4781128"/>
          </a:xfrm>
        </p:spPr>
        <p:txBody>
          <a:bodyPr>
            <a:normAutofit/>
          </a:bodyPr>
          <a:lstStyle/>
          <a:p>
            <a:pPr lvl="0"/>
            <a:r>
              <a:rPr lang="en-US" dirty="0"/>
              <a:t>The intention of being (as opposed to doing)</a:t>
            </a:r>
          </a:p>
          <a:p>
            <a:pPr lvl="1"/>
            <a:r>
              <a:rPr lang="en-US" dirty="0"/>
              <a:t>Posture</a:t>
            </a:r>
          </a:p>
          <a:p>
            <a:pPr lvl="1"/>
            <a:r>
              <a:rPr lang="en-US" dirty="0"/>
              <a:t>Slightly tuck your chin</a:t>
            </a:r>
          </a:p>
          <a:p>
            <a:pPr lvl="1"/>
            <a:r>
              <a:rPr lang="en-US" dirty="0"/>
              <a:t>Mindset</a:t>
            </a:r>
          </a:p>
          <a:p>
            <a:pPr lvl="1"/>
            <a:r>
              <a:rPr lang="en-US" dirty="0"/>
              <a:t>Focus on the breathing</a:t>
            </a:r>
          </a:p>
          <a:p>
            <a:pPr lvl="1"/>
            <a:r>
              <a:rPr lang="en-US" dirty="0"/>
              <a:t>Notice</a:t>
            </a:r>
            <a:endParaRPr lang="en-CA" dirty="0"/>
          </a:p>
          <a:p>
            <a:r>
              <a:rPr lang="en-CA" dirty="0"/>
              <a:t>It is about feeling the way you feel, about noticing without judging</a:t>
            </a:r>
          </a:p>
        </p:txBody>
      </p:sp>
    </p:spTree>
    <p:extLst>
      <p:ext uri="{BB962C8B-B14F-4D97-AF65-F5344CB8AC3E}">
        <p14:creationId xmlns:p14="http://schemas.microsoft.com/office/powerpoint/2010/main" val="1411960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4" cstate="print"/>
          <a:srcRect/>
          <a:stretch>
            <a:fillRect/>
          </a:stretch>
        </p:blipFill>
        <p:spPr bwMode="auto">
          <a:xfrm flipH="1">
            <a:off x="8924888" y="908720"/>
            <a:ext cx="1282824" cy="2244942"/>
          </a:xfrm>
          <a:prstGeom prst="rect">
            <a:avLst/>
          </a:prstGeom>
          <a:noFill/>
        </p:spPr>
      </p:pic>
      <p:sp>
        <p:nvSpPr>
          <p:cNvPr id="2" name="Title 1"/>
          <p:cNvSpPr>
            <a:spLocks noGrp="1"/>
          </p:cNvSpPr>
          <p:nvPr>
            <p:ph type="title"/>
          </p:nvPr>
        </p:nvSpPr>
        <p:spPr/>
        <p:txBody>
          <a:bodyPr>
            <a:normAutofit/>
          </a:bodyPr>
          <a:lstStyle/>
          <a:p>
            <a:r>
              <a:rPr lang="en-CA" sz="3200" dirty="0"/>
              <a:t>Exercise – Exploring Mindfulness – Body Scan</a:t>
            </a:r>
            <a:endParaRPr lang="en-US" sz="3200" dirty="0">
              <a:solidFill>
                <a:schemeClr val="accent3"/>
              </a:solidFill>
            </a:endParaRPr>
          </a:p>
        </p:txBody>
      </p:sp>
      <p:sp>
        <p:nvSpPr>
          <p:cNvPr id="3" name="Content Placeholder 2"/>
          <p:cNvSpPr>
            <a:spLocks noGrp="1"/>
          </p:cNvSpPr>
          <p:nvPr>
            <p:ph idx="1"/>
          </p:nvPr>
        </p:nvSpPr>
        <p:spPr/>
        <p:txBody>
          <a:bodyPr>
            <a:noAutofit/>
          </a:bodyPr>
          <a:lstStyle/>
          <a:p>
            <a:r>
              <a:rPr lang="en-CA" sz="2800" dirty="0"/>
              <a:t>Time required: 5 minutes</a:t>
            </a:r>
          </a:p>
          <a:p>
            <a:r>
              <a:rPr lang="en-CA" sz="2800" dirty="0"/>
              <a:t>Take advantage of the opportunity and</a:t>
            </a:r>
            <a:br>
              <a:rPr lang="en-CA" sz="2800" dirty="0"/>
            </a:br>
            <a:r>
              <a:rPr lang="en-CA" sz="2800" dirty="0"/>
              <a:t>experience this exercise</a:t>
            </a:r>
          </a:p>
          <a:p>
            <a:r>
              <a:rPr lang="en-CA" sz="2800" dirty="0"/>
              <a:t>Sit comfortable with a straight position</a:t>
            </a:r>
          </a:p>
          <a:p>
            <a:r>
              <a:rPr lang="en-CA" sz="2800" dirty="0"/>
              <a:t>Feel free to close your eyes</a:t>
            </a:r>
          </a:p>
          <a:p>
            <a:r>
              <a:rPr lang="en-CA" sz="2800" dirty="0"/>
              <a:t>Follow my voice as I lead you through the exercise</a:t>
            </a:r>
          </a:p>
        </p:txBody>
      </p:sp>
      <p:grpSp>
        <p:nvGrpSpPr>
          <p:cNvPr id="8" name="Group 7">
            <a:extLst>
              <a:ext uri="{FF2B5EF4-FFF2-40B4-BE49-F238E27FC236}">
                <a16:creationId xmlns:a16="http://schemas.microsoft.com/office/drawing/2014/main" id="{1E0B5514-BD72-7198-966D-313467998AC1}"/>
              </a:ext>
            </a:extLst>
          </p:cNvPr>
          <p:cNvGrpSpPr/>
          <p:nvPr>
            <p:custDataLst>
              <p:tags r:id="rId1"/>
            </p:custDataLst>
          </p:nvPr>
        </p:nvGrpSpPr>
        <p:grpSpPr>
          <a:xfrm>
            <a:off x="4150282" y="6021631"/>
            <a:ext cx="803649" cy="818086"/>
            <a:chOff x="1691680" y="5343137"/>
            <a:chExt cx="803649" cy="818086"/>
          </a:xfrm>
        </p:grpSpPr>
        <p:pic>
          <p:nvPicPr>
            <p:cNvPr id="9" name="Picture 8">
              <a:extLst>
                <a:ext uri="{FF2B5EF4-FFF2-40B4-BE49-F238E27FC236}">
                  <a16:creationId xmlns:a16="http://schemas.microsoft.com/office/drawing/2014/main" id="{F468D3E6-6EEA-54D4-E4C4-CB166EF28691}"/>
                </a:ext>
              </a:extLst>
            </p:cNvPr>
            <p:cNvPicPr>
              <a:picLocks noChangeAspect="1"/>
            </p:cNvPicPr>
            <p:nvPr/>
          </p:nvPicPr>
          <p:blipFill>
            <a:blip r:embed="rId5"/>
            <a:srcRect/>
            <a:stretch>
              <a:fillRect/>
            </a:stretch>
          </p:blipFill>
          <p:spPr>
            <a:xfrm>
              <a:off x="1691680" y="5343137"/>
              <a:ext cx="803649" cy="818086"/>
            </a:xfrm>
            <a:prstGeom prst="rect">
              <a:avLst/>
            </a:prstGeom>
          </p:spPr>
        </p:pic>
        <p:sp>
          <p:nvSpPr>
            <p:cNvPr id="10" name="Oval 9">
              <a:extLst>
                <a:ext uri="{FF2B5EF4-FFF2-40B4-BE49-F238E27FC236}">
                  <a16:creationId xmlns:a16="http://schemas.microsoft.com/office/drawing/2014/main" id="{157D29B0-5273-FE69-3848-99300C2DE1C7}"/>
                </a:ext>
              </a:extLst>
            </p:cNvPr>
            <p:cNvSpPr/>
            <p:nvPr/>
          </p:nvSpPr>
          <p:spPr>
            <a:xfrm>
              <a:off x="1773475" y="5471724"/>
              <a:ext cx="637262" cy="569132"/>
            </a:xfrm>
            <a:prstGeom prst="ellipse">
              <a:avLst/>
            </a:prstGeom>
            <a:solidFill>
              <a:srgbClr val="F8F8F8">
                <a:alpha val="69804"/>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769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782956-8BD4-4D59-B5C3-7943261C9291}"/>
              </a:ext>
            </a:extLst>
          </p:cNvPr>
          <p:cNvSpPr>
            <a:spLocks noGrp="1"/>
          </p:cNvSpPr>
          <p:nvPr>
            <p:ph type="title"/>
          </p:nvPr>
        </p:nvSpPr>
        <p:spPr/>
        <p:txBody>
          <a:bodyPr/>
          <a:lstStyle/>
          <a:p>
            <a:r>
              <a:rPr lang="fr-CA" dirty="0"/>
              <a:t>Debrief – </a:t>
            </a:r>
            <a:r>
              <a:rPr lang="fr-CA" dirty="0" err="1"/>
              <a:t>Plenary</a:t>
            </a:r>
            <a:r>
              <a:rPr lang="fr-CA" dirty="0"/>
              <a:t> &amp; Small Groups</a:t>
            </a:r>
            <a:endParaRPr lang="en-US" dirty="0"/>
          </a:p>
        </p:txBody>
      </p:sp>
      <p:sp>
        <p:nvSpPr>
          <p:cNvPr id="4" name="Content Placeholder 3">
            <a:extLst>
              <a:ext uri="{FF2B5EF4-FFF2-40B4-BE49-F238E27FC236}">
                <a16:creationId xmlns:a16="http://schemas.microsoft.com/office/drawing/2014/main" id="{740DE076-F09E-4F53-9E4D-78C5C8A6E87E}"/>
              </a:ext>
            </a:extLst>
          </p:cNvPr>
          <p:cNvSpPr>
            <a:spLocks noGrp="1"/>
          </p:cNvSpPr>
          <p:nvPr>
            <p:ph idx="1"/>
          </p:nvPr>
        </p:nvSpPr>
        <p:spPr>
          <a:xfrm>
            <a:off x="609599" y="1600200"/>
            <a:ext cx="9823621" cy="3268960"/>
          </a:xfrm>
        </p:spPr>
        <p:txBody>
          <a:bodyPr>
            <a:normAutofit fontScale="85000" lnSpcReduction="10000"/>
          </a:bodyPr>
          <a:lstStyle/>
          <a:p>
            <a:r>
              <a:rPr lang="en-CA" baseline="0" dirty="0"/>
              <a:t>Share how the experience went for you</a:t>
            </a:r>
          </a:p>
          <a:p>
            <a:pPr lvl="1"/>
            <a:r>
              <a:rPr lang="en-CA" noProof="0" dirty="0"/>
              <a:t>What insight did you get?</a:t>
            </a:r>
          </a:p>
          <a:p>
            <a:pPr lvl="1"/>
            <a:r>
              <a:rPr lang="en-CA" noProof="0" dirty="0"/>
              <a:t>What did you notice?</a:t>
            </a:r>
          </a:p>
          <a:p>
            <a:pPr lvl="1"/>
            <a:r>
              <a:rPr lang="en-CA" noProof="0" dirty="0"/>
              <a:t>What was challenging or surprisingly easy?</a:t>
            </a:r>
          </a:p>
          <a:p>
            <a:r>
              <a:rPr lang="en-CA" dirty="0"/>
              <a:t>You’ll be joining a small group of 4 to 6 people, randomly assigned</a:t>
            </a:r>
          </a:p>
          <a:p>
            <a:r>
              <a:rPr lang="en-CA" baseline="0" dirty="0"/>
              <a:t>Be conscious of your airtime.</a:t>
            </a:r>
          </a:p>
          <a:p>
            <a:r>
              <a:rPr lang="en-CA" baseline="0" dirty="0"/>
              <a:t>A message will be sent to let you know how</a:t>
            </a:r>
            <a:r>
              <a:rPr lang="en-CA" dirty="0"/>
              <a:t> much time there is left</a:t>
            </a:r>
            <a:endParaRPr lang="en-CA" baseline="0" dirty="0"/>
          </a:p>
        </p:txBody>
      </p:sp>
      <p:pic>
        <p:nvPicPr>
          <p:cNvPr id="7" name="Picture 2" descr="A person sitting in a chair">
            <a:extLst>
              <a:ext uri="{FF2B5EF4-FFF2-40B4-BE49-F238E27FC236}">
                <a16:creationId xmlns:a16="http://schemas.microsoft.com/office/drawing/2014/main" id="{8BE16E72-8A6E-3F14-8090-B8B0359A30A9}"/>
              </a:ext>
            </a:extLst>
          </p:cNvPr>
          <p:cNvPicPr>
            <a:picLocks noChangeAspect="1" noChangeArrowheads="1"/>
          </p:cNvPicPr>
          <p:nvPr/>
        </p:nvPicPr>
        <p:blipFill>
          <a:blip r:embed="rId5" cstate="print"/>
          <a:srcRect/>
          <a:stretch>
            <a:fillRect/>
          </a:stretch>
        </p:blipFill>
        <p:spPr bwMode="auto">
          <a:xfrm flipH="1">
            <a:off x="7922999" y="4739428"/>
            <a:ext cx="861021" cy="1506787"/>
          </a:xfrm>
          <a:prstGeom prst="rect">
            <a:avLst/>
          </a:prstGeom>
          <a:noFill/>
        </p:spPr>
      </p:pic>
      <p:grpSp>
        <p:nvGrpSpPr>
          <p:cNvPr id="8" name="Group 8">
            <a:extLst>
              <a:ext uri="{FF2B5EF4-FFF2-40B4-BE49-F238E27FC236}">
                <a16:creationId xmlns:a16="http://schemas.microsoft.com/office/drawing/2014/main" id="{FF83A907-ACBE-D40A-1F5C-FBC4EF8B5AAB}"/>
              </a:ext>
              <a:ext uri="{C183D7F6-B498-43B3-948B-1728B52AA6E4}">
                <adec:decorative xmlns:adec="http://schemas.microsoft.com/office/drawing/2017/decorative" val="1"/>
              </a:ext>
            </a:extLst>
          </p:cNvPr>
          <p:cNvGrpSpPr/>
          <p:nvPr/>
        </p:nvGrpSpPr>
        <p:grpSpPr>
          <a:xfrm>
            <a:off x="8163034" y="1268760"/>
            <a:ext cx="2037422" cy="1951670"/>
            <a:chOff x="1691680" y="5343137"/>
            <a:chExt cx="803649" cy="818086"/>
          </a:xfrm>
        </p:grpSpPr>
        <p:pic>
          <p:nvPicPr>
            <p:cNvPr id="11" name="Picture 10">
              <a:extLst>
                <a:ext uri="{FF2B5EF4-FFF2-40B4-BE49-F238E27FC236}">
                  <a16:creationId xmlns:a16="http://schemas.microsoft.com/office/drawing/2014/main" id="{9B5B19C2-ED6A-0EF9-9D9C-CD1226239342}"/>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2" name="Oval 12">
              <a:extLst>
                <a:ext uri="{FF2B5EF4-FFF2-40B4-BE49-F238E27FC236}">
                  <a16:creationId xmlns:a16="http://schemas.microsoft.com/office/drawing/2014/main" id="{D635006F-9A00-197F-3285-385420233304}"/>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EC3C6FFE-6F6D-B2C7-2786-52414C0A63E8}"/>
              </a:ext>
              <a:ext uri="{C183D7F6-B498-43B3-948B-1728B52AA6E4}">
                <adec:decorative xmlns:adec="http://schemas.microsoft.com/office/drawing/2017/decorative" val="1"/>
              </a:ext>
            </a:extLst>
          </p:cNvPr>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20411" y="4838190"/>
            <a:ext cx="1340184" cy="1232970"/>
          </a:xfrm>
          <a:prstGeom prst="rect">
            <a:avLst/>
          </a:prstGeom>
        </p:spPr>
      </p:pic>
      <p:pic>
        <p:nvPicPr>
          <p:cNvPr id="14" name="Picture 13">
            <a:extLst>
              <a:ext uri="{FF2B5EF4-FFF2-40B4-BE49-F238E27FC236}">
                <a16:creationId xmlns:a16="http://schemas.microsoft.com/office/drawing/2014/main" id="{A1A68EB5-19BE-14DA-7BA4-28A87400C95E}"/>
              </a:ext>
            </a:extLst>
          </p:cNvPr>
          <p:cNvPicPr>
            <a:picLocks noChangeAspect="1"/>
          </p:cNvPicPr>
          <p:nvPr>
            <p:custDataLst>
              <p:tags r:id="rId1"/>
            </p:custDataLst>
          </p:nvPr>
        </p:nvPicPr>
        <p:blipFill>
          <a:blip r:embed="rId8"/>
          <a:srcRect/>
          <a:stretch>
            <a:fillRect/>
          </a:stretch>
        </p:blipFill>
        <p:spPr>
          <a:xfrm>
            <a:off x="1938015" y="4925573"/>
            <a:ext cx="1453467" cy="1325562"/>
          </a:xfrm>
          <a:prstGeom prst="rect">
            <a:avLst/>
          </a:prstGeom>
        </p:spPr>
      </p:pic>
      <p:pic>
        <p:nvPicPr>
          <p:cNvPr id="15" name="Picture 6" descr="Image result for snail">
            <a:extLst>
              <a:ext uri="{FF2B5EF4-FFF2-40B4-BE49-F238E27FC236}">
                <a16:creationId xmlns:a16="http://schemas.microsoft.com/office/drawing/2014/main" id="{AA251BFD-CAC8-5538-2392-371A04B79D9B}"/>
              </a:ext>
            </a:extLst>
          </p:cNvPr>
          <p:cNvPicPr>
            <a:picLocks noChangeAspect="1" noChangeArrowheads="1"/>
          </p:cNvPicPr>
          <p:nvPr>
            <p:custDataLst>
              <p:tags r:id="rId2"/>
            </p:custDataLst>
          </p:nvPr>
        </p:nvPicPr>
        <p:blipFill>
          <a:blip r:embed="rId9"/>
          <a:srcRect t="14187"/>
          <a:stretch>
            <a:fillRect/>
          </a:stretch>
        </p:blipFill>
        <p:spPr>
          <a:xfrm flipH="1">
            <a:off x="3667742" y="4925573"/>
            <a:ext cx="1761109" cy="1217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444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15">
                                            <p:bg/>
                                          </p:spTgt>
                                        </p:tgtEl>
                                        <p:attrNameLst>
                                          <p:attrName>style.visibility</p:attrName>
                                        </p:attrNameLst>
                                      </p:cBhvr>
                                      <p:to>
                                        <p:strVal val="visible"/>
                                      </p:to>
                                    </p:set>
                                    <p:animEffect transition="in" filter="fade">
                                      <p:cBhvr>
                                        <p:cTn id="37" dur="500"/>
                                        <p:tgtEl>
                                          <p:spTgt spid="15">
                                            <p:bg/>
                                          </p:spTgt>
                                        </p:tgtEl>
                                      </p:cBhvr>
                                    </p:animEffect>
                                  </p:childTnLst>
                                </p:cTn>
                              </p:par>
                            </p:childTnLst>
                          </p:cTn>
                        </p:par>
                        <p:par>
                          <p:cTn id="38" fill="hold">
                            <p:stCondLst>
                              <p:cond delay="1500"/>
                            </p:stCondLst>
                            <p:childTnLst>
                              <p:par>
                                <p:cTn id="39" presetID="10" presetClass="entr" presetSubtype="0"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par>
                          <p:cTn id="42" fill="hold">
                            <p:stCondLst>
                              <p:cond delay="2000"/>
                            </p:stCondLst>
                            <p:childTnLst>
                              <p:par>
                                <p:cTn id="43" presetID="10"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Your turn for week 1</a:t>
            </a:r>
            <a:endParaRPr lang="en-US" sz="3600" dirty="0"/>
          </a:p>
        </p:txBody>
      </p:sp>
      <p:sp>
        <p:nvSpPr>
          <p:cNvPr id="3" name="Content Placeholder 2"/>
          <p:cNvSpPr>
            <a:spLocks noGrp="1"/>
          </p:cNvSpPr>
          <p:nvPr>
            <p:ph idx="1"/>
          </p:nvPr>
        </p:nvSpPr>
        <p:spPr>
          <a:xfrm>
            <a:off x="609600" y="1600203"/>
            <a:ext cx="11582400" cy="4525963"/>
          </a:xfrm>
        </p:spPr>
        <p:txBody>
          <a:bodyPr>
            <a:normAutofit fontScale="85000" lnSpcReduction="20000"/>
          </a:bodyPr>
          <a:lstStyle/>
          <a:p>
            <a:pPr>
              <a:lnSpc>
                <a:spcPct val="120000"/>
              </a:lnSpc>
              <a:spcBef>
                <a:spcPts val="600"/>
              </a:spcBef>
            </a:pPr>
            <a:r>
              <a:rPr lang="en-CA" dirty="0"/>
              <a:t>Connecting – once a week with you buddies</a:t>
            </a:r>
          </a:p>
          <a:p>
            <a:pPr>
              <a:lnSpc>
                <a:spcPct val="120000"/>
              </a:lnSpc>
              <a:spcBef>
                <a:spcPts val="600"/>
              </a:spcBef>
            </a:pPr>
            <a:r>
              <a:rPr lang="en-CA" dirty="0"/>
              <a:t>Gratitude Journaling – daily</a:t>
            </a:r>
          </a:p>
          <a:p>
            <a:pPr>
              <a:lnSpc>
                <a:spcPct val="120000"/>
              </a:lnSpc>
              <a:spcBef>
                <a:spcPts val="600"/>
              </a:spcBef>
            </a:pPr>
            <a:r>
              <a:rPr lang="en-CA" dirty="0"/>
              <a:t>Practice 5 mins body scan – daily</a:t>
            </a:r>
          </a:p>
          <a:p>
            <a:pPr lvl="1">
              <a:lnSpc>
                <a:spcPct val="120000"/>
              </a:lnSpc>
              <a:spcBef>
                <a:spcPts val="600"/>
              </a:spcBef>
            </a:pPr>
            <a:r>
              <a:rPr lang="en-CA" sz="2400" dirty="0">
                <a:hlinkClick r:id="rId3"/>
              </a:rPr>
              <a:t>https://archive.org/details/BodyScan6minsB</a:t>
            </a:r>
            <a:endParaRPr lang="en-CA" sz="2400" dirty="0"/>
          </a:p>
          <a:p>
            <a:pPr lvl="1">
              <a:lnSpc>
                <a:spcPct val="120000"/>
              </a:lnSpc>
              <a:spcBef>
                <a:spcPts val="600"/>
              </a:spcBef>
            </a:pPr>
            <a:r>
              <a:rPr lang="en-US" sz="2400" u="sng" dirty="0">
                <a:solidFill>
                  <a:srgbClr val="0278A4"/>
                </a:solidFill>
                <a:hlinkClick r:id="rId4"/>
              </a:rPr>
              <a:t>https://www.youtube.com/watch?v=TRnq8u-3JWU </a:t>
            </a:r>
            <a:endParaRPr lang="en-US" sz="2400" u="sng" dirty="0">
              <a:solidFill>
                <a:srgbClr val="0278A4"/>
              </a:solidFill>
            </a:endParaRPr>
          </a:p>
          <a:p>
            <a:pPr lvl="1">
              <a:lnSpc>
                <a:spcPct val="120000"/>
              </a:lnSpc>
              <a:spcBef>
                <a:spcPts val="600"/>
              </a:spcBef>
            </a:pPr>
            <a:r>
              <a:rPr lang="en-US" sz="2400" u="sng" dirty="0">
                <a:solidFill>
                  <a:srgbClr val="0278A4"/>
                </a:solidFill>
                <a:hlinkClick r:id="rId5"/>
              </a:rPr>
              <a:t>https://www.youtube.com/watch?v=6aysZYNGse0</a:t>
            </a:r>
            <a:endParaRPr lang="en-US" sz="2400" u="sng" dirty="0">
              <a:solidFill>
                <a:srgbClr val="0278A4"/>
              </a:solidFill>
            </a:endParaRPr>
          </a:p>
          <a:p>
            <a:pPr lvl="1">
              <a:lnSpc>
                <a:spcPct val="120000"/>
              </a:lnSpc>
              <a:spcBef>
                <a:spcPts val="600"/>
              </a:spcBef>
            </a:pPr>
            <a:r>
              <a:rPr lang="en-US" sz="2400" dirty="0">
                <a:solidFill>
                  <a:srgbClr val="333333"/>
                </a:solidFill>
              </a:rPr>
              <a:t>(aimed at kids, but still really good </a:t>
            </a:r>
            <a:br>
              <a:rPr lang="en-US" sz="2400" dirty="0">
                <a:solidFill>
                  <a:srgbClr val="333333"/>
                </a:solidFill>
              </a:rPr>
            </a:br>
            <a:r>
              <a:rPr lang="en-US" sz="2400" u="sng" dirty="0">
                <a:solidFill>
                  <a:srgbClr val="0278A4"/>
                </a:solidFill>
                <a:hlinkClick r:id="rId6"/>
              </a:rPr>
              <a:t>https://www.youtube.com/watch?v=xLoK5rOl8Qk</a:t>
            </a:r>
            <a:endParaRPr lang="en-CA" sz="2400" u="sng" dirty="0">
              <a:solidFill>
                <a:srgbClr val="0278A4"/>
              </a:solidFill>
            </a:endParaRPr>
          </a:p>
          <a:p>
            <a:pPr>
              <a:lnSpc>
                <a:spcPct val="120000"/>
              </a:lnSpc>
              <a:spcBef>
                <a:spcPts val="600"/>
              </a:spcBef>
            </a:pPr>
            <a:r>
              <a:rPr lang="en-CA" dirty="0"/>
              <a:t>Questions or comments during the week?</a:t>
            </a:r>
            <a:br>
              <a:rPr lang="en-CA" dirty="0"/>
            </a:br>
            <a:r>
              <a:rPr lang="en-CA" dirty="0"/>
              <a:t>please ask and share via the Cohort</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745437">
            <a:off x="8344855" y="853416"/>
            <a:ext cx="1726560" cy="1780083"/>
          </a:xfrm>
          <a:prstGeom prst="rect">
            <a:avLst/>
          </a:prstGeom>
        </p:spPr>
      </p:pic>
      <p:grpSp>
        <p:nvGrpSpPr>
          <p:cNvPr id="4" name="Group 3">
            <a:extLst>
              <a:ext uri="{C183D7F6-B498-43B3-948B-1728B52AA6E4}">
                <adec:decorative xmlns:adec="http://schemas.microsoft.com/office/drawing/2017/decorative" val="1"/>
              </a:ext>
            </a:extLst>
          </p:cNvPr>
          <p:cNvGrpSpPr/>
          <p:nvPr/>
        </p:nvGrpSpPr>
        <p:grpSpPr>
          <a:xfrm>
            <a:off x="7760006" y="2955151"/>
            <a:ext cx="1127860" cy="1139695"/>
            <a:chOff x="6542261" y="506769"/>
            <a:chExt cx="523699" cy="570787"/>
          </a:xfrm>
        </p:grpSpPr>
        <p:pic>
          <p:nvPicPr>
            <p:cNvPr id="7" name="Picture 6"/>
            <p:cNvPicPr>
              <a:picLocks noChangeAspect="1"/>
            </p:cNvPicPr>
            <p:nvPr/>
          </p:nvPicPr>
          <p:blipFill>
            <a:blip r:embed="rId8">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8" name="Picture 7"/>
            <p:cNvPicPr>
              <a:picLocks noChangeAspect="1"/>
            </p:cNvPicPr>
            <p:nvPr/>
          </p:nvPicPr>
          <p:blipFill>
            <a:blip r:embed="rId9">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10">
                      <a14:imgEffect>
                        <a14:saturation sat="300000"/>
                      </a14:imgEffect>
                    </a14:imgLayer>
                  </a14:imgProps>
                </a:ext>
              </a:extLst>
            </a:blip>
            <a:stretch>
              <a:fillRect/>
            </a:stretch>
          </p:blipFill>
          <p:spPr>
            <a:xfrm>
              <a:off x="6626827" y="506769"/>
              <a:ext cx="439133" cy="538540"/>
            </a:xfrm>
            <a:prstGeom prst="rect">
              <a:avLst/>
            </a:prstGeom>
          </p:spPr>
        </p:pic>
      </p:grpSp>
      <p:pic>
        <p:nvPicPr>
          <p:cNvPr id="9" name="Picture 8">
            <a:extLst>
              <a:ext uri="{C183D7F6-B498-43B3-948B-1728B52AA6E4}">
                <adec:decorative xmlns:adec="http://schemas.microsoft.com/office/drawing/2017/decorative" val="1"/>
              </a:ext>
            </a:extLst>
          </p:cNvPr>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00800" y="1869151"/>
            <a:ext cx="1223792" cy="1125889"/>
          </a:xfrm>
          <a:prstGeom prst="rect">
            <a:avLst/>
          </a:prstGeom>
        </p:spPr>
      </p:pic>
      <p:pic>
        <p:nvPicPr>
          <p:cNvPr id="2050" name="Picture 2" descr="MCL Cohort - Closed Group's ico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85482" y="4556605"/>
            <a:ext cx="1402384" cy="140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322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i="1" dirty="0">
                <a:solidFill>
                  <a:srgbClr val="F4A538"/>
                </a:solidFill>
                <a:effectLst>
                  <a:outerShdw blurRad="38100" dist="38100" dir="2700000" algn="tl">
                    <a:srgbClr val="000000">
                      <a:alpha val="43137"/>
                    </a:srgbClr>
                  </a:outerShdw>
                </a:effectLst>
              </a:rPr>
              <a:t>Meeting</a:t>
            </a:r>
            <a:r>
              <a:rPr lang="en-CA" sz="4000" dirty="0"/>
              <a:t> </a:t>
            </a:r>
            <a:r>
              <a:rPr lang="en-CA" sz="3600" i="1" dirty="0">
                <a:solidFill>
                  <a:srgbClr val="69B545"/>
                </a:solidFill>
                <a:effectLst>
                  <a:outerShdw blurRad="38100" dist="38100" dir="2700000" algn="tl">
                    <a:srgbClr val="000000">
                      <a:alpha val="43137"/>
                    </a:srgbClr>
                  </a:outerShdw>
                </a:effectLst>
              </a:rPr>
              <a:t>Your </a:t>
            </a:r>
            <a:r>
              <a:rPr lang="en-CA" sz="3600" i="1" dirty="0">
                <a:solidFill>
                  <a:srgbClr val="5676B3"/>
                </a:solidFill>
                <a:effectLst>
                  <a:outerShdw blurRad="38100" dist="38100" dir="2700000" algn="tl">
                    <a:srgbClr val="000000">
                      <a:alpha val="43137"/>
                    </a:srgbClr>
                  </a:outerShdw>
                </a:effectLst>
              </a:rPr>
              <a:t>Buddy</a:t>
            </a:r>
            <a:r>
              <a:rPr lang="en-CA" sz="3600" i="1" dirty="0"/>
              <a:t> </a:t>
            </a:r>
            <a:r>
              <a:rPr lang="en-CA" sz="3600" i="1" dirty="0">
                <a:solidFill>
                  <a:srgbClr val="D54427"/>
                </a:solidFill>
                <a:effectLst>
                  <a:outerShdw blurRad="38100" dist="38100" dir="2700000" algn="tl">
                    <a:srgbClr val="000000">
                      <a:alpha val="43137"/>
                    </a:srgbClr>
                  </a:outerShdw>
                </a:effectLst>
              </a:rPr>
              <a:t>System</a:t>
            </a:r>
            <a:endParaRPr lang="en-US" sz="3200" dirty="0"/>
          </a:p>
        </p:txBody>
      </p:sp>
      <p:sp>
        <p:nvSpPr>
          <p:cNvPr id="3" name="Content Placeholder 2"/>
          <p:cNvSpPr>
            <a:spLocks noGrp="1"/>
          </p:cNvSpPr>
          <p:nvPr>
            <p:ph idx="1"/>
          </p:nvPr>
        </p:nvSpPr>
        <p:spPr>
          <a:xfrm>
            <a:off x="609600" y="1600200"/>
            <a:ext cx="10690303" cy="5069160"/>
          </a:xfrm>
        </p:spPr>
        <p:txBody>
          <a:bodyPr>
            <a:normAutofit fontScale="70000" lnSpcReduction="20000"/>
          </a:bodyPr>
          <a:lstStyle/>
          <a:p>
            <a:r>
              <a:rPr lang="en-CA" dirty="0"/>
              <a:t>Take note of your buddies; you can find them via </a:t>
            </a:r>
            <a:r>
              <a:rPr lang="en-US" dirty="0">
                <a:hlinkClick r:id="rId3" tooltip="DLCP 2025 Buddy System.xlsx"/>
              </a:rPr>
              <a:t>DLCP_2025_Buddy_System.xlsx</a:t>
            </a:r>
            <a:endParaRPr lang="en-US" dirty="0"/>
          </a:p>
          <a:p>
            <a:r>
              <a:rPr lang="en-CA" dirty="0"/>
              <a:t>One person from your Buddy System must match the meeting invitation (outside of this session).</a:t>
            </a:r>
          </a:p>
          <a:p>
            <a:pPr lvl="1"/>
            <a:r>
              <a:rPr lang="en-CA" dirty="0"/>
              <a:t>It may take a bit of effort to communicate the meetings via email.</a:t>
            </a:r>
          </a:p>
          <a:p>
            <a:pPr lvl="1"/>
            <a:r>
              <a:rPr lang="en-CA" dirty="0"/>
              <a:t>If time permits, you can use the reminder minutes of this session to </a:t>
            </a:r>
          </a:p>
          <a:p>
            <a:pPr lvl="2"/>
            <a:r>
              <a:rPr lang="en-CA" dirty="0"/>
              <a:t>meet with your buddies.</a:t>
            </a:r>
          </a:p>
          <a:p>
            <a:pPr lvl="2"/>
            <a:r>
              <a:rPr lang="en-CA" dirty="0"/>
              <a:t>Agree on a date and time.</a:t>
            </a:r>
          </a:p>
          <a:p>
            <a:endParaRPr lang="en-CA" dirty="0"/>
          </a:p>
          <a:p>
            <a:pPr marL="0" indent="0">
              <a:buNone/>
            </a:pPr>
            <a:r>
              <a:rPr lang="en-CA" dirty="0"/>
              <a:t>During your Buddy System meetings, on another day starting this week, you have the opportunity to share:</a:t>
            </a:r>
          </a:p>
          <a:p>
            <a:r>
              <a:rPr lang="en-CA" dirty="0"/>
              <a:t>How was your experience this week?</a:t>
            </a:r>
          </a:p>
          <a:p>
            <a:r>
              <a:rPr lang="en-CA" dirty="0"/>
              <a:t>What insight did you gain?</a:t>
            </a:r>
          </a:p>
          <a:p>
            <a:r>
              <a:rPr lang="en-CA" dirty="0"/>
              <a:t>What did you notice?</a:t>
            </a:r>
          </a:p>
          <a:p>
            <a:r>
              <a:rPr lang="en-CA" dirty="0"/>
              <a:t>What was difficult or surprisingly easy?</a:t>
            </a:r>
          </a:p>
        </p:txBody>
      </p:sp>
      <p:grpSp>
        <p:nvGrpSpPr>
          <p:cNvPr id="4" name="Group 3">
            <a:extLst>
              <a:ext uri="{FF2B5EF4-FFF2-40B4-BE49-F238E27FC236}">
                <a16:creationId xmlns:a16="http://schemas.microsoft.com/office/drawing/2014/main" id="{93F37BA6-3899-CEC9-6B9F-8A2821922A8A}"/>
              </a:ext>
              <a:ext uri="{C183D7F6-B498-43B3-948B-1728B52AA6E4}">
                <adec:decorative xmlns:adec="http://schemas.microsoft.com/office/drawing/2017/decorative" val="1"/>
              </a:ext>
            </a:extLst>
          </p:cNvPr>
          <p:cNvGrpSpPr/>
          <p:nvPr/>
        </p:nvGrpSpPr>
        <p:grpSpPr>
          <a:xfrm>
            <a:off x="8688288" y="6009"/>
            <a:ext cx="2250051" cy="1700808"/>
            <a:chOff x="6311059" y="95035"/>
            <a:chExt cx="1945063" cy="1370361"/>
          </a:xfrm>
        </p:grpSpPr>
        <p:pic>
          <p:nvPicPr>
            <p:cNvPr id="5" name="Picture 4">
              <a:extLst>
                <a:ext uri="{FF2B5EF4-FFF2-40B4-BE49-F238E27FC236}">
                  <a16:creationId xmlns:a16="http://schemas.microsoft.com/office/drawing/2014/main" id="{D014D714-95D0-C389-216F-D448627F295A}"/>
                </a:ext>
              </a:extLst>
            </p:cNvPr>
            <p:cNvPicPr>
              <a:picLocks noChangeAspect="1"/>
            </p:cNvPicPr>
            <p:nvPr/>
          </p:nvPicPr>
          <p:blipFill>
            <a:blip r:embed="rId4"/>
            <a:stretch>
              <a:fillRect/>
            </a:stretch>
          </p:blipFill>
          <p:spPr>
            <a:xfrm>
              <a:off x="6311059" y="349212"/>
              <a:ext cx="998542" cy="998542"/>
            </a:xfrm>
            <a:prstGeom prst="rect">
              <a:avLst/>
            </a:prstGeom>
          </p:spPr>
        </p:pic>
        <p:pic>
          <p:nvPicPr>
            <p:cNvPr id="6" name="Picture 5">
              <a:extLst>
                <a:ext uri="{FF2B5EF4-FFF2-40B4-BE49-F238E27FC236}">
                  <a16:creationId xmlns:a16="http://schemas.microsoft.com/office/drawing/2014/main" id="{3F5DAEDA-3AB4-1B01-C991-A34AB714DE42}"/>
                </a:ext>
              </a:extLst>
            </p:cNvPr>
            <p:cNvPicPr>
              <a:picLocks noChangeAspect="1"/>
            </p:cNvPicPr>
            <p:nvPr/>
          </p:nvPicPr>
          <p:blipFill>
            <a:blip r:embed="rId5"/>
            <a:srcRect/>
            <a:stretch>
              <a:fillRect/>
            </a:stretch>
          </p:blipFill>
          <p:spPr>
            <a:xfrm rot="2745437">
              <a:off x="6864519" y="73793"/>
              <a:ext cx="1370361" cy="1412845"/>
            </a:xfrm>
            <a:prstGeom prst="rect">
              <a:avLst/>
            </a:prstGeom>
          </p:spPr>
        </p:pic>
      </p:grpSp>
    </p:spTree>
    <p:extLst>
      <p:ext uri="{BB962C8B-B14F-4D97-AF65-F5344CB8AC3E}">
        <p14:creationId xmlns:p14="http://schemas.microsoft.com/office/powerpoint/2010/main" val="88027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rgbClr val="808080"/>
                                      </p:to>
                                    </p:animClr>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rgbClr val="808080"/>
                                      </p:to>
                                    </p:animClr>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subTnLst>
                                    <p:animClr clrSpc="rgb" dir="cw">
                                      <p:cBhvr override="childStyle">
                                        <p:cTn dur="1" fill="hold" display="0" masterRel="nextClick" afterEffect="1"/>
                                        <p:tgtEl>
                                          <p:spTgt spid="3">
                                            <p:txEl>
                                              <p:pRg st="9" end="9"/>
                                            </p:txEl>
                                          </p:spTgt>
                                        </p:tgtEl>
                                        <p:attrNameLst>
                                          <p:attrName>ppt_c</p:attrName>
                                        </p:attrNameLst>
                                      </p:cBhvr>
                                      <p:to>
                                        <a:srgbClr val="808080"/>
                                      </p:to>
                                    </p:animClr>
                                  </p:sub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500"/>
                                        <p:tgtEl>
                                          <p:spTgt spid="3">
                                            <p:txEl>
                                              <p:pRg st="10" end="10"/>
                                            </p:txEl>
                                          </p:spTgt>
                                        </p:tgtEl>
                                      </p:cBhvr>
                                    </p:animEffect>
                                  </p:childTnLst>
                                  <p:subTnLst>
                                    <p:animClr clrSpc="rgb" dir="cw">
                                      <p:cBhvr override="childStyle">
                                        <p:cTn dur="1" fill="hold" display="0" masterRel="nextClick" afterEffect="1"/>
                                        <p:tgtEl>
                                          <p:spTgt spid="3">
                                            <p:txEl>
                                              <p:pRg st="10" end="10"/>
                                            </p:txEl>
                                          </p:spTgt>
                                        </p:tgtEl>
                                        <p:attrNameLst>
                                          <p:attrName>ppt_c</p:attrName>
                                        </p:attrNameLst>
                                      </p:cBhvr>
                                      <p:to>
                                        <a:srgbClr val="808080"/>
                                      </p:to>
                                    </p:animClr>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500"/>
                                        <p:tgtEl>
                                          <p:spTgt spid="3">
                                            <p:txEl>
                                              <p:pRg st="11" end="11"/>
                                            </p:txEl>
                                          </p:spTgt>
                                        </p:tgtEl>
                                      </p:cBhvr>
                                    </p:animEffect>
                                  </p:childTnLst>
                                  <p:subTnLst>
                                    <p:animClr clrSpc="rgb" dir="cw">
                                      <p:cBhvr override="childStyle">
                                        <p:cTn dur="1" fill="hold" display="0" masterRel="nextClick" afterEffect="1"/>
                                        <p:tgtEl>
                                          <p:spTgt spid="3">
                                            <p:txEl>
                                              <p:pRg st="11" end="11"/>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l Sagan quote: We are made of star-stuff. Our bodies are made o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559" y="692696"/>
            <a:ext cx="809625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txBox="1">
            <a:spLocks noGrp="1"/>
          </p:cNvSpPr>
          <p:nvPr>
            <p:ph type="title" idx="4294967295"/>
          </p:nvPr>
        </p:nvSpPr>
        <p:spPr>
          <a:xfrm>
            <a:off x="3675629" y="4845062"/>
            <a:ext cx="5016117" cy="120032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l" defTabSz="457200">
              <a:spcBef>
                <a:spcPts val="0"/>
              </a:spcBef>
              <a:defRPr/>
            </a:pPr>
            <a:r>
              <a:rPr lang="en-CA" sz="7200" dirty="0">
                <a:latin typeface="Freestyle Script" panose="030804020302050B0404" pitchFamily="66" charset="0"/>
                <a:ea typeface="+mn-ea"/>
                <a:cs typeface="+mn-cs"/>
              </a:rPr>
              <a:t>We all are STARS</a:t>
            </a:r>
          </a:p>
        </p:txBody>
      </p:sp>
      <p:sp>
        <p:nvSpPr>
          <p:cNvPr id="3" name="Étoile : 5 branches 2">
            <a:extLst>
              <a:ext uri="{FF2B5EF4-FFF2-40B4-BE49-F238E27FC236}">
                <a16:creationId xmlns:a16="http://schemas.microsoft.com/office/drawing/2014/main" id="{9D4A7DA8-F2EC-42FB-82E1-B1AE2915DABF}"/>
              </a:ext>
              <a:ext uri="{C183D7F6-B498-43B3-948B-1728B52AA6E4}">
                <adec:decorative xmlns:adec="http://schemas.microsoft.com/office/drawing/2017/decorative" val="1"/>
              </a:ext>
            </a:extLst>
          </p:cNvPr>
          <p:cNvSpPr/>
          <p:nvPr/>
        </p:nvSpPr>
        <p:spPr>
          <a:xfrm>
            <a:off x="9409351" y="4461065"/>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Étoile : 5 branches 4">
            <a:extLst>
              <a:ext uri="{FF2B5EF4-FFF2-40B4-BE49-F238E27FC236}">
                <a16:creationId xmlns:a16="http://schemas.microsoft.com/office/drawing/2014/main" id="{D3B70EE5-3EAE-491C-97F6-110E86EE2E08}"/>
              </a:ext>
              <a:ext uri="{C183D7F6-B498-43B3-948B-1728B52AA6E4}">
                <adec:decorative xmlns:adec="http://schemas.microsoft.com/office/drawing/2017/decorative" val="1"/>
              </a:ext>
            </a:extLst>
          </p:cNvPr>
          <p:cNvSpPr/>
          <p:nvPr/>
        </p:nvSpPr>
        <p:spPr>
          <a:xfrm>
            <a:off x="6745536" y="4409946"/>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Étoile : 5 branches 5">
            <a:extLst>
              <a:ext uri="{FF2B5EF4-FFF2-40B4-BE49-F238E27FC236}">
                <a16:creationId xmlns:a16="http://schemas.microsoft.com/office/drawing/2014/main" id="{3DBBEDE3-AD07-458D-B1A6-BBDDCF4D0F9D}"/>
              </a:ext>
              <a:ext uri="{C183D7F6-B498-43B3-948B-1728B52AA6E4}">
                <adec:decorative xmlns:adec="http://schemas.microsoft.com/office/drawing/2017/decorative" val="1"/>
              </a:ext>
            </a:extLst>
          </p:cNvPr>
          <p:cNvSpPr/>
          <p:nvPr/>
        </p:nvSpPr>
        <p:spPr>
          <a:xfrm>
            <a:off x="9470997" y="5565286"/>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Étoile : 5 branches 6">
            <a:extLst>
              <a:ext uri="{FF2B5EF4-FFF2-40B4-BE49-F238E27FC236}">
                <a16:creationId xmlns:a16="http://schemas.microsoft.com/office/drawing/2014/main" id="{3D0FB207-1A11-4210-AD0A-787B3C2F4A8F}"/>
              </a:ext>
              <a:ext uri="{C183D7F6-B498-43B3-948B-1728B52AA6E4}">
                <adec:decorative xmlns:adec="http://schemas.microsoft.com/office/drawing/2017/decorative" val="1"/>
              </a:ext>
            </a:extLst>
          </p:cNvPr>
          <p:cNvSpPr/>
          <p:nvPr/>
        </p:nvSpPr>
        <p:spPr>
          <a:xfrm>
            <a:off x="6883612" y="5712513"/>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Étoile : 5 branches 7">
            <a:extLst>
              <a:ext uri="{FF2B5EF4-FFF2-40B4-BE49-F238E27FC236}">
                <a16:creationId xmlns:a16="http://schemas.microsoft.com/office/drawing/2014/main" id="{7BD5C371-D29C-43CC-A479-D5A16FF11454}"/>
              </a:ext>
              <a:ext uri="{C183D7F6-B498-43B3-948B-1728B52AA6E4}">
                <adec:decorative xmlns:adec="http://schemas.microsoft.com/office/drawing/2017/decorative" val="1"/>
              </a:ext>
            </a:extLst>
          </p:cNvPr>
          <p:cNvSpPr/>
          <p:nvPr/>
        </p:nvSpPr>
        <p:spPr>
          <a:xfrm>
            <a:off x="7719371" y="5829364"/>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Étoile : 5 branches 8">
            <a:extLst>
              <a:ext uri="{FF2B5EF4-FFF2-40B4-BE49-F238E27FC236}">
                <a16:creationId xmlns:a16="http://schemas.microsoft.com/office/drawing/2014/main" id="{97EED920-F1C8-4A50-BAFB-755E35BE689D}"/>
              </a:ext>
              <a:ext uri="{C183D7F6-B498-43B3-948B-1728B52AA6E4}">
                <adec:decorative xmlns:adec="http://schemas.microsoft.com/office/drawing/2017/decorative" val="1"/>
              </a:ext>
            </a:extLst>
          </p:cNvPr>
          <p:cNvSpPr/>
          <p:nvPr/>
        </p:nvSpPr>
        <p:spPr>
          <a:xfrm>
            <a:off x="8555130" y="5781310"/>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Étoile : 5 branches 9">
            <a:extLst>
              <a:ext uri="{FF2B5EF4-FFF2-40B4-BE49-F238E27FC236}">
                <a16:creationId xmlns:a16="http://schemas.microsoft.com/office/drawing/2014/main" id="{49672065-0B98-4887-AC14-BBE9B35554EB}"/>
              </a:ext>
              <a:ext uri="{C183D7F6-B498-43B3-948B-1728B52AA6E4}">
                <adec:decorative xmlns:adec="http://schemas.microsoft.com/office/drawing/2017/decorative" val="1"/>
              </a:ext>
            </a:extLst>
          </p:cNvPr>
          <p:cNvSpPr/>
          <p:nvPr/>
        </p:nvSpPr>
        <p:spPr>
          <a:xfrm>
            <a:off x="8610862" y="4205024"/>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Étoile : 5 branches 10">
            <a:extLst>
              <a:ext uri="{FF2B5EF4-FFF2-40B4-BE49-F238E27FC236}">
                <a16:creationId xmlns:a16="http://schemas.microsoft.com/office/drawing/2014/main" id="{52EAEFB4-5C24-4853-B513-0776616A6919}"/>
              </a:ext>
              <a:ext uri="{C183D7F6-B498-43B3-948B-1728B52AA6E4}">
                <adec:decorative xmlns:adec="http://schemas.microsoft.com/office/drawing/2017/decorative" val="1"/>
              </a:ext>
            </a:extLst>
          </p:cNvPr>
          <p:cNvSpPr/>
          <p:nvPr/>
        </p:nvSpPr>
        <p:spPr>
          <a:xfrm>
            <a:off x="7471523" y="4229940"/>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2">
                                            <p:txEl>
                                              <p:pRg st="0" end="0"/>
                                            </p:txEl>
                                          </p:spTgt>
                                        </p:tgtEl>
                                      </p:cBhvr>
                                      <p:by x="150000" y="150000"/>
                                    </p:animScale>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1500"/>
                            </p:stCondLst>
                            <p:childTnLst>
                              <p:par>
                                <p:cTn id="33" presetID="6" presetClass="emph" presetSubtype="0" fill="hold" grpId="1" nodeType="afterEffect">
                                  <p:stCondLst>
                                    <p:cond delay="0"/>
                                  </p:stCondLst>
                                  <p:childTnLst>
                                    <p:animScale>
                                      <p:cBhvr>
                                        <p:cTn id="34" dur="2000" fill="hold"/>
                                        <p:tgtEl>
                                          <p:spTgt spid="3"/>
                                        </p:tgtEl>
                                      </p:cBhvr>
                                      <p:by x="150000" y="150000"/>
                                    </p:animScale>
                                  </p:childTnLst>
                                </p:cTn>
                              </p:par>
                              <p:par>
                                <p:cTn id="35" presetID="6" presetClass="emph" presetSubtype="0" fill="hold" grpId="1" nodeType="withEffect">
                                  <p:stCondLst>
                                    <p:cond delay="0"/>
                                  </p:stCondLst>
                                  <p:childTnLst>
                                    <p:animScale>
                                      <p:cBhvr>
                                        <p:cTn id="36" dur="2000" fill="hold"/>
                                        <p:tgtEl>
                                          <p:spTgt spid="5"/>
                                        </p:tgtEl>
                                      </p:cBhvr>
                                      <p:by x="150000" y="150000"/>
                                    </p:animScale>
                                  </p:childTnLst>
                                </p:cTn>
                              </p:par>
                              <p:par>
                                <p:cTn id="37" presetID="6" presetClass="emph" presetSubtype="0" fill="hold" grpId="1" nodeType="withEffect">
                                  <p:stCondLst>
                                    <p:cond delay="0"/>
                                  </p:stCondLst>
                                  <p:childTnLst>
                                    <p:animScale>
                                      <p:cBhvr>
                                        <p:cTn id="38" dur="2000" fill="hold"/>
                                        <p:tgtEl>
                                          <p:spTgt spid="6"/>
                                        </p:tgtEl>
                                      </p:cBhvr>
                                      <p:by x="150000" y="150000"/>
                                    </p:animScale>
                                  </p:childTnLst>
                                </p:cTn>
                              </p:par>
                              <p:par>
                                <p:cTn id="39" presetID="6" presetClass="emph" presetSubtype="0" fill="hold" grpId="1" nodeType="withEffect">
                                  <p:stCondLst>
                                    <p:cond delay="0"/>
                                  </p:stCondLst>
                                  <p:childTnLst>
                                    <p:animScale>
                                      <p:cBhvr>
                                        <p:cTn id="40" dur="2000" fill="hold"/>
                                        <p:tgtEl>
                                          <p:spTgt spid="7"/>
                                        </p:tgtEl>
                                      </p:cBhvr>
                                      <p:by x="150000" y="150000"/>
                                    </p:animScale>
                                  </p:childTnLst>
                                </p:cTn>
                              </p:par>
                              <p:par>
                                <p:cTn id="41" presetID="6" presetClass="emph" presetSubtype="0" fill="hold" grpId="1" nodeType="withEffect">
                                  <p:stCondLst>
                                    <p:cond delay="0"/>
                                  </p:stCondLst>
                                  <p:childTnLst>
                                    <p:animScale>
                                      <p:cBhvr>
                                        <p:cTn id="42" dur="2000" fill="hold"/>
                                        <p:tgtEl>
                                          <p:spTgt spid="8"/>
                                        </p:tgtEl>
                                      </p:cBhvr>
                                      <p:by x="150000" y="150000"/>
                                    </p:animScale>
                                  </p:childTnLst>
                                </p:cTn>
                              </p:par>
                              <p:par>
                                <p:cTn id="43" presetID="6" presetClass="emph" presetSubtype="0" fill="hold" grpId="1" nodeType="withEffect">
                                  <p:stCondLst>
                                    <p:cond delay="0"/>
                                  </p:stCondLst>
                                  <p:childTnLst>
                                    <p:animScale>
                                      <p:cBhvr>
                                        <p:cTn id="44" dur="2000" fill="hold"/>
                                        <p:tgtEl>
                                          <p:spTgt spid="9"/>
                                        </p:tgtEl>
                                      </p:cBhvr>
                                      <p:by x="150000" y="150000"/>
                                    </p:animScale>
                                  </p:childTnLst>
                                </p:cTn>
                              </p:par>
                              <p:par>
                                <p:cTn id="45" presetID="6" presetClass="emph" presetSubtype="0" fill="hold" grpId="1" nodeType="withEffect">
                                  <p:stCondLst>
                                    <p:cond delay="0"/>
                                  </p:stCondLst>
                                  <p:childTnLst>
                                    <p:animScale>
                                      <p:cBhvr>
                                        <p:cTn id="46" dur="2000" fill="hold"/>
                                        <p:tgtEl>
                                          <p:spTgt spid="10"/>
                                        </p:tgtEl>
                                      </p:cBhvr>
                                      <p:by x="150000" y="150000"/>
                                    </p:animScale>
                                  </p:childTnLst>
                                </p:cTn>
                              </p:par>
                              <p:par>
                                <p:cTn id="47" presetID="6" presetClass="emph" presetSubtype="0" fill="hold" grpId="1" nodeType="withEffect">
                                  <p:stCondLst>
                                    <p:cond delay="0"/>
                                  </p:stCondLst>
                                  <p:childTnLst>
                                    <p:animScale>
                                      <p:cBhvr>
                                        <p:cTn id="48"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4421641" y="5157192"/>
            <a:ext cx="3348865" cy="52322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defTabSz="457200">
              <a:spcBef>
                <a:spcPts val="0"/>
              </a:spcBef>
              <a:defRPr/>
            </a:pPr>
            <a:r>
              <a:rPr lang="en-CA" sz="2800" dirty="0">
                <a:solidFill>
                  <a:srgbClr val="000000"/>
                </a:solidFill>
                <a:latin typeface="+mn-lt"/>
                <a:ea typeface="+mn-ea"/>
                <a:cs typeface="+mn-cs"/>
              </a:rPr>
              <a:t>Be Mindful, Be Happy</a:t>
            </a:r>
          </a:p>
        </p:txBody>
      </p:sp>
      <p:pic>
        <p:nvPicPr>
          <p:cNvPr id="2051" name="Picture 3" descr="A person and dog walking in a line with trees and s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A yellow sun with a smi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4919737" y="401960"/>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369038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115BFF7-3A79-C2C9-84A9-DC7E2C24D284}"/>
              </a:ext>
            </a:extLst>
          </p:cNvPr>
          <p:cNvSpPr>
            <a:spLocks noGrp="1"/>
          </p:cNvSpPr>
          <p:nvPr>
            <p:ph type="title"/>
          </p:nvPr>
        </p:nvSpPr>
        <p:spPr/>
        <p:txBody>
          <a:bodyPr>
            <a:noAutofit/>
          </a:bodyPr>
          <a:lstStyle/>
          <a:p>
            <a:r>
              <a:rPr lang="en-CA" sz="4000" dirty="0"/>
              <a:t>Mindful Breathing Exercise – Centering</a:t>
            </a:r>
            <a:endParaRPr lang="en-US" sz="4000" dirty="0"/>
          </a:p>
        </p:txBody>
      </p:sp>
      <p:sp>
        <p:nvSpPr>
          <p:cNvPr id="3" name="Content Placeholder 2"/>
          <p:cNvSpPr>
            <a:spLocks noGrp="1"/>
          </p:cNvSpPr>
          <p:nvPr>
            <p:ph idx="1"/>
          </p:nvPr>
        </p:nvSpPr>
        <p:spPr/>
        <p:txBody>
          <a:bodyPr>
            <a:normAutofit/>
          </a:bodyPr>
          <a:lstStyle/>
          <a:p>
            <a:r>
              <a:rPr lang="en-CA" dirty="0"/>
              <a:t>Time required: 2 minutes</a:t>
            </a:r>
          </a:p>
          <a:p>
            <a:r>
              <a:rPr lang="en-CA" dirty="0"/>
              <a:t>Sit comfortably, with a straight back</a:t>
            </a:r>
          </a:p>
          <a:p>
            <a:r>
              <a:rPr lang="en-CA" dirty="0"/>
              <a:t>Close your eyes or find a soft gaze</a:t>
            </a:r>
          </a:p>
          <a:p>
            <a:r>
              <a:rPr lang="en-CA" dirty="0"/>
              <a:t>Focus on your breath</a:t>
            </a:r>
          </a:p>
        </p:txBody>
      </p:sp>
      <p:grpSp>
        <p:nvGrpSpPr>
          <p:cNvPr id="8" name="Group 7">
            <a:extLst>
              <a:ext uri="{FF2B5EF4-FFF2-40B4-BE49-F238E27FC236}">
                <a16:creationId xmlns:a16="http://schemas.microsoft.com/office/drawing/2014/main" id="{C7842E95-6710-09BD-E4FE-BDA7E4BCEEC3}"/>
              </a:ext>
              <a:ext uri="{C183D7F6-B498-43B3-948B-1728B52AA6E4}">
                <adec:decorative xmlns:adec="http://schemas.microsoft.com/office/drawing/2017/decorative" val="1"/>
              </a:ext>
            </a:extLst>
          </p:cNvPr>
          <p:cNvGrpSpPr/>
          <p:nvPr/>
        </p:nvGrpSpPr>
        <p:grpSpPr>
          <a:xfrm>
            <a:off x="7032104" y="3685980"/>
            <a:ext cx="2229228" cy="2385298"/>
            <a:chOff x="6732240" y="3667"/>
            <a:chExt cx="2229228" cy="2385298"/>
          </a:xfrm>
        </p:grpSpPr>
        <p:pic>
          <p:nvPicPr>
            <p:cNvPr id="9" name="Picture 11" descr="C:\Users\GonzalA1\AppData\Local\Microsoft\Windows\Temporary Internet Files\Content.IE5\NVPVLCXB\Double_spirale.svg[1].png">
              <a:extLst>
                <a:ext uri="{FF2B5EF4-FFF2-40B4-BE49-F238E27FC236}">
                  <a16:creationId xmlns:a16="http://schemas.microsoft.com/office/drawing/2014/main" id="{E6B5750C-AA3C-D722-CA1C-244D4C3F42AD}"/>
                </a:ext>
              </a:extLst>
            </p:cNvPr>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6732240" y="3667"/>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GonzalA1\AppData\Local\Microsoft\Windows\Temporary Internet Files\Content.IE5\K2UFS5M4\Spiral-Confetti[1].png">
              <a:extLst>
                <a:ext uri="{FF2B5EF4-FFF2-40B4-BE49-F238E27FC236}">
                  <a16:creationId xmlns:a16="http://schemas.microsoft.com/office/drawing/2014/main" id="{E42E500E-E0F1-D4B9-7542-99EB267FC1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116631"/>
              <a:ext cx="2165716" cy="21278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14734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This is a “hands-on” program</a:t>
            </a:r>
            <a:endParaRPr lang="en-CA" dirty="0">
              <a:solidFill>
                <a:schemeClr val="accent3">
                  <a:lumMod val="75000"/>
                </a:schemeClr>
              </a:solidFill>
            </a:endParaRPr>
          </a:p>
        </p:txBody>
      </p:sp>
      <p:grpSp>
        <p:nvGrpSpPr>
          <p:cNvPr id="30" name="Group 29" descr="buddy system icon"/>
          <p:cNvGrpSpPr/>
          <p:nvPr/>
        </p:nvGrpSpPr>
        <p:grpSpPr>
          <a:xfrm>
            <a:off x="6653212" y="4676478"/>
            <a:ext cx="2146326" cy="1027724"/>
            <a:chOff x="6992497" y="5556136"/>
            <a:chExt cx="1652270" cy="947384"/>
          </a:xfrm>
        </p:grpSpPr>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7752643" y="5611396"/>
              <a:ext cx="947384" cy="836864"/>
            </a:xfrm>
            <a:prstGeom prst="rect">
              <a:avLst/>
            </a:prstGeom>
          </p:spPr>
        </p:pic>
        <p:sp>
          <p:nvSpPr>
            <p:cNvPr id="32" name="TextBox 31"/>
            <p:cNvSpPr txBox="1"/>
            <p:nvPr/>
          </p:nvSpPr>
          <p:spPr>
            <a:xfrm>
              <a:off x="6992497" y="5776300"/>
              <a:ext cx="599286" cy="539062"/>
            </a:xfrm>
            <a:prstGeom prst="rect">
              <a:avLst/>
            </a:prstGeom>
            <a:noFill/>
          </p:spPr>
          <p:txBody>
            <a:bodyPr wrap="none" rtlCol="0">
              <a:spAutoFit/>
            </a:bodyPr>
            <a:lstStyle/>
            <a:p>
              <a:pPr algn="ctr"/>
              <a:r>
                <a:rPr lang="en-CA" sz="1600" dirty="0"/>
                <a:t>Buddy </a:t>
              </a:r>
            </a:p>
            <a:p>
              <a:pPr algn="ctr"/>
              <a:r>
                <a:rPr lang="en-CA" sz="1600" dirty="0"/>
                <a:t>System</a:t>
              </a:r>
              <a:endParaRPr lang="en-CA" sz="1600" dirty="0">
                <a:solidFill>
                  <a:schemeClr val="accent3">
                    <a:lumMod val="75000"/>
                  </a:schemeClr>
                </a:solidFill>
              </a:endParaRPr>
            </a:p>
          </p:txBody>
        </p:sp>
      </p:grpSp>
      <p:grpSp>
        <p:nvGrpSpPr>
          <p:cNvPr id="35" name="Group 34" descr="sub-groups icon"/>
          <p:cNvGrpSpPr/>
          <p:nvPr/>
        </p:nvGrpSpPr>
        <p:grpSpPr>
          <a:xfrm>
            <a:off x="6545205" y="1559880"/>
            <a:ext cx="2012550" cy="837846"/>
            <a:chOff x="100175" y="2444629"/>
            <a:chExt cx="1490413" cy="570787"/>
          </a:xfrm>
        </p:grpSpPr>
        <p:sp>
          <p:nvSpPr>
            <p:cNvPr id="36" name="TextBox 35"/>
            <p:cNvSpPr txBox="1"/>
            <p:nvPr/>
          </p:nvSpPr>
          <p:spPr>
            <a:xfrm>
              <a:off x="100175" y="2642269"/>
              <a:ext cx="832741" cy="230642"/>
            </a:xfrm>
            <a:prstGeom prst="rect">
              <a:avLst/>
            </a:prstGeom>
            <a:noFill/>
          </p:spPr>
          <p:txBody>
            <a:bodyPr wrap="none" rtlCol="0">
              <a:spAutoFit/>
            </a:bodyPr>
            <a:lstStyle/>
            <a:p>
              <a:pPr algn="ctr"/>
              <a:r>
                <a:rPr lang="en-CA" sz="1600" dirty="0"/>
                <a:t>Sub-groups</a:t>
              </a:r>
              <a:endParaRPr lang="en-CA" sz="1600" dirty="0">
                <a:solidFill>
                  <a:schemeClr val="accent3">
                    <a:lumMod val="75000"/>
                  </a:schemeClr>
                </a:solidFill>
              </a:endParaRPr>
            </a:p>
          </p:txBody>
        </p:sp>
        <p:grpSp>
          <p:nvGrpSpPr>
            <p:cNvPr id="37" name="Group 36"/>
            <p:cNvGrpSpPr/>
            <p:nvPr/>
          </p:nvGrpSpPr>
          <p:grpSpPr>
            <a:xfrm>
              <a:off x="1010965" y="2444629"/>
              <a:ext cx="579623" cy="570787"/>
              <a:chOff x="3242902" y="5446280"/>
              <a:chExt cx="1219511" cy="1049915"/>
            </a:xfrm>
          </p:grpSpPr>
          <p:pic>
            <p:nvPicPr>
              <p:cNvPr id="38" name="Picture 37"/>
              <p:cNvPicPr>
                <a:picLocks noChangeAspect="1"/>
              </p:cNvPicPr>
              <p:nvPr/>
            </p:nvPicPr>
            <p:blipFill>
              <a:blip r:embed="rId4"/>
              <a:stretch>
                <a:fillRect/>
              </a:stretch>
            </p:blipFill>
            <p:spPr>
              <a:xfrm>
                <a:off x="3242902" y="5455300"/>
                <a:ext cx="1142999" cy="1019175"/>
              </a:xfrm>
              <a:prstGeom prst="rect">
                <a:avLst/>
              </a:prstGeom>
            </p:spPr>
          </p:pic>
          <p:pic>
            <p:nvPicPr>
              <p:cNvPr id="39" name="Picture 38"/>
              <p:cNvPicPr>
                <a:picLocks noChangeAspect="1"/>
              </p:cNvPicPr>
              <p:nvPr/>
            </p:nvPicPr>
            <p:blipFill>
              <a:blip r:embed="rId5">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40" name="Picture 39"/>
              <p:cNvPicPr>
                <a:picLocks noChangeAspect="1"/>
              </p:cNvPicPr>
              <p:nvPr/>
            </p:nvPicPr>
            <p:blipFill>
              <a:blip r:embed="rId6">
                <a:clrChange>
                  <a:clrFrom>
                    <a:srgbClr val="FFFFFF"/>
                  </a:clrFrom>
                  <a:clrTo>
                    <a:srgbClr val="FFFFFF">
                      <a:alpha val="0"/>
                    </a:srgbClr>
                  </a:clrTo>
                </a:clrChange>
              </a:blip>
              <a:stretch>
                <a:fillRect/>
              </a:stretch>
            </p:blipFill>
            <p:spPr>
              <a:xfrm>
                <a:off x="3538488" y="5446280"/>
                <a:ext cx="923925" cy="990600"/>
              </a:xfrm>
              <a:prstGeom prst="rect">
                <a:avLst/>
              </a:prstGeom>
            </p:spPr>
          </p:pic>
        </p:grpSp>
      </p:grpSp>
      <p:grpSp>
        <p:nvGrpSpPr>
          <p:cNvPr id="5" name="Group 4" descr="debriefing icon">
            <a:extLst>
              <a:ext uri="{FF2B5EF4-FFF2-40B4-BE49-F238E27FC236}">
                <a16:creationId xmlns:a16="http://schemas.microsoft.com/office/drawing/2014/main" id="{3C110B60-5077-C3A8-8B6B-FECBC5935808}"/>
              </a:ext>
            </a:extLst>
          </p:cNvPr>
          <p:cNvGrpSpPr/>
          <p:nvPr/>
        </p:nvGrpSpPr>
        <p:grpSpPr>
          <a:xfrm>
            <a:off x="6456396" y="3147679"/>
            <a:ext cx="2319613" cy="1017036"/>
            <a:chOff x="4766600" y="2633091"/>
            <a:chExt cx="2319613" cy="1017036"/>
          </a:xfrm>
        </p:grpSpPr>
        <p:grpSp>
          <p:nvGrpSpPr>
            <p:cNvPr id="44" name="Group 8">
              <a:extLst>
                <a:ext uri="{FF2B5EF4-FFF2-40B4-BE49-F238E27FC236}">
                  <a16:creationId xmlns:a16="http://schemas.microsoft.com/office/drawing/2014/main" id="{0EEC6E1F-5326-A55C-00E6-FED36F55F91D}"/>
                </a:ext>
              </a:extLst>
            </p:cNvPr>
            <p:cNvGrpSpPr/>
            <p:nvPr/>
          </p:nvGrpSpPr>
          <p:grpSpPr>
            <a:xfrm>
              <a:off x="5933778" y="2633091"/>
              <a:ext cx="1152435" cy="1017036"/>
              <a:chOff x="1773475" y="5343137"/>
              <a:chExt cx="890502" cy="818086"/>
            </a:xfrm>
          </p:grpSpPr>
          <p:pic>
            <p:nvPicPr>
              <p:cNvPr id="46" name="Picture 10">
                <a:extLst>
                  <a:ext uri="{FF2B5EF4-FFF2-40B4-BE49-F238E27FC236}">
                    <a16:creationId xmlns:a16="http://schemas.microsoft.com/office/drawing/2014/main" id="{7E426545-677C-4D74-37F7-9B452EAC3137}"/>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60328" y="5343137"/>
                <a:ext cx="803649" cy="818086"/>
              </a:xfrm>
              <a:prstGeom prst="rect">
                <a:avLst/>
              </a:prstGeom>
            </p:spPr>
          </p:pic>
          <p:sp>
            <p:nvSpPr>
              <p:cNvPr id="47" name="Oval 12">
                <a:extLst>
                  <a:ext uri="{FF2B5EF4-FFF2-40B4-BE49-F238E27FC236}">
                    <a16:creationId xmlns:a16="http://schemas.microsoft.com/office/drawing/2014/main" id="{93F53147-3B3B-A2BF-B291-52E2DA1BC4CC}"/>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p:cNvSpPr txBox="1"/>
            <p:nvPr/>
          </p:nvSpPr>
          <p:spPr>
            <a:xfrm>
              <a:off x="4766600" y="2849222"/>
              <a:ext cx="1172116" cy="584775"/>
            </a:xfrm>
            <a:prstGeom prst="rect">
              <a:avLst/>
            </a:prstGeom>
            <a:noFill/>
          </p:spPr>
          <p:txBody>
            <a:bodyPr wrap="none" rtlCol="0">
              <a:spAutoFit/>
            </a:bodyPr>
            <a:lstStyle/>
            <a:p>
              <a:pPr algn="ctr"/>
              <a:r>
                <a:rPr lang="en-CA" sz="1600" dirty="0"/>
                <a:t>Connecting </a:t>
              </a:r>
            </a:p>
            <a:p>
              <a:pPr algn="ctr"/>
              <a:r>
                <a:rPr lang="en-CA" sz="1600" dirty="0"/>
                <a:t>&amp; Debriefs</a:t>
              </a:r>
              <a:endParaRPr lang="en-CA" sz="1600" dirty="0">
                <a:solidFill>
                  <a:schemeClr val="accent3">
                    <a:lumMod val="75000"/>
                  </a:schemeClr>
                </a:solidFill>
              </a:endParaRPr>
            </a:p>
          </p:txBody>
        </p:sp>
      </p:grpSp>
      <p:grpSp>
        <p:nvGrpSpPr>
          <p:cNvPr id="4" name="Groupe 3" descr="videoclip icon">
            <a:extLst>
              <a:ext uri="{FF2B5EF4-FFF2-40B4-BE49-F238E27FC236}">
                <a16:creationId xmlns:a16="http://schemas.microsoft.com/office/drawing/2014/main" id="{9EB9DAD4-DA00-41CE-B69D-1DA042350F4D}"/>
              </a:ext>
            </a:extLst>
          </p:cNvPr>
          <p:cNvGrpSpPr/>
          <p:nvPr/>
        </p:nvGrpSpPr>
        <p:grpSpPr>
          <a:xfrm>
            <a:off x="3356938" y="3299977"/>
            <a:ext cx="1946884" cy="679552"/>
            <a:chOff x="891981" y="5480072"/>
            <a:chExt cx="1946884" cy="679552"/>
          </a:xfrm>
        </p:grpSpPr>
        <p:pic>
          <p:nvPicPr>
            <p:cNvPr id="42" name="Picture 4" descr="C:\Users\GonzalA1\AppData\Local\Microsoft\Windows\Temporary Internet Files\Content.IE5\3XXIV14Y\Movie-icon-2[1].png">
              <a:extLst>
                <a:ext uri="{FF2B5EF4-FFF2-40B4-BE49-F238E27FC236}">
                  <a16:creationId xmlns:a16="http://schemas.microsoft.com/office/drawing/2014/main" id="{7E826F09-7D5E-4321-B97B-C18A240F416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37034" y="5480072"/>
              <a:ext cx="801831" cy="679552"/>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7">
              <a:extLst>
                <a:ext uri="{FF2B5EF4-FFF2-40B4-BE49-F238E27FC236}">
                  <a16:creationId xmlns:a16="http://schemas.microsoft.com/office/drawing/2014/main" id="{DF631F92-AA0B-4436-B6F7-C64E48201802}"/>
                </a:ext>
              </a:extLst>
            </p:cNvPr>
            <p:cNvSpPr txBox="1"/>
            <p:nvPr/>
          </p:nvSpPr>
          <p:spPr>
            <a:xfrm>
              <a:off x="891981" y="5640653"/>
              <a:ext cx="728084" cy="369332"/>
            </a:xfrm>
            <a:prstGeom prst="rect">
              <a:avLst/>
            </a:prstGeom>
            <a:noFill/>
          </p:spPr>
          <p:txBody>
            <a:bodyPr wrap="none" rtlCol="0">
              <a:spAutoFit/>
            </a:bodyPr>
            <a:lstStyle/>
            <a:p>
              <a:r>
                <a:rPr lang="en-CA" dirty="0"/>
                <a:t>Video</a:t>
              </a:r>
              <a:endParaRPr lang="en-CA" dirty="0">
                <a:solidFill>
                  <a:schemeClr val="accent3">
                    <a:lumMod val="75000"/>
                  </a:schemeClr>
                </a:solidFill>
              </a:endParaRPr>
            </a:p>
          </p:txBody>
        </p:sp>
      </p:grpSp>
      <p:grpSp>
        <p:nvGrpSpPr>
          <p:cNvPr id="15" name="Group 14">
            <a:extLst>
              <a:ext uri="{FF2B5EF4-FFF2-40B4-BE49-F238E27FC236}">
                <a16:creationId xmlns:a16="http://schemas.microsoft.com/office/drawing/2014/main" id="{4F40DE2E-9B23-27AC-9495-0E52068ED9DD}"/>
              </a:ext>
            </a:extLst>
          </p:cNvPr>
          <p:cNvGrpSpPr/>
          <p:nvPr/>
        </p:nvGrpSpPr>
        <p:grpSpPr>
          <a:xfrm>
            <a:off x="3356941" y="1717088"/>
            <a:ext cx="1855570" cy="733527"/>
            <a:chOff x="3356941" y="1717088"/>
            <a:chExt cx="1855570" cy="733527"/>
          </a:xfrm>
        </p:grpSpPr>
        <p:sp>
          <p:nvSpPr>
            <p:cNvPr id="25" name="Rectangle 24"/>
            <p:cNvSpPr/>
            <p:nvPr/>
          </p:nvSpPr>
          <p:spPr>
            <a:xfrm>
              <a:off x="3356941" y="1760687"/>
              <a:ext cx="678391" cy="646331"/>
            </a:xfrm>
            <a:prstGeom prst="rect">
              <a:avLst/>
            </a:prstGeom>
          </p:spPr>
          <p:txBody>
            <a:bodyPr wrap="none">
              <a:spAutoFit/>
            </a:bodyPr>
            <a:lstStyle/>
            <a:p>
              <a:pPr algn="ctr"/>
              <a:r>
                <a:rPr lang="en-CA" dirty="0">
                  <a:sym typeface="Wingdings 2"/>
                </a:rPr>
                <a:t>Raise</a:t>
              </a:r>
            </a:p>
            <a:p>
              <a:pPr algn="ctr"/>
              <a:r>
                <a:rPr lang="en-CA" dirty="0">
                  <a:sym typeface="Wingdings 2"/>
                </a:rPr>
                <a:t>hand</a:t>
              </a:r>
              <a:endParaRPr lang="en-CA" sz="3600" dirty="0">
                <a:solidFill>
                  <a:srgbClr val="FF0000"/>
                </a:solidFill>
              </a:endParaRPr>
            </a:p>
          </p:txBody>
        </p:sp>
        <p:pic>
          <p:nvPicPr>
            <p:cNvPr id="6" name="Picture 5">
              <a:extLst>
                <a:ext uri="{FF2B5EF4-FFF2-40B4-BE49-F238E27FC236}">
                  <a16:creationId xmlns:a16="http://schemas.microsoft.com/office/drawing/2014/main" id="{CAB32345-29C0-DB1C-88E2-FD37D1516E31}"/>
                </a:ext>
              </a:extLst>
            </p:cNvPr>
            <p:cNvPicPr>
              <a:picLocks noChangeAspect="1"/>
            </p:cNvPicPr>
            <p:nvPr/>
          </p:nvPicPr>
          <p:blipFill>
            <a:blip r:embed="rId9"/>
            <a:stretch>
              <a:fillRect/>
            </a:stretch>
          </p:blipFill>
          <p:spPr>
            <a:xfrm>
              <a:off x="4593300" y="1717088"/>
              <a:ext cx="619211" cy="733527"/>
            </a:xfrm>
            <a:prstGeom prst="rect">
              <a:avLst/>
            </a:prstGeom>
          </p:spPr>
        </p:pic>
      </p:grpSp>
      <p:grpSp>
        <p:nvGrpSpPr>
          <p:cNvPr id="11" name="Group 10">
            <a:extLst>
              <a:ext uri="{FF2B5EF4-FFF2-40B4-BE49-F238E27FC236}">
                <a16:creationId xmlns:a16="http://schemas.microsoft.com/office/drawing/2014/main" id="{961D7E37-B1E4-383B-4BF8-BF8F16CACBE4}"/>
              </a:ext>
            </a:extLst>
          </p:cNvPr>
          <p:cNvGrpSpPr/>
          <p:nvPr/>
        </p:nvGrpSpPr>
        <p:grpSpPr>
          <a:xfrm>
            <a:off x="3509338" y="4931258"/>
            <a:ext cx="1779636" cy="910869"/>
            <a:chOff x="3509338" y="4931258"/>
            <a:chExt cx="1779636" cy="910869"/>
          </a:xfrm>
        </p:grpSpPr>
        <p:grpSp>
          <p:nvGrpSpPr>
            <p:cNvPr id="7" name="Group 6">
              <a:extLst>
                <a:ext uri="{FF2B5EF4-FFF2-40B4-BE49-F238E27FC236}">
                  <a16:creationId xmlns:a16="http://schemas.microsoft.com/office/drawing/2014/main" id="{73CE4903-C49C-966D-E78C-731C0FB61886}"/>
                </a:ext>
                <a:ext uri="{C183D7F6-B498-43B3-948B-1728B52AA6E4}">
                  <adec:decorative xmlns:adec="http://schemas.microsoft.com/office/drawing/2017/decorative" val="1"/>
                </a:ext>
              </a:extLst>
            </p:cNvPr>
            <p:cNvGrpSpPr/>
            <p:nvPr/>
          </p:nvGrpSpPr>
          <p:grpSpPr>
            <a:xfrm>
              <a:off x="4522931" y="4931258"/>
              <a:ext cx="766043" cy="910869"/>
              <a:chOff x="6542261" y="506769"/>
              <a:chExt cx="523699" cy="570787"/>
            </a:xfrm>
          </p:grpSpPr>
          <p:pic>
            <p:nvPicPr>
              <p:cNvPr id="8" name="Picture 7">
                <a:extLst>
                  <a:ext uri="{FF2B5EF4-FFF2-40B4-BE49-F238E27FC236}">
                    <a16:creationId xmlns:a16="http://schemas.microsoft.com/office/drawing/2014/main" id="{1FCA80B2-D968-5240-E38C-B700B482BBF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9" name="Picture 8">
                <a:extLst>
                  <a:ext uri="{FF2B5EF4-FFF2-40B4-BE49-F238E27FC236}">
                    <a16:creationId xmlns:a16="http://schemas.microsoft.com/office/drawing/2014/main" id="{958BEA5D-3B41-C739-7BE3-769F06244CC7}"/>
                  </a:ext>
                </a:extLst>
              </p:cNvPr>
              <p:cNvPicPr>
                <a:picLocks noChangeAspect="1"/>
              </p:cNvPicPr>
              <p:nvPr/>
            </p:nvPicPr>
            <p:blipFill>
              <a:blip r:embed="rId10">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11">
                        <a14:imgEffect>
                          <a14:saturation sat="300000"/>
                        </a14:imgEffect>
                      </a14:imgLayer>
                    </a14:imgProps>
                  </a:ext>
                </a:extLst>
              </a:blip>
              <a:stretch>
                <a:fillRect/>
              </a:stretch>
            </p:blipFill>
            <p:spPr>
              <a:xfrm>
                <a:off x="6626827" y="506769"/>
                <a:ext cx="439133" cy="538540"/>
              </a:xfrm>
              <a:prstGeom prst="rect">
                <a:avLst/>
              </a:prstGeom>
            </p:spPr>
          </p:pic>
        </p:grpSp>
        <p:sp>
          <p:nvSpPr>
            <p:cNvPr id="10" name="TextBox 7">
              <a:extLst>
                <a:ext uri="{FF2B5EF4-FFF2-40B4-BE49-F238E27FC236}">
                  <a16:creationId xmlns:a16="http://schemas.microsoft.com/office/drawing/2014/main" id="{12C4170C-F355-EA59-01C7-F283EBEE419A}"/>
                </a:ext>
              </a:extLst>
            </p:cNvPr>
            <p:cNvSpPr txBox="1"/>
            <p:nvPr/>
          </p:nvSpPr>
          <p:spPr>
            <a:xfrm>
              <a:off x="3509338" y="5202027"/>
              <a:ext cx="671081" cy="369332"/>
            </a:xfrm>
            <a:prstGeom prst="rect">
              <a:avLst/>
            </a:prstGeom>
            <a:noFill/>
          </p:spPr>
          <p:txBody>
            <a:bodyPr wrap="none" rtlCol="0">
              <a:spAutoFit/>
            </a:bodyPr>
            <a:lstStyle/>
            <a:p>
              <a:r>
                <a:rPr lang="en-CA" dirty="0"/>
                <a:t>Tasks</a:t>
              </a:r>
              <a:endParaRPr lang="en-CA" dirty="0">
                <a:solidFill>
                  <a:schemeClr val="accent3">
                    <a:lumMod val="75000"/>
                  </a:schemeClr>
                </a:solidFill>
              </a:endParaRPr>
            </a:p>
          </p:txBody>
        </p:sp>
      </p:grpSp>
    </p:spTree>
    <p:extLst>
      <p:ext uri="{BB962C8B-B14F-4D97-AF65-F5344CB8AC3E}">
        <p14:creationId xmlns:p14="http://schemas.microsoft.com/office/powerpoint/2010/main" val="84364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ercle : creux 12">
            <a:extLst>
              <a:ext uri="{FF2B5EF4-FFF2-40B4-BE49-F238E27FC236}">
                <a16:creationId xmlns:a16="http://schemas.microsoft.com/office/drawing/2014/main" id="{203BC9FE-A9B4-EB40-4A76-A4281FA5860C}"/>
              </a:ext>
            </a:extLst>
          </p:cNvPr>
          <p:cNvSpPr/>
          <p:nvPr>
            <p:custDataLst>
              <p:tags r:id="rId1"/>
            </p:custDataLst>
          </p:nvPr>
        </p:nvSpPr>
        <p:spPr>
          <a:xfrm>
            <a:off x="2941659" y="276767"/>
            <a:ext cx="6624736" cy="6397130"/>
          </a:xfrm>
          <a:custGeom>
            <a:avLst/>
            <a:gdLst>
              <a:gd name="connsiteX0" fmla="*/ 0 w 6624736"/>
              <a:gd name="connsiteY0" fmla="*/ 3198565 h 6397130"/>
              <a:gd name="connsiteX1" fmla="*/ 3312368 w 6624736"/>
              <a:gd name="connsiteY1" fmla="*/ 0 h 6397130"/>
              <a:gd name="connsiteX2" fmla="*/ 6624736 w 6624736"/>
              <a:gd name="connsiteY2" fmla="*/ 3198565 h 6397130"/>
              <a:gd name="connsiteX3" fmla="*/ 3312368 w 6624736"/>
              <a:gd name="connsiteY3" fmla="*/ 6397130 h 6397130"/>
              <a:gd name="connsiteX4" fmla="*/ 0 w 6624736"/>
              <a:gd name="connsiteY4" fmla="*/ 3198565 h 6397130"/>
              <a:gd name="connsiteX5" fmla="*/ 790621 w 6624736"/>
              <a:gd name="connsiteY5" fmla="*/ 3198565 h 6397130"/>
              <a:gd name="connsiteX6" fmla="*/ 3312368 w 6624736"/>
              <a:gd name="connsiteY6" fmla="*/ 5606509 h 6397130"/>
              <a:gd name="connsiteX7" fmla="*/ 5834115 w 6624736"/>
              <a:gd name="connsiteY7" fmla="*/ 3198565 h 6397130"/>
              <a:gd name="connsiteX8" fmla="*/ 3312368 w 6624736"/>
              <a:gd name="connsiteY8" fmla="*/ 790621 h 6397130"/>
              <a:gd name="connsiteX9" fmla="*/ 790621 w 6624736"/>
              <a:gd name="connsiteY9" fmla="*/ 3198565 h 639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4736" h="6397130" fill="none" extrusionOk="0">
                <a:moveTo>
                  <a:pt x="0" y="3198565"/>
                </a:moveTo>
                <a:cubicBezTo>
                  <a:pt x="-102870" y="1366440"/>
                  <a:pt x="1712471" y="186149"/>
                  <a:pt x="3312368" y="0"/>
                </a:cubicBezTo>
                <a:cubicBezTo>
                  <a:pt x="5121529" y="-106227"/>
                  <a:pt x="6714766" y="1486743"/>
                  <a:pt x="6624736" y="3198565"/>
                </a:cubicBezTo>
                <a:cubicBezTo>
                  <a:pt x="6801940" y="5022751"/>
                  <a:pt x="5098800" y="6419008"/>
                  <a:pt x="3312368" y="6397130"/>
                </a:cubicBezTo>
                <a:cubicBezTo>
                  <a:pt x="1595146" y="6237240"/>
                  <a:pt x="-154120" y="4890909"/>
                  <a:pt x="0" y="3198565"/>
                </a:cubicBezTo>
                <a:close/>
                <a:moveTo>
                  <a:pt x="790621" y="3198565"/>
                </a:moveTo>
                <a:cubicBezTo>
                  <a:pt x="587394" y="4345003"/>
                  <a:pt x="1948011" y="5240306"/>
                  <a:pt x="3312368" y="5606509"/>
                </a:cubicBezTo>
                <a:cubicBezTo>
                  <a:pt x="4578162" y="5630241"/>
                  <a:pt x="5568582" y="4592710"/>
                  <a:pt x="5834115" y="3198565"/>
                </a:cubicBezTo>
                <a:cubicBezTo>
                  <a:pt x="6012141" y="1835924"/>
                  <a:pt x="4707766" y="936654"/>
                  <a:pt x="3312368" y="790621"/>
                </a:cubicBezTo>
                <a:cubicBezTo>
                  <a:pt x="1914668" y="475249"/>
                  <a:pt x="513058" y="2144961"/>
                  <a:pt x="790621" y="3198565"/>
                </a:cubicBezTo>
                <a:close/>
              </a:path>
              <a:path w="6624736" h="6397130" stroke="0" extrusionOk="0">
                <a:moveTo>
                  <a:pt x="0" y="3198565"/>
                </a:moveTo>
                <a:cubicBezTo>
                  <a:pt x="-46289" y="1640173"/>
                  <a:pt x="1627700" y="-31347"/>
                  <a:pt x="3312368" y="0"/>
                </a:cubicBezTo>
                <a:cubicBezTo>
                  <a:pt x="4716502" y="221705"/>
                  <a:pt x="6832894" y="1408357"/>
                  <a:pt x="6624736" y="3198565"/>
                </a:cubicBezTo>
                <a:cubicBezTo>
                  <a:pt x="6297441" y="4560263"/>
                  <a:pt x="5218269" y="6252977"/>
                  <a:pt x="3312368" y="6397130"/>
                </a:cubicBezTo>
                <a:cubicBezTo>
                  <a:pt x="1400478" y="6605235"/>
                  <a:pt x="-398075" y="5002744"/>
                  <a:pt x="0" y="3198565"/>
                </a:cubicBezTo>
                <a:close/>
                <a:moveTo>
                  <a:pt x="790621" y="3198565"/>
                </a:moveTo>
                <a:cubicBezTo>
                  <a:pt x="426264" y="4433540"/>
                  <a:pt x="1684435" y="5577014"/>
                  <a:pt x="3312368" y="5606509"/>
                </a:cubicBezTo>
                <a:cubicBezTo>
                  <a:pt x="5053851" y="5496861"/>
                  <a:pt x="5935499" y="4498069"/>
                  <a:pt x="5834115" y="3198565"/>
                </a:cubicBezTo>
                <a:cubicBezTo>
                  <a:pt x="5618141" y="2203828"/>
                  <a:pt x="4855572" y="1113727"/>
                  <a:pt x="3312368" y="790621"/>
                </a:cubicBezTo>
                <a:cubicBezTo>
                  <a:pt x="2155264" y="882444"/>
                  <a:pt x="738415" y="1877145"/>
                  <a:pt x="790621" y="3198565"/>
                </a:cubicBezTo>
                <a:close/>
              </a:path>
            </a:pathLst>
          </a:custGeom>
          <a:ln w="9525" cap="flat" algn="ctr">
            <a:prstDash val="soli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CA" dirty="0">
              <a:solidFill>
                <a:schemeClr val="tx1"/>
              </a:solidFill>
            </a:endParaRPr>
          </a:p>
        </p:txBody>
      </p:sp>
      <p:sp>
        <p:nvSpPr>
          <p:cNvPr id="3" name="Title 2">
            <a:extLst>
              <a:ext uri="{FF2B5EF4-FFF2-40B4-BE49-F238E27FC236}">
                <a16:creationId xmlns:a16="http://schemas.microsoft.com/office/drawing/2014/main" id="{2AF48FB0-6A93-4E3C-8AEA-185BD197BC54}"/>
              </a:ext>
            </a:extLst>
          </p:cNvPr>
          <p:cNvSpPr>
            <a:spLocks noGrp="1"/>
          </p:cNvSpPr>
          <p:nvPr>
            <p:ph type="title"/>
          </p:nvPr>
        </p:nvSpPr>
        <p:spPr/>
        <p:txBody>
          <a:bodyPr/>
          <a:lstStyle/>
          <a:p>
            <a:r>
              <a:rPr lang="fr-CA" dirty="0">
                <a:solidFill>
                  <a:schemeClr val="bg1"/>
                </a:solidFill>
              </a:rPr>
              <a:t>Hands on Workshop</a:t>
            </a:r>
            <a:endParaRPr lang="en-US" dirty="0">
              <a:solidFill>
                <a:schemeClr val="bg1"/>
              </a:solidFill>
            </a:endParaRPr>
          </a:p>
        </p:txBody>
      </p:sp>
      <p:grpSp>
        <p:nvGrpSpPr>
          <p:cNvPr id="42" name="Group 34" descr="sub-group">
            <a:extLst>
              <a:ext uri="{FF2B5EF4-FFF2-40B4-BE49-F238E27FC236}">
                <a16:creationId xmlns:a16="http://schemas.microsoft.com/office/drawing/2014/main" id="{63DEA500-7247-4B98-94DD-12758337C96E}"/>
              </a:ext>
              <a:ext uri="{C183D7F6-B498-43B3-948B-1728B52AA6E4}">
                <adec:decorative xmlns:adec="http://schemas.microsoft.com/office/drawing/2017/decorative" val="0"/>
              </a:ext>
            </a:extLst>
          </p:cNvPr>
          <p:cNvGrpSpPr/>
          <p:nvPr/>
        </p:nvGrpSpPr>
        <p:grpSpPr>
          <a:xfrm>
            <a:off x="4963455" y="144330"/>
            <a:ext cx="1045351" cy="1343886"/>
            <a:chOff x="1000140" y="2444625"/>
            <a:chExt cx="619463" cy="670168"/>
          </a:xfrm>
        </p:grpSpPr>
        <p:sp>
          <p:nvSpPr>
            <p:cNvPr id="43" name="TextBox 35">
              <a:extLst>
                <a:ext uri="{FF2B5EF4-FFF2-40B4-BE49-F238E27FC236}">
                  <a16:creationId xmlns:a16="http://schemas.microsoft.com/office/drawing/2014/main" id="{AA2202F7-E136-41D3-B7C8-3BB0F34226EC}"/>
                </a:ext>
              </a:extLst>
            </p:cNvPr>
            <p:cNvSpPr txBox="1"/>
            <p:nvPr/>
          </p:nvSpPr>
          <p:spPr>
            <a:xfrm>
              <a:off x="1000140" y="2945963"/>
              <a:ext cx="619463" cy="168830"/>
            </a:xfrm>
            <a:prstGeom prst="rect">
              <a:avLst/>
            </a:prstGeom>
            <a:noFill/>
          </p:spPr>
          <p:txBody>
            <a:bodyPr wrap="none" rtlCol="0">
              <a:spAutoFit/>
            </a:bodyPr>
            <a:lstStyle/>
            <a:p>
              <a:pPr algn="ctr"/>
              <a:r>
                <a:rPr lang="en-CA" sz="1600" dirty="0"/>
                <a:t>Sub-group</a:t>
              </a:r>
              <a:endParaRPr lang="en-CA" sz="1600" dirty="0">
                <a:solidFill>
                  <a:schemeClr val="accent3">
                    <a:lumMod val="75000"/>
                  </a:schemeClr>
                </a:solidFill>
              </a:endParaRPr>
            </a:p>
          </p:txBody>
        </p:sp>
        <p:grpSp>
          <p:nvGrpSpPr>
            <p:cNvPr id="44" name="Group 36">
              <a:extLst>
                <a:ext uri="{FF2B5EF4-FFF2-40B4-BE49-F238E27FC236}">
                  <a16:creationId xmlns:a16="http://schemas.microsoft.com/office/drawing/2014/main" id="{2FA18B2E-A4D8-49A5-8BB7-FE1A07AAB580}"/>
                </a:ext>
              </a:extLst>
            </p:cNvPr>
            <p:cNvGrpSpPr/>
            <p:nvPr/>
          </p:nvGrpSpPr>
          <p:grpSpPr>
            <a:xfrm>
              <a:off x="1010968" y="2444625"/>
              <a:ext cx="579622" cy="570794"/>
              <a:chOff x="3242902" y="5446268"/>
              <a:chExt cx="1219507" cy="1049927"/>
            </a:xfrm>
          </p:grpSpPr>
          <p:pic>
            <p:nvPicPr>
              <p:cNvPr id="45" name="Picture 37">
                <a:extLst>
                  <a:ext uri="{FF2B5EF4-FFF2-40B4-BE49-F238E27FC236}">
                    <a16:creationId xmlns:a16="http://schemas.microsoft.com/office/drawing/2014/main" id="{B4F17A15-3972-45D8-8131-BA626397BA6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42902" y="5455300"/>
                <a:ext cx="1142999" cy="1019175"/>
              </a:xfrm>
              <a:prstGeom prst="rect">
                <a:avLst/>
              </a:prstGeom>
            </p:spPr>
          </p:pic>
          <p:pic>
            <p:nvPicPr>
              <p:cNvPr id="46" name="Picture 38">
                <a:extLst>
                  <a:ext uri="{FF2B5EF4-FFF2-40B4-BE49-F238E27FC236}">
                    <a16:creationId xmlns:a16="http://schemas.microsoft.com/office/drawing/2014/main" id="{E7B54A5D-5745-4908-B320-471E89D394C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47" name="Picture 39">
                <a:extLst>
                  <a:ext uri="{FF2B5EF4-FFF2-40B4-BE49-F238E27FC236}">
                    <a16:creationId xmlns:a16="http://schemas.microsoft.com/office/drawing/2014/main" id="{41D983C0-DCA0-4061-A0D8-495463EAF747}"/>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538485" y="5446268"/>
                <a:ext cx="923924" cy="990600"/>
              </a:xfrm>
              <a:prstGeom prst="rect">
                <a:avLst/>
              </a:prstGeom>
            </p:spPr>
          </p:pic>
        </p:grpSp>
      </p:grpSp>
      <p:pic>
        <p:nvPicPr>
          <p:cNvPr id="1030" name="Image 1029" descr="A person representing the target audience">
            <a:extLst>
              <a:ext uri="{FF2B5EF4-FFF2-40B4-BE49-F238E27FC236}">
                <a16:creationId xmlns:a16="http://schemas.microsoft.com/office/drawing/2014/main" id="{7FAB55A4-14D9-487E-8537-C6D4AFB5EA05}"/>
              </a:ext>
            </a:extLst>
          </p:cNvPr>
          <p:cNvPicPr>
            <a:picLocks noChangeAspect="1"/>
          </p:cNvPicPr>
          <p:nvPr/>
        </p:nvPicPr>
        <p:blipFill>
          <a:blip r:embed="rId7">
            <a:duotone>
              <a:schemeClr val="accent3">
                <a:shade val="45000"/>
                <a:satMod val="135000"/>
              </a:schemeClr>
              <a:prstClr val="white"/>
            </a:duotone>
          </a:blip>
          <a:stretch>
            <a:fillRect/>
          </a:stretch>
        </p:blipFill>
        <p:spPr>
          <a:xfrm>
            <a:off x="5667365" y="1974406"/>
            <a:ext cx="1398764" cy="2909193"/>
          </a:xfrm>
          <a:prstGeom prst="rect">
            <a:avLst/>
          </a:prstGeom>
        </p:spPr>
      </p:pic>
      <p:grpSp>
        <p:nvGrpSpPr>
          <p:cNvPr id="1031" name="Groupe 1030" descr="Chohort, community of practice and community of interest -gccollab">
            <a:extLst>
              <a:ext uri="{FF2B5EF4-FFF2-40B4-BE49-F238E27FC236}">
                <a16:creationId xmlns:a16="http://schemas.microsoft.com/office/drawing/2014/main" id="{055CD5B4-71E9-41D7-8C1E-4B33E194CBDF}"/>
              </a:ext>
            </a:extLst>
          </p:cNvPr>
          <p:cNvGrpSpPr/>
          <p:nvPr/>
        </p:nvGrpSpPr>
        <p:grpSpPr>
          <a:xfrm>
            <a:off x="7258103" y="276767"/>
            <a:ext cx="1523367" cy="1726641"/>
            <a:chOff x="5927925" y="345847"/>
            <a:chExt cx="1523367" cy="1726641"/>
          </a:xfrm>
        </p:grpSpPr>
        <p:pic>
          <p:nvPicPr>
            <p:cNvPr id="6" name="Picture 2" descr="MCL Cohort - Closed Group's icon">
              <a:extLst>
                <a:ext uri="{FF2B5EF4-FFF2-40B4-BE49-F238E27FC236}">
                  <a16:creationId xmlns:a16="http://schemas.microsoft.com/office/drawing/2014/main" id="{01C3B57B-CB7E-455E-96A4-032ED1657F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84167" y="345847"/>
              <a:ext cx="1210879" cy="1210879"/>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35">
              <a:extLst>
                <a:ext uri="{FF2B5EF4-FFF2-40B4-BE49-F238E27FC236}">
                  <a16:creationId xmlns:a16="http://schemas.microsoft.com/office/drawing/2014/main" id="{D7BB6A1F-F650-4BF9-904A-DCCC0982D076}"/>
                </a:ext>
              </a:extLst>
            </p:cNvPr>
            <p:cNvSpPr txBox="1"/>
            <p:nvPr/>
          </p:nvSpPr>
          <p:spPr>
            <a:xfrm>
              <a:off x="5927925" y="1487713"/>
              <a:ext cx="1523367" cy="584775"/>
            </a:xfrm>
            <a:prstGeom prst="rect">
              <a:avLst/>
            </a:prstGeom>
            <a:noFill/>
          </p:spPr>
          <p:txBody>
            <a:bodyPr wrap="none" rtlCol="0">
              <a:spAutoFit/>
            </a:bodyPr>
            <a:lstStyle/>
            <a:p>
              <a:pPr algn="ctr"/>
              <a:r>
                <a:rPr lang="en-CA" sz="1600" dirty="0"/>
                <a:t>Cohort, CoP, </a:t>
              </a:r>
              <a:r>
                <a:rPr lang="en-CA" sz="1600" dirty="0" err="1"/>
                <a:t>CoI</a:t>
              </a:r>
              <a:br>
                <a:rPr lang="en-CA" sz="1600" dirty="0"/>
              </a:br>
              <a:r>
                <a:rPr lang="en-CA" sz="1600" dirty="0"/>
                <a:t>(</a:t>
              </a:r>
              <a:r>
                <a:rPr lang="en-CA" sz="1600" dirty="0" err="1"/>
                <a:t>GCCollab</a:t>
              </a:r>
              <a:r>
                <a:rPr lang="en-CA" sz="1600" dirty="0"/>
                <a:t>)</a:t>
              </a:r>
              <a:endParaRPr lang="en-CA" sz="1600" dirty="0">
                <a:solidFill>
                  <a:schemeClr val="accent3">
                    <a:lumMod val="75000"/>
                  </a:schemeClr>
                </a:solidFill>
              </a:endParaRPr>
            </a:p>
          </p:txBody>
        </p:sp>
      </p:grpSp>
      <p:grpSp>
        <p:nvGrpSpPr>
          <p:cNvPr id="1032" name="Groupe 1031" descr="buddy system">
            <a:extLst>
              <a:ext uri="{FF2B5EF4-FFF2-40B4-BE49-F238E27FC236}">
                <a16:creationId xmlns:a16="http://schemas.microsoft.com/office/drawing/2014/main" id="{13F79AC6-E6DD-4694-B0E1-D9BB47E91D69}"/>
              </a:ext>
            </a:extLst>
          </p:cNvPr>
          <p:cNvGrpSpPr/>
          <p:nvPr/>
        </p:nvGrpSpPr>
        <p:grpSpPr>
          <a:xfrm>
            <a:off x="8516528" y="1916998"/>
            <a:ext cx="1508730" cy="1598993"/>
            <a:chOff x="6866866" y="2368541"/>
            <a:chExt cx="1508730" cy="1598993"/>
          </a:xfrm>
        </p:grpSpPr>
        <p:pic>
          <p:nvPicPr>
            <p:cNvPr id="5" name="Picture 21">
              <a:extLst>
                <a:ext uri="{FF2B5EF4-FFF2-40B4-BE49-F238E27FC236}">
                  <a16:creationId xmlns:a16="http://schemas.microsoft.com/office/drawing/2014/main" id="{BB0A8D36-F218-4E4E-9A3E-E21D5275E1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745437">
              <a:off x="6889548" y="2345859"/>
              <a:ext cx="1463366" cy="1508730"/>
            </a:xfrm>
            <a:prstGeom prst="rect">
              <a:avLst/>
            </a:prstGeom>
          </p:spPr>
        </p:pic>
        <p:sp>
          <p:nvSpPr>
            <p:cNvPr id="57" name="TextBox 35">
              <a:extLst>
                <a:ext uri="{FF2B5EF4-FFF2-40B4-BE49-F238E27FC236}">
                  <a16:creationId xmlns:a16="http://schemas.microsoft.com/office/drawing/2014/main" id="{E3AA23A0-E3FA-472A-81C4-84AD6B36FDBC}"/>
                </a:ext>
              </a:extLst>
            </p:cNvPr>
            <p:cNvSpPr txBox="1"/>
            <p:nvPr/>
          </p:nvSpPr>
          <p:spPr>
            <a:xfrm>
              <a:off x="6992528" y="3628980"/>
              <a:ext cx="1352358" cy="338554"/>
            </a:xfrm>
            <a:prstGeom prst="rect">
              <a:avLst/>
            </a:prstGeom>
            <a:noFill/>
          </p:spPr>
          <p:txBody>
            <a:bodyPr wrap="none" rtlCol="0">
              <a:spAutoFit/>
            </a:bodyPr>
            <a:lstStyle/>
            <a:p>
              <a:pPr algn="ctr"/>
              <a:r>
                <a:rPr lang="en-CA" sz="1600" dirty="0"/>
                <a:t>Buddy System</a:t>
              </a:r>
              <a:endParaRPr lang="en-CA" sz="1600" dirty="0">
                <a:solidFill>
                  <a:schemeClr val="accent3">
                    <a:lumMod val="75000"/>
                  </a:schemeClr>
                </a:solidFill>
              </a:endParaRPr>
            </a:p>
          </p:txBody>
        </p:sp>
      </p:grpSp>
      <p:grpSp>
        <p:nvGrpSpPr>
          <p:cNvPr id="1034" name="Groupe 1033" descr="homework">
            <a:extLst>
              <a:ext uri="{FF2B5EF4-FFF2-40B4-BE49-F238E27FC236}">
                <a16:creationId xmlns:a16="http://schemas.microsoft.com/office/drawing/2014/main" id="{6F1E9994-A6B9-4D3A-A3AB-AC7AEA6D992E}"/>
              </a:ext>
            </a:extLst>
          </p:cNvPr>
          <p:cNvGrpSpPr/>
          <p:nvPr/>
        </p:nvGrpSpPr>
        <p:grpSpPr>
          <a:xfrm>
            <a:off x="6462284" y="5469220"/>
            <a:ext cx="1125184" cy="1388780"/>
            <a:chOff x="4408616" y="5525340"/>
            <a:chExt cx="1125184" cy="1388780"/>
          </a:xfrm>
        </p:grpSpPr>
        <p:grpSp>
          <p:nvGrpSpPr>
            <p:cNvPr id="14" name="Group 3">
              <a:extLst>
                <a:ext uri="{FF2B5EF4-FFF2-40B4-BE49-F238E27FC236}">
                  <a16:creationId xmlns:a16="http://schemas.microsoft.com/office/drawing/2014/main" id="{5433B879-E76F-403B-83E8-CA159BD05A4C}"/>
                </a:ext>
              </a:extLst>
            </p:cNvPr>
            <p:cNvGrpSpPr/>
            <p:nvPr/>
          </p:nvGrpSpPr>
          <p:grpSpPr>
            <a:xfrm>
              <a:off x="4408616" y="5525340"/>
              <a:ext cx="984710" cy="1199278"/>
              <a:chOff x="6542261" y="506769"/>
              <a:chExt cx="523699" cy="570787"/>
            </a:xfrm>
          </p:grpSpPr>
          <p:pic>
            <p:nvPicPr>
              <p:cNvPr id="15" name="Picture 6">
                <a:extLst>
                  <a:ext uri="{FF2B5EF4-FFF2-40B4-BE49-F238E27FC236}">
                    <a16:creationId xmlns:a16="http://schemas.microsoft.com/office/drawing/2014/main" id="{7CDB5439-6DC2-49DD-B853-3F4906E8934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6" name="Picture 7">
                <a:extLst>
                  <a:ext uri="{FF2B5EF4-FFF2-40B4-BE49-F238E27FC236}">
                    <a16:creationId xmlns:a16="http://schemas.microsoft.com/office/drawing/2014/main" id="{E758162D-DDA9-47AF-A56B-AB4781922EB8}"/>
                  </a:ext>
                </a:extLst>
              </p:cNvPr>
              <p:cNvPicPr>
                <a:picLocks noChangeAspect="1"/>
              </p:cNvPicPr>
              <p:nvPr/>
            </p:nvPicPr>
            <p:blipFill>
              <a:blip r:embed="rId10">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11">
                        <a14:imgEffect>
                          <a14:saturation sat="300000"/>
                        </a14:imgEffect>
                      </a14:imgLayer>
                    </a14:imgProps>
                  </a:ext>
                </a:extLst>
              </a:blip>
              <a:stretch>
                <a:fillRect/>
              </a:stretch>
            </p:blipFill>
            <p:spPr>
              <a:xfrm>
                <a:off x="6626827" y="506769"/>
                <a:ext cx="439133" cy="538540"/>
              </a:xfrm>
              <a:prstGeom prst="rect">
                <a:avLst/>
              </a:prstGeom>
            </p:spPr>
          </p:pic>
        </p:grpSp>
        <p:sp>
          <p:nvSpPr>
            <p:cNvPr id="61" name="TextBox 35">
              <a:extLst>
                <a:ext uri="{FF2B5EF4-FFF2-40B4-BE49-F238E27FC236}">
                  <a16:creationId xmlns:a16="http://schemas.microsoft.com/office/drawing/2014/main" id="{B39D4A66-1B3B-49DA-AF15-DA8E4D5477EA}"/>
                </a:ext>
              </a:extLst>
            </p:cNvPr>
            <p:cNvSpPr txBox="1"/>
            <p:nvPr/>
          </p:nvSpPr>
          <p:spPr>
            <a:xfrm>
              <a:off x="4427150" y="6575566"/>
              <a:ext cx="1106650" cy="338554"/>
            </a:xfrm>
            <a:prstGeom prst="rect">
              <a:avLst/>
            </a:prstGeom>
            <a:noFill/>
          </p:spPr>
          <p:txBody>
            <a:bodyPr wrap="none" rtlCol="0">
              <a:spAutoFit/>
            </a:bodyPr>
            <a:lstStyle/>
            <a:p>
              <a:pPr algn="ctr"/>
              <a:r>
                <a:rPr lang="en-CA" sz="1600" dirty="0"/>
                <a:t>Homework</a:t>
              </a:r>
              <a:endParaRPr lang="en-CA" sz="1600" dirty="0">
                <a:solidFill>
                  <a:schemeClr val="accent3">
                    <a:lumMod val="75000"/>
                  </a:schemeClr>
                </a:solidFill>
              </a:endParaRPr>
            </a:p>
          </p:txBody>
        </p:sp>
      </p:grpSp>
      <p:grpSp>
        <p:nvGrpSpPr>
          <p:cNvPr id="1035" name="Groupe 1034" descr="centering exercises">
            <a:extLst>
              <a:ext uri="{FF2B5EF4-FFF2-40B4-BE49-F238E27FC236}">
                <a16:creationId xmlns:a16="http://schemas.microsoft.com/office/drawing/2014/main" id="{386F947F-36DC-498E-9579-AAD18216021E}"/>
              </a:ext>
            </a:extLst>
          </p:cNvPr>
          <p:cNvGrpSpPr/>
          <p:nvPr/>
        </p:nvGrpSpPr>
        <p:grpSpPr>
          <a:xfrm>
            <a:off x="3521296" y="4729826"/>
            <a:ext cx="2013385" cy="2128174"/>
            <a:chOff x="1768618" y="4631676"/>
            <a:chExt cx="2013385" cy="2128174"/>
          </a:xfrm>
        </p:grpSpPr>
        <p:pic>
          <p:nvPicPr>
            <p:cNvPr id="11" name="Picture 14">
              <a:extLst>
                <a:ext uri="{FF2B5EF4-FFF2-40B4-BE49-F238E27FC236}">
                  <a16:creationId xmlns:a16="http://schemas.microsoft.com/office/drawing/2014/main" id="{6FCCD778-AB00-49EF-B471-EE5A6DF894C5}"/>
                </a:ext>
              </a:extLst>
            </p:cNvPr>
            <p:cNvPicPr>
              <a:picLocks noChangeAspect="1"/>
            </p:cNvPicPr>
            <p:nvPr/>
          </p:nvPicPr>
          <p:blipFill>
            <a:blip r:embed="rId1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68618" y="4631676"/>
              <a:ext cx="2013385" cy="1629977"/>
            </a:xfrm>
            <a:prstGeom prst="rect">
              <a:avLst/>
            </a:prstGeom>
          </p:spPr>
        </p:pic>
        <p:sp>
          <p:nvSpPr>
            <p:cNvPr id="63" name="TextBox 35">
              <a:extLst>
                <a:ext uri="{FF2B5EF4-FFF2-40B4-BE49-F238E27FC236}">
                  <a16:creationId xmlns:a16="http://schemas.microsoft.com/office/drawing/2014/main" id="{E511C3B8-91F7-4645-B848-C84B4CFF6F50}"/>
                </a:ext>
              </a:extLst>
            </p:cNvPr>
            <p:cNvSpPr txBox="1"/>
            <p:nvPr/>
          </p:nvSpPr>
          <p:spPr>
            <a:xfrm>
              <a:off x="2269166" y="6175075"/>
              <a:ext cx="1022909" cy="584775"/>
            </a:xfrm>
            <a:prstGeom prst="rect">
              <a:avLst/>
            </a:prstGeom>
            <a:noFill/>
          </p:spPr>
          <p:txBody>
            <a:bodyPr wrap="none" rtlCol="0">
              <a:spAutoFit/>
            </a:bodyPr>
            <a:lstStyle/>
            <a:p>
              <a:pPr algn="ctr"/>
              <a:r>
                <a:rPr lang="en-CA" sz="1600" dirty="0"/>
                <a:t>Centering</a:t>
              </a:r>
              <a:br>
                <a:rPr lang="en-CA" sz="1600" dirty="0"/>
              </a:br>
              <a:r>
                <a:rPr lang="en-CA" sz="1600" dirty="0" err="1"/>
                <a:t>Excersices</a:t>
              </a:r>
              <a:endParaRPr lang="en-CA" sz="1600" dirty="0">
                <a:solidFill>
                  <a:schemeClr val="accent3">
                    <a:lumMod val="75000"/>
                  </a:schemeClr>
                </a:solidFill>
              </a:endParaRPr>
            </a:p>
          </p:txBody>
        </p:sp>
      </p:grpSp>
      <p:grpSp>
        <p:nvGrpSpPr>
          <p:cNvPr id="1036" name="Groupe 1035" descr="debriefs">
            <a:extLst>
              <a:ext uri="{FF2B5EF4-FFF2-40B4-BE49-F238E27FC236}">
                <a16:creationId xmlns:a16="http://schemas.microsoft.com/office/drawing/2014/main" id="{0E666FB5-535C-4458-A253-C24A6179880F}"/>
              </a:ext>
              <a:ext uri="{C183D7F6-B498-43B3-948B-1728B52AA6E4}">
                <adec:decorative xmlns:adec="http://schemas.microsoft.com/office/drawing/2017/decorative" val="0"/>
              </a:ext>
            </a:extLst>
          </p:cNvPr>
          <p:cNvGrpSpPr/>
          <p:nvPr/>
        </p:nvGrpSpPr>
        <p:grpSpPr>
          <a:xfrm>
            <a:off x="2367447" y="3316848"/>
            <a:ext cx="1401885" cy="1733601"/>
            <a:chOff x="622358" y="2686557"/>
            <a:chExt cx="1691899" cy="2202203"/>
          </a:xfrm>
        </p:grpSpPr>
        <p:grpSp>
          <p:nvGrpSpPr>
            <p:cNvPr id="8" name="Group 8">
              <a:extLst>
                <a:ext uri="{FF2B5EF4-FFF2-40B4-BE49-F238E27FC236}">
                  <a16:creationId xmlns:a16="http://schemas.microsoft.com/office/drawing/2014/main" id="{3EDFA938-B914-4AD7-8B72-0218E7E54F7B}"/>
                </a:ext>
              </a:extLst>
            </p:cNvPr>
            <p:cNvGrpSpPr/>
            <p:nvPr/>
          </p:nvGrpSpPr>
          <p:grpSpPr>
            <a:xfrm>
              <a:off x="622358" y="2686557"/>
              <a:ext cx="1691899" cy="1866096"/>
              <a:chOff x="1691680" y="5343137"/>
              <a:chExt cx="803649" cy="818086"/>
            </a:xfrm>
          </p:grpSpPr>
          <p:pic>
            <p:nvPicPr>
              <p:cNvPr id="9" name="Picture 10">
                <a:extLst>
                  <a:ext uri="{FF2B5EF4-FFF2-40B4-BE49-F238E27FC236}">
                    <a16:creationId xmlns:a16="http://schemas.microsoft.com/office/drawing/2014/main" id="{FAEF13AC-22E4-40B3-B2B0-12D58F7A5367}"/>
                  </a:ext>
                </a:extLst>
              </p:cNvPr>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0" name="Oval 12">
                <a:extLst>
                  <a:ext uri="{FF2B5EF4-FFF2-40B4-BE49-F238E27FC236}">
                    <a16:creationId xmlns:a16="http://schemas.microsoft.com/office/drawing/2014/main" id="{79139169-059C-4B38-ABCD-3D12ADAB6127}"/>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35">
              <a:extLst>
                <a:ext uri="{FF2B5EF4-FFF2-40B4-BE49-F238E27FC236}">
                  <a16:creationId xmlns:a16="http://schemas.microsoft.com/office/drawing/2014/main" id="{8B0E9BE8-F63F-4DB6-B8AA-B62CFB7A0390}"/>
                </a:ext>
              </a:extLst>
            </p:cNvPr>
            <p:cNvSpPr txBox="1"/>
            <p:nvPr/>
          </p:nvSpPr>
          <p:spPr>
            <a:xfrm>
              <a:off x="933922" y="4458693"/>
              <a:ext cx="1062882" cy="430067"/>
            </a:xfrm>
            <a:prstGeom prst="rect">
              <a:avLst/>
            </a:prstGeom>
            <a:noFill/>
          </p:spPr>
          <p:txBody>
            <a:bodyPr wrap="none" rtlCol="0">
              <a:spAutoFit/>
            </a:bodyPr>
            <a:lstStyle/>
            <a:p>
              <a:pPr algn="ctr"/>
              <a:r>
                <a:rPr lang="en-CA" sz="1600" dirty="0"/>
                <a:t>Debriefs</a:t>
              </a:r>
              <a:endParaRPr lang="en-CA" sz="1600" dirty="0">
                <a:solidFill>
                  <a:schemeClr val="accent3">
                    <a:lumMod val="75000"/>
                  </a:schemeClr>
                </a:solidFill>
              </a:endParaRPr>
            </a:p>
          </p:txBody>
        </p:sp>
      </p:grpSp>
      <p:grpSp>
        <p:nvGrpSpPr>
          <p:cNvPr id="1037" name="Groupe 1036" descr="journaling">
            <a:extLst>
              <a:ext uri="{FF2B5EF4-FFF2-40B4-BE49-F238E27FC236}">
                <a16:creationId xmlns:a16="http://schemas.microsoft.com/office/drawing/2014/main" id="{D929303E-45DD-45D8-8884-30931F3076FC}"/>
              </a:ext>
            </a:extLst>
          </p:cNvPr>
          <p:cNvGrpSpPr/>
          <p:nvPr/>
        </p:nvGrpSpPr>
        <p:grpSpPr>
          <a:xfrm>
            <a:off x="2917609" y="980731"/>
            <a:ext cx="1552773" cy="1411373"/>
            <a:chOff x="1393606" y="794708"/>
            <a:chExt cx="1592078" cy="1602882"/>
          </a:xfrm>
        </p:grpSpPr>
        <p:pic>
          <p:nvPicPr>
            <p:cNvPr id="7" name="Picture 7">
              <a:extLst>
                <a:ext uri="{FF2B5EF4-FFF2-40B4-BE49-F238E27FC236}">
                  <a16:creationId xmlns:a16="http://schemas.microsoft.com/office/drawing/2014/main" id="{FD7EA17C-66A4-47EC-BB5B-06CDC93850F4}"/>
                </a:ext>
              </a:extLst>
            </p:cNvPr>
            <p:cNvPicPr>
              <a:picLocks noChangeAspect="1"/>
            </p:cNvPicPr>
            <p:nvPr/>
          </p:nvPicPr>
          <p:blipFill>
            <a:blip r:embed="rId14">
              <a:clrChange>
                <a:clrFrom>
                  <a:srgbClr val="FFFF99"/>
                </a:clrFrom>
                <a:clrTo>
                  <a:srgbClr val="FFFF99">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93606" y="794708"/>
              <a:ext cx="1592078" cy="1464712"/>
            </a:xfrm>
            <a:prstGeom prst="rect">
              <a:avLst/>
            </a:prstGeom>
          </p:spPr>
        </p:pic>
        <p:sp>
          <p:nvSpPr>
            <p:cNvPr id="67" name="TextBox 35">
              <a:extLst>
                <a:ext uri="{FF2B5EF4-FFF2-40B4-BE49-F238E27FC236}">
                  <a16:creationId xmlns:a16="http://schemas.microsoft.com/office/drawing/2014/main" id="{18311B85-3B26-40AA-B936-51B18DB8273E}"/>
                </a:ext>
              </a:extLst>
            </p:cNvPr>
            <p:cNvSpPr txBox="1"/>
            <p:nvPr/>
          </p:nvSpPr>
          <p:spPr>
            <a:xfrm>
              <a:off x="1892537" y="2013098"/>
              <a:ext cx="1067013" cy="384492"/>
            </a:xfrm>
            <a:prstGeom prst="rect">
              <a:avLst/>
            </a:prstGeom>
            <a:noFill/>
          </p:spPr>
          <p:txBody>
            <a:bodyPr wrap="none" rtlCol="0">
              <a:spAutoFit/>
            </a:bodyPr>
            <a:lstStyle/>
            <a:p>
              <a:pPr algn="ctr"/>
              <a:r>
                <a:rPr lang="en-CA" sz="1600" dirty="0"/>
                <a:t>Journaling</a:t>
              </a:r>
              <a:endParaRPr lang="en-CA" sz="1600" dirty="0">
                <a:solidFill>
                  <a:schemeClr val="accent3">
                    <a:lumMod val="75000"/>
                  </a:schemeClr>
                </a:solidFill>
              </a:endParaRPr>
            </a:p>
          </p:txBody>
        </p:sp>
      </p:grpSp>
      <p:grpSp>
        <p:nvGrpSpPr>
          <p:cNvPr id="4" name="Group 3">
            <a:extLst>
              <a:ext uri="{FF2B5EF4-FFF2-40B4-BE49-F238E27FC236}">
                <a16:creationId xmlns:a16="http://schemas.microsoft.com/office/drawing/2014/main" id="{2BB0BDC3-41E3-147E-1E01-B5013125396E}"/>
              </a:ext>
            </a:extLst>
          </p:cNvPr>
          <p:cNvGrpSpPr/>
          <p:nvPr/>
        </p:nvGrpSpPr>
        <p:grpSpPr>
          <a:xfrm>
            <a:off x="7906019" y="4644184"/>
            <a:ext cx="2116286" cy="1018470"/>
            <a:chOff x="6386628" y="4475899"/>
            <a:chExt cx="2116286" cy="1018470"/>
          </a:xfrm>
        </p:grpSpPr>
        <p:pic>
          <p:nvPicPr>
            <p:cNvPr id="12" name="Picture 11" descr="Image result for msteams logo">
              <a:extLst>
                <a:ext uri="{FF2B5EF4-FFF2-40B4-BE49-F238E27FC236}">
                  <a16:creationId xmlns:a16="http://schemas.microsoft.com/office/drawing/2014/main" id="{7F638ACF-2589-CAB1-90AD-D7753540F608}"/>
                </a:ext>
              </a:extLst>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60041" y="4475899"/>
              <a:ext cx="760248" cy="70561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6766306C-9CB7-4DD6-E7CF-F081C76F29FA}"/>
                </a:ext>
              </a:extLst>
            </p:cNvPr>
            <p:cNvSpPr txBox="1"/>
            <p:nvPr/>
          </p:nvSpPr>
          <p:spPr>
            <a:xfrm>
              <a:off x="6386628" y="5125037"/>
              <a:ext cx="2116286" cy="369332"/>
            </a:xfrm>
            <a:prstGeom prst="rect">
              <a:avLst/>
            </a:prstGeom>
            <a:noFill/>
          </p:spPr>
          <p:txBody>
            <a:bodyPr wrap="square">
              <a:spAutoFit/>
            </a:bodyPr>
            <a:lstStyle/>
            <a:p>
              <a:pPr algn="ctr"/>
              <a:r>
                <a:rPr lang="en-CA" sz="1800" u="none" dirty="0"/>
                <a:t>Weekly Sessions</a:t>
              </a:r>
              <a:endParaRPr lang="en-CA" sz="1800" dirty="0">
                <a:solidFill>
                  <a:schemeClr val="accent3">
                    <a:lumMod val="75000"/>
                  </a:schemeClr>
                </a:solidFill>
              </a:endParaRPr>
            </a:p>
          </p:txBody>
        </p:sp>
      </p:grpSp>
    </p:spTree>
    <p:extLst>
      <p:ext uri="{BB962C8B-B14F-4D97-AF65-F5344CB8AC3E}">
        <p14:creationId xmlns:p14="http://schemas.microsoft.com/office/powerpoint/2010/main" val="268243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6"/>
                                        </p:tgtEl>
                                        <p:attrNameLst>
                                          <p:attrName>style.visibility</p:attrName>
                                        </p:attrNameLst>
                                      </p:cBhvr>
                                      <p:to>
                                        <p:strVal val="visible"/>
                                      </p:to>
                                    </p:set>
                                    <p:animEffect transition="in" filter="fade">
                                      <p:cBhvr>
                                        <p:cTn id="12" dur="500"/>
                                        <p:tgtEl>
                                          <p:spTgt spid="10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5"/>
                                        </p:tgtEl>
                                        <p:attrNameLst>
                                          <p:attrName>style.visibility</p:attrName>
                                        </p:attrNameLst>
                                      </p:cBhvr>
                                      <p:to>
                                        <p:strVal val="visible"/>
                                      </p:to>
                                    </p:set>
                                    <p:animEffect transition="in" filter="fade">
                                      <p:cBhvr>
                                        <p:cTn id="17" dur="500"/>
                                        <p:tgtEl>
                                          <p:spTgt spid="10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fade">
                                      <p:cBhvr>
                                        <p:cTn id="22" dur="500"/>
                                        <p:tgtEl>
                                          <p:spTgt spid="10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7"/>
                                        </p:tgtEl>
                                        <p:attrNameLst>
                                          <p:attrName>style.visibility</p:attrName>
                                        </p:attrNameLst>
                                      </p:cBhvr>
                                      <p:to>
                                        <p:strVal val="visible"/>
                                      </p:to>
                                    </p:set>
                                    <p:animEffect transition="in" filter="fade">
                                      <p:cBhvr>
                                        <p:cTn id="27" dur="500"/>
                                        <p:tgtEl>
                                          <p:spTgt spid="10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1"/>
                                        </p:tgtEl>
                                        <p:attrNameLst>
                                          <p:attrName>style.visibility</p:attrName>
                                        </p:attrNameLst>
                                      </p:cBhvr>
                                      <p:to>
                                        <p:strVal val="visible"/>
                                      </p:to>
                                    </p:set>
                                    <p:animEffect transition="in" filter="fade">
                                      <p:cBhvr>
                                        <p:cTn id="32" dur="500"/>
                                        <p:tgtEl>
                                          <p:spTgt spid="10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4"/>
                                        </p:tgtEl>
                                        <p:attrNameLst>
                                          <p:attrName>style.visibility</p:attrName>
                                        </p:attrNameLst>
                                      </p:cBhvr>
                                      <p:to>
                                        <p:strVal val="visible"/>
                                      </p:to>
                                    </p:set>
                                    <p:animEffect transition="in" filter="fade">
                                      <p:cBhvr>
                                        <p:cTn id="37" dur="500"/>
                                        <p:tgtEl>
                                          <p:spTgt spid="103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30"/>
                                        </p:tgtEl>
                                        <p:attrNameLst>
                                          <p:attrName>style.visibility</p:attrName>
                                        </p:attrNameLst>
                                      </p:cBhvr>
                                      <p:to>
                                        <p:strVal val="visible"/>
                                      </p:to>
                                    </p:set>
                                    <p:animEffect transition="in" filter="fade">
                                      <p:cBhvr>
                                        <p:cTn id="4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0127">
            <a:off x="7825575" y="4134443"/>
            <a:ext cx="2304292" cy="2477546"/>
          </a:xfrm>
          <a:prstGeom prst="rect">
            <a:avLst/>
          </a:prstGeom>
        </p:spPr>
      </p:pic>
      <p:sp>
        <p:nvSpPr>
          <p:cNvPr id="2" name="Title 1"/>
          <p:cNvSpPr>
            <a:spLocks noGrp="1"/>
          </p:cNvSpPr>
          <p:nvPr>
            <p:ph type="title"/>
          </p:nvPr>
        </p:nvSpPr>
        <p:spPr/>
        <p:txBody>
          <a:bodyPr>
            <a:normAutofit/>
          </a:bodyPr>
          <a:lstStyle/>
          <a:p>
            <a:r>
              <a:rPr lang="en-CA" dirty="0"/>
              <a:t>Agenda - </a:t>
            </a:r>
            <a:r>
              <a:rPr lang="en-US" dirty="0"/>
              <a:t>Week 1 – (focus and clarity)</a:t>
            </a:r>
            <a:endParaRPr lang="en-US" dirty="0">
              <a:solidFill>
                <a:srgbClr val="FF0000"/>
              </a:solidFill>
            </a:endParaRPr>
          </a:p>
        </p:txBody>
      </p:sp>
      <p:sp>
        <p:nvSpPr>
          <p:cNvPr id="3" name="Content Placeholder 2"/>
          <p:cNvSpPr>
            <a:spLocks noGrp="1"/>
          </p:cNvSpPr>
          <p:nvPr>
            <p:ph idx="1"/>
          </p:nvPr>
        </p:nvSpPr>
        <p:spPr>
          <a:xfrm>
            <a:off x="1981200" y="1484784"/>
            <a:ext cx="8229600" cy="5098578"/>
          </a:xfrm>
        </p:spPr>
        <p:txBody>
          <a:bodyPr>
            <a:normAutofit fontScale="85000" lnSpcReduction="10000"/>
          </a:bodyPr>
          <a:lstStyle/>
          <a:p>
            <a:pPr lvl="0"/>
            <a:r>
              <a:rPr lang="en-US" dirty="0">
                <a:solidFill>
                  <a:schemeClr val="bg1">
                    <a:lumMod val="50000"/>
                  </a:schemeClr>
                </a:solidFill>
              </a:rPr>
              <a:t>Centering – Breathing exercise – 2 minutes (done)</a:t>
            </a:r>
            <a:endParaRPr lang="en-CA" sz="2800" dirty="0">
              <a:solidFill>
                <a:schemeClr val="bg1">
                  <a:lumMod val="50000"/>
                </a:schemeClr>
              </a:solidFill>
            </a:endParaRPr>
          </a:p>
          <a:p>
            <a:r>
              <a:rPr lang="en-US" dirty="0">
                <a:solidFill>
                  <a:schemeClr val="bg1">
                    <a:lumMod val="50000"/>
                  </a:schemeClr>
                </a:solidFill>
              </a:rPr>
              <a:t>Welcoming (done)</a:t>
            </a:r>
          </a:p>
          <a:p>
            <a:r>
              <a:rPr lang="fr-CA" dirty="0" err="1">
                <a:solidFill>
                  <a:schemeClr val="bg1">
                    <a:lumMod val="50000"/>
                  </a:schemeClr>
                </a:solidFill>
              </a:rPr>
              <a:t>Overview</a:t>
            </a:r>
            <a:r>
              <a:rPr lang="fr-CA" dirty="0">
                <a:solidFill>
                  <a:schemeClr val="bg1">
                    <a:lumMod val="50000"/>
                  </a:schemeClr>
                </a:solidFill>
              </a:rPr>
              <a:t> of </a:t>
            </a:r>
            <a:r>
              <a:rPr lang="fr-CA" dirty="0" err="1">
                <a:solidFill>
                  <a:schemeClr val="bg1">
                    <a:lumMod val="50000"/>
                  </a:schemeClr>
                </a:solidFill>
              </a:rPr>
              <a:t>resources</a:t>
            </a:r>
            <a:r>
              <a:rPr lang="fr-CA" dirty="0">
                <a:solidFill>
                  <a:schemeClr val="bg1">
                    <a:lumMod val="50000"/>
                  </a:schemeClr>
                </a:solidFill>
              </a:rPr>
              <a:t>/</a:t>
            </a:r>
            <a:r>
              <a:rPr lang="fr-CA" dirty="0" err="1">
                <a:solidFill>
                  <a:schemeClr val="bg1">
                    <a:lumMod val="50000"/>
                  </a:schemeClr>
                </a:solidFill>
              </a:rPr>
              <a:t>toolbox</a:t>
            </a:r>
            <a:endParaRPr lang="en-US" dirty="0">
              <a:solidFill>
                <a:schemeClr val="bg1">
                  <a:lumMod val="50000"/>
                </a:schemeClr>
              </a:solidFill>
            </a:endParaRPr>
          </a:p>
          <a:p>
            <a:r>
              <a:rPr lang="en-US" dirty="0"/>
              <a:t>Etiquette / Main goal of the Program / Target Audience</a:t>
            </a:r>
          </a:p>
          <a:p>
            <a:r>
              <a:rPr lang="en-US" dirty="0"/>
              <a:t>Snail Model</a:t>
            </a:r>
          </a:p>
          <a:p>
            <a:r>
              <a:rPr lang="en-US" dirty="0"/>
              <a:t>The importance of “Connecting” &amp; Buddy System</a:t>
            </a:r>
          </a:p>
          <a:p>
            <a:r>
              <a:rPr lang="en-US" dirty="0"/>
              <a:t>Gratitude Journaling</a:t>
            </a:r>
          </a:p>
          <a:p>
            <a:r>
              <a:rPr lang="en-US" dirty="0"/>
              <a:t>Practice: 5 min body scan</a:t>
            </a:r>
          </a:p>
          <a:p>
            <a:r>
              <a:rPr lang="en-US" dirty="0"/>
              <a:t>Debriefs</a:t>
            </a:r>
          </a:p>
          <a:p>
            <a:r>
              <a:rPr lang="en-US" dirty="0"/>
              <a:t>Your takeaway assignment for week 1.</a:t>
            </a:r>
          </a:p>
          <a:p>
            <a:r>
              <a:rPr lang="en-US" dirty="0"/>
              <a:t>Meeting Your Buddy System</a:t>
            </a:r>
          </a:p>
        </p:txBody>
      </p:sp>
    </p:spTree>
    <p:extLst>
      <p:ext uri="{BB962C8B-B14F-4D97-AF65-F5344CB8AC3E}">
        <p14:creationId xmlns:p14="http://schemas.microsoft.com/office/powerpoint/2010/main" val="308168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rgbClr val="808080"/>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rgbClr val="808080"/>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subTnLst>
                                    <p:animClr clrSpc="rgb" dir="cw">
                                      <p:cBhvr override="childStyle">
                                        <p:cTn dur="1" fill="hold" display="0" masterRel="nextClick" afterEffect="1"/>
                                        <p:tgtEl>
                                          <p:spTgt spid="3">
                                            <p:txEl>
                                              <p:pRg st="9" end="9"/>
                                            </p:txEl>
                                          </p:spTgt>
                                        </p:tgtEl>
                                        <p:attrNameLst>
                                          <p:attrName>ppt_c</p:attrName>
                                        </p:attrNameLst>
                                      </p:cBhvr>
                                      <p:to>
                                        <a:srgbClr val="808080"/>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subTnLst>
                                    <p:animClr clrSpc="rgb" dir="cw">
                                      <p:cBhvr override="childStyle">
                                        <p:cTn dur="1" fill="hold" display="0" masterRel="nextClick" afterEffect="1"/>
                                        <p:tgtEl>
                                          <p:spTgt spid="3">
                                            <p:txEl>
                                              <p:pRg st="10" end="10"/>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7256" y="1988840"/>
            <a:ext cx="3947806" cy="3600400"/>
          </a:xfrm>
          <a:prstGeom prst="rect">
            <a:avLst/>
          </a:prstGeom>
        </p:spPr>
      </p:pic>
      <p:sp>
        <p:nvSpPr>
          <p:cNvPr id="2" name="Title 1"/>
          <p:cNvSpPr>
            <a:spLocks noGrp="1"/>
          </p:cNvSpPr>
          <p:nvPr>
            <p:ph type="title"/>
          </p:nvPr>
        </p:nvSpPr>
        <p:spPr/>
        <p:txBody>
          <a:bodyPr/>
          <a:lstStyle/>
          <a:p>
            <a:r>
              <a:rPr lang="en-CA" dirty="0"/>
              <a:t>Etiquette</a:t>
            </a:r>
          </a:p>
        </p:txBody>
      </p:sp>
      <p:sp>
        <p:nvSpPr>
          <p:cNvPr id="3" name="Content Placeholder 2"/>
          <p:cNvSpPr>
            <a:spLocks noGrp="1"/>
          </p:cNvSpPr>
          <p:nvPr>
            <p:ph idx="1"/>
          </p:nvPr>
        </p:nvSpPr>
        <p:spPr>
          <a:xfrm>
            <a:off x="911423" y="1600200"/>
            <a:ext cx="10206751" cy="4853136"/>
          </a:xfrm>
        </p:spPr>
        <p:txBody>
          <a:bodyPr>
            <a:normAutofit/>
          </a:bodyPr>
          <a:lstStyle/>
          <a:p>
            <a:pPr marL="0" indent="0">
              <a:buNone/>
            </a:pPr>
            <a:r>
              <a:rPr lang="en-CA" dirty="0"/>
              <a:t>What would we like to see happening in our sessions and during your Buddy System get togethers?</a:t>
            </a:r>
          </a:p>
          <a:p>
            <a:r>
              <a:rPr lang="en-CA" dirty="0"/>
              <a:t>Respect</a:t>
            </a:r>
          </a:p>
          <a:p>
            <a:r>
              <a:rPr lang="en-CA" dirty="0"/>
              <a:t>Having fun</a:t>
            </a:r>
          </a:p>
          <a:p>
            <a:r>
              <a:rPr lang="en-CA" dirty="0"/>
              <a:t>Confidentiality </a:t>
            </a:r>
          </a:p>
          <a:p>
            <a:r>
              <a:rPr lang="en-CA" dirty="0"/>
              <a:t>Consider and treat this virtual </a:t>
            </a:r>
            <a:br>
              <a:rPr lang="en-CA" dirty="0"/>
            </a:br>
            <a:r>
              <a:rPr lang="en-CA" dirty="0"/>
              <a:t>classroom as a safe space</a:t>
            </a:r>
          </a:p>
          <a:p>
            <a:r>
              <a:rPr lang="en-CA" dirty="0"/>
              <a:t>We follow the </a:t>
            </a:r>
            <a:r>
              <a:rPr lang="en-CA" dirty="0">
                <a:hlinkClick r:id="rId4"/>
              </a:rPr>
              <a:t>Values and Ethics Code for the Public Sector</a:t>
            </a:r>
            <a:endParaRPr lang="en-CA" dirty="0"/>
          </a:p>
        </p:txBody>
      </p:sp>
    </p:spTree>
    <p:extLst>
      <p:ext uri="{BB962C8B-B14F-4D97-AF65-F5344CB8AC3E}">
        <p14:creationId xmlns:p14="http://schemas.microsoft.com/office/powerpoint/2010/main" val="3305281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Sessions are Recorded</a:t>
            </a:r>
          </a:p>
        </p:txBody>
      </p:sp>
      <p:sp>
        <p:nvSpPr>
          <p:cNvPr id="3" name="Content Placeholder 2"/>
          <p:cNvSpPr>
            <a:spLocks noGrp="1"/>
          </p:cNvSpPr>
          <p:nvPr>
            <p:ph idx="1"/>
          </p:nvPr>
        </p:nvSpPr>
        <p:spPr>
          <a:xfrm>
            <a:off x="609600" y="1600200"/>
            <a:ext cx="9734872" cy="4637112"/>
          </a:xfrm>
        </p:spPr>
        <p:txBody>
          <a:bodyPr>
            <a:normAutofit/>
          </a:bodyPr>
          <a:lstStyle/>
          <a:p>
            <a:pPr marL="0" indent="0">
              <a:buNone/>
            </a:pPr>
            <a:r>
              <a:rPr lang="en-US" dirty="0"/>
              <a:t>For sharing via the Cohort page:</a:t>
            </a:r>
          </a:p>
          <a:p>
            <a:r>
              <a:rPr lang="en-US" dirty="0"/>
              <a:t>The recording is helpful for those who miss a session or would like to revisit the material</a:t>
            </a:r>
          </a:p>
          <a:p>
            <a:r>
              <a:rPr lang="en-US" dirty="0"/>
              <a:t>Be assured, if there is ever something sensitive recorded, at the request of those involved, the recording will be edited before posting</a:t>
            </a:r>
          </a:p>
          <a:p>
            <a:r>
              <a:rPr lang="en-US" dirty="0"/>
              <a:t>The breakout rooms are not recorded</a:t>
            </a:r>
          </a:p>
        </p:txBody>
      </p:sp>
      <p:pic>
        <p:nvPicPr>
          <p:cNvPr id="3076" name="Picture 4" descr="Video Recording Icons - Download Free Vector Icons | Noun Project"/>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35008" y="-21152"/>
            <a:ext cx="1832992" cy="1832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22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3" name="Picture 1072" descr="various activities">
            <a:extLst>
              <a:ext uri="{FF2B5EF4-FFF2-40B4-BE49-F238E27FC236}">
                <a16:creationId xmlns:a16="http://schemas.microsoft.com/office/drawing/2014/main" id="{5BF1DFAE-6CC3-E5EC-5930-85E7DF02E9D5}"/>
              </a:ext>
            </a:extLst>
          </p:cNvPr>
          <p:cNvPicPr>
            <a:picLocks noChangeAspect="1"/>
          </p:cNvPicPr>
          <p:nvPr/>
        </p:nvPicPr>
        <p:blipFill>
          <a:blip r:embed="rId3">
            <a:duotone>
              <a:schemeClr val="bg2">
                <a:shade val="45000"/>
                <a:satMod val="135000"/>
              </a:schemeClr>
              <a:prstClr val="white"/>
            </a:duotone>
          </a:blip>
          <a:stretch>
            <a:fillRect/>
          </a:stretch>
        </p:blipFill>
        <p:spPr>
          <a:xfrm>
            <a:off x="1998328" y="116632"/>
            <a:ext cx="8346147" cy="6785436"/>
          </a:xfrm>
          <a:prstGeom prst="rect">
            <a:avLst/>
          </a:prstGeom>
        </p:spPr>
      </p:pic>
      <p:sp>
        <p:nvSpPr>
          <p:cNvPr id="116" name="Title 1">
            <a:extLst>
              <a:ext uri="{FF2B5EF4-FFF2-40B4-BE49-F238E27FC236}">
                <a16:creationId xmlns:a16="http://schemas.microsoft.com/office/drawing/2014/main" id="{A0B4DFE3-E60E-1BD2-C9B5-695DFC5CCA44}"/>
              </a:ext>
            </a:extLst>
          </p:cNvPr>
          <p:cNvSpPr txBox="1">
            <a:spLocks noGrp="1"/>
          </p:cNvSpPr>
          <p:nvPr>
            <p:ph type="title" idx="4294967295"/>
          </p:nvPr>
        </p:nvSpPr>
        <p:spPr>
          <a:xfrm>
            <a:off x="911424" y="274638"/>
            <a:ext cx="9885703"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CA" sz="4000" dirty="0">
                <a:effectLst>
                  <a:outerShdw blurRad="38100" dist="38100" dir="2700000" algn="tl">
                    <a:srgbClr val="000000">
                      <a:alpha val="43137"/>
                    </a:srgbClr>
                  </a:outerShdw>
                </a:effectLst>
              </a:rPr>
              <a:t>Target Audience</a:t>
            </a:r>
            <a:endParaRPr lang="en-US" sz="4000" dirty="0">
              <a:effectLst>
                <a:outerShdw blurRad="38100" dist="38100" dir="2700000" algn="tl">
                  <a:srgbClr val="000000">
                    <a:alpha val="43137"/>
                  </a:srgbClr>
                </a:outerShdw>
              </a:effectLst>
            </a:endParaRPr>
          </a:p>
        </p:txBody>
      </p:sp>
      <p:pic>
        <p:nvPicPr>
          <p:cNvPr id="1030" name="Image 1029" descr="self-awarenss">
            <a:extLst>
              <a:ext uri="{FF2B5EF4-FFF2-40B4-BE49-F238E27FC236}">
                <a16:creationId xmlns:a16="http://schemas.microsoft.com/office/drawing/2014/main" id="{7FAB55A4-14D9-487E-8537-C6D4AFB5EA05}"/>
              </a:ext>
            </a:extLst>
          </p:cNvPr>
          <p:cNvPicPr>
            <a:picLocks noChangeAspect="1"/>
          </p:cNvPicPr>
          <p:nvPr/>
        </p:nvPicPr>
        <p:blipFill>
          <a:blip r:embed="rId4">
            <a:duotone>
              <a:schemeClr val="accent3">
                <a:shade val="45000"/>
                <a:satMod val="135000"/>
              </a:schemeClr>
              <a:prstClr val="white"/>
            </a:duotone>
          </a:blip>
          <a:stretch>
            <a:fillRect/>
          </a:stretch>
        </p:blipFill>
        <p:spPr>
          <a:xfrm>
            <a:off x="5667365" y="1974406"/>
            <a:ext cx="1398764" cy="2909193"/>
          </a:xfrm>
          <a:prstGeom prst="rect">
            <a:avLst/>
          </a:prstGeom>
        </p:spPr>
      </p:pic>
      <p:grpSp>
        <p:nvGrpSpPr>
          <p:cNvPr id="11" name="Group 10" descr="A person representing the participant">
            <a:extLst>
              <a:ext uri="{FF2B5EF4-FFF2-40B4-BE49-F238E27FC236}">
                <a16:creationId xmlns:a16="http://schemas.microsoft.com/office/drawing/2014/main" id="{3AF4D6A2-105C-3953-DF43-017E920A3648}"/>
              </a:ext>
            </a:extLst>
          </p:cNvPr>
          <p:cNvGrpSpPr/>
          <p:nvPr/>
        </p:nvGrpSpPr>
        <p:grpSpPr>
          <a:xfrm>
            <a:off x="4604822" y="-282125"/>
            <a:ext cx="3568678" cy="7422248"/>
            <a:chOff x="3203848" y="-169534"/>
            <a:chExt cx="3568678" cy="7422248"/>
          </a:xfrm>
        </p:grpSpPr>
        <p:pic>
          <p:nvPicPr>
            <p:cNvPr id="14" name="Image 1029">
              <a:extLst>
                <a:ext uri="{FF2B5EF4-FFF2-40B4-BE49-F238E27FC236}">
                  <a16:creationId xmlns:a16="http://schemas.microsoft.com/office/drawing/2014/main" id="{80390865-D444-5AEB-3934-5EEB43BF0780}"/>
                </a:ext>
              </a:extLst>
            </p:cNvPr>
            <p:cNvPicPr>
              <a:picLocks noChangeAspect="1"/>
            </p:cNvPicPr>
            <p:nvPr/>
          </p:nvPicPr>
          <p:blipFill>
            <a:blip r:embed="rId4">
              <a:duotone>
                <a:schemeClr val="accent1">
                  <a:shade val="45000"/>
                  <a:satMod val="135000"/>
                </a:schemeClr>
                <a:prstClr val="white"/>
              </a:duotone>
            </a:blip>
            <a:stretch>
              <a:fillRect/>
            </a:stretch>
          </p:blipFill>
          <p:spPr>
            <a:xfrm>
              <a:off x="3203848" y="-169534"/>
              <a:ext cx="3568678" cy="7422248"/>
            </a:xfrm>
            <a:prstGeom prst="rect">
              <a:avLst/>
            </a:prstGeom>
          </p:spPr>
        </p:pic>
        <p:pic>
          <p:nvPicPr>
            <p:cNvPr id="15" name="Picture 14">
              <a:extLst>
                <a:ext uri="{FF2B5EF4-FFF2-40B4-BE49-F238E27FC236}">
                  <a16:creationId xmlns:a16="http://schemas.microsoft.com/office/drawing/2014/main" id="{61687D4D-AE88-0984-6004-B2D344588C1E}"/>
                </a:ext>
              </a:extLst>
            </p:cNvPr>
            <p:cNvPicPr>
              <a:picLocks noChangeAspect="1"/>
            </p:cNvPicPr>
            <p:nvPr/>
          </p:nvPicPr>
          <p:blipFill>
            <a:blip r:embed="rId5">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6">
                      <a14:imgEffect>
                        <a14:saturation sat="66000"/>
                      </a14:imgEffect>
                    </a14:imgLayer>
                  </a14:imgProps>
                </a:ext>
              </a:extLst>
            </a:blip>
            <a:stretch>
              <a:fillRect/>
            </a:stretch>
          </p:blipFill>
          <p:spPr>
            <a:xfrm rot="21154087">
              <a:off x="4162403" y="2124629"/>
              <a:ext cx="1677040" cy="1296144"/>
            </a:xfrm>
            <a:prstGeom prst="rect">
              <a:avLst/>
            </a:prstGeom>
          </p:spPr>
        </p:pic>
      </p:grpSp>
    </p:spTree>
    <p:extLst>
      <p:ext uri="{BB962C8B-B14F-4D97-AF65-F5344CB8AC3E}">
        <p14:creationId xmlns:p14="http://schemas.microsoft.com/office/powerpoint/2010/main" val="401009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73"/>
                                        </p:tgtEl>
                                        <p:attrNameLst>
                                          <p:attrName>style.visibility</p:attrName>
                                        </p:attrNameLst>
                                      </p:cBhvr>
                                      <p:to>
                                        <p:strVal val="visible"/>
                                      </p:to>
                                    </p:set>
                                    <p:animEffect transition="in" filter="fade">
                                      <p:cBhvr>
                                        <p:cTn id="12" dur="500"/>
                                        <p:tgtEl>
                                          <p:spTgt spid="107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6458362546383233bc9dbf76&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5460</TotalTime>
  <Words>4468</Words>
  <Application>Microsoft Office PowerPoint</Application>
  <PresentationFormat>Widescreen</PresentationFormat>
  <Paragraphs>463</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Comic Sans MS</vt:lpstr>
      <vt:lpstr>Freestyle Script</vt:lpstr>
      <vt:lpstr>libre franklin</vt:lpstr>
      <vt:lpstr>Wingdings 2</vt:lpstr>
      <vt:lpstr>1_Office Theme</vt:lpstr>
      <vt:lpstr>Mindful Change Leadership Development Program</vt:lpstr>
      <vt:lpstr>We all are STARS</vt:lpstr>
      <vt:lpstr>Mindful Breathing Exercise – Centering</vt:lpstr>
      <vt:lpstr>This is a “hands-on” program</vt:lpstr>
      <vt:lpstr>Hands on Workshop</vt:lpstr>
      <vt:lpstr>Agenda - Week 1 – (focus and clarity)</vt:lpstr>
      <vt:lpstr>Etiquette</vt:lpstr>
      <vt:lpstr>Sessions are Recorded</vt:lpstr>
      <vt:lpstr>Target Audience</vt:lpstr>
      <vt:lpstr>Snail model – From unaware to unaware</vt:lpstr>
      <vt:lpstr>The importance of “Connecting”</vt:lpstr>
      <vt:lpstr>The Buddy System</vt:lpstr>
      <vt:lpstr>Throughout the program</vt:lpstr>
      <vt:lpstr>Gratitude journaling</vt:lpstr>
      <vt:lpstr>Practice – The basics (1/2)</vt:lpstr>
      <vt:lpstr>Exercise – Exploring Mindfulness – Body Scan</vt:lpstr>
      <vt:lpstr>Debrief – Plenary &amp; Small Groups</vt:lpstr>
      <vt:lpstr>Your turn for week 1</vt:lpstr>
      <vt:lpstr>Meeting Your Buddy System</vt:lpstr>
      <vt:lpstr>Be Mindful, Be Happy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A [NC]</cp:lastModifiedBy>
  <cp:revision>491</cp:revision>
  <dcterms:created xsi:type="dcterms:W3CDTF">2015-04-14T20:39:51Z</dcterms:created>
  <dcterms:modified xsi:type="dcterms:W3CDTF">2026-04-21T19:13:25Z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d0ca00b-3f0e-465a-aac7-1a6a22fcea40_Enabled">
    <vt:lpwstr>true</vt:lpwstr>
  </property>
  <property fmtid="{D5CDD505-2E9C-101B-9397-08002B2CF9AE}" pid="3" name="MSIP_Label_3d0ca00b-3f0e-465a-aac7-1a6a22fcea40_SetDate">
    <vt:lpwstr>2023-05-07T23:37:09Z</vt:lpwstr>
  </property>
  <property fmtid="{D5CDD505-2E9C-101B-9397-08002B2CF9AE}" pid="4" name="MSIP_Label_3d0ca00b-3f0e-465a-aac7-1a6a22fcea40_Method">
    <vt:lpwstr>Privileged</vt:lpwstr>
  </property>
  <property fmtid="{D5CDD505-2E9C-101B-9397-08002B2CF9AE}" pid="5" name="MSIP_Label_3d0ca00b-3f0e-465a-aac7-1a6a22fcea40_Name">
    <vt:lpwstr>3d0ca00b-3f0e-465a-aac7-1a6a22fcea40</vt:lpwstr>
  </property>
  <property fmtid="{D5CDD505-2E9C-101B-9397-08002B2CF9AE}" pid="6" name="MSIP_Label_3d0ca00b-3f0e-465a-aac7-1a6a22fcea40_SiteId">
    <vt:lpwstr>6397df10-4595-4047-9c4f-03311282152b</vt:lpwstr>
  </property>
  <property fmtid="{D5CDD505-2E9C-101B-9397-08002B2CF9AE}" pid="7" name="MSIP_Label_3d0ca00b-3f0e-465a-aac7-1a6a22fcea40_ActionId">
    <vt:lpwstr>37d272e9-401e-4d38-8022-3871068c6842</vt:lpwstr>
  </property>
  <property fmtid="{D5CDD505-2E9C-101B-9397-08002B2CF9AE}" pid="8" name="MSIP_Label_3d0ca00b-3f0e-465a-aac7-1a6a22fcea40_ContentBits">
    <vt:lpwstr>1</vt:lpwstr>
  </property>
</Properties>
</file>