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533" r:id="rId2"/>
    <p:sldId id="528" r:id="rId3"/>
    <p:sldId id="536" r:id="rId4"/>
    <p:sldId id="537" r:id="rId5"/>
    <p:sldId id="538" r:id="rId6"/>
    <p:sldId id="522" r:id="rId7"/>
    <p:sldId id="523" r:id="rId8"/>
    <p:sldId id="540" r:id="rId9"/>
  </p:sldIdLst>
  <p:sldSz cx="9144000" cy="6858000" type="screen4x3"/>
  <p:notesSz cx="7010400" cy="9296400"/>
  <p:custDataLst>
    <p:tags r:id="rId12"/>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Drummond Young" initials="JDY" lastIdx="18" clrIdx="0">
    <p:extLst>
      <p:ext uri="{19B8F6BF-5375-455C-9EA6-DF929625EA0E}">
        <p15:presenceInfo xmlns:p15="http://schemas.microsoft.com/office/powerpoint/2012/main" userId="S-1-5-21-56248481-1131155372-1737835142-210443" providerId="AD"/>
      </p:ext>
    </p:extLst>
  </p:cmAuthor>
  <p:cmAuthor id="2" name="Chad Westmacott" initials="CW" lastIdx="20" clrIdx="1">
    <p:extLst>
      <p:ext uri="{19B8F6BF-5375-455C-9EA6-DF929625EA0E}">
        <p15:presenceInfo xmlns:p15="http://schemas.microsoft.com/office/powerpoint/2012/main" userId="S-1-5-21-56248481-1131155372-1737835142-293798" providerId="AD"/>
      </p:ext>
    </p:extLst>
  </p:cmAuthor>
  <p:cmAuthor id="3" name="Gabrielle Robert" initials="GR" lastIdx="13" clrIdx="2">
    <p:extLst>
      <p:ext uri="{19B8F6BF-5375-455C-9EA6-DF929625EA0E}">
        <p15:presenceInfo xmlns:p15="http://schemas.microsoft.com/office/powerpoint/2012/main" userId="S-1-5-21-56248481-1131155372-1737835142-310517" providerId="AD"/>
      </p:ext>
    </p:extLst>
  </p:cmAuthor>
  <p:cmAuthor id="4" name="Daniele Pion" initials="DP" lastIdx="3" clrIdx="3">
    <p:extLst>
      <p:ext uri="{19B8F6BF-5375-455C-9EA6-DF929625EA0E}">
        <p15:presenceInfo xmlns:p15="http://schemas.microsoft.com/office/powerpoint/2012/main" userId="S-1-5-21-56248481-1131155372-1737835142-276241" providerId="AD"/>
      </p:ext>
    </p:extLst>
  </p:cmAuthor>
  <p:cmAuthor id="5" name="Roxanne Gravelle" initials="RG" lastIdx="2" clrIdx="4">
    <p:extLst>
      <p:ext uri="{19B8F6BF-5375-455C-9EA6-DF929625EA0E}">
        <p15:presenceInfo xmlns:p15="http://schemas.microsoft.com/office/powerpoint/2012/main" userId="S-1-5-21-56248481-1131155372-1737835142-22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903BD"/>
    <a:srgbClr val="B43500"/>
    <a:srgbClr val="AD6300"/>
    <a:srgbClr val="000000"/>
    <a:srgbClr val="009900"/>
    <a:srgbClr val="567BB6"/>
    <a:srgbClr val="FF99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1" autoAdjust="0"/>
    <p:restoredTop sz="85961" autoAdjust="0"/>
  </p:normalViewPr>
  <p:slideViewPr>
    <p:cSldViewPr snapToObjects="1">
      <p:cViewPr>
        <p:scale>
          <a:sx n="100" d="100"/>
          <a:sy n="100" d="100"/>
        </p:scale>
        <p:origin x="1614" y="-72"/>
      </p:cViewPr>
      <p:guideLst>
        <p:guide orient="horz" pos="720"/>
        <p:guide pos="2880"/>
      </p:guideLst>
    </p:cSldViewPr>
  </p:slideViewPr>
  <p:outlineViewPr>
    <p:cViewPr>
      <p:scale>
        <a:sx n="25" d="100"/>
        <a:sy n="25"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nzalezal\Documents\OD%20&amp;%20CM%20Stuff\MCLD%202022%20program%20-%20gcd\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6036745406823"/>
          <c:y val="4.1887899943989552E-2"/>
          <c:w val="0.55912370953630797"/>
          <c:h val="0.95811210005601044"/>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5B4-4142-B9E8-5C0EC68FF48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5B4-4142-B9E8-5C0EC68FF48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5B4-4142-B9E8-5C0EC68FF48A}"/>
              </c:ext>
            </c:extLst>
          </c:dPt>
          <c:dLbls>
            <c:dLbl>
              <c:idx val="0"/>
              <c:layout>
                <c:manualLayout>
                  <c:x val="-0.10179282589676299"/>
                  <c:y val="0.1309046267862507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AE56988C-7076-45A8-BE6E-E355D3377363}" type="CATEGORYNAME">
                      <a:rPr lang="en-US" sz="1800" b="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[CATEGORY NAME]</a:t>
                    </a:fld>
                    <a:r>
                      <a:rPr lang="en-US" sz="1800" b="0" baseline="0" dirty="0">
                        <a:effectLst>
                          <a:outerShdw blurRad="38100" dist="38100" dir="2700000" algn="tl">
                            <a:srgbClr val="000000">
                              <a:alpha val="43137"/>
                            </a:srgbClr>
                          </a:outerShdw>
                        </a:effectLst>
                      </a:rPr>
                      <a:t>
</a:t>
                    </a:r>
                    <a:fld id="{BFCA308A-5362-40FE-9BCF-91D01297C041}" type="PERCENTAGE">
                      <a:rPr lang="en-US" sz="1800" b="0" baseline="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[PERCENTAGE]</a:t>
                    </a:fld>
                    <a:endParaRPr lang="en-US" sz="1800" b="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B4-4142-B9E8-5C0EC68FF48A}"/>
                </c:ext>
              </c:extLst>
            </c:dLbl>
            <c:dLbl>
              <c:idx val="1"/>
              <c:layout>
                <c:manualLayout>
                  <c:x val="-0.16619650043744533"/>
                  <c:y val="0.1170879854037602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CB210124-A1D8-486F-9B2F-20ECC1DB0E42}" type="CATEGORYNAME">
                      <a:rPr lang="en-US" sz="1800" b="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[CATEGORY NAME]</a:t>
                    </a:fld>
                    <a:r>
                      <a:rPr lang="en-US" sz="1800" b="0" baseline="0" dirty="0">
                        <a:effectLst>
                          <a:outerShdw blurRad="38100" dist="38100" dir="2700000" algn="tl">
                            <a:srgbClr val="000000">
                              <a:alpha val="43137"/>
                            </a:srgbClr>
                          </a:outerShdw>
                        </a:effectLst>
                      </a:rPr>
                      <a:t>
</a:t>
                    </a:r>
                    <a:fld id="{A1FD4FD5-5CE3-4DFA-8749-F476492C7E75}" type="PERCENTAGE">
                      <a:rPr lang="en-US" sz="1800" b="0" baseline="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[PERCENTAGE]</a:t>
                    </a:fld>
                    <a:endParaRPr lang="en-US" sz="1800" b="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B4-4142-B9E8-5C0EC68FF48A}"/>
                </c:ext>
              </c:extLst>
            </c:dLbl>
            <c:dLbl>
              <c:idx val="2"/>
              <c:layout>
                <c:manualLayout>
                  <c:x val="0.31008600174978124"/>
                  <c:y val="-0.1732696187317855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12D0AC88-B78B-4665-B370-1E25F22F2E1F}" type="CATEGORYNAME">
                      <a:rPr lang="en-US" sz="1800" b="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[CATEGORY NAME]</a:t>
                    </a:fld>
                    <a:r>
                      <a:rPr lang="en-US" sz="1800" b="0" baseline="0" dirty="0">
                        <a:effectLst>
                          <a:outerShdw blurRad="38100" dist="38100" dir="2700000" algn="tl">
                            <a:srgbClr val="000000">
                              <a:alpha val="43137"/>
                            </a:srgbClr>
                          </a:outerShdw>
                        </a:effectLst>
                      </a:rPr>
                      <a:t>
</a:t>
                    </a:r>
                    <a:fld id="{B756CCF2-2D22-44BC-885E-D9E1D86767E2}" type="PERCENTAGE">
                      <a:rPr lang="en-US" sz="1800" b="0" baseline="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[PERCENTAGE]</a:t>
                    </a:fld>
                    <a:endParaRPr lang="en-US" sz="1800" b="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394890638670163"/>
                      <c:h val="0.40654671579416357"/>
                    </c:manualLayout>
                  </c15:layout>
                  <c15:dlblFieldTable/>
                  <c15:showDataLabelsRange val="0"/>
                </c:ext>
                <c:ext xmlns:c16="http://schemas.microsoft.com/office/drawing/2014/chart" uri="{C3380CC4-5D6E-409C-BE32-E72D297353CC}">
                  <c16:uniqueId val="{00000005-C5B4-4142-B9E8-5C0EC68FF48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ISC</c:v>
                </c:pt>
                <c:pt idx="1">
                  <c:v>CIRNAC</c:v>
                </c:pt>
                <c:pt idx="2">
                  <c:v>Other Government Departments</c:v>
                </c:pt>
              </c:strCache>
            </c:strRef>
          </c:cat>
          <c:val>
            <c:numRef>
              <c:f>Sheet1!$B$2:$B$4</c:f>
              <c:numCache>
                <c:formatCode>General</c:formatCode>
                <c:ptCount val="3"/>
                <c:pt idx="0">
                  <c:v>32</c:v>
                </c:pt>
                <c:pt idx="1">
                  <c:v>9</c:v>
                </c:pt>
                <c:pt idx="2">
                  <c:v>198</c:v>
                </c:pt>
              </c:numCache>
            </c:numRef>
          </c:val>
          <c:extLst>
            <c:ext xmlns:c16="http://schemas.microsoft.com/office/drawing/2014/chart" uri="{C3380CC4-5D6E-409C-BE32-E72D297353CC}">
              <c16:uniqueId val="{00000006-C5B4-4142-B9E8-5C0EC68FF48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F3D6-4A8A-81ED-356D67069A33}"/>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F3D6-4A8A-81ED-356D67069A33}"/>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and </a:t>
            </a:r>
            <a:r>
              <a:rPr lang="en-US" sz="1200" dirty="0"/>
              <a:t>share highlights of the program</a:t>
            </a:r>
          </a:p>
          <a:p>
            <a:pPr marL="0" lvl="0" indent="0">
              <a:spcAft>
                <a:spcPts val="600"/>
              </a:spcAft>
              <a:buFont typeface="Arial" panose="020B0604020202020204" pitchFamily="34" charset="0"/>
              <a:buNone/>
            </a:pPr>
            <a:endParaRPr lang="en-US" sz="1200" i="1" dirty="0"/>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and was launched by ISC as a pilot project, in April 2021, and then delivered in 2022 as a program.</a:t>
            </a:r>
          </a:p>
          <a:p>
            <a:pPr marL="171450" lvl="0" indent="-171450">
              <a:spcAft>
                <a:spcPts val="600"/>
              </a:spcAft>
              <a:buFont typeface="Arial" panose="020B0604020202020204" pitchFamily="34" charset="0"/>
              <a:buChar char="•"/>
            </a:pPr>
            <a:r>
              <a:rPr lang="en-US" sz="1200" dirty="0"/>
              <a:t>The program is sponsored mainly by ISC and supported by other government Departments including </a:t>
            </a:r>
            <a:r>
              <a:rPr lang="en-US" sz="1200" b="1" dirty="0"/>
              <a:t>A, B, C, D</a:t>
            </a:r>
          </a:p>
          <a:p>
            <a:pPr marL="171450" lvl="0" indent="-171450">
              <a:spcAft>
                <a:spcPts val="600"/>
              </a:spcAft>
              <a:buFont typeface="Arial" panose="020B0604020202020204" pitchFamily="34" charset="0"/>
              <a:buChar char="•"/>
            </a:pPr>
            <a:r>
              <a:rPr lang="en-US" sz="1200" dirty="0"/>
              <a:t>Invitation is also extended to all other Government employees by the Interdepartmental Organizational Change Network, via its </a:t>
            </a:r>
            <a:r>
              <a:rPr lang="en-US" sz="1200" dirty="0" err="1"/>
              <a:t>GCTools</a:t>
            </a:r>
            <a:r>
              <a:rPr lang="en-US" sz="1200" dirty="0"/>
              <a:t> groups</a:t>
            </a:r>
          </a:p>
          <a:p>
            <a:pPr marL="171450" lvl="0" indent="-171450">
              <a:spcAft>
                <a:spcPts val="600"/>
              </a:spcAft>
              <a:buFont typeface="Arial" panose="020B0604020202020204" pitchFamily="34" charset="0"/>
              <a:buChar char="•"/>
            </a:pPr>
            <a:endParaRPr lang="en-US" sz="1200" dirty="0"/>
          </a:p>
          <a:p>
            <a:pPr marL="0" lvl="0" indent="0">
              <a:spcAft>
                <a:spcPts val="600"/>
              </a:spcAft>
              <a:buFont typeface="Arial" panose="020B0604020202020204" pitchFamily="34" charset="0"/>
              <a:buNone/>
            </a:pPr>
            <a:r>
              <a:rPr lang="en-US" sz="1200" dirty="0"/>
              <a:t>Keep in mind, at the end we’ll open the floor for Q&amp;A via:</a:t>
            </a:r>
          </a:p>
          <a:p>
            <a:pPr marL="171450" lvl="0" indent="-171450">
              <a:spcAft>
                <a:spcPts val="600"/>
              </a:spcAft>
              <a:buFont typeface="Arial" panose="020B0604020202020204" pitchFamily="34" charset="0"/>
              <a:buChar char="•"/>
            </a:pPr>
            <a:r>
              <a:rPr lang="en-US" sz="1200" dirty="0"/>
              <a:t>Raising your virtual hand</a:t>
            </a:r>
          </a:p>
          <a:p>
            <a:pPr marL="171450" lvl="0" indent="-171450">
              <a:spcAft>
                <a:spcPts val="600"/>
              </a:spcAft>
              <a:buFont typeface="Arial" panose="020B0604020202020204" pitchFamily="34" charset="0"/>
              <a:buChar char="•"/>
            </a:pPr>
            <a:r>
              <a:rPr lang="en-US" sz="1200" dirty="0"/>
              <a:t>Comments in the chat</a:t>
            </a:r>
          </a:p>
          <a:p>
            <a:pPr marL="171450" lvl="0" indent="-171450">
              <a:spcAft>
                <a:spcPts val="600"/>
              </a:spcAft>
              <a:buFont typeface="Arial" panose="020B0604020202020204" pitchFamily="34" charset="0"/>
              <a:buChar char="•"/>
            </a:pPr>
            <a:r>
              <a:rPr lang="en-US" sz="1200" dirty="0"/>
              <a:t>Anonymously comments on Sli.do (</a:t>
            </a:r>
            <a:r>
              <a:rPr lang="en-US" sz="1200" b="1" dirty="0"/>
              <a:t>provide the Sli.do link and code</a:t>
            </a:r>
            <a:r>
              <a:rPr lang="en-US" sz="1200"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program </a:t>
            </a:r>
            <a:r>
              <a:rPr lang="fr-CA" dirty="0" err="1"/>
              <a:t>is</a:t>
            </a:r>
            <a:r>
              <a:rPr lang="fr-CA" dirty="0"/>
              <a:t> </a:t>
            </a:r>
            <a:r>
              <a:rPr lang="en-CA" noProof="0" dirty="0"/>
              <a:t>run</a:t>
            </a:r>
            <a:r>
              <a:rPr lang="fr-CA" dirty="0"/>
              <a:t> </a:t>
            </a:r>
            <a:r>
              <a:rPr lang="fr-CA" dirty="0" err="1"/>
              <a:t>under</a:t>
            </a:r>
            <a:r>
              <a:rPr lang="fr-CA" dirty="0"/>
              <a:t> the </a:t>
            </a:r>
            <a:r>
              <a:rPr lang="fr-CA" dirty="0" err="1"/>
              <a:t>principle</a:t>
            </a:r>
            <a:r>
              <a:rPr lang="fr-CA" dirty="0"/>
              <a:t> </a:t>
            </a:r>
            <a:r>
              <a:rPr lang="fr-CA" dirty="0" err="1"/>
              <a:t>that</a:t>
            </a:r>
            <a:r>
              <a:rPr lang="fr-CA" dirty="0"/>
              <a:t> </a:t>
            </a:r>
            <a:r>
              <a:rPr lang="fr-CA" dirty="0" err="1"/>
              <a:t>everyone</a:t>
            </a:r>
            <a:r>
              <a:rPr lang="fr-CA" dirty="0"/>
              <a:t> </a:t>
            </a:r>
            <a:r>
              <a:rPr lang="fr-CA" dirty="0" err="1"/>
              <a:t>is</a:t>
            </a:r>
            <a:r>
              <a:rPr lang="fr-CA" dirty="0"/>
              <a:t> a</a:t>
            </a:r>
            <a:r>
              <a:rPr lang="fr-CA" baseline="0" dirty="0"/>
              <a:t> </a:t>
            </a:r>
            <a:r>
              <a:rPr lang="fr-CA" baseline="0" dirty="0" err="1"/>
              <a:t>potential</a:t>
            </a:r>
            <a:r>
              <a:rPr lang="fr-CA" baseline="0" dirty="0"/>
              <a:t> Leader</a:t>
            </a:r>
            <a:r>
              <a:rPr lang="en-CA" baseline="0" dirty="0"/>
              <a:t>.</a:t>
            </a:r>
          </a:p>
          <a:p>
            <a:endParaRPr lang="en-CA" baseline="0" dirty="0"/>
          </a:p>
          <a:p>
            <a:r>
              <a:rPr lang="en-CA" baseline="0" dirty="0"/>
              <a:t>Alejandro Gonzalez is an </a:t>
            </a:r>
            <a:r>
              <a:rPr lang="en-US" baseline="0" dirty="0"/>
              <a:t>Organizational Development and Change management advisor within the Community Infrastructure Branch @ ISC. He is part of the Leadership Team of the Interdepartmental Organizational Change Network and is dedicated to raising awareness of change management and mindful leadership within the public service. </a:t>
            </a:r>
          </a:p>
          <a:p>
            <a:endParaRPr lang="en-US" baseline="0" dirty="0"/>
          </a:p>
          <a:p>
            <a:r>
              <a:rPr lang="en-US" baseline="0" dirty="0"/>
              <a:t>Alejandro has facilitated the 2021 pilot, and the 2022 English sessions of the Mindful Change Leadership Development Program.</a:t>
            </a:r>
          </a:p>
          <a:p>
            <a:endParaRPr lang="en-US" baseline="0" dirty="0"/>
          </a:p>
          <a:p>
            <a:r>
              <a:rPr lang="en-US" baseline="0" dirty="0"/>
              <a:t>We will be sharing some information about the benefits of the program.</a:t>
            </a:r>
          </a:p>
          <a:p>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35458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have found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21243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lvl="0"/>
            <a:r>
              <a:rPr lang="en-US" dirty="0"/>
              <a:t>The program had participants</a:t>
            </a:r>
            <a:r>
              <a:rPr lang="en-US" baseline="0" dirty="0"/>
              <a:t> from across Canada</a:t>
            </a:r>
            <a:r>
              <a:rPr lang="en-US" strike="noStrike" baseline="0" dirty="0"/>
              <a:t>;</a:t>
            </a:r>
            <a:r>
              <a:rPr lang="en-US" baseline="0" dirty="0"/>
              <a:t> </a:t>
            </a:r>
            <a:r>
              <a:rPr lang="en-US" strike="noStrike" dirty="0"/>
              <a:t>this</a:t>
            </a:r>
            <a:r>
              <a:rPr lang="en-US" dirty="0"/>
              <a:t> slide was co-created BY THE PARTICIPANTS at the beginning of the 2022 English Program. </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295921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endParaRPr lang="en-CA" sz="1400" kern="1200" noProof="0" dirty="0">
              <a:solidFill>
                <a:schemeClr val="tx1"/>
              </a:solidFill>
              <a:effectLst/>
              <a:latin typeface="Arial" charset="0"/>
              <a:ea typeface="+mn-ea"/>
              <a:cs typeface="+mn-cs"/>
            </a:endParaRP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a:t>
            </a:r>
            <a:r>
              <a:rPr lang="en-US" sz="1400" dirty="0"/>
              <a:t>and the</a:t>
            </a:r>
            <a:r>
              <a:rPr lang="en-US" sz="1400" baseline="0" dirty="0"/>
              <a:t> key findings per category </a:t>
            </a:r>
            <a:r>
              <a:rPr lang="en-US" sz="1400" dirty="0"/>
              <a:t>are:</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111244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one in full…</a:t>
            </a:r>
            <a:endParaRPr lang="en-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 home activities require an fairly significant investment by participants, and t</a:t>
            </a:r>
            <a:r>
              <a:rPr lang="en-US" sz="1200" kern="1200" dirty="0">
                <a:solidFill>
                  <a:schemeClr val="tx1"/>
                </a:solidFill>
                <a:effectLst/>
                <a:latin typeface="Arial" charset="0"/>
                <a:ea typeface="+mn-ea"/>
                <a:cs typeface="+mn-cs"/>
              </a:rPr>
              <a:t>wo components that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t>
            </a:r>
            <a:r>
              <a:rPr lang="en-US" sz="1200" kern="1200" dirty="0" err="1">
                <a:solidFill>
                  <a:schemeClr val="tx1"/>
                </a:solidFill>
                <a:effectLst/>
                <a:latin typeface="Arial" charset="0"/>
                <a:ea typeface="+mn-ea"/>
                <a:cs typeface="+mn-cs"/>
              </a:rPr>
              <a:t>encourag</a:t>
            </a:r>
            <a:r>
              <a:rPr lang="en-US" sz="1200" kern="1200" dirty="0">
                <a:solidFill>
                  <a:schemeClr val="tx1"/>
                </a:solidFill>
                <a:effectLst/>
                <a:latin typeface="Arial" charset="0"/>
                <a:ea typeface="+mn-ea"/>
                <a:cs typeface="+mn-cs"/>
              </a:rPr>
              <a:t> you to discuss with your managers in order to get their support</a:t>
            </a:r>
            <a:endParaRPr lang="en-CA" sz="1200" kern="1200" dirty="0">
              <a:solidFill>
                <a:schemeClr val="tx1"/>
              </a:solidFill>
              <a:effectLst/>
              <a:latin typeface="Arial" charset="0"/>
              <a:ea typeface="+mn-ea"/>
              <a:cs typeface="+mn-cs"/>
            </a:endParaRPr>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at a time</a:t>
            </a:r>
          </a:p>
          <a:p>
            <a:pPr marL="171450" lvl="0" indent="-171450">
              <a:buFont typeface="Arial" panose="020B0604020202020204" pitchFamily="34" charset="0"/>
              <a:buChar char="•"/>
            </a:pPr>
            <a:r>
              <a:rPr lang="en-US" dirty="0"/>
              <a:t>Alternating with the chat</a:t>
            </a:r>
          </a:p>
          <a:p>
            <a:pPr marL="171450" lvl="0" indent="-171450">
              <a:buFont typeface="Arial" panose="020B0604020202020204" pitchFamily="34" charset="0"/>
              <a:buChar char="•"/>
            </a:pPr>
            <a:r>
              <a:rPr lang="en-US" dirty="0"/>
              <a:t>and Sli.do, for those who prefer anonymity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2F4EED-5995-4197-A0DA-5E7BFC546C33}"/>
              </a:ext>
            </a:extLst>
          </p:cNvPr>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7637DBA7-C368-4B7C-ABBE-2FAE578F5D41}"/>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Date Placeholder 3">
            <a:extLst>
              <a:ext uri="{FF2B5EF4-FFF2-40B4-BE49-F238E27FC236}">
                <a16:creationId xmlns:a16="http://schemas.microsoft.com/office/drawing/2014/main" id="{C400A78A-6314-4D66-AEF7-E30F7BD16717}"/>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2023-01-26</a:t>
            </a:fld>
            <a:endParaRPr lang="en-CA"/>
          </a:p>
        </p:txBody>
      </p:sp>
      <p:sp>
        <p:nvSpPr>
          <p:cNvPr id="6" name="Footer Placeholder 4">
            <a:extLst>
              <a:ext uri="{FF2B5EF4-FFF2-40B4-BE49-F238E27FC236}">
                <a16:creationId xmlns:a16="http://schemas.microsoft.com/office/drawing/2014/main" id="{0AFBD377-392B-47B2-B2D4-ACD4ECF80AD4}"/>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B65A5DB6-44D8-4BF3-9B9F-9C2744F3BE90}"/>
              </a:ext>
            </a:extLst>
          </p:cNvPr>
          <p:cNvPicPr>
            <a:picLocks noChangeAspect="1"/>
          </p:cNvPicPr>
          <p:nvPr userDrawn="1"/>
        </p:nvPicPr>
        <p:blipFill>
          <a:blip r:embed="rId2"/>
          <a:stretch>
            <a:fillRect/>
          </a:stretch>
        </p:blipFill>
        <p:spPr>
          <a:xfrm>
            <a:off x="0" y="0"/>
            <a:ext cx="2724150" cy="1504950"/>
          </a:xfrm>
          <a:prstGeom prst="rect">
            <a:avLst/>
          </a:prstGeom>
        </p:spPr>
      </p:pic>
      <p:sp>
        <p:nvSpPr>
          <p:cNvPr id="8" name="TextBox 7">
            <a:extLst>
              <a:ext uri="{FF2B5EF4-FFF2-40B4-BE49-F238E27FC236}">
                <a16:creationId xmlns:a16="http://schemas.microsoft.com/office/drawing/2014/main" id="{FD6C9240-DE25-4213-A369-1AE3DC877AA6}"/>
              </a:ext>
            </a:extLst>
          </p:cNvPr>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9" name="Picture 8">
            <a:extLst>
              <a:ext uri="{FF2B5EF4-FFF2-40B4-BE49-F238E27FC236}">
                <a16:creationId xmlns:a16="http://schemas.microsoft.com/office/drawing/2014/main" id="{43A16462-A33B-487A-87EA-4774493ADBF8}"/>
              </a:ext>
            </a:extLst>
          </p:cNvPr>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68300" y="1308101"/>
            <a:ext cx="7861300" cy="478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68300" y="1308101"/>
            <a:ext cx="3822700" cy="4787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7878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283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334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3962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728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F54C8FA-5460-47F1-8C41-1B425175CD59}"/>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8" name="Text Placeholder 2">
            <a:extLst>
              <a:ext uri="{FF2B5EF4-FFF2-40B4-BE49-F238E27FC236}">
                <a16:creationId xmlns:a16="http://schemas.microsoft.com/office/drawing/2014/main" id="{2755D7F1-182F-427F-982D-31928989DBE3}"/>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F3FEBCBC-85D5-4DCC-9ABA-83BA15D89B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2023-01-26</a:t>
            </a:fld>
            <a:endParaRPr lang="en-CA"/>
          </a:p>
        </p:txBody>
      </p:sp>
      <p:sp>
        <p:nvSpPr>
          <p:cNvPr id="11" name="Footer Placeholder 4">
            <a:extLst>
              <a:ext uri="{FF2B5EF4-FFF2-40B4-BE49-F238E27FC236}">
                <a16:creationId xmlns:a16="http://schemas.microsoft.com/office/drawing/2014/main" id="{CAFF31EE-D19F-4EAE-A303-22A1D65A51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2" name="Picture 4">
            <a:extLst>
              <a:ext uri="{FF2B5EF4-FFF2-40B4-BE49-F238E27FC236}">
                <a16:creationId xmlns:a16="http://schemas.microsoft.com/office/drawing/2014/main" id="{B0EBEFC5-3195-4EF4-8307-4EC0900809D2}"/>
              </a:ext>
            </a:extLst>
          </p:cNvPr>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13" name="Slide Number Placeholder 3">
            <a:extLst>
              <a:ext uri="{FF2B5EF4-FFF2-40B4-BE49-F238E27FC236}">
                <a16:creationId xmlns:a16="http://schemas.microsoft.com/office/drawing/2014/main" id="{799B4E81-EA7F-4203-BE9A-0BB4003C7147}"/>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4" name="Picture 13">
            <a:extLst>
              <a:ext uri="{FF2B5EF4-FFF2-40B4-BE49-F238E27FC236}">
                <a16:creationId xmlns:a16="http://schemas.microsoft.com/office/drawing/2014/main" id="{7416116B-2691-45F3-BFAC-4B5ED5471312}"/>
              </a:ext>
            </a:extLst>
          </p:cNvPr>
          <p:cNvPicPr>
            <a:picLocks noChangeAspect="1"/>
          </p:cNvPicPr>
          <p:nvPr userDrawn="1"/>
        </p:nvPicPr>
        <p:blipFill>
          <a:blip r:embed="rId10">
            <a:clrChange>
              <a:clrFrom>
                <a:srgbClr val="FFFFFF"/>
              </a:clrFrom>
              <a:clrTo>
                <a:srgbClr val="FFFFFF">
                  <a:alpha val="0"/>
                </a:srgbClr>
              </a:clrTo>
            </a:clrChange>
          </a:blip>
          <a:stretch>
            <a:fillRect/>
          </a:stretch>
        </p:blipFill>
        <p:spPr>
          <a:xfrm>
            <a:off x="25248" y="6367462"/>
            <a:ext cx="874344" cy="483029"/>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57400"/>
            <a:ext cx="8610600" cy="2872581"/>
          </a:xfrm>
          <a:prstGeom prst="rect">
            <a:avLst/>
          </a:prstGeom>
          <a:noFill/>
        </p:spPr>
        <p:txBody>
          <a:bodyPr wrap="square" rtlCol="0">
            <a:spAutoFit/>
          </a:bodyPr>
          <a:lstStyle/>
          <a:p>
            <a:pPr algn="ctr">
              <a:lnSpc>
                <a:spcPct val="100000"/>
              </a:lnSpc>
              <a:spcAft>
                <a:spcPts val="500"/>
              </a:spcAft>
            </a:pPr>
            <a:r>
              <a:rPr lang="en-US" sz="3600" dirty="0">
                <a:solidFill>
                  <a:schemeClr val="accent1"/>
                </a:solidFill>
                <a:latin typeface="+mn-lt"/>
              </a:rPr>
              <a:t>Mindful Change Leadership </a:t>
            </a:r>
          </a:p>
          <a:p>
            <a:pPr algn="ctr">
              <a:lnSpc>
                <a:spcPct val="100000"/>
              </a:lnSpc>
              <a:spcAft>
                <a:spcPts val="500"/>
              </a:spcAft>
            </a:pPr>
            <a:r>
              <a:rPr lang="en-US" sz="3600" dirty="0">
                <a:solidFill>
                  <a:schemeClr val="accent1"/>
                </a:solidFill>
                <a:latin typeface="+mn-lt"/>
              </a:rPr>
              <a:t>Development Program </a:t>
            </a:r>
          </a:p>
          <a:p>
            <a:pPr algn="ctr">
              <a:lnSpc>
                <a:spcPct val="100000"/>
              </a:lnSpc>
              <a:spcAft>
                <a:spcPts val="500"/>
              </a:spcAft>
            </a:pPr>
            <a:endParaRPr lang="en-US" sz="3600" dirty="0">
              <a:solidFill>
                <a:schemeClr val="accent1"/>
              </a:solidFill>
              <a:latin typeface="+mn-lt"/>
            </a:endParaRPr>
          </a:p>
          <a:p>
            <a:pPr algn="ctr">
              <a:lnSpc>
                <a:spcPct val="100000"/>
              </a:lnSpc>
              <a:spcAft>
                <a:spcPts val="500"/>
              </a:spcAft>
            </a:pPr>
            <a:r>
              <a:rPr lang="en-US" sz="2800" dirty="0">
                <a:solidFill>
                  <a:schemeClr val="accent1"/>
                </a:solidFill>
                <a:latin typeface="+mn-lt"/>
              </a:rPr>
              <a:t>English Offering 2022</a:t>
            </a:r>
          </a:p>
          <a:p>
            <a:pPr algn="ctr">
              <a:lnSpc>
                <a:spcPct val="100000"/>
              </a:lnSpc>
              <a:spcAft>
                <a:spcPts val="500"/>
              </a:spcAft>
            </a:pPr>
            <a:r>
              <a:rPr lang="en-US" sz="2800" dirty="0">
                <a:solidFill>
                  <a:schemeClr val="accent1"/>
                </a:solidFill>
                <a:latin typeface="+mn-lt"/>
              </a:rPr>
              <a:t>Summary of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196521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3200" dirty="0"/>
          </a:p>
        </p:txBody>
      </p:sp>
      <p:sp>
        <p:nvSpPr>
          <p:cNvPr id="5" name="Content Placeholder 4"/>
          <p:cNvSpPr>
            <a:spLocks noGrp="1"/>
          </p:cNvSpPr>
          <p:nvPr>
            <p:ph idx="1"/>
          </p:nvPr>
        </p:nvSpPr>
        <p:spPr>
          <a:xfrm>
            <a:off x="368299" y="1352576"/>
            <a:ext cx="7556501" cy="3157015"/>
          </a:xfrm>
        </p:spPr>
        <p:txBody>
          <a:bodyPr/>
          <a:lstStyle/>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635605" y="4757212"/>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708746"/>
            <a:ext cx="3276600" cy="2329854"/>
          </a:xfrm>
          <a:prstGeom prst="rect">
            <a:avLst/>
          </a:prstGeom>
          <a:noFill/>
          <a:ln>
            <a:noFill/>
          </a:ln>
        </p:spPr>
      </p:pic>
    </p:spTree>
    <p:extLst>
      <p:ext uri="{BB962C8B-B14F-4D97-AF65-F5344CB8AC3E}">
        <p14:creationId xmlns:p14="http://schemas.microsoft.com/office/powerpoint/2010/main" val="72662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English -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5715000" cy="5168899"/>
          </a:xfrm>
        </p:spPr>
        <p:txBody>
          <a:bodyPr/>
          <a:lstStyle/>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program was offered from April to June 2022, one hour once a week.</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invitation was sent to Indigenous Services Canada (ISC), Crown-Indigenous Relations and Northern Affairs Canada (CIRNAC) and all other Government of Canada (GC) departments.</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239 registrants with corresponding preliminary assessments were received.</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130 participants from across Canada completed the program.</a:t>
            </a:r>
          </a:p>
        </p:txBody>
      </p:sp>
      <p:sp>
        <p:nvSpPr>
          <p:cNvPr id="10" name="Rectangle 9"/>
          <p:cNvSpPr/>
          <p:nvPr/>
        </p:nvSpPr>
        <p:spPr>
          <a:xfrm>
            <a:off x="6728710" y="5193017"/>
            <a:ext cx="902685" cy="313932"/>
          </a:xfrm>
          <a:prstGeom prst="rect">
            <a:avLst/>
          </a:prstGeom>
        </p:spPr>
        <p:txBody>
          <a:bodyPr wrap="square">
            <a:spAutoFit/>
          </a:bodyPr>
          <a:lstStyle/>
          <a:p>
            <a:r>
              <a:rPr lang="en-US" sz="1600" dirty="0">
                <a:solidFill>
                  <a:prstClr val="black">
                    <a:lumMod val="65000"/>
                    <a:lumOff val="35000"/>
                  </a:prstClr>
                </a:solidFill>
                <a:latin typeface="+mj-lt"/>
              </a:rPr>
              <a:t>n=239</a:t>
            </a:r>
          </a:p>
        </p:txBody>
      </p:sp>
      <p:graphicFrame>
        <p:nvGraphicFramePr>
          <p:cNvPr id="7" name="Chart 6">
            <a:extLst>
              <a:ext uri="{FF2B5EF4-FFF2-40B4-BE49-F238E27FC236}">
                <a16:creationId xmlns:a16="http://schemas.microsoft.com/office/drawing/2014/main" id="{A4E1DB0B-C379-423D-B5F8-33C87E7F27C2}"/>
              </a:ext>
            </a:extLst>
          </p:cNvPr>
          <p:cNvGraphicFramePr/>
          <p:nvPr>
            <p:extLst>
              <p:ext uri="{D42A27DB-BD31-4B8C-83A1-F6EECF244321}">
                <p14:modId xmlns:p14="http://schemas.microsoft.com/office/powerpoint/2010/main" val="1476620479"/>
              </p:ext>
            </p:extLst>
          </p:nvPr>
        </p:nvGraphicFramePr>
        <p:xfrm>
          <a:off x="4289484" y="1020708"/>
          <a:ext cx="5715000" cy="4816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30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0F56B81-615B-451D-9E74-9CF4475827BB}"/>
              </a:ext>
            </a:extLst>
          </p:cNvPr>
          <p:cNvPicPr>
            <a:picLocks noChangeAspect="1"/>
          </p:cNvPicPr>
          <p:nvPr/>
        </p:nvPicPr>
        <p:blipFill>
          <a:blip r:embed="rId3"/>
          <a:stretch>
            <a:fillRect/>
          </a:stretch>
        </p:blipFill>
        <p:spPr>
          <a:xfrm>
            <a:off x="609600" y="638931"/>
            <a:ext cx="7467600" cy="5944059"/>
          </a:xfrm>
          <a:prstGeom prst="rect">
            <a:avLst/>
          </a:prstGeom>
        </p:spPr>
      </p:pic>
      <p:sp>
        <p:nvSpPr>
          <p:cNvPr id="4" name="Title 3"/>
          <p:cNvSpPr>
            <a:spLocks noGrp="1"/>
          </p:cNvSpPr>
          <p:nvPr>
            <p:ph type="title"/>
          </p:nvPr>
        </p:nvSpPr>
        <p:spPr>
          <a:xfrm>
            <a:off x="381000" y="228600"/>
            <a:ext cx="8458200" cy="590931"/>
          </a:xfrm>
        </p:spPr>
        <p:txBody>
          <a:bodyPr/>
          <a:lstStyle/>
          <a:p>
            <a:pPr>
              <a:lnSpc>
                <a:spcPct val="100000"/>
              </a:lnSpc>
            </a:pPr>
            <a:r>
              <a:rPr lang="en-US"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Participants – First Session of MCLD 2022 En</a:t>
            </a:r>
            <a:endParaRPr lang="en-CA" sz="2800" dirty="0"/>
          </a:p>
        </p:txBody>
      </p:sp>
      <p:pic>
        <p:nvPicPr>
          <p:cNvPr id="8" name="Picture 7">
            <a:extLst>
              <a:ext uri="{FF2B5EF4-FFF2-40B4-BE49-F238E27FC236}">
                <a16:creationId xmlns:a16="http://schemas.microsoft.com/office/drawing/2014/main" id="{7398608F-7E77-4F8C-89D3-77082A59A8A8}"/>
              </a:ext>
            </a:extLst>
          </p:cNvPr>
          <p:cNvPicPr>
            <a:picLocks noChangeAspect="1"/>
          </p:cNvPicPr>
          <p:nvPr/>
        </p:nvPicPr>
        <p:blipFill>
          <a:blip r:embed="rId4"/>
          <a:stretch>
            <a:fillRect/>
          </a:stretch>
        </p:blipFill>
        <p:spPr>
          <a:xfrm>
            <a:off x="5567945" y="762000"/>
            <a:ext cx="3271255" cy="2590800"/>
          </a:xfrm>
          <a:prstGeom prst="rect">
            <a:avLst/>
          </a:prstGeom>
          <a:ln>
            <a:solidFill>
              <a:schemeClr val="accent1"/>
            </a:solidFill>
          </a:ln>
        </p:spPr>
      </p:pic>
      <p:sp>
        <p:nvSpPr>
          <p:cNvPr id="12" name="TextBox 11">
            <a:extLst>
              <a:ext uri="{FF2B5EF4-FFF2-40B4-BE49-F238E27FC236}">
                <a16:creationId xmlns:a16="http://schemas.microsoft.com/office/drawing/2014/main" id="{7128723E-9630-4BF9-A77A-E331A3EB8CFD}"/>
              </a:ext>
            </a:extLst>
          </p:cNvPr>
          <p:cNvSpPr txBox="1"/>
          <p:nvPr/>
        </p:nvSpPr>
        <p:spPr>
          <a:xfrm>
            <a:off x="4724400" y="1219200"/>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BC7E88A2-41ED-4715-988B-535308869C05}"/>
              </a:ext>
            </a:extLst>
          </p:cNvPr>
          <p:cNvSpPr txBox="1"/>
          <p:nvPr/>
        </p:nvSpPr>
        <p:spPr>
          <a:xfrm>
            <a:off x="85483" y="1219200"/>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7769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F543C0A-4A06-4FA8-B834-AC2E83366889}"/>
              </a:ext>
            </a:extLst>
          </p:cNvPr>
          <p:cNvGraphicFramePr/>
          <p:nvPr>
            <p:extLst>
              <p:ext uri="{D42A27DB-BD31-4B8C-83A1-F6EECF244321}">
                <p14:modId xmlns:p14="http://schemas.microsoft.com/office/powerpoint/2010/main" val="4118463725"/>
              </p:ext>
            </p:extLst>
          </p:nvPr>
        </p:nvGraphicFramePr>
        <p:xfrm>
          <a:off x="542924" y="762000"/>
          <a:ext cx="8296276"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81000" y="228600"/>
            <a:ext cx="8458200" cy="914401"/>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5" name="Rectangle 4"/>
          <p:cNvSpPr/>
          <p:nvPr/>
        </p:nvSpPr>
        <p:spPr>
          <a:xfrm>
            <a:off x="5826712" y="5405437"/>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sp>
        <p:nvSpPr>
          <p:cNvPr id="12" name="TextBox 2">
            <a:extLst>
              <a:ext uri="{FF2B5EF4-FFF2-40B4-BE49-F238E27FC236}">
                <a16:creationId xmlns:a16="http://schemas.microsoft.com/office/drawing/2014/main" id="{1F3D32D2-769E-4CE9-9848-89C94E4E7C13}"/>
              </a:ext>
            </a:extLst>
          </p:cNvPr>
          <p:cNvSpPr txBox="1"/>
          <p:nvPr/>
        </p:nvSpPr>
        <p:spPr>
          <a:xfrm rot="16200000">
            <a:off x="1681440" y="39562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3" name="TextBox 3">
            <a:extLst>
              <a:ext uri="{FF2B5EF4-FFF2-40B4-BE49-F238E27FC236}">
                <a16:creationId xmlns:a16="http://schemas.microsoft.com/office/drawing/2014/main" id="{4BC52630-A533-44E7-8EF5-B5908F931D61}"/>
              </a:ext>
            </a:extLst>
          </p:cNvPr>
          <p:cNvSpPr txBox="1"/>
          <p:nvPr/>
        </p:nvSpPr>
        <p:spPr>
          <a:xfrm rot="16200000">
            <a:off x="3204649" y="1641183"/>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4" name="TextBox 4">
            <a:extLst>
              <a:ext uri="{FF2B5EF4-FFF2-40B4-BE49-F238E27FC236}">
                <a16:creationId xmlns:a16="http://schemas.microsoft.com/office/drawing/2014/main" id="{BCF90EB7-310F-435D-A59C-89DE8E7DA0A5}"/>
              </a:ext>
            </a:extLst>
          </p:cNvPr>
          <p:cNvSpPr txBox="1"/>
          <p:nvPr/>
        </p:nvSpPr>
        <p:spPr>
          <a:xfrm rot="16200000">
            <a:off x="4675953" y="279216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22" name="TextBox 5">
            <a:extLst>
              <a:ext uri="{FF2B5EF4-FFF2-40B4-BE49-F238E27FC236}">
                <a16:creationId xmlns:a16="http://schemas.microsoft.com/office/drawing/2014/main" id="{FEB36C09-E829-4AB3-ADE0-1834C8CA8341}"/>
              </a:ext>
            </a:extLst>
          </p:cNvPr>
          <p:cNvSpPr txBox="1"/>
          <p:nvPr/>
        </p:nvSpPr>
        <p:spPr>
          <a:xfrm rot="16200000">
            <a:off x="6154808" y="141534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3" name="TextBox 6">
            <a:extLst>
              <a:ext uri="{FF2B5EF4-FFF2-40B4-BE49-F238E27FC236}">
                <a16:creationId xmlns:a16="http://schemas.microsoft.com/office/drawing/2014/main" id="{A3A4090A-C41F-4570-878A-CFE6DB028836}"/>
              </a:ext>
            </a:extLst>
          </p:cNvPr>
          <p:cNvSpPr txBox="1"/>
          <p:nvPr/>
        </p:nvSpPr>
        <p:spPr>
          <a:xfrm rot="16200000">
            <a:off x="7658705" y="22630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4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4889"/>
          </a:xfrm>
          <a:prstGeom prst="rect">
            <a:avLst/>
          </a:prstGeom>
        </p:spPr>
        <p:txBody>
          <a:bodyPr wrap="square">
            <a:spAutoFit/>
          </a:bodyPr>
          <a:lstStyle/>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it's already had a wonderful effect on my life</a:t>
            </a:r>
            <a:endPar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073" y="12954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061468" y="533400"/>
            <a:ext cx="3471863" cy="2816531"/>
          </a:xfrm>
          <a:prstGeom prst="ellipse">
            <a:avLst/>
          </a:prstGeom>
          <a:ln>
            <a:noFill/>
          </a:ln>
          <a:effectLst>
            <a:softEdge rad="112500"/>
          </a:effectLst>
        </p:spPr>
      </p:pic>
      <p:grpSp>
        <p:nvGrpSpPr>
          <p:cNvPr id="11" name="Group 10"/>
          <p:cNvGrpSpPr/>
          <p:nvPr/>
        </p:nvGrpSpPr>
        <p:grpSpPr>
          <a:xfrm>
            <a:off x="762000" y="2436023"/>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78862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46695</TotalTime>
  <Words>1487</Words>
  <Application>Microsoft Office PowerPoint</Application>
  <PresentationFormat>On-screen Show (4:3)</PresentationFormat>
  <Paragraphs>115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Courier New</vt:lpstr>
      <vt:lpstr>Lato</vt:lpstr>
      <vt:lpstr>Segoe UI Web (West European)</vt:lpstr>
      <vt:lpstr>Symbol</vt:lpstr>
      <vt:lpstr>Verdana</vt:lpstr>
      <vt:lpstr>Wingdings</vt:lpstr>
      <vt:lpstr>Standard_white</vt:lpstr>
      <vt:lpstr>PowerPoint Presentation</vt:lpstr>
      <vt:lpstr>PowerPoint Presentation</vt:lpstr>
      <vt:lpstr>Mindful Change Leadership Development (MCLD) Program Goal</vt:lpstr>
      <vt:lpstr>MCLD 2022 English - Program Highlights</vt:lpstr>
      <vt:lpstr>Map of Participants – First Session of MCLD 2022 En</vt:lpstr>
      <vt:lpstr>Key Findings - MCLD English Program 2022</vt:lpstr>
      <vt:lpstr>MCLD Program Testimonials</vt:lpstr>
      <vt:lpstr>What’s Needed For Success?</vt:lpstr>
    </vt:vector>
  </TitlesOfParts>
  <Manager>Alejandro.gonzalez@sac-isc.gc.ca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Alejandro.gonzalez@sac-isc.gc.ca</dc:creator>
  <cp:lastModifiedBy>Gonzalez, Alejandro</cp:lastModifiedBy>
  <cp:revision>904</cp:revision>
  <cp:lastPrinted>2019-12-11T13:53:56Z</cp:lastPrinted>
  <dcterms:created xsi:type="dcterms:W3CDTF">2007-03-13T16:30:24Z</dcterms:created>
  <dcterms:modified xsi:type="dcterms:W3CDTF">2023-01-26T19:44:52Z</dcterms:modified>
</cp:coreProperties>
</file>