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257" r:id="rId3"/>
    <p:sldId id="304" r:id="rId4"/>
    <p:sldId id="259" r:id="rId5"/>
    <p:sldId id="319" r:id="rId6"/>
    <p:sldId id="334" r:id="rId7"/>
    <p:sldId id="344" r:id="rId8"/>
    <p:sldId id="547" r:id="rId9"/>
    <p:sldId id="520" r:id="rId10"/>
    <p:sldId id="355" r:id="rId11"/>
    <p:sldId id="356" r:id="rId12"/>
    <p:sldId id="537" r:id="rId13"/>
    <p:sldId id="523" r:id="rId14"/>
    <p:sldId id="543" r:id="rId15"/>
    <p:sldId id="361" r:id="rId16"/>
    <p:sldId id="542" r:id="rId17"/>
    <p:sldId id="544" r:id="rId18"/>
    <p:sldId id="545" r:id="rId19"/>
    <p:sldId id="353" r:id="rId20"/>
    <p:sldId id="343"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EC748-AA96-40A1-A963-63BB9E077C91}" v="1" dt="2026-04-21T14:18:51.303"/>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99" autoAdjust="0"/>
    <p:restoredTop sz="67690" autoAdjust="0"/>
  </p:normalViewPr>
  <p:slideViewPr>
    <p:cSldViewPr snapToObjects="1" showGuides="1">
      <p:cViewPr varScale="1">
        <p:scale>
          <a:sx n="100" d="100"/>
          <a:sy n="100" d="100"/>
        </p:scale>
        <p:origin x="1688" y="64"/>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Alejandro [NC]" userId="89caf6ba-9270-4fa5-a6d2-f078f472a366" providerId="ADAL" clId="{7B4530D5-C992-4F74-AD81-19DF59A8A995}"/>
    <pc:docChg chg="undo custSel addSld delSld modSld sldOrd">
      <pc:chgData name="Gonzalez, Alejandro [NC]" userId="89caf6ba-9270-4fa5-a6d2-f078f472a366" providerId="ADAL" clId="{7B4530D5-C992-4F74-AD81-19DF59A8A995}" dt="2026-04-21T15:48:55.836" v="263"/>
      <pc:docMkLst>
        <pc:docMk/>
      </pc:docMkLst>
      <pc:sldChg chg="modNotes modNotesTx">
        <pc:chgData name="Gonzalez, Alejandro [NC]" userId="89caf6ba-9270-4fa5-a6d2-f078f472a366" providerId="ADAL" clId="{7B4530D5-C992-4F74-AD81-19DF59A8A995}" dt="2026-04-15T17:59:55.399" v="259" actId="27636"/>
        <pc:sldMkLst>
          <pc:docMk/>
          <pc:sldMk cId="2511917819" sldId="257"/>
        </pc:sldMkLst>
      </pc:sldChg>
      <pc:sldChg chg="modNotesTx">
        <pc:chgData name="Gonzalez, Alejandro [NC]" userId="89caf6ba-9270-4fa5-a6d2-f078f472a366" providerId="ADAL" clId="{7B4530D5-C992-4F74-AD81-19DF59A8A995}" dt="2026-04-15T14:21:04.051" v="65" actId="6549"/>
        <pc:sldMkLst>
          <pc:docMk/>
          <pc:sldMk cId="3277157786" sldId="304"/>
        </pc:sldMkLst>
      </pc:sldChg>
      <pc:sldChg chg="modNotes modNotesTx">
        <pc:chgData name="Gonzalez, Alejandro [NC]" userId="89caf6ba-9270-4fa5-a6d2-f078f472a366" providerId="ADAL" clId="{7B4530D5-C992-4F74-AD81-19DF59A8A995}" dt="2026-04-15T17:59:39.552" v="258" actId="20577"/>
        <pc:sldMkLst>
          <pc:docMk/>
          <pc:sldMk cId="1876910423" sldId="319"/>
        </pc:sldMkLst>
      </pc:sldChg>
      <pc:sldChg chg="modNotesTx">
        <pc:chgData name="Gonzalez, Alejandro [NC]" userId="89caf6ba-9270-4fa5-a6d2-f078f472a366" providerId="ADAL" clId="{7B4530D5-C992-4F74-AD81-19DF59A8A995}" dt="2026-04-15T14:21:23.163" v="66" actId="6549"/>
        <pc:sldMkLst>
          <pc:docMk/>
          <pc:sldMk cId="4108558744" sldId="334"/>
        </pc:sldMkLst>
      </pc:sldChg>
      <pc:sldChg chg="modNotesTx">
        <pc:chgData name="Gonzalez, Alejandro [NC]" userId="89caf6ba-9270-4fa5-a6d2-f078f472a366" providerId="ADAL" clId="{7B4530D5-C992-4F74-AD81-19DF59A8A995}" dt="2026-04-15T14:22:09.738" v="68" actId="6549"/>
        <pc:sldMkLst>
          <pc:docMk/>
          <pc:sldMk cId="3923302756" sldId="343"/>
        </pc:sldMkLst>
      </pc:sldChg>
      <pc:sldChg chg="ord">
        <pc:chgData name="Gonzalez, Alejandro [NC]" userId="89caf6ba-9270-4fa5-a6d2-f078f472a366" providerId="ADAL" clId="{7B4530D5-C992-4F74-AD81-19DF59A8A995}" dt="2026-04-21T15:48:55.836" v="263"/>
        <pc:sldMkLst>
          <pc:docMk/>
          <pc:sldMk cId="2823829721" sldId="344"/>
        </pc:sldMkLst>
      </pc:sldChg>
      <pc:sldChg chg="modNotesTx">
        <pc:chgData name="Gonzalez, Alejandro [NC]" userId="89caf6ba-9270-4fa5-a6d2-f078f472a366" providerId="ADAL" clId="{7B4530D5-C992-4F74-AD81-19DF59A8A995}" dt="2026-04-15T14:22:05.413" v="67" actId="6549"/>
        <pc:sldMkLst>
          <pc:docMk/>
          <pc:sldMk cId="3541317644" sldId="353"/>
        </pc:sldMkLst>
      </pc:sldChg>
      <pc:sldChg chg="add del ord">
        <pc:chgData name="Gonzalez, Alejandro [NC]" userId="89caf6ba-9270-4fa5-a6d2-f078f472a366" providerId="ADAL" clId="{7B4530D5-C992-4F74-AD81-19DF59A8A995}" dt="2026-04-21T14:20:19.619" v="261" actId="47"/>
        <pc:sldMkLst>
          <pc:docMk/>
          <pc:sldMk cId="3455948994" sldId="546"/>
        </pc:sldMkLst>
      </pc:sldChg>
      <pc:sldChg chg="add">
        <pc:chgData name="Gonzalez, Alejandro [NC]" userId="89caf6ba-9270-4fa5-a6d2-f078f472a366" providerId="ADAL" clId="{7B4530D5-C992-4F74-AD81-19DF59A8A995}" dt="2026-04-21T14:18:51.295" v="260"/>
        <pc:sldMkLst>
          <pc:docMk/>
          <pc:sldMk cId="3988735433" sldId="5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014gc-my.sharepoint.com/personal/alejandro_gonzalez_servicecanada_gc_ca/Documents/Documents/DLCP%20-%20MCLD/mcld%20stuff/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A-4BEC-877E-49D76FC9B3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Sheet1!$C$3:$C$12</c:f>
              <c:numCache>
                <c:formatCode>General</c:formatCode>
                <c:ptCount val="10"/>
                <c:pt idx="0">
                  <c:v>25</c:v>
                </c:pt>
                <c:pt idx="1">
                  <c:v>105</c:v>
                </c:pt>
                <c:pt idx="2">
                  <c:v>239</c:v>
                </c:pt>
                <c:pt idx="3">
                  <c:v>109</c:v>
                </c:pt>
                <c:pt idx="4">
                  <c:v>290</c:v>
                </c:pt>
                <c:pt idx="5">
                  <c:v>72</c:v>
                </c:pt>
                <c:pt idx="6">
                  <c:v>220</c:v>
                </c:pt>
                <c:pt idx="7">
                  <c:v>43</c:v>
                </c:pt>
                <c:pt idx="8">
                  <c:v>127</c:v>
                </c:pt>
                <c:pt idx="9">
                  <c:v>38</c:v>
                </c:pt>
              </c:numCache>
              <c:extLst/>
            </c:numRef>
          </c:val>
          <c:smooth val="0"/>
          <c:extLst>
            <c:ext xmlns:c16="http://schemas.microsoft.com/office/drawing/2014/chart" uri="{C3380CC4-5D6E-409C-BE32-E72D297353CC}">
              <c16:uniqueId val="{00000001-EC1A-4BEC-877E-49D76FC9B37F}"/>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Sheet1!$D$3:$D$12</c:f>
              <c:numCache>
                <c:formatCode>General</c:formatCode>
                <c:ptCount val="10"/>
                <c:pt idx="0">
                  <c:v>17</c:v>
                </c:pt>
                <c:pt idx="1">
                  <c:v>66</c:v>
                </c:pt>
                <c:pt idx="2">
                  <c:v>130</c:v>
                </c:pt>
                <c:pt idx="3">
                  <c:v>50</c:v>
                </c:pt>
                <c:pt idx="4">
                  <c:v>150</c:v>
                </c:pt>
                <c:pt idx="5">
                  <c:v>30</c:v>
                </c:pt>
                <c:pt idx="6">
                  <c:v>138</c:v>
                </c:pt>
                <c:pt idx="7">
                  <c:v>23</c:v>
                </c:pt>
                <c:pt idx="8">
                  <c:v>93</c:v>
                </c:pt>
                <c:pt idx="9">
                  <c:v>25</c:v>
                </c:pt>
              </c:numCache>
              <c:extLst/>
            </c:numRef>
          </c:val>
          <c:smooth val="0"/>
          <c:extLst>
            <c:ext xmlns:c16="http://schemas.microsoft.com/office/drawing/2014/chart" uri="{C3380CC4-5D6E-409C-BE32-E72D297353CC}">
              <c16:uniqueId val="{00000002-EC1A-4BEC-877E-49D76FC9B37F}"/>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4640-4085-93C7-28803F9AC5DF}"/>
            </c:ext>
          </c:extLst>
        </c:ser>
        <c:ser>
          <c:idx val="1"/>
          <c:order val="1"/>
          <c:tx>
            <c:strRef>
              <c:f>Analysis!$F$25</c:f>
              <c:strCache>
                <c:ptCount val="1"/>
                <c:pt idx="0">
                  <c:v>Final Assessment, 
3 months after (n=32)</c:v>
                </c:pt>
              </c:strCache>
            </c:strRef>
          </c:tx>
          <c:spPr>
            <a:no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4640-4085-93C7-28803F9AC5DF}"/>
            </c:ext>
          </c:extLst>
        </c:ser>
        <c:dLbls>
          <c:showLegendKey val="0"/>
          <c:showVal val="0"/>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06CC-4DD6-818E-3EF5F2B4AF82}"/>
            </c:ext>
          </c:extLst>
        </c:ser>
        <c:ser>
          <c:idx val="1"/>
          <c:order val="1"/>
          <c:tx>
            <c:strRef>
              <c:f>Analysis!$F$25</c:f>
              <c:strCache>
                <c:ptCount val="1"/>
                <c:pt idx="0">
                  <c:v>Final Assessment, 
3 months after (n=32)</c:v>
                </c:pt>
              </c:strCache>
            </c:strRef>
          </c:tx>
          <c:spPr>
            <a:solidFill>
              <a:schemeClr val="accent3">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06CC-4DD6-818E-3EF5F2B4AF82}"/>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4/21/2026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4/21/2026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ollab.ca/groups/profile/7978973/mcld-program-cohort-cop-coi-program-dlpc-cohorte-cdp-et-cd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t>Jena: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p>
          <a:p>
            <a:pPr defTabSz="912937">
              <a:defRPr/>
            </a:pPr>
            <a:r>
              <a:rPr lang="fr-CA" dirty="0"/>
              <a:t>Hello Bonjour</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 we begin, I would like to acknowledge that we are gathered here today on the unceded,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unsurrendered</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territory </a:t>
            </a: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 Algonquin Nation whose presence here in Ottawa reaches back to time immemorial</a:t>
            </a:r>
            <a:r>
              <a:rPr lang="fr-CA" dirty="0"/>
              <a:t>. </a:t>
            </a:r>
            <a:r>
              <a:rPr lang="fr-CA" dirty="0" err="1"/>
              <a:t>Knowing</a:t>
            </a:r>
            <a:r>
              <a:rPr lang="fr-CA" dirty="0"/>
              <a:t> </a:t>
            </a:r>
            <a:r>
              <a:rPr lang="fr-CA" dirty="0" err="1"/>
              <a:t>others</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a:t>
            </a:r>
            <a:r>
              <a:rPr lang="fr-CA" dirty="0"/>
              <a:t> live and </a:t>
            </a:r>
            <a:r>
              <a:rPr lang="fr-CA" dirty="0" err="1"/>
              <a:t>work</a:t>
            </a:r>
            <a:r>
              <a:rPr lang="fr-CA" dirty="0"/>
              <a:t>.</a:t>
            </a:r>
          </a:p>
          <a:p>
            <a:pPr defTabSz="912937">
              <a:defRPr/>
            </a:pPr>
            <a:endParaRPr lang="fr-CA" dirty="0"/>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an English session. </a:t>
            </a:r>
            <a:r>
              <a:rPr lang="fr-CA" dirty="0" err="1"/>
              <a:t>We</a:t>
            </a:r>
            <a:r>
              <a:rPr lang="fr-CA" dirty="0"/>
              <a:t> </a:t>
            </a:r>
            <a:r>
              <a:rPr lang="fr-CA" dirty="0" err="1"/>
              <a:t>hope</a:t>
            </a:r>
            <a:r>
              <a:rPr lang="fr-CA" dirty="0"/>
              <a:t> </a:t>
            </a:r>
            <a:r>
              <a:rPr lang="fr-CA" dirty="0" err="1"/>
              <a:t>those</a:t>
            </a:r>
            <a:r>
              <a:rPr lang="fr-CA" dirty="0"/>
              <a:t> </a:t>
            </a:r>
            <a:r>
              <a:rPr lang="fr-CA" dirty="0" err="1"/>
              <a:t>who</a:t>
            </a:r>
            <a:r>
              <a:rPr lang="fr-CA" dirty="0"/>
              <a:t> </a:t>
            </a:r>
            <a:r>
              <a:rPr lang="fr-CA" dirty="0" err="1"/>
              <a:t>prefer</a:t>
            </a:r>
            <a:r>
              <a:rPr lang="fr-CA" dirty="0"/>
              <a:t> French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by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I </a:t>
            </a:r>
            <a:r>
              <a:rPr lang="fr-FR" dirty="0" err="1"/>
              <a:t>am</a:t>
            </a:r>
            <a:r>
              <a:rPr lang="fr-FR" dirty="0"/>
              <a:t> </a:t>
            </a:r>
            <a:r>
              <a:rPr lang="fr-FR" dirty="0" err="1"/>
              <a:t>very</a:t>
            </a:r>
            <a:r>
              <a:rPr lang="fr-FR" dirty="0"/>
              <a:t> happy to </a:t>
            </a:r>
            <a:r>
              <a:rPr lang="fr-FR" dirty="0" err="1"/>
              <a:t>facilitate</a:t>
            </a:r>
            <a:r>
              <a:rPr lang="fr-FR" dirty="0"/>
              <a:t> </a:t>
            </a:r>
            <a:r>
              <a:rPr lang="fr-FR" dirty="0" err="1"/>
              <a:t>this</a:t>
            </a:r>
            <a:r>
              <a:rPr lang="fr-FR" dirty="0"/>
              <a:t> session </a:t>
            </a:r>
            <a:r>
              <a:rPr lang="fr-FR" dirty="0" err="1"/>
              <a:t>with</a:t>
            </a:r>
            <a:r>
              <a:rPr lang="fr-FR" dirty="0"/>
              <a:t> Alejandro Gonzalez.</a:t>
            </a:r>
          </a:p>
          <a:p>
            <a:pPr defTabSz="912937">
              <a:defRPr/>
            </a:pPr>
            <a:endParaRPr lang="en-US" sz="1200"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Today’s objective is to offer you an overview of the Mindful Change Leadership Development (MCLD) program 2025, English offering, with a Q&amp;A section.</a:t>
            </a:r>
          </a:p>
          <a:p>
            <a:pPr defTabSz="912937">
              <a:defRPr/>
            </a:pPr>
            <a:endParaRPr lang="en-US" sz="1200" dirty="0"/>
          </a:p>
          <a:p>
            <a:pPr marL="0" lvl="0" indent="0">
              <a:spcAft>
                <a:spcPts val="600"/>
              </a:spcAft>
              <a:buFont typeface="Arial" panose="020B0604020202020204" pitchFamily="34" charset="0"/>
              <a:buNone/>
            </a:pPr>
            <a:r>
              <a:rPr lang="en-US" sz="1200" dirty="0"/>
              <a:t>***</a:t>
            </a:r>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127 registered participants, 93 completed the program, that’s a 73% rate, which is fantastic!!</a:t>
            </a: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32 final assessments (34.5%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15%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30.8%</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take time everyday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16</a:t>
            </a:r>
            <a:r>
              <a:rPr lang="en-CA" sz="1600" dirty="0"/>
              <a:t> </a:t>
            </a:r>
            <a:r>
              <a:rPr lang="en-CA" sz="1400" b="0" i="0" u="none" strike="noStrike" kern="1200" dirty="0">
                <a:solidFill>
                  <a:schemeClr val="tx1"/>
                </a:solidFill>
                <a:effectLst/>
                <a:latin typeface="+mn-lt"/>
                <a:ea typeface="+mn-ea"/>
                <a:cs typeface="+mn-cs"/>
              </a:rPr>
              <a:t>I take time each day to optimize my personal productivity.</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13.5%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what they can influence.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13</a:t>
            </a:r>
            <a:r>
              <a:rPr lang="en-CA" sz="1600" dirty="0"/>
              <a:t> </a:t>
            </a:r>
            <a:r>
              <a:rPr lang="en-CA" sz="1400" b="0" i="0" u="none" strike="noStrike" kern="1200" dirty="0">
                <a:solidFill>
                  <a:schemeClr val="tx1"/>
                </a:solidFill>
                <a:effectLst/>
                <a:latin typeface="+mn-lt"/>
                <a:ea typeface="+mn-ea"/>
                <a:cs typeface="+mn-cs"/>
              </a:rPr>
              <a:t>I influence where I can, rather than worrying about what I can’t influence.</a:t>
            </a:r>
            <a:r>
              <a:rPr lang="en-CA" sz="16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18%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are able to redirect the attention to the present moment.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15</a:t>
            </a:r>
            <a:r>
              <a:rPr lang="en-CA" sz="2000" dirty="0"/>
              <a:t> </a:t>
            </a:r>
            <a:r>
              <a:rPr lang="en-CA" sz="1800" b="0" i="0" u="none" strike="noStrike" kern="1200" dirty="0">
                <a:solidFill>
                  <a:schemeClr val="tx1"/>
                </a:solidFill>
                <a:effectLst/>
                <a:latin typeface="+mn-lt"/>
                <a:ea typeface="+mn-ea"/>
                <a:cs typeface="+mn-cs"/>
              </a:rPr>
              <a:t>I am able to notice when my attention has been pulled away and redirect it to the present.</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just over 22%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bouncing back faster after a challenging situation.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4</a:t>
            </a:r>
            <a:r>
              <a:rPr lang="en-CA" sz="2000" dirty="0"/>
              <a:t> </a:t>
            </a:r>
            <a:r>
              <a:rPr lang="en-CA" sz="1800" b="0" i="0" u="none" strike="noStrike" kern="1200" dirty="0">
                <a:solidFill>
                  <a:schemeClr val="tx1"/>
                </a:solidFill>
                <a:effectLst/>
                <a:latin typeface="+mn-lt"/>
                <a:ea typeface="+mn-ea"/>
                <a:cs typeface="+mn-cs"/>
              </a:rPr>
              <a:t>I feel I can bounce back quickly after an emotionally challenge situation.</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CA" sz="1200" dirty="0"/>
              <a:t>Alejandro:</a:t>
            </a:r>
          </a:p>
          <a:p>
            <a:pPr marL="0" lvl="0" indent="0">
              <a:spcAft>
                <a:spcPts val="600"/>
              </a:spcAft>
              <a:buFont typeface="Arial" panose="020B0604020202020204" pitchFamily="34" charset="0"/>
              <a:buNone/>
            </a:pPr>
            <a:endParaRPr lang="en-CA" sz="1200" dirty="0"/>
          </a:p>
          <a:p>
            <a:pPr marL="0" lvl="0" indent="0">
              <a:spcAft>
                <a:spcPts val="600"/>
              </a:spcAft>
              <a:buFont typeface="Arial" panose="020B0604020202020204" pitchFamily="34" charset="0"/>
              <a:buNone/>
            </a:pPr>
            <a:r>
              <a:rPr lang="en-CA" sz="1200" dirty="0"/>
              <a:t>Testimonials… I’m bias, it’s really hard to pick and chose which one to share (or not share for that matter)</a:t>
            </a:r>
          </a:p>
          <a:p>
            <a:pPr marL="0" lvl="0" indent="0">
              <a:spcAft>
                <a:spcPts val="600"/>
              </a:spcAft>
              <a:buFont typeface="Arial" panose="020B0604020202020204" pitchFamily="34" charset="0"/>
              <a:buNone/>
            </a:pPr>
            <a:endParaRPr lang="en-CA" sz="1200" kern="1200" dirty="0">
              <a:solidFill>
                <a:schemeClr val="tx1"/>
              </a:solidFill>
              <a:effectLst/>
              <a:latin typeface="Arial" charset="0"/>
              <a:ea typeface="+mn-ea"/>
              <a:cs typeface="+mn-cs"/>
            </a:endParaRPr>
          </a:p>
          <a:p>
            <a:pPr marL="0" lvl="0" indent="0">
              <a:spcAft>
                <a:spcPts val="600"/>
              </a:spcAft>
              <a:buFont typeface="Arial" panose="020B0604020202020204" pitchFamily="34" charset="0"/>
              <a:buNone/>
            </a:pPr>
            <a:r>
              <a:rPr lang="en-CA" sz="1200" kern="1200" dirty="0">
                <a:solidFill>
                  <a:schemeClr val="tx1"/>
                </a:solidFill>
                <a:effectLst/>
                <a:latin typeface="Arial" charset="0"/>
                <a:ea typeface="+mn-ea"/>
                <a:cs typeface="+mn-cs"/>
              </a:rPr>
              <a:t>Here are some of them, from the next page, I’ll allow myself to read one.</a:t>
            </a:r>
            <a:endParaRPr lang="fr-C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545D-412D-03FF-F17B-35C71E20D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C10F-787E-713A-67C9-E8F57B737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DEA7-CFCC-D3EB-5F32-F1A638E105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dirty="0"/>
              <a:t>Alejandro: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a:t>
            </a: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err="1">
                <a:solidFill>
                  <a:schemeClr val="tx1"/>
                </a:solidFill>
                <a:effectLst/>
                <a:latin typeface="Arial" charset="0"/>
                <a:ea typeface="+mn-ea"/>
                <a:cs typeface="+mn-cs"/>
              </a:rPr>
              <a:t>from</a:t>
            </a:r>
            <a:r>
              <a:rPr lang="fr-CA" sz="1200" kern="1200" baseline="0" dirty="0">
                <a:solidFill>
                  <a:schemeClr val="tx1"/>
                </a:solidFill>
                <a:effectLst/>
                <a:latin typeface="Arial" charset="0"/>
                <a:ea typeface="+mn-ea"/>
                <a:cs typeface="+mn-cs"/>
              </a:rPr>
              <a:t>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3BB83450-E6BC-DD96-BF83-195073A01C59}"/>
              </a:ext>
            </a:extLst>
          </p:cNvPr>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34586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CA" sz="1200" dirty="0"/>
              <a:t>Alejandro:</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Now, we’ll have some time to share how this exercise went for you… feel free to use the chat function to mention “What did you notice?” or you can also raise your hand and open your microphone to speak.</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2500" lnSpcReduction="20000"/>
          </a:bodyPr>
          <a:lstStyle/>
          <a:p>
            <a:pPr marL="0" lvl="0" indent="0">
              <a:spcAft>
                <a:spcPts val="600"/>
              </a:spcAft>
              <a:buFont typeface="Arial" panose="020B0604020202020204" pitchFamily="34" charset="0"/>
              <a:buNone/>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Department of National Defense (DND)</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dirty="0">
                <a:solidFill>
                  <a:schemeClr val="tx1"/>
                </a:solidFill>
              </a:rPr>
              <a:t>Infrastructure Canada (</a:t>
            </a:r>
            <a:r>
              <a:rPr lang="en-CA" sz="3000" dirty="0" err="1">
                <a:solidFill>
                  <a:schemeClr val="tx1"/>
                </a:solidFill>
              </a:rPr>
              <a:t>Infr</a:t>
            </a:r>
            <a:r>
              <a:rPr lang="en-CA" sz="3000" dirty="0">
                <a:solidFill>
                  <a:schemeClr val="tx1"/>
                </a:solidFill>
              </a:rPr>
              <a:t>)</a:t>
            </a:r>
          </a:p>
          <a:p>
            <a:pPr marL="457200" indent="-457200">
              <a:spcBef>
                <a:spcPts val="600"/>
              </a:spcBef>
              <a:buFont typeface="Arial" panose="020B0604020202020204" pitchFamily="34" charset="0"/>
              <a:buChar char="•"/>
            </a:pPr>
            <a:r>
              <a:rPr lang="fr-FR" sz="3000" dirty="0">
                <a:solidFill>
                  <a:schemeClr val="tx1"/>
                </a:solidFill>
              </a:rPr>
              <a:t>Innovation, Science and </a:t>
            </a:r>
            <a:r>
              <a:rPr lang="fr-FR" sz="3000" dirty="0" err="1">
                <a:solidFill>
                  <a:schemeClr val="tx1"/>
                </a:solidFill>
              </a:rPr>
              <a:t>Economic</a:t>
            </a:r>
            <a:r>
              <a:rPr lang="fr-FR" sz="3000" dirty="0">
                <a:solidFill>
                  <a:schemeClr val="tx1"/>
                </a:solidFill>
              </a:rPr>
              <a:t> </a:t>
            </a:r>
            <a:r>
              <a:rPr lang="fr-FR" sz="3000" dirty="0" err="1">
                <a:solidFill>
                  <a:schemeClr val="tx1"/>
                </a:solidFill>
              </a:rPr>
              <a:t>Development</a:t>
            </a:r>
            <a:r>
              <a:rPr lang="fr-FR" sz="3000" dirty="0">
                <a:solidFill>
                  <a:schemeClr val="tx1"/>
                </a:solidFill>
              </a:rPr>
              <a:t> Canada (ISED)</a:t>
            </a:r>
            <a:endParaRPr lang="en-CA" sz="3000" dirty="0">
              <a:solidFill>
                <a:schemeClr val="tx1"/>
              </a:solidFill>
            </a:endParaRPr>
          </a:p>
          <a:p>
            <a:pPr marL="457200" indent="-457200">
              <a:spcBef>
                <a:spcPts val="600"/>
              </a:spcBef>
              <a:buFont typeface="Arial" panose="020B0604020202020204" pitchFamily="34" charset="0"/>
              <a:buChar char="•"/>
            </a:pPr>
            <a:endParaRPr lang="en-CA" sz="3000" dirty="0">
              <a:solidFill>
                <a:schemeClr val="tx1"/>
              </a:solidFill>
            </a:endParaRP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9669-FC0E-43A3-AFDD-A172DB27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7DA6-B12D-2D0A-4E12-716AFA54C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31723-5411-B2D6-ECDF-B82179A5B939}"/>
              </a:ext>
            </a:extLst>
          </p:cNvP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algn="l">
              <a:buNone/>
            </a:pPr>
            <a:endParaRPr lang="en-CA" b="1" i="1" dirty="0">
              <a:solidFill>
                <a:srgbClr val="FF0000"/>
              </a:solidFill>
              <a:effectLst/>
              <a:latin typeface="Arial" panose="020B0604020202020204" pitchFamily="34" charset="0"/>
            </a:endParaRPr>
          </a:p>
          <a:p>
            <a:pPr algn="l">
              <a:buNone/>
            </a:pPr>
            <a:r>
              <a:rPr lang="en-CA" b="1" i="1" dirty="0">
                <a:solidFill>
                  <a:srgbClr val="FF0000"/>
                </a:solidFill>
                <a:effectLst/>
                <a:latin typeface="Arial" panose="020B0604020202020204" pitchFamily="34" charset="0"/>
              </a:rPr>
              <a:t>Cost, Time &amp; Commitment</a:t>
            </a:r>
            <a:r>
              <a:rPr lang="en-CA" b="1" i="0" dirty="0">
                <a:solidFill>
                  <a:srgbClr val="FF0000"/>
                </a:solidFill>
                <a:effectLst/>
                <a:latin typeface="Arial" panose="020B0604020202020204" pitchFamily="34" charset="0"/>
              </a:rPr>
              <a:t>:</a:t>
            </a:r>
          </a:p>
          <a:p>
            <a:pPr algn="l">
              <a:buNone/>
            </a:pPr>
            <a:r>
              <a:rPr lang="en-CA" b="0" i="0" dirty="0">
                <a:solidFill>
                  <a:srgbClr val="FF0000"/>
                </a:solidFill>
                <a:effectLst/>
                <a:latin typeface="Arial" panose="020B0604020202020204" pitchFamily="34" charset="0"/>
              </a:rPr>
              <a:t>Although there is </a:t>
            </a:r>
            <a:r>
              <a:rPr lang="en-CA" b="1" i="0" dirty="0">
                <a:solidFill>
                  <a:srgbClr val="FF0000"/>
                </a:solidFill>
                <a:effectLst/>
                <a:latin typeface="Arial" panose="020B0604020202020204" pitchFamily="34" charset="0"/>
              </a:rPr>
              <a:t>no cost</a:t>
            </a:r>
            <a:r>
              <a:rPr lang="en-CA" b="0" i="0" dirty="0">
                <a:solidFill>
                  <a:srgbClr val="FF0000"/>
                </a:solidFill>
                <a:effectLst/>
                <a:latin typeface="Arial" panose="020B0604020202020204" pitchFamily="34" charset="0"/>
              </a:rPr>
              <a:t> to the program, you still need your </a:t>
            </a:r>
            <a:r>
              <a:rPr lang="en-CA" b="1" i="0" dirty="0">
                <a:solidFill>
                  <a:srgbClr val="FF0000"/>
                </a:solidFill>
                <a:effectLst/>
                <a:latin typeface="Arial" panose="020B0604020202020204" pitchFamily="34" charset="0"/>
              </a:rPr>
              <a:t>manager's approval</a:t>
            </a:r>
            <a:r>
              <a:rPr lang="en-CA" b="0" i="0" dirty="0">
                <a:solidFill>
                  <a:srgbClr val="FF0000"/>
                </a:solidFill>
                <a:effectLst/>
                <a:latin typeface="Arial" panose="020B0604020202020204" pitchFamily="34" charset="0"/>
              </a:rPr>
              <a:t> as there is an estimate of up to </a:t>
            </a:r>
            <a:r>
              <a:rPr lang="en-CA" b="1" i="0" dirty="0">
                <a:solidFill>
                  <a:srgbClr val="FF0000"/>
                </a:solidFill>
                <a:effectLst/>
                <a:latin typeface="Arial" panose="020B0604020202020204" pitchFamily="34" charset="0"/>
              </a:rPr>
              <a:t>4 hours average per week to participate</a:t>
            </a:r>
            <a:r>
              <a:rPr lang="en-CA" b="0" i="0" dirty="0">
                <a:solidFill>
                  <a:srgbClr val="FF0000"/>
                </a:solidFill>
                <a:effectLst/>
                <a:latin typeface="Arial" panose="020B0604020202020204" pitchFamily="34" charset="0"/>
              </a:rPr>
              <a:t>, as per the following:</a:t>
            </a:r>
          </a:p>
          <a:p>
            <a:pPr algn="l">
              <a:buFont typeface="Arial" panose="020B0604020202020204" pitchFamily="34" charset="0"/>
              <a:buChar char="•"/>
            </a:pPr>
            <a:r>
              <a:rPr lang="en-CA" b="0" i="0" dirty="0">
                <a:solidFill>
                  <a:srgbClr val="FF0000"/>
                </a:solidFill>
                <a:effectLst/>
                <a:latin typeface="Arial" panose="020B0604020202020204" pitchFamily="34" charset="0"/>
              </a:rPr>
              <a:t>One webinar session a week, duration of 1.5 hours, for 8 weeks</a:t>
            </a: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Start date: Tuesday, April 28,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End date: Tuesday, June 16,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Hour: from 12:30pm to 2:00pm ET (Ottawa time)</a:t>
            </a:r>
            <a:endParaRPr lang="en-CA" b="0" i="0" dirty="0">
              <a:solidFill>
                <a:srgbClr val="FF0000"/>
              </a:solidFill>
              <a:effectLst/>
              <a:latin typeface="Arial" panose="020B0604020202020204" pitchFamily="34" charset="0"/>
            </a:endParaRPr>
          </a:p>
          <a:p>
            <a:pPr algn="l">
              <a:buFont typeface="Arial" panose="020B0604020202020204" pitchFamily="34" charset="0"/>
              <a:buChar char="•"/>
            </a:pPr>
            <a:r>
              <a:rPr lang="en-CA" b="0" i="0" dirty="0">
                <a:solidFill>
                  <a:srgbClr val="FF0000"/>
                </a:solidFill>
                <a:effectLst/>
                <a:latin typeface="Arial" panose="020B0604020202020204" pitchFamily="34" charset="0"/>
              </a:rPr>
              <a:t>Daily mindfulness practice, 5 to 20 minutes</a:t>
            </a:r>
          </a:p>
          <a:p>
            <a:pPr algn="l">
              <a:buFont typeface="Arial" panose="020B0604020202020204" pitchFamily="34" charset="0"/>
              <a:buChar char="•"/>
            </a:pPr>
            <a:r>
              <a:rPr lang="en-CA" b="0" i="0" dirty="0">
                <a:solidFill>
                  <a:srgbClr val="FF0000"/>
                </a:solidFill>
                <a:effectLst/>
                <a:latin typeface="Arial" panose="020B0604020202020204" pitchFamily="34" charset="0"/>
              </a:rPr>
              <a:t>One call a week with a buddy system, approx. 30 minutes (buddy system in the official language of choice randomly assigned)</a:t>
            </a:r>
          </a:p>
          <a:p>
            <a:pPr algn="l">
              <a:buFont typeface="Arial" panose="020B0604020202020204" pitchFamily="34" charset="0"/>
              <a:buChar char="•"/>
            </a:pPr>
            <a:r>
              <a:rPr lang="en-CA" b="0" i="0" dirty="0">
                <a:solidFill>
                  <a:srgbClr val="FF0000"/>
                </a:solidFill>
                <a:effectLst/>
                <a:latin typeface="Arial" panose="020B0604020202020204" pitchFamily="34" charset="0"/>
              </a:rPr>
              <a:t>Journaling throughout the 8 weeks, 5 to 10 minutes per week</a:t>
            </a:r>
          </a:p>
          <a:p>
            <a:pPr algn="l">
              <a:buFont typeface="Arial" panose="020B0604020202020204" pitchFamily="34" charset="0"/>
              <a:buChar char="•"/>
            </a:pPr>
            <a:r>
              <a:rPr lang="en-CA" b="0" i="0" dirty="0">
                <a:solidFill>
                  <a:srgbClr val="FF0000"/>
                </a:solidFill>
                <a:effectLst/>
                <a:latin typeface="Arial" panose="020B0604020202020204" pitchFamily="34" charset="0"/>
              </a:rPr>
              <a:t>Participate via the Cohort, a </a:t>
            </a:r>
            <a:r>
              <a:rPr lang="en-CA" b="0" i="0" dirty="0" err="1">
                <a:solidFill>
                  <a:srgbClr val="FF0000"/>
                </a:solidFill>
                <a:effectLst/>
                <a:latin typeface="Arial" panose="020B0604020202020204" pitchFamily="34" charset="0"/>
              </a:rPr>
              <a:t>GCCollab</a:t>
            </a:r>
            <a:r>
              <a:rPr lang="en-CA" b="0" i="0" dirty="0">
                <a:solidFill>
                  <a:srgbClr val="FF0000"/>
                </a:solidFill>
                <a:effectLst/>
                <a:latin typeface="Arial" panose="020B0604020202020204" pitchFamily="34" charset="0"/>
              </a:rPr>
              <a:t> Group. </a:t>
            </a:r>
            <a:r>
              <a:rPr lang="en-CA" b="1" i="0" u="none" strike="noStrike" dirty="0">
                <a:solidFill>
                  <a:srgbClr val="FF0000"/>
                </a:solidFill>
                <a:effectLst/>
                <a:latin typeface="Arial" panose="020B0604020202020204" pitchFamily="34" charset="0"/>
                <a:hlinkClick r:id="rId3" tooltip="gccollab:groups/profile/7978973/mcld-program-cohort-cop-coi-program-dlpc-cohorte-cdp-et-cdi">
                  <a:extLst>
                    <a:ext uri="{A12FA001-AC4F-418D-AE19-62706E023703}">
                      <ahyp:hlinkClr xmlns:ahyp="http://schemas.microsoft.com/office/drawing/2018/hyperlinkcolor" val="tx"/>
                    </a:ext>
                  </a:extLst>
                </a:hlinkClick>
              </a:rPr>
              <a:t>Now open</a:t>
            </a:r>
            <a:r>
              <a:rPr lang="en-CA" b="0" i="0" dirty="0">
                <a:solidFill>
                  <a:srgbClr val="FF0000"/>
                </a:solidFill>
                <a:effectLst/>
                <a:latin typeface="Arial" panose="020B0604020202020204" pitchFamily="34" charset="0"/>
              </a:rPr>
              <a:t> as a Community of Practice and Interest</a:t>
            </a:r>
          </a:p>
          <a:p>
            <a:pPr algn="l">
              <a:buFont typeface="Arial" panose="020B0604020202020204" pitchFamily="34" charset="0"/>
              <a:buChar char="•"/>
            </a:pPr>
            <a:r>
              <a:rPr lang="en-CA" b="0" i="0" dirty="0">
                <a:solidFill>
                  <a:srgbClr val="FF0000"/>
                </a:solidFill>
                <a:effectLst/>
                <a:latin typeface="Arial" panose="020B0604020202020204" pitchFamily="34" charset="0"/>
              </a:rPr>
              <a:t>Complete a 5 min self-assessment, 3 times: before, at the end, and 3 months after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a:extLst>
              <a:ext uri="{FF2B5EF4-FFF2-40B4-BE49-F238E27FC236}">
                <a16:creationId xmlns:a16="http://schemas.microsoft.com/office/drawing/2014/main" id="{7A4EC44B-3CD0-6640-A75B-0DEF4154083A}"/>
              </a:ext>
            </a:extLst>
          </p:cNvPr>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07266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1D28-546C-021C-422F-DE113071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B5CF-BF59-E438-6504-29F565EA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B9E9-61A9-1C88-4FC7-8B1255572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p:txBody>
      </p:sp>
      <p:sp>
        <p:nvSpPr>
          <p:cNvPr id="4" name="Slide Number Placeholder 3">
            <a:extLst>
              <a:ext uri="{FF2B5EF4-FFF2-40B4-BE49-F238E27FC236}">
                <a16:creationId xmlns:a16="http://schemas.microsoft.com/office/drawing/2014/main" id="{8B4E1423-87CB-6F6B-0301-9102513B1B73}"/>
              </a:ext>
            </a:extLst>
          </p:cNvPr>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27397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the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so for everybody in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is our agenda in no particular order – we have already had words from our sponsor,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your lap, upside or downside whatever feels more comfortable for you</a:t>
            </a:r>
          </a:p>
          <a:p>
            <a:r>
              <a:rPr lang="en-CA" sz="1200" dirty="0"/>
              <a:t>Feel free to close your eyes, or close them halfway</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to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your nose, your</a:t>
            </a:r>
            <a:r>
              <a:rPr lang="en-CA" baseline="0" dirty="0"/>
              <a:t> mouth and your jaw, noticing how you feel</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scalp, breathe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neck and your shoulders, breath in, breath out, and notice how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breathe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ever so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back to your</a:t>
            </a:r>
            <a:r>
              <a:rPr lang="en-CA" baseline="0" dirty="0"/>
              <a:t> shoulders, and neck, noticing how you feel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Direct your breath to your upper back, your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Towards your lower back, your</a:t>
            </a:r>
            <a:r>
              <a:rPr lang="en-CA" baseline="0" dirty="0"/>
              <a:t> abdomen breathe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towards your waist, breathing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your breath to your upper leg, breathe in and out and now to your lower leg, and notice</a:t>
            </a:r>
            <a:r>
              <a:rPr lang="en-CA" baseline="0" dirty="0"/>
              <a:t> how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towards your feet, breathing in and out,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on your toes, breathe in and breathe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ready, open your eyes and come back to the session.</a:t>
            </a:r>
            <a:endParaRPr lang="en-CA" baseline="0" dirty="0"/>
          </a:p>
          <a:p>
            <a:pPr lvl="0">
              <a:buFont typeface="Arial" pitchFamily="34" charset="0"/>
              <a:buNone/>
            </a:pPr>
            <a:endParaRPr lang="en-CA" baseline="0" dirty="0"/>
          </a:p>
          <a:p>
            <a:pPr lvl="0">
              <a:buFont typeface="Arial" pitchFamily="34" charset="0"/>
              <a:buNone/>
            </a:pPr>
            <a:r>
              <a:rPr lang="en-CA" baseline="0" dirty="0"/>
              <a:t>Now, we’ll have some time to share how this exercise went for you… feel free to use the chat function to mention “What did you notice?” or you can also raise your hand and open your microphone to speak.</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endParaRPr lang="en-CA" noProof="0" dirty="0"/>
          </a:p>
          <a:p>
            <a:r>
              <a:rPr lang="en-CA" noProof="0" dirty="0"/>
              <a:t>About the results of the Sli.do…</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We have obtained Sli.do results from all sorts of audiences, from DFO Canadian Coast Guard employees, from Canada Revenue Agency folks, from Change Management practitioners, from Learning Advisors, from IRCC Employees, this graphic in particular was created from a wide audience across GoC Departments via the IOCN. All of the sli.do surveys were showing very similar results for every session.</a:t>
            </a:r>
            <a:endParaRPr lang="en-CA" noProof="0" dirty="0"/>
          </a:p>
          <a:p>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dirty="0">
                <a:effectLst/>
                <a:latin typeface="Calibri" panose="020F0502020204030204" pitchFamily="34" charset="0"/>
                <a:ea typeface="Calibri" panose="020F0502020204030204" pitchFamily="34" charset="0"/>
                <a:cs typeface="Times New Roman" panose="02020603050405020304" pitchFamily="18" charset="0"/>
              </a:rPr>
              <a:t>The story obtained from the graphics is, regardless of the level of mindfulness practice a quick mindfulness exercise generates benefits, as per the images at the bottom there is a shift towards the groups of words in 4 and 5 which are aligned with the availability of the prefrontal cortex, also called the executive function, and it is needed to learn, have focus, clarity, creativity, curiosity and compassion in the service of others and for oneself.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noProof="0"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73458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endParaRPr lang="en-CA" dirty="0"/>
          </a:p>
          <a:p>
            <a:r>
              <a:rPr lang="en-CA" dirty="0"/>
              <a:t>I would like to introduce our wonderful sponsor, Ranjeet Massey, Regional Director of OSB Ontario, Mental Health &amp; Wellbeing Committee Champion for the OSB and SBTMS.</a:t>
            </a:r>
          </a:p>
          <a:p>
            <a:endParaRPr lang="en-CA" dirty="0"/>
          </a:p>
          <a:p>
            <a:r>
              <a:rPr lang="en-CA" dirty="0"/>
              <a:t>Ranjeet has been the Regional Director for the OSB Ontario Region since September 2022.</a:t>
            </a:r>
          </a:p>
          <a:p>
            <a:r>
              <a:rPr lang="en-CA" dirty="0"/>
              <a:t> </a:t>
            </a:r>
          </a:p>
          <a:p>
            <a:r>
              <a:rPr lang="en-CA" dirty="0"/>
              <a:t>He is a career federal employee with close to 22 years experience across the Canadian Food Inspection Agency, Health Canada and now Innovation Science and Economic Development Canada, including 17 years in management.</a:t>
            </a:r>
          </a:p>
          <a:p>
            <a:endParaRPr lang="en-CA" dirty="0"/>
          </a:p>
          <a:p>
            <a:r>
              <a:rPr lang="en-CA" dirty="0"/>
              <a:t>Born in St. John’s, Newfoundland, Ranjeet has also lived in Calgary and Ottawa before settling in downtown Toronto.</a:t>
            </a:r>
          </a:p>
          <a:p>
            <a:endParaRPr lang="en-CA"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….(proceed to read Ranjeet’s profile in the Slide)</a:t>
            </a:r>
          </a:p>
          <a:p>
            <a:endParaRPr lang="en-CA" dirty="0"/>
          </a:p>
          <a:p>
            <a:r>
              <a:rPr lang="en-CA" dirty="0"/>
              <a:t>Please welcome, Ranjeet Massey.</a:t>
            </a:r>
          </a:p>
          <a:p>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90371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responsibilities,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improving relationships,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Please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en-CA" sz="1200" b="0" i="0" u="none" strike="noStrike" kern="1200" dirty="0">
                <a:solidFill>
                  <a:schemeClr val="tx1"/>
                </a:solidFill>
                <a:effectLst/>
                <a:latin typeface="+mn-lt"/>
                <a:ea typeface="+mn-ea"/>
                <a:cs typeface="+mn-cs"/>
              </a:rPr>
              <a:t>Total registration to date: 1,271, Completed: </a:t>
            </a:r>
            <a:r>
              <a:rPr lang="en-CA" sz="1200" b="0" i="0" kern="1200" dirty="0">
                <a:solidFill>
                  <a:schemeClr val="tx1"/>
                </a:solidFill>
                <a:effectLst/>
                <a:latin typeface="+mn-lt"/>
                <a:ea typeface="+mn-ea"/>
                <a:cs typeface="+mn-cs"/>
              </a:rPr>
              <a:t>723</a:t>
            </a:r>
            <a:endParaRPr lang="fr-CA" sz="1200" dirty="0"/>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216682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2026-04-21</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2026-04-21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2026-04-21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2026-04-21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30.jpg"/><Relationship Id="rId12" Type="http://schemas.openxmlformats.org/officeDocument/2006/relationships/image" Target="../media/image35.jpeg"/><Relationship Id="rId2" Type="http://schemas.openxmlformats.org/officeDocument/2006/relationships/slideLayout" Target="../slideLayouts/slideLayout2.xml"/><Relationship Id="rId16" Type="http://schemas.openxmlformats.org/officeDocument/2006/relationships/image" Target="../media/image39.jpeg"/><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2.jp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800" dirty="0">
                <a:solidFill>
                  <a:schemeClr val="accent1">
                    <a:lumMod val="75000"/>
                  </a:schemeClr>
                </a:solidFill>
              </a:rPr>
              <a:t>April 2026</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pic>
        <p:nvPicPr>
          <p:cNvPr id="3" name="Picture 2">
            <a:extLst>
              <a:ext uri="{FF2B5EF4-FFF2-40B4-BE49-F238E27FC236}">
                <a16:creationId xmlns:a16="http://schemas.microsoft.com/office/drawing/2014/main" id="{A5C57888-AE26-960C-45E9-005799C28C02}"/>
              </a:ext>
            </a:extLst>
          </p:cNvPr>
          <p:cNvPicPr>
            <a:picLocks noChangeAspect="1"/>
          </p:cNvPicPr>
          <p:nvPr/>
        </p:nvPicPr>
        <p:blipFill>
          <a:blip r:embed="rId3"/>
          <a:stretch>
            <a:fillRect/>
          </a:stretch>
        </p:blipFill>
        <p:spPr>
          <a:xfrm>
            <a:off x="203766" y="751623"/>
            <a:ext cx="8764223" cy="6106377"/>
          </a:xfrm>
          <a:prstGeom prst="rect">
            <a:avLst/>
          </a:prstGeom>
        </p:spPr>
      </p:pic>
    </p:spTree>
    <p:extLst>
      <p:ext uri="{BB962C8B-B14F-4D97-AF65-F5344CB8AC3E}">
        <p14:creationId xmlns:p14="http://schemas.microsoft.com/office/powerpoint/2010/main" val="331699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A7AD73-F493-3733-D38C-D9A76AE4DE04}"/>
              </a:ext>
            </a:extLst>
          </p:cNvPr>
          <p:cNvGraphicFramePr>
            <a:graphicFrameLocks/>
          </p:cNvGraphicFramePr>
          <p:nvPr>
            <p:extLst>
              <p:ext uri="{D42A27DB-BD31-4B8C-83A1-F6EECF244321}">
                <p14:modId xmlns:p14="http://schemas.microsoft.com/office/powerpoint/2010/main" val="98718019"/>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2E4EEA-C41B-4D60-9DE1-3D7303B9016A}"/>
              </a:ext>
            </a:extLst>
          </p:cNvPr>
          <p:cNvGraphicFramePr>
            <a:graphicFrameLocks/>
          </p:cNvGraphicFramePr>
          <p:nvPr>
            <p:extLst>
              <p:ext uri="{D42A27DB-BD31-4B8C-83A1-F6EECF244321}">
                <p14:modId xmlns:p14="http://schemas.microsoft.com/office/powerpoint/2010/main" val="2288872080"/>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2025</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139417" y="208367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14.7%</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96796" y="2083671"/>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30.8%</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668221" y="164003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13.5%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38720" y="1609823"/>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18.2%</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2" y="218194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22.2%</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7" grpId="0"/>
      <p:bldP spid="18" grpId="0"/>
      <p:bldP spid="19" grpId="0"/>
      <p:bldP spid="2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(1-2)</a:t>
            </a:r>
            <a:endParaRPr lang="en-CA" sz="3200" dirty="0"/>
          </a:p>
        </p:txBody>
      </p:sp>
      <p:sp>
        <p:nvSpPr>
          <p:cNvPr id="2" name="Content Placeholder 1">
            <a:extLst>
              <a:ext uri="{FF2B5EF4-FFF2-40B4-BE49-F238E27FC236}">
                <a16:creationId xmlns:a16="http://schemas.microsoft.com/office/drawing/2014/main" id="{D92C79D0-0EBC-C065-86BF-4F89EE43508D}"/>
              </a:ext>
            </a:extLst>
          </p:cNvPr>
          <p:cNvSpPr>
            <a:spLocks noGrp="1"/>
          </p:cNvSpPr>
          <p:nvPr>
            <p:ph idx="1"/>
          </p:nvPr>
        </p:nvSpPr>
        <p:spPr>
          <a:xfrm>
            <a:off x="457200" y="1600200"/>
            <a:ext cx="8435280" cy="4983162"/>
          </a:xfrm>
        </p:spPr>
        <p:txBody>
          <a:bodyPr>
            <a:noAutofit/>
          </a:bodyPr>
          <a:lstStyle/>
          <a:p>
            <a:pPr>
              <a:buFont typeface="Wingdings" panose="05000000000000000000" pitchFamily="2" charset="2"/>
              <a:buChar char="ü"/>
            </a:pPr>
            <a:r>
              <a:rPr lang="en-CA" sz="1900" dirty="0">
                <a:solidFill>
                  <a:schemeClr val="accent1">
                    <a:lumMod val="75000"/>
                  </a:schemeClr>
                </a:solidFill>
              </a:rPr>
              <a:t>the course </a:t>
            </a:r>
            <a:r>
              <a:rPr lang="en-CA" sz="1900" b="1" dirty="0">
                <a:solidFill>
                  <a:schemeClr val="accent1">
                    <a:lumMod val="75000"/>
                  </a:schemeClr>
                </a:solidFill>
              </a:rPr>
              <a:t>provided me perspective on myself </a:t>
            </a:r>
            <a:r>
              <a:rPr lang="en-CA" sz="1900" dirty="0">
                <a:solidFill>
                  <a:schemeClr val="accent1">
                    <a:lumMod val="75000"/>
                  </a:schemeClr>
                </a:solidFill>
              </a:rPr>
              <a:t>and how I react to my surroundings and others.</a:t>
            </a:r>
          </a:p>
          <a:p>
            <a:pPr>
              <a:buFont typeface="Wingdings" panose="05000000000000000000" pitchFamily="2" charset="2"/>
              <a:buChar char="ü"/>
            </a:pPr>
            <a:r>
              <a:rPr lang="en-CA" sz="1900" dirty="0">
                <a:solidFill>
                  <a:schemeClr val="accent1">
                    <a:lumMod val="75000"/>
                  </a:schemeClr>
                </a:solidFill>
              </a:rPr>
              <a:t>I really enjoyed this course, and it taught me a lot of practical skills that work for me… I am happy to have had this experience so that </a:t>
            </a:r>
            <a:r>
              <a:rPr lang="en-CA" sz="1900" b="1" dirty="0">
                <a:solidFill>
                  <a:schemeClr val="accent1">
                    <a:lumMod val="75000"/>
                  </a:schemeClr>
                </a:solidFill>
              </a:rPr>
              <a:t>I know what I can go back to when I am struggling</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I am in a </a:t>
            </a:r>
            <a:r>
              <a:rPr lang="en-CA" sz="1900" b="1" dirty="0">
                <a:solidFill>
                  <a:schemeClr val="accent1">
                    <a:lumMod val="75000"/>
                  </a:schemeClr>
                </a:solidFill>
              </a:rPr>
              <a:t>better mental state since taking it</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 There are so many tools presented in the program that I'd re-do it, just to incorporate more of the tools into my daily life…</a:t>
            </a:r>
          </a:p>
          <a:p>
            <a:pPr>
              <a:buFont typeface="Wingdings" panose="05000000000000000000" pitchFamily="2" charset="2"/>
              <a:buChar char="ü"/>
            </a:pPr>
            <a:r>
              <a:rPr lang="en-CA" sz="1900" dirty="0">
                <a:solidFill>
                  <a:schemeClr val="accent1">
                    <a:lumMod val="75000"/>
                  </a:schemeClr>
                </a:solidFill>
              </a:rPr>
              <a:t>It was through this course that I came to recognize the stressors and impacts on </a:t>
            </a:r>
            <a:r>
              <a:rPr lang="en-CA" sz="1900" b="1" dirty="0">
                <a:solidFill>
                  <a:schemeClr val="accent1">
                    <a:lumMod val="75000"/>
                  </a:schemeClr>
                </a:solidFill>
              </a:rPr>
              <a:t>my mental health, and I was inspired to do something to improve my situation</a:t>
            </a:r>
            <a:r>
              <a:rPr lang="en-CA" sz="1900" dirty="0">
                <a:solidFill>
                  <a:schemeClr val="accent1">
                    <a:lumMod val="75000"/>
                  </a:schemeClr>
                </a:solidFill>
              </a:rPr>
              <a:t>. Thank you so much!</a:t>
            </a:r>
          </a:p>
          <a:p>
            <a:pPr>
              <a:buFont typeface="Wingdings" panose="05000000000000000000" pitchFamily="2" charset="2"/>
              <a:buChar char="ü"/>
            </a:pPr>
            <a:r>
              <a:rPr lang="en-CA" sz="1900" dirty="0">
                <a:solidFill>
                  <a:schemeClr val="accent1">
                    <a:lumMod val="75000"/>
                  </a:schemeClr>
                </a:solidFill>
              </a:rPr>
              <a:t>This is the </a:t>
            </a:r>
            <a:r>
              <a:rPr lang="en-CA" sz="1900" b="1" dirty="0">
                <a:solidFill>
                  <a:schemeClr val="accent1">
                    <a:lumMod val="75000"/>
                  </a:schemeClr>
                </a:solidFill>
              </a:rPr>
              <a:t>second time I've participated in the cohort </a:t>
            </a:r>
            <a:r>
              <a:rPr lang="en-CA" sz="1900" dirty="0">
                <a:solidFill>
                  <a:schemeClr val="accent1">
                    <a:lumMod val="75000"/>
                  </a:schemeClr>
                </a:solidFill>
              </a:rPr>
              <a:t>and definitely strengthened my skills and realized that </a:t>
            </a:r>
            <a:r>
              <a:rPr lang="en-CA" sz="1900" b="1" dirty="0">
                <a:solidFill>
                  <a:schemeClr val="accent1">
                    <a:lumMod val="75000"/>
                  </a:schemeClr>
                </a:solidFill>
              </a:rPr>
              <a:t>mindfulness is an ongoing practice </a:t>
            </a:r>
            <a:r>
              <a:rPr lang="en-CA" sz="1900" dirty="0">
                <a:solidFill>
                  <a:schemeClr val="accent1">
                    <a:lumMod val="75000"/>
                  </a:schemeClr>
                </a:solidFill>
              </a:rPr>
              <a:t>that you need to keep constant although there are ebbs and flows with it. </a:t>
            </a:r>
            <a:r>
              <a:rPr lang="en-CA" sz="1900" b="1" dirty="0">
                <a:solidFill>
                  <a:schemeClr val="accent1">
                    <a:lumMod val="75000"/>
                  </a:schemeClr>
                </a:solidFill>
              </a:rPr>
              <a:t>My cohort still meets once a month</a:t>
            </a:r>
            <a:r>
              <a:rPr lang="en-CA" sz="1900" dirty="0">
                <a:solidFill>
                  <a:schemeClr val="accent1">
                    <a:lumMod val="75000"/>
                  </a:schemeClr>
                </a:solidFill>
              </a:rPr>
              <a:t> and we were fortunate to have two of us in the same work building although different departments, so we meet regularly to go walking.</a:t>
            </a:r>
          </a:p>
        </p:txBody>
      </p:sp>
    </p:spTree>
    <p:extLst>
      <p:ext uri="{BB962C8B-B14F-4D97-AF65-F5344CB8AC3E}">
        <p14:creationId xmlns:p14="http://schemas.microsoft.com/office/powerpoint/2010/main" val="284342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0589-30BC-3592-4FE7-423E93B1D8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B15700-CE26-E17B-FED0-B417ED90C0E4}"/>
              </a:ext>
            </a:extLst>
          </p:cNvPr>
          <p:cNvPicPr>
            <a:picLocks noChangeAspect="1"/>
          </p:cNvPicPr>
          <p:nvPr/>
        </p:nvPicPr>
        <p:blipFill rotWithShape="1">
          <a:blip r:embed="rId3">
            <a:duotone>
              <a:schemeClr val="accent1">
                <a:shade val="45000"/>
                <a:satMod val="135000"/>
              </a:schemeClr>
              <a:prstClr val="white"/>
            </a:duotone>
          </a:blip>
          <a:srcRect b="5962"/>
          <a:stretch/>
        </p:blipFill>
        <p:spPr>
          <a:xfrm>
            <a:off x="7443578" y="19050"/>
            <a:ext cx="1700422" cy="1517973"/>
          </a:xfrm>
          <a:prstGeom prst="rect">
            <a:avLst/>
          </a:prstGeom>
        </p:spPr>
      </p:pic>
      <p:sp>
        <p:nvSpPr>
          <p:cNvPr id="4" name="Title 3">
            <a:extLst>
              <a:ext uri="{FF2B5EF4-FFF2-40B4-BE49-F238E27FC236}">
                <a16:creationId xmlns:a16="http://schemas.microsoft.com/office/drawing/2014/main" id="{7E35DA68-28E1-D1D4-D177-5628D570BF20}"/>
              </a:ext>
            </a:extLst>
          </p:cNvPr>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(2-2)</a:t>
            </a:r>
            <a:endParaRPr lang="en-CA" sz="3200" dirty="0"/>
          </a:p>
        </p:txBody>
      </p:sp>
      <p:sp>
        <p:nvSpPr>
          <p:cNvPr id="3" name="Rectangle 2">
            <a:extLst>
              <a:ext uri="{FF2B5EF4-FFF2-40B4-BE49-F238E27FC236}">
                <a16:creationId xmlns:a16="http://schemas.microsoft.com/office/drawing/2014/main" id="{3486B11E-CC3E-094B-8C01-680639AC3C41}"/>
              </a:ext>
            </a:extLst>
          </p:cNvPr>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927251" y="4489507"/>
            <a:ext cx="1040027" cy="338554"/>
          </a:xfrm>
          <a:prstGeom prst="rect">
            <a:avLst/>
          </a:prstGeom>
          <a:noFill/>
        </p:spPr>
        <p:txBody>
          <a:bodyPr wrap="square">
            <a:spAutoFit/>
          </a:bodyPr>
          <a:lstStyle/>
          <a:p>
            <a:pPr algn="ctr"/>
            <a:r>
              <a:rPr lang="en-US" sz="1600" b="1" i="1" dirty="0">
                <a:solidFill>
                  <a:srgbClr val="202122"/>
                </a:solidFill>
                <a:effectLst/>
              </a:rPr>
              <a:t>Jena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307777"/>
          </a:xfrm>
          <a:prstGeom prst="rect">
            <a:avLst/>
          </a:prstGeom>
          <a:noFill/>
        </p:spPr>
        <p:txBody>
          <a:bodyPr wrap="square">
            <a:spAutoFit/>
          </a:bodyPr>
          <a:lstStyle/>
          <a:p>
            <a:pPr algn="ctr"/>
            <a:r>
              <a:rPr lang="en-US" sz="1400" b="1" i="1" dirty="0">
                <a:effectLst/>
              </a:rPr>
              <a:t> and others…</a:t>
            </a:r>
            <a:endParaRPr lang="en-US" sz="1400" i="1" dirty="0"/>
          </a:p>
        </p:txBody>
      </p:sp>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pic>
        <p:nvPicPr>
          <p:cNvPr id="2050" name="Picture 2">
            <a:extLst>
              <a:ext uri="{FF2B5EF4-FFF2-40B4-BE49-F238E27FC236}">
                <a16:creationId xmlns:a16="http://schemas.microsoft.com/office/drawing/2014/main" id="{4431A9D1-4F2A-489C-A826-7356DC333C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7423" y="4973978"/>
            <a:ext cx="1086521" cy="1159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7E9457-B1F3-8A39-AF6F-000678E7CF1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858" r="10074" b="18033"/>
          <a:stretch>
            <a:fillRect/>
          </a:stretch>
        </p:blipFill>
        <p:spPr bwMode="auto">
          <a:xfrm>
            <a:off x="6920669" y="2980533"/>
            <a:ext cx="1040027" cy="141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5426-F0D4-4C39-1624-EC32DD442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3C790-C4DA-ADF1-0182-D06C340350F2}"/>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CA" dirty="0">
                <a:solidFill>
                  <a:schemeClr val="accent1">
                    <a:lumMod val="75000"/>
                  </a:schemeClr>
                </a:solidFill>
              </a:rPr>
              <a:t>Cost, Time &amp; Commitment</a:t>
            </a:r>
          </a:p>
        </p:txBody>
      </p:sp>
      <p:sp>
        <p:nvSpPr>
          <p:cNvPr id="4" name="TextBox 3">
            <a:extLst>
              <a:ext uri="{FF2B5EF4-FFF2-40B4-BE49-F238E27FC236}">
                <a16:creationId xmlns:a16="http://schemas.microsoft.com/office/drawing/2014/main" id="{D5987ED8-6BF5-FE05-2E38-EDE91876F24D}"/>
              </a:ext>
            </a:extLst>
          </p:cNvPr>
          <p:cNvSpPr txBox="1"/>
          <p:nvPr/>
        </p:nvSpPr>
        <p:spPr>
          <a:xfrm>
            <a:off x="457200" y="1556792"/>
            <a:ext cx="4258816" cy="4799558"/>
          </a:xfrm>
          <a:prstGeom prst="rect">
            <a:avLst/>
          </a:prstGeom>
        </p:spPr>
        <p:txBody>
          <a:bodyPr vert="horz" lIns="91440" tIns="45720" rIns="91440" bIns="45720" rtlCol="0">
            <a:normAutofit fontScale="92500"/>
          </a:bodyPr>
          <a:lstStyle/>
          <a:p>
            <a:pPr defTabSz="914400">
              <a:lnSpc>
                <a:spcPct val="90000"/>
              </a:lnSpc>
              <a:spcBef>
                <a:spcPct val="20000"/>
              </a:spcBef>
            </a:pPr>
            <a:r>
              <a:rPr lang="en-US" sz="1600" b="1" i="0" dirty="0">
                <a:solidFill>
                  <a:schemeClr val="accent1">
                    <a:lumMod val="75000"/>
                  </a:schemeClr>
                </a:solidFill>
                <a:effectLst/>
              </a:rPr>
              <a:t>No cost</a:t>
            </a:r>
            <a:r>
              <a:rPr lang="en-US" sz="1600" b="0" i="0" dirty="0">
                <a:solidFill>
                  <a:schemeClr val="accent1">
                    <a:lumMod val="75000"/>
                  </a:schemeClr>
                </a:solidFill>
                <a:effectLst/>
              </a:rPr>
              <a:t>, and you still need your </a:t>
            </a:r>
            <a:r>
              <a:rPr lang="en-US" sz="1600" b="1" i="0" dirty="0">
                <a:solidFill>
                  <a:schemeClr val="accent1">
                    <a:lumMod val="75000"/>
                  </a:schemeClr>
                </a:solidFill>
                <a:effectLst/>
              </a:rPr>
              <a:t>manager's approval</a:t>
            </a:r>
            <a:r>
              <a:rPr lang="en-US" sz="1600" b="0" i="0" dirty="0">
                <a:solidFill>
                  <a:schemeClr val="accent1">
                    <a:lumMod val="75000"/>
                  </a:schemeClr>
                </a:solidFill>
                <a:effectLst/>
              </a:rPr>
              <a:t> </a:t>
            </a:r>
          </a:p>
          <a:p>
            <a:pPr defTabSz="914400">
              <a:lnSpc>
                <a:spcPct val="90000"/>
              </a:lnSpc>
              <a:spcBef>
                <a:spcPct val="20000"/>
              </a:spcBef>
            </a:pPr>
            <a:r>
              <a:rPr lang="en-US" sz="1600" dirty="0">
                <a:solidFill>
                  <a:schemeClr val="accent1">
                    <a:lumMod val="75000"/>
                  </a:schemeClr>
                </a:solidFill>
              </a:rPr>
              <a:t>E</a:t>
            </a:r>
            <a:r>
              <a:rPr lang="en-US" sz="1600" b="0" i="0" dirty="0">
                <a:solidFill>
                  <a:schemeClr val="accent1">
                    <a:lumMod val="75000"/>
                  </a:schemeClr>
                </a:solidFill>
                <a:effectLst/>
              </a:rPr>
              <a:t>stimated time up to </a:t>
            </a:r>
            <a:r>
              <a:rPr lang="en-US" sz="1600" b="1" i="0" dirty="0">
                <a:solidFill>
                  <a:schemeClr val="accent1">
                    <a:lumMod val="75000"/>
                  </a:schemeClr>
                </a:solidFill>
                <a:effectLst/>
              </a:rPr>
              <a:t>4 hours average per week to participate</a:t>
            </a:r>
            <a:endParaRPr lang="en-US" sz="1600" b="0" i="0" dirty="0">
              <a:solidFill>
                <a:schemeClr val="accent1">
                  <a:lumMod val="75000"/>
                </a:schemeClr>
              </a:solidFill>
              <a:effectLst/>
            </a:endParaRP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webinar session a week, </a:t>
            </a:r>
            <a:r>
              <a:rPr lang="en-US" sz="1600" b="1" i="0" dirty="0">
                <a:solidFill>
                  <a:schemeClr val="accent1">
                    <a:lumMod val="75000"/>
                  </a:schemeClr>
                </a:solidFill>
                <a:effectLst/>
              </a:rPr>
              <a:t>duration of 1.5 hours, for 8 weeks</a:t>
            </a:r>
          </a:p>
          <a:p>
            <a:pPr marL="285750" indent="-285750" defTabSz="914400">
              <a:lnSpc>
                <a:spcPct val="90000"/>
              </a:lnSpc>
              <a:spcBef>
                <a:spcPct val="20000"/>
              </a:spcBef>
              <a:buFont typeface="Arial" panose="020B0604020202020204" pitchFamily="34" charset="0"/>
              <a:buChar char="•"/>
            </a:pPr>
            <a:r>
              <a:rPr lang="en-US" sz="1600" b="1" i="0" dirty="0">
                <a:solidFill>
                  <a:schemeClr val="accent1">
                    <a:lumMod val="75000"/>
                  </a:schemeClr>
                </a:solidFill>
                <a:effectLst/>
              </a:rPr>
              <a:t>Daily mindfulness practice</a:t>
            </a:r>
            <a:r>
              <a:rPr lang="en-US" sz="1600" b="0" i="0" dirty="0">
                <a:solidFill>
                  <a:schemeClr val="accent1">
                    <a:lumMod val="75000"/>
                  </a:schemeClr>
                </a:solidFill>
                <a:effectLst/>
              </a:rPr>
              <a:t>, 5 to 20 minutes</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a:t>
            </a:r>
            <a:r>
              <a:rPr lang="en-US" sz="1600" b="1" i="0" dirty="0">
                <a:solidFill>
                  <a:schemeClr val="accent1">
                    <a:lumMod val="75000"/>
                  </a:schemeClr>
                </a:solidFill>
                <a:effectLst/>
              </a:rPr>
              <a:t>weekly call with a buddy system</a:t>
            </a:r>
            <a:r>
              <a:rPr lang="en-US" sz="1600" b="0" i="0" dirty="0">
                <a:solidFill>
                  <a:schemeClr val="accent1">
                    <a:lumMod val="75000"/>
                  </a:schemeClr>
                </a:solidFill>
                <a:effectLst/>
              </a:rPr>
              <a:t>, approx. 30 minutes, in the official language of choice</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Journaling throughout the 8 weeks, 5 to 10 minutes per week</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Participate via the Cohort, a </a:t>
            </a:r>
            <a:r>
              <a:rPr lang="en-US" sz="1600" b="0" i="0" dirty="0" err="1">
                <a:solidFill>
                  <a:schemeClr val="accent1">
                    <a:lumMod val="75000"/>
                  </a:schemeClr>
                </a:solidFill>
                <a:effectLst/>
              </a:rPr>
              <a:t>GCCollab</a:t>
            </a:r>
            <a:r>
              <a:rPr lang="en-US" sz="1600" b="0" i="0" dirty="0">
                <a:solidFill>
                  <a:schemeClr val="accent1">
                    <a:lumMod val="75000"/>
                  </a:schemeClr>
                </a:solidFill>
                <a:effectLst/>
              </a:rPr>
              <a:t> </a:t>
            </a:r>
            <a:r>
              <a:rPr lang="en-US" sz="1600" dirty="0">
                <a:solidFill>
                  <a:schemeClr val="accent1">
                    <a:lumMod val="75000"/>
                  </a:schemeClr>
                </a:solidFill>
              </a:rPr>
              <a:t>Community of Practice and Interest </a:t>
            </a:r>
            <a:r>
              <a:rPr lang="en-US" sz="1600" b="0" i="0" dirty="0">
                <a:solidFill>
                  <a:schemeClr val="accent1">
                    <a:lumMod val="75000"/>
                  </a:schemeClr>
                </a:solidFill>
                <a:effectLst/>
              </a:rPr>
              <a:t>Group</a:t>
            </a:r>
            <a:r>
              <a:rPr lang="en-US" sz="1600" dirty="0">
                <a:solidFill>
                  <a:schemeClr val="accent1">
                    <a:lumMod val="75000"/>
                  </a:schemeClr>
                </a:solidFill>
              </a:rPr>
              <a:t>, as needed</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Complete a 5 min self-assessment, </a:t>
            </a:r>
            <a:r>
              <a:rPr lang="en-US" sz="1600" dirty="0">
                <a:solidFill>
                  <a:schemeClr val="accent1">
                    <a:lumMod val="75000"/>
                  </a:schemeClr>
                </a:solidFill>
              </a:rPr>
              <a:t>2 </a:t>
            </a:r>
            <a:r>
              <a:rPr lang="en-US" sz="1600" b="0" i="0" dirty="0">
                <a:solidFill>
                  <a:schemeClr val="accent1">
                    <a:lumMod val="75000"/>
                  </a:schemeClr>
                </a:solidFill>
                <a:effectLst/>
              </a:rPr>
              <a:t>times: before, and 3 months after the program</a:t>
            </a:r>
          </a:p>
          <a:p>
            <a:pPr defTabSz="914400">
              <a:lnSpc>
                <a:spcPct val="90000"/>
              </a:lnSpc>
              <a:spcBef>
                <a:spcPct val="20000"/>
              </a:spcBef>
            </a:pP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Start date: Tuesday, April 28,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End date: Tuesday, June 16,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Hour: from 12:30pm to 2:00pm ET (Ottawa time)</a:t>
            </a:r>
            <a:endParaRPr lang="en-US" sz="1600" dirty="0">
              <a:solidFill>
                <a:schemeClr val="accent1">
                  <a:lumMod val="75000"/>
                </a:schemeClr>
              </a:solidFill>
            </a:endParaRPr>
          </a:p>
        </p:txBody>
      </p:sp>
      <p:pic>
        <p:nvPicPr>
          <p:cNvPr id="5" name="Picture 4">
            <a:extLst>
              <a:ext uri="{FF2B5EF4-FFF2-40B4-BE49-F238E27FC236}">
                <a16:creationId xmlns:a16="http://schemas.microsoft.com/office/drawing/2014/main" id="{5DBCB777-93FC-7816-8297-B4170DBB5EFA}"/>
              </a:ext>
            </a:extLst>
          </p:cNvPr>
          <p:cNvPicPr>
            <a:picLocks noChangeAspect="1"/>
          </p:cNvPicPr>
          <p:nvPr/>
        </p:nvPicPr>
        <p:blipFill>
          <a:blip r:embed="rId3"/>
          <a:stretch>
            <a:fillRect/>
          </a:stretch>
        </p:blipFill>
        <p:spPr>
          <a:xfrm>
            <a:off x="4788024" y="2265026"/>
            <a:ext cx="4041775" cy="177838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6">
            <a:extLst>
              <a:ext uri="{FF2B5EF4-FFF2-40B4-BE49-F238E27FC236}">
                <a16:creationId xmlns:a16="http://schemas.microsoft.com/office/drawing/2014/main" id="{C3507554-788C-BEC2-7824-3405C3DA208D}"/>
              </a:ext>
            </a:extLst>
          </p:cNvPr>
          <p:cNvSpPr>
            <a:spLocks noGrp="1"/>
          </p:cNvSpPr>
          <p:nvPr>
            <p:ph type="sldNum" sz="quarter" idx="12"/>
          </p:nvPr>
        </p:nvSpPr>
        <p:spPr>
          <a:xfrm>
            <a:off x="6553200" y="6356350"/>
            <a:ext cx="2133600" cy="365125"/>
          </a:xfrm>
        </p:spPr>
        <p:txBody>
          <a:bodyPr/>
          <a:lstStyle/>
          <a:p>
            <a:pPr>
              <a:spcAft>
                <a:spcPts val="600"/>
              </a:spcAft>
            </a:pPr>
            <a:fld id="{50E449A1-3E28-4EED-877C-2235D0A8D14E}" type="slidenum">
              <a:rPr lang="en-CA" smtClean="0"/>
              <a:pPr>
                <a:spcAft>
                  <a:spcPts val="600"/>
                </a:spcAft>
              </a:pPr>
              <a:t>16</a:t>
            </a:fld>
            <a:endParaRPr lang="en-CA"/>
          </a:p>
        </p:txBody>
      </p:sp>
      <p:sp>
        <p:nvSpPr>
          <p:cNvPr id="7" name="Rectangle 6">
            <a:extLst>
              <a:ext uri="{FF2B5EF4-FFF2-40B4-BE49-F238E27FC236}">
                <a16:creationId xmlns:a16="http://schemas.microsoft.com/office/drawing/2014/main" id="{5DC84B7B-BB73-C8A8-706C-CE33B40BF2D0}"/>
              </a:ext>
            </a:extLst>
          </p:cNvPr>
          <p:cNvSpPr/>
          <p:nvPr/>
        </p:nvSpPr>
        <p:spPr>
          <a:xfrm>
            <a:off x="5220072" y="5462535"/>
            <a:ext cx="3287169" cy="738664"/>
          </a:xfrm>
          <a:prstGeom prst="rect">
            <a:avLst/>
          </a:prstGeom>
        </p:spPr>
        <p:txBody>
          <a:bodyPr wrap="square">
            <a:spAutoFit/>
          </a:bodyPr>
          <a:lstStyle/>
          <a:p>
            <a:r>
              <a:rPr lang="en-US" sz="1400" dirty="0">
                <a:hlinkClick r:id="rId4"/>
              </a:rPr>
              <a:t>https://wiki.gccollab.ca/MCLD-DLCP</a:t>
            </a:r>
            <a:r>
              <a:rPr lang="en-US" sz="14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5" tooltip="Mindful Change Leadership Development Program Details"/>
              </a:rPr>
              <a:t>MCLD - 8 Week Program Details</a:t>
            </a:r>
            <a:endParaRPr lang="en-US" sz="14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6" tooltip="Mindful Change Leadership Development Program - FAQ"/>
              </a:rPr>
              <a:t>MCLD - FAQ</a:t>
            </a:r>
            <a:endParaRPr lang="en-US" sz="1400" b="0" dirty="0"/>
          </a:p>
        </p:txBody>
      </p:sp>
    </p:spTree>
    <p:extLst>
      <p:ext uri="{BB962C8B-B14F-4D97-AF65-F5344CB8AC3E}">
        <p14:creationId xmlns:p14="http://schemas.microsoft.com/office/powerpoint/2010/main" val="42671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18AE-9D3A-9FE2-ECCC-ED9DBED5D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83D73-A826-7F58-9AEB-FE70C064F061}"/>
              </a:ext>
            </a:extLst>
          </p:cNvPr>
          <p:cNvSpPr>
            <a:spLocks noGrp="1"/>
          </p:cNvSpPr>
          <p:nvPr>
            <p:ph type="title"/>
          </p:nvPr>
        </p:nvSpPr>
        <p:spPr>
          <a:xfrm>
            <a:off x="287524" y="274638"/>
            <a:ext cx="8568952" cy="1143000"/>
          </a:xfrm>
        </p:spPr>
        <p:txBody>
          <a:bodyPr>
            <a:normAutofit/>
          </a:bodyPr>
          <a:lstStyle/>
          <a:p>
            <a:r>
              <a:rPr lang="en-CA" dirty="0">
                <a:solidFill>
                  <a:schemeClr val="accent1">
                    <a:lumMod val="75000"/>
                  </a:schemeClr>
                </a:solidFill>
              </a:rPr>
              <a:t>Program Overview &amp; FAQ’s</a:t>
            </a:r>
          </a:p>
        </p:txBody>
      </p:sp>
      <p:sp>
        <p:nvSpPr>
          <p:cNvPr id="5" name="Content Placeholder 4">
            <a:extLst>
              <a:ext uri="{FF2B5EF4-FFF2-40B4-BE49-F238E27FC236}">
                <a16:creationId xmlns:a16="http://schemas.microsoft.com/office/drawing/2014/main" id="{15C4D5D8-7785-B79E-0936-9E2AD7B21F47}"/>
              </a:ext>
            </a:extLst>
          </p:cNvPr>
          <p:cNvSpPr>
            <a:spLocks noGrp="1"/>
          </p:cNvSpPr>
          <p:nvPr>
            <p:ph sz="half" idx="1"/>
          </p:nvPr>
        </p:nvSpPr>
        <p:spPr/>
        <p:txBody>
          <a:bodyPr>
            <a:normAutofit/>
          </a:bodyPr>
          <a:lstStyle/>
          <a:p>
            <a:pPr marL="0" indent="0">
              <a:buNone/>
            </a:pPr>
            <a:r>
              <a:rPr lang="en-CA" dirty="0">
                <a:solidFill>
                  <a:schemeClr val="accent1">
                    <a:lumMod val="75000"/>
                  </a:schemeClr>
                </a:solidFill>
                <a:latin typeface="Arial" panose="020B0604020202020204" pitchFamily="34" charset="0"/>
              </a:rPr>
              <a:t>Structure of sessions:</a:t>
            </a:r>
          </a:p>
          <a:p>
            <a:pPr marL="285750" indent="-285750"/>
            <a:r>
              <a:rPr lang="en-CA" sz="2600" dirty="0">
                <a:solidFill>
                  <a:schemeClr val="accent1">
                    <a:lumMod val="75000"/>
                  </a:schemeClr>
                </a:solidFill>
                <a:latin typeface="Arial" panose="020B0604020202020204" pitchFamily="34" charset="0"/>
              </a:rPr>
              <a:t>Centering exercise</a:t>
            </a:r>
          </a:p>
          <a:p>
            <a:pPr marL="285750" indent="-285750"/>
            <a:r>
              <a:rPr lang="en-CA" sz="2600" dirty="0">
                <a:solidFill>
                  <a:schemeClr val="accent1">
                    <a:lumMod val="75000"/>
                  </a:schemeClr>
                </a:solidFill>
                <a:latin typeface="Arial" panose="020B0604020202020204" pitchFamily="34" charset="0"/>
              </a:rPr>
              <a:t>Debrief &amp; Intention</a:t>
            </a:r>
          </a:p>
          <a:p>
            <a:pPr marL="285750" indent="-285750"/>
            <a:r>
              <a:rPr lang="en-CA" sz="2600" dirty="0">
                <a:solidFill>
                  <a:schemeClr val="accent1">
                    <a:lumMod val="75000"/>
                  </a:schemeClr>
                </a:solidFill>
                <a:latin typeface="Arial" panose="020B0604020202020204" pitchFamily="34" charset="0"/>
              </a:rPr>
              <a:t>Theory &amp; Videos</a:t>
            </a:r>
          </a:p>
          <a:p>
            <a:pPr marL="285750" indent="-285750"/>
            <a:r>
              <a:rPr lang="en-CA" sz="2600" dirty="0">
                <a:solidFill>
                  <a:schemeClr val="accent1">
                    <a:lumMod val="75000"/>
                  </a:schemeClr>
                </a:solidFill>
                <a:latin typeface="Arial" panose="020B0604020202020204" pitchFamily="34" charset="0"/>
              </a:rPr>
              <a:t>Week’s practice </a:t>
            </a:r>
          </a:p>
          <a:p>
            <a:pPr marL="285750" indent="-285750"/>
            <a:r>
              <a:rPr lang="en-CA" sz="2600" dirty="0">
                <a:solidFill>
                  <a:schemeClr val="accent1">
                    <a:lumMod val="75000"/>
                  </a:schemeClr>
                </a:solidFill>
                <a:latin typeface="Arial" panose="020B0604020202020204" pitchFamily="34" charset="0"/>
              </a:rPr>
              <a:t>Debriefs</a:t>
            </a:r>
          </a:p>
          <a:p>
            <a:pPr marL="285750" indent="-285750"/>
            <a:r>
              <a:rPr lang="en-CA" sz="2600" dirty="0">
                <a:solidFill>
                  <a:schemeClr val="accent1">
                    <a:lumMod val="75000"/>
                  </a:schemeClr>
                </a:solidFill>
                <a:latin typeface="Arial" panose="020B0604020202020204" pitchFamily="34" charset="0"/>
              </a:rPr>
              <a:t>Assignment</a:t>
            </a:r>
            <a:endParaRPr lang="en-CA" sz="2600" dirty="0">
              <a:solidFill>
                <a:schemeClr val="accent1">
                  <a:lumMod val="75000"/>
                </a:schemeClr>
              </a:solidFill>
            </a:endParaRPr>
          </a:p>
        </p:txBody>
      </p:sp>
      <p:sp>
        <p:nvSpPr>
          <p:cNvPr id="11" name="Content Placeholder 10">
            <a:extLst>
              <a:ext uri="{FF2B5EF4-FFF2-40B4-BE49-F238E27FC236}">
                <a16:creationId xmlns:a16="http://schemas.microsoft.com/office/drawing/2014/main" id="{87FFAEFB-2F18-993C-70A2-4A5DC328A3D5}"/>
              </a:ext>
            </a:extLst>
          </p:cNvPr>
          <p:cNvSpPr>
            <a:spLocks noGrp="1"/>
          </p:cNvSpPr>
          <p:nvPr>
            <p:ph sz="half" idx="2"/>
          </p:nvPr>
        </p:nvSpPr>
        <p:spPr/>
        <p:txBody>
          <a:bodyPr>
            <a:normAutofit/>
          </a:bodyPr>
          <a:lstStyle/>
          <a:p>
            <a:pPr marL="0" indent="0">
              <a:buNone/>
            </a:pPr>
            <a:r>
              <a:rPr lang="en-CA" sz="2400" dirty="0">
                <a:solidFill>
                  <a:schemeClr val="accent3">
                    <a:lumMod val="75000"/>
                  </a:schemeClr>
                </a:solidFill>
              </a:rPr>
              <a:t>Main Topics:</a:t>
            </a:r>
          </a:p>
          <a:p>
            <a:pPr marL="361950" indent="-361950">
              <a:buFont typeface="+mj-lt"/>
              <a:buAutoNum type="arabicPeriod"/>
            </a:pPr>
            <a:r>
              <a:rPr lang="en-CA" sz="2400" dirty="0">
                <a:solidFill>
                  <a:schemeClr val="accent3">
                    <a:lumMod val="75000"/>
                  </a:schemeClr>
                </a:solidFill>
              </a:rPr>
              <a:t>Overview</a:t>
            </a:r>
          </a:p>
          <a:p>
            <a:pPr marL="361950" indent="-361950">
              <a:buFont typeface="+mj-lt"/>
              <a:buAutoNum type="arabicPeriod"/>
            </a:pPr>
            <a:r>
              <a:rPr lang="en-CA" sz="2400" dirty="0">
                <a:solidFill>
                  <a:schemeClr val="accent3">
                    <a:lumMod val="75000"/>
                  </a:schemeClr>
                </a:solidFill>
              </a:rPr>
              <a:t>Neuroplasticity &amp; Change Leadership</a:t>
            </a:r>
          </a:p>
          <a:p>
            <a:pPr marL="361950" indent="-361950">
              <a:buFont typeface="+mj-lt"/>
              <a:buAutoNum type="arabicPeriod"/>
            </a:pPr>
            <a:r>
              <a:rPr lang="en-CA" sz="2400" dirty="0">
                <a:solidFill>
                  <a:schemeClr val="accent3">
                    <a:lumMod val="75000"/>
                  </a:schemeClr>
                </a:solidFill>
              </a:rPr>
              <a:t>Compassionate Leadership</a:t>
            </a:r>
          </a:p>
          <a:p>
            <a:pPr marL="361950" indent="-361950">
              <a:buFont typeface="+mj-lt"/>
              <a:buAutoNum type="arabicPeriod"/>
            </a:pPr>
            <a:r>
              <a:rPr lang="en-CA" sz="2400" dirty="0">
                <a:solidFill>
                  <a:schemeClr val="accent3">
                    <a:lumMod val="75000"/>
                  </a:schemeClr>
                </a:solidFill>
              </a:rPr>
              <a:t>Self-Compassion</a:t>
            </a:r>
          </a:p>
          <a:p>
            <a:pPr marL="361950" indent="-361950">
              <a:buFont typeface="+mj-lt"/>
              <a:buAutoNum type="arabicPeriod"/>
            </a:pPr>
            <a:r>
              <a:rPr lang="en-CA" sz="2400" dirty="0">
                <a:solidFill>
                  <a:schemeClr val="accent3">
                    <a:lumMod val="75000"/>
                  </a:schemeClr>
                </a:solidFill>
              </a:rPr>
              <a:t>Change &amp; Transition</a:t>
            </a:r>
          </a:p>
          <a:p>
            <a:pPr marL="361950" indent="-361950">
              <a:buFont typeface="+mj-lt"/>
              <a:buAutoNum type="arabicPeriod"/>
            </a:pPr>
            <a:r>
              <a:rPr lang="en-CA" sz="2400" dirty="0">
                <a:solidFill>
                  <a:schemeClr val="accent3">
                    <a:lumMod val="75000"/>
                  </a:schemeClr>
                </a:solidFill>
              </a:rPr>
              <a:t>Presence</a:t>
            </a:r>
          </a:p>
          <a:p>
            <a:pPr marL="361950" indent="-361950">
              <a:buFont typeface="+mj-lt"/>
              <a:buAutoNum type="arabicPeriod"/>
            </a:pPr>
            <a:r>
              <a:rPr lang="en-CA" sz="2400" dirty="0">
                <a:solidFill>
                  <a:schemeClr val="accent3">
                    <a:lumMod val="75000"/>
                  </a:schemeClr>
                </a:solidFill>
              </a:rPr>
              <a:t>Loving Kindness</a:t>
            </a:r>
          </a:p>
          <a:p>
            <a:pPr marL="361950" indent="-361950">
              <a:buFont typeface="+mj-lt"/>
              <a:buAutoNum type="arabicPeriod"/>
            </a:pPr>
            <a:r>
              <a:rPr lang="en-CA" sz="2400" dirty="0">
                <a:solidFill>
                  <a:schemeClr val="accent3">
                    <a:lumMod val="75000"/>
                  </a:schemeClr>
                </a:solidFill>
              </a:rPr>
              <a:t>Resilience</a:t>
            </a:r>
          </a:p>
        </p:txBody>
      </p:sp>
      <p:sp>
        <p:nvSpPr>
          <p:cNvPr id="6" name="Rectangle 5">
            <a:extLst>
              <a:ext uri="{FF2B5EF4-FFF2-40B4-BE49-F238E27FC236}">
                <a16:creationId xmlns:a16="http://schemas.microsoft.com/office/drawing/2014/main" id="{2F261EE9-B786-D73E-4F09-F7E708BC5F0C}"/>
              </a:ext>
            </a:extLst>
          </p:cNvPr>
          <p:cNvSpPr/>
          <p:nvPr/>
        </p:nvSpPr>
        <p:spPr>
          <a:xfrm>
            <a:off x="492743" y="5376554"/>
            <a:ext cx="3287169" cy="830997"/>
          </a:xfrm>
          <a:prstGeom prst="rect">
            <a:avLst/>
          </a:prstGeom>
        </p:spPr>
        <p:txBody>
          <a:bodyPr wrap="square">
            <a:spAutoFit/>
          </a:bodyPr>
          <a:lstStyle/>
          <a:p>
            <a:r>
              <a:rPr lang="en-US" sz="1600" dirty="0">
                <a:hlinkClick r:id="rId3"/>
              </a:rPr>
              <a:t>https://wiki.gccollab.ca/MCLD-DLCP</a:t>
            </a:r>
            <a:r>
              <a:rPr lang="en-US" sz="16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4" tooltip="Mindful Change Leadership Development Program Details"/>
              </a:rPr>
              <a:t>MCLD - 8 Week Program Details</a:t>
            </a:r>
            <a:endParaRPr lang="en-US" sz="16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5" tooltip="Mindful Change Leadership Development Program - FAQ"/>
              </a:rPr>
              <a:t>MCLD - FAQ</a:t>
            </a:r>
            <a:endParaRPr lang="en-US" sz="1600" b="0" dirty="0"/>
          </a:p>
        </p:txBody>
      </p:sp>
      <p:sp>
        <p:nvSpPr>
          <p:cNvPr id="12" name="Left Brace 11">
            <a:extLst>
              <a:ext uri="{FF2B5EF4-FFF2-40B4-BE49-F238E27FC236}">
                <a16:creationId xmlns:a16="http://schemas.microsoft.com/office/drawing/2014/main" id="{63A5241B-3C70-F65B-2B37-09CF17EA2B9A}"/>
              </a:ext>
            </a:extLst>
          </p:cNvPr>
          <p:cNvSpPr/>
          <p:nvPr/>
        </p:nvSpPr>
        <p:spPr>
          <a:xfrm>
            <a:off x="3491880" y="1548443"/>
            <a:ext cx="1296144" cy="4328829"/>
          </a:xfrm>
          <a:prstGeom prst="leftBrace">
            <a:avLst>
              <a:gd name="adj1" fmla="val 37017"/>
              <a:gd name="adj2" fmla="val 4218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2526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par>
                          <p:cTn id="23" fill="hold">
                            <p:stCondLst>
                              <p:cond delay="3500"/>
                            </p:stCondLst>
                            <p:childTnLst>
                              <p:par>
                                <p:cTn id="24" presetID="10" presetClass="entr" presetSubtype="0" fill="hold" grpId="0" nodeType="afterEffect">
                                  <p:stCondLst>
                                    <p:cond delay="50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4500"/>
                            </p:stCondLst>
                            <p:childTnLst>
                              <p:par>
                                <p:cTn id="28" presetID="10" presetClass="entr" presetSubtype="0" fill="hold" grpId="0" nodeType="afterEffect">
                                  <p:stCondLst>
                                    <p:cond delay="50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fade">
                                      <p:cBhvr>
                                        <p:cTn id="30" dur="500"/>
                                        <p:tgtEl>
                                          <p:spTgt spid="11">
                                            <p:txEl>
                                              <p:pRg st="5" end="5"/>
                                            </p:txEl>
                                          </p:spTgt>
                                        </p:tgtEl>
                                      </p:cBhvr>
                                    </p:animEffect>
                                  </p:childTnLst>
                                </p:cTn>
                              </p:par>
                            </p:childTnLst>
                          </p:cTn>
                        </p:par>
                        <p:par>
                          <p:cTn id="31" fill="hold">
                            <p:stCondLst>
                              <p:cond delay="5500"/>
                            </p:stCondLst>
                            <p:childTnLst>
                              <p:par>
                                <p:cTn id="32" presetID="10" presetClass="entr" presetSubtype="0" fill="hold" grpId="0" nodeType="afterEffect">
                                  <p:stCondLst>
                                    <p:cond delay="50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p:txBody>
          <a:bodyPr>
            <a:noAutofit/>
          </a:bodyPr>
          <a:lstStyle/>
          <a:p>
            <a:pPr algn="ctr"/>
            <a:r>
              <a:rPr lang="fr-CA" sz="3200" b="1" dirty="0" err="1">
                <a:solidFill>
                  <a:schemeClr val="accent1">
                    <a:lumMod val="75000"/>
                  </a:schemeClr>
                </a:solidFill>
              </a:rPr>
              <a:t>Before</a:t>
            </a:r>
            <a:r>
              <a:rPr lang="fr-CA" sz="3200" dirty="0">
                <a:solidFill>
                  <a:schemeClr val="accent1">
                    <a:lumMod val="75000"/>
                  </a:schemeClr>
                </a:solidFill>
              </a:rPr>
              <a:t> the </a:t>
            </a:r>
            <a:r>
              <a:rPr lang="fr-CA" sz="3200" dirty="0" err="1">
                <a:solidFill>
                  <a:schemeClr val="accent1">
                    <a:lumMod val="75000"/>
                  </a:schemeClr>
                </a:solidFill>
              </a:rPr>
              <a:t>mindfulness</a:t>
            </a:r>
            <a:r>
              <a:rPr lang="fr-CA" sz="3200" dirty="0">
                <a:solidFill>
                  <a:schemeClr val="accent1">
                    <a:lumMod val="75000"/>
                  </a:schemeClr>
                </a:solidFill>
              </a:rPr>
              <a:t> </a:t>
            </a:r>
            <a:r>
              <a:rPr lang="fr-CA" sz="3200" dirty="0" err="1">
                <a:solidFill>
                  <a:schemeClr val="accent1">
                    <a:lumMod val="75000"/>
                  </a:schemeClr>
                </a:solidFill>
              </a:rPr>
              <a:t>exercise</a:t>
            </a:r>
            <a:r>
              <a:rPr lang="fr-CA" sz="3200" dirty="0">
                <a:solidFill>
                  <a:schemeClr val="accent1">
                    <a:lumMod val="75000"/>
                  </a:schemeClr>
                </a:solidFill>
              </a:rPr>
              <a:t>, and </a:t>
            </a:r>
            <a:r>
              <a:rPr lang="fr-CA" sz="3200" b="1" dirty="0" err="1">
                <a:solidFill>
                  <a:schemeClr val="accent1">
                    <a:lumMod val="75000"/>
                  </a:schemeClr>
                </a:solidFill>
              </a:rPr>
              <a:t>After</a:t>
            </a:r>
            <a:endParaRPr lang="en-CA" sz="3200" b="1" dirty="0">
              <a:solidFill>
                <a:schemeClr val="accent1">
                  <a:lumMod val="75000"/>
                </a:schemeClr>
              </a:solidFill>
            </a:endParaRPr>
          </a:p>
        </p:txBody>
      </p:sp>
      <p:grpSp>
        <p:nvGrpSpPr>
          <p:cNvPr id="2" name="Group 1">
            <a:extLst>
              <a:ext uri="{FF2B5EF4-FFF2-40B4-BE49-F238E27FC236}">
                <a16:creationId xmlns:a16="http://schemas.microsoft.com/office/drawing/2014/main" id="{C6732C08-9EA8-8D45-C98C-C9FFB89628FD}"/>
              </a:ext>
            </a:extLst>
          </p:cNvPr>
          <p:cNvGrpSpPr/>
          <p:nvPr/>
        </p:nvGrpSpPr>
        <p:grpSpPr>
          <a:xfrm>
            <a:off x="215516" y="1480846"/>
            <a:ext cx="8712967" cy="4231367"/>
            <a:chOff x="107505" y="1501889"/>
            <a:chExt cx="8712967" cy="4231367"/>
          </a:xfrm>
        </p:grpSpPr>
        <p:pic>
          <p:nvPicPr>
            <p:cNvPr id="12" name="Picture 11" descr="A screenshot of a survey&#10;&#10;Description automatically generated">
              <a:extLst>
                <a:ext uri="{FF2B5EF4-FFF2-40B4-BE49-F238E27FC236}">
                  <a16:creationId xmlns:a16="http://schemas.microsoft.com/office/drawing/2014/main" id="{FA3E56C5-86B3-58FA-6E5D-22C3685FD194}"/>
                </a:ext>
              </a:extLst>
            </p:cNvPr>
            <p:cNvPicPr>
              <a:picLocks noChangeAspect="1"/>
            </p:cNvPicPr>
            <p:nvPr/>
          </p:nvPicPr>
          <p:blipFill>
            <a:blip r:embed="rId3"/>
            <a:srcRect l="8985" r="10156"/>
            <a:stretch>
              <a:fillRect/>
            </a:stretch>
          </p:blipFill>
          <p:spPr>
            <a:xfrm>
              <a:off x="107505" y="1501890"/>
              <a:ext cx="4163432" cy="421267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80D47D29-C53C-26E9-4423-79090BC40D68}"/>
                </a:ext>
              </a:extLst>
            </p:cNvPr>
            <p:cNvPicPr>
              <a:picLocks noChangeAspect="1"/>
            </p:cNvPicPr>
            <p:nvPr/>
          </p:nvPicPr>
          <p:blipFill>
            <a:blip r:embed="rId4">
              <a:clrChange>
                <a:clrFrom>
                  <a:srgbClr val="FFFFFF"/>
                </a:clrFrom>
                <a:clrTo>
                  <a:srgbClr val="FFFFFF">
                    <a:alpha val="0"/>
                  </a:srgbClr>
                </a:clrTo>
              </a:clrChange>
            </a:blip>
            <a:srcRect l="1972" r="9858"/>
            <a:stretch>
              <a:fillRect/>
            </a:stretch>
          </p:blipFill>
          <p:spPr>
            <a:xfrm>
              <a:off x="4260524" y="1501889"/>
              <a:ext cx="4559948" cy="4231367"/>
            </a:xfrm>
            <a:prstGeom prst="rect">
              <a:avLst/>
            </a:prstGeom>
          </p:spPr>
        </p:pic>
      </p:grpSp>
    </p:spTree>
    <p:extLst>
      <p:ext uri="{BB962C8B-B14F-4D97-AF65-F5344CB8AC3E}">
        <p14:creationId xmlns:p14="http://schemas.microsoft.com/office/powerpoint/2010/main" val="410855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C9DE-F432-F370-39A7-573324D93C82}"/>
              </a:ext>
            </a:extLst>
          </p:cNvPr>
          <p:cNvSpPr>
            <a:spLocks noGrp="1"/>
          </p:cNvSpPr>
          <p:nvPr>
            <p:ph type="title"/>
          </p:nvPr>
        </p:nvSpPr>
        <p:spPr/>
        <p:txBody>
          <a:bodyPr vert="horz" lIns="91440" tIns="45720" rIns="91440" bIns="45720" rtlCol="0" anchor="ctr">
            <a:normAutofit/>
          </a:bodyPr>
          <a:lstStyle/>
          <a:p>
            <a:r>
              <a:rPr lang="en-CA" dirty="0">
                <a:solidFill>
                  <a:schemeClr val="accent1">
                    <a:lumMod val="75000"/>
                  </a:schemeClr>
                </a:solidFill>
              </a:rPr>
              <a:t>Words from our Sponsor</a:t>
            </a:r>
          </a:p>
        </p:txBody>
      </p:sp>
      <p:sp>
        <p:nvSpPr>
          <p:cNvPr id="8" name="Content Placeholder 7">
            <a:extLst>
              <a:ext uri="{FF2B5EF4-FFF2-40B4-BE49-F238E27FC236}">
                <a16:creationId xmlns:a16="http://schemas.microsoft.com/office/drawing/2014/main" id="{37BBED53-7DDA-6E82-D22C-0EF871B97BB6}"/>
              </a:ext>
            </a:extLst>
          </p:cNvPr>
          <p:cNvSpPr>
            <a:spLocks noGrp="1"/>
          </p:cNvSpPr>
          <p:nvPr>
            <p:ph sz="half" idx="1"/>
          </p:nvPr>
        </p:nvSpPr>
        <p:spPr>
          <a:xfrm>
            <a:off x="267815" y="1600200"/>
            <a:ext cx="4402831" cy="4525963"/>
          </a:xfrm>
        </p:spPr>
        <p:txBody>
          <a:bodyPr>
            <a:normAutofit fontScale="70000" lnSpcReduction="20000"/>
          </a:bodyPr>
          <a:lstStyle/>
          <a:p>
            <a:r>
              <a:rPr lang="en-CA" dirty="0"/>
              <a:t>Ranjeet is dedicated to supporting others in their growth and helping people across different roles build confidence, resilience, and strong leadership practices.</a:t>
            </a:r>
          </a:p>
          <a:p>
            <a:r>
              <a:rPr lang="en-CA" dirty="0"/>
              <a:t>He brings a broad range of experience to this role, including over 15 years mentoring others, supporting organizational learning initiatives such as the Joint Learning Program (JLP) as a manager co‑facilitator, and applying his Mental Health First Aid certification in leadership settings.</a:t>
            </a:r>
          </a:p>
          <a:p>
            <a:r>
              <a:rPr lang="en-CA" dirty="0"/>
              <a:t>He’s excited to see the continued success of this wonderful program.</a:t>
            </a:r>
          </a:p>
        </p:txBody>
      </p:sp>
      <p:pic>
        <p:nvPicPr>
          <p:cNvPr id="1026" name="Picture 2" descr="Profile image">
            <a:extLst>
              <a:ext uri="{FF2B5EF4-FFF2-40B4-BE49-F238E27FC236}">
                <a16:creationId xmlns:a16="http://schemas.microsoft.com/office/drawing/2014/main" id="{A2BA9978-0581-920E-4511-81AC011F2DA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43442" y="1417638"/>
            <a:ext cx="3670563" cy="36705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hidden="1">
            <a:extLst>
              <a:ext uri="{FF2B5EF4-FFF2-40B4-BE49-F238E27FC236}">
                <a16:creationId xmlns:a16="http://schemas.microsoft.com/office/drawing/2014/main" id="{E0E75E95-434D-5DB4-53C7-BF251C216780}"/>
              </a:ext>
            </a:extLst>
          </p:cNvPr>
          <p:cNvSpPr>
            <a:spLocks noGrp="1"/>
          </p:cNvSpPr>
          <p:nvPr>
            <p:ph type="sldNum" sz="quarter" idx="4294967295"/>
          </p:nvPr>
        </p:nvSpPr>
        <p:spPr>
          <a:xfrm>
            <a:off x="7010400" y="6356350"/>
            <a:ext cx="2133600" cy="365125"/>
          </a:xfrm>
        </p:spPr>
        <p:txBody>
          <a:bodyPr/>
          <a:lstStyle/>
          <a:p>
            <a:pPr>
              <a:spcAft>
                <a:spcPts val="600"/>
              </a:spcAft>
            </a:pPr>
            <a:fld id="{50E449A1-3E28-4EED-877C-2235D0A8D14E}" type="slidenum">
              <a:rPr lang="en-CA" smtClean="0"/>
              <a:pPr>
                <a:spcAft>
                  <a:spcPts val="600"/>
                </a:spcAft>
              </a:pPr>
              <a:t>7</a:t>
            </a:fld>
            <a:endParaRPr lang="en-CA"/>
          </a:p>
        </p:txBody>
      </p:sp>
      <p:sp>
        <p:nvSpPr>
          <p:cNvPr id="2" name="Rectangle 1">
            <a:extLst>
              <a:ext uri="{FF2B5EF4-FFF2-40B4-BE49-F238E27FC236}">
                <a16:creationId xmlns:a16="http://schemas.microsoft.com/office/drawing/2014/main" id="{F2D749B2-673F-3F04-6700-8889D7E46091}"/>
              </a:ext>
            </a:extLst>
          </p:cNvPr>
          <p:cNvSpPr>
            <a:spLocks noChangeArrowheads="1"/>
          </p:cNvSpPr>
          <p:nvPr/>
        </p:nvSpPr>
        <p:spPr bwMode="auto">
          <a:xfrm>
            <a:off x="457200" y="1772816"/>
            <a:ext cx="4402832" cy="48105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defTabSz="914400" fontAlgn="base">
              <a:lnSpc>
                <a:spcPct val="90000"/>
              </a:lnSpc>
              <a:spcBef>
                <a:spcPct val="20000"/>
              </a:spcBef>
              <a:spcAft>
                <a:spcPct val="0"/>
              </a:spcAft>
              <a:buClrTx/>
              <a:buSzTx/>
              <a:buFont typeface="Arial" pitchFamily="34" charset="0"/>
              <a:buChar char="•"/>
              <a:tabLst/>
            </a:pPr>
            <a:endParaRPr kumimoji="0" lang="en-US" altLang="en-US" sz="2200" b="0" i="0" u="none" strike="noStrike" cap="none" normalizeH="0" baseline="0" dirty="0">
              <a:ln>
                <a:noFill/>
              </a:ln>
              <a:solidFill>
                <a:schemeClr val="accent1">
                  <a:lumMod val="75000"/>
                </a:schemeClr>
              </a:solidFill>
              <a:effectLst/>
            </a:endParaRPr>
          </a:p>
        </p:txBody>
      </p:sp>
      <p:sp>
        <p:nvSpPr>
          <p:cNvPr id="9" name="TextBox 8">
            <a:extLst>
              <a:ext uri="{FF2B5EF4-FFF2-40B4-BE49-F238E27FC236}">
                <a16:creationId xmlns:a16="http://schemas.microsoft.com/office/drawing/2014/main" id="{0A8B19B1-50FE-7589-DB42-65D3185FC49D}"/>
              </a:ext>
            </a:extLst>
          </p:cNvPr>
          <p:cNvSpPr txBox="1"/>
          <p:nvPr/>
        </p:nvSpPr>
        <p:spPr>
          <a:xfrm>
            <a:off x="4585353" y="5135295"/>
            <a:ext cx="4290831" cy="1169551"/>
          </a:xfrm>
          <a:prstGeom prst="rect">
            <a:avLst/>
          </a:prstGeom>
          <a:noFill/>
        </p:spPr>
        <p:txBody>
          <a:bodyPr wrap="square">
            <a:spAutoFit/>
          </a:bodyPr>
          <a:lstStyle/>
          <a:p>
            <a:pPr algn="ctr" defTabSz="914400" fontAlgn="base">
              <a:spcAft>
                <a:spcPct val="0"/>
              </a:spcAft>
            </a:pPr>
            <a:r>
              <a:rPr lang="en-CA" sz="1400" dirty="0">
                <a:solidFill>
                  <a:schemeClr val="accent1">
                    <a:lumMod val="75000"/>
                  </a:schemeClr>
                </a:solidFill>
              </a:rPr>
              <a:t>Ranjeet Massey, Regional Director, Ontario</a:t>
            </a:r>
          </a:p>
          <a:p>
            <a:pPr algn="ctr" defTabSz="914400" fontAlgn="base">
              <a:spcAft>
                <a:spcPct val="0"/>
              </a:spcAft>
            </a:pPr>
            <a:r>
              <a:rPr lang="en-CA" sz="1400" dirty="0">
                <a:solidFill>
                  <a:schemeClr val="accent1">
                    <a:lumMod val="75000"/>
                  </a:schemeClr>
                </a:solidFill>
              </a:rPr>
              <a:t>Office of the Superintendent Bankruptcy (OSB)</a:t>
            </a:r>
          </a:p>
          <a:p>
            <a:pPr algn="ctr" defTabSz="914400" fontAlgn="base">
              <a:spcAft>
                <a:spcPct val="0"/>
              </a:spcAft>
            </a:pPr>
            <a:r>
              <a:rPr lang="en-CA" sz="1400" dirty="0">
                <a:solidFill>
                  <a:schemeClr val="accent1">
                    <a:lumMod val="75000"/>
                  </a:schemeClr>
                </a:solidFill>
              </a:rPr>
              <a:t>Mental Health &amp; Wellbeing Champion </a:t>
            </a:r>
          </a:p>
          <a:p>
            <a:pPr algn="ctr" defTabSz="914400" fontAlgn="base">
              <a:spcAft>
                <a:spcPct val="0"/>
              </a:spcAft>
            </a:pPr>
            <a:r>
              <a:rPr lang="en-CA" sz="1400" dirty="0">
                <a:solidFill>
                  <a:schemeClr val="accent1">
                    <a:lumMod val="75000"/>
                  </a:schemeClr>
                </a:solidFill>
              </a:rPr>
              <a:t>Small Business, Tourism &amp; Marketplace Services (SBTMS)</a:t>
            </a:r>
          </a:p>
          <a:p>
            <a:pPr algn="ctr" defTabSz="914400" fontAlgn="base">
              <a:spcAft>
                <a:spcPct val="0"/>
              </a:spcAft>
            </a:pPr>
            <a:r>
              <a:rPr lang="en-CA" sz="1400" dirty="0">
                <a:solidFill>
                  <a:schemeClr val="accent1">
                    <a:lumMod val="75000"/>
                  </a:schemeClr>
                </a:solidFill>
              </a:rPr>
              <a:t>Innovation Science Economic Development (ISED)</a:t>
            </a:r>
          </a:p>
        </p:txBody>
      </p:sp>
    </p:spTree>
    <p:extLst>
      <p:ext uri="{BB962C8B-B14F-4D97-AF65-F5344CB8AC3E}">
        <p14:creationId xmlns:p14="http://schemas.microsoft.com/office/powerpoint/2010/main" val="398873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3C84CA-126C-B56D-A89A-6B3EB571116B}"/>
              </a:ext>
            </a:extLst>
          </p:cNvPr>
          <p:cNvPicPr>
            <a:picLocks noChangeAspect="1"/>
          </p:cNvPicPr>
          <p:nvPr/>
        </p:nvPicPr>
        <p:blipFill>
          <a:blip r:embed="rId3"/>
          <a:stretch>
            <a:fillRect/>
          </a:stretch>
        </p:blipFill>
        <p:spPr>
          <a:xfrm>
            <a:off x="323527" y="5883866"/>
            <a:ext cx="7920881" cy="497462"/>
          </a:xfrm>
          <a:prstGeom prst="rect">
            <a:avLst/>
          </a:prstGeom>
          <a:solidFill>
            <a:schemeClr val="bg1"/>
          </a:solidFill>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4786262"/>
              </p:ext>
            </p:extLst>
          </p:nvPr>
        </p:nvGraphicFramePr>
        <p:xfrm>
          <a:off x="785677" y="542925"/>
          <a:ext cx="7572646" cy="54673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274638"/>
            <a:ext cx="8229600" cy="850106"/>
          </a:xfrm>
          <a:solidFill>
            <a:schemeClr val="bg1"/>
          </a:solidFill>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spTree>
    <p:extLst>
      <p:ext uri="{BB962C8B-B14F-4D97-AF65-F5344CB8AC3E}">
        <p14:creationId xmlns:p14="http://schemas.microsoft.com/office/powerpoint/2010/main" val="2622738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4202</TotalTime>
  <Words>4018</Words>
  <Application>Microsoft Office PowerPoint</Application>
  <PresentationFormat>On-screen Show (4:3)</PresentationFormat>
  <Paragraphs>378</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Agenda (In no particular order)</vt:lpstr>
      <vt:lpstr>Exercise – Exploring Mindfulness – Body Scan</vt:lpstr>
      <vt:lpstr>Before the mindfulness exercise, and After</vt:lpstr>
      <vt:lpstr>PowerPoint Presentation</vt:lpstr>
      <vt:lpstr>Words from our Sponsor</vt:lpstr>
      <vt:lpstr>Mindful Change Leadership Development Program (MCLD) Goal</vt:lpstr>
      <vt:lpstr>Some Numbers about the MCLD program</vt:lpstr>
      <vt:lpstr>Map of Participation, 2022  English Offering</vt:lpstr>
      <vt:lpstr>Key Findings - MCLD English Program 2025</vt:lpstr>
      <vt:lpstr>MCLD Program Testimonials (1-2)</vt:lpstr>
      <vt:lpstr>MCLD Program Testimonials (2-2)</vt:lpstr>
      <vt:lpstr>Exercise – Noticing</vt:lpstr>
      <vt:lpstr>Delivered by a team of volunteer facilitators</vt:lpstr>
      <vt:lpstr>Cost, Time &amp; Commitment</vt:lpstr>
      <vt:lpstr>Program Overview &amp; FAQ’s</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366</cp:revision>
  <dcterms:created xsi:type="dcterms:W3CDTF">2015-04-14T20:39:51Z</dcterms:created>
  <dcterms:modified xsi:type="dcterms:W3CDTF">2026-04-21T15:49:07Z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2026-04-13T13:19:19Z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c1dae87f-931a-42ae-8aee-2c15c785b887</vt:lpwstr>
  </property>
  <property fmtid="{D5CDD505-2E9C-101B-9397-08002B2CF9AE}" pid="8" name="MSIP_Label_3e33c1f9-43dd-4e5b-bd09-632e008e075a_ContentBits">
    <vt:lpwstr>0</vt:lpwstr>
  </property>
  <property fmtid="{D5CDD505-2E9C-101B-9397-08002B2CF9AE}" pid="9" name="MSIP_Label_3e33c1f9-43dd-4e5b-bd09-632e008e075a_Tag">
    <vt:lpwstr>10, 3, 0, 1</vt:lpwstr>
  </property>
</Properties>
</file>