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32" r:id="rId2"/>
    <p:sldId id="345" r:id="rId3"/>
    <p:sldId id="526" r:id="rId4"/>
    <p:sldId id="354" r:id="rId5"/>
    <p:sldId id="278" r:id="rId6"/>
    <p:sldId id="335" r:id="rId7"/>
    <p:sldId id="358" r:id="rId8"/>
    <p:sldId id="317" r:id="rId9"/>
    <p:sldId id="392" r:id="rId10"/>
    <p:sldId id="349" r:id="rId11"/>
    <p:sldId id="322" r:id="rId12"/>
    <p:sldId id="528" r:id="rId13"/>
    <p:sldId id="357" r:id="rId14"/>
    <p:sldId id="324" r:id="rId15"/>
    <p:sldId id="340" r:id="rId16"/>
    <p:sldId id="359" r:id="rId17"/>
    <p:sldId id="360" r:id="rId18"/>
    <p:sldId id="338" r:id="rId19"/>
    <p:sldId id="343"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9ADE8-1CF9-434D-94CE-3FFB25E2065F}" v="16" dt="2026-04-28T19:14:06.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59244" autoAdjust="0"/>
  </p:normalViewPr>
  <p:slideViewPr>
    <p:cSldViewPr snapToObjects="1" showGuides="1">
      <p:cViewPr varScale="1">
        <p:scale>
          <a:sx n="87" d="100"/>
          <a:sy n="87" d="100"/>
        </p:scale>
        <p:origin x="872"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z, Alejandro A [NC]" userId="89caf6ba-9270-4fa5-a6d2-f078f472a366" providerId="ADAL" clId="{7B4530D5-C992-4F74-AD81-19DF59A8A995}"/>
    <pc:docChg chg="custSel modSld">
      <pc:chgData name="Gonzalez, Alejandro A [NC]" userId="89caf6ba-9270-4fa5-a6d2-f078f472a366" providerId="ADAL" clId="{7B4530D5-C992-4F74-AD81-19DF59A8A995}" dt="2026-04-28T19:13:25.184" v="45" actId="20577"/>
      <pc:docMkLst>
        <pc:docMk/>
      </pc:docMkLst>
      <pc:sldChg chg="modNotes">
        <pc:chgData name="Gonzalez, Alejandro A [NC]" userId="89caf6ba-9270-4fa5-a6d2-f078f472a366" providerId="ADAL" clId="{7B4530D5-C992-4F74-AD81-19DF59A8A995}" dt="2026-04-28T19:11:45.340" v="8" actId="27636"/>
        <pc:sldMkLst>
          <pc:docMk/>
          <pc:sldMk cId="0" sldId="278"/>
        </pc:sldMkLst>
      </pc:sldChg>
      <pc:sldChg chg="modNotes modNotesTx">
        <pc:chgData name="Gonzalez, Alejandro A [NC]" userId="89caf6ba-9270-4fa5-a6d2-f078f472a366" providerId="ADAL" clId="{7B4530D5-C992-4F74-AD81-19DF59A8A995}" dt="2026-04-28T19:12:44.468" v="35" actId="20577"/>
        <pc:sldMkLst>
          <pc:docMk/>
          <pc:sldMk cId="806726748" sldId="322"/>
        </pc:sldMkLst>
      </pc:sldChg>
      <pc:sldChg chg="modSp mod modNotesTx">
        <pc:chgData name="Gonzalez, Alejandro A [NC]" userId="89caf6ba-9270-4fa5-a6d2-f078f472a366" providerId="ADAL" clId="{7B4530D5-C992-4F74-AD81-19DF59A8A995}" dt="2026-04-28T19:11:37.967" v="7" actId="20577"/>
        <pc:sldMkLst>
          <pc:docMk/>
          <pc:sldMk cId="1121350838" sldId="332"/>
        </pc:sldMkLst>
        <pc:spChg chg="mod">
          <ac:chgData name="Gonzalez, Alejandro A [NC]" userId="89caf6ba-9270-4fa5-a6d2-f078f472a366" providerId="ADAL" clId="{7B4530D5-C992-4F74-AD81-19DF59A8A995}" dt="2026-04-28T18:09:59.125" v="1" actId="6549"/>
          <ac:spMkLst>
            <pc:docMk/>
            <pc:sldMk cId="1121350838" sldId="332"/>
            <ac:spMk id="4" creationId="{00000000-0000-0000-0000-000000000000}"/>
          </ac:spMkLst>
        </pc:spChg>
      </pc:sldChg>
      <pc:sldChg chg="modNotesTx">
        <pc:chgData name="Gonzalez, Alejandro A [NC]" userId="89caf6ba-9270-4fa5-a6d2-f078f472a366" providerId="ADAL" clId="{7B4530D5-C992-4F74-AD81-19DF59A8A995}" dt="2026-04-28T19:12:10.349" v="26" actId="20577"/>
        <pc:sldMkLst>
          <pc:docMk/>
          <pc:sldMk cId="4104315159" sldId="335"/>
        </pc:sldMkLst>
      </pc:sldChg>
      <pc:sldChg chg="modNotes modNotesTx">
        <pc:chgData name="Gonzalez, Alejandro A [NC]" userId="89caf6ba-9270-4fa5-a6d2-f078f472a366" providerId="ADAL" clId="{7B4530D5-C992-4F74-AD81-19DF59A8A995}" dt="2026-04-28T19:13:25.184" v="45" actId="20577"/>
        <pc:sldMkLst>
          <pc:docMk/>
          <pc:sldMk cId="3861274803" sldId="340"/>
        </pc:sldMkLst>
      </pc:sldChg>
      <pc:sldChg chg="modNotes">
        <pc:chgData name="Gonzalez, Alejandro A [NC]" userId="89caf6ba-9270-4fa5-a6d2-f078f472a366" providerId="ADAL" clId="{7B4530D5-C992-4F74-AD81-19DF59A8A995}" dt="2026-04-28T19:11:45.447" v="9" actId="27636"/>
        <pc:sldMkLst>
          <pc:docMk/>
          <pc:sldMk cId="1074061543" sldId="358"/>
        </pc:sldMkLst>
      </pc:sldChg>
      <pc:sldChg chg="modNotes">
        <pc:chgData name="Gonzalez, Alejandro A [NC]" userId="89caf6ba-9270-4fa5-a6d2-f078f472a366" providerId="ADAL" clId="{7B4530D5-C992-4F74-AD81-19DF59A8A995}" dt="2026-04-28T19:11:45.743" v="12" actId="27636"/>
        <pc:sldMkLst>
          <pc:docMk/>
          <pc:sldMk cId="795870821" sldId="359"/>
        </pc:sldMkLst>
      </pc:sldChg>
      <pc:sldChg chg="modNotesTx">
        <pc:chgData name="Gonzalez, Alejandro A [NC]" userId="89caf6ba-9270-4fa5-a6d2-f078f472a366" providerId="ADAL" clId="{7B4530D5-C992-4F74-AD81-19DF59A8A995}" dt="2026-04-28T19:12:30.388" v="29" actId="20577"/>
        <pc:sldMkLst>
          <pc:docMk/>
          <pc:sldMk cId="2806083795" sldId="3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4/28/2026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4/28/2026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neurolaunch.com/benefits-of-mindfulness-in-the-workplace/" TargetMode="External"/><Relationship Id="rId4" Type="http://schemas.openxmlformats.org/officeDocument/2006/relationships/hyperlink" Target="https://www.psychologytoday.com/us/blog/mental-health-in-the-workplace/202201/7-ways-mindfulness-can-improve-your-business#:~:text=Mindfulness%20can%20decrease%20stress%2C%20mitigate%20burnout%2C%20improve%20collaborations%2C,improve%20the%20bottom%20line.%20People%E2%80%99s%20priorities%20are%20changing.?msockid=2e35f11e010b6ceb2ebfe49c002e6df6"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indful.org/7-qualities-mindfulness-trained-body-sca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marc.ucla.edu/mpeg/01_Breathing_Meditation.mp3"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psychologytoday.com/us/blog/conquer-fear-flying/201306/emotional-control-top-down-or-bottom" TargetMode="External"/><Relationship Id="rId5" Type="http://schemas.openxmlformats.org/officeDocument/2006/relationships/hyperlink" Target="https://soundcloud.com/mindfulmagazine/3-minute-body-scan-meditation" TargetMode="External"/><Relationship Id="rId4" Type="http://schemas.openxmlformats.org/officeDocument/2006/relationships/hyperlink" Target="https://soundcloud.com/mindfulmagazine/5-minute-breathing-medita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tstalkscience.ca/educational-resources/backgrounders/stress-and-bra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youtube.com/watch?v=JlS8ApNBtuU&amp;t=546s" TargetMode="External"/><Relationship Id="rId3" Type="http://schemas.openxmlformats.org/officeDocument/2006/relationships/hyperlink" Target="https://www.amazon.ca/Oprah-Winfrey/e/B08Z31GHLK/ref=dp_byline_cont_book_1" TargetMode="External"/><Relationship Id="rId7" Type="http://schemas.openxmlformats.org/officeDocument/2006/relationships/hyperlink" Target="https://www.youtube.com/watch?v=JlS8ApNBtuU&amp;t=357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youtube.com/watch?v=JlS8ApNBtuU&amp;t=7s" TargetMode="External"/><Relationship Id="rId5" Type="http://schemas.openxmlformats.org/officeDocument/2006/relationships/hyperlink" Target="https://www.amazon.ca/What-Happened-You-Understanding-Resilience/dp/1250223180/" TargetMode="External"/><Relationship Id="rId4" Type="http://schemas.openxmlformats.org/officeDocument/2006/relationships/hyperlink" Target="https://www.amazon.ca/Bruce-D-Perry/e/B004G8LMOU/ref=dp_byline_cont_book_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ELpfYCZa87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12937">
              <a:defRPr/>
            </a:pPr>
            <a:r>
              <a:rPr lang="fr-CA" dirty="0"/>
              <a:t>Carmen:</a:t>
            </a:r>
          </a:p>
          <a:p>
            <a:pPr defTabSz="912937">
              <a:defRPr/>
            </a:pPr>
            <a:endParaRPr lang="fr-CA" dirty="0"/>
          </a:p>
          <a:p>
            <a:pPr defTabSz="912937">
              <a:defRPr/>
            </a:pPr>
            <a:r>
              <a:rPr lang="fr-CA" dirty="0" err="1"/>
              <a:t>Welcome</a:t>
            </a:r>
            <a:r>
              <a:rPr lang="fr-CA" dirty="0"/>
              <a:t> to </a:t>
            </a:r>
            <a:r>
              <a:rPr lang="fr-CA" dirty="0" err="1"/>
              <a:t>week</a:t>
            </a:r>
            <a:r>
              <a:rPr lang="fr-CA" dirty="0"/>
              <a:t> 2</a:t>
            </a:r>
          </a:p>
          <a:p>
            <a:pPr defTabSz="912937">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To mention the </a:t>
            </a:r>
            <a:r>
              <a:rPr lang="fr-FR" dirty="0" err="1"/>
              <a:t>following</a:t>
            </a:r>
            <a:r>
              <a:rPr lang="fr-FR" dirty="0"/>
              <a:t> in French:</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a:t>
            </a:r>
            <a:r>
              <a:rPr lang="fr-FR" dirty="0" err="1"/>
              <a:t>GCTools</a:t>
            </a:r>
            <a:r>
              <a:rPr lang="fr-FR" dirty="0"/>
              <a:t> (ou donner des dates précises, si disponible). »</a:t>
            </a:r>
            <a:endParaRPr lang="en-US" b="1" i="1" baseline="0" dirty="0"/>
          </a:p>
          <a:p>
            <a:endParaRPr lang="en-US" baseline="0" dirty="0"/>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a:t>GCTools</a:t>
            </a:r>
            <a:r>
              <a:rPr lang="en-US" baseline="0" dirty="0"/>
              <a:t> (or give specific dates, if available). </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Marie-Lyne: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space Viktor Frankl refers to is precisely the focus of a Mindfulness practice. The idea is to be more conscious about this space, so we can respond to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0000" lnSpcReduction="20000"/>
          </a:bodyPr>
          <a:lstStyle/>
          <a:p>
            <a:pPr marL="0" indent="0">
              <a:buFont typeface="Arial" panose="020B0604020202020204" pitchFamily="34" charset="0"/>
              <a:buNone/>
            </a:pPr>
            <a:r>
              <a:rPr lang="en-US" sz="1100" b="0" i="0" kern="1200" dirty="0">
                <a:solidFill>
                  <a:schemeClr val="tx1"/>
                </a:solidFill>
                <a:effectLst/>
                <a:latin typeface="+mn-lt"/>
                <a:ea typeface="+mn-ea"/>
                <a:cs typeface="+mn-cs"/>
              </a:rPr>
              <a:t>Carmen:</a:t>
            </a: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a:buFont typeface="Arial" pitchFamily="34" charset="0"/>
              <a:buNone/>
            </a:pPr>
            <a:r>
              <a:rPr lang="en-CA" sz="1100" dirty="0"/>
              <a:t>Let’s quickly see some ideas around the importance of Mindfulness... How do you see Mindfulness having an impact in the workplace?</a:t>
            </a:r>
          </a:p>
          <a:p>
            <a:pPr>
              <a:buFont typeface="Arial" pitchFamily="34" charset="0"/>
              <a:buNone/>
            </a:pPr>
            <a:endParaRPr lang="en-CA" sz="1100" dirty="0"/>
          </a:p>
          <a:p>
            <a:pPr>
              <a:buFont typeface="Arial" pitchFamily="34" charset="0"/>
              <a:buNone/>
            </a:pPr>
            <a:r>
              <a:rPr lang="en-CA" sz="1100" dirty="0"/>
              <a:t>I now ask you to use the pointer (the arrow with your name on it) to indicate which one you’d like to know a little bit more about… I’ll pick 2 of them</a:t>
            </a:r>
          </a:p>
          <a:p>
            <a:pPr>
              <a:buFont typeface="Arial" pitchFamily="34" charset="0"/>
              <a:buNone/>
            </a:pPr>
            <a:endParaRPr lang="en-CA" sz="1100" dirty="0"/>
          </a:p>
          <a:p>
            <a:pPr>
              <a:buFont typeface="Arial" pitchFamily="34" charset="0"/>
              <a:buNone/>
            </a:pPr>
            <a:r>
              <a:rPr lang="en-CA" sz="1100" dirty="0"/>
              <a:t>((Based on their answers, read the corresponding</a:t>
            </a:r>
            <a:r>
              <a:rPr lang="en-CA" sz="1100" dirty="0">
                <a:sym typeface="Wingdings" panose="05000000000000000000" pitchFamily="2" charset="2"/>
              </a:rPr>
              <a:t>:))</a:t>
            </a:r>
            <a:endParaRPr lang="en-CA" sz="1100" dirty="0"/>
          </a:p>
          <a:p>
            <a:pPr marL="228600" indent="-228600">
              <a:buFont typeface="+mj-lt"/>
              <a:buAutoNum type="arabicPeriod"/>
            </a:pPr>
            <a:r>
              <a:rPr lang="en-CA" sz="1100" b="1" dirty="0"/>
              <a:t>Increased resilience: </a:t>
            </a:r>
            <a:r>
              <a:rPr lang="en-CA" sz="1100" dirty="0"/>
              <a:t>being mindful increases the ability to be open to new perspectives, to think creatively, to distinguish thoughts from feelings, and to respond to challenges rather than merely reacting. For a leader this helps with strategic thinking.</a:t>
            </a:r>
          </a:p>
          <a:p>
            <a:pPr marL="228600" indent="-228600">
              <a:buFont typeface="+mj-lt"/>
              <a:buAutoNum type="arabicPeriod"/>
            </a:pPr>
            <a:r>
              <a:rPr lang="en-CA" sz="1100" b="1" dirty="0"/>
              <a:t>Focus and concentration:</a:t>
            </a:r>
            <a:r>
              <a:rPr lang="en-CA" sz="1100" dirty="0"/>
              <a:t> after an eight-week mindfulness course, participants could concentrate better, stay on task longer, more effectively, and remember what they’d done better. In a fast-paced environment where leaders have to react quickly to situation this is a great capacity to have.</a:t>
            </a:r>
          </a:p>
          <a:p>
            <a:pPr marL="228600" indent="-228600">
              <a:buFont typeface="+mj-lt"/>
              <a:buAutoNum type="arabicPeriod"/>
            </a:pPr>
            <a:r>
              <a:rPr lang="en-CA" sz="1100" b="1" dirty="0"/>
              <a:t>Workplace harmony: </a:t>
            </a:r>
            <a:r>
              <a:rPr lang="en-CA" sz="1100" dirty="0"/>
              <a:t>being mindful promotes and creates more empathy and altruism in the workplace. As a leader we are expected to foster a respectful workplace.</a:t>
            </a:r>
          </a:p>
          <a:p>
            <a:pPr marL="228600" indent="-228600">
              <a:buFont typeface="+mj-lt"/>
              <a:buAutoNum type="arabicPeriod"/>
            </a:pPr>
            <a:r>
              <a:rPr lang="en-CA" sz="1100" b="1" dirty="0"/>
              <a:t>Fewer sick days:</a:t>
            </a:r>
            <a:r>
              <a:rPr lang="en-CA" sz="1100" dirty="0"/>
              <a:t> those who have a practice missed 76% fewer days of work.</a:t>
            </a:r>
          </a:p>
          <a:p>
            <a:pPr marL="228600" indent="-228600">
              <a:buFont typeface="+mj-lt"/>
              <a:buAutoNum type="arabicPeriod"/>
            </a:pPr>
            <a:r>
              <a:rPr lang="en-CA" sz="1100" b="1" dirty="0"/>
              <a:t>Greater employee satisfaction and well-being: </a:t>
            </a:r>
            <a:r>
              <a:rPr lang="en-CA" sz="1100" dirty="0"/>
              <a:t>being mindful helps significantly to have less emotional exhaustion and more job satisfaction. </a:t>
            </a:r>
          </a:p>
          <a:p>
            <a:pPr marL="228600" indent="-228600">
              <a:buFont typeface="+mj-lt"/>
              <a:buAutoNum type="arabicPeriod"/>
            </a:pPr>
            <a:r>
              <a:rPr lang="en-CA" sz="1100" b="1" dirty="0"/>
              <a:t>Stress reduction:</a:t>
            </a:r>
            <a:r>
              <a:rPr lang="en-CA" sz="1100" dirty="0"/>
              <a:t> just being mindful helps in reducing stress, anxiety, and depression. The practice helps reducing the levels of the primary stress hormone. As a leader we are put under a lot of stress and any tools that can help manage the pressure is something to be considered.</a:t>
            </a:r>
          </a:p>
          <a:p>
            <a:pPr marL="228600" indent="-228600">
              <a:buFont typeface="+mj-lt"/>
              <a:buAutoNum type="arabicPeriod"/>
            </a:pPr>
            <a:r>
              <a:rPr lang="en-CA" sz="1100" b="1" dirty="0"/>
              <a:t>Greater creativity:</a:t>
            </a:r>
            <a:r>
              <a:rPr lang="en-CA" sz="1100" dirty="0"/>
              <a:t> Leaders with a mindfulness practice say it helps them create space for innovation and it also helps them to think strategically.</a:t>
            </a:r>
          </a:p>
          <a:p>
            <a:pPr>
              <a:buFont typeface="Arial" pitchFamily="34" charset="0"/>
              <a:buNone/>
            </a:pPr>
            <a:r>
              <a:rPr lang="en-CA" sz="1100" dirty="0"/>
              <a:t>)) ---</a:t>
            </a:r>
          </a:p>
          <a:p>
            <a:pPr defTabSz="914307">
              <a:defRPr/>
            </a:pPr>
            <a:r>
              <a:rPr lang="en-US" sz="1100" dirty="0"/>
              <a:t>How mindfulness can help your employees and improve your company's bottom line – white paper, Mental workout ((</a:t>
            </a:r>
            <a:r>
              <a:rPr lang="en-CA" sz="1100" dirty="0">
                <a:hlinkClick r:id="rId3"/>
              </a:rPr>
              <a:t>http://www.mentalworkout.com/white-papers/how-mindfulness-can-help-your-employees-and-improve-your-companys-bottom-line/</a:t>
            </a:r>
            <a:r>
              <a:rPr lang="en-CA" sz="1100" dirty="0"/>
              <a:t> - broken link)</a:t>
            </a:r>
          </a:p>
          <a:p>
            <a:pPr defTabSz="914307">
              <a:defRPr/>
            </a:pPr>
            <a:r>
              <a:rPr lang="en-CA" sz="1100" dirty="0"/>
              <a:t>Updated links:</a:t>
            </a:r>
          </a:p>
          <a:p>
            <a:pPr marL="285750" marR="0" lvl="0" indent="-285750" algn="l" defTabSz="9143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a:hlinkClick r:id="rId4"/>
              </a:rPr>
              <a:t>7 Ways Mindfulness Can Improve Your Business | Psychology Today</a:t>
            </a:r>
            <a:r>
              <a:rPr lang="en-CA" sz="1600" dirty="0"/>
              <a:t> - </a:t>
            </a:r>
            <a:r>
              <a:rPr lang="en-US" sz="1600" dirty="0"/>
              <a:t>https://www.psychologytoday.com/us/blog/mental-health-in-the-workplace/202201/7-ways-mindfulness-can-improve-your-business</a:t>
            </a:r>
          </a:p>
          <a:p>
            <a:pPr marL="285750" marR="0" lvl="0" indent="-285750" algn="l" defTabSz="9143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400" dirty="0">
                <a:hlinkClick r:id="rId5" tooltip="https://neurolaunch.com/benefits-of-mindfulness-in-the-workplace/"/>
              </a:rPr>
              <a:t>Mindfulness at Work: Benefits for Employees and Organizations</a:t>
            </a:r>
            <a:r>
              <a:rPr lang="en-US" sz="1600" dirty="0"/>
              <a:t> - </a:t>
            </a:r>
            <a:r>
              <a:rPr lang="en-CA" sz="2400" dirty="0"/>
              <a:t>Mindfulness at Work: Benefits for Employees and Organizations</a:t>
            </a:r>
            <a:endParaRPr lang="en-US" sz="2400" dirty="0"/>
          </a:p>
          <a:p>
            <a:pPr marL="285750" marR="0" lvl="0" indent="-285750" algn="l" defTabSz="91430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indent="-285750" defTabSz="914307">
              <a:buFont typeface="Arial" panose="020B0604020202020204" pitchFamily="34" charset="0"/>
              <a:buChar char="•"/>
              <a:defRPr/>
            </a:pPr>
            <a:endParaRPr lang="en-CA" sz="1100" dirty="0"/>
          </a:p>
          <a:p>
            <a:pPr marL="171450" indent="-171450" defTabSz="914307">
              <a:buFont typeface="Arial" panose="020B0604020202020204" pitchFamily="34" charset="0"/>
              <a:buChar char="•"/>
              <a:defRPr/>
            </a:pPr>
            <a:endParaRPr lang="en-CA" sz="1100" dirty="0"/>
          </a:p>
          <a:p>
            <a:pPr>
              <a:buFont typeface="Arial" pitchFamily="34" charset="0"/>
              <a:buChar cha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en-US" sz="1100" b="0" i="0" kern="1200" dirty="0">
                <a:solidFill>
                  <a:schemeClr val="tx1"/>
                </a:solidFill>
                <a:effectLst/>
                <a:latin typeface="+mn-lt"/>
                <a:ea typeface="+mn-ea"/>
                <a:cs typeface="+mn-cs"/>
              </a:rPr>
              <a:t>Carmen</a:t>
            </a:r>
            <a:r>
              <a:rPr lang="en-CA" sz="1100" b="0" dirty="0">
                <a:latin typeface="Merriweather"/>
                <a:ea typeface="Merriweather"/>
                <a:cs typeface="Merriweather"/>
                <a:sym typeface="Merriweather"/>
              </a:rPr>
              <a: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 just want to highlight on the left “Improves your relationship” because you come more authentic and empathic. </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And also on the right, “Leaning into unpleasant experiences”, for example when there is an “elephant on the room” we may feel like we don’t want to talk about it but in fact we need to, mindfulness practice allows you to have a discussion in a more human way, emphatic, compassionate, overall in a better way.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Sources:</a:t>
            </a:r>
          </a:p>
          <a:p>
            <a:pPr marL="0" lvl="0" indent="0" algn="l" rtl="0">
              <a:spcBef>
                <a:spcPts val="0"/>
              </a:spcBef>
              <a:spcAft>
                <a:spcPts val="0"/>
              </a:spcAft>
              <a:buClr>
                <a:schemeClr val="dk1"/>
              </a:buClr>
              <a:buSzPts val="1100"/>
              <a:buFont typeface="Arial"/>
              <a:buNone/>
            </a:pPr>
            <a:r>
              <a:rPr lang="en-CA" sz="1100" u="sng" dirty="0">
                <a:solidFill>
                  <a:schemeClr val="hlink"/>
                </a:solidFill>
                <a:latin typeface="Arial"/>
                <a:ea typeface="Arial"/>
                <a:cs typeface="Arial"/>
                <a:sym typeface="Arial"/>
                <a:hlinkClick r:id="rId3"/>
              </a:rPr>
              <a:t>https://hbr.org/2015/12/how-meditation-benefits-ceos</a:t>
            </a:r>
            <a:endParaRPr sz="1100" dirty="0"/>
          </a:p>
          <a:p>
            <a:pPr marL="0" lvl="0" indent="0" algn="l" rtl="0">
              <a:lnSpc>
                <a:spcPct val="90000"/>
              </a:lnSpc>
              <a:spcBef>
                <a:spcPts val="0"/>
              </a:spcBef>
              <a:spcAft>
                <a:spcPts val="0"/>
              </a:spcAft>
              <a:buSzPts val="1400"/>
              <a:buNone/>
            </a:pPr>
            <a:r>
              <a:rPr lang="en-CA" sz="1100" u="sng" dirty="0">
                <a:solidFill>
                  <a:schemeClr val="hlink"/>
                </a:solidFill>
                <a:latin typeface="Arial"/>
                <a:ea typeface="Arial"/>
                <a:cs typeface="Arial"/>
                <a:sym typeface="Arial"/>
                <a:hlinkClick r:id="rId4"/>
              </a:rPr>
              <a:t>https://www.mindful.org/7-qualities-mindfulness-trained-body-scan/</a:t>
            </a: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379611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en-US" sz="1100" b="0" i="0" kern="1200" dirty="0">
                <a:solidFill>
                  <a:schemeClr val="tx1"/>
                </a:solidFill>
                <a:effectLst/>
                <a:latin typeface="+mn-lt"/>
                <a:ea typeface="+mn-ea"/>
                <a:cs typeface="+mn-cs"/>
              </a:rPr>
              <a:t>Carmen</a:t>
            </a:r>
            <a:r>
              <a:rPr lang="en-CA" sz="1100" b="0" dirty="0">
                <a:latin typeface="Merriweather"/>
                <a:ea typeface="Merriweather"/>
                <a:cs typeface="Merriweather"/>
                <a:sym typeface="Merriweather"/>
              </a:rPr>
              <a: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US" sz="1100" b="0" dirty="0">
                <a:latin typeface="Merriweather"/>
                <a:ea typeface="Merriweather"/>
                <a:cs typeface="Merriweather"/>
                <a:sym typeface="Merriweather"/>
              </a:rPr>
              <a:t>Now, we have a quote from BCG –which is a huge consultant global group-, I’d like to highlight from the quote that... “</a:t>
            </a:r>
            <a:r>
              <a:rPr lang="en-CA" sz="1100" b="0" dirty="0">
                <a:solidFill>
                  <a:srgbClr val="222222"/>
                </a:solidFill>
              </a:rPr>
              <a:t>mindfulness reduces sick days, increases trust in leadership, and boosts employee engagement. What’s more, mindfulness helps to unlock the full potential of digital and agile transformations.</a:t>
            </a:r>
            <a:r>
              <a:rPr lang="en-CA" sz="1100" b="0" dirty="0">
                <a:latin typeface="Merriweather"/>
                <a:ea typeface="Merriweather"/>
                <a:cs typeface="Merriweather"/>
                <a:sym typeface="Merriweather"/>
              </a:rPr>
              <a:t>”</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Sources:</a:t>
            </a:r>
          </a:p>
          <a:p>
            <a:pPr marL="0" lvl="0" indent="0" algn="l" rtl="0">
              <a:lnSpc>
                <a:spcPct val="90000"/>
              </a:lnSpc>
              <a:spcBef>
                <a:spcPts val="0"/>
              </a:spcBef>
              <a:spcAft>
                <a:spcPts val="0"/>
              </a:spcAft>
              <a:buSzPts val="1400"/>
              <a:buNone/>
            </a:pPr>
            <a:r>
              <a:rPr lang="en-CA" b="0" u="sng" dirty="0">
                <a:solidFill>
                  <a:schemeClr val="hlink"/>
                </a:solidFill>
                <a:latin typeface="Merriweather"/>
                <a:ea typeface="Merriweather"/>
                <a:cs typeface="Merriweather"/>
                <a:sym typeface="Merriweather"/>
                <a:hlinkClick r:id="rId3"/>
              </a:rPr>
              <a:t>https://www.bcg.com/en-ca/publications/2018/unleashing-power-of-mindfulness-in-corporations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3541839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55000" lnSpcReduction="20000"/>
          </a:bodyPr>
          <a:lstStyle/>
          <a:p>
            <a:pPr marL="0" lvl="0" indent="0" algn="l" rtl="0">
              <a:spcBef>
                <a:spcPts val="0"/>
              </a:spcBef>
              <a:spcAft>
                <a:spcPts val="0"/>
              </a:spcAft>
              <a:buClr>
                <a:schemeClr val="dk1"/>
              </a:buClr>
              <a:buSzPts val="1100"/>
              <a:buFont typeface="Arial"/>
              <a:buNone/>
            </a:pPr>
            <a:r>
              <a:rPr lang="en-US" sz="1100" b="0" i="0" kern="1200" dirty="0">
                <a:solidFill>
                  <a:schemeClr val="tx1"/>
                </a:solidFill>
                <a:effectLst/>
                <a:latin typeface="+mn-lt"/>
                <a:ea typeface="+mn-ea"/>
                <a:cs typeface="+mn-cs"/>
              </a:rPr>
              <a:t>Carmen</a:t>
            </a:r>
            <a:r>
              <a:rPr lang="en-CA" sz="1100" b="0" dirty="0">
                <a:latin typeface="Merriweather"/>
                <a:ea typeface="Merriweather"/>
                <a:cs typeface="Merriweather"/>
                <a:sym typeface="Merriweather"/>
              </a:rPr>
              <a: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a:t>In 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10000"/>
          </a:bodyPr>
          <a:lstStyle/>
          <a:p>
            <a:pPr marL="0" lvl="0" indent="0" algn="l" rtl="0">
              <a:spcBef>
                <a:spcPts val="0"/>
              </a:spcBef>
              <a:spcAft>
                <a:spcPts val="0"/>
              </a:spcAft>
              <a:buClr>
                <a:schemeClr val="dk1"/>
              </a:buClr>
              <a:buSzPts val="1100"/>
              <a:buFont typeface="Arial"/>
              <a:buNone/>
            </a:pPr>
            <a:r>
              <a:rPr lang="en-US" sz="1200" b="0" i="0" kern="1200" dirty="0">
                <a:solidFill>
                  <a:schemeClr val="tx1"/>
                </a:solidFill>
                <a:effectLst/>
                <a:latin typeface="+mn-lt"/>
                <a:ea typeface="+mn-ea"/>
                <a:cs typeface="+mn-cs"/>
              </a:rPr>
              <a:t>Marie-Lyne:</a:t>
            </a:r>
          </a:p>
          <a:p>
            <a:pPr marL="0" lvl="0" indent="0" algn="l" rtl="0">
              <a:spcBef>
                <a:spcPts val="0"/>
              </a:spcBef>
              <a:spcAft>
                <a:spcPts val="0"/>
              </a:spcAft>
              <a:buClr>
                <a:schemeClr val="dk1"/>
              </a:buClr>
              <a:buSzPts val="1100"/>
              <a:buFont typeface="Arial"/>
              <a:buNone/>
            </a:pPr>
            <a:endParaRPr lang="en-US" sz="1200" b="0" i="0" kern="1200" dirty="0">
              <a:solidFill>
                <a:schemeClr val="tx1"/>
              </a:solidFill>
              <a:effectLst/>
              <a:latin typeface="+mn-lt"/>
              <a:ea typeface="+mn-ea"/>
              <a:cs typeface="+mn-cs"/>
              <a:sym typeface="Merriweather"/>
            </a:endParaRPr>
          </a:p>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Every day do an exercise to raise awareness of your body, you can do this in your chair at work or at home, either sitting or you can also lie down</a:t>
            </a:r>
            <a:endParaRPr lang="en-CA" u="sng" dirty="0">
              <a:hlinkClick r:id="rId3"/>
            </a:endParaRPr>
          </a:p>
          <a:p>
            <a:pPr defTabSz="912937">
              <a:defRPr/>
            </a:pPr>
            <a:endParaRPr lang="en-CA" u="sng" dirty="0">
              <a:hlinkClick r:id="rId3"/>
            </a:endParaRPr>
          </a:p>
          <a:p>
            <a:pPr lvl="0"/>
            <a:r>
              <a:rPr lang="en-US" dirty="0"/>
              <a:t>The intention of being (as opposed to doing)</a:t>
            </a:r>
          </a:p>
          <a:p>
            <a:pPr marL="171450" lvl="0" indent="-171450">
              <a:buFont typeface="Arial" panose="020B0604020202020204" pitchFamily="34" charset="0"/>
              <a:buChar char="•"/>
            </a:pPr>
            <a:r>
              <a:rPr lang="en-US" dirty="0"/>
              <a:t>Posture: </a:t>
            </a:r>
          </a:p>
          <a:p>
            <a:pPr marL="628650" lvl="1" indent="-171450">
              <a:buFont typeface="Arial" panose="020B0604020202020204" pitchFamily="34" charset="0"/>
              <a:buChar char="•"/>
            </a:pPr>
            <a:r>
              <a:rPr lang="en-US" dirty="0"/>
              <a:t>sit with a straight back, as comfortable as possible in the chair that you are seated, </a:t>
            </a:r>
            <a:br>
              <a:rPr lang="en-US" dirty="0"/>
            </a:br>
            <a:r>
              <a:rPr lang="en-US" dirty="0"/>
              <a:t>(or cross legged if you feel comfortable)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 can place your feet flat on the floor; and rest your hands on your knees, palms up or down, depending on what feels most comfortable for you.</a:t>
            </a:r>
          </a:p>
          <a:p>
            <a:pPr marL="628650" lvl="1" indent="-171450">
              <a:buFont typeface="Arial" panose="020B0604020202020204" pitchFamily="34" charset="0"/>
              <a:buChar char="•"/>
            </a:pPr>
            <a:r>
              <a:rPr lang="en-US" dirty="0"/>
              <a:t>slightly tuck your chin</a:t>
            </a:r>
          </a:p>
          <a:p>
            <a:pPr marL="628650" lvl="1" indent="-171450">
              <a:buFont typeface="Arial" panose="020B0604020202020204" pitchFamily="34" charset="0"/>
              <a:buChar char="•"/>
            </a:pPr>
            <a:r>
              <a:rPr lang="en-US" dirty="0"/>
              <a:t>Close your eyes, or semi-close them</a:t>
            </a:r>
          </a:p>
          <a:p>
            <a:pPr marL="171450" lvl="0" indent="-171450">
              <a:buFont typeface="Arial" panose="020B0604020202020204" pitchFamily="34" charset="0"/>
              <a:buChar char="•"/>
            </a:pPr>
            <a:r>
              <a:rPr lang="en-US" dirty="0"/>
              <a:t>Mindset: keep an open mind, feel the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experience may vary each day, all is good</a:t>
            </a:r>
          </a:p>
          <a:p>
            <a:pPr marL="171450" lvl="0" indent="-171450">
              <a:buFont typeface="Arial" panose="020B0604020202020204" pitchFamily="34" charset="0"/>
              <a:buChar char="•"/>
            </a:pPr>
            <a:r>
              <a:rPr lang="en-US" dirty="0"/>
              <a:t>Focus on the breathing</a:t>
            </a:r>
          </a:p>
          <a:p>
            <a:pPr marL="171450" lvl="0" indent="-171450">
              <a:buFont typeface="Arial" panose="020B0604020202020204" pitchFamily="34" charset="0"/>
              <a:buChar char="•"/>
            </a:pPr>
            <a:r>
              <a:rPr lang="en-US" dirty="0"/>
              <a:t>Notice</a:t>
            </a:r>
            <a:endParaRPr lang="en-CA" dirty="0"/>
          </a:p>
          <a:p>
            <a:endParaRPr lang="en-CA" dirty="0"/>
          </a:p>
          <a:p>
            <a:r>
              <a:rPr lang="en-CA" dirty="0"/>
              <a:t>It is about feeling the way you feel, about noticing without judging</a:t>
            </a:r>
          </a:p>
          <a:p>
            <a:pPr marL="228600" lvl="0" indent="-228600">
              <a:buFont typeface="+mj-lt"/>
              <a:buAutoNum type="arabicPeriod"/>
            </a:pPr>
            <a:r>
              <a:rPr lang="en-CA" dirty="0"/>
              <a:t>have no expectations</a:t>
            </a:r>
          </a:p>
          <a:p>
            <a:pPr marL="228600" lvl="0" indent="-228600">
              <a:buFont typeface="+mj-lt"/>
              <a:buAutoNum type="arabicPeriod"/>
            </a:pPr>
            <a:r>
              <a:rPr lang="en-CA" dirty="0"/>
              <a:t>have no judgement</a:t>
            </a:r>
          </a:p>
          <a:p>
            <a:pPr marL="228600" lvl="0" indent="-228600">
              <a:buFont typeface="+mj-lt"/>
              <a:buAutoNum type="arabicPeriod"/>
            </a:pPr>
            <a:r>
              <a:rPr lang="en-CA" dirty="0"/>
              <a:t>have a beginners mind</a:t>
            </a:r>
          </a:p>
          <a:p>
            <a:pPr marL="228600" lvl="0" indent="-228600">
              <a:buFont typeface="+mj-lt"/>
              <a:buAutoNum type="arabicPeriod"/>
            </a:pPr>
            <a:r>
              <a:rPr lang="en-CA" dirty="0"/>
              <a:t>be an observer... our minds may be busy and noisy</a:t>
            </a:r>
          </a:p>
          <a:p>
            <a:pPr defTabSz="912937">
              <a:defRPr/>
            </a:pPr>
            <a:endParaRPr lang="en-CA" u="sng" dirty="0">
              <a:hlinkClick r:id="rId3"/>
            </a:endParaRPr>
          </a:p>
          <a:p>
            <a:pPr defTabSz="912937">
              <a:defRPr/>
            </a:pPr>
            <a:r>
              <a:rPr lang="en-CA" u="sng" dirty="0">
                <a:hlinkClick r:id="rId3"/>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pPr marL="0" lvl="0" indent="0" algn="l" rtl="0">
              <a:spcBef>
                <a:spcPts val="0"/>
              </a:spcBef>
              <a:spcAft>
                <a:spcPts val="0"/>
              </a:spcAft>
              <a:buClr>
                <a:schemeClr val="dk1"/>
              </a:buClr>
              <a:buSzPts val="1100"/>
              <a:buFont typeface="Arial"/>
              <a:buNone/>
            </a:pPr>
            <a:r>
              <a:rPr lang="en-US" sz="1200" b="0" i="0" kern="1200" dirty="0">
                <a:solidFill>
                  <a:schemeClr val="tx1"/>
                </a:solidFill>
                <a:effectLst/>
                <a:latin typeface="+mn-lt"/>
                <a:ea typeface="+mn-ea"/>
                <a:cs typeface="+mn-cs"/>
              </a:rPr>
              <a:t>Marie-Lyne</a:t>
            </a:r>
            <a:r>
              <a:rPr lang="en-CA" sz="1200" b="0" dirty="0">
                <a:latin typeface="Merriweather"/>
                <a:ea typeface="Merriweather"/>
                <a:cs typeface="Merriweather"/>
                <a:sym typeface="Merriweather"/>
              </a:rPr>
              <a:t>: </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r>
              <a:rPr lang="en-CA" dirty="0"/>
              <a:t>Awareness is very important when practicing mindfulness. Being aware of your thoughts and the magnitude you give them is part of mindfulness.</a:t>
            </a:r>
          </a:p>
          <a:p>
            <a:endParaRPr lang="en-CA" dirty="0"/>
          </a:p>
          <a:p>
            <a:r>
              <a:rPr lang="en-CA" dirty="0"/>
              <a:t>As we enter into this mindful breathing exercise</a:t>
            </a:r>
          </a:p>
          <a:p>
            <a:r>
              <a:rPr lang="en-CA" dirty="0"/>
              <a:t>Feel free to close your eyes or half-close them.</a:t>
            </a:r>
          </a:p>
          <a:p>
            <a:r>
              <a:rPr lang="en-CA" dirty="0"/>
              <a:t>Follow my voice, which will guide you through the exercise.</a:t>
            </a:r>
          </a:p>
          <a:p>
            <a:r>
              <a:rPr lang="en-CA" dirty="0"/>
              <a:t>Gently pay attention to your breathing. There's no need to change your breathing pattern; simply notice your breathing.</a:t>
            </a:r>
          </a:p>
          <a:p>
            <a:endParaRPr lang="en-CA" dirty="0"/>
          </a:p>
          <a:p>
            <a:r>
              <a:rPr lang="en-CA" dirty="0"/>
              <a:t>Don't worry about time. Simply pay attention to:</a:t>
            </a:r>
          </a:p>
          <a:p>
            <a:r>
              <a:rPr lang="en-CA" dirty="0"/>
              <a:t>Inhale</a:t>
            </a:r>
          </a:p>
          <a:p>
            <a:r>
              <a:rPr lang="en-CA" dirty="0"/>
              <a:t>Exhale</a:t>
            </a:r>
          </a:p>
          <a:p>
            <a:r>
              <a:rPr lang="en-CA" dirty="0"/>
              <a:t>If at any point your mind wanders, be kind to yourself, acknowledge the thought, let it go, and bring your attention back to what you're paying attention to: your breathing.</a:t>
            </a:r>
          </a:p>
          <a:p>
            <a:r>
              <a:rPr lang="en-CA" dirty="0"/>
              <a:t>Inhale</a:t>
            </a:r>
          </a:p>
          <a:p>
            <a:r>
              <a:rPr lang="en-CA" dirty="0"/>
              <a:t>Exhale</a:t>
            </a:r>
          </a:p>
          <a:p>
            <a:endParaRPr lang="en-CA" dirty="0"/>
          </a:p>
          <a:p>
            <a:r>
              <a:rPr lang="en-CA" dirty="0"/>
              <a:t>I'll let you know when the time is up.</a:t>
            </a:r>
          </a:p>
          <a:p>
            <a:r>
              <a:rPr lang="en-CA" dirty="0"/>
              <a:t>Simply continue to focus on your breathing.</a:t>
            </a:r>
          </a:p>
          <a:p>
            <a:endParaRPr lang="en-CA" dirty="0"/>
          </a:p>
          <a:p>
            <a:r>
              <a:rPr lang="en-CA" dirty="0"/>
              <a:t>((time a total of 5 minutes)).</a:t>
            </a:r>
          </a:p>
          <a:p>
            <a:endParaRPr lang="en-CA" dirty="0"/>
          </a:p>
          <a:p>
            <a:r>
              <a:rPr lang="en-CA" dirty="0"/>
              <a:t>As we’re coming out of this exercise, you may want to wiggle your body and adjust</a:t>
            </a:r>
          </a:p>
          <a:p>
            <a:r>
              <a:rPr lang="en-CA" dirty="0"/>
              <a:t>And open your eyes and come back</a:t>
            </a:r>
          </a:p>
          <a:p>
            <a:endParaRPr lang="en-CA" dirty="0"/>
          </a:p>
          <a:p>
            <a:r>
              <a:rPr lang="en-CA" dirty="0"/>
              <a:t>Now, would 2 or 3 people like to share how this exercise went for you?</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r>
              <a:rPr lang="en-US" sz="1200" b="0" i="0" kern="1200" dirty="0">
                <a:solidFill>
                  <a:schemeClr val="tx1"/>
                </a:solidFill>
                <a:effectLst/>
                <a:latin typeface="+mn-lt"/>
                <a:ea typeface="+mn-ea"/>
                <a:cs typeface="+mn-cs"/>
              </a:rPr>
              <a:t>Marie-Lyne</a:t>
            </a:r>
            <a:r>
              <a:rPr lang="en-CA" dirty="0"/>
              <a:t>:</a:t>
            </a:r>
          </a:p>
          <a:p>
            <a:endParaRPr lang="en-CA" dirty="0"/>
          </a:p>
          <a:p>
            <a:pPr marL="0" indent="0">
              <a:lnSpc>
                <a:spcPct val="110000"/>
              </a:lnSpc>
              <a:spcBef>
                <a:spcPts val="600"/>
              </a:spcBef>
              <a:buNone/>
            </a:pPr>
            <a:r>
              <a:rPr lang="fr-CA" dirty="0" err="1"/>
              <a:t>What</a:t>
            </a:r>
            <a:r>
              <a:rPr lang="fr-CA" dirty="0"/>
              <a:t> </a:t>
            </a:r>
            <a:r>
              <a:rPr lang="fr-CA" dirty="0" err="1"/>
              <a:t>got</a:t>
            </a:r>
            <a:r>
              <a:rPr lang="fr-CA" dirty="0"/>
              <a:t> </a:t>
            </a:r>
            <a:r>
              <a:rPr lang="fr-CA" dirty="0" err="1"/>
              <a:t>your</a:t>
            </a:r>
            <a:r>
              <a:rPr lang="fr-CA" dirty="0"/>
              <a:t> attention the </a:t>
            </a:r>
            <a:r>
              <a:rPr lang="fr-CA" dirty="0" err="1"/>
              <a:t>most</a:t>
            </a:r>
            <a:r>
              <a:rPr lang="fr-CA" dirty="0"/>
              <a:t>?</a:t>
            </a:r>
            <a:endParaRPr lang="en-CA" dirty="0"/>
          </a:p>
          <a:p>
            <a:pPr marL="171450" indent="-171450">
              <a:lnSpc>
                <a:spcPct val="110000"/>
              </a:lnSpc>
              <a:spcBef>
                <a:spcPts val="600"/>
              </a:spcBef>
              <a:buFont typeface="Arial" panose="020B0604020202020204" pitchFamily="34" charset="0"/>
              <a:buChar char="•"/>
            </a:pPr>
            <a:r>
              <a:rPr lang="en-US" dirty="0"/>
              <a:t>Neuroplasticity: What Happens in the Brain, Under Stress and Neuroplasticity</a:t>
            </a:r>
          </a:p>
          <a:p>
            <a:pPr marL="171450" indent="-171450">
              <a:lnSpc>
                <a:spcPct val="110000"/>
              </a:lnSpc>
              <a:spcBef>
                <a:spcPts val="600"/>
              </a:spcBef>
              <a:buFont typeface="Arial" panose="020B0604020202020204" pitchFamily="34" charset="0"/>
              <a:buChar char="•"/>
            </a:pPr>
            <a:r>
              <a:rPr lang="en-US" dirty="0"/>
              <a:t>Why Mindfulness Matters and the Benefits to CEO’s</a:t>
            </a:r>
          </a:p>
          <a:p>
            <a:pPr marL="171450" indent="-171450">
              <a:lnSpc>
                <a:spcPct val="110000"/>
              </a:lnSpc>
              <a:spcBef>
                <a:spcPts val="600"/>
              </a:spcBef>
              <a:buFont typeface="Arial" panose="020B0604020202020204" pitchFamily="34" charset="0"/>
              <a:buChar char="•"/>
            </a:pPr>
            <a:r>
              <a:rPr lang="en-US" dirty="0"/>
              <a:t>How the Mindful Change Leadership skills support the Key Leadership Competencies</a:t>
            </a:r>
          </a:p>
          <a:p>
            <a:pPr marL="171450" indent="-171450">
              <a:lnSpc>
                <a:spcPct val="110000"/>
              </a:lnSpc>
              <a:spcBef>
                <a:spcPts val="600"/>
              </a:spcBef>
              <a:buFont typeface="Arial" panose="020B0604020202020204" pitchFamily="34" charset="0"/>
              <a:buChar char="•"/>
            </a:pPr>
            <a:r>
              <a:rPr lang="en-US" dirty="0"/>
              <a:t>Breathing Exercise (possible compared to the Body Scan from last week)</a:t>
            </a:r>
            <a:endParaRPr lang="fr-CA" dirty="0"/>
          </a:p>
          <a:p>
            <a:endParaRPr lang="en-CA" dirty="0"/>
          </a:p>
          <a:p>
            <a:endParaRPr lang="en-CA" dirty="0"/>
          </a:p>
          <a:p>
            <a:r>
              <a:rPr lang="en-CA" dirty="0"/>
              <a:t>Well, now, I’d like to open the floor to 2 or 3 people who would like to do a debrief in plenary. If you’re the first one, just open your mike and speak, if you’re the second or third one, please rise your hand. Or you can also use the chat.</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 time it for 12 to 15 mins if time allows))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I hope it went well for all with the breakout rooms… (depending on time) anyone would like to share?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7500" lnSpcReduction="20000"/>
          </a:bodyPr>
          <a:lstStyle/>
          <a:p>
            <a:r>
              <a:rPr lang="en-US" sz="1200" b="0" i="0" kern="1200" dirty="0">
                <a:solidFill>
                  <a:schemeClr val="tx1"/>
                </a:solidFill>
                <a:effectLst/>
                <a:latin typeface="+mn-lt"/>
                <a:ea typeface="+mn-ea"/>
                <a:cs typeface="+mn-cs"/>
              </a:rPr>
              <a:t>Marie-Lyne</a:t>
            </a:r>
            <a:r>
              <a:rPr lang="en-CA" dirty="0"/>
              <a:t>:</a:t>
            </a:r>
          </a:p>
          <a:p>
            <a:endParaRPr lang="en-CA" dirty="0"/>
          </a:p>
          <a:p>
            <a:pPr marL="0" indent="0">
              <a:buFont typeface="Arial" panose="020B0604020202020204" pitchFamily="34" charset="0"/>
              <a:buNone/>
            </a:pPr>
            <a:r>
              <a:rPr lang="en-US" dirty="0"/>
              <a:t>For this week, similar to last week… if you have any questions, now is the time to ask… </a:t>
            </a:r>
          </a:p>
          <a:p>
            <a:pPr marL="0" indent="0">
              <a:buFont typeface="Arial" panose="020B0604020202020204" pitchFamily="34" charset="0"/>
              <a:buNone/>
            </a:pPr>
            <a:endParaRPr lang="en-US" dirty="0"/>
          </a:p>
          <a:p>
            <a:pPr marL="457200" indent="-457200">
              <a:spcBef>
                <a:spcPts val="0"/>
              </a:spcBef>
              <a:buFont typeface="Arial" panose="020B0604020202020204" pitchFamily="34" charset="0"/>
              <a:buChar char="•"/>
            </a:pPr>
            <a:r>
              <a:rPr lang="en-CA" sz="2700" dirty="0"/>
              <a:t>Connecting – once a week with your buddies</a:t>
            </a:r>
          </a:p>
          <a:p>
            <a:pPr marL="914400" lvl="1" indent="-457200">
              <a:spcBef>
                <a:spcPts val="0"/>
              </a:spcBef>
              <a:buFont typeface="Arial" panose="020B0604020202020204" pitchFamily="34" charset="0"/>
              <a:buChar char="•"/>
            </a:pPr>
            <a:r>
              <a:rPr lang="en-CA" sz="2400" dirty="0"/>
              <a:t>Recommended 20 minutes call: 5 mins for each, you can discuss what you found interesting, what was challenging, what you like the most</a:t>
            </a:r>
          </a:p>
          <a:p>
            <a:pPr marL="457200" indent="-457200">
              <a:spcBef>
                <a:spcPts val="0"/>
              </a:spcBef>
              <a:buFont typeface="Arial" panose="020B0604020202020204" pitchFamily="34" charset="0"/>
              <a:buChar char="•"/>
            </a:pPr>
            <a:r>
              <a:rPr lang="en-CA" sz="2700" dirty="0"/>
              <a:t>Gratitude Journaling – daily</a:t>
            </a:r>
          </a:p>
          <a:p>
            <a:pPr marL="457200" lvl="0" indent="-457200">
              <a:buFont typeface="Arial" panose="020B0604020202020204" pitchFamily="34" charset="0"/>
              <a:buChar char="•"/>
            </a:pPr>
            <a:r>
              <a:rPr lang="en-CA" sz="2700" dirty="0">
                <a:solidFill>
                  <a:prstClr val="black"/>
                </a:solidFill>
              </a:rPr>
              <a:t>Practice 5 mins breathing – daily</a:t>
            </a:r>
            <a:br>
              <a:rPr lang="en-CA" sz="2700" dirty="0">
                <a:solidFill>
                  <a:prstClr val="black"/>
                </a:solidFill>
              </a:rPr>
            </a:br>
            <a:r>
              <a:rPr lang="en-CA" sz="1600" dirty="0">
                <a:solidFill>
                  <a:prstClr val="black"/>
                </a:solidFill>
                <a:hlinkClick r:id="rId3"/>
              </a:rPr>
              <a:t>http://marc.ucla.edu/mpeg/01_Breathing_Meditation.mp3</a:t>
            </a:r>
            <a:r>
              <a:rPr lang="en-CA" sz="1600" dirty="0">
                <a:solidFill>
                  <a:prstClr val="black"/>
                </a:solidFill>
              </a:rPr>
              <a:t> </a:t>
            </a:r>
            <a:br>
              <a:rPr lang="en-CA" sz="1600" dirty="0">
                <a:solidFill>
                  <a:prstClr val="black"/>
                </a:solidFill>
              </a:rPr>
            </a:br>
            <a:r>
              <a:rPr lang="en-CA" sz="1600" dirty="0">
                <a:solidFill>
                  <a:prstClr val="black"/>
                </a:solidFill>
                <a:hlinkClick r:id="rId4"/>
              </a:rPr>
              <a:t>https://soundcloud.com/mindfulmagazine/5-minute-breathing-meditation</a:t>
            </a:r>
            <a:r>
              <a:rPr lang="en-CA" sz="1600" dirty="0">
                <a:solidFill>
                  <a:prstClr val="black"/>
                </a:solidFill>
              </a:rPr>
              <a:t> </a:t>
            </a:r>
          </a:p>
          <a:p>
            <a:pPr marL="457200" indent="-457200">
              <a:spcBef>
                <a:spcPts val="0"/>
              </a:spcBef>
              <a:buFont typeface="Arial" panose="020B0604020202020204" pitchFamily="34" charset="0"/>
              <a:buChar char="•"/>
            </a:pPr>
            <a:r>
              <a:rPr lang="en-CA" sz="2800" dirty="0"/>
              <a:t>In case you have a question, a comment or want to share something, please do </a:t>
            </a:r>
            <a:br>
              <a:rPr lang="en-CA" sz="2800" dirty="0"/>
            </a:br>
            <a:r>
              <a:rPr lang="en-CA" sz="2800" dirty="0"/>
              <a:t>so via the Cohort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 resources…</a:t>
            </a:r>
          </a:p>
          <a:p>
            <a:pPr marL="171450" indent="-171450">
              <a:buFont typeface="Arial" panose="020B0604020202020204" pitchFamily="34" charset="0"/>
              <a:buChar char="•"/>
            </a:pPr>
            <a:r>
              <a:rPr lang="en-US" dirty="0"/>
              <a:t>http://marc.ucla.edu/mindful-meditations</a:t>
            </a: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3 mins body scan: </a:t>
            </a:r>
            <a:r>
              <a:rPr lang="en-US" b="0" u="sng" dirty="0">
                <a:solidFill>
                  <a:schemeClr val="hlink"/>
                </a:solidFill>
                <a:latin typeface="Merriweather"/>
                <a:ea typeface="Merriweather"/>
                <a:cs typeface="Merriweather"/>
                <a:sym typeface="Merriweather"/>
                <a:hlinkClick r:id="rId5"/>
              </a:rPr>
              <a:t>https://soundcloud.com/mindfulmagazine/3-minute-body-scan-meditation</a:t>
            </a:r>
            <a:endParaRPr lang="en-US"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Bottom-up: </a:t>
            </a:r>
            <a:r>
              <a:rPr lang="en-US" sz="1200" u="sng" dirty="0">
                <a:solidFill>
                  <a:schemeClr val="hlink"/>
                </a:solidFill>
                <a:latin typeface="Arial"/>
                <a:ea typeface="Arial"/>
                <a:cs typeface="Arial"/>
                <a:sym typeface="Arial"/>
                <a:hlinkClick r:id="rId6"/>
              </a:rPr>
              <a:t>https://www.psychologytoday.com/us/blog/conquer-fear-flying/201306/emotional-control-top-down-or-bottom</a:t>
            </a:r>
            <a:endParaRPr lang="en-US" sz="1200" u="sng" dirty="0">
              <a:solidFill>
                <a:schemeClr val="hlink"/>
              </a:solidFill>
              <a:latin typeface="Arial"/>
              <a:ea typeface="Arial"/>
              <a:cs typeface="Arial"/>
              <a:sym typeface="Arial"/>
            </a:endParaRPr>
          </a:p>
          <a:p>
            <a:pPr marL="171450" lvl="0" indent="-171450" algn="l" rtl="0">
              <a:lnSpc>
                <a:spcPct val="90000"/>
              </a:lnSpc>
              <a:spcBef>
                <a:spcPts val="0"/>
              </a:spcBef>
              <a:spcAft>
                <a:spcPts val="0"/>
              </a:spcAft>
              <a:buSzPts val="1400"/>
              <a:buFont typeface="Arial" panose="020B0604020202020204" pitchFamily="34" charset="0"/>
              <a:buChar char="•"/>
            </a:pPr>
            <a:r>
              <a:rPr lang="en-US" dirty="0"/>
              <a:t>https://www.thecalmmonkey.com/meditation-recordings</a:t>
            </a:r>
            <a:r>
              <a:rPr lang="en-US" sz="1200" u="sng" dirty="0">
                <a:solidFill>
                  <a:schemeClr val="hlink"/>
                </a:solidFill>
                <a:latin typeface="Arial"/>
                <a:cs typeface="Arial"/>
                <a:sym typeface="Arial"/>
              </a:rPr>
              <a:t>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72084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Marie-Lyne</a:t>
            </a:r>
            <a:r>
              <a:rPr lang="en-CA" dirty="0"/>
              <a:t>:</a:t>
            </a:r>
          </a:p>
          <a:p>
            <a:endParaRPr lang="en-CA" dirty="0"/>
          </a:p>
          <a:p>
            <a:r>
              <a:rPr lang="en-CA" dirty="0"/>
              <a:t>Any Questions anyone?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fr-CA" dirty="0"/>
              <a:t>Carmen:</a:t>
            </a:r>
          </a:p>
          <a:p>
            <a:endParaRPr lang="fr-CA" dirty="0"/>
          </a:p>
          <a:p>
            <a:r>
              <a:rPr lang="fr-CA" dirty="0" err="1"/>
              <a:t>Prep</a:t>
            </a:r>
            <a:r>
              <a:rPr lang="fr-CA" dirty="0"/>
              <a:t>:</a:t>
            </a:r>
          </a:p>
          <a:p>
            <a:pPr marL="171450" indent="-171450">
              <a:buFont typeface="Arial" panose="020B0604020202020204" pitchFamily="34" charset="0"/>
              <a:buChar char="•"/>
            </a:pPr>
            <a:r>
              <a:rPr lang="fr-CA" dirty="0" err="1"/>
              <a:t>Neuroplasticity</a:t>
            </a:r>
            <a:r>
              <a:rPr lang="fr-CA" dirty="0"/>
              <a:t> - </a:t>
            </a:r>
            <a:r>
              <a:rPr lang="en-CA" sz="1200" dirty="0">
                <a:latin typeface="Times New Roman" panose="02020603050405020304" pitchFamily="18" charset="0"/>
                <a:ea typeface="Calibri" panose="020F0502020204030204" pitchFamily="34" charset="0"/>
                <a:hlinkClick r:id="rId3"/>
              </a:rPr>
              <a:t>https://www.youtube.com/watch?v=ELpfYCZa87g</a:t>
            </a:r>
            <a:endParaRPr lang="en-CA" sz="1200" dirty="0">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3336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dirty="0"/>
              <a:t>Carmen:</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Carmen:</a:t>
            </a:r>
          </a:p>
          <a:p>
            <a:endParaRPr lang="fr-CA" dirty="0"/>
          </a:p>
          <a:p>
            <a:r>
              <a:rPr lang="fr-CA" dirty="0"/>
              <a:t>(</a:t>
            </a:r>
            <a:r>
              <a:rPr lang="fr-CA" dirty="0" err="1"/>
              <a:t>Give</a:t>
            </a:r>
            <a:r>
              <a:rPr lang="fr-CA" dirty="0"/>
              <a:t> </a:t>
            </a:r>
            <a:r>
              <a:rPr lang="fr-CA" dirty="0" err="1"/>
              <a:t>space</a:t>
            </a:r>
            <a:r>
              <a:rPr lang="fr-CA" dirty="0"/>
              <a:t> for 2/3 people to </a:t>
            </a:r>
            <a:r>
              <a:rPr lang="fr-CA" dirty="0" err="1"/>
              <a:t>share</a:t>
            </a:r>
            <a:r>
              <a:rPr lang="fr-CA" dirty="0"/>
              <a:t>)</a:t>
            </a:r>
          </a:p>
          <a:p>
            <a:endParaRPr lang="fr-CA" dirty="0"/>
          </a:p>
          <a:p>
            <a:r>
              <a:rPr lang="fr-CA" dirty="0"/>
              <a:t>(click)</a:t>
            </a:r>
          </a:p>
          <a:p>
            <a:r>
              <a:rPr lang="fr-CA" dirty="0" err="1"/>
              <a:t>With</a:t>
            </a:r>
            <a:r>
              <a:rPr lang="fr-CA" dirty="0"/>
              <a:t> </a:t>
            </a:r>
            <a:r>
              <a:rPr lang="fr-CA" dirty="0" err="1"/>
              <a:t>honesty</a:t>
            </a:r>
            <a:r>
              <a:rPr lang="fr-CA" dirty="0"/>
              <a:t>, report on</a:t>
            </a:r>
            <a:r>
              <a:rPr lang="fr-CA" baseline="0" dirty="0"/>
              <a:t> :</a:t>
            </a:r>
          </a:p>
          <a:p>
            <a:pPr marL="171450" indent="-171450">
              <a:buFont typeface="Arial" panose="020B0604020202020204" pitchFamily="34" charset="0"/>
              <a:buChar char="•"/>
            </a:pPr>
            <a:r>
              <a:rPr lang="fr-CA" baseline="0" dirty="0" err="1"/>
              <a:t>Were</a:t>
            </a:r>
            <a:r>
              <a:rPr lang="fr-CA" baseline="0" dirty="0"/>
              <a:t> </a:t>
            </a:r>
            <a:r>
              <a:rPr lang="fr-CA" baseline="0" dirty="0" err="1"/>
              <a:t>there</a:t>
            </a:r>
            <a:r>
              <a:rPr lang="fr-CA" baseline="0" dirty="0"/>
              <a:t> </a:t>
            </a:r>
            <a:r>
              <a:rPr lang="fr-CA" baseline="0" dirty="0" err="1"/>
              <a:t>any</a:t>
            </a:r>
            <a:r>
              <a:rPr lang="fr-CA" baseline="0" dirty="0"/>
              <a:t> challenges?</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r>
              <a:rPr lang="fr-CA" baseline="0" dirty="0"/>
              <a:t>?</a:t>
            </a:r>
          </a:p>
          <a:p>
            <a:pPr marL="171450" indent="-171450">
              <a:buFont typeface="Arial" panose="020B0604020202020204" pitchFamily="34" charset="0"/>
              <a:buChar char="•"/>
            </a:pPr>
            <a:r>
              <a:rPr lang="fr-CA" baseline="0" dirty="0" err="1"/>
              <a:t>Any</a:t>
            </a:r>
            <a:r>
              <a:rPr lang="fr-CA" baseline="0" dirty="0"/>
              <a:t> insights </a:t>
            </a:r>
            <a:r>
              <a:rPr lang="fr-CA" baseline="0" dirty="0" err="1"/>
              <a:t>you</a:t>
            </a:r>
            <a:r>
              <a:rPr lang="fr-CA" baseline="0" dirty="0"/>
              <a:t> </a:t>
            </a:r>
            <a:r>
              <a:rPr lang="fr-CA" baseline="0" dirty="0" err="1"/>
              <a:t>realized</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from </a:t>
            </a:r>
            <a:r>
              <a:rPr lang="fr-CA" baseline="0" dirty="0" err="1"/>
              <a:t>silde</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from </a:t>
            </a:r>
            <a:r>
              <a:rPr lang="fr-CA" baseline="0" dirty="0" err="1"/>
              <a:t>silde</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dirty="0"/>
              <a:t>Carmen:</a:t>
            </a:r>
          </a:p>
          <a:p>
            <a:pPr>
              <a:spcBef>
                <a:spcPts val="1800"/>
              </a:spcBef>
            </a:pPr>
            <a:endParaRPr lang="en-US" dirty="0"/>
          </a:p>
          <a:p>
            <a:pPr>
              <a:spcBef>
                <a:spcPts val="1800"/>
              </a:spcBef>
            </a:pPr>
            <a:r>
              <a:rPr lang="en-US" dirty="0"/>
              <a:t>The agenda for today…</a:t>
            </a:r>
          </a:p>
          <a:p>
            <a:pPr>
              <a:spcBef>
                <a:spcPts val="1800"/>
              </a:spcBef>
            </a:pPr>
            <a:r>
              <a:rPr lang="en-US" dirty="0"/>
              <a:t>We already went over the first 3 bullets</a:t>
            </a:r>
          </a:p>
          <a:p>
            <a:pPr>
              <a:spcBef>
                <a:spcPts val="1800"/>
              </a:spcBef>
            </a:pPr>
            <a:endParaRPr lang="en-US" dirty="0"/>
          </a:p>
          <a:p>
            <a:pPr>
              <a:spcBef>
                <a:spcPts val="1800"/>
              </a:spcBef>
            </a:pPr>
            <a:r>
              <a:rPr lang="en-US" dirty="0"/>
              <a:t>Today, we will explore two of the skills that a Mindful Leader shows are Clarity and Focus </a:t>
            </a:r>
          </a:p>
          <a:p>
            <a:pPr>
              <a:spcBef>
                <a:spcPts val="1800"/>
              </a:spcBef>
            </a:pPr>
            <a:r>
              <a:rPr lang="en-US" dirty="0"/>
              <a:t>Today, we’ll practice </a:t>
            </a:r>
          </a:p>
          <a:p>
            <a:pPr marL="171450" lvl="0" indent="-171450">
              <a:spcBef>
                <a:spcPts val="1800"/>
              </a:spcBef>
              <a:buFont typeface="Arial" panose="020B0604020202020204" pitchFamily="34" charset="0"/>
              <a:buChar char="•"/>
            </a:pPr>
            <a:r>
              <a:rPr lang="en-US" dirty="0"/>
              <a:t>Clarity by understanding what happens in the brain – neuroplasticity</a:t>
            </a:r>
          </a:p>
          <a:p>
            <a:pPr marL="171450" lvl="0" indent="-171450">
              <a:spcBef>
                <a:spcPts val="1800"/>
              </a:spcBef>
              <a:buFont typeface="Arial" panose="020B0604020202020204" pitchFamily="34" charset="0"/>
              <a:buChar char="•"/>
            </a:pPr>
            <a:r>
              <a:rPr lang="en-US" dirty="0"/>
              <a:t>Introduce Mindful Leadership concepts</a:t>
            </a:r>
          </a:p>
          <a:p>
            <a:pPr marL="171450" lvl="0" indent="-171450">
              <a:spcBef>
                <a:spcPts val="1800"/>
              </a:spcBef>
              <a:buFont typeface="Arial" panose="020B0604020202020204" pitchFamily="34" charset="0"/>
              <a:buChar char="•"/>
            </a:pPr>
            <a:r>
              <a:rPr lang="en-US" dirty="0"/>
              <a:t>Focus by doing Mindful Breathing</a:t>
            </a:r>
          </a:p>
          <a:p>
            <a:pPr defTabSz="912937">
              <a:defRPr/>
            </a:pPr>
            <a:r>
              <a:rPr lang="en-US" dirty="0"/>
              <a:t>We’ll also do</a:t>
            </a:r>
          </a:p>
          <a:p>
            <a:pPr marL="171450" lvl="0" indent="-171450">
              <a:buFont typeface="Arial" panose="020B0604020202020204" pitchFamily="34" charset="0"/>
              <a:buChar char="•"/>
            </a:pPr>
            <a:r>
              <a:rPr lang="en-US" dirty="0"/>
              <a:t>Debriefing &amp; Small Groups activities</a:t>
            </a:r>
          </a:p>
          <a:p>
            <a:pPr marL="0" lvl="0" indent="0">
              <a:buFont typeface="Arial" panose="020B0604020202020204" pitchFamily="34" charset="0"/>
              <a:buNone/>
            </a:pPr>
            <a:r>
              <a:rPr lang="en-US" dirty="0"/>
              <a:t>And finally we’ll review</a:t>
            </a:r>
          </a:p>
          <a:p>
            <a:pPr marL="171450" lvl="0" indent="-171450">
              <a:buFont typeface="Arial" panose="020B0604020202020204" pitchFamily="34" charset="0"/>
              <a:buChar char="•"/>
            </a:pPr>
            <a:r>
              <a:rPr lang="en-US" dirty="0"/>
              <a:t>Your turn for the week</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Marie-Lyne: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times of stress or </a:t>
            </a:r>
            <a:r>
              <a:rPr lang="en-CA" dirty="0"/>
              <a:t>during an emergency</a:t>
            </a:r>
            <a:r>
              <a:rPr lang="en-US" dirty="0"/>
              <a:t>, the brain reduces resources to non-critical functions, like those related to immune functions, recovery functions, digestive functions, logical reasoning, concentration and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same time, the brain increases blood pressure, hormone production, heart rate, breathing rate, muscle tension and sweat rate which explains and prepares the fight, flight or freeze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https://letstalkscience.ca/educational-resources/backgrounders/stress-and-brain</a:t>
            </a:r>
            <a:r>
              <a:rPr lang="en-US"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0000" lnSpcReduction="20000"/>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Marie-Lyne: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The Brain –</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algn="l"/>
            <a:r>
              <a:rPr lang="en-CA" sz="1200" b="0" i="0" kern="1200" dirty="0">
                <a:solidFill>
                  <a:schemeClr val="tx1"/>
                </a:solidFill>
                <a:effectLst/>
                <a:latin typeface="+mn-lt"/>
                <a:ea typeface="+mn-ea"/>
                <a:cs typeface="+mn-cs"/>
              </a:rPr>
              <a:t>The question is, from the book </a:t>
            </a:r>
            <a:r>
              <a:rPr lang="en-CA" b="1" i="0" u="none" strike="noStrike" dirty="0">
                <a:solidFill>
                  <a:srgbClr val="0F1111"/>
                </a:solidFill>
                <a:effectLst/>
                <a:latin typeface="Amazon Ember"/>
              </a:rPr>
              <a:t>What Happened to You?: Conversations on Trauma, Resilience, and Healing Hardcover – April 27 2021</a:t>
            </a:r>
          </a:p>
          <a:p>
            <a:pPr algn="l"/>
            <a:r>
              <a:rPr lang="en-CA" b="0" i="0" dirty="0">
                <a:solidFill>
                  <a:srgbClr val="0F1111"/>
                </a:solidFill>
                <a:effectLst/>
                <a:latin typeface="Amazon Ember"/>
              </a:rPr>
              <a:t>by </a:t>
            </a:r>
            <a:r>
              <a:rPr lang="en-CA" b="0" i="0" u="sng" dirty="0">
                <a:solidFill>
                  <a:srgbClr val="0F1111"/>
                </a:solidFill>
                <a:effectLst/>
                <a:latin typeface="Amazon Ember"/>
                <a:hlinkClick r:id="rId3"/>
              </a:rPr>
              <a:t>Oprah Winfrey</a:t>
            </a:r>
            <a:r>
              <a:rPr lang="en-CA" b="0" i="0" dirty="0">
                <a:solidFill>
                  <a:srgbClr val="0F1111"/>
                </a:solidFill>
                <a:effectLst/>
                <a:latin typeface="Amazon Ember"/>
              </a:rPr>
              <a:t> (Author), </a:t>
            </a:r>
            <a:r>
              <a:rPr lang="en-CA" b="0" i="0" u="sng" dirty="0">
                <a:solidFill>
                  <a:srgbClr val="0F1111"/>
                </a:solidFill>
                <a:effectLst/>
                <a:latin typeface="Amazon Ember"/>
                <a:hlinkClick r:id="rId4"/>
              </a:rPr>
              <a:t>Bruce D. Perry</a:t>
            </a:r>
            <a:r>
              <a:rPr lang="en-CA" b="0" i="0" dirty="0">
                <a:solidFill>
                  <a:srgbClr val="0F1111"/>
                </a:solidFill>
                <a:effectLst/>
                <a:latin typeface="Amazon Ember"/>
              </a:rPr>
              <a:t> (Author)</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Structural and functional complexity increases as we move up from the simplified lower parts, from the brainstem to the cortex. </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As you can see on the screen, there are four parts:</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The upper part, </a:t>
            </a:r>
            <a:r>
              <a:rPr lang="en-CA" sz="1200" b="1" i="0" kern="1200" dirty="0">
                <a:solidFill>
                  <a:schemeClr val="tx1"/>
                </a:solidFill>
                <a:effectLst/>
                <a:latin typeface="+mn-lt"/>
                <a:ea typeface="+mn-ea"/>
                <a:cs typeface="+mn-cs"/>
              </a:rPr>
              <a:t>the cortex</a:t>
            </a:r>
            <a:r>
              <a:rPr lang="en-CA" sz="1200" b="0" i="0" kern="1200" dirty="0">
                <a:solidFill>
                  <a:schemeClr val="tx1"/>
                </a:solidFill>
                <a:effectLst/>
                <a:latin typeface="+mn-lt"/>
                <a:ea typeface="+mn-ea"/>
                <a:cs typeface="+mn-cs"/>
              </a:rPr>
              <a:t>, manages the most fundamentally human functions, such as speech and language, abstract thinking, creativity, the ability to think about the past and envision the future, values, time, and hope.</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1" i="0" kern="1200" dirty="0">
                <a:solidFill>
                  <a:schemeClr val="tx1"/>
                </a:solidFill>
                <a:effectLst/>
                <a:latin typeface="+mn-lt"/>
                <a:ea typeface="+mn-ea"/>
                <a:cs typeface="+mn-cs"/>
              </a:rPr>
              <a:t>The limbic brain </a:t>
            </a:r>
            <a:r>
              <a:rPr lang="en-CA" sz="1200" b="0" i="0" kern="1200" dirty="0">
                <a:solidFill>
                  <a:schemeClr val="tx1"/>
                </a:solidFill>
                <a:effectLst/>
                <a:latin typeface="+mn-lt"/>
                <a:ea typeface="+mn-ea"/>
                <a:cs typeface="+mn-cs"/>
              </a:rPr>
              <a:t>focuses on rewards, memory, emotional connections, and emotions.</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While </a:t>
            </a:r>
            <a:r>
              <a:rPr lang="en-CA" sz="1200" b="1" i="0" kern="1200" dirty="0">
                <a:solidFill>
                  <a:schemeClr val="tx1"/>
                </a:solidFill>
                <a:effectLst/>
                <a:latin typeface="+mn-lt"/>
                <a:ea typeface="+mn-ea"/>
                <a:cs typeface="+mn-cs"/>
              </a:rPr>
              <a:t>the diencephalon </a:t>
            </a:r>
            <a:r>
              <a:rPr lang="en-CA" sz="1200" b="0" i="0" kern="1200" dirty="0">
                <a:solidFill>
                  <a:schemeClr val="tx1"/>
                </a:solidFill>
                <a:effectLst/>
                <a:latin typeface="+mn-lt"/>
                <a:ea typeface="+mn-ea"/>
                <a:cs typeface="+mn-cs"/>
              </a:rPr>
              <a:t>focuses on arousal, sleep, appetite, and movement.</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And finally, </a:t>
            </a:r>
            <a:r>
              <a:rPr lang="en-CA" sz="1200" b="1" i="0" kern="1200" dirty="0">
                <a:solidFill>
                  <a:schemeClr val="tx1"/>
                </a:solidFill>
                <a:effectLst/>
                <a:latin typeface="+mn-lt"/>
                <a:ea typeface="+mn-ea"/>
                <a:cs typeface="+mn-cs"/>
              </a:rPr>
              <a:t>the brainstem</a:t>
            </a:r>
            <a:r>
              <a:rPr lang="en-CA" sz="1200" b="0" i="0" kern="1200" dirty="0">
                <a:solidFill>
                  <a:schemeClr val="tx1"/>
                </a:solidFill>
                <a:effectLst/>
                <a:latin typeface="+mn-lt"/>
                <a:ea typeface="+mn-ea"/>
                <a:cs typeface="+mn-cs"/>
              </a:rPr>
              <a:t>, which is the center of temperature, breathing, and heart rate.</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When the body enters a </a:t>
            </a:r>
            <a:r>
              <a:rPr lang="en-CA" sz="1200" b="1" i="0" kern="1200" dirty="0">
                <a:solidFill>
                  <a:schemeClr val="tx1"/>
                </a:solidFill>
                <a:effectLst/>
                <a:latin typeface="+mn-lt"/>
                <a:ea typeface="+mn-ea"/>
                <a:cs typeface="+mn-cs"/>
              </a:rPr>
              <a:t>fight-or-flight </a:t>
            </a:r>
            <a:r>
              <a:rPr lang="en-CA" sz="1200" b="0" i="0" kern="1200" dirty="0">
                <a:solidFill>
                  <a:schemeClr val="tx1"/>
                </a:solidFill>
                <a:effectLst/>
                <a:latin typeface="+mn-lt"/>
                <a:ea typeface="+mn-ea"/>
                <a:cs typeface="+mn-cs"/>
              </a:rPr>
              <a:t>response. Its reaction is to focus on its basic instincts, managed by the brainstem and focused on temperature, breathing, and cardiac functions, which are necessary to respond to the threat (perceived or real), and to ignore the other parts of the brain.</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I would like to clarify here that the current program focuses on mindfulness and how to be present and access the prefrontal cortex.</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This program is </a:t>
            </a:r>
            <a:r>
              <a:rPr lang="en-CA" sz="1200" b="1" i="0" kern="1200" dirty="0">
                <a:solidFill>
                  <a:schemeClr val="tx1"/>
                </a:solidFill>
                <a:effectLst/>
                <a:latin typeface="+mn-lt"/>
                <a:ea typeface="+mn-ea"/>
                <a:cs typeface="+mn-cs"/>
              </a:rPr>
              <a:t>NOT </a:t>
            </a:r>
            <a:r>
              <a:rPr lang="en-CA" sz="1200" b="0" i="0" kern="1200" dirty="0">
                <a:solidFill>
                  <a:schemeClr val="tx1"/>
                </a:solidFill>
                <a:effectLst/>
                <a:latin typeface="+mn-lt"/>
                <a:ea typeface="+mn-ea"/>
                <a:cs typeface="+mn-cs"/>
              </a:rPr>
              <a:t>focused on trauma and healing. If you need support on this topic, please do not hesitate to seek professional help or contact the Employee Assistance Program.</a:t>
            </a:r>
          </a:p>
          <a:p>
            <a:pPr marL="0" indent="0">
              <a:buFont typeface="Arial" panose="020B0604020202020204" pitchFamily="34" charset="0"/>
              <a:buNone/>
            </a:pPr>
            <a:endParaRPr lang="en-CA" sz="1200" b="0" i="0" kern="1200" dirty="0">
              <a:solidFill>
                <a:schemeClr val="tx1"/>
              </a:solidFill>
              <a:effectLst/>
              <a:latin typeface="+mn-lt"/>
              <a:ea typeface="+mn-ea"/>
              <a:cs typeface="+mn-cs"/>
            </a:endParaRPr>
          </a:p>
          <a:p>
            <a:pPr marL="0" indent="0">
              <a:buFont typeface="Arial" panose="020B0604020202020204" pitchFamily="34" charset="0"/>
              <a:buNone/>
            </a:pPr>
            <a:r>
              <a:rPr lang="en-CA" sz="1200" b="0" i="0" kern="1200" dirty="0">
                <a:solidFill>
                  <a:schemeClr val="tx1"/>
                </a:solidFill>
                <a:effectLst/>
                <a:latin typeface="+mn-lt"/>
                <a:ea typeface="+mn-ea"/>
                <a:cs typeface="+mn-cs"/>
              </a:rPr>
              <a:t>I would also like to remind you that the PPTs we present are shared and contain additional resources such as links to conferences or videos in the notes.</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Happened to you? : Conversations on Trauma, Resilience, and Healing - </a:t>
            </a:r>
            <a:r>
              <a:rPr lang="en-US" sz="1200" dirty="0">
                <a:hlinkClick r:id="rId5"/>
              </a:rPr>
              <a:t>https://www.amazon.ca/What-Happened-You-Understanding-Resilience/dp/1250223180/</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Jay interviewing Opra</a:t>
            </a:r>
            <a:r>
              <a:rPr lang="en-US" baseline="0" dirty="0"/>
              <a:t>h - </a:t>
            </a:r>
            <a:r>
              <a:rPr lang="en-US" sz="1200" dirty="0">
                <a:hlinkClick r:id="rId6"/>
              </a:rPr>
              <a:t>https://www.youtube.com/watch?v=JlS8ApNBtuU&amp;t=7s</a:t>
            </a:r>
            <a:r>
              <a:rPr lang="en-US" sz="1200" dirty="0"/>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7"/>
              </a:rPr>
              <a:t>05:57</a:t>
            </a:r>
            <a:r>
              <a:rPr lang="en-US" sz="1200" b="0" i="0" kern="1200" dirty="0">
                <a:solidFill>
                  <a:schemeClr val="tx1"/>
                </a:solidFill>
                <a:effectLst/>
                <a:latin typeface="+mn-lt"/>
                <a:ea typeface="+mn-ea"/>
                <a:cs typeface="+mn-cs"/>
              </a:rPr>
              <a:t> Commonly misunderstood concept about trauma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8"/>
              </a:rPr>
              <a:t>09:06</a:t>
            </a:r>
            <a:r>
              <a:rPr lang="en-US" sz="1200" b="0" i="0" kern="1200" dirty="0">
                <a:solidFill>
                  <a:schemeClr val="tx1"/>
                </a:solidFill>
                <a:effectLst/>
                <a:latin typeface="+mn-lt"/>
                <a:ea typeface="+mn-ea"/>
                <a:cs typeface="+mn-cs"/>
              </a:rPr>
              <a:t> Going beyond success to heal your trauma</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Marie-Lyne: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CA" dirty="0"/>
              <a:t>In this animation, we’ll explore what happens in the brain.</a:t>
            </a:r>
          </a:p>
          <a:p>
            <a:r>
              <a:rPr lang="en-CA" dirty="0"/>
              <a:t>(click) - You have this image, representing an individual</a:t>
            </a:r>
          </a:p>
          <a:p>
            <a:r>
              <a:rPr lang="en-CA" dirty="0"/>
              <a:t>(click) - In grey, we have the representation of the brain</a:t>
            </a:r>
          </a:p>
          <a:p>
            <a:r>
              <a:rPr lang="en-CA" dirty="0"/>
              <a:t>(click) - As mentioned in the previous slide, the various functions of the brain, among others, are the decision making, the emotions, the language and so on.</a:t>
            </a:r>
          </a:p>
          <a:p>
            <a:r>
              <a:rPr lang="en-CA" dirty="0"/>
              <a:t>(click) - and in orange we have the amygdala</a:t>
            </a:r>
          </a:p>
          <a:p>
            <a:r>
              <a:rPr lang="en-CA" dirty="0"/>
              <a:t>(click) - What had happen in time is, that we have turned natural dangers into daily stimulus</a:t>
            </a:r>
          </a:p>
          <a:p>
            <a:r>
              <a:rPr lang="en-CA" dirty="0"/>
              <a:t>(click) – and with any work related interruptions, family related matters, the email reminders, the social media, </a:t>
            </a:r>
            <a:r>
              <a:rPr lang="en-CA" dirty="0" err="1"/>
              <a:t>etc</a:t>
            </a:r>
            <a:r>
              <a:rPr lang="en-CA" dirty="0"/>
              <a:t> all of them create an over stimulus to the amygdala</a:t>
            </a:r>
          </a:p>
          <a:p>
            <a:r>
              <a:rPr lang="en-CA" dirty="0"/>
              <a:t>There are studies that prove that the amygdala actually grows in size and the grey matter shrinks.</a:t>
            </a:r>
          </a:p>
          <a:p>
            <a:r>
              <a:rPr lang="en-CA" dirty="0"/>
              <a:t>(click) – what happen with the practice of Mindfulness</a:t>
            </a:r>
          </a:p>
          <a:p>
            <a:r>
              <a:rPr lang="en-CA" dirty="0"/>
              <a:t>(click) – is that we can revert these effects and have the amygdala shrink and the grey matter grow</a:t>
            </a:r>
          </a:p>
          <a:p>
            <a:r>
              <a:rPr lang="en-CA" dirty="0"/>
              <a:t>Similar to the muscles in our body, with a practice of Mindfulness we can strengthen our brains</a:t>
            </a:r>
          </a:p>
          <a:p>
            <a:endParaRPr lang="en-CA" dirty="0"/>
          </a:p>
          <a:p>
            <a:r>
              <a:rPr lang="en-CA" dirty="0"/>
              <a:t>(play the video: </a:t>
            </a:r>
            <a:r>
              <a:rPr lang="en-CA" sz="1200" dirty="0">
                <a:latin typeface="Times New Roman" panose="02020603050405020304" pitchFamily="18" charset="0"/>
                <a:ea typeface="Calibri" panose="020F0502020204030204" pitchFamily="34" charset="0"/>
                <a:hlinkClick r:id="rId3"/>
              </a:rPr>
              <a:t>https://www.youtube.com/watch?v=ELpfYCZa87g</a:t>
            </a:r>
            <a:r>
              <a:rPr lang="en-CA" sz="1200" dirty="0">
                <a:latin typeface="Times New Roman" panose="02020603050405020304" pitchFamily="18" charset="0"/>
                <a:ea typeface="Calibri" panose="020F0502020204030204" pitchFamily="34" charset="0"/>
              </a:rPr>
              <a:t> </a:t>
            </a:r>
            <a:r>
              <a:rPr lang="en-CA" dirty="0"/>
              <a:t>)</a:t>
            </a:r>
          </a:p>
          <a:p>
            <a:endParaRPr lang="en-CA" dirty="0"/>
          </a:p>
          <a:p>
            <a:r>
              <a:rPr lang="en-CA" dirty="0"/>
              <a:t>Resources…</a:t>
            </a:r>
          </a:p>
          <a:p>
            <a:r>
              <a:rPr lang="en-CA" dirty="0"/>
              <a:t>https://gcconnex.gc.ca/blog/view/93957388/neuroplasticity-your-survival-superpower-neuroplasticite-votre-superpuissance-de-survie?language=en </a:t>
            </a:r>
          </a:p>
          <a:p>
            <a:endParaRPr lang="fr-CA" dirty="0"/>
          </a:p>
          <a:p>
            <a:pPr marL="171450" indent="-171450" defTabSz="912937">
              <a:buFont typeface="Arial" panose="020B0604020202020204" pitchFamily="34" charset="0"/>
              <a:buChar char="•"/>
              <a:defRPr/>
            </a:pPr>
            <a:r>
              <a:rPr lang="en-CA" dirty="0"/>
              <a:t>https://en.wikipedia.org/wiki/Amygdala_hijack</a:t>
            </a:r>
          </a:p>
          <a:p>
            <a:pPr marL="171450" indent="-171450" defTabSz="912937">
              <a:buFont typeface="Arial" panose="020B0604020202020204" pitchFamily="34" charset="0"/>
              <a:buChar char="•"/>
              <a:defRPr/>
            </a:pPr>
            <a:r>
              <a:rPr lang="en-CA" dirty="0"/>
              <a:t>http://www.gostrengths.com/what-is-an-amygdala-hijack/</a:t>
            </a:r>
          </a:p>
          <a:p>
            <a:pPr marL="171450" indent="-171450" defTabSz="912937">
              <a:buFont typeface="Arial" panose="020B0604020202020204" pitchFamily="34" charset="0"/>
              <a:buChar char="•"/>
              <a:defRPr/>
            </a:pPr>
            <a:r>
              <a:rPr lang="en-CA" dirty="0">
                <a:solidFill>
                  <a:srgbClr val="333333"/>
                </a:solidFill>
                <a:latin typeface="Helvetica" panose="020B0604020202020204" pitchFamily="34" charset="0"/>
                <a:ea typeface="Times New Roman" panose="02020603050405020304" pitchFamily="18" charset="0"/>
              </a:rPr>
              <a:t>http://neurosciencefundamentals.unsw.wikispaces.net/The+limbic+System</a:t>
            </a:r>
          </a:p>
          <a:p>
            <a:pPr marL="171450" indent="-171450" defTabSz="912937">
              <a:buFont typeface="Arial" panose="020B0604020202020204" pitchFamily="34" charset="0"/>
              <a:buChar char="•"/>
              <a:defRPr/>
            </a:pPr>
            <a:r>
              <a:rPr lang="en-CA" dirty="0"/>
              <a:t>https://siyli.org/even-old-dogs-can-learn-siyli-tricks-2/</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Marie-Lyne: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don’t use “insert video” as some </a:t>
            </a:r>
            <a:r>
              <a:rPr lang="en-US" b="1" dirty="0" err="1"/>
              <a:t>Deparments</a:t>
            </a:r>
            <a:r>
              <a:rPr lang="en-US" b="1" dirty="0"/>
              <a:t> don’t allow </a:t>
            </a:r>
            <a:r>
              <a:rPr lang="en-US" b="1" dirty="0" err="1"/>
              <a:t>youtube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Wingdings" panose="05000000000000000000" pitchFamily="2" charset="2"/>
              </a:rPr>
              <a:t>Instead, we share the screen (audio &amp; video) directly from </a:t>
            </a:r>
            <a:r>
              <a:rPr lang="en-US" b="1" dirty="0" err="1">
                <a:sym typeface="Wingdings" panose="05000000000000000000" pitchFamily="2" charset="2"/>
              </a:rPr>
              <a:t>youtube</a:t>
            </a:r>
            <a:r>
              <a:rPr lang="en-US" b="1" dirty="0">
                <a:sym typeface="Wingdings" panose="05000000000000000000" pitchFamily="2" charset="2"/>
              </a:rPr>
              <a:t> using a web browser.))</a:t>
            </a:r>
          </a:p>
          <a:p>
            <a:endParaRPr lang="en-US" dirty="0"/>
          </a:p>
          <a:p>
            <a:r>
              <a:rPr lang="en-US" dirty="0" err="1"/>
              <a:t>VideoLink</a:t>
            </a:r>
            <a:r>
              <a:rPr lang="en-US" dirty="0"/>
              <a:t>: </a:t>
            </a:r>
            <a:r>
              <a:rPr lang="en-US" b="0" i="0" u="none" strike="noStrike" dirty="0">
                <a:effectLst/>
                <a:latin typeface="YouTube Noto"/>
                <a:hlinkClick r:id="rId3" tooltip="Share link"/>
              </a:rPr>
              <a:t>https://youtu.be/ELpfYCZa87g</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265529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78FA04-83A3-DAD6-0FFD-CA5E2C492421}"/>
              </a:ext>
            </a:extLst>
          </p:cNvPr>
          <p:cNvSpPr>
            <a:spLocks noGrp="1"/>
          </p:cNvSpPr>
          <p:nvPr>
            <p:ph type="ctrTitle"/>
          </p:nvPr>
        </p:nvSpPr>
        <p:spPr>
          <a:xfrm>
            <a:off x="914400" y="2971803"/>
            <a:ext cx="10363200" cy="1470025"/>
          </a:xfrm>
        </p:spPr>
        <p:txBody>
          <a:bodyPr/>
          <a:lstStyle/>
          <a:p>
            <a:r>
              <a:rPr lang="en-US"/>
              <a:t>Click to edit Master title style</a:t>
            </a:r>
            <a:endParaRPr lang="en-CA"/>
          </a:p>
        </p:txBody>
      </p:sp>
      <p:sp>
        <p:nvSpPr>
          <p:cNvPr id="8" name="Subtitle 2">
            <a:extLst>
              <a:ext uri="{FF2B5EF4-FFF2-40B4-BE49-F238E27FC236}">
                <a16:creationId xmlns:a16="http://schemas.microsoft.com/office/drawing/2014/main" id="{D6ED4685-1D49-6AB6-5E72-3C4A938C6BDB}"/>
              </a:ext>
            </a:extLst>
          </p:cNvPr>
          <p:cNvSpPr>
            <a:spLocks noGrp="1"/>
          </p:cNvSpPr>
          <p:nvPr>
            <p:ph type="subTitle" idx="1"/>
          </p:nvPr>
        </p:nvSpPr>
        <p:spPr>
          <a:xfrm>
            <a:off x="1828800" y="4737033"/>
            <a:ext cx="85344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9" name="Date Placeholder 3">
            <a:extLst>
              <a:ext uri="{FF2B5EF4-FFF2-40B4-BE49-F238E27FC236}">
                <a16:creationId xmlns:a16="http://schemas.microsoft.com/office/drawing/2014/main" id="{8B260834-8826-DFBA-3E35-DFFF622D94E1}"/>
              </a:ext>
            </a:extLst>
          </p:cNvPr>
          <p:cNvSpPr>
            <a:spLocks noGrp="1"/>
          </p:cNvSpPr>
          <p:nvPr>
            <p:ph type="dt" sz="half" idx="10"/>
          </p:nvPr>
        </p:nvSpPr>
        <p:spPr>
          <a:xfrm>
            <a:off x="914400" y="6356353"/>
            <a:ext cx="2540000" cy="365125"/>
          </a:xfrm>
        </p:spPr>
        <p:txBody>
          <a:bodyPr/>
          <a:lstStyle/>
          <a:p>
            <a:fld id="{7E62ADF1-26B7-4236-810D-3BE94D1543A2}" type="datetime1">
              <a:rPr lang="en-CA" smtClean="0"/>
              <a:pPr/>
              <a:t>2026-04-28</a:t>
            </a:fld>
            <a:endParaRPr lang="en-CA"/>
          </a:p>
        </p:txBody>
      </p:sp>
      <p:sp>
        <p:nvSpPr>
          <p:cNvPr id="10" name="Footer Placeholder 4">
            <a:extLst>
              <a:ext uri="{FF2B5EF4-FFF2-40B4-BE49-F238E27FC236}">
                <a16:creationId xmlns:a16="http://schemas.microsoft.com/office/drawing/2014/main" id="{FAC2926F-50E3-990F-FCB8-561351B4B129}"/>
              </a:ext>
            </a:extLst>
          </p:cNvPr>
          <p:cNvSpPr>
            <a:spLocks noGrp="1"/>
          </p:cNvSpPr>
          <p:nvPr>
            <p:ph type="ftr" sz="quarter" idx="11"/>
          </p:nvPr>
        </p:nvSpPr>
        <p:spPr>
          <a:xfrm>
            <a:off x="4165600" y="6356353"/>
            <a:ext cx="3860800" cy="365125"/>
          </a:xfrm>
        </p:spPr>
        <p:txBody>
          <a:bodyPr/>
          <a:lstStyle/>
          <a:p>
            <a:endParaRPr lang="en-CA"/>
          </a:p>
        </p:txBody>
      </p:sp>
      <p:sp>
        <p:nvSpPr>
          <p:cNvPr id="11" name="Rectangle 10">
            <a:extLst>
              <a:ext uri="{FF2B5EF4-FFF2-40B4-BE49-F238E27FC236}">
                <a16:creationId xmlns:a16="http://schemas.microsoft.com/office/drawing/2014/main" id="{0FC7B2BF-54ED-6221-6FEA-0D4A8CC1B274}"/>
              </a:ext>
            </a:extLst>
          </p:cNvPr>
          <p:cNvSpPr/>
          <p:nvPr userDrawn="1"/>
        </p:nvSpPr>
        <p:spPr>
          <a:xfrm>
            <a:off x="11054948" y="6146460"/>
            <a:ext cx="867701"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6" descr="govt-of-canada-logo – IISD Experimental Lakes Area">
            <a:extLst>
              <a:ext uri="{FF2B5EF4-FFF2-40B4-BE49-F238E27FC236}">
                <a16:creationId xmlns:a16="http://schemas.microsoft.com/office/drawing/2014/main" id="{7FBBA563-6B97-5258-FA3C-6D568A01EC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400" y="112496"/>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3C4706CE-11EF-562B-C004-795F2CA3B34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46857" y="114416"/>
            <a:ext cx="1375792" cy="3274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8E4D4F3D-30DF-E25B-8B55-07DE3BD5A03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45218" y="1687131"/>
            <a:ext cx="6301563" cy="113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21FE31-11E8-4F47-A2E8-B6F31F0A43B3}" type="datetime1">
              <a:rPr lang="en-CA" smtClean="0"/>
              <a:pPr/>
              <a:t>2026-04-28</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BC9CEC-BF8A-4951-913D-9E334DCEB460}" type="datetime1">
              <a:rPr lang="en-CA" smtClean="0"/>
              <a:pPr/>
              <a:t>2026-04-28</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12192000" cy="6858000"/>
          </a:xfrm>
          <a:prstGeom prst="rect">
            <a:avLst/>
          </a:prstGeom>
        </p:spPr>
      </p:pic>
      <p:sp>
        <p:nvSpPr>
          <p:cNvPr id="3" name="Subtitle 2"/>
          <p:cNvSpPr>
            <a:spLocks noGrp="1"/>
          </p:cNvSpPr>
          <p:nvPr>
            <p:ph type="subTitle" idx="1"/>
          </p:nvPr>
        </p:nvSpPr>
        <p:spPr>
          <a:xfrm>
            <a:off x="711200" y="4419601"/>
            <a:ext cx="9245600" cy="1371601"/>
          </a:xfrm>
          <a:prstGeom prst="rect">
            <a:avLst/>
          </a:prstGeo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12192000" cy="6858000"/>
          </a:xfrm>
          <a:prstGeom prst="rect">
            <a:avLst/>
          </a:prstGeom>
        </p:spPr>
      </p:pic>
      <p:sp>
        <p:nvSpPr>
          <p:cNvPr id="3" name="Subtitle 2"/>
          <p:cNvSpPr>
            <a:spLocks noGrp="1"/>
          </p:cNvSpPr>
          <p:nvPr>
            <p:ph type="subTitle" idx="1"/>
          </p:nvPr>
        </p:nvSpPr>
        <p:spPr>
          <a:xfrm>
            <a:off x="711200" y="4953000"/>
            <a:ext cx="4368800" cy="1143000"/>
          </a:xfrm>
          <a:prstGeom prst="rect">
            <a:avLst/>
          </a:prstGeo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12192000" cy="6858000"/>
          </a:xfrm>
          <a:prstGeom prst="rect">
            <a:avLst/>
          </a:prstGeom>
        </p:spPr>
      </p:pic>
      <p:sp>
        <p:nvSpPr>
          <p:cNvPr id="3" name="Subtitle 2"/>
          <p:cNvSpPr>
            <a:spLocks noGrp="1"/>
          </p:cNvSpPr>
          <p:nvPr>
            <p:ph type="subTitle" idx="1"/>
          </p:nvPr>
        </p:nvSpPr>
        <p:spPr>
          <a:xfrm>
            <a:off x="711200" y="4953000"/>
            <a:ext cx="4368800" cy="1143000"/>
          </a:xfrm>
          <a:prstGeom prst="rect">
            <a:avLst/>
          </a:prstGeo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12192000" cy="6858000"/>
          </a:xfrm>
          <a:prstGeom prst="rect">
            <a:avLst/>
          </a:prstGeom>
        </p:spPr>
      </p:pic>
      <p:sp>
        <p:nvSpPr>
          <p:cNvPr id="3" name="Subtitle 2"/>
          <p:cNvSpPr>
            <a:spLocks noGrp="1"/>
          </p:cNvSpPr>
          <p:nvPr>
            <p:ph type="subTitle" idx="1"/>
          </p:nvPr>
        </p:nvSpPr>
        <p:spPr>
          <a:xfrm>
            <a:off x="711200" y="4419601"/>
            <a:ext cx="9245600" cy="1371601"/>
          </a:xfrm>
          <a:prstGeom prst="rect">
            <a:avLst/>
          </a:prstGeo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3FFD2E5-3B4C-457C-A707-CAECF53851F3}" type="datetime1">
              <a:rPr lang="en-CA" smtClean="0"/>
              <a:pPr/>
              <a:t>2026-04-28</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1D4E487-5F17-4CB7-912A-9AE0C105173B}" type="datetime1">
              <a:rPr lang="en-CA" smtClean="0"/>
              <a:pPr/>
              <a:t>2026-04-28</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F143A4D-778D-4E1D-8883-D0D147E0B0A6}" type="datetime1">
              <a:rPr lang="en-CA" smtClean="0"/>
              <a:pPr/>
              <a:t>2026-04-28</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C267D0B-A901-438E-8482-72801AF4A095}" type="datetime1">
              <a:rPr lang="en-CA" smtClean="0"/>
              <a:pPr/>
              <a:t>2026-04-28</a:t>
            </a:fld>
            <a:endParaRPr lang="en-CA"/>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0E5C0E1-7BC3-43D9-A476-473612BD87C5}" type="datetime1">
              <a:rPr lang="en-CA" smtClean="0"/>
              <a:pPr/>
              <a:t>2026-04-28</a:t>
            </a:fld>
            <a:endParaRPr lang="en-CA"/>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04C3E6A-3AA7-449B-A4A2-121D55690F32}" type="datetime1">
              <a:rPr lang="en-CA" smtClean="0"/>
              <a:pPr/>
              <a:t>2026-04-28</a:t>
            </a:fld>
            <a:endParaRPr lang="en-CA"/>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9AA3DD4-242B-4C82-87D1-4C31A6A8B16E}" type="datetime1">
              <a:rPr lang="en-CA" smtClean="0"/>
              <a:pPr/>
              <a:t>2026-04-28</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478C86D-D389-4592-B37B-4CE098C00C2C}" type="datetime1">
              <a:rPr lang="en-CA" smtClean="0"/>
              <a:pPr/>
              <a:t>2026-04-28</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1040129"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2026-04-28</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11093458" y="6394593"/>
            <a:ext cx="552820"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11184566" y="6448252"/>
            <a:ext cx="480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sz="1800"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hyperlink" Target="https://www.mindful.org/7-qualities-mindfulness-trained-body-sca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7.xml"/><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38.png"/><Relationship Id="rId5" Type="http://schemas.openxmlformats.org/officeDocument/2006/relationships/image" Target="../media/image20.png"/><Relationship Id="rId4" Type="http://schemas.openxmlformats.org/officeDocument/2006/relationships/image" Target="../media/image16.jp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g"/><Relationship Id="rId4" Type="http://schemas.openxmlformats.org/officeDocument/2006/relationships/image" Target="../media/image11.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youtube.com/watch?v=JlS8ApNBtuU&amp;t=7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ELpfYCZa87g" TargetMode="External"/><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hyperlink" Target="https://www.youtube.com/watch?v=Awd0kgxcZw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ELpfYCZa87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996953"/>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4" name="Subtitle 2"/>
          <p:cNvSpPr>
            <a:spLocks noGrp="1"/>
          </p:cNvSpPr>
          <p:nvPr>
            <p:ph type="subTitle" idx="4294967295"/>
          </p:nvPr>
        </p:nvSpPr>
        <p:spPr>
          <a:xfrm>
            <a:off x="2895600" y="4752727"/>
            <a:ext cx="6400800" cy="1752600"/>
          </a:xfrm>
        </p:spPr>
        <p:txBody>
          <a:bodyPr>
            <a:normAutofit/>
          </a:bodyPr>
          <a:lstStyle/>
          <a:p>
            <a:pPr marL="0" indent="0" algn="ctr">
              <a:buNone/>
            </a:pPr>
            <a:r>
              <a:rPr lang="en-US" dirty="0"/>
              <a:t>Session 2 (of 8)</a:t>
            </a:r>
          </a:p>
          <a:p>
            <a:pPr marL="0" indent="0" algn="ctr">
              <a:buNone/>
            </a:pPr>
            <a:r>
              <a:rPr lang="en-US" dirty="0">
                <a:solidFill>
                  <a:schemeClr val="tx1">
                    <a:lumMod val="50000"/>
                    <a:lumOff val="50000"/>
                  </a:schemeClr>
                </a:solidFill>
              </a:rPr>
              <a:t>May 5, 2025</a:t>
            </a:r>
          </a:p>
        </p:txBody>
      </p:sp>
    </p:spTree>
    <p:extLst>
      <p:ext uri="{BB962C8B-B14F-4D97-AF65-F5344CB8AC3E}">
        <p14:creationId xmlns:p14="http://schemas.microsoft.com/office/powerpoint/2010/main" val="112135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ktor Frankl quote: &quot;Between stimulus and response, there is a space. In that space lies our freedom and power to choose our response. In our response lies our growth and freedom.&quot;"/>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3071664" y="1196752"/>
            <a:ext cx="6102246" cy="40045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6D9B0C-2197-4EC1-D7C6-04B3C0B98D47}"/>
              </a:ext>
            </a:extLst>
          </p:cNvPr>
          <p:cNvSpPr>
            <a:spLocks noGrp="1"/>
          </p:cNvSpPr>
          <p:nvPr>
            <p:ph type="title" idx="4294967295"/>
          </p:nvPr>
        </p:nvSpPr>
        <p:spPr>
          <a:xfrm>
            <a:off x="1981200" y="-1143000"/>
            <a:ext cx="8229600" cy="1143000"/>
          </a:xfrm>
        </p:spPr>
        <p:txBody>
          <a:bodyPr vert="horz" lIns="91440" tIns="45720" rIns="91440" bIns="45720" rtlCol="0" anchor="b">
            <a:normAutofit/>
          </a:bodyPr>
          <a:lstStyle/>
          <a:p>
            <a:r>
              <a:rPr lang="fr-CA" dirty="0"/>
              <a:t>Viktor </a:t>
            </a:r>
            <a:r>
              <a:rPr lang="fr-CA" dirty="0" err="1"/>
              <a:t>Frankl’s</a:t>
            </a:r>
            <a:r>
              <a:rPr lang="fr-CA" dirty="0"/>
              <a:t> </a:t>
            </a:r>
            <a:r>
              <a:rPr lang="fr-CA" dirty="0" err="1"/>
              <a:t>quote</a:t>
            </a:r>
            <a:endParaRPr lang="en-US" dirty="0"/>
          </a:p>
        </p:txBody>
      </p:sp>
    </p:spTree>
    <p:extLst>
      <p:ext uri="{BB962C8B-B14F-4D97-AF65-F5344CB8AC3E}">
        <p14:creationId xmlns:p14="http://schemas.microsoft.com/office/powerpoint/2010/main" val="85580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Mindfulness Matters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lnSpc>
                <a:spcPct val="150000"/>
              </a:lnSpc>
              <a:buFont typeface="+mj-lt"/>
              <a:buAutoNum type="arabicPeriod"/>
            </a:pPr>
            <a:r>
              <a:rPr lang="en-CA" dirty="0"/>
              <a:t>Increased resilience</a:t>
            </a:r>
          </a:p>
          <a:p>
            <a:pPr marL="514350" indent="-514350">
              <a:lnSpc>
                <a:spcPct val="150000"/>
              </a:lnSpc>
              <a:buFont typeface="+mj-lt"/>
              <a:buAutoNum type="arabicPeriod"/>
            </a:pPr>
            <a:r>
              <a:rPr lang="en-CA" dirty="0"/>
              <a:t>Focus and concentration</a:t>
            </a:r>
          </a:p>
          <a:p>
            <a:pPr marL="514350" indent="-514350">
              <a:lnSpc>
                <a:spcPct val="150000"/>
              </a:lnSpc>
              <a:buFont typeface="+mj-lt"/>
              <a:buAutoNum type="arabicPeriod"/>
            </a:pPr>
            <a:r>
              <a:rPr lang="en-CA" dirty="0"/>
              <a:t>Workplace harmony</a:t>
            </a:r>
          </a:p>
          <a:p>
            <a:pPr marL="514350" indent="-514350">
              <a:lnSpc>
                <a:spcPct val="150000"/>
              </a:lnSpc>
              <a:buFont typeface="+mj-lt"/>
              <a:buAutoNum type="arabicPeriod"/>
            </a:pPr>
            <a:r>
              <a:rPr lang="en-CA" dirty="0"/>
              <a:t>Fewer sick days</a:t>
            </a:r>
          </a:p>
          <a:p>
            <a:pPr marL="514350" indent="-514350">
              <a:lnSpc>
                <a:spcPct val="150000"/>
              </a:lnSpc>
              <a:buFont typeface="+mj-lt"/>
              <a:buAutoNum type="arabicPeriod"/>
            </a:pPr>
            <a:r>
              <a:rPr lang="en-CA" dirty="0"/>
              <a:t>Satisfaction and well-being</a:t>
            </a:r>
          </a:p>
          <a:p>
            <a:pPr marL="514350" indent="-514350">
              <a:lnSpc>
                <a:spcPct val="150000"/>
              </a:lnSpc>
              <a:buFont typeface="+mj-lt"/>
              <a:buAutoNum type="arabicPeriod"/>
            </a:pPr>
            <a:r>
              <a:rPr lang="en-CA" dirty="0"/>
              <a:t>Stress reduction</a:t>
            </a:r>
          </a:p>
          <a:p>
            <a:pPr marL="514350" indent="-514350">
              <a:lnSpc>
                <a:spcPct val="150000"/>
              </a:lnSpc>
              <a:buFont typeface="+mj-lt"/>
              <a:buAutoNum type="arabicPeriod"/>
            </a:pPr>
            <a:r>
              <a:rPr lang="en-CA" dirty="0"/>
              <a:t>Greater creativity</a:t>
            </a:r>
          </a:p>
        </p:txBody>
      </p:sp>
      <p:sp>
        <p:nvSpPr>
          <p:cNvPr id="4" name="Rectangle 3"/>
          <p:cNvSpPr/>
          <p:nvPr/>
        </p:nvSpPr>
        <p:spPr>
          <a:xfrm>
            <a:off x="2166550" y="6177920"/>
            <a:ext cx="7858900" cy="261610"/>
          </a:xfrm>
          <a:prstGeom prst="rect">
            <a:avLst/>
          </a:prstGeom>
        </p:spPr>
        <p:txBody>
          <a:bodyPr wrap="square">
            <a:spAutoFit/>
          </a:bodyPr>
          <a:lstStyle/>
          <a:p>
            <a:r>
              <a:rPr lang="en-CA" sz="1100" dirty="0">
                <a:hlinkClick r:id="rId3"/>
              </a:rPr>
              <a:t>http://www.mentalworkout.com/white-papers/how-mindfulness-can-help-your-employees-and-improve-your-companys-bottom-line/</a:t>
            </a:r>
            <a:endParaRPr lang="en-US" sz="1100" dirty="0"/>
          </a:p>
        </p:txBody>
      </p:sp>
      <p:pic>
        <p:nvPicPr>
          <p:cNvPr id="6" name="Picture 11" descr="C:\Users\Alejandro.Gonzalez\AppData\Local\Microsoft\Windows\Temporary Internet Files\Content.IE5\DT8C0HKT\drawingpad18-300x176[1].jpg">
            <a:extLst>
              <a:ext uri="{FF2B5EF4-FFF2-40B4-BE49-F238E27FC236}">
                <a16:creationId xmlns:a16="http://schemas.microsoft.com/office/drawing/2014/main" id="{84A1E3AE-53CE-5412-E188-D9A657E6127C}"/>
              </a:ext>
            </a:extLst>
          </p:cNvPr>
          <p:cNvPicPr>
            <a:picLocks noChangeAspect="1" noChangeArrowheads="1"/>
          </p:cNvPicPr>
          <p:nvPr/>
        </p:nvPicPr>
        <p:blipFill>
          <a:blip r:embed="rId4"/>
          <a:srcRect/>
          <a:stretch>
            <a:fillRect/>
          </a:stretch>
        </p:blipFill>
        <p:spPr bwMode="auto">
          <a:xfrm>
            <a:off x="6417264" y="1548444"/>
            <a:ext cx="5660310" cy="3320715"/>
          </a:xfrm>
          <a:prstGeom prst="rect">
            <a:avLst/>
          </a:prstGeom>
          <a:noFill/>
        </p:spPr>
      </p:pic>
    </p:spTree>
    <p:extLst>
      <p:ext uri="{BB962C8B-B14F-4D97-AF65-F5344CB8AC3E}">
        <p14:creationId xmlns:p14="http://schemas.microsoft.com/office/powerpoint/2010/main" val="80672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6"/>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ts val="3240"/>
            </a:pPr>
            <a:r>
              <a:rPr lang="en-CA" sz="3600" dirty="0"/>
              <a:t>How Mindfulness Practice Benefits CEOs (1/2)</a:t>
            </a:r>
          </a:p>
        </p:txBody>
      </p:sp>
      <p:sp>
        <p:nvSpPr>
          <p:cNvPr id="153" name="Google Shape;153;p6"/>
          <p:cNvSpPr txBox="1">
            <a:spLocks noGrp="1"/>
          </p:cNvSpPr>
          <p:nvPr>
            <p:ph sz="half" idx="1"/>
          </p:nvPr>
        </p:nvSpPr>
        <p:spPr>
          <a:prstGeom prst="rect">
            <a:avLst/>
          </a:prstGeom>
          <a:noFill/>
          <a:ln>
            <a:noFill/>
          </a:ln>
        </p:spPr>
        <p:txBody>
          <a:bodyPr spcFirstLastPara="1" vert="horz" wrap="square" lIns="91425" tIns="45700" rIns="91425" bIns="45700" rtlCol="0" anchor="t" anchorCtr="0">
            <a:normAutofit/>
          </a:bodyPr>
          <a:lstStyle/>
          <a:p>
            <a:pPr indent="-279400">
              <a:lnSpc>
                <a:spcPct val="150000"/>
              </a:lnSpc>
              <a:spcBef>
                <a:spcPts val="200"/>
              </a:spcBef>
              <a:buClr>
                <a:schemeClr val="dk1"/>
              </a:buClr>
              <a:buSzPts val="2200"/>
            </a:pPr>
            <a:r>
              <a:rPr lang="en-CA" dirty="0"/>
              <a:t>Builds resilience </a:t>
            </a:r>
            <a:endParaRPr dirty="0"/>
          </a:p>
          <a:p>
            <a:pPr indent="-279400">
              <a:lnSpc>
                <a:spcPct val="150000"/>
              </a:lnSpc>
              <a:spcBef>
                <a:spcPts val="200"/>
              </a:spcBef>
              <a:buClr>
                <a:schemeClr val="dk1"/>
              </a:buClr>
              <a:buSzPts val="2200"/>
            </a:pPr>
            <a:r>
              <a:rPr lang="en-CA" dirty="0"/>
              <a:t>Boosts emotional intelligence</a:t>
            </a:r>
            <a:endParaRPr dirty="0"/>
          </a:p>
          <a:p>
            <a:pPr indent="-279400">
              <a:lnSpc>
                <a:spcPct val="150000"/>
              </a:lnSpc>
              <a:spcBef>
                <a:spcPts val="200"/>
              </a:spcBef>
              <a:buClr>
                <a:schemeClr val="dk1"/>
              </a:buClr>
              <a:buSzPts val="2200"/>
            </a:pPr>
            <a:r>
              <a:rPr lang="en-CA" dirty="0"/>
              <a:t>Enhances creativity </a:t>
            </a:r>
            <a:endParaRPr dirty="0"/>
          </a:p>
          <a:p>
            <a:pPr indent="-279400">
              <a:lnSpc>
                <a:spcPct val="150000"/>
              </a:lnSpc>
              <a:spcBef>
                <a:spcPts val="200"/>
              </a:spcBef>
              <a:buClr>
                <a:schemeClr val="dk1"/>
              </a:buClr>
              <a:buSzPts val="2200"/>
            </a:pPr>
            <a:r>
              <a:rPr lang="en-CA" dirty="0"/>
              <a:t>Improves your relationships</a:t>
            </a:r>
            <a:endParaRPr dirty="0"/>
          </a:p>
          <a:p>
            <a:pPr indent="-279400">
              <a:lnSpc>
                <a:spcPct val="150000"/>
              </a:lnSpc>
              <a:spcBef>
                <a:spcPts val="200"/>
              </a:spcBef>
              <a:buClr>
                <a:schemeClr val="dk1"/>
              </a:buClr>
              <a:buSzPts val="2200"/>
            </a:pPr>
            <a:r>
              <a:rPr lang="en-CA" dirty="0"/>
              <a:t>Helps you focus</a:t>
            </a:r>
            <a:endParaRPr dirty="0"/>
          </a:p>
        </p:txBody>
      </p:sp>
      <p:sp>
        <p:nvSpPr>
          <p:cNvPr id="156" name="Google Shape;156;p6"/>
          <p:cNvSpPr txBox="1">
            <a:spLocks noGrp="1"/>
          </p:cNvSpPr>
          <p:nvPr>
            <p:ph sz="half" idx="2"/>
          </p:nvPr>
        </p:nvSpPr>
        <p:spPr>
          <a:xfrm>
            <a:off x="5735960" y="1600201"/>
            <a:ext cx="5846440" cy="4525963"/>
          </a:xfrm>
          <a:prstGeom prst="rect">
            <a:avLst/>
          </a:prstGeom>
          <a:noFill/>
          <a:ln>
            <a:noFill/>
          </a:ln>
        </p:spPr>
        <p:txBody>
          <a:bodyPr spcFirstLastPara="1" vert="horz" wrap="square" lIns="91425" tIns="45700" rIns="91425" bIns="45700" rtlCol="0" anchor="t" anchorCtr="0">
            <a:noAutofit/>
          </a:bodyPr>
          <a:lstStyle/>
          <a:p>
            <a:pPr indent="-279400">
              <a:lnSpc>
                <a:spcPct val="150000"/>
              </a:lnSpc>
              <a:spcBef>
                <a:spcPts val="200"/>
              </a:spcBef>
              <a:buSzPts val="2200"/>
            </a:pPr>
            <a:r>
              <a:rPr lang="en-CA" dirty="0"/>
              <a:t>Attention </a:t>
            </a:r>
          </a:p>
          <a:p>
            <a:pPr indent="-279400">
              <a:lnSpc>
                <a:spcPct val="150000"/>
              </a:lnSpc>
              <a:spcBef>
                <a:spcPts val="200"/>
              </a:spcBef>
              <a:buSzPts val="2200"/>
            </a:pPr>
            <a:r>
              <a:rPr lang="en-CA" dirty="0"/>
              <a:t>Awareness </a:t>
            </a:r>
          </a:p>
          <a:p>
            <a:pPr indent="-279400">
              <a:lnSpc>
                <a:spcPct val="150000"/>
              </a:lnSpc>
              <a:spcBef>
                <a:spcPts val="200"/>
              </a:spcBef>
              <a:buSzPts val="2200"/>
            </a:pPr>
            <a:r>
              <a:rPr lang="en-CA" dirty="0"/>
              <a:t>Letting be </a:t>
            </a:r>
          </a:p>
          <a:p>
            <a:pPr indent="-279400">
              <a:lnSpc>
                <a:spcPct val="150000"/>
              </a:lnSpc>
              <a:spcBef>
                <a:spcPts val="200"/>
              </a:spcBef>
              <a:buSzPts val="2200"/>
            </a:pPr>
            <a:r>
              <a:rPr lang="en-CA" dirty="0"/>
              <a:t>Leaning into unpleasant experiences </a:t>
            </a:r>
          </a:p>
          <a:p>
            <a:pPr indent="-279400">
              <a:lnSpc>
                <a:spcPct val="150000"/>
              </a:lnSpc>
              <a:spcBef>
                <a:spcPts val="200"/>
              </a:spcBef>
              <a:buSzPts val="2200"/>
            </a:pPr>
            <a:r>
              <a:rPr lang="en-CA" dirty="0"/>
              <a:t>Appreciation </a:t>
            </a:r>
          </a:p>
          <a:p>
            <a:pPr indent="-279400">
              <a:lnSpc>
                <a:spcPct val="150000"/>
              </a:lnSpc>
              <a:spcBef>
                <a:spcPts val="200"/>
              </a:spcBef>
              <a:buSzPts val="2200"/>
            </a:pPr>
            <a:r>
              <a:rPr lang="en-CA" dirty="0"/>
              <a:t>Getting unstuck</a:t>
            </a:r>
          </a:p>
        </p:txBody>
      </p:sp>
      <p:sp>
        <p:nvSpPr>
          <p:cNvPr id="155" name="Google Shape;155;p6"/>
          <p:cNvSpPr/>
          <p:nvPr/>
        </p:nvSpPr>
        <p:spPr>
          <a:xfrm>
            <a:off x="2207568" y="5826102"/>
            <a:ext cx="4822500" cy="646290"/>
          </a:xfrm>
          <a:prstGeom prst="rect">
            <a:avLst/>
          </a:prstGeom>
          <a:noFill/>
          <a:ln>
            <a:noFill/>
          </a:ln>
        </p:spPr>
        <p:txBody>
          <a:bodyPr spcFirstLastPara="1" wrap="square" lIns="91425" tIns="45700" rIns="91425" bIns="45700" anchor="t" anchorCtr="0">
            <a:spAutoFit/>
          </a:bodyPr>
          <a:lstStyle/>
          <a:p>
            <a:pPr>
              <a:buClr>
                <a:srgbClr val="000000"/>
              </a:buClr>
              <a:buSzPts val="1100"/>
            </a:pPr>
            <a:r>
              <a:rPr lang="en-CA" sz="1200" dirty="0">
                <a:solidFill>
                  <a:schemeClr val="dk1"/>
                </a:solidFill>
                <a:latin typeface="Calibri"/>
                <a:ea typeface="Calibri"/>
                <a:cs typeface="Calibri"/>
                <a:sym typeface="Calibri"/>
              </a:rPr>
              <a:t>* Adapted from: </a:t>
            </a:r>
            <a:endParaRPr lang="en-CA" sz="1200" dirty="0">
              <a:solidFill>
                <a:srgbClr val="000000"/>
              </a:solidFill>
              <a:latin typeface="Calibri"/>
              <a:ea typeface="Calibri"/>
              <a:cs typeface="Calibri"/>
              <a:sym typeface="Calibri"/>
            </a:endParaRPr>
          </a:p>
          <a:p>
            <a:pPr>
              <a:buClr>
                <a:srgbClr val="000000"/>
              </a:buClr>
              <a:buSzPts val="1100"/>
            </a:pPr>
            <a:r>
              <a:rPr lang="en-CA" sz="1200" u="sng" dirty="0">
                <a:solidFill>
                  <a:schemeClr val="hlink"/>
                </a:solidFill>
                <a:hlinkClick r:id="rId3"/>
              </a:rPr>
              <a:t>https://hbr.org/2015/12/how-meditation-benefits-ceos</a:t>
            </a:r>
            <a:endParaRPr lang="en-CA" sz="1200" dirty="0">
              <a:solidFill>
                <a:schemeClr val="dk1"/>
              </a:solidFill>
              <a:latin typeface="Calibri"/>
              <a:ea typeface="Calibri"/>
              <a:cs typeface="Calibri"/>
              <a:sym typeface="Calibri"/>
            </a:endParaRPr>
          </a:p>
          <a:p>
            <a:pPr>
              <a:buClr>
                <a:srgbClr val="000000"/>
              </a:buClr>
              <a:buSzPts val="1100"/>
            </a:pPr>
            <a:r>
              <a:rPr lang="en-CA" sz="1200" u="sng" dirty="0">
                <a:solidFill>
                  <a:schemeClr val="hlink"/>
                </a:solidFill>
                <a:hlinkClick r:id="rId4"/>
              </a:rPr>
              <a:t>https://www.mindful.org/7-qualities-mindfulness-trained-body-scan/</a:t>
            </a:r>
            <a:endParaRPr lang="en-CA" sz="1200"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8AF7523A-86CB-2B05-01DB-D69ED142CD61}"/>
              </a:ext>
            </a:extLst>
          </p:cNvPr>
          <p:cNvPicPr>
            <a:picLocks noChangeAspect="1"/>
          </p:cNvPicPr>
          <p:nvPr/>
        </p:nvPicPr>
        <p:blipFill>
          <a:blip r:embed="rId5"/>
          <a:stretch>
            <a:fillRect/>
          </a:stretch>
        </p:blipFill>
        <p:spPr>
          <a:xfrm>
            <a:off x="582474" y="244620"/>
            <a:ext cx="1080120" cy="1203562"/>
          </a:xfrm>
          <a:prstGeom prst="rect">
            <a:avLst/>
          </a:prstGeom>
        </p:spPr>
      </p:pic>
      <p:pic>
        <p:nvPicPr>
          <p:cNvPr id="6" name="Picture 2" descr="mindfulorg Publisher Publications - Issuu">
            <a:extLst>
              <a:ext uri="{FF2B5EF4-FFF2-40B4-BE49-F238E27FC236}">
                <a16:creationId xmlns:a16="http://schemas.microsoft.com/office/drawing/2014/main" id="{FB87A240-E7D6-635E-A88E-CEACC32510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0496" y="217634"/>
            <a:ext cx="1251706" cy="125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6"/>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ts val="3240"/>
            </a:pPr>
            <a:r>
              <a:rPr lang="en-CA" sz="3240" dirty="0"/>
              <a:t>How Mindfulness Practice Benefits CEOs </a:t>
            </a:r>
            <a:r>
              <a:rPr lang="en-CA" sz="2800" dirty="0"/>
              <a:t>(2/2)</a:t>
            </a:r>
            <a:endParaRPr sz="2800" dirty="0"/>
          </a:p>
        </p:txBody>
      </p:sp>
      <p:sp>
        <p:nvSpPr>
          <p:cNvPr id="8" name="Content Placeholder 7">
            <a:extLst>
              <a:ext uri="{FF2B5EF4-FFF2-40B4-BE49-F238E27FC236}">
                <a16:creationId xmlns:a16="http://schemas.microsoft.com/office/drawing/2014/main" id="{49341902-E0E6-D265-979C-C5755DDA39E3}"/>
              </a:ext>
            </a:extLst>
          </p:cNvPr>
          <p:cNvSpPr>
            <a:spLocks noGrp="1"/>
          </p:cNvSpPr>
          <p:nvPr>
            <p:ph idx="1"/>
          </p:nvPr>
        </p:nvSpPr>
        <p:spPr>
          <a:xfrm>
            <a:off x="4079776" y="1600201"/>
            <a:ext cx="7502624" cy="4525963"/>
          </a:xfrm>
        </p:spPr>
        <p:txBody>
          <a:bodyPr>
            <a:normAutofit fontScale="85000" lnSpcReduction="10000"/>
          </a:bodyPr>
          <a:lstStyle/>
          <a:p>
            <a:pPr marL="0" indent="0">
              <a:buNone/>
            </a:pPr>
            <a:r>
              <a:rPr lang="en-CA" sz="3200" dirty="0">
                <a:solidFill>
                  <a:srgbClr val="222222"/>
                </a:solidFill>
              </a:rPr>
              <a:t>Mindfulness programs help leaders and employees reflect effectively, focus sharply on the task at hand, master peak levels of stress, and recharge quickly. On an organizational level, </a:t>
            </a:r>
            <a:r>
              <a:rPr lang="en-CA" sz="3200" b="1" dirty="0">
                <a:solidFill>
                  <a:srgbClr val="222222"/>
                </a:solidFill>
              </a:rPr>
              <a:t>mindfulness reduces sick days, increases trust in leadership, and boosts employee engagement. What’s more, mindfulness helps to unlock the full potential of digital and agile transformations.</a:t>
            </a:r>
            <a:r>
              <a:rPr lang="en-CA" sz="3200" dirty="0">
                <a:solidFill>
                  <a:srgbClr val="222222"/>
                </a:solidFill>
              </a:rPr>
              <a:t> New processes and structures are just the starting points for these transformations. </a:t>
            </a:r>
          </a:p>
          <a:p>
            <a:pPr marL="0" indent="0">
              <a:buNone/>
              <a:tabLst>
                <a:tab pos="10110788" algn="r"/>
              </a:tabLst>
            </a:pPr>
            <a:r>
              <a:rPr lang="en-CA" sz="3200" dirty="0">
                <a:solidFill>
                  <a:srgbClr val="222222"/>
                </a:solidFill>
              </a:rPr>
              <a:t>	- Boston Consulting Group</a:t>
            </a:r>
            <a:endParaRPr lang="en-US" sz="3200" dirty="0"/>
          </a:p>
        </p:txBody>
      </p:sp>
      <p:sp>
        <p:nvSpPr>
          <p:cNvPr id="159" name="Google Shape;159;p6"/>
          <p:cNvSpPr txBox="1"/>
          <p:nvPr/>
        </p:nvSpPr>
        <p:spPr>
          <a:xfrm>
            <a:off x="2855640" y="6332634"/>
            <a:ext cx="6943200" cy="369302"/>
          </a:xfrm>
          <a:prstGeom prst="rect">
            <a:avLst/>
          </a:prstGeom>
          <a:noFill/>
          <a:ln>
            <a:noFill/>
          </a:ln>
        </p:spPr>
        <p:txBody>
          <a:bodyPr spcFirstLastPara="1" wrap="square" lIns="91425" tIns="91425" rIns="91425" bIns="91425" anchor="t" anchorCtr="0">
            <a:spAutoFit/>
          </a:bodyPr>
          <a:lstStyle/>
          <a:p>
            <a:r>
              <a:rPr lang="en-CA" sz="1200" dirty="0"/>
              <a:t>from: </a:t>
            </a:r>
            <a:r>
              <a:rPr lang="en-CA" sz="1200" u="sng" dirty="0">
                <a:solidFill>
                  <a:schemeClr val="hlink"/>
                </a:solidFill>
                <a:hlinkClick r:id="rId3"/>
              </a:rPr>
              <a:t>https://www.bcg.com/en-ca/publications/2018/unleashing-power-of-mindfulness-in-corporations</a:t>
            </a:r>
            <a:r>
              <a:rPr lang="en-CA" sz="1200" dirty="0"/>
              <a:t> </a:t>
            </a:r>
            <a:endParaRPr sz="1200" dirty="0"/>
          </a:p>
        </p:txBody>
      </p:sp>
      <p:pic>
        <p:nvPicPr>
          <p:cNvPr id="1026" name="Picture 2" descr="Boston Consulting Group logo">
            <a:extLst>
              <a:ext uri="{FF2B5EF4-FFF2-40B4-BE49-F238E27FC236}">
                <a16:creationId xmlns:a16="http://schemas.microsoft.com/office/drawing/2014/main" id="{DE955003-FDD4-D1B9-BF7C-C9FE57A7D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2" y="2503051"/>
            <a:ext cx="1851897" cy="185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3237">
              <a:spcBef>
                <a:spcPts val="0"/>
              </a:spcBef>
              <a:defRPr/>
            </a:pPr>
            <a:r>
              <a:rPr lang="en-US" sz="2800" dirty="0"/>
              <a:t>Which Mindful Change Leadership skills support the Key Leadership Competencies?</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513205"/>
              </p:ext>
            </p:extLst>
          </p:nvPr>
        </p:nvGraphicFramePr>
        <p:xfrm>
          <a:off x="1981201" y="1600201"/>
          <a:ext cx="8229597" cy="4930333"/>
        </p:xfrm>
        <a:graphic>
          <a:graphicData uri="http://schemas.openxmlformats.org/drawingml/2006/table">
            <a:tbl>
              <a:tblPr firstRow="1"/>
              <a:tblGrid>
                <a:gridCol w="2068929">
                  <a:extLst>
                    <a:ext uri="{9D8B030D-6E8A-4147-A177-3AD203B41FA5}">
                      <a16:colId xmlns:a16="http://schemas.microsoft.com/office/drawing/2014/main" val="20000"/>
                    </a:ext>
                  </a:extLst>
                </a:gridCol>
                <a:gridCol w="1041053">
                  <a:extLst>
                    <a:ext uri="{9D8B030D-6E8A-4147-A177-3AD203B41FA5}">
                      <a16:colId xmlns:a16="http://schemas.microsoft.com/office/drawing/2014/main" val="20001"/>
                    </a:ext>
                  </a:extLst>
                </a:gridCol>
                <a:gridCol w="1097061">
                  <a:extLst>
                    <a:ext uri="{9D8B030D-6E8A-4147-A177-3AD203B41FA5}">
                      <a16:colId xmlns:a16="http://schemas.microsoft.com/office/drawing/2014/main" val="20002"/>
                    </a:ext>
                  </a:extLst>
                </a:gridCol>
                <a:gridCol w="1502281">
                  <a:extLst>
                    <a:ext uri="{9D8B030D-6E8A-4147-A177-3AD203B41FA5}">
                      <a16:colId xmlns:a16="http://schemas.microsoft.com/office/drawing/2014/main" val="20003"/>
                    </a:ext>
                  </a:extLst>
                </a:gridCol>
                <a:gridCol w="2520273">
                  <a:extLst>
                    <a:ext uri="{9D8B030D-6E8A-4147-A177-3AD203B41FA5}">
                      <a16:colId xmlns:a16="http://schemas.microsoft.com/office/drawing/2014/main" val="20004"/>
                    </a:ext>
                  </a:extLst>
                </a:gridCol>
              </a:tblGrid>
              <a:tr h="650467">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Clarity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Creativity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Compassion in the </a:t>
                      </a:r>
                    </a:p>
                    <a:p>
                      <a:pPr algn="l" fontAlgn="b"/>
                      <a:r>
                        <a:rPr lang="en-US" sz="2000" b="1" i="0" u="none" strike="noStrike" dirty="0">
                          <a:solidFill>
                            <a:schemeClr val="bg1"/>
                          </a:solidFill>
                          <a:latin typeface="Calibri"/>
                        </a:rPr>
                        <a:t>    service of others</a:t>
                      </a: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en-US" sz="2000" b="1" i="0" u="none" strike="noStrike" dirty="0">
                          <a:solidFill>
                            <a:srgbClr val="000000"/>
                          </a:solidFill>
                          <a:latin typeface="Calibri"/>
                        </a:rPr>
                        <a:t>Create Vision and Strategy </a:t>
                      </a: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en-US" sz="2000" b="1" i="0" u="none" strike="noStrike" dirty="0">
                          <a:solidFill>
                            <a:srgbClr val="000000"/>
                          </a:solidFill>
                          <a:latin typeface="Calibri"/>
                        </a:rPr>
                        <a:t>Mobilize People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en-US" sz="2000" b="1" i="0" u="none" strike="noStrike" dirty="0">
                          <a:solidFill>
                            <a:srgbClr val="000000"/>
                          </a:solidFill>
                          <a:latin typeface="Calibri"/>
                        </a:rPr>
                        <a:t>Uphold Integrity and Respect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en-US" sz="1800" b="1" i="0" u="none" strike="noStrike" dirty="0">
                          <a:solidFill>
                            <a:srgbClr val="333333"/>
                          </a:solidFill>
                          <a:latin typeface="Arial"/>
                        </a:rPr>
                        <a:t>Collaborate with Partners and Stakeholders</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en-US" sz="2000" b="1" i="0" u="none" strike="noStrike" dirty="0">
                          <a:solidFill>
                            <a:srgbClr val="000000"/>
                          </a:solidFill>
                          <a:latin typeface="Calibri"/>
                        </a:rPr>
                        <a:t>Promote Innovation and Guide Change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en-US" sz="2000" b="1" i="0" u="none" strike="noStrike" dirty="0">
                          <a:solidFill>
                            <a:srgbClr val="000000"/>
                          </a:solidFill>
                          <a:latin typeface="Calibri"/>
                        </a:rPr>
                        <a:t>Achieve Results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a:extLs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482502" y="4941168"/>
            <a:ext cx="2690938" cy="1916832"/>
          </a:xfrm>
          <a:prstGeom prst="rect">
            <a:avLst/>
          </a:prstGeom>
          <a:noFill/>
        </p:spPr>
      </p:pic>
      <p:pic>
        <p:nvPicPr>
          <p:cNvPr id="1030"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449440" y="2416244"/>
            <a:ext cx="362362" cy="362362"/>
          </a:xfrm>
          <a:prstGeom prst="rect">
            <a:avLst/>
          </a:prstGeom>
          <a:noFill/>
        </p:spPr>
      </p:pic>
      <p:pic>
        <p:nvPicPr>
          <p:cNvPr id="30"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8253918" y="2416244"/>
            <a:ext cx="362362" cy="362362"/>
          </a:xfrm>
          <a:prstGeom prst="rect">
            <a:avLst/>
          </a:prstGeom>
          <a:noFill/>
        </p:spPr>
      </p:pic>
      <p:pic>
        <p:nvPicPr>
          <p:cNvPr id="42"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515373" y="2920300"/>
            <a:ext cx="362362" cy="362362"/>
          </a:xfrm>
          <a:prstGeom prst="rect">
            <a:avLst/>
          </a:prstGeom>
          <a:noFill/>
        </p:spPr>
      </p:pic>
      <p:pic>
        <p:nvPicPr>
          <p:cNvPr id="44"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449440" y="2920300"/>
            <a:ext cx="362362" cy="362362"/>
          </a:xfrm>
          <a:prstGeom prst="rect">
            <a:avLst/>
          </a:prstGeom>
          <a:noFill/>
        </p:spPr>
      </p:pic>
      <p:pic>
        <p:nvPicPr>
          <p:cNvPr id="45"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8253918" y="2920300"/>
            <a:ext cx="362362" cy="362362"/>
          </a:xfrm>
          <a:prstGeom prst="rect">
            <a:avLst/>
          </a:prstGeom>
          <a:noFill/>
        </p:spPr>
      </p:pic>
      <p:pic>
        <p:nvPicPr>
          <p:cNvPr id="46"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462145" y="3548487"/>
            <a:ext cx="362362" cy="362362"/>
          </a:xfrm>
          <a:prstGeom prst="rect">
            <a:avLst/>
          </a:prstGeom>
          <a:noFill/>
        </p:spPr>
      </p:pic>
      <p:pic>
        <p:nvPicPr>
          <p:cNvPr id="47"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8253918" y="3562240"/>
            <a:ext cx="362362" cy="362362"/>
          </a:xfrm>
          <a:prstGeom prst="rect">
            <a:avLst/>
          </a:prstGeom>
          <a:noFill/>
        </p:spPr>
      </p:pic>
      <p:pic>
        <p:nvPicPr>
          <p:cNvPr id="48"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505135" y="4360460"/>
            <a:ext cx="362362" cy="362362"/>
          </a:xfrm>
          <a:prstGeom prst="rect">
            <a:avLst/>
          </a:prstGeom>
          <a:noFill/>
        </p:spPr>
      </p:pic>
      <p:pic>
        <p:nvPicPr>
          <p:cNvPr id="50"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673576" y="4360460"/>
            <a:ext cx="362362" cy="362362"/>
          </a:xfrm>
          <a:prstGeom prst="rect">
            <a:avLst/>
          </a:prstGeom>
          <a:noFill/>
        </p:spPr>
      </p:pic>
      <p:pic>
        <p:nvPicPr>
          <p:cNvPr id="51"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8253918" y="4360460"/>
            <a:ext cx="362362" cy="362362"/>
          </a:xfrm>
          <a:prstGeom prst="rect">
            <a:avLst/>
          </a:prstGeom>
          <a:noFill/>
        </p:spPr>
      </p:pic>
      <p:pic>
        <p:nvPicPr>
          <p:cNvPr id="52"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515373" y="5298886"/>
            <a:ext cx="362362" cy="362362"/>
          </a:xfrm>
          <a:prstGeom prst="rect">
            <a:avLst/>
          </a:prstGeom>
          <a:noFill/>
        </p:spPr>
      </p:pic>
      <p:pic>
        <p:nvPicPr>
          <p:cNvPr id="54"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673576" y="5298886"/>
            <a:ext cx="362362" cy="362362"/>
          </a:xfrm>
          <a:prstGeom prst="rect">
            <a:avLst/>
          </a:prstGeom>
          <a:noFill/>
        </p:spPr>
      </p:pic>
      <p:pic>
        <p:nvPicPr>
          <p:cNvPr id="55"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8253918" y="5298886"/>
            <a:ext cx="362362" cy="362362"/>
          </a:xfrm>
          <a:prstGeom prst="rect">
            <a:avLst/>
          </a:prstGeom>
          <a:noFill/>
        </p:spPr>
      </p:pic>
      <p:pic>
        <p:nvPicPr>
          <p:cNvPr id="56"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462145" y="6018966"/>
            <a:ext cx="362362" cy="362362"/>
          </a:xfrm>
          <a:prstGeom prst="rect">
            <a:avLst/>
          </a:prstGeom>
          <a:noFill/>
        </p:spPr>
      </p:pic>
      <p:pic>
        <p:nvPicPr>
          <p:cNvPr id="57"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449440" y="6018966"/>
            <a:ext cx="362362" cy="362362"/>
          </a:xfrm>
          <a:prstGeom prst="rect">
            <a:avLst/>
          </a:prstGeom>
          <a:noFill/>
        </p:spPr>
      </p:pic>
      <p:pic>
        <p:nvPicPr>
          <p:cNvPr id="58" name="Picture 6" descr="Check mark"/>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673576" y="6018966"/>
            <a:ext cx="362362" cy="362362"/>
          </a:xfrm>
          <a:prstGeom prst="rect">
            <a:avLst/>
          </a:prstGeom>
          <a:noFill/>
        </p:spPr>
      </p:pic>
      <p:pic>
        <p:nvPicPr>
          <p:cNvPr id="3" name="Picture 6" descr="Check mark">
            <a:extLst>
              <a:ext uri="{FF2B5EF4-FFF2-40B4-BE49-F238E27FC236}">
                <a16:creationId xmlns:a16="http://schemas.microsoft.com/office/drawing/2014/main" id="{FA1F972A-BF68-DBED-7EE8-9B267AB09551}"/>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449440" y="3548487"/>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basics</a:t>
            </a:r>
            <a:r>
              <a:rPr lang="en-US" sz="3600" dirty="0"/>
              <a:t> (1/2)</a:t>
            </a:r>
          </a:p>
        </p:txBody>
      </p:sp>
      <p:sp>
        <p:nvSpPr>
          <p:cNvPr id="3" name="Content Placeholder 2"/>
          <p:cNvSpPr>
            <a:spLocks noGrp="1"/>
          </p:cNvSpPr>
          <p:nvPr>
            <p:ph idx="1"/>
          </p:nvPr>
        </p:nvSpPr>
        <p:spPr/>
        <p:txBody>
          <a:bodyPr>
            <a:normAutofit/>
          </a:bodyPr>
          <a:lstStyle/>
          <a:p>
            <a:pPr lvl="0"/>
            <a:r>
              <a:rPr lang="en-US" dirty="0"/>
              <a:t>The intention of being (as opposed to doing)</a:t>
            </a:r>
          </a:p>
          <a:p>
            <a:pPr lvl="1"/>
            <a:r>
              <a:rPr lang="en-US" dirty="0"/>
              <a:t>Posture</a:t>
            </a:r>
          </a:p>
          <a:p>
            <a:pPr lvl="1"/>
            <a:r>
              <a:rPr lang="en-US" dirty="0"/>
              <a:t>Mindset</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40217" y="980728"/>
            <a:ext cx="4180459" cy="3384376"/>
          </a:xfrm>
          <a:prstGeom prst="rect">
            <a:avLst/>
          </a:prstGeom>
        </p:spPr>
      </p:pic>
    </p:spTree>
    <p:extLst>
      <p:ext uri="{BB962C8B-B14F-4D97-AF65-F5344CB8AC3E}">
        <p14:creationId xmlns:p14="http://schemas.microsoft.com/office/powerpoint/2010/main" val="386127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635080" cy="1143000"/>
          </a:xfrm>
        </p:spPr>
        <p:txBody>
          <a:bodyPr>
            <a:noAutofit/>
          </a:bodyPr>
          <a:lstStyle/>
          <a:p>
            <a:r>
              <a:rPr lang="en-CA" sz="2800" dirty="0"/>
              <a:t>Mindful Breathing Exercise – Breathing </a:t>
            </a:r>
            <a:r>
              <a:rPr lang="en-CA" sz="2000" dirty="0"/>
              <a:t>(2/2)</a:t>
            </a:r>
            <a:endParaRPr lang="en-US" sz="2800" dirty="0"/>
          </a:p>
        </p:txBody>
      </p:sp>
      <p:sp>
        <p:nvSpPr>
          <p:cNvPr id="3" name="Content Placeholder 2"/>
          <p:cNvSpPr>
            <a:spLocks noGrp="1"/>
          </p:cNvSpPr>
          <p:nvPr>
            <p:ph idx="1"/>
          </p:nvPr>
        </p:nvSpPr>
        <p:spPr/>
        <p:txBody>
          <a:bodyPr>
            <a:normAutofit/>
          </a:bodyPr>
          <a:lstStyle/>
          <a:p>
            <a:r>
              <a:rPr lang="en-CA" dirty="0"/>
              <a:t>Time required: 5 minutes</a:t>
            </a:r>
          </a:p>
          <a:p>
            <a:r>
              <a:rPr lang="en-CA" dirty="0"/>
              <a:t>The trick is to shift from “doing” to “being”</a:t>
            </a:r>
          </a:p>
          <a:p>
            <a:endParaRPr lang="en-CA" dirty="0"/>
          </a:p>
        </p:txBody>
      </p:sp>
      <p:grpSp>
        <p:nvGrpSpPr>
          <p:cNvPr id="4" name="Group 3">
            <a:extLst>
              <a:ext uri="{FF2B5EF4-FFF2-40B4-BE49-F238E27FC236}">
                <a16:creationId xmlns:a16="http://schemas.microsoft.com/office/drawing/2014/main" id="{A72836EA-2A0C-39E7-D9C3-9B14BF5E5E84}"/>
              </a:ext>
            </a:extLst>
          </p:cNvPr>
          <p:cNvGrpSpPr/>
          <p:nvPr/>
        </p:nvGrpSpPr>
        <p:grpSpPr>
          <a:xfrm>
            <a:off x="6781104" y="3717033"/>
            <a:ext cx="2699272" cy="2796921"/>
            <a:chOff x="5257104" y="4005064"/>
            <a:chExt cx="2214298" cy="2508889"/>
          </a:xfrm>
        </p:grpSpPr>
        <p:pic>
          <p:nvPicPr>
            <p:cNvPr id="5" name="Picture 3" descr="C:\Users\Alejandro.Gonzalez\AppData\Local\Microsoft\Windows\Temporary Internet Files\Content.IE5\1BVHMIKZ\cold_by_however_improbable-d61j5pj[1].png">
              <a:extLst>
                <a:ext uri="{FF2B5EF4-FFF2-40B4-BE49-F238E27FC236}">
                  <a16:creationId xmlns:a16="http://schemas.microsoft.com/office/drawing/2014/main" id="{09036FB1-408D-3829-3F7C-2186AC4EB8DA}"/>
                </a:ext>
              </a:extLst>
            </p:cNvPr>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5257104" y="4005064"/>
              <a:ext cx="1648768" cy="1447800"/>
            </a:xfrm>
            <a:prstGeom prst="rect">
              <a:avLst/>
            </a:prstGeom>
            <a:noFill/>
          </p:spPr>
        </p:pic>
        <p:pic>
          <p:nvPicPr>
            <p:cNvPr id="6" name="Picture 2" descr="C:\Users\Alejandro.Gonzalez\AppData\Local\Microsoft\Windows\Temporary Internet Files\Content.IE5\SVNU93EQ\Breathe1[1].png">
              <a:extLst>
                <a:ext uri="{FF2B5EF4-FFF2-40B4-BE49-F238E27FC236}">
                  <a16:creationId xmlns:a16="http://schemas.microsoft.com/office/drawing/2014/main" id="{090380A0-34F0-65B3-FAA0-F56F899A0349}"/>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5506603" y="4597529"/>
              <a:ext cx="1964799" cy="1916424"/>
            </a:xfrm>
            <a:prstGeom prst="rect">
              <a:avLst/>
            </a:prstGeom>
            <a:noFill/>
          </p:spPr>
        </p:pic>
      </p:grpSp>
      <p:grpSp>
        <p:nvGrpSpPr>
          <p:cNvPr id="7" name="Group 6">
            <a:extLst>
              <a:ext uri="{FF2B5EF4-FFF2-40B4-BE49-F238E27FC236}">
                <a16:creationId xmlns:a16="http://schemas.microsoft.com/office/drawing/2014/main" id="{9A7EBE8D-EEAA-C75F-52F6-F001C8914FFC}"/>
              </a:ext>
            </a:extLst>
          </p:cNvPr>
          <p:cNvGrpSpPr/>
          <p:nvPr/>
        </p:nvGrpSpPr>
        <p:grpSpPr>
          <a:xfrm>
            <a:off x="9192345" y="6159854"/>
            <a:ext cx="608297" cy="654519"/>
            <a:chOff x="1691680" y="5343137"/>
            <a:chExt cx="803649" cy="818086"/>
          </a:xfrm>
        </p:grpSpPr>
        <p:pic>
          <p:nvPicPr>
            <p:cNvPr id="8" name="Picture 7">
              <a:extLst>
                <a:ext uri="{FF2B5EF4-FFF2-40B4-BE49-F238E27FC236}">
                  <a16:creationId xmlns:a16="http://schemas.microsoft.com/office/drawing/2014/main" id="{818A454F-1DB8-B08B-31E9-E51F2D3A7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a:extLst>
                <a:ext uri="{FF2B5EF4-FFF2-40B4-BE49-F238E27FC236}">
                  <a16:creationId xmlns:a16="http://schemas.microsoft.com/office/drawing/2014/main" id="{AC1BFCC1-2178-63E1-190A-2A5F9CB5EAE4}"/>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74638"/>
            <a:ext cx="11809312" cy="1143000"/>
          </a:xfrm>
        </p:spPr>
        <p:txBody>
          <a:bodyPr>
            <a:noAutofit/>
          </a:bodyPr>
          <a:lstStyle/>
          <a:p>
            <a:r>
              <a:rPr lang="en-CA" sz="4000" dirty="0"/>
              <a:t>Debrief – Breakout rooms – </a:t>
            </a:r>
            <a:r>
              <a:rPr lang="fr-CA" sz="4000" dirty="0" err="1"/>
              <a:t>What</a:t>
            </a:r>
            <a:r>
              <a:rPr lang="fr-CA" sz="4000" dirty="0"/>
              <a:t> </a:t>
            </a:r>
            <a:r>
              <a:rPr lang="fr-CA" sz="4000" dirty="0" err="1"/>
              <a:t>got</a:t>
            </a:r>
            <a:r>
              <a:rPr lang="fr-CA" sz="4000" dirty="0"/>
              <a:t> </a:t>
            </a:r>
            <a:r>
              <a:rPr lang="fr-CA" sz="4000" dirty="0" err="1"/>
              <a:t>your</a:t>
            </a:r>
            <a:r>
              <a:rPr lang="fr-CA" sz="4000" dirty="0"/>
              <a:t> attention?</a:t>
            </a:r>
            <a:endParaRPr lang="en-US" sz="4000" dirty="0"/>
          </a:p>
        </p:txBody>
      </p:sp>
      <p:grpSp>
        <p:nvGrpSpPr>
          <p:cNvPr id="9" name="Group 8">
            <a:extLst>
              <a:ext uri="{FF2B5EF4-FFF2-40B4-BE49-F238E27FC236}">
                <a16:creationId xmlns:a16="http://schemas.microsoft.com/office/drawing/2014/main" id="{9CFCD077-2C86-FE99-791E-14837061E165}"/>
              </a:ext>
            </a:extLst>
          </p:cNvPr>
          <p:cNvGrpSpPr/>
          <p:nvPr>
            <p:custDataLst>
              <p:tags r:id="rId1"/>
            </p:custDataLst>
          </p:nvPr>
        </p:nvGrpSpPr>
        <p:grpSpPr>
          <a:xfrm>
            <a:off x="10452992" y="3100191"/>
            <a:ext cx="1547664" cy="1596523"/>
            <a:chOff x="1691680" y="5343137"/>
            <a:chExt cx="803649" cy="818086"/>
          </a:xfrm>
        </p:grpSpPr>
        <p:pic>
          <p:nvPicPr>
            <p:cNvPr id="14" name="Picture 13">
              <a:extLst>
                <a:ext uri="{FF2B5EF4-FFF2-40B4-BE49-F238E27FC236}">
                  <a16:creationId xmlns:a16="http://schemas.microsoft.com/office/drawing/2014/main" id="{31E4EACC-F4C2-C3D4-2707-EECADA0CF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a:extLst>
                <a:ext uri="{FF2B5EF4-FFF2-40B4-BE49-F238E27FC236}">
                  <a16:creationId xmlns:a16="http://schemas.microsoft.com/office/drawing/2014/main" id="{F2FBE112-BB1C-FF80-1B47-21EC24CD4A2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p:nvPicPr>
        <p:blipFill rotWithShape="1">
          <a:blip r:embed="rId5">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867973" y="1772816"/>
            <a:ext cx="3100697" cy="2125637"/>
          </a:xfrm>
          <a:prstGeom prst="rect">
            <a:avLst/>
          </a:prstGeom>
        </p:spPr>
      </p:pic>
      <p:pic>
        <p:nvPicPr>
          <p:cNvPr id="16" name="Picture 15"/>
          <p:cNvPicPr>
            <a:picLocks noChangeAspect="1"/>
          </p:cNvPicPr>
          <p:nvPr/>
        </p:nvPicPr>
        <p:blipFill>
          <a:blip r:embed="rId6">
            <a:duotone>
              <a:schemeClr val="accent1">
                <a:shade val="45000"/>
                <a:satMod val="135000"/>
              </a:schemeClr>
              <a:prstClr val="white"/>
            </a:duotone>
          </a:blip>
          <a:stretch>
            <a:fillRect/>
          </a:stretch>
        </p:blipFill>
        <p:spPr>
          <a:xfrm>
            <a:off x="2868871" y="4396507"/>
            <a:ext cx="2812602" cy="1620790"/>
          </a:xfrm>
          <a:prstGeom prst="rect">
            <a:avLst/>
          </a:prstGeom>
        </p:spPr>
      </p:pic>
      <p:pic>
        <p:nvPicPr>
          <p:cNvPr id="17" name="Picture 11" descr="C:\Users\Alejandro.Gonzalez\AppData\Local\Microsoft\Windows\Temporary Internet Files\Content.IE5\DT8C0HKT\drawingpad18-300x176[1].jpg"/>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6163021" y="2160461"/>
            <a:ext cx="2545268" cy="1493223"/>
          </a:xfrm>
          <a:prstGeom prst="rect">
            <a:avLst/>
          </a:prstGeom>
          <a:noFill/>
        </p:spPr>
      </p:pic>
      <p:grpSp>
        <p:nvGrpSpPr>
          <p:cNvPr id="18" name="Group 17"/>
          <p:cNvGrpSpPr/>
          <p:nvPr/>
        </p:nvGrpSpPr>
        <p:grpSpPr>
          <a:xfrm>
            <a:off x="6984011" y="4402339"/>
            <a:ext cx="2160240" cy="1964618"/>
            <a:chOff x="6522616" y="0"/>
            <a:chExt cx="2621384" cy="2558412"/>
          </a:xfrm>
        </p:grpSpPr>
        <p:pic>
          <p:nvPicPr>
            <p:cNvPr id="19" name="Picture 3" descr="C:\Users\Alejandro.Gonzalez\AppData\Local\Microsoft\Windows\Temporary Internet Files\Content.IE5\1BVHMIKZ\cold_by_however_improbable-d61j5pj[1].png"/>
            <p:cNvPicPr>
              <a:picLocks noChangeAspect="1" noChangeArrowheads="1"/>
            </p:cNvPicPr>
            <p:nvPr/>
          </p:nvPicPr>
          <p:blipFill>
            <a:blip r:embed="rId8">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20" name="Picture 2" descr="C:\Users\Alejandro.Gonzalez\AppData\Local\Microsoft\Windows\Temporary Internet Files\Content.IE5\SVNU93EQ\Breathe1[1].png"/>
            <p:cNvPicPr>
              <a:picLocks noChangeAspect="1" noChangeArrowheads="1"/>
            </p:cNvPicPr>
            <p:nvPr/>
          </p:nvPicPr>
          <p:blipFill>
            <a:blip r:embed="rId9">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Your turn for week 2</a:t>
            </a:r>
            <a:endParaRPr lang="en-US" sz="3600" dirty="0"/>
          </a:p>
        </p:txBody>
      </p:sp>
      <p:sp>
        <p:nvSpPr>
          <p:cNvPr id="3" name="Content Placeholder 2"/>
          <p:cNvSpPr>
            <a:spLocks noGrp="1"/>
          </p:cNvSpPr>
          <p:nvPr>
            <p:ph idx="1"/>
          </p:nvPr>
        </p:nvSpPr>
        <p:spPr>
          <a:xfrm>
            <a:off x="609600" y="1600201"/>
            <a:ext cx="10972800" cy="4983161"/>
          </a:xfrm>
        </p:spPr>
        <p:txBody>
          <a:bodyPr>
            <a:noAutofit/>
          </a:bodyPr>
          <a:lstStyle/>
          <a:p>
            <a:pPr>
              <a:lnSpc>
                <a:spcPct val="200000"/>
              </a:lnSpc>
              <a:spcBef>
                <a:spcPts val="0"/>
              </a:spcBef>
            </a:pPr>
            <a:r>
              <a:rPr lang="en-CA" sz="2700" dirty="0"/>
              <a:t>Buddy System – once a week</a:t>
            </a:r>
            <a:endParaRPr lang="en-CA" sz="2400" dirty="0"/>
          </a:p>
          <a:p>
            <a:pPr>
              <a:lnSpc>
                <a:spcPct val="200000"/>
              </a:lnSpc>
              <a:spcBef>
                <a:spcPts val="0"/>
              </a:spcBef>
            </a:pPr>
            <a:r>
              <a:rPr lang="en-CA" sz="2700" dirty="0"/>
              <a:t>Gratitude Journaling – daily</a:t>
            </a:r>
          </a:p>
          <a:p>
            <a:pPr lvl="0">
              <a:lnSpc>
                <a:spcPct val="200000"/>
              </a:lnSpc>
            </a:pPr>
            <a:r>
              <a:rPr lang="en-CA" sz="2700" dirty="0">
                <a:solidFill>
                  <a:prstClr val="black"/>
                </a:solidFill>
              </a:rPr>
              <a:t>Practice 5 mins breathing – daily</a:t>
            </a:r>
          </a:p>
          <a:p>
            <a:pPr marL="0" lvl="0" indent="0">
              <a:buNone/>
            </a:pPr>
            <a:endParaRPr lang="en-CA" sz="2800" dirty="0"/>
          </a:p>
          <a:p>
            <a:pPr marL="0" lvl="0" indent="0">
              <a:buNone/>
            </a:pPr>
            <a:r>
              <a:rPr lang="en-CA" sz="2800" dirty="0"/>
              <a:t>In case you have a question, a comment or </a:t>
            </a:r>
            <a:br>
              <a:rPr lang="en-CA" sz="2800" dirty="0"/>
            </a:br>
            <a:r>
              <a:rPr lang="en-CA" sz="2800" dirty="0"/>
              <a:t>want to share something, please do so </a:t>
            </a:r>
            <a:br>
              <a:rPr lang="en-CA" sz="2800" dirty="0"/>
            </a:br>
            <a:r>
              <a:rPr lang="en-CA" sz="2800" dirty="0"/>
              <a:t>via the “Discussion” option on the Cohort</a:t>
            </a:r>
          </a:p>
        </p:txBody>
      </p:sp>
      <p:pic>
        <p:nvPicPr>
          <p:cNvPr id="18" name="Picture 17">
            <a:extLst>
              <a:ext uri="{FF2B5EF4-FFF2-40B4-BE49-F238E27FC236}">
                <a16:creationId xmlns:a16="http://schemas.microsoft.com/office/drawing/2014/main" id="{72AFB2F9-0B65-C0E8-B112-3EE228951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6407879" y="1310563"/>
            <a:ext cx="1387792" cy="1430813"/>
          </a:xfrm>
          <a:prstGeom prst="rect">
            <a:avLst/>
          </a:prstGeom>
        </p:spPr>
      </p:pic>
      <p:grpSp>
        <p:nvGrpSpPr>
          <p:cNvPr id="19" name="Group 18">
            <a:extLst>
              <a:ext uri="{FF2B5EF4-FFF2-40B4-BE49-F238E27FC236}">
                <a16:creationId xmlns:a16="http://schemas.microsoft.com/office/drawing/2014/main" id="{8E266380-1CF7-21D5-B002-E9D35D5B517E}"/>
              </a:ext>
            </a:extLst>
          </p:cNvPr>
          <p:cNvGrpSpPr/>
          <p:nvPr/>
        </p:nvGrpSpPr>
        <p:grpSpPr>
          <a:xfrm>
            <a:off x="7101775" y="3435879"/>
            <a:ext cx="766043" cy="910869"/>
            <a:chOff x="6542261" y="506769"/>
            <a:chExt cx="523699" cy="570787"/>
          </a:xfrm>
        </p:grpSpPr>
        <p:pic>
          <p:nvPicPr>
            <p:cNvPr id="20" name="Picture 19">
              <a:extLst>
                <a:ext uri="{FF2B5EF4-FFF2-40B4-BE49-F238E27FC236}">
                  <a16:creationId xmlns:a16="http://schemas.microsoft.com/office/drawing/2014/main" id="{57868A3E-3E42-2AB1-C9AA-FE728AB687B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21" name="Picture 20">
              <a:extLst>
                <a:ext uri="{FF2B5EF4-FFF2-40B4-BE49-F238E27FC236}">
                  <a16:creationId xmlns:a16="http://schemas.microsoft.com/office/drawing/2014/main" id="{03CFA693-14F4-A3C0-3E93-F9052411228F}"/>
                </a:ext>
              </a:extLst>
            </p:cNvPr>
            <p:cNvPicPr>
              <a:picLocks noChangeAspect="1"/>
            </p:cNvPicPr>
            <p:nvPr/>
          </p:nvPicPr>
          <p:blipFill>
            <a:blip r:embed="rId5">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22" name="Picture 21">
            <a:extLst>
              <a:ext uri="{FF2B5EF4-FFF2-40B4-BE49-F238E27FC236}">
                <a16:creationId xmlns:a16="http://schemas.microsoft.com/office/drawing/2014/main" id="{35D55D12-77D5-0CBF-1D20-57CE2E8E2D2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87084" y="2523731"/>
            <a:ext cx="1083648" cy="996956"/>
          </a:xfrm>
          <a:prstGeom prst="rect">
            <a:avLst/>
          </a:prstGeom>
        </p:spPr>
      </p:pic>
      <p:pic>
        <p:nvPicPr>
          <p:cNvPr id="23" name="Picture 2" descr="MCL Cohort - Closed Group's icon">
            <a:extLst>
              <a:ext uri="{FF2B5EF4-FFF2-40B4-BE49-F238E27FC236}">
                <a16:creationId xmlns:a16="http://schemas.microsoft.com/office/drawing/2014/main" id="{67B9612B-A37A-D628-3D2B-CB7B67BA72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7901" y="4869160"/>
            <a:ext cx="1285764" cy="128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380762" y="5157192"/>
            <a:ext cx="3430618"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457200">
              <a:spcBef>
                <a:spcPts val="0"/>
              </a:spcBef>
              <a:defRPr/>
            </a:pPr>
            <a:r>
              <a:rPr lang="en-CA" sz="2800" dirty="0">
                <a:solidFill>
                  <a:srgbClr val="000000"/>
                </a:solidFill>
                <a:latin typeface="+mn-lt"/>
                <a:ea typeface="+mn-ea"/>
                <a:cs typeface="+mn-cs"/>
              </a:rPr>
              <a:t>Be Mindful, Be Happy</a:t>
            </a:r>
          </a:p>
        </p:txBody>
      </p:sp>
      <p:pic>
        <p:nvPicPr>
          <p:cNvPr id="2051" name="Picture 3" descr="A person and dog walking in a line with trees and a happy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4919735" y="401958"/>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Quote: It is never too late to be who you might have been. By George Eli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692696"/>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0EA2A4B5-3410-E39F-B9AC-5ACBC3C12424}"/>
              </a:ext>
            </a:extLst>
          </p:cNvPr>
          <p:cNvSpPr>
            <a:spLocks noGrp="1"/>
          </p:cNvSpPr>
          <p:nvPr>
            <p:ph type="title" idx="4294967295"/>
          </p:nvPr>
        </p:nvSpPr>
        <p:spPr>
          <a:xfrm>
            <a:off x="1981200" y="-1143000"/>
            <a:ext cx="8229600" cy="1143000"/>
          </a:xfrm>
        </p:spPr>
        <p:txBody>
          <a:bodyPr vert="horz" lIns="91440" tIns="45720" rIns="91440" bIns="45720" rtlCol="0" anchor="b">
            <a:normAutofit/>
          </a:bodyPr>
          <a:lstStyle/>
          <a:p>
            <a:r>
              <a:rPr lang="fr-CA" dirty="0"/>
              <a:t>George </a:t>
            </a:r>
            <a:r>
              <a:rPr lang="fr-CA" dirty="0" err="1"/>
              <a:t>Eliot’s</a:t>
            </a:r>
            <a:r>
              <a:rPr lang="fr-CA" dirty="0"/>
              <a:t> </a:t>
            </a:r>
            <a:r>
              <a:rPr lang="fr-CA" dirty="0" err="1"/>
              <a:t>quote</a:t>
            </a:r>
            <a:endParaRPr lang="en-US" dirty="0"/>
          </a:p>
        </p:txBody>
      </p:sp>
    </p:spTree>
    <p:extLst>
      <p:ext uri="{BB962C8B-B14F-4D97-AF65-F5344CB8AC3E}">
        <p14:creationId xmlns:p14="http://schemas.microsoft.com/office/powerpoint/2010/main" val="19967374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14724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1981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 uri="{C183D7F6-B498-43B3-948B-1728B52AA6E4}">
                <adec:decorative xmlns:adec="http://schemas.microsoft.com/office/drawing/2017/decorative" val="1"/>
              </a:ext>
            </a:extLst>
          </p:cNvPr>
          <p:cNvGrpSpPr/>
          <p:nvPr/>
        </p:nvGrpSpPr>
        <p:grpSpPr>
          <a:xfrm>
            <a:off x="7032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(1)</a:t>
            </a:r>
            <a:endParaRPr lang="en-US" dirty="0"/>
          </a:p>
        </p:txBody>
      </p:sp>
      <p:sp>
        <p:nvSpPr>
          <p:cNvPr id="3" name="Content Placeholder 2"/>
          <p:cNvSpPr>
            <a:spLocks noGrp="1"/>
          </p:cNvSpPr>
          <p:nvPr>
            <p:ph idx="1"/>
          </p:nvPr>
        </p:nvSpPr>
        <p:spPr>
          <a:xfrm>
            <a:off x="2186461" y="1660136"/>
            <a:ext cx="6692887" cy="3164224"/>
          </a:xfrm>
        </p:spPr>
        <p:txBody>
          <a:bodyPr>
            <a:normAutofit/>
          </a:bodyPr>
          <a:lstStyle/>
          <a:p>
            <a:pPr marL="0" indent="0">
              <a:buNone/>
            </a:pPr>
            <a:r>
              <a:rPr lang="en-US" dirty="0"/>
              <a:t>Any </a:t>
            </a:r>
            <a:r>
              <a:rPr lang="en-US" b="1" i="1" dirty="0"/>
              <a:t>Insights</a:t>
            </a:r>
            <a:r>
              <a:rPr lang="en-US" dirty="0"/>
              <a:t> you’d like to share</a:t>
            </a:r>
          </a:p>
          <a:p>
            <a:pPr mar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endParaRPr lang="en-US" dirty="0"/>
          </a:p>
          <a:p>
            <a:pPr lvl="0"/>
            <a:endParaRPr lang="en-US" dirty="0"/>
          </a:p>
          <a:p>
            <a:pPr lvl="0"/>
            <a:r>
              <a:rPr lang="en-US" dirty="0"/>
              <a:t>Your practice</a:t>
            </a:r>
          </a:p>
        </p:txBody>
      </p:sp>
      <p:pic>
        <p:nvPicPr>
          <p:cNvPr id="2050" name="Picture 2" descr="A cool from with sunglasses saying &quot;I'm going to stand outside, so if anyone asks I am outstanding&quot;"/>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117684" y="4178374"/>
            <a:ext cx="2718735" cy="2897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144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992530" y="2208466"/>
            <a:ext cx="1172680" cy="1209033"/>
          </a:xfrm>
          <a:prstGeom prst="rect">
            <a:avLst/>
          </a:prstGeom>
        </p:spPr>
      </p:pic>
      <p:grpSp>
        <p:nvGrpSpPr>
          <p:cNvPr id="12" name="Group 11">
            <a:extLst>
              <a:ext uri="{C183D7F6-B498-43B3-948B-1728B52AA6E4}">
                <adec:decorative xmlns:adec="http://schemas.microsoft.com/office/drawing/2017/decorative" val="1"/>
              </a:ext>
            </a:extLst>
          </p:cNvPr>
          <p:cNvGrpSpPr/>
          <p:nvPr/>
        </p:nvGrpSpPr>
        <p:grpSpPr>
          <a:xfrm>
            <a:off x="6132941" y="3513819"/>
            <a:ext cx="766043" cy="910869"/>
            <a:chOff x="6542261" y="506769"/>
            <a:chExt cx="523699" cy="570787"/>
          </a:xfrm>
        </p:grpSpPr>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17303" y="3586901"/>
            <a:ext cx="831200" cy="764704"/>
          </a:xfrm>
          <a:prstGeom prst="rect">
            <a:avLst/>
          </a:prstGeom>
        </p:spPr>
      </p:pic>
      <p:grpSp>
        <p:nvGrpSpPr>
          <p:cNvPr id="16" name="Group 15">
            <a:extLst>
              <a:ext uri="{C183D7F6-B498-43B3-948B-1728B52AA6E4}">
                <adec:decorative xmlns:adec="http://schemas.microsoft.com/office/drawing/2017/decorative" val="1"/>
              </a:ext>
            </a:extLst>
          </p:cNvPr>
          <p:cNvGrpSpPr/>
          <p:nvPr/>
        </p:nvGrpSpPr>
        <p:grpSpPr>
          <a:xfrm>
            <a:off x="7527367" y="2655660"/>
            <a:ext cx="1058801" cy="1313968"/>
            <a:chOff x="1646186" y="5099238"/>
            <a:chExt cx="849143" cy="1061985"/>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749394" cy="298504"/>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a:extLst>
              <a:ext uri="{C183D7F6-B498-43B3-948B-1728B52AA6E4}">
                <adec:decorative xmlns:adec="http://schemas.microsoft.com/office/drawing/2017/decorative" val="1"/>
              </a:ext>
            </a:extLst>
          </p:cNvPr>
          <p:cNvSpPr/>
          <p:nvPr/>
        </p:nvSpPr>
        <p:spPr>
          <a:xfrm>
            <a:off x="6870323"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2"/>
          <p:cNvSpPr txBox="1">
            <a:spLocks/>
          </p:cNvSpPr>
          <p:nvPr/>
        </p:nvSpPr>
        <p:spPr>
          <a:xfrm>
            <a:off x="2186461"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 outstanding issues?</a:t>
            </a:r>
          </a:p>
        </p:txBody>
      </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Agenda – </a:t>
            </a:r>
            <a:r>
              <a:rPr lang="en-US" dirty="0"/>
              <a:t>week 2: </a:t>
            </a:r>
            <a:r>
              <a:rPr lang="en-CA" dirty="0"/>
              <a:t>The brain </a:t>
            </a:r>
            <a:r>
              <a:rPr lang="en-US" dirty="0"/>
              <a:t> (</a:t>
            </a:r>
            <a:r>
              <a:rPr lang="en-CA" dirty="0"/>
              <a:t>focus, clarity</a:t>
            </a:r>
            <a:r>
              <a:rPr lang="en-US" dirty="0"/>
              <a:t>)</a:t>
            </a:r>
          </a:p>
        </p:txBody>
      </p:sp>
      <p:sp>
        <p:nvSpPr>
          <p:cNvPr id="3" name="Content Placeholder 2"/>
          <p:cNvSpPr>
            <a:spLocks noGrp="1"/>
          </p:cNvSpPr>
          <p:nvPr>
            <p:ph idx="1"/>
          </p:nvPr>
        </p:nvSpPr>
        <p:spPr/>
        <p:txBody>
          <a:bodyPr>
            <a:normAutofit/>
          </a:bodyPr>
          <a:lstStyle/>
          <a:p>
            <a:pPr lvl="0"/>
            <a:r>
              <a:rPr lang="en-US" dirty="0">
                <a:solidFill>
                  <a:schemeClr val="bg1">
                    <a:lumMod val="50000"/>
                  </a:schemeClr>
                </a:solidFill>
              </a:rPr>
              <a:t>Breathing exercise – 2 minutes</a:t>
            </a:r>
          </a:p>
          <a:p>
            <a:pPr lvl="0"/>
            <a:r>
              <a:rPr lang="en-US" dirty="0">
                <a:solidFill>
                  <a:schemeClr val="bg1">
                    <a:lumMod val="50000"/>
                  </a:schemeClr>
                </a:solidFill>
              </a:rPr>
              <a:t>From last week’s Comments</a:t>
            </a:r>
          </a:p>
          <a:p>
            <a:pPr lvl="0"/>
            <a:r>
              <a:rPr lang="en-US" dirty="0">
                <a:solidFill>
                  <a:schemeClr val="bg1">
                    <a:lumMod val="50000"/>
                  </a:schemeClr>
                </a:solidFill>
              </a:rPr>
              <a:t>Debrief from last week</a:t>
            </a:r>
          </a:p>
          <a:p>
            <a:pPr lvl="0"/>
            <a:r>
              <a:rPr lang="en-US" dirty="0"/>
              <a:t>Neuroplasticity</a:t>
            </a:r>
            <a:endParaRPr lang="en-CA" sz="2800" dirty="0"/>
          </a:p>
          <a:p>
            <a:pPr lvl="0"/>
            <a:r>
              <a:rPr lang="en-US" dirty="0"/>
              <a:t>The Key Leadership Competencies</a:t>
            </a:r>
          </a:p>
          <a:p>
            <a:pPr lvl="0"/>
            <a:r>
              <a:rPr lang="en-US" dirty="0"/>
              <a:t>Debriefing &amp; Small Groups</a:t>
            </a:r>
          </a:p>
          <a:p>
            <a:pPr lvl="0"/>
            <a:r>
              <a:rPr lang="en-US" dirty="0"/>
              <a:t>Your turn for the week</a:t>
            </a:r>
          </a:p>
        </p:txBody>
      </p:sp>
      <p:pic>
        <p:nvPicPr>
          <p:cNvPr id="4" name="Picture 3" descr="Icon&#10;&#10;Description automatically generated">
            <a:extLst>
              <a:ext uri="{FF2B5EF4-FFF2-40B4-BE49-F238E27FC236}">
                <a16:creationId xmlns:a16="http://schemas.microsoft.com/office/drawing/2014/main" id="{7918C002-531F-D118-C8E1-17DDCE9C5D92}"/>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6646275" y="1606488"/>
            <a:ext cx="4860032" cy="36450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human organs, explaining the stress response system in the body">
            <a:extLst>
              <a:ext uri="{FF2B5EF4-FFF2-40B4-BE49-F238E27FC236}">
                <a16:creationId xmlns:a16="http://schemas.microsoft.com/office/drawing/2014/main" id="{B72236E0-5800-FE7F-6AD4-DF973B30CFA3}"/>
              </a:ext>
            </a:extLst>
          </p:cNvPr>
          <p:cNvPicPr>
            <a:picLocks noChangeAspect="1"/>
          </p:cNvPicPr>
          <p:nvPr/>
        </p:nvPicPr>
        <p:blipFill>
          <a:blip r:embed="rId3"/>
          <a:stretch>
            <a:fillRect/>
          </a:stretch>
        </p:blipFill>
        <p:spPr>
          <a:xfrm>
            <a:off x="393576" y="105416"/>
            <a:ext cx="5702424" cy="6639690"/>
          </a:xfrm>
          <a:prstGeom prst="rect">
            <a:avLst/>
          </a:prstGeom>
        </p:spPr>
      </p:pic>
      <p:sp>
        <p:nvSpPr>
          <p:cNvPr id="3" name="TextBox 2">
            <a:extLst>
              <a:ext uri="{FF2B5EF4-FFF2-40B4-BE49-F238E27FC236}">
                <a16:creationId xmlns:a16="http://schemas.microsoft.com/office/drawing/2014/main" id="{4EBEA583-81AB-58CE-5066-E2C65F9FD545}"/>
              </a:ext>
            </a:extLst>
          </p:cNvPr>
          <p:cNvSpPr txBox="1"/>
          <p:nvPr/>
        </p:nvSpPr>
        <p:spPr>
          <a:xfrm>
            <a:off x="6606991" y="3645024"/>
            <a:ext cx="5400600" cy="584775"/>
          </a:xfrm>
          <a:prstGeom prst="rect">
            <a:avLst/>
          </a:prstGeom>
          <a:noFill/>
        </p:spPr>
        <p:txBody>
          <a:bodyPr wrap="square" rtlCol="0">
            <a:spAutoFit/>
          </a:bodyPr>
          <a:lstStyle/>
          <a:p>
            <a:pPr algn="ctr">
              <a:spcBef>
                <a:spcPts val="70"/>
              </a:spcBef>
            </a:pPr>
            <a:r>
              <a:rPr lang="fr-CA" sz="3200" b="1" dirty="0">
                <a:solidFill>
                  <a:srgbClr val="FF0000"/>
                </a:solidFill>
              </a:rPr>
              <a:t>STRESS RESPONSE SYSTEM</a:t>
            </a:r>
            <a:endParaRPr lang="en-US" sz="3200" b="1" dirty="0">
              <a:solidFill>
                <a:srgbClr val="FF0000"/>
              </a:solidFill>
            </a:endParaRPr>
          </a:p>
        </p:txBody>
      </p:sp>
      <p:sp>
        <p:nvSpPr>
          <p:cNvPr id="2" name="Title 1"/>
          <p:cNvSpPr>
            <a:spLocks noGrp="1"/>
          </p:cNvSpPr>
          <p:nvPr>
            <p:ph type="title"/>
          </p:nvPr>
        </p:nvSpPr>
        <p:spPr>
          <a:xfrm>
            <a:off x="6456079" y="188640"/>
            <a:ext cx="5702424" cy="1569660"/>
          </a:xfrm>
        </p:spPr>
        <p:txBody>
          <a:bodyPr>
            <a:normAutofit/>
          </a:bodyPr>
          <a:lstStyle/>
          <a:p>
            <a:pPr algn="ctr"/>
            <a:r>
              <a:rPr lang="en-US" dirty="0"/>
              <a:t>How The Brain and Body Work Under Stress</a:t>
            </a:r>
          </a:p>
        </p:txBody>
      </p:sp>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79576" y="6314384"/>
            <a:ext cx="6984776" cy="523220"/>
          </a:xfrm>
          <a:prstGeom prst="rect">
            <a:avLst/>
          </a:prstGeom>
        </p:spPr>
        <p:txBody>
          <a:bodyPr wrap="square">
            <a:spAutoFit/>
          </a:bodyPr>
          <a:lstStyle/>
          <a:p>
            <a:r>
              <a:rPr lang="en-US" sz="1400" dirty="0">
                <a:hlinkClick r:id="rId3"/>
              </a:rPr>
              <a:t>https://www.amazon.ca/What-Happened-You-Understanding-Resilience/dp/1250223180/</a:t>
            </a:r>
            <a:endParaRPr lang="en-US" sz="1400" dirty="0"/>
          </a:p>
          <a:p>
            <a:r>
              <a:rPr lang="en-US" sz="1400" dirty="0">
                <a:hlinkClick r:id="rId4"/>
              </a:rPr>
              <a:t>https://www.youtube.com/watch?v=JlS8ApNBtuU&amp;t=7s</a:t>
            </a:r>
            <a:r>
              <a:rPr lang="en-US" sz="1400" dirty="0"/>
              <a:t> </a:t>
            </a:r>
          </a:p>
        </p:txBody>
      </p:sp>
      <p:pic>
        <p:nvPicPr>
          <p:cNvPr id="4" name="Picture 3" descr="Brain areas...&#10;Cortex: Creativity, Thinking, Language, Values, Time, Hope.&#10;Limbic: Reward, Memory, Bonding, Emotions.&#10;Diencephalon: Arousal, Sleep, Appetite, Movement.&#10;Brainstem: Temperature, Respiration, Cardia.">
            <a:extLst>
              <a:ext uri="{FF2B5EF4-FFF2-40B4-BE49-F238E27FC236}">
                <a16:creationId xmlns:a16="http://schemas.microsoft.com/office/drawing/2014/main" id="{73F67250-5CFC-C0D7-B8AB-44269ECF8A60}"/>
              </a:ext>
            </a:extLst>
          </p:cNvPr>
          <p:cNvPicPr>
            <a:picLocks noChangeAspect="1"/>
          </p:cNvPicPr>
          <p:nvPr/>
        </p:nvPicPr>
        <p:blipFill>
          <a:blip r:embed="rId5"/>
          <a:stretch>
            <a:fillRect/>
          </a:stretch>
        </p:blipFill>
        <p:spPr>
          <a:xfrm>
            <a:off x="4848348" y="436268"/>
            <a:ext cx="6311566" cy="5441005"/>
          </a:xfrm>
          <a:prstGeom prst="rect">
            <a:avLst/>
          </a:prstGeom>
        </p:spPr>
      </p:pic>
      <p:sp>
        <p:nvSpPr>
          <p:cNvPr id="8" name="Content Placeholder 7">
            <a:extLst>
              <a:ext uri="{FF2B5EF4-FFF2-40B4-BE49-F238E27FC236}">
                <a16:creationId xmlns:a16="http://schemas.microsoft.com/office/drawing/2014/main" id="{FA8AA18B-642D-8280-808F-C13CD2B78F88}"/>
              </a:ext>
            </a:extLst>
          </p:cNvPr>
          <p:cNvSpPr>
            <a:spLocks noGrp="1"/>
          </p:cNvSpPr>
          <p:nvPr>
            <p:ph idx="1"/>
          </p:nvPr>
        </p:nvSpPr>
        <p:spPr>
          <a:xfrm>
            <a:off x="1981200" y="3386411"/>
            <a:ext cx="2242592" cy="1914797"/>
          </a:xfrm>
        </p:spPr>
        <p:txBody>
          <a:bodyPr/>
          <a:lstStyle/>
          <a:p>
            <a:pPr marL="0" indent="0">
              <a:buNone/>
            </a:pPr>
            <a:r>
              <a:rPr lang="en-US" dirty="0"/>
              <a:t>“What Happened to You?...”</a:t>
            </a:r>
          </a:p>
        </p:txBody>
      </p:sp>
      <p:sp>
        <p:nvSpPr>
          <p:cNvPr id="10" name="Title 9">
            <a:extLst>
              <a:ext uri="{FF2B5EF4-FFF2-40B4-BE49-F238E27FC236}">
                <a16:creationId xmlns:a16="http://schemas.microsoft.com/office/drawing/2014/main" id="{254E1D13-3D67-64B3-76C0-FB6BEB88FAC0}"/>
              </a:ext>
            </a:extLst>
          </p:cNvPr>
          <p:cNvSpPr>
            <a:spLocks noGrp="1"/>
          </p:cNvSpPr>
          <p:nvPr>
            <p:ph type="title"/>
          </p:nvPr>
        </p:nvSpPr>
        <p:spPr>
          <a:xfrm>
            <a:off x="609600" y="2060848"/>
            <a:ext cx="10972800" cy="1143000"/>
          </a:xfrm>
        </p:spPr>
        <p:txBody>
          <a:bodyPr/>
          <a:lstStyle/>
          <a:p>
            <a:r>
              <a:rPr lang="fr-CA" dirty="0"/>
              <a:t>The Brain</a:t>
            </a:r>
            <a:endParaRPr lang="en-US" dirty="0"/>
          </a:p>
        </p:txBody>
      </p:sp>
    </p:spTree>
    <p:extLst>
      <p:ext uri="{BB962C8B-B14F-4D97-AF65-F5344CB8AC3E}">
        <p14:creationId xmlns:p14="http://schemas.microsoft.com/office/powerpoint/2010/main" val="107406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srcRect b="15185"/>
          <a:stretch/>
        </p:blipFill>
        <p:spPr>
          <a:xfrm>
            <a:off x="2680440" y="1141060"/>
            <a:ext cx="6780952" cy="5024245"/>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b="13808"/>
          <a:stretch/>
        </p:blipFill>
        <p:spPr>
          <a:xfrm>
            <a:off x="2674340" y="1131483"/>
            <a:ext cx="6780952" cy="510583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a:clrChange>
              <a:clrFrom>
                <a:srgbClr val="FFFFFF"/>
              </a:clrFrom>
              <a:clrTo>
                <a:srgbClr val="FFFFFF">
                  <a:alpha val="0"/>
                </a:srgbClr>
              </a:clrTo>
            </a:clrChange>
          </a:blip>
          <a:srcRect b="7662"/>
          <a:stretch/>
        </p:blipFill>
        <p:spPr>
          <a:xfrm>
            <a:off x="2680440" y="1141060"/>
            <a:ext cx="6780952" cy="546994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2680440" y="1417638"/>
            <a:ext cx="6780952" cy="4772074"/>
          </a:xfrm>
          <a:prstGeom prst="rect">
            <a:avLst/>
          </a:prstGeom>
        </p:spPr>
      </p:pic>
      <p:sp>
        <p:nvSpPr>
          <p:cNvPr id="14" name="TextBox 13"/>
          <p:cNvSpPr txBox="1"/>
          <p:nvPr/>
        </p:nvSpPr>
        <p:spPr>
          <a:xfrm>
            <a:off x="2649256" y="4816060"/>
            <a:ext cx="2983512" cy="923330"/>
          </a:xfrm>
          <a:prstGeom prst="rect">
            <a:avLst/>
          </a:prstGeom>
          <a:noFill/>
        </p:spPr>
        <p:txBody>
          <a:bodyPr wrap="square" rtlCol="0">
            <a:spAutoFit/>
          </a:bodyPr>
          <a:lstStyle/>
          <a:p>
            <a:r>
              <a:rPr lang="en-CA" dirty="0"/>
              <a:t>Natural dangers </a:t>
            </a:r>
          </a:p>
          <a:p>
            <a:pPr algn="ctr"/>
            <a:r>
              <a:rPr lang="en-CA" dirty="0">
                <a:sym typeface="Wingdings" panose="05000000000000000000" pitchFamily="2" charset="2"/>
              </a:rPr>
              <a:t> turned  into</a:t>
            </a:r>
          </a:p>
          <a:p>
            <a:pPr algn="r"/>
            <a:r>
              <a:rPr lang="en-CA" dirty="0">
                <a:sym typeface="Wingdings" panose="05000000000000000000" pitchFamily="2" charset="2"/>
              </a:rPr>
              <a:t>Day to day over stimulus</a:t>
            </a:r>
            <a:endParaRPr lang="en-CA" dirty="0"/>
          </a:p>
        </p:txBody>
      </p:sp>
      <p:sp>
        <p:nvSpPr>
          <p:cNvPr id="19" name="TextBox 18"/>
          <p:cNvSpPr txBox="1"/>
          <p:nvPr/>
        </p:nvSpPr>
        <p:spPr>
          <a:xfrm>
            <a:off x="3845452" y="3573017"/>
            <a:ext cx="1098420" cy="1200329"/>
          </a:xfrm>
          <a:prstGeom prst="rect">
            <a:avLst/>
          </a:prstGeom>
          <a:noFill/>
        </p:spPr>
        <p:txBody>
          <a:bodyPr wrap="square" rtlCol="0">
            <a:spAutoFit/>
          </a:bodyPr>
          <a:lstStyle/>
          <a:p>
            <a:r>
              <a:rPr lang="en-CA" dirty="0"/>
              <a:t>Work</a:t>
            </a:r>
          </a:p>
          <a:p>
            <a:r>
              <a:rPr lang="en-CA" dirty="0"/>
              <a:t>Family</a:t>
            </a:r>
          </a:p>
          <a:p>
            <a:r>
              <a:rPr lang="en-CA" dirty="0"/>
              <a:t>Stress</a:t>
            </a:r>
          </a:p>
          <a:p>
            <a:r>
              <a:rPr lang="en-CA" dirty="0"/>
              <a:t>Media </a:t>
            </a:r>
          </a:p>
        </p:txBody>
      </p:sp>
      <p:pic>
        <p:nvPicPr>
          <p:cNvPr id="18" name="Picture 17" descr="A person looking at a bird worm, that then changes into a dangerous snake.&#10;The brain area of the amygdala increases.&#10;Then after adopting a mindfulness practice the amygdala decreases and the gray matter grows"/>
          <p:cNvPicPr>
            <a:picLocks noChangeAspect="1"/>
          </p:cNvPicPr>
          <p:nvPr/>
        </p:nvPicPr>
        <p:blipFill rotWithShape="1">
          <a:blip r:embed="rId3"/>
          <a:srcRect t="7029" b="14498"/>
          <a:stretch/>
        </p:blipFill>
        <p:spPr>
          <a:xfrm>
            <a:off x="2699424" y="1541129"/>
            <a:ext cx="6780952" cy="4648583"/>
          </a:xfrm>
          <a:prstGeom prst="rect">
            <a:avLst/>
          </a:prstGeom>
        </p:spPr>
      </p:pic>
      <p:pic>
        <p:nvPicPr>
          <p:cNvPr id="1026" name="Picture 2" descr="A cartoon of a brain lifting weigh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7899" y="2276872"/>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4966396" y="1402630"/>
            <a:ext cx="1098420" cy="646331"/>
          </a:xfrm>
          <a:prstGeom prst="rect">
            <a:avLst/>
          </a:prstGeom>
          <a:noFill/>
        </p:spPr>
        <p:txBody>
          <a:bodyPr wrap="square" rtlCol="0">
            <a:spAutoFit/>
          </a:bodyPr>
          <a:lstStyle/>
          <a:p>
            <a:r>
              <a:rPr lang="en-CA" dirty="0"/>
              <a:t>Decision making</a:t>
            </a:r>
          </a:p>
        </p:txBody>
      </p:sp>
      <p:sp>
        <p:nvSpPr>
          <p:cNvPr id="11" name="TextBox 10"/>
          <p:cNvSpPr txBox="1"/>
          <p:nvPr/>
        </p:nvSpPr>
        <p:spPr>
          <a:xfrm>
            <a:off x="6388346" y="1541128"/>
            <a:ext cx="1098420" cy="369332"/>
          </a:xfrm>
          <a:prstGeom prst="rect">
            <a:avLst/>
          </a:prstGeom>
          <a:noFill/>
        </p:spPr>
        <p:txBody>
          <a:bodyPr wrap="square" rtlCol="0">
            <a:spAutoFit/>
          </a:bodyPr>
          <a:lstStyle/>
          <a:p>
            <a:r>
              <a:rPr lang="en-CA" dirty="0"/>
              <a:t>Emotions</a:t>
            </a:r>
          </a:p>
        </p:txBody>
      </p:sp>
      <p:sp>
        <p:nvSpPr>
          <p:cNvPr id="12" name="TextBox 11"/>
          <p:cNvSpPr txBox="1"/>
          <p:nvPr/>
        </p:nvSpPr>
        <p:spPr>
          <a:xfrm rot="1692234">
            <a:off x="7766576" y="1820678"/>
            <a:ext cx="1098420" cy="369332"/>
          </a:xfrm>
          <a:prstGeom prst="rect">
            <a:avLst/>
          </a:prstGeom>
          <a:noFill/>
        </p:spPr>
        <p:txBody>
          <a:bodyPr wrap="square" rtlCol="0">
            <a:spAutoFit/>
          </a:bodyPr>
          <a:lstStyle/>
          <a:p>
            <a:r>
              <a:rPr lang="en-CA" dirty="0"/>
              <a:t>Language</a:t>
            </a:r>
          </a:p>
        </p:txBody>
      </p:sp>
      <p:sp>
        <p:nvSpPr>
          <p:cNvPr id="15" name="TextBox 14"/>
          <p:cNvSpPr txBox="1"/>
          <p:nvPr/>
        </p:nvSpPr>
        <p:spPr>
          <a:xfrm>
            <a:off x="9016347" y="4308229"/>
            <a:ext cx="1383714" cy="646331"/>
          </a:xfrm>
          <a:prstGeom prst="rect">
            <a:avLst/>
          </a:prstGeom>
          <a:noFill/>
        </p:spPr>
        <p:txBody>
          <a:bodyPr wrap="square" rtlCol="0">
            <a:spAutoFit/>
          </a:bodyPr>
          <a:lstStyle/>
          <a:p>
            <a:r>
              <a:rPr lang="en-CA" dirty="0"/>
              <a:t>Mindfulness Practice</a:t>
            </a:r>
          </a:p>
        </p:txBody>
      </p:sp>
      <p:sp>
        <p:nvSpPr>
          <p:cNvPr id="9" name="TextBox 8"/>
          <p:cNvSpPr txBox="1"/>
          <p:nvPr/>
        </p:nvSpPr>
        <p:spPr>
          <a:xfrm>
            <a:off x="7486766" y="4308229"/>
            <a:ext cx="1098420" cy="369332"/>
          </a:xfrm>
          <a:prstGeom prst="rect">
            <a:avLst/>
          </a:prstGeom>
          <a:noFill/>
        </p:spPr>
        <p:txBody>
          <a:bodyPr wrap="square" rtlCol="0">
            <a:spAutoFit/>
          </a:bodyPr>
          <a:lstStyle/>
          <a:p>
            <a:r>
              <a:rPr lang="en-CA" dirty="0"/>
              <a:t>Amygdala</a:t>
            </a:r>
          </a:p>
        </p:txBody>
      </p:sp>
      <p:sp>
        <p:nvSpPr>
          <p:cNvPr id="2" name="Rectangle 1"/>
          <p:cNvSpPr/>
          <p:nvPr/>
        </p:nvSpPr>
        <p:spPr>
          <a:xfrm>
            <a:off x="2201314" y="6149724"/>
            <a:ext cx="7727004" cy="584775"/>
          </a:xfrm>
          <a:prstGeom prst="rect">
            <a:avLst/>
          </a:prstGeom>
        </p:spPr>
        <p:txBody>
          <a:bodyPr wrap="square">
            <a:spAutoFit/>
          </a:bodyPr>
          <a:lstStyle/>
          <a:p>
            <a:r>
              <a:rPr lang="en-CA" sz="1600" dirty="0">
                <a:latin typeface="Times New Roman" panose="02020603050405020304" pitchFamily="18" charset="0"/>
                <a:ea typeface="Calibri" panose="020F0502020204030204" pitchFamily="34" charset="0"/>
              </a:rPr>
              <a:t>Video (2 mins) : </a:t>
            </a:r>
            <a:r>
              <a:rPr lang="en-CA" sz="1600" dirty="0">
                <a:latin typeface="Times New Roman" panose="02020603050405020304" pitchFamily="18" charset="0"/>
                <a:ea typeface="Calibri" panose="020F0502020204030204" pitchFamily="34" charset="0"/>
                <a:hlinkClick r:id="rId8"/>
              </a:rPr>
              <a:t>https://www.youtube.com/watch?v=ELpfYCZa87g</a:t>
            </a:r>
            <a:r>
              <a:rPr lang="en-CA" sz="1600" dirty="0">
                <a:latin typeface="Times New Roman" panose="02020603050405020304" pitchFamily="18" charset="0"/>
                <a:ea typeface="Calibri" panose="020F0502020204030204" pitchFamily="34" charset="0"/>
              </a:rPr>
              <a:t> </a:t>
            </a:r>
          </a:p>
          <a:p>
            <a:r>
              <a:rPr lang="en-CA" sz="1600" dirty="0">
                <a:latin typeface="Times New Roman" panose="02020603050405020304" pitchFamily="18" charset="0"/>
                <a:ea typeface="Calibri" panose="020F0502020204030204" pitchFamily="34" charset="0"/>
              </a:rPr>
              <a:t>Watch this video at home (15 mins):  </a:t>
            </a:r>
            <a:r>
              <a:rPr lang="en-CA" sz="1600" u="sng" dirty="0">
                <a:solidFill>
                  <a:srgbClr val="0000FF"/>
                </a:solidFill>
                <a:latin typeface="Times New Roman" panose="02020603050405020304" pitchFamily="18" charset="0"/>
                <a:ea typeface="Calibri" panose="020F0502020204030204" pitchFamily="34" charset="0"/>
                <a:hlinkClick r:id="rId9"/>
              </a:rPr>
              <a:t>https://www.youtube.com/watch?v=Awd0kgxcZws</a:t>
            </a:r>
            <a:endParaRPr lang="en-CA" sz="1600" u="sng" dirty="0">
              <a:solidFill>
                <a:srgbClr val="0000FF"/>
              </a:solidFill>
              <a:latin typeface="Times New Roman" panose="02020603050405020304" pitchFamily="18" charset="0"/>
              <a:ea typeface="Calibri" panose="020F0502020204030204" pitchFamily="34" charset="0"/>
            </a:endParaRPr>
          </a:p>
        </p:txBody>
      </p:sp>
      <p:sp>
        <p:nvSpPr>
          <p:cNvPr id="17" name="Title 16"/>
          <p:cNvSpPr>
            <a:spLocks noGrp="1"/>
          </p:cNvSpPr>
          <p:nvPr>
            <p:ph type="title"/>
          </p:nvPr>
        </p:nvSpPr>
        <p:spPr/>
        <p:txBody>
          <a:bodyPr>
            <a:normAutofit fontScale="90000"/>
          </a:bodyPr>
          <a:lstStyle/>
          <a:p>
            <a:r>
              <a:rPr lang="en-US" dirty="0"/>
              <a:t>What happens in the brain – the neuroplasticity</a:t>
            </a:r>
            <a:endParaRPr lang="en-CA" dirty="0"/>
          </a:p>
        </p:txBody>
      </p:sp>
      <p:grpSp>
        <p:nvGrpSpPr>
          <p:cNvPr id="20" name="Group 19">
            <a:extLst>
              <a:ext uri="{C183D7F6-B498-43B3-948B-1728B52AA6E4}">
                <adec:decorative xmlns:adec="http://schemas.microsoft.com/office/drawing/2017/decorative" val="1"/>
              </a:ext>
            </a:extLst>
          </p:cNvPr>
          <p:cNvGrpSpPr/>
          <p:nvPr/>
        </p:nvGrpSpPr>
        <p:grpSpPr>
          <a:xfrm>
            <a:off x="9990686" y="6238055"/>
            <a:ext cx="766887" cy="496444"/>
            <a:chOff x="7056197" y="474531"/>
            <a:chExt cx="1838325" cy="1276350"/>
          </a:xfrm>
        </p:grpSpPr>
        <p:pic>
          <p:nvPicPr>
            <p:cNvPr id="13" name="Picture 12"/>
            <p:cNvPicPr>
              <a:picLocks noChangeAspect="1"/>
            </p:cNvPicPr>
            <p:nvPr/>
          </p:nvPicPr>
          <p:blipFill>
            <a:blip r:embed="rId10">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11"/>
            <a:stretch>
              <a:fillRect/>
            </a:stretch>
          </p:blipFill>
          <p:spPr>
            <a:xfrm>
              <a:off x="7215374" y="576734"/>
              <a:ext cx="1114425" cy="1028700"/>
            </a:xfrm>
            <a:prstGeom prst="ellipse">
              <a:avLst/>
            </a:prstGeom>
            <a:ln>
              <a:noFill/>
            </a:ln>
            <a:effectLst>
              <a:softEdge rad="112500"/>
            </a:effectLst>
          </p:spPr>
        </p:pic>
      </p:grpSp>
    </p:spTree>
    <p:extLst>
      <p:ext uri="{BB962C8B-B14F-4D97-AF65-F5344CB8AC3E}">
        <p14:creationId xmlns:p14="http://schemas.microsoft.com/office/powerpoint/2010/main" val="37474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4A580B-300C-A0BB-843F-37CBC75FF383}"/>
              </a:ext>
            </a:extLst>
          </p:cNvPr>
          <p:cNvSpPr>
            <a:spLocks noGrp="1"/>
          </p:cNvSpPr>
          <p:nvPr>
            <p:ph type="title"/>
          </p:nvPr>
        </p:nvSpPr>
        <p:spPr/>
        <p:txBody>
          <a:bodyPr anchor="ctr">
            <a:normAutofit/>
          </a:bodyPr>
          <a:lstStyle/>
          <a:p>
            <a:r>
              <a:rPr lang="en-US" dirty="0"/>
              <a:t>Neuroplasticity - YouTube</a:t>
            </a:r>
          </a:p>
        </p:txBody>
      </p:sp>
      <p:sp>
        <p:nvSpPr>
          <p:cNvPr id="3" name="TextBox 2">
            <a:extLst>
              <a:ext uri="{FF2B5EF4-FFF2-40B4-BE49-F238E27FC236}">
                <a16:creationId xmlns:a16="http://schemas.microsoft.com/office/drawing/2014/main" id="{DC94EA3C-8F82-C017-076D-981D12E545DB}"/>
              </a:ext>
            </a:extLst>
          </p:cNvPr>
          <p:cNvSpPr txBox="1"/>
          <p:nvPr/>
        </p:nvSpPr>
        <p:spPr>
          <a:xfrm>
            <a:off x="2087880" y="6192249"/>
            <a:ext cx="6097772" cy="369332"/>
          </a:xfrm>
          <a:prstGeom prst="rect">
            <a:avLst/>
          </a:prstGeom>
          <a:noFill/>
        </p:spPr>
        <p:txBody>
          <a:bodyPr wrap="square">
            <a:spAutoFit/>
          </a:bodyPr>
          <a:lstStyle/>
          <a:p>
            <a:r>
              <a:rPr lang="en-US" b="0" i="0" u="none" strike="noStrike" dirty="0">
                <a:effectLst/>
                <a:latin typeface="YouTube Noto"/>
                <a:hlinkClick r:id="rId3" tooltip="Share link"/>
              </a:rPr>
              <a:t>https://youtu.be/ELpfYCZa87g</a:t>
            </a:r>
            <a:endParaRPr lang="en-US" dirty="0"/>
          </a:p>
        </p:txBody>
      </p:sp>
      <p:pic>
        <p:nvPicPr>
          <p:cNvPr id="8" name="Picture 7" descr="A blue human figure with brain and text&#10;&#10;Description automatically generated">
            <a:extLst>
              <a:ext uri="{FF2B5EF4-FFF2-40B4-BE49-F238E27FC236}">
                <a16:creationId xmlns:a16="http://schemas.microsoft.com/office/drawing/2014/main" id="{F0A8534E-C9EC-725A-BAB4-B75071364FA8}"/>
              </a:ext>
            </a:extLst>
          </p:cNvPr>
          <p:cNvPicPr>
            <a:picLocks noChangeAspect="1"/>
          </p:cNvPicPr>
          <p:nvPr/>
        </p:nvPicPr>
        <p:blipFill>
          <a:blip r:embed="rId4"/>
          <a:stretch>
            <a:fillRect/>
          </a:stretch>
        </p:blipFill>
        <p:spPr>
          <a:xfrm>
            <a:off x="2087880" y="1417638"/>
            <a:ext cx="8016240" cy="4526280"/>
          </a:xfrm>
          <a:prstGeom prst="rect">
            <a:avLst/>
          </a:prstGeom>
        </p:spPr>
      </p:pic>
    </p:spTree>
    <p:extLst>
      <p:ext uri="{BB962C8B-B14F-4D97-AF65-F5344CB8AC3E}">
        <p14:creationId xmlns:p14="http://schemas.microsoft.com/office/powerpoint/2010/main" val="2806083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4922</TotalTime>
  <Words>3881</Words>
  <Application>Microsoft Office PowerPoint</Application>
  <PresentationFormat>Widescreen</PresentationFormat>
  <Paragraphs>418</Paragraphs>
  <Slides>19</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Amazon Ember</vt:lpstr>
      <vt:lpstr>Arial</vt:lpstr>
      <vt:lpstr>Bradley Hand ITC</vt:lpstr>
      <vt:lpstr>Calibri</vt:lpstr>
      <vt:lpstr>Helvetica</vt:lpstr>
      <vt:lpstr>Lato</vt:lpstr>
      <vt:lpstr>Merriweather</vt:lpstr>
      <vt:lpstr>Times New Roman</vt:lpstr>
      <vt:lpstr>Verdana</vt:lpstr>
      <vt:lpstr>Wingdings</vt:lpstr>
      <vt:lpstr>YouTube Noto</vt:lpstr>
      <vt:lpstr>1_Office Theme</vt:lpstr>
      <vt:lpstr>Mindful Change Leadership Development Program</vt:lpstr>
      <vt:lpstr>George Eliot’s quote</vt:lpstr>
      <vt:lpstr>Mindful Breathing Exercise – Centering</vt:lpstr>
      <vt:lpstr>Debrief from last week (1)</vt:lpstr>
      <vt:lpstr>Agenda – week 2: The brain  (focus, clarity)</vt:lpstr>
      <vt:lpstr>How The Brain and Body Work Under Stress</vt:lpstr>
      <vt:lpstr>The Brain</vt:lpstr>
      <vt:lpstr>What happens in the brain – the neuroplasticity</vt:lpstr>
      <vt:lpstr>Neuroplasticity - YouTube</vt:lpstr>
      <vt:lpstr>Viktor Frankl’s quote</vt:lpstr>
      <vt:lpstr>Why Mindfulness Matters</vt:lpstr>
      <vt:lpstr>How Mindfulness Practice Benefits CEOs (1/2)</vt:lpstr>
      <vt:lpstr>How Mindfulness Practice Benefits CEOs (2/2)</vt:lpstr>
      <vt:lpstr>Which Mindful Change Leadership skills support the Key Leadership Competencies?</vt:lpstr>
      <vt:lpstr>Reviewing the basics (1/2)</vt:lpstr>
      <vt:lpstr>Mindful Breathing Exercise – Breathing (2/2)</vt:lpstr>
      <vt:lpstr>Debrief – Breakout rooms – What got your attention?</vt:lpstr>
      <vt:lpstr>Your turn for week 2</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A [NC]</cp:lastModifiedBy>
  <cp:revision>397</cp:revision>
  <cp:lastPrinted>2016-05-02T17:15:08Z</cp:lastPrinted>
  <dcterms:created xsi:type="dcterms:W3CDTF">2015-04-14T20:39:51Z</dcterms:created>
  <dcterms:modified xsi:type="dcterms:W3CDTF">2026-04-28T19:14:12Z</dcterms:modified>
</cp:coreProperties>
</file>