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6"/>
  </p:notesMasterIdLst>
  <p:sldIdLst>
    <p:sldId id="520" r:id="rId2"/>
    <p:sldId id="522" r:id="rId3"/>
    <p:sldId id="258" r:id="rId4"/>
    <p:sldId id="327" r:id="rId5"/>
  </p:sldIdLst>
  <p:sldSz cx="12192000" cy="6858000"/>
  <p:notesSz cx="6858000" cy="9144000"/>
  <p:custDataLst>
    <p:tags r:id="rId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E7D02E-1C07-BAB4-5A69-AAD2E841AD1F}" name="Coutts, Lauren (she, her | elle, la) (StatCan)" initials="CL(h|el(" userId="S::Lauren.Coutts@statcan.gc.ca::5b07a987-ab01-427c-8e38-713bfc723684" providerId="AD"/>
  <p188:author id="{E1CD9A3B-31D6-38F0-4E81-29275DE5E068}" name="Ibrahim, Dyna (StatCan)" initials="ID(" userId="S::dyna.ibrahim@statcan.gc.ca::ceb77b66-e14c-4fa9-90bc-c4166b3edc9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56839"/>
    <a:srgbClr val="C8E6EE"/>
    <a:srgbClr val="B2DCE8"/>
    <a:srgbClr val="2091A0"/>
    <a:srgbClr val="0E4E7B"/>
    <a:srgbClr val="2E75B5"/>
    <a:srgbClr val="7CC3D7"/>
    <a:srgbClr val="BF1E2E"/>
    <a:srgbClr val="FEE1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66532" autoAdjust="0"/>
  </p:normalViewPr>
  <p:slideViewPr>
    <p:cSldViewPr snapToGrid="0">
      <p:cViewPr varScale="1">
        <p:scale>
          <a:sx n="44" d="100"/>
          <a:sy n="44" d="100"/>
        </p:scale>
        <p:origin x="1520" y="40"/>
      </p:cViewPr>
      <p:guideLst/>
    </p:cSldViewPr>
  </p:slideViewPr>
  <p:outlineViewPr>
    <p:cViewPr>
      <p:scale>
        <a:sx n="33" d="100"/>
        <a:sy n="33" d="100"/>
      </p:scale>
      <p:origin x="0" y="-2454"/>
    </p:cViewPr>
  </p:outlineViewPr>
  <p:notesTextViewPr>
    <p:cViewPr>
      <p:scale>
        <a:sx n="1" d="1"/>
        <a:sy n="1" d="1"/>
      </p:scale>
      <p:origin x="0" y="0"/>
    </p:cViewPr>
  </p:notesTextViewPr>
  <p:notesViewPr>
    <p:cSldViewPr snapToGrid="0">
      <p:cViewPr varScale="1">
        <p:scale>
          <a:sx n="81" d="100"/>
          <a:sy n="81" d="100"/>
        </p:scale>
        <p:origin x="340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tags" Target="tags/tag1.xml"/><Relationship Id="rId12" Type="http://schemas.microsoft.com/office/2018/10/relationships/authors" Targe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53221C-5533-4C3A-9662-3228F4310C26}" type="datetimeFigureOut">
              <a:rPr lang="en-US" smtClean="0"/>
              <a:t>11/11/2024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0ED552-B98B-4DBF-9122-B55D713A03BE}" type="slidenum">
              <a:rPr lang="en-US" smtClean="0"/>
              <a:t>‹#›</a:t>
            </a:fld>
            <a:endParaRPr lang="en-US"/>
          </a:p>
        </p:txBody>
      </p:sp>
    </p:spTree>
    <p:extLst>
      <p:ext uri="{BB962C8B-B14F-4D97-AF65-F5344CB8AC3E}">
        <p14:creationId xmlns:p14="http://schemas.microsoft.com/office/powerpoint/2010/main" val="3906236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ED552-B98B-4DBF-9122-B55D713A03BE}" type="slidenum">
              <a:rPr lang="en-US" smtClean="0"/>
              <a:t>1</a:t>
            </a:fld>
            <a:endParaRPr lang="en-US"/>
          </a:p>
        </p:txBody>
      </p:sp>
    </p:spTree>
    <p:extLst>
      <p:ext uri="{BB962C8B-B14F-4D97-AF65-F5344CB8AC3E}">
        <p14:creationId xmlns:p14="http://schemas.microsoft.com/office/powerpoint/2010/main" val="238033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CA" dirty="0"/>
              <a:t>Microdata from the 2021 Census of Population were used to derive indicators at the dissemination area (DA)-level</a:t>
            </a:r>
          </a:p>
          <a:p>
            <a:r>
              <a:rPr lang="en-US" dirty="0"/>
              <a:t> </a:t>
            </a:r>
            <a:endParaRPr lang="en-CA" i="1" baseline="0" dirty="0"/>
          </a:p>
          <a:p>
            <a:pPr marL="174708" indent="-174708">
              <a:buFont typeface="Arial" panose="020B0604020202020204" pitchFamily="34" charset="0"/>
              <a:buChar char="•"/>
            </a:pPr>
            <a:r>
              <a:rPr lang="en-CA" dirty="0"/>
              <a:t>The four dimensions of deprivation included in the CIMD are:</a:t>
            </a:r>
            <a:endParaRPr lang="en-CA" i="1" baseline="0" dirty="0"/>
          </a:p>
          <a:p>
            <a:endParaRPr lang="en-CA" i="1" baseline="0" dirty="0"/>
          </a:p>
          <a:p>
            <a:pPr marL="640594" lvl="1" indent="-174708">
              <a:buFont typeface="Arial" panose="020B0604020202020204" pitchFamily="34" charset="0"/>
              <a:buChar char="•"/>
            </a:pPr>
            <a:r>
              <a:rPr lang="en-CA" i="1" baseline="0" dirty="0"/>
              <a:t>Residential instability </a:t>
            </a:r>
            <a:r>
              <a:rPr lang="en-CA" baseline="0" dirty="0"/>
              <a:t>–  </a:t>
            </a:r>
            <a:r>
              <a:rPr lang="en-CA" b="0" baseline="0" dirty="0"/>
              <a:t>speaks to the </a:t>
            </a:r>
            <a:r>
              <a:rPr lang="en-CA" b="1" baseline="0" dirty="0"/>
              <a:t>tendency of neighbourhood inhabitants to fluctuate over time </a:t>
            </a:r>
            <a:r>
              <a:rPr lang="en-CA" b="1" dirty="0"/>
              <a:t>taking into consideration both housing and familial characteristics</a:t>
            </a:r>
            <a:endParaRPr lang="en-CA" b="1" baseline="0" dirty="0"/>
          </a:p>
          <a:p>
            <a:pPr marL="640594" lvl="1" indent="-174708">
              <a:buFont typeface="Arial" panose="020B0604020202020204" pitchFamily="34" charset="0"/>
              <a:buChar char="•"/>
            </a:pPr>
            <a:r>
              <a:rPr lang="en-CA" i="1" baseline="0" dirty="0"/>
              <a:t>Economic dependency</a:t>
            </a:r>
            <a:r>
              <a:rPr lang="en-CA" baseline="0" dirty="0"/>
              <a:t> – </a:t>
            </a:r>
            <a:r>
              <a:rPr lang="en-CA" b="1" baseline="0" dirty="0"/>
              <a:t> </a:t>
            </a:r>
            <a:r>
              <a:rPr lang="en-CA" b="0" baseline="0" dirty="0"/>
              <a:t>relates to </a:t>
            </a:r>
            <a:r>
              <a:rPr lang="en-CA" b="1" baseline="0" dirty="0"/>
              <a:t>reliance on the workforce, or a dependence on sources of income other than employment income</a:t>
            </a:r>
          </a:p>
          <a:p>
            <a:pPr marL="640594" lvl="1" indent="-174708">
              <a:buFont typeface="Arial" panose="020B0604020202020204" pitchFamily="34" charset="0"/>
              <a:buChar char="•"/>
            </a:pPr>
            <a:r>
              <a:rPr lang="en-CA" i="1" baseline="0" dirty="0"/>
              <a:t>Ethno-cultural composition</a:t>
            </a:r>
            <a:r>
              <a:rPr lang="en-CA" baseline="0" dirty="0"/>
              <a:t>– </a:t>
            </a:r>
            <a:r>
              <a:rPr lang="en-CA" b="1" baseline="0" dirty="0"/>
              <a:t> </a:t>
            </a:r>
            <a:r>
              <a:rPr lang="en-CA" b="0" baseline="0" dirty="0"/>
              <a:t>refers to the </a:t>
            </a:r>
            <a:r>
              <a:rPr lang="en-CA" b="1" baseline="0" dirty="0"/>
              <a:t>community make-up of immigrant populations </a:t>
            </a:r>
          </a:p>
          <a:p>
            <a:pPr marL="640594" lvl="1" indent="-174708">
              <a:buFont typeface="Arial" panose="020B0604020202020204" pitchFamily="34" charset="0"/>
              <a:buChar char="•"/>
            </a:pPr>
            <a:r>
              <a:rPr lang="en-CA" i="1" baseline="0" dirty="0"/>
              <a:t>Situational vulnerability </a:t>
            </a:r>
            <a:r>
              <a:rPr lang="en-CA" baseline="0" dirty="0"/>
              <a:t>– speaks to the variations in </a:t>
            </a:r>
            <a:r>
              <a:rPr lang="en-CA" b="1" baseline="0" dirty="0"/>
              <a:t>socio-economic privilege including housing, education, income and employment</a:t>
            </a:r>
          </a:p>
          <a:p>
            <a:pPr marL="640594" lvl="1" indent="-174708">
              <a:buFont typeface="Arial" panose="020B0604020202020204" pitchFamily="34" charset="0"/>
              <a:buChar char="•"/>
            </a:pPr>
            <a:endParaRPr lang="en-CA" b="1" baseline="0" dirty="0"/>
          </a:p>
          <a:p>
            <a:pPr algn="l">
              <a:buFont typeface="Arial" panose="020B0604020202020204" pitchFamily="34" charset="0"/>
              <a:buChar char="•"/>
            </a:pPr>
            <a:r>
              <a:rPr lang="en-US" sz="1200" b="1" i="0" dirty="0">
                <a:solidFill>
                  <a:srgbClr val="333333"/>
                </a:solidFill>
                <a:effectLst/>
                <a:latin typeface="Noto Sans" panose="020B0502040504020204" pitchFamily="34" charset="0"/>
              </a:rPr>
              <a:t>Policy planning and evaluation</a:t>
            </a:r>
            <a:r>
              <a:rPr lang="en-US" sz="1200" b="0" i="0" dirty="0">
                <a:solidFill>
                  <a:srgbClr val="333333"/>
                </a:solidFill>
                <a:effectLst/>
                <a:latin typeface="Noto Sans" panose="020B0502040504020204" pitchFamily="34" charset="0"/>
              </a:rPr>
              <a:t>. The CIMD serves as an area-based measure of socio-economic conditions and, as such, it can help to better understand social inequalities by region, especially outside major urban </a:t>
            </a:r>
            <a:r>
              <a:rPr lang="en-US" sz="1200" b="0" i="0" dirty="0" err="1">
                <a:solidFill>
                  <a:srgbClr val="333333"/>
                </a:solidFill>
                <a:effectLst/>
                <a:latin typeface="Noto Sans" panose="020B0502040504020204" pitchFamily="34" charset="0"/>
              </a:rPr>
              <a:t>centres</a:t>
            </a:r>
            <a:r>
              <a:rPr lang="en-US" sz="1200" b="0" i="0" dirty="0">
                <a:solidFill>
                  <a:srgbClr val="333333"/>
                </a:solidFill>
                <a:effectLst/>
                <a:latin typeface="Noto Sans" panose="020B0502040504020204" pitchFamily="34" charset="0"/>
              </a:rPr>
              <a:t> for which data may not be as readily available. </a:t>
            </a:r>
          </a:p>
          <a:p>
            <a:pPr algn="l">
              <a:buFont typeface="Arial" panose="020B0604020202020204" pitchFamily="34" charset="0"/>
              <a:buChar char="•"/>
            </a:pPr>
            <a:r>
              <a:rPr lang="en-US" sz="1200" b="1" i="0" dirty="0">
                <a:solidFill>
                  <a:srgbClr val="333333"/>
                </a:solidFill>
                <a:effectLst/>
                <a:latin typeface="Noto Sans" panose="020B0502040504020204" pitchFamily="34" charset="0"/>
              </a:rPr>
              <a:t>Research and analysis</a:t>
            </a:r>
            <a:r>
              <a:rPr lang="en-US" sz="1200" b="0" i="0" dirty="0">
                <a:solidFill>
                  <a:srgbClr val="333333"/>
                </a:solidFill>
                <a:effectLst/>
                <a:latin typeface="Noto Sans" panose="020B0502040504020204" pitchFamily="34" charset="0"/>
              </a:rPr>
              <a:t>. The CIMD can be used as a proxy for individual-level information, meaning that information is available for various populations of interest. As a result, the CIMD could be used to analyze various issues, such as the socio-economic inequalities between people who have one contact with the criminal justice system versus those who have repeated contact.</a:t>
            </a:r>
          </a:p>
          <a:p>
            <a:pPr algn="l">
              <a:buFont typeface="Arial" panose="020B0604020202020204" pitchFamily="34" charset="0"/>
              <a:buChar char="•"/>
            </a:pPr>
            <a:r>
              <a:rPr lang="en-US" sz="1200" b="1" i="0" dirty="0">
                <a:solidFill>
                  <a:srgbClr val="333333"/>
                </a:solidFill>
                <a:effectLst/>
                <a:latin typeface="Noto Sans" panose="020B0502040504020204" pitchFamily="34" charset="0"/>
              </a:rPr>
              <a:t>Resource allocation</a:t>
            </a:r>
            <a:r>
              <a:rPr lang="en-US" sz="1200" b="0" i="0" dirty="0">
                <a:solidFill>
                  <a:srgbClr val="333333"/>
                </a:solidFill>
                <a:effectLst/>
                <a:latin typeface="Noto Sans" panose="020B0502040504020204" pitchFamily="34" charset="0"/>
              </a:rPr>
              <a:t>. As a geographical measure of health and social well-being, the CIMD can be used to identify marginalized communities and allow for better allocation of resources. </a:t>
            </a:r>
            <a:endParaRPr lang="en-CA" dirty="0">
              <a:latin typeface="Cambria" panose="02040503050406030204" pitchFamily="18" charset="0"/>
            </a:endParaRPr>
          </a:p>
          <a:p>
            <a:endParaRPr lang="en-CA" b="1" baseline="0" dirty="0"/>
          </a:p>
          <a:p>
            <a:pPr marL="174708" indent="-174708" defTabSz="931774">
              <a:buFont typeface="Arial" panose="020B0604020202020204" pitchFamily="34" charset="0"/>
              <a:buChar char="•"/>
              <a:defRPr/>
            </a:pPr>
            <a:r>
              <a:rPr lang="en-CA" dirty="0"/>
              <a:t>The CIMD has a total of 6 indexes, the national index, three provincial and two regional indexes. The provincial indexes include: Quebec, Ontario and British Columbia. Given confidentiality and data quality considerations, data for the Atlantic provinces, and the Prairie provinces were grouped to create indexes at the regional-level. Specifically, the CIMD is available for the Atlantic region (Newfoundland and Labrador, Prince Edward Island, Nova Scotia and New Brunswick), and the Prairie region (Manitoba, Saskatchewan and Alberta). The Territories (Yukon, Northwest Territories and Nunavut) were excluded from the analysis, as the factors which were found to be relevant in the provinces were not found to be applicable in the territorial context. </a:t>
            </a:r>
          </a:p>
          <a:p>
            <a:pPr marL="174708" indent="-174708" defTabSz="931774">
              <a:buFont typeface="Arial" panose="020B0604020202020204" pitchFamily="34" charset="0"/>
              <a:buChar char="•"/>
              <a:defRPr/>
            </a:pPr>
            <a:endParaRPr lang="en-CA" dirty="0"/>
          </a:p>
          <a:p>
            <a:pPr marL="174708" marR="0" lvl="0" indent="-174708"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The user guide provides additional conceptual and methodology background on the CIMD, and the 6 datasets are provided in Excel and CSV format.</a:t>
            </a:r>
          </a:p>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r>
              <a:rPr lang="en-CA" dirty="0"/>
              <a:t> </a:t>
            </a:r>
          </a:p>
          <a:p>
            <a:endParaRPr lang="en-CA" dirty="0"/>
          </a:p>
        </p:txBody>
      </p:sp>
      <p:sp>
        <p:nvSpPr>
          <p:cNvPr id="4" name="Slide Number Placeholder 3"/>
          <p:cNvSpPr>
            <a:spLocks noGrp="1"/>
          </p:cNvSpPr>
          <p:nvPr>
            <p:ph type="sldNum" sz="quarter" idx="10"/>
          </p:nvPr>
        </p:nvSpPr>
        <p:spPr/>
        <p:txBody>
          <a:bodyPr/>
          <a:lstStyle/>
          <a:p>
            <a:fld id="{63728E1C-0AA9-4C9D-A676-5A5899A3FEF0}" type="slidenum">
              <a:rPr lang="en-CA" smtClean="0"/>
              <a:t>2</a:t>
            </a:fld>
            <a:endParaRPr lang="en-CA"/>
          </a:p>
        </p:txBody>
      </p:sp>
    </p:spTree>
    <p:extLst>
      <p:ext uri="{BB962C8B-B14F-4D97-AF65-F5344CB8AC3E}">
        <p14:creationId xmlns:p14="http://schemas.microsoft.com/office/powerpoint/2010/main" val="178739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E63E1D4-5FE5-4ADB-B69A-F4110AA179BB}" type="slidenum">
              <a:rPr lang="en-CA" smtClean="0">
                <a:solidFill>
                  <a:prstClr val="black"/>
                </a:solidFill>
              </a:rPr>
              <a:pPr/>
              <a:t>3</a:t>
            </a:fld>
            <a:endParaRPr lang="en-CA">
              <a:solidFill>
                <a:prstClr val="black"/>
              </a:solidFill>
            </a:endParaRPr>
          </a:p>
        </p:txBody>
      </p:sp>
    </p:spTree>
    <p:extLst>
      <p:ext uri="{BB962C8B-B14F-4D97-AF65-F5344CB8AC3E}">
        <p14:creationId xmlns:p14="http://schemas.microsoft.com/office/powerpoint/2010/main" val="3158116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44880" y="863600"/>
            <a:ext cx="8605520" cy="1910080"/>
          </a:xfrm>
        </p:spPr>
        <p:txBody>
          <a:bodyPr anchor="t">
            <a:normAutofit/>
          </a:bodyPr>
          <a:lstStyle>
            <a:lvl1pPr algn="l">
              <a:defRPr sz="4800">
                <a:solidFill>
                  <a:srgbClr val="002060"/>
                </a:solidFill>
              </a:defRPr>
            </a:lvl1pPr>
          </a:lstStyle>
          <a:p>
            <a:r>
              <a:rPr lang="en-US"/>
              <a:t>Click to edit Master title style</a:t>
            </a:r>
            <a:endParaRPr lang="en-CA"/>
          </a:p>
        </p:txBody>
      </p:sp>
      <p:sp>
        <p:nvSpPr>
          <p:cNvPr id="3" name="Subtitle 2"/>
          <p:cNvSpPr>
            <a:spLocks noGrp="1"/>
          </p:cNvSpPr>
          <p:nvPr>
            <p:ph type="subTitle" idx="1"/>
          </p:nvPr>
        </p:nvSpPr>
        <p:spPr>
          <a:xfrm>
            <a:off x="944880" y="3246280"/>
            <a:ext cx="6492240" cy="1655762"/>
          </a:xfrm>
        </p:spPr>
        <p:txBody>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Tree>
    <p:extLst>
      <p:ext uri="{BB962C8B-B14F-4D97-AF65-F5344CB8AC3E}">
        <p14:creationId xmlns:p14="http://schemas.microsoft.com/office/powerpoint/2010/main" val="164703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rgbClr val="002060"/>
                </a:solidFill>
              </a:defRPr>
            </a:lvl1pPr>
          </a:lstStyle>
          <a:p>
            <a:r>
              <a:rPr lang="en-US" dirty="0"/>
              <a:t>Click to edit Master title style</a:t>
            </a:r>
            <a:endParaRPr lang="en-CA"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65588F7-12D2-4BB6-A26C-BD62DCD3EFB9}" type="slidenum">
              <a:rPr lang="en-CA" smtClean="0"/>
              <a:t>‹#›</a:t>
            </a:fld>
            <a:endParaRPr lang="en-CA"/>
          </a:p>
        </p:txBody>
      </p:sp>
    </p:spTree>
    <p:extLst>
      <p:ext uri="{BB962C8B-B14F-4D97-AF65-F5344CB8AC3E}">
        <p14:creationId xmlns:p14="http://schemas.microsoft.com/office/powerpoint/2010/main" val="1004522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838200" y="6311900"/>
            <a:ext cx="2743200" cy="365125"/>
          </a:xfrm>
          <a:prstGeom prst="rect">
            <a:avLst/>
          </a:prstGeom>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65588F7-12D2-4BB6-A26C-BD62DCD3EFB9}" type="slidenum">
              <a:rPr lang="en-CA" smtClean="0"/>
              <a:t>‹#›</a:t>
            </a:fld>
            <a:endParaRPr lang="en-CA"/>
          </a:p>
        </p:txBody>
      </p:sp>
    </p:spTree>
    <p:extLst>
      <p:ext uri="{BB962C8B-B14F-4D97-AF65-F5344CB8AC3E}">
        <p14:creationId xmlns:p14="http://schemas.microsoft.com/office/powerpoint/2010/main" val="226809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rgbClr val="002060"/>
                </a:solidFil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65588F7-12D2-4BB6-A26C-BD62DCD3EFB9}" type="slidenum">
              <a:rPr lang="en-CA" smtClean="0"/>
              <a:t>‹#›</a:t>
            </a:fld>
            <a:endParaRPr lang="en-CA"/>
          </a:p>
        </p:txBody>
      </p:sp>
    </p:spTree>
    <p:extLst>
      <p:ext uri="{BB962C8B-B14F-4D97-AF65-F5344CB8AC3E}">
        <p14:creationId xmlns:p14="http://schemas.microsoft.com/office/powerpoint/2010/main" val="1554201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002060"/>
                </a:solidFill>
              </a:defRPr>
            </a:lvl1pPr>
          </a:lstStyle>
          <a:p>
            <a:r>
              <a:rPr lang="en-US" dirty="0"/>
              <a:t>Click to edit Master title style</a:t>
            </a:r>
            <a:endParaRPr lang="en-CA"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65588F7-12D2-4BB6-A26C-BD62DCD3EFB9}" type="slidenum">
              <a:rPr lang="en-CA" smtClean="0"/>
              <a:t>‹#›</a:t>
            </a:fld>
            <a:endParaRPr lang="en-CA"/>
          </a:p>
        </p:txBody>
      </p:sp>
    </p:spTree>
    <p:extLst>
      <p:ext uri="{BB962C8B-B14F-4D97-AF65-F5344CB8AC3E}">
        <p14:creationId xmlns:p14="http://schemas.microsoft.com/office/powerpoint/2010/main" val="2363031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rgbClr val="002060"/>
                </a:solidFill>
              </a:defRPr>
            </a:lvl1pPr>
          </a:lstStyle>
          <a:p>
            <a:r>
              <a:rPr lang="en-US" dirty="0"/>
              <a:t>Click to edit Master title style</a:t>
            </a:r>
            <a:endParaRPr lang="en-CA"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65588F7-12D2-4BB6-A26C-BD62DCD3EFB9}" type="slidenum">
              <a:rPr lang="en-CA" smtClean="0"/>
              <a:t>‹#›</a:t>
            </a:fld>
            <a:endParaRPr lang="en-CA"/>
          </a:p>
        </p:txBody>
      </p:sp>
    </p:spTree>
    <p:extLst>
      <p:ext uri="{BB962C8B-B14F-4D97-AF65-F5344CB8AC3E}">
        <p14:creationId xmlns:p14="http://schemas.microsoft.com/office/powerpoint/2010/main" val="2683042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lgn="ctr">
              <a:defRPr>
                <a:solidFill>
                  <a:srgbClr val="002060"/>
                </a:solidFill>
              </a:defRPr>
            </a:lvl1pPr>
          </a:lstStyle>
          <a:p>
            <a:r>
              <a:rPr lang="en-US" dirty="0"/>
              <a:t>Click to edit Master title style</a:t>
            </a:r>
            <a:endParaRPr lang="en-CA"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838200" y="6311900"/>
            <a:ext cx="2743200" cy="365125"/>
          </a:xfrm>
          <a:prstGeom prst="rect">
            <a:avLst/>
          </a:prstGeom>
        </p:spPr>
        <p:txBody>
          <a:bodyPr/>
          <a:lstStyle/>
          <a:p>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65588F7-12D2-4BB6-A26C-BD62DCD3EFB9}" type="slidenum">
              <a:rPr lang="en-CA" smtClean="0"/>
              <a:t>‹#›</a:t>
            </a:fld>
            <a:endParaRPr lang="en-CA"/>
          </a:p>
        </p:txBody>
      </p:sp>
    </p:spTree>
    <p:extLst>
      <p:ext uri="{BB962C8B-B14F-4D97-AF65-F5344CB8AC3E}">
        <p14:creationId xmlns:p14="http://schemas.microsoft.com/office/powerpoint/2010/main" val="3984955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rgbClr val="002060"/>
                </a:solidFill>
              </a:defRPr>
            </a:lvl1pPr>
          </a:lstStyle>
          <a:p>
            <a:r>
              <a:rPr lang="en-US" dirty="0"/>
              <a:t>Click to edit Master title style</a:t>
            </a:r>
            <a:endParaRPr lang="en-CA" dirty="0"/>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65588F7-12D2-4BB6-A26C-BD62DCD3EFB9}" type="slidenum">
              <a:rPr lang="en-CA" smtClean="0"/>
              <a:t>‹#›</a:t>
            </a:fld>
            <a:endParaRPr lang="en-CA"/>
          </a:p>
        </p:txBody>
      </p:sp>
    </p:spTree>
    <p:extLst>
      <p:ext uri="{BB962C8B-B14F-4D97-AF65-F5344CB8AC3E}">
        <p14:creationId xmlns:p14="http://schemas.microsoft.com/office/powerpoint/2010/main" val="2370162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65588F7-12D2-4BB6-A26C-BD62DCD3EFB9}" type="slidenum">
              <a:rPr lang="en-CA" smtClean="0"/>
              <a:t>‹#›</a:t>
            </a:fld>
            <a:endParaRPr lang="en-CA"/>
          </a:p>
        </p:txBody>
      </p:sp>
    </p:spTree>
    <p:extLst>
      <p:ext uri="{BB962C8B-B14F-4D97-AF65-F5344CB8AC3E}">
        <p14:creationId xmlns:p14="http://schemas.microsoft.com/office/powerpoint/2010/main" val="2413239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65588F7-12D2-4BB6-A26C-BD62DCD3EFB9}" type="slidenum">
              <a:rPr lang="en-CA" smtClean="0"/>
              <a:t>‹#›</a:t>
            </a:fld>
            <a:endParaRPr lang="en-CA"/>
          </a:p>
        </p:txBody>
      </p:sp>
    </p:spTree>
    <p:extLst>
      <p:ext uri="{BB962C8B-B14F-4D97-AF65-F5344CB8AC3E}">
        <p14:creationId xmlns:p14="http://schemas.microsoft.com/office/powerpoint/2010/main" val="2950013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65588F7-12D2-4BB6-A26C-BD62DCD3EFB9}" type="slidenum">
              <a:rPr lang="en-CA" smtClean="0"/>
              <a:t>‹#›</a:t>
            </a:fld>
            <a:endParaRPr lang="en-CA"/>
          </a:p>
        </p:txBody>
      </p:sp>
    </p:spTree>
    <p:extLst>
      <p:ext uri="{BB962C8B-B14F-4D97-AF65-F5344CB8AC3E}">
        <p14:creationId xmlns:p14="http://schemas.microsoft.com/office/powerpoint/2010/main" val="3324212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9259389" y="542287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5588F7-12D2-4BB6-A26C-BD62DCD3EFB9}" type="slidenum">
              <a:rPr lang="en-CA" smtClean="0"/>
              <a:t>‹#›</a:t>
            </a:fld>
            <a:endParaRPr lang="en-CA"/>
          </a:p>
        </p:txBody>
      </p:sp>
    </p:spTree>
    <p:extLst>
      <p:ext uri="{BB962C8B-B14F-4D97-AF65-F5344CB8AC3E}">
        <p14:creationId xmlns:p14="http://schemas.microsoft.com/office/powerpoint/2010/main" val="1204098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s://www150.statcan.gc.ca/n1/pub/45-20-0001/452000012023001-eng.htm" TargetMode="External"/><Relationship Id="rId5" Type="http://schemas.openxmlformats.org/officeDocument/2006/relationships/hyperlink" Target="https://www150.statcan.gc.ca/n1/pub/45-20-0001/452000012023002-eng.htm" TargetMode="Externa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cameron.mcintosh@statcan.gc.ca"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6F634991-73F3-02AA-CF70-3EDA59056A0F}"/>
              </a:ext>
            </a:extLst>
          </p:cNvPr>
          <p:cNvSpPr>
            <a:spLocks noGrp="1"/>
          </p:cNvSpPr>
          <p:nvPr>
            <p:ph type="subTitle" idx="1"/>
          </p:nvPr>
        </p:nvSpPr>
        <p:spPr>
          <a:xfrm>
            <a:off x="476655" y="1873332"/>
            <a:ext cx="10337092" cy="2279568"/>
          </a:xfrm>
        </p:spPr>
        <p:txBody>
          <a:bodyPr>
            <a:normAutofit fontScale="40000" lnSpcReduction="20000"/>
          </a:bodyPr>
          <a:lstStyle/>
          <a:p>
            <a:endParaRPr lang="en-US" sz="3600" dirty="0"/>
          </a:p>
          <a:p>
            <a:r>
              <a:rPr lang="en-US" sz="4200" b="1" dirty="0"/>
              <a:t>Data-Driven Infrastructure and Community: Unleashing Potential, Inspiring </a:t>
            </a:r>
          </a:p>
          <a:p>
            <a:r>
              <a:rPr lang="en-US" sz="4200" b="1" dirty="0"/>
              <a:t>Action</a:t>
            </a:r>
          </a:p>
          <a:p>
            <a:endParaRPr lang="en-US" sz="4200" b="1" dirty="0"/>
          </a:p>
          <a:p>
            <a:r>
              <a:rPr lang="en-US" sz="4200" b="1" dirty="0"/>
              <a:t>Panel Discussion, Nov. 14, 2024 </a:t>
            </a:r>
          </a:p>
          <a:p>
            <a:endParaRPr lang="en-US" sz="4200" b="1" dirty="0"/>
          </a:p>
          <a:p>
            <a:r>
              <a:rPr lang="en-US" sz="4200" b="1" dirty="0"/>
              <a:t>Cameron N. </a:t>
            </a:r>
            <a:r>
              <a:rPr lang="en-US" sz="4200" b="1"/>
              <a:t>McIntosh</a:t>
            </a:r>
            <a:endParaRPr lang="en-US" sz="4200" b="1" dirty="0"/>
          </a:p>
          <a:p>
            <a:endParaRPr lang="en-US" sz="4200" b="1" dirty="0"/>
          </a:p>
          <a:p>
            <a:endParaRPr lang="en-US" sz="4200" b="1" dirty="0"/>
          </a:p>
          <a:p>
            <a:pPr algn="ctr"/>
            <a:endParaRPr lang="en-US" sz="3600" b="1" dirty="0"/>
          </a:p>
        </p:txBody>
      </p:sp>
      <p:sp>
        <p:nvSpPr>
          <p:cNvPr id="9" name="Title 8">
            <a:extLst>
              <a:ext uri="{FF2B5EF4-FFF2-40B4-BE49-F238E27FC236}">
                <a16:creationId xmlns:a16="http://schemas.microsoft.com/office/drawing/2014/main" id="{50E24F90-347D-135C-DFD6-A00F35CBD2D9}"/>
              </a:ext>
            </a:extLst>
          </p:cNvPr>
          <p:cNvSpPr>
            <a:spLocks noGrp="1"/>
          </p:cNvSpPr>
          <p:nvPr>
            <p:ph type="ctrTitle"/>
          </p:nvPr>
        </p:nvSpPr>
        <p:spPr>
          <a:xfrm>
            <a:off x="152232" y="180491"/>
            <a:ext cx="10661515" cy="1910080"/>
          </a:xfrm>
        </p:spPr>
        <p:txBody>
          <a:bodyPr>
            <a:normAutofit/>
          </a:bodyPr>
          <a:lstStyle/>
          <a:p>
            <a:pPr>
              <a:lnSpc>
                <a:spcPct val="100000"/>
              </a:lnSpc>
              <a:spcBef>
                <a:spcPts val="600"/>
              </a:spcBef>
            </a:pPr>
            <a:r>
              <a:rPr lang="en-CA" sz="4400" dirty="0"/>
              <a:t>At a Glance: Canadian Index of Multiple Deprivation</a:t>
            </a:r>
          </a:p>
        </p:txBody>
      </p:sp>
    </p:spTree>
    <p:extLst>
      <p:ext uri="{BB962C8B-B14F-4D97-AF65-F5344CB8AC3E}">
        <p14:creationId xmlns:p14="http://schemas.microsoft.com/office/powerpoint/2010/main" val="55967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84480" y="-216101"/>
            <a:ext cx="11069320" cy="1325563"/>
          </a:xfrm>
        </p:spPr>
        <p:txBody>
          <a:bodyPr>
            <a:normAutofit/>
          </a:bodyPr>
          <a:lstStyle/>
          <a:p>
            <a:r>
              <a:rPr lang="en-CA" sz="3200" dirty="0">
                <a:latin typeface="+mn-lt"/>
              </a:rPr>
              <a:t>Canadian Index of Multiple Deprivation</a:t>
            </a:r>
          </a:p>
        </p:txBody>
      </p:sp>
      <p:sp>
        <p:nvSpPr>
          <p:cNvPr id="3" name="Content Placeholder 2"/>
          <p:cNvSpPr>
            <a:spLocks noGrp="1"/>
          </p:cNvSpPr>
          <p:nvPr>
            <p:ph idx="1"/>
            <p:custDataLst>
              <p:tags r:id="rId2"/>
            </p:custDataLst>
          </p:nvPr>
        </p:nvSpPr>
        <p:spPr>
          <a:xfrm>
            <a:off x="838200" y="1083850"/>
            <a:ext cx="10515600" cy="4351338"/>
          </a:xfrm>
        </p:spPr>
        <p:txBody>
          <a:bodyPr>
            <a:normAutofit fontScale="92500" lnSpcReduction="10000"/>
          </a:bodyPr>
          <a:lstStyle/>
          <a:p>
            <a:pPr>
              <a:lnSpc>
                <a:spcPct val="100000"/>
              </a:lnSpc>
              <a:spcBef>
                <a:spcPts val="0"/>
              </a:spcBef>
            </a:pPr>
            <a:r>
              <a:rPr lang="en-CA" sz="2000" dirty="0"/>
              <a:t>Most recent version based on 2021 Census of Population microdata.</a:t>
            </a:r>
          </a:p>
          <a:p>
            <a:pPr>
              <a:lnSpc>
                <a:spcPct val="100000"/>
              </a:lnSpc>
              <a:spcBef>
                <a:spcPts val="0"/>
              </a:spcBef>
            </a:pPr>
            <a:endParaRPr lang="en-CA" sz="2000" dirty="0"/>
          </a:p>
          <a:p>
            <a:pPr>
              <a:lnSpc>
                <a:spcPct val="100000"/>
              </a:lnSpc>
              <a:spcBef>
                <a:spcPts val="0"/>
              </a:spcBef>
            </a:pPr>
            <a:r>
              <a:rPr lang="en-CA" sz="2000" dirty="0"/>
              <a:t>Measures </a:t>
            </a:r>
            <a:r>
              <a:rPr lang="en-CA" sz="2000" b="1" dirty="0"/>
              <a:t>four key dimensions </a:t>
            </a:r>
            <a:r>
              <a:rPr lang="en-CA" sz="2000" dirty="0"/>
              <a:t>of deprivation at the dissemination-area level:</a:t>
            </a:r>
          </a:p>
          <a:p>
            <a:pPr lvl="2">
              <a:lnSpc>
                <a:spcPct val="100000"/>
              </a:lnSpc>
              <a:spcBef>
                <a:spcPts val="0"/>
              </a:spcBef>
              <a:buFont typeface="Courier New" panose="02070309020205020404" pitchFamily="49" charset="0"/>
              <a:buChar char="o"/>
            </a:pPr>
            <a:r>
              <a:rPr lang="en-CA" i="1" dirty="0"/>
              <a:t>Residential Instability </a:t>
            </a:r>
          </a:p>
          <a:p>
            <a:pPr lvl="2">
              <a:lnSpc>
                <a:spcPct val="100000"/>
              </a:lnSpc>
              <a:spcBef>
                <a:spcPts val="0"/>
              </a:spcBef>
              <a:buFont typeface="Courier New" panose="02070309020205020404" pitchFamily="49" charset="0"/>
              <a:buChar char="o"/>
            </a:pPr>
            <a:r>
              <a:rPr lang="en-CA" i="1" dirty="0"/>
              <a:t>Economic Dependency</a:t>
            </a:r>
          </a:p>
          <a:p>
            <a:pPr lvl="2">
              <a:lnSpc>
                <a:spcPct val="100000"/>
              </a:lnSpc>
              <a:spcBef>
                <a:spcPts val="0"/>
              </a:spcBef>
              <a:buFont typeface="Courier New" panose="02070309020205020404" pitchFamily="49" charset="0"/>
              <a:buChar char="o"/>
            </a:pPr>
            <a:r>
              <a:rPr lang="en-CA" i="1" dirty="0"/>
              <a:t>Ethno-Cultural Composition</a:t>
            </a:r>
          </a:p>
          <a:p>
            <a:pPr lvl="2">
              <a:lnSpc>
                <a:spcPct val="100000"/>
              </a:lnSpc>
              <a:spcBef>
                <a:spcPts val="0"/>
              </a:spcBef>
              <a:buFont typeface="Courier New" panose="02070309020205020404" pitchFamily="49" charset="0"/>
              <a:buChar char="o"/>
            </a:pPr>
            <a:r>
              <a:rPr lang="en-CA" i="1" dirty="0"/>
              <a:t>Situational Vulnerability</a:t>
            </a:r>
          </a:p>
          <a:p>
            <a:pPr>
              <a:lnSpc>
                <a:spcPct val="100000"/>
              </a:lnSpc>
              <a:spcBef>
                <a:spcPts val="0"/>
              </a:spcBef>
            </a:pPr>
            <a:endParaRPr lang="en-CA" sz="2000" dirty="0"/>
          </a:p>
          <a:p>
            <a:pPr>
              <a:lnSpc>
                <a:spcPct val="100000"/>
              </a:lnSpc>
              <a:spcBef>
                <a:spcPts val="0"/>
              </a:spcBef>
            </a:pPr>
            <a:r>
              <a:rPr lang="en-CA" sz="2000" dirty="0"/>
              <a:t>Can be used for: </a:t>
            </a:r>
          </a:p>
          <a:p>
            <a:pPr lvl="1">
              <a:lnSpc>
                <a:spcPct val="100000"/>
              </a:lnSpc>
              <a:spcBef>
                <a:spcPts val="0"/>
              </a:spcBef>
            </a:pPr>
            <a:r>
              <a:rPr lang="en-CA" sz="2000" dirty="0"/>
              <a:t>policy and planning;</a:t>
            </a:r>
          </a:p>
          <a:p>
            <a:pPr lvl="1">
              <a:lnSpc>
                <a:spcPct val="100000"/>
              </a:lnSpc>
              <a:spcBef>
                <a:spcPts val="0"/>
              </a:spcBef>
            </a:pPr>
            <a:r>
              <a:rPr lang="en-CA" sz="2000" dirty="0"/>
              <a:t>research and analysis; and </a:t>
            </a:r>
          </a:p>
          <a:p>
            <a:pPr lvl="1">
              <a:lnSpc>
                <a:spcPct val="100000"/>
              </a:lnSpc>
              <a:spcBef>
                <a:spcPts val="0"/>
              </a:spcBef>
            </a:pPr>
            <a:r>
              <a:rPr lang="en-CA" sz="2000" dirty="0"/>
              <a:t>resource allocation. </a:t>
            </a:r>
          </a:p>
          <a:p>
            <a:pPr>
              <a:lnSpc>
                <a:spcPct val="100000"/>
              </a:lnSpc>
              <a:spcBef>
                <a:spcPts val="0"/>
              </a:spcBef>
            </a:pPr>
            <a:endParaRPr lang="en-CA" sz="2000" dirty="0"/>
          </a:p>
          <a:p>
            <a:pPr>
              <a:lnSpc>
                <a:spcPct val="100000"/>
              </a:lnSpc>
              <a:spcBef>
                <a:spcPts val="0"/>
              </a:spcBef>
            </a:pPr>
            <a:r>
              <a:rPr lang="en-CA" sz="2000" dirty="0"/>
              <a:t>National, provincial and regional indexes</a:t>
            </a:r>
          </a:p>
          <a:p>
            <a:pPr lvl="2">
              <a:lnSpc>
                <a:spcPct val="100000"/>
              </a:lnSpc>
              <a:spcBef>
                <a:spcPts val="0"/>
              </a:spcBef>
              <a:buFont typeface="Courier New" panose="02070309020205020404" pitchFamily="49" charset="0"/>
              <a:buChar char="o"/>
            </a:pPr>
            <a:r>
              <a:rPr lang="en-CA" dirty="0"/>
              <a:t>User Guide: </a:t>
            </a:r>
            <a:r>
              <a:rPr lang="en-US" dirty="0">
                <a:hlinkClick r:id="rId5"/>
              </a:rPr>
              <a:t>Canadian Index of Multiple Deprivation: User Guide, 2021</a:t>
            </a:r>
            <a:endParaRPr lang="en-US" dirty="0"/>
          </a:p>
          <a:p>
            <a:pPr lvl="2">
              <a:lnSpc>
                <a:spcPct val="100000"/>
              </a:lnSpc>
              <a:spcBef>
                <a:spcPts val="0"/>
              </a:spcBef>
              <a:buFont typeface="Courier New" panose="02070309020205020404" pitchFamily="49" charset="0"/>
              <a:buChar char="o"/>
            </a:pPr>
            <a:r>
              <a:rPr lang="en-US" dirty="0"/>
              <a:t>Datasets: </a:t>
            </a:r>
            <a:r>
              <a:rPr lang="en-US" dirty="0">
                <a:hlinkClick r:id="rId6"/>
              </a:rPr>
              <a:t>The Canadian Index of Multiple Deprivation: Dataset, 2021</a:t>
            </a:r>
            <a:endParaRPr lang="en-CA" dirty="0"/>
          </a:p>
          <a:p>
            <a:endParaRPr lang="en-CA" dirty="0"/>
          </a:p>
        </p:txBody>
      </p:sp>
    </p:spTree>
    <p:extLst>
      <p:ext uri="{BB962C8B-B14F-4D97-AF65-F5344CB8AC3E}">
        <p14:creationId xmlns:p14="http://schemas.microsoft.com/office/powerpoint/2010/main" val="34606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2076" y="-234534"/>
            <a:ext cx="11018439" cy="1275612"/>
          </a:xfrm>
        </p:spPr>
        <p:txBody>
          <a:bodyPr>
            <a:normAutofit/>
          </a:bodyPr>
          <a:lstStyle/>
          <a:p>
            <a:r>
              <a:rPr lang="en-CA" sz="3200" dirty="0">
                <a:latin typeface="+mn-lt"/>
              </a:rPr>
              <a:t>Limitations</a:t>
            </a:r>
          </a:p>
        </p:txBody>
      </p:sp>
      <p:sp>
        <p:nvSpPr>
          <p:cNvPr id="6" name="Content Placeholder 5"/>
          <p:cNvSpPr>
            <a:spLocks noGrp="1"/>
          </p:cNvSpPr>
          <p:nvPr>
            <p:ph idx="1"/>
          </p:nvPr>
        </p:nvSpPr>
        <p:spPr>
          <a:xfrm>
            <a:off x="389790" y="779821"/>
            <a:ext cx="11018439" cy="4775844"/>
          </a:xfrm>
        </p:spPr>
        <p:txBody>
          <a:bodyPr>
            <a:normAutofit/>
          </a:bodyPr>
          <a:lstStyle/>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2000" dirty="0"/>
          </a:p>
          <a:p>
            <a:pPr>
              <a:buClrTx/>
            </a:pPr>
            <a:r>
              <a:rPr lang="en-CA" sz="2000" dirty="0">
                <a:solidFill>
                  <a:srgbClr val="333333"/>
                </a:solidFill>
                <a:latin typeface="Noto Sans" panose="020B0502040504020204" pitchFamily="34" charset="0"/>
              </a:rPr>
              <a:t>Can only be updated every 5-6 years when census data are released</a:t>
            </a:r>
          </a:p>
          <a:p>
            <a:pPr>
              <a:buClrTx/>
            </a:pPr>
            <a:endParaRPr lang="en-CA" sz="2000" dirty="0">
              <a:solidFill>
                <a:srgbClr val="333333"/>
              </a:solidFill>
              <a:latin typeface="Noto Sans" panose="020B0502040504020204" pitchFamily="34" charset="0"/>
            </a:endParaRPr>
          </a:p>
          <a:p>
            <a:pPr>
              <a:buClrTx/>
            </a:pPr>
            <a:r>
              <a:rPr lang="en-CA" sz="2000" dirty="0">
                <a:solidFill>
                  <a:srgbClr val="333333"/>
                </a:solidFill>
                <a:latin typeface="Noto Sans" panose="020B0502040504020204" pitchFamily="34" charset="0"/>
              </a:rPr>
              <a:t>Difficult to combine with non-census data (coverage issues, geographical inconsistencies, etc.)</a:t>
            </a:r>
          </a:p>
          <a:p>
            <a:pPr>
              <a:buClrTx/>
            </a:pPr>
            <a:endParaRPr lang="en-CA" sz="2000" dirty="0">
              <a:solidFill>
                <a:srgbClr val="333333"/>
              </a:solidFill>
              <a:latin typeface="Noto Sans" panose="020B0502040504020204" pitchFamily="34" charset="0"/>
            </a:endParaRPr>
          </a:p>
          <a:p>
            <a:pPr>
              <a:buClrTx/>
            </a:pPr>
            <a:r>
              <a:rPr lang="en-CA" sz="2000" dirty="0">
                <a:solidFill>
                  <a:srgbClr val="333333"/>
                </a:solidFill>
                <a:latin typeface="Noto Sans" panose="020B0502040504020204" pitchFamily="34" charset="0"/>
              </a:rPr>
              <a:t>Ideas for improvement…?</a:t>
            </a:r>
          </a:p>
          <a:p>
            <a:pPr marL="0" indent="0">
              <a:buNone/>
            </a:pPr>
            <a:endParaRPr lang="en-CA" dirty="0"/>
          </a:p>
        </p:txBody>
      </p:sp>
    </p:spTree>
    <p:extLst>
      <p:ext uri="{BB962C8B-B14F-4D97-AF65-F5344CB8AC3E}">
        <p14:creationId xmlns:p14="http://schemas.microsoft.com/office/powerpoint/2010/main" val="1143097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F9FF1-02BE-9776-C229-4C5C9E43E2E7}"/>
              </a:ext>
            </a:extLst>
          </p:cNvPr>
          <p:cNvSpPr>
            <a:spLocks noGrp="1"/>
          </p:cNvSpPr>
          <p:nvPr>
            <p:ph type="title"/>
          </p:nvPr>
        </p:nvSpPr>
        <p:spPr>
          <a:xfrm>
            <a:off x="460442" y="820704"/>
            <a:ext cx="10515600" cy="1325563"/>
          </a:xfrm>
        </p:spPr>
        <p:txBody>
          <a:bodyPr>
            <a:normAutofit fontScale="90000"/>
          </a:bodyPr>
          <a:lstStyle/>
          <a:p>
            <a:pPr algn="ctr"/>
            <a:r>
              <a:rPr lang="en-CA" dirty="0"/>
              <a:t>THANK YOU!</a:t>
            </a:r>
            <a:br>
              <a:rPr lang="en-CA" dirty="0"/>
            </a:br>
            <a:br>
              <a:rPr lang="en-CA" dirty="0"/>
            </a:br>
            <a:r>
              <a:rPr lang="en-CA" dirty="0"/>
              <a:t>Questions or comments?</a:t>
            </a:r>
            <a:endParaRPr lang="en-US" dirty="0"/>
          </a:p>
        </p:txBody>
      </p:sp>
      <p:sp>
        <p:nvSpPr>
          <p:cNvPr id="4" name="TextBox 3">
            <a:extLst>
              <a:ext uri="{FF2B5EF4-FFF2-40B4-BE49-F238E27FC236}">
                <a16:creationId xmlns:a16="http://schemas.microsoft.com/office/drawing/2014/main" id="{F3EBD054-AB25-6743-3135-3A30388582AF}"/>
              </a:ext>
            </a:extLst>
          </p:cNvPr>
          <p:cNvSpPr txBox="1"/>
          <p:nvPr/>
        </p:nvSpPr>
        <p:spPr>
          <a:xfrm>
            <a:off x="89229" y="2976384"/>
            <a:ext cx="11258026" cy="2015936"/>
          </a:xfrm>
          <a:prstGeom prst="rect">
            <a:avLst/>
          </a:prstGeom>
          <a:noFill/>
        </p:spPr>
        <p:txBody>
          <a:bodyPr wrap="square">
            <a:spAutoFit/>
          </a:bodyPr>
          <a:lstStyle/>
          <a:p>
            <a:pPr marL="0" marR="0" indent="0" algn="ctr">
              <a:spcBef>
                <a:spcPts val="0"/>
              </a:spcBef>
              <a:spcAft>
                <a:spcPts val="0"/>
              </a:spcAft>
              <a:buNone/>
            </a:pPr>
            <a:r>
              <a:rPr lang="fr-CA" sz="2500" b="1" u="sng" dirty="0">
                <a:ea typeface="Times New Roman" panose="02020603050405020304" pitchFamily="18" charset="0"/>
                <a:cs typeface="Times New Roman" panose="02020603050405020304" pitchFamily="18" charset="0"/>
              </a:rPr>
              <a:t>CIMD contact </a:t>
            </a:r>
          </a:p>
          <a:p>
            <a:pPr marL="0" marR="0" indent="0" algn="ctr">
              <a:spcBef>
                <a:spcPts val="0"/>
              </a:spcBef>
              <a:spcAft>
                <a:spcPts val="0"/>
              </a:spcAft>
              <a:buNone/>
            </a:pPr>
            <a:endParaRPr lang="fr-CA" sz="2500" b="1" u="sng" dirty="0">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fr-CA" sz="2500" dirty="0"/>
              <a:t>Cameron McIntosh, Chief, Data </a:t>
            </a:r>
            <a:r>
              <a:rPr lang="fr-CA" sz="2500" dirty="0" err="1"/>
              <a:t>Development</a:t>
            </a:r>
            <a:r>
              <a:rPr lang="fr-CA" sz="2500" dirty="0"/>
              <a:t> Unit</a:t>
            </a:r>
          </a:p>
          <a:p>
            <a:pPr marL="0" marR="0" indent="0" algn="ctr">
              <a:spcBef>
                <a:spcPts val="0"/>
              </a:spcBef>
              <a:spcAft>
                <a:spcPts val="0"/>
              </a:spcAft>
              <a:buNone/>
            </a:pPr>
            <a:r>
              <a:rPr lang="en-CA" sz="2500" dirty="0">
                <a:effectLst/>
                <a:ea typeface="Times New Roman" panose="02020603050405020304" pitchFamily="18" charset="0"/>
              </a:rPr>
              <a:t>Canadian Centre for Justice and Community Safety Statistics</a:t>
            </a:r>
            <a:br>
              <a:rPr lang="en-CA" sz="2500" dirty="0">
                <a:effectLst/>
                <a:ea typeface="Times New Roman" panose="02020603050405020304" pitchFamily="18" charset="0"/>
              </a:rPr>
            </a:br>
            <a:r>
              <a:rPr lang="en-CA" sz="2500" u="sng" dirty="0">
                <a:solidFill>
                  <a:srgbClr val="0563C1"/>
                </a:solidFill>
                <a:effectLst/>
                <a:ea typeface="Times New Roman" panose="02020603050405020304" pitchFamily="18" charset="0"/>
                <a:hlinkClick r:id="rId2"/>
              </a:rPr>
              <a:t>cameron.mcintosh@statcan.gc.ca</a:t>
            </a:r>
            <a:endParaRPr lang="en-CA" sz="2500" u="sng" dirty="0">
              <a:solidFill>
                <a:srgbClr val="0563C1"/>
              </a:solidFill>
              <a:ea typeface="Times New Roman" panose="02020603050405020304" pitchFamily="18" charset="0"/>
            </a:endParaRPr>
          </a:p>
        </p:txBody>
      </p:sp>
    </p:spTree>
    <p:extLst>
      <p:ext uri="{BB962C8B-B14F-4D97-AF65-F5344CB8AC3E}">
        <p14:creationId xmlns:p14="http://schemas.microsoft.com/office/powerpoint/2010/main" val="28538057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5710079|-4252114|-14342875|-15434978|-10997635|Statistics Canada&quot;,&quot;Id&quot;:&quot;661eda26414541769c46a7d8&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New_StatCan_PPT_Theme">
  <a:themeElements>
    <a:clrScheme name="Custom 1">
      <a:dk1>
        <a:sysClr val="windowText" lastClr="000000"/>
      </a:dk1>
      <a:lt1>
        <a:sysClr val="window" lastClr="FFFFFF"/>
      </a:lt1>
      <a:dk2>
        <a:srgbClr val="44546A"/>
      </a:dk2>
      <a:lt2>
        <a:srgbClr val="E7E6E6"/>
      </a:lt2>
      <a:accent1>
        <a:srgbClr val="002060"/>
      </a:accent1>
      <a:accent2>
        <a:srgbClr val="2E75B5"/>
      </a:accent2>
      <a:accent3>
        <a:srgbClr val="9CC3E5"/>
      </a:accent3>
      <a:accent4>
        <a:srgbClr val="C00000"/>
      </a:accent4>
      <a:accent5>
        <a:srgbClr val="C55A11"/>
      </a:accent5>
      <a:accent6>
        <a:srgbClr val="BF9000"/>
      </a:accent6>
      <a:hlink>
        <a:srgbClr val="0563C1"/>
      </a:hlink>
      <a:folHlink>
        <a:srgbClr val="954F72"/>
      </a:folHlink>
    </a:clrScheme>
    <a:fontScheme name="Custom 1">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_StatCan_PPT_Theme" id="{DD4C50A4-FDE7-4A07-978D-CB7476149063}" vid="{CA5A9419-017D-49DD-AAEC-974977B02D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New_StatCan_PPT_Theme</Template>
  <TotalTime>8327</TotalTime>
  <Words>589</Words>
  <Application>Microsoft Office PowerPoint</Application>
  <PresentationFormat>Widescreen</PresentationFormat>
  <Paragraphs>58</Paragraphs>
  <Slides>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Arial</vt:lpstr>
      <vt:lpstr>Calibri</vt:lpstr>
      <vt:lpstr>Cambria</vt:lpstr>
      <vt:lpstr>Courier New</vt:lpstr>
      <vt:lpstr>Lato</vt:lpstr>
      <vt:lpstr>Noto Sans</vt:lpstr>
      <vt:lpstr>Times New Roman</vt:lpstr>
      <vt:lpstr>New_StatCan_PPT_Theme</vt:lpstr>
      <vt:lpstr>At a Glance: Canadian Index of Multiple Deprivation</vt:lpstr>
      <vt:lpstr>Canadian Index of Multiple Deprivation</vt:lpstr>
      <vt:lpstr>Limitations</vt:lpstr>
      <vt:lpstr>THANK YOU!  Questions or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Guttler, Anja (StatCan)</dc:creator>
  <cp:lastModifiedBy>McIntosh, Cameron (he, him | il, lui) (StatCan)</cp:lastModifiedBy>
  <cp:revision>418</cp:revision>
  <dcterms:created xsi:type="dcterms:W3CDTF">2023-03-01T15:12:32Z</dcterms:created>
  <dcterms:modified xsi:type="dcterms:W3CDTF">2024-11-11T21:31:30Z</dcterms:modified>
</cp:coreProperties>
</file>