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K Grotesk Bold" panose="020B0604020202020204" charset="0"/>
      <p:regular r:id="rId13"/>
    </p:embeddedFont>
    <p:embeddedFont>
      <p:font typeface="HK Grotesk Light" panose="020B0604020202020204" charset="0"/>
      <p:regular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A441E6-4F62-DE2F-1846-A6587CA73B75}" v="2" dt="2022-04-12T20:00:16.920"/>
    <p1510:client id="{DD1718B9-7E6F-4142-A4A6-F2E220ED0FE8}" v="32" dt="2022-04-11T14:14:3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, Jason" userId="S::jason.reid@nrcan-rncan.gc.ca::2efc8304-6d1e-4445-9e47-48aaac315fda" providerId="AD" clId="Web-{BADF0E68-AFEF-2BBC-A0D8-560472F5A5D5}"/>
    <pc:docChg chg="mod modMainMaster">
      <pc:chgData name="Reid, Jason" userId="S::jason.reid@nrcan-rncan.gc.ca::2efc8304-6d1e-4445-9e47-48aaac315fda" providerId="AD" clId="Web-{BADF0E68-AFEF-2BBC-A0D8-560472F5A5D5}" dt="2022-04-11T14:08:31.763" v="1" actId="33475"/>
      <pc:docMkLst>
        <pc:docMk/>
      </pc:docMkLst>
      <pc:sldMasterChg chg="addSp">
        <pc:chgData name="Reid, Jason" userId="S::jason.reid@nrcan-rncan.gc.ca::2efc8304-6d1e-4445-9e47-48aaac315fda" providerId="AD" clId="Web-{BADF0E68-AFEF-2BBC-A0D8-560472F5A5D5}" dt="2022-04-11T14:08:31.763" v="0" actId="33475"/>
        <pc:sldMasterMkLst>
          <pc:docMk/>
          <pc:sldMasterMk cId="0" sldId="2147483648"/>
        </pc:sldMasterMkLst>
        <pc:spChg chg="add">
          <ac:chgData name="Reid, Jason" userId="S::jason.reid@nrcan-rncan.gc.ca::2efc8304-6d1e-4445-9e47-48aaac315fda" providerId="AD" clId="Web-{BADF0E68-AFEF-2BBC-A0D8-560472F5A5D5}" dt="2022-04-11T14:08:31.763" v="0" actId="33475"/>
          <ac:spMkLst>
            <pc:docMk/>
            <pc:sldMasterMk cId="0" sldId="2147483648"/>
            <ac:spMk id="8" creationId="{44BAF526-1B29-28BE-689A-0FEB84853FD6}"/>
          </ac:spMkLst>
        </pc:spChg>
      </pc:sldMasterChg>
    </pc:docChg>
  </pc:docChgLst>
  <pc:docChgLst>
    <pc:chgData name="Tardif, Alexandre" userId="S::alexandre.tardif@nrcan-rncan.gc.ca::4aba1448-6b27-4ea8-9076-f6b35269c097" providerId="AD" clId="Web-{C8A441E6-4F62-DE2F-1846-A6587CA73B75}"/>
    <pc:docChg chg="modSld">
      <pc:chgData name="Tardif, Alexandre" userId="S::alexandre.tardif@nrcan-rncan.gc.ca::4aba1448-6b27-4ea8-9076-f6b35269c097" providerId="AD" clId="Web-{C8A441E6-4F62-DE2F-1846-A6587CA73B75}" dt="2022-04-12T20:00:16.920" v="1"/>
      <pc:docMkLst>
        <pc:docMk/>
      </pc:docMkLst>
      <pc:sldChg chg="delSp">
        <pc:chgData name="Tardif, Alexandre" userId="S::alexandre.tardif@nrcan-rncan.gc.ca::4aba1448-6b27-4ea8-9076-f6b35269c097" providerId="AD" clId="Web-{C8A441E6-4F62-DE2F-1846-A6587CA73B75}" dt="2022-04-12T20:00:12.952" v="0"/>
        <pc:sldMkLst>
          <pc:docMk/>
          <pc:sldMk cId="0" sldId="258"/>
        </pc:sldMkLst>
        <pc:picChg chg="del">
          <ac:chgData name="Tardif, Alexandre" userId="S::alexandre.tardif@nrcan-rncan.gc.ca::4aba1448-6b27-4ea8-9076-f6b35269c097" providerId="AD" clId="Web-{C8A441E6-4F62-DE2F-1846-A6587CA73B75}" dt="2022-04-12T20:00:12.952" v="0"/>
          <ac:picMkLst>
            <pc:docMk/>
            <pc:sldMk cId="0" sldId="258"/>
            <ac:picMk id="3" creationId="{00000000-0000-0000-0000-000000000000}"/>
          </ac:picMkLst>
        </pc:picChg>
      </pc:sldChg>
      <pc:sldChg chg="delSp">
        <pc:chgData name="Tardif, Alexandre" userId="S::alexandre.tardif@nrcan-rncan.gc.ca::4aba1448-6b27-4ea8-9076-f6b35269c097" providerId="AD" clId="Web-{C8A441E6-4F62-DE2F-1846-A6587CA73B75}" dt="2022-04-12T20:00:16.920" v="1"/>
        <pc:sldMkLst>
          <pc:docMk/>
          <pc:sldMk cId="0" sldId="259"/>
        </pc:sldMkLst>
        <pc:picChg chg="del">
          <ac:chgData name="Tardif, Alexandre" userId="S::alexandre.tardif@nrcan-rncan.gc.ca::4aba1448-6b27-4ea8-9076-f6b35269c097" providerId="AD" clId="Web-{C8A441E6-4F62-DE2F-1846-A6587CA73B75}" dt="2022-04-12T20:00:16.920" v="1"/>
          <ac:picMkLst>
            <pc:docMk/>
            <pc:sldMk cId="0" sldId="259"/>
            <ac:picMk id="3" creationId="{00000000-0000-0000-0000-000000000000}"/>
          </ac:picMkLst>
        </pc:picChg>
      </pc:sldChg>
    </pc:docChg>
  </pc:docChgLst>
  <pc:docChgLst>
    <pc:chgData name="Mackinnon, William" userId="e9e8eaed-3b35-4d0c-a399-13f73fd23db0" providerId="ADAL" clId="{DD1718B9-7E6F-4142-A4A6-F2E220ED0FE8}"/>
    <pc:docChg chg="custSel modSld modMainMaster replTag">
      <pc:chgData name="Mackinnon, William" userId="e9e8eaed-3b35-4d0c-a399-13f73fd23db0" providerId="ADAL" clId="{DD1718B9-7E6F-4142-A4A6-F2E220ED0FE8}" dt="2022-04-11T14:14:31.248" v="40"/>
      <pc:docMkLst>
        <pc:docMk/>
      </pc:docMkLst>
      <pc:sldChg chg="modSp mod">
        <pc:chgData name="Mackinnon, William" userId="e9e8eaed-3b35-4d0c-a399-13f73fd23db0" providerId="ADAL" clId="{DD1718B9-7E6F-4142-A4A6-F2E220ED0FE8}" dt="2022-04-11T13:38:13.551" v="0" actId="2711"/>
        <pc:sldMkLst>
          <pc:docMk/>
          <pc:sldMk cId="0" sldId="257"/>
        </pc:sldMkLst>
        <pc:spChg chg="mod">
          <ac:chgData name="Mackinnon, William" userId="e9e8eaed-3b35-4d0c-a399-13f73fd23db0" providerId="ADAL" clId="{DD1718B9-7E6F-4142-A4A6-F2E220ED0FE8}" dt="2022-04-11T13:38:13.551" v="0" actId="2711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Mackinnon, William" userId="e9e8eaed-3b35-4d0c-a399-13f73fd23db0" providerId="ADAL" clId="{DD1718B9-7E6F-4142-A4A6-F2E220ED0FE8}" dt="2022-04-11T13:38:24.224" v="1" actId="2711"/>
        <pc:sldMkLst>
          <pc:docMk/>
          <pc:sldMk cId="0" sldId="258"/>
        </pc:sldMkLst>
        <pc:spChg chg="mod">
          <ac:chgData name="Mackinnon, William" userId="e9e8eaed-3b35-4d0c-a399-13f73fd23db0" providerId="ADAL" clId="{DD1718B9-7E6F-4142-A4A6-F2E220ED0FE8}" dt="2022-04-11T13:38:24.224" v="1" actId="2711"/>
          <ac:spMkLst>
            <pc:docMk/>
            <pc:sldMk cId="0" sldId="258"/>
            <ac:spMk id="5" creationId="{00000000-0000-0000-0000-000000000000}"/>
          </ac:spMkLst>
        </pc:spChg>
      </pc:sldChg>
      <pc:sldChg chg="modSp mod">
        <pc:chgData name="Mackinnon, William" userId="e9e8eaed-3b35-4d0c-a399-13f73fd23db0" providerId="ADAL" clId="{DD1718B9-7E6F-4142-A4A6-F2E220ED0FE8}" dt="2022-04-11T13:38:36.498" v="3" actId="2711"/>
        <pc:sldMkLst>
          <pc:docMk/>
          <pc:sldMk cId="0" sldId="259"/>
        </pc:sldMkLst>
        <pc:spChg chg="mod">
          <ac:chgData name="Mackinnon, William" userId="e9e8eaed-3b35-4d0c-a399-13f73fd23db0" providerId="ADAL" clId="{DD1718B9-7E6F-4142-A4A6-F2E220ED0FE8}" dt="2022-04-11T13:38:36.498" v="3" actId="2711"/>
          <ac:spMkLst>
            <pc:docMk/>
            <pc:sldMk cId="0" sldId="259"/>
            <ac:spMk id="6" creationId="{00000000-0000-0000-0000-000000000000}"/>
          </ac:spMkLst>
        </pc:spChg>
        <pc:spChg chg="mod">
          <ac:chgData name="Mackinnon, William" userId="e9e8eaed-3b35-4d0c-a399-13f73fd23db0" providerId="ADAL" clId="{DD1718B9-7E6F-4142-A4A6-F2E220ED0FE8}" dt="2022-04-11T13:38:36.498" v="3" actId="2711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Mackinnon, William" userId="e9e8eaed-3b35-4d0c-a399-13f73fd23db0" providerId="ADAL" clId="{DD1718B9-7E6F-4142-A4A6-F2E220ED0FE8}" dt="2022-04-11T14:13:14.888" v="20" actId="20577"/>
        <pc:sldMkLst>
          <pc:docMk/>
          <pc:sldMk cId="389293548" sldId="260"/>
        </pc:sldMkLst>
        <pc:spChg chg="mod">
          <ac:chgData name="Mackinnon, William" userId="e9e8eaed-3b35-4d0c-a399-13f73fd23db0" providerId="ADAL" clId="{DD1718B9-7E6F-4142-A4A6-F2E220ED0FE8}" dt="2022-04-11T13:39:09.715" v="7" actId="2711"/>
          <ac:spMkLst>
            <pc:docMk/>
            <pc:sldMk cId="389293548" sldId="260"/>
            <ac:spMk id="4" creationId="{00000000-0000-0000-0000-000000000000}"/>
          </ac:spMkLst>
        </pc:spChg>
        <pc:spChg chg="mod">
          <ac:chgData name="Mackinnon, William" userId="e9e8eaed-3b35-4d0c-a399-13f73fd23db0" providerId="ADAL" clId="{DD1718B9-7E6F-4142-A4A6-F2E220ED0FE8}" dt="2022-04-11T14:13:14.888" v="20" actId="20577"/>
          <ac:spMkLst>
            <pc:docMk/>
            <pc:sldMk cId="389293548" sldId="260"/>
            <ac:spMk id="5" creationId="{00000000-0000-0000-0000-000000000000}"/>
          </ac:spMkLst>
        </pc:spChg>
        <pc:spChg chg="mod">
          <ac:chgData name="Mackinnon, William" userId="e9e8eaed-3b35-4d0c-a399-13f73fd23db0" providerId="ADAL" clId="{DD1718B9-7E6F-4142-A4A6-F2E220ED0FE8}" dt="2022-04-11T13:39:09.715" v="7" actId="2711"/>
          <ac:spMkLst>
            <pc:docMk/>
            <pc:sldMk cId="389293548" sldId="260"/>
            <ac:spMk id="6" creationId="{00000000-0000-0000-0000-000000000000}"/>
          </ac:spMkLst>
        </pc:spChg>
      </pc:sldChg>
      <pc:sldMasterChg chg="modSp mod">
        <pc:chgData name="Mackinnon, William" userId="e9e8eaed-3b35-4d0c-a399-13f73fd23db0" providerId="ADAL" clId="{DD1718B9-7E6F-4142-A4A6-F2E220ED0FE8}" dt="2022-04-11T14:14:30.738" v="39" actId="207"/>
        <pc:sldMasterMkLst>
          <pc:docMk/>
          <pc:sldMasterMk cId="0" sldId="2147483648"/>
        </pc:sldMasterMkLst>
        <pc:spChg chg="mod">
          <ac:chgData name="Mackinnon, William" userId="e9e8eaed-3b35-4d0c-a399-13f73fd23db0" providerId="ADAL" clId="{DD1718B9-7E6F-4142-A4A6-F2E220ED0FE8}" dt="2022-04-11T14:14:30.738" v="39" actId="207"/>
          <ac:spMkLst>
            <pc:docMk/>
            <pc:sldMasterMk cId="0" sldId="2147483648"/>
            <ac:spMk id="8" creationId="{44BAF526-1B29-28BE-689A-0FEB84853FD6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D523-E8DA-4B12-908B-6D33AC5A1D0F}" type="datetimeFigureOut">
              <a:rPr lang="en-CA" smtClean="0"/>
              <a:t>2022-04-22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C246-19F4-4430-ABFB-58D3AE9F98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1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1" y="6013491"/>
            <a:ext cx="17101991" cy="1795929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8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7809420"/>
            <a:ext cx="15237840" cy="76308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31007" indent="0">
              <a:buFontTx/>
              <a:buNone/>
              <a:defRPr/>
            </a:lvl2pPr>
            <a:lvl3pPr marL="862013" indent="0">
              <a:buFontTx/>
              <a:buNone/>
              <a:defRPr/>
            </a:lvl3pPr>
            <a:lvl4pPr marL="1204913" indent="0">
              <a:buFontTx/>
              <a:buNone/>
              <a:defRPr/>
            </a:lvl4pPr>
            <a:lvl5pPr marL="1547813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8743951"/>
            <a:ext cx="8629650" cy="538163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  <a:lvl2pPr marL="431007" indent="0">
              <a:buFontTx/>
              <a:buNone/>
              <a:defRPr/>
            </a:lvl2pPr>
            <a:lvl3pPr marL="862013" indent="0">
              <a:buFontTx/>
              <a:buNone/>
              <a:defRPr/>
            </a:lvl3pPr>
            <a:lvl4pPr marL="1204913" indent="0">
              <a:buFontTx/>
              <a:buNone/>
              <a:defRPr/>
            </a:lvl4pPr>
            <a:lvl5pPr marL="1547813" indent="0">
              <a:buFontTx/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23509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AF526-1B29-28BE-689A-0FEB84853FD6}"/>
              </a:ext>
            </a:extLst>
          </p:cNvPr>
          <p:cNvSpPr txBox="1"/>
          <p:nvPr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15201900" y="76200"/>
            <a:ext cx="3032125" cy="184666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K Grotesk Bold" panose="020B0604020202020204" charset="0"/>
                <a:cs typeface="Calibri" panose="020F0502020204030204" pitchFamily="34" charset="0"/>
              </a:rPr>
              <a:t>UNCLASSIFIED</a:t>
            </a:r>
            <a:r>
              <a:rPr lang="en-US" sz="1200">
                <a:solidFill>
                  <a:srgbClr val="000000"/>
                </a:solidFill>
                <a:latin typeface="HK Grotesk Bold" panose="020B0604020202020204" charset="0"/>
                <a:cs typeface="Calibri" panose="020F0502020204030204" pitchFamily="34" charset="0"/>
              </a:rPr>
              <a:t> -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gistry.opendata.aws/radarsat-1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00656"/>
            <a:ext cx="18288000" cy="1905812"/>
          </a:xfrm>
          <a:solidFill>
            <a:schemeClr val="tx2">
              <a:lumMod val="75000"/>
              <a:alpha val="60000"/>
            </a:schemeClr>
          </a:solidFill>
          <a:ln>
            <a:noFill/>
          </a:ln>
        </p:spPr>
        <p:txBody>
          <a:bodyPr vert="horz" lIns="540000" tIns="45720" rIns="91440" bIns="0" rtlCol="0" anchor="b">
            <a:no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Unlocking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Potential of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Cloud - </a:t>
            </a:r>
            <a:r>
              <a:rPr lang="en-C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CSPS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357233"/>
            <a:ext cx="18288000" cy="763080"/>
          </a:xfrm>
          <a:solidFill>
            <a:schemeClr val="tx2">
              <a:lumMod val="75000"/>
              <a:alpha val="62000"/>
            </a:schemeClr>
          </a:solidFill>
        </p:spPr>
        <p:txBody>
          <a:bodyPr vert="horz" lIns="540000" tIns="45720" rIns="91440" bIns="45720" rtlCol="0" anchor="b" anchorCtr="0">
            <a:normAutofit/>
          </a:bodyPr>
          <a:lstStyle/>
          <a:p>
            <a:r>
              <a:rPr lang="en-US" dirty="0" smtClean="0"/>
              <a:t>Canada Center for Mapping an Earth Observation (CCMEO) – Cloud-based Solutions Overview 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C6DC1A-78B1-4B5B-94F9-5B31B11A308A}"/>
              </a:ext>
            </a:extLst>
          </p:cNvPr>
          <p:cNvSpPr txBox="1">
            <a:spLocks/>
          </p:cNvSpPr>
          <p:nvPr/>
        </p:nvSpPr>
        <p:spPr>
          <a:xfrm>
            <a:off x="514350" y="9266886"/>
            <a:ext cx="3207645" cy="763080"/>
          </a:xfrm>
          <a:prstGeom prst="rect">
            <a:avLst/>
          </a:prstGeom>
        </p:spPr>
        <p:txBody>
          <a:bodyPr vert="horz" lIns="68580" tIns="68580" rIns="137160" bIns="6858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None/>
              <a:tabLst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73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46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5000"/>
              <a:buFontTx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32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SzPct val="110000"/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318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Arial"/>
                <a:cs typeface="Arial"/>
              </a:rPr>
              <a:t>April 12th, </a:t>
            </a:r>
            <a:r>
              <a:rPr lang="en-US" sz="3000" dirty="0">
                <a:latin typeface="Arial"/>
                <a:cs typeface="Arial"/>
              </a:rPr>
              <a:t>2022 </a:t>
            </a:r>
            <a:endParaRPr lang="en-US" sz="3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243924"/>
            <a:ext cx="18288000" cy="763080"/>
          </a:xfrm>
          <a:solidFill>
            <a:schemeClr val="tx2">
              <a:lumMod val="75000"/>
              <a:alpha val="62000"/>
            </a:schemeClr>
          </a:solidFill>
        </p:spPr>
        <p:txBody>
          <a:bodyPr vert="horz" lIns="540000" tIns="45720" rIns="91440" bIns="45720" rtlCol="0" anchor="b" anchorCtr="0">
            <a:normAutofit/>
          </a:bodyPr>
          <a:lstStyle/>
          <a:p>
            <a:r>
              <a:rPr lang="en-US" dirty="0" smtClean="0"/>
              <a:t>Alexandre Tardif (alexandre.tardif@nrcan-rncan.gc.ca)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0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3450" y="981075"/>
            <a:ext cx="13244451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>
                <a:solidFill>
                  <a:srgbClr val="171717"/>
                </a:solidFill>
                <a:latin typeface="Calibri"/>
                <a:cs typeface="Calibri"/>
              </a:rPr>
              <a:t>DELIVERING ON OUTCOMES</a:t>
            </a:r>
          </a:p>
        </p:txBody>
      </p:sp>
      <p:sp>
        <p:nvSpPr>
          <p:cNvPr id="3" name="AutoShape 3"/>
          <p:cNvSpPr/>
          <p:nvPr/>
        </p:nvSpPr>
        <p:spPr>
          <a:xfrm>
            <a:off x="972486" y="2379956"/>
            <a:ext cx="567597" cy="109323"/>
          </a:xfrm>
          <a:prstGeom prst="rect">
            <a:avLst/>
          </a:prstGeom>
          <a:solidFill>
            <a:srgbClr val="171717"/>
          </a:solidFill>
        </p:spPr>
      </p:sp>
      <p:sp>
        <p:nvSpPr>
          <p:cNvPr id="4" name="TextBox 4"/>
          <p:cNvSpPr txBox="1"/>
          <p:nvPr/>
        </p:nvSpPr>
        <p:spPr>
          <a:xfrm>
            <a:off x="1000125" y="2822739"/>
            <a:ext cx="16259175" cy="622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750">
                <a:solidFill>
                  <a:srgbClr val="171717"/>
                </a:solidFill>
                <a:latin typeface="HK Grotesk Light"/>
              </a:rPr>
              <a:t>CCMEO helps to deliver outcomes such as cumulative effects, open government, resource development consultations, major projects, clean energy, emergency and hazard management. </a:t>
            </a:r>
            <a:endParaRPr lang="en-US">
              <a:latin typeface="HK Grotesk Light"/>
            </a:endParaRPr>
          </a:p>
          <a:p>
            <a:pPr>
              <a:lnSpc>
                <a:spcPts val="2799"/>
              </a:lnSpc>
            </a:pPr>
            <a:endParaRPr lang="en-US" sz="2750">
              <a:solidFill>
                <a:srgbClr val="171717"/>
              </a:solidFill>
              <a:latin typeface="HK Grotesk Light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750">
                <a:solidFill>
                  <a:srgbClr val="171717"/>
                </a:solidFill>
                <a:latin typeface="HK Grotesk Light"/>
              </a:rPr>
              <a:t>During the early days of the pandemic, we established a multi-jurisdictional cloud environment to maximize the effectiveness and efficiency of data sharing and analysis, data collection and reporting on COVID-19.</a:t>
            </a:r>
          </a:p>
          <a:p>
            <a:pPr>
              <a:lnSpc>
                <a:spcPts val="2799"/>
              </a:lnSpc>
            </a:pPr>
            <a:endParaRPr lang="en-US" sz="2750">
              <a:solidFill>
                <a:srgbClr val="171717"/>
              </a:solidFill>
              <a:latin typeface="HK Grotesk Light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750">
                <a:solidFill>
                  <a:srgbClr val="171717"/>
                </a:solidFill>
                <a:latin typeface="HK Grotesk Light"/>
              </a:rPr>
              <a:t>We work with multiple cloud providers, including most recently Google in establishing best-in-class geospatial technology, and are currently piloting the use of Google Earth Engine for advanced earth observation analysis, and a platform for scientific use. </a:t>
            </a:r>
            <a:endParaRPr lang="en-US" sz="2750">
              <a:solidFill>
                <a:srgbClr val="171717"/>
              </a:solidFill>
              <a:latin typeface="HK Grotesk Light"/>
              <a:ea typeface="+mn-lt"/>
              <a:cs typeface="+mn-lt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endParaRPr lang="en-US" sz="2750">
              <a:latin typeface="HK Grotesk Light"/>
              <a:ea typeface="+mn-lt"/>
              <a:cs typeface="+mn-lt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750">
                <a:latin typeface="HK Grotesk Light"/>
                <a:ea typeface="+mn-lt"/>
                <a:cs typeface="+mn-lt"/>
              </a:rPr>
              <a:t>With the second largest landmass on earth and the longest coastline in the world</a:t>
            </a:r>
            <a:r>
              <a:rPr lang="en-US" sz="2750">
                <a:solidFill>
                  <a:srgbClr val="000000"/>
                </a:solidFill>
                <a:latin typeface="HK Grotesk Light"/>
                <a:cs typeface="Calibri"/>
              </a:rPr>
              <a:t>, </a:t>
            </a:r>
            <a:r>
              <a:rPr lang="en-US" sz="2750">
                <a:latin typeface="HK Grotesk Light"/>
                <a:ea typeface="+mn-lt"/>
                <a:cs typeface="+mn-lt"/>
              </a:rPr>
              <a:t>the GC relies on satellite technology to support economic development of Canada's natural resources, the North, safety, security, sovereignty, and environmental monitoring. </a:t>
            </a:r>
            <a:endParaRPr lang="en-US" sz="2750">
              <a:solidFill>
                <a:srgbClr val="171717"/>
              </a:solidFill>
              <a:latin typeface="HK Grotesk Light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endParaRPr lang="en-US" sz="2750">
              <a:solidFill>
                <a:srgbClr val="171717"/>
              </a:solidFill>
              <a:latin typeface="HK Grotesk Light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endParaRPr lang="en-US" sz="2750">
              <a:solidFill>
                <a:srgbClr val="171717"/>
              </a:solidFill>
              <a:latin typeface="HK Grotesk Light"/>
            </a:endParaRPr>
          </a:p>
          <a:p>
            <a:pPr>
              <a:lnSpc>
                <a:spcPts val="3919"/>
              </a:lnSpc>
            </a:pPr>
            <a:endParaRPr lang="en-US" sz="2750">
              <a:solidFill>
                <a:srgbClr val="171717"/>
              </a:solidFill>
              <a:latin typeface="HK Grotesk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0125" y="1857497"/>
            <a:ext cx="10355324" cy="378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b="1">
                <a:solidFill>
                  <a:srgbClr val="171717"/>
                </a:solidFill>
                <a:latin typeface="Calibri"/>
                <a:cs typeface="Calibri"/>
              </a:rPr>
              <a:t>CANADA CENTRE FOR MAPPING AND EARTH OBSERVATION (CCMEO)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2486" y="2379956"/>
            <a:ext cx="567597" cy="109323"/>
          </a:xfrm>
          <a:prstGeom prst="rect">
            <a:avLst/>
          </a:prstGeom>
          <a:solidFill>
            <a:srgbClr val="17171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70150" y="9148977"/>
            <a:ext cx="954839" cy="977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87285" y="3106177"/>
            <a:ext cx="6481619" cy="3901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33450" y="981075"/>
            <a:ext cx="13244451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 dirty="0">
                <a:solidFill>
                  <a:srgbClr val="171717"/>
                </a:solidFill>
                <a:latin typeface="Calibri"/>
                <a:cs typeface="Calibri"/>
              </a:rPr>
              <a:t>GEO.CA </a:t>
            </a:r>
            <a:endParaRPr lang="en-US" sz="4800" dirty="0">
              <a:solidFill>
                <a:srgbClr val="171717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125" y="2822739"/>
            <a:ext cx="8662669" cy="7664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 dirty="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CCMEO actively works with organizations to publish and make discoverable over 7200 layers of from-the-source, interoperable geospatial data layers, supported by ISO standard metadata, available to federal employees and the public for analysis and decision support. 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 dirty="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GEO.CA is a partnership between multiple jurisdictions, including Provinces and Territories through the Canadian Council of Geomatics (CCOG) to showcase our collection geospatial knowledge.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 dirty="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Building on years of development we maximize the value of Canada's geospatial assets, and make our open geospatial information even more accessible to everyone.</a:t>
            </a:r>
          </a:p>
          <a:p>
            <a:pPr>
              <a:lnSpc>
                <a:spcPts val="2799"/>
              </a:lnSpc>
            </a:pPr>
            <a:endParaRPr lang="en-US" sz="2800" dirty="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 dirty="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GEO.CA will be available publicly in the coming weeks.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171717"/>
              </a:solidFill>
              <a:latin typeface="HK Grotesk Light" panose="020B0604020202020204" charset="0"/>
            </a:endParaRP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171717"/>
              </a:solidFill>
              <a:latin typeface="HK Grotesk Light" panose="020B06040202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125" y="1857497"/>
            <a:ext cx="11184418" cy="78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en-US" sz="2400" b="1" dirty="0">
                <a:solidFill>
                  <a:srgbClr val="171717"/>
                </a:solidFill>
                <a:latin typeface="Calibri"/>
                <a:cs typeface="Calibri"/>
              </a:rPr>
              <a:t>THE DEFINITIVE SOURCE FOR CANADA’S OPEN GEOSPATIAL RESOURCES</a:t>
            </a:r>
          </a:p>
          <a:p>
            <a:pPr>
              <a:lnSpc>
                <a:spcPts val="3132"/>
              </a:lnSpc>
            </a:pPr>
            <a:endParaRPr lang="en-US" sz="2409" dirty="0">
              <a:solidFill>
                <a:srgbClr val="171717"/>
              </a:solidFill>
              <a:latin typeface="HK Grotesk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2486" y="2379956"/>
            <a:ext cx="567597" cy="109323"/>
          </a:xfrm>
          <a:prstGeom prst="rect">
            <a:avLst/>
          </a:prstGeom>
          <a:solidFill>
            <a:srgbClr val="171717"/>
          </a:solidFill>
        </p:spPr>
      </p:sp>
      <p:sp>
        <p:nvSpPr>
          <p:cNvPr id="4" name="TextBox 4"/>
          <p:cNvSpPr txBox="1"/>
          <p:nvPr/>
        </p:nvSpPr>
        <p:spPr>
          <a:xfrm>
            <a:off x="933450" y="981075"/>
            <a:ext cx="13244451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>
                <a:solidFill>
                  <a:srgbClr val="171717"/>
                </a:solidFill>
                <a:latin typeface="Calibri"/>
                <a:cs typeface="Calibri"/>
              </a:rPr>
              <a:t>THE POWER OF THE CLOUD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0125" y="2822739"/>
            <a:ext cx="8662669" cy="768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On March 13th,2020 CCMEO FGP's assistance was requested by the Public Health Agency (PHAC), Statistics Canada (</a:t>
            </a:r>
            <a:r>
              <a:rPr lang="en-US" sz="2800" err="1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StatCan</a:t>
            </a: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) and </a:t>
            </a:r>
            <a:r>
              <a:rPr lang="en-US" sz="2800" err="1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NRCan's</a:t>
            </a: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 Emergency Geomatics Services.</a:t>
            </a:r>
          </a:p>
          <a:p>
            <a:pPr>
              <a:lnSpc>
                <a:spcPts val="2799"/>
              </a:lnSpc>
            </a:pPr>
            <a:endParaRPr lang="en-US" sz="280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This required authoritative geospatial data from the source, for the country, accessed by multiple organizations, visualized in an epidemiologically-sound manner, and published for Canadians.</a:t>
            </a:r>
          </a:p>
          <a:p>
            <a:pPr>
              <a:lnSpc>
                <a:spcPts val="2799"/>
              </a:lnSpc>
            </a:pPr>
            <a:endParaRPr lang="en-US" sz="280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We created a multi-departmental, geospatially enabled cloud environment, with high availability and reliability, with the appropriate tools, accessible by many departments.  </a:t>
            </a:r>
          </a:p>
          <a:p>
            <a:pPr>
              <a:lnSpc>
                <a:spcPts val="2799"/>
              </a:lnSpc>
            </a:pPr>
            <a:endParaRPr lang="en-US" sz="280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The next steps would include fully deploying a multi-jurisdictional geospatial infrastructure to enable more effective data collection, storage, access, and discovery for future emergencies.</a:t>
            </a:r>
          </a:p>
          <a:p>
            <a:pPr>
              <a:lnSpc>
                <a:spcPts val="2799"/>
              </a:lnSpc>
            </a:pPr>
            <a:endParaRPr lang="en-US" sz="2799">
              <a:solidFill>
                <a:srgbClr val="171717"/>
              </a:solidFill>
              <a:latin typeface="HK Grotesk Light" panose="020B0604020202020204" charset="0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171717"/>
              </a:solidFill>
              <a:latin typeface="HK Grotesk Light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0125" y="1857497"/>
            <a:ext cx="11184418" cy="38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en-US" sz="2400" b="1">
                <a:solidFill>
                  <a:srgbClr val="171717"/>
                </a:solidFill>
                <a:latin typeface="Calibri"/>
                <a:cs typeface="Calibri"/>
              </a:rPr>
              <a:t>GIVING CANADIANS AUTHORITATIVE INFORMATION ON COVID-19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18139" y="2765589"/>
            <a:ext cx="7729431" cy="4560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2486" y="2379956"/>
            <a:ext cx="567597" cy="109323"/>
          </a:xfrm>
          <a:prstGeom prst="rect">
            <a:avLst/>
          </a:prstGeom>
          <a:solidFill>
            <a:srgbClr val="17171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29081"/>
          <a:stretch>
            <a:fillRect/>
          </a:stretch>
        </p:blipFill>
        <p:spPr>
          <a:xfrm>
            <a:off x="10225783" y="2434617"/>
            <a:ext cx="7421787" cy="31188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81075"/>
            <a:ext cx="16714120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>
                <a:solidFill>
                  <a:srgbClr val="171717"/>
                </a:solidFill>
                <a:latin typeface="Calibri"/>
                <a:cs typeface="Calibri"/>
              </a:rPr>
              <a:t>A MODERN PLATFORM FOR ENABLING SCIENCE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0125" y="2822739"/>
            <a:ext cx="8662669" cy="323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Natural Resources Canada (</a:t>
            </a:r>
            <a:r>
              <a:rPr lang="en-US" sz="2800" err="1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NRCan</a:t>
            </a: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), Agriculture and Agri-Food Canada (AAFC) and Google have launched the Google Cloud Environment for Scientific Use project.</a:t>
            </a:r>
          </a:p>
          <a:p>
            <a:pPr>
              <a:lnSpc>
                <a:spcPts val="2799"/>
              </a:lnSpc>
            </a:pPr>
            <a:endParaRPr lang="en-US" sz="280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This is a proof of concept that currently supports 17 pilot projects, as well as 12 new projects in the new fiscal year, designed to bridge the operational gap within </a:t>
            </a:r>
            <a:r>
              <a:rPr lang="en-US" sz="2800" err="1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NRCan’s</a:t>
            </a:r>
            <a:r>
              <a:rPr lang="en-US" sz="280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 scientific community.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0125" y="1857497"/>
            <a:ext cx="11184418" cy="38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en-US" sz="2400">
                <a:solidFill>
                  <a:srgbClr val="171717"/>
                </a:solidFill>
                <a:latin typeface="HK Grotesk Bold"/>
              </a:rPr>
              <a:t> </a:t>
            </a:r>
            <a:r>
              <a:rPr lang="en-US" sz="2400" b="1">
                <a:solidFill>
                  <a:srgbClr val="171717"/>
                </a:solidFill>
                <a:latin typeface="Calibri"/>
                <a:cs typeface="Calibri"/>
              </a:rPr>
              <a:t>GOOGLE CLOUD ENVIRONMENT FOR SCIENTIFIC 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930" y="6373859"/>
            <a:ext cx="15857422" cy="2526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75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The pilot tests a Geo-Solution Suite that combines innovation, security and high performance, providing an environment that enables </a:t>
            </a:r>
            <a:r>
              <a:rPr lang="en-US" sz="2750" err="1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NRCan’s</a:t>
            </a:r>
            <a:r>
              <a:rPr lang="en-US" sz="275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 scientific community to create breakthroughs and accelerate the progress in natural sciences. </a:t>
            </a:r>
          </a:p>
          <a:p>
            <a:pPr>
              <a:lnSpc>
                <a:spcPts val="2799"/>
              </a:lnSpc>
            </a:pPr>
            <a:endParaRPr lang="en-US" sz="275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 marL="603885" lvl="1" indent="-302260">
              <a:lnSpc>
                <a:spcPts val="2799"/>
              </a:lnSpc>
              <a:buFont typeface="Arial"/>
              <a:buChar char="•"/>
            </a:pPr>
            <a:r>
              <a:rPr lang="en-US" sz="2750">
                <a:solidFill>
                  <a:srgbClr val="171717"/>
                </a:solidFill>
                <a:latin typeface="HK Grotesk Light" panose="020B0604020202020204" charset="0"/>
                <a:cs typeface="Calibri"/>
              </a:rPr>
              <a:t>The proof of concept (POC) demonstrates how Google Cloud technology can be leveraged to deploy a geospatial solution suite / scientific platform that supports evidence-based decision making and world-class research by providing integrated, on-demand, technological resources at a fixed cost.</a:t>
            </a:r>
            <a:r>
              <a:rPr lang="en-US" sz="2750">
                <a:solidFill>
                  <a:srgbClr val="171717"/>
                </a:solidFill>
                <a:latin typeface="HK Grotesk Light" panose="020B0604020202020204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2486" y="2379956"/>
            <a:ext cx="567597" cy="109323"/>
          </a:xfrm>
          <a:prstGeom prst="rect">
            <a:avLst/>
          </a:prstGeom>
          <a:solidFill>
            <a:srgbClr val="171717"/>
          </a:solidFill>
        </p:spPr>
      </p:sp>
      <p:sp>
        <p:nvSpPr>
          <p:cNvPr id="4" name="TextBox 4"/>
          <p:cNvSpPr txBox="1"/>
          <p:nvPr/>
        </p:nvSpPr>
        <p:spPr>
          <a:xfrm>
            <a:off x="933450" y="981075"/>
            <a:ext cx="13244451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>
                <a:solidFill>
                  <a:srgbClr val="171717"/>
                </a:solidFill>
                <a:latin typeface="HK Grotesk Bold" panose="020B0604020202020204" charset="0"/>
                <a:cs typeface="Calibri"/>
              </a:rPr>
              <a:t>EARTH OBSERVATION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3544" y="2822739"/>
            <a:ext cx="11932180" cy="550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8825" lvl="1" indent="-457200">
              <a:lnSpc>
                <a:spcPts val="2799"/>
              </a:lnSpc>
              <a:buFont typeface="Arial"/>
              <a:buChar char="•"/>
            </a:pP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EODMS is a site provided by </a:t>
            </a:r>
            <a:r>
              <a:rPr lang="en-US" sz="2750" err="1">
                <a:latin typeface="HK Grotesk Light" panose="020B0604020202020204" charset="0"/>
                <a:ea typeface="+mn-lt"/>
                <a:cs typeface="+mn-lt"/>
              </a:rPr>
              <a:t>NRCan</a:t>
            </a: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 open to the public to discover and download authoritative Canadian Earth Observation (EO) satellite data.</a:t>
            </a:r>
          </a:p>
          <a:p>
            <a:pPr marL="758825" lvl="1" indent="-457200">
              <a:lnSpc>
                <a:spcPts val="2799"/>
              </a:lnSpc>
              <a:buFont typeface="Arial"/>
              <a:buChar char="•"/>
            </a:pPr>
            <a:endParaRPr lang="en-US" sz="2750">
              <a:latin typeface="HK Grotesk Light" panose="020B0604020202020204" charset="0"/>
              <a:ea typeface="+mn-lt"/>
              <a:cs typeface="+mn-lt"/>
            </a:endParaRPr>
          </a:p>
          <a:p>
            <a:pPr marL="758825" lvl="1" indent="-457200">
              <a:lnSpc>
                <a:spcPts val="2799"/>
              </a:lnSpc>
              <a:buFont typeface="Arial"/>
              <a:buChar char="•"/>
            </a:pP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Current datasets include all RADARSAT data since 1995 including up-to-the-hour RCM and COGs on AWS: </a:t>
            </a:r>
            <a:r>
              <a:rPr lang="en-US" sz="2750">
                <a:latin typeface="HK Grotesk Light" panose="020B0604020202020204" charset="0"/>
                <a:ea typeface="+mn-lt"/>
                <a:cs typeface="+mn-lt"/>
                <a:hlinkClick r:id="rId2"/>
              </a:rPr>
              <a:t>https://registry.opendata.aws/radarsat-1/</a:t>
            </a: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, Canada Lands Air Photos and the National Air Photo Library, all commercial imagery procured by the GC.</a:t>
            </a:r>
          </a:p>
          <a:p>
            <a:pPr marL="758825" lvl="1" indent="-457200">
              <a:lnSpc>
                <a:spcPts val="2799"/>
              </a:lnSpc>
              <a:buFont typeface="Arial"/>
              <a:buChar char="•"/>
            </a:pPr>
            <a:endParaRPr lang="en-US" sz="2750">
              <a:latin typeface="HK Grotesk Light" panose="020B0604020202020204" charset="0"/>
              <a:ea typeface="+mn-lt"/>
              <a:cs typeface="+mn-lt"/>
            </a:endParaRPr>
          </a:p>
          <a:p>
            <a:pPr marL="758825" lvl="1" indent="-457200">
              <a:lnSpc>
                <a:spcPts val="2799"/>
              </a:lnSpc>
              <a:buFont typeface="Arial,Sans-Serif"/>
              <a:buChar char="•"/>
            </a:pP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AWS</a:t>
            </a:r>
            <a:r>
              <a:rPr lang="en-US" sz="2750">
                <a:solidFill>
                  <a:srgbClr val="000000"/>
                </a:solidFill>
                <a:latin typeface="HK Grotesk Light" panose="020B0604020202020204" charset="0"/>
                <a:cs typeface="Calibri"/>
              </a:rPr>
              <a:t>? </a:t>
            </a: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So What? </a:t>
            </a:r>
            <a:r>
              <a:rPr lang="en-US" sz="2750">
                <a:solidFill>
                  <a:srgbClr val="171717"/>
                </a:solidFill>
                <a:latin typeface="HK Grotesk Light" panose="020B0604020202020204" charset="0"/>
                <a:ea typeface="+mn-lt"/>
                <a:cs typeface="+mn-lt"/>
              </a:rPr>
              <a:t>On April 01 2022, CCMEO EODMS migrated to AWS. This means E</a:t>
            </a:r>
            <a:r>
              <a:rPr lang="en-US" sz="2750">
                <a:latin typeface="HK Grotesk Light" panose="020B0604020202020204" charset="0"/>
                <a:ea typeface="+mn-lt"/>
                <a:cs typeface="+mn-lt"/>
              </a:rPr>
              <a:t>O data will get to decision makers faster, with more stability and consistency.</a:t>
            </a:r>
            <a:endParaRPr lang="en-US" sz="275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>
              <a:lnSpc>
                <a:spcPts val="2799"/>
              </a:lnSpc>
            </a:pPr>
            <a:endParaRPr lang="en-US" sz="2750">
              <a:solidFill>
                <a:srgbClr val="171717"/>
              </a:solidFill>
              <a:latin typeface="HK Grotesk Light" panose="020B0604020202020204" charset="0"/>
              <a:cs typeface="Calibri"/>
            </a:endParaRPr>
          </a:p>
          <a:p>
            <a:pPr>
              <a:lnSpc>
                <a:spcPts val="2799"/>
              </a:lnSpc>
            </a:pPr>
            <a:endParaRPr lang="en-US" sz="2799">
              <a:solidFill>
                <a:srgbClr val="171717"/>
              </a:solidFill>
              <a:latin typeface="HK Grotesk Light" panose="020B0604020202020204" charset="0"/>
            </a:endParaRPr>
          </a:p>
          <a:p>
            <a:pPr>
              <a:lnSpc>
                <a:spcPts val="3919"/>
              </a:lnSpc>
            </a:pPr>
            <a:endParaRPr lang="en-US" sz="2799">
              <a:solidFill>
                <a:srgbClr val="171717"/>
              </a:solidFill>
              <a:latin typeface="HK Grotesk Light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3544" y="1857497"/>
            <a:ext cx="12805882" cy="390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32"/>
              </a:lnSpc>
            </a:pPr>
            <a:r>
              <a:rPr lang="en-US" sz="2400" b="1">
                <a:solidFill>
                  <a:srgbClr val="171717"/>
                </a:solidFill>
                <a:latin typeface="HK Grotesk Bold" panose="020B0604020202020204" charset="0"/>
                <a:cs typeface="Calibri"/>
              </a:rPr>
              <a:t>PROVIDING NEAR-REALTIME EO DATA FROM SPACE TO THE CLOUD IN MINUTES</a:t>
            </a:r>
            <a:endParaRPr lang="en-US" sz="2409" b="1">
              <a:solidFill>
                <a:srgbClr val="171717"/>
              </a:solidFill>
              <a:latin typeface="HK Grotesk Bold" panose="020B0604020202020204" charset="0"/>
              <a:cs typeface="Calibri"/>
            </a:endParaRP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757CC29A-D837-572E-4C50-FA691349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208" y="363278"/>
            <a:ext cx="3858736" cy="95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240108|-11700327|-8754175|-9605520|-12039861|NRCan&quot;,&quot;Id&quot;:&quot;6262de9f45323318ac395b63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699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HK Grotesk Bold</vt:lpstr>
      <vt:lpstr>HK Grotesk Light</vt:lpstr>
      <vt:lpstr>Arial</vt:lpstr>
      <vt:lpstr>Arial,Sans-Serif</vt:lpstr>
      <vt:lpstr>Office Theme</vt:lpstr>
      <vt:lpstr>Unlocking the Potential of Cloud - CSPS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CSPS CCMEO Presentation</dc:title>
  <dc:creator>Tardif, Alexandre</dc:creator>
  <cp:lastModifiedBy>Tardif, Alexandre</cp:lastModifiedBy>
  <cp:revision>8</cp:revision>
  <dcterms:created xsi:type="dcterms:W3CDTF">2006-08-16T00:00:00Z</dcterms:created>
  <dcterms:modified xsi:type="dcterms:W3CDTF">2022-04-22T16:58:12Z</dcterms:modified>
  <dc:identifier>DAE9PRj_2tI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9619fd-75dc-48cb-820d-8f683a95dd8b_Name">
    <vt:lpwstr>Unclassified - Non classifié</vt:lpwstr>
  </property>
  <property fmtid="{D5CDD505-2E9C-101B-9397-08002B2CF9AE}" pid="3" name="MSIP_Label_219619fd-75dc-48cb-820d-8f683a95dd8b_SiteId">
    <vt:lpwstr>05c95b33-90ca-49d5-b644-288b930b912b</vt:lpwstr>
  </property>
  <property fmtid="{D5CDD505-2E9C-101B-9397-08002B2CF9AE}" pid="4" name="MSIP_Label_219619fd-75dc-48cb-820d-8f683a95dd8b_Enabled">
    <vt:lpwstr>true</vt:lpwstr>
  </property>
  <property fmtid="{D5CDD505-2E9C-101B-9397-08002B2CF9AE}" pid="5" name="ClassificationContentMarkingHeaderLocations">
    <vt:lpwstr>Office Theme:8</vt:lpwstr>
  </property>
  <property fmtid="{D5CDD505-2E9C-101B-9397-08002B2CF9AE}" pid="6" name="MSIP_Label_219619fd-75dc-48cb-820d-8f683a95dd8b_Method">
    <vt:lpwstr>Privileged</vt:lpwstr>
  </property>
  <property fmtid="{D5CDD505-2E9C-101B-9397-08002B2CF9AE}" pid="7" name="MSIP_Label_219619fd-75dc-48cb-820d-8f683a95dd8b_SetDate">
    <vt:lpwstr>2022-04-11T14:08:31Z</vt:lpwstr>
  </property>
  <property fmtid="{D5CDD505-2E9C-101B-9397-08002B2CF9AE}" pid="8" name="MSIP_Label_219619fd-75dc-48cb-820d-8f683a95dd8b_ActionId">
    <vt:lpwstr>7e1d61b7-cc07-4d7c-ad55-b73cc573a3a3</vt:lpwstr>
  </property>
  <property fmtid="{D5CDD505-2E9C-101B-9397-08002B2CF9AE}" pid="9" name="ClassificationContentMarkingHeaderText">
    <vt:lpwstr>UNCLASSIFIED - NON CLASSIFIÉ</vt:lpwstr>
  </property>
  <property fmtid="{D5CDD505-2E9C-101B-9397-08002B2CF9AE}" pid="10" name="MSIP_Label_219619fd-75dc-48cb-820d-8f683a95dd8b_ContentBits">
    <vt:lpwstr>1</vt:lpwstr>
  </property>
</Properties>
</file>