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654" r:id="rId2"/>
    <p:sldId id="6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2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E46E2-3157-4D6E-93DF-0CD9B33F737D}" type="datetimeFigureOut">
              <a:rPr lang="en-CA" smtClean="0"/>
              <a:t>2022-12-02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21055-A21D-433A-A62A-F6073816E2F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89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59C4A-5CDD-4F5B-B94E-33BA55ED4B2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2217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F67D70-D162-4FD9-8C1F-B67D51BDC28D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01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7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5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41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838200" y="1294410"/>
            <a:ext cx="10515600" cy="89504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2303813"/>
            <a:ext cx="10515600" cy="36567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latin typeface="Arial MT Std"/>
                <a:ea typeface="Arial MT Std"/>
                <a:cs typeface="Arial MT Std"/>
                <a:sym typeface="Arial MT Std"/>
              </a:defRPr>
            </a:lvl1pPr>
            <a:lvl2pPr marL="711200" indent="-254000">
              <a:defRPr sz="2000">
                <a:latin typeface="Arial MT Std"/>
                <a:ea typeface="Arial MT Std"/>
                <a:cs typeface="Arial MT Std"/>
                <a:sym typeface="Arial MT Std"/>
              </a:defRPr>
            </a:lvl2pPr>
            <a:lvl3pPr marL="1200150" indent="-285750">
              <a:defRPr sz="2000">
                <a:latin typeface="Arial MT Std"/>
                <a:ea typeface="Arial MT Std"/>
                <a:cs typeface="Arial MT Std"/>
                <a:sym typeface="Arial MT Std"/>
              </a:defRPr>
            </a:lvl3pPr>
            <a:lvl4pPr marL="1698171" indent="-326571">
              <a:defRPr sz="2000">
                <a:latin typeface="Arial MT Std"/>
                <a:ea typeface="Arial MT Std"/>
                <a:cs typeface="Arial MT Std"/>
                <a:sym typeface="Arial MT Std"/>
              </a:defRPr>
            </a:lvl4pPr>
            <a:lvl5pPr marL="2155371" indent="-326571">
              <a:defRPr sz="2000">
                <a:latin typeface="Arial MT Std"/>
                <a:ea typeface="Arial MT Std"/>
                <a:cs typeface="Arial MT Std"/>
                <a:sym typeface="Arial MT St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AA5C5F08-60F4-F149-982A-FED8D367D34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765EE-06A2-7743-970E-C2F6C513A23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8950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7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0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0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9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4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5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2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5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atcan.gc.ca/fr/themes-debut/genre_diversite_et_inclusion" TargetMode="External"/><Relationship Id="rId3" Type="http://schemas.openxmlformats.org/officeDocument/2006/relationships/notesSlide" Target="../notesSlides/notesSlide2.xml"/><Relationship Id="rId7" Type="http://schemas.openxmlformats.org/officeDocument/2006/relationships/hyperlink" Target="https://www23.statcan.gc.ca/imdb/p3Var_f.pl?Function=DEC&amp;Id=2410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hyperlink" Target="https://www23.statcan.gc.ca/imdb/p3Var_f.pl?Function=DEC&amp;Id=410445" TargetMode="External"/><Relationship Id="rId5" Type="http://schemas.openxmlformats.org/officeDocument/2006/relationships/hyperlink" Target="https://www.statcan.gc.ca/fr/concepts/ndd" TargetMode="External"/><Relationship Id="rId4" Type="http://schemas.openxmlformats.org/officeDocument/2006/relationships/hyperlink" Target="https://www150.statcan.gc.ca/n1/pub/11-627-m/11-627-m2021092-fr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E649A7-619F-4E58-959C-E6DE2D8C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" y="257499"/>
            <a:ext cx="10515600" cy="1325563"/>
          </a:xfrm>
        </p:spPr>
        <p:txBody>
          <a:bodyPr/>
          <a:lstStyle/>
          <a:p>
            <a:r>
              <a:rPr lang="fr-FR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LES CINQ ÉLÉMENTS DU PLAN D'ACTION SUR LES DONNÉES DÉSAGRÉGÉES</a:t>
            </a:r>
            <a:endParaRPr lang="en-CA" sz="3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700" y="4112116"/>
            <a:ext cx="2387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</a:rPr>
              <a:t>Santé de la population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</a:rPr>
              <a:t>Marché du travail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</a:rPr>
              <a:t>Situation des entreprises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</a:rPr>
              <a:t>Cohésion et identité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</a:rPr>
              <a:t>Conseils d’administration d’organismes sans but lucratif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</a:rPr>
              <a:t>Justice et sécurité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</a:rPr>
              <a:t>Projections démographiques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</a:rPr>
              <a:t>Nouvelles données administratives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5100" y="4173671"/>
            <a:ext cx="2387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Acceptabilité sociale et confiance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Communautés autochtones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Gouvernements et organisations non gouvernementales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Groupes de diversité</a:t>
            </a:r>
          </a:p>
          <a:p>
            <a:endParaRPr lang="en-CA" sz="14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29093" y="4173671"/>
            <a:ext cx="256290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Promotion externe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Groupes visés par l’équité en matière d’emploi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Autres groupes vulnérables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Autres rôles d’intendance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39288" y="3834855"/>
            <a:ext cx="23343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Analyse des données en tant que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Laboratoire virtuel de données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Portail Web amélioré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Centres de données de recherche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Tableaux plus détaillés dans l’ECDS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11351" y="3970009"/>
            <a:ext cx="22403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Perspectives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Données sociales longitudinales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Modélisation améliorée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Visualisation des données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0000"/>
                </a:solidFill>
              </a:rPr>
              <a:t>Plateforme d’approches efficaces</a:t>
            </a:r>
          </a:p>
        </p:txBody>
      </p:sp>
      <p:pic>
        <p:nvPicPr>
          <p:cNvPr id="15" name="Graphic 16" descr="Chat RTL">
            <a:extLst>
              <a:ext uri="{FF2B5EF4-FFF2-40B4-BE49-F238E27FC236}">
                <a16:creationId xmlns:a16="http://schemas.microsoft.com/office/drawing/2014/main" id="{0FFE527C-1C0B-4C00-A80F-EC9A58C4A2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139" y="2089832"/>
            <a:ext cx="914400" cy="9144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43F959A-1AC5-4EC8-A54E-8C86CCD2800D}"/>
              </a:ext>
            </a:extLst>
          </p:cNvPr>
          <p:cNvCxnSpPr>
            <a:cxnSpLocks/>
          </p:cNvCxnSpPr>
          <p:nvPr/>
        </p:nvCxnSpPr>
        <p:spPr>
          <a:xfrm>
            <a:off x="34339" y="3022314"/>
            <a:ext cx="2340000" cy="0"/>
          </a:xfrm>
          <a:prstGeom prst="line">
            <a:avLst/>
          </a:prstGeom>
          <a:ln w="76200">
            <a:solidFill>
              <a:srgbClr val="FBBE43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BE9B68E-5C30-49C3-9E6C-926C51BC0314}"/>
              </a:ext>
            </a:extLst>
          </p:cNvPr>
          <p:cNvSpPr txBox="1"/>
          <p:nvPr/>
        </p:nvSpPr>
        <p:spPr>
          <a:xfrm>
            <a:off x="-98150" y="3250080"/>
            <a:ext cx="270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Mobilisation et communication améliorées</a:t>
            </a:r>
            <a:endParaRPr lang="en-CA" sz="1600" b="1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2" name="Graphic 17" descr="Upward trend">
            <a:extLst>
              <a:ext uri="{FF2B5EF4-FFF2-40B4-BE49-F238E27FC236}">
                <a16:creationId xmlns:a16="http://schemas.microsoft.com/office/drawing/2014/main" id="{5730F984-3121-4047-8AB2-3E9F3966BC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37408" y="2002588"/>
            <a:ext cx="914400" cy="91440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976A6A3-A233-4448-80FC-BF3E4812E0B0}"/>
              </a:ext>
            </a:extLst>
          </p:cNvPr>
          <p:cNvCxnSpPr>
            <a:cxnSpLocks/>
          </p:cNvCxnSpPr>
          <p:nvPr/>
        </p:nvCxnSpPr>
        <p:spPr>
          <a:xfrm>
            <a:off x="2409622" y="3022314"/>
            <a:ext cx="2340000" cy="0"/>
          </a:xfrm>
          <a:prstGeom prst="line">
            <a:avLst/>
          </a:prstGeom>
          <a:ln w="76200">
            <a:solidFill>
              <a:srgbClr val="C4403B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6469978-77AA-4A82-8DEA-7FD556D03775}"/>
              </a:ext>
            </a:extLst>
          </p:cNvPr>
          <p:cNvSpPr txBox="1"/>
          <p:nvPr/>
        </p:nvSpPr>
        <p:spPr>
          <a:xfrm>
            <a:off x="2409622" y="3255026"/>
            <a:ext cx="2271865" cy="579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Portée élargie des données désagrégées</a:t>
            </a:r>
          </a:p>
        </p:txBody>
      </p:sp>
      <p:pic>
        <p:nvPicPr>
          <p:cNvPr id="26" name="Graphic 18" descr="Head with gears">
            <a:extLst>
              <a:ext uri="{FF2B5EF4-FFF2-40B4-BE49-F238E27FC236}">
                <a16:creationId xmlns:a16="http://schemas.microsoft.com/office/drawing/2014/main" id="{AF85965B-2239-4DDA-ADD9-D85963161A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9242" y="2032804"/>
            <a:ext cx="914400" cy="91440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268789E-B1CA-4462-9AFB-CDA01D01E06E}"/>
              </a:ext>
            </a:extLst>
          </p:cNvPr>
          <p:cNvCxnSpPr>
            <a:cxnSpLocks/>
          </p:cNvCxnSpPr>
          <p:nvPr/>
        </p:nvCxnSpPr>
        <p:spPr>
          <a:xfrm>
            <a:off x="4819243" y="3022314"/>
            <a:ext cx="2340000" cy="0"/>
          </a:xfrm>
          <a:prstGeom prst="line">
            <a:avLst/>
          </a:prstGeom>
          <a:ln w="76200">
            <a:solidFill>
              <a:srgbClr val="A1B447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620361E-BB8F-43D3-A5B8-747BEDBAA45C}"/>
              </a:ext>
            </a:extLst>
          </p:cNvPr>
          <p:cNvSpPr txBox="1"/>
          <p:nvPr/>
        </p:nvSpPr>
        <p:spPr>
          <a:xfrm>
            <a:off x="4819243" y="3245705"/>
            <a:ext cx="2371832" cy="589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Accès amélioré aux données désagrégées</a:t>
            </a:r>
          </a:p>
        </p:txBody>
      </p:sp>
      <p:pic>
        <p:nvPicPr>
          <p:cNvPr id="29" name="Graphic 19" descr="Research">
            <a:extLst>
              <a:ext uri="{FF2B5EF4-FFF2-40B4-BE49-F238E27FC236}">
                <a16:creationId xmlns:a16="http://schemas.microsoft.com/office/drawing/2014/main" id="{EF20EBF8-A06F-4408-BCD6-3682B847825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47823" y="2100797"/>
            <a:ext cx="826505" cy="826505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1BC6608-56AD-41A7-B42B-D0E21D569CE5}"/>
              </a:ext>
            </a:extLst>
          </p:cNvPr>
          <p:cNvCxnSpPr>
            <a:cxnSpLocks/>
          </p:cNvCxnSpPr>
          <p:nvPr/>
        </p:nvCxnSpPr>
        <p:spPr>
          <a:xfrm>
            <a:off x="7191075" y="3022426"/>
            <a:ext cx="2340000" cy="0"/>
          </a:xfrm>
          <a:prstGeom prst="line">
            <a:avLst/>
          </a:prstGeom>
          <a:ln w="76200">
            <a:solidFill>
              <a:srgbClr val="7EDAF7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9F62907-6E1D-4DD1-9037-C653BD5D0831}"/>
              </a:ext>
            </a:extLst>
          </p:cNvPr>
          <p:cNvSpPr txBox="1"/>
          <p:nvPr/>
        </p:nvSpPr>
        <p:spPr>
          <a:xfrm>
            <a:off x="7328830" y="3153060"/>
            <a:ext cx="2117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Perspectives analytiques enrichies sur divers groupes de personnes</a:t>
            </a:r>
          </a:p>
        </p:txBody>
      </p:sp>
      <p:pic>
        <p:nvPicPr>
          <p:cNvPr id="32" name="Graphic 20" descr="Presentation with pie chart">
            <a:extLst>
              <a:ext uri="{FF2B5EF4-FFF2-40B4-BE49-F238E27FC236}">
                <a16:creationId xmlns:a16="http://schemas.microsoft.com/office/drawing/2014/main" id="{44A69467-43A0-46F5-B0D6-E2BA902456A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303860" y="2089832"/>
            <a:ext cx="914400" cy="914400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662BAB5-02A7-45CF-8B91-C16CE5A80756}"/>
              </a:ext>
            </a:extLst>
          </p:cNvPr>
          <p:cNvCxnSpPr>
            <a:cxnSpLocks/>
          </p:cNvCxnSpPr>
          <p:nvPr/>
        </p:nvCxnSpPr>
        <p:spPr>
          <a:xfrm>
            <a:off x="9591060" y="3013329"/>
            <a:ext cx="2340000" cy="0"/>
          </a:xfrm>
          <a:prstGeom prst="line">
            <a:avLst/>
          </a:prstGeom>
          <a:ln w="76200">
            <a:solidFill>
              <a:srgbClr val="7D2A85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55C3F6B-4916-4F7E-9D37-C71B69E3BA07}"/>
              </a:ext>
            </a:extLst>
          </p:cNvPr>
          <p:cNvSpPr txBox="1"/>
          <p:nvPr/>
        </p:nvSpPr>
        <p:spPr>
          <a:xfrm>
            <a:off x="9861024" y="3096453"/>
            <a:ext cx="18918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Promotion de normes statistiques nationales</a:t>
            </a:r>
          </a:p>
        </p:txBody>
      </p:sp>
    </p:spTree>
    <p:extLst>
      <p:ext uri="{BB962C8B-B14F-4D97-AF65-F5344CB8AC3E}">
        <p14:creationId xmlns:p14="http://schemas.microsoft.com/office/powerpoint/2010/main" val="139246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5A2D2-5011-45BC-8A1B-33F199B8D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160" y="375285"/>
            <a:ext cx="10515600" cy="1325563"/>
          </a:xfrm>
        </p:spPr>
        <p:txBody>
          <a:bodyPr/>
          <a:lstStyle/>
          <a:p>
            <a:r>
              <a:rPr lang="en-CA" b="1" dirty="0" err="1">
                <a:latin typeface="Segoe UI" panose="020B0502040204020203" pitchFamily="34" charset="0"/>
                <a:cs typeface="Segoe UI" panose="020B0502040204020203" pitchFamily="34" charset="0"/>
              </a:rPr>
              <a:t>Ressources</a:t>
            </a:r>
            <a:endParaRPr lang="en-CA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2C12D-5647-458D-8BCF-A0AC837ED96B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38200" y="1467168"/>
            <a:ext cx="10515600" cy="435133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CA" sz="21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kumimoji="0" lang="fr-FR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Plan d’action sur les données désagrégées infographie:</a:t>
            </a:r>
            <a:endParaRPr kumimoji="0" lang="en-CA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kumimoji="0" lang="en-CA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  <a:hlinkClick r:id="rId4"/>
              </a:rPr>
              <a:t> </a:t>
            </a:r>
            <a:r>
              <a:rPr kumimoji="0" lang="fr-FR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  <a:hlinkClick r:id="rId4"/>
              </a:rPr>
              <a:t>Pourquoi est-ce important pour vous</a:t>
            </a:r>
            <a:endParaRPr lang="en-CA" sz="21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fr-FR" sz="2100" dirty="0"/>
              <a:t>Normes du groupe d’équité en matière d’emploi (état d'incapacité, genre, diversité ethnoculturelle, autochtones)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CA" sz="2100" dirty="0">
                <a:hlinkClick r:id="rId5"/>
              </a:rPr>
              <a:t>https://www.statcan.gc.ca/fr/concepts/ndd</a:t>
            </a:r>
            <a:endParaRPr lang="en-CA" sz="2100" dirty="0"/>
          </a:p>
          <a:p>
            <a:pPr>
              <a:defRPr/>
            </a:pPr>
            <a:r>
              <a:rPr lang="en-CA" sz="2100" dirty="0" err="1"/>
              <a:t>Autres</a:t>
            </a:r>
            <a:r>
              <a:rPr lang="en-CA" sz="2100" dirty="0"/>
              <a:t> </a:t>
            </a:r>
            <a:r>
              <a:rPr lang="en-CA" sz="2100" dirty="0" err="1"/>
              <a:t>normes</a:t>
            </a:r>
            <a:r>
              <a:rPr lang="en-CA" sz="2100" dirty="0"/>
              <a:t> (</a:t>
            </a:r>
            <a:r>
              <a:rPr lang="fr-FR" sz="2100" dirty="0"/>
              <a:t>immigration, géographie, propriété d'entreprise, enfants, langues officielles, faible revenu, personnes âgées, orientation sexuelle, anciens combattants)</a:t>
            </a:r>
            <a:endParaRPr lang="en-CA" sz="2100" dirty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CA" sz="2100" dirty="0">
                <a:hlinkClick r:id="rId5"/>
              </a:rPr>
              <a:t>https://www.statcan.gc.ca/fr/concepts/ndd</a:t>
            </a:r>
            <a:endParaRPr lang="en-CA" sz="2100" dirty="0"/>
          </a:p>
          <a:p>
            <a:pPr>
              <a:defRPr/>
            </a:pPr>
            <a:r>
              <a:rPr lang="fr-FR" sz="2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Nouvelles normes </a:t>
            </a:r>
            <a:r>
              <a:rPr lang="fr-FR" sz="2100" dirty="0"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tatistiques (genre de la personne &amp; sexe à la naissance de la personne)</a:t>
            </a:r>
            <a:endParaRPr lang="en-CA" sz="2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CA" sz="2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https://www23.statcan.gc.ca/imdb/p3Var_f.pl?Function=DEC&amp;Id=410445</a:t>
            </a:r>
            <a:endParaRPr lang="en-CA" sz="2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CA" sz="2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https://www23.statcan.gc.ca/imdb/p3Var_f.pl?Function=DEC&amp;Id=24101</a:t>
            </a:r>
            <a:endParaRPr lang="en-CA" sz="2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fr-FR" sz="2100" dirty="0">
                <a:solidFill>
                  <a:prstClr val="black"/>
                </a:solidFill>
              </a:rPr>
              <a:t>Le carrefour des statistiques sur le genre, la diversité et l'inclusion</a:t>
            </a:r>
            <a:endParaRPr lang="en-CA" sz="2100" dirty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kumimoji="0" lang="en-CA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  <a:hlinkClick r:id="rId8"/>
              </a:rPr>
              <a:t>https://www.statcan.gc.ca/fr/themes-debut/genre_diversite_et_inclusion</a:t>
            </a:r>
            <a:endParaRPr kumimoji="0" lang="en-CA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kumimoji="0" lang="en-CA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indent="0">
              <a:buNone/>
            </a:pPr>
            <a:endParaRPr lang="en-CA" sz="2500" dirty="0"/>
          </a:p>
          <a:p>
            <a:pPr marL="0" indent="0">
              <a:buNone/>
            </a:pPr>
            <a:endParaRPr lang="en-CA" sz="1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CA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595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323</Words>
  <Application>Microsoft Office PowerPoint</Application>
  <PresentationFormat>Grand écran</PresentationFormat>
  <Paragraphs>51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Arial MT Std</vt:lpstr>
      <vt:lpstr>Calibri</vt:lpstr>
      <vt:lpstr>Calibri Light</vt:lpstr>
      <vt:lpstr>Century Gothic</vt:lpstr>
      <vt:lpstr>Segoe UI</vt:lpstr>
      <vt:lpstr>Wingdings</vt:lpstr>
      <vt:lpstr>6_office theme</vt:lpstr>
      <vt:lpstr>LES CINQ ÉLÉMENTS DU PLAN D'ACTION SUR LES DONNÉES DÉSAGRÉGÉES</vt:lpstr>
      <vt:lpstr>Ressources</vt:lpstr>
    </vt:vector>
  </TitlesOfParts>
  <Company>Statcan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Barrette, Leandra (StatCan)</dc:creator>
  <cp:lastModifiedBy>Scott, Catherine - PSSD/DSSP</cp:lastModifiedBy>
  <cp:revision>7</cp:revision>
  <dcterms:created xsi:type="dcterms:W3CDTF">2022-12-02T14:59:31Z</dcterms:created>
  <dcterms:modified xsi:type="dcterms:W3CDTF">2022-12-02T16:31:41Z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-1077365351</vt:i4>
  </property>
  <property fmtid="{D5CDD505-2E9C-101B-9397-08002B2CF9AE}" pid="3" name="_NewReviewCycle">
    <vt:lpwstr/>
  </property>
  <property fmtid="{D5CDD505-2E9C-101B-9397-08002B2CF9AE}" pid="4" name="_EmailSubject">
    <vt:lpwstr>Visual aids for December 7th Collecting and Using Disaggregated Data -  Recueillir et utiliser des données désagrégées </vt:lpwstr>
  </property>
  <property fmtid="{D5CDD505-2E9C-101B-9397-08002B2CF9AE}" pid="5" name="_AuthorEmail">
    <vt:lpwstr>catherine.scott3@statcan.gc.ca</vt:lpwstr>
  </property>
  <property fmtid="{D5CDD505-2E9C-101B-9397-08002B2CF9AE}" pid="6" name="_AuthorEmailDisplayName">
    <vt:lpwstr>Scott, Catherine (StatCan)</vt:lpwstr>
  </property>
  <property fmtid="{D5CDD505-2E9C-101B-9397-08002B2CF9AE}" pid="7" name="_PreviousAdHocReviewCycleID">
    <vt:i4>2003734716</vt:i4>
  </property>
</Properties>
</file>