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Arimo" panose="020B0604020202020204" pitchFamily="34" charset="0"/>
      <p:regular r:id="rId35"/>
      <p:bold r:id="rId36"/>
      <p:italic r:id="rId37"/>
      <p:boldItalic r:id="rId38"/>
    </p:embeddedFont>
    <p:embeddedFont>
      <p:font typeface="Montserrat" pitchFamily="2" charset="77"/>
      <p:regular r:id="rId39"/>
      <p:bold r:id="rId40"/>
      <p:italic r:id="rId41"/>
      <p:boldItalic r:id="rId42"/>
    </p:embeddedFont>
    <p:embeddedFont>
      <p:font typeface="Montserrat Medium"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1VgyQZldhiMmpxI16/SxqhAIf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B0561C-C6DF-48B6-8350-30BAE8041BDC}">
  <a:tblStyle styleId="{90B0561C-C6DF-48B6-8350-30BAE8041BD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C586F9-BF93-429F-9E7F-939DFBFE27C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9" d="100"/>
          <a:sy n="69" d="100"/>
        </p:scale>
        <p:origin x="256" y="5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everyone to our last Circle session on Self-Compassion and Neuroplasticity.</a:t>
            </a: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2" name="Google Shape;222;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3" name="Google Shape;223;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Neuroplasticity isn’t just a scientific concept confined to research labs and academic discussions. It’s very much a part of our daily lives, influencing how we learn, adapt, and grow. From the skills we acquire to the challenges we overcome, our brain’s ability to adapt and evolve is nothing short of remarkable.</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Read through these tangible examples of neuroplasticity in action in everyday work scenarios. Please choose one of the actions below that you have tried and share your experience:</a:t>
            </a:r>
            <a:endParaRPr/>
          </a:p>
          <a:p>
            <a:pPr marL="0" lvl="0" indent="0" algn="l" rtl="0">
              <a:spcBef>
                <a:spcPts val="0"/>
              </a:spcBef>
              <a:spcAft>
                <a:spcPts val="0"/>
              </a:spcAft>
              <a:buNone/>
            </a:pPr>
            <a:r>
              <a:rPr lang="en-US"/>
              <a:t>(2-3 minutes to read, then 1 minute per member) </a:t>
            </a:r>
            <a:endParaRPr/>
          </a:p>
          <a:p>
            <a:pPr marL="0" lvl="0" indent="0" algn="l" rtl="0">
              <a:spcBef>
                <a:spcPts val="0"/>
              </a:spcBef>
              <a:spcAft>
                <a:spcPts val="0"/>
              </a:spcAft>
              <a:buNone/>
            </a:pPr>
            <a:endParaRPr/>
          </a:p>
          <a:p>
            <a:pPr marL="0" lvl="0" indent="0" algn="l" rtl="0">
              <a:spcBef>
                <a:spcPts val="0"/>
              </a:spcBef>
              <a:spcAft>
                <a:spcPts val="0"/>
              </a:spcAft>
              <a:buNone/>
            </a:pPr>
            <a:r>
              <a:rPr lang="en-US"/>
              <a:t>Starting a new job</a:t>
            </a:r>
            <a:endParaRPr/>
          </a:p>
          <a:p>
            <a:pPr marL="0" lvl="0" indent="0" algn="l" rtl="0">
              <a:spcBef>
                <a:spcPts val="0"/>
              </a:spcBef>
              <a:spcAft>
                <a:spcPts val="0"/>
              </a:spcAft>
              <a:buNone/>
            </a:pPr>
            <a:r>
              <a:rPr lang="en-US"/>
              <a:t>- Starting a new job or learning new tasks requires the brain to process a wealth of new information, from mastering unfamiliar procedures to understanding different workplace dynamics. Over time, as one becomes more accustomed to their role, the brain adapts, making these tasks feel more intuitive.</a:t>
            </a:r>
            <a:endParaRPr/>
          </a:p>
          <a:p>
            <a:pPr marL="0" lvl="0" indent="0" algn="l" rtl="0">
              <a:spcBef>
                <a:spcPts val="0"/>
              </a:spcBef>
              <a:spcAft>
                <a:spcPts val="0"/>
              </a:spcAft>
              <a:buNone/>
            </a:pPr>
            <a:endParaRPr/>
          </a:p>
          <a:p>
            <a:pPr marL="0" lvl="0" indent="0" algn="l" rtl="0">
              <a:spcBef>
                <a:spcPts val="0"/>
              </a:spcBef>
              <a:spcAft>
                <a:spcPts val="0"/>
              </a:spcAft>
              <a:buNone/>
            </a:pPr>
            <a:r>
              <a:rPr lang="en-US"/>
              <a:t>Figuring out how to use a new software or app</a:t>
            </a:r>
            <a:endParaRPr/>
          </a:p>
          <a:p>
            <a:pPr marL="0" lvl="0" indent="0" algn="l" rtl="0">
              <a:spcBef>
                <a:spcPts val="0"/>
              </a:spcBef>
              <a:spcAft>
                <a:spcPts val="0"/>
              </a:spcAft>
              <a:buNone/>
            </a:pPr>
            <a:r>
              <a:rPr lang="en-US"/>
              <a:t>- When you start using a new software program or app at work, your brain begins to form new connections. Initially, you may find the interface and functions challenging to navigate. However, as you practice and become more proficient, specific areas of your brain associated with visual processing, problem-solving, and motor skills expand and strengthen, making the use of the software more intuitive and efficient.</a:t>
            </a:r>
            <a:endParaRPr/>
          </a:p>
          <a:p>
            <a:pPr marL="0" lvl="0" indent="0" algn="l" rtl="0">
              <a:spcBef>
                <a:spcPts val="0"/>
              </a:spcBef>
              <a:spcAft>
                <a:spcPts val="0"/>
              </a:spcAft>
              <a:buNone/>
            </a:pPr>
            <a:endParaRPr/>
          </a:p>
          <a:p>
            <a:pPr marL="0" lvl="0" indent="0" algn="l" rtl="0">
              <a:spcBef>
                <a:spcPts val="0"/>
              </a:spcBef>
              <a:spcAft>
                <a:spcPts val="0"/>
              </a:spcAft>
              <a:buNone/>
            </a:pPr>
            <a:r>
              <a:rPr lang="en-US"/>
              <a:t>Learning a new language</a:t>
            </a:r>
            <a:endParaRPr/>
          </a:p>
          <a:p>
            <a:pPr marL="0" lvl="0" indent="0" algn="l" rtl="0">
              <a:spcBef>
                <a:spcPts val="0"/>
              </a:spcBef>
              <a:spcAft>
                <a:spcPts val="0"/>
              </a:spcAft>
              <a:buNone/>
            </a:pPr>
            <a:r>
              <a:rPr lang="en-US"/>
              <a:t>-When you start learning a new language for work, your brain begins to form new connections. As you practice and become more proficient, specific areas of your brain related to language comprehension, auditory processing, and memory expand and strengthen.</a:t>
            </a:r>
            <a:endParaRPr/>
          </a:p>
          <a:p>
            <a:pPr marL="0" lvl="0" indent="0" algn="l" rtl="0">
              <a:spcBef>
                <a:spcPts val="0"/>
              </a:spcBef>
              <a:spcAft>
                <a:spcPts val="0"/>
              </a:spcAft>
              <a:buNone/>
            </a:pPr>
            <a:endParaRPr/>
          </a:p>
          <a:p>
            <a:pPr marL="0" lvl="0" indent="0" algn="l" rtl="0">
              <a:spcBef>
                <a:spcPts val="0"/>
              </a:spcBef>
              <a:spcAft>
                <a:spcPts val="0"/>
              </a:spcAft>
              <a:buNone/>
            </a:pPr>
            <a:r>
              <a:rPr lang="en-US"/>
              <a:t>Becoming a new parent</a:t>
            </a:r>
            <a:endParaRPr/>
          </a:p>
          <a:p>
            <a:pPr marL="0" lvl="0" indent="0" algn="l" rtl="0">
              <a:spcBef>
                <a:spcPts val="0"/>
              </a:spcBef>
              <a:spcAft>
                <a:spcPts val="0"/>
              </a:spcAft>
              <a:buNone/>
            </a:pPr>
            <a:r>
              <a:rPr lang="en-US"/>
              <a:t>- When you become a new parent, your brain undergoes significant changes as it adapts to new responsibilities and emotional bonds. As you </a:t>
            </a:r>
            <a:endParaRPr/>
          </a:p>
          <a:p>
            <a:pPr marL="0" lvl="0" indent="0" algn="l" rtl="0">
              <a:spcBef>
                <a:spcPts val="0"/>
              </a:spcBef>
              <a:spcAft>
                <a:spcPts val="0"/>
              </a:spcAft>
              <a:buNone/>
            </a:pPr>
            <a:r>
              <a:rPr lang="en-US"/>
              <a:t>care for your child and navigate new routines, areas of the brain associated with empathy, multitasking, and stress management grow and develop.</a:t>
            </a:r>
            <a:endParaRPr/>
          </a:p>
        </p:txBody>
      </p:sp>
      <p:sp>
        <p:nvSpPr>
          <p:cNvPr id="225" name="Google Shape;225;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6" name="Google Shape;226;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36" name="Google Shape;236;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7" name="Google Shape;237;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we're warmed up, let's go around the Circle and have each of us share our One Action update from week #4: Diversity, Equity, Inclusion, and Accessibility: A Non-Performative Approach. Your One Action is a concrete commitment you made during your previous Circle session. </a:t>
            </a:r>
            <a:endParaRPr/>
          </a:p>
          <a:p>
            <a:pPr marL="0" lvl="0" indent="0" algn="l" rtl="0">
              <a:spcBef>
                <a:spcPts val="0"/>
              </a:spcBef>
              <a:spcAft>
                <a:spcPts val="0"/>
              </a:spcAft>
              <a:buNone/>
            </a:pPr>
            <a:r>
              <a:rPr lang="en-US"/>
              <a:t>(1 minute or less per member)</a:t>
            </a:r>
            <a:endParaRPr/>
          </a:p>
        </p:txBody>
      </p:sp>
      <p:sp>
        <p:nvSpPr>
          <p:cNvPr id="239" name="Google Shape;239;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40" name="Google Shape;240;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9" name="Google Shape;249;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0" name="Google Shape;250;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Instructions: As a group, watch Amy Cuddy’s “Your body language may shape who you are” video (10m), then share one key take-away with the group. Use the reflection questions on the slide following the video to guide the conversation if needed. </a:t>
            </a:r>
            <a:endParaRPr/>
          </a:p>
          <a:p>
            <a:pPr marL="0" lvl="0" indent="0" algn="l" rtl="0">
              <a:spcBef>
                <a:spcPts val="0"/>
              </a:spcBef>
              <a:spcAft>
                <a:spcPts val="0"/>
              </a:spcAft>
              <a:buNone/>
            </a:pPr>
            <a:r>
              <a:rPr lang="en-US"/>
              <a:t>(1 minute per member to share)</a:t>
            </a:r>
            <a:endParaRPr/>
          </a:p>
          <a:p>
            <a:pPr marL="0" lvl="0" indent="0" algn="l" rtl="0">
              <a:spcBef>
                <a:spcPts val="0"/>
              </a:spcBef>
              <a:spcAft>
                <a:spcPts val="0"/>
              </a:spcAft>
              <a:buNone/>
            </a:pPr>
            <a:endParaRPr/>
          </a:p>
          <a:p>
            <a:pPr marL="0" lvl="0" indent="0" algn="l" rtl="0">
              <a:spcBef>
                <a:spcPts val="0"/>
              </a:spcBef>
              <a:spcAft>
                <a:spcPts val="0"/>
              </a:spcAft>
              <a:buNone/>
            </a:pPr>
            <a:r>
              <a:rPr lang="en-US"/>
              <a:t>[video on next slide, reflection questions on slide after that]</a:t>
            </a:r>
            <a:endParaRPr/>
          </a:p>
        </p:txBody>
      </p:sp>
      <p:sp>
        <p:nvSpPr>
          <p:cNvPr id="252" name="Google Shape;252;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3" name="Google Shape;253;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1" name="Google Shape;271;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2" name="Google Shape;272;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Reflection Questions:</a:t>
            </a:r>
            <a:endParaRPr/>
          </a:p>
          <a:p>
            <a:pPr marL="0" lvl="0" indent="0" algn="l" rtl="0">
              <a:spcBef>
                <a:spcPts val="0"/>
              </a:spcBef>
              <a:spcAft>
                <a:spcPts val="0"/>
              </a:spcAft>
              <a:buNone/>
            </a:pPr>
            <a:endParaRPr/>
          </a:p>
          <a:p>
            <a:pPr marL="0" lvl="0" indent="0" algn="l" rtl="0">
              <a:spcBef>
                <a:spcPts val="0"/>
              </a:spcBef>
              <a:spcAft>
                <a:spcPts val="0"/>
              </a:spcAft>
              <a:buNone/>
            </a:pPr>
            <a:r>
              <a:rPr lang="en-US"/>
              <a:t>-How did you feel before and after trying a power pose for a few minutes? Did you notice any changes in your mood or confidence levels?</a:t>
            </a:r>
            <a:endParaRPr/>
          </a:p>
          <a:p>
            <a:pPr marL="0" lvl="0" indent="0" algn="l" rtl="0">
              <a:spcBef>
                <a:spcPts val="0"/>
              </a:spcBef>
              <a:spcAft>
                <a:spcPts val="0"/>
              </a:spcAft>
              <a:buNone/>
            </a:pPr>
            <a:endParaRPr/>
          </a:p>
          <a:p>
            <a:pPr marL="0" lvl="0" indent="0" algn="l" rtl="0">
              <a:spcBef>
                <a:spcPts val="0"/>
              </a:spcBef>
              <a:spcAft>
                <a:spcPts val="0"/>
              </a:spcAft>
              <a:buNone/>
            </a:pPr>
            <a:r>
              <a:rPr lang="en-US"/>
              <a:t>-Amy Cuddy discusses the concept of "fake it ‘til you become it." How does this idea relate to the principles of neuroplasticity? Can you think of other areas in your life where adopting this mindset might be beneficial?</a:t>
            </a:r>
            <a:endParaRPr/>
          </a:p>
          <a:p>
            <a:pPr marL="0" lvl="0" indent="0" algn="l" rtl="0">
              <a:spcBef>
                <a:spcPts val="0"/>
              </a:spcBef>
              <a:spcAft>
                <a:spcPts val="0"/>
              </a:spcAft>
              <a:buNone/>
            </a:pPr>
            <a:endParaRPr/>
          </a:p>
          <a:p>
            <a:pPr marL="0" lvl="0" indent="0" algn="l" rtl="0">
              <a:spcBef>
                <a:spcPts val="0"/>
              </a:spcBef>
              <a:spcAft>
                <a:spcPts val="0"/>
              </a:spcAft>
              <a:buNone/>
            </a:pPr>
            <a:r>
              <a:rPr lang="en-US"/>
              <a:t>-How might practicing power poses regularly create long-term changes in your brain and behaviour? Consider how repeated behaviors and thoughts can shape neural pathways.</a:t>
            </a:r>
            <a:endParaRPr/>
          </a:p>
          <a:p>
            <a:pPr marL="0" lvl="0" indent="0" algn="l" rtl="0">
              <a:spcBef>
                <a:spcPts val="0"/>
              </a:spcBef>
              <a:spcAft>
                <a:spcPts val="0"/>
              </a:spcAft>
              <a:buNone/>
            </a:pPr>
            <a:endParaRPr/>
          </a:p>
          <a:p>
            <a:pPr marL="0" lvl="0" indent="0" algn="l" rtl="0">
              <a:spcBef>
                <a:spcPts val="0"/>
              </a:spcBef>
              <a:spcAft>
                <a:spcPts val="0"/>
              </a:spcAft>
              <a:buNone/>
            </a:pPr>
            <a:r>
              <a:rPr lang="en-US"/>
              <a:t>-If you’re interested in watching the full video at a later time, you can scan the QR code here for the full link.</a:t>
            </a:r>
            <a:endParaRPr/>
          </a:p>
        </p:txBody>
      </p:sp>
      <p:sp>
        <p:nvSpPr>
          <p:cNvPr id="274" name="Google Shape;274;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5" name="Google Shape;275;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6" name="Google Shape;286;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7" name="Google Shape;287;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Intention Plan is a declaration of an idea, belief, or mission. Sometimes it’s all three. An Intention Plan is an expression of the circle values that foster inclusion. An Intention Plan could be a written document (like a book) or spoken (Dr. Martin Luther King Jr.’s “I Have a Dream” speech is a good example!).</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As a group, create a Circle an Intention Plan of activities to bring neuroplasticity and self-compassion activities to your work and at home. Discuss what you would want to include in the following areas, then create the Intention Plan using the template on the next page (which includes examples to get you started!).</a:t>
            </a:r>
            <a:endParaRPr/>
          </a:p>
          <a:p>
            <a:pPr marL="0" lvl="0" indent="0" algn="l" rtl="0">
              <a:spcBef>
                <a:spcPts val="0"/>
              </a:spcBef>
              <a:spcAft>
                <a:spcPts val="0"/>
              </a:spcAft>
              <a:buNone/>
            </a:pPr>
            <a:r>
              <a:rPr lang="en-US"/>
              <a:t>(10 minutes)</a:t>
            </a:r>
            <a:endParaRPr/>
          </a:p>
          <a:p>
            <a:pPr marL="0" lvl="0" indent="0" algn="l" rtl="0">
              <a:spcBef>
                <a:spcPts val="0"/>
              </a:spcBef>
              <a:spcAft>
                <a:spcPts val="0"/>
              </a:spcAft>
              <a:buNone/>
            </a:pPr>
            <a:endParaRPr/>
          </a:p>
          <a:p>
            <a:pPr marL="0" lvl="0" indent="0" algn="l" rtl="0">
              <a:spcBef>
                <a:spcPts val="0"/>
              </a:spcBef>
              <a:spcAft>
                <a:spcPts val="0"/>
              </a:spcAft>
              <a:buNone/>
            </a:pPr>
            <a:r>
              <a:rPr lang="en-US"/>
              <a:t>Intention Plan Areas</a:t>
            </a:r>
            <a:endParaRPr/>
          </a:p>
          <a:p>
            <a:pPr marL="0" lvl="0" indent="0" algn="l" rtl="0">
              <a:spcBef>
                <a:spcPts val="0"/>
              </a:spcBef>
              <a:spcAft>
                <a:spcPts val="0"/>
              </a:spcAft>
              <a:buNone/>
            </a:pPr>
            <a:r>
              <a:rPr lang="en-US"/>
              <a:t>-Our Goal (We strive to create supportive, mentally healthy environments)</a:t>
            </a:r>
            <a:endParaRPr/>
          </a:p>
          <a:p>
            <a:pPr marL="0" lvl="0" indent="0" algn="l" rtl="0">
              <a:spcBef>
                <a:spcPts val="0"/>
              </a:spcBef>
              <a:spcAft>
                <a:spcPts val="0"/>
              </a:spcAft>
              <a:buNone/>
            </a:pPr>
            <a:r>
              <a:rPr lang="en-US"/>
              <a:t>-At Home (We will balance effort with rest, celebrating small victories.)</a:t>
            </a:r>
            <a:endParaRPr/>
          </a:p>
          <a:p>
            <a:pPr marL="0" lvl="0" indent="0" algn="l" rtl="0">
              <a:spcBef>
                <a:spcPts val="0"/>
              </a:spcBef>
              <a:spcAft>
                <a:spcPts val="0"/>
              </a:spcAft>
              <a:buNone/>
            </a:pPr>
            <a:r>
              <a:rPr lang="en-US"/>
              <a:t>-At Work (We view setbacks as essential steps toward self-improvement.)</a:t>
            </a:r>
            <a:endParaRPr/>
          </a:p>
          <a:p>
            <a:pPr marL="0" lvl="0" indent="0" algn="l" rtl="0">
              <a:spcBef>
                <a:spcPts val="0"/>
              </a:spcBef>
              <a:spcAft>
                <a:spcPts val="0"/>
              </a:spcAft>
              <a:buNone/>
            </a:pPr>
            <a:r>
              <a:rPr lang="en-US"/>
              <a:t>-Our Commitments (We pledge to treat ourselves with kindness, fostering self-compassion. We commit to lifelong learning and see every challenge as a growth opportunity. )</a:t>
            </a:r>
            <a:endParaRPr/>
          </a:p>
        </p:txBody>
      </p:sp>
      <p:sp>
        <p:nvSpPr>
          <p:cNvPr id="289" name="Google Shape;289;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0" name="Google Shape;290;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9" name="Google Shape;299;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0" name="Google Shape;300;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the next activity, take a 5 minute mind &amp; body break. Grab some water, use the washroom, stretch—whatever you need!  </a:t>
            </a:r>
            <a:endParaRPr/>
          </a:p>
          <a:p>
            <a:pPr marL="0" lvl="0" indent="0" algn="l" rtl="0">
              <a:spcBef>
                <a:spcPts val="0"/>
              </a:spcBef>
              <a:spcAft>
                <a:spcPts val="0"/>
              </a:spcAft>
              <a:buNone/>
            </a:pPr>
            <a:endParaRPr/>
          </a:p>
          <a:p>
            <a:pPr marL="0" lvl="0" indent="0" algn="l" rtl="0">
              <a:spcBef>
                <a:spcPts val="0"/>
              </a:spcBef>
              <a:spcAft>
                <a:spcPts val="0"/>
              </a:spcAft>
              <a:buNone/>
            </a:pPr>
            <a:r>
              <a:rPr lang="en-US"/>
              <a:t>We'll be back together in 5 mins.</a:t>
            </a:r>
            <a:endParaRPr/>
          </a:p>
        </p:txBody>
      </p:sp>
      <p:sp>
        <p:nvSpPr>
          <p:cNvPr id="302" name="Google Shape;302;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3" name="Google Shape;303;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14" name="Google Shape;314;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15" name="Google Shape;315;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back!</a:t>
            </a:r>
            <a:endParaRPr/>
          </a:p>
          <a:p>
            <a:pPr marL="0" lvl="0" indent="0" algn="l" rtl="0">
              <a:spcBef>
                <a:spcPts val="0"/>
              </a:spcBef>
              <a:spcAft>
                <a:spcPts val="0"/>
              </a:spcAft>
              <a:buNone/>
            </a:pPr>
            <a:r>
              <a:rPr lang="en-US"/>
              <a:t>Celebrating achievements, no matter how small, plays a huge role in leadership. We acknowledge everyone is a leader at all levels. When we take a leader perspective and create the time to recognize and celebrate accomplishments, it helps to create a positive environment and strengthens resilience in the team. </a:t>
            </a:r>
            <a:endParaRPr/>
          </a:p>
          <a:p>
            <a:pPr marL="0" lvl="0" indent="0" algn="l" rtl="0">
              <a:spcBef>
                <a:spcPts val="0"/>
              </a:spcBef>
              <a:spcAft>
                <a:spcPts val="0"/>
              </a:spcAft>
              <a:buNone/>
            </a:pPr>
            <a:endParaRPr/>
          </a:p>
          <a:p>
            <a:pPr marL="0" lvl="0" indent="0" algn="l" rtl="0">
              <a:spcBef>
                <a:spcPts val="0"/>
              </a:spcBef>
              <a:spcAft>
                <a:spcPts val="0"/>
              </a:spcAft>
              <a:buNone/>
            </a:pPr>
            <a:r>
              <a:rPr lang="en-US"/>
              <a:t>Everyone at all levels can harness the power of celebration to foster a positive and resilient work environment. For instance, team members can acknowledge each other’s achievements in regular meetings, share a round of applause, or highlight successes during team huddles. </a:t>
            </a:r>
            <a:endParaRPr/>
          </a:p>
          <a:p>
            <a:pPr marL="0" lvl="0" indent="0" algn="l" rtl="0">
              <a:spcBef>
                <a:spcPts val="0"/>
              </a:spcBef>
              <a:spcAft>
                <a:spcPts val="0"/>
              </a:spcAft>
              <a:buNone/>
            </a:pPr>
            <a:endParaRPr/>
          </a:p>
          <a:p>
            <a:pPr marL="0" lvl="0" indent="0" algn="l" rtl="0">
              <a:spcBef>
                <a:spcPts val="0"/>
              </a:spcBef>
              <a:spcAft>
                <a:spcPts val="0"/>
              </a:spcAft>
              <a:buNone/>
            </a:pPr>
            <a:r>
              <a:rPr lang="en-US"/>
              <a:t>Not only does it acknowledge the hard work and effort of individuals, but it also triggers neuroplasticity—the brain’s ability to adapt and change. This means that when we celebrate, we’re encouraging our brains to reinforce positive patterns and outlooks, helping us to bounce back from setbacks more effectively. </a:t>
            </a:r>
            <a:endParaRPr/>
          </a:p>
          <a:p>
            <a:pPr marL="0" lvl="0" indent="0" algn="l" rtl="0">
              <a:spcBef>
                <a:spcPts val="0"/>
              </a:spcBef>
              <a:spcAft>
                <a:spcPts val="0"/>
              </a:spcAft>
              <a:buNone/>
            </a:pPr>
            <a:endParaRPr/>
          </a:p>
          <a:p>
            <a:pPr marL="0" lvl="0" indent="0" algn="l" rtl="0">
              <a:spcBef>
                <a:spcPts val="0"/>
              </a:spcBef>
              <a:spcAft>
                <a:spcPts val="0"/>
              </a:spcAft>
              <a:buNone/>
            </a:pPr>
            <a:r>
              <a:rPr lang="en-US"/>
              <a:t>It’s like nurturing a garden where each bloom represents not just a success but a fertile ground for new growth and potential.</a:t>
            </a:r>
            <a:endParaRPr/>
          </a:p>
          <a:p>
            <a:pPr marL="0" lvl="0" indent="0" algn="l" rtl="0">
              <a:spcBef>
                <a:spcPts val="0"/>
              </a:spcBef>
              <a:spcAft>
                <a:spcPts val="0"/>
              </a:spcAft>
              <a:buNone/>
            </a:pPr>
            <a:endParaRPr/>
          </a:p>
          <a:p>
            <a:pPr marL="0" lvl="0" indent="0" algn="l" rtl="0">
              <a:spcBef>
                <a:spcPts val="0"/>
              </a:spcBef>
              <a:spcAft>
                <a:spcPts val="0"/>
              </a:spcAft>
              <a:buNone/>
            </a:pPr>
            <a:r>
              <a:rPr lang="en-US"/>
              <a:t>A simple ‘thank you’ or a small, informal gathering to celebrate milestones can go a long way in strengthening team bonds and encouraging a growth mindset. By fostering a culture where recognition and celebration are part of the daily routine, everyone contributes to building a positive perspective and enhancing resilience in the workplace.</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This is an opportunity for the Circle to practice giving and receiving compliments and celebrating wins. In this exercise, you will celebrate and compliment each other.</a:t>
            </a:r>
            <a:endParaRPr/>
          </a:p>
          <a:p>
            <a:pPr marL="0" lvl="0" indent="0" algn="l" rtl="0">
              <a:spcBef>
                <a:spcPts val="0"/>
              </a:spcBef>
              <a:spcAft>
                <a:spcPts val="0"/>
              </a:spcAft>
              <a:buNone/>
            </a:pPr>
            <a:endParaRPr/>
          </a:p>
          <a:p>
            <a:pPr marL="0" lvl="0" indent="0" algn="l" rtl="0">
              <a:spcBef>
                <a:spcPts val="0"/>
              </a:spcBef>
              <a:spcAft>
                <a:spcPts val="0"/>
              </a:spcAft>
              <a:buNone/>
            </a:pPr>
            <a:r>
              <a:rPr lang="en-US"/>
              <a:t>Begin by writing down something you like or admire about every other person in your Circle. Then, go around the Circle and have everyone compliment a specific person, one by one, until everyone has gotten compliments from everyone else.</a:t>
            </a:r>
            <a:endParaRPr/>
          </a:p>
          <a:p>
            <a:pPr marL="0" lvl="0" indent="0" algn="l" rtl="0">
              <a:spcBef>
                <a:spcPts val="0"/>
              </a:spcBef>
              <a:spcAft>
                <a:spcPts val="0"/>
              </a:spcAft>
              <a:buNone/>
            </a:pPr>
            <a:r>
              <a:rPr lang="en-US"/>
              <a:t>(5 minutes writing &amp; 10 minute discussion)</a:t>
            </a:r>
            <a:endParaRPr/>
          </a:p>
        </p:txBody>
      </p:sp>
      <p:sp>
        <p:nvSpPr>
          <p:cNvPr id="317" name="Google Shape;317;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8" name="Google Shape;318;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28" name="Google Shape;328;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29" name="Google Shape;329;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we conclude our journey through the LLMC program, our objective is to celebrate the growth and insights we’ve gained while fostering an inclusive and psychologically safer workplace. By recognizing and appreciating these learnings, we strengthen individual capabilities and reinforce a culture of inclusion, sponsorship, and negotiation. By embracing inclusive leadership, diversity, accessibility, neuroplasticity, and more, we continue to promote a supportive environment where everyone feels valued and empowered.</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This is an opportunity for the Circle to reflect on and share their learning, gratitude, and celebrations from the LLMC program.</a:t>
            </a:r>
            <a:endParaRPr/>
          </a:p>
          <a:p>
            <a:pPr marL="0" lvl="0" indent="0" algn="l" rtl="0">
              <a:spcBef>
                <a:spcPts val="0"/>
              </a:spcBef>
              <a:spcAft>
                <a:spcPts val="0"/>
              </a:spcAft>
              <a:buNone/>
            </a:pPr>
            <a:r>
              <a:rPr lang="en-US"/>
              <a:t>Begin by individually reflecting on the prompts below, then share as a group.</a:t>
            </a:r>
            <a:endParaRPr/>
          </a:p>
          <a:p>
            <a:pPr marL="0" lvl="0" indent="0" algn="l" rtl="0">
              <a:spcBef>
                <a:spcPts val="0"/>
              </a:spcBef>
              <a:spcAft>
                <a:spcPts val="0"/>
              </a:spcAft>
              <a:buNone/>
            </a:pPr>
            <a:r>
              <a:rPr lang="en-US"/>
              <a:t>(5 minutes individual reflection, then 2 minutes per member to share)</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 the key lessons you’ve taken from the program? </a:t>
            </a:r>
            <a:endParaRPr/>
          </a:p>
          <a:p>
            <a:pPr marL="0" lvl="0" indent="0" algn="l" rtl="0">
              <a:spcBef>
                <a:spcPts val="0"/>
              </a:spcBef>
              <a:spcAft>
                <a:spcPts val="0"/>
              </a:spcAft>
              <a:buNone/>
            </a:pPr>
            <a:r>
              <a:rPr lang="en-US"/>
              <a:t>-What’s one thing you’ve accomplished in this program? </a:t>
            </a:r>
            <a:endParaRPr/>
          </a:p>
          <a:p>
            <a:pPr marL="0" lvl="0" indent="0" algn="l" rtl="0">
              <a:spcBef>
                <a:spcPts val="0"/>
              </a:spcBef>
              <a:spcAft>
                <a:spcPts val="0"/>
              </a:spcAft>
              <a:buNone/>
            </a:pPr>
            <a:r>
              <a:rPr lang="en-US"/>
              <a:t>-What’s something you’re grateful for as a result of this experience? </a:t>
            </a:r>
            <a:endParaRPr/>
          </a:p>
          <a:p>
            <a:pPr marL="0" lvl="0" indent="0" algn="l" rtl="0">
              <a:spcBef>
                <a:spcPts val="0"/>
              </a:spcBef>
              <a:spcAft>
                <a:spcPts val="0"/>
              </a:spcAft>
              <a:buNone/>
            </a:pPr>
            <a:r>
              <a:rPr lang="en-US"/>
              <a:t>-How should we collectively celebrate our success? </a:t>
            </a:r>
            <a:endParaRPr/>
          </a:p>
        </p:txBody>
      </p:sp>
      <p:sp>
        <p:nvSpPr>
          <p:cNvPr id="331" name="Google Shape;331;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2" name="Google Shape;332;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0" name="Google Shape;340;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1" name="Google Shape;341;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Your “One Action” is a concrete commitment you undertake related to the topics discussed during each Circle. The goal of a One Action is to step outside your comfort zone, practise a new skill, or try something new. Examples of one actions for this Circle can be found in the table that follows:</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Each member declares their One Action commitment for this week. </a:t>
            </a:r>
            <a:endParaRPr/>
          </a:p>
          <a:p>
            <a:pPr marL="0" lvl="0" indent="0" algn="l" rtl="0">
              <a:spcBef>
                <a:spcPts val="0"/>
              </a:spcBef>
              <a:spcAft>
                <a:spcPts val="0"/>
              </a:spcAft>
              <a:buNone/>
            </a:pPr>
            <a:r>
              <a:rPr lang="en-US"/>
              <a:t>(1 minute per member)</a:t>
            </a:r>
            <a:endParaRPr/>
          </a:p>
        </p:txBody>
      </p:sp>
      <p:sp>
        <p:nvSpPr>
          <p:cNvPr id="343" name="Google Shape;343;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44" name="Google Shape;344;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effc6a7383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99" name="Google Shape;99;g2effc6a7383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0" name="Google Shape;100;g2effc6a7383_0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2effc6a7383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 message from the program founders if you'd like to take a read through in your Discussion Guide PDFs [first of two slides]</a:t>
            </a:r>
            <a:endParaRPr/>
          </a:p>
        </p:txBody>
      </p:sp>
      <p:sp>
        <p:nvSpPr>
          <p:cNvPr id="102" name="Google Shape;102;g2effc6a7383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3" name="Google Shape;103;g2effc6a7383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60" name="Google Shape;360;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61" name="Google Shape;361;p2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everyone for your active participation in this week’s topic – Neuroplasticity &amp; Self-Compassion. We hope you now can understand the power of intentionally changing our brains and supporting ongoing learning and change through neuroplasticity and self-compassion. </a:t>
            </a:r>
            <a:endParaRPr/>
          </a:p>
          <a:p>
            <a:pPr marL="0" lvl="0" indent="0" algn="l" rtl="0">
              <a:spcBef>
                <a:spcPts val="0"/>
              </a:spcBef>
              <a:spcAft>
                <a:spcPts val="0"/>
              </a:spcAft>
              <a:buNone/>
            </a:pPr>
            <a:endParaRPr/>
          </a:p>
          <a:p>
            <a:pPr marL="0" lvl="0" indent="0" algn="l" rtl="0">
              <a:spcBef>
                <a:spcPts val="0"/>
              </a:spcBef>
              <a:spcAft>
                <a:spcPts val="0"/>
              </a:spcAft>
              <a:buNone/>
            </a:pPr>
            <a:r>
              <a:rPr lang="en-US"/>
              <a:t>Recap: To recap today’s Circle, please review this discussion guide to help you reflect on this Circle session and implement your One Action for navigating change.</a:t>
            </a:r>
            <a:endParaRPr/>
          </a:p>
          <a:p>
            <a:pPr marL="0" lvl="0" indent="0" algn="l" rtl="0">
              <a:spcBef>
                <a:spcPts val="0"/>
              </a:spcBef>
              <a:spcAft>
                <a:spcPts val="0"/>
              </a:spcAft>
              <a:buNone/>
            </a:pPr>
            <a:endParaRPr/>
          </a:p>
          <a:p>
            <a:pPr marL="0" lvl="0" indent="0" algn="l" rtl="0">
              <a:spcBef>
                <a:spcPts val="0"/>
              </a:spcBef>
              <a:spcAft>
                <a:spcPts val="0"/>
              </a:spcAft>
              <a:buNone/>
            </a:pPr>
            <a:r>
              <a:rPr lang="en-US"/>
              <a:t>LLMC Written Component: Please share your comments by completing the bi-weekly Written Component forms. A link to the form can be found in your calendar. Completion of these forms is one of the commitments you made when you applied. The LLMC Program team relies upon your feedback to continue to grow the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t>LLMC Lounge: Join this Friday’s LLMC Lounge if you would like to connect and engage more on this week’s topic. This 60-minute session is facilitated by the LLMC Program Team at Materiel Group’s Diversity and Inclusion Office (DIO) every Friday. </a:t>
            </a:r>
            <a:endParaRPr/>
          </a:p>
          <a:p>
            <a:pPr marL="0" lvl="0" indent="0" algn="l" rtl="0">
              <a:spcBef>
                <a:spcPts val="0"/>
              </a:spcBef>
              <a:spcAft>
                <a:spcPts val="0"/>
              </a:spcAft>
              <a:buNone/>
            </a:pPr>
            <a:endParaRPr/>
          </a:p>
          <a:p>
            <a:pPr marL="0" lvl="0" indent="0" algn="l" rtl="0">
              <a:spcBef>
                <a:spcPts val="0"/>
              </a:spcBef>
              <a:spcAft>
                <a:spcPts val="0"/>
              </a:spcAft>
              <a:buNone/>
            </a:pPr>
            <a:r>
              <a:rPr lang="en-US"/>
              <a:t>[continue on next slide]</a:t>
            </a:r>
            <a:endParaRPr/>
          </a:p>
        </p:txBody>
      </p:sp>
      <p:sp>
        <p:nvSpPr>
          <p:cNvPr id="363" name="Google Shape;363;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64" name="Google Shape;364;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f2cce7995b_2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4" name="Google Shape;374;g2f2cce7995b_2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5" name="Google Shape;375;g2f2cce7995b_2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2f2cce7995b_2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our final official week of the Lifting as you Lead Mentoring Circles program. Everyone’s participation in this program is appreciated and we hope that the experience has been a positive and motivating one. As mentioned last week, the conversation should not end with the conclusion of the official LLMC program. The Diversity and Inclusion Office (DIO) Team’s vision for all Circle members is to continue to be inspired by this connection and to continue to grow your network, elevate your knowledge, and inspire others. The DIO team encourages you to continue to use the LLMC program-wide network. The DIO will post some topics and resources for possible future discussions on the LLMC Wiki page, but please feel free to find topics yourselves based upon the interests of the Circle members. </a:t>
            </a:r>
            <a:endParaRPr/>
          </a:p>
          <a:p>
            <a:pPr marL="0" lvl="0" indent="0" algn="l" rtl="0">
              <a:spcBef>
                <a:spcPts val="0"/>
              </a:spcBef>
              <a:spcAft>
                <a:spcPts val="0"/>
              </a:spcAft>
              <a:buNone/>
            </a:pPr>
            <a:endParaRPr/>
          </a:p>
          <a:p>
            <a:pPr marL="0" lvl="0" indent="0" algn="l" rtl="0">
              <a:spcBef>
                <a:spcPts val="0"/>
              </a:spcBef>
              <a:spcAft>
                <a:spcPts val="0"/>
              </a:spcAft>
              <a:buSzPts val="1100"/>
              <a:buNone/>
            </a:pPr>
            <a:r>
              <a:rPr lang="en-US"/>
              <a:t>Thank you all for your participation in these Circles! Be well, and take care.</a:t>
            </a:r>
            <a:endParaRPr/>
          </a:p>
        </p:txBody>
      </p:sp>
      <p:sp>
        <p:nvSpPr>
          <p:cNvPr id="377" name="Google Shape;377;g2f2cce7995b_2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78" name="Google Shape;378;g2f2cce7995b_2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f2cce7995b_4_36: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2f2cce7995b_4_3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f2cce7995b_4_4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2f2cce7995b_4_4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f2cce7995b_4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g2f2cce7995b_4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81386c8cdd_0_12: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281386c8cdd_0_12: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1386c8cdd_0_9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281386c8cdd_0_9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f2cce7995b_4_5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17" name="Google Shape;117;g2f2cce7995b_4_5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18" name="Google Shape;118;g2f2cce7995b_4_5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f2cce7995b_4_5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 message from the program founders if you'd like to take a read through in your Discussion Guide PDFs [second of two slides]</a:t>
            </a:r>
            <a:endParaRPr/>
          </a:p>
        </p:txBody>
      </p:sp>
      <p:sp>
        <p:nvSpPr>
          <p:cNvPr id="120" name="Google Shape;120;g2f2cce7995b_4_5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1" name="Google Shape;121;g2f2cce7995b_4_5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81386c8cdd_0_106: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281386c8cdd_0_10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81386c8cdd_0_114: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281386c8cdd_0_114: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f34a87d8b9_0_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13" name="Google Shape;513;g2f34a87d8b9_0_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14" name="Google Shape;514;g2f34a87d8b9_0_2: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2f34a87d8b9_0_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g2f34a87d8b9_0_2: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17" name="Google Shape;517;g2f34a87d8b9_0_2: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ffc6a7383_0_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5" name="Google Shape;135;g2effc6a7383_0_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6" name="Google Shape;136;g2effc6a7383_0_16: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effc6a7383_0_16: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moment to review the Circle Ground Rules and Values: </a:t>
            </a:r>
            <a:endParaRPr/>
          </a:p>
          <a:p>
            <a:pPr marL="0" lvl="0" indent="0" algn="l" rtl="0">
              <a:spcBef>
                <a:spcPts val="0"/>
              </a:spcBef>
              <a:spcAft>
                <a:spcPts val="0"/>
              </a:spcAft>
              <a:buNone/>
            </a:pPr>
            <a:endParaRPr/>
          </a:p>
          <a:p>
            <a:pPr marL="0" lvl="0" indent="0" algn="l" rtl="0">
              <a:spcBef>
                <a:spcPts val="0"/>
              </a:spcBef>
              <a:spcAft>
                <a:spcPts val="0"/>
              </a:spcAft>
              <a:buNone/>
            </a:pPr>
            <a:r>
              <a:rPr lang="en-US"/>
              <a:t>Equality: Everyone is an equal member</a:t>
            </a:r>
            <a:endParaRPr/>
          </a:p>
          <a:p>
            <a:pPr marL="0" lvl="0" indent="0" algn="l" rtl="0">
              <a:spcBef>
                <a:spcPts val="0"/>
              </a:spcBef>
              <a:spcAft>
                <a:spcPts val="0"/>
              </a:spcAft>
              <a:buNone/>
            </a:pPr>
            <a:endParaRPr/>
          </a:p>
          <a:p>
            <a:pPr marL="0" lvl="0" indent="0" algn="l" rtl="0">
              <a:spcBef>
                <a:spcPts val="0"/>
              </a:spcBef>
              <a:spcAft>
                <a:spcPts val="0"/>
              </a:spcAft>
              <a:buNone/>
            </a:pPr>
            <a:r>
              <a:rPr lang="en-US"/>
              <a:t>Substance: Share what's important </a:t>
            </a:r>
            <a:endParaRPr/>
          </a:p>
          <a:p>
            <a:pPr marL="0" lvl="0" indent="0" algn="l" rtl="0">
              <a:spcBef>
                <a:spcPts val="0"/>
              </a:spcBef>
              <a:spcAft>
                <a:spcPts val="0"/>
              </a:spcAft>
              <a:buNone/>
            </a:pPr>
            <a:endParaRPr/>
          </a:p>
          <a:p>
            <a:pPr marL="0" lvl="0" indent="0" algn="l" rtl="0">
              <a:spcBef>
                <a:spcPts val="0"/>
              </a:spcBef>
              <a:spcAft>
                <a:spcPts val="0"/>
              </a:spcAft>
              <a:buNone/>
            </a:pPr>
            <a:r>
              <a:rPr lang="en-US"/>
              <a:t>Openness: Listen and avoid judgements </a:t>
            </a:r>
            <a:endParaRPr/>
          </a:p>
          <a:p>
            <a:pPr marL="0" lvl="0" indent="0" algn="l" rtl="0">
              <a:spcBef>
                <a:spcPts val="0"/>
              </a:spcBef>
              <a:spcAft>
                <a:spcPts val="0"/>
              </a:spcAft>
              <a:buNone/>
            </a:pPr>
            <a:endParaRPr/>
          </a:p>
          <a:p>
            <a:pPr marL="0" lvl="0" indent="0" algn="l" rtl="0">
              <a:spcBef>
                <a:spcPts val="0"/>
              </a:spcBef>
              <a:spcAft>
                <a:spcPts val="0"/>
              </a:spcAft>
              <a:buNone/>
            </a:pPr>
            <a:r>
              <a:rPr lang="en-US"/>
              <a:t>Respect: Treat others as they would like to be treated</a:t>
            </a:r>
            <a:endParaRPr/>
          </a:p>
        </p:txBody>
      </p:sp>
      <p:sp>
        <p:nvSpPr>
          <p:cNvPr id="138" name="Google Shape;138;g2effc6a7383_0_16: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39" name="Google Shape;139;g2effc6a7383_0_16: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ffc6a7383_0_2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8" name="Google Shape;148;g2effc6a7383_0_2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9" name="Google Shape;149;g2effc6a7383_0_2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effc6a7383_0_2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moment to review the Participant Ground Rules and Values: </a:t>
            </a:r>
            <a:endParaRPr/>
          </a:p>
          <a:p>
            <a:pPr marL="0" lvl="0" indent="0" algn="l" rtl="0">
              <a:spcBef>
                <a:spcPts val="0"/>
              </a:spcBef>
              <a:spcAft>
                <a:spcPts val="0"/>
              </a:spcAft>
              <a:buNone/>
            </a:pPr>
            <a:endParaRPr/>
          </a:p>
          <a:p>
            <a:pPr marL="0" lvl="0" indent="0" algn="l" rtl="0">
              <a:spcBef>
                <a:spcPts val="0"/>
              </a:spcBef>
              <a:spcAft>
                <a:spcPts val="0"/>
              </a:spcAft>
              <a:buNone/>
            </a:pPr>
            <a:r>
              <a:rPr lang="en-US"/>
              <a:t>Confidentiality - trust is critical</a:t>
            </a:r>
            <a:endParaRPr/>
          </a:p>
          <a:p>
            <a:pPr marL="0" lvl="0" indent="0" algn="l" rtl="0">
              <a:spcBef>
                <a:spcPts val="0"/>
              </a:spcBef>
              <a:spcAft>
                <a:spcPts val="0"/>
              </a:spcAft>
              <a:buNone/>
            </a:pPr>
            <a:endParaRPr/>
          </a:p>
          <a:p>
            <a:pPr marL="0" lvl="0" indent="0" algn="l" rtl="0">
              <a:spcBef>
                <a:spcPts val="0"/>
              </a:spcBef>
              <a:spcAft>
                <a:spcPts val="0"/>
              </a:spcAft>
              <a:buNone/>
            </a:pPr>
            <a:r>
              <a:rPr lang="en-US"/>
              <a:t>Bring your full self and beginner’s mindset to each session</a:t>
            </a:r>
            <a:endParaRPr/>
          </a:p>
          <a:p>
            <a:pPr marL="0" lvl="0" indent="0" algn="l" rtl="0">
              <a:spcBef>
                <a:spcPts val="0"/>
              </a:spcBef>
              <a:spcAft>
                <a:spcPts val="0"/>
              </a:spcAft>
              <a:buNone/>
            </a:pPr>
            <a:endParaRPr/>
          </a:p>
          <a:p>
            <a:pPr marL="0" lvl="0" indent="0" algn="l" rtl="0">
              <a:spcBef>
                <a:spcPts val="0"/>
              </a:spcBef>
              <a:spcAft>
                <a:spcPts val="0"/>
              </a:spcAft>
              <a:buNone/>
            </a:pPr>
            <a:r>
              <a:rPr lang="en-US"/>
              <a:t>Come nourished and stay hydrated</a:t>
            </a:r>
            <a:endParaRPr/>
          </a:p>
          <a:p>
            <a:pPr marL="0" lvl="0" indent="0" algn="l" rtl="0">
              <a:spcBef>
                <a:spcPts val="0"/>
              </a:spcBef>
              <a:spcAft>
                <a:spcPts val="0"/>
              </a:spcAft>
              <a:buNone/>
            </a:pPr>
            <a:endParaRPr/>
          </a:p>
          <a:p>
            <a:pPr marL="0" lvl="0" indent="0" algn="l" rtl="0">
              <a:spcBef>
                <a:spcPts val="0"/>
              </a:spcBef>
              <a:spcAft>
                <a:spcPts val="0"/>
              </a:spcAft>
              <a:buNone/>
            </a:pPr>
            <a:r>
              <a:rPr lang="en-US"/>
              <a:t>Keep your camera on so everyone feels safe and connected</a:t>
            </a:r>
            <a:endParaRPr/>
          </a:p>
          <a:p>
            <a:pPr marL="0" lvl="0" indent="0" algn="l" rtl="0">
              <a:spcBef>
                <a:spcPts val="0"/>
              </a:spcBef>
              <a:spcAft>
                <a:spcPts val="0"/>
              </a:spcAft>
              <a:buNone/>
            </a:pPr>
            <a:endParaRPr/>
          </a:p>
          <a:p>
            <a:pPr marL="0" lvl="0" indent="0" algn="l" rtl="0">
              <a:spcBef>
                <a:spcPts val="0"/>
              </a:spcBef>
              <a:spcAft>
                <a:spcPts val="0"/>
              </a:spcAft>
              <a:buNone/>
            </a:pPr>
            <a:r>
              <a:rPr lang="en-US"/>
              <a:t>Be candid and honest - listen with empathy</a:t>
            </a:r>
            <a:endParaRPr/>
          </a:p>
          <a:p>
            <a:pPr marL="0" lvl="0" indent="0" algn="l" rtl="0">
              <a:spcBef>
                <a:spcPts val="0"/>
              </a:spcBef>
              <a:spcAft>
                <a:spcPts val="0"/>
              </a:spcAft>
              <a:buNone/>
            </a:pPr>
            <a:endParaRPr/>
          </a:p>
          <a:p>
            <a:pPr marL="0" lvl="0" indent="0" algn="l" rtl="0">
              <a:spcBef>
                <a:spcPts val="0"/>
              </a:spcBef>
              <a:spcAft>
                <a:spcPts val="0"/>
              </a:spcAft>
              <a:buNone/>
            </a:pPr>
            <a:r>
              <a:rPr lang="en-US"/>
              <a:t>Be ready to engage with your peers</a:t>
            </a:r>
            <a:endParaRPr/>
          </a:p>
          <a:p>
            <a:pPr marL="0" lvl="0" indent="0" algn="l" rtl="0">
              <a:spcBef>
                <a:spcPts val="0"/>
              </a:spcBef>
              <a:spcAft>
                <a:spcPts val="0"/>
              </a:spcAft>
              <a:buNone/>
            </a:pPr>
            <a:endParaRPr/>
          </a:p>
          <a:p>
            <a:pPr marL="0" lvl="0" indent="0" algn="l" rtl="0">
              <a:spcBef>
                <a:spcPts val="0"/>
              </a:spcBef>
              <a:spcAft>
                <a:spcPts val="0"/>
              </a:spcAft>
              <a:buNone/>
            </a:pPr>
            <a:r>
              <a:rPr lang="en-US"/>
              <a:t>Remove outside distractions</a:t>
            </a:r>
            <a:endParaRPr/>
          </a:p>
          <a:p>
            <a:pPr marL="0" lvl="0" indent="0" algn="l" rtl="0">
              <a:spcBef>
                <a:spcPts val="0"/>
              </a:spcBef>
              <a:spcAft>
                <a:spcPts val="0"/>
              </a:spcAft>
              <a:buNone/>
            </a:pPr>
            <a:endParaRPr/>
          </a:p>
          <a:p>
            <a:pPr marL="0" lvl="0" indent="0" algn="l" rtl="0">
              <a:spcBef>
                <a:spcPts val="0"/>
              </a:spcBef>
              <a:spcAft>
                <a:spcPts val="0"/>
              </a:spcAft>
              <a:buNone/>
            </a:pPr>
            <a:r>
              <a:rPr lang="en-US"/>
              <a:t>Keep your audio off, except when asking questions and contributing to the discussion</a:t>
            </a:r>
            <a:endParaRPr/>
          </a:p>
          <a:p>
            <a:pPr marL="0" lvl="0" indent="0" algn="l" rtl="0">
              <a:spcBef>
                <a:spcPts val="0"/>
              </a:spcBef>
              <a:spcAft>
                <a:spcPts val="0"/>
              </a:spcAft>
              <a:buNone/>
            </a:pPr>
            <a:endParaRPr/>
          </a:p>
          <a:p>
            <a:pPr marL="0" lvl="0" indent="0" algn="l" rtl="0">
              <a:spcBef>
                <a:spcPts val="0"/>
              </a:spcBef>
              <a:spcAft>
                <a:spcPts val="0"/>
              </a:spcAft>
              <a:buNone/>
            </a:pPr>
            <a:r>
              <a:rPr lang="en-US"/>
              <a:t>Be fully present and attend all five weeks - no multitasking</a:t>
            </a:r>
            <a:endParaRPr/>
          </a:p>
        </p:txBody>
      </p:sp>
      <p:sp>
        <p:nvSpPr>
          <p:cNvPr id="151" name="Google Shape;151;g2effc6a7383_0_2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52" name="Google Shape;152;g2effc6a7383_0_2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1" name="Google Shape;161;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some quotes on self-compassion and neuroplasticity to get us started:</a:t>
            </a:r>
            <a:endParaRPr/>
          </a:p>
          <a:p>
            <a:pPr marL="0" lvl="0" indent="0" algn="l" rtl="0">
              <a:spcBef>
                <a:spcPts val="0"/>
              </a:spcBef>
              <a:spcAft>
                <a:spcPts val="0"/>
              </a:spcAft>
              <a:buNone/>
            </a:pPr>
            <a:endParaRPr/>
          </a:p>
          <a:p>
            <a:pPr marL="0" lvl="0" indent="0" algn="l" rtl="0">
              <a:spcBef>
                <a:spcPts val="0"/>
              </a:spcBef>
              <a:spcAft>
                <a:spcPts val="0"/>
              </a:spcAft>
              <a:buNone/>
            </a:pPr>
            <a:r>
              <a:rPr lang="en-US"/>
              <a:t>“The ability to learn is the most important quality a leader can have.”</a:t>
            </a:r>
            <a:endParaRPr/>
          </a:p>
          <a:p>
            <a:pPr marL="0" lvl="0" indent="0" algn="l" rtl="0">
              <a:spcBef>
                <a:spcPts val="0"/>
              </a:spcBef>
              <a:spcAft>
                <a:spcPts val="0"/>
              </a:spcAft>
              <a:buNone/>
            </a:pPr>
            <a:r>
              <a:rPr lang="en-US"/>
              <a:t>Padmasree Warrior, Indian chemical engineer and business executive</a:t>
            </a:r>
            <a:endParaRPr/>
          </a:p>
          <a:p>
            <a:pPr marL="0" lvl="0" indent="0" algn="l" rtl="0">
              <a:spcBef>
                <a:spcPts val="0"/>
              </a:spcBef>
              <a:spcAft>
                <a:spcPts val="0"/>
              </a:spcAft>
              <a:buNone/>
            </a:pPr>
            <a:endParaRPr/>
          </a:p>
          <a:p>
            <a:pPr marL="0" lvl="0" indent="0" algn="l" rtl="0">
              <a:spcBef>
                <a:spcPts val="0"/>
              </a:spcBef>
              <a:spcAft>
                <a:spcPts val="0"/>
              </a:spcAft>
              <a:buNone/>
            </a:pPr>
            <a:r>
              <a:rPr lang="en-US"/>
              <a:t>“Nature has given us a brain that survives in a changing world by changing itself.”</a:t>
            </a:r>
            <a:endParaRPr/>
          </a:p>
          <a:p>
            <a:pPr marL="0" lvl="0" indent="0" algn="l" rtl="0">
              <a:spcBef>
                <a:spcPts val="0"/>
              </a:spcBef>
              <a:spcAft>
                <a:spcPts val="0"/>
              </a:spcAft>
              <a:buNone/>
            </a:pPr>
            <a:r>
              <a:rPr lang="en-US"/>
              <a:t>Norman Doidge,  Canadian author and psychiatrist</a:t>
            </a:r>
            <a:endParaRPr/>
          </a:p>
        </p:txBody>
      </p:sp>
      <p:sp>
        <p:nvSpPr>
          <p:cNvPr id="164" name="Google Shape;164;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5" name="Google Shape;165;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4" name="Google Shape;174;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5" name="Google Shape;175;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everyone, to our final Circle session. Today, we’ll explore how neuroplasticity and self-compassion can help us navigate our careers through change. Change is one of life's most constant elements, a reality that has been especially evident over the past few years. The COVID-19 Pandemic required considerable changes to how we lived our day-to-day lives and continues to impact how we live and work. </a:t>
            </a:r>
            <a:endParaRPr/>
          </a:p>
          <a:p>
            <a:pPr marL="0" lvl="0" indent="0" algn="l" rtl="0">
              <a:spcBef>
                <a:spcPts val="0"/>
              </a:spcBef>
              <a:spcAft>
                <a:spcPts val="0"/>
              </a:spcAft>
              <a:buNone/>
            </a:pPr>
            <a:endParaRPr/>
          </a:p>
          <a:p>
            <a:pPr marL="0" lvl="0" indent="0" algn="l" rtl="0">
              <a:spcBef>
                <a:spcPts val="0"/>
              </a:spcBef>
              <a:spcAft>
                <a:spcPts val="0"/>
              </a:spcAft>
              <a:buNone/>
            </a:pPr>
            <a:r>
              <a:rPr lang="en-US"/>
              <a:t>By understanding neuroplasticity, we can appreciate how our brains adapt to new situations, and with self-compassion, we can support ourselves kindly through these transitions.</a:t>
            </a:r>
            <a:endParaRPr/>
          </a:p>
          <a:p>
            <a:pPr marL="0" lvl="0" indent="0" algn="l" rtl="0">
              <a:spcBef>
                <a:spcPts val="0"/>
              </a:spcBef>
              <a:spcAft>
                <a:spcPts val="0"/>
              </a:spcAft>
              <a:buNone/>
            </a:pPr>
            <a:endParaRPr/>
          </a:p>
          <a:p>
            <a:pPr marL="0" lvl="0" indent="0" algn="l" rtl="0">
              <a:spcBef>
                <a:spcPts val="0"/>
              </a:spcBef>
              <a:spcAft>
                <a:spcPts val="0"/>
              </a:spcAft>
              <a:buNone/>
            </a:pPr>
            <a:r>
              <a:rPr lang="en-US"/>
              <a:t>Let's open with a bonding moment. What do you like to do to adapt to change?</a:t>
            </a:r>
            <a:endParaRPr/>
          </a:p>
          <a:p>
            <a:pPr marL="0" lvl="0" indent="0" algn="l" rtl="0">
              <a:spcBef>
                <a:spcPts val="0"/>
              </a:spcBef>
              <a:spcAft>
                <a:spcPts val="0"/>
              </a:spcAft>
              <a:buNone/>
            </a:pPr>
            <a:r>
              <a:rPr lang="en-US"/>
              <a:t>(10 seconds each)</a:t>
            </a:r>
            <a:endParaRPr/>
          </a:p>
        </p:txBody>
      </p:sp>
      <p:sp>
        <p:nvSpPr>
          <p:cNvPr id="177" name="Google Shape;177;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8" name="Google Shape;178;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0" name="Google Shape;190;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1" name="Google Shape;191;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100">
                <a:latin typeface="Arial"/>
                <a:ea typeface="Arial"/>
                <a:cs typeface="Arial"/>
                <a:sym typeface="Arial"/>
              </a:rPr>
              <a:t>Before we begin today’s Circle, an important reminder. The intent of these sessions is to have safer conversations about important subjects that will help transform the Federal Public Service by creating diverse and inclusive psychologically safer workplaces. The subjects may be difficult for some people to discuss. If at any point during this session you feel that you need to step away, you may leave the session in order to protect your mental health. There’s also a 5 minute break built in partway through the Circle.</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sz="1100">
                <a:latin typeface="Arial"/>
                <a:ea typeface="Arial"/>
                <a:cs typeface="Arial"/>
                <a:sym typeface="Arial"/>
              </a:rPr>
              <a:t>Your health comes first.  </a:t>
            </a:r>
            <a:endParaRPr sz="1100">
              <a:latin typeface="Arial"/>
              <a:ea typeface="Arial"/>
              <a:cs typeface="Arial"/>
              <a:sym typeface="Arial"/>
            </a:endParaRPr>
          </a:p>
          <a:p>
            <a:pPr marL="0" lvl="0" indent="0" algn="l" rtl="0">
              <a:spcBef>
                <a:spcPts val="1200"/>
              </a:spcBef>
              <a:spcAft>
                <a:spcPts val="1200"/>
              </a:spcAft>
              <a:buSzPts val="1100"/>
              <a:buNone/>
            </a:pPr>
            <a:r>
              <a:rPr lang="en-US" sz="1100">
                <a:latin typeface="Arial"/>
                <a:ea typeface="Arial"/>
                <a:cs typeface="Arial"/>
                <a:sym typeface="Arial"/>
              </a:rPr>
              <a:t>If you need to talk to someone, whether before, during, or after a circle, there is support available to you 24/7. Please see the support section at the end of this guide for contact information.</a:t>
            </a:r>
            <a:endParaRPr/>
          </a:p>
        </p:txBody>
      </p:sp>
      <p:sp>
        <p:nvSpPr>
          <p:cNvPr id="193" name="Google Shape;193;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4" name="Google Shape;194;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3" name="Google Shape;203;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4" name="Google Shape;204;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Learning to navigate change effectively is a skill that benefits both our professional endeavours and personal lives.</a:t>
            </a:r>
            <a:endParaRPr/>
          </a:p>
          <a:p>
            <a:pPr marL="0" lvl="0" indent="0" algn="l" rtl="0">
              <a:spcBef>
                <a:spcPts val="0"/>
              </a:spcBef>
              <a:spcAft>
                <a:spcPts val="0"/>
              </a:spcAft>
              <a:buNone/>
            </a:pPr>
            <a:endParaRPr/>
          </a:p>
          <a:p>
            <a:pPr marL="0" lvl="0" indent="0" algn="l" rtl="0">
              <a:spcBef>
                <a:spcPts val="0"/>
              </a:spcBef>
              <a:spcAft>
                <a:spcPts val="0"/>
              </a:spcAft>
              <a:buNone/>
            </a:pPr>
            <a:r>
              <a:rPr lang="en-US"/>
              <a:t>This week's session focuses on how neuroplasticity and self-compassion can help us see change as an opportunity for growth rather than a hurdle. In today’s engaging and thoughtful discussions, we will explore how our brains can adapt to new situations and why being kind to ourselves is crucial during these transitions.</a:t>
            </a:r>
            <a:endParaRPr/>
          </a:p>
          <a:p>
            <a:pPr marL="0" lvl="0" indent="0" algn="l" rtl="0">
              <a:spcBef>
                <a:spcPts val="0"/>
              </a:spcBef>
              <a:spcAft>
                <a:spcPts val="0"/>
              </a:spcAft>
              <a:buNone/>
            </a:pPr>
            <a:endParaRPr/>
          </a:p>
          <a:p>
            <a:pPr marL="0" lvl="0" indent="0" algn="l" rtl="0">
              <a:spcBef>
                <a:spcPts val="0"/>
              </a:spcBef>
              <a:spcAft>
                <a:spcPts val="0"/>
              </a:spcAft>
              <a:buNone/>
            </a:pPr>
            <a:r>
              <a:rPr lang="en-US"/>
              <a:t>Neuroplasticity is a fascinating concept that demonstrates how our brains are like flexible highways with constantly changing routes. Unlike the old belief that our brains are set in stone after childhood, we now know that they are always reshaping and forming new connections based on our experiences, learning, and even after injuries. This ability to change allows us to acquire new skills, develop better different habits, and bounce back from challenges. It’s empowering to know that our brain can adapt and evolve as we develop new skills to advance our career. </a:t>
            </a:r>
            <a:endParaRPr/>
          </a:p>
          <a:p>
            <a:pPr marL="0" lvl="0" indent="0" algn="l" rtl="0">
              <a:spcBef>
                <a:spcPts val="0"/>
              </a:spcBef>
              <a:spcAft>
                <a:spcPts val="0"/>
              </a:spcAft>
              <a:buNone/>
            </a:pPr>
            <a:endParaRPr/>
          </a:p>
          <a:p>
            <a:pPr marL="0" lvl="0" indent="0" algn="l" rtl="0">
              <a:spcBef>
                <a:spcPts val="0"/>
              </a:spcBef>
              <a:spcAft>
                <a:spcPts val="0"/>
              </a:spcAft>
              <a:buNone/>
            </a:pPr>
            <a:r>
              <a:rPr lang="en-US"/>
              <a:t>Today we are talking about personal techniques to approach change through changing our brains. We will learn how to optimize our brain and our well-being through neuroplasticity and self-compassion. Let’s get started!</a:t>
            </a:r>
            <a:endParaRPr/>
          </a:p>
        </p:txBody>
      </p:sp>
      <p:sp>
        <p:nvSpPr>
          <p:cNvPr id="206" name="Google Shape;206;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7" name="Google Shape;207;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612775"/>
            <a:ext cx="5486400" cy="4114800"/>
          </a:xfrm>
          <a:prstGeom prst="rect">
            <a:avLst/>
          </a:prstGeom>
          <a:noFill/>
          <a:ln>
            <a:noFill/>
          </a:ln>
        </p:spPr>
      </p:sp>
      <p:sp>
        <p:nvSpPr>
          <p:cNvPr id="68" name="Google Shape;6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youtube.com/watch?v=ELpfYCZa87g"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Q-yMjhnkkfQ?feature=oembed"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iki.gccollab.ca/Learning_Libr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iki.gccollab.ca/Lifting_as_you_Lead_Mentoring_Circles_Program_2024" TargetMode="External"/><Relationship Id="rId5" Type="http://schemas.openxmlformats.org/officeDocument/2006/relationships/image" Target="../media/image9.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hyperlink" Target="https://wiki.gccollab.ca/LLMC_Cohort_4_Program_Overview" TargetMode="External"/><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iki.gccollab.ca/Learning_Library" TargetMode="External"/><Relationship Id="rId4" Type="http://schemas.openxmlformats.org/officeDocument/2006/relationships/hyperlink" Target="https://www.linkedin.com/groups/12904569/"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self-compassion.org/wp-content/uploads/2020/08/self-compassion.break__01-cleanedbydan.mp3"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hyperlink" Target="https://catalogue.csps-efpc.gc.ca/product?catalog=TRN147&amp;cm_locale=en" TargetMode="External"/><Relationship Id="rId12" Type="http://schemas.openxmlformats.org/officeDocument/2006/relationships/hyperlink" Target="https://www.hubermanlab.com/episode/using-play-to-rewire-and-improve-your-brai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catalogue.csps-efpc.gc.ca/product?catalog=TRN131&amp;cm_locale=en" TargetMode="External"/><Relationship Id="rId11" Type="http://schemas.openxmlformats.org/officeDocument/2006/relationships/hyperlink" Target="https://www.hubermanlab.com/episode/how-to-focus-to-change-your-brain" TargetMode="External"/><Relationship Id="rId5" Type="http://schemas.openxmlformats.org/officeDocument/2006/relationships/hyperlink" Target="https://catalogue.csps-efpc.gc.ca/product?catalog=TRN130&amp;cm_locale=en" TargetMode="External"/><Relationship Id="rId10" Type="http://schemas.openxmlformats.org/officeDocument/2006/relationships/hyperlink" Target="https://podcasts.apple.com/us/podcast/neuroplasticity-nerds/id1732950804" TargetMode="External"/><Relationship Id="rId4" Type="http://schemas.openxmlformats.org/officeDocument/2006/relationships/hyperlink" Target="https://www.csps-efpc.gc.ca/tools/jobaids/mindfulness-eng.aspx" TargetMode="External"/><Relationship Id="rId9" Type="http://schemas.openxmlformats.org/officeDocument/2006/relationships/hyperlink" Target="https://greatergood.berkeley.edu/podcasts" TargetMode="External"/><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hyperlink" Target="https://www.forbes.com/sites/forbescoachescouncil/2024/01/23/want-to-improve-rewire-your-brains-neural-pathways/" TargetMode="External"/><Relationship Id="rId13" Type="http://schemas.openxmlformats.org/officeDocument/2006/relationships/hyperlink" Target="https://www.revue-cortica.net/article/view/3136" TargetMode="External"/><Relationship Id="rId3" Type="http://schemas.openxmlformats.org/officeDocument/2006/relationships/image" Target="../media/image1.png"/><Relationship Id="rId7" Type="http://schemas.openxmlformats.org/officeDocument/2006/relationships/hyperlink" Target="https://positiveleadership.fr/pourquoi-et-comment-renforcer-la-flexibilite-de-votre-cerveau/" TargetMode="External"/><Relationship Id="rId12" Type="http://schemas.openxmlformats.org/officeDocument/2006/relationships/hyperlink" Target="https://www.nationalgeographic.fr/sciences/peut-on-apprendre-la-compassion"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forbes.com/sites/taraswart/2018/03/27/the-4-underlying-principles-to-changing-your-brain/" TargetMode="External"/><Relationship Id="rId11" Type="http://schemas.openxmlformats.org/officeDocument/2006/relationships/hyperlink" Target="https://drsoph.com/blog/an-easy-grounding-technique-for-times-when-you-feel-totally-overwhelmed" TargetMode="External"/><Relationship Id="rId5" Type="http://schemas.openxmlformats.org/officeDocument/2006/relationships/hyperlink" Target="https://hbr.org/2010/01/success-gets-into-your-head-and-changes-it" TargetMode="External"/><Relationship Id="rId15" Type="http://schemas.openxmlformats.org/officeDocument/2006/relationships/image" Target="../media/image25.png"/><Relationship Id="rId10" Type="http://schemas.openxmlformats.org/officeDocument/2006/relationships/hyperlink" Target="https://www.forbes.com/sites/vanessaloder/2015/03/18/how-to-rewire-your-brain-for-happiness/" TargetMode="External"/><Relationship Id="rId4" Type="http://schemas.openxmlformats.org/officeDocument/2006/relationships/hyperlink" Target="https://greatergood.berkeley.edu/article/item/the_five_myths_of_self_compassion" TargetMode="External"/><Relationship Id="rId9" Type="http://schemas.openxmlformats.org/officeDocument/2006/relationships/hyperlink" Target="https://www.esantementale.ca/Ottawa-Carleton/Lauto-compassion-plus-importante-que-lestime-de-soi-et-peut-tre-la-cle-de-la-sante-mentale/index.php?m=article&amp;ID=52807" TargetMode="External"/><Relationship Id="rId1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11U0h0DPu7k" TargetMode="External"/><Relationship Id="rId13" Type="http://schemas.openxmlformats.org/officeDocument/2006/relationships/hyperlink" Target="https://www.youtube.com/watch?v=iN6g2mr0p3Q" TargetMode="External"/><Relationship Id="rId3" Type="http://schemas.openxmlformats.org/officeDocument/2006/relationships/image" Target="../media/image1.png"/><Relationship Id="rId7" Type="http://schemas.openxmlformats.org/officeDocument/2006/relationships/hyperlink" Target="https://www.youtube.com/watch?v=OMbsGBlpP30" TargetMode="External"/><Relationship Id="rId12" Type="http://schemas.openxmlformats.org/officeDocument/2006/relationships/hyperlink" Target="https://www.youtube.com/watch?v=_XLY_XXBQWE" TargetMode="External"/><Relationship Id="rId2" Type="http://schemas.openxmlformats.org/officeDocument/2006/relationships/notesSlide" Target="../notesSlides/notesSlide26.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s://www.ted.com/talks/amy_cuddy_your_body_language_may_shape_who_you_are" TargetMode="External"/><Relationship Id="rId11" Type="http://schemas.openxmlformats.org/officeDocument/2006/relationships/hyperlink" Target="https://www.youtube.com/watch?v=Awd0kgxcZws" TargetMode="External"/><Relationship Id="rId5" Type="http://schemas.openxmlformats.org/officeDocument/2006/relationships/hyperlink" Target="https://www.youtube.com/watch?v=ELpfYCZa87g" TargetMode="External"/><Relationship Id="rId15" Type="http://schemas.openxmlformats.org/officeDocument/2006/relationships/image" Target="../media/image6.png"/><Relationship Id="rId10" Type="http://schemas.openxmlformats.org/officeDocument/2006/relationships/hyperlink" Target="https://www.youtube.com/watch?v=Jj51JtXFnao" TargetMode="External"/><Relationship Id="rId4" Type="http://schemas.openxmlformats.org/officeDocument/2006/relationships/hyperlink" Target="https://wiki.gccollab.ca/Emotional_Odyssey:_Unraveling_the_Mystery_of_Change_and_Navigating_the_Emotional_Journey" TargetMode="External"/><Relationship Id="rId9" Type="http://schemas.openxmlformats.org/officeDocument/2006/relationships/hyperlink" Target="https://www.youtube.com/watch?v=1_yB-AYG6Eg" TargetMode="External"/><Relationship Id="rId14" Type="http://schemas.openxmlformats.org/officeDocument/2006/relationships/hyperlink" Target="https://www.youtube.com/watch?v=UsBOPBcK2j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jamesclear.com/atomic-habit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hyperlink" Target="https://forms.office.com/r/BKEEzfg2Zr"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hyperlink" Target="https://www.canada.ca/en/department-national-defence/services/benefits-military/health-support/member-family-assistance-services.htm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hopeforwellness.ca/" TargetMode="External"/><Relationship Id="rId5" Type="http://schemas.openxmlformats.org/officeDocument/2006/relationships/hyperlink" Target="https://www.canada.ca/en/government/publicservice/wellness-inclusion-diversity-public-service/employee-assistance-program.html#E" TargetMode="Externa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ellnesstogether.ca" TargetMode="External"/><Relationship Id="rId5" Type="http://schemas.openxmlformats.org/officeDocument/2006/relationships/hyperlink" Target="https://www.crisisservicescanada.ca/en/" TargetMode="External"/><Relationship Id="rId4" Type="http://schemas.openxmlformats.org/officeDocument/2006/relationships/hyperlink" Target="https://www.canada.ca/en/department-national-defence/services/benefits-military/health-support/sexual-misconduct-response.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iki.gccollab.ca/Diversity_and_Inclusion_Office" TargetMode="External"/><Relationship Id="rId3" Type="http://schemas.openxmlformats.org/officeDocument/2006/relationships/image" Target="../media/image1.png"/><Relationship Id="rId7" Type="http://schemas.openxmlformats.org/officeDocument/2006/relationships/hyperlink" Target="https://www.linkedin.com/groups/12904569/"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a:blip r:embed="rId3">
            <a:alphaModFix/>
          </a:blip>
          <a:stretch>
            <a:fillRect/>
          </a:stretch>
        </p:blipFill>
        <p:spPr>
          <a:xfrm flipH="1">
            <a:off x="14408850" y="8431125"/>
            <a:ext cx="3955350" cy="1898575"/>
          </a:xfrm>
          <a:prstGeom prst="rect">
            <a:avLst/>
          </a:prstGeom>
          <a:noFill/>
          <a:ln>
            <a:noFill/>
          </a:ln>
        </p:spPr>
      </p:pic>
      <p:sp>
        <p:nvSpPr>
          <p:cNvPr id="93" name="Google Shape;93;p1"/>
          <p:cNvSpPr/>
          <p:nvPr/>
        </p:nvSpPr>
        <p:spPr>
          <a:xfrm>
            <a:off x="0" y="0"/>
            <a:ext cx="8367623" cy="10287000"/>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4">
              <a:alphaModFix/>
            </a:blip>
            <a:stretch>
              <a:fillRect l="-42087" r="-42085"/>
            </a:stretch>
          </a:blipFill>
          <a:ln>
            <a:noFill/>
          </a:ln>
        </p:spPr>
        <p:txBody>
          <a:bodyPr/>
          <a:lstStyle/>
          <a:p>
            <a:endParaRPr lang="en-US"/>
          </a:p>
        </p:txBody>
      </p:sp>
      <p:sp>
        <p:nvSpPr>
          <p:cNvPr id="94" name="Google Shape;94;p1"/>
          <p:cNvSpPr/>
          <p:nvPr/>
        </p:nvSpPr>
        <p:spPr>
          <a:xfrm>
            <a:off x="914400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5">
              <a:alphaModFix/>
            </a:blip>
            <a:stretch>
              <a:fillRect l="-93957" t="-73879" r="-1221" b="-75267"/>
            </a:stretch>
          </a:blipFill>
          <a:ln>
            <a:noFill/>
          </a:ln>
        </p:spPr>
        <p:txBody>
          <a:bodyPr/>
          <a:lstStyle/>
          <a:p>
            <a:endParaRPr lang="en-US"/>
          </a:p>
        </p:txBody>
      </p:sp>
      <p:sp>
        <p:nvSpPr>
          <p:cNvPr id="95" name="Google Shape;95;p1"/>
          <p:cNvSpPr txBox="1"/>
          <p:nvPr/>
        </p:nvSpPr>
        <p:spPr>
          <a:xfrm>
            <a:off x="8507607" y="7332704"/>
            <a:ext cx="9780300" cy="24489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7400" b="0" i="0" u="none" strike="noStrike" cap="none">
                <a:solidFill>
                  <a:srgbClr val="000000"/>
                </a:solidFill>
                <a:latin typeface="Montserrat"/>
                <a:ea typeface="Montserrat"/>
                <a:cs typeface="Montserrat"/>
                <a:sym typeface="Montserrat"/>
              </a:rPr>
              <a:t>Self-Compassion &amp; Neuroplasticity</a:t>
            </a:r>
            <a:endParaRPr/>
          </a:p>
        </p:txBody>
      </p:sp>
      <p:sp>
        <p:nvSpPr>
          <p:cNvPr id="96" name="Google Shape;96;p1"/>
          <p:cNvSpPr txBox="1"/>
          <p:nvPr/>
        </p:nvSpPr>
        <p:spPr>
          <a:xfrm>
            <a:off x="8507607" y="4550195"/>
            <a:ext cx="9780300" cy="2647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00" b="1" i="0" u="none" strike="noStrike" cap="none">
                <a:solidFill>
                  <a:srgbClr val="000000"/>
                </a:solidFill>
                <a:latin typeface="Montserrat"/>
                <a:ea typeface="Montserrat"/>
                <a:cs typeface="Montserrat"/>
                <a:sym typeface="Montserrat"/>
              </a:rPr>
              <a:t>Circle Discussion Guide #5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9"/>
          <p:cNvPicPr preferRelativeResize="0"/>
          <p:nvPr/>
        </p:nvPicPr>
        <p:blipFill>
          <a:blip r:embed="rId3">
            <a:alphaModFix/>
          </a:blip>
          <a:stretch>
            <a:fillRect/>
          </a:stretch>
        </p:blipFill>
        <p:spPr>
          <a:xfrm flipH="1">
            <a:off x="13862800" y="8169025"/>
            <a:ext cx="4501400" cy="2160675"/>
          </a:xfrm>
          <a:prstGeom prst="rect">
            <a:avLst/>
          </a:prstGeom>
          <a:noFill/>
          <a:ln>
            <a:noFill/>
          </a:ln>
        </p:spPr>
      </p:pic>
      <p:sp>
        <p:nvSpPr>
          <p:cNvPr id="229" name="Google Shape;229;p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graphicFrame>
        <p:nvGraphicFramePr>
          <p:cNvPr id="230" name="Google Shape;230;p9"/>
          <p:cNvGraphicFramePr/>
          <p:nvPr/>
        </p:nvGraphicFramePr>
        <p:xfrm>
          <a:off x="490681" y="4250488"/>
          <a:ext cx="3000000" cy="3000000"/>
        </p:xfrm>
        <a:graphic>
          <a:graphicData uri="http://schemas.openxmlformats.org/drawingml/2006/table">
            <a:tbl>
              <a:tblPr>
                <a:noFill/>
                <a:tableStyleId>{90B0561C-C6DF-48B6-8350-30BAE8041BDC}</a:tableStyleId>
              </a:tblPr>
              <a:tblGrid>
                <a:gridCol w="8387500">
                  <a:extLst>
                    <a:ext uri="{9D8B030D-6E8A-4147-A177-3AD203B41FA5}">
                      <a16:colId xmlns:a16="http://schemas.microsoft.com/office/drawing/2014/main" val="20000"/>
                    </a:ext>
                  </a:extLst>
                </a:gridCol>
                <a:gridCol w="8919125">
                  <a:extLst>
                    <a:ext uri="{9D8B030D-6E8A-4147-A177-3AD203B41FA5}">
                      <a16:colId xmlns:a16="http://schemas.microsoft.com/office/drawing/2014/main" val="20001"/>
                    </a:ext>
                  </a:extLst>
                </a:gridCol>
              </a:tblGrid>
              <a:tr h="2850200">
                <a:tc>
                  <a:txBody>
                    <a:bodyPr/>
                    <a:lstStyle/>
                    <a:p>
                      <a:pPr marL="0" marR="0" lvl="0" indent="0" algn="ctr" rtl="0">
                        <a:lnSpc>
                          <a:spcPct val="115000"/>
                        </a:lnSpc>
                        <a:spcBef>
                          <a:spcPts val="0"/>
                        </a:spcBef>
                        <a:spcAft>
                          <a:spcPts val="0"/>
                        </a:spcAft>
                        <a:buNone/>
                      </a:pPr>
                      <a:r>
                        <a:rPr lang="en-US" sz="1700" b="1" u="none" strike="noStrike" cap="none">
                          <a:solidFill>
                            <a:srgbClr val="000000"/>
                          </a:solidFill>
                          <a:latin typeface="Montserrat"/>
                          <a:ea typeface="Montserrat"/>
                          <a:cs typeface="Montserrat"/>
                          <a:sym typeface="Montserrat"/>
                        </a:rPr>
                        <a:t>Starting a new job</a:t>
                      </a:r>
                      <a:endParaRPr sz="1100" u="none" strike="noStrike" cap="none"/>
                    </a:p>
                    <a:p>
                      <a:pPr marL="0" marR="0" lvl="0" indent="0" algn="ctr" rtl="0">
                        <a:lnSpc>
                          <a:spcPct val="115000"/>
                        </a:lnSpc>
                        <a:spcBef>
                          <a:spcPts val="0"/>
                        </a:spcBef>
                        <a:spcAft>
                          <a:spcPts val="0"/>
                        </a:spcAft>
                        <a:buNone/>
                      </a:pPr>
                      <a:endParaRPr sz="1100" u="none" strike="noStrike" cap="none"/>
                    </a:p>
                    <a:p>
                      <a:pPr marL="0" marR="0" lvl="0" indent="0" algn="l" rtl="0">
                        <a:lnSpc>
                          <a:spcPct val="115000"/>
                        </a:lnSpc>
                        <a:spcBef>
                          <a:spcPts val="0"/>
                        </a:spcBef>
                        <a:spcAft>
                          <a:spcPts val="0"/>
                        </a:spcAft>
                        <a:buNone/>
                      </a:pPr>
                      <a:r>
                        <a:rPr lang="en-US" sz="1700" u="none" strike="noStrike" cap="none">
                          <a:solidFill>
                            <a:srgbClr val="000000"/>
                          </a:solidFill>
                          <a:latin typeface="Montserrat"/>
                          <a:ea typeface="Montserrat"/>
                          <a:cs typeface="Montserrat"/>
                          <a:sym typeface="Montserrat"/>
                        </a:rPr>
                        <a:t>Starting a new job or learning new tasks requires the brain to process a wealth of new information, from mastering unfamiliar procedures to understanding different workplace dynamics. Over time, as one becomes more accustomed to their role, the brain adapts, making these tasks feel more intuitive.</a:t>
                      </a:r>
                      <a:endParaRPr/>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700" b="1" u="none" strike="noStrike" cap="none">
                          <a:solidFill>
                            <a:srgbClr val="000000"/>
                          </a:solidFill>
                          <a:latin typeface="Montserrat"/>
                          <a:ea typeface="Montserrat"/>
                          <a:cs typeface="Montserrat"/>
                          <a:sym typeface="Montserrat"/>
                        </a:rPr>
                        <a:t>Figuring out how to use a new software or app</a:t>
                      </a:r>
                      <a:endParaRPr sz="1100" u="none" strike="noStrike" cap="none"/>
                    </a:p>
                    <a:p>
                      <a:pPr marL="0" marR="0" lvl="0" indent="0" algn="ctr" rtl="0">
                        <a:lnSpc>
                          <a:spcPct val="115000"/>
                        </a:lnSpc>
                        <a:spcBef>
                          <a:spcPts val="0"/>
                        </a:spcBef>
                        <a:spcAft>
                          <a:spcPts val="0"/>
                        </a:spcAft>
                        <a:buNone/>
                      </a:pPr>
                      <a:endParaRPr sz="1100" u="none" strike="noStrike" cap="none"/>
                    </a:p>
                    <a:p>
                      <a:pPr marL="0" marR="0" lvl="0" indent="0" algn="l" rtl="0">
                        <a:lnSpc>
                          <a:spcPct val="115000"/>
                        </a:lnSpc>
                        <a:spcBef>
                          <a:spcPts val="0"/>
                        </a:spcBef>
                        <a:spcAft>
                          <a:spcPts val="0"/>
                        </a:spcAft>
                        <a:buNone/>
                      </a:pPr>
                      <a:r>
                        <a:rPr lang="en-US" sz="1700" u="none" strike="noStrike" cap="none">
                          <a:solidFill>
                            <a:srgbClr val="000000"/>
                          </a:solidFill>
                          <a:latin typeface="Montserrat"/>
                          <a:ea typeface="Montserrat"/>
                          <a:cs typeface="Montserrat"/>
                          <a:sym typeface="Montserrat"/>
                        </a:rPr>
                        <a:t>When you start using a new software program or app at work, your brain begins to form new connections. Initially, you may find the interface and functions challenging to navigate. However, as you practice and become more proficient, specific areas of your brain associated with visual processing, problem-solving, and motor skills expand and strengthen, making the use of the software more intuitive and efficient.</a:t>
                      </a:r>
                      <a:endParaRPr/>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255200">
                <a:tc>
                  <a:txBody>
                    <a:bodyPr/>
                    <a:lstStyle/>
                    <a:p>
                      <a:pPr marL="0" marR="0" lvl="0" indent="0" algn="ctr" rtl="0">
                        <a:lnSpc>
                          <a:spcPct val="115000"/>
                        </a:lnSpc>
                        <a:spcBef>
                          <a:spcPts val="0"/>
                        </a:spcBef>
                        <a:spcAft>
                          <a:spcPts val="0"/>
                        </a:spcAft>
                        <a:buNone/>
                      </a:pPr>
                      <a:r>
                        <a:rPr lang="en-US" sz="1700" b="1" u="none" strike="noStrike" cap="none">
                          <a:solidFill>
                            <a:srgbClr val="000000"/>
                          </a:solidFill>
                          <a:latin typeface="Montserrat"/>
                          <a:ea typeface="Montserrat"/>
                          <a:cs typeface="Montserrat"/>
                          <a:sym typeface="Montserrat"/>
                        </a:rPr>
                        <a:t>Learning a new language</a:t>
                      </a:r>
                      <a:endParaRPr sz="1100" u="none" strike="noStrike" cap="none"/>
                    </a:p>
                    <a:p>
                      <a:pPr marL="0" marR="0" lvl="0" indent="0" algn="ctr" rtl="0">
                        <a:lnSpc>
                          <a:spcPct val="115000"/>
                        </a:lnSpc>
                        <a:spcBef>
                          <a:spcPts val="0"/>
                        </a:spcBef>
                        <a:spcAft>
                          <a:spcPts val="0"/>
                        </a:spcAft>
                        <a:buNone/>
                      </a:pPr>
                      <a:endParaRPr sz="1100" u="none" strike="noStrike" cap="none"/>
                    </a:p>
                    <a:p>
                      <a:pPr marL="0" marR="0" lvl="0" indent="0" algn="l" rtl="0">
                        <a:lnSpc>
                          <a:spcPct val="115000"/>
                        </a:lnSpc>
                        <a:spcBef>
                          <a:spcPts val="0"/>
                        </a:spcBef>
                        <a:spcAft>
                          <a:spcPts val="0"/>
                        </a:spcAft>
                        <a:buNone/>
                      </a:pPr>
                      <a:r>
                        <a:rPr lang="en-US" sz="1700" u="none" strike="noStrike" cap="none">
                          <a:solidFill>
                            <a:srgbClr val="000000"/>
                          </a:solidFill>
                          <a:latin typeface="Montserrat"/>
                          <a:ea typeface="Montserrat"/>
                          <a:cs typeface="Montserrat"/>
                          <a:sym typeface="Montserrat"/>
                        </a:rPr>
                        <a:t>When you start learning a new language for work, your brain begins to form new connections. As you practice and become more proficient, specific areas of your brain related to language comprehension, auditory processing, and memory expand and strengthen.</a:t>
                      </a:r>
                      <a:endParaRPr/>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700" b="1" u="none" strike="noStrike" cap="none">
                          <a:solidFill>
                            <a:srgbClr val="000000"/>
                          </a:solidFill>
                          <a:latin typeface="Montserrat"/>
                          <a:ea typeface="Montserrat"/>
                          <a:cs typeface="Montserrat"/>
                          <a:sym typeface="Montserrat"/>
                        </a:rPr>
                        <a:t>Becoming a new parent</a:t>
                      </a:r>
                      <a:endParaRPr sz="1100" u="none" strike="noStrike" cap="none"/>
                    </a:p>
                    <a:p>
                      <a:pPr marL="0" marR="0" lvl="0" indent="0" algn="ctr" rtl="0">
                        <a:lnSpc>
                          <a:spcPct val="115000"/>
                        </a:lnSpc>
                        <a:spcBef>
                          <a:spcPts val="0"/>
                        </a:spcBef>
                        <a:spcAft>
                          <a:spcPts val="0"/>
                        </a:spcAft>
                        <a:buNone/>
                      </a:pPr>
                      <a:endParaRPr sz="1100" u="none" strike="noStrike" cap="none"/>
                    </a:p>
                    <a:p>
                      <a:pPr marL="0" marR="0" lvl="0" indent="0" algn="l" rtl="0">
                        <a:lnSpc>
                          <a:spcPct val="115000"/>
                        </a:lnSpc>
                        <a:spcBef>
                          <a:spcPts val="0"/>
                        </a:spcBef>
                        <a:spcAft>
                          <a:spcPts val="0"/>
                        </a:spcAft>
                        <a:buNone/>
                      </a:pPr>
                      <a:r>
                        <a:rPr lang="en-US" sz="1700" u="none" strike="noStrike" cap="none">
                          <a:solidFill>
                            <a:srgbClr val="000000"/>
                          </a:solidFill>
                          <a:latin typeface="Montserrat"/>
                          <a:ea typeface="Montserrat"/>
                          <a:cs typeface="Montserrat"/>
                          <a:sym typeface="Montserrat"/>
                        </a:rPr>
                        <a:t>When you become a new parent, your brain undergoes significant changes as it adapts to new responsibilities and emotional bonds. As you </a:t>
                      </a:r>
                      <a:endParaRPr/>
                    </a:p>
                    <a:p>
                      <a:pPr marL="0" marR="0" lvl="0" indent="0" algn="l" rtl="0">
                        <a:lnSpc>
                          <a:spcPct val="115000"/>
                        </a:lnSpc>
                        <a:spcBef>
                          <a:spcPts val="0"/>
                        </a:spcBef>
                        <a:spcAft>
                          <a:spcPts val="0"/>
                        </a:spcAft>
                        <a:buNone/>
                      </a:pPr>
                      <a:r>
                        <a:rPr lang="en-US" sz="1700" u="none" strike="noStrike" cap="none">
                          <a:solidFill>
                            <a:srgbClr val="000000"/>
                          </a:solidFill>
                          <a:latin typeface="Montserrat"/>
                          <a:ea typeface="Montserrat"/>
                          <a:cs typeface="Montserrat"/>
                          <a:sym typeface="Montserrat"/>
                        </a:rPr>
                        <a:t>care for your child and navigate new routines, areas of the brain associated with empathy, multitasking, and stress management grow and develop.</a:t>
                      </a:r>
                      <a:endParaRPr/>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31" name="Google Shape;231;p9"/>
          <p:cNvSpPr txBox="1"/>
          <p:nvPr/>
        </p:nvSpPr>
        <p:spPr>
          <a:xfrm>
            <a:off x="483118" y="1520034"/>
            <a:ext cx="169188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1.4 Icebreaker - Neuroplasticity in Everyday Life</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(10 minutes)</a:t>
            </a:r>
            <a:endParaRPr/>
          </a:p>
        </p:txBody>
      </p:sp>
      <p:sp>
        <p:nvSpPr>
          <p:cNvPr id="232" name="Google Shape;232;p9"/>
          <p:cNvSpPr txBox="1"/>
          <p:nvPr/>
        </p:nvSpPr>
        <p:spPr>
          <a:xfrm>
            <a:off x="3815301" y="9679784"/>
            <a:ext cx="10642272" cy="26416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None/>
            </a:pPr>
            <a:r>
              <a:rPr lang="en-US" sz="1599" b="0" i="0" u="none" strike="noStrike" cap="none">
                <a:solidFill>
                  <a:srgbClr val="000000"/>
                </a:solidFill>
                <a:latin typeface="Montserrat"/>
                <a:ea typeface="Montserrat"/>
                <a:cs typeface="Montserrat"/>
                <a:sym typeface="Montserrat"/>
              </a:rPr>
              <a:t>Want more info on Neuroplasticity? Watch this optional video: </a:t>
            </a:r>
            <a:r>
              <a:rPr lang="en-US" sz="1599"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Intro to Neuroplasticity</a:t>
            </a:r>
            <a:r>
              <a:rPr lang="en-US" sz="1599" b="0" i="0" u="none" strike="noStrike" cap="none">
                <a:solidFill>
                  <a:srgbClr val="000000"/>
                </a:solidFill>
                <a:latin typeface="Montserrat"/>
                <a:ea typeface="Montserrat"/>
                <a:cs typeface="Montserrat"/>
                <a:sym typeface="Montserrat"/>
              </a:rPr>
              <a:t> (2m 03s)</a:t>
            </a:r>
            <a:endParaRPr/>
          </a:p>
        </p:txBody>
      </p:sp>
      <p:graphicFrame>
        <p:nvGraphicFramePr>
          <p:cNvPr id="233" name="Google Shape;233;p9"/>
          <p:cNvGraphicFramePr/>
          <p:nvPr/>
        </p:nvGraphicFramePr>
        <p:xfrm>
          <a:off x="483125" y="2704375"/>
          <a:ext cx="3000000" cy="3000000"/>
        </p:xfrm>
        <a:graphic>
          <a:graphicData uri="http://schemas.openxmlformats.org/drawingml/2006/table">
            <a:tbl>
              <a:tblPr>
                <a:noFill/>
                <a:tableStyleId>{05C586F9-BF93-429F-9E7F-939DFBFE27CD}</a:tableStyleId>
              </a:tblPr>
              <a:tblGrid>
                <a:gridCol w="17306625">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Read through these tangible examples of neuroplasticity in action in everyday work scenarios. Please choose one of the actions below that you have tried and share your experience:</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(2-3 minutes to read, then 1 minute per member) </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sp>
        <p:nvSpPr>
          <p:cNvPr id="243" name="Google Shape;243;p10"/>
          <p:cNvSpPr txBox="1"/>
          <p:nvPr/>
        </p:nvSpPr>
        <p:spPr>
          <a:xfrm>
            <a:off x="483126" y="1520025"/>
            <a:ext cx="90426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1.5 One Action from the last meeting</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(5 minutes)</a:t>
            </a:r>
            <a:endParaRPr/>
          </a:p>
        </p:txBody>
      </p:sp>
      <p:graphicFrame>
        <p:nvGraphicFramePr>
          <p:cNvPr id="244" name="Google Shape;244;p10"/>
          <p:cNvGraphicFramePr/>
          <p:nvPr/>
        </p:nvGraphicFramePr>
        <p:xfrm>
          <a:off x="483125" y="2762413"/>
          <a:ext cx="3000000" cy="3000000"/>
        </p:xfrm>
        <a:graphic>
          <a:graphicData uri="http://schemas.openxmlformats.org/drawingml/2006/table">
            <a:tbl>
              <a:tblPr>
                <a:noFill/>
                <a:tableStyleId>{05C586F9-BF93-429F-9E7F-939DFBFE27CD}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Once you’re warmed up, go around your Circle and have each member share </a:t>
                      </a: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their One Action update from week #4, Diversity, Equity, Inclusion, and Accessibility: </a:t>
                      </a:r>
                      <a:endParaRPr>
                        <a:solidFill>
                          <a:schemeClr val="dk1"/>
                        </a:solidFill>
                      </a:endParaRPr>
                    </a:p>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A Non-Performative Approach. Your “One Action” is a concrete commitment you made during </a:t>
                      </a: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your previous Circle session.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(1 minute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45" name="Google Shape;245;p1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4998" r="-24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10"/>
          <p:cNvPicPr preferRelativeResize="0"/>
          <p:nvPr/>
        </p:nvPicPr>
        <p:blipFill>
          <a:blip r:embed="rId5">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1"/>
          <p:cNvPicPr preferRelativeResize="0"/>
          <p:nvPr/>
        </p:nvPicPr>
        <p:blipFill>
          <a:blip r:embed="rId3">
            <a:alphaModFix/>
          </a:blip>
          <a:stretch>
            <a:fillRect/>
          </a:stretch>
        </p:blipFill>
        <p:spPr>
          <a:xfrm>
            <a:off x="0" y="7373825"/>
            <a:ext cx="6069125" cy="2913175"/>
          </a:xfrm>
          <a:prstGeom prst="rect">
            <a:avLst/>
          </a:prstGeom>
          <a:noFill/>
          <a:ln>
            <a:noFill/>
          </a:ln>
        </p:spPr>
      </p:pic>
      <p:sp>
        <p:nvSpPr>
          <p:cNvPr id="256" name="Google Shape;256;p1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257" name="Google Shape;257;p11"/>
          <p:cNvSpPr txBox="1"/>
          <p:nvPr/>
        </p:nvSpPr>
        <p:spPr>
          <a:xfrm>
            <a:off x="483118" y="1520034"/>
            <a:ext cx="169785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chemeClr val="dk1"/>
                </a:solidFill>
                <a:latin typeface="Montserrat"/>
                <a:ea typeface="Montserrat"/>
                <a:cs typeface="Montserrat"/>
                <a:sym typeface="Montserrat"/>
              </a:rPr>
              <a:t>2. Educational Activity: Lean in, get inspired, and add to your toolkit</a:t>
            </a:r>
            <a:endParaRPr>
              <a:solidFill>
                <a:schemeClr val="dk1"/>
              </a:solidFill>
            </a:endParaRPr>
          </a:p>
          <a:p>
            <a:pPr marL="0" marR="0" lvl="0" indent="0" algn="l" rtl="0">
              <a:lnSpc>
                <a:spcPct val="140019"/>
              </a:lnSpc>
              <a:spcBef>
                <a:spcPts val="0"/>
              </a:spcBef>
              <a:spcAft>
                <a:spcPts val="0"/>
              </a:spcAft>
              <a:buNone/>
            </a:pPr>
            <a:r>
              <a:rPr lang="en-US" sz="3156" b="1" i="0" u="none" strike="noStrike" cap="none">
                <a:solidFill>
                  <a:schemeClr val="dk1"/>
                </a:solidFill>
                <a:latin typeface="Montserrat"/>
                <a:ea typeface="Montserrat"/>
                <a:cs typeface="Montserrat"/>
                <a:sym typeface="Montserrat"/>
              </a:rPr>
              <a:t>(</a:t>
            </a:r>
            <a:r>
              <a:rPr lang="en-US" sz="3156" b="1">
                <a:solidFill>
                  <a:schemeClr val="dk1"/>
                </a:solidFill>
                <a:latin typeface="Montserrat"/>
                <a:ea typeface="Montserrat"/>
                <a:cs typeface="Montserrat"/>
                <a:sym typeface="Montserrat"/>
              </a:rPr>
              <a:t>30</a:t>
            </a:r>
            <a:r>
              <a:rPr lang="en-US" sz="3156" b="1" i="0" u="none" strike="noStrike" cap="none">
                <a:solidFill>
                  <a:schemeClr val="dk1"/>
                </a:solidFill>
                <a:latin typeface="Montserrat"/>
                <a:ea typeface="Montserrat"/>
                <a:cs typeface="Montserrat"/>
                <a:sym typeface="Montserrat"/>
              </a:rPr>
              <a:t> minutes)</a:t>
            </a:r>
            <a:endParaRPr>
              <a:solidFill>
                <a:schemeClr val="dk1"/>
              </a:solidFill>
            </a:endParaRPr>
          </a:p>
        </p:txBody>
      </p:sp>
      <p:sp>
        <p:nvSpPr>
          <p:cNvPr id="258" name="Google Shape;258;p11"/>
          <p:cNvSpPr/>
          <p:nvPr/>
        </p:nvSpPr>
        <p:spPr>
          <a:xfrm>
            <a:off x="3147104" y="20585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sp>
        <p:nvSpPr>
          <p:cNvPr id="259" name="Google Shape;259;p11"/>
          <p:cNvSpPr/>
          <p:nvPr/>
        </p:nvSpPr>
        <p:spPr>
          <a:xfrm>
            <a:off x="5151752" y="6842887"/>
            <a:ext cx="5636866" cy="1592415"/>
          </a:xfrm>
          <a:custGeom>
            <a:avLst/>
            <a:gdLst/>
            <a:ahLst/>
            <a:cxnLst/>
            <a:rect l="l" t="t" r="r" b="b"/>
            <a:pathLst>
              <a:path w="5636866" h="1592415" extrusionOk="0">
                <a:moveTo>
                  <a:pt x="0" y="0"/>
                </a:moveTo>
                <a:lnTo>
                  <a:pt x="5636866" y="0"/>
                </a:lnTo>
                <a:lnTo>
                  <a:pt x="5636866" y="1592414"/>
                </a:lnTo>
                <a:lnTo>
                  <a:pt x="0" y="1592414"/>
                </a:lnTo>
                <a:lnTo>
                  <a:pt x="0" y="0"/>
                </a:lnTo>
                <a:close/>
              </a:path>
            </a:pathLst>
          </a:custGeom>
          <a:blipFill rotWithShape="1">
            <a:blip r:embed="rId6">
              <a:alphaModFix/>
            </a:blip>
            <a:stretch>
              <a:fillRect/>
            </a:stretch>
          </a:blipFill>
          <a:ln>
            <a:noFill/>
          </a:ln>
        </p:spPr>
        <p:txBody>
          <a:bodyPr/>
          <a:lstStyle/>
          <a:p>
            <a:endParaRPr lang="en-US"/>
          </a:p>
        </p:txBody>
      </p:sp>
      <p:sp>
        <p:nvSpPr>
          <p:cNvPr id="260" name="Google Shape;260;p11"/>
          <p:cNvSpPr txBox="1"/>
          <p:nvPr/>
        </p:nvSpPr>
        <p:spPr>
          <a:xfrm>
            <a:off x="483125" y="3010650"/>
            <a:ext cx="119463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chemeClr val="dk1"/>
                </a:solidFill>
                <a:latin typeface="Montserrat"/>
                <a:ea typeface="Montserrat"/>
                <a:cs typeface="Montserrat"/>
                <a:sym typeface="Montserrat"/>
              </a:rPr>
              <a:t>2.1 Video: </a:t>
            </a:r>
            <a:r>
              <a:rPr lang="en-US" sz="3156" b="1">
                <a:solidFill>
                  <a:schemeClr val="dk1"/>
                </a:solidFill>
                <a:latin typeface="Montserrat"/>
                <a:ea typeface="Montserrat"/>
                <a:cs typeface="Montserrat"/>
                <a:sym typeface="Montserrat"/>
              </a:rPr>
              <a:t>Your Body Language May Shape Who You Are</a:t>
            </a:r>
            <a:endParaRPr>
              <a:solidFill>
                <a:schemeClr val="dk1"/>
              </a:solidFill>
            </a:endParaRPr>
          </a:p>
          <a:p>
            <a:pPr marL="0" marR="0" lvl="0" indent="0" algn="l" rtl="0">
              <a:lnSpc>
                <a:spcPct val="140000"/>
              </a:lnSpc>
              <a:spcBef>
                <a:spcPts val="0"/>
              </a:spcBef>
              <a:spcAft>
                <a:spcPts val="0"/>
              </a:spcAft>
              <a:buNone/>
            </a:pPr>
            <a:r>
              <a:rPr lang="en-US" sz="2100" b="1" i="0" u="none" strike="noStrike" cap="none">
                <a:solidFill>
                  <a:schemeClr val="dk1"/>
                </a:solidFill>
                <a:latin typeface="Montserrat"/>
                <a:ea typeface="Montserrat"/>
                <a:cs typeface="Montserrat"/>
                <a:sym typeface="Montserrat"/>
              </a:rPr>
              <a:t>(</a:t>
            </a:r>
            <a:r>
              <a:rPr lang="en-US" sz="2100" b="1">
                <a:solidFill>
                  <a:schemeClr val="dk1"/>
                </a:solidFill>
                <a:latin typeface="Montserrat"/>
                <a:ea typeface="Montserrat"/>
                <a:cs typeface="Montserrat"/>
                <a:sym typeface="Montserrat"/>
              </a:rPr>
              <a:t>20</a:t>
            </a:r>
            <a:r>
              <a:rPr lang="en-US" sz="2100" b="1" i="0" u="none" strike="noStrike" cap="none">
                <a:solidFill>
                  <a:schemeClr val="dk1"/>
                </a:solidFill>
                <a:latin typeface="Montserrat"/>
                <a:ea typeface="Montserrat"/>
                <a:cs typeface="Montserrat"/>
                <a:sym typeface="Montserrat"/>
              </a:rPr>
              <a:t> minutes)</a:t>
            </a:r>
            <a:endParaRPr>
              <a:solidFill>
                <a:schemeClr val="dk1"/>
              </a:solidFill>
            </a:endParaRPr>
          </a:p>
        </p:txBody>
      </p:sp>
      <p:sp>
        <p:nvSpPr>
          <p:cNvPr id="261" name="Google Shape;261;p11"/>
          <p:cNvSpPr txBox="1"/>
          <p:nvPr/>
        </p:nvSpPr>
        <p:spPr>
          <a:xfrm>
            <a:off x="1343256" y="5857533"/>
            <a:ext cx="8038800" cy="6090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3956" b="0" i="0" u="none" strike="noStrike" cap="none">
                <a:solidFill>
                  <a:srgbClr val="000000"/>
                </a:solidFill>
                <a:latin typeface="Montserrat"/>
                <a:ea typeface="Montserrat"/>
                <a:cs typeface="Montserrat"/>
                <a:sym typeface="Montserrat"/>
              </a:rPr>
              <a:t>Follow along with the transcript</a:t>
            </a:r>
            <a:endParaRPr/>
          </a:p>
        </p:txBody>
      </p:sp>
      <p:pic>
        <p:nvPicPr>
          <p:cNvPr id="262" name="Google Shape;262;p11"/>
          <p:cNvPicPr preferRelativeResize="0"/>
          <p:nvPr/>
        </p:nvPicPr>
        <p:blipFill>
          <a:blip r:embed="rId7">
            <a:alphaModFix/>
          </a:blip>
          <a:stretch>
            <a:fillRect/>
          </a:stretch>
        </p:blipFill>
        <p:spPr>
          <a:xfrm>
            <a:off x="11501725" y="3782104"/>
            <a:ext cx="6185769" cy="5945725"/>
          </a:xfrm>
          <a:prstGeom prst="rect">
            <a:avLst/>
          </a:prstGeom>
          <a:noFill/>
          <a:ln>
            <a:noFill/>
          </a:ln>
        </p:spPr>
      </p:pic>
      <p:graphicFrame>
        <p:nvGraphicFramePr>
          <p:cNvPr id="263" name="Google Shape;263;p11"/>
          <p:cNvGraphicFramePr/>
          <p:nvPr/>
        </p:nvGraphicFramePr>
        <p:xfrm>
          <a:off x="483113" y="4368075"/>
          <a:ext cx="10699475" cy="891764"/>
        </p:xfrm>
        <a:graphic>
          <a:graphicData uri="http://schemas.openxmlformats.org/drawingml/2006/table">
            <a:tbl>
              <a:tblPr>
                <a:noFill/>
                <a:tableStyleId>{05C586F9-BF93-429F-9E7F-939DFBFE27CD}</a:tableStyleId>
              </a:tblPr>
              <a:tblGrid>
                <a:gridCol w="10699475">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Watch the Amy Cuddy Ted Talk (edited) “Your Body Language May Shape Who You Are” (11m 33s).</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3" name="Online Media 2" descr="Discussion Guide #Your 5 - Amy Cuddy - Body Language May Shape Who You Are - Guide de discussion #5">
            <a:hlinkClick r:id="" action="ppaction://media"/>
            <a:extLst>
              <a:ext uri="{FF2B5EF4-FFF2-40B4-BE49-F238E27FC236}">
                <a16:creationId xmlns:a16="http://schemas.microsoft.com/office/drawing/2014/main" id="{FC74FE83-254A-5C9B-B264-0E41DB228DA6}"/>
              </a:ext>
            </a:extLst>
          </p:cNvPr>
          <p:cNvPicPr>
            <a:picLocks noRot="1" noChangeAspect="1"/>
          </p:cNvPicPr>
          <p:nvPr>
            <a:videoFile r:link="rId1"/>
          </p:nvPr>
        </p:nvPicPr>
        <p:blipFill>
          <a:blip r:embed="rId4"/>
          <a:stretch>
            <a:fillRect/>
          </a:stretch>
        </p:blipFill>
        <p:spPr>
          <a:xfrm>
            <a:off x="2379306" y="69979"/>
            <a:ext cx="13529388" cy="10147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sp>
        <p:nvSpPr>
          <p:cNvPr id="278" name="Google Shape;278;p13"/>
          <p:cNvSpPr/>
          <p:nvPr/>
        </p:nvSpPr>
        <p:spPr>
          <a:xfrm>
            <a:off x="9756821" y="8029966"/>
            <a:ext cx="4971491" cy="1404446"/>
          </a:xfrm>
          <a:custGeom>
            <a:avLst/>
            <a:gdLst/>
            <a:ahLst/>
            <a:cxnLst/>
            <a:rect l="l" t="t" r="r" b="b"/>
            <a:pathLst>
              <a:path w="4971491" h="1404446" extrusionOk="0">
                <a:moveTo>
                  <a:pt x="0" y="0"/>
                </a:moveTo>
                <a:lnTo>
                  <a:pt x="4971491" y="0"/>
                </a:lnTo>
                <a:lnTo>
                  <a:pt x="4971491" y="1404446"/>
                </a:lnTo>
                <a:lnTo>
                  <a:pt x="0" y="1404446"/>
                </a:lnTo>
                <a:lnTo>
                  <a:pt x="0" y="0"/>
                </a:lnTo>
                <a:close/>
              </a:path>
            </a:pathLst>
          </a:custGeom>
          <a:blipFill rotWithShape="1">
            <a:blip r:embed="rId4">
              <a:alphaModFix/>
            </a:blip>
            <a:stretch>
              <a:fillRect/>
            </a:stretch>
          </a:blipFill>
          <a:ln>
            <a:noFill/>
          </a:ln>
        </p:spPr>
        <p:txBody>
          <a:bodyPr/>
          <a:lstStyle/>
          <a:p>
            <a:endParaRPr lang="en-US"/>
          </a:p>
        </p:txBody>
      </p:sp>
      <p:sp>
        <p:nvSpPr>
          <p:cNvPr id="279" name="Google Shape;279;p13"/>
          <p:cNvSpPr txBox="1"/>
          <p:nvPr/>
        </p:nvSpPr>
        <p:spPr>
          <a:xfrm>
            <a:off x="877316" y="1520034"/>
            <a:ext cx="14696700" cy="485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Reflection Questions: “Your Body Language May Shape Who You Are”</a:t>
            </a:r>
            <a:endParaRPr/>
          </a:p>
        </p:txBody>
      </p:sp>
      <p:sp>
        <p:nvSpPr>
          <p:cNvPr id="280" name="Google Shape;280;p13"/>
          <p:cNvSpPr txBox="1"/>
          <p:nvPr/>
        </p:nvSpPr>
        <p:spPr>
          <a:xfrm>
            <a:off x="877316" y="2334457"/>
            <a:ext cx="16382100" cy="4551300"/>
          </a:xfrm>
          <a:prstGeom prst="rect">
            <a:avLst/>
          </a:prstGeom>
          <a:noFill/>
          <a:ln>
            <a:noFill/>
          </a:ln>
        </p:spPr>
        <p:txBody>
          <a:bodyPr spcFirstLastPara="1" wrap="square" lIns="0" tIns="0" rIns="0" bIns="0" anchor="t" anchorCtr="0">
            <a:spAutoFit/>
          </a:bodyPr>
          <a:lstStyle/>
          <a:p>
            <a:pPr marL="626106" marR="0" lvl="1" indent="-313053" algn="l" rtl="0">
              <a:lnSpc>
                <a:spcPct val="115000"/>
              </a:lnSpc>
              <a:spcBef>
                <a:spcPts val="0"/>
              </a:spcBef>
              <a:spcAft>
                <a:spcPts val="0"/>
              </a:spcAft>
              <a:buClr>
                <a:srgbClr val="000000"/>
              </a:buClr>
              <a:buSzPts val="2899"/>
              <a:buFont typeface="Arial"/>
              <a:buChar char="•"/>
            </a:pPr>
            <a:r>
              <a:rPr lang="en-US" sz="2899" b="0" i="0" u="none" strike="noStrike" cap="none">
                <a:solidFill>
                  <a:srgbClr val="000000"/>
                </a:solidFill>
                <a:latin typeface="Montserrat"/>
                <a:ea typeface="Montserrat"/>
                <a:cs typeface="Montserrat"/>
                <a:sym typeface="Montserrat"/>
              </a:rPr>
              <a:t>How did you feel before and after trying a power pose for a few minutes? Did you notice any changes in your mood or confidence levels?</a:t>
            </a:r>
            <a:endParaRPr sz="2899" b="0" i="0" u="none" strike="noStrike" cap="none">
              <a:solidFill>
                <a:srgbClr val="000000"/>
              </a:solidFill>
              <a:latin typeface="Montserrat"/>
              <a:ea typeface="Montserrat"/>
              <a:cs typeface="Montserrat"/>
              <a:sym typeface="Montserrat"/>
            </a:endParaRPr>
          </a:p>
          <a:p>
            <a:pPr marL="626106" marR="0" lvl="1" indent="-313053" algn="l" rtl="0">
              <a:lnSpc>
                <a:spcPct val="115000"/>
              </a:lnSpc>
              <a:spcBef>
                <a:spcPts val="2000"/>
              </a:spcBef>
              <a:spcAft>
                <a:spcPts val="0"/>
              </a:spcAft>
              <a:buClr>
                <a:srgbClr val="000000"/>
              </a:buClr>
              <a:buSzPts val="2899"/>
              <a:buFont typeface="Arial"/>
              <a:buChar char="•"/>
            </a:pPr>
            <a:r>
              <a:rPr lang="en-US" sz="2899" b="0" i="0" u="none" strike="noStrike" cap="none">
                <a:solidFill>
                  <a:srgbClr val="000000"/>
                </a:solidFill>
                <a:latin typeface="Montserrat"/>
                <a:ea typeface="Montserrat"/>
                <a:cs typeface="Montserrat"/>
                <a:sym typeface="Montserrat"/>
              </a:rPr>
              <a:t>Amy Cuddy discusses the concept of "fake it ‘til you become it." How does this idea relate to the principles of neuroplasticity? Can you think of other areas in your life where adopting this mindset might be beneficial?</a:t>
            </a:r>
            <a:endParaRPr sz="2899" b="0" i="0" u="none" strike="noStrike" cap="none">
              <a:solidFill>
                <a:srgbClr val="000000"/>
              </a:solidFill>
              <a:latin typeface="Montserrat"/>
              <a:ea typeface="Montserrat"/>
              <a:cs typeface="Montserrat"/>
              <a:sym typeface="Montserrat"/>
            </a:endParaRPr>
          </a:p>
          <a:p>
            <a:pPr marL="626106" marR="0" lvl="1" indent="-313053" algn="l" rtl="0">
              <a:lnSpc>
                <a:spcPct val="115000"/>
              </a:lnSpc>
              <a:spcBef>
                <a:spcPts val="2000"/>
              </a:spcBef>
              <a:spcAft>
                <a:spcPts val="0"/>
              </a:spcAft>
              <a:buClr>
                <a:srgbClr val="000000"/>
              </a:buClr>
              <a:buSzPts val="2899"/>
              <a:buFont typeface="Arial"/>
              <a:buChar char="•"/>
            </a:pPr>
            <a:r>
              <a:rPr lang="en-US" sz="2899" b="0" i="0" u="none" strike="noStrike" cap="none">
                <a:solidFill>
                  <a:srgbClr val="000000"/>
                </a:solidFill>
                <a:latin typeface="Montserrat"/>
                <a:ea typeface="Montserrat"/>
                <a:cs typeface="Montserrat"/>
                <a:sym typeface="Montserrat"/>
              </a:rPr>
              <a:t>How might practicing power poses regularly create long-term changes in your brain and behaviour? Consider how repeated behaviors and thoughts can shape neural pathways.</a:t>
            </a:r>
            <a:endParaRPr/>
          </a:p>
        </p:txBody>
      </p:sp>
      <p:pic>
        <p:nvPicPr>
          <p:cNvPr id="281" name="Google Shape;281;p13"/>
          <p:cNvPicPr preferRelativeResize="0"/>
          <p:nvPr/>
        </p:nvPicPr>
        <p:blipFill>
          <a:blip r:embed="rId5">
            <a:alphaModFix/>
          </a:blip>
          <a:stretch>
            <a:fillRect/>
          </a:stretch>
        </p:blipFill>
        <p:spPr>
          <a:xfrm>
            <a:off x="14865825" y="7214472"/>
            <a:ext cx="2556575" cy="2509525"/>
          </a:xfrm>
          <a:prstGeom prst="rect">
            <a:avLst/>
          </a:prstGeom>
          <a:noFill/>
          <a:ln>
            <a:noFill/>
          </a:ln>
        </p:spPr>
      </p:pic>
      <p:pic>
        <p:nvPicPr>
          <p:cNvPr id="282" name="Google Shape;282;p13"/>
          <p:cNvPicPr preferRelativeResize="0"/>
          <p:nvPr/>
        </p:nvPicPr>
        <p:blipFill>
          <a:blip r:embed="rId6">
            <a:alphaModFix/>
          </a:blip>
          <a:stretch>
            <a:fillRect/>
          </a:stretch>
        </p:blipFill>
        <p:spPr>
          <a:xfrm>
            <a:off x="0" y="7373825"/>
            <a:ext cx="6069125" cy="2913175"/>
          </a:xfrm>
          <a:prstGeom prst="rect">
            <a:avLst/>
          </a:prstGeom>
          <a:noFill/>
          <a:ln>
            <a:noFill/>
          </a:ln>
        </p:spPr>
      </p:pic>
      <p:sp>
        <p:nvSpPr>
          <p:cNvPr id="283" name="Google Shape;283;p13"/>
          <p:cNvSpPr txBox="1"/>
          <p:nvPr/>
        </p:nvSpPr>
        <p:spPr>
          <a:xfrm>
            <a:off x="5853275" y="7214475"/>
            <a:ext cx="8463900" cy="6090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3956">
                <a:solidFill>
                  <a:schemeClr val="dk1"/>
                </a:solidFill>
                <a:latin typeface="Montserrat"/>
                <a:ea typeface="Montserrat"/>
                <a:cs typeface="Montserrat"/>
                <a:sym typeface="Montserrat"/>
              </a:rPr>
              <a:t>Link to</a:t>
            </a:r>
            <a:r>
              <a:rPr lang="en-US" sz="3956" b="0" i="0" u="none" strike="noStrike" cap="none">
                <a:solidFill>
                  <a:schemeClr val="dk1"/>
                </a:solidFill>
                <a:latin typeface="Montserrat"/>
                <a:ea typeface="Montserrat"/>
                <a:cs typeface="Montserrat"/>
                <a:sym typeface="Montserrat"/>
              </a:rPr>
              <a:t> the full video (20 minutes)</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5"/>
          <p:cNvPicPr preferRelativeResize="0"/>
          <p:nvPr/>
        </p:nvPicPr>
        <p:blipFill>
          <a:blip r:embed="rId3">
            <a:alphaModFix/>
          </a:blip>
          <a:stretch>
            <a:fillRect/>
          </a:stretch>
        </p:blipFill>
        <p:spPr>
          <a:xfrm flipH="1">
            <a:off x="13968475" y="8219750"/>
            <a:ext cx="4395725" cy="2109950"/>
          </a:xfrm>
          <a:prstGeom prst="rect">
            <a:avLst/>
          </a:prstGeom>
          <a:noFill/>
          <a:ln>
            <a:noFill/>
          </a:ln>
        </p:spPr>
      </p:pic>
      <p:sp>
        <p:nvSpPr>
          <p:cNvPr id="293" name="Google Shape;293;p15"/>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294" name="Google Shape;294;p15"/>
          <p:cNvSpPr txBox="1"/>
          <p:nvPr/>
        </p:nvSpPr>
        <p:spPr>
          <a:xfrm>
            <a:off x="421587" y="1341734"/>
            <a:ext cx="17396700" cy="144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9" b="1" i="0" u="none" strike="noStrike" cap="none">
                <a:solidFill>
                  <a:srgbClr val="000000"/>
                </a:solidFill>
                <a:latin typeface="Montserrat"/>
                <a:ea typeface="Montserrat"/>
                <a:cs typeface="Montserrat"/>
                <a:sym typeface="Montserrat"/>
              </a:rPr>
              <a:t>2.2 Group activity: </a:t>
            </a:r>
            <a:r>
              <a:rPr lang="en-US" sz="3159" b="1">
                <a:latin typeface="Montserrat"/>
                <a:ea typeface="Montserrat"/>
                <a:cs typeface="Montserrat"/>
                <a:sym typeface="Montserrat"/>
              </a:rPr>
              <a:t>Build an Intention Plan to Put Into Practice Neuroplasticity &amp; Self-Compassion Concepts in Your Daily Life</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(10 minutes)</a:t>
            </a:r>
            <a:endParaRPr/>
          </a:p>
        </p:txBody>
      </p:sp>
      <p:graphicFrame>
        <p:nvGraphicFramePr>
          <p:cNvPr id="295" name="Google Shape;295;p15"/>
          <p:cNvGraphicFramePr/>
          <p:nvPr/>
        </p:nvGraphicFramePr>
        <p:xfrm>
          <a:off x="580785" y="4828628"/>
          <a:ext cx="3000000" cy="3000000"/>
        </p:xfrm>
        <a:graphic>
          <a:graphicData uri="http://schemas.openxmlformats.org/drawingml/2006/table">
            <a:tbl>
              <a:tblPr>
                <a:noFill/>
                <a:tableStyleId>{90B0561C-C6DF-48B6-8350-30BAE8041BDC}</a:tableStyleId>
              </a:tblPr>
              <a:tblGrid>
                <a:gridCol w="8387500">
                  <a:extLst>
                    <a:ext uri="{9D8B030D-6E8A-4147-A177-3AD203B41FA5}">
                      <a16:colId xmlns:a16="http://schemas.microsoft.com/office/drawing/2014/main" val="20000"/>
                    </a:ext>
                  </a:extLst>
                </a:gridCol>
                <a:gridCol w="8919125">
                  <a:extLst>
                    <a:ext uri="{9D8B030D-6E8A-4147-A177-3AD203B41FA5}">
                      <a16:colId xmlns:a16="http://schemas.microsoft.com/office/drawing/2014/main" val="20001"/>
                    </a:ext>
                  </a:extLst>
                </a:gridCol>
              </a:tblGrid>
              <a:tr h="2406525">
                <a:tc>
                  <a:txBody>
                    <a:bodyPr/>
                    <a:lstStyle/>
                    <a:p>
                      <a:pPr marL="0" marR="0" lvl="0" indent="0" algn="ctr" rtl="0">
                        <a:lnSpc>
                          <a:spcPct val="115000"/>
                        </a:lnSpc>
                        <a:spcBef>
                          <a:spcPts val="0"/>
                        </a:spcBef>
                        <a:spcAft>
                          <a:spcPts val="0"/>
                        </a:spcAft>
                        <a:buNone/>
                      </a:pPr>
                      <a:r>
                        <a:rPr lang="en-US" sz="1599" b="1" u="none" strike="noStrike" cap="none">
                          <a:solidFill>
                            <a:srgbClr val="000000"/>
                          </a:solidFill>
                          <a:latin typeface="Montserrat"/>
                          <a:ea typeface="Montserrat"/>
                          <a:cs typeface="Montserrat"/>
                          <a:sym typeface="Montserrat"/>
                        </a:rPr>
                        <a:t>Our Goal</a:t>
                      </a:r>
                      <a:endParaRPr sz="1100" u="none" strike="noStrike" cap="none"/>
                    </a:p>
                    <a:p>
                      <a:pPr marL="0" marR="0" lvl="0" indent="0" algn="ctr" rtl="0">
                        <a:lnSpc>
                          <a:spcPct val="115000"/>
                        </a:lnSpc>
                        <a:spcBef>
                          <a:spcPts val="0"/>
                        </a:spcBef>
                        <a:spcAft>
                          <a:spcPts val="0"/>
                        </a:spcAft>
                        <a:buNone/>
                      </a:pPr>
                      <a:r>
                        <a:rPr lang="en-US" sz="1599" u="none" strike="noStrike" cap="none">
                          <a:solidFill>
                            <a:srgbClr val="000000"/>
                          </a:solidFill>
                          <a:latin typeface="Montserrat"/>
                          <a:ea typeface="Montserrat"/>
                          <a:cs typeface="Montserrat"/>
                          <a:sym typeface="Montserrat"/>
                        </a:rPr>
                        <a:t>We strive to create supportive, mentally healthy environments. </a:t>
                      </a:r>
                      <a:endParaRPr/>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99" b="1" u="none" strike="noStrike" cap="none">
                          <a:solidFill>
                            <a:srgbClr val="000000"/>
                          </a:solidFill>
                          <a:latin typeface="Montserrat"/>
                          <a:ea typeface="Montserrat"/>
                          <a:cs typeface="Montserrat"/>
                          <a:sym typeface="Montserrat"/>
                        </a:rPr>
                        <a:t>At Home</a:t>
                      </a:r>
                      <a:endParaRPr sz="1100" u="none" strike="noStrike" cap="none"/>
                    </a:p>
                    <a:p>
                      <a:pPr marL="0" marR="0" lvl="0" indent="0" algn="ctr" rtl="0">
                        <a:lnSpc>
                          <a:spcPct val="115000"/>
                        </a:lnSpc>
                        <a:spcBef>
                          <a:spcPts val="0"/>
                        </a:spcBef>
                        <a:spcAft>
                          <a:spcPts val="0"/>
                        </a:spcAft>
                        <a:buNone/>
                      </a:pPr>
                      <a:r>
                        <a:rPr lang="en-US" sz="1599" u="none" strike="noStrike" cap="none">
                          <a:solidFill>
                            <a:srgbClr val="000000"/>
                          </a:solidFill>
                          <a:latin typeface="Montserrat"/>
                          <a:ea typeface="Montserrat"/>
                          <a:cs typeface="Montserrat"/>
                          <a:sym typeface="Montserrat"/>
                        </a:rPr>
                        <a:t>We will balance effort with rest, celebrating small victories. </a:t>
                      </a:r>
                      <a:endParaRPr/>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40575">
                <a:tc>
                  <a:txBody>
                    <a:bodyPr/>
                    <a:lstStyle/>
                    <a:p>
                      <a:pPr marL="0" marR="0" lvl="0" indent="0" algn="ctr" rtl="0">
                        <a:lnSpc>
                          <a:spcPct val="115000"/>
                        </a:lnSpc>
                        <a:spcBef>
                          <a:spcPts val="0"/>
                        </a:spcBef>
                        <a:spcAft>
                          <a:spcPts val="0"/>
                        </a:spcAft>
                        <a:buNone/>
                      </a:pPr>
                      <a:r>
                        <a:rPr lang="en-US" sz="1599" b="1" u="none" strike="noStrike" cap="none">
                          <a:solidFill>
                            <a:srgbClr val="000000"/>
                          </a:solidFill>
                          <a:latin typeface="Montserrat"/>
                          <a:ea typeface="Montserrat"/>
                          <a:cs typeface="Montserrat"/>
                          <a:sym typeface="Montserrat"/>
                        </a:rPr>
                        <a:t>At Work</a:t>
                      </a:r>
                      <a:endParaRPr sz="1100" u="none" strike="noStrike" cap="none"/>
                    </a:p>
                    <a:p>
                      <a:pPr marL="0" marR="0" lvl="0" indent="0" algn="ctr" rtl="0">
                        <a:lnSpc>
                          <a:spcPct val="115000"/>
                        </a:lnSpc>
                        <a:spcBef>
                          <a:spcPts val="0"/>
                        </a:spcBef>
                        <a:spcAft>
                          <a:spcPts val="0"/>
                        </a:spcAft>
                        <a:buNone/>
                      </a:pPr>
                      <a:r>
                        <a:rPr lang="en-US" sz="1599" u="none" strike="noStrike" cap="none">
                          <a:solidFill>
                            <a:srgbClr val="000000"/>
                          </a:solidFill>
                          <a:latin typeface="Montserrat"/>
                          <a:ea typeface="Montserrat"/>
                          <a:cs typeface="Montserrat"/>
                          <a:sym typeface="Montserrat"/>
                        </a:rPr>
                        <a:t>We view setbacks as essential steps toward self-improvement. </a:t>
                      </a:r>
                      <a:endParaRPr/>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99" b="1" u="none" strike="noStrike" cap="none">
                          <a:solidFill>
                            <a:srgbClr val="000000"/>
                          </a:solidFill>
                          <a:latin typeface="Montserrat"/>
                          <a:ea typeface="Montserrat"/>
                          <a:cs typeface="Montserrat"/>
                          <a:sym typeface="Montserrat"/>
                        </a:rPr>
                        <a:t>Our Commitment</a:t>
                      </a:r>
                      <a:endParaRPr sz="1100" u="none" strike="noStrike" cap="none"/>
                    </a:p>
                    <a:p>
                      <a:pPr marL="0" marR="0" lvl="0" indent="0" algn="ctr" rtl="0">
                        <a:lnSpc>
                          <a:spcPct val="115000"/>
                        </a:lnSpc>
                        <a:spcBef>
                          <a:spcPts val="0"/>
                        </a:spcBef>
                        <a:spcAft>
                          <a:spcPts val="0"/>
                        </a:spcAft>
                        <a:buNone/>
                      </a:pPr>
                      <a:r>
                        <a:rPr lang="en-US" sz="1599" u="none" strike="noStrike" cap="none">
                          <a:solidFill>
                            <a:srgbClr val="000000"/>
                          </a:solidFill>
                          <a:latin typeface="Montserrat"/>
                          <a:ea typeface="Montserrat"/>
                          <a:cs typeface="Montserrat"/>
                          <a:sym typeface="Montserrat"/>
                        </a:rPr>
                        <a:t>We pledge to treat ourselves with kindness, fostering self-compassion. We commit to lifelong learning and see every challenge as a growth opportunity. </a:t>
                      </a:r>
                      <a:endParaRPr/>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96" name="Google Shape;296;p15"/>
          <p:cNvGraphicFramePr/>
          <p:nvPr/>
        </p:nvGraphicFramePr>
        <p:xfrm>
          <a:off x="421575" y="2935625"/>
          <a:ext cx="3000000" cy="3000000"/>
        </p:xfrm>
        <a:graphic>
          <a:graphicData uri="http://schemas.openxmlformats.org/drawingml/2006/table">
            <a:tbl>
              <a:tblPr>
                <a:noFill/>
                <a:tableStyleId>{05C586F9-BF93-429F-9E7F-939DFBFE27CD}</a:tableStyleId>
              </a:tblPr>
              <a:tblGrid>
                <a:gridCol w="173967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99" b="1">
                          <a:solidFill>
                            <a:schemeClr val="dk1"/>
                          </a:solidFill>
                          <a:latin typeface="Montserrat"/>
                          <a:ea typeface="Montserrat"/>
                          <a:cs typeface="Montserrat"/>
                          <a:sym typeface="Montserrat"/>
                        </a:rPr>
                        <a:t>Instructions: </a:t>
                      </a:r>
                      <a:r>
                        <a:rPr lang="en-US" sz="2199">
                          <a:solidFill>
                            <a:schemeClr val="dk1"/>
                          </a:solidFill>
                          <a:latin typeface="Montserrat"/>
                          <a:ea typeface="Montserrat"/>
                          <a:cs typeface="Montserrat"/>
                          <a:sym typeface="Montserrat"/>
                        </a:rPr>
                        <a:t>As a group, create a Circle Intention Plan of activities to bring neuroplasticity and self-compassion activities to your work and at home. Discuss what you would want to include in the following areas, then create the Intention Plan using the template on the next page (which includes examples to get you started!)</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99">
                          <a:solidFill>
                            <a:schemeClr val="dk1"/>
                          </a:solidFill>
                          <a:latin typeface="Montserrat"/>
                          <a:ea typeface="Montserrat"/>
                          <a:cs typeface="Montserrat"/>
                          <a:sym typeface="Montserrat"/>
                        </a:rPr>
                        <a:t>(10 minutes)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4"/>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06" name="Google Shape;306;p14"/>
          <p:cNvSpPr/>
          <p:nvPr/>
        </p:nvSpPr>
        <p:spPr>
          <a:xfrm>
            <a:off x="13980373" y="1230512"/>
            <a:ext cx="3617603" cy="3002610"/>
          </a:xfrm>
          <a:custGeom>
            <a:avLst/>
            <a:gdLst/>
            <a:ahLst/>
            <a:cxnLst/>
            <a:rect l="l" t="t" r="r" b="b"/>
            <a:pathLst>
              <a:path w="3617603" h="3002610" extrusionOk="0">
                <a:moveTo>
                  <a:pt x="0" y="0"/>
                </a:moveTo>
                <a:lnTo>
                  <a:pt x="3617603" y="0"/>
                </a:lnTo>
                <a:lnTo>
                  <a:pt x="3617603" y="3002611"/>
                </a:lnTo>
                <a:lnTo>
                  <a:pt x="0" y="3002611"/>
                </a:lnTo>
                <a:lnTo>
                  <a:pt x="0" y="0"/>
                </a:lnTo>
                <a:close/>
              </a:path>
            </a:pathLst>
          </a:custGeom>
          <a:blipFill rotWithShape="1">
            <a:blip r:embed="rId4">
              <a:alphaModFix/>
            </a:blip>
            <a:stretch>
              <a:fillRect/>
            </a:stretch>
          </a:blipFill>
          <a:ln>
            <a:noFill/>
          </a:ln>
        </p:spPr>
        <p:txBody>
          <a:bodyPr/>
          <a:lstStyle/>
          <a:p>
            <a:endParaRPr lang="en-US"/>
          </a:p>
        </p:txBody>
      </p:sp>
      <p:sp>
        <p:nvSpPr>
          <p:cNvPr id="307" name="Google Shape;307;p14"/>
          <p:cNvSpPr/>
          <p:nvPr/>
        </p:nvSpPr>
        <p:spPr>
          <a:xfrm>
            <a:off x="5490872" y="4926212"/>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5">
              <a:alphaModFix amt="75000"/>
            </a:blip>
            <a:stretch>
              <a:fillRect/>
            </a:stretch>
          </a:blipFill>
          <a:ln>
            <a:noFill/>
          </a:ln>
        </p:spPr>
        <p:txBody>
          <a:bodyPr/>
          <a:lstStyle/>
          <a:p>
            <a:endParaRPr lang="en-US"/>
          </a:p>
        </p:txBody>
      </p:sp>
      <p:sp>
        <p:nvSpPr>
          <p:cNvPr id="308" name="Google Shape;308;p14"/>
          <p:cNvSpPr/>
          <p:nvPr/>
        </p:nvSpPr>
        <p:spPr>
          <a:xfrm>
            <a:off x="5405147" y="4821437"/>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6">
              <a:alphaModFix/>
            </a:blip>
            <a:stretch>
              <a:fillRect/>
            </a:stretch>
          </a:blipFill>
          <a:ln>
            <a:noFill/>
          </a:ln>
        </p:spPr>
        <p:txBody>
          <a:bodyPr/>
          <a:lstStyle/>
          <a:p>
            <a:endParaRPr lang="en-US"/>
          </a:p>
        </p:txBody>
      </p:sp>
      <p:grpSp>
        <p:nvGrpSpPr>
          <p:cNvPr id="309" name="Google Shape;309;p14"/>
          <p:cNvGrpSpPr/>
          <p:nvPr/>
        </p:nvGrpSpPr>
        <p:grpSpPr>
          <a:xfrm>
            <a:off x="690024" y="1455265"/>
            <a:ext cx="16907951" cy="2777858"/>
            <a:chOff x="0" y="-66675"/>
            <a:chExt cx="22543935" cy="3703811"/>
          </a:xfrm>
        </p:grpSpPr>
        <p:sp>
          <p:nvSpPr>
            <p:cNvPr id="310" name="Google Shape;310;p14"/>
            <p:cNvSpPr txBox="1"/>
            <p:nvPr/>
          </p:nvSpPr>
          <p:spPr>
            <a:xfrm>
              <a:off x="0" y="-66675"/>
              <a:ext cx="12028723" cy="8675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050" b="1" i="0" u="none" strike="noStrike" cap="none">
                  <a:solidFill>
                    <a:srgbClr val="000000"/>
                  </a:solidFill>
                  <a:latin typeface="Montserrat"/>
                  <a:ea typeface="Montserrat"/>
                  <a:cs typeface="Montserrat"/>
                  <a:sym typeface="Montserrat"/>
                </a:rPr>
                <a:t>Your Health Comes First!</a:t>
              </a:r>
              <a:endParaRPr/>
            </a:p>
          </p:txBody>
        </p:sp>
        <p:sp>
          <p:nvSpPr>
            <p:cNvPr id="311" name="Google Shape;311;p14"/>
            <p:cNvSpPr txBox="1"/>
            <p:nvPr/>
          </p:nvSpPr>
          <p:spPr>
            <a:xfrm>
              <a:off x="0" y="1057505"/>
              <a:ext cx="22543935" cy="2579631"/>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3812" b="0" i="0" u="none" strike="noStrike" cap="none">
                  <a:solidFill>
                    <a:srgbClr val="000000"/>
                  </a:solidFill>
                  <a:latin typeface="Montserrat Medium"/>
                  <a:ea typeface="Montserrat Medium"/>
                  <a:cs typeface="Montserrat Medium"/>
                  <a:sym typeface="Montserrat Medium"/>
                </a:rPr>
                <a:t>Before the next activity, take a 5 minute mind &amp; body </a:t>
              </a:r>
              <a:endParaRPr/>
            </a:p>
            <a:p>
              <a:pPr marL="0" marR="0" lvl="0" indent="0" algn="l" rtl="0">
                <a:lnSpc>
                  <a:spcPct val="140005"/>
                </a:lnSpc>
                <a:spcBef>
                  <a:spcPts val="0"/>
                </a:spcBef>
                <a:spcAft>
                  <a:spcPts val="0"/>
                </a:spcAft>
                <a:buNone/>
              </a:pPr>
              <a:r>
                <a:rPr lang="en-US" sz="3812" b="0" i="0" u="none" strike="noStrike" cap="none">
                  <a:solidFill>
                    <a:srgbClr val="000000"/>
                  </a:solidFill>
                  <a:latin typeface="Montserrat Medium"/>
                  <a:ea typeface="Montserrat Medium"/>
                  <a:cs typeface="Montserrat Medium"/>
                  <a:sym typeface="Montserrat Medium"/>
                </a:rPr>
                <a:t>break. Grab some water, use the washroom, stretch—</a:t>
              </a:r>
              <a:endParaRPr/>
            </a:p>
            <a:p>
              <a:pPr marL="0" marR="0" lvl="0" indent="0" algn="l" rtl="0">
                <a:lnSpc>
                  <a:spcPct val="140005"/>
                </a:lnSpc>
                <a:spcBef>
                  <a:spcPts val="0"/>
                </a:spcBef>
                <a:spcAft>
                  <a:spcPts val="0"/>
                </a:spcAft>
                <a:buNone/>
              </a:pPr>
              <a:r>
                <a:rPr lang="en-US" sz="3812" b="0" i="0" u="none" strike="noStrike" cap="none">
                  <a:solidFill>
                    <a:srgbClr val="000000"/>
                  </a:solidFill>
                  <a:latin typeface="Montserrat Medium"/>
                  <a:ea typeface="Montserrat Medium"/>
                  <a:cs typeface="Montserrat Medium"/>
                  <a:sym typeface="Montserrat Medium"/>
                </a:rPr>
                <a:t>whatever you need!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sp>
        <p:nvSpPr>
          <p:cNvPr id="321" name="Google Shape;321;p16"/>
          <p:cNvSpPr txBox="1"/>
          <p:nvPr/>
        </p:nvSpPr>
        <p:spPr>
          <a:xfrm>
            <a:off x="483118" y="1520034"/>
            <a:ext cx="169785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3. Group Activity: Storytelling and Networking - Share, Learn, and Connect</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(40 minutes)</a:t>
            </a:r>
            <a:endParaRPr/>
          </a:p>
        </p:txBody>
      </p:sp>
      <p:sp>
        <p:nvSpPr>
          <p:cNvPr id="322" name="Google Shape;322;p16"/>
          <p:cNvSpPr/>
          <p:nvPr/>
        </p:nvSpPr>
        <p:spPr>
          <a:xfrm>
            <a:off x="3204254" y="20585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4">
              <a:alphaModFix/>
            </a:blip>
            <a:stretch>
              <a:fillRect/>
            </a:stretch>
          </a:blipFill>
          <a:ln>
            <a:noFill/>
          </a:ln>
        </p:spPr>
        <p:txBody>
          <a:bodyPr/>
          <a:lstStyle/>
          <a:p>
            <a:endParaRPr lang="en-US"/>
          </a:p>
        </p:txBody>
      </p:sp>
      <p:sp>
        <p:nvSpPr>
          <p:cNvPr id="323" name="Google Shape;323;p16"/>
          <p:cNvSpPr txBox="1"/>
          <p:nvPr/>
        </p:nvSpPr>
        <p:spPr>
          <a:xfrm>
            <a:off x="483118" y="2858260"/>
            <a:ext cx="101058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3.1 The Power of Celebration: Compliment Circle</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(15 minutes)</a:t>
            </a:r>
            <a:endParaRPr/>
          </a:p>
        </p:txBody>
      </p:sp>
      <p:graphicFrame>
        <p:nvGraphicFramePr>
          <p:cNvPr id="324" name="Google Shape;324;p16"/>
          <p:cNvGraphicFramePr/>
          <p:nvPr/>
        </p:nvGraphicFramePr>
        <p:xfrm>
          <a:off x="483125" y="4034175"/>
          <a:ext cx="3000000" cy="3000000"/>
        </p:xfrm>
        <a:graphic>
          <a:graphicData uri="http://schemas.openxmlformats.org/drawingml/2006/table">
            <a:tbl>
              <a:tblPr>
                <a:noFill/>
                <a:tableStyleId>{05C586F9-BF93-429F-9E7F-939DFBFE27CD}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This is an opportunity for the Circle to practice giving and receiving compliments and celebrating wins. In this exercise, you will celebrate and compliment each other.</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Begin by writing down something you like or admire about every other person in your Circle. Then, go around the Circle and have everyone compliment a specific person, one by one, until everyone has gotten compliments from everyone else.</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(5 minutes writing &amp; 10 minute discussion)</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25" name="Google Shape;325;p16"/>
          <p:cNvPicPr preferRelativeResize="0"/>
          <p:nvPr/>
        </p:nvPicPr>
        <p:blipFill>
          <a:blip r:embed="rId5">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35" name="Google Shape;335;p17"/>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336" name="Google Shape;336;p17"/>
          <p:cNvSpPr txBox="1"/>
          <p:nvPr/>
        </p:nvSpPr>
        <p:spPr>
          <a:xfrm>
            <a:off x="483127" y="1714475"/>
            <a:ext cx="86124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3.2 Self-Reflection &amp; Celebration</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(25 minutes)</a:t>
            </a:r>
            <a:endParaRPr/>
          </a:p>
        </p:txBody>
      </p:sp>
      <p:graphicFrame>
        <p:nvGraphicFramePr>
          <p:cNvPr id="337" name="Google Shape;337;p17"/>
          <p:cNvGraphicFramePr/>
          <p:nvPr/>
        </p:nvGraphicFramePr>
        <p:xfrm>
          <a:off x="483125" y="3048000"/>
          <a:ext cx="3000000" cy="3000000"/>
        </p:xfrm>
        <a:graphic>
          <a:graphicData uri="http://schemas.openxmlformats.org/drawingml/2006/table">
            <a:tbl>
              <a:tblPr>
                <a:noFill/>
                <a:tableStyleId>{05C586F9-BF93-429F-9E7F-939DFBFE27CD}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This is an opportunity for the Circle to reflect on and share their learning, gratitude, and celebrations from the LLMC program.</a:t>
                      </a:r>
                      <a:endParaRPr sz="2100">
                        <a:solidFill>
                          <a:schemeClr val="dk1"/>
                        </a:solidFill>
                        <a:latin typeface="Montserrat"/>
                        <a:ea typeface="Montserrat"/>
                        <a:cs typeface="Montserrat"/>
                        <a:sym typeface="Montserrat"/>
                      </a:endParaRPr>
                    </a:p>
                    <a:p>
                      <a:pPr marL="0" lvl="0" indent="0" algn="l" rtl="0">
                        <a:lnSpc>
                          <a:spcPct val="115000"/>
                        </a:lnSpc>
                        <a:spcBef>
                          <a:spcPts val="2000"/>
                        </a:spcBef>
                        <a:spcAft>
                          <a:spcPts val="0"/>
                        </a:spcAft>
                        <a:buClr>
                          <a:schemeClr val="dk1"/>
                        </a:buClr>
                        <a:buFont typeface="Arial"/>
                        <a:buNone/>
                      </a:pPr>
                      <a:r>
                        <a:rPr lang="en-US" sz="2100">
                          <a:solidFill>
                            <a:schemeClr val="dk1"/>
                          </a:solidFill>
                          <a:latin typeface="Montserrat"/>
                          <a:ea typeface="Montserrat"/>
                          <a:cs typeface="Montserrat"/>
                          <a:sym typeface="Montserrat"/>
                        </a:rPr>
                        <a:t>Begin by individually reflecting on the prompts below, then share as a group.</a:t>
                      </a:r>
                      <a:endParaRPr>
                        <a:solidFill>
                          <a:schemeClr val="dk1"/>
                        </a:solidFill>
                      </a:endParaRPr>
                    </a:p>
                    <a:p>
                      <a:pPr marL="0" lvl="0" indent="0" algn="l" rtl="0">
                        <a:lnSpc>
                          <a:spcPct val="115000"/>
                        </a:lnSpc>
                        <a:spcBef>
                          <a:spcPts val="2000"/>
                        </a:spcBef>
                        <a:spcAft>
                          <a:spcPts val="0"/>
                        </a:spcAft>
                        <a:buClr>
                          <a:schemeClr val="dk1"/>
                        </a:buClr>
                        <a:buFont typeface="Arial"/>
                        <a:buNone/>
                      </a:pPr>
                      <a:r>
                        <a:rPr lang="en-US" sz="2100">
                          <a:solidFill>
                            <a:schemeClr val="dk1"/>
                          </a:solidFill>
                          <a:latin typeface="Montserrat"/>
                          <a:ea typeface="Montserrat"/>
                          <a:cs typeface="Montserrat"/>
                          <a:sym typeface="Montserrat"/>
                        </a:rPr>
                        <a:t>(5 minutes individual reflection, then 2 minutes per member to share)</a:t>
                      </a:r>
                      <a:endParaRPr sz="2100">
                        <a:solidFill>
                          <a:schemeClr val="dk1"/>
                        </a:solidFill>
                        <a:latin typeface="Montserrat"/>
                        <a:ea typeface="Montserrat"/>
                        <a:cs typeface="Montserrat"/>
                        <a:sym typeface="Montserrat"/>
                      </a:endParaRPr>
                    </a:p>
                    <a:p>
                      <a:pPr marL="453390" lvl="1" indent="-226695" algn="l" rtl="0">
                        <a:lnSpc>
                          <a:spcPct val="115000"/>
                        </a:lnSpc>
                        <a:spcBef>
                          <a:spcPts val="2000"/>
                        </a:spcBef>
                        <a:spcAft>
                          <a:spcPts val="0"/>
                        </a:spcAft>
                        <a:buClr>
                          <a:schemeClr val="dk1"/>
                        </a:buClr>
                        <a:buSzPts val="2100"/>
                        <a:buChar char="•"/>
                      </a:pPr>
                      <a:r>
                        <a:rPr lang="en-US" sz="2100">
                          <a:solidFill>
                            <a:schemeClr val="dk1"/>
                          </a:solidFill>
                          <a:latin typeface="Montserrat"/>
                          <a:ea typeface="Montserrat"/>
                          <a:cs typeface="Montserrat"/>
                          <a:sym typeface="Montserrat"/>
                        </a:rPr>
                        <a:t>What are the key lessons you’ve taken from the program? </a:t>
                      </a:r>
                      <a:endParaRPr>
                        <a:solidFill>
                          <a:schemeClr val="dk1"/>
                        </a:solidFill>
                      </a:endParaRPr>
                    </a:p>
                    <a:p>
                      <a:pPr marL="453390" lvl="1" indent="-226695" algn="l" rtl="0">
                        <a:lnSpc>
                          <a:spcPct val="115000"/>
                        </a:lnSpc>
                        <a:spcBef>
                          <a:spcPts val="2000"/>
                        </a:spcBef>
                        <a:spcAft>
                          <a:spcPts val="0"/>
                        </a:spcAft>
                        <a:buClr>
                          <a:schemeClr val="dk1"/>
                        </a:buClr>
                        <a:buSzPts val="2100"/>
                        <a:buChar char="•"/>
                      </a:pPr>
                      <a:r>
                        <a:rPr lang="en-US" sz="2100">
                          <a:solidFill>
                            <a:schemeClr val="dk1"/>
                          </a:solidFill>
                          <a:latin typeface="Montserrat"/>
                          <a:ea typeface="Montserrat"/>
                          <a:cs typeface="Montserrat"/>
                          <a:sym typeface="Montserrat"/>
                        </a:rPr>
                        <a:t>What’s one thing you’ve accomplished in this program? </a:t>
                      </a:r>
                      <a:endParaRPr sz="2100">
                        <a:solidFill>
                          <a:schemeClr val="dk1"/>
                        </a:solidFill>
                        <a:latin typeface="Montserrat"/>
                        <a:ea typeface="Montserrat"/>
                        <a:cs typeface="Montserrat"/>
                        <a:sym typeface="Montserrat"/>
                      </a:endParaRPr>
                    </a:p>
                    <a:p>
                      <a:pPr marL="453390" lvl="1" indent="-226695" algn="l" rtl="0">
                        <a:lnSpc>
                          <a:spcPct val="115000"/>
                        </a:lnSpc>
                        <a:spcBef>
                          <a:spcPts val="2000"/>
                        </a:spcBef>
                        <a:spcAft>
                          <a:spcPts val="0"/>
                        </a:spcAft>
                        <a:buClr>
                          <a:schemeClr val="dk1"/>
                        </a:buClr>
                        <a:buSzPts val="2100"/>
                        <a:buChar char="•"/>
                      </a:pPr>
                      <a:r>
                        <a:rPr lang="en-US" sz="2100">
                          <a:solidFill>
                            <a:schemeClr val="dk1"/>
                          </a:solidFill>
                          <a:latin typeface="Montserrat"/>
                          <a:ea typeface="Montserrat"/>
                          <a:cs typeface="Montserrat"/>
                          <a:sym typeface="Montserrat"/>
                        </a:rPr>
                        <a:t>What’s something you’re grateful for as a result of this experience? </a:t>
                      </a:r>
                      <a:endParaRPr>
                        <a:solidFill>
                          <a:schemeClr val="dk1"/>
                        </a:solidFill>
                      </a:endParaRPr>
                    </a:p>
                    <a:p>
                      <a:pPr marL="453390" lvl="1" indent="-226695" algn="l" rtl="0">
                        <a:lnSpc>
                          <a:spcPct val="115000"/>
                        </a:lnSpc>
                        <a:spcBef>
                          <a:spcPts val="2000"/>
                        </a:spcBef>
                        <a:spcAft>
                          <a:spcPts val="0"/>
                        </a:spcAft>
                        <a:buClr>
                          <a:schemeClr val="dk1"/>
                        </a:buClr>
                        <a:buSzPts val="2100"/>
                        <a:buChar char="•"/>
                      </a:pPr>
                      <a:r>
                        <a:rPr lang="en-US" sz="2100">
                          <a:solidFill>
                            <a:schemeClr val="dk1"/>
                          </a:solidFill>
                          <a:latin typeface="Montserrat"/>
                          <a:ea typeface="Montserrat"/>
                          <a:cs typeface="Montserrat"/>
                          <a:sym typeface="Montserrat"/>
                        </a:rPr>
                        <a:t>How should we collectively celebrate our success? </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sp>
        <p:nvSpPr>
          <p:cNvPr id="347" name="Google Shape;347;p18"/>
          <p:cNvSpPr txBox="1"/>
          <p:nvPr/>
        </p:nvSpPr>
        <p:spPr>
          <a:xfrm>
            <a:off x="421587" y="1520034"/>
            <a:ext cx="12213600" cy="160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4. One Action: Apply yourself, pledge to grow, and inspire </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others</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(10 minutes)</a:t>
            </a:r>
            <a:endParaRPr/>
          </a:p>
        </p:txBody>
      </p:sp>
      <p:sp>
        <p:nvSpPr>
          <p:cNvPr id="348" name="Google Shape;348;p18"/>
          <p:cNvSpPr/>
          <p:nvPr/>
        </p:nvSpPr>
        <p:spPr>
          <a:xfrm>
            <a:off x="3074692" y="26110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4">
              <a:alphaModFix/>
            </a:blip>
            <a:stretch>
              <a:fillRect/>
            </a:stretch>
          </a:blipFill>
          <a:ln>
            <a:noFill/>
          </a:ln>
        </p:spPr>
        <p:txBody>
          <a:bodyPr/>
          <a:lstStyle/>
          <a:p>
            <a:endParaRPr lang="en-US"/>
          </a:p>
        </p:txBody>
      </p:sp>
      <p:graphicFrame>
        <p:nvGraphicFramePr>
          <p:cNvPr id="349" name="Google Shape;349;p18"/>
          <p:cNvGraphicFramePr/>
          <p:nvPr/>
        </p:nvGraphicFramePr>
        <p:xfrm>
          <a:off x="421575" y="3501125"/>
          <a:ext cx="3000000" cy="3000000"/>
        </p:xfrm>
        <a:graphic>
          <a:graphicData uri="http://schemas.openxmlformats.org/drawingml/2006/table">
            <a:tbl>
              <a:tblPr>
                <a:noFill/>
                <a:tableStyleId>{05C586F9-BF93-429F-9E7F-939DFBFE27CD}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99" b="1">
                          <a:solidFill>
                            <a:schemeClr val="dk1"/>
                          </a:solidFill>
                          <a:latin typeface="Montserrat"/>
                          <a:ea typeface="Montserrat"/>
                          <a:cs typeface="Montserrat"/>
                          <a:sym typeface="Montserrat"/>
                        </a:rPr>
                        <a:t>Instructions: </a:t>
                      </a:r>
                      <a:r>
                        <a:rPr lang="en-US" sz="2199">
                          <a:solidFill>
                            <a:schemeClr val="dk1"/>
                          </a:solidFill>
                          <a:latin typeface="Montserrat"/>
                          <a:ea typeface="Montserrat"/>
                          <a:cs typeface="Montserrat"/>
                          <a:sym typeface="Montserrat"/>
                        </a:rPr>
                        <a:t>Each member declares their One Action commitment for this week.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99">
                          <a:solidFill>
                            <a:schemeClr val="dk1"/>
                          </a:solidFill>
                          <a:latin typeface="Montserrat"/>
                          <a:ea typeface="Montserrat"/>
                          <a:cs typeface="Montserrat"/>
                          <a:sym typeface="Montserrat"/>
                        </a:rPr>
                        <a:t>(1 minute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50" name="Google Shape;350;p18"/>
          <p:cNvSpPr/>
          <p:nvPr/>
        </p:nvSpPr>
        <p:spPr>
          <a:xfrm flipH="1">
            <a:off x="13504456" y="694865"/>
            <a:ext cx="4516107" cy="4516088"/>
          </a:xfrm>
          <a:custGeom>
            <a:avLst/>
            <a:gdLst/>
            <a:ahLst/>
            <a:cxnLst/>
            <a:rect l="l" t="t" r="r" b="b"/>
            <a:pathLst>
              <a:path w="6350000" h="6349974" extrusionOk="0">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rotWithShape="1">
            <a:blip r:embed="rId5">
              <a:alphaModFix/>
            </a:blip>
            <a:stretch>
              <a:fillRect l="-24727" t="-9990" r="-120094" b="-2927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18"/>
          <p:cNvPicPr preferRelativeResize="0"/>
          <p:nvPr/>
        </p:nvPicPr>
        <p:blipFill>
          <a:blip r:embed="rId6">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2effc6a7383_0_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06" name="Google Shape;106;g2effc6a7383_0_0"/>
          <p:cNvSpPr txBox="1"/>
          <p:nvPr/>
        </p:nvSpPr>
        <p:spPr>
          <a:xfrm>
            <a:off x="3977700" y="1947850"/>
            <a:ext cx="13727700" cy="759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“Thank you” doesn’t feel like enough to describe how happy we are, for you to have made the commitment to join the Lifting as </a:t>
            </a:r>
            <a:r>
              <a:rPr lang="en-US" sz="2400">
                <a:solidFill>
                  <a:schemeClr val="dk1"/>
                </a:solidFill>
                <a:latin typeface="Montserrat"/>
                <a:ea typeface="Montserrat"/>
                <a:cs typeface="Montserrat"/>
                <a:sym typeface="Montserrat"/>
              </a:rPr>
              <a:t>y</a:t>
            </a:r>
            <a:r>
              <a:rPr lang="en-US" sz="2400" b="0" i="0" u="none" strike="noStrike" cap="none">
                <a:solidFill>
                  <a:schemeClr val="dk1"/>
                </a:solidFill>
                <a:latin typeface="Montserra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ou</a:t>
            </a:r>
            <a:r>
              <a:rPr lang="en-US" sz="2400" b="0" i="0" u="none" strike="noStrike" cap="none">
                <a:solidFill>
                  <a:schemeClr val="dk1"/>
                </a:solidFill>
                <a:latin typeface="Montserrat"/>
                <a:ea typeface="Montserrat"/>
                <a:cs typeface="Montserrat"/>
                <a:sym typeface="Montserrat"/>
              </a:rPr>
              <a:t> </a:t>
            </a:r>
            <a:r>
              <a:rPr lang="en-US" sz="2400" b="0" i="0" u="none" strike="noStrike" cap="none">
                <a:solidFill>
                  <a:srgbClr val="000000"/>
                </a:solidFill>
                <a:latin typeface="Montserrat"/>
                <a:ea typeface="Montserrat"/>
                <a:cs typeface="Montserrat"/>
                <a:sym typeface="Montserrat"/>
              </a:rPr>
              <a:t>Lead Mentoring Circles program 4th edition, organized by the Diversity and Inclusion Office, Materiel Group, National Defence, and open to all Federal Public Service members.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What began as a simple idea from our consultations has grown into a thriving network, addressing the desire for meaningful networking and professional growth.</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There’s Power in People Coming Together</a:t>
            </a:r>
            <a:endParaRPr sz="2400">
              <a:solidFill>
                <a:srgbClr val="000000"/>
              </a:solidFill>
            </a:endParaRPr>
          </a:p>
          <a:p>
            <a:pPr marL="0" marR="0" lvl="0" indent="0" algn="l"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chemeClr val="dk1"/>
                </a:solidFill>
                <a:latin typeface="Montserrat"/>
                <a:ea typeface="Montserrat"/>
                <a:cs typeface="Montserrat"/>
                <a:sym typeface="Montserrat"/>
              </a:rPr>
              <a:t>You're now part of a diverse network of 1100+ inclusive-minded leaders, assigned to a </a:t>
            </a:r>
            <a:r>
              <a:rPr lang="en-US" sz="2400">
                <a:solidFill>
                  <a:schemeClr val="dk1"/>
                </a:solidFill>
                <a:latin typeface="Montserrat"/>
                <a:ea typeface="Montserrat"/>
                <a:cs typeface="Montserrat"/>
                <a:sym typeface="Montserrat"/>
              </a:rPr>
              <a:t>Circle</a:t>
            </a:r>
            <a:r>
              <a:rPr lang="en-US" sz="2400" b="0" i="0" u="none" strike="noStrike" cap="none">
                <a:solidFill>
                  <a:schemeClr val="dk1"/>
                </a:solidFill>
                <a:latin typeface="Montserrat"/>
                <a:ea typeface="Montserrat"/>
                <a:cs typeface="Montserrat"/>
                <a:sym typeface="Montserrat"/>
              </a:rPr>
              <a:t>: a small, trusted group for goal achievement in a safe space. This </a:t>
            </a:r>
            <a:r>
              <a:rPr lang="en-US" sz="2400">
                <a:solidFill>
                  <a:schemeClr val="dk1"/>
                </a:solidFill>
                <a:latin typeface="Montserrat"/>
                <a:ea typeface="Montserrat"/>
                <a:cs typeface="Montserrat"/>
                <a:sym typeface="Montserrat"/>
              </a:rPr>
              <a:t>Circle</a:t>
            </a:r>
            <a:r>
              <a:rPr lang="en-US" sz="2400" b="0" i="0" u="none" strike="noStrike" cap="none">
                <a:solidFill>
                  <a:schemeClr val="dk1"/>
                </a:solidFill>
                <a:latin typeface="Montserrat"/>
                <a:ea typeface="Montserrat"/>
                <a:cs typeface="Montserrat"/>
                <a:sym typeface="Montserrat"/>
              </a:rPr>
              <a:t> will facilitate learning from others' experiences and diverse perspectives, expanding your knowledge and tactical skills.</a:t>
            </a: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400">
              <a:latin typeface="Montserrat"/>
              <a:ea typeface="Montserrat"/>
              <a:cs typeface="Montserrat"/>
              <a:sym typeface="Montserrat"/>
            </a:endParaRPr>
          </a:p>
          <a:p>
            <a:pPr marL="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LLMC offers a unique opportunity for everyone to feel valued and respected for their contributions. The relationships you build will accelerate progress and drive accountability.</a:t>
            </a:r>
            <a:endParaRPr sz="2400">
              <a:solidFill>
                <a:srgbClr val="000000"/>
              </a:solidFill>
            </a:endParaRPr>
          </a:p>
        </p:txBody>
      </p:sp>
      <p:sp>
        <p:nvSpPr>
          <p:cNvPr id="107" name="Google Shape;107;g2effc6a7383_0_0"/>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9" t="-2118" r="-35839" b="-69688"/>
            </a:stretch>
          </a:blipFill>
          <a:ln>
            <a:noFill/>
          </a:ln>
        </p:spPr>
        <p:txBody>
          <a:bodyPr/>
          <a:lstStyle/>
          <a:p>
            <a:endParaRPr lang="en-US"/>
          </a:p>
        </p:txBody>
      </p:sp>
      <p:sp>
        <p:nvSpPr>
          <p:cNvPr id="108" name="Google Shape;108;g2effc6a7383_0_0"/>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6" t="-22529" r="-51548" b="-126437"/>
            </a:stretch>
          </a:blipFill>
          <a:ln>
            <a:noFill/>
          </a:ln>
        </p:spPr>
        <p:txBody>
          <a:bodyPr/>
          <a:lstStyle/>
          <a:p>
            <a:endParaRPr lang="en-US"/>
          </a:p>
        </p:txBody>
      </p:sp>
      <p:sp>
        <p:nvSpPr>
          <p:cNvPr id="109" name="Google Shape;109;g2effc6a7383_0_0"/>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None/>
            </a:pPr>
            <a:r>
              <a:rPr lang="en-US" sz="1600" b="0" i="0" u="none" strike="noStrike" cap="none">
                <a:solidFill>
                  <a:srgbClr val="000000"/>
                </a:solidFill>
                <a:latin typeface="Arial"/>
                <a:ea typeface="Arial"/>
                <a:cs typeface="Arial"/>
                <a:sym typeface="Arial"/>
              </a:rPr>
              <a:t>Nancy Tremblay</a:t>
            </a:r>
            <a:endParaRPr sz="600"/>
          </a:p>
        </p:txBody>
      </p:sp>
      <p:sp>
        <p:nvSpPr>
          <p:cNvPr id="110" name="Google Shape;110;g2effc6a7383_0_0"/>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None/>
            </a:pPr>
            <a:r>
              <a:rPr lang="en-US" sz="1600" b="0" i="0" u="none" strike="noStrike" cap="none">
                <a:solidFill>
                  <a:srgbClr val="000000"/>
                </a:solidFill>
                <a:latin typeface="Arial"/>
                <a:ea typeface="Arial"/>
                <a:cs typeface="Arial"/>
                <a:sym typeface="Arial"/>
              </a:rPr>
              <a:t>Samantha Moonsammy</a:t>
            </a:r>
            <a:endParaRPr sz="1600"/>
          </a:p>
        </p:txBody>
      </p:sp>
      <p:sp>
        <p:nvSpPr>
          <p:cNvPr id="111" name="Google Shape;111;g2effc6a7383_0_0"/>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Assistant Deputy Minister, Materiel, National Defence</a:t>
            </a:r>
            <a:endParaRPr sz="1200"/>
          </a:p>
        </p:txBody>
      </p:sp>
      <p:sp>
        <p:nvSpPr>
          <p:cNvPr id="112" name="Google Shape;112;g2effc6a7383_0_0"/>
          <p:cNvSpPr txBox="1"/>
          <p:nvPr/>
        </p:nvSpPr>
        <p:spPr>
          <a:xfrm>
            <a:off x="530036" y="9314574"/>
            <a:ext cx="2838000" cy="4431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Diversity and Inclusion Section Head, </a:t>
            </a:r>
            <a:endParaRPr/>
          </a:p>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Materiel, National Defence</a:t>
            </a:r>
            <a:endParaRPr/>
          </a:p>
        </p:txBody>
      </p:sp>
      <p:sp>
        <p:nvSpPr>
          <p:cNvPr id="113" name="Google Shape;113;g2effc6a7383_0_0"/>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Founders’ Message</a:t>
            </a:r>
            <a:endParaRPr/>
          </a:p>
        </p:txBody>
      </p:sp>
      <p:pic>
        <p:nvPicPr>
          <p:cNvPr id="114" name="Google Shape;114;g2effc6a7383_0_0"/>
          <p:cNvPicPr preferRelativeResize="0"/>
          <p:nvPr/>
        </p:nvPicPr>
        <p:blipFill>
          <a:blip r:embed="rId6">
            <a:alphaModFix/>
          </a:blip>
          <a:stretch>
            <a:fillRect/>
          </a:stretch>
        </p:blipFill>
        <p:spPr>
          <a:xfrm>
            <a:off x="3423425" y="339925"/>
            <a:ext cx="1830401" cy="1525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graphicFrame>
        <p:nvGraphicFramePr>
          <p:cNvPr id="357" name="Google Shape;357;p19"/>
          <p:cNvGraphicFramePr/>
          <p:nvPr/>
        </p:nvGraphicFramePr>
        <p:xfrm>
          <a:off x="317753" y="1586726"/>
          <a:ext cx="3000000" cy="3000000"/>
        </p:xfrm>
        <a:graphic>
          <a:graphicData uri="http://schemas.openxmlformats.org/drawingml/2006/table">
            <a:tbl>
              <a:tblPr>
                <a:noFill/>
                <a:tableStyleId>{90B0561C-C6DF-48B6-8350-30BAE8041BDC}</a:tableStyleId>
              </a:tblPr>
              <a:tblGrid>
                <a:gridCol w="1194700">
                  <a:extLst>
                    <a:ext uri="{9D8B030D-6E8A-4147-A177-3AD203B41FA5}">
                      <a16:colId xmlns:a16="http://schemas.microsoft.com/office/drawing/2014/main" val="20000"/>
                    </a:ext>
                  </a:extLst>
                </a:gridCol>
                <a:gridCol w="8474250">
                  <a:extLst>
                    <a:ext uri="{9D8B030D-6E8A-4147-A177-3AD203B41FA5}">
                      <a16:colId xmlns:a16="http://schemas.microsoft.com/office/drawing/2014/main" val="20001"/>
                    </a:ext>
                  </a:extLst>
                </a:gridCol>
                <a:gridCol w="8033700">
                  <a:extLst>
                    <a:ext uri="{9D8B030D-6E8A-4147-A177-3AD203B41FA5}">
                      <a16:colId xmlns:a16="http://schemas.microsoft.com/office/drawing/2014/main" val="20002"/>
                    </a:ext>
                  </a:extLst>
                </a:gridCol>
              </a:tblGrid>
              <a:tr h="918925">
                <a:tc gridSpan="2">
                  <a:txBody>
                    <a:bodyPr/>
                    <a:lstStyle/>
                    <a:p>
                      <a:pPr marL="0" marR="0" lvl="0" indent="0" algn="ctr" rtl="0">
                        <a:lnSpc>
                          <a:spcPct val="115000"/>
                        </a:lnSpc>
                        <a:spcBef>
                          <a:spcPts val="0"/>
                        </a:spcBef>
                        <a:spcAft>
                          <a:spcPts val="0"/>
                        </a:spcAft>
                        <a:buNone/>
                      </a:pPr>
                      <a:r>
                        <a:rPr lang="en-US" sz="2799" b="1" u="none" strike="noStrike" cap="none">
                          <a:solidFill>
                            <a:srgbClr val="000000"/>
                          </a:solidFill>
                          <a:latin typeface="Montserrat"/>
                          <a:ea typeface="Montserrat"/>
                          <a:cs typeface="Montserrat"/>
                          <a:sym typeface="Montserrat"/>
                        </a:rPr>
                        <a:t>Neuroplasticity &amp; Self-Compassion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US" sz="2799" b="1" u="none" strike="noStrike" cap="none">
                          <a:solidFill>
                            <a:srgbClr val="000000"/>
                          </a:solidFill>
                          <a:latin typeface="Montserrat"/>
                          <a:ea typeface="Montserrat"/>
                          <a:cs typeface="Montserrat"/>
                          <a:sym typeface="Montserrat"/>
                        </a:rPr>
                        <a:t>One Action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19700">
                <a:tc>
                  <a:txBody>
                    <a:bodyPr/>
                    <a:lstStyle/>
                    <a:p>
                      <a:pPr marL="0" marR="0" lvl="0" indent="0" algn="ctr" rtl="0">
                        <a:lnSpc>
                          <a:spcPct val="115000"/>
                        </a:lnSpc>
                        <a:spcBef>
                          <a:spcPts val="0"/>
                        </a:spcBef>
                        <a:spcAft>
                          <a:spcPts val="0"/>
                        </a:spcAft>
                        <a:buNone/>
                      </a:pPr>
                      <a:r>
                        <a:rPr lang="en-US" sz="1500" b="1" u="none" strike="noStrike" cap="none">
                          <a:solidFill>
                            <a:srgbClr val="000000"/>
                          </a:solidFill>
                          <a:latin typeface="Montserrat"/>
                          <a:ea typeface="Montserrat"/>
                          <a:cs typeface="Montserrat"/>
                          <a:sym typeface="Montserrat"/>
                        </a:rPr>
                        <a:t>1</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900" u="none" strike="noStrike" cap="none">
                          <a:solidFill>
                            <a:srgbClr val="000000"/>
                          </a:solidFill>
                          <a:latin typeface="Montserrat"/>
                          <a:ea typeface="Montserrat"/>
                          <a:cs typeface="Montserrat"/>
                          <a:sym typeface="Montserrat"/>
                        </a:rPr>
                        <a:t>Book a follow-up meeting 1 month from now with your circle.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rowSpan="3">
                  <a:txBody>
                    <a:bodyPr/>
                    <a:lstStyle/>
                    <a:p>
                      <a:pPr marL="0" marR="0" lvl="0" indent="0" algn="l" rtl="0">
                        <a:lnSpc>
                          <a:spcPct val="115000"/>
                        </a:lnSpc>
                        <a:spcBef>
                          <a:spcPts val="0"/>
                        </a:spcBef>
                        <a:spcAft>
                          <a:spcPts val="0"/>
                        </a:spcAft>
                        <a:buNone/>
                      </a:pPr>
                      <a:r>
                        <a:rPr lang="en-US" sz="1900" u="none" strike="noStrike" cap="none">
                          <a:solidFill>
                            <a:srgbClr val="000000"/>
                          </a:solidFill>
                          <a:latin typeface="Montserrat"/>
                          <a:ea typeface="Montserrat"/>
                          <a:cs typeface="Montserrat"/>
                          <a:sym typeface="Montserrat"/>
                        </a:rPr>
                        <a:t>Check out the </a:t>
                      </a:r>
                      <a:r>
                        <a:rPr lang="en-US" sz="1900" u="sng" strike="noStrike" cap="none">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Learning Library</a:t>
                      </a:r>
                      <a:r>
                        <a:rPr lang="en-US" sz="1900" u="none" strike="noStrike" cap="none">
                          <a:solidFill>
                            <a:srgbClr val="000000"/>
                          </a:solidFill>
                          <a:latin typeface="Montserrat"/>
                          <a:ea typeface="Montserrat"/>
                          <a:cs typeface="Montserrat"/>
                          <a:sym typeface="Montserrat"/>
                        </a:rPr>
                        <a:t> for some interesting ideas and inspiration.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61650">
                <a:tc>
                  <a:txBody>
                    <a:bodyPr/>
                    <a:lstStyle/>
                    <a:p>
                      <a:pPr marL="0" marR="0" lvl="0" indent="0" algn="ctr" rtl="0">
                        <a:lnSpc>
                          <a:spcPct val="115000"/>
                        </a:lnSpc>
                        <a:spcBef>
                          <a:spcPts val="0"/>
                        </a:spcBef>
                        <a:spcAft>
                          <a:spcPts val="0"/>
                        </a:spcAft>
                        <a:buNone/>
                      </a:pPr>
                      <a:r>
                        <a:rPr lang="en-US" sz="1500" b="1" u="none" strike="noStrike" cap="none">
                          <a:solidFill>
                            <a:srgbClr val="000000"/>
                          </a:solidFill>
                          <a:latin typeface="Montserrat"/>
                          <a:ea typeface="Montserrat"/>
                          <a:cs typeface="Montserrat"/>
                          <a:sym typeface="Montserrat"/>
                        </a:rPr>
                        <a:t>2</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900" u="none" strike="noStrike" cap="none">
                          <a:solidFill>
                            <a:srgbClr val="000000"/>
                          </a:solidFill>
                          <a:latin typeface="Montserrat"/>
                          <a:ea typeface="Montserrat"/>
                          <a:cs typeface="Montserrat"/>
                          <a:sym typeface="Montserrat"/>
                        </a:rPr>
                        <a:t>Share your final thoughts and accomplishments in the LLMC final evaluations.</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1061650">
                <a:tc>
                  <a:txBody>
                    <a:bodyPr/>
                    <a:lstStyle/>
                    <a:p>
                      <a:pPr marL="0" marR="0" lvl="0" indent="0" algn="ctr" rtl="0">
                        <a:lnSpc>
                          <a:spcPct val="115000"/>
                        </a:lnSpc>
                        <a:spcBef>
                          <a:spcPts val="0"/>
                        </a:spcBef>
                        <a:spcAft>
                          <a:spcPts val="0"/>
                        </a:spcAft>
                        <a:buNone/>
                      </a:pPr>
                      <a:r>
                        <a:rPr lang="en-US" sz="1500" b="1" u="none" strike="noStrike" cap="none">
                          <a:solidFill>
                            <a:srgbClr val="000000"/>
                          </a:solidFill>
                          <a:latin typeface="Montserrat"/>
                          <a:ea typeface="Montserrat"/>
                          <a:cs typeface="Montserrat"/>
                          <a:sym typeface="Montserrat"/>
                        </a:rPr>
                        <a:t>3</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900" u="none" strike="noStrike" cap="none">
                          <a:solidFill>
                            <a:srgbClr val="000000"/>
                          </a:solidFill>
                          <a:latin typeface="Montserrat"/>
                          <a:ea typeface="Montserrat"/>
                          <a:cs typeface="Montserrat"/>
                          <a:sym typeface="Montserrat"/>
                        </a:rPr>
                        <a:t>Continue to implement the new activities from the </a:t>
                      </a:r>
                      <a:r>
                        <a:rPr lang="en-US" sz="1900">
                          <a:latin typeface="Montserrat"/>
                          <a:ea typeface="Montserrat"/>
                          <a:cs typeface="Montserrat"/>
                          <a:sym typeface="Montserrat"/>
                        </a:rPr>
                        <a:t>Intention Plan</a:t>
                      </a:r>
                      <a:r>
                        <a:rPr lang="en-US" sz="1900" u="none" strike="noStrike" cap="none">
                          <a:solidFill>
                            <a:srgbClr val="000000"/>
                          </a:solidFill>
                          <a:latin typeface="Montserrat"/>
                          <a:ea typeface="Montserrat"/>
                          <a:cs typeface="Montserrat"/>
                          <a:sym typeface="Montserrat"/>
                        </a:rPr>
                        <a:t> and LLMC learnings into your </a:t>
                      </a:r>
                      <a:r>
                        <a:rPr lang="en-US" sz="1900">
                          <a:latin typeface="Montserrat"/>
                          <a:ea typeface="Montserrat"/>
                          <a:cs typeface="Montserrat"/>
                          <a:sym typeface="Montserrat"/>
                        </a:rPr>
                        <a:t>everyday</a:t>
                      </a:r>
                      <a:r>
                        <a:rPr lang="en-US" sz="1900" u="none" strike="noStrike" cap="none">
                          <a:solidFill>
                            <a:srgbClr val="000000"/>
                          </a:solidFill>
                          <a:latin typeface="Montserrat"/>
                          <a:ea typeface="Montserrat"/>
                          <a:cs typeface="Montserrat"/>
                          <a:sym typeface="Montserrat"/>
                        </a:rPr>
                        <a:t> life.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794000">
                <a:tc>
                  <a:txBody>
                    <a:bodyPr/>
                    <a:lstStyle/>
                    <a:p>
                      <a:pPr marL="0" marR="0" lvl="0" indent="0" algn="ctr" rtl="0">
                        <a:lnSpc>
                          <a:spcPct val="115000"/>
                        </a:lnSpc>
                        <a:spcBef>
                          <a:spcPts val="0"/>
                        </a:spcBef>
                        <a:spcAft>
                          <a:spcPts val="0"/>
                        </a:spcAft>
                        <a:buNone/>
                      </a:pPr>
                      <a:r>
                        <a:rPr lang="en-US" sz="1500" b="1" u="none" strike="noStrike" cap="none">
                          <a:solidFill>
                            <a:srgbClr val="000000"/>
                          </a:solidFill>
                          <a:latin typeface="Montserrat"/>
                          <a:ea typeface="Montserrat"/>
                          <a:cs typeface="Montserrat"/>
                          <a:sym typeface="Montserrat"/>
                        </a:rPr>
                        <a:t>4</a:t>
                      </a:r>
                      <a:endParaRPr sz="1500" b="1" u="none" strike="noStrike" cap="none">
                        <a:latin typeface="Montserrat"/>
                        <a:ea typeface="Montserrat"/>
                        <a:cs typeface="Montserrat"/>
                        <a:sym typeface="Montserrat"/>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800" u="none" strike="noStrike" cap="none">
                          <a:solidFill>
                            <a:srgbClr val="000000"/>
                          </a:solidFill>
                          <a:latin typeface="Montserrat"/>
                          <a:ea typeface="Montserrat"/>
                          <a:cs typeface="Montserrat"/>
                          <a:sym typeface="Montserrat"/>
                        </a:rPr>
                        <a:t>Take your learning Beyond the Circle!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800" u="none" strike="noStrike" cap="none">
                          <a:solidFill>
                            <a:srgbClr val="000000"/>
                          </a:solidFill>
                          <a:latin typeface="Montserrat"/>
                          <a:ea typeface="Montserrat"/>
                          <a:cs typeface="Montserrat"/>
                          <a:sym typeface="Montserrat"/>
                        </a:rPr>
                        <a:t>Explore the Learning Library Resources at the end of this guide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17600">
                <a:tc>
                  <a:txBody>
                    <a:bodyPr/>
                    <a:lstStyle/>
                    <a:p>
                      <a:pPr marL="0" marR="0" lvl="0" indent="0" algn="ctr" rtl="0">
                        <a:lnSpc>
                          <a:spcPct val="115000"/>
                        </a:lnSpc>
                        <a:spcBef>
                          <a:spcPts val="0"/>
                        </a:spcBef>
                        <a:spcAft>
                          <a:spcPts val="0"/>
                        </a:spcAft>
                        <a:buNone/>
                      </a:pPr>
                      <a:r>
                        <a:rPr lang="en-US" sz="1500" b="1" u="none" strike="noStrike" cap="none">
                          <a:solidFill>
                            <a:srgbClr val="000000"/>
                          </a:solidFill>
                          <a:latin typeface="Montserrat"/>
                          <a:ea typeface="Montserrat"/>
                          <a:cs typeface="Montserrat"/>
                          <a:sym typeface="Montserrat"/>
                        </a:rPr>
                        <a:t>5</a:t>
                      </a:r>
                      <a:endParaRPr sz="1500" b="1" u="none" strike="noStrike" cap="none">
                        <a:latin typeface="Montserrat"/>
                        <a:ea typeface="Montserrat"/>
                        <a:cs typeface="Montserrat"/>
                        <a:sym typeface="Montserrat"/>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900" b="1" u="none" strike="noStrike" cap="none">
                          <a:solidFill>
                            <a:srgbClr val="000000"/>
                          </a:solidFill>
                          <a:latin typeface="Montserrat"/>
                          <a:ea typeface="Montserrat"/>
                          <a:cs typeface="Montserrat"/>
                          <a:sym typeface="Montserrat"/>
                        </a:rPr>
                        <a:t>Write down your One Action commitment in the table cell to the left.</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86494" r="-1349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368" name="Google Shape;368;p20"/>
          <p:cNvSpPr txBox="1"/>
          <p:nvPr/>
        </p:nvSpPr>
        <p:spPr>
          <a:xfrm>
            <a:off x="375303" y="1447834"/>
            <a:ext cx="97050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5. Wrap-up: What’s next and a few final words</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(5 minutes)</a:t>
            </a:r>
            <a:endParaRPr/>
          </a:p>
        </p:txBody>
      </p:sp>
      <p:sp>
        <p:nvSpPr>
          <p:cNvPr id="369" name="Google Shape;369;p20"/>
          <p:cNvSpPr/>
          <p:nvPr/>
        </p:nvSpPr>
        <p:spPr>
          <a:xfrm>
            <a:off x="2808272" y="19863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sp>
        <p:nvSpPr>
          <p:cNvPr id="370" name="Google Shape;370;p20"/>
          <p:cNvSpPr txBox="1"/>
          <p:nvPr/>
        </p:nvSpPr>
        <p:spPr>
          <a:xfrm>
            <a:off x="375303" y="2996366"/>
            <a:ext cx="17537400" cy="2410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9" b="1" i="0" u="none" strike="noStrike" cap="none">
                <a:solidFill>
                  <a:srgbClr val="000000"/>
                </a:solidFill>
                <a:latin typeface="Montserrat"/>
                <a:ea typeface="Montserrat"/>
                <a:cs typeface="Montserrat"/>
                <a:sym typeface="Montserrat"/>
              </a:rPr>
              <a:t>LLMC Written Component: </a:t>
            </a:r>
            <a:r>
              <a:rPr lang="en-US" sz="2499" b="0" i="0" u="none" strike="noStrike" cap="none">
                <a:solidFill>
                  <a:srgbClr val="000000"/>
                </a:solidFill>
                <a:latin typeface="Montserrat"/>
                <a:ea typeface="Montserrat"/>
                <a:cs typeface="Montserrat"/>
                <a:sym typeface="Montserrat"/>
              </a:rPr>
              <a:t>Please share your comments by completing the </a:t>
            </a:r>
            <a:endParaRPr/>
          </a:p>
          <a:p>
            <a:pPr marL="0" marR="0" lvl="0" indent="0" algn="l" rtl="0">
              <a:lnSpc>
                <a:spcPct val="115000"/>
              </a:lnSpc>
              <a:spcBef>
                <a:spcPts val="0"/>
              </a:spcBef>
              <a:spcAft>
                <a:spcPts val="0"/>
              </a:spcAft>
              <a:buNone/>
            </a:pPr>
            <a:r>
              <a:rPr lang="en-US" sz="2499" b="0" i="0" u="none" strike="noStrike" cap="none">
                <a:solidFill>
                  <a:srgbClr val="000000"/>
                </a:solidFill>
                <a:latin typeface="Montserrat"/>
                <a:ea typeface="Montserrat"/>
                <a:cs typeface="Montserrat"/>
                <a:sym typeface="Montserrat"/>
              </a:rPr>
              <a:t>bi-weekly Written Component forms. </a:t>
            </a:r>
            <a:endParaRPr sz="2499"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2000"/>
              </a:spcBef>
              <a:spcAft>
                <a:spcPts val="0"/>
              </a:spcAft>
              <a:buNone/>
            </a:pPr>
            <a:r>
              <a:rPr lang="en-US" sz="2499" b="1" i="0" u="none" strike="noStrike" cap="none">
                <a:solidFill>
                  <a:srgbClr val="000000"/>
                </a:solidFill>
                <a:latin typeface="Montserrat"/>
                <a:ea typeface="Montserrat"/>
                <a:cs typeface="Montserrat"/>
                <a:sym typeface="Montserrat"/>
              </a:rPr>
              <a:t>LLMC Lounge:</a:t>
            </a:r>
            <a:r>
              <a:rPr lang="en-US" sz="2499" b="0" i="0" u="none" strike="noStrike" cap="none">
                <a:solidFill>
                  <a:srgbClr val="000000"/>
                </a:solidFill>
                <a:latin typeface="Montserrat"/>
                <a:ea typeface="Montserrat"/>
                <a:cs typeface="Montserrat"/>
                <a:sym typeface="Montserrat"/>
              </a:rPr>
              <a:t> Join this Friday’s </a:t>
            </a:r>
            <a:r>
              <a:rPr lang="en-US" sz="2499" b="0" i="0" u="sng" strike="noStrike" cap="none">
                <a:solidFill>
                  <a:schemeClr val="hlink"/>
                </a:solidFill>
                <a:latin typeface="Montserrat"/>
                <a:ea typeface="Montserrat"/>
                <a:cs typeface="Montserrat"/>
                <a:sym typeface="Montserrat"/>
                <a:hlinkClick r:id="rId6"/>
              </a:rPr>
              <a:t>LLMC Lounge</a:t>
            </a:r>
            <a:r>
              <a:rPr lang="en-US" sz="2499" b="0" i="0" u="none" strike="noStrike" cap="none">
                <a:solidFill>
                  <a:srgbClr val="000000"/>
                </a:solidFill>
                <a:latin typeface="Montserrat"/>
                <a:ea typeface="Montserrat"/>
                <a:cs typeface="Montserrat"/>
                <a:sym typeface="Montserrat"/>
              </a:rPr>
              <a:t> if y</a:t>
            </a:r>
            <a:r>
              <a:rPr lang="en-US" sz="2499" b="0" i="0" u="none" strike="noStrike" cap="none">
                <a:solidFill>
                  <a:schemeClr val="dk1"/>
                </a:solidFill>
                <a:latin typeface="Montserrat"/>
                <a:ea typeface="Montserrat"/>
                <a:cs typeface="Montserrat"/>
                <a:sym typeface="Montserrat"/>
              </a:rPr>
              <a:t>ou would like to connect and</a:t>
            </a:r>
            <a:endParaRPr>
              <a:solidFill>
                <a:schemeClr val="dk1"/>
              </a:solidFill>
            </a:endParaRPr>
          </a:p>
          <a:p>
            <a:pPr marL="0" marR="0" lvl="0" indent="0" algn="l" rtl="0">
              <a:lnSpc>
                <a:spcPct val="115000"/>
              </a:lnSpc>
              <a:spcBef>
                <a:spcPts val="0"/>
              </a:spcBef>
              <a:spcAft>
                <a:spcPts val="0"/>
              </a:spcAft>
              <a:buNone/>
            </a:pPr>
            <a:r>
              <a:rPr lang="en-US" sz="2499" b="0" i="0" u="none" strike="noStrike" cap="none">
                <a:solidFill>
                  <a:schemeClr val="dk1"/>
                </a:solidFill>
                <a:latin typeface="Montserrat"/>
                <a:ea typeface="Montserrat"/>
                <a:cs typeface="Montserrat"/>
                <a:sym typeface="Montserrat"/>
              </a:rPr>
              <a:t> engage more on this week’s topic. This 60-minute session is facilitated by the LLMC </a:t>
            </a:r>
            <a:endParaRPr sz="2499"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99" b="0" i="0" u="none" strike="noStrike" cap="none">
                <a:solidFill>
                  <a:schemeClr val="dk1"/>
                </a:solidFill>
                <a:latin typeface="Montserrat"/>
                <a:ea typeface="Montserrat"/>
                <a:cs typeface="Montserrat"/>
                <a:sym typeface="Montserrat"/>
              </a:rPr>
              <a:t>Program Team at Materiel Group’s Diversity and Inclusion Office (DIO) every Friday. </a:t>
            </a:r>
            <a:endParaRPr>
              <a:solidFill>
                <a:schemeClr val="dk1"/>
              </a:solidFill>
            </a:endParaRPr>
          </a:p>
        </p:txBody>
      </p:sp>
      <p:pic>
        <p:nvPicPr>
          <p:cNvPr id="371" name="Google Shape;371;p20"/>
          <p:cNvPicPr preferRelativeResize="0"/>
          <p:nvPr/>
        </p:nvPicPr>
        <p:blipFill>
          <a:blip r:embed="rId7">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2f2cce7995b_2_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81" name="Google Shape;381;g2f2cce7995b_2_0"/>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86498" r="-134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g2f2cce7995b_2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6" b="-53588"/>
            </a:stretch>
          </a:blipFill>
          <a:ln>
            <a:noFill/>
          </a:ln>
        </p:spPr>
        <p:txBody>
          <a:bodyPr/>
          <a:lstStyle/>
          <a:p>
            <a:endParaRPr lang="en-US"/>
          </a:p>
        </p:txBody>
      </p:sp>
      <p:sp>
        <p:nvSpPr>
          <p:cNvPr id="383" name="Google Shape;383;g2f2cce7995b_2_0"/>
          <p:cNvSpPr txBox="1"/>
          <p:nvPr/>
        </p:nvSpPr>
        <p:spPr>
          <a:xfrm>
            <a:off x="2072731" y="9069304"/>
            <a:ext cx="13897800" cy="992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000" b="1" i="0" u="none" strike="noStrike" cap="none">
                <a:solidFill>
                  <a:srgbClr val="000000"/>
                </a:solidFill>
                <a:latin typeface="Montserrat"/>
                <a:ea typeface="Montserrat"/>
                <a:cs typeface="Montserrat"/>
                <a:sym typeface="Montserrat"/>
              </a:rPr>
              <a:t>Thank you all for your participation in these Circles!</a:t>
            </a:r>
            <a:endParaRPr sz="3000"/>
          </a:p>
          <a:p>
            <a:pPr marL="0" marR="0" lvl="0" indent="0" algn="ctr" rtl="0">
              <a:lnSpc>
                <a:spcPct val="115000"/>
              </a:lnSpc>
              <a:spcBef>
                <a:spcPts val="0"/>
              </a:spcBef>
              <a:spcAft>
                <a:spcPts val="0"/>
              </a:spcAft>
              <a:buNone/>
            </a:pPr>
            <a:r>
              <a:rPr lang="en-US" sz="3000" b="1" i="0" u="none" strike="noStrike" cap="none">
                <a:solidFill>
                  <a:srgbClr val="000000"/>
                </a:solidFill>
                <a:latin typeface="Montserrat"/>
                <a:ea typeface="Montserrat"/>
                <a:cs typeface="Montserrat"/>
                <a:sym typeface="Montserrat"/>
              </a:rPr>
              <a:t>Be well, and take care.</a:t>
            </a:r>
            <a:endParaRPr sz="3000"/>
          </a:p>
        </p:txBody>
      </p:sp>
      <p:sp>
        <p:nvSpPr>
          <p:cNvPr id="384" name="Google Shape;384;g2f2cce7995b_2_0"/>
          <p:cNvSpPr txBox="1"/>
          <p:nvPr/>
        </p:nvSpPr>
        <p:spPr>
          <a:xfrm>
            <a:off x="277650" y="1180025"/>
            <a:ext cx="16811700" cy="747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200">
                <a:solidFill>
                  <a:schemeClr val="dk1"/>
                </a:solidFill>
                <a:latin typeface="Montserrat"/>
                <a:ea typeface="Montserrat"/>
                <a:cs typeface="Montserrat"/>
                <a:sym typeface="Montserrat"/>
              </a:rPr>
              <a:t>This is our final official week of the Lifting as you Lead Mentoring </a:t>
            </a:r>
            <a:endParaRPr sz="3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200">
                <a:solidFill>
                  <a:schemeClr val="dk1"/>
                </a:solidFill>
                <a:latin typeface="Montserrat"/>
                <a:ea typeface="Montserrat"/>
                <a:cs typeface="Montserrat"/>
                <a:sym typeface="Montserrat"/>
              </a:rPr>
              <a:t>Circles program. Everyone’s participation in this program is </a:t>
            </a:r>
            <a:endParaRPr sz="3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200">
                <a:solidFill>
                  <a:schemeClr val="dk1"/>
                </a:solidFill>
                <a:latin typeface="Montserrat"/>
                <a:ea typeface="Montserrat"/>
                <a:cs typeface="Montserrat"/>
                <a:sym typeface="Montserrat"/>
              </a:rPr>
              <a:t>appreciated and we hope that the experience has been a </a:t>
            </a:r>
            <a:endParaRPr sz="3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200">
                <a:solidFill>
                  <a:schemeClr val="dk1"/>
                </a:solidFill>
                <a:latin typeface="Montserrat"/>
                <a:ea typeface="Montserrat"/>
                <a:cs typeface="Montserrat"/>
                <a:sym typeface="Montserrat"/>
              </a:rPr>
              <a:t>positive and motivating one. </a:t>
            </a:r>
            <a:endParaRPr sz="3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endParaRPr sz="3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200">
                <a:solidFill>
                  <a:schemeClr val="dk1"/>
                </a:solidFill>
                <a:latin typeface="Montserrat"/>
                <a:ea typeface="Montserrat"/>
                <a:cs typeface="Montserrat"/>
                <a:sym typeface="Montserrat"/>
              </a:rPr>
              <a:t>As mentioned last week, the conversation should not end with </a:t>
            </a:r>
            <a:endParaRPr sz="3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200">
                <a:solidFill>
                  <a:schemeClr val="dk1"/>
                </a:solidFill>
                <a:latin typeface="Montserrat"/>
                <a:ea typeface="Montserrat"/>
                <a:cs typeface="Montserrat"/>
                <a:sym typeface="Montserrat"/>
              </a:rPr>
              <a:t>the conclusion of the official LLMC program. The Diversity and </a:t>
            </a:r>
            <a:endParaRPr sz="3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200">
                <a:solidFill>
                  <a:schemeClr val="dk1"/>
                </a:solidFill>
                <a:latin typeface="Montserrat"/>
                <a:ea typeface="Montserrat"/>
                <a:cs typeface="Montserrat"/>
                <a:sym typeface="Montserrat"/>
              </a:rPr>
              <a:t>Inclusion Office (DIO) Team’s vision for all Circle members is to continue</a:t>
            </a:r>
            <a:endParaRPr sz="3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200">
                <a:solidFill>
                  <a:schemeClr val="dk1"/>
                </a:solidFill>
                <a:latin typeface="Montserrat"/>
                <a:ea typeface="Montserrat"/>
                <a:cs typeface="Montserrat"/>
                <a:sym typeface="Montserrat"/>
              </a:rPr>
              <a:t>to be inspired by this connection and to continue to grow your network, elevate your knowledge, and inspire others. The DIO team encourages you to continue to use the LLMC program-wide network. The DIO will post some topics and resources for possible future discussions on the </a:t>
            </a:r>
            <a:r>
              <a:rPr lang="en-US" sz="3200" u="sng">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LLMC Wiki page</a:t>
            </a:r>
            <a:r>
              <a:rPr lang="en-US" sz="3200">
                <a:solidFill>
                  <a:schemeClr val="dk1"/>
                </a:solidFill>
                <a:latin typeface="Montserrat"/>
                <a:ea typeface="Montserrat"/>
                <a:cs typeface="Montserrat"/>
                <a:sym typeface="Montserrat"/>
              </a:rPr>
              <a:t>, but please feel free to find topics yourselves based upon the interests of the Circle members. </a:t>
            </a:r>
            <a:endParaRPr sz="3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p:nvPr/>
        </p:nvSpPr>
        <p:spPr>
          <a:xfrm>
            <a:off x="2123398" y="1220032"/>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To Do for Next Week &amp; Into the Future</a:t>
            </a:r>
            <a:endParaRPr/>
          </a:p>
        </p:txBody>
      </p:sp>
      <p:grpSp>
        <p:nvGrpSpPr>
          <p:cNvPr id="390" name="Google Shape;390;p21"/>
          <p:cNvGrpSpPr/>
          <p:nvPr/>
        </p:nvGrpSpPr>
        <p:grpSpPr>
          <a:xfrm>
            <a:off x="1460483" y="2954592"/>
            <a:ext cx="426693" cy="696711"/>
            <a:chOff x="0" y="-47625"/>
            <a:chExt cx="75259" cy="122884"/>
          </a:xfrm>
        </p:grpSpPr>
        <p:sp>
          <p:nvSpPr>
            <p:cNvPr id="391" name="Google Shape;391;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92" name="Google Shape;392;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3" name="Google Shape;393;p21"/>
          <p:cNvGrpSpPr/>
          <p:nvPr/>
        </p:nvGrpSpPr>
        <p:grpSpPr>
          <a:xfrm>
            <a:off x="1460483" y="4331654"/>
            <a:ext cx="426693" cy="696711"/>
            <a:chOff x="0" y="-47625"/>
            <a:chExt cx="75259" cy="122884"/>
          </a:xfrm>
        </p:grpSpPr>
        <p:sp>
          <p:nvSpPr>
            <p:cNvPr id="394" name="Google Shape;394;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95" name="Google Shape;395;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6" name="Google Shape;396;p21"/>
          <p:cNvGrpSpPr/>
          <p:nvPr/>
        </p:nvGrpSpPr>
        <p:grpSpPr>
          <a:xfrm>
            <a:off x="1460483" y="5710847"/>
            <a:ext cx="426693" cy="696711"/>
            <a:chOff x="0" y="-47625"/>
            <a:chExt cx="75259" cy="122884"/>
          </a:xfrm>
        </p:grpSpPr>
        <p:sp>
          <p:nvSpPr>
            <p:cNvPr id="397" name="Google Shape;397;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98" name="Google Shape;398;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9" name="Google Shape;399;p21"/>
          <p:cNvGrpSpPr/>
          <p:nvPr/>
        </p:nvGrpSpPr>
        <p:grpSpPr>
          <a:xfrm>
            <a:off x="1460483" y="6626851"/>
            <a:ext cx="426693" cy="696711"/>
            <a:chOff x="0" y="-47625"/>
            <a:chExt cx="75259" cy="122884"/>
          </a:xfrm>
        </p:grpSpPr>
        <p:sp>
          <p:nvSpPr>
            <p:cNvPr id="400" name="Google Shape;400;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01" name="Google Shape;401;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2" name="Google Shape;402;p21"/>
          <p:cNvSpPr txBox="1"/>
          <p:nvPr/>
        </p:nvSpPr>
        <p:spPr>
          <a:xfrm>
            <a:off x="2301203" y="3186510"/>
            <a:ext cx="6794100" cy="801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Consult the LLMC </a:t>
            </a:r>
            <a:r>
              <a:rPr lang="en-US" sz="2420" b="0" i="0" u="sng" strike="noStrike" cap="none">
                <a:solidFill>
                  <a:schemeClr val="hlink"/>
                </a:solidFill>
                <a:latin typeface="Montserrat"/>
                <a:ea typeface="Montserrat"/>
                <a:cs typeface="Montserrat"/>
                <a:sym typeface="Montserrat"/>
                <a:hlinkClick r:id="rId3"/>
              </a:rPr>
              <a:t>Program Overview Wiki </a:t>
            </a:r>
            <a:endParaRPr/>
          </a:p>
          <a:p>
            <a:pPr marL="0" marR="0" lvl="0" indent="0" algn="l" rtl="0">
              <a:lnSpc>
                <a:spcPct val="115000"/>
              </a:lnSpc>
              <a:spcBef>
                <a:spcPts val="0"/>
              </a:spcBef>
              <a:spcAft>
                <a:spcPts val="0"/>
              </a:spcAft>
              <a:buNone/>
            </a:pPr>
            <a:r>
              <a:rPr lang="en-US" sz="2420" b="0" i="0" u="sng" strike="noStrike" cap="none">
                <a:solidFill>
                  <a:schemeClr val="hlink"/>
                </a:solidFill>
                <a:latin typeface="Montserrat"/>
                <a:ea typeface="Montserrat"/>
                <a:cs typeface="Montserrat"/>
                <a:sym typeface="Montserrat"/>
                <a:hlinkClick r:id="rId3"/>
              </a:rPr>
              <a:t>page</a:t>
            </a:r>
            <a:r>
              <a:rPr lang="en-US" sz="2420" b="0" i="0" u="none" strike="noStrike" cap="none">
                <a:solidFill>
                  <a:srgbClr val="000000"/>
                </a:solidFill>
                <a:latin typeface="Montserrat"/>
                <a:ea typeface="Montserrat"/>
                <a:cs typeface="Montserrat"/>
                <a:sym typeface="Montserrat"/>
              </a:rPr>
              <a:t> for all checklist links</a:t>
            </a:r>
            <a:endParaRPr/>
          </a:p>
        </p:txBody>
      </p:sp>
      <p:sp>
        <p:nvSpPr>
          <p:cNvPr id="403" name="Google Shape;403;p21"/>
          <p:cNvSpPr txBox="1"/>
          <p:nvPr/>
        </p:nvSpPr>
        <p:spPr>
          <a:xfrm>
            <a:off x="2301203" y="4563572"/>
            <a:ext cx="6474600" cy="801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Fill out the Reflection Questions (Discussion Guide PDF)</a:t>
            </a:r>
            <a:endParaRPr/>
          </a:p>
        </p:txBody>
      </p:sp>
      <p:sp>
        <p:nvSpPr>
          <p:cNvPr id="404" name="Google Shape;404;p21"/>
          <p:cNvSpPr txBox="1"/>
          <p:nvPr/>
        </p:nvSpPr>
        <p:spPr>
          <a:xfrm>
            <a:off x="2301203" y="5940369"/>
            <a:ext cx="6474600" cy="372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Complete your One Action</a:t>
            </a:r>
            <a:endParaRPr/>
          </a:p>
        </p:txBody>
      </p:sp>
      <p:sp>
        <p:nvSpPr>
          <p:cNvPr id="405" name="Google Shape;405;p21"/>
          <p:cNvSpPr txBox="1"/>
          <p:nvPr/>
        </p:nvSpPr>
        <p:spPr>
          <a:xfrm>
            <a:off x="2301203" y="6888542"/>
            <a:ext cx="6474600" cy="372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Complete your Written Component forms</a:t>
            </a:r>
            <a:endParaRPr/>
          </a:p>
        </p:txBody>
      </p:sp>
      <p:sp>
        <p:nvSpPr>
          <p:cNvPr id="406" name="Google Shape;406;p21"/>
          <p:cNvSpPr txBox="1"/>
          <p:nvPr/>
        </p:nvSpPr>
        <p:spPr>
          <a:xfrm>
            <a:off x="10212192" y="3186510"/>
            <a:ext cx="6474600" cy="801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Attend the LLMC Lounge on Friday at 1:00pm Eastern (optional)</a:t>
            </a:r>
            <a:endParaRPr/>
          </a:p>
        </p:txBody>
      </p:sp>
      <p:sp>
        <p:nvSpPr>
          <p:cNvPr id="407" name="Google Shape;407;p21"/>
          <p:cNvSpPr txBox="1"/>
          <p:nvPr/>
        </p:nvSpPr>
        <p:spPr>
          <a:xfrm>
            <a:off x="10212192" y="4349259"/>
            <a:ext cx="6474600" cy="372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Join the </a:t>
            </a:r>
            <a:r>
              <a:rPr lang="en-US" sz="2420" b="0" i="0" u="sng" strike="noStrike" cap="none">
                <a:solidFill>
                  <a:schemeClr val="hlink"/>
                </a:solidFill>
                <a:latin typeface="Montserrat"/>
                <a:ea typeface="Montserrat"/>
                <a:cs typeface="Montserrat"/>
                <a:sym typeface="Montserrat"/>
                <a:hlinkClick r:id="rId4"/>
              </a:rPr>
              <a:t>LLMC LinkedIn group</a:t>
            </a:r>
            <a:endParaRPr/>
          </a:p>
        </p:txBody>
      </p:sp>
      <p:sp>
        <p:nvSpPr>
          <p:cNvPr id="408" name="Google Shape;408;p21"/>
          <p:cNvSpPr txBox="1"/>
          <p:nvPr/>
        </p:nvSpPr>
        <p:spPr>
          <a:xfrm>
            <a:off x="10212192" y="5221232"/>
            <a:ext cx="6474600" cy="1229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Check out the Beyond the Circle bonus content at the end of this guide &amp; the </a:t>
            </a:r>
            <a:r>
              <a:rPr lang="en-US" sz="242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LLMC Learning Library</a:t>
            </a:r>
            <a:endParaRPr>
              <a:solidFill>
                <a:srgbClr val="0000FF"/>
              </a:solidFill>
            </a:endParaRPr>
          </a:p>
        </p:txBody>
      </p:sp>
      <p:grpSp>
        <p:nvGrpSpPr>
          <p:cNvPr id="409" name="Google Shape;409;p21"/>
          <p:cNvGrpSpPr/>
          <p:nvPr/>
        </p:nvGrpSpPr>
        <p:grpSpPr>
          <a:xfrm>
            <a:off x="9504845" y="2954592"/>
            <a:ext cx="426693" cy="696711"/>
            <a:chOff x="0" y="-47625"/>
            <a:chExt cx="75259" cy="122884"/>
          </a:xfrm>
        </p:grpSpPr>
        <p:sp>
          <p:nvSpPr>
            <p:cNvPr id="410" name="Google Shape;410;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11" name="Google Shape;411;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2" name="Google Shape;412;p21"/>
          <p:cNvGrpSpPr/>
          <p:nvPr/>
        </p:nvGrpSpPr>
        <p:grpSpPr>
          <a:xfrm>
            <a:off x="9504845" y="4043537"/>
            <a:ext cx="426693" cy="696711"/>
            <a:chOff x="0" y="-47625"/>
            <a:chExt cx="75259" cy="122884"/>
          </a:xfrm>
        </p:grpSpPr>
        <p:sp>
          <p:nvSpPr>
            <p:cNvPr id="413" name="Google Shape;413;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14" name="Google Shape;414;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5" name="Google Shape;415;p21"/>
          <p:cNvGrpSpPr/>
          <p:nvPr/>
        </p:nvGrpSpPr>
        <p:grpSpPr>
          <a:xfrm>
            <a:off x="9504845" y="4989314"/>
            <a:ext cx="426693" cy="696711"/>
            <a:chOff x="0" y="-47625"/>
            <a:chExt cx="75259" cy="122884"/>
          </a:xfrm>
        </p:grpSpPr>
        <p:sp>
          <p:nvSpPr>
            <p:cNvPr id="416" name="Google Shape;416;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17" name="Google Shape;417;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8" name="Google Shape;418;p21"/>
          <p:cNvGrpSpPr/>
          <p:nvPr/>
        </p:nvGrpSpPr>
        <p:grpSpPr>
          <a:xfrm>
            <a:off x="9504845" y="6511382"/>
            <a:ext cx="426693" cy="696711"/>
            <a:chOff x="0" y="-47625"/>
            <a:chExt cx="75259" cy="122884"/>
          </a:xfrm>
        </p:grpSpPr>
        <p:sp>
          <p:nvSpPr>
            <p:cNvPr id="419" name="Google Shape;419;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20" name="Google Shape;420;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1" name="Google Shape;421;p21"/>
          <p:cNvGrpSpPr/>
          <p:nvPr/>
        </p:nvGrpSpPr>
        <p:grpSpPr>
          <a:xfrm>
            <a:off x="6934133" y="8265858"/>
            <a:ext cx="426696" cy="696715"/>
            <a:chOff x="0" y="-47625"/>
            <a:chExt cx="75259" cy="122884"/>
          </a:xfrm>
        </p:grpSpPr>
        <p:sp>
          <p:nvSpPr>
            <p:cNvPr id="422" name="Google Shape;422;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23" name="Google Shape;423;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4" name="Google Shape;424;p21"/>
          <p:cNvSpPr txBox="1"/>
          <p:nvPr/>
        </p:nvSpPr>
        <p:spPr>
          <a:xfrm>
            <a:off x="10345565" y="6817104"/>
            <a:ext cx="6474600" cy="372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Make plans to (re)connect with your Circle</a:t>
            </a:r>
            <a:endParaRPr/>
          </a:p>
        </p:txBody>
      </p:sp>
      <p:sp>
        <p:nvSpPr>
          <p:cNvPr id="425" name="Google Shape;425;p21"/>
          <p:cNvSpPr txBox="1"/>
          <p:nvPr/>
        </p:nvSpPr>
        <p:spPr>
          <a:xfrm>
            <a:off x="5906702" y="8536150"/>
            <a:ext cx="6474600" cy="449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920" b="1" i="0" u="none" strike="noStrike" cap="none">
                <a:solidFill>
                  <a:srgbClr val="000000"/>
                </a:solidFill>
                <a:latin typeface="Montserrat"/>
                <a:ea typeface="Montserrat"/>
                <a:cs typeface="Montserrat"/>
                <a:sym typeface="Montserrat"/>
              </a:rPr>
              <a:t>Make </a:t>
            </a:r>
            <a:r>
              <a:rPr lang="en-US" sz="2920" b="1">
                <a:latin typeface="Montserrat"/>
                <a:ea typeface="Montserrat"/>
                <a:cs typeface="Montserrat"/>
                <a:sym typeface="Montserrat"/>
              </a:rPr>
              <a:t>c</a:t>
            </a:r>
            <a:r>
              <a:rPr lang="en-US" sz="2920" b="1" i="0" u="none" strike="noStrike" cap="none">
                <a:solidFill>
                  <a:srgbClr val="000000"/>
                </a:solidFill>
                <a:latin typeface="Montserrat"/>
                <a:ea typeface="Montserrat"/>
                <a:cs typeface="Montserrat"/>
                <a:sym typeface="Montserrat"/>
              </a:rPr>
              <a:t>hange!</a:t>
            </a:r>
            <a:endParaRPr sz="1900" b="1"/>
          </a:p>
        </p:txBody>
      </p:sp>
      <p:pic>
        <p:nvPicPr>
          <p:cNvPr id="426" name="Google Shape;426;p21"/>
          <p:cNvPicPr preferRelativeResize="0"/>
          <p:nvPr/>
        </p:nvPicPr>
        <p:blipFill>
          <a:blip r:embed="rId6">
            <a:alphaModFix/>
          </a:blip>
          <a:stretch>
            <a:fillRect/>
          </a:stretch>
        </p:blipFill>
        <p:spPr>
          <a:xfrm>
            <a:off x="293000" y="841788"/>
            <a:ext cx="1830401" cy="1525966"/>
          </a:xfrm>
          <a:prstGeom prst="rect">
            <a:avLst/>
          </a:prstGeom>
          <a:noFill/>
          <a:ln>
            <a:noFill/>
          </a:ln>
        </p:spPr>
      </p:pic>
      <p:pic>
        <p:nvPicPr>
          <p:cNvPr id="427" name="Google Shape;427;p21"/>
          <p:cNvPicPr preferRelativeResize="0"/>
          <p:nvPr/>
        </p:nvPicPr>
        <p:blipFill>
          <a:blip r:embed="rId7">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22"/>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33" name="Google Shape;433;p22"/>
          <p:cNvSpPr txBox="1"/>
          <p:nvPr/>
        </p:nvSpPr>
        <p:spPr>
          <a:xfrm>
            <a:off x="2199178" y="1229544"/>
            <a:ext cx="15533639" cy="758825"/>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34" name="Google Shape;434;p22"/>
          <p:cNvSpPr txBox="1"/>
          <p:nvPr/>
        </p:nvSpPr>
        <p:spPr>
          <a:xfrm>
            <a:off x="1413167" y="2550988"/>
            <a:ext cx="13731000" cy="5776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00" b="1" i="0" strike="noStrike" cap="none">
                <a:solidFill>
                  <a:srgbClr val="000000"/>
                </a:solidFill>
                <a:latin typeface="Montserrat"/>
                <a:ea typeface="Montserrat"/>
                <a:cs typeface="Montserrat"/>
                <a:sym typeface="Montserrat"/>
              </a:rPr>
              <a:t>Government of Canada Resources</a:t>
            </a:r>
            <a:endParaRPr sz="3000"/>
          </a:p>
          <a:p>
            <a:pPr marL="457200" marR="0" lvl="0" indent="-412686" algn="l" rtl="0">
              <a:lnSpc>
                <a:spcPct val="115000"/>
              </a:lnSpc>
              <a:spcBef>
                <a:spcPts val="0"/>
              </a:spcBef>
              <a:spcAft>
                <a:spcPts val="0"/>
              </a:spcAft>
              <a:buClr>
                <a:schemeClr val="dk1"/>
              </a:buClr>
              <a:buSzPts val="2899"/>
              <a:buFont typeface="Montserrat"/>
              <a:buChar char="●"/>
            </a:pPr>
            <a:r>
              <a:rPr lang="en-US" sz="2899" b="0" i="0" strike="noStrike" cap="none">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Mindfulness: Finding Peace in a Changing Environment (CSPS Job Aid)</a:t>
            </a:r>
            <a:endParaRPr sz="2600">
              <a:solidFill>
                <a:schemeClr val="dk1"/>
              </a:solidFill>
            </a:endParaRPr>
          </a:p>
          <a:p>
            <a:pPr marL="457200" marR="0" lvl="0" indent="-412686" algn="l" rtl="0">
              <a:lnSpc>
                <a:spcPct val="115000"/>
              </a:lnSpc>
              <a:spcBef>
                <a:spcPts val="0"/>
              </a:spcBef>
              <a:spcAft>
                <a:spcPts val="0"/>
              </a:spcAft>
              <a:buClr>
                <a:schemeClr val="dk1"/>
              </a:buClr>
              <a:buSzPts val="2899"/>
              <a:buFont typeface="Montserrat"/>
              <a:buChar char="●"/>
            </a:pPr>
            <a:r>
              <a:rPr lang="en-US" sz="2899" b="0" i="0" strike="noStrike" cap="none">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Unleashing Resiliency During Change (CSPS Course)</a:t>
            </a:r>
            <a:endParaRPr sz="2600">
              <a:solidFill>
                <a:schemeClr val="dk1"/>
              </a:solidFill>
            </a:endParaRPr>
          </a:p>
          <a:p>
            <a:pPr marL="457200" marR="0" lvl="0" indent="-412686" algn="l" rtl="0">
              <a:lnSpc>
                <a:spcPct val="115000"/>
              </a:lnSpc>
              <a:spcBef>
                <a:spcPts val="0"/>
              </a:spcBef>
              <a:spcAft>
                <a:spcPts val="0"/>
              </a:spcAft>
              <a:buClr>
                <a:schemeClr val="dk1"/>
              </a:buClr>
              <a:buSzPts val="2899"/>
              <a:buFont typeface="Montserrat"/>
              <a:buChar char="●"/>
            </a:pPr>
            <a:r>
              <a:rPr lang="en-US" sz="2899" b="0" i="0" strike="noStrike" cap="none">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Engagement and Empowerment Begin with Us (CSPS Course)</a:t>
            </a:r>
            <a:endParaRPr sz="2600">
              <a:solidFill>
                <a:schemeClr val="dk1"/>
              </a:solidFill>
            </a:endParaRPr>
          </a:p>
          <a:p>
            <a:pPr marL="457200" marR="0" lvl="0" indent="-412686" algn="l" rtl="0">
              <a:lnSpc>
                <a:spcPct val="115000"/>
              </a:lnSpc>
              <a:spcBef>
                <a:spcPts val="0"/>
              </a:spcBef>
              <a:spcAft>
                <a:spcPts val="0"/>
              </a:spcAft>
              <a:buClr>
                <a:schemeClr val="dk1"/>
              </a:buClr>
              <a:buSzPts val="2899"/>
              <a:buFont typeface="Montserrat"/>
              <a:buChar char="●"/>
            </a:pPr>
            <a:r>
              <a:rPr lang="en-US" sz="2899" b="0" i="0" strike="noStrike" cap="none">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Fostering a Human-Centered Workplace (CSPS Course)</a:t>
            </a:r>
            <a:endParaRPr>
              <a:solidFill>
                <a:schemeClr val="dk1"/>
              </a:solidFill>
            </a:endParaRPr>
          </a:p>
          <a:p>
            <a:pPr marL="0" marR="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sz="3000" b="1">
                <a:solidFill>
                  <a:schemeClr val="dk1"/>
                </a:solidFill>
                <a:latin typeface="Montserrat"/>
                <a:ea typeface="Montserrat"/>
                <a:cs typeface="Montserrat"/>
                <a:sym typeface="Montserrat"/>
              </a:rPr>
              <a:t>Audio</a:t>
            </a:r>
            <a:endParaRPr sz="3000"/>
          </a:p>
          <a:p>
            <a:pPr marL="457200" marR="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Self-Compassion Break</a:t>
            </a:r>
            <a:r>
              <a:rPr lang="en-US" sz="2800">
                <a:solidFill>
                  <a:schemeClr val="dk1"/>
                </a:solidFill>
                <a:latin typeface="Montserrat"/>
                <a:ea typeface="Montserrat"/>
                <a:cs typeface="Montserrat"/>
                <a:sym typeface="Montserrat"/>
              </a:rPr>
              <a:t> (5 min) </a:t>
            </a:r>
            <a:endParaRPr sz="2800">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Greater Good Podcast</a:t>
            </a:r>
            <a:endParaRPr sz="2800"/>
          </a:p>
          <a:p>
            <a:pPr marL="457200" marR="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Neuroplasticity Nerds on Apple Podcasts</a:t>
            </a:r>
            <a:r>
              <a:rPr lang="en-US" sz="2800">
                <a:solidFill>
                  <a:schemeClr val="dk1"/>
                </a:solidFill>
                <a:latin typeface="Montserrat"/>
                <a:ea typeface="Montserrat"/>
                <a:cs typeface="Montserrat"/>
                <a:sym typeface="Montserrat"/>
              </a:rPr>
              <a:t> </a:t>
            </a:r>
            <a:endParaRPr sz="2800">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How to Focus to Change Your Brain - Huberman Lab</a:t>
            </a:r>
            <a:r>
              <a:rPr lang="en-US" sz="2800">
                <a:solidFill>
                  <a:schemeClr val="dk1"/>
                </a:solidFill>
                <a:latin typeface="Montserrat"/>
                <a:ea typeface="Montserrat"/>
                <a:cs typeface="Montserrat"/>
                <a:sym typeface="Montserrat"/>
              </a:rPr>
              <a:t> </a:t>
            </a:r>
            <a:endParaRPr sz="2800">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Using Play to Rewire &amp; Improve Your Brain - Huberman Lab</a:t>
            </a:r>
            <a:endParaRPr sz="2800">
              <a:solidFill>
                <a:schemeClr val="dk1"/>
              </a:solidFill>
              <a:latin typeface="Montserrat"/>
              <a:ea typeface="Montserrat"/>
              <a:cs typeface="Montserrat"/>
              <a:sym typeface="Montserrat"/>
            </a:endParaRPr>
          </a:p>
        </p:txBody>
      </p:sp>
      <p:pic>
        <p:nvPicPr>
          <p:cNvPr id="435" name="Google Shape;435;p22"/>
          <p:cNvPicPr preferRelativeResize="0"/>
          <p:nvPr/>
        </p:nvPicPr>
        <p:blipFill>
          <a:blip r:embed="rId13">
            <a:alphaModFix/>
          </a:blip>
          <a:stretch>
            <a:fillRect/>
          </a:stretch>
        </p:blipFill>
        <p:spPr>
          <a:xfrm>
            <a:off x="293000" y="841788"/>
            <a:ext cx="1830401" cy="1525966"/>
          </a:xfrm>
          <a:prstGeom prst="rect">
            <a:avLst/>
          </a:prstGeom>
          <a:noFill/>
          <a:ln>
            <a:noFill/>
          </a:ln>
        </p:spPr>
      </p:pic>
      <p:grpSp>
        <p:nvGrpSpPr>
          <p:cNvPr id="436" name="Google Shape;436;p22"/>
          <p:cNvGrpSpPr/>
          <p:nvPr/>
        </p:nvGrpSpPr>
        <p:grpSpPr>
          <a:xfrm>
            <a:off x="1413175" y="8909575"/>
            <a:ext cx="10058300" cy="952374"/>
            <a:chOff x="1413175" y="8909575"/>
            <a:chExt cx="10058300" cy="952374"/>
          </a:xfrm>
        </p:grpSpPr>
        <p:pic>
          <p:nvPicPr>
            <p:cNvPr id="437" name="Google Shape;437;p22" descr="Lightbulb" title="File:Noun Project lightbulb icon 1263005 cc.svg - Wikimedia Commons"/>
            <p:cNvPicPr preferRelativeResize="0"/>
            <p:nvPr/>
          </p:nvPicPr>
          <p:blipFill>
            <a:blip r:embed="rId14">
              <a:alphaModFix/>
            </a:blip>
            <a:stretch>
              <a:fillRect/>
            </a:stretch>
          </p:blipFill>
          <p:spPr>
            <a:xfrm>
              <a:off x="1413175" y="8909575"/>
              <a:ext cx="813800" cy="952374"/>
            </a:xfrm>
            <a:prstGeom prst="rect">
              <a:avLst/>
            </a:prstGeom>
            <a:noFill/>
            <a:ln>
              <a:noFill/>
            </a:ln>
          </p:spPr>
        </p:pic>
        <p:sp>
          <p:nvSpPr>
            <p:cNvPr id="438" name="Google Shape;438;p22"/>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g2f2cce7995b_4_3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44" name="Google Shape;444;g2f2cce7995b_4_36"/>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45" name="Google Shape;445;g2f2cce7995b_4_36"/>
          <p:cNvSpPr txBox="1"/>
          <p:nvPr/>
        </p:nvSpPr>
        <p:spPr>
          <a:xfrm>
            <a:off x="1413176" y="2551000"/>
            <a:ext cx="15533700" cy="7063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00" b="1">
                <a:latin typeface="Montserrat"/>
                <a:ea typeface="Montserrat"/>
                <a:cs typeface="Montserrat"/>
                <a:sym typeface="Montserrat"/>
              </a:rPr>
              <a:t>Articles</a:t>
            </a:r>
            <a:endParaRPr sz="3000">
              <a:latin typeface="Montserrat"/>
              <a:ea typeface="Montserrat"/>
              <a:cs typeface="Montserrat"/>
              <a:sym typeface="Montserrat"/>
            </a:endParaRPr>
          </a:p>
          <a:p>
            <a:pPr marL="457200" marR="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The Five Myths of Self-Compassion</a:t>
            </a:r>
            <a:endParaRPr sz="2800">
              <a:latin typeface="Montserrat"/>
              <a:ea typeface="Montserrat"/>
              <a:cs typeface="Montserrat"/>
              <a:sym typeface="Montserrat"/>
            </a:endParaRPr>
          </a:p>
          <a:p>
            <a:pPr marL="457200" marR="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Success Gets into Your Head—and Changes It</a:t>
            </a:r>
            <a:endParaRPr sz="2800">
              <a:latin typeface="Montserrat"/>
              <a:ea typeface="Montserrat"/>
              <a:cs typeface="Montserrat"/>
              <a:sym typeface="Montserrat"/>
            </a:endParaRPr>
          </a:p>
          <a:p>
            <a:pPr marL="457200" marR="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The 4 Underlying Principles Of Changing Your Brain</a:t>
            </a:r>
            <a:endParaRPr sz="2800">
              <a:latin typeface="Montserrat"/>
              <a:ea typeface="Montserrat"/>
              <a:cs typeface="Montserrat"/>
              <a:sym typeface="Montserrat"/>
            </a:endParaRPr>
          </a:p>
          <a:p>
            <a:pPr marL="457200" marR="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Pourquoi et comment renforcer la flexibilité de votre cerveau ?</a:t>
            </a:r>
            <a:endParaRPr/>
          </a:p>
          <a:p>
            <a:pPr marL="457200" marR="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Want To Improve? Rewire Your Brain's Neural Pathways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L'auto-compassion : Une des clés de la santé mentale</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How To Rewire Your Brain For Happiness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An Easy Grounding Technique For Times When You Feel Totally Overwhelmed</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Peut-on apprendre la compassion?</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SzPts val="2800"/>
              <a:buFont typeface="Montserrat"/>
              <a:buChar char="●"/>
            </a:pPr>
            <a:r>
              <a:rPr lang="en-US" sz="2800">
                <a:solidFill>
                  <a:schemeClr val="dk1"/>
                </a:solidFill>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De la peur à la confiance: les neurosciences comme soubassements d’une pratique méditative basée sur la pleine conscience et l’autocompassion</a:t>
            </a:r>
            <a:endParaRPr sz="2800">
              <a:solidFill>
                <a:schemeClr val="dk1"/>
              </a:solidFill>
              <a:latin typeface="Montserrat"/>
              <a:ea typeface="Montserrat"/>
              <a:cs typeface="Montserrat"/>
              <a:sym typeface="Montserrat"/>
            </a:endParaRPr>
          </a:p>
          <a:p>
            <a:pPr marL="457200" marR="0" lvl="0" indent="0" algn="l" rtl="0">
              <a:lnSpc>
                <a:spcPct val="115000"/>
              </a:lnSpc>
              <a:spcBef>
                <a:spcPts val="1200"/>
              </a:spcBef>
              <a:spcAft>
                <a:spcPts val="0"/>
              </a:spcAft>
              <a:buNone/>
            </a:pPr>
            <a:endParaRPr sz="2800">
              <a:latin typeface="Montserrat"/>
              <a:ea typeface="Montserrat"/>
              <a:cs typeface="Montserrat"/>
              <a:sym typeface="Montserrat"/>
            </a:endParaRPr>
          </a:p>
          <a:p>
            <a:pPr marL="0" lvl="0" indent="0" algn="l" rtl="0">
              <a:lnSpc>
                <a:spcPct val="115000"/>
              </a:lnSpc>
              <a:spcBef>
                <a:spcPts val="0"/>
              </a:spcBef>
              <a:spcAft>
                <a:spcPts val="0"/>
              </a:spcAft>
              <a:buNone/>
            </a:pPr>
            <a:endParaRPr sz="2800">
              <a:solidFill>
                <a:schemeClr val="dk1"/>
              </a:solidFill>
              <a:latin typeface="Montserrat"/>
              <a:ea typeface="Montserrat"/>
              <a:cs typeface="Montserrat"/>
              <a:sym typeface="Montserrat"/>
            </a:endParaRPr>
          </a:p>
        </p:txBody>
      </p:sp>
      <p:pic>
        <p:nvPicPr>
          <p:cNvPr id="446" name="Google Shape;446;g2f2cce7995b_4_36"/>
          <p:cNvPicPr preferRelativeResize="0"/>
          <p:nvPr/>
        </p:nvPicPr>
        <p:blipFill>
          <a:blip r:embed="rId14">
            <a:alphaModFix/>
          </a:blip>
          <a:stretch>
            <a:fillRect/>
          </a:stretch>
        </p:blipFill>
        <p:spPr>
          <a:xfrm>
            <a:off x="293000" y="841788"/>
            <a:ext cx="1830401" cy="1525966"/>
          </a:xfrm>
          <a:prstGeom prst="rect">
            <a:avLst/>
          </a:prstGeom>
          <a:noFill/>
          <a:ln>
            <a:noFill/>
          </a:ln>
        </p:spPr>
      </p:pic>
      <p:grpSp>
        <p:nvGrpSpPr>
          <p:cNvPr id="447" name="Google Shape;447;g2f2cce7995b_4_36"/>
          <p:cNvGrpSpPr/>
          <p:nvPr/>
        </p:nvGrpSpPr>
        <p:grpSpPr>
          <a:xfrm>
            <a:off x="1413175" y="8909575"/>
            <a:ext cx="10058300" cy="952374"/>
            <a:chOff x="1413175" y="8909575"/>
            <a:chExt cx="10058300" cy="952374"/>
          </a:xfrm>
        </p:grpSpPr>
        <p:pic>
          <p:nvPicPr>
            <p:cNvPr id="448" name="Google Shape;448;g2f2cce7995b_4_36" descr="Lightbulb" title="File:Noun Project lightbulb icon 1263005 cc.svg - Wikimedia Commons"/>
            <p:cNvPicPr preferRelativeResize="0"/>
            <p:nvPr/>
          </p:nvPicPr>
          <p:blipFill>
            <a:blip r:embed="rId15">
              <a:alphaModFix/>
            </a:blip>
            <a:stretch>
              <a:fillRect/>
            </a:stretch>
          </p:blipFill>
          <p:spPr>
            <a:xfrm>
              <a:off x="1413175" y="8909575"/>
              <a:ext cx="813800" cy="952374"/>
            </a:xfrm>
            <a:prstGeom prst="rect">
              <a:avLst/>
            </a:prstGeom>
            <a:noFill/>
            <a:ln>
              <a:noFill/>
            </a:ln>
          </p:spPr>
        </p:pic>
        <p:sp>
          <p:nvSpPr>
            <p:cNvPr id="449" name="Google Shape;449;g2f2cce7995b_4_36"/>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g2f2cce7995b_4_4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55" name="Google Shape;455;g2f2cce7995b_4_47"/>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56" name="Google Shape;456;g2f2cce7995b_4_47"/>
          <p:cNvSpPr txBox="1"/>
          <p:nvPr/>
        </p:nvSpPr>
        <p:spPr>
          <a:xfrm>
            <a:off x="1206600" y="2449363"/>
            <a:ext cx="16996200" cy="6414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00" b="1">
                <a:latin typeface="Montserrat"/>
                <a:ea typeface="Montserrat"/>
                <a:cs typeface="Montserrat"/>
                <a:sym typeface="Montserrat"/>
              </a:rPr>
              <a:t>Videos</a:t>
            </a:r>
            <a:endParaRPr sz="3000">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Emotional Odyssey: Unraveling the Mystery of Change and Navigating the Emotional Journey</a:t>
            </a:r>
            <a:r>
              <a:rPr lang="en-US" sz="2800">
                <a:solidFill>
                  <a:schemeClr val="dk1"/>
                </a:solidFill>
                <a:latin typeface="Montserrat"/>
                <a:ea typeface="Montserrat"/>
                <a:cs typeface="Montserrat"/>
                <a:sym typeface="Montserrat"/>
              </a:rPr>
              <a:t> - 2023 LLMC Masterclass #5 (1h 20m)</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Intro to Neuroplasticity</a:t>
            </a:r>
            <a:r>
              <a:rPr lang="en-US" sz="2800">
                <a:solidFill>
                  <a:schemeClr val="dk1"/>
                </a:solidFill>
                <a:latin typeface="Montserrat"/>
                <a:ea typeface="Montserrat"/>
                <a:cs typeface="Montserrat"/>
                <a:sym typeface="Montserrat"/>
              </a:rPr>
              <a:t> (2m 03s)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Your body language may shape who you are</a:t>
            </a:r>
            <a:r>
              <a:rPr lang="en-US" sz="2800">
                <a:solidFill>
                  <a:schemeClr val="dk1"/>
                </a:solidFill>
                <a:latin typeface="Montserrat"/>
                <a:ea typeface="Montserrat"/>
                <a:cs typeface="Montserrat"/>
                <a:sym typeface="Montserrat"/>
              </a:rPr>
              <a:t> (20m 45s)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The Power of Habit</a:t>
            </a:r>
            <a:r>
              <a:rPr lang="en-US" sz="2800">
                <a:solidFill>
                  <a:schemeClr val="dk1"/>
                </a:solidFill>
                <a:latin typeface="Montserrat"/>
                <a:ea typeface="Montserrat"/>
                <a:cs typeface="Montserrat"/>
                <a:sym typeface="Montserrat"/>
              </a:rPr>
              <a:t> (15m 58s)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The Three Components of Self-Compassion</a:t>
            </a:r>
            <a:r>
              <a:rPr lang="en-US" sz="2800">
                <a:solidFill>
                  <a:schemeClr val="dk1"/>
                </a:solidFill>
                <a:latin typeface="Montserrat"/>
                <a:ea typeface="Montserrat"/>
                <a:cs typeface="Montserrat"/>
                <a:sym typeface="Montserrat"/>
              </a:rPr>
              <a:t> (6m 18s)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Neuroplasticity: Rick Hanson Explains How to Use Our Minds to Change Our Brains</a:t>
            </a:r>
            <a:r>
              <a:rPr lang="en-US" sz="2800">
                <a:solidFill>
                  <a:schemeClr val="dk1"/>
                </a:solidFill>
                <a:latin typeface="Montserrat"/>
                <a:ea typeface="Montserrat"/>
                <a:cs typeface="Montserrat"/>
                <a:sym typeface="Montserrat"/>
              </a:rPr>
              <a:t> (7m 04s)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The Ten Principles Of Neuroplasticity Rehab</a:t>
            </a:r>
            <a:r>
              <a:rPr lang="en-US" sz="2800">
                <a:solidFill>
                  <a:schemeClr val="dk1"/>
                </a:solidFill>
                <a:latin typeface="Montserrat"/>
                <a:ea typeface="Montserrat"/>
                <a:cs typeface="Montserrat"/>
                <a:sym typeface="Montserrat"/>
              </a:rPr>
              <a:t> (9m 25s)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Settle Down, Pay Attention, Say Thank You: A How-To</a:t>
            </a:r>
            <a:r>
              <a:rPr lang="en-US" sz="2800">
                <a:solidFill>
                  <a:schemeClr val="dk1"/>
                </a:solidFill>
                <a:latin typeface="Montserrat"/>
                <a:ea typeface="Montserrat"/>
                <a:cs typeface="Montserrat"/>
                <a:sym typeface="Montserrat"/>
              </a:rPr>
              <a:t> (14m 43s)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How to Defeat Negative Thinking</a:t>
            </a:r>
            <a:r>
              <a:rPr lang="en-US" sz="2800">
                <a:solidFill>
                  <a:schemeClr val="dk1"/>
                </a:solidFill>
                <a:latin typeface="Montserrat"/>
                <a:ea typeface="Montserrat"/>
                <a:cs typeface="Montserrat"/>
                <a:sym typeface="Montserrat"/>
              </a:rPr>
              <a:t> (2m 22s)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Changing Perspective</a:t>
            </a:r>
            <a:r>
              <a:rPr lang="en-US" sz="2800">
                <a:solidFill>
                  <a:schemeClr val="dk1"/>
                </a:solidFill>
                <a:latin typeface="Montserrat"/>
                <a:ea typeface="Montserrat"/>
                <a:cs typeface="Montserrat"/>
                <a:sym typeface="Montserrat"/>
              </a:rPr>
              <a:t> (1m 11s)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Entraîner son esprit pour modeler son cerveau avec Matthieu Ricard</a:t>
            </a:r>
            <a:r>
              <a:rPr lang="en-US" sz="2800">
                <a:solidFill>
                  <a:schemeClr val="dk1"/>
                </a:solidFill>
                <a:latin typeface="Montserrat"/>
                <a:ea typeface="Montserrat"/>
                <a:cs typeface="Montserrat"/>
                <a:sym typeface="Montserrat"/>
              </a:rPr>
              <a:t> (32m 16s)</a:t>
            </a:r>
            <a:endParaRPr sz="2800">
              <a:solidFill>
                <a:schemeClr val="dk1"/>
              </a:solidFill>
              <a:latin typeface="Montserrat"/>
              <a:ea typeface="Montserrat"/>
              <a:cs typeface="Montserrat"/>
              <a:sym typeface="Montserrat"/>
            </a:endParaRPr>
          </a:p>
        </p:txBody>
      </p:sp>
      <p:pic>
        <p:nvPicPr>
          <p:cNvPr id="457" name="Google Shape;457;g2f2cce7995b_4_47"/>
          <p:cNvPicPr preferRelativeResize="0"/>
          <p:nvPr/>
        </p:nvPicPr>
        <p:blipFill>
          <a:blip r:embed="rId15">
            <a:alphaModFix/>
          </a:blip>
          <a:stretch>
            <a:fillRect/>
          </a:stretch>
        </p:blipFill>
        <p:spPr>
          <a:xfrm>
            <a:off x="293000" y="841788"/>
            <a:ext cx="1830401" cy="1525966"/>
          </a:xfrm>
          <a:prstGeom prst="rect">
            <a:avLst/>
          </a:prstGeom>
          <a:noFill/>
          <a:ln>
            <a:noFill/>
          </a:ln>
        </p:spPr>
      </p:pic>
      <p:grpSp>
        <p:nvGrpSpPr>
          <p:cNvPr id="458" name="Google Shape;458;g2f2cce7995b_4_47"/>
          <p:cNvGrpSpPr/>
          <p:nvPr/>
        </p:nvGrpSpPr>
        <p:grpSpPr>
          <a:xfrm>
            <a:off x="1398950" y="8980625"/>
            <a:ext cx="10058300" cy="952374"/>
            <a:chOff x="1413175" y="8909575"/>
            <a:chExt cx="10058300" cy="952374"/>
          </a:xfrm>
        </p:grpSpPr>
        <p:pic>
          <p:nvPicPr>
            <p:cNvPr id="459" name="Google Shape;459;g2f2cce7995b_4_47" descr="Lightbulb" title="File:Noun Project lightbulb icon 1263005 cc.svg - Wikimedia Commons"/>
            <p:cNvPicPr preferRelativeResize="0"/>
            <p:nvPr/>
          </p:nvPicPr>
          <p:blipFill>
            <a:blip r:embed="rId16">
              <a:alphaModFix/>
            </a:blip>
            <a:stretch>
              <a:fillRect/>
            </a:stretch>
          </p:blipFill>
          <p:spPr>
            <a:xfrm>
              <a:off x="1413175" y="8909575"/>
              <a:ext cx="813800" cy="952374"/>
            </a:xfrm>
            <a:prstGeom prst="rect">
              <a:avLst/>
            </a:prstGeom>
            <a:noFill/>
            <a:ln>
              <a:noFill/>
            </a:ln>
          </p:spPr>
        </p:pic>
        <p:sp>
          <p:nvSpPr>
            <p:cNvPr id="460" name="Google Shape;460;g2f2cce7995b_4_47"/>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g2f2cce7995b_4_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66" name="Google Shape;466;g2f2cce7995b_4_0"/>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67" name="Google Shape;467;g2f2cce7995b_4_0"/>
          <p:cNvSpPr txBox="1"/>
          <p:nvPr/>
        </p:nvSpPr>
        <p:spPr>
          <a:xfrm>
            <a:off x="1316713" y="2623175"/>
            <a:ext cx="15990900" cy="4891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800" b="1" i="0" strike="noStrike" cap="none">
                <a:solidFill>
                  <a:srgbClr val="000000"/>
                </a:solidFill>
                <a:latin typeface="Montserrat"/>
                <a:ea typeface="Montserrat"/>
                <a:cs typeface="Montserrat"/>
                <a:sym typeface="Montserrat"/>
              </a:rPr>
              <a:t>Books</a:t>
            </a:r>
            <a:endParaRPr sz="2800"/>
          </a:p>
          <a:p>
            <a:pPr marL="457200" marR="0" lvl="0" indent="-406400" algn="l" rtl="0">
              <a:lnSpc>
                <a:spcPct val="115000"/>
              </a:lnSpc>
              <a:spcBef>
                <a:spcPts val="0"/>
              </a:spcBef>
              <a:spcAft>
                <a:spcPts val="0"/>
              </a:spcAft>
              <a:buClr>
                <a:srgbClr val="000000"/>
              </a:buClr>
              <a:buSzPts val="2800"/>
              <a:buFont typeface="Montserrat"/>
              <a:buChar char="●"/>
            </a:pPr>
            <a:r>
              <a:rPr lang="en-US" sz="2800" b="0" i="0" strike="noStrike" cap="none">
                <a:solidFill>
                  <a:srgbClr val="000000"/>
                </a:solidFill>
                <a:latin typeface="Montserrat"/>
                <a:ea typeface="Montserrat"/>
                <a:cs typeface="Montserrat"/>
                <a:sym typeface="Montserrat"/>
              </a:rPr>
              <a:t>Hardwiring Happiness by Rick Hanson PhD</a:t>
            </a:r>
            <a:endParaRPr sz="2800"/>
          </a:p>
          <a:p>
            <a:pPr marL="457200" marR="0" lvl="0" indent="-406400" algn="l" rtl="0">
              <a:lnSpc>
                <a:spcPct val="115000"/>
              </a:lnSpc>
              <a:spcBef>
                <a:spcPts val="0"/>
              </a:spcBef>
              <a:spcAft>
                <a:spcPts val="0"/>
              </a:spcAft>
              <a:buClr>
                <a:srgbClr val="000000"/>
              </a:buClr>
              <a:buSzPts val="2800"/>
              <a:buFont typeface="Montserrat"/>
              <a:buChar char="●"/>
            </a:pPr>
            <a:r>
              <a:rPr lang="en-US" sz="2800" b="0" i="0" strike="noStrike" cap="none">
                <a:solidFill>
                  <a:srgbClr val="000000"/>
                </a:solidFill>
                <a:latin typeface="Montserrat"/>
                <a:ea typeface="Montserrat"/>
                <a:cs typeface="Montserrat"/>
                <a:sym typeface="Montserrat"/>
              </a:rPr>
              <a:t>The Power of Habit by Charles Duhigg</a:t>
            </a:r>
            <a:endParaRPr sz="2800"/>
          </a:p>
          <a:p>
            <a:pPr marL="457200" marR="0" lvl="0" indent="-406400" algn="l" rtl="0">
              <a:lnSpc>
                <a:spcPct val="115000"/>
              </a:lnSpc>
              <a:spcBef>
                <a:spcPts val="0"/>
              </a:spcBef>
              <a:spcAft>
                <a:spcPts val="0"/>
              </a:spcAft>
              <a:buSzPts val="2800"/>
              <a:buFont typeface="Montserrat"/>
              <a:buChar char="●"/>
            </a:pPr>
            <a:r>
              <a:rPr lang="en-US" sz="2800" b="0" i="0" strike="noStrike" cap="none">
                <a:solidFill>
                  <a:srgbClr val="000000"/>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Atomic Habits: Tiny Changes, Remarkable Results by James Clear</a:t>
            </a:r>
            <a:endParaRPr sz="2800"/>
          </a:p>
          <a:p>
            <a:pPr marL="457200" marR="0" lvl="0" indent="-406400" algn="l" rtl="0">
              <a:lnSpc>
                <a:spcPct val="115000"/>
              </a:lnSpc>
              <a:spcBef>
                <a:spcPts val="0"/>
              </a:spcBef>
              <a:spcAft>
                <a:spcPts val="0"/>
              </a:spcAft>
              <a:buClr>
                <a:srgbClr val="000000"/>
              </a:buClr>
              <a:buSzPts val="2800"/>
              <a:buFont typeface="Montserrat"/>
              <a:buChar char="●"/>
            </a:pPr>
            <a:r>
              <a:rPr lang="en-US" sz="2800" b="0" i="0" strike="noStrike" cap="none">
                <a:solidFill>
                  <a:srgbClr val="000000"/>
                </a:solidFill>
                <a:latin typeface="Montserrat"/>
                <a:ea typeface="Montserrat"/>
                <a:cs typeface="Montserrat"/>
                <a:sym typeface="Montserrat"/>
              </a:rPr>
              <a:t>The Brain That Changes Itself by Norman Doidge</a:t>
            </a:r>
            <a:endParaRPr sz="2800"/>
          </a:p>
          <a:p>
            <a:pPr marL="457200" marR="0" lvl="0" indent="-406400" algn="l" rtl="0">
              <a:lnSpc>
                <a:spcPct val="115000"/>
              </a:lnSpc>
              <a:spcBef>
                <a:spcPts val="0"/>
              </a:spcBef>
              <a:spcAft>
                <a:spcPts val="0"/>
              </a:spcAft>
              <a:buClr>
                <a:srgbClr val="000000"/>
              </a:buClr>
              <a:buSzPts val="2800"/>
              <a:buFont typeface="Montserrat"/>
              <a:buChar char="●"/>
            </a:pPr>
            <a:r>
              <a:rPr lang="en-US" sz="2800" b="0" i="0" strike="noStrike" cap="none">
                <a:solidFill>
                  <a:srgbClr val="000000"/>
                </a:solidFill>
                <a:latin typeface="Montserrat"/>
                <a:ea typeface="Montserrat"/>
                <a:cs typeface="Montserrat"/>
                <a:sym typeface="Montserrat"/>
              </a:rPr>
              <a:t>The Tell-Tale Brain: A Neuroscientist’s Quest for What Makes Us Human by V. S. Ramachandran</a:t>
            </a:r>
            <a:endParaRPr sz="2800"/>
          </a:p>
          <a:p>
            <a:pPr marL="457200" marR="0" lvl="0" indent="-406400" algn="l" rtl="0">
              <a:lnSpc>
                <a:spcPct val="115000"/>
              </a:lnSpc>
              <a:spcBef>
                <a:spcPts val="0"/>
              </a:spcBef>
              <a:spcAft>
                <a:spcPts val="0"/>
              </a:spcAft>
              <a:buClr>
                <a:srgbClr val="000000"/>
              </a:buClr>
              <a:buSzPts val="2800"/>
              <a:buFont typeface="Montserrat"/>
              <a:buChar char="●"/>
            </a:pPr>
            <a:r>
              <a:rPr lang="en-US" sz="2800" b="0" i="0" strike="noStrike" cap="none">
                <a:solidFill>
                  <a:srgbClr val="000000"/>
                </a:solidFill>
                <a:latin typeface="Montserrat"/>
                <a:ea typeface="Montserrat"/>
                <a:cs typeface="Montserrat"/>
                <a:sym typeface="Montserrat"/>
              </a:rPr>
              <a:t>Neuroplasticity: Your Brain's Superpower: Change Your Brain and Change Your Life by Philippe Douyon MD</a:t>
            </a:r>
            <a:endParaRPr sz="2800"/>
          </a:p>
          <a:p>
            <a:pPr marL="457200" marR="0" lvl="0" indent="-406400" algn="l" rtl="0">
              <a:lnSpc>
                <a:spcPct val="115000"/>
              </a:lnSpc>
              <a:spcBef>
                <a:spcPts val="0"/>
              </a:spcBef>
              <a:spcAft>
                <a:spcPts val="0"/>
              </a:spcAft>
              <a:buClr>
                <a:srgbClr val="000000"/>
              </a:buClr>
              <a:buSzPts val="2800"/>
              <a:buFont typeface="Montserrat"/>
              <a:buChar char="●"/>
            </a:pPr>
            <a:r>
              <a:rPr lang="en-US" sz="2800" b="0" i="0" strike="noStrike" cap="none">
                <a:solidFill>
                  <a:srgbClr val="000000"/>
                </a:solidFill>
                <a:latin typeface="Montserrat"/>
                <a:ea typeface="Montserrat"/>
                <a:cs typeface="Montserrat"/>
                <a:sym typeface="Montserrat"/>
              </a:rPr>
              <a:t>Learned Optimism: How to Change Your Mind and Your Life by Martin E.P. Seligman</a:t>
            </a:r>
            <a:endParaRPr sz="2800"/>
          </a:p>
        </p:txBody>
      </p:sp>
      <p:pic>
        <p:nvPicPr>
          <p:cNvPr id="468" name="Google Shape;468;g2f2cce7995b_4_0"/>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81386c8cdd_0_12"/>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Contact Us</a:t>
            </a:r>
            <a:endParaRPr/>
          </a:p>
        </p:txBody>
      </p:sp>
      <p:sp>
        <p:nvSpPr>
          <p:cNvPr id="474" name="Google Shape;474;g281386c8cdd_0_12"/>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g281386c8cdd_0_12"/>
          <p:cNvSpPr txBox="1"/>
          <p:nvPr/>
        </p:nvSpPr>
        <p:spPr>
          <a:xfrm>
            <a:off x="5066999" y="6432045"/>
            <a:ext cx="7441800" cy="369300"/>
          </a:xfrm>
          <a:prstGeom prst="rect">
            <a:avLst/>
          </a:prstGeom>
          <a:noFill/>
          <a:ln>
            <a:noFill/>
          </a:ln>
        </p:spPr>
        <p:txBody>
          <a:bodyPr spcFirstLastPara="1" wrap="square" lIns="0" tIns="0" rIns="0" bIns="0" anchor="t" anchorCtr="0">
            <a:spAutoFit/>
          </a:bodyPr>
          <a:lstStyle/>
          <a:p>
            <a:pPr marL="0" lvl="0" indent="0" algn="ctr" rtl="0">
              <a:lnSpc>
                <a:spcPct val="140008"/>
              </a:lnSpc>
              <a:spcBef>
                <a:spcPts val="0"/>
              </a:spcBef>
              <a:spcAft>
                <a:spcPts val="0"/>
              </a:spcAft>
              <a:buNone/>
            </a:pPr>
            <a:r>
              <a:rPr lang="en-US" sz="2400">
                <a:solidFill>
                  <a:schemeClr val="dk1"/>
                </a:solidFill>
                <a:latin typeface="Montserrat Medium"/>
                <a:ea typeface="Montserrat Medium"/>
                <a:cs typeface="Montserrat Medium"/>
                <a:sym typeface="Montserrat Medium"/>
              </a:rPr>
              <a:t>Contact us on the </a:t>
            </a:r>
            <a:r>
              <a:rPr lang="en-US" sz="2400" u="sng">
                <a:solidFill>
                  <a:schemeClr val="hlink"/>
                </a:solidFill>
                <a:latin typeface="Montserrat Medium"/>
                <a:ea typeface="Montserrat Medium"/>
                <a:cs typeface="Montserrat Medium"/>
                <a:sym typeface="Montserrat Medium"/>
                <a:hlinkClick r:id="rId4"/>
              </a:rPr>
              <a:t>LLMC Support Form</a:t>
            </a:r>
            <a:endParaRPr sz="2400">
              <a:latin typeface="Arimo"/>
              <a:ea typeface="Arimo"/>
              <a:cs typeface="Arimo"/>
              <a:sym typeface="Arimo"/>
            </a:endParaRPr>
          </a:p>
        </p:txBody>
      </p:sp>
      <p:pic>
        <p:nvPicPr>
          <p:cNvPr id="476" name="Google Shape;476;g281386c8cdd_0_12"/>
          <p:cNvPicPr preferRelativeResize="0"/>
          <p:nvPr/>
        </p:nvPicPr>
        <p:blipFill>
          <a:blip r:embed="rId5">
            <a:alphaModFix/>
          </a:blip>
          <a:stretch>
            <a:fillRect/>
          </a:stretch>
        </p:blipFill>
        <p:spPr>
          <a:xfrm>
            <a:off x="293000" y="841788"/>
            <a:ext cx="1830401" cy="1525966"/>
          </a:xfrm>
          <a:prstGeom prst="rect">
            <a:avLst/>
          </a:prstGeom>
          <a:noFill/>
          <a:ln>
            <a:noFill/>
          </a:ln>
        </p:spPr>
      </p:pic>
      <p:grpSp>
        <p:nvGrpSpPr>
          <p:cNvPr id="477" name="Google Shape;477;g281386c8cdd_0_12"/>
          <p:cNvGrpSpPr/>
          <p:nvPr/>
        </p:nvGrpSpPr>
        <p:grpSpPr>
          <a:xfrm>
            <a:off x="3802057" y="7017429"/>
            <a:ext cx="9971700" cy="3269577"/>
            <a:chOff x="4158157" y="6862129"/>
            <a:chExt cx="9971700" cy="3269577"/>
          </a:xfrm>
        </p:grpSpPr>
        <p:sp>
          <p:nvSpPr>
            <p:cNvPr id="478" name="Google Shape;478;g281386c8cdd_0_12"/>
            <p:cNvSpPr/>
            <p:nvPr/>
          </p:nvSpPr>
          <p:spPr>
            <a:xfrm>
              <a:off x="7132193" y="6862129"/>
              <a:ext cx="4023613" cy="3269577"/>
            </a:xfrm>
            <a:custGeom>
              <a:avLst/>
              <a:gdLst/>
              <a:ahLst/>
              <a:cxnLst/>
              <a:rect l="l" t="t" r="r" b="b"/>
              <a:pathLst>
                <a:path w="4023613" h="3269577" extrusionOk="0">
                  <a:moveTo>
                    <a:pt x="0" y="0"/>
                  </a:moveTo>
                  <a:lnTo>
                    <a:pt x="4023614" y="0"/>
                  </a:lnTo>
                  <a:lnTo>
                    <a:pt x="4023614" y="3269576"/>
                  </a:lnTo>
                  <a:lnTo>
                    <a:pt x="0" y="3269576"/>
                  </a:lnTo>
                  <a:lnTo>
                    <a:pt x="0" y="0"/>
                  </a:lnTo>
                  <a:close/>
                </a:path>
              </a:pathLst>
            </a:custGeom>
            <a:blipFill rotWithShape="1">
              <a:blip r:embed="rId6">
                <a:alphaModFix amt="7000"/>
              </a:blip>
              <a:stretch>
                <a:fillRect t="-2589"/>
              </a:stretch>
            </a:blipFill>
            <a:ln>
              <a:noFill/>
            </a:ln>
          </p:spPr>
          <p:txBody>
            <a:bodyPr/>
            <a:lstStyle/>
            <a:p>
              <a:endParaRPr lang="en-US"/>
            </a:p>
          </p:txBody>
        </p:sp>
        <p:sp>
          <p:nvSpPr>
            <p:cNvPr id="479" name="Google Shape;479;g281386c8cdd_0_12"/>
            <p:cNvSpPr txBox="1"/>
            <p:nvPr/>
          </p:nvSpPr>
          <p:spPr>
            <a:xfrm>
              <a:off x="4158157" y="7767257"/>
              <a:ext cx="9971700" cy="126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60" b="1" i="0" u="none" strike="noStrike" cap="none">
                  <a:solidFill>
                    <a:srgbClr val="000000"/>
                  </a:solidFill>
                  <a:latin typeface="Montserrat"/>
                  <a:ea typeface="Montserrat"/>
                  <a:cs typeface="Montserrat"/>
                  <a:sym typeface="Montserrat"/>
                </a:rPr>
                <a:t>The Lifting as you Lead Mentoring Circles Discussion Guide was created by the Diversity and Inclusion Office, Materiel Group, National Defence. </a:t>
              </a:r>
              <a:endParaRPr/>
            </a:p>
          </p:txBody>
        </p:sp>
      </p:grpSp>
      <p:pic>
        <p:nvPicPr>
          <p:cNvPr id="480" name="Google Shape;480;g281386c8cdd_0_12"/>
          <p:cNvPicPr preferRelativeResize="0"/>
          <p:nvPr/>
        </p:nvPicPr>
        <p:blipFill>
          <a:blip r:embed="rId7">
            <a:alphaModFix/>
          </a:blip>
          <a:stretch>
            <a:fillRect/>
          </a:stretch>
        </p:blipFill>
        <p:spPr>
          <a:xfrm>
            <a:off x="6425730" y="2307587"/>
            <a:ext cx="4724355" cy="3833136"/>
          </a:xfrm>
          <a:prstGeom prst="rect">
            <a:avLst/>
          </a:prstGeom>
          <a:noFill/>
          <a:ln>
            <a:noFill/>
          </a:ln>
        </p:spPr>
      </p:pic>
      <p:pic>
        <p:nvPicPr>
          <p:cNvPr id="481" name="Google Shape;481;g281386c8cdd_0_12"/>
          <p:cNvPicPr preferRelativeResize="0"/>
          <p:nvPr/>
        </p:nvPicPr>
        <p:blipFill>
          <a:blip r:embed="rId8">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g281386c8cdd_0_9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87" name="Google Shape;487;g281386c8cdd_0_98"/>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Support</a:t>
            </a:r>
            <a:endParaRPr/>
          </a:p>
        </p:txBody>
      </p:sp>
      <p:sp>
        <p:nvSpPr>
          <p:cNvPr id="488" name="Google Shape;488;g281386c8cdd_0_98"/>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43857" r="-93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g281386c8cdd_0_98"/>
          <p:cNvSpPr txBox="1"/>
          <p:nvPr/>
        </p:nvSpPr>
        <p:spPr>
          <a:xfrm>
            <a:off x="483118" y="2571909"/>
            <a:ext cx="17537400" cy="7034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Employee Assistance Program (EAP)</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EAP provides free short-term counselling for personal or work-related problems as well as crisis</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counselling.</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Toll-free: 1-800-268-7708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TTY (for people with hearing impairments): 1-800-567-5803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https://www.canada.ca/en/government/publicservice/wellness-inclusion-diversity-public-service/</a:t>
            </a:r>
            <a:endParaRPr>
              <a:solidFill>
                <a:srgbClr val="0000FF"/>
              </a:solidFill>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employee-assistance-program.html#E</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Hope for Wellness Helpline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24/7 access to Indigenous Counsellors.</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Available in French and English and, upon request, Ojibway, Cree and Inuktituk.</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1-855-242-3310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Chat line via: </a:t>
            </a:r>
            <a:r>
              <a:rPr lang="en-US" sz="20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https://www.hopeforwellness.ca/</a:t>
            </a:r>
            <a:r>
              <a:rPr lang="en-US" sz="2000" b="0" i="0" u="none" strike="noStrike" cap="none">
                <a:solidFill>
                  <a:srgbClr val="0000FF"/>
                </a:solidFill>
                <a:latin typeface="Montserrat"/>
                <a:ea typeface="Montserrat"/>
                <a:cs typeface="Montserrat"/>
                <a:sym typeface="Montserrat"/>
              </a:rPr>
              <a:t> </a:t>
            </a:r>
            <a:endParaRPr>
              <a:solidFill>
                <a:srgbClr val="0000FF"/>
              </a:solidFill>
            </a:endParaRPr>
          </a:p>
          <a:p>
            <a:pPr marL="0" marR="0" lvl="0" indent="0" algn="l" rtl="0">
              <a:lnSpc>
                <a:spcPct val="115000"/>
              </a:lnSpc>
              <a:spcBef>
                <a:spcPts val="0"/>
              </a:spcBef>
              <a:spcAft>
                <a:spcPts val="0"/>
              </a:spcAft>
              <a:buNone/>
            </a:pPr>
            <a:endParaRPr sz="2000" b="0" i="0" u="none" strike="noStrike" cap="none">
              <a:solidFill>
                <a:srgbClr val="004AAD"/>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Member and Family Assistance services (Canadian Armed Forces)</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 Member and Family Assistance services is a 24 hour, 7 days a week bilingual telephone and face to face counselling service that is voluntary, confidential, and available to Canadian Armed Forces (CAF) members and their families who have personal concerns that affect their well-being and/or work performance.</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https://www.canada.ca/en/department-national-defence/services/benefits-military/health-support/member-family-assistance-services.html</a:t>
            </a:r>
            <a:endParaRPr>
              <a:solidFill>
                <a:srgbClr val="0000FF"/>
              </a:solidFill>
            </a:endParaRPr>
          </a:p>
        </p:txBody>
      </p:sp>
      <p:pic>
        <p:nvPicPr>
          <p:cNvPr id="490" name="Google Shape;490;g281386c8cdd_0_98"/>
          <p:cNvPicPr preferRelativeResize="0"/>
          <p:nvPr/>
        </p:nvPicPr>
        <p:blipFill>
          <a:blip r:embed="rId8">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2f2cce7995b_4_5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24" name="Google Shape;124;g2f2cce7995b_4_58"/>
          <p:cNvSpPr txBox="1"/>
          <p:nvPr/>
        </p:nvSpPr>
        <p:spPr>
          <a:xfrm>
            <a:off x="4062975" y="1936950"/>
            <a:ext cx="13528800" cy="7591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By actively engaging with your Circle, sharing experiences, and fostering connections, you'll unlock personal and professional growth opportunities. This knowledge empowers you to advance in your career.</a:t>
            </a: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The Time to Act is Now!</a:t>
            </a:r>
            <a:endParaRPr sz="2400">
              <a:solidFill>
                <a:srgbClr val="000000"/>
              </a:solidFill>
            </a:endParaRPr>
          </a:p>
          <a:p>
            <a:pPr marL="0" marR="0" lvl="0" indent="0" algn="l"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Thank you for answering the call to action, committing to creating a psychologically safer workplace for all, especially those from equity-deserving groups.</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We hope you will feel a real and fundamental shift throughout the program. And together we will celebrate all the hard work you put into this experience. Thank you for showing up for yourself, your family, your organization and the communities you’re called to serve.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Going forward, take advantage of all the networking that will take place, meet new LLMC members in MS Teams and on LinkedIn. Lean into the Masterclasses.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Choose to stay consistent with that next level version of you. We are rooting for you. </a:t>
            </a:r>
            <a:endParaRPr sz="2400">
              <a:solidFill>
                <a:srgbClr val="000000"/>
              </a:solidFill>
            </a:endParaRPr>
          </a:p>
        </p:txBody>
      </p:sp>
      <p:sp>
        <p:nvSpPr>
          <p:cNvPr id="125" name="Google Shape;125;g2f2cce7995b_4_58"/>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9" t="-2118" r="-35839" b="-69688"/>
            </a:stretch>
          </a:blipFill>
          <a:ln>
            <a:noFill/>
          </a:ln>
        </p:spPr>
        <p:txBody>
          <a:bodyPr/>
          <a:lstStyle/>
          <a:p>
            <a:endParaRPr lang="en-US"/>
          </a:p>
        </p:txBody>
      </p:sp>
      <p:sp>
        <p:nvSpPr>
          <p:cNvPr id="126" name="Google Shape;126;g2f2cce7995b_4_58"/>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6" t="-22529" r="-51548" b="-126437"/>
            </a:stretch>
          </a:blipFill>
          <a:ln>
            <a:noFill/>
          </a:ln>
        </p:spPr>
        <p:txBody>
          <a:bodyPr/>
          <a:lstStyle/>
          <a:p>
            <a:endParaRPr lang="en-US"/>
          </a:p>
        </p:txBody>
      </p:sp>
      <p:sp>
        <p:nvSpPr>
          <p:cNvPr id="127" name="Google Shape;127;g2f2cce7995b_4_58"/>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None/>
            </a:pPr>
            <a:r>
              <a:rPr lang="en-US" sz="1600" b="0" i="0" u="none" strike="noStrike" cap="none">
                <a:solidFill>
                  <a:srgbClr val="000000"/>
                </a:solidFill>
                <a:latin typeface="Arial"/>
                <a:ea typeface="Arial"/>
                <a:cs typeface="Arial"/>
                <a:sym typeface="Arial"/>
              </a:rPr>
              <a:t>Nancy Tremblay</a:t>
            </a:r>
            <a:endParaRPr sz="600"/>
          </a:p>
        </p:txBody>
      </p:sp>
      <p:sp>
        <p:nvSpPr>
          <p:cNvPr id="128" name="Google Shape;128;g2f2cce7995b_4_58"/>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None/>
            </a:pPr>
            <a:r>
              <a:rPr lang="en-US" sz="1600" b="0" i="0" u="none" strike="noStrike" cap="none">
                <a:solidFill>
                  <a:srgbClr val="000000"/>
                </a:solidFill>
                <a:latin typeface="Arial"/>
                <a:ea typeface="Arial"/>
                <a:cs typeface="Arial"/>
                <a:sym typeface="Arial"/>
              </a:rPr>
              <a:t>Samantha Moonsammy</a:t>
            </a:r>
            <a:endParaRPr sz="1600"/>
          </a:p>
        </p:txBody>
      </p:sp>
      <p:sp>
        <p:nvSpPr>
          <p:cNvPr id="129" name="Google Shape;129;g2f2cce7995b_4_58"/>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Assistant Deputy Minister, Materiel, National Defence</a:t>
            </a:r>
            <a:endParaRPr sz="1200"/>
          </a:p>
        </p:txBody>
      </p:sp>
      <p:sp>
        <p:nvSpPr>
          <p:cNvPr id="130" name="Google Shape;130;g2f2cce7995b_4_58"/>
          <p:cNvSpPr txBox="1"/>
          <p:nvPr/>
        </p:nvSpPr>
        <p:spPr>
          <a:xfrm>
            <a:off x="530036" y="9314574"/>
            <a:ext cx="2838000" cy="4431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Diversity and Inclusion Section Head, </a:t>
            </a:r>
            <a:endParaRPr/>
          </a:p>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Materiel, National Defence</a:t>
            </a:r>
            <a:endParaRPr/>
          </a:p>
        </p:txBody>
      </p:sp>
      <p:sp>
        <p:nvSpPr>
          <p:cNvPr id="131" name="Google Shape;131;g2f2cce7995b_4_58"/>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Founders’ Message</a:t>
            </a:r>
            <a:endParaRPr/>
          </a:p>
        </p:txBody>
      </p:sp>
      <p:pic>
        <p:nvPicPr>
          <p:cNvPr id="132" name="Google Shape;132;g2f2cce7995b_4_58"/>
          <p:cNvPicPr preferRelativeResize="0"/>
          <p:nvPr/>
        </p:nvPicPr>
        <p:blipFill>
          <a:blip r:embed="rId6">
            <a:alphaModFix/>
          </a:blip>
          <a:stretch>
            <a:fillRect/>
          </a:stretch>
        </p:blipFill>
        <p:spPr>
          <a:xfrm>
            <a:off x="3423425" y="339925"/>
            <a:ext cx="1830401" cy="15259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281386c8cdd_0_106"/>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Support</a:t>
            </a:r>
            <a:endParaRPr/>
          </a:p>
        </p:txBody>
      </p:sp>
      <p:sp>
        <p:nvSpPr>
          <p:cNvPr id="496" name="Google Shape;496;g281386c8cdd_0_106"/>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72378" r="-343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281386c8cdd_0_106"/>
          <p:cNvSpPr txBox="1"/>
          <p:nvPr/>
        </p:nvSpPr>
        <p:spPr>
          <a:xfrm>
            <a:off x="475543" y="2773822"/>
            <a:ext cx="17537400" cy="63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Sexual Misconduct Support and Resource Centre (National Defence)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 Sexual Misconduct Support and Resource Centre (SMSRC) was created by the Department of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National Defence but is independent from the CAF chain of command and is not required to report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incidents of sexual misconduct to the CAF. Support services for CAF members, National Defence public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service employees, Cadets and Junior Canadian Rangers affected by sexual misconduct and their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families, aged 16 and older. Guidance and support for leaders and management on addressing sexual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misconduct.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https://www.canada.ca/en/department-national-defence/services/benefits-military/health-support/sexual-misconduct-response.html</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The Canada Suicide Prevention Service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Talk Suicide Canada provides nationwide, 24-hour, bilingual support to</a:t>
            </a:r>
            <a:r>
              <a:rPr lang="en-US"/>
              <a:t> </a:t>
            </a:r>
            <a:r>
              <a:rPr lang="en-US" sz="2000" b="0" i="0" u="none" strike="noStrike" cap="none">
                <a:solidFill>
                  <a:srgbClr val="000000"/>
                </a:solidFill>
                <a:latin typeface="Montserrat"/>
                <a:ea typeface="Montserrat"/>
                <a:cs typeface="Montserrat"/>
                <a:sym typeface="Montserrat"/>
              </a:rPr>
              <a:t>anyone who is facing suicide.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Toll-free: 1-833-456-4566.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https://www.crisisservicescanada.ca/en/</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Wellness Together Canada</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Mental Health and Substance Abuse Support.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 free: 1-866-585-0445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https://wellnesstogether.ca </a:t>
            </a:r>
            <a:endParaRPr>
              <a:solidFill>
                <a:srgbClr val="0000FF"/>
              </a:solidFill>
            </a:endParaRPr>
          </a:p>
        </p:txBody>
      </p:sp>
      <p:pic>
        <p:nvPicPr>
          <p:cNvPr id="498" name="Google Shape;498;g281386c8cdd_0_106"/>
          <p:cNvPicPr preferRelativeResize="0"/>
          <p:nvPr/>
        </p:nvPicPr>
        <p:blipFill>
          <a:blip r:embed="rId7">
            <a:alphaModFix/>
          </a:blip>
          <a:stretch>
            <a:fillRect/>
          </a:stretch>
        </p:blipFill>
        <p:spPr>
          <a:xfrm>
            <a:off x="293000" y="841788"/>
            <a:ext cx="1830401" cy="1525966"/>
          </a:xfrm>
          <a:prstGeom prst="rect">
            <a:avLst/>
          </a:prstGeom>
          <a:noFill/>
          <a:ln>
            <a:noFill/>
          </a:ln>
        </p:spPr>
      </p:pic>
      <p:pic>
        <p:nvPicPr>
          <p:cNvPr id="499" name="Google Shape;499;g281386c8cdd_0_106"/>
          <p:cNvPicPr preferRelativeResize="0"/>
          <p:nvPr/>
        </p:nvPicPr>
        <p:blipFill>
          <a:blip r:embed="rId8">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g281386c8cdd_0_114"/>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05" name="Google Shape;505;g281386c8cdd_0_114"/>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a:latin typeface="Montserrat"/>
                <a:ea typeface="Montserrat"/>
                <a:cs typeface="Montserrat"/>
                <a:sym typeface="Montserrat"/>
              </a:rPr>
              <a:t>Keep the Conversation Going</a:t>
            </a:r>
            <a:endParaRPr/>
          </a:p>
        </p:txBody>
      </p:sp>
      <p:pic>
        <p:nvPicPr>
          <p:cNvPr id="506" name="Google Shape;506;g281386c8cdd_0_114"/>
          <p:cNvPicPr preferRelativeResize="0"/>
          <p:nvPr/>
        </p:nvPicPr>
        <p:blipFill>
          <a:blip r:embed="rId4">
            <a:alphaModFix/>
          </a:blip>
          <a:stretch>
            <a:fillRect/>
          </a:stretch>
        </p:blipFill>
        <p:spPr>
          <a:xfrm>
            <a:off x="293000" y="841788"/>
            <a:ext cx="1830401" cy="1525966"/>
          </a:xfrm>
          <a:prstGeom prst="rect">
            <a:avLst/>
          </a:prstGeom>
          <a:noFill/>
          <a:ln>
            <a:noFill/>
          </a:ln>
        </p:spPr>
      </p:pic>
      <p:pic>
        <p:nvPicPr>
          <p:cNvPr id="507" name="Google Shape;507;g281386c8cdd_0_114"/>
          <p:cNvPicPr preferRelativeResize="0"/>
          <p:nvPr/>
        </p:nvPicPr>
        <p:blipFill rotWithShape="1">
          <a:blip r:embed="rId5">
            <a:alphaModFix/>
          </a:blip>
          <a:srcRect l="6616" t="7089" r="7228" b="6874"/>
          <a:stretch/>
        </p:blipFill>
        <p:spPr>
          <a:xfrm>
            <a:off x="9811400" y="2554125"/>
            <a:ext cx="6069125" cy="5495801"/>
          </a:xfrm>
          <a:prstGeom prst="rect">
            <a:avLst/>
          </a:prstGeom>
          <a:noFill/>
          <a:ln>
            <a:noFill/>
          </a:ln>
        </p:spPr>
      </p:pic>
      <p:pic>
        <p:nvPicPr>
          <p:cNvPr id="508" name="Google Shape;508;g281386c8cdd_0_114"/>
          <p:cNvPicPr preferRelativeResize="0"/>
          <p:nvPr/>
        </p:nvPicPr>
        <p:blipFill>
          <a:blip r:embed="rId6">
            <a:alphaModFix/>
          </a:blip>
          <a:stretch>
            <a:fillRect/>
          </a:stretch>
        </p:blipFill>
        <p:spPr>
          <a:xfrm>
            <a:off x="1731250" y="2367750"/>
            <a:ext cx="6371500" cy="5784776"/>
          </a:xfrm>
          <a:prstGeom prst="rect">
            <a:avLst/>
          </a:prstGeom>
          <a:noFill/>
          <a:ln>
            <a:noFill/>
          </a:ln>
        </p:spPr>
      </p:pic>
      <p:sp>
        <p:nvSpPr>
          <p:cNvPr id="509" name="Google Shape;509;g281386c8cdd_0_114"/>
          <p:cNvSpPr txBox="1"/>
          <p:nvPr/>
        </p:nvSpPr>
        <p:spPr>
          <a:xfrm>
            <a:off x="1900950" y="8250525"/>
            <a:ext cx="60321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400">
                <a:latin typeface="Montserrat Medium"/>
                <a:ea typeface="Montserrat Medium"/>
                <a:cs typeface="Montserrat Medium"/>
                <a:sym typeface="Montserrat Medium"/>
              </a:rPr>
              <a:t>Join the LLMC </a:t>
            </a:r>
            <a:r>
              <a:rPr lang="en-US" sz="2400" u="sng">
                <a:solidFill>
                  <a:schemeClr val="hlink"/>
                </a:solidFill>
                <a:latin typeface="Montserrat Medium"/>
                <a:ea typeface="Montserrat Medium"/>
                <a:cs typeface="Montserrat Medium"/>
                <a:sym typeface="Montserrat Medium"/>
                <a:hlinkClick r:id="rId7"/>
              </a:rPr>
              <a:t>LinkedIn Group</a:t>
            </a:r>
            <a:endParaRPr sz="2400">
              <a:latin typeface="Montserrat Medium"/>
              <a:ea typeface="Montserrat Medium"/>
              <a:cs typeface="Montserrat Medium"/>
              <a:sym typeface="Montserrat Medium"/>
            </a:endParaRPr>
          </a:p>
        </p:txBody>
      </p:sp>
      <p:sp>
        <p:nvSpPr>
          <p:cNvPr id="510" name="Google Shape;510;g281386c8cdd_0_114"/>
          <p:cNvSpPr txBox="1"/>
          <p:nvPr/>
        </p:nvSpPr>
        <p:spPr>
          <a:xfrm>
            <a:off x="9302774" y="8152520"/>
            <a:ext cx="7441800" cy="8865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400">
                <a:latin typeface="Montserrat Medium"/>
                <a:ea typeface="Montserrat Medium"/>
                <a:cs typeface="Montserrat Medium"/>
                <a:sym typeface="Montserrat Medium"/>
              </a:rPr>
              <a:t>Stay up to date on all Diversity and Inclusion Office Initiatives on our </a:t>
            </a:r>
            <a:r>
              <a:rPr lang="en-US" sz="2400" u="sng">
                <a:solidFill>
                  <a:schemeClr val="hlink"/>
                </a:solidFill>
                <a:latin typeface="Montserrat Medium"/>
                <a:ea typeface="Montserrat Medium"/>
                <a:cs typeface="Montserrat Medium"/>
                <a:sym typeface="Montserrat Medium"/>
                <a:hlinkClick r:id="rId8"/>
              </a:rPr>
              <a:t>GC Wiki</a:t>
            </a:r>
            <a:endParaRPr sz="2400">
              <a:latin typeface="Montserrat Medium"/>
              <a:ea typeface="Montserrat Medium"/>
              <a:cs typeface="Montserrat Medium"/>
              <a:sym typeface="Montserrat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g2f34a87d8b9_0_2"/>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20" name="Google Shape;520;g2f34a87d8b9_0_2"/>
          <p:cNvSpPr/>
          <p:nvPr/>
        </p:nvSpPr>
        <p:spPr>
          <a:xfrm>
            <a:off x="0" y="0"/>
            <a:ext cx="8368030" cy="10287495"/>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4">
              <a:alphaModFix/>
            </a:blip>
            <a:stretch>
              <a:fillRect l="-42087" r="-42087"/>
            </a:stretch>
          </a:blipFill>
          <a:ln>
            <a:noFill/>
          </a:ln>
        </p:spPr>
        <p:txBody>
          <a:bodyPr/>
          <a:lstStyle/>
          <a:p>
            <a:endParaRPr lang="en-US"/>
          </a:p>
        </p:txBody>
      </p:sp>
      <p:sp>
        <p:nvSpPr>
          <p:cNvPr id="521" name="Google Shape;521;g2f34a87d8b9_0_2"/>
          <p:cNvSpPr/>
          <p:nvPr/>
        </p:nvSpPr>
        <p:spPr>
          <a:xfrm>
            <a:off x="914395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5">
              <a:alphaModFix/>
            </a:blip>
            <a:stretch>
              <a:fillRect l="-93959" t="-73875" r="-1219" b="-75265"/>
            </a:stretch>
          </a:blipFill>
          <a:ln>
            <a:noFill/>
          </a:ln>
        </p:spPr>
        <p:txBody>
          <a:bodyPr/>
          <a:lstStyle/>
          <a:p>
            <a:endParaRPr lang="en-US"/>
          </a:p>
        </p:txBody>
      </p:sp>
      <p:sp>
        <p:nvSpPr>
          <p:cNvPr id="522" name="Google Shape;522;g2f34a87d8b9_0_2"/>
          <p:cNvSpPr txBox="1"/>
          <p:nvPr/>
        </p:nvSpPr>
        <p:spPr>
          <a:xfrm>
            <a:off x="9143900" y="5002575"/>
            <a:ext cx="8507700" cy="29220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Font typeface="Arial"/>
              <a:buNone/>
            </a:pPr>
            <a:r>
              <a:rPr lang="en-US" sz="5500" b="1">
                <a:solidFill>
                  <a:schemeClr val="dk1"/>
                </a:solidFill>
                <a:latin typeface="Montserrat"/>
                <a:ea typeface="Montserrat"/>
                <a:cs typeface="Montserrat"/>
                <a:sym typeface="Montserrat"/>
              </a:rPr>
              <a:t>Thank you all for your participation!</a:t>
            </a:r>
            <a:endParaRPr sz="5500" b="1">
              <a:solidFill>
                <a:schemeClr val="dk1"/>
              </a:solidFill>
              <a:latin typeface="Montserrat"/>
              <a:ea typeface="Montserrat"/>
              <a:cs typeface="Montserrat"/>
              <a:sym typeface="Montserrat"/>
            </a:endParaRPr>
          </a:p>
          <a:p>
            <a:pPr marL="0" lvl="0" indent="0" algn="ctr" rtl="0">
              <a:lnSpc>
                <a:spcPct val="115000"/>
              </a:lnSpc>
              <a:spcBef>
                <a:spcPts val="1000"/>
              </a:spcBef>
              <a:spcAft>
                <a:spcPts val="0"/>
              </a:spcAft>
              <a:buClr>
                <a:schemeClr val="dk1"/>
              </a:buClr>
              <a:buFont typeface="Arial"/>
              <a:buNone/>
            </a:pPr>
            <a:r>
              <a:rPr lang="en-US" sz="5500" b="1">
                <a:solidFill>
                  <a:schemeClr val="dk1"/>
                </a:solidFill>
                <a:latin typeface="Montserrat"/>
                <a:ea typeface="Montserrat"/>
                <a:cs typeface="Montserrat"/>
                <a:sym typeface="Montserrat"/>
              </a:rPr>
              <a:t>Be well, and take care.</a:t>
            </a:r>
            <a:endParaRPr sz="10500" b="1">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2effc6a7383_0_1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42" name="Google Shape;142;g2effc6a7383_0_16"/>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Circle Ground Rules and Values</a:t>
            </a:r>
            <a:endParaRPr/>
          </a:p>
        </p:txBody>
      </p:sp>
      <p:sp>
        <p:nvSpPr>
          <p:cNvPr id="143" name="Google Shape;143;g2effc6a7383_0_16"/>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2effc6a7383_0_16"/>
          <p:cNvSpPr txBox="1"/>
          <p:nvPr/>
        </p:nvSpPr>
        <p:spPr>
          <a:xfrm>
            <a:off x="634231" y="2563818"/>
            <a:ext cx="17019600" cy="5960400"/>
          </a:xfrm>
          <a:prstGeom prst="rect">
            <a:avLst/>
          </a:prstGeom>
          <a:noFill/>
          <a:ln>
            <a:noFill/>
          </a:ln>
        </p:spPr>
        <p:txBody>
          <a:bodyPr spcFirstLastPara="1" wrap="square" lIns="0" tIns="0" rIns="0" bIns="0" anchor="t" anchorCtr="0">
            <a:spAutoFit/>
          </a:bodyPr>
          <a:lstStyle/>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Equality: </a:t>
            </a:r>
            <a:r>
              <a:rPr lang="en-US" sz="4409" b="0" i="0" u="none" strike="noStrike" cap="none">
                <a:solidFill>
                  <a:srgbClr val="000000"/>
                </a:solidFill>
                <a:latin typeface="Montserrat"/>
                <a:ea typeface="Montserrat"/>
                <a:cs typeface="Montserrat"/>
                <a:sym typeface="Montserrat"/>
              </a:rPr>
              <a:t>Everyone is an equal member</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Substance: </a:t>
            </a:r>
            <a:r>
              <a:rPr lang="en-US" sz="4409" b="0" i="0" u="none" strike="noStrike" cap="none">
                <a:solidFill>
                  <a:srgbClr val="000000"/>
                </a:solidFill>
                <a:latin typeface="Montserrat"/>
                <a:ea typeface="Montserrat"/>
                <a:cs typeface="Montserrat"/>
                <a:sym typeface="Montserrat"/>
              </a:rPr>
              <a:t>Share what's important </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Openness: </a:t>
            </a:r>
            <a:r>
              <a:rPr lang="en-US" sz="4409" b="0" i="0" u="none" strike="noStrike" cap="none">
                <a:solidFill>
                  <a:srgbClr val="000000"/>
                </a:solidFill>
                <a:latin typeface="Montserrat"/>
                <a:ea typeface="Montserrat"/>
                <a:cs typeface="Montserrat"/>
                <a:sym typeface="Montserrat"/>
              </a:rPr>
              <a:t>Listen and avoid judgements </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Respect: </a:t>
            </a:r>
            <a:r>
              <a:rPr lang="en-US" sz="4409" b="0" i="0" u="none" strike="noStrike" cap="none">
                <a:solidFill>
                  <a:srgbClr val="000000"/>
                </a:solidFill>
                <a:latin typeface="Montserrat"/>
                <a:ea typeface="Montserrat"/>
                <a:cs typeface="Montserrat"/>
                <a:sym typeface="Montserrat"/>
              </a:rPr>
              <a:t>Treat others as they would like to be treated</a:t>
            </a:r>
            <a:endParaRPr/>
          </a:p>
        </p:txBody>
      </p:sp>
      <p:pic>
        <p:nvPicPr>
          <p:cNvPr id="145" name="Google Shape;145;g2effc6a7383_0_16"/>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effc6a7383_0_2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55" name="Google Shape;155;g2effc6a7383_0_27"/>
          <p:cNvSpPr txBox="1"/>
          <p:nvPr/>
        </p:nvSpPr>
        <p:spPr>
          <a:xfrm>
            <a:off x="2123398" y="1220019"/>
            <a:ext cx="13329000" cy="6618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4300" b="1" i="0" u="none" strike="noStrike" cap="none">
                <a:solidFill>
                  <a:srgbClr val="000000"/>
                </a:solidFill>
                <a:latin typeface="Montserrat"/>
                <a:ea typeface="Montserrat"/>
                <a:cs typeface="Montserrat"/>
                <a:sym typeface="Montserrat"/>
              </a:rPr>
              <a:t>Participant Ground Rules and Values</a:t>
            </a:r>
            <a:endParaRPr/>
          </a:p>
        </p:txBody>
      </p:sp>
      <p:sp>
        <p:nvSpPr>
          <p:cNvPr id="156" name="Google Shape;156;g2effc6a7383_0_27"/>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2effc6a7383_0_27"/>
          <p:cNvSpPr txBox="1"/>
          <p:nvPr/>
        </p:nvSpPr>
        <p:spPr>
          <a:xfrm>
            <a:off x="483118" y="2538458"/>
            <a:ext cx="17428500" cy="7402500"/>
          </a:xfrm>
          <a:prstGeom prst="rect">
            <a:avLst/>
          </a:prstGeom>
          <a:noFill/>
          <a:ln>
            <a:noFill/>
          </a:ln>
        </p:spPr>
        <p:txBody>
          <a:bodyPr spcFirstLastPara="1" wrap="square" lIns="0" tIns="0" rIns="0" bIns="0" anchor="t" anchorCtr="0">
            <a:spAutoFit/>
          </a:bodyPr>
          <a:lstStyle/>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Confidentiality - trust is critical</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Bring your full self and beginner’s mindset to each session</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Come nourished and stay hydrated</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Keep your camera on so everyone feels safe and connected</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candid and honest - listen with empathy</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ready to engage with your peers</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Remove outside distractions</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Keep your audio off, except when asking questions and contributing to the discussion</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fully present and attend all five weeks - no multitasking</a:t>
            </a:r>
            <a:endParaRPr/>
          </a:p>
        </p:txBody>
      </p:sp>
      <p:pic>
        <p:nvPicPr>
          <p:cNvPr id="158" name="Google Shape;158;g2effc6a7383_0_27"/>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68" name="Google Shape;168;p5"/>
          <p:cNvSpPr txBox="1"/>
          <p:nvPr/>
        </p:nvSpPr>
        <p:spPr>
          <a:xfrm>
            <a:off x="2123398" y="963669"/>
            <a:ext cx="13329000" cy="165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999" b="1">
                <a:latin typeface="Montserrat"/>
                <a:ea typeface="Montserrat"/>
                <a:cs typeface="Montserrat"/>
                <a:sym typeface="Montserrat"/>
              </a:rPr>
              <a:t>Self-Compassion and </a:t>
            </a:r>
            <a:endParaRPr sz="4999" b="1">
              <a:latin typeface="Montserrat"/>
              <a:ea typeface="Montserrat"/>
              <a:cs typeface="Montserrat"/>
              <a:sym typeface="Montserrat"/>
            </a:endParaRPr>
          </a:p>
          <a:p>
            <a:pPr marL="0" marR="0" lvl="0" indent="0" algn="l" rtl="0">
              <a:lnSpc>
                <a:spcPct val="115000"/>
              </a:lnSpc>
              <a:spcBef>
                <a:spcPts val="0"/>
              </a:spcBef>
              <a:spcAft>
                <a:spcPts val="0"/>
              </a:spcAft>
              <a:buNone/>
            </a:pPr>
            <a:r>
              <a:rPr lang="en-US" sz="4999" b="1">
                <a:latin typeface="Montserrat"/>
                <a:ea typeface="Montserrat"/>
                <a:cs typeface="Montserrat"/>
                <a:sym typeface="Montserrat"/>
              </a:rPr>
              <a:t>Neuroplasticity</a:t>
            </a:r>
            <a:endParaRPr/>
          </a:p>
        </p:txBody>
      </p:sp>
      <p:graphicFrame>
        <p:nvGraphicFramePr>
          <p:cNvPr id="169" name="Google Shape;169;p5"/>
          <p:cNvGraphicFramePr/>
          <p:nvPr/>
        </p:nvGraphicFramePr>
        <p:xfrm>
          <a:off x="352843" y="3078749"/>
          <a:ext cx="3000000" cy="3000000"/>
        </p:xfrm>
        <a:graphic>
          <a:graphicData uri="http://schemas.openxmlformats.org/drawingml/2006/table">
            <a:tbl>
              <a:tblPr>
                <a:noFill/>
                <a:tableStyleId>{90B0561C-C6DF-48B6-8350-30BAE8041BDC}</a:tableStyleId>
              </a:tblPr>
              <a:tblGrid>
                <a:gridCol w="17329875">
                  <a:extLst>
                    <a:ext uri="{9D8B030D-6E8A-4147-A177-3AD203B41FA5}">
                      <a16:colId xmlns:a16="http://schemas.microsoft.com/office/drawing/2014/main" val="20000"/>
                    </a:ext>
                  </a:extLst>
                </a:gridCol>
              </a:tblGrid>
              <a:tr h="5134150">
                <a:tc>
                  <a:txBody>
                    <a:bodyPr/>
                    <a:lstStyle/>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“The ability to learn is the most important quality a leader </a:t>
                      </a:r>
                      <a:endParaRPr sz="1100" u="none" strike="noStrike" cap="none"/>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can have.”</a:t>
                      </a:r>
                      <a:endParaRPr/>
                    </a:p>
                    <a:p>
                      <a:pPr marL="0" marR="0" lvl="0" indent="0" algn="l" rtl="0">
                        <a:lnSpc>
                          <a:spcPct val="115000"/>
                        </a:lnSpc>
                        <a:spcBef>
                          <a:spcPts val="0"/>
                        </a:spcBef>
                        <a:spcAft>
                          <a:spcPts val="0"/>
                        </a:spcAft>
                        <a:buNone/>
                      </a:pPr>
                      <a:r>
                        <a:rPr lang="en-US" sz="3399" b="1" u="none" strike="noStrike" cap="none">
                          <a:solidFill>
                            <a:srgbClr val="000000"/>
                          </a:solidFill>
                          <a:latin typeface="Montserrat"/>
                          <a:ea typeface="Montserrat"/>
                          <a:cs typeface="Montserrat"/>
                          <a:sym typeface="Montserrat"/>
                        </a:rPr>
                        <a:t>Padmasree Warrior, Indian chemical engineer and </a:t>
                      </a:r>
                      <a:endParaRPr/>
                    </a:p>
                    <a:p>
                      <a:pPr marL="0" marR="0" lvl="0" indent="0" algn="l" rtl="0">
                        <a:lnSpc>
                          <a:spcPct val="115000"/>
                        </a:lnSpc>
                        <a:spcBef>
                          <a:spcPts val="0"/>
                        </a:spcBef>
                        <a:spcAft>
                          <a:spcPts val="0"/>
                        </a:spcAft>
                        <a:buNone/>
                      </a:pPr>
                      <a:r>
                        <a:rPr lang="en-US" sz="3399" b="1" u="none" strike="noStrike" cap="none">
                          <a:solidFill>
                            <a:srgbClr val="000000"/>
                          </a:solidFill>
                          <a:latin typeface="Montserrat"/>
                          <a:ea typeface="Montserrat"/>
                          <a:cs typeface="Montserrat"/>
                          <a:sym typeface="Montserrat"/>
                        </a:rPr>
                        <a:t>business executive</a:t>
                      </a:r>
                      <a:endParaRPr/>
                    </a:p>
                    <a:p>
                      <a:pPr marL="0" marR="0" lvl="0" indent="0" algn="l" rtl="0">
                        <a:lnSpc>
                          <a:spcPct val="115000"/>
                        </a:lnSpc>
                        <a:spcBef>
                          <a:spcPts val="0"/>
                        </a:spcBef>
                        <a:spcAft>
                          <a:spcPts val="0"/>
                        </a:spcAft>
                        <a:buNone/>
                      </a:pPr>
                      <a:endParaRPr sz="3399" b="1"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“Nature has given us a brain that survives in a changing world by changing itself.”</a:t>
                      </a:r>
                      <a:endParaRPr/>
                    </a:p>
                    <a:p>
                      <a:pPr marL="0" marR="0" lvl="0" indent="0" algn="l" rtl="0">
                        <a:lnSpc>
                          <a:spcPct val="115000"/>
                        </a:lnSpc>
                        <a:spcBef>
                          <a:spcPts val="0"/>
                        </a:spcBef>
                        <a:spcAft>
                          <a:spcPts val="0"/>
                        </a:spcAft>
                        <a:buNone/>
                      </a:pPr>
                      <a:r>
                        <a:rPr lang="en-US" sz="3399" b="1" u="none" strike="noStrike" cap="none">
                          <a:solidFill>
                            <a:srgbClr val="000000"/>
                          </a:solidFill>
                          <a:latin typeface="Montserrat"/>
                          <a:ea typeface="Montserrat"/>
                          <a:cs typeface="Montserrat"/>
                          <a:sym typeface="Montserrat"/>
                        </a:rPr>
                        <a:t>Norman Doidge, Canadian author and psychiatrist</a:t>
                      </a:r>
                      <a:endParaRPr sz="3399" b="1" u="none" strike="noStrike" cap="none">
                        <a:solidFill>
                          <a:srgbClr val="000000"/>
                        </a:solidFill>
                        <a:latin typeface="Montserrat"/>
                        <a:ea typeface="Montserrat"/>
                        <a:cs typeface="Montserrat"/>
                        <a:sym typeface="Montserrat"/>
                      </a:endParaRPr>
                    </a:p>
                  </a:txBody>
                  <a:tcPr marL="126650" marR="126650" marT="126650" marB="126650">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0" name="Google Shape;170;p5"/>
          <p:cNvSpPr/>
          <p:nvPr/>
        </p:nvSpPr>
        <p:spPr>
          <a:xfrm>
            <a:off x="13490256" y="1064040"/>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5045" r="-250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5"/>
          <p:cNvPicPr preferRelativeResize="0"/>
          <p:nvPr/>
        </p:nvPicPr>
        <p:blipFill>
          <a:blip r:embed="rId5">
            <a:alphaModFix/>
          </a:blip>
          <a:stretch>
            <a:fillRect/>
          </a:stretch>
        </p:blipFill>
        <p:spPr>
          <a:xfrm>
            <a:off x="293000" y="1054788"/>
            <a:ext cx="1830401" cy="15259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81" name="Google Shape;181;p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182" name="Google Shape;182;p6"/>
          <p:cNvSpPr txBox="1"/>
          <p:nvPr/>
        </p:nvSpPr>
        <p:spPr>
          <a:xfrm>
            <a:off x="375274" y="1547500"/>
            <a:ext cx="101064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 Check-In: Warm up and get going</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(19 minutes)</a:t>
            </a:r>
            <a:endParaRPr/>
          </a:p>
        </p:txBody>
      </p:sp>
      <p:sp>
        <p:nvSpPr>
          <p:cNvPr id="183" name="Google Shape;183;p6"/>
          <p:cNvSpPr/>
          <p:nvPr/>
        </p:nvSpPr>
        <p:spPr>
          <a:xfrm>
            <a:off x="2966090" y="2086031"/>
            <a:ext cx="361446" cy="476673"/>
          </a:xfrm>
          <a:custGeom>
            <a:avLst/>
            <a:gdLst/>
            <a:ahLst/>
            <a:cxnLst/>
            <a:rect l="l" t="t" r="r" b="b"/>
            <a:pathLst>
              <a:path w="361446" h="476673" extrusionOk="0">
                <a:moveTo>
                  <a:pt x="0" y="0"/>
                </a:moveTo>
                <a:lnTo>
                  <a:pt x="361446" y="0"/>
                </a:lnTo>
                <a:lnTo>
                  <a:pt x="361446" y="476672"/>
                </a:lnTo>
                <a:lnTo>
                  <a:pt x="0" y="476672"/>
                </a:lnTo>
                <a:lnTo>
                  <a:pt x="0" y="0"/>
                </a:lnTo>
                <a:close/>
              </a:path>
            </a:pathLst>
          </a:custGeom>
          <a:blipFill rotWithShape="1">
            <a:blip r:embed="rId5">
              <a:alphaModFix/>
            </a:blip>
            <a:stretch>
              <a:fillRect/>
            </a:stretch>
          </a:blipFill>
          <a:ln>
            <a:noFill/>
          </a:ln>
        </p:spPr>
        <p:txBody>
          <a:bodyPr/>
          <a:lstStyle/>
          <a:p>
            <a:endParaRPr lang="en-US"/>
          </a:p>
        </p:txBody>
      </p:sp>
      <p:graphicFrame>
        <p:nvGraphicFramePr>
          <p:cNvPr id="184" name="Google Shape;184;p6"/>
          <p:cNvGraphicFramePr/>
          <p:nvPr/>
        </p:nvGraphicFramePr>
        <p:xfrm>
          <a:off x="375278" y="8275082"/>
          <a:ext cx="3000000" cy="3000000"/>
        </p:xfrm>
        <a:graphic>
          <a:graphicData uri="http://schemas.openxmlformats.org/drawingml/2006/table">
            <a:tbl>
              <a:tblPr>
                <a:noFill/>
                <a:tableStyleId>{90B0561C-C6DF-48B6-8350-30BAE8041BDC}</a:tableStyleId>
              </a:tblPr>
              <a:tblGrid>
                <a:gridCol w="17518400">
                  <a:extLst>
                    <a:ext uri="{9D8B030D-6E8A-4147-A177-3AD203B41FA5}">
                      <a16:colId xmlns:a16="http://schemas.microsoft.com/office/drawing/2014/main" val="20000"/>
                    </a:ext>
                  </a:extLst>
                </a:gridCol>
              </a:tblGrid>
              <a:tr h="1857375">
                <a:tc>
                  <a:txBody>
                    <a:bodyPr/>
                    <a:lstStyle/>
                    <a:p>
                      <a:pPr marL="0" marR="0" lvl="0" indent="0" algn="ctr" rtl="0">
                        <a:lnSpc>
                          <a:spcPct val="115000"/>
                        </a:lnSpc>
                        <a:spcBef>
                          <a:spcPts val="0"/>
                        </a:spcBef>
                        <a:spcAft>
                          <a:spcPts val="0"/>
                        </a:spcAft>
                        <a:buNone/>
                      </a:pPr>
                      <a:r>
                        <a:rPr lang="en-US" sz="2660" b="1" u="none" strike="noStrike" cap="none">
                          <a:solidFill>
                            <a:srgbClr val="000000"/>
                          </a:solidFill>
                          <a:latin typeface="Montserrat"/>
                          <a:ea typeface="Montserrat"/>
                          <a:cs typeface="Montserrat"/>
                          <a:sym typeface="Montserrat"/>
                        </a:rPr>
                        <a:t>Bonding Moment </a:t>
                      </a:r>
                      <a:endParaRPr sz="1100" u="none" strike="noStrike" cap="none"/>
                    </a:p>
                    <a:p>
                      <a:pPr marL="0" marR="0" lvl="0" indent="0" algn="ctr" rtl="0">
                        <a:lnSpc>
                          <a:spcPct val="115000"/>
                        </a:lnSpc>
                        <a:spcBef>
                          <a:spcPts val="0"/>
                        </a:spcBef>
                        <a:spcAft>
                          <a:spcPts val="0"/>
                        </a:spcAft>
                        <a:buNone/>
                      </a:pPr>
                      <a:endParaRPr sz="1100" u="none" strike="noStrike" cap="none"/>
                    </a:p>
                    <a:p>
                      <a:pPr marL="0" marR="0" lvl="0" indent="0" algn="ctr" rtl="0">
                        <a:lnSpc>
                          <a:spcPct val="115000"/>
                        </a:lnSpc>
                        <a:spcBef>
                          <a:spcPts val="0"/>
                        </a:spcBef>
                        <a:spcAft>
                          <a:spcPts val="0"/>
                        </a:spcAft>
                        <a:buNone/>
                      </a:pPr>
                      <a:r>
                        <a:rPr lang="en-US" sz="2100" u="none" strike="noStrike" cap="none">
                          <a:solidFill>
                            <a:srgbClr val="000000"/>
                          </a:solidFill>
                          <a:latin typeface="Montserrat"/>
                          <a:ea typeface="Montserrat"/>
                          <a:cs typeface="Montserrat"/>
                          <a:sym typeface="Montserrat"/>
                        </a:rPr>
                        <a:t>What do you like to do to adapt to change?</a:t>
                      </a:r>
                      <a:endParaRPr/>
                    </a:p>
                    <a:p>
                      <a:pPr marL="0" marR="0" lvl="0" indent="0" algn="ctr" rtl="0">
                        <a:lnSpc>
                          <a:spcPct val="115000"/>
                        </a:lnSpc>
                        <a:spcBef>
                          <a:spcPts val="0"/>
                        </a:spcBef>
                        <a:spcAft>
                          <a:spcPts val="0"/>
                        </a:spcAft>
                        <a:buNone/>
                      </a:pPr>
                      <a:r>
                        <a:rPr lang="en-US" sz="2100" u="none" strike="noStrike" cap="none">
                          <a:solidFill>
                            <a:srgbClr val="000000"/>
                          </a:solidFill>
                          <a:latin typeface="Montserrat"/>
                          <a:ea typeface="Montserrat"/>
                          <a:cs typeface="Montserrat"/>
                          <a:sym typeface="Montserrat"/>
                        </a:rPr>
                        <a:t>(10 seconds each)</a:t>
                      </a:r>
                      <a:endParaRPr/>
                    </a:p>
                  </a:txBody>
                  <a:tcPr marL="190500" marR="190500" marT="190500" marB="190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85" name="Google Shape;185;p6"/>
          <p:cNvSpPr/>
          <p:nvPr/>
        </p:nvSpPr>
        <p:spPr>
          <a:xfrm>
            <a:off x="3327536" y="5220734"/>
            <a:ext cx="11161191" cy="2985619"/>
          </a:xfrm>
          <a:custGeom>
            <a:avLst/>
            <a:gdLst/>
            <a:ahLst/>
            <a:cxnLst/>
            <a:rect l="l" t="t" r="r" b="b"/>
            <a:pathLst>
              <a:path w="11161191" h="2985619" extrusionOk="0">
                <a:moveTo>
                  <a:pt x="0" y="0"/>
                </a:moveTo>
                <a:lnTo>
                  <a:pt x="11161191" y="0"/>
                </a:lnTo>
                <a:lnTo>
                  <a:pt x="11161191" y="2985618"/>
                </a:lnTo>
                <a:lnTo>
                  <a:pt x="0" y="2985618"/>
                </a:lnTo>
                <a:lnTo>
                  <a:pt x="0" y="0"/>
                </a:lnTo>
                <a:close/>
              </a:path>
            </a:pathLst>
          </a:custGeom>
          <a:blipFill rotWithShape="1">
            <a:blip r:embed="rId6">
              <a:alphaModFix/>
            </a:blip>
            <a:stretch>
              <a:fillRect/>
            </a:stretch>
          </a:blipFill>
          <a:ln>
            <a:noFill/>
          </a:ln>
        </p:spPr>
        <p:txBody>
          <a:bodyPr/>
          <a:lstStyle/>
          <a:p>
            <a:endParaRPr lang="en-US"/>
          </a:p>
        </p:txBody>
      </p:sp>
      <p:sp>
        <p:nvSpPr>
          <p:cNvPr id="186" name="Google Shape;186;p6"/>
          <p:cNvSpPr txBox="1"/>
          <p:nvPr/>
        </p:nvSpPr>
        <p:spPr>
          <a:xfrm>
            <a:off x="375278" y="4083300"/>
            <a:ext cx="17537400" cy="959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99" b="0" i="0" u="none" strike="noStrike" cap="none">
                <a:solidFill>
                  <a:srgbClr val="000000"/>
                </a:solidFill>
                <a:latin typeface="Montserrat Medium"/>
                <a:ea typeface="Montserrat Medium"/>
                <a:cs typeface="Montserrat Medium"/>
                <a:sym typeface="Montserrat Medium"/>
              </a:rPr>
              <a:t>Change is one of life's most constant elements, a reality that has been especially evident over the past few years. </a:t>
            </a:r>
            <a:endParaRPr/>
          </a:p>
        </p:txBody>
      </p:sp>
      <p:sp>
        <p:nvSpPr>
          <p:cNvPr id="187" name="Google Shape;187;p6"/>
          <p:cNvSpPr txBox="1"/>
          <p:nvPr/>
        </p:nvSpPr>
        <p:spPr>
          <a:xfrm>
            <a:off x="375275" y="2782752"/>
            <a:ext cx="25452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1.1 Welcome</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 minute)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197" name="Google Shape;197;p7"/>
          <p:cNvSpPr txBox="1"/>
          <p:nvPr/>
        </p:nvSpPr>
        <p:spPr>
          <a:xfrm>
            <a:off x="717797" y="2711942"/>
            <a:ext cx="16381800" cy="6687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899" b="1" i="0" u="none" strike="noStrike" cap="none">
                <a:solidFill>
                  <a:srgbClr val="000000"/>
                </a:solidFill>
                <a:latin typeface="Montserrat"/>
                <a:ea typeface="Montserrat"/>
                <a:cs typeface="Montserrat"/>
                <a:sym typeface="Montserrat"/>
              </a:rPr>
              <a:t>Hope for Wellness Helpline</a:t>
            </a:r>
            <a:endParaRPr/>
          </a:p>
          <a:p>
            <a:pPr marL="0" marR="0" lvl="0" indent="0" algn="ctr" rtl="0">
              <a:lnSpc>
                <a:spcPct val="115000"/>
              </a:lnSpc>
              <a:spcBef>
                <a:spcPts val="0"/>
              </a:spcBef>
              <a:spcAft>
                <a:spcPts val="0"/>
              </a:spcAft>
              <a:buNone/>
            </a:pPr>
            <a:r>
              <a:rPr lang="en-US" sz="4899" b="0" i="0" u="none" strike="noStrike" cap="none">
                <a:solidFill>
                  <a:srgbClr val="000000"/>
                </a:solidFill>
                <a:latin typeface="Montserrat"/>
                <a:ea typeface="Montserrat"/>
                <a:cs typeface="Montserrat"/>
                <a:sym typeface="Montserrat"/>
              </a:rPr>
              <a:t>1-855-242-3310</a:t>
            </a:r>
            <a:endParaRPr/>
          </a:p>
          <a:p>
            <a:pPr marL="0" marR="0" lvl="0" indent="0" algn="ctr" rtl="0">
              <a:lnSpc>
                <a:spcPct val="115000"/>
              </a:lnSpc>
              <a:spcBef>
                <a:spcPts val="0"/>
              </a:spcBef>
              <a:spcAft>
                <a:spcPts val="0"/>
              </a:spcAft>
              <a:buNone/>
            </a:pPr>
            <a:endParaRPr sz="489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4899" b="1" i="0" u="none" strike="noStrike" cap="none">
                <a:solidFill>
                  <a:srgbClr val="000000"/>
                </a:solidFill>
                <a:latin typeface="Montserrat"/>
                <a:ea typeface="Montserrat"/>
                <a:cs typeface="Montserrat"/>
                <a:sym typeface="Montserrat"/>
              </a:rPr>
              <a:t>Employee Assistance Program (EAP)</a:t>
            </a:r>
            <a:endParaRPr/>
          </a:p>
          <a:p>
            <a:pPr marL="0" marR="0" lvl="0" indent="0" algn="ctr" rtl="0">
              <a:lnSpc>
                <a:spcPct val="115000"/>
              </a:lnSpc>
              <a:spcBef>
                <a:spcPts val="0"/>
              </a:spcBef>
              <a:spcAft>
                <a:spcPts val="0"/>
              </a:spcAft>
              <a:buNone/>
            </a:pPr>
            <a:r>
              <a:rPr lang="en-US" sz="4699" b="0" i="0" u="none" strike="noStrike" cap="none">
                <a:solidFill>
                  <a:srgbClr val="000000"/>
                </a:solidFill>
                <a:latin typeface="Montserrat"/>
                <a:ea typeface="Montserrat"/>
                <a:cs typeface="Montserrat"/>
                <a:sym typeface="Montserrat"/>
              </a:rPr>
              <a:t>Toll-free: 1-800-268-7708</a:t>
            </a:r>
            <a:endParaRPr/>
          </a:p>
          <a:p>
            <a:pPr marL="0" marR="0" lvl="0" indent="0" algn="ctr" rtl="0">
              <a:lnSpc>
                <a:spcPct val="115000"/>
              </a:lnSpc>
              <a:spcBef>
                <a:spcPts val="0"/>
              </a:spcBef>
              <a:spcAft>
                <a:spcPts val="0"/>
              </a:spcAft>
              <a:buNone/>
            </a:pPr>
            <a:endParaRPr sz="469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4699" b="0" i="0" u="none" strike="noStrike" cap="none">
                <a:solidFill>
                  <a:srgbClr val="000000"/>
                </a:solidFill>
                <a:latin typeface="Montserrat"/>
                <a:ea typeface="Montserrat"/>
                <a:cs typeface="Montserrat"/>
                <a:sym typeface="Montserrat"/>
              </a:rPr>
              <a:t>For persons with hearing impairments: </a:t>
            </a:r>
            <a:endParaRPr/>
          </a:p>
          <a:p>
            <a:pPr marL="0" marR="0" lvl="0" indent="0" algn="ctr" rtl="0">
              <a:lnSpc>
                <a:spcPct val="115000"/>
              </a:lnSpc>
              <a:spcBef>
                <a:spcPts val="0"/>
              </a:spcBef>
              <a:spcAft>
                <a:spcPts val="0"/>
              </a:spcAft>
              <a:buNone/>
            </a:pPr>
            <a:r>
              <a:rPr lang="en-US" sz="4699" b="0" i="0" u="none" strike="noStrike" cap="none">
                <a:solidFill>
                  <a:srgbClr val="000000"/>
                </a:solidFill>
                <a:latin typeface="Montserrat"/>
                <a:ea typeface="Montserrat"/>
                <a:cs typeface="Montserrat"/>
                <a:sym typeface="Montserrat"/>
              </a:rPr>
              <a:t>1-800-567-5803</a:t>
            </a:r>
            <a:endParaRPr/>
          </a:p>
        </p:txBody>
      </p:sp>
      <p:sp>
        <p:nvSpPr>
          <p:cNvPr id="198" name="Google Shape;198;p7"/>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a:alphaModFix/>
            </a:blip>
            <a:stretch>
              <a:fillRect/>
            </a:stretch>
          </a:blipFill>
          <a:ln>
            <a:noFill/>
          </a:ln>
        </p:spPr>
        <p:txBody>
          <a:bodyPr/>
          <a:lstStyle/>
          <a:p>
            <a:endParaRPr lang="en-US"/>
          </a:p>
        </p:txBody>
      </p:sp>
      <p:sp>
        <p:nvSpPr>
          <p:cNvPr id="199" name="Google Shape;199;p7"/>
          <p:cNvSpPr txBox="1"/>
          <p:nvPr/>
        </p:nvSpPr>
        <p:spPr>
          <a:xfrm>
            <a:off x="483118" y="1520034"/>
            <a:ext cx="57093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1.2 Your Health Comes First</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 minute)</a:t>
            </a:r>
            <a:endParaRPr/>
          </a:p>
        </p:txBody>
      </p:sp>
      <p:sp>
        <p:nvSpPr>
          <p:cNvPr id="200" name="Google Shape;200;p7"/>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210" name="Google Shape;210;p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grpSp>
        <p:nvGrpSpPr>
          <p:cNvPr id="211" name="Google Shape;211;p8"/>
          <p:cNvGrpSpPr/>
          <p:nvPr/>
        </p:nvGrpSpPr>
        <p:grpSpPr>
          <a:xfrm>
            <a:off x="2633708" y="2290576"/>
            <a:ext cx="5970655" cy="3876924"/>
            <a:chOff x="0" y="0"/>
            <a:chExt cx="827989" cy="537638"/>
          </a:xfrm>
        </p:grpSpPr>
        <p:sp>
          <p:nvSpPr>
            <p:cNvPr id="212" name="Google Shape;212;p8"/>
            <p:cNvSpPr/>
            <p:nvPr/>
          </p:nvSpPr>
          <p:spPr>
            <a:xfrm>
              <a:off x="0" y="0"/>
              <a:ext cx="827989" cy="537638"/>
            </a:xfrm>
            <a:custGeom>
              <a:avLst/>
              <a:gdLst/>
              <a:ahLst/>
              <a:cxnLst/>
              <a:rect l="l" t="t" r="r" b="b"/>
              <a:pathLst>
                <a:path w="827989" h="537638" extrusionOk="0">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cmpd="sng">
              <a:solidFill>
                <a:srgbClr val="D3615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213" name="Google Shape;213;p8"/>
            <p:cNvSpPr txBox="1"/>
            <p:nvPr/>
          </p:nvSpPr>
          <p:spPr>
            <a:xfrm>
              <a:off x="38100" y="50800"/>
              <a:ext cx="736600"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Self-Compassion</a:t>
              </a:r>
              <a:endParaRPr/>
            </a:p>
            <a:p>
              <a:pPr marL="0" marR="0" lvl="0" indent="0" algn="ctr"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Can help us see change as an opportunity for growth rather than a hurdle.</a:t>
              </a:r>
              <a:endParaRPr/>
            </a:p>
          </p:txBody>
        </p:sp>
      </p:grpSp>
      <p:grpSp>
        <p:nvGrpSpPr>
          <p:cNvPr id="214" name="Google Shape;214;p8"/>
          <p:cNvGrpSpPr/>
          <p:nvPr/>
        </p:nvGrpSpPr>
        <p:grpSpPr>
          <a:xfrm>
            <a:off x="10228897" y="2134574"/>
            <a:ext cx="6172712" cy="3876924"/>
            <a:chOff x="0" y="0"/>
            <a:chExt cx="856009" cy="537638"/>
          </a:xfrm>
        </p:grpSpPr>
        <p:sp>
          <p:nvSpPr>
            <p:cNvPr id="215" name="Google Shape;215;p8"/>
            <p:cNvSpPr/>
            <p:nvPr/>
          </p:nvSpPr>
          <p:spPr>
            <a:xfrm>
              <a:off x="0" y="0"/>
              <a:ext cx="856009" cy="537638"/>
            </a:xfrm>
            <a:custGeom>
              <a:avLst/>
              <a:gdLst/>
              <a:ahLst/>
              <a:cxnLst/>
              <a:rect l="l" t="t" r="r" b="b"/>
              <a:pathLst>
                <a:path w="856009" h="537638" extrusionOk="0">
                  <a:moveTo>
                    <a:pt x="477399" y="0"/>
                  </a:moveTo>
                  <a:cubicBezTo>
                    <a:pt x="486622" y="0"/>
                    <a:pt x="495900" y="0"/>
                    <a:pt x="505104" y="0"/>
                  </a:cubicBezTo>
                  <a:cubicBezTo>
                    <a:pt x="578488" y="8909"/>
                    <a:pt x="624349" y="38564"/>
                    <a:pt x="645238" y="87090"/>
                  </a:cubicBezTo>
                  <a:cubicBezTo>
                    <a:pt x="767581" y="80618"/>
                    <a:pt x="856009" y="172373"/>
                    <a:pt x="802323" y="262426"/>
                  </a:cubicBezTo>
                  <a:cubicBezTo>
                    <a:pt x="820349" y="281349"/>
                    <a:pt x="835388" y="302517"/>
                    <a:pt x="840820" y="330926"/>
                  </a:cubicBezTo>
                  <a:cubicBezTo>
                    <a:pt x="840820" y="339065"/>
                    <a:pt x="840820" y="347184"/>
                    <a:pt x="840820" y="355321"/>
                  </a:cubicBezTo>
                  <a:cubicBezTo>
                    <a:pt x="824634" y="427627"/>
                    <a:pt x="754986" y="476486"/>
                    <a:pt x="640644" y="463333"/>
                  </a:cubicBezTo>
                  <a:cubicBezTo>
                    <a:pt x="611225" y="500459"/>
                    <a:pt x="558876" y="537638"/>
                    <a:pt x="477416" y="533008"/>
                  </a:cubicBezTo>
                  <a:cubicBezTo>
                    <a:pt x="435311" y="530570"/>
                    <a:pt x="406019" y="516453"/>
                    <a:pt x="380372" y="499302"/>
                  </a:cubicBezTo>
                  <a:cubicBezTo>
                    <a:pt x="353360" y="513559"/>
                    <a:pt x="324104" y="524747"/>
                    <a:pt x="281835" y="524871"/>
                  </a:cubicBezTo>
                  <a:cubicBezTo>
                    <a:pt x="184044" y="525082"/>
                    <a:pt x="118625" y="470155"/>
                    <a:pt x="117039" y="394815"/>
                  </a:cubicBezTo>
                  <a:cubicBezTo>
                    <a:pt x="54172" y="377190"/>
                    <a:pt x="11593" y="344291"/>
                    <a:pt x="0" y="287995"/>
                  </a:cubicBezTo>
                  <a:cubicBezTo>
                    <a:pt x="0" y="279858"/>
                    <a:pt x="0" y="271704"/>
                    <a:pt x="0" y="263601"/>
                  </a:cubicBezTo>
                  <a:cubicBezTo>
                    <a:pt x="12796" y="207816"/>
                    <a:pt x="53060" y="172776"/>
                    <a:pt x="120101" y="157922"/>
                  </a:cubicBezTo>
                  <a:cubicBezTo>
                    <a:pt x="116073" y="63818"/>
                    <a:pt x="250174" y="5016"/>
                    <a:pt x="360341" y="46474"/>
                  </a:cubicBezTo>
                  <a:cubicBezTo>
                    <a:pt x="386571" y="25973"/>
                    <a:pt x="423681" y="3613"/>
                    <a:pt x="477399" y="0"/>
                  </a:cubicBezTo>
                  <a:close/>
                </a:path>
              </a:pathLst>
            </a:custGeom>
            <a:solidFill>
              <a:srgbClr val="000000">
                <a:alpha val="0"/>
              </a:srgbClr>
            </a:solidFill>
            <a:ln w="38100" cap="sq" cmpd="sng">
              <a:solidFill>
                <a:srgbClr val="E8C24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216" name="Google Shape;216;p8"/>
            <p:cNvSpPr txBox="1"/>
            <p:nvPr/>
          </p:nvSpPr>
          <p:spPr>
            <a:xfrm>
              <a:off x="39413" y="50800"/>
              <a:ext cx="761993"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r>
                <a:rPr lang="en-US" sz="2399" b="1" i="0" u="none" strike="noStrike" cap="none">
                  <a:solidFill>
                    <a:srgbClr val="000000"/>
                  </a:solidFill>
                  <a:latin typeface="Montserrat"/>
                  <a:ea typeface="Montserrat"/>
                  <a:cs typeface="Montserrat"/>
                  <a:sym typeface="Montserrat"/>
                </a:rPr>
                <a:t>Neuroplasticity</a:t>
              </a:r>
              <a:endParaRPr/>
            </a:p>
            <a:p>
              <a:pPr marL="0" marR="0" lvl="0" indent="0" algn="ctr" rtl="0">
                <a:lnSpc>
                  <a:spcPct val="115000"/>
                </a:lnSpc>
                <a:spcBef>
                  <a:spcPts val="0"/>
                </a:spcBef>
                <a:spcAft>
                  <a:spcPts val="0"/>
                </a:spcAft>
                <a:buNone/>
              </a:pPr>
              <a:endParaRPr sz="2399" b="1"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99" b="1" i="0" u="none" strike="noStrike" cap="none">
                  <a:solidFill>
                    <a:srgbClr val="000000"/>
                  </a:solidFill>
                  <a:latin typeface="Montserrat"/>
                  <a:ea typeface="Montserrat"/>
                  <a:cs typeface="Montserrat"/>
                  <a:sym typeface="Montserrat"/>
                </a:rPr>
                <a:t>Demonstrates how our brains are like flexible highways with constantly changing routes.</a:t>
              </a:r>
              <a:endParaRPr/>
            </a:p>
          </p:txBody>
        </p:sp>
      </p:grpSp>
      <p:sp>
        <p:nvSpPr>
          <p:cNvPr id="217" name="Google Shape;217;p8"/>
          <p:cNvSpPr/>
          <p:nvPr/>
        </p:nvSpPr>
        <p:spPr>
          <a:xfrm>
            <a:off x="2103325" y="5571124"/>
            <a:ext cx="5190663" cy="4249855"/>
          </a:xfrm>
          <a:custGeom>
            <a:avLst/>
            <a:gdLst/>
            <a:ahLst/>
            <a:cxnLst/>
            <a:rect l="l" t="t" r="r" b="b"/>
            <a:pathLst>
              <a:path w="5190663" h="4249855" extrusionOk="0">
                <a:moveTo>
                  <a:pt x="0" y="0"/>
                </a:moveTo>
                <a:lnTo>
                  <a:pt x="5190663" y="0"/>
                </a:lnTo>
                <a:lnTo>
                  <a:pt x="5190663" y="4249855"/>
                </a:lnTo>
                <a:lnTo>
                  <a:pt x="0" y="4249855"/>
                </a:lnTo>
                <a:lnTo>
                  <a:pt x="0" y="0"/>
                </a:lnTo>
                <a:close/>
              </a:path>
            </a:pathLst>
          </a:custGeom>
          <a:blipFill rotWithShape="1">
            <a:blip r:embed="rId5">
              <a:alphaModFix/>
            </a:blip>
            <a:stretch>
              <a:fillRect/>
            </a:stretch>
          </a:blipFill>
          <a:ln>
            <a:noFill/>
          </a:ln>
        </p:spPr>
        <p:txBody>
          <a:bodyPr/>
          <a:lstStyle/>
          <a:p>
            <a:endParaRPr lang="en-US"/>
          </a:p>
        </p:txBody>
      </p:sp>
      <p:sp>
        <p:nvSpPr>
          <p:cNvPr id="218" name="Google Shape;218;p8"/>
          <p:cNvSpPr/>
          <p:nvPr/>
        </p:nvSpPr>
        <p:spPr>
          <a:xfrm>
            <a:off x="12018607" y="5304767"/>
            <a:ext cx="4273466" cy="4516212"/>
          </a:xfrm>
          <a:custGeom>
            <a:avLst/>
            <a:gdLst/>
            <a:ahLst/>
            <a:cxnLst/>
            <a:rect l="l" t="t" r="r" b="b"/>
            <a:pathLst>
              <a:path w="4273466" h="4516212" extrusionOk="0">
                <a:moveTo>
                  <a:pt x="0" y="0"/>
                </a:moveTo>
                <a:lnTo>
                  <a:pt x="4273466" y="0"/>
                </a:lnTo>
                <a:lnTo>
                  <a:pt x="4273466" y="4516212"/>
                </a:lnTo>
                <a:lnTo>
                  <a:pt x="0" y="4516212"/>
                </a:lnTo>
                <a:lnTo>
                  <a:pt x="0" y="0"/>
                </a:lnTo>
                <a:close/>
              </a:path>
            </a:pathLst>
          </a:custGeom>
          <a:blipFill rotWithShape="1">
            <a:blip r:embed="rId6">
              <a:alphaModFix/>
            </a:blip>
            <a:stretch>
              <a:fillRect/>
            </a:stretch>
          </a:blipFill>
          <a:ln>
            <a:noFill/>
          </a:ln>
        </p:spPr>
        <p:txBody>
          <a:bodyPr/>
          <a:lstStyle/>
          <a:p>
            <a:endParaRPr lang="en-US"/>
          </a:p>
        </p:txBody>
      </p:sp>
      <p:sp>
        <p:nvSpPr>
          <p:cNvPr id="219" name="Google Shape;219;p8"/>
          <p:cNvSpPr txBox="1"/>
          <p:nvPr/>
        </p:nvSpPr>
        <p:spPr>
          <a:xfrm>
            <a:off x="483118" y="1520034"/>
            <a:ext cx="2605500" cy="848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56" b="1" i="0" u="none" strike="noStrike" cap="none">
                <a:solidFill>
                  <a:schemeClr val="dk1"/>
                </a:solidFill>
                <a:latin typeface="Montserrat"/>
                <a:ea typeface="Montserrat"/>
                <a:cs typeface="Montserrat"/>
                <a:sym typeface="Montserrat"/>
              </a:rPr>
              <a:t>1.3 Overview</a:t>
            </a:r>
            <a:endParaRPr sz="1300">
              <a:solidFill>
                <a:schemeClr val="dk1"/>
              </a:solidFill>
            </a:endParaRPr>
          </a:p>
          <a:p>
            <a:pPr marL="0" marR="0" lvl="0" indent="0" algn="l" rtl="0">
              <a:lnSpc>
                <a:spcPct val="115000"/>
              </a:lnSpc>
              <a:spcBef>
                <a:spcPts val="0"/>
              </a:spcBef>
              <a:spcAft>
                <a:spcPts val="0"/>
              </a:spcAft>
              <a:buNone/>
            </a:pPr>
            <a:r>
              <a:rPr lang="en-US" sz="2000" b="1" i="0" u="none" strike="noStrike" cap="none">
                <a:solidFill>
                  <a:schemeClr val="dk1"/>
                </a:solidFill>
                <a:latin typeface="Montserrat"/>
                <a:ea typeface="Montserrat"/>
                <a:cs typeface="Montserrat"/>
                <a:sym typeface="Montserrat"/>
              </a:rPr>
              <a:t>(</a:t>
            </a:r>
            <a:r>
              <a:rPr lang="en-US" sz="2000" b="1">
                <a:solidFill>
                  <a:schemeClr val="dk1"/>
                </a:solidFill>
                <a:latin typeface="Montserrat"/>
                <a:ea typeface="Montserrat"/>
                <a:cs typeface="Montserrat"/>
                <a:sym typeface="Montserrat"/>
              </a:rPr>
              <a:t>2</a:t>
            </a:r>
            <a:r>
              <a:rPr lang="en-US" sz="2000" b="1" i="0" u="none" strike="noStrike" cap="none">
                <a:solidFill>
                  <a:schemeClr val="dk1"/>
                </a:solidFill>
                <a:latin typeface="Montserrat"/>
                <a:ea typeface="Montserrat"/>
                <a:cs typeface="Montserrat"/>
                <a:sym typeface="Montserrat"/>
              </a:rPr>
              <a:t> minutes)</a:t>
            </a:r>
            <a:endParaRPr sz="13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5497</Words>
  <Application>Microsoft Macintosh PowerPoint</Application>
  <PresentationFormat>Custom</PresentationFormat>
  <Paragraphs>490</Paragraphs>
  <Slides>32</Slides>
  <Notes>32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Montserrat</vt:lpstr>
      <vt:lpstr>Montserrat Medium</vt:lpstr>
      <vt:lpstr>Arial</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2</cp:revision>
  <dcterms:created xsi:type="dcterms:W3CDTF">2006-08-16T00:00:00Z</dcterms:created>
  <dcterms:modified xsi:type="dcterms:W3CDTF">2024-11-04T17:03:54Z</dcterms:modified>
</cp:coreProperties>
</file>