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342" r:id="rId2"/>
    <p:sldId id="352" r:id="rId3"/>
    <p:sldId id="431" r:id="rId4"/>
    <p:sldId id="432" r:id="rId5"/>
    <p:sldId id="43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4DE023-FAE4-4856-AB93-B443D6735FA2}" type="datetimeFigureOut">
              <a:rPr lang="en-CA" smtClean="0"/>
              <a:t>2022/01/17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240F1-16A2-49F5-BF62-78305190A77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5489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<Relationships xmlns="http://schemas.openxmlformats.org/package/2006/relationships"><Relationship Id="rId3" Type="http://schemas.openxmlformats.org/officeDocument/2006/relationships/hyperlink" Target="about:blank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***If you are making a bilingual presentation, please note that bilingual images are available in the NRD's </a:t>
            </a:r>
            <a:r>
              <a:rPr lang="en-CA" sz="1800" u="sng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Image Bank</a:t>
            </a:r>
            <a:r>
              <a:rPr lang="en-C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"Diversity Image". 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36A7C-1E6B-4596-BF6D-4E7A076C874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1922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CA" altLang="en-US" dirty="0"/>
              <a:t>Once you click on </a:t>
            </a:r>
            <a:r>
              <a:rPr lang="en-CA" altLang="en-US" u="sng" dirty="0"/>
              <a:t>Apply</a:t>
            </a:r>
            <a:r>
              <a:rPr lang="en-CA" altLang="en-US" u="sng" baseline="0" dirty="0"/>
              <a:t> Now</a:t>
            </a:r>
            <a:r>
              <a:rPr lang="en-CA" altLang="en-US" baseline="0" dirty="0"/>
              <a:t>, y</a:t>
            </a:r>
            <a:r>
              <a:rPr lang="en-CA" altLang="en-US" dirty="0"/>
              <a:t>ou</a:t>
            </a:r>
            <a:r>
              <a:rPr lang="en-CA" altLang="en-US" baseline="0" dirty="0"/>
              <a:t> will be redirected to this screen which</a:t>
            </a:r>
            <a:r>
              <a:rPr lang="en-CA" altLang="en-US" dirty="0"/>
              <a:t> will allow you to ensure that you have completed all the sections. In</a:t>
            </a:r>
            <a:r>
              <a:rPr lang="en-CA" altLang="en-US" baseline="0" dirty="0"/>
              <a:t> most cases</a:t>
            </a:r>
            <a:r>
              <a:rPr lang="en-CA" altLang="en-US" dirty="0"/>
              <a:t>, you</a:t>
            </a:r>
            <a:r>
              <a:rPr lang="en-CA" altLang="en-US" baseline="0" dirty="0"/>
              <a:t> won’t need a covering letter to submit your application. Instead, you will be asked to fill screening questions that will help employers narrow-down on the right candidate.</a:t>
            </a:r>
            <a:endParaRPr lang="en-CA" alt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36A7C-1E6B-4596-BF6D-4E7A076C874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8986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82575" indent="-482575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latin typeface="Helvetica" panose="020B0604020202020204" pitchFamily="34" charset="0"/>
                <a:cs typeface="Helvetica" panose="020B0604020202020204" pitchFamily="34" charset="0"/>
              </a:rPr>
              <a:t>Use verbs in the past tense,</a:t>
            </a:r>
            <a:r>
              <a:rPr lang="en-CA" sz="1200" baseline="0" dirty="0">
                <a:latin typeface="Helvetica" panose="020B0604020202020204" pitchFamily="34" charset="0"/>
                <a:cs typeface="Helvetica" panose="020B0604020202020204" pitchFamily="34" charset="0"/>
              </a:rPr>
              <a:t> and action verbs</a:t>
            </a:r>
            <a:endParaRPr lang="en-CA" sz="12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482575" indent="-482575">
              <a:buFont typeface="Arial" panose="020B0604020202020204" pitchFamily="34" charset="0"/>
              <a:buChar char="•"/>
              <a:defRPr/>
            </a:pPr>
            <a:r>
              <a:rPr lang="en-CA" sz="1200" dirty="0">
                <a:latin typeface="Helvetica" panose="020B0604020202020204" pitchFamily="34" charset="0"/>
                <a:cs typeface="Helvetica" panose="020B0604020202020204" pitchFamily="34" charset="0"/>
              </a:rPr>
              <a:t>Provide clear examples</a:t>
            </a:r>
            <a:endParaRPr lang="en-CA" sz="1200" dirty="0">
              <a:latin typeface="+mn-lt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CA" altLang="en-US" sz="1200" dirty="0">
              <a:latin typeface="+mn-lt"/>
              <a:cs typeface="+mn-cs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CA" altLang="en-US" dirty="0"/>
              <a:t>Highlights of qualifications (e.g., X number of years experience, computer skills, languages spoken, linguistic profile,)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36A7C-1E6B-4596-BF6D-4E7A076C874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477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/>
              <a:t>1) R</a:t>
            </a:r>
            <a:r>
              <a:rPr lang="en-CA" altLang="en-US" dirty="0" err="1"/>
              <a:t>ead</a:t>
            </a:r>
            <a:r>
              <a:rPr lang="en-CA" altLang="en-US" dirty="0"/>
              <a:t> the </a:t>
            </a:r>
            <a:r>
              <a:rPr lang="en-CA" altLang="en-US" b="1" u="sng" dirty="0"/>
              <a:t>entire</a:t>
            </a:r>
            <a:r>
              <a:rPr lang="en-CA" altLang="en-US" dirty="0"/>
              <a:t> job advertisement including the notes</a:t>
            </a:r>
          </a:p>
          <a:p>
            <a:pPr eaLnBrk="1" hangingPunct="1">
              <a:spcBef>
                <a:spcPct val="0"/>
              </a:spcBef>
            </a:pPr>
            <a:endParaRPr lang="en-CA" altLang="en-US" dirty="0"/>
          </a:p>
          <a:p>
            <a:pPr eaLnBrk="1" hangingPunct="1">
              <a:spcBef>
                <a:spcPct val="0"/>
              </a:spcBef>
            </a:pPr>
            <a:r>
              <a:rPr lang="en-CA" altLang="en-US" dirty="0"/>
              <a:t>Be sure your application is in before the deadline! Don’t wait until the last minute to start the application process – certain jobs will ask you to answer specific questions with concrete examples as part of the application process  - allow yourself sufficient time to address all the questions.</a:t>
            </a:r>
          </a:p>
          <a:p>
            <a:pPr eaLnBrk="1" hangingPunct="1">
              <a:spcBef>
                <a:spcPct val="0"/>
              </a:spcBef>
            </a:pPr>
            <a:endParaRPr lang="en-CA" altLang="en-US" b="1" dirty="0"/>
          </a:p>
          <a:p>
            <a:pPr eaLnBrk="1" hangingPunct="1">
              <a:spcBef>
                <a:spcPct val="0"/>
              </a:spcBef>
            </a:pPr>
            <a:r>
              <a:rPr lang="en-CA" altLang="en-US" b="1" dirty="0"/>
              <a:t>Key words are not enough.  </a:t>
            </a:r>
            <a:r>
              <a:rPr lang="en-CA" altLang="en-US" dirty="0"/>
              <a:t>You must</a:t>
            </a:r>
            <a:r>
              <a:rPr lang="en-CA" altLang="en-US" b="1" dirty="0"/>
              <a:t> </a:t>
            </a:r>
            <a:r>
              <a:rPr lang="en-CA" altLang="en-US" dirty="0"/>
              <a:t>provide specific examples in your application to </a:t>
            </a:r>
            <a:r>
              <a:rPr lang="en-CA" altLang="en-US" b="1" u="sng" dirty="0"/>
              <a:t>demonstrate</a:t>
            </a:r>
            <a:r>
              <a:rPr lang="en-CA" altLang="en-US" dirty="0"/>
              <a:t> how you meet the essential qualifications listed</a:t>
            </a:r>
            <a:endParaRPr lang="en-US" altLang="en-US" dirty="0"/>
          </a:p>
          <a:p>
            <a:pPr eaLnBrk="1" fontAlgn="t" hangingPunct="1">
              <a:spcBef>
                <a:spcPct val="0"/>
              </a:spcBef>
            </a:pPr>
            <a:r>
              <a:rPr lang="en-CA" altLang="en-US" dirty="0"/>
              <a:t>	- Use </a:t>
            </a:r>
            <a:r>
              <a:rPr lang="en-CA" altLang="en-US" b="1" u="sng" dirty="0"/>
              <a:t>specific</a:t>
            </a:r>
            <a:r>
              <a:rPr lang="en-CA" altLang="en-US" dirty="0"/>
              <a:t> and </a:t>
            </a:r>
            <a:r>
              <a:rPr lang="en-CA" altLang="en-US" b="1" u="sng" dirty="0"/>
              <a:t>concrete</a:t>
            </a:r>
            <a:r>
              <a:rPr lang="en-CA" altLang="en-US" dirty="0"/>
              <a:t> examples of your work experience.  </a:t>
            </a:r>
          </a:p>
          <a:p>
            <a:pPr eaLnBrk="1" fontAlgn="t" hangingPunct="1">
              <a:spcBef>
                <a:spcPct val="0"/>
              </a:spcBef>
            </a:pPr>
            <a:r>
              <a:rPr lang="en-CA" altLang="en-US" dirty="0"/>
              <a:t>	- Dates and where the experience was acquired are also important.</a:t>
            </a:r>
            <a:endParaRPr lang="en-US" altLang="en-US" dirty="0"/>
          </a:p>
          <a:p>
            <a:pPr eaLnBrk="1" fontAlgn="t" hangingPunct="1">
              <a:spcBef>
                <a:spcPct val="0"/>
              </a:spcBef>
            </a:pPr>
            <a:r>
              <a:rPr lang="en-CA" altLang="en-US" dirty="0"/>
              <a:t>	E.g.: “In my role of __ at Employer X, I wrote reports related to the _ system. For example, in January 2012, I wrote a report on the benefits of improving 	the system. In order to do this, I had to conduct research through several academic journal studies in order to determine that...”</a:t>
            </a:r>
          </a:p>
          <a:p>
            <a:pPr eaLnBrk="1" fontAlgn="t" hangingPunct="1">
              <a:spcBef>
                <a:spcPct val="0"/>
              </a:spcBef>
            </a:pPr>
            <a:r>
              <a:rPr lang="en-CA" altLang="en-US" dirty="0"/>
              <a:t>	- Focus on what YOU did, and what results YOU accomplished.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Submit only what was asked (e.g. sometimes a cover letter is not required)</a:t>
            </a:r>
            <a:endParaRPr lang="en-CA" altLang="en-US" dirty="0"/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Ensure information on your cover letter and resume match</a:t>
            </a:r>
          </a:p>
          <a:p>
            <a:pPr eaLnBrk="1" hangingPunct="1">
              <a:spcBef>
                <a:spcPct val="0"/>
              </a:spcBef>
            </a:pPr>
            <a:endParaRPr lang="en-US" altLang="en-US" dirty="0"/>
          </a:p>
          <a:p>
            <a:pPr eaLnBrk="1" hangingPunct="1">
              <a:spcBef>
                <a:spcPct val="0"/>
              </a:spcBef>
            </a:pPr>
            <a:r>
              <a:rPr lang="en-US" altLang="en-US" dirty="0"/>
              <a:t>Be succinct but it is okay to go over the industry standard of a two-page resume and one-page cover letter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136A7C-1E6B-4596-BF6D-4E7A076C8740}" type="slidenum">
              <a:rPr kumimoji="0" lang="en-CA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7711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018498"/>
            <a:ext cx="10515600" cy="1898701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069708"/>
            <a:ext cx="10515600" cy="109167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CB241-3F81-4BC5-B8C2-C14861AD0A26}" type="datetime1">
              <a:rPr lang="en-CA" smtClean="0"/>
              <a:t>2022/01/17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54436" cy="317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8" y="4457531"/>
            <a:ext cx="1158922" cy="1396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5" y="253703"/>
            <a:ext cx="1687286" cy="4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5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780145"/>
            <a:ext cx="6172200" cy="50809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1"/>
            <a:ext cx="4204485" cy="417081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F7F28-2FB1-4E5D-BFCE-E15279B39A68}" type="datetime1">
              <a:rPr lang="en-CA" smtClean="0"/>
              <a:t>2022/01/17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89693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 Page 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4B517-E49B-41B6-9DBC-23634E0F1CDC}" type="slidenum">
              <a:rPr lang="en-CA" smtClean="0"/>
              <a:t>‹#›</a:t>
            </a:fld>
            <a:endParaRPr lang="en-CA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12265" y="138062"/>
            <a:ext cx="7243976" cy="87867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aseline="0">
                <a:solidFill>
                  <a:schemeClr val="accent1"/>
                </a:solidFill>
                <a:latin typeface="Calibri" panose="020F050202020403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Header text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1048280" y="1124744"/>
            <a:ext cx="10095440" cy="529314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200">
                <a:solidFill>
                  <a:srgbClr val="004D71"/>
                </a:solidFill>
                <a:latin typeface="Calibri" panose="020F0502020204030204" pitchFamily="34" charset="0"/>
              </a:defRPr>
            </a:lvl1pPr>
            <a:lvl2pPr>
              <a:defRPr sz="2000">
                <a:solidFill>
                  <a:srgbClr val="004D71"/>
                </a:solidFill>
                <a:latin typeface="Calibri" panose="020F0502020204030204" pitchFamily="34" charset="0"/>
              </a:defRPr>
            </a:lvl2pPr>
            <a:lvl3pPr>
              <a:defRPr sz="1800">
                <a:solidFill>
                  <a:srgbClr val="004D71"/>
                </a:solidFill>
                <a:latin typeface="Calibri" panose="020F0502020204030204" pitchFamily="34" charset="0"/>
              </a:defRPr>
            </a:lvl3pPr>
            <a:lvl4pPr>
              <a:defRPr sz="1600">
                <a:solidFill>
                  <a:srgbClr val="004D71"/>
                </a:solidFill>
                <a:latin typeface="Calibri" panose="020F0502020204030204" pitchFamily="34" charset="0"/>
              </a:defRPr>
            </a:lvl4pPr>
            <a:lvl5pPr marL="0" indent="1255713">
              <a:defRPr sz="1400">
                <a:solidFill>
                  <a:srgbClr val="004D7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en-CA" altLang="ko-KR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188213816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F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2200"/>
            <a:ext cx="12192000" cy="6858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64785-26E2-4C30-BE2B-5FCFA7EF2A93}" type="datetime1">
              <a:rPr lang="en-CA" smtClean="0"/>
              <a:t>2022/01/17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2654436" cy="3175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6515" y="253703"/>
            <a:ext cx="1687286" cy="402734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018498"/>
            <a:ext cx="10515600" cy="1898701"/>
          </a:xfrm>
        </p:spPr>
        <p:txBody>
          <a:bodyPr anchor="b"/>
          <a:lstStyle>
            <a:lvl1pPr algn="l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CA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/>
          </p:nvPr>
        </p:nvSpPr>
        <p:spPr>
          <a:xfrm>
            <a:off x="838200" y="3069708"/>
            <a:ext cx="10515600" cy="1091674"/>
          </a:xfrm>
        </p:spPr>
        <p:txBody>
          <a:bodyPr>
            <a:normAutofit/>
          </a:bodyPr>
          <a:lstStyle>
            <a:lvl1pPr marL="0" indent="0" algn="l">
              <a:buNone/>
              <a:defRPr sz="2800" i="1">
                <a:solidFill>
                  <a:srgbClr val="474A5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78" y="4457531"/>
            <a:ext cx="1158922" cy="1396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67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3565C"/>
                </a:solidFill>
              </a:defRPr>
            </a:lvl1pPr>
            <a:lvl2pPr>
              <a:defRPr>
                <a:solidFill>
                  <a:srgbClr val="53565C"/>
                </a:solidFill>
              </a:defRPr>
            </a:lvl2pPr>
            <a:lvl3pPr>
              <a:defRPr>
                <a:solidFill>
                  <a:srgbClr val="53565C"/>
                </a:solidFill>
              </a:defRPr>
            </a:lvl3pPr>
            <a:lvl4pPr>
              <a:defRPr>
                <a:solidFill>
                  <a:srgbClr val="53565C"/>
                </a:solidFill>
              </a:defRPr>
            </a:lvl4pPr>
            <a:lvl5pPr>
              <a:defRPr>
                <a:solidFill>
                  <a:srgbClr val="53565C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1A698771-4615-4886-97F5-1CD6FE7EB304}" type="datetime1">
              <a:rPr lang="en-CA" smtClean="0"/>
              <a:t>2022/01/17</a:t>
            </a:fld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3226806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CA" dirty="0"/>
              <a:t>Connecting you and your future</a:t>
            </a:r>
          </a:p>
        </p:txBody>
      </p:sp>
    </p:spTree>
    <p:extLst>
      <p:ext uri="{BB962C8B-B14F-4D97-AF65-F5344CB8AC3E}">
        <p14:creationId xmlns:p14="http://schemas.microsoft.com/office/powerpoint/2010/main" val="4212236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62218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2FF-B6F1-4306-9582-59E3907988B3}" type="datetime1">
              <a:rPr lang="en-CA" smtClean="0"/>
              <a:t>2022/01/17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09722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4381"/>
            <a:ext cx="5181600" cy="4491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4381"/>
            <a:ext cx="5181600" cy="44913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106B-4E71-47E7-9461-789B3469359B}" type="datetime1">
              <a:rPr lang="en-CA" smtClean="0"/>
              <a:t>2022/01/17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65426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</p:spPr>
        <p:txBody>
          <a:bodyPr/>
          <a:lstStyle>
            <a:lvl1pPr>
              <a:defRPr>
                <a:solidFill>
                  <a:srgbClr val="6062A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49314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91774"/>
            <a:ext cx="5157787" cy="3573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49314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91774"/>
            <a:ext cx="5183188" cy="3573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D67F2-E652-4D41-BC3A-6E0754B281F8}" type="datetime1">
              <a:rPr lang="en-CA" smtClean="0"/>
              <a:t>2022/01/17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18998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A6EAA-8F7B-4788-AA1A-702707E1DBAB}" type="datetime1">
              <a:rPr lang="en-CA" smtClean="0"/>
              <a:t>2022/01/17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662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D0B7C-2BD2-4429-9D66-94D2226A1EF4}" type="datetime1">
              <a:rPr lang="en-CA" smtClean="0"/>
              <a:t>2022/01/17</a:t>
            </a:fld>
            <a:endParaRPr lang="en-CA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02694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780145"/>
            <a:ext cx="6172200" cy="532636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698170"/>
            <a:ext cx="4204485" cy="44083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481B0-1A0F-43B9-AEA2-3D26B5D8CDBD}" type="datetime1">
              <a:rPr lang="en-CA" smtClean="0"/>
              <a:t>2022/01/17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CA" dirty="0"/>
              <a:t>Connecting you and your future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38200" y="780145"/>
            <a:ext cx="4206073" cy="828660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48107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0469"/>
            <a:ext cx="12192000" cy="457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83645"/>
            <a:ext cx="10515599" cy="828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04381"/>
            <a:ext cx="10515600" cy="44869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24399" y="6492875"/>
            <a:ext cx="2743200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fld id="{94661E3D-1B2A-4078-AE1C-F30478584245}" type="datetime1">
              <a:rPr lang="en-CA" smtClean="0"/>
              <a:t>2022/01/17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492875"/>
            <a:ext cx="3226806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CA" dirty="0"/>
              <a:t>Connecting you and your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923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53565C"/>
                </a:solidFill>
                <a:latin typeface="Arial Narrow" panose="020B0606020202030204" pitchFamily="34" charset="0"/>
              </a:defRPr>
            </a:lvl1pPr>
          </a:lstStyle>
          <a:p>
            <a:fld id="{D84A5B15-C6B4-4F19-8A81-2103BFA33481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3223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6062AC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rgbClr val="53565C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7" Type="http://schemas.openxmlformats.org/officeDocument/2006/relationships/image" Target="../media/image12.emf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title="Full slide imag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" r="577" b="10903"/>
          <a:stretch/>
        </p:blipFill>
        <p:spPr>
          <a:xfrm>
            <a:off x="796600" y="1"/>
            <a:ext cx="10586736" cy="6108392"/>
          </a:xfrm>
          <a:prstGeom prst="rect">
            <a:avLst/>
          </a:prstGeom>
        </p:spPr>
      </p:pic>
      <p:pic>
        <p:nvPicPr>
          <p:cNvPr id="12" name="Picture 11" descr="Government of Canada and Logo" title="Logo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" y="6320623"/>
            <a:ext cx="3039501" cy="409608"/>
          </a:xfrm>
          <a:prstGeom prst="rect">
            <a:avLst/>
          </a:prstGeom>
        </p:spPr>
      </p:pic>
      <p:pic>
        <p:nvPicPr>
          <p:cNvPr id="13" name="Picture 12" descr="Canada and flag" title="Logo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588" y="6320623"/>
            <a:ext cx="1497669" cy="402734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098876" y="747068"/>
            <a:ext cx="3901867" cy="2944134"/>
          </a:xfrm>
          <a:prstGeom prst="rect">
            <a:avLst/>
          </a:prstGeom>
        </p:spPr>
        <p:txBody>
          <a:bodyPr vert="horz" lIns="77213" tIns="38606" rIns="77213" bIns="38606" rtlCol="0" anchor="b">
            <a:normAutofit/>
          </a:bodyPr>
          <a:lstStyle>
            <a:lvl1pPr algn="l" defTabSz="915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6" kern="1200">
                <a:solidFill>
                  <a:schemeClr val="accent1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5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fr-CA" sz="6755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</a:br>
            <a:br>
              <a:rPr kumimoji="0" lang="fr-CA" sz="67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</a:br>
            <a:r>
              <a:rPr kumimoji="0" lang="fr-CA" sz="675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itchFamily="34" charset="0"/>
                <a:ea typeface="+mj-ea"/>
                <a:cs typeface="+mj-cs"/>
              </a:rPr>
              <a:t> </a:t>
            </a:r>
            <a:endParaRPr kumimoji="0" lang="en-CA" sz="675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059709" y="2330182"/>
            <a:ext cx="3980199" cy="2046944"/>
          </a:xfrm>
          <a:prstGeom prst="rect">
            <a:avLst/>
          </a:prstGeom>
        </p:spPr>
        <p:txBody>
          <a:bodyPr vert="horz" lIns="77213" tIns="38606" rIns="77213" bIns="38606" rtlCol="0" anchor="ctr">
            <a:normAutofit/>
          </a:bodyPr>
          <a:lstStyle>
            <a:lvl1pPr algn="l" defTabSz="915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4" kern="1200">
                <a:solidFill>
                  <a:srgbClr val="6062AC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5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A" sz="371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itchFamily="34" charset="0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1065344"/>
            <a:ext cx="3931920" cy="1898701"/>
          </a:xfrm>
        </p:spPr>
        <p:txBody>
          <a:bodyPr/>
          <a:lstStyle/>
          <a:p>
            <a:r>
              <a:rPr lang="fr-CA" b="1" dirty="0">
                <a:solidFill>
                  <a:schemeClr val="tx1"/>
                </a:solidFill>
                <a:latin typeface="Helvetica" pitchFamily="34" charset="0"/>
              </a:rPr>
              <a:t>GC Jobs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3145365"/>
            <a:ext cx="4507992" cy="1091674"/>
          </a:xfrm>
        </p:spPr>
        <p:txBody>
          <a:bodyPr>
            <a:normAutofit lnSpcReduction="10000"/>
          </a:bodyPr>
          <a:lstStyle/>
          <a:p>
            <a:r>
              <a:rPr lang="fr-CA" sz="3720" i="0" dirty="0" err="1">
                <a:solidFill>
                  <a:schemeClr val="tx1"/>
                </a:solidFill>
                <a:latin typeface="Helvetica "/>
              </a:rPr>
              <a:t>Connecting</a:t>
            </a:r>
            <a:r>
              <a:rPr lang="fr-CA" sz="3720" i="0" dirty="0">
                <a:solidFill>
                  <a:schemeClr val="tx1"/>
                </a:solidFill>
                <a:latin typeface="Helvetica "/>
              </a:rPr>
              <a:t> </a:t>
            </a:r>
            <a:r>
              <a:rPr lang="fr-CA" sz="3720" i="0" dirty="0" err="1">
                <a:solidFill>
                  <a:schemeClr val="tx1"/>
                </a:solidFill>
                <a:latin typeface="Helvetica "/>
              </a:rPr>
              <a:t>you</a:t>
            </a:r>
            <a:r>
              <a:rPr lang="fr-CA" sz="3720" i="0" dirty="0">
                <a:solidFill>
                  <a:schemeClr val="tx1"/>
                </a:solidFill>
                <a:latin typeface="Helvetica "/>
              </a:rPr>
              <a:t> and </a:t>
            </a:r>
            <a:r>
              <a:rPr lang="fr-CA" sz="3720" i="0" dirty="0" err="1">
                <a:solidFill>
                  <a:schemeClr val="tx1"/>
                </a:solidFill>
                <a:latin typeface="Helvetica "/>
              </a:rPr>
              <a:t>your</a:t>
            </a:r>
            <a:r>
              <a:rPr lang="fr-CA" sz="3720" i="0" dirty="0">
                <a:solidFill>
                  <a:schemeClr val="tx1"/>
                </a:solidFill>
                <a:latin typeface="Helvetica "/>
              </a:rPr>
              <a:t> </a:t>
            </a:r>
            <a:r>
              <a:rPr lang="fr-CA" sz="3400" i="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future</a:t>
            </a:r>
            <a:endParaRPr lang="en-CA" sz="3400" i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08593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346" y="725560"/>
            <a:ext cx="9333854" cy="828660"/>
          </a:xfrm>
        </p:spPr>
        <p:txBody>
          <a:bodyPr>
            <a:normAutofit/>
          </a:bodyPr>
          <a:lstStyle/>
          <a:p>
            <a:r>
              <a:rPr lang="en-CA" sz="45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Completing a job application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A5B15-C6B4-4F19-8A81-2103BFA33481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srgbClr val="5356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srgbClr val="53565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pic>
        <p:nvPicPr>
          <p:cNvPr id="6" name="Espace réservé du contenu 5" descr="Screen shot of the Advertisement information section" title="Screen shot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214" y="1815005"/>
            <a:ext cx="10074730" cy="4203339"/>
          </a:xfrm>
        </p:spPr>
      </p:pic>
      <p:sp>
        <p:nvSpPr>
          <p:cNvPr id="7" name="Ellipse 14" descr="The Requirements section is encircled" title="Circled zone"/>
          <p:cNvSpPr/>
          <p:nvPr/>
        </p:nvSpPr>
        <p:spPr>
          <a:xfrm rot="16200000">
            <a:off x="6856222" y="2473266"/>
            <a:ext cx="3977654" cy="311250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5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71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55320" y="583645"/>
            <a:ext cx="10515599" cy="828660"/>
          </a:xfrm>
        </p:spPr>
        <p:txBody>
          <a:bodyPr>
            <a:normAutofit/>
          </a:bodyPr>
          <a:lstStyle/>
          <a:p>
            <a:r>
              <a:rPr lang="en-CA" sz="4500" b="1" dirty="0">
                <a:latin typeface="Arial" panose="020B0604020202020204" pitchFamily="34" charset="0"/>
                <a:cs typeface="Arial" panose="020B0604020202020204" pitchFamily="34" charset="0"/>
              </a:rPr>
              <a:t>Your Resume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1377043" y="1412305"/>
            <a:ext cx="10412186" cy="4860904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buClrTx/>
              <a:buFont typeface="Wingdings 2" panose="05020102010507070707" pitchFamily="18" charset="2"/>
              <a:buNone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objective of your resume is to provide enough detailed information so that hiring managers can determine if you meet the requirements of the job.</a:t>
            </a:r>
            <a:b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fontAlgn="auto" hangingPunct="1">
              <a:buClrTx/>
              <a:buFont typeface="Wingdings 2" panose="05020102010507070707" pitchFamily="18" charset="2"/>
              <a:buNone/>
              <a:defRPr/>
            </a:pPr>
            <a:r>
              <a:rPr lang="en-CA" alt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sure you include</a:t>
            </a: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>
              <a:buClrTx/>
              <a:buSzPct val="95000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and contact information</a:t>
            </a:r>
          </a:p>
          <a:p>
            <a:pPr>
              <a:buClrTx/>
              <a:buSzPct val="95000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Highlights of qualifications</a:t>
            </a:r>
          </a:p>
          <a:p>
            <a:pPr>
              <a:buClrTx/>
              <a:buSzPct val="95000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</a:t>
            </a:r>
          </a:p>
          <a:p>
            <a:pPr>
              <a:buClrTx/>
              <a:buSzPct val="95000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Experience</a:t>
            </a:r>
          </a:p>
          <a:p>
            <a:pPr>
              <a:buClrTx/>
              <a:buSzPct val="95000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Certifications</a:t>
            </a:r>
          </a:p>
          <a:p>
            <a:pPr>
              <a:buClrTx/>
              <a:buSzPct val="95000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Awards, scholarships received</a:t>
            </a:r>
          </a:p>
          <a:p>
            <a:pPr>
              <a:buClrTx/>
              <a:buSzPct val="95000"/>
              <a:defRPr/>
            </a:pPr>
            <a:r>
              <a:rPr lang="en-CA" alt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Volunteer 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A5B15-C6B4-4F19-8A81-2103BFA33481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srgbClr val="5356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srgbClr val="53565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0411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B1204-4323-43A3-8981-756143AA4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64820"/>
            <a:ext cx="10515599" cy="828660"/>
          </a:xfrm>
        </p:spPr>
        <p:txBody>
          <a:bodyPr>
            <a:noAutofit/>
          </a:bodyPr>
          <a:lstStyle/>
          <a:p>
            <a:pPr algn="ctr"/>
            <a:r>
              <a:rPr lang="en-CA" sz="6600" b="1" dirty="0">
                <a:latin typeface="Arial" panose="020B0604020202020204" pitchFamily="34" charset="0"/>
                <a:cs typeface="Arial" panose="020B0604020202020204" pitchFamily="34" charset="0"/>
              </a:rPr>
              <a:t>GC Jobs Resume Example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47AAAB-D826-4744-A328-1883897DE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CA"/>
              <a:t>Connecting you and your future</a:t>
            </a:r>
            <a:endParaRPr lang="en-CA" dirty="0"/>
          </a:p>
        </p:txBody>
      </p:sp>
      <p:pic>
        <p:nvPicPr>
          <p:cNvPr id="5" name="Graphic 4" descr="Document with solid fill">
            <a:extLst>
              <a:ext uri="{FF2B5EF4-FFF2-40B4-BE49-F238E27FC236}">
                <a16:creationId xmlns:a16="http://schemas.microsoft.com/office/drawing/2014/main" id="{EDBEF860-93EE-4F06-B2AA-B2F4D42D4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38800" y="425659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88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111" y="695092"/>
            <a:ext cx="3860800" cy="354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54152" y="611128"/>
            <a:ext cx="10515599" cy="828660"/>
          </a:xfrm>
        </p:spPr>
        <p:txBody>
          <a:bodyPr>
            <a:normAutofit/>
          </a:bodyPr>
          <a:lstStyle/>
          <a:p>
            <a:r>
              <a:rPr lang="en-CA" sz="4500" b="1" dirty="0">
                <a:latin typeface="Helvetica" pitchFamily="2" charset="0"/>
              </a:rPr>
              <a:t>Read Carefully and…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200" y="1700881"/>
            <a:ext cx="5795075" cy="4486923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pPr>
              <a:spcAft>
                <a:spcPts val="160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the instructions on the advertisement</a:t>
            </a: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  <a:buClrTx/>
            </a:pP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</a:t>
            </a:r>
            <a:r>
              <a:rPr lang="en-CA" alt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en-CA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deadline</a:t>
            </a:r>
          </a:p>
          <a:p>
            <a:pPr>
              <a:spcAft>
                <a:spcPts val="160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only what is required</a:t>
            </a:r>
            <a:endParaRPr lang="en-CA" alt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60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the information in your cover letter matches your resume</a:t>
            </a:r>
          </a:p>
          <a:p>
            <a:pPr>
              <a:spcAft>
                <a:spcPts val="160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clear and precise</a:t>
            </a:r>
          </a:p>
          <a:p>
            <a:pPr>
              <a:spcAft>
                <a:spcPts val="1600"/>
              </a:spcAft>
              <a:buClrTx/>
            </a:pPr>
            <a:r>
              <a:rPr lang="en-US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Remember that accommodations are there to help you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4A5B15-C6B4-4F19-8A81-2103BFA33481}" type="slidenum">
              <a:rPr kumimoji="0" lang="en-CA" sz="1100" b="0" i="0" u="none" strike="noStrike" kern="1200" cap="none" spc="0" normalizeH="0" baseline="0" noProof="0" smtClean="0">
                <a:ln>
                  <a:noFill/>
                </a:ln>
                <a:solidFill>
                  <a:srgbClr val="53565C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CA" sz="1100" b="0" i="0" u="none" strike="noStrike" kern="1200" cap="none" spc="0" normalizeH="0" baseline="0" noProof="0" dirty="0">
              <a:ln>
                <a:noFill/>
              </a:ln>
              <a:solidFill>
                <a:srgbClr val="53565C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>
            <p:custDataLst>
              <p:tags r:id="rId4"/>
            </p:custDataLst>
          </p:nvPr>
        </p:nvSpPr>
        <p:spPr>
          <a:xfrm>
            <a:off x="7023911" y="3759752"/>
            <a:ext cx="3403185" cy="95410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words are not enough!</a:t>
            </a:r>
            <a:endParaRPr kumimoji="0" lang="en-CA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750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Theme1">
  <a:themeElements>
    <a:clrScheme name="GC Job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162AC"/>
      </a:accent1>
      <a:accent2>
        <a:srgbClr val="454684"/>
      </a:accent2>
      <a:accent3>
        <a:srgbClr val="29B7E1"/>
      </a:accent3>
      <a:accent4>
        <a:srgbClr val="198EB3"/>
      </a:accent4>
      <a:accent5>
        <a:srgbClr val="FDE70A"/>
      </a:accent5>
      <a:accent6>
        <a:srgbClr val="D4C002"/>
      </a:accent6>
      <a:hlink>
        <a:srgbClr val="9495C6"/>
      </a:hlink>
      <a:folHlink>
        <a:srgbClr val="29B7E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164E2C5D-C34F-4F40-B54B-3A2403A5CEE2}" vid="{E6497BF1-5DEE-4D62-A05B-B22657FEBC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491</Words>
  <Application>Microsoft Office PowerPoint</Application>
  <PresentationFormat>Widescreen</PresentationFormat>
  <Paragraphs>53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Narrow</vt:lpstr>
      <vt:lpstr>Calibri</vt:lpstr>
      <vt:lpstr>Helvetica</vt:lpstr>
      <vt:lpstr>Helvetica </vt:lpstr>
      <vt:lpstr>Wingdings 2</vt:lpstr>
      <vt:lpstr>Theme1</vt:lpstr>
      <vt:lpstr>GC Jobs</vt:lpstr>
      <vt:lpstr>Completing a job application</vt:lpstr>
      <vt:lpstr>Your Resume</vt:lpstr>
      <vt:lpstr>GC Jobs Resume Example</vt:lpstr>
      <vt:lpstr>Read Carefully and…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 Jobs</dc:title>
  <dc:creator>Zineb Lahyane</dc:creator>
  <cp:lastModifiedBy>Zineb Lahyane</cp:lastModifiedBy>
  <cp:revision>1</cp:revision>
  <dcterms:created xsi:type="dcterms:W3CDTF">2022-01-17T13:19:37Z</dcterms:created>
  <dcterms:modified xsi:type="dcterms:W3CDTF">2022-01-17T13:28:31Z</dcterms:modified>
</cp:coreProperties>
</file>