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handoutMasterIdLst>
    <p:handoutMasterId r:id="rId33"/>
  </p:handoutMasterIdLst>
  <p:sldIdLst>
    <p:sldId id="296" r:id="rId3"/>
    <p:sldId id="308" r:id="rId4"/>
    <p:sldId id="320" r:id="rId5"/>
    <p:sldId id="355" r:id="rId6"/>
    <p:sldId id="338" r:id="rId7"/>
    <p:sldId id="356" r:id="rId8"/>
    <p:sldId id="357" r:id="rId9"/>
    <p:sldId id="348" r:id="rId10"/>
    <p:sldId id="369" r:id="rId11"/>
    <p:sldId id="349" r:id="rId12"/>
    <p:sldId id="330" r:id="rId13"/>
    <p:sldId id="337" r:id="rId14"/>
    <p:sldId id="271" r:id="rId15"/>
    <p:sldId id="324" r:id="rId16"/>
    <p:sldId id="325" r:id="rId17"/>
    <p:sldId id="326" r:id="rId18"/>
    <p:sldId id="287" r:id="rId19"/>
    <p:sldId id="277" r:id="rId20"/>
    <p:sldId id="354" r:id="rId21"/>
    <p:sldId id="289" r:id="rId22"/>
    <p:sldId id="353" r:id="rId23"/>
    <p:sldId id="370" r:id="rId24"/>
    <p:sldId id="331" r:id="rId25"/>
    <p:sldId id="362" r:id="rId26"/>
    <p:sldId id="363" r:id="rId27"/>
    <p:sldId id="368" r:id="rId28"/>
    <p:sldId id="336" r:id="rId29"/>
    <p:sldId id="365" r:id="rId30"/>
    <p:sldId id="351"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nning, Nick" initials="SN" lastIdx="1" clrIdx="0">
    <p:extLst>
      <p:ext uri="{19B8F6BF-5375-455C-9EA6-DF929625EA0E}">
        <p15:presenceInfo xmlns:p15="http://schemas.microsoft.com/office/powerpoint/2012/main" userId="S::nschonn@tbs-sct.gc.ca::f61aae11-a39f-4edc-87e7-8c583836f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4" autoAdjust="0"/>
    <p:restoredTop sz="93939" autoAdjust="0"/>
  </p:normalViewPr>
  <p:slideViewPr>
    <p:cSldViewPr showGuides="1">
      <p:cViewPr varScale="1">
        <p:scale>
          <a:sx n="100" d="100"/>
          <a:sy n="100" d="100"/>
        </p:scale>
        <p:origin x="264" y="84"/>
      </p:cViewPr>
      <p:guideLst>
        <p:guide orient="horz" pos="2160"/>
        <p:guide orient="horz" pos="482"/>
        <p:guide orient="horz" pos="300"/>
        <p:guide orient="horz" pos="572"/>
        <p:guide pos="2880"/>
        <p:guide pos="499"/>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2020-08-18</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2020-08-18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11</a:t>
            </a:fld>
            <a:endParaRPr lang="en-CA" altLang="en-US"/>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64623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a:p>
        </p:txBody>
      </p:sp>
    </p:spTree>
    <p:extLst>
      <p:ext uri="{BB962C8B-B14F-4D97-AF65-F5344CB8AC3E}">
        <p14:creationId xmlns:p14="http://schemas.microsoft.com/office/powerpoint/2010/main" val="254928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a:p>
        </p:txBody>
      </p:sp>
    </p:spTree>
    <p:extLst>
      <p:ext uri="{BB962C8B-B14F-4D97-AF65-F5344CB8AC3E}">
        <p14:creationId xmlns:p14="http://schemas.microsoft.com/office/powerpoint/2010/main" val="72287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202327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285301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a:p>
        </p:txBody>
      </p:sp>
    </p:spTree>
    <p:extLst>
      <p:ext uri="{BB962C8B-B14F-4D97-AF65-F5344CB8AC3E}">
        <p14:creationId xmlns:p14="http://schemas.microsoft.com/office/powerpoint/2010/main" val="6025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a:p>
        </p:txBody>
      </p:sp>
    </p:spTree>
    <p:extLst>
      <p:ext uri="{BB962C8B-B14F-4D97-AF65-F5344CB8AC3E}">
        <p14:creationId xmlns:p14="http://schemas.microsoft.com/office/powerpoint/2010/main" val="406207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a:p>
        </p:txBody>
      </p:sp>
    </p:spTree>
    <p:extLst>
      <p:ext uri="{BB962C8B-B14F-4D97-AF65-F5344CB8AC3E}">
        <p14:creationId xmlns:p14="http://schemas.microsoft.com/office/powerpoint/2010/main" val="20762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a:p>
        </p:txBody>
      </p:sp>
    </p:spTree>
    <p:extLst>
      <p:ext uri="{BB962C8B-B14F-4D97-AF65-F5344CB8AC3E}">
        <p14:creationId xmlns:p14="http://schemas.microsoft.com/office/powerpoint/2010/main" val="307473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a:p>
        </p:txBody>
      </p:sp>
    </p:spTree>
    <p:extLst>
      <p:ext uri="{BB962C8B-B14F-4D97-AF65-F5344CB8AC3E}">
        <p14:creationId xmlns:p14="http://schemas.microsoft.com/office/powerpoint/2010/main" val="290813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29</a:t>
            </a:fld>
            <a:endParaRPr lang="en-CA"/>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125487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166660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1" y="2127979"/>
            <a:ext cx="7188758"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3"/>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5" y="4155923"/>
            <a:ext cx="3111500" cy="2931033"/>
          </a:xfrm>
          <a:prstGeom prst="rect">
            <a:avLst/>
          </a:prstGeom>
        </p:spPr>
      </p:pic>
      <p:sp>
        <p:nvSpPr>
          <p:cNvPr id="13" name="Slide Number Placeholder 5"/>
          <p:cNvSpPr>
            <a:spLocks noGrp="1"/>
          </p:cNvSpPr>
          <p:nvPr>
            <p:ph type="sldNum" sz="quarter" idx="12"/>
          </p:nvPr>
        </p:nvSpPr>
        <p:spPr>
          <a:xfrm>
            <a:off x="6553200" y="6356352"/>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537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9" y="563606"/>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5" name="Freeform 14"/>
          <p:cNvSpPr>
            <a:spLocks/>
          </p:cNvSpPr>
          <p:nvPr userDrawn="1"/>
        </p:nvSpPr>
        <p:spPr bwMode="auto">
          <a:xfrm>
            <a:off x="6828919" y="563606"/>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6" name="Freeform 13"/>
          <p:cNvSpPr>
            <a:spLocks/>
          </p:cNvSpPr>
          <p:nvPr userDrawn="1"/>
        </p:nvSpPr>
        <p:spPr bwMode="auto">
          <a:xfrm>
            <a:off x="-508" y="563606"/>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7" name="Title 1"/>
          <p:cNvSpPr>
            <a:spLocks noGrp="1"/>
          </p:cNvSpPr>
          <p:nvPr>
            <p:ph type="ctrTitle" hasCustomPrompt="1"/>
          </p:nvPr>
        </p:nvSpPr>
        <p:spPr>
          <a:xfrm>
            <a:off x="827584" y="2060850"/>
            <a:ext cx="7702550" cy="613891"/>
          </a:xfrm>
          <a:prstGeom prst="rect">
            <a:avLst/>
          </a:prstGeom>
        </p:spPr>
        <p:txBody>
          <a:bodyPr/>
          <a:lstStyle>
            <a:lvl1pPr algn="l">
              <a:defRPr sz="3599">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2"/>
            <a:ext cx="7704856"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6" y="911005"/>
            <a:ext cx="4265732"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1" y="806230"/>
            <a:ext cx="1570676" cy="484291"/>
          </a:xfrm>
          <a:prstGeom prst="rect">
            <a:avLst/>
          </a:prstGeom>
        </p:spPr>
      </p:pic>
      <p:sp>
        <p:nvSpPr>
          <p:cNvPr id="21" name="Slide Number Placeholder 5"/>
          <p:cNvSpPr>
            <a:spLocks noGrp="1"/>
          </p:cNvSpPr>
          <p:nvPr>
            <p:ph type="sldNum" sz="quarter" idx="12"/>
          </p:nvPr>
        </p:nvSpPr>
        <p:spPr>
          <a:xfrm>
            <a:off x="6553200" y="6356352"/>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1257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165046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1825981" y="4617627"/>
            <a:ext cx="5482323"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1821904" y="1196754"/>
            <a:ext cx="5486400" cy="3394710"/>
          </a:xfrm>
          <a:prstGeom prst="rect">
            <a:avLst/>
          </a:prstGeom>
        </p:spPr>
        <p:txBody>
          <a:bodyPr/>
          <a:lstStyle>
            <a:lvl1pPr marL="0" indent="0">
              <a:buNone/>
              <a:defRPr sz="3200"/>
            </a:lvl1pPr>
            <a:lvl2pPr marL="457184" indent="0">
              <a:buNone/>
              <a:defRPr sz="2800"/>
            </a:lvl2pPr>
            <a:lvl3pPr marL="914369" indent="0">
              <a:buNone/>
              <a:defRPr sz="2400"/>
            </a:lvl3pPr>
            <a:lvl4pPr marL="1371553" indent="0">
              <a:buNone/>
              <a:defRPr sz="2000"/>
            </a:lvl4pPr>
            <a:lvl5pPr marL="1828739"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r>
              <a:rPr lang="en-CA" dirty="0"/>
              <a:t>Click to insert a picture</a:t>
            </a:r>
          </a:p>
        </p:txBody>
      </p:sp>
      <p:sp>
        <p:nvSpPr>
          <p:cNvPr id="19" name="Rectangle 18"/>
          <p:cNvSpPr/>
          <p:nvPr userDrawn="1"/>
        </p:nvSpPr>
        <p:spPr>
          <a:xfrm>
            <a:off x="1821905" y="4617134"/>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Tree>
    <p:extLst>
      <p:ext uri="{BB962C8B-B14F-4D97-AF65-F5344CB8AC3E}">
        <p14:creationId xmlns:p14="http://schemas.microsoft.com/office/powerpoint/2010/main" val="269265481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1"/>
            <a:ext cx="9144000" cy="6309320"/>
          </a:xfrm>
          <a:prstGeom prst="rect">
            <a:avLst/>
          </a:prstGeom>
        </p:spPr>
        <p:txBody>
          <a:bodyPr/>
          <a:lstStyle>
            <a:lvl1pPr marL="0" indent="0">
              <a:buNone/>
              <a:defRPr sz="1401" baseline="0">
                <a:solidFill>
                  <a:schemeClr val="tx2"/>
                </a:solidFill>
              </a:defRPr>
            </a:lvl1pPr>
            <a:lvl2pPr marL="457184" indent="0">
              <a:buNone/>
              <a:defRPr sz="2800"/>
            </a:lvl2pPr>
            <a:lvl3pPr marL="914369" indent="0">
              <a:buNone/>
              <a:defRPr sz="2400"/>
            </a:lvl3pPr>
            <a:lvl4pPr marL="1371553" indent="0">
              <a:buNone/>
              <a:defRPr sz="2000"/>
            </a:lvl4pPr>
            <a:lvl5pPr marL="1828739"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r>
              <a:rPr lang="en-CA" dirty="0"/>
              <a:t>Click to insert a picture</a:t>
            </a:r>
          </a:p>
        </p:txBody>
      </p:sp>
    </p:spTree>
    <p:extLst>
      <p:ext uri="{BB962C8B-B14F-4D97-AF65-F5344CB8AC3E}">
        <p14:creationId xmlns:p14="http://schemas.microsoft.com/office/powerpoint/2010/main" val="183507032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184" indent="0">
              <a:buNone/>
              <a:defRPr sz="2800"/>
            </a:lvl2pPr>
            <a:lvl3pPr marL="914369" indent="0">
              <a:buNone/>
              <a:defRPr sz="2400"/>
            </a:lvl3pPr>
            <a:lvl4pPr marL="1371553" indent="0">
              <a:buNone/>
              <a:defRPr sz="2000"/>
            </a:lvl4pPr>
            <a:lvl5pPr marL="1828739"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4667694" y="4637498"/>
            <a:ext cx="2171584"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7020030" y="4637498"/>
            <a:ext cx="212397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4486941" y="4637498"/>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10" name="Rectangle 9"/>
          <p:cNvSpPr/>
          <p:nvPr userDrawn="1"/>
        </p:nvSpPr>
        <p:spPr>
          <a:xfrm>
            <a:off x="4486941"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11" name="Rectangle 10"/>
          <p:cNvSpPr/>
          <p:nvPr userDrawn="1"/>
        </p:nvSpPr>
        <p:spPr>
          <a:xfrm>
            <a:off x="3546"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13" name="Slide Number Placeholder 5"/>
          <p:cNvSpPr>
            <a:spLocks noGrp="1"/>
          </p:cNvSpPr>
          <p:nvPr>
            <p:ph type="sldNum" sz="quarter" idx="15"/>
          </p:nvPr>
        </p:nvSpPr>
        <p:spPr>
          <a:xfrm>
            <a:off x="6553200" y="6356352"/>
            <a:ext cx="21336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6839278" y="4637497"/>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Tree>
    <p:extLst>
      <p:ext uri="{BB962C8B-B14F-4D97-AF65-F5344CB8AC3E}">
        <p14:creationId xmlns:p14="http://schemas.microsoft.com/office/powerpoint/2010/main" val="244974831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2387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pPr defTabSz="723966"/>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pPr defTabSz="723966"/>
            <a:endParaRPr lang="en-CA" sz="1200" dirty="0">
              <a:solidFill>
                <a:prstClr val="black"/>
              </a:solidFill>
            </a:endParaRPr>
          </a:p>
          <a:p>
            <a:pPr defTabSz="723966"/>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pPr defTabSz="723966"/>
            <a:endParaRPr lang="en-CA" sz="1200" dirty="0">
              <a:solidFill>
                <a:prstClr val="black"/>
              </a:solidFill>
            </a:endParaRPr>
          </a:p>
          <a:p>
            <a:pPr defTabSz="723966"/>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1" y="5090397"/>
            <a:ext cx="7455283" cy="1124008"/>
          </a:xfrm>
          <a:prstGeom prst="rect">
            <a:avLst/>
          </a:prstGeom>
        </p:spPr>
      </p:pic>
      <p:grpSp>
        <p:nvGrpSpPr>
          <p:cNvPr id="338" name="Group 337"/>
          <p:cNvGrpSpPr/>
          <p:nvPr userDrawn="1"/>
        </p:nvGrpSpPr>
        <p:grpSpPr>
          <a:xfrm>
            <a:off x="5351681" y="5109409"/>
            <a:ext cx="407964" cy="422037"/>
            <a:chOff x="5159011" y="3985346"/>
            <a:chExt cx="407963" cy="422038"/>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340" name="TextBox 339"/>
            <p:cNvSpPr txBox="1"/>
            <p:nvPr userDrawn="1"/>
          </p:nvSpPr>
          <p:spPr>
            <a:xfrm>
              <a:off x="5209534" y="4012788"/>
              <a:ext cx="243441" cy="394596"/>
            </a:xfrm>
            <a:prstGeom prst="rect">
              <a:avLst/>
            </a:prstGeom>
            <a:noFill/>
          </p:spPr>
          <p:txBody>
            <a:bodyPr wrap="square" rtlCol="0">
              <a:spAutoFit/>
            </a:bodyPr>
            <a:lstStyle/>
            <a:p>
              <a:pPr defTabSz="723966"/>
              <a:r>
                <a:rPr lang="en-CA" sz="1964" b="1" dirty="0">
                  <a:solidFill>
                    <a:srgbClr val="FFFFFF"/>
                  </a:solidFill>
                </a:rPr>
                <a:t>1</a:t>
              </a:r>
            </a:p>
          </p:txBody>
        </p:sp>
      </p:grpSp>
      <p:grpSp>
        <p:nvGrpSpPr>
          <p:cNvPr id="341" name="Group 340"/>
          <p:cNvGrpSpPr/>
          <p:nvPr userDrawn="1"/>
        </p:nvGrpSpPr>
        <p:grpSpPr>
          <a:xfrm>
            <a:off x="2449627" y="5437281"/>
            <a:ext cx="407964" cy="422037"/>
            <a:chOff x="5159011" y="3985346"/>
            <a:chExt cx="407963" cy="422038"/>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343" name="TextBox 342"/>
            <p:cNvSpPr txBox="1"/>
            <p:nvPr userDrawn="1"/>
          </p:nvSpPr>
          <p:spPr>
            <a:xfrm>
              <a:off x="5209534" y="4012788"/>
              <a:ext cx="243441" cy="394596"/>
            </a:xfrm>
            <a:prstGeom prst="rect">
              <a:avLst/>
            </a:prstGeom>
            <a:noFill/>
          </p:spPr>
          <p:txBody>
            <a:bodyPr wrap="square" rtlCol="0">
              <a:spAutoFit/>
            </a:bodyPr>
            <a:lstStyle/>
            <a:p>
              <a:pPr defTabSz="723966"/>
              <a:r>
                <a:rPr lang="en-CA" sz="1964" b="1" dirty="0">
                  <a:solidFill>
                    <a:srgbClr val="FFFFFF"/>
                  </a:solidFill>
                </a:rPr>
                <a:t>2</a:t>
              </a:r>
            </a:p>
          </p:txBody>
        </p:sp>
      </p:grpSp>
      <p:grpSp>
        <p:nvGrpSpPr>
          <p:cNvPr id="344" name="Group 343"/>
          <p:cNvGrpSpPr/>
          <p:nvPr userDrawn="1"/>
        </p:nvGrpSpPr>
        <p:grpSpPr>
          <a:xfrm>
            <a:off x="373173" y="5821800"/>
            <a:ext cx="407964" cy="422037"/>
            <a:chOff x="5159011" y="3985346"/>
            <a:chExt cx="407963" cy="422038"/>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3966"/>
              <a:endParaRPr lang="en-CA" sz="1964">
                <a:solidFill>
                  <a:prstClr val="white"/>
                </a:solidFill>
              </a:endParaRPr>
            </a:p>
          </p:txBody>
        </p:sp>
        <p:sp>
          <p:nvSpPr>
            <p:cNvPr id="346" name="TextBox 345"/>
            <p:cNvSpPr txBox="1"/>
            <p:nvPr userDrawn="1"/>
          </p:nvSpPr>
          <p:spPr>
            <a:xfrm>
              <a:off x="5209534" y="4012788"/>
              <a:ext cx="243441" cy="394596"/>
            </a:xfrm>
            <a:prstGeom prst="rect">
              <a:avLst/>
            </a:prstGeom>
            <a:noFill/>
          </p:spPr>
          <p:txBody>
            <a:bodyPr wrap="square" rtlCol="0">
              <a:spAutoFit/>
            </a:bodyPr>
            <a:lstStyle/>
            <a:p>
              <a:pPr defTabSz="723966"/>
              <a:r>
                <a:rPr lang="en-CA" sz="1964" b="1" dirty="0">
                  <a:solidFill>
                    <a:srgbClr val="FFFFFF"/>
                  </a:solidFill>
                </a:rPr>
                <a:t>3</a:t>
              </a:r>
            </a:p>
          </p:txBody>
        </p:sp>
      </p:grpSp>
      <p:sp>
        <p:nvSpPr>
          <p:cNvPr id="14" name="Freeform 5"/>
          <p:cNvSpPr>
            <a:spLocks/>
          </p:cNvSpPr>
          <p:nvPr userDrawn="1"/>
        </p:nvSpPr>
        <p:spPr bwMode="auto">
          <a:xfrm>
            <a:off x="4824413" y="654051"/>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5" name="Group 14"/>
          <p:cNvGrpSpPr/>
          <p:nvPr userDrawn="1"/>
        </p:nvGrpSpPr>
        <p:grpSpPr>
          <a:xfrm>
            <a:off x="6303964" y="2513014"/>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8" name="Freeform 8"/>
          <p:cNvSpPr>
            <a:spLocks/>
          </p:cNvSpPr>
          <p:nvPr userDrawn="1"/>
        </p:nvSpPr>
        <p:spPr bwMode="auto">
          <a:xfrm>
            <a:off x="5357814" y="2949576"/>
            <a:ext cx="146049"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9" name="Freeform 9"/>
          <p:cNvSpPr>
            <a:spLocks/>
          </p:cNvSpPr>
          <p:nvPr userDrawn="1"/>
        </p:nvSpPr>
        <p:spPr bwMode="auto">
          <a:xfrm>
            <a:off x="5299075" y="3125789"/>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0" name="Freeform 10"/>
          <p:cNvSpPr>
            <a:spLocks/>
          </p:cNvSpPr>
          <p:nvPr userDrawn="1"/>
        </p:nvSpPr>
        <p:spPr bwMode="auto">
          <a:xfrm>
            <a:off x="5272088" y="2998790"/>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1" name="Freeform 11"/>
          <p:cNvSpPr>
            <a:spLocks noEditPoints="1"/>
          </p:cNvSpPr>
          <p:nvPr userDrawn="1"/>
        </p:nvSpPr>
        <p:spPr bwMode="auto">
          <a:xfrm>
            <a:off x="5241926" y="739777"/>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2" name="Freeform 12"/>
          <p:cNvSpPr>
            <a:spLocks/>
          </p:cNvSpPr>
          <p:nvPr userDrawn="1"/>
        </p:nvSpPr>
        <p:spPr bwMode="auto">
          <a:xfrm>
            <a:off x="4244976" y="758826"/>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3" name="Freeform 13"/>
          <p:cNvSpPr>
            <a:spLocks noEditPoints="1"/>
          </p:cNvSpPr>
          <p:nvPr userDrawn="1"/>
        </p:nvSpPr>
        <p:spPr bwMode="auto">
          <a:xfrm>
            <a:off x="2924176"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4" name="Group 23"/>
          <p:cNvGrpSpPr/>
          <p:nvPr userDrawn="1"/>
        </p:nvGrpSpPr>
        <p:grpSpPr>
          <a:xfrm>
            <a:off x="3449639" y="692151"/>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32" name="Freeform 21"/>
          <p:cNvSpPr>
            <a:spLocks noEditPoints="1"/>
          </p:cNvSpPr>
          <p:nvPr userDrawn="1"/>
        </p:nvSpPr>
        <p:spPr bwMode="auto">
          <a:xfrm>
            <a:off x="5657852"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33" name="Freeform 22"/>
          <p:cNvSpPr>
            <a:spLocks noEditPoints="1"/>
          </p:cNvSpPr>
          <p:nvPr userDrawn="1"/>
        </p:nvSpPr>
        <p:spPr bwMode="auto">
          <a:xfrm>
            <a:off x="4298950" y="2392364"/>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34" name="Group 33"/>
          <p:cNvGrpSpPr/>
          <p:nvPr userDrawn="1"/>
        </p:nvGrpSpPr>
        <p:grpSpPr>
          <a:xfrm>
            <a:off x="6064250" y="1249365"/>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38" name="Freeform 26"/>
          <p:cNvSpPr>
            <a:spLocks/>
          </p:cNvSpPr>
          <p:nvPr userDrawn="1"/>
        </p:nvSpPr>
        <p:spPr bwMode="auto">
          <a:xfrm>
            <a:off x="4283076" y="1782764"/>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43" name="Group 42"/>
          <p:cNvGrpSpPr/>
          <p:nvPr userDrawn="1"/>
        </p:nvGrpSpPr>
        <p:grpSpPr>
          <a:xfrm>
            <a:off x="4819651" y="1831977"/>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59" name="Group 58"/>
          <p:cNvGrpSpPr/>
          <p:nvPr userDrawn="1"/>
        </p:nvGrpSpPr>
        <p:grpSpPr>
          <a:xfrm>
            <a:off x="5337176" y="1831977"/>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76" name="Freeform 61"/>
          <p:cNvSpPr>
            <a:spLocks noEditPoints="1"/>
          </p:cNvSpPr>
          <p:nvPr userDrawn="1"/>
        </p:nvSpPr>
        <p:spPr bwMode="auto">
          <a:xfrm>
            <a:off x="5514976"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78" name="Oval 63"/>
          <p:cNvSpPr>
            <a:spLocks noChangeArrowheads="1"/>
          </p:cNvSpPr>
          <p:nvPr userDrawn="1"/>
        </p:nvSpPr>
        <p:spPr bwMode="auto">
          <a:xfrm>
            <a:off x="4159251" y="1589089"/>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84" name="Group 83"/>
          <p:cNvGrpSpPr/>
          <p:nvPr userDrawn="1"/>
        </p:nvGrpSpPr>
        <p:grpSpPr>
          <a:xfrm>
            <a:off x="3194049" y="1724026"/>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89" name="Group 88"/>
          <p:cNvGrpSpPr/>
          <p:nvPr userDrawn="1"/>
        </p:nvGrpSpPr>
        <p:grpSpPr>
          <a:xfrm>
            <a:off x="6180139"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98" name="Freeform 80"/>
          <p:cNvSpPr>
            <a:spLocks/>
          </p:cNvSpPr>
          <p:nvPr userDrawn="1"/>
        </p:nvSpPr>
        <p:spPr bwMode="auto">
          <a:xfrm>
            <a:off x="6396037"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99" name="Group 98"/>
          <p:cNvGrpSpPr/>
          <p:nvPr userDrawn="1"/>
        </p:nvGrpSpPr>
        <p:grpSpPr>
          <a:xfrm>
            <a:off x="4956176" y="2465389"/>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08" name="Freeform 89"/>
          <p:cNvSpPr>
            <a:spLocks noEditPoints="1"/>
          </p:cNvSpPr>
          <p:nvPr userDrawn="1"/>
        </p:nvSpPr>
        <p:spPr bwMode="auto">
          <a:xfrm>
            <a:off x="5110163" y="1287464"/>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09" name="Freeform 92"/>
          <p:cNvSpPr>
            <a:spLocks/>
          </p:cNvSpPr>
          <p:nvPr userDrawn="1"/>
        </p:nvSpPr>
        <p:spPr bwMode="auto">
          <a:xfrm>
            <a:off x="4511675" y="977902"/>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10" name="Freeform 93"/>
          <p:cNvSpPr>
            <a:spLocks/>
          </p:cNvSpPr>
          <p:nvPr userDrawn="1"/>
        </p:nvSpPr>
        <p:spPr bwMode="auto">
          <a:xfrm>
            <a:off x="2889250" y="2655890"/>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11" name="Freeform 94"/>
          <p:cNvSpPr>
            <a:spLocks noEditPoints="1"/>
          </p:cNvSpPr>
          <p:nvPr userDrawn="1"/>
        </p:nvSpPr>
        <p:spPr bwMode="auto">
          <a:xfrm>
            <a:off x="1958977" y="1349377"/>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12" name="Group 111"/>
          <p:cNvGrpSpPr/>
          <p:nvPr userDrawn="1"/>
        </p:nvGrpSpPr>
        <p:grpSpPr>
          <a:xfrm>
            <a:off x="5932488" y="708027"/>
            <a:ext cx="36353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16" name="Group 115"/>
          <p:cNvGrpSpPr/>
          <p:nvPr userDrawn="1"/>
        </p:nvGrpSpPr>
        <p:grpSpPr>
          <a:xfrm>
            <a:off x="3406776"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20" name="Group 119"/>
          <p:cNvGrpSpPr/>
          <p:nvPr userDrawn="1"/>
        </p:nvGrpSpPr>
        <p:grpSpPr>
          <a:xfrm>
            <a:off x="2136775" y="796927"/>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24" name="Freeform 104"/>
          <p:cNvSpPr>
            <a:spLocks/>
          </p:cNvSpPr>
          <p:nvPr userDrawn="1"/>
        </p:nvSpPr>
        <p:spPr bwMode="auto">
          <a:xfrm>
            <a:off x="4341814" y="2867027"/>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25" name="Freeform 105"/>
          <p:cNvSpPr>
            <a:spLocks/>
          </p:cNvSpPr>
          <p:nvPr userDrawn="1"/>
        </p:nvSpPr>
        <p:spPr bwMode="auto">
          <a:xfrm>
            <a:off x="3843338" y="2578101"/>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26" name="Freeform 106"/>
          <p:cNvSpPr>
            <a:spLocks noEditPoints="1"/>
          </p:cNvSpPr>
          <p:nvPr userDrawn="1"/>
        </p:nvSpPr>
        <p:spPr bwMode="auto">
          <a:xfrm>
            <a:off x="1920876" y="2184401"/>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27" name="Freeform 107"/>
          <p:cNvSpPr>
            <a:spLocks noEditPoints="1"/>
          </p:cNvSpPr>
          <p:nvPr userDrawn="1"/>
        </p:nvSpPr>
        <p:spPr bwMode="auto">
          <a:xfrm>
            <a:off x="3662364" y="1847852"/>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28" name="Freeform 108"/>
          <p:cNvSpPr>
            <a:spLocks/>
          </p:cNvSpPr>
          <p:nvPr userDrawn="1"/>
        </p:nvSpPr>
        <p:spPr bwMode="auto">
          <a:xfrm>
            <a:off x="1878013" y="1712914"/>
            <a:ext cx="533401"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29" name="Freeform 109"/>
          <p:cNvSpPr>
            <a:spLocks noEditPoints="1"/>
          </p:cNvSpPr>
          <p:nvPr userDrawn="1"/>
        </p:nvSpPr>
        <p:spPr bwMode="auto">
          <a:xfrm>
            <a:off x="2781300" y="735015"/>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30" name="Group 129"/>
          <p:cNvGrpSpPr/>
          <p:nvPr userDrawn="1"/>
        </p:nvGrpSpPr>
        <p:grpSpPr>
          <a:xfrm>
            <a:off x="3368676" y="2287589"/>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34" name="Freeform 113"/>
          <p:cNvSpPr>
            <a:spLocks/>
          </p:cNvSpPr>
          <p:nvPr userDrawn="1"/>
        </p:nvSpPr>
        <p:spPr bwMode="auto">
          <a:xfrm>
            <a:off x="2425701"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35" name="Freeform 114"/>
          <p:cNvSpPr>
            <a:spLocks/>
          </p:cNvSpPr>
          <p:nvPr userDrawn="1"/>
        </p:nvSpPr>
        <p:spPr bwMode="auto">
          <a:xfrm>
            <a:off x="5581651" y="2287589"/>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36" name="Freeform 115"/>
          <p:cNvSpPr>
            <a:spLocks/>
          </p:cNvSpPr>
          <p:nvPr userDrawn="1"/>
        </p:nvSpPr>
        <p:spPr bwMode="auto">
          <a:xfrm>
            <a:off x="5461000" y="2613026"/>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37" name="Freeform 116"/>
          <p:cNvSpPr>
            <a:spLocks/>
          </p:cNvSpPr>
          <p:nvPr userDrawn="1"/>
        </p:nvSpPr>
        <p:spPr bwMode="auto">
          <a:xfrm>
            <a:off x="4786314" y="2971801"/>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38" name="Freeform 117"/>
          <p:cNvSpPr>
            <a:spLocks noEditPoints="1"/>
          </p:cNvSpPr>
          <p:nvPr userDrawn="1"/>
        </p:nvSpPr>
        <p:spPr bwMode="auto">
          <a:xfrm>
            <a:off x="2314576" y="2006601"/>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39" name="Freeform 118"/>
          <p:cNvSpPr>
            <a:spLocks noEditPoints="1"/>
          </p:cNvSpPr>
          <p:nvPr userDrawn="1"/>
        </p:nvSpPr>
        <p:spPr bwMode="auto">
          <a:xfrm>
            <a:off x="2554288" y="2373314"/>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1" name="Freeform 120"/>
          <p:cNvSpPr>
            <a:spLocks noEditPoints="1"/>
          </p:cNvSpPr>
          <p:nvPr userDrawn="1"/>
        </p:nvSpPr>
        <p:spPr bwMode="auto">
          <a:xfrm>
            <a:off x="3390901"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2" name="Freeform 121"/>
          <p:cNvSpPr>
            <a:spLocks noEditPoints="1"/>
          </p:cNvSpPr>
          <p:nvPr userDrawn="1"/>
        </p:nvSpPr>
        <p:spPr bwMode="auto">
          <a:xfrm>
            <a:off x="5318126" y="3405189"/>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3" name="Freeform 122"/>
          <p:cNvSpPr>
            <a:spLocks noEditPoints="1"/>
          </p:cNvSpPr>
          <p:nvPr userDrawn="1"/>
        </p:nvSpPr>
        <p:spPr bwMode="auto">
          <a:xfrm>
            <a:off x="5854701"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44" name="Group 143"/>
          <p:cNvGrpSpPr/>
          <p:nvPr userDrawn="1"/>
        </p:nvGrpSpPr>
        <p:grpSpPr>
          <a:xfrm>
            <a:off x="7372351" y="2392364"/>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47" name="Freeform 125"/>
          <p:cNvSpPr>
            <a:spLocks noEditPoints="1"/>
          </p:cNvSpPr>
          <p:nvPr userDrawn="1"/>
        </p:nvSpPr>
        <p:spPr bwMode="auto">
          <a:xfrm>
            <a:off x="2619375" y="3184526"/>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8" name="Freeform 126"/>
          <p:cNvSpPr>
            <a:spLocks noEditPoints="1"/>
          </p:cNvSpPr>
          <p:nvPr userDrawn="1"/>
        </p:nvSpPr>
        <p:spPr bwMode="auto">
          <a:xfrm>
            <a:off x="7453314" y="1839915"/>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49" name="Freeform 127"/>
          <p:cNvSpPr>
            <a:spLocks noEditPoints="1"/>
          </p:cNvSpPr>
          <p:nvPr userDrawn="1"/>
        </p:nvSpPr>
        <p:spPr bwMode="auto">
          <a:xfrm>
            <a:off x="2185989"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50" name="Group 149"/>
          <p:cNvGrpSpPr/>
          <p:nvPr userDrawn="1"/>
        </p:nvGrpSpPr>
        <p:grpSpPr>
          <a:xfrm>
            <a:off x="7221538" y="2921001"/>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57" name="Group 156"/>
          <p:cNvGrpSpPr/>
          <p:nvPr userDrawn="1"/>
        </p:nvGrpSpPr>
        <p:grpSpPr>
          <a:xfrm>
            <a:off x="1862140" y="2570165"/>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63" name="Freeform 137"/>
          <p:cNvSpPr>
            <a:spLocks/>
          </p:cNvSpPr>
          <p:nvPr userDrawn="1"/>
        </p:nvSpPr>
        <p:spPr bwMode="auto">
          <a:xfrm>
            <a:off x="7264401" y="715964"/>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64" name="Freeform 138"/>
          <p:cNvSpPr>
            <a:spLocks noEditPoints="1"/>
          </p:cNvSpPr>
          <p:nvPr userDrawn="1"/>
        </p:nvSpPr>
        <p:spPr bwMode="auto">
          <a:xfrm>
            <a:off x="4476751" y="1414464"/>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65" name="Group 164"/>
          <p:cNvGrpSpPr/>
          <p:nvPr userDrawn="1"/>
        </p:nvGrpSpPr>
        <p:grpSpPr>
          <a:xfrm>
            <a:off x="2581276"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75" name="Group 174"/>
          <p:cNvGrpSpPr/>
          <p:nvPr userDrawn="1"/>
        </p:nvGrpSpPr>
        <p:grpSpPr>
          <a:xfrm>
            <a:off x="6916739" y="4011614"/>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78" name="Freeform 149"/>
          <p:cNvSpPr>
            <a:spLocks noEditPoints="1"/>
          </p:cNvSpPr>
          <p:nvPr userDrawn="1"/>
        </p:nvSpPr>
        <p:spPr bwMode="auto">
          <a:xfrm>
            <a:off x="7585077" y="4003677"/>
            <a:ext cx="296862"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79" name="Rectangle 150"/>
          <p:cNvSpPr>
            <a:spLocks noChangeArrowheads="1"/>
          </p:cNvSpPr>
          <p:nvPr userDrawn="1"/>
        </p:nvSpPr>
        <p:spPr bwMode="auto">
          <a:xfrm>
            <a:off x="7705726" y="4057651"/>
            <a:ext cx="95249"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0" name="Rectangle 151"/>
          <p:cNvSpPr>
            <a:spLocks noChangeArrowheads="1"/>
          </p:cNvSpPr>
          <p:nvPr userDrawn="1"/>
        </p:nvSpPr>
        <p:spPr bwMode="auto">
          <a:xfrm>
            <a:off x="7623176"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1" name="Rectangle 152"/>
          <p:cNvSpPr>
            <a:spLocks noChangeArrowheads="1"/>
          </p:cNvSpPr>
          <p:nvPr userDrawn="1"/>
        </p:nvSpPr>
        <p:spPr bwMode="auto">
          <a:xfrm>
            <a:off x="7623176" y="4170364"/>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2" name="Freeform 153"/>
          <p:cNvSpPr>
            <a:spLocks/>
          </p:cNvSpPr>
          <p:nvPr userDrawn="1"/>
        </p:nvSpPr>
        <p:spPr bwMode="auto">
          <a:xfrm>
            <a:off x="7724776" y="4254502"/>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3" name="Freeform 154"/>
          <p:cNvSpPr>
            <a:spLocks noEditPoints="1"/>
          </p:cNvSpPr>
          <p:nvPr userDrawn="1"/>
        </p:nvSpPr>
        <p:spPr bwMode="auto">
          <a:xfrm>
            <a:off x="8310564"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4" name="Freeform 155"/>
          <p:cNvSpPr>
            <a:spLocks noEditPoints="1"/>
          </p:cNvSpPr>
          <p:nvPr userDrawn="1"/>
        </p:nvSpPr>
        <p:spPr bwMode="auto">
          <a:xfrm>
            <a:off x="8423277"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5" name="Freeform 156"/>
          <p:cNvSpPr>
            <a:spLocks noEditPoints="1"/>
          </p:cNvSpPr>
          <p:nvPr userDrawn="1"/>
        </p:nvSpPr>
        <p:spPr bwMode="auto">
          <a:xfrm>
            <a:off x="1870076" y="4054476"/>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6" name="Freeform 157"/>
          <p:cNvSpPr>
            <a:spLocks noEditPoints="1"/>
          </p:cNvSpPr>
          <p:nvPr userDrawn="1"/>
        </p:nvSpPr>
        <p:spPr bwMode="auto">
          <a:xfrm>
            <a:off x="4554539"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187" name="Freeform 160"/>
          <p:cNvSpPr>
            <a:spLocks noEditPoints="1"/>
          </p:cNvSpPr>
          <p:nvPr userDrawn="1"/>
        </p:nvSpPr>
        <p:spPr bwMode="auto">
          <a:xfrm>
            <a:off x="3840163" y="3917951"/>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88" name="Group 187"/>
          <p:cNvGrpSpPr/>
          <p:nvPr userDrawn="1"/>
        </p:nvGrpSpPr>
        <p:grpSpPr>
          <a:xfrm>
            <a:off x="7867650" y="673101"/>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192" name="Freeform 164"/>
          <p:cNvSpPr>
            <a:spLocks noEditPoints="1"/>
          </p:cNvSpPr>
          <p:nvPr userDrawn="1"/>
        </p:nvSpPr>
        <p:spPr bwMode="auto">
          <a:xfrm>
            <a:off x="6480177"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193" name="Group 192"/>
          <p:cNvGrpSpPr/>
          <p:nvPr userDrawn="1"/>
        </p:nvGrpSpPr>
        <p:grpSpPr>
          <a:xfrm>
            <a:off x="8531226"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01" name="Group 200"/>
          <p:cNvGrpSpPr/>
          <p:nvPr userDrawn="1"/>
        </p:nvGrpSpPr>
        <p:grpSpPr>
          <a:xfrm>
            <a:off x="8210551" y="3883027"/>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05" name="Group 204"/>
          <p:cNvGrpSpPr/>
          <p:nvPr userDrawn="1"/>
        </p:nvGrpSpPr>
        <p:grpSpPr>
          <a:xfrm>
            <a:off x="7554913" y="1314451"/>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210" name="Freeform 178"/>
          <p:cNvSpPr>
            <a:spLocks noEditPoints="1"/>
          </p:cNvSpPr>
          <p:nvPr userDrawn="1"/>
        </p:nvSpPr>
        <p:spPr bwMode="auto">
          <a:xfrm>
            <a:off x="5719763" y="4003676"/>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12" name="Freeform 180"/>
          <p:cNvSpPr>
            <a:spLocks noEditPoints="1"/>
          </p:cNvSpPr>
          <p:nvPr userDrawn="1"/>
        </p:nvSpPr>
        <p:spPr bwMode="auto">
          <a:xfrm>
            <a:off x="7612063" y="2349502"/>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224" name="Freeform 191"/>
          <p:cNvSpPr>
            <a:spLocks/>
          </p:cNvSpPr>
          <p:nvPr userDrawn="1"/>
        </p:nvSpPr>
        <p:spPr bwMode="auto">
          <a:xfrm>
            <a:off x="3514725" y="3575052"/>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26" name="Group 225"/>
          <p:cNvGrpSpPr/>
          <p:nvPr userDrawn="1"/>
        </p:nvGrpSpPr>
        <p:grpSpPr>
          <a:xfrm>
            <a:off x="7732714" y="3551239"/>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230" name="Freeform 196"/>
          <p:cNvSpPr>
            <a:spLocks noEditPoints="1"/>
          </p:cNvSpPr>
          <p:nvPr userDrawn="1"/>
        </p:nvSpPr>
        <p:spPr bwMode="auto">
          <a:xfrm>
            <a:off x="8450264"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sp>
        <p:nvSpPr>
          <p:cNvPr id="232" name="Freeform 198"/>
          <p:cNvSpPr>
            <a:spLocks/>
          </p:cNvSpPr>
          <p:nvPr userDrawn="1"/>
        </p:nvSpPr>
        <p:spPr bwMode="auto">
          <a:xfrm>
            <a:off x="2970214" y="3860801"/>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33" name="Group 232"/>
          <p:cNvGrpSpPr/>
          <p:nvPr userDrawn="1"/>
        </p:nvGrpSpPr>
        <p:grpSpPr>
          <a:xfrm>
            <a:off x="4337051"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36" name="Group 235"/>
          <p:cNvGrpSpPr/>
          <p:nvPr userDrawn="1"/>
        </p:nvGrpSpPr>
        <p:grpSpPr>
          <a:xfrm>
            <a:off x="7673976" y="2925765"/>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42" name="Group 241"/>
          <p:cNvGrpSpPr/>
          <p:nvPr userDrawn="1"/>
        </p:nvGrpSpPr>
        <p:grpSpPr>
          <a:xfrm>
            <a:off x="7835901" y="1778001"/>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45" name="Group 244"/>
          <p:cNvGrpSpPr/>
          <p:nvPr userDrawn="1"/>
        </p:nvGrpSpPr>
        <p:grpSpPr>
          <a:xfrm>
            <a:off x="6727826" y="1284289"/>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50" name="Group 249"/>
          <p:cNvGrpSpPr/>
          <p:nvPr userDrawn="1"/>
        </p:nvGrpSpPr>
        <p:grpSpPr>
          <a:xfrm>
            <a:off x="5248276"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58" name="Group 257"/>
          <p:cNvGrpSpPr/>
          <p:nvPr userDrawn="1"/>
        </p:nvGrpSpPr>
        <p:grpSpPr>
          <a:xfrm>
            <a:off x="5040314" y="4292600"/>
            <a:ext cx="220662"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61" name="Group 260"/>
          <p:cNvGrpSpPr/>
          <p:nvPr userDrawn="1"/>
        </p:nvGrpSpPr>
        <p:grpSpPr>
          <a:xfrm>
            <a:off x="6762751" y="1933576"/>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
        <p:nvSpPr>
          <p:cNvPr id="269" name="Freeform 229"/>
          <p:cNvSpPr>
            <a:spLocks noEditPoints="1"/>
          </p:cNvSpPr>
          <p:nvPr userDrawn="1"/>
        </p:nvSpPr>
        <p:spPr bwMode="auto">
          <a:xfrm>
            <a:off x="6905625" y="3378201"/>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pPr defTabSz="723966"/>
            <a:endParaRPr lang="en-CA" sz="1964">
              <a:solidFill>
                <a:prstClr val="black"/>
              </a:solidFill>
            </a:endParaRPr>
          </a:p>
        </p:txBody>
      </p:sp>
      <p:grpSp>
        <p:nvGrpSpPr>
          <p:cNvPr id="270" name="Group 269"/>
          <p:cNvGrpSpPr/>
          <p:nvPr userDrawn="1"/>
        </p:nvGrpSpPr>
        <p:grpSpPr>
          <a:xfrm>
            <a:off x="6716713" y="2667000"/>
            <a:ext cx="41751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grpSp>
        <p:nvGrpSpPr>
          <p:cNvPr id="274" name="Group 273"/>
          <p:cNvGrpSpPr/>
          <p:nvPr userDrawn="1"/>
        </p:nvGrpSpPr>
        <p:grpSpPr>
          <a:xfrm>
            <a:off x="6705602" y="781051"/>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3966"/>
              <a:endParaRPr lang="en-CA" sz="1964">
                <a:solidFill>
                  <a:prstClr val="black"/>
                </a:solidFill>
              </a:endParaRPr>
            </a:p>
          </p:txBody>
        </p:sp>
      </p:grpSp>
    </p:spTree>
    <p:extLst>
      <p:ext uri="{BB962C8B-B14F-4D97-AF65-F5344CB8AC3E}">
        <p14:creationId xmlns:p14="http://schemas.microsoft.com/office/powerpoint/2010/main" val="106726457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2932" y="253154"/>
            <a:ext cx="7958137" cy="1068386"/>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723966"/>
            <a:fld id="{0B501D18-93EC-4D08-9C92-419904306A89}" type="datetimeFigureOut">
              <a:rPr lang="en-CA" sz="1425" smtClean="0">
                <a:solidFill>
                  <a:prstClr val="black"/>
                </a:solidFill>
              </a:rPr>
              <a:pPr defTabSz="723966"/>
              <a:t>2020-08-18</a:t>
            </a:fld>
            <a:endParaRPr lang="en-CA" sz="1425">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723966"/>
            <a:endParaRPr lang="en-CA" sz="1425">
              <a:solidFill>
                <a:prstClr val="black"/>
              </a:solidFill>
            </a:endParaRPr>
          </a:p>
        </p:txBody>
      </p:sp>
      <p:sp>
        <p:nvSpPr>
          <p:cNvPr id="5" name="Slide Number Placeholder 4"/>
          <p:cNvSpPr>
            <a:spLocks noGrp="1"/>
          </p:cNvSpPr>
          <p:nvPr>
            <p:ph type="sldNum" sz="quarter" idx="12"/>
          </p:nvPr>
        </p:nvSpPr>
        <p:spPr/>
        <p:txBody>
          <a:bodyPr/>
          <a:lstStyle/>
          <a:p>
            <a:fld id="{54B07D99-D461-4C49-83BD-86150019FCE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694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12459" y="6525344"/>
            <a:ext cx="419641" cy="365125"/>
          </a:xfrm>
        </p:spPr>
        <p:txBody>
          <a:bodyPr/>
          <a:lstStyle>
            <a:lvl1pPr>
              <a:defRPr sz="800"/>
            </a:lvl1pPr>
          </a:lstStyle>
          <a:p>
            <a:fld id="{32D4B517-E49B-41B6-9DBC-23634E0F1CDC}" type="slidenum">
              <a:rPr lang="en-CA" smtClean="0"/>
              <a:pPr/>
              <a:t>‹#›</a:t>
            </a:fld>
            <a:endParaRPr lang="en-CA" dirty="0"/>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76456" y="6497864"/>
            <a:ext cx="454732" cy="365125"/>
          </a:xfrm>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a:t>This is</a:t>
            </a:r>
            <a:r>
              <a:rPr lang="en-CA" sz="1200" baseline="0" dirty="0"/>
              <a:t> the sample</a:t>
            </a:r>
            <a:br>
              <a:rPr lang="en-CA" sz="1200" baseline="0" dirty="0"/>
            </a:br>
            <a:r>
              <a:rPr lang="en-CA" sz="1200" baseline="0" dirty="0"/>
              <a:t>icon page.</a:t>
            </a:r>
          </a:p>
          <a:p>
            <a:endParaRPr lang="en-CA" sz="1200" dirty="0"/>
          </a:p>
          <a:p>
            <a:r>
              <a:rPr lang="en-CA" sz="1200" dirty="0"/>
              <a:t>It features a </a:t>
            </a:r>
            <a:br>
              <a:rPr lang="en-CA" sz="1200" baseline="0" dirty="0"/>
            </a:br>
            <a:r>
              <a:rPr lang="en-CA" sz="1200" baseline="0" dirty="0"/>
              <a:t>selection of symbols</a:t>
            </a:r>
            <a:br>
              <a:rPr lang="en-CA" sz="1200" baseline="0" dirty="0"/>
            </a:br>
            <a:r>
              <a:rPr lang="en-CA" sz="1200" baseline="0" dirty="0"/>
              <a:t>for use in your presentation.</a:t>
            </a:r>
          </a:p>
          <a:p>
            <a:endParaRPr lang="en-CA" sz="1200" baseline="0" dirty="0"/>
          </a:p>
          <a:p>
            <a:r>
              <a:rPr lang="en-CA" sz="1200" baseline="0" dirty="0"/>
              <a:t>To use a particular symbol, simply go to the </a:t>
            </a:r>
            <a:r>
              <a:rPr lang="en-CA" sz="1200" b="1" baseline="0" dirty="0"/>
              <a:t>(1) View </a:t>
            </a:r>
            <a:r>
              <a:rPr lang="en-CA" sz="1200" baseline="0" dirty="0"/>
              <a:t>Tab and select </a:t>
            </a:r>
            <a:r>
              <a:rPr lang="en-CA" sz="1200" b="1" baseline="0" dirty="0"/>
              <a:t>Slide Master (2)</a:t>
            </a:r>
            <a:r>
              <a:rPr lang="en-CA" sz="1200" baseline="0" dirty="0"/>
              <a:t>. Navigate to the last layout and select the icon(s) you would like to use. Copy them, return to </a:t>
            </a:r>
            <a:r>
              <a:rPr lang="en-CA" sz="1200" b="1" baseline="0" dirty="0"/>
              <a:t>(3) Normal</a:t>
            </a:r>
            <a:r>
              <a:rPr lang="en-CA" sz="1200" baseline="0" dirty="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3</a:t>
              </a: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p:spPr>
        <p:txBody>
          <a:bodyPr/>
          <a:lstStyle>
            <a:lvl1pPr>
              <a:defRPr>
                <a:solidFill>
                  <a:schemeClr val="tx1">
                    <a:lumMod val="85000"/>
                    <a:lumOff val="15000"/>
                  </a:schemeClr>
                </a:solidFill>
                <a:latin typeface="+mj-lt"/>
              </a:defRPr>
            </a:lvl1pPr>
          </a:lstStyle>
          <a:p>
            <a:r>
              <a:rPr lang="en-US" dirty="0"/>
              <a:t>Click to edit Master title style</a:t>
            </a:r>
            <a:endParaRPr lang="en-CA" dirty="0"/>
          </a:p>
        </p:txBody>
      </p:sp>
    </p:spTree>
    <p:extLst>
      <p:ext uri="{BB962C8B-B14F-4D97-AF65-F5344CB8AC3E}">
        <p14:creationId xmlns:p14="http://schemas.microsoft.com/office/powerpoint/2010/main" val="422115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70" r:id="rId9"/>
    <p:sldLayoutId id="2147483671" r:id="rId10"/>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723966"/>
            <a:fld id="{32D4B517-E49B-41B6-9DBC-23634E0F1CDC}" type="slidenum">
              <a:rPr lang="en-CA" smtClean="0">
                <a:solidFill>
                  <a:prstClr val="black">
                    <a:tint val="75000"/>
                  </a:prstClr>
                </a:solidFill>
              </a:rPr>
              <a:pPr defTabSz="723966"/>
              <a:t>‹#›</a:t>
            </a:fld>
            <a:endParaRPr lang="en-CA">
              <a:solidFill>
                <a:prstClr val="black">
                  <a:tint val="75000"/>
                </a:prstClr>
              </a:solidFill>
            </a:endParaRPr>
          </a:p>
        </p:txBody>
      </p:sp>
      <p:sp>
        <p:nvSpPr>
          <p:cNvPr id="3" name="hl"/>
          <p:cNvSpPr txBox="1"/>
          <p:nvPr userDrawn="1"/>
        </p:nvSpPr>
        <p:spPr>
          <a:xfrm>
            <a:off x="0" y="1"/>
            <a:ext cx="9144000" cy="394595"/>
          </a:xfrm>
          <a:prstGeom prst="rect">
            <a:avLst/>
          </a:prstGeom>
          <a:noFill/>
        </p:spPr>
        <p:txBody>
          <a:bodyPr vert="horz" rtlCol="0">
            <a:spAutoFit/>
          </a:bodyPr>
          <a:lstStyle/>
          <a:p>
            <a:pPr defTabSz="723966"/>
            <a:endParaRPr lang="en-CA" sz="1964">
              <a:solidFill>
                <a:prstClr val="black"/>
              </a:solidFill>
            </a:endParaRPr>
          </a:p>
        </p:txBody>
      </p:sp>
    </p:spTree>
    <p:extLst>
      <p:ext uri="{BB962C8B-B14F-4D97-AF65-F5344CB8AC3E}">
        <p14:creationId xmlns:p14="http://schemas.microsoft.com/office/powerpoint/2010/main" val="395871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369" rtl="0" eaLnBrk="1" latinLnBrk="0" hangingPunct="1">
        <a:spcBef>
          <a:spcPct val="0"/>
        </a:spcBef>
        <a:buNone/>
        <a:defRPr sz="4399" kern="1200">
          <a:solidFill>
            <a:schemeClr val="tx1"/>
          </a:solidFill>
          <a:latin typeface="+mj-lt"/>
          <a:ea typeface="+mj-ea"/>
          <a:cs typeface="+mj-cs"/>
        </a:defRPr>
      </a:lvl1pPr>
    </p:titleStyle>
    <p:bodyStyle>
      <a:lvl1pPr marL="342889" indent="-342889" algn="l" defTabSz="9143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25" indent="-285740" algn="l" defTabSz="9143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62" indent="-228592" algn="l" defTabSz="9143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46"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30"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15"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00"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84"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68" indent="-228592" algn="l" defTabSz="9143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9" rtl="0" eaLnBrk="1" latinLnBrk="0" hangingPunct="1">
        <a:defRPr sz="1800" kern="1200">
          <a:solidFill>
            <a:schemeClr val="tx1"/>
          </a:solidFill>
          <a:latin typeface="+mn-lt"/>
          <a:ea typeface="+mn-ea"/>
          <a:cs typeface="+mn-cs"/>
        </a:defRPr>
      </a:lvl1pPr>
      <a:lvl2pPr marL="457184"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3" algn="l" defTabSz="914369" rtl="0" eaLnBrk="1" latinLnBrk="0" hangingPunct="1">
        <a:defRPr sz="1800" kern="1200">
          <a:solidFill>
            <a:schemeClr val="tx1"/>
          </a:solidFill>
          <a:latin typeface="+mn-lt"/>
          <a:ea typeface="+mn-ea"/>
          <a:cs typeface="+mn-cs"/>
        </a:defRPr>
      </a:lvl4pPr>
      <a:lvl5pPr marL="1828739" algn="l" defTabSz="914369" rtl="0" eaLnBrk="1" latinLnBrk="0" hangingPunct="1">
        <a:defRPr sz="1800" kern="1200">
          <a:solidFill>
            <a:schemeClr val="tx1"/>
          </a:solidFill>
          <a:latin typeface="+mn-lt"/>
          <a:ea typeface="+mn-ea"/>
          <a:cs typeface="+mn-cs"/>
        </a:defRPr>
      </a:lvl5pPr>
      <a:lvl6pPr marL="2285923" algn="l" defTabSz="914369" rtl="0" eaLnBrk="1" latinLnBrk="0" hangingPunct="1">
        <a:defRPr sz="1800" kern="1200">
          <a:solidFill>
            <a:schemeClr val="tx1"/>
          </a:solidFill>
          <a:latin typeface="+mn-lt"/>
          <a:ea typeface="+mn-ea"/>
          <a:cs typeface="+mn-cs"/>
        </a:defRPr>
      </a:lvl6pPr>
      <a:lvl7pPr marL="2743107" algn="l" defTabSz="914369" rtl="0" eaLnBrk="1" latinLnBrk="0" hangingPunct="1">
        <a:defRPr sz="1800" kern="1200">
          <a:solidFill>
            <a:schemeClr val="tx1"/>
          </a:solidFill>
          <a:latin typeface="+mn-lt"/>
          <a:ea typeface="+mn-ea"/>
          <a:cs typeface="+mn-cs"/>
        </a:defRPr>
      </a:lvl7pPr>
      <a:lvl8pPr marL="3200292" algn="l" defTabSz="914369" rtl="0" eaLnBrk="1" latinLnBrk="0" hangingPunct="1">
        <a:defRPr sz="1800" kern="1200">
          <a:solidFill>
            <a:schemeClr val="tx1"/>
          </a:solidFill>
          <a:latin typeface="+mn-lt"/>
          <a:ea typeface="+mn-ea"/>
          <a:cs typeface="+mn-cs"/>
        </a:defRPr>
      </a:lvl8pPr>
      <a:lvl9pPr marL="3657476" algn="l" defTabSz="9143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2.emf"/><Relationship Id="rId5" Type="http://schemas.openxmlformats.org/officeDocument/2006/relationships/hyperlink" Target="https://www.canada.ca/en/government/system/digital-government/government-canada-digital-standards.html" TargetMode="External"/><Relationship Id="rId4" Type="http://schemas.openxmlformats.org/officeDocument/2006/relationships/hyperlink" Target="https://www.tbs-sct.gc.ca/pol/doc-eng.aspx?id=28108"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cyber.gc.ca/en/guidance/baseline-security-requirements-network-security-zones-government-canada-itsg-22" TargetMode="External"/><Relationship Id="rId3" Type="http://schemas.openxmlformats.org/officeDocument/2006/relationships/notesSlide" Target="../notesSlides/notesSlide18.xml"/><Relationship Id="rId7" Type="http://schemas.openxmlformats.org/officeDocument/2006/relationships/hyperlink" Target="https://github.com/canada-ca/PCTF-CCP" TargetMode="External"/><Relationship Id="rId12" Type="http://schemas.openxmlformats.org/officeDocument/2006/relationships/hyperlink" Target="https://www.tbs-sct.gc.ca/pol/doc-eng.aspx?id=32604" TargetMode="Externa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15.emf"/><Relationship Id="rId11" Type="http://schemas.openxmlformats.org/officeDocument/2006/relationships/hyperlink" Target="https://cyber.gc.ca/en/guidance/implementation-guidance-email-domain-protection" TargetMode="External"/><Relationship Id="rId5" Type="http://schemas.openxmlformats.org/officeDocument/2006/relationships/hyperlink" Target="https://cyber.gc.ca/en/guidance/it-security-risk-management-lifecycle-approach-itsg-33" TargetMode="External"/><Relationship Id="rId10" Type="http://schemas.openxmlformats.org/officeDocument/2006/relationships/hyperlink" Target="https://www.canada.ca/en/government/system/digital-government/modern-emerging-technologies/policy-implementation-notices/implementing-https-secure-web-connections-itpin.html" TargetMode="External"/><Relationship Id="rId4" Type="http://schemas.openxmlformats.org/officeDocument/2006/relationships/hyperlink" Target="https://www.gcpedia.gc.ca/wiki/Security_Categorization_Tool" TargetMode="External"/><Relationship Id="rId9" Type="http://schemas.openxmlformats.org/officeDocument/2006/relationships/hyperlink" Target="https://cyber.gc.ca/en/guidance/network-security-zoning-design-considerations-placement-services-within-zones-itsg-3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tbs-sct.gc.ca/pol/doc-eng.aspx?id=32592" TargetMode="External"/><Relationship Id="rId3" Type="http://schemas.openxmlformats.org/officeDocument/2006/relationships/notesSlide" Target="../notesSlides/notesSlide19.xml"/><Relationship Id="rId7" Type="http://schemas.openxmlformats.org/officeDocument/2006/relationships/hyperlink" Target="https://canada-ca.github.io/aia-eia-js/" TargetMode="Externa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5.emf"/><Relationship Id="rId5" Type="http://schemas.openxmlformats.org/officeDocument/2006/relationships/hyperlink" Target="https://cyber.gc.ca/en/contact-us" TargetMode="External"/><Relationship Id="rId10" Type="http://schemas.openxmlformats.org/officeDocument/2006/relationships/hyperlink" Target="https://www.ipc.on.ca/wp-content/uploads/Resources/7foundationalprinciples.pdf" TargetMode="External"/><Relationship Id="rId4" Type="http://schemas.openxmlformats.org/officeDocument/2006/relationships/hyperlink" Target="https://www.canada.ca/en/treasury-board-secretariat/services/access-information-privacy/security-identity-management/government-canada-cyber-security-event-management-plan.html" TargetMode="External"/><Relationship Id="rId9" Type="http://schemas.openxmlformats.org/officeDocument/2006/relationships/hyperlink" Target="https://www.canada.ca/en/government/system/digital-government/modern-emerging-technologies/responsible-use-ai/algorithmic-impact-assessment.html" TargetMode="External"/></Relationships>
</file>

<file path=ppt/slides/_rels/slide2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hyperlink" Target="https://gcconnex.gc.ca/file/view/67145504/gc-earb-2020-07-16-02a-tbs-service-digital-target-enterprise-architecture-white-paper-pdf?language=en" TargetMode="Externa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gcconnex.gc.ca/file/view/67145496/gc-earb-2020-07-16-02-tbs-service-digital-target-enterprise-architecture-and-updates-to-the-ea-framework-pdf?language=en" TargetMode="External"/><Relationship Id="rId5" Type="http://schemas.openxmlformats.org/officeDocument/2006/relationships/image" Target="../media/image16.png"/><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hyperlink" Target="http://service.ssc-spc.gc.ca/en/contact/partclisupport/client-execs" TargetMode="Externa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ervice.ssc-spc.gc.ca/en/services" TargetMode="Externa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hyperlink" Target="https://wiki.gccollab.ca/GC_EARB_Presenter_Template_%E2%80%93_SSC_Appendix_3_Guidelin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cconnex.gc.ca/file/download/5030310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5" name="Rectangle 17"/>
          <p:cNvSpPr txBox="1">
            <a:spLocks noChangeArrowheads="1"/>
          </p:cNvSpPr>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
        <p:nvSpPr>
          <p:cNvPr id="10" name="TextBox 9"/>
          <p:cNvSpPr txBox="1"/>
          <p:nvPr/>
        </p:nvSpPr>
        <p:spPr>
          <a:xfrm>
            <a:off x="435200" y="6544883"/>
            <a:ext cx="2448272" cy="338554"/>
          </a:xfrm>
          <a:prstGeom prst="rect">
            <a:avLst/>
          </a:prstGeom>
          <a:noFill/>
        </p:spPr>
        <p:txBody>
          <a:bodyPr wrap="square" rtlCol="0">
            <a:spAutoFit/>
          </a:bodyPr>
          <a:lstStyle/>
          <a:p>
            <a:r>
              <a:rPr lang="en-CA" sz="800" dirty="0"/>
              <a:t>Beta Release for Pilot</a:t>
            </a:r>
          </a:p>
          <a:p>
            <a:r>
              <a:rPr lang="en-CA" sz="800" dirty="0"/>
              <a:t>Last Updated  August 18, 2020</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1" name="Rectangle 20"/>
          <p:cNvSpPr/>
          <p:nvPr>
            <p:custDataLst>
              <p:tags r:id="rId1"/>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a:t>
            </a:r>
            <a:r>
              <a:rPr lang="en-US" sz="1200" dirty="0">
                <a:solidFill>
                  <a:schemeClr val="tx1">
                    <a:lumMod val="65000"/>
                    <a:lumOff val="35000"/>
                  </a:schemeClr>
                </a:solidFill>
              </a:rPr>
              <a:t>Endorsement</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Information</a:t>
            </a:r>
          </a:p>
        </p:txBody>
      </p:sp>
      <p:sp>
        <p:nvSpPr>
          <p:cNvPr id="22" name="Rectangle 21"/>
          <p:cNvSpPr/>
          <p:nvPr>
            <p:custDataLst>
              <p:tags r:id="rId2"/>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3" name="Rectangle 22"/>
          <p:cNvSpPr/>
          <p:nvPr>
            <p:custDataLst>
              <p:tags r:id="rId3"/>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24" name="Rectangle 23"/>
          <p:cNvSpPr/>
          <p:nvPr>
            <p:custDataLst>
              <p:tags r:id="rId4"/>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7" name="Title 1"/>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33" name="Rectangle 32"/>
          <p:cNvSpPr/>
          <p:nvPr>
            <p:custDataLst>
              <p:tags r:id="rId5"/>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a:t>
            </a:r>
            <a:r>
              <a:rPr lang="en-CA" sz="1200" dirty="0">
                <a:solidFill>
                  <a:schemeClr val="tx1">
                    <a:lumMod val="65000"/>
                    <a:lumOff val="35000"/>
                  </a:schemeClr>
                </a:solidFill>
              </a:rPr>
              <a:t>Initial</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Follow-up</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34" name="Rectangle 33"/>
          <p:cNvSpPr/>
          <p:nvPr>
            <p:custDataLst>
              <p:tags r:id="rId6"/>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solidFill>
                  <a:schemeClr val="bg1">
                    <a:lumMod val="50000"/>
                  </a:schemeClr>
                </a:solidFill>
              </a:rPr>
              <a:t>Department – Initiative Name</a:t>
            </a:r>
          </a:p>
          <a:p>
            <a:pPr algn="ctr"/>
            <a:r>
              <a:rPr lang="en-CA" b="1" dirty="0">
                <a:solidFill>
                  <a:schemeClr val="bg1">
                    <a:lumMod val="50000"/>
                  </a:schemeClr>
                </a:solidFill>
              </a:rPr>
              <a:t>(Date)</a:t>
            </a: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10</a:t>
            </a:fld>
            <a:endParaRPr lang="en-CA"/>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8" name="Title 5"/>
          <p:cNvSpPr>
            <a:spLocks noGrp="1"/>
          </p:cNvSpPr>
          <p:nvPr>
            <p:ph type="title"/>
          </p:nvPr>
        </p:nvSpPr>
        <p:spPr/>
        <p:txBody>
          <a:bodyPr/>
          <a:lstStyle/>
          <a:p>
            <a:r>
              <a:rPr lang="en-CA" dirty="0"/>
              <a:t>Environmental Scan and Analysis</a:t>
            </a:r>
          </a:p>
        </p:txBody>
      </p:sp>
    </p:spTree>
    <p:extLst>
      <p:ext uri="{BB962C8B-B14F-4D97-AF65-F5344CB8AC3E}">
        <p14:creationId xmlns:p14="http://schemas.microsoft.com/office/powerpoint/2010/main" val="269719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93614428"/>
              </p:ext>
            </p:extLst>
          </p:nvPr>
        </p:nvGraphicFramePr>
        <p:xfrm>
          <a:off x="333872" y="1328292"/>
          <a:ext cx="8522604" cy="1280160"/>
        </p:xfrm>
        <a:graphic>
          <a:graphicData uri="http://schemas.openxmlformats.org/drawingml/2006/table">
            <a:tbl>
              <a:tblPr>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10158143"/>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bg1">
                              <a:lumMod val="50000"/>
                            </a:schemeClr>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bg1">
                              <a:lumMod val="50000"/>
                            </a:schemeClr>
                          </a:solidFill>
                          <a:latin typeface="+mn-lt"/>
                          <a:ea typeface="+mn-ea"/>
                          <a:cs typeface="+mn-cs"/>
                        </a:rPr>
                        <a:t>PCRA:</a:t>
                      </a:r>
                    </a:p>
                    <a:p>
                      <a:pPr>
                        <a:tabLst>
                          <a:tab pos="398463" algn="l"/>
                          <a:tab pos="969963" algn="l"/>
                        </a:tabLst>
                      </a:pPr>
                      <a:r>
                        <a:rPr lang="en-CA" sz="1000" b="1" kern="1200" dirty="0">
                          <a:solidFill>
                            <a:schemeClr val="bg1">
                              <a:lumMod val="50000"/>
                            </a:schemeClr>
                          </a:solidFill>
                          <a:latin typeface="+mn-lt"/>
                          <a:ea typeface="+mn-ea"/>
                          <a:cs typeface="+mn-cs"/>
                        </a:rPr>
                        <a:t>OPMCA:</a:t>
                      </a:r>
                      <a:r>
                        <a:rPr lang="en-CA" sz="1000" b="1" kern="1200" baseline="0" dirty="0">
                          <a:solidFill>
                            <a:schemeClr val="bg1">
                              <a:lumMod val="50000"/>
                            </a:schemeClr>
                          </a:solidFill>
                          <a:latin typeface="+mn-lt"/>
                          <a:ea typeface="+mn-ea"/>
                          <a:cs typeface="+mn-cs"/>
                        </a:rPr>
                        <a:t> </a:t>
                      </a:r>
                      <a:endParaRPr lang="en-CA" sz="1000" b="1" kern="1200" dirty="0">
                        <a:solidFill>
                          <a:schemeClr val="bg1">
                            <a:lumMod val="50000"/>
                          </a:schemeClr>
                        </a:solidFill>
                        <a:latin typeface="+mn-lt"/>
                        <a:ea typeface="+mn-ea"/>
                        <a:cs typeface="+mn-cs"/>
                      </a:endParaRPr>
                    </a:p>
                  </a:txBody>
                  <a:tcPr/>
                </a:tc>
                <a:tc>
                  <a:txBody>
                    <a:bodyPr/>
                    <a:lstStyle/>
                    <a:p>
                      <a:pPr>
                        <a:tabLst>
                          <a:tab pos="398463" algn="l"/>
                          <a:tab pos="969963" algn="l"/>
                        </a:tabLst>
                      </a:pPr>
                      <a:r>
                        <a:rPr lang="en-CA" sz="1000" b="1" kern="1200" dirty="0">
                          <a:solidFill>
                            <a:schemeClr val="bg1">
                              <a:lumMod val="50000"/>
                            </a:schemeClr>
                          </a:solidFill>
                          <a:latin typeface="+mn-lt"/>
                          <a:ea typeface="+mn-ea"/>
                          <a:cs typeface="+mn-cs"/>
                        </a:rPr>
                        <a:t>One time:</a:t>
                      </a:r>
                      <a:r>
                        <a:rPr lang="en-CA" sz="1000" b="1" kern="1200" baseline="0" dirty="0">
                          <a:solidFill>
                            <a:schemeClr val="bg1">
                              <a:lumMod val="50000"/>
                            </a:schemeClr>
                          </a:solidFill>
                          <a:latin typeface="+mn-lt"/>
                          <a:ea typeface="+mn-ea"/>
                          <a:cs typeface="+mn-cs"/>
                        </a:rPr>
                        <a:t> </a:t>
                      </a:r>
                      <a:r>
                        <a:rPr lang="en-CA" sz="1000" b="1" kern="1200" dirty="0">
                          <a:solidFill>
                            <a:schemeClr val="bg1">
                              <a:lumMod val="50000"/>
                            </a:schemeClr>
                          </a:solidFill>
                          <a:latin typeface="+mn-lt"/>
                          <a:ea typeface="+mn-ea"/>
                          <a:cs typeface="+mn-cs"/>
                        </a:rPr>
                        <a:t>$</a:t>
                      </a:r>
                    </a:p>
                    <a:p>
                      <a:pPr>
                        <a:tabLst>
                          <a:tab pos="398463" algn="l"/>
                          <a:tab pos="969963" algn="l"/>
                        </a:tabLst>
                      </a:pPr>
                      <a:r>
                        <a:rPr lang="en-CA" sz="1000" b="1" kern="1200" dirty="0">
                          <a:solidFill>
                            <a:schemeClr val="bg1">
                              <a:lumMod val="50000"/>
                            </a:schemeClr>
                          </a:solidFill>
                          <a:latin typeface="+mn-lt"/>
                          <a:ea typeface="+mn-ea"/>
                          <a:cs typeface="+mn-cs"/>
                        </a:rPr>
                        <a:t>On going: $</a:t>
                      </a:r>
                    </a:p>
                  </a:txBody>
                  <a:tcPr/>
                </a:tc>
                <a:tc>
                  <a:txBody>
                    <a:bodyPr/>
                    <a:lstStyle/>
                    <a:p>
                      <a:pPr>
                        <a:tabLst>
                          <a:tab pos="398463" algn="l"/>
                          <a:tab pos="969963" algn="l"/>
                        </a:tabLst>
                      </a:pPr>
                      <a:r>
                        <a:rPr lang="en-CA" sz="1000" b="1" kern="1200" dirty="0">
                          <a:solidFill>
                            <a:schemeClr val="bg1">
                              <a:lumMod val="50000"/>
                            </a:schemeClr>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grpSp>
        <p:nvGrpSpPr>
          <p:cNvPr id="10" name="Group 9"/>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Isosceles Triangle 18"/>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p:cNvSpPr txBox="1">
            <a:spLocks/>
          </p:cNvSpPr>
          <p:nvPr/>
        </p:nvSpPr>
        <p:spPr bwMode="auto">
          <a:xfrm>
            <a:off x="429729" y="232968"/>
            <a:ext cx="2187498" cy="43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indent="0"/>
            <a:r>
              <a:rPr lang="en-CA" dirty="0"/>
              <a:t>GC EA Assessment </a:t>
            </a:r>
          </a:p>
        </p:txBody>
      </p:sp>
      <p:graphicFrame>
        <p:nvGraphicFramePr>
          <p:cNvPr id="3" name="Table 2"/>
          <p:cNvGraphicFramePr>
            <a:graphicFrameLocks noGrp="1"/>
          </p:cNvGraphicFramePr>
          <p:nvPr>
            <p:extLst>
              <p:ext uri="{D42A27DB-BD31-4B8C-83A1-F6EECF244321}">
                <p14:modId xmlns:p14="http://schemas.microsoft.com/office/powerpoint/2010/main" val="3005176220"/>
              </p:ext>
            </p:extLst>
          </p:nvPr>
        </p:nvGraphicFramePr>
        <p:xfrm>
          <a:off x="333872" y="5339484"/>
          <a:ext cx="8522604" cy="1005840"/>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gridCol w="4261302">
                  <a:extLst>
                    <a:ext uri="{9D8B030D-6E8A-4147-A177-3AD203B41FA5}">
                      <a16:colId xmlns:a16="http://schemas.microsoft.com/office/drawing/2014/main" val="20001"/>
                    </a:ext>
                  </a:extLst>
                </a:gridCol>
              </a:tblGrid>
              <a:tr h="203061">
                <a:tc>
                  <a:txBody>
                    <a:bodyPr/>
                    <a:lstStyle/>
                    <a:p>
                      <a:r>
                        <a:rPr lang="en-CA" dirty="0">
                          <a:solidFill>
                            <a:schemeClr val="bg2"/>
                          </a:solidFill>
                        </a:rPr>
                        <a:t>GC</a:t>
                      </a:r>
                      <a:r>
                        <a:rPr lang="en-CA" baseline="0" dirty="0">
                          <a:solidFill>
                            <a:schemeClr val="bg2"/>
                          </a:solidFill>
                        </a:rPr>
                        <a:t> EA Recommendation </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tc>
                  <a:txBody>
                    <a:bodyPr/>
                    <a:lstStyle/>
                    <a:p>
                      <a:r>
                        <a:rPr lang="en-CA" dirty="0">
                          <a:solidFill>
                            <a:schemeClr val="bg2"/>
                          </a:solidFill>
                        </a:rPr>
                        <a:t>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500700">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47041116"/>
              </p:ext>
            </p:extLst>
          </p:nvPr>
        </p:nvGraphicFramePr>
        <p:xfrm>
          <a:off x="353464" y="2779134"/>
          <a:ext cx="8522604" cy="370840"/>
        </p:xfrm>
        <a:graphic>
          <a:graphicData uri="http://schemas.openxmlformats.org/drawingml/2006/table">
            <a:tbl>
              <a:tblPr>
                <a:tableStyleId>{5C22544A-7EE6-4342-B048-85BDC9FD1C3A}</a:tableStyleId>
              </a:tblPr>
              <a:tblGrid>
                <a:gridCol w="852260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bg2"/>
                          </a:solidFill>
                        </a:rPr>
                        <a:t>Enterprise Architecture Assessment</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23632820"/>
              </p:ext>
            </p:extLst>
          </p:nvPr>
        </p:nvGraphicFramePr>
        <p:xfrm>
          <a:off x="358858" y="3175992"/>
          <a:ext cx="8497617" cy="1981200"/>
        </p:xfrm>
        <a:graphic>
          <a:graphicData uri="http://schemas.openxmlformats.org/drawingml/2006/table">
            <a:tbl>
              <a:tblPr>
                <a:tableStyleId>{5C22544A-7EE6-4342-B048-85BDC9FD1C3A}</a:tableStyleId>
              </a:tblPr>
              <a:tblGrid>
                <a:gridCol w="502823">
                  <a:extLst>
                    <a:ext uri="{9D8B030D-6E8A-4147-A177-3AD203B41FA5}">
                      <a16:colId xmlns:a16="http://schemas.microsoft.com/office/drawing/2014/main" val="20000"/>
                    </a:ext>
                  </a:extLst>
                </a:gridCol>
                <a:gridCol w="1154035">
                  <a:extLst>
                    <a:ext uri="{9D8B030D-6E8A-4147-A177-3AD203B41FA5}">
                      <a16:colId xmlns:a16="http://schemas.microsoft.com/office/drawing/2014/main" val="20001"/>
                    </a:ext>
                  </a:extLst>
                </a:gridCol>
                <a:gridCol w="6840759">
                  <a:extLst>
                    <a:ext uri="{9D8B030D-6E8A-4147-A177-3AD203B41FA5}">
                      <a16:colId xmlns:a16="http://schemas.microsoft.com/office/drawing/2014/main" val="20002"/>
                    </a:ext>
                  </a:extLst>
                </a:gridCol>
              </a:tblGrid>
              <a:tr h="370840">
                <a:tc>
                  <a:txBody>
                    <a:bodyPr/>
                    <a:lstStyle/>
                    <a:p>
                      <a:endParaRPr lang="en-CA" dirty="0"/>
                    </a:p>
                  </a:txBody>
                  <a:tcPr/>
                </a:tc>
                <a:tc>
                  <a:txBody>
                    <a:bodyPr/>
                    <a:lstStyle/>
                    <a:p>
                      <a:r>
                        <a:rPr lang="en-CA" sz="1000" dirty="0"/>
                        <a:t>Business</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370840">
                <a:tc>
                  <a:txBody>
                    <a:bodyPr/>
                    <a:lstStyle/>
                    <a:p>
                      <a:endParaRPr lang="en-CA"/>
                    </a:p>
                  </a:txBody>
                  <a:tcPr/>
                </a:tc>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370840">
                <a:tc>
                  <a:txBody>
                    <a:bodyPr/>
                    <a:lstStyle/>
                    <a:p>
                      <a:endParaRPr lang="en-CA"/>
                    </a:p>
                  </a:txBody>
                  <a:tcPr/>
                </a:tc>
                <a:tc>
                  <a:txBody>
                    <a:bodyPr/>
                    <a:lstStyle/>
                    <a:p>
                      <a:r>
                        <a:rPr lang="en-CA" sz="1000" dirty="0"/>
                        <a:t>Application</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370840">
                <a:tc>
                  <a:txBody>
                    <a:bodyPr/>
                    <a:lstStyle/>
                    <a:p>
                      <a:endParaRPr lang="en-CA" dirty="0"/>
                    </a:p>
                  </a:txBody>
                  <a:tcPr/>
                </a:tc>
                <a:tc>
                  <a:txBody>
                    <a:bodyPr/>
                    <a:lstStyle/>
                    <a:p>
                      <a:r>
                        <a:rPr lang="en-CA" sz="1000" dirty="0"/>
                        <a:t>Technology</a:t>
                      </a:r>
                    </a:p>
                  </a:txBody>
                  <a:tcPr/>
                </a:tc>
                <a:tc>
                  <a:txBody>
                    <a:bodyPr/>
                    <a:lstStyle/>
                    <a:p>
                      <a:pPr marL="171450" indent="-171450">
                        <a:buFont typeface="Arial" panose="020B0604020202020204" pitchFamily="34" charset="0"/>
                        <a:buChar char="•"/>
                      </a:pPr>
                      <a:r>
                        <a:rPr lang="en-CA" sz="1000" dirty="0"/>
                        <a:t> </a:t>
                      </a:r>
                    </a:p>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370840">
                <a:tc>
                  <a:txBody>
                    <a:bodyPr/>
                    <a:lstStyle/>
                    <a:p>
                      <a:endParaRPr lang="en-CA"/>
                    </a:p>
                  </a:txBody>
                  <a:tcPr/>
                </a:tc>
                <a:tc>
                  <a:txBody>
                    <a:bodyPr/>
                    <a:lstStyle/>
                    <a:p>
                      <a:r>
                        <a:rPr lang="en-CA" sz="1000" dirty="0"/>
                        <a:t>Security</a:t>
                      </a:r>
                      <a:r>
                        <a:rPr lang="en-CA" sz="1000" baseline="0" dirty="0"/>
                        <a:t> &amp; Privacy </a:t>
                      </a:r>
                      <a:endParaRPr lang="en-CA" sz="1000" dirty="0"/>
                    </a:p>
                  </a:txBody>
                  <a:tcPr/>
                </a:tc>
                <a:tc>
                  <a:txBody>
                    <a:bodyPr/>
                    <a:lstStyle/>
                    <a:p>
                      <a:pPr marL="171450" indent="-171450">
                        <a:buFont typeface="Arial" panose="020B0604020202020204" pitchFamily="34" charset="0"/>
                        <a:buChar char="•"/>
                      </a:pPr>
                      <a:r>
                        <a:rPr lang="en-CA" sz="1000" dirty="0"/>
                        <a:t> </a:t>
                      </a:r>
                    </a:p>
                    <a:p>
                      <a:pPr marL="0" indent="0">
                        <a:buFont typeface="Arial" panose="020B0604020202020204" pitchFamily="34" charset="0"/>
                        <a:buNone/>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p:cNvSpPr/>
          <p:nvPr/>
        </p:nvSpPr>
        <p:spPr>
          <a:xfrm>
            <a:off x="535784" y="330317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536412" y="366579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31759" y="412395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31759" y="447428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31759" y="488967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1553068647"/>
              </p:ext>
            </p:extLst>
          </p:nvPr>
        </p:nvGraphicFramePr>
        <p:xfrm>
          <a:off x="359532" y="945102"/>
          <a:ext cx="8532948" cy="251651"/>
        </p:xfrm>
        <a:graphic>
          <a:graphicData uri="http://schemas.openxmlformats.org/drawingml/2006/table">
            <a:tbl>
              <a:tblPr>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5" name="Group 24"/>
          <p:cNvGrpSpPr/>
          <p:nvPr/>
        </p:nvGrpSpPr>
        <p:grpSpPr>
          <a:xfrm>
            <a:off x="5921727" y="1901015"/>
            <a:ext cx="2702725" cy="2185370"/>
            <a:chOff x="9347725" y="574305"/>
            <a:chExt cx="1861803" cy="2139966"/>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solidFill>
                    <a:schemeClr val="bg2">
                      <a:lumMod val="50000"/>
                    </a:schemeClr>
                  </a:solidFill>
                  <a:latin typeface="Comic Sans MS" panose="030F0702030302020204" pitchFamily="66" charset="0"/>
                </a:endParaRPr>
              </a:p>
              <a:p>
                <a:endParaRPr lang="en-CA" sz="1200" dirty="0">
                  <a:solidFill>
                    <a:schemeClr val="bg2">
                      <a:lumMod val="50000"/>
                    </a:schemeClr>
                  </a:solidFill>
                  <a:latin typeface="Comic Sans MS" panose="030F0702030302020204" pitchFamily="66" charset="0"/>
                </a:endParaRPr>
              </a:p>
              <a:p>
                <a:endParaRPr lang="en-CA" sz="1200" dirty="0">
                  <a:solidFill>
                    <a:schemeClr val="bg2">
                      <a:lumMod val="50000"/>
                    </a:schemeClr>
                  </a:solidFill>
                  <a:latin typeface="Comic Sans MS" panose="030F0702030302020204" pitchFamily="66" charset="0"/>
                </a:endParaRPr>
              </a:p>
              <a:p>
                <a:r>
                  <a:rPr lang="en-CA" sz="2000" dirty="0">
                    <a:solidFill>
                      <a:schemeClr val="bg2">
                        <a:lumMod val="50000"/>
                      </a:schemeClr>
                    </a:solidFill>
                    <a:latin typeface="Comic Sans MS" panose="030F0702030302020204" pitchFamily="66" charset="0"/>
                  </a:rPr>
                  <a:t>To be completed by GC EA Team</a:t>
                </a:r>
              </a:p>
            </p:txBody>
          </p:sp>
        </p:grpSp>
        <p:sp>
          <p:nvSpPr>
            <p:cNvPr id="27" name="Freeform 26"/>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1823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grpSp>
        <p:nvGrpSpPr>
          <p:cNvPr id="4" name="Group 3"/>
          <p:cNvGrpSpPr/>
          <p:nvPr/>
        </p:nvGrpSpPr>
        <p:grpSpPr>
          <a:xfrm>
            <a:off x="634292" y="2433246"/>
            <a:ext cx="7862144" cy="563706"/>
            <a:chOff x="634292" y="1768334"/>
            <a:chExt cx="7862144" cy="563706"/>
          </a:xfrm>
        </p:grpSpPr>
        <p:sp>
          <p:nvSpPr>
            <p:cNvPr id="3" name="Rectangle 2"/>
            <p:cNvSpPr/>
            <p:nvPr>
              <p:custDataLst>
                <p:tags r:id="rId7"/>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sp>
        <p:nvSpPr>
          <p:cNvPr id="32" name="Rectangle 31"/>
          <p:cNvSpPr/>
          <p:nvPr>
            <p:custDataLst>
              <p:tags r:id="rId1"/>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grpSp>
        <p:nvGrpSpPr>
          <p:cNvPr id="7" name="Group 6"/>
          <p:cNvGrpSpPr/>
          <p:nvPr/>
        </p:nvGrpSpPr>
        <p:grpSpPr>
          <a:xfrm>
            <a:off x="647564" y="4329100"/>
            <a:ext cx="7866457" cy="523220"/>
            <a:chOff x="647564" y="4212040"/>
            <a:chExt cx="7866457" cy="523220"/>
          </a:xfrm>
        </p:grpSpPr>
        <p:sp>
          <p:nvSpPr>
            <p:cNvPr id="26" name="Rectangle 25"/>
            <p:cNvSpPr/>
            <p:nvPr>
              <p:custDataLst>
                <p:tags r:id="rId6"/>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p:cNvGrpSpPr/>
          <p:nvPr/>
        </p:nvGrpSpPr>
        <p:grpSpPr>
          <a:xfrm>
            <a:off x="647564" y="5013176"/>
            <a:ext cx="7866457" cy="523220"/>
            <a:chOff x="668276" y="5072318"/>
            <a:chExt cx="7866457" cy="523220"/>
          </a:xfrm>
        </p:grpSpPr>
        <p:sp>
          <p:nvSpPr>
            <p:cNvPr id="30" name="Rectangle 29"/>
            <p:cNvSpPr/>
            <p:nvPr>
              <p:custDataLst>
                <p:tags r:id="rId5"/>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grpSp>
        <p:nvGrpSpPr>
          <p:cNvPr id="44" name="Group 43"/>
          <p:cNvGrpSpPr/>
          <p:nvPr/>
        </p:nvGrpSpPr>
        <p:grpSpPr>
          <a:xfrm>
            <a:off x="647564" y="3045314"/>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p:cNvGrpSpPr/>
          <p:nvPr/>
        </p:nvGrpSpPr>
        <p:grpSpPr>
          <a:xfrm>
            <a:off x="647564" y="3657382"/>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42" name="Group 41">
            <a:extLst>
              <a:ext uri="{FF2B5EF4-FFF2-40B4-BE49-F238E27FC236}">
                <a16:creationId xmlns:a16="http://schemas.microsoft.com/office/drawing/2014/main" id="{B3148825-463C-4C42-B573-B43D229F860D}"/>
              </a:ext>
            </a:extLst>
          </p:cNvPr>
          <p:cNvGrpSpPr/>
          <p:nvPr/>
        </p:nvGrpSpPr>
        <p:grpSpPr>
          <a:xfrm>
            <a:off x="629979" y="1730623"/>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2"/>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spTree>
    <p:extLst>
      <p:ext uri="{BB962C8B-B14F-4D97-AF65-F5344CB8AC3E}">
        <p14:creationId xmlns:p14="http://schemas.microsoft.com/office/powerpoint/2010/main" val="20724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a:p>
        </p:txBody>
      </p:sp>
      <p:graphicFrame>
        <p:nvGraphicFramePr>
          <p:cNvPr id="3" name="Table 2"/>
          <p:cNvGraphicFramePr>
            <a:graphicFrameLocks noGrp="1"/>
          </p:cNvGraphicFramePr>
          <p:nvPr>
            <p:extLst>
              <p:ext uri="{D42A27DB-BD31-4B8C-83A1-F6EECF244321}">
                <p14:modId xmlns:p14="http://schemas.microsoft.com/office/powerpoint/2010/main" val="1520961185"/>
              </p:ext>
            </p:extLst>
          </p:nvPr>
        </p:nvGraphicFramePr>
        <p:xfrm>
          <a:off x="551448" y="1664804"/>
          <a:ext cx="7987044" cy="19202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CA" sz="1100" b="1" spc="-3" dirty="0">
                          <a:solidFill>
                            <a:prstClr val="black"/>
                          </a:solidFill>
                          <a:cs typeface="Calibri"/>
                        </a:rPr>
                        <a:t>1 – </a:t>
                      </a:r>
                      <a:r>
                        <a:rPr lang="en-CA" sz="1100" b="1" dirty="0">
                          <a:cs typeface="Calibri"/>
                        </a:rPr>
                        <a:t>Fulfill the Government of Canada users and</a:t>
                      </a:r>
                      <a:r>
                        <a:rPr lang="en-CA" sz="1100" b="1" baseline="0" dirty="0">
                          <a:cs typeface="Calibri"/>
                        </a:rPr>
                        <a:t> other </a:t>
                      </a:r>
                      <a:r>
                        <a:rPr lang="en-CA" sz="1100" b="1" dirty="0">
                          <a:cs typeface="Calibri"/>
                        </a:rPr>
                        <a:t>stakeholder’s needs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Include policy requirement applying to specific users and other stakeholder groups, such as accessibilities, gender based+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Model end-to-end business service delivery to provide quality, maximize effectiveness and optimize efficiencies across all channels (</a:t>
                      </a:r>
                      <a:r>
                        <a:rPr lang="en-US" sz="1000" dirty="0" err="1"/>
                        <a:t>e.g</a:t>
                      </a:r>
                      <a:r>
                        <a:rPr lang="en-US" sz="1000" dirty="0"/>
                        <a:t>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8" name="Rectangle 7"/>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0" name="Picture 9"/>
          <p:cNvPicPr>
            <a:picLocks noChangeAspect="1"/>
          </p:cNvPicPr>
          <p:nvPr/>
        </p:nvPicPr>
        <p:blipFill>
          <a:blip r:embed="rId4"/>
          <a:stretch>
            <a:fillRect/>
          </a:stretch>
        </p:blipFill>
        <p:spPr>
          <a:xfrm>
            <a:off x="7825818" y="1068874"/>
            <a:ext cx="616068" cy="467016"/>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774190274"/>
              </p:ext>
            </p:extLst>
          </p:nvPr>
        </p:nvGraphicFramePr>
        <p:xfrm>
          <a:off x="575556" y="4005064"/>
          <a:ext cx="7987044" cy="17678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CA" sz="1100" b="1" spc="-3" dirty="0">
                          <a:solidFill>
                            <a:prstClr val="black"/>
                          </a:solidFill>
                          <a:cs typeface="Calibri"/>
                        </a:rPr>
                        <a:t>2 – </a:t>
                      </a:r>
                      <a:r>
                        <a:rPr lang="en-CA" sz="1100" b="1" spc="0" dirty="0">
                          <a:solidFill>
                            <a:schemeClr val="dk1"/>
                          </a:solidFill>
                          <a:cs typeface="Calibri"/>
                        </a:rPr>
                        <a:t>Architect</a:t>
                      </a:r>
                      <a:r>
                        <a:rPr lang="en-CA" sz="1100" b="1" spc="0" baseline="0" dirty="0">
                          <a:solidFill>
                            <a:schemeClr val="dk1"/>
                          </a:solidFill>
                          <a:cs typeface="Calibri"/>
                        </a:rPr>
                        <a:t> to be outcome driven and strategically aligned to the Department and to the Government of Canada</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dirty="0"/>
                        <a:t>Identify which departmental/GC business services, outcomes and strategies will be addressed</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Establish metrics for identified business outcomes throughout</a:t>
                      </a:r>
                      <a:r>
                        <a:rPr lang="en-US" sz="1000" baseline="0" dirty="0"/>
                        <a:t> the lifecycle of an investment</a:t>
                      </a:r>
                      <a:endParaRPr lang="en-US"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dirty="0"/>
                        <a:t>Translate business outcomes and strategy into business capability implications in the GC Business Capability Model to establish a common vocabulary between business, development, and operation</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Business Architecture</a:t>
            </a:r>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a:p>
        </p:txBody>
      </p:sp>
      <p:sp>
        <p:nvSpPr>
          <p:cNvPr id="8" name="Rectangle 7"/>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0" name="Picture 9"/>
          <p:cNvPicPr>
            <a:picLocks noChangeAspect="1"/>
          </p:cNvPicPr>
          <p:nvPr/>
        </p:nvPicPr>
        <p:blipFill>
          <a:blip r:embed="rId4"/>
          <a:stretch>
            <a:fillRect/>
          </a:stretch>
        </p:blipFill>
        <p:spPr>
          <a:xfrm>
            <a:off x="7825818" y="1068874"/>
            <a:ext cx="616068" cy="498309"/>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77094890"/>
              </p:ext>
            </p:extLst>
          </p:nvPr>
        </p:nvGraphicFramePr>
        <p:xfrm>
          <a:off x="551448" y="1664804"/>
          <a:ext cx="7987044" cy="17678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CA" sz="1100" b="1" spc="-3" dirty="0">
                          <a:solidFill>
                            <a:prstClr val="black"/>
                          </a:solidFill>
                          <a:cs typeface="Calibri"/>
                        </a:rPr>
                        <a:t>3 – </a:t>
                      </a:r>
                      <a:r>
                        <a:rPr lang="en-CA" sz="1100" b="1" kern="1200" dirty="0">
                          <a:solidFill>
                            <a:schemeClr val="dk1"/>
                          </a:solidFill>
                          <a:latin typeface="+mn-lt"/>
                          <a:ea typeface="+mn-ea"/>
                          <a:cs typeface="Calibri"/>
                        </a:rPr>
                        <a:t>Promote horizontal</a:t>
                      </a:r>
                      <a:r>
                        <a:rPr lang="en-CA" sz="1100" b="1" kern="1200" baseline="0" dirty="0">
                          <a:solidFill>
                            <a:schemeClr val="dk1"/>
                          </a:solidFill>
                          <a:latin typeface="+mn-lt"/>
                          <a:ea typeface="+mn-ea"/>
                          <a:cs typeface="Calibri"/>
                        </a:rPr>
                        <a:t> enablement of the Enterprise</a:t>
                      </a:r>
                      <a:endParaRPr lang="en-CA" sz="1100" b="1" kern="1200" dirty="0">
                        <a:solidFill>
                          <a:schemeClr val="dk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CA" sz="1000" kern="1200" dirty="0">
                          <a:solidFill>
                            <a:schemeClr val="dk1"/>
                          </a:solidFill>
                          <a:latin typeface="+mn-lt"/>
                          <a:ea typeface="+mn-ea"/>
                          <a:cs typeface="+mn-cs"/>
                        </a:rPr>
                        <a:t>Publish in the open reusable common business capabilities and processes (in the Open Government portal) for others</a:t>
                      </a:r>
                      <a:r>
                        <a:rPr lang="en-CA" sz="1000" kern="1200" baseline="0" dirty="0">
                          <a:solidFill>
                            <a:schemeClr val="dk1"/>
                          </a:solidFill>
                          <a:latin typeface="+mn-lt"/>
                          <a:ea typeface="+mn-ea"/>
                          <a:cs typeface="+mn-cs"/>
                        </a:rPr>
                        <a:t> to develop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Business Architecture</a:t>
            </a:r>
          </a:p>
        </p:txBody>
      </p:sp>
    </p:spTree>
    <p:extLst>
      <p:ext uri="{BB962C8B-B14F-4D97-AF65-F5344CB8AC3E}">
        <p14:creationId xmlns:p14="http://schemas.microsoft.com/office/powerpoint/2010/main" val="11355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2758914664"/>
              </p:ext>
            </p:extLst>
          </p:nvPr>
        </p:nvGraphicFramePr>
        <p:xfrm>
          <a:off x="551448" y="1654460"/>
          <a:ext cx="7987044" cy="173736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spc="-3" dirty="0">
                          <a:solidFill>
                            <a:prstClr val="black"/>
                          </a:solidFill>
                          <a:latin typeface="+mn-lt"/>
                          <a:ea typeface="+mn-ea"/>
                          <a:cs typeface="Calibri"/>
                        </a:rPr>
                        <a:t>4 – </a:t>
                      </a:r>
                      <a:r>
                        <a:rPr lang="en-CA" sz="1200" b="1" kern="1200" dirty="0">
                          <a:solidFill>
                            <a:schemeClr val="dk1"/>
                          </a:solidFill>
                          <a:latin typeface="+mn-lt"/>
                          <a:ea typeface="+mn-ea"/>
                          <a:cs typeface="Calibri"/>
                        </a:rPr>
                        <a:t>Collect data to address the needs of the users and other stakeholders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Assess data requirements based on users and other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0" indent="-172800">
                        <a:buFont typeface="Wingdings" panose="05000000000000000000" pitchFamily="2" charset="2"/>
                        <a:buChar char="q"/>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0" indent="-172800">
                        <a:buFont typeface="Wingdings" panose="05000000000000000000" pitchFamily="2" charset="2"/>
                        <a:buChar char="q"/>
                      </a:pPr>
                      <a:r>
                        <a:rPr lang="en-CA" sz="1000" kern="1200" dirty="0">
                          <a:solidFill>
                            <a:schemeClr val="dk1"/>
                          </a:solidFill>
                          <a:latin typeface="+mn-lt"/>
                          <a:ea typeface="+mn-ea"/>
                          <a:cs typeface="Calibri"/>
                        </a:rPr>
                        <a:t>Reuse existing data assets and only acquire new data if required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171450" indent="-171450">
                        <a:buFont typeface="Wingdings" panose="05000000000000000000" pitchFamily="2" charset="2"/>
                        <a:buChar char="q"/>
                      </a:pPr>
                      <a:r>
                        <a:rPr lang="en-CA" sz="1000" kern="1200" dirty="0">
                          <a:solidFill>
                            <a:schemeClr val="dk1"/>
                          </a:solidFill>
                          <a:latin typeface="+mn-lt"/>
                          <a:ea typeface="+mn-ea"/>
                          <a:cs typeface="Calibri"/>
                        </a:rPr>
                        <a:t>Ensure data collected, including from third party sources, are of high quality</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96590943"/>
              </p:ext>
            </p:extLst>
          </p:nvPr>
        </p:nvGraphicFramePr>
        <p:xfrm>
          <a:off x="575556" y="3356992"/>
          <a:ext cx="7987044" cy="286512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CA" sz="1200" b="1" kern="1200" spc="-3" dirty="0">
                          <a:solidFill>
                            <a:prstClr val="black"/>
                          </a:solidFill>
                          <a:latin typeface="+mn-lt"/>
                          <a:ea typeface="+mn-ea"/>
                          <a:cs typeface="Calibri"/>
                        </a:rPr>
                        <a:t>5 – </a:t>
                      </a:r>
                      <a:r>
                        <a:rPr lang="en-US" sz="1200" b="1" kern="1200" dirty="0">
                          <a:solidFill>
                            <a:schemeClr val="dk1"/>
                          </a:solidFill>
                          <a:latin typeface="+mn-lt"/>
                          <a:ea typeface="+mn-ea"/>
                          <a:cs typeface="Calibri"/>
                        </a:rPr>
                        <a:t>Managed data strategically and responsibly </a:t>
                      </a:r>
                      <a:endParaRPr lang="en-CA" sz="1200" b="1" kern="1200" dirty="0">
                        <a:solidFill>
                          <a:schemeClr val="dk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171450"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Define and establish clear roles and responsibilities and accountabilities for data management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171450"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Identify and document the lineage of your data assets</a:t>
                      </a:r>
                    </a:p>
                    <a:p>
                      <a:pPr marL="0" lvl="1" indent="0">
                        <a:buFont typeface="Wingdings" panose="05000000000000000000" pitchFamily="2" charset="2"/>
                        <a:buNone/>
                        <a:tabLst>
                          <a:tab pos="114300" algn="l"/>
                        </a:tabLst>
                      </a:pP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6"/>
          <p:cNvSpPr/>
          <p:nvPr>
            <p:custDataLst>
              <p:tags r:id="rId1"/>
            </p:custDataLst>
          </p:nvPr>
        </p:nvSpPr>
        <p:spPr>
          <a:xfrm>
            <a:off x="539552" y="1104878"/>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1" name="Picture 10"/>
          <p:cNvPicPr>
            <a:picLocks noChangeAspect="1"/>
          </p:cNvPicPr>
          <p:nvPr/>
        </p:nvPicPr>
        <p:blipFill>
          <a:blip r:embed="rId4"/>
          <a:stretch>
            <a:fillRect/>
          </a:stretch>
        </p:blipFill>
        <p:spPr>
          <a:xfrm>
            <a:off x="7812442" y="1128167"/>
            <a:ext cx="623496" cy="441212"/>
          </a:xfrm>
          <a:prstGeom prst="rect">
            <a:avLst/>
          </a:prstGeom>
        </p:spPr>
      </p:pic>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Information Architecture</a:t>
            </a:r>
          </a:p>
        </p:txBody>
      </p:sp>
    </p:spTree>
    <p:extLst>
      <p:ext uri="{BB962C8B-B14F-4D97-AF65-F5344CB8AC3E}">
        <p14:creationId xmlns:p14="http://schemas.microsoft.com/office/powerpoint/2010/main" val="4558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1458644295"/>
              </p:ext>
            </p:extLst>
          </p:nvPr>
        </p:nvGraphicFramePr>
        <p:xfrm>
          <a:off x="551448" y="1654460"/>
          <a:ext cx="7987044" cy="228600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spc="-3" dirty="0">
                          <a:solidFill>
                            <a:prstClr val="black"/>
                          </a:solidFill>
                          <a:latin typeface="+mn-lt"/>
                          <a:ea typeface="+mn-ea"/>
                          <a:cs typeface="Calibri"/>
                        </a:rPr>
                        <a:t>6 – </a:t>
                      </a:r>
                      <a:r>
                        <a:rPr lang="en-CA" sz="1200" b="1" kern="1200" dirty="0">
                          <a:solidFill>
                            <a:schemeClr val="dk1"/>
                          </a:solidFill>
                          <a:latin typeface="+mn-lt"/>
                          <a:ea typeface="+mn-ea"/>
                          <a:cs typeface="Calibri"/>
                        </a:rPr>
                        <a:t>Use and share data</a:t>
                      </a:r>
                      <a:r>
                        <a:rPr lang="en-CA" sz="1200" b="1" kern="1200" baseline="0" dirty="0">
                          <a:solidFill>
                            <a:schemeClr val="dk1"/>
                          </a:solidFill>
                          <a:latin typeface="+mn-lt"/>
                          <a:ea typeface="+mn-ea"/>
                          <a:cs typeface="Calibri"/>
                        </a:rPr>
                        <a:t> openly in an ethical and secure manner</a:t>
                      </a:r>
                      <a:endParaRPr lang="en-CA" sz="1200" b="1" kern="1200" dirty="0">
                        <a:solidFill>
                          <a:schemeClr val="dk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50" b="0" i="0" kern="1200" dirty="0">
                          <a:solidFill>
                            <a:schemeClr val="dk1"/>
                          </a:solidFill>
                          <a:effectLst/>
                          <a:latin typeface="+mn-lt"/>
                          <a:ea typeface="+mn-ea"/>
                          <a:cs typeface="+mn-cs"/>
                        </a:rPr>
                        <a:t>Share data openly by default as per the </a:t>
                      </a:r>
                      <a:r>
                        <a:rPr lang="en-US" sz="1050" b="0" i="0" u="none" strike="noStrike" kern="1200" dirty="0">
                          <a:solidFill>
                            <a:schemeClr val="dk1"/>
                          </a:solidFill>
                          <a:effectLst/>
                          <a:latin typeface="+mn-lt"/>
                          <a:ea typeface="+mn-ea"/>
                          <a:cs typeface="+mn-cs"/>
                          <a:hlinkClick r:id="rId4"/>
                        </a:rPr>
                        <a:t>Directive on Open Government</a:t>
                      </a:r>
                      <a:r>
                        <a:rPr lang="en-US" sz="1050" b="0" i="0" kern="1200" dirty="0">
                          <a:solidFill>
                            <a:schemeClr val="dk1"/>
                          </a:solidFill>
                          <a:effectLst/>
                          <a:latin typeface="+mn-lt"/>
                          <a:ea typeface="+mn-ea"/>
                          <a:cs typeface="+mn-cs"/>
                        </a:rPr>
                        <a:t> and </a:t>
                      </a:r>
                      <a:r>
                        <a:rPr lang="en-US" sz="1050" b="0" i="0" u="none" strike="noStrike" kern="1200" dirty="0">
                          <a:solidFill>
                            <a:schemeClr val="dk1"/>
                          </a:solidFill>
                          <a:effectLst/>
                          <a:latin typeface="+mn-lt"/>
                          <a:ea typeface="+mn-ea"/>
                          <a:cs typeface="+mn-cs"/>
                          <a:hlinkClick r:id="rId5"/>
                        </a:rPr>
                        <a:t>Digital Standards</a:t>
                      </a:r>
                      <a:r>
                        <a:rPr lang="en-US" sz="1050" b="0" i="0" kern="1200" dirty="0">
                          <a:solidFill>
                            <a:schemeClr val="dk1"/>
                          </a:solidFill>
                          <a:effectLst/>
                          <a:latin typeface="+mn-lt"/>
                          <a:ea typeface="+mn-ea"/>
                          <a:cs typeface="+mn-cs"/>
                        </a:rPr>
                        <a:t>, while adhering to existing enterprise and international standards, including on data quality and ethics</a:t>
                      </a:r>
                      <a:endParaRPr lang="en-US" sz="5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172800" lvl="1" indent="-172800">
                        <a:buFont typeface="Wingdings" panose="05000000000000000000" pitchFamily="2" charset="2"/>
                        <a:buChar char="q"/>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 in consultation with the Enterprise Data Community of Practice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172800" marR="0" lvl="1"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Ensure that combined data does not risk identification or re-identification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1" name="Picture 10"/>
          <p:cNvPicPr>
            <a:picLocks noChangeAspect="1"/>
          </p:cNvPicPr>
          <p:nvPr/>
        </p:nvPicPr>
        <p:blipFill>
          <a:blip r:embed="rId6"/>
          <a:stretch>
            <a:fillRect/>
          </a:stretch>
        </p:blipFill>
        <p:spPr>
          <a:xfrm>
            <a:off x="7818390" y="1115580"/>
            <a:ext cx="623496" cy="441212"/>
          </a:xfrm>
          <a:prstGeom prst="rect">
            <a:avLst/>
          </a:prstGeom>
        </p:spPr>
      </p:pic>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Information Architecture</a:t>
            </a:r>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a:p>
        </p:txBody>
      </p:sp>
      <p:graphicFrame>
        <p:nvGraphicFramePr>
          <p:cNvPr id="11" name="Table 10"/>
          <p:cNvGraphicFramePr>
            <a:graphicFrameLocks noGrp="1"/>
          </p:cNvGraphicFramePr>
          <p:nvPr>
            <p:extLst>
              <p:ext uri="{D42A27DB-BD31-4B8C-83A1-F6EECF244321}">
                <p14:modId xmlns:p14="http://schemas.microsoft.com/office/powerpoint/2010/main" val="4242080358"/>
              </p:ext>
            </p:extLst>
          </p:nvPr>
        </p:nvGraphicFramePr>
        <p:xfrm>
          <a:off x="551448" y="1664804"/>
          <a:ext cx="7987044" cy="10058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CA" sz="1200" b="1" kern="1200" spc="-3" dirty="0">
                          <a:solidFill>
                            <a:prstClr val="black"/>
                          </a:solidFill>
                          <a:latin typeface="+mn-lt"/>
                          <a:ea typeface="+mn-ea"/>
                          <a:cs typeface="Calibri"/>
                        </a:rPr>
                        <a:t>7- </a:t>
                      </a:r>
                      <a:r>
                        <a:rPr lang="en-US" sz="1200" b="1" kern="1200" spc="-3" dirty="0">
                          <a:solidFill>
                            <a:prstClr val="black"/>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b="0" kern="1200" spc="-3" dirty="0">
                          <a:solidFill>
                            <a:prstClr val="black"/>
                          </a:solidFill>
                          <a:latin typeface="+mn-lt"/>
                          <a:ea typeface="+mn-ea"/>
                          <a:cs typeface="Calibri"/>
                        </a:rPr>
                        <a:t>Select Existing solutions that can be reused over custom built</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Contribute all improvement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9" name="Picture 8"/>
          <p:cNvPicPr>
            <a:picLocks noChangeAspect="1"/>
          </p:cNvPicPr>
          <p:nvPr/>
        </p:nvPicPr>
        <p:blipFill>
          <a:blip r:embed="rId4"/>
          <a:stretch>
            <a:fillRect/>
          </a:stretch>
        </p:blipFill>
        <p:spPr>
          <a:xfrm>
            <a:off x="7776356" y="1068875"/>
            <a:ext cx="641100" cy="50872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706767410"/>
              </p:ext>
            </p:extLst>
          </p:nvPr>
        </p:nvGraphicFramePr>
        <p:xfrm>
          <a:off x="539552" y="2960948"/>
          <a:ext cx="7987044" cy="13106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prstClr val="black"/>
                          </a:solidFill>
                          <a:latin typeface="+mn-lt"/>
                          <a:ea typeface="+mn-ea"/>
                          <a:cs typeface="Calibri"/>
                        </a:rPr>
                        <a:t>8- </a:t>
                      </a:r>
                      <a:r>
                        <a:rPr lang="en-US" sz="1200" b="1" kern="1200" spc="-3" dirty="0">
                          <a:solidFill>
                            <a:prstClr val="black"/>
                          </a:solidFill>
                          <a:latin typeface="+mn-lt"/>
                          <a:ea typeface="+mn-ea"/>
                          <a:cs typeface="Calibri"/>
                        </a:rPr>
                        <a:t>Use Software as a Services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b="0" kern="1200" spc="-3" dirty="0">
                          <a:solidFill>
                            <a:prstClr val="black"/>
                          </a:solidFill>
                          <a:latin typeface="+mn-lt"/>
                          <a:ea typeface="+mn-ea"/>
                          <a:cs typeface="Calibri"/>
                        </a:rPr>
                        <a:t>Choose</a:t>
                      </a:r>
                      <a:r>
                        <a:rPr lang="en-CA" sz="1000" b="0" kern="1200" spc="-3" baseline="0" dirty="0">
                          <a:solidFill>
                            <a:prstClr val="black"/>
                          </a:solidFill>
                          <a:latin typeface="+mn-lt"/>
                          <a:ea typeface="+mn-ea"/>
                          <a:cs typeface="Calibri"/>
                        </a:rPr>
                        <a:t> SaaS that best fit for purpose based on alignment with SaaS capabilities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dirty="0">
                          <a:solidFill>
                            <a:prstClr val="black"/>
                          </a:solidFill>
                          <a:latin typeface="+mn-lt"/>
                          <a:ea typeface="+mn-ea"/>
                          <a:cs typeface="Calibri"/>
                        </a:rPr>
                        <a:t>Choose</a:t>
                      </a:r>
                      <a:r>
                        <a:rPr lang="en-US" sz="1000" b="0" kern="1200" spc="-3" baseline="0" dirty="0">
                          <a:solidFill>
                            <a:prstClr val="black"/>
                          </a:solidFill>
                          <a:latin typeface="+mn-lt"/>
                          <a:ea typeface="+mn-ea"/>
                          <a:cs typeface="Calibri"/>
                        </a:rPr>
                        <a:t>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57362062"/>
              </p:ext>
            </p:extLst>
          </p:nvPr>
        </p:nvGraphicFramePr>
        <p:xfrm>
          <a:off x="539552" y="4581128"/>
          <a:ext cx="7987044" cy="10058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prstClr val="black"/>
                          </a:solidFill>
                          <a:latin typeface="+mn-lt"/>
                          <a:ea typeface="+mn-ea"/>
                          <a:cs typeface="Calibri"/>
                        </a:rPr>
                        <a:t>9- </a:t>
                      </a:r>
                      <a:r>
                        <a:rPr lang="en-US" sz="1200" b="1" kern="1200" spc="-3" dirty="0">
                          <a:solidFill>
                            <a:prstClr val="black"/>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b="0" kern="1200" spc="-3" dirty="0">
                          <a:solidFill>
                            <a:prstClr val="black"/>
                          </a:solidFill>
                          <a:latin typeface="+mn-lt"/>
                          <a:ea typeface="+mn-ea"/>
                          <a:cs typeface="Calibri"/>
                        </a:rPr>
                        <a:t>Design systems as highly modular and loosely coupled services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Application Architecture</a:t>
            </a:r>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a:p>
        </p:txBody>
      </p:sp>
      <p:graphicFrame>
        <p:nvGraphicFramePr>
          <p:cNvPr id="8" name="Table 7"/>
          <p:cNvGraphicFramePr>
            <a:graphicFrameLocks noGrp="1"/>
          </p:cNvGraphicFramePr>
          <p:nvPr>
            <p:extLst>
              <p:ext uri="{D42A27DB-BD31-4B8C-83A1-F6EECF244321}">
                <p14:modId xmlns:p14="http://schemas.microsoft.com/office/powerpoint/2010/main" val="3697598500"/>
              </p:ext>
            </p:extLst>
          </p:nvPr>
        </p:nvGraphicFramePr>
        <p:xfrm>
          <a:off x="551448" y="1661160"/>
          <a:ext cx="7987044" cy="240792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3" dirty="0">
                          <a:solidFill>
                            <a:prstClr val="black"/>
                          </a:solidFill>
                          <a:latin typeface="+mn-lt"/>
                          <a:ea typeface="+mn-ea"/>
                          <a:cs typeface="Calibri"/>
                        </a:rPr>
                        <a:t>10 </a:t>
                      </a:r>
                      <a:r>
                        <a:rPr lang="en-CA" sz="1200" b="1" kern="1200" spc="-3" baseline="0" dirty="0">
                          <a:solidFill>
                            <a:prstClr val="black"/>
                          </a:solidFill>
                          <a:latin typeface="+mn-lt"/>
                          <a:ea typeface="+mn-ea"/>
                          <a:cs typeface="Calibri"/>
                        </a:rPr>
                        <a:t> - </a:t>
                      </a:r>
                      <a:r>
                        <a:rPr lang="en-CA" sz="1200" b="1" kern="1200" spc="-8" dirty="0">
                          <a:solidFill>
                            <a:schemeClr val="dk1"/>
                          </a:solidFill>
                          <a:latin typeface="+mn-lt"/>
                          <a:ea typeface="+mn-ea"/>
                          <a:cs typeface="Calibri"/>
                        </a:rPr>
                        <a:t>Use Cloud first</a:t>
                      </a:r>
                      <a:endParaRPr lang="en-CA" sz="1200" b="1" kern="1200" spc="-108" dirty="0">
                        <a:solidFill>
                          <a:schemeClr val="dk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dirty="0">
                          <a:solidFill>
                            <a:prstClr val="black"/>
                          </a:solidFill>
                          <a:cs typeface="Calibri"/>
                        </a:rPr>
                        <a:t>Adopt the use of GC Accelerators</a:t>
                      </a:r>
                      <a:r>
                        <a:rPr lang="en-CA" sz="1000" baseline="0" dirty="0">
                          <a:solidFill>
                            <a:prstClr val="black"/>
                          </a:solidFill>
                          <a:cs typeface="Calibri"/>
                        </a:rPr>
                        <a:t>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dirty="0">
                          <a:solidFill>
                            <a:prstClr val="black"/>
                          </a:solidFill>
                          <a:cs typeface="Calibri"/>
                        </a:rPr>
                        <a:t>Fulfill</a:t>
                      </a:r>
                      <a:r>
                        <a:rPr lang="en-CA" sz="1000" baseline="0" dirty="0">
                          <a:solidFill>
                            <a:prstClr val="black"/>
                          </a:solidFill>
                          <a:cs typeface="Calibri"/>
                        </a:rPr>
                        <a:t>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Enforce this order of preference: Public cloud first, then Hybrid cloud, then Private cloud, and lastly non-cloud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35848777"/>
              </p:ext>
            </p:extLst>
          </p:nvPr>
        </p:nvGraphicFramePr>
        <p:xfrm>
          <a:off x="539552" y="4221088"/>
          <a:ext cx="7987044" cy="225552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CA" sz="1200" b="1" kern="1200" spc="-3" dirty="0">
                          <a:solidFill>
                            <a:prstClr val="black"/>
                          </a:solidFill>
                          <a:latin typeface="+mn-lt"/>
                          <a:ea typeface="+mn-ea"/>
                          <a:cs typeface="Calibri"/>
                        </a:rPr>
                        <a:t>11 - </a:t>
                      </a:r>
                      <a:r>
                        <a:rPr lang="en-CA" sz="1200" b="1" kern="1200" spc="-8" dirty="0">
                          <a:solidFill>
                            <a:schemeClr val="dk1"/>
                          </a:solidFill>
                          <a:latin typeface="+mn-lt"/>
                          <a:ea typeface="+mn-ea"/>
                          <a:cs typeface="Calibri"/>
                        </a:rPr>
                        <a:t>Design</a:t>
                      </a:r>
                      <a:r>
                        <a:rPr lang="en-CA" sz="1200" b="1" kern="1200" spc="-124" dirty="0">
                          <a:solidFill>
                            <a:schemeClr val="dk1"/>
                          </a:solidFill>
                          <a:latin typeface="+mn-lt"/>
                          <a:ea typeface="+mn-ea"/>
                          <a:cs typeface="Adobe Arabic" panose="02040503050201020203" pitchFamily="18" charset="-78"/>
                        </a:rPr>
                        <a:t> </a:t>
                      </a:r>
                      <a:r>
                        <a:rPr lang="en-CA" sz="1200" b="1" kern="1200" spc="-8" dirty="0">
                          <a:solidFill>
                            <a:schemeClr val="dk1"/>
                          </a:solidFill>
                          <a:latin typeface="+mn-lt"/>
                          <a:ea typeface="+mn-ea"/>
                          <a:cs typeface="Calibri"/>
                        </a:rPr>
                        <a:t>for Performance, Availability, and Scalability</a:t>
                      </a:r>
                      <a:endParaRPr lang="en-CA" sz="1200" b="1" kern="1200" spc="-3" dirty="0">
                        <a:solidFill>
                          <a:prstClr val="black"/>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171450" marR="7851"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Ensure response times meet user needs and critical services are highly available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171450" marR="7851"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Support zero-downtime deployments for planned and unplanned maintenance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171450" marR="7851"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Use distributed architectures, assume failure will happen, handle errors gracefully, and monitor performance</a:t>
                      </a:r>
                      <a:r>
                        <a:rPr lang="en-CA" sz="1000" kern="1200" baseline="0" dirty="0">
                          <a:solidFill>
                            <a:schemeClr val="dk1"/>
                          </a:solidFill>
                          <a:latin typeface="+mn-lt"/>
                          <a:ea typeface="+mn-ea"/>
                          <a:cs typeface="Calibri"/>
                        </a:rPr>
                        <a:t> and behaviour </a:t>
                      </a:r>
                      <a:r>
                        <a:rPr lang="en-CA" sz="1000" kern="1200" dirty="0">
                          <a:solidFill>
                            <a:schemeClr val="dk1"/>
                          </a:solidFill>
                          <a:latin typeface="+mn-lt"/>
                          <a:ea typeface="+mn-ea"/>
                          <a:cs typeface="Calibri"/>
                        </a:rPr>
                        <a:t>actively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171450" marR="7851"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Establish</a:t>
                      </a:r>
                      <a:r>
                        <a:rPr lang="en-CA" sz="1000" kern="1200" baseline="0" dirty="0">
                          <a:solidFill>
                            <a:schemeClr val="dk1"/>
                          </a:solidFill>
                          <a:latin typeface="+mn-lt"/>
                          <a:ea typeface="+mn-ea"/>
                          <a:cs typeface="Calibri"/>
                        </a:rPr>
                        <a:t>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aseline="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171450" marR="7851" lvl="1" indent="-171450">
                        <a:buFont typeface="Wingdings" panose="05000000000000000000" pitchFamily="2" charset="2"/>
                        <a:buChar char="q"/>
                        <a:tabLst>
                          <a:tab pos="114300" algn="l"/>
                        </a:tabLst>
                      </a:pPr>
                      <a:r>
                        <a:rPr lang="en-CA" sz="1000" kern="1200" dirty="0">
                          <a:solidFill>
                            <a:schemeClr val="dk1"/>
                          </a:solidFill>
                          <a:latin typeface="+mn-lt"/>
                          <a:ea typeface="+mn-ea"/>
                          <a:cs typeface="Calibri"/>
                        </a:rPr>
                        <a:t>Control Technical Diversity – design systems based on modern technologies</a:t>
                      </a:r>
                      <a:r>
                        <a:rPr lang="en-CA" sz="1000" kern="1200" baseline="0" dirty="0">
                          <a:solidFill>
                            <a:schemeClr val="dk1"/>
                          </a:solidFill>
                          <a:latin typeface="+mn-lt"/>
                          <a:ea typeface="+mn-ea"/>
                          <a:cs typeface="Calibri"/>
                        </a:rPr>
                        <a:t>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0" name="Picture 9"/>
          <p:cNvPicPr>
            <a:picLocks noChangeAspect="1"/>
          </p:cNvPicPr>
          <p:nvPr/>
        </p:nvPicPr>
        <p:blipFill>
          <a:blip r:embed="rId4"/>
          <a:stretch>
            <a:fillRect/>
          </a:stretch>
        </p:blipFill>
        <p:spPr>
          <a:xfrm>
            <a:off x="7683914" y="1069802"/>
            <a:ext cx="757972" cy="446864"/>
          </a:xfrm>
          <a:prstGeom prst="rect">
            <a:avLst/>
          </a:prstGeom>
        </p:spPr>
      </p:pic>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Technology Architecture</a:t>
            </a:r>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a:p>
        </p:txBody>
      </p:sp>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0" name="Picture 9"/>
          <p:cNvPicPr>
            <a:picLocks noChangeAspect="1"/>
          </p:cNvPicPr>
          <p:nvPr/>
        </p:nvPicPr>
        <p:blipFill>
          <a:blip r:embed="rId4"/>
          <a:stretch>
            <a:fillRect/>
          </a:stretch>
        </p:blipFill>
        <p:spPr>
          <a:xfrm>
            <a:off x="7683914" y="1069802"/>
            <a:ext cx="757972" cy="44686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4029758582"/>
              </p:ext>
            </p:extLst>
          </p:nvPr>
        </p:nvGraphicFramePr>
        <p:xfrm>
          <a:off x="539552" y="1736812"/>
          <a:ext cx="7987044" cy="10058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prstClr val="black"/>
                          </a:solidFill>
                          <a:latin typeface="+mn-lt"/>
                          <a:ea typeface="+mn-ea"/>
                          <a:cs typeface="Calibri"/>
                        </a:rPr>
                        <a:t>12- Follow DevSecOps</a:t>
                      </a:r>
                      <a:r>
                        <a:rPr lang="en-CA" sz="1200" b="1" kern="1200" spc="-3" baseline="0" dirty="0">
                          <a:solidFill>
                            <a:prstClr val="black"/>
                          </a:solidFill>
                          <a:latin typeface="+mn-lt"/>
                          <a:ea typeface="+mn-ea"/>
                          <a:cs typeface="Calibri"/>
                        </a:rPr>
                        <a:t> Principles</a:t>
                      </a:r>
                      <a:endParaRPr lang="en-US" sz="1200" b="1" kern="1200" spc="-3" dirty="0">
                        <a:solidFill>
                          <a:prstClr val="black"/>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000" b="0" kern="1200" spc="-3" dirty="0">
                          <a:solidFill>
                            <a:prstClr val="black"/>
                          </a:solidFill>
                          <a:latin typeface="+mn-lt"/>
                          <a:ea typeface="+mn-ea"/>
                          <a:cs typeface="Calibri"/>
                        </a:rPr>
                        <a:t>Use continuous integration and continuous deployments (CI/CD)</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spc="-3" noProof="0" dirty="0">
                          <a:solidFill>
                            <a:prstClr val="black"/>
                          </a:solidFill>
                          <a:latin typeface="+mn-lt"/>
                          <a:ea typeface="+mn-ea"/>
                          <a:cs typeface="Calibri"/>
                        </a:rPr>
                        <a:t>Ensure</a:t>
                      </a:r>
                      <a:r>
                        <a:rPr lang="en-US" sz="1000" b="0" kern="1200" spc="-3" baseline="0" noProof="0" dirty="0">
                          <a:solidFill>
                            <a:prstClr val="black"/>
                          </a:solidFill>
                          <a:latin typeface="+mn-lt"/>
                          <a:ea typeface="+mn-ea"/>
                          <a:cs typeface="Calibri"/>
                        </a:rPr>
                        <a:t> automated testing occurs for security and functionality</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en-US" sz="1000" b="0" kern="1200" spc="-3" dirty="0">
                          <a:solidFill>
                            <a:prstClr val="black"/>
                          </a:solidFill>
                          <a:latin typeface="+mn-lt"/>
                          <a:ea typeface="+mn-ea"/>
                          <a:cs typeface="Calibri"/>
                        </a:rPr>
                        <a:t>Include your stakeholders as part of </a:t>
                      </a:r>
                      <a:r>
                        <a:rPr lang="en-US" sz="1000" b="0" kern="1200" spc="-3" dirty="0" err="1">
                          <a:solidFill>
                            <a:prstClr val="black"/>
                          </a:solidFill>
                          <a:latin typeface="+mn-lt"/>
                          <a:ea typeface="+mn-ea"/>
                          <a:cs typeface="Calibri"/>
                        </a:rPr>
                        <a:t>DevSecOps</a:t>
                      </a:r>
                      <a:r>
                        <a:rPr lang="en-US" sz="1000" b="0" kern="1200" spc="-3" dirty="0">
                          <a:solidFill>
                            <a:prstClr val="black"/>
                          </a:solidFill>
                          <a:latin typeface="+mn-lt"/>
                          <a:ea typeface="+mn-ea"/>
                          <a:cs typeface="Calibri"/>
                        </a:rPr>
                        <a:t>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Technology Architecture</a:t>
            </a:r>
          </a:p>
        </p:txBody>
      </p:sp>
    </p:spTree>
    <p:extLst>
      <p:ext uri="{BB962C8B-B14F-4D97-AF65-F5344CB8AC3E}">
        <p14:creationId xmlns:p14="http://schemas.microsoft.com/office/powerpoint/2010/main" val="39826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a:t>
            </a:fld>
            <a:endParaRPr lang="en-CA"/>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endParaRPr lang="en-US" dirty="0"/>
          </a:p>
          <a:p>
            <a:endParaRPr lang="en-US" dirty="0"/>
          </a:p>
          <a:p>
            <a:endParaRPr lang="en-CA" dirty="0"/>
          </a:p>
        </p:txBody>
      </p:sp>
      <p:sp>
        <p:nvSpPr>
          <p:cNvPr id="8" name="Title 5"/>
          <p:cNvSpPr>
            <a:spLocks noGrp="1"/>
          </p:cNvSpPr>
          <p:nvPr>
            <p:ph type="title"/>
          </p:nvPr>
        </p:nvSpPr>
        <p:spPr/>
        <p:txBody>
          <a:bodyPr/>
          <a:lstStyle/>
          <a:p>
            <a:r>
              <a:rPr lang="en-CA" dirty="0"/>
              <a:t>Purpose of GC EARB Session</a:t>
            </a:r>
          </a:p>
        </p:txBody>
      </p:sp>
      <p:sp>
        <p:nvSpPr>
          <p:cNvPr id="15" name="Rectangle 14"/>
          <p:cNvSpPr/>
          <p:nvPr/>
        </p:nvSpPr>
        <p:spPr>
          <a:xfrm>
            <a:off x="6552220" y="0"/>
            <a:ext cx="2591780"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4096721436"/>
              </p:ext>
            </p:extLst>
          </p:nvPr>
        </p:nvGraphicFramePr>
        <p:xfrm>
          <a:off x="575556" y="1577712"/>
          <a:ext cx="7987044" cy="249936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prstClr val="black"/>
                          </a:solidFill>
                          <a:latin typeface="+mn-lt"/>
                          <a:ea typeface="+mn-ea"/>
                          <a:cs typeface="Calibri"/>
                        </a:rPr>
                        <a:t>13 – </a:t>
                      </a:r>
                      <a:r>
                        <a:rPr lang="en-US" sz="1200" b="1" kern="1200" spc="-3" dirty="0">
                          <a:solidFill>
                            <a:prstClr val="black"/>
                          </a:solidFill>
                          <a:latin typeface="+mn-lt"/>
                          <a:ea typeface="+mn-ea"/>
                          <a:cs typeface="Calibri"/>
                        </a:rPr>
                        <a:t>Build Security into the System Life Cycle, Across All Architectural Layers</a:t>
                      </a:r>
                      <a:endParaRPr lang="en-CA" sz="1200" b="1" kern="1200" spc="-3" dirty="0">
                        <a:solidFill>
                          <a:prstClr val="black"/>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CCCS’s IT Security Risk Management Framework</a:t>
                      </a:r>
                      <a:r>
                        <a:rPr lang="en-US" sz="1000" b="0" i="0" kern="1200" dirty="0">
                          <a:solidFill>
                            <a:schemeClr val="dk1"/>
                          </a:solidFill>
                          <a:effectLst/>
                          <a:latin typeface="+mn-lt"/>
                          <a:ea typeface="+mn-ea"/>
                          <a:cs typeface="+mn-cs"/>
                        </a:rPr>
                        <a:t>. Perform threat modelling to minimize the attack surface by limiting services exposed and information exchanged to the minimum necessary.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1" name="Picture 10"/>
          <p:cNvPicPr>
            <a:picLocks noChangeAspect="1"/>
          </p:cNvPicPr>
          <p:nvPr/>
        </p:nvPicPr>
        <p:blipFill>
          <a:blip r:embed="rId6"/>
          <a:stretch>
            <a:fillRect/>
          </a:stretch>
        </p:blipFill>
        <p:spPr>
          <a:xfrm>
            <a:off x="7994174" y="1098520"/>
            <a:ext cx="351107" cy="4286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025690773"/>
              </p:ext>
            </p:extLst>
          </p:nvPr>
        </p:nvGraphicFramePr>
        <p:xfrm>
          <a:off x="581400" y="4077072"/>
          <a:ext cx="7987044" cy="277368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prstClr val="black"/>
                          </a:solidFill>
                          <a:latin typeface="+mn-lt"/>
                          <a:ea typeface="+mn-ea"/>
                          <a:cs typeface="Calibri"/>
                        </a:rPr>
                        <a:t>14 – Ensure Secure Access to Systems and Service</a:t>
                      </a:r>
                      <a:r>
                        <a:rPr lang="en-CA" sz="1200" b="1" kern="1200" baseline="0" dirty="0">
                          <a:solidFill>
                            <a:schemeClr val="dk1"/>
                          </a:solidFill>
                          <a:latin typeface="+mn-lt"/>
                          <a:ea typeface="+mn-ea"/>
                          <a:cs typeface="Calibri"/>
                        </a:rPr>
                        <a:t>s</a:t>
                      </a:r>
                      <a:endParaRPr lang="en-CA" sz="1200" b="1" kern="1200" spc="-3" dirty="0">
                        <a:solidFill>
                          <a:prstClr val="black"/>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b="0" i="0" kern="1200" dirty="0">
                          <a:solidFill>
                            <a:schemeClr val="dk1"/>
                          </a:solidFill>
                          <a:effectLst/>
                          <a:latin typeface="+mn-lt"/>
                          <a:ea typeface="+mn-ea"/>
                          <a:cs typeface="+mn-cs"/>
                        </a:rPr>
                        <a:t>Identify and authenticate individuals, processes and/or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7"/>
                        </a:rPr>
                        <a:t>Pan-Canadian Trust Framework</a:t>
                      </a:r>
                      <a:r>
                        <a:rPr lang="en-US" sz="1000" b="0" i="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171450" indent="-171450">
                        <a:buFont typeface="Wingdings" panose="05000000000000000000" pitchFamily="2" charset="2"/>
                        <a:buChar char="q"/>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8"/>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9"/>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10"/>
                        </a:rPr>
                        <a:t>HTTPS</a:t>
                      </a:r>
                      <a:r>
                        <a:rPr lang="en-US" sz="1000" b="0" i="0" kern="1200" dirty="0">
                          <a:solidFill>
                            <a:schemeClr val="dk1"/>
                          </a:solidFill>
                          <a:effectLst/>
                          <a:latin typeface="+mn-lt"/>
                          <a:ea typeface="+mn-ea"/>
                          <a:cs typeface="+mn-cs"/>
                        </a:rPr>
                        <a:t> for secure web connections and </a:t>
                      </a:r>
                      <a:r>
                        <a:rPr lang="en-US" sz="1000" b="0" i="0" u="none" strike="noStrike" kern="1200" dirty="0">
                          <a:solidFill>
                            <a:schemeClr val="dk1"/>
                          </a:solidFill>
                          <a:effectLst/>
                          <a:latin typeface="+mn-lt"/>
                          <a:ea typeface="+mn-ea"/>
                          <a:cs typeface="+mn-cs"/>
                          <a:hlinkClick r:id="rId11"/>
                        </a:rPr>
                        <a:t>DMARC</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2"/>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Security and Privacy Architecture</a:t>
            </a:r>
          </a:p>
        </p:txBody>
      </p:sp>
    </p:spTree>
    <p:extLst>
      <p:ext uri="{BB962C8B-B14F-4D97-AF65-F5344CB8AC3E}">
        <p14:creationId xmlns:p14="http://schemas.microsoft.com/office/powerpoint/2010/main" val="39276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2905052734"/>
              </p:ext>
            </p:extLst>
          </p:nvPr>
        </p:nvGraphicFramePr>
        <p:xfrm>
          <a:off x="575556" y="1628800"/>
          <a:ext cx="7987044" cy="207264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prstClr val="black"/>
                          </a:solidFill>
                          <a:latin typeface="+mn-lt"/>
                          <a:ea typeface="+mn-ea"/>
                          <a:cs typeface="Calibri"/>
                        </a:rPr>
                        <a:t>15 – 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security-related patches and updates in order to reduce exposure to vulnerabilities, in accordance with GC Patch Management Guidance.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Enable event logging, in accordance with GC Event Logging Guidance,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4"/>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5"/>
                        </a:rPr>
                        <a:t>Canadian Centre for Cyber Security (CCCS)</a:t>
                      </a:r>
                      <a:r>
                        <a:rPr lang="en-US" sz="1000" b="0" i="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Rectangle 6"/>
          <p:cNvSpPr/>
          <p:nvPr>
            <p:custDataLst>
              <p:tags r:id="rId1"/>
            </p:custDataLst>
          </p:nvPr>
        </p:nvSpPr>
        <p:spPr>
          <a:xfrm>
            <a:off x="551448" y="1068874"/>
            <a:ext cx="7987043" cy="487918"/>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83568" y="1128167"/>
            <a:ext cx="7661713" cy="369332"/>
          </a:xfrm>
          <a:prstGeom prst="rect">
            <a:avLst/>
          </a:prstGeom>
        </p:spPr>
        <p:txBody>
          <a:bodyPr wrap="square">
            <a:spAutoFit/>
          </a:bodyPr>
          <a:lstStyle/>
          <a:p>
            <a:r>
              <a:rPr lang="en-CA" b="1" dirty="0">
                <a:latin typeface="+mj-lt"/>
                <a:cs typeface="Aharoni" panose="02010803020104030203" pitchFamily="2" charset="-79"/>
              </a:rPr>
              <a:t>(Please check </a:t>
            </a:r>
            <a:r>
              <a:rPr lang="en-CA" b="1" dirty="0">
                <a:latin typeface="+mj-lt"/>
                <a:cs typeface="Aharoni" panose="02010803020104030203" pitchFamily="2" charset="-79"/>
                <a:sym typeface="Wingdings 2" panose="05020102010507070707" pitchFamily="18" charset="2"/>
              </a:rPr>
              <a:t></a:t>
            </a:r>
            <a:r>
              <a:rPr lang="en-CA" b="1" dirty="0">
                <a:latin typeface="+mj-lt"/>
                <a:cs typeface="Aharoni" panose="02010803020104030203" pitchFamily="2" charset="-79"/>
              </a:rPr>
              <a:t>  </a:t>
            </a:r>
            <a:r>
              <a:rPr lang="en-CA" b="1" u="sng" dirty="0">
                <a:latin typeface="+mj-lt"/>
                <a:cs typeface="Aharoni" panose="02010803020104030203" pitchFamily="2" charset="-79"/>
              </a:rPr>
              <a:t>all</a:t>
            </a:r>
            <a:r>
              <a:rPr lang="en-CA" b="1" dirty="0">
                <a:latin typeface="+mj-lt"/>
                <a:cs typeface="Aharoni" panose="02010803020104030203" pitchFamily="2" charset="-79"/>
              </a:rPr>
              <a:t> that apply)</a:t>
            </a:r>
          </a:p>
        </p:txBody>
      </p:sp>
      <p:pic>
        <p:nvPicPr>
          <p:cNvPr id="11" name="Picture 10"/>
          <p:cNvPicPr>
            <a:picLocks noChangeAspect="1"/>
          </p:cNvPicPr>
          <p:nvPr/>
        </p:nvPicPr>
        <p:blipFill>
          <a:blip r:embed="rId6"/>
          <a:stretch>
            <a:fillRect/>
          </a:stretch>
        </p:blipFill>
        <p:spPr>
          <a:xfrm>
            <a:off x="7994174" y="1098520"/>
            <a:ext cx="351107" cy="4286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8567577"/>
              </p:ext>
            </p:extLst>
          </p:nvPr>
        </p:nvGraphicFramePr>
        <p:xfrm>
          <a:off x="575556" y="3933056"/>
          <a:ext cx="7987044" cy="2164080"/>
        </p:xfrm>
        <a:graphic>
          <a:graphicData uri="http://schemas.openxmlformats.org/drawingml/2006/table">
            <a:tbl>
              <a:tblPr>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prstClr val="black"/>
                          </a:solidFill>
                          <a:latin typeface="+mn-lt"/>
                          <a:ea typeface="+mn-ea"/>
                          <a:cs typeface="Calibri"/>
                        </a:rPr>
                        <a:t>16 – Privacy by Design</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prstClr val="black"/>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en-US" sz="1000" kern="1200" dirty="0">
                          <a:solidFill>
                            <a:schemeClr val="dk1"/>
                          </a:solidFill>
                          <a:latin typeface="+mn-lt"/>
                          <a:ea typeface="+mn-ea"/>
                          <a:cs typeface="Calibri"/>
                        </a:rPr>
                        <a:t>Perform Privacy Impact Assessment (PIA) to support risk mitigation activities when personal information is involved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171450" indent="-171450">
                        <a:buFont typeface="Wingdings" panose="05000000000000000000" pitchFamily="2" charset="2"/>
                        <a:buChar char="q"/>
                      </a:pPr>
                      <a:r>
                        <a:rPr lang="en-US" sz="1000" b="0" i="0" kern="1200" dirty="0">
                          <a:solidFill>
                            <a:schemeClr val="dk1"/>
                          </a:solidFill>
                          <a:effectLst/>
                          <a:latin typeface="+mn-lt"/>
                          <a:ea typeface="+mn-ea"/>
                          <a:cs typeface="+mn-cs"/>
                        </a:rPr>
                        <a:t>Perform </a:t>
                      </a:r>
                      <a:r>
                        <a:rPr lang="en-US" sz="1000" b="0" i="0" u="none" strike="noStrike" kern="1200" dirty="0">
                          <a:solidFill>
                            <a:schemeClr val="dk1"/>
                          </a:solidFill>
                          <a:effectLst/>
                          <a:latin typeface="+mn-lt"/>
                          <a:ea typeface="+mn-ea"/>
                          <a:cs typeface="+mn-cs"/>
                          <a:hlinkClick r:id="rId7"/>
                        </a:rPr>
                        <a:t>Algorithmic Impact Assessment (AIA)</a:t>
                      </a:r>
                      <a:r>
                        <a:rPr lang="en-US" sz="1000" b="0" i="0" kern="1200" dirty="0">
                          <a:solidFill>
                            <a:schemeClr val="dk1"/>
                          </a:solidFill>
                          <a:effectLst/>
                          <a:latin typeface="+mn-lt"/>
                          <a:ea typeface="+mn-ea"/>
                          <a:cs typeface="+mn-cs"/>
                        </a:rPr>
                        <a:t> to support risk mitigation activities when deploying an automated decision system as per </a:t>
                      </a:r>
                      <a:r>
                        <a:rPr lang="en-US" sz="1000" b="0" i="0" u="none" strike="noStrike" kern="1200" dirty="0">
                          <a:solidFill>
                            <a:schemeClr val="dk1"/>
                          </a:solidFill>
                          <a:effectLst/>
                          <a:latin typeface="+mn-lt"/>
                          <a:ea typeface="+mn-ea"/>
                          <a:cs typeface="+mn-cs"/>
                          <a:hlinkClick r:id="rId8"/>
                        </a:rPr>
                        <a:t>Directive on Automated Decision Making</a:t>
                      </a:r>
                      <a:r>
                        <a:rPr lang="en-US" sz="1000" b="0" i="0" kern="1200" dirty="0">
                          <a:solidFill>
                            <a:schemeClr val="dk1"/>
                          </a:solidFill>
                          <a:effectLst/>
                          <a:latin typeface="+mn-lt"/>
                          <a:ea typeface="+mn-ea"/>
                          <a:cs typeface="+mn-cs"/>
                        </a:rPr>
                        <a:t>. For more info, please go to </a:t>
                      </a:r>
                      <a:r>
                        <a:rPr lang="en-US" sz="1000" b="0" i="0" u="none" strike="noStrike" kern="1200" dirty="0">
                          <a:solidFill>
                            <a:schemeClr val="dk1"/>
                          </a:solidFill>
                          <a:effectLst/>
                          <a:latin typeface="+mn-lt"/>
                          <a:ea typeface="+mn-ea"/>
                          <a:cs typeface="+mn-cs"/>
                          <a:hlinkClick r:id="rId9"/>
                        </a:rPr>
                        <a:t>this link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spc="0" dirty="0">
                          <a:solidFill>
                            <a:schemeClr val="dk1"/>
                          </a:solidFill>
                          <a:latin typeface="+mn-lt"/>
                          <a:ea typeface="+mn-ea"/>
                          <a:cs typeface="Calibri"/>
                        </a:rPr>
                        <a:t>Implement security measures to assure the protection of personal information and data</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Take into consideration the </a:t>
                      </a:r>
                      <a:r>
                        <a:rPr lang="en-US" sz="1000" b="0" i="0" u="none" strike="noStrike" kern="1200" dirty="0">
                          <a:solidFill>
                            <a:schemeClr val="dk1"/>
                          </a:solidFill>
                          <a:effectLst/>
                          <a:latin typeface="+mn-lt"/>
                          <a:ea typeface="+mn-ea"/>
                          <a:cs typeface="+mn-cs"/>
                          <a:hlinkClick r:id="rId10"/>
                        </a:rPr>
                        <a:t>7 Foundational Privacy Design Principles</a:t>
                      </a:r>
                      <a:r>
                        <a:rPr lang="en-US" sz="1000" b="0" i="0" kern="1200" dirty="0">
                          <a:solidFill>
                            <a:schemeClr val="dk1"/>
                          </a:solidFill>
                          <a:effectLst/>
                          <a:latin typeface="+mn-lt"/>
                          <a:ea typeface="+mn-ea"/>
                          <a:cs typeface="+mn-cs"/>
                        </a:rPr>
                        <a:t> (English only) when designing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r>
              <a:rPr lang="en-CA" sz="2000" b="1" dirty="0">
                <a:solidFill>
                  <a:schemeClr val="tx1">
                    <a:lumMod val="65000"/>
                    <a:lumOff val="35000"/>
                  </a:schemeClr>
                </a:solidFill>
              </a:rPr>
              <a:t>APPENDIX 1: GC EA Framework</a:t>
            </a:r>
            <a:br>
              <a:rPr lang="en-US" sz="2000" b="1" dirty="0">
                <a:solidFill>
                  <a:schemeClr val="tx1">
                    <a:lumMod val="65000"/>
                    <a:lumOff val="35000"/>
                  </a:schemeClr>
                </a:solidFill>
              </a:rPr>
            </a:br>
            <a:r>
              <a:rPr lang="en-CA" sz="2000" dirty="0"/>
              <a:t>Security and Privacy Architecture</a:t>
            </a:r>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22</a:t>
            </a:fld>
            <a:endParaRPr lang="en-CA" dirty="0"/>
          </a:p>
        </p:txBody>
      </p:sp>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rPr>
              <a:t>APPENDIX 2: </a:t>
            </a:r>
            <a:br>
              <a:rPr lang="en-CA" sz="2000" b="1" dirty="0">
                <a:solidFill>
                  <a:schemeClr val="tx1">
                    <a:lumMod val="65000"/>
                    <a:lumOff val="35000"/>
                  </a:schemeClr>
                </a:solidFill>
              </a:rPr>
            </a:br>
            <a:r>
              <a:rPr lang="en-CA" sz="2000" dirty="0"/>
              <a:t>Service &amp; Digital Target Enterprise Architecture</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0"/>
            <a:ext cx="3312367" cy="4412523"/>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  </a:t>
            </a:r>
          </a:p>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(BIATSP)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pic>
        <p:nvPicPr>
          <p:cNvPr id="9" name="image12.png">
            <a:extLst>
              <a:ext uri="{FF2B5EF4-FFF2-40B4-BE49-F238E27FC236}">
                <a16:creationId xmlns:a16="http://schemas.microsoft.com/office/drawing/2014/main" id="{2703E4F0-C02E-4F4A-9943-4C7FECD185EC}"/>
              </a:ext>
            </a:extLst>
          </p:cNvPr>
          <p:cNvPicPr>
            <a:picLocks noGrp="1"/>
          </p:cNvPicPr>
          <p:nvPr>
            <p:ph idx="10"/>
          </p:nvPr>
        </p:nvPicPr>
        <p:blipFill rotWithShape="1">
          <a:blip r:embed="rId5"/>
          <a:srcRect b="5163"/>
          <a:stretch/>
        </p:blipFill>
        <p:spPr bwMode="auto">
          <a:xfrm>
            <a:off x="3982495" y="2363396"/>
            <a:ext cx="4980558" cy="3456384"/>
          </a:xfrm>
          <a:prstGeom prst="rect">
            <a:avLst/>
          </a:prstGeom>
          <a:ln>
            <a:noFill/>
          </a:ln>
          <a:extLst>
            <a:ext uri="{53640926-AAD7-44D8-BBD7-CCE9431645EC}">
              <a14:shadowObscured xmlns:a14="http://schemas.microsoft.com/office/drawing/2010/main"/>
            </a:ext>
          </a:extLst>
        </p:spPr>
      </p:pic>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Lst>
          </p:cNvPr>
          <p:cNvSpPr/>
          <p:nvPr>
            <p:custDataLst>
              <p:tags r:id="rId1"/>
            </p:custDataLst>
          </p:nvPr>
        </p:nvSpPr>
        <p:spPr>
          <a:xfrm>
            <a:off x="107504" y="1916832"/>
            <a:ext cx="396044" cy="389648"/>
          </a:xfrm>
          <a:prstGeom prst="rect">
            <a:avLst/>
          </a:prstGeom>
          <a:solidFill>
            <a:srgbClr val="4F5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12" name="Rectangle 11">
            <a:extLst>
              <a:ext uri="{FF2B5EF4-FFF2-40B4-BE49-F238E27FC236}">
                <a16:creationId xmlns:a16="http://schemas.microsoft.com/office/drawing/2014/main" id="{4A15FFD0-FE1A-40D2-96A5-A125533A877F}"/>
              </a:ext>
            </a:extLst>
          </p:cNvPr>
          <p:cNvSpPr/>
          <p:nvPr>
            <p:custDataLst>
              <p:tags r:id="rId2"/>
            </p:custDataLst>
          </p:nvPr>
        </p:nvSpPr>
        <p:spPr>
          <a:xfrm>
            <a:off x="107504" y="3104964"/>
            <a:ext cx="396044" cy="389648"/>
          </a:xfrm>
          <a:prstGeom prst="rect">
            <a:avLst/>
          </a:prstGeom>
          <a:solidFill>
            <a:srgbClr val="5A7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3" name="Rectangle 12">
            <a:extLst>
              <a:ext uri="{FF2B5EF4-FFF2-40B4-BE49-F238E27FC236}">
                <a16:creationId xmlns:a16="http://schemas.microsoft.com/office/drawing/2014/main" id="{B6F9B417-6271-4E1B-8E8C-59964ABF8EB8}"/>
              </a:ext>
            </a:extLst>
          </p:cNvPr>
          <p:cNvSpPr/>
          <p:nvPr>
            <p:custDataLst>
              <p:tags r:id="rId3"/>
            </p:custDataLst>
          </p:nvPr>
        </p:nvSpPr>
        <p:spPr>
          <a:xfrm>
            <a:off x="127119" y="4936712"/>
            <a:ext cx="376429" cy="389648"/>
          </a:xfrm>
          <a:prstGeom prst="rect">
            <a:avLst/>
          </a:prstGeom>
          <a:solidFill>
            <a:srgbClr val="1E3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830997"/>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6"/>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7"/>
              </a:rPr>
              <a:t>Whitepaper</a:t>
            </a:r>
            <a:r>
              <a:rPr lang="en-US" sz="1200" dirty="0">
                <a:solidFill>
                  <a:srgbClr val="222222"/>
                </a:solidFill>
                <a:latin typeface="Arial" panose="020B0604020202020204" pitchFamily="34" charset="0"/>
              </a:rPr>
              <a:t> were presented at GC EARB on July 16, 2020 for pre-endorsement.</a:t>
            </a:r>
            <a:endParaRPr lang="en-CA" sz="1200" dirty="0"/>
          </a:p>
        </p:txBody>
      </p:sp>
    </p:spTree>
    <p:extLst>
      <p:ext uri="{BB962C8B-B14F-4D97-AF65-F5344CB8AC3E}">
        <p14:creationId xmlns:p14="http://schemas.microsoft.com/office/powerpoint/2010/main" val="328175270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3: </a:t>
            </a:r>
            <a:br>
              <a:rPr lang="en-CA" sz="2000" b="1" dirty="0">
                <a:solidFill>
                  <a:schemeClr val="tx1">
                    <a:lumMod val="65000"/>
                    <a:lumOff val="35000"/>
                  </a:schemeClr>
                </a:solidFill>
              </a:rPr>
            </a:br>
            <a:r>
              <a:rPr lang="en-CA" sz="2000" dirty="0"/>
              <a:t>Additional Project Details </a:t>
            </a:r>
          </a:p>
        </p:txBody>
      </p:sp>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23</a:t>
            </a:fld>
            <a:endParaRPr lang="en-CA"/>
          </a:p>
        </p:txBody>
      </p:sp>
      <p:graphicFrame>
        <p:nvGraphicFramePr>
          <p:cNvPr id="3" name="Table 2"/>
          <p:cNvGraphicFramePr>
            <a:graphicFrameLocks noGrp="1"/>
          </p:cNvGraphicFramePr>
          <p:nvPr>
            <p:extLst>
              <p:ext uri="{D42A27DB-BD31-4B8C-83A1-F6EECF244321}">
                <p14:modId xmlns:p14="http://schemas.microsoft.com/office/powerpoint/2010/main" val="1431071334"/>
              </p:ext>
            </p:extLst>
          </p:nvPr>
        </p:nvGraphicFramePr>
        <p:xfrm>
          <a:off x="365392" y="1469981"/>
          <a:ext cx="8566656" cy="2555299"/>
        </p:xfrm>
        <a:graphic>
          <a:graphicData uri="http://schemas.openxmlformats.org/drawingml/2006/table">
            <a:tbl>
              <a:tblPr>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solidFill>
                            <a:schemeClr val="dk1"/>
                          </a:solidFill>
                        </a:rPr>
                        <a:t>TBS Project/Activity ID</a:t>
                      </a:r>
                    </a:p>
                    <a:p>
                      <a:r>
                        <a:rPr lang="en-US" sz="900" dirty="0">
                          <a:solidFill>
                            <a:schemeClr val="dk1"/>
                          </a:solidFill>
                        </a:rPr>
                        <a:t>(from IT PLAN)</a:t>
                      </a:r>
                    </a:p>
                  </a:txBody>
                  <a:tcPr anchor="ctr"/>
                </a:tc>
                <a:tc>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Concept Case   (</a:t>
                      </a:r>
                      <a:r>
                        <a:rPr lang="en-US" sz="900" b="1" dirty="0">
                          <a:solidFill>
                            <a:schemeClr val="dk1"/>
                          </a:solidFill>
                        </a:rPr>
                        <a:t>ENDORSED  ?)</a:t>
                      </a:r>
                    </a:p>
                  </a:txBody>
                  <a:tcPr anchor="ctr"/>
                </a:tc>
                <a:tc>
                  <a:txBody>
                    <a:bodyPr/>
                    <a:lstStyle/>
                    <a:p>
                      <a:pPr>
                        <a:tabLst>
                          <a:tab pos="573088" algn="l"/>
                          <a:tab pos="1255713" algn="l"/>
                        </a:tabLst>
                      </a:pPr>
                      <a:r>
                        <a:rPr lang="en-CA" sz="1200" kern="1200" dirty="0">
                          <a:solidFill>
                            <a:schemeClr val="dk1"/>
                          </a:solidFill>
                          <a:latin typeface="+mn-lt"/>
                          <a:ea typeface="+mn-ea"/>
                          <a:cs typeface="+mn-cs"/>
                        </a:rPr>
                        <a:t>YES 	</a:t>
                      </a:r>
                      <a:r>
                        <a:rPr lang="en-CA" sz="1200" kern="1200" dirty="0">
                          <a:solidFill>
                            <a:schemeClr val="dk1"/>
                          </a:solidFill>
                          <a:latin typeface="+mn-lt"/>
                          <a:ea typeface="+mn-ea"/>
                          <a:cs typeface="+mn-cs"/>
                          <a:sym typeface="Wingdings 2" panose="05020102010507070707" pitchFamily="18" charset="2"/>
                        </a:rPr>
                        <a:t>	DATE: ___________</a:t>
                      </a:r>
                    </a:p>
                  </a:txBody>
                  <a:tcPr anchor="ctr"/>
                </a:tc>
                <a:tc>
                  <a:txBody>
                    <a:bodyPr/>
                    <a:lstStyle/>
                    <a:p>
                      <a:pPr algn="l">
                        <a:tabLst>
                          <a:tab pos="573088" algn="l"/>
                          <a:tab pos="1255713" algn="l"/>
                        </a:tabLst>
                      </a:pPr>
                      <a:r>
                        <a:rPr lang="en-CA" sz="1200" kern="1200" dirty="0">
                          <a:solidFill>
                            <a:schemeClr val="dk1"/>
                          </a:solidFill>
                          <a:latin typeface="+mn-lt"/>
                          <a:ea typeface="+mn-ea"/>
                          <a:cs typeface="+mn-cs"/>
                          <a:sym typeface="Wingdings 2" panose="05020102010507070707" pitchFamily="18" charset="2"/>
                        </a:rPr>
                        <a:t>NO 		REASON:</a:t>
                      </a: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p>
                  </a:txBody>
                  <a:tcPr anchor="ctr"/>
                </a:tc>
                <a:tc>
                  <a:txBody>
                    <a:bodyPr/>
                    <a:lstStyle/>
                    <a:p>
                      <a:r>
                        <a:rPr lang="en-CA" sz="800" b="1" i="0" kern="1200" dirty="0">
                          <a:solidFill>
                            <a:schemeClr val="tx1"/>
                          </a:solidFill>
                          <a:latin typeface="+mn-lt"/>
                          <a:ea typeface="+mn-ea"/>
                          <a:cs typeface="+mn-cs"/>
                        </a:rPr>
                        <a:t>Planned Start Date:</a:t>
                      </a:r>
                    </a:p>
                    <a:p>
                      <a:r>
                        <a:rPr lang="en-CA" sz="1200" i="1" kern="1200" dirty="0">
                          <a:solidFill>
                            <a:schemeClr val="tx2"/>
                          </a:solidFill>
                          <a:latin typeface="+mn-lt"/>
                          <a:ea typeface="+mn-ea"/>
                          <a:cs typeface="+mn-cs"/>
                        </a:rPr>
                        <a:t>MM – YYYY</a:t>
                      </a:r>
                      <a:endParaRPr lang="en-US" sz="1200" i="1" kern="1200" dirty="0">
                        <a:solidFill>
                          <a:schemeClr val="tx2"/>
                        </a:solidFill>
                        <a:latin typeface="+mn-lt"/>
                        <a:ea typeface="+mn-ea"/>
                        <a:cs typeface="+mn-cs"/>
                      </a:endParaRPr>
                    </a:p>
                  </a:txBody>
                  <a:tcPr anchor="ctr"/>
                </a:tc>
                <a:tc>
                  <a:txBody>
                    <a:bodyPr/>
                    <a:lstStyle/>
                    <a:p>
                      <a:r>
                        <a:rPr lang="en-CA" sz="800" b="1" i="0" kern="1200" dirty="0">
                          <a:solidFill>
                            <a:schemeClr val="tx1"/>
                          </a:solidFill>
                          <a:latin typeface="+mn-lt"/>
                          <a:ea typeface="+mn-ea"/>
                          <a:cs typeface="+mn-cs"/>
                        </a:rPr>
                        <a:t>Planned End Date:</a:t>
                      </a:r>
                    </a:p>
                    <a:p>
                      <a:r>
                        <a:rPr lang="en-CA" sz="1200" i="1" kern="1200" dirty="0">
                          <a:solidFill>
                            <a:schemeClr val="tx2"/>
                          </a:solidFill>
                          <a:latin typeface="+mn-lt"/>
                          <a:ea typeface="+mn-ea"/>
                          <a:cs typeface="+mn-cs"/>
                        </a:rPr>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p>
                  </a:txBody>
                  <a:tcPr anchor="ctr"/>
                </a:tc>
                <a:tc>
                  <a:txBody>
                    <a:bodyPr/>
                    <a:lstStyle/>
                    <a:p>
                      <a:r>
                        <a:rPr lang="en-CA" sz="800" b="1" i="0" kern="1200" dirty="0">
                          <a:solidFill>
                            <a:schemeClr val="tx1"/>
                          </a:solidFill>
                          <a:latin typeface="+mn-lt"/>
                          <a:ea typeface="+mn-ea"/>
                          <a:cs typeface="+mn-cs"/>
                        </a:rPr>
                        <a:t>One Time project cost:</a:t>
                      </a:r>
                    </a:p>
                    <a:p>
                      <a:r>
                        <a:rPr lang="en-CA" sz="1400" i="1" kern="1200" dirty="0">
                          <a:solidFill>
                            <a:schemeClr val="tx2"/>
                          </a:solidFill>
                          <a:latin typeface="+mn-lt"/>
                          <a:ea typeface="+mn-ea"/>
                          <a:cs typeface="+mn-cs"/>
                        </a:rPr>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b="1" i="0" kern="1200" dirty="0">
                          <a:solidFill>
                            <a:schemeClr val="tx1"/>
                          </a:solidFill>
                          <a:latin typeface="+mn-lt"/>
                          <a:ea typeface="+mn-ea"/>
                          <a:cs typeface="+mn-cs"/>
                        </a:rPr>
                        <a:t>On-going (annual) costs:</a:t>
                      </a:r>
                    </a:p>
                    <a:p>
                      <a:r>
                        <a:rPr lang="en-CA" sz="1400" i="1" kern="1200" dirty="0">
                          <a:solidFill>
                            <a:schemeClr val="tx2"/>
                          </a:solidFill>
                          <a:latin typeface="+mn-lt"/>
                          <a:ea typeface="+mn-ea"/>
                          <a:cs typeface="+mn-cs"/>
                        </a:rPr>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solidFill>
                            <a:schemeClr val="dk1"/>
                          </a:solidFill>
                          <a:latin typeface="+mn-lt"/>
                          <a:ea typeface="+mn-ea"/>
                          <a:cs typeface="+mn-cs"/>
                        </a:rPr>
                        <a:t>A-Base	</a:t>
                      </a:r>
                      <a:r>
                        <a:rPr lang="en-CA" sz="1200" kern="1200" dirty="0">
                          <a:solidFill>
                            <a:schemeClr val="dk1"/>
                          </a:solidFill>
                          <a:latin typeface="+mn-lt"/>
                          <a:ea typeface="+mn-ea"/>
                          <a:cs typeface="+mn-cs"/>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solidFill>
                            <a:schemeClr val="dk1"/>
                          </a:solidFill>
                          <a:latin typeface="+mn-lt"/>
                          <a:ea typeface="+mn-ea"/>
                          <a:cs typeface="+mn-cs"/>
                        </a:rPr>
                        <a:t>Other:  </a:t>
                      </a:r>
                      <a:r>
                        <a:rPr lang="en-CA" sz="1200" i="1" kern="1200" dirty="0">
                          <a:solidFill>
                            <a:schemeClr val="tx2"/>
                          </a:solidFill>
                          <a:latin typeface="+mn-lt"/>
                          <a:ea typeface="+mn-ea"/>
                          <a:cs typeface="+mn-cs"/>
                        </a:rPr>
                        <a:t>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t>Current Gate</a:t>
                      </a:r>
                      <a:r>
                        <a:rPr lang="en-CA" sz="1200" dirty="0">
                          <a:solidFill>
                            <a:srgbClr val="FF0000"/>
                          </a:solidFill>
                        </a:rPr>
                        <a:t>*</a:t>
                      </a:r>
                      <a:endParaRPr lang="en-US" sz="1200" dirty="0">
                        <a:solidFill>
                          <a:srgbClr val="FF0000"/>
                        </a:solidFill>
                      </a:endParaRPr>
                    </a:p>
                  </a:txBody>
                  <a:tcPr anchor="ctr"/>
                </a:tc>
                <a:tc>
                  <a:txBody>
                    <a:bodyPr/>
                    <a:lstStyle/>
                    <a:p>
                      <a:endParaRPr lang="en-US" sz="1400" i="1" kern="1200" dirty="0">
                        <a:solidFill>
                          <a:schemeClr val="tx2"/>
                        </a:solidFill>
                        <a:latin typeface="+mn-lt"/>
                        <a:ea typeface="+mn-ea"/>
                        <a:cs typeface="+mn-cs"/>
                      </a:endParaRPr>
                    </a:p>
                  </a:txBody>
                  <a:tcPr anchor="ctr"/>
                </a:tc>
                <a:tc>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p>
                  </a:txBody>
                  <a:tcPr anchor="ctr"/>
                </a:tc>
                <a:tc>
                  <a:txBody>
                    <a:bodyPr/>
                    <a:lstStyle/>
                    <a:p>
                      <a:pPr>
                        <a:tabLst>
                          <a:tab pos="573088" algn="l"/>
                          <a:tab pos="1255713" algn="l"/>
                        </a:tabLst>
                      </a:pPr>
                      <a:r>
                        <a:rPr lang="en-CA" sz="1200" kern="1200" dirty="0">
                          <a:solidFill>
                            <a:schemeClr val="dk1"/>
                          </a:solidFill>
                          <a:latin typeface="+mn-lt"/>
                          <a:ea typeface="+mn-ea"/>
                          <a:cs typeface="+mn-cs"/>
                        </a:rPr>
                        <a:t>YES 	</a:t>
                      </a:r>
                      <a:r>
                        <a:rPr lang="en-CA" sz="1200" kern="1200" dirty="0">
                          <a:solidFill>
                            <a:schemeClr val="dk1"/>
                          </a:solidFill>
                          <a:latin typeface="+mn-lt"/>
                          <a:ea typeface="+mn-ea"/>
                          <a:cs typeface="+mn-cs"/>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i="1" kern="1200" dirty="0">
                          <a:solidFill>
                            <a:schemeClr val="tx2"/>
                          </a:solidFill>
                          <a:latin typeface="+mn-lt"/>
                          <a:ea typeface="+mn-ea"/>
                          <a:cs typeface="+mn-cs"/>
                        </a:rPr>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11" name="Rectangle 10"/>
          <p:cNvSpPr/>
          <p:nvPr/>
        </p:nvSpPr>
        <p:spPr>
          <a:xfrm>
            <a:off x="343702" y="1088740"/>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sp>
        <p:nvSpPr>
          <p:cNvPr id="4" name="Rectangle 3"/>
          <p:cNvSpPr/>
          <p:nvPr/>
        </p:nvSpPr>
        <p:spPr>
          <a:xfrm>
            <a:off x="377432" y="6466654"/>
            <a:ext cx="8347014" cy="492443"/>
          </a:xfrm>
          <a:prstGeom prst="rect">
            <a:avLst/>
          </a:prstGeom>
        </p:spPr>
        <p:txBody>
          <a:bodyPr wrap="square">
            <a:spAutoFit/>
          </a:bodyPr>
          <a:lstStyle/>
          <a:p>
            <a:r>
              <a:rPr lang="fr-CA" sz="1000" dirty="0">
                <a:solidFill>
                  <a:srgbClr val="FF0000"/>
                </a:solidFill>
              </a:rPr>
              <a:t>*</a:t>
            </a:r>
            <a:r>
              <a:rPr lang="fr-CA" sz="800" dirty="0"/>
              <a:t> TBS Gates:</a:t>
            </a:r>
          </a:p>
          <a:p>
            <a:r>
              <a:rPr lang="fr-CA" sz="800" dirty="0">
                <a:hlinkClick r:id="rId4"/>
              </a:rPr>
              <a:t>https://www.canada.ca/en/treasury-board-secretariat/services/information-technology-project-management/project-management/guide-project-gating-it-enabled-projects.html</a:t>
            </a:r>
            <a:endParaRPr lang="fr-CA" sz="800" dirty="0"/>
          </a:p>
          <a:p>
            <a:r>
              <a:rPr lang="fr-CA" sz="800" dirty="0"/>
              <a:t> </a:t>
            </a:r>
            <a:endParaRPr lang="en-US" sz="800" dirty="0"/>
          </a:p>
        </p:txBody>
      </p:sp>
      <p:sp>
        <p:nvSpPr>
          <p:cNvPr id="5" name="TextBox 4"/>
          <p:cNvSpPr txBox="1"/>
          <p:nvPr/>
        </p:nvSpPr>
        <p:spPr>
          <a:xfrm>
            <a:off x="4393848" y="2741359"/>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4102916"/>
            <a:ext cx="8523234" cy="21031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600" b="1" dirty="0"/>
              <a:t>Departmental Architecture</a:t>
            </a:r>
            <a:endParaRPr lang="en-US" sz="1600" b="1" dirty="0"/>
          </a:p>
        </p:txBody>
      </p:sp>
      <p:graphicFrame>
        <p:nvGraphicFramePr>
          <p:cNvPr id="15" name="Table 14"/>
          <p:cNvGraphicFramePr>
            <a:graphicFrameLocks noGrp="1"/>
          </p:cNvGraphicFramePr>
          <p:nvPr>
            <p:extLst>
              <p:ext uri="{D42A27DB-BD31-4B8C-83A1-F6EECF244321}">
                <p14:modId xmlns:p14="http://schemas.microsoft.com/office/powerpoint/2010/main" val="4190951226"/>
              </p:ext>
            </p:extLst>
          </p:nvPr>
        </p:nvGraphicFramePr>
        <p:xfrm>
          <a:off x="408814" y="4349232"/>
          <a:ext cx="8523234" cy="1778000"/>
        </p:xfrm>
        <a:graphic>
          <a:graphicData uri="http://schemas.openxmlformats.org/drawingml/2006/table">
            <a:tbl>
              <a:tblPr>
                <a:tableStyleId>{5C22544A-7EE6-4342-B048-85BDC9FD1C3A}</a:tableStyleId>
              </a:tblPr>
              <a:tblGrid>
                <a:gridCol w="4261617">
                  <a:extLst>
                    <a:ext uri="{9D8B030D-6E8A-4147-A177-3AD203B41FA5}">
                      <a16:colId xmlns:a16="http://schemas.microsoft.com/office/drawing/2014/main" val="20000"/>
                    </a:ext>
                  </a:extLst>
                </a:gridCol>
                <a:gridCol w="1210374">
                  <a:extLst>
                    <a:ext uri="{9D8B030D-6E8A-4147-A177-3AD203B41FA5}">
                      <a16:colId xmlns:a16="http://schemas.microsoft.com/office/drawing/2014/main" val="20001"/>
                    </a:ext>
                  </a:extLst>
                </a:gridCol>
                <a:gridCol w="1783630">
                  <a:extLst>
                    <a:ext uri="{9D8B030D-6E8A-4147-A177-3AD203B41FA5}">
                      <a16:colId xmlns:a16="http://schemas.microsoft.com/office/drawing/2014/main" val="20002"/>
                    </a:ext>
                  </a:extLst>
                </a:gridCol>
                <a:gridCol w="1267613">
                  <a:extLst>
                    <a:ext uri="{9D8B030D-6E8A-4147-A177-3AD203B41FA5}">
                      <a16:colId xmlns:a16="http://schemas.microsoft.com/office/drawing/2014/main" val="20003"/>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rPr>
                        <a:t>Do you have a</a:t>
                      </a:r>
                      <a:r>
                        <a:rPr lang="en-US" sz="1400" baseline="0" dirty="0">
                          <a:solidFill>
                            <a:schemeClr val="tx1">
                              <a:lumMod val="65000"/>
                              <a:lumOff val="35000"/>
                            </a:schemeClr>
                          </a:solidFill>
                        </a:rPr>
                        <a:t> Departmental </a:t>
                      </a:r>
                      <a:r>
                        <a:rPr lang="en-US" sz="1400" dirty="0">
                          <a:solidFill>
                            <a:schemeClr val="tx1">
                              <a:lumMod val="65000"/>
                              <a:lumOff val="35000"/>
                            </a:schemeClr>
                          </a:solidFill>
                        </a:rPr>
                        <a:t>Architecture Review Board (ARB)?</a:t>
                      </a:r>
                    </a:p>
                  </a:txBody>
                  <a:tcPr anchor="ctr"/>
                </a:tc>
                <a:tc hMerge="1">
                  <a:txBody>
                    <a:bodyPr/>
                    <a:lstStyle/>
                    <a:p>
                      <a:endParaRPr lang="en-CA"/>
                    </a:p>
                  </a:txBody>
                  <a:tcPr/>
                </a:tc>
                <a:tc>
                  <a:txBody>
                    <a:bodyPr/>
                    <a:lstStyle/>
                    <a:p>
                      <a:pPr>
                        <a:tabLst>
                          <a:tab pos="515938" algn="l"/>
                        </a:tabLst>
                      </a:pPr>
                      <a:r>
                        <a:rPr lang="en-CA" sz="1400" dirty="0"/>
                        <a:t>YES	</a:t>
                      </a:r>
                      <a:r>
                        <a:rPr lang="en-US" sz="1400" dirty="0">
                          <a:sym typeface="Wingdings 2" panose="05020102010507070707" pitchFamily="18" charset="2"/>
                        </a:rPr>
                        <a:t></a:t>
                      </a: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	</a:t>
                      </a:r>
                      <a:r>
                        <a:rPr lang="en-US" sz="1400" dirty="0">
                          <a:sym typeface="Wingdings 2" panose="05020102010507070707" pitchFamily="18" charset="2"/>
                        </a:rPr>
                        <a:t></a:t>
                      </a:r>
                      <a:endParaRPr lang="en-US" sz="1400" dirty="0"/>
                    </a:p>
                  </a:txBody>
                  <a:tcPr anchor="ctr"/>
                </a:tc>
                <a:extLst>
                  <a:ext uri="{0D108BD9-81ED-4DB2-BD59-A6C34878D82A}">
                    <a16:rowId xmlns:a16="http://schemas.microsoft.com/office/drawing/2014/main" val="10000"/>
                  </a:ext>
                </a:extLst>
              </a:tr>
              <a:tr h="370840">
                <a:tc gridSpan="2">
                  <a:txBody>
                    <a:bodyPr/>
                    <a:lstStyle/>
                    <a:p>
                      <a:r>
                        <a:rPr lang="en-CA" sz="1400" kern="1200" dirty="0">
                          <a:solidFill>
                            <a:schemeClr val="tx1">
                              <a:lumMod val="65000"/>
                              <a:lumOff val="35000"/>
                            </a:schemeClr>
                          </a:solidFill>
                          <a:latin typeface="+mn-lt"/>
                          <a:ea typeface="+mn-ea"/>
                          <a:cs typeface="+mn-cs"/>
                        </a:rPr>
                        <a:t>Who is the Chief Architect?</a:t>
                      </a:r>
                      <a:endParaRPr lang="en-US" sz="1400" kern="1200" dirty="0">
                        <a:solidFill>
                          <a:schemeClr val="tx1">
                            <a:lumMod val="65000"/>
                            <a:lumOff val="35000"/>
                          </a:schemeClr>
                        </a:solidFill>
                        <a:latin typeface="+mn-lt"/>
                        <a:ea typeface="+mn-ea"/>
                        <a:cs typeface="+mn-cs"/>
                      </a:endParaRPr>
                    </a:p>
                  </a:txBody>
                  <a:tcPr anchor="ctr"/>
                </a:tc>
                <a:tc hMerge="1">
                  <a:txBody>
                    <a:bodyPr/>
                    <a:lstStyle/>
                    <a:p>
                      <a:endParaRPr lang="en-CA"/>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Email / Phone #</a:t>
                      </a:r>
                    </a:p>
                  </a:txBody>
                  <a:tcPr anchor="ctr"/>
                </a:tc>
                <a:tc hMerge="1">
                  <a:txBody>
                    <a:bodyPr/>
                    <a:lstStyle/>
                    <a:p>
                      <a:endParaRPr lang="en-US" dirty="0"/>
                    </a:p>
                  </a:txBody>
                  <a:tcPr/>
                </a:tc>
                <a:extLst>
                  <a:ext uri="{0D108BD9-81ED-4DB2-BD59-A6C34878D82A}">
                    <a16:rowId xmlns:a16="http://schemas.microsoft.com/office/drawing/2014/main" val="100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solidFill>
                            <a:schemeClr val="tx1">
                              <a:lumMod val="65000"/>
                              <a:lumOff val="35000"/>
                            </a:schemeClr>
                          </a:solidFill>
                          <a:latin typeface="+mn-lt"/>
                          <a:ea typeface="+mn-ea"/>
                          <a:cs typeface="+mn-cs"/>
                        </a:rPr>
                        <a:t>When did the Departmental EA and Architecture Review Board sanctioned the preferred Solution Architecture option?</a:t>
                      </a:r>
                      <a:endParaRPr lang="en-CA" noProof="0" dirty="0"/>
                    </a:p>
                  </a:txBody>
                  <a:tcPr anchor="ctr"/>
                </a:tc>
                <a:tc hMerge="1">
                  <a:txBody>
                    <a:bodyPr/>
                    <a:lstStyle/>
                    <a:p>
                      <a:endParaRPr lang="en-CA"/>
                    </a:p>
                  </a:txBody>
                  <a:tcPr/>
                </a:tc>
                <a:tc gridSpan="2">
                  <a:txBody>
                    <a:bodyPr/>
                    <a:lstStyle/>
                    <a:p>
                      <a:pPr>
                        <a:tabLst>
                          <a:tab pos="515938" algn="l"/>
                        </a:tabLst>
                      </a:pPr>
                      <a:r>
                        <a:rPr lang="en-CA" sz="1400" dirty="0"/>
                        <a:t>Date: </a:t>
                      </a:r>
                      <a:endParaRPr lang="en-US" sz="14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endParaRPr lang="en-US" sz="1400" dirty="0"/>
                    </a:p>
                  </a:txBody>
                  <a:tcPr anchor="ctr"/>
                </a:tc>
                <a:extLst>
                  <a:ext uri="{0D108BD9-81ED-4DB2-BD59-A6C34878D82A}">
                    <a16:rowId xmlns:a16="http://schemas.microsoft.com/office/drawing/2014/main" val="10002"/>
                  </a:ext>
                </a:extLst>
              </a:tr>
              <a:tr h="370840">
                <a:tc>
                  <a:txBody>
                    <a:bodyPr/>
                    <a:lstStyle/>
                    <a:p>
                      <a:r>
                        <a:rPr lang="en-CA" sz="1400" kern="1200" dirty="0">
                          <a:solidFill>
                            <a:schemeClr val="tx1">
                              <a:lumMod val="65000"/>
                              <a:lumOff val="35000"/>
                            </a:schemeClr>
                          </a:solidFill>
                          <a:latin typeface="+mj-lt"/>
                          <a:ea typeface="+mn-ea"/>
                          <a:cs typeface="+mn-cs"/>
                        </a:rPr>
                        <a:t>Name of Business</a:t>
                      </a:r>
                      <a:r>
                        <a:rPr lang="en-CA" sz="1400" kern="1200" baseline="0" dirty="0">
                          <a:solidFill>
                            <a:schemeClr val="tx1">
                              <a:lumMod val="65000"/>
                              <a:lumOff val="35000"/>
                            </a:schemeClr>
                          </a:solidFill>
                          <a:latin typeface="+mj-lt"/>
                          <a:ea typeface="+mn-ea"/>
                          <a:cs typeface="+mn-cs"/>
                        </a:rPr>
                        <a:t> owner:</a:t>
                      </a:r>
                      <a:endParaRPr lang="en-US" sz="1400" kern="1200" dirty="0">
                        <a:solidFill>
                          <a:schemeClr val="tx1">
                            <a:lumMod val="65000"/>
                            <a:lumOff val="35000"/>
                          </a:schemeClr>
                        </a:solidFill>
                        <a:latin typeface="+mj-lt"/>
                        <a:ea typeface="+mn-ea"/>
                        <a:cs typeface="+mn-cs"/>
                      </a:endParaRPr>
                    </a:p>
                  </a:txBody>
                  <a:tcPr anchor="ctr"/>
                </a:tc>
                <a:tc gridSpan="3">
                  <a:txBody>
                    <a:bodyPr/>
                    <a:lstStyle/>
                    <a:p>
                      <a:r>
                        <a:rPr lang="en-CA" sz="1400" kern="1200" baseline="0" dirty="0">
                          <a:solidFill>
                            <a:schemeClr val="tx1">
                              <a:lumMod val="65000"/>
                              <a:lumOff val="35000"/>
                            </a:schemeClr>
                          </a:solidFill>
                          <a:latin typeface="+mn-lt"/>
                          <a:ea typeface="+mn-ea"/>
                          <a:cs typeface="+mn-cs"/>
                        </a:rPr>
                        <a:t>Name of Technical owner: </a:t>
                      </a:r>
                      <a:endParaRPr lang="en-US" sz="1400" kern="1200" dirty="0">
                        <a:solidFill>
                          <a:schemeClr val="tx1">
                            <a:lumMod val="65000"/>
                            <a:lumOff val="35000"/>
                          </a:schemeClr>
                        </a:solidFill>
                        <a:latin typeface="+mj-lt"/>
                        <a:ea typeface="+mn-ea"/>
                        <a:cs typeface="+mn-cs"/>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566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24</a:t>
            </a:fld>
            <a:endParaRPr lang="en-CA"/>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5293146"/>
          </a:xfrm>
        </p:spPr>
        <p:txBody>
          <a:bodyPr/>
          <a:lstStyle/>
          <a:p>
            <a:r>
              <a:rPr lang="en-US" dirty="0"/>
              <a:t>Summary of architecture options reviewed, analysis criteria and rating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CA" dirty="0"/>
          </a:p>
        </p:txBody>
      </p:sp>
      <p:sp>
        <p:nvSpPr>
          <p:cNvPr id="8" name="Title 5"/>
          <p:cNvSpPr>
            <a:spLocks noGrp="1"/>
          </p:cNvSpPr>
          <p:nvPr>
            <p:ph type="title"/>
          </p:nvPr>
        </p:nvSpPr>
        <p:spPr>
          <a:xfrm>
            <a:off x="719572" y="11857"/>
            <a:ext cx="5432982" cy="878670"/>
          </a:xfrm>
        </p:spPr>
        <p:txBody>
          <a:bodyPr>
            <a:normAutofit/>
          </a:bodyPr>
          <a:lstStyle/>
          <a:p>
            <a:r>
              <a:rPr lang="en-CA" sz="2000" b="1" dirty="0">
                <a:solidFill>
                  <a:schemeClr val="tx1">
                    <a:lumMod val="65000"/>
                    <a:lumOff val="35000"/>
                  </a:schemeClr>
                </a:solidFill>
              </a:rPr>
              <a:t>APPENDIX 4:</a:t>
            </a:r>
            <a:br>
              <a:rPr lang="en-CA" sz="2000" dirty="0"/>
            </a:br>
            <a:r>
              <a:rPr lang="en-CA" sz="2000" dirty="0"/>
              <a:t>Options Analysis</a:t>
            </a:r>
          </a:p>
        </p:txBody>
      </p:sp>
      <p:graphicFrame>
        <p:nvGraphicFramePr>
          <p:cNvPr id="3" name="Table 2"/>
          <p:cNvGraphicFramePr>
            <a:graphicFrameLocks noGrp="1"/>
          </p:cNvGraphicFramePr>
          <p:nvPr>
            <p:extLst>
              <p:ext uri="{D42A27DB-BD31-4B8C-83A1-F6EECF244321}">
                <p14:modId xmlns:p14="http://schemas.microsoft.com/office/powerpoint/2010/main" val="445381301"/>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1"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Tree>
    <p:extLst>
      <p:ext uri="{BB962C8B-B14F-4D97-AF65-F5344CB8AC3E}">
        <p14:creationId xmlns:p14="http://schemas.microsoft.com/office/powerpoint/2010/main" val="323222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5293146"/>
          </a:xfrm>
        </p:spPr>
        <p:txBody>
          <a:bodyPr/>
          <a:lstStyle/>
          <a:p>
            <a:r>
              <a:rPr lang="en-US" dirty="0"/>
              <a:t>Select the applicable impact level for each of the assessment criteria below, and describe your rationale for choosing that impact level.</a:t>
            </a:r>
          </a:p>
          <a:p>
            <a:endParaRPr lang="en-CA" dirty="0"/>
          </a:p>
        </p:txBody>
      </p:sp>
      <p:sp>
        <p:nvSpPr>
          <p:cNvPr id="5" name="Title 9">
            <a:extLst>
              <a:ext uri="{FF2B5EF4-FFF2-40B4-BE49-F238E27FC236}">
                <a16:creationId xmlns:a16="http://schemas.microsoft.com/office/drawing/2014/main" id="{E061E050-FCB6-4D7F-8F5D-E956C3FF6E44}"/>
              </a:ext>
            </a:extLst>
          </p:cNvPr>
          <p:cNvSpPr txBox="1">
            <a:spLocks/>
          </p:cNvSpPr>
          <p:nvPr/>
        </p:nvSpPr>
        <p:spPr>
          <a:xfrm>
            <a:off x="1547664" y="152636"/>
            <a:ext cx="7596336" cy="403196"/>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a:defRPr/>
            </a:pPr>
            <a:r>
              <a:rPr lang="en-CA" sz="2000" b="1" dirty="0">
                <a:solidFill>
                  <a:schemeClr val="tx1">
                    <a:lumMod val="65000"/>
                    <a:lumOff val="35000"/>
                  </a:schemeClr>
                </a:solidFill>
              </a:rPr>
              <a:t>APPENDIX 5:</a:t>
            </a:r>
            <a:br>
              <a:rPr lang="en-US" sz="2613" dirty="0">
                <a:solidFill>
                  <a:srgbClr val="004D71"/>
                </a:solidFill>
              </a:rPr>
            </a:br>
            <a:r>
              <a:rPr lang="en-US" sz="2000" dirty="0">
                <a:solidFill>
                  <a:srgbClr val="004D71"/>
                </a:solidFill>
              </a:rPr>
              <a:t>Assessment against the Enterprise Solution(s)</a:t>
            </a:r>
            <a:endParaRPr lang="en-CA" sz="2000" dirty="0">
              <a:solidFill>
                <a:srgbClr val="004D71"/>
              </a:solidFill>
            </a:endParaRP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a:txBody>
                    <a:body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3">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Tree>
    <p:extLst>
      <p:ext uri="{BB962C8B-B14F-4D97-AF65-F5344CB8AC3E}">
        <p14:creationId xmlns:p14="http://schemas.microsoft.com/office/powerpoint/2010/main" val="322210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36355" y="5737189"/>
            <a:ext cx="2133600" cy="292088"/>
          </a:xfrm>
        </p:spPr>
        <p:txBody>
          <a:bodyPr/>
          <a:lstStyle/>
          <a:p>
            <a:fld id="{32D4B517-E49B-41B6-9DBC-23634E0F1CDC}" type="slidenum">
              <a:rPr lang="en-CA" smtClean="0"/>
              <a:t>26</a:t>
            </a:fld>
            <a:endParaRPr lang="en-CA"/>
          </a:p>
        </p:txBody>
      </p:sp>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cxnSp>
        <p:nvCxnSpPr>
          <p:cNvPr id="56" name="Straight Arrow Connector 55"/>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cxnSp>
        <p:nvCxnSpPr>
          <p:cNvPr id="57" name="Straight Arrow Connector 56"/>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cxnSp>
        <p:nvCxnSpPr>
          <p:cNvPr id="66" name="Straight Arrow Connector 65">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K</a:t>
            </a:r>
          </a:p>
        </p:txBody>
      </p:sp>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Yes</a:t>
            </a:r>
          </a:p>
        </p:txBody>
      </p: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cxnSp>
        <p:nvCxnSpPr>
          <p:cNvPr id="94" name="Straight Arrow Connector 93">
            <a:extLst>
              <a:ext uri="{FF2B5EF4-FFF2-40B4-BE49-F238E27FC236}">
                <a16:creationId xmlns:a16="http://schemas.microsoft.com/office/drawing/2014/main" id="{B307E240-5175-4C0A-B25E-69F4F8049EB5}"/>
              </a:ext>
            </a:extLst>
          </p:cNvPr>
          <p:cNvCxnSpPr>
            <a:cxnSpLocks/>
          </p:cNvCxnSpPr>
          <p:nvPr/>
        </p:nvCxnSpPr>
        <p:spPr>
          <a:xfrm flipV="1">
            <a:off x="4894522" y="4232555"/>
            <a:ext cx="326402" cy="616309"/>
          </a:xfrm>
          <a:prstGeom prst="straightConnector1">
            <a:avLst/>
          </a:prstGeom>
          <a:noFill/>
          <a:ln w="12700" cap="flat" cmpd="sng" algn="ctr">
            <a:solidFill>
              <a:srgbClr val="A7AFAF"/>
            </a:solidFill>
            <a:prstDash val="solid"/>
            <a:miter lim="800000"/>
            <a:tailEnd type="triangle"/>
          </a:ln>
          <a:effectLst/>
        </p:spPr>
      </p:cxnSp>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sp>
        <p:nvSpPr>
          <p:cNvPr id="97" name="Rectangle 96">
            <a:extLst>
              <a:ext uri="{FF2B5EF4-FFF2-40B4-BE49-F238E27FC236}">
                <a16:creationId xmlns:a16="http://schemas.microsoft.com/office/drawing/2014/main" id="{CB6F7E8A-F5F5-4DAF-B436-3C2E1E5D6E8B}"/>
              </a:ext>
            </a:extLst>
          </p:cNvPr>
          <p:cNvSpPr/>
          <p:nvPr/>
        </p:nvSpPr>
        <p:spPr>
          <a:xfrm>
            <a:off x="4944266" y="433861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7764F33C-2A7B-49E9-A611-36CF178436DC}"/>
              </a:ext>
            </a:extLst>
          </p:cNvPr>
          <p:cNvCxnSpPr>
            <a:cxnSpLocks/>
          </p:cNvCxnSpPr>
          <p:nvPr/>
        </p:nvCxnSpPr>
        <p:spPr>
          <a:xfrm>
            <a:off x="6180265" y="3961400"/>
            <a:ext cx="1425536" cy="19059"/>
          </a:xfrm>
          <a:prstGeom prst="straightConnector1">
            <a:avLst/>
          </a:prstGeom>
          <a:noFill/>
          <a:ln w="12700" cap="flat" cmpd="sng" algn="ctr">
            <a:solidFill>
              <a:srgbClr val="A7AFAF"/>
            </a:solidFill>
            <a:prstDash val="solid"/>
            <a:miter lim="800000"/>
            <a:tailEnd type="triangle"/>
          </a:ln>
          <a:effectLst/>
        </p:spPr>
      </p:cxnSp>
      <p:sp>
        <p:nvSpPr>
          <p:cNvPr id="3" name="Rectangle 2"/>
          <p:cNvSpPr/>
          <p:nvPr/>
        </p:nvSpPr>
        <p:spPr>
          <a:xfrm>
            <a:off x="2213562" y="2993158"/>
            <a:ext cx="1673685" cy="215123"/>
          </a:xfrm>
          <a:prstGeom prst="rect">
            <a:avLst/>
          </a:prstGeom>
        </p:spPr>
        <p:txBody>
          <a:bodyPr wrap="square">
            <a:spAutoFit/>
          </a:bodyPr>
          <a:lstStyle/>
          <a:p>
            <a:pPr defTabSz="663580">
              <a:defRPr/>
            </a:pPr>
            <a:r>
              <a:rPr lang="en-US" sz="798" kern="0" dirty="0">
                <a:latin typeface="Arial"/>
              </a:rPr>
              <a:t>* = endorsed by TBS GC </a:t>
            </a:r>
            <a:r>
              <a:rPr lang="en-US" sz="798" kern="0" dirty="0" err="1">
                <a:latin typeface="Arial"/>
              </a:rPr>
              <a:t>EARB</a:t>
            </a:r>
            <a:endParaRPr lang="en-US" sz="798" kern="0" dirty="0">
              <a:solidFill>
                <a:srgbClr val="FFFFFF"/>
              </a:solidFill>
              <a:latin typeface="Arial"/>
            </a:endParaRPr>
          </a:p>
        </p:txBody>
      </p:sp>
      <p:sp>
        <p:nvSpPr>
          <p:cNvPr id="52" name="Title 9">
            <a:extLst>
              <a:ext uri="{FF2B5EF4-FFF2-40B4-BE49-F238E27FC236}">
                <a16:creationId xmlns:a16="http://schemas.microsoft.com/office/drawing/2014/main" id="{E061E050-FCB6-4D7F-8F5D-E956C3FF6E44}"/>
              </a:ext>
            </a:extLst>
          </p:cNvPr>
          <p:cNvSpPr txBox="1">
            <a:spLocks/>
          </p:cNvSpPr>
          <p:nvPr/>
        </p:nvSpPr>
        <p:spPr>
          <a:xfrm>
            <a:off x="438572" y="161641"/>
            <a:ext cx="8525916" cy="403196"/>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a:defRPr/>
            </a:pPr>
            <a:r>
              <a:rPr lang="en-CA" sz="2000" b="1" dirty="0">
                <a:solidFill>
                  <a:schemeClr val="tx1">
                    <a:lumMod val="65000"/>
                    <a:lumOff val="35000"/>
                  </a:schemeClr>
                </a:solidFill>
              </a:rPr>
              <a:t>APPENDIX 5:</a:t>
            </a:r>
            <a:br>
              <a:rPr lang="en-US" sz="2613" dirty="0">
                <a:solidFill>
                  <a:srgbClr val="004D71"/>
                </a:solidFill>
              </a:rPr>
            </a:br>
            <a:r>
              <a:rPr lang="en-US" sz="2000" dirty="0">
                <a:solidFill>
                  <a:srgbClr val="004D71"/>
                </a:solidFill>
              </a:rPr>
              <a:t>Decision Making Framework for Assessment against the Enterprise Solution(s)</a:t>
            </a:r>
            <a:endParaRPr lang="en-CA" sz="2000" dirty="0">
              <a:solidFill>
                <a:srgbClr val="004D71"/>
              </a:solidFill>
            </a:endParaRPr>
          </a:p>
        </p:txBody>
      </p:sp>
    </p:spTree>
    <p:extLst>
      <p:ext uri="{BB962C8B-B14F-4D97-AF65-F5344CB8AC3E}">
        <p14:creationId xmlns:p14="http://schemas.microsoft.com/office/powerpoint/2010/main" val="390386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a:t>
                      </a:r>
                      <a:r>
                        <a:rPr lang="en-CA" sz="1400" i="1" kern="1200" baseline="0">
                          <a:solidFill>
                            <a:srgbClr val="014D71"/>
                          </a:solidFill>
                          <a:latin typeface="+mn-lt"/>
                          <a:ea typeface="+mn-ea"/>
                          <a:cs typeface="+mn-cs"/>
                        </a:rPr>
                        <a:t>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19" name="Rectangle 18"/>
          <p:cNvSpPr/>
          <p:nvPr>
            <p:custDataLst>
              <p:tags r:id="rId1"/>
            </p:custDataLst>
          </p:nvPr>
        </p:nvSpPr>
        <p:spPr>
          <a:xfrm>
            <a:off x="467544" y="980728"/>
            <a:ext cx="8290689" cy="19068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SSC Scope</a:t>
            </a:r>
            <a:endParaRPr lang="en-US" sz="1400" b="1" dirty="0">
              <a:solidFill>
                <a:prstClr val="white"/>
              </a:solidFill>
            </a:endParaRPr>
          </a:p>
        </p:txBody>
      </p:sp>
      <p:sp>
        <p:nvSpPr>
          <p:cNvPr id="22" name="Rectangle 21"/>
          <p:cNvSpPr/>
          <p:nvPr>
            <p:custDataLst>
              <p:tags r:id="rId2"/>
            </p:custDataLst>
          </p:nvPr>
        </p:nvSpPr>
        <p:spPr>
          <a:xfrm>
            <a:off x="467544" y="5067403"/>
            <a:ext cx="8290689" cy="16179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a:solidFill>
                  <a:prstClr val="white"/>
                </a:solidFill>
              </a:rPr>
              <a:t>SSC </a:t>
            </a:r>
            <a:r>
              <a:rPr lang="en-CA" sz="1400" b="1" dirty="0">
                <a:solidFill>
                  <a:prstClr val="white"/>
                </a:solidFill>
              </a:rPr>
              <a:t>Contact</a:t>
            </a:r>
            <a:endParaRPr lang="en-US" sz="1400" b="1" dirty="0">
              <a:solidFill>
                <a:prstClr val="white"/>
              </a:solidFill>
            </a:endParaRPr>
          </a:p>
        </p:txBody>
      </p:sp>
      <p:graphicFrame>
        <p:nvGraphicFramePr>
          <p:cNvPr id="23" name="Table 22"/>
          <p:cNvGraphicFramePr>
            <a:graphicFrameLocks noGrp="1"/>
          </p:cNvGraphicFramePr>
          <p:nvPr/>
        </p:nvGraphicFramePr>
        <p:xfrm>
          <a:off x="467544" y="5240243"/>
          <a:ext cx="8290689" cy="1127760"/>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rPr>
                        <a:t>SSC</a:t>
                      </a:r>
                      <a:r>
                        <a:rPr lang="en-US" sz="1400" baseline="0" dirty="0">
                          <a:solidFill>
                            <a:schemeClr val="tx1">
                              <a:lumMod val="65000"/>
                              <a:lumOff val="35000"/>
                            </a:schemeClr>
                          </a:solidFill>
                        </a:rPr>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BR Number</a:t>
                      </a: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i="1" kern="1200" dirty="0">
                          <a:solidFill>
                            <a:schemeClr val="tx2"/>
                          </a:solidFill>
                          <a:latin typeface="+mn-lt"/>
                          <a:ea typeface="+mn-ea"/>
                          <a:cs typeface="+mn-cs"/>
                        </a:rPr>
                        <a:t>Name/Title</a:t>
                      </a: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Name/Title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SSC</a:t>
                      </a:r>
                      <a:r>
                        <a:rPr lang="en-US" sz="1400" kern="1200" baseline="0" dirty="0">
                          <a:solidFill>
                            <a:schemeClr val="tx1">
                              <a:lumMod val="65000"/>
                              <a:lumOff val="35000"/>
                            </a:schemeClr>
                          </a:solidFill>
                          <a:latin typeface="+mn-lt"/>
                          <a:ea typeface="+mn-ea"/>
                          <a:cs typeface="+mn-cs"/>
                        </a:rPr>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i="1" kern="1200" dirty="0">
                          <a:solidFill>
                            <a:schemeClr val="tx2"/>
                          </a:solidFill>
                          <a:latin typeface="+mn-lt"/>
                          <a:ea typeface="+mn-ea"/>
                          <a:cs typeface="+mn-cs"/>
                        </a:rPr>
                        <a:t>Name/Title (if available)</a:t>
                      </a: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SSC Internal Governance</a:t>
            </a:r>
            <a:endParaRPr lang="en-US" sz="1400" b="1" dirty="0">
              <a:solidFill>
                <a:prstClr val="white"/>
              </a:solidFill>
            </a:endParaRPr>
          </a:p>
        </p:txBody>
      </p:sp>
      <p:sp>
        <p:nvSpPr>
          <p:cNvPr id="34" name="Rectangle 33"/>
          <p:cNvSpPr/>
          <p:nvPr/>
        </p:nvSpPr>
        <p:spPr>
          <a:xfrm>
            <a:off x="143508" y="5173498"/>
            <a:ext cx="6310363" cy="523220"/>
          </a:xfrm>
          <a:prstGeom prst="rect">
            <a:avLst/>
          </a:prstGeom>
        </p:spPr>
        <p:txBody>
          <a:bodyPr wrap="square">
            <a:spAutoFit/>
          </a:bodyPr>
          <a:lstStyle/>
          <a:p>
            <a:pPr lvl="1">
              <a:buClr>
                <a:prstClr val="black">
                  <a:lumMod val="65000"/>
                  <a:lumOff val="35000"/>
                </a:prstClr>
              </a:buClr>
            </a:pPr>
            <a:endParaRPr lang="en-US" sz="1400" i="1" dirty="0">
              <a:solidFill>
                <a:srgbClr val="004D71"/>
              </a:solidFill>
            </a:endParaRPr>
          </a:p>
          <a:p>
            <a:pPr>
              <a:buClr>
                <a:prstClr val="black">
                  <a:lumMod val="65000"/>
                  <a:lumOff val="35000"/>
                </a:prstClr>
              </a:buClr>
            </a:pPr>
            <a:endParaRPr lang="en-US" sz="1400" i="1" dirty="0">
              <a:solidFill>
                <a:srgbClr val="004D71"/>
              </a:solidFill>
            </a:endParaRPr>
          </a:p>
        </p:txBody>
      </p:sp>
      <p:graphicFrame>
        <p:nvGraphicFramePr>
          <p:cNvPr id="16" name="Table 15"/>
          <p:cNvGraphicFramePr>
            <a:graphicFrameLocks noGrp="1"/>
          </p:cNvGraphicFramePr>
          <p:nvPr/>
        </p:nvGraphicFramePr>
        <p:xfrm>
          <a:off x="467545" y="1188616"/>
          <a:ext cx="8290688" cy="2744440"/>
        </p:xfrm>
        <a:graphic>
          <a:graphicData uri="http://schemas.openxmlformats.org/drawingml/2006/table">
            <a:tbl>
              <a:tblPr>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What</a:t>
                      </a:r>
                      <a:r>
                        <a:rPr lang="en-US" sz="1400" i="1" baseline="0" dirty="0">
                          <a:solidFill>
                            <a:schemeClr val="tx2"/>
                          </a:solidFill>
                        </a:rPr>
                        <a:t> </a:t>
                      </a:r>
                      <a:r>
                        <a:rPr lang="en-US" sz="1400" i="1" dirty="0">
                          <a:solidFill>
                            <a:schemeClr val="tx2"/>
                          </a:solidFill>
                        </a:rPr>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2"/>
                          </a:solidFill>
                        </a:rPr>
                        <a:t>What SSC Services are to be impacted or consumed?  </a:t>
                      </a:r>
                      <a:endParaRPr lang="en-US" sz="1400"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hlinkClick r:id="rId6"/>
                        </a:rPr>
                        <a:t>http://service.ssc-spc.gc.ca/en/services</a:t>
                      </a:r>
                      <a:endParaRPr lang="en-CA" sz="1400" i="1"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baseline="0" dirty="0">
                          <a:solidFill>
                            <a:srgbClr val="014D71"/>
                          </a:solidFill>
                          <a:latin typeface="+mn-lt"/>
                          <a:ea typeface="+mn-ea"/>
                          <a:cs typeface="+mn-cs"/>
                        </a:rPr>
                        <a:t>I</a:t>
                      </a:r>
                      <a:r>
                        <a:rPr lang="en-CA" sz="1400" i="0" kern="1200" dirty="0">
                          <a:solidFill>
                            <a:srgbClr val="014D71"/>
                          </a:solidFill>
                          <a:latin typeface="+mn-lt"/>
                          <a:ea typeface="+mn-ea"/>
                          <a:cs typeface="+mn-cs"/>
                        </a:rPr>
                        <a:t>nclude</a:t>
                      </a:r>
                      <a:r>
                        <a:rPr lang="en-CA" sz="1400" i="0" kern="1200" baseline="0" dirty="0">
                          <a:solidFill>
                            <a:srgbClr val="014D71"/>
                          </a:solidFill>
                          <a:latin typeface="+mn-lt"/>
                          <a:ea typeface="+mn-ea"/>
                          <a:cs typeface="+mn-cs"/>
                        </a:rPr>
                        <a:t> due dates for SSC deliverables.</a:t>
                      </a:r>
                      <a:endParaRPr lang="en-CA" sz="1400" i="1"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rgbClr val="014D71"/>
                          </a:solidFill>
                          <a:latin typeface="+mn-lt"/>
                          <a:ea typeface="+mn-ea"/>
                          <a:cs typeface="+mn-cs"/>
                        </a:rPr>
                        <a:t>What are the dependencies and</a:t>
                      </a:r>
                      <a:r>
                        <a:rPr lang="en-CA" sz="1400" i="1" kern="1200" baseline="0" dirty="0">
                          <a:solidFill>
                            <a:srgbClr val="014D71"/>
                          </a:solidFill>
                          <a:latin typeface="+mn-lt"/>
                          <a:ea typeface="+mn-ea"/>
                          <a:cs typeface="+mn-cs"/>
                        </a:rPr>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rgbClr val="014D71"/>
                          </a:solidFill>
                          <a:effectLst/>
                          <a:latin typeface="+mj-lt"/>
                          <a:ea typeface="+mn-ea"/>
                          <a:cs typeface="+mn-cs"/>
                        </a:rPr>
                        <a:t>(ex: authentication, cloud connectivity.</a:t>
                      </a:r>
                      <a:r>
                        <a:rPr lang="en-CA" sz="1400" i="0" kern="1200" baseline="0" dirty="0">
                          <a:solidFill>
                            <a:srgbClr val="014D71"/>
                          </a:solidFill>
                          <a:effectLst/>
                          <a:latin typeface="+mj-lt"/>
                          <a:ea typeface="+mn-ea"/>
                          <a:cs typeface="+mn-cs"/>
                        </a:rPr>
                        <a:t> If</a:t>
                      </a:r>
                      <a:r>
                        <a:rPr lang="en-CA" sz="1400" i="0" kern="1200" baseline="0" dirty="0">
                          <a:solidFill>
                            <a:srgbClr val="014D71"/>
                          </a:solidFill>
                          <a:latin typeface="+mn-lt"/>
                          <a:ea typeface="+mn-ea"/>
                          <a:cs typeface="+mn-cs"/>
                        </a:rPr>
                        <a:t> legacy Data Centre, which one and has capacity has been confirmed.)</a:t>
                      </a:r>
                      <a:endParaRPr lang="en-CA" sz="1400" i="0" kern="1200" dirty="0">
                        <a:solidFill>
                          <a:srgbClr val="014D7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rgbClr val="014D71"/>
                          </a:solidFill>
                          <a:effectLst/>
                          <a:latin typeface="+mj-lt"/>
                          <a:ea typeface="+mn-ea"/>
                          <a:cs typeface="+mn-cs"/>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2" name="Rectangle 1"/>
          <p:cNvSpPr/>
          <p:nvPr/>
        </p:nvSpPr>
        <p:spPr>
          <a:xfrm>
            <a:off x="467544" y="6388632"/>
            <a:ext cx="6408712" cy="677108"/>
          </a:xfrm>
          <a:prstGeom prst="rect">
            <a:avLst/>
          </a:prstGeom>
        </p:spPr>
        <p:txBody>
          <a:bodyPr wrap="square">
            <a:spAutoFit/>
          </a:body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7"/>
              </a:rPr>
              <a:t>http://service.ssc-spc.gc.ca/en/contact/partclisupport/client-execs</a:t>
            </a:r>
            <a:endParaRPr lang="en-US" sz="1200" i="1" dirty="0">
              <a:solidFill>
                <a:srgbClr val="004D71"/>
              </a:solidFill>
            </a:endParaRPr>
          </a:p>
          <a:p>
            <a:pPr>
              <a:buClr>
                <a:prstClr val="black">
                  <a:lumMod val="65000"/>
                  <a:lumOff val="35000"/>
                </a:prstClr>
              </a:buClr>
            </a:pPr>
            <a:endParaRPr lang="en-US" sz="1400" i="1" dirty="0">
              <a:solidFill>
                <a:srgbClr val="004D71"/>
              </a:solidFill>
            </a:endParaRPr>
          </a:p>
        </p:txBody>
      </p:sp>
      <p:sp>
        <p:nvSpPr>
          <p:cNvPr id="13" name="Title 3"/>
          <p:cNvSpPr txBox="1">
            <a:spLocks/>
          </p:cNvSpPr>
          <p:nvPr/>
        </p:nvSpPr>
        <p:spPr>
          <a:xfrm>
            <a:off x="482441" y="80628"/>
            <a:ext cx="5432982" cy="703818"/>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sz="2000" b="1" dirty="0">
                <a:solidFill>
                  <a:schemeClr val="tx1">
                    <a:lumMod val="65000"/>
                    <a:lumOff val="35000"/>
                  </a:schemeClr>
                </a:solidFill>
              </a:rPr>
              <a:t>APPENDIX 6: </a:t>
            </a:r>
          </a:p>
          <a:p>
            <a:r>
              <a:rPr lang="en-US" sz="2000" dirty="0">
                <a:solidFill>
                  <a:srgbClr val="004D71"/>
                </a:solidFill>
              </a:rPr>
              <a:t>Shared Services Canada (SSC) Involvement</a:t>
            </a:r>
            <a:endParaRPr sz="2000" dirty="0">
              <a:solidFill>
                <a:srgbClr val="004D71"/>
              </a:solidFill>
            </a:endParaRPr>
          </a:p>
        </p:txBody>
      </p:sp>
      <p:sp>
        <p:nvSpPr>
          <p:cNvPr id="12" name="Slide Number Placeholder 1"/>
          <p:cNvSpPr>
            <a:spLocks noGrp="1"/>
          </p:cNvSpPr>
          <p:nvPr>
            <p:ph type="sldNum" sz="quarter" idx="12"/>
          </p:nvPr>
        </p:nvSpPr>
        <p:spPr>
          <a:xfrm>
            <a:off x="8815300" y="6518971"/>
            <a:ext cx="298376" cy="365125"/>
          </a:xfrm>
        </p:spPr>
        <p:txBody>
          <a:bodyPr/>
          <a:lstStyle/>
          <a:p>
            <a:r>
              <a:rPr lang="en-CA" dirty="0"/>
              <a:t>20</a:t>
            </a:r>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43508" y="5173498"/>
            <a:ext cx="6310363" cy="523220"/>
          </a:xfrm>
          <a:prstGeom prst="rect">
            <a:avLst/>
          </a:prstGeom>
        </p:spPr>
        <p:txBody>
          <a:bodyPr wrap="square">
            <a:spAutoFit/>
          </a:bodyPr>
          <a:lstStyle/>
          <a:p>
            <a:pPr lvl="1">
              <a:buClr>
                <a:prstClr val="black">
                  <a:lumMod val="65000"/>
                  <a:lumOff val="35000"/>
                </a:prstClr>
              </a:buClr>
            </a:pPr>
            <a:endParaRPr lang="en-US" sz="1400" i="1" dirty="0">
              <a:solidFill>
                <a:srgbClr val="004D71"/>
              </a:solidFill>
            </a:endParaRPr>
          </a:p>
          <a:p>
            <a:pPr>
              <a:buClr>
                <a:prstClr val="black">
                  <a:lumMod val="65000"/>
                  <a:lumOff val="35000"/>
                </a:prstClr>
              </a:buClr>
            </a:pPr>
            <a:endParaRPr lang="en-US" sz="1400" i="1" dirty="0">
              <a:solidFill>
                <a:srgbClr val="004D71"/>
              </a:solidFill>
            </a:endParaRPr>
          </a:p>
        </p:txBody>
      </p:sp>
      <p:graphicFrame>
        <p:nvGraphicFramePr>
          <p:cNvPr id="16" name="Table 15"/>
          <p:cNvGraphicFramePr>
            <a:graphicFrameLocks noGrp="1"/>
          </p:cNvGraphicFramePr>
          <p:nvPr/>
        </p:nvGraphicFramePr>
        <p:xfrm>
          <a:off x="336362" y="1463643"/>
          <a:ext cx="8305739" cy="4953689"/>
        </p:xfrm>
        <a:graphic>
          <a:graphicData uri="http://schemas.openxmlformats.org/drawingml/2006/table">
            <a:tbl>
              <a:tblPr>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305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Solution’s Security Profile (</a:t>
                      </a:r>
                      <a:r>
                        <a:rPr lang="en-US" sz="1400" i="1" kern="1200" dirty="0" err="1">
                          <a:solidFill>
                            <a:schemeClr val="tx2"/>
                          </a:solidFill>
                          <a:latin typeface="+mn-lt"/>
                          <a:ea typeface="+mn-ea"/>
                          <a:cs typeface="+mn-cs"/>
                        </a:rPr>
                        <a:t>eg</a:t>
                      </a:r>
                      <a:r>
                        <a:rPr lang="en-US" sz="1400" i="1" kern="1200" dirty="0">
                          <a:solidFill>
                            <a:schemeClr val="tx2"/>
                          </a:solidFill>
                          <a:latin typeface="+mn-lt"/>
                          <a:ea typeface="+mn-ea"/>
                          <a:cs typeface="+mn-cs"/>
                        </a:rPr>
                        <a:t>. PBMM, PBHM, </a:t>
                      </a:r>
                      <a:r>
                        <a:rPr lang="en-US" sz="1400" i="1" kern="1200" dirty="0" err="1">
                          <a:solidFill>
                            <a:schemeClr val="tx2"/>
                          </a:solidFill>
                          <a:latin typeface="+mn-lt"/>
                          <a:ea typeface="+mn-ea"/>
                          <a:cs typeface="+mn-cs"/>
                        </a:rPr>
                        <a:t>etc</a:t>
                      </a:r>
                      <a:r>
                        <a:rPr lang="en-US" sz="1400" i="1" kern="1200" dirty="0">
                          <a:solidFill>
                            <a:schemeClr val="tx2"/>
                          </a:solidFill>
                          <a:latin typeface="+mn-lt"/>
                          <a:ea typeface="+mn-ea"/>
                          <a:cs typeface="+mn-cs"/>
                        </a:rPr>
                        <a:t>)</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Network Name(s) (</a:t>
                      </a:r>
                      <a:r>
                        <a:rPr lang="en-US" sz="1400" i="1" kern="1200" dirty="0" err="1">
                          <a:solidFill>
                            <a:schemeClr val="tx2"/>
                          </a:solidFill>
                          <a:latin typeface="+mn-lt"/>
                          <a:ea typeface="+mn-ea"/>
                          <a:cs typeface="+mn-cs"/>
                        </a:rPr>
                        <a:t>eg</a:t>
                      </a:r>
                      <a:r>
                        <a:rPr lang="en-US" sz="1400" i="1" kern="1200" dirty="0">
                          <a:solidFill>
                            <a:schemeClr val="tx2"/>
                          </a:solidFill>
                          <a:latin typeface="+mn-lt"/>
                          <a:ea typeface="+mn-ea"/>
                          <a:cs typeface="+mn-cs"/>
                        </a:rPr>
                        <a:t>. Science Network, </a:t>
                      </a:r>
                      <a:r>
                        <a:rPr lang="en-US" sz="1400" i="1" kern="1200" dirty="0" err="1">
                          <a:solidFill>
                            <a:schemeClr val="tx2"/>
                          </a:solidFill>
                          <a:latin typeface="+mn-lt"/>
                          <a:ea typeface="+mn-ea"/>
                          <a:cs typeface="+mn-cs"/>
                        </a:rPr>
                        <a:t>GCNet</a:t>
                      </a:r>
                      <a:r>
                        <a:rPr lang="en-US" sz="1400" i="1" kern="1200" dirty="0">
                          <a:solidFill>
                            <a:schemeClr val="tx2"/>
                          </a:solidFill>
                          <a:latin typeface="+mn-lt"/>
                          <a:ea typeface="+mn-ea"/>
                          <a:cs typeface="+mn-cs"/>
                        </a:rPr>
                        <a:t>, GCSI, </a:t>
                      </a:r>
                      <a:r>
                        <a:rPr lang="en-US" sz="1400" i="1" kern="1200" dirty="0" err="1">
                          <a:solidFill>
                            <a:schemeClr val="tx2"/>
                          </a:solidFill>
                          <a:latin typeface="+mn-lt"/>
                          <a:ea typeface="+mn-ea"/>
                          <a:cs typeface="+mn-cs"/>
                        </a:rPr>
                        <a:t>etc</a:t>
                      </a:r>
                      <a:r>
                        <a:rPr lang="en-US" sz="1400" i="1" kern="1200" dirty="0">
                          <a:solidFill>
                            <a:schemeClr val="tx2"/>
                          </a:solidFill>
                          <a:latin typeface="+mn-lt"/>
                          <a:ea typeface="+mn-ea"/>
                          <a:cs typeface="+mn-cs"/>
                        </a:rPr>
                        <a:t>)</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764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Maximum Allowable Downtime (Unplanned) / Year (in hours)</a:t>
                      </a: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tc>
                  <a:txBody>
                    <a:bodyPr/>
                    <a:lstStyle/>
                    <a:p>
                      <a:r>
                        <a:rPr lang="en-CA" sz="1400" i="1" kern="1200" dirty="0">
                          <a:solidFill>
                            <a:schemeClr val="tx2"/>
                          </a:solidFill>
                          <a:latin typeface="+mn-lt"/>
                          <a:ea typeface="+mn-ea"/>
                          <a:cs typeface="+mn-cs"/>
                        </a:rPr>
                        <a:t>Minimum bandwidth needed:</a:t>
                      </a: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Availability Requirements: Med (95%), High (&gt;=99 %)  </a:t>
                      </a: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Expected</a:t>
                      </a:r>
                      <a:r>
                        <a:rPr lang="en-CA" sz="1400" i="1" kern="1200" baseline="0" dirty="0">
                          <a:solidFill>
                            <a:schemeClr val="tx2"/>
                          </a:solidFill>
                          <a:latin typeface="+mn-lt"/>
                          <a:ea typeface="+mn-ea"/>
                          <a:cs typeface="+mn-cs"/>
                        </a:rPr>
                        <a:t> </a:t>
                      </a:r>
                      <a:r>
                        <a:rPr lang="en-CA" sz="1400" i="1" kern="1200" dirty="0">
                          <a:solidFill>
                            <a:schemeClr val="tx2"/>
                          </a:solidFill>
                          <a:latin typeface="+mn-lt"/>
                          <a:ea typeface="+mn-ea"/>
                          <a:cs typeface="+mn-cs"/>
                        </a:rPr>
                        <a:t>Network Traffic: (Video, Audio, Data, Interactive)</a:t>
                      </a: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77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778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Authentication Method (DCAM, ICE/ECM, Sign-in Canada, Other)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Network Geographical Distribution: (Low, Moderate, Regional, National, Global spread)</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778485">
                <a:tc>
                  <a:txBody>
                    <a:bodyPr/>
                    <a:lstStyle/>
                    <a:p>
                      <a:pPr marL="0" lvl="1">
                        <a:spcAft>
                          <a:spcPts val="247"/>
                        </a:spcAft>
                      </a:pPr>
                      <a:r>
                        <a:rPr lang="en-CA" sz="1400" i="1" kern="1200" dirty="0">
                          <a:solidFill>
                            <a:schemeClr val="tx2"/>
                          </a:solidFill>
                          <a:latin typeface="+mn-lt"/>
                          <a:ea typeface="+mn-ea"/>
                          <a:cs typeface="+mn-cs"/>
                        </a:rPr>
                        <a:t>Sensitivity to Network Latency: Very High, High, Medium, Low</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chemeClr val="tx2"/>
                          </a:solidFill>
                          <a:latin typeface="+mn-lt"/>
                          <a:ea typeface="+mn-ea"/>
                          <a:cs typeface="+mn-cs"/>
                        </a:rPr>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494284">
                <a:tc>
                  <a:txBody>
                    <a:bodyPr/>
                    <a:lstStyle/>
                    <a:p>
                      <a:pPr marL="0" lvl="1">
                        <a:spcAft>
                          <a:spcPts val="247"/>
                        </a:spcAft>
                      </a:pPr>
                      <a:r>
                        <a:rPr lang="en-CA" sz="1400" i="1" kern="1200" dirty="0">
                          <a:solidFill>
                            <a:schemeClr val="tx2"/>
                          </a:solidFill>
                          <a:latin typeface="+mn-lt"/>
                          <a:ea typeface="+mn-ea"/>
                          <a:cs typeface="+mn-cs"/>
                        </a:rPr>
                        <a:t>Workload</a:t>
                      </a:r>
                      <a:r>
                        <a:rPr lang="en-CA" sz="1400" i="1" kern="1200" baseline="0" dirty="0">
                          <a:solidFill>
                            <a:schemeClr val="tx2"/>
                          </a:solidFill>
                          <a:latin typeface="+mn-lt"/>
                          <a:ea typeface="+mn-ea"/>
                          <a:cs typeface="+mn-cs"/>
                        </a:rPr>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sp>
        <p:nvSpPr>
          <p:cNvPr id="13" name="Title 3"/>
          <p:cNvSpPr txBox="1">
            <a:spLocks/>
          </p:cNvSpPr>
          <p:nvPr/>
        </p:nvSpPr>
        <p:spPr>
          <a:xfrm>
            <a:off x="482441" y="80628"/>
            <a:ext cx="5432982" cy="703818"/>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sz="2000" b="1" dirty="0">
                <a:solidFill>
                  <a:schemeClr val="tx1">
                    <a:lumMod val="65000"/>
                    <a:lumOff val="35000"/>
                  </a:schemeClr>
                </a:solidFill>
              </a:rPr>
              <a:t>APPENDIX 6: </a:t>
            </a:r>
          </a:p>
          <a:p>
            <a:r>
              <a:rPr lang="en-US" sz="2000" dirty="0">
                <a:solidFill>
                  <a:srgbClr val="004D71"/>
                </a:solidFill>
              </a:rPr>
              <a:t>Additional Technical Details required by Shared Services Canada (SSC)</a:t>
            </a:r>
            <a:endParaRPr sz="2000" dirty="0">
              <a:solidFill>
                <a:srgbClr val="004D71"/>
              </a:solidFill>
            </a:endParaRPr>
          </a:p>
        </p:txBody>
      </p:sp>
      <p:sp>
        <p:nvSpPr>
          <p:cNvPr id="12" name="Slide Number Placeholder 1"/>
          <p:cNvSpPr>
            <a:spLocks noGrp="1"/>
          </p:cNvSpPr>
          <p:nvPr>
            <p:ph type="sldNum" sz="quarter" idx="12"/>
          </p:nvPr>
        </p:nvSpPr>
        <p:spPr>
          <a:xfrm>
            <a:off x="8815300" y="6518971"/>
            <a:ext cx="298376" cy="365125"/>
          </a:xfrm>
        </p:spPr>
        <p:txBody>
          <a:bodyPr/>
          <a:lstStyle/>
          <a:p>
            <a:r>
              <a:rPr lang="en-CA" dirty="0"/>
              <a:t>20</a:t>
            </a:r>
          </a:p>
        </p:txBody>
      </p:sp>
      <p:sp>
        <p:nvSpPr>
          <p:cNvPr id="6" name="Rectangle 5"/>
          <p:cNvSpPr/>
          <p:nvPr>
            <p:custDataLst>
              <p:tags r:id="rId1"/>
            </p:custDataLst>
          </p:nvPr>
        </p:nvSpPr>
        <p:spPr>
          <a:xfrm>
            <a:off x="351412" y="944724"/>
            <a:ext cx="8290689" cy="46805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a:solidFill>
                  <a:prstClr val="white"/>
                </a:solidFill>
              </a:rPr>
              <a:t>Complete the information below by selecting values from the available options, or providing an additional value where applicable</a:t>
            </a:r>
            <a:endParaRPr lang="en-US" sz="1400" b="1" dirty="0">
              <a:solidFill>
                <a:prstClr val="white"/>
              </a:solidFill>
            </a:endParaRPr>
          </a:p>
        </p:txBody>
      </p:sp>
      <p:sp>
        <p:nvSpPr>
          <p:cNvPr id="2" name="Rectangle 1"/>
          <p:cNvSpPr/>
          <p:nvPr/>
        </p:nvSpPr>
        <p:spPr>
          <a:xfrm>
            <a:off x="308707" y="6396335"/>
            <a:ext cx="8376098" cy="646331"/>
          </a:xfrm>
          <a:prstGeom prst="rect">
            <a:avLst/>
          </a:prstGeom>
        </p:spPr>
        <p:txBody>
          <a:bodyPr wrap="square">
            <a:spAutoFit/>
          </a:bodyPr>
          <a:lstStyle/>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4"/>
              </a:rPr>
              <a:t>https://wiki.gccollab.ca/GC_EARB_Presenter_Template_%E2%80%93_SSC_Appendix_3_Guidelines</a:t>
            </a:r>
            <a:endParaRPr lang="en-US" sz="1200" i="1" dirty="0">
              <a:solidFill>
                <a:srgbClr val="004D71"/>
              </a:solidFill>
            </a:endParaRPr>
          </a:p>
          <a:p>
            <a:pPr>
              <a:buClr>
                <a:prstClr val="black">
                  <a:lumMod val="65000"/>
                  <a:lumOff val="35000"/>
                </a:prstClr>
              </a:buClr>
            </a:pPr>
            <a:endParaRPr lang="en-US" sz="1200" i="1" dirty="0">
              <a:solidFill>
                <a:srgbClr val="004D71"/>
              </a:solidFill>
            </a:endParaRPr>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29</a:t>
            </a:fld>
            <a:endParaRPr lang="en-CA"/>
          </a:p>
        </p:txBody>
      </p:sp>
      <p:sp>
        <p:nvSpPr>
          <p:cNvPr id="7" name="TextBox 6"/>
          <p:cNvSpPr txBox="1"/>
          <p:nvPr/>
        </p:nvSpPr>
        <p:spPr>
          <a:xfrm>
            <a:off x="503548" y="1130318"/>
            <a:ext cx="8460940" cy="4185761"/>
          </a:xfrm>
          <a:prstGeom prst="rect">
            <a:avLst/>
          </a:prstGeom>
          <a:noFill/>
        </p:spPr>
        <p:txBody>
          <a:bodyPr wrap="square" rtlCol="0">
            <a:spAutoFit/>
          </a:bodyPr>
          <a:lstStyle/>
          <a:p>
            <a:pPr marL="285750" indent="-285750">
              <a:buFont typeface="Wingdings" panose="05000000000000000000" pitchFamily="2" charset="2"/>
              <a:buChar char="§"/>
            </a:pPr>
            <a:r>
              <a:rPr lang="en-CA" sz="1400" i="1" dirty="0" err="1">
                <a:solidFill>
                  <a:schemeClr val="tx2"/>
                </a:solidFill>
              </a:rPr>
              <a:t>Abc</a:t>
            </a:r>
            <a:r>
              <a:rPr lang="en-CA" sz="1400" i="1" dirty="0">
                <a:solidFill>
                  <a:schemeClr val="tx2"/>
                </a:solidFill>
              </a:rPr>
              <a:t>... -  …..</a:t>
            </a:r>
          </a:p>
          <a:p>
            <a:pPr marL="285750" indent="-285750">
              <a:buFont typeface="Wingdings" panose="05000000000000000000" pitchFamily="2" charset="2"/>
              <a:buChar char="§"/>
            </a:pPr>
            <a:endParaRPr lang="en-CA" sz="1400" i="1" dirty="0">
              <a:solidFill>
                <a:schemeClr val="tx2"/>
              </a:solidFill>
            </a:endParaRPr>
          </a:p>
          <a:p>
            <a:pPr marL="285750" indent="-285750">
              <a:buFont typeface="Wingdings" panose="05000000000000000000" pitchFamily="2" charset="2"/>
              <a:buChar char="§"/>
            </a:pPr>
            <a:r>
              <a:rPr lang="en-CA" sz="1400" i="1" dirty="0">
                <a:solidFill>
                  <a:schemeClr val="tx2"/>
                </a:solidFill>
              </a:rPr>
              <a:t>Def…. -  ……</a:t>
            </a:r>
          </a:p>
          <a:p>
            <a:pPr marL="285750" indent="-285750">
              <a:buFont typeface="Wingdings" panose="05000000000000000000" pitchFamily="2" charset="2"/>
              <a:buChar char="§"/>
            </a:pPr>
            <a:endParaRPr lang="en-CA" sz="1400" i="1" dirty="0">
              <a:solidFill>
                <a:schemeClr val="tx2"/>
              </a:solidFill>
            </a:endParaRPr>
          </a:p>
          <a:p>
            <a:pPr marL="285750" indent="-285750">
              <a:buFont typeface="Wingdings" panose="05000000000000000000" pitchFamily="2" charset="2"/>
              <a:buChar char="§"/>
            </a:pPr>
            <a:r>
              <a:rPr lang="en-CA" sz="1400" i="1" dirty="0" err="1">
                <a:solidFill>
                  <a:schemeClr val="tx2"/>
                </a:solidFill>
              </a:rPr>
              <a:t>Ghi</a:t>
            </a:r>
            <a:r>
              <a:rPr lang="en-CA" sz="1400" i="1" dirty="0">
                <a:solidFill>
                  <a:schemeClr val="tx2"/>
                </a:solidFill>
              </a:rPr>
              <a:t>…. - ……</a:t>
            </a:r>
            <a:endParaRPr lang="en-US" sz="900" dirty="0"/>
          </a:p>
          <a:p>
            <a:pPr marL="355600" indent="-355600"/>
            <a:endParaRPr lang="en-US" sz="1400" dirty="0"/>
          </a:p>
          <a:p>
            <a:pPr marL="355600" indent="-355600">
              <a:buFont typeface="Arial" panose="020B0604020202020204" pitchFamily="34" charset="0"/>
              <a:buChar char="•"/>
            </a:pPr>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a:p>
            <a:pPr marL="355600" indent="-355600"/>
            <a:endParaRPr lang="en-CA" sz="1400" i="1" dirty="0">
              <a:solidFill>
                <a:schemeClr val="tx2"/>
              </a:solidFill>
            </a:endParaRPr>
          </a:p>
        </p:txBody>
      </p:sp>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7: </a:t>
            </a:r>
            <a:br>
              <a:rPr lang="en-CA" sz="2000" b="1" dirty="0">
                <a:solidFill>
                  <a:schemeClr val="tx1">
                    <a:lumMod val="65000"/>
                    <a:lumOff val="35000"/>
                  </a:schemeClr>
                </a:solidFill>
              </a:rPr>
            </a:br>
            <a:r>
              <a:rPr lang="en-CA" sz="2000" dirty="0"/>
              <a:t>List of Acronyms used in this presentation</a:t>
            </a:r>
          </a:p>
        </p:txBody>
      </p:sp>
      <p:sp>
        <p:nvSpPr>
          <p:cNvPr id="9" name="Rectangle 8"/>
          <p:cNvSpPr/>
          <p:nvPr/>
        </p:nvSpPr>
        <p:spPr>
          <a:xfrm>
            <a:off x="251520" y="1016732"/>
            <a:ext cx="8712968" cy="5472608"/>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a:solidFill>
                <a:schemeClr val="tx1"/>
              </a:solidFill>
              <a:cs typeface="Arial" charset="0"/>
            </a:endParaRPr>
          </a:p>
        </p:txBody>
      </p:sp>
      <p:sp>
        <p:nvSpPr>
          <p:cNvPr id="10" name="Flowchart: Merge 9"/>
          <p:cNvSpPr/>
          <p:nvPr/>
        </p:nvSpPr>
        <p:spPr>
          <a:xfrm rot="16200000">
            <a:off x="597844" y="1223381"/>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1" name="Flowchart: Merge 10"/>
          <p:cNvSpPr/>
          <p:nvPr/>
        </p:nvSpPr>
        <p:spPr>
          <a:xfrm rot="16200000">
            <a:off x="597844" y="1661293"/>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4" name="Flowchart: Merge 13"/>
          <p:cNvSpPr/>
          <p:nvPr/>
        </p:nvSpPr>
        <p:spPr>
          <a:xfrm rot="16200000">
            <a:off x="597844" y="2074564"/>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3</a:t>
            </a:fld>
            <a:endParaRPr lang="en-CA"/>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647564" y="1124744"/>
            <a:ext cx="7710226" cy="5293146"/>
          </a:xfrm>
        </p:spPr>
        <p:txBody>
          <a:bodyPr/>
          <a:lstStyle/>
          <a:p>
            <a:r>
              <a:rPr lang="en-US" dirty="0"/>
              <a:t>Describe which departmental policies, programs and business services the presentation is addressing.</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CA" dirty="0"/>
          </a:p>
        </p:txBody>
      </p:sp>
      <p:sp>
        <p:nvSpPr>
          <p:cNvPr id="8" name="Title 5"/>
          <p:cNvSpPr>
            <a:spLocks noGrp="1"/>
          </p:cNvSpPr>
          <p:nvPr>
            <p:ph type="title"/>
          </p:nvPr>
        </p:nvSpPr>
        <p:spPr>
          <a:xfrm>
            <a:off x="635224" y="80628"/>
            <a:ext cx="5432982" cy="878670"/>
          </a:xfrm>
        </p:spPr>
        <p:txBody>
          <a:bodyPr/>
          <a:lstStyle/>
          <a:p>
            <a:r>
              <a:rPr lang="en-CA" dirty="0"/>
              <a:t>Request - Background</a:t>
            </a:r>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4</a:t>
            </a:fld>
            <a:endParaRPr lang="en-CA"/>
          </a:p>
        </p:txBody>
      </p:sp>
      <p:sp>
        <p:nvSpPr>
          <p:cNvPr id="6" name="Content Placeholder 5">
            <a:extLst>
              <a:ext uri="{FF2B5EF4-FFF2-40B4-BE49-F238E27FC236}">
                <a16:creationId xmlns:a16="http://schemas.microsoft.com/office/drawing/2014/main" id="{2964DB02-A6DB-43F2-B8DC-AEB812371307}"/>
              </a:ext>
            </a:extLst>
          </p:cNvPr>
          <p:cNvSpPr>
            <a:spLocks noGrp="1"/>
          </p:cNvSpPr>
          <p:nvPr>
            <p:ph idx="10"/>
          </p:nvPr>
        </p:nvSpPr>
        <p:spPr>
          <a:xfrm>
            <a:off x="367730" y="944724"/>
            <a:ext cx="8596758" cy="5293146"/>
          </a:xfrm>
        </p:spPr>
        <p:txBody>
          <a:bodyPr/>
          <a:lstStyle/>
          <a:p>
            <a:r>
              <a:rPr lang="en-US" dirty="0"/>
              <a:t>List the business capabilities addressed with this architecture.</a:t>
            </a:r>
            <a:endParaRPr lang="en-US" dirty="0">
              <a:highlight>
                <a:srgbClr val="FFFF00"/>
              </a:highlight>
            </a:endParaRPr>
          </a:p>
          <a:p>
            <a:r>
              <a:rPr lang="en-US" sz="1400" dirty="0"/>
              <a:t>Business Capability Model 2.0 reference material, </a:t>
            </a:r>
            <a:r>
              <a:rPr lang="en-CA" sz="1400" dirty="0">
                <a:hlinkClick r:id="rId3"/>
              </a:rPr>
              <a:t>https://gcconnex.gc.ca/file/download/50303103</a:t>
            </a:r>
            <a:r>
              <a:rPr lang="en-CA" sz="1400" dirty="0"/>
              <a:t> </a:t>
            </a:r>
            <a:endParaRPr lang="en-US" sz="1400" dirty="0"/>
          </a:p>
          <a:p>
            <a:endParaRPr lang="en-CA" dirty="0"/>
          </a:p>
        </p:txBody>
      </p:sp>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3155185719"/>
              </p:ext>
            </p:extLst>
          </p:nvPr>
        </p:nvGraphicFramePr>
        <p:xfrm>
          <a:off x="395536" y="171228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spTree>
    <p:extLst>
      <p:ext uri="{BB962C8B-B14F-4D97-AF65-F5344CB8AC3E}">
        <p14:creationId xmlns:p14="http://schemas.microsoft.com/office/powerpoint/2010/main" val="53356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br>
              <a:rPr lang="en-US" dirty="0"/>
            </a:br>
            <a:endParaRPr lang="en-US" dirty="0"/>
          </a:p>
          <a:p>
            <a:endParaRPr lang="en-CA" dirty="0"/>
          </a:p>
        </p:txBody>
      </p:sp>
      <p:sp>
        <p:nvSpPr>
          <p:cNvPr id="4" name="Title 3"/>
          <p:cNvSpPr>
            <a:spLocks noGrp="1"/>
          </p:cNvSpPr>
          <p:nvPr>
            <p:ph type="title"/>
          </p:nvPr>
        </p:nvSpPr>
        <p:spPr/>
        <p:txBody>
          <a:bodyPr/>
          <a:lstStyle/>
          <a:p>
            <a:r>
              <a:rPr lang="en-CA" dirty="0"/>
              <a:t>Current State Architecture– Problem Summary</a:t>
            </a:r>
            <a:endParaRPr lang="en-US"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a:p>
        </p:txBody>
      </p:sp>
      <p:pic>
        <p:nvPicPr>
          <p:cNvPr id="6" name="Picture 5">
            <a:extLst>
              <a:ext uri="{FF2B5EF4-FFF2-40B4-BE49-F238E27FC236}">
                <a16:creationId xmlns:a16="http://schemas.microsoft.com/office/drawing/2014/main" id="{6135E01E-9AC4-4241-8C2B-EE89CDDDC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7</a:t>
            </a:fld>
            <a:endParaRPr lang="en-CA"/>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br>
              <a:rPr lang="en-CA" dirty="0"/>
            </a:br>
            <a:endParaRPr lang="en-CA" dirty="0"/>
          </a:p>
          <a:p>
            <a:endParaRPr lang="en-CA" dirty="0"/>
          </a:p>
          <a:p>
            <a:endParaRPr lang="en-CA" dirty="0"/>
          </a:p>
          <a:p>
            <a:endParaRPr lang="en-CA" dirty="0"/>
          </a:p>
        </p:txBody>
      </p:sp>
      <p:sp>
        <p:nvSpPr>
          <p:cNvPr id="4" name="Title 3"/>
          <p:cNvSpPr>
            <a:spLocks noGrp="1"/>
          </p:cNvSpPr>
          <p:nvPr>
            <p:ph type="title"/>
          </p:nvPr>
        </p:nvSpPr>
        <p:spPr/>
        <p:txBody>
          <a:bodyPr/>
          <a:lstStyle/>
          <a:p>
            <a:r>
              <a:rPr lang="en-CA" dirty="0"/>
              <a:t>Target State Architecture – Solution Summary</a:t>
            </a:r>
            <a:endParaRPr lang="en-US" dirty="0"/>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Target State Architecture Diagram</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t>8</a:t>
            </a:fld>
            <a:endParaRPr lang="en-CA"/>
          </a:p>
        </p:txBody>
      </p:sp>
      <p:sp>
        <p:nvSpPr>
          <p:cNvPr id="13" name="Freeform 12"/>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pic>
        <p:nvPicPr>
          <p:cNvPr id="11" name="Content Placeholder 4">
            <a:extLst>
              <a:ext uri="{FF2B5EF4-FFF2-40B4-BE49-F238E27FC236}">
                <a16:creationId xmlns:a16="http://schemas.microsoft.com/office/drawing/2014/main" id="{9359692D-CB1F-42F1-B28C-B255CAF29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12" name="Oval 11">
            <a:extLst>
              <a:ext uri="{FF2B5EF4-FFF2-40B4-BE49-F238E27FC236}">
                <a16:creationId xmlns:a16="http://schemas.microsoft.com/office/drawing/2014/main" id="{4947374A-95C9-4D66-8EFD-5F42807A9B28}"/>
              </a:ext>
            </a:extLst>
          </p:cNvPr>
          <p:cNvSpPr/>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3D240AE9-D680-48B0-BA2A-2235D6B42D3A}"/>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B40E30D0-4EE3-46A9-BC62-C51159B930AF}"/>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122748E8-B9E2-4E45-82BA-E87CA281907C}"/>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438071D-DB87-424E-80D7-14F33A33D77E}"/>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1EEACCA5-4277-468A-82C4-C0836E63F8C0}"/>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C3546FDD-2967-492F-AD60-849AFB7775A4}"/>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8769AE25-6CD3-413A-A15F-EF6A6EED73A3}"/>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AFF520FE-3562-4E9B-B3D7-58EDE76931D2}"/>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grpSp>
        <p:nvGrpSpPr>
          <p:cNvPr id="26" name="Group 25"/>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solidFill>
                      <a:schemeClr val="bg2">
                        <a:lumMod val="50000"/>
                      </a:schemeClr>
                    </a:solidFill>
                    <a:latin typeface="Comic Sans MS" panose="030F0702030302020204" pitchFamily="66" charset="0"/>
                  </a:rPr>
                  <a:t>Identify the old component(s) in GREY and the new component(s) in BRIGHT COLOURS, show zoning and legend</a:t>
                </a:r>
                <a:r>
                  <a:rPr lang="en-US" sz="1200" i="1" dirty="0">
                    <a:solidFill>
                      <a:schemeClr val="bg2">
                        <a:lumMod val="50000"/>
                      </a:schemeClr>
                    </a:solidFill>
                    <a:latin typeface="Comic Sans MS" panose="030F0702030302020204" pitchFamily="66" charset="0"/>
                  </a:rPr>
                  <a:t>.</a:t>
                </a:r>
                <a:endParaRPr lang="en-CA" sz="1200" i="1" dirty="0">
                  <a:solidFill>
                    <a:schemeClr val="bg2">
                      <a:lumMod val="50000"/>
                    </a:schemeClr>
                  </a:solidFill>
                  <a:latin typeface="Comic Sans MS" panose="030F0702030302020204" pitchFamily="66" charset="0"/>
                </a:endParaRPr>
              </a:p>
            </p:txBody>
          </p:sp>
        </p:grpSp>
        <p:sp>
          <p:nvSpPr>
            <p:cNvPr id="28" name="Freeform 27"/>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9</a:t>
            </a:fld>
            <a:endParaRPr lang="en-CA" dirty="0"/>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sp>
        <p:nvSpPr>
          <p:cNvPr id="4" name="Title 3">
            <a:extLst>
              <a:ext uri="{FF2B5EF4-FFF2-40B4-BE49-F238E27FC236}">
                <a16:creationId xmlns:a16="http://schemas.microsoft.com/office/drawing/2014/main" id="{C4FF6BEB-0461-4789-8E17-049F661D7CB3}"/>
              </a:ext>
            </a:extLst>
          </p:cNvPr>
          <p:cNvSpPr>
            <a:spLocks noGrp="1"/>
          </p:cNvSpPr>
          <p:nvPr>
            <p:ph type="title"/>
          </p:nvPr>
        </p:nvSpPr>
        <p:spPr/>
        <p:txBody>
          <a:bodyPr/>
          <a:lstStyle/>
          <a:p>
            <a:r>
              <a:rPr lang="en-CA" dirty="0"/>
              <a:t>Summary of Cloud Access Scenarios and Usage Profiles</a:t>
            </a:r>
          </a:p>
        </p:txBody>
      </p:sp>
      <p:grpSp>
        <p:nvGrpSpPr>
          <p:cNvPr id="7" name="Group 6">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279855827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f3bdbc346463729f80c3c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14103</TotalTime>
  <Words>3584</Words>
  <Application>Microsoft Office PowerPoint</Application>
  <PresentationFormat>On-screen Show (4:3)</PresentationFormat>
  <Paragraphs>605</Paragraphs>
  <Slides>29</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vt:lpstr>
      <vt:lpstr>Calibri</vt:lpstr>
      <vt:lpstr>Comic Sans MS</vt:lpstr>
      <vt:lpstr>Wingdings</vt:lpstr>
      <vt:lpstr>Wingdings 2</vt:lpstr>
      <vt:lpstr>Office Theme</vt:lpstr>
      <vt:lpstr>1_Office Theme</vt:lpstr>
      <vt:lpstr>Government of Canada Enterprise Architecture Review Board (GC EARB)</vt:lpstr>
      <vt:lpstr>Purpose of GC EARB Session</vt:lpstr>
      <vt:lpstr>Request - Background</vt:lpstr>
      <vt:lpstr>Business Capabilities Addressed</vt:lpstr>
      <vt:lpstr>Current State Architecture– Problem Summary</vt:lpstr>
      <vt:lpstr>Current State Architecture Diagram</vt:lpstr>
      <vt:lpstr>Target State Architecture – Solution Summary</vt:lpstr>
      <vt:lpstr>Target State Architecture Diagram</vt:lpstr>
      <vt:lpstr>Summary of Cloud Access Scenarios and Usage Profiles</vt:lpstr>
      <vt:lpstr>Environmental Scan and Analysis</vt:lpstr>
      <vt:lpstr>PowerPoint Presentation</vt:lpstr>
      <vt:lpstr>ANNEX, reference material, not for presentation </vt:lpstr>
      <vt:lpstr>APPENDIX 1: GC EA Framework Business Architecture</vt:lpstr>
      <vt:lpstr>APPENDIX 1: GC EA Framework Business Architecture</vt:lpstr>
      <vt:lpstr>APPENDIX 1: GC EA Framework Information Architecture</vt:lpstr>
      <vt:lpstr>APPENDIX 1: GC EA Framework Information Architecture</vt:lpstr>
      <vt:lpstr>APPENDIX 1: GC EA Framework Application Architecture</vt:lpstr>
      <vt:lpstr>APPENDIX 1: GC EA Framework Technology Architecture</vt:lpstr>
      <vt:lpstr>APPENDIX 1: GC EA Framework Technology Architecture</vt:lpstr>
      <vt:lpstr>APPENDIX 1: GC EA Framework Security and Privacy Architecture</vt:lpstr>
      <vt:lpstr>APPENDIX 1: GC EA Framework Security and Privacy Architecture</vt:lpstr>
      <vt:lpstr>APPENDIX 2:  Service &amp; Digital Target Enterprise Architecture</vt:lpstr>
      <vt:lpstr>APPENDIX 3:  Additional Project Details </vt:lpstr>
      <vt:lpstr>APPENDIX 4: Options Analysis</vt:lpstr>
      <vt:lpstr>PowerPoint Presentation</vt:lpstr>
      <vt:lpstr>PowerPoint Presentation</vt:lpstr>
      <vt:lpstr>PowerPoint Presentation</vt:lpstr>
      <vt:lpstr>PowerPoint Presentation</vt:lpstr>
      <vt:lpstr>APPENDIX 7:  List of Acronyms used in this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Pushelberg, Floyd</cp:lastModifiedBy>
  <cp:revision>513</cp:revision>
  <cp:lastPrinted>2019-06-17T13:24:52Z</cp:lastPrinted>
  <dcterms:created xsi:type="dcterms:W3CDTF">2015-11-06T15:38:40Z</dcterms:created>
  <dcterms:modified xsi:type="dcterms:W3CDTF">2020-08-18T13:46:44Z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e4899d4a-5ce0-4d78-befe-db1d42d7664b</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MSIP_Label_dd4203d7-225b-41a9-8c54-a31e0ceca5df_Enabled">
    <vt:lpwstr>True</vt:lpwstr>
  </property>
  <property fmtid="{D5CDD505-2E9C-101B-9397-08002B2CF9AE}" pid="7" name="MSIP_Label_dd4203d7-225b-41a9-8c54-a31e0ceca5df_SiteId">
    <vt:lpwstr>6397df10-4595-4047-9c4f-03311282152b</vt:lpwstr>
  </property>
  <property fmtid="{D5CDD505-2E9C-101B-9397-08002B2CF9AE}" pid="8" name="MSIP_Label_dd4203d7-225b-41a9-8c54-a31e0ceca5df_Owner">
    <vt:lpwstr>nschonn@tbs-sct.gc.ca</vt:lpwstr>
  </property>
  <property fmtid="{D5CDD505-2E9C-101B-9397-08002B2CF9AE}" pid="9" name="MSIP_Label_dd4203d7-225b-41a9-8c54-a31e0ceca5df_SetDate">
    <vt:lpwstr>2020-07-27T23:43:49.6325497Z</vt:lpwstr>
  </property>
  <property fmtid="{D5CDD505-2E9C-101B-9397-08002B2CF9AE}" pid="10" name="MSIP_Label_dd4203d7-225b-41a9-8c54-a31e0ceca5df_Name">
    <vt:lpwstr>NO MARKING VISIBLE</vt:lpwstr>
  </property>
  <property fmtid="{D5CDD505-2E9C-101B-9397-08002B2CF9AE}" pid="11" name="MSIP_Label_dd4203d7-225b-41a9-8c54-a31e0ceca5df_Application">
    <vt:lpwstr>Microsoft Azure Information Protection</vt:lpwstr>
  </property>
  <property fmtid="{D5CDD505-2E9C-101B-9397-08002B2CF9AE}" pid="12" name="MSIP_Label_dd4203d7-225b-41a9-8c54-a31e0ceca5df_ActionId">
    <vt:lpwstr>ce557ff3-d547-41b5-880f-f7e1e8e1e49c</vt:lpwstr>
  </property>
  <property fmtid="{D5CDD505-2E9C-101B-9397-08002B2CF9AE}" pid="13" name="MSIP_Label_dd4203d7-225b-41a9-8c54-a31e0ceca5df_Extended_MSFT_Method">
    <vt:lpwstr>Automatic</vt:lpwstr>
  </property>
  <property fmtid="{D5CDD505-2E9C-101B-9397-08002B2CF9AE}" pid="14" name="MSIP_Label_3515d617-256d-4284-aedb-1064be1c4b48_Enabled">
    <vt:lpwstr>True</vt:lpwstr>
  </property>
  <property fmtid="{D5CDD505-2E9C-101B-9397-08002B2CF9AE}" pid="15" name="MSIP_Label_3515d617-256d-4284-aedb-1064be1c4b48_SiteId">
    <vt:lpwstr>6397df10-4595-4047-9c4f-03311282152b</vt:lpwstr>
  </property>
  <property fmtid="{D5CDD505-2E9C-101B-9397-08002B2CF9AE}" pid="16" name="MSIP_Label_3515d617-256d-4284-aedb-1064be1c4b48_Owner">
    <vt:lpwstr>nschonn@tbs-sct.gc.ca</vt:lpwstr>
  </property>
  <property fmtid="{D5CDD505-2E9C-101B-9397-08002B2CF9AE}" pid="17" name="MSIP_Label_3515d617-256d-4284-aedb-1064be1c4b48_SetDate">
    <vt:lpwstr>2020-07-27T23:43:49.6325497Z</vt:lpwstr>
  </property>
  <property fmtid="{D5CDD505-2E9C-101B-9397-08002B2CF9AE}" pid="18" name="MSIP_Label_3515d617-256d-4284-aedb-1064be1c4b48_Name">
    <vt:lpwstr>UNCLASSIFIED</vt:lpwstr>
  </property>
  <property fmtid="{D5CDD505-2E9C-101B-9397-08002B2CF9AE}" pid="19" name="MSIP_Label_3515d617-256d-4284-aedb-1064be1c4b48_Application">
    <vt:lpwstr>Microsoft Azure Information Protection</vt:lpwstr>
  </property>
  <property fmtid="{D5CDD505-2E9C-101B-9397-08002B2CF9AE}" pid="20" name="MSIP_Label_3515d617-256d-4284-aedb-1064be1c4b48_ActionId">
    <vt:lpwstr>ce557ff3-d547-41b5-880f-f7e1e8e1e49c</vt:lpwstr>
  </property>
  <property fmtid="{D5CDD505-2E9C-101B-9397-08002B2CF9AE}" pid="21" name="MSIP_Label_3515d617-256d-4284-aedb-1064be1c4b48_Parent">
    <vt:lpwstr>dd4203d7-225b-41a9-8c54-a31e0ceca5df</vt:lpwstr>
  </property>
  <property fmtid="{D5CDD505-2E9C-101B-9397-08002B2CF9AE}" pid="22" name="MSIP_Label_3515d617-256d-4284-aedb-1064be1c4b48_Extended_MSFT_Method">
    <vt:lpwstr>Automatic</vt:lpwstr>
  </property>
  <property fmtid="{D5CDD505-2E9C-101B-9397-08002B2CF9AE}" pid="23" name="Sensitivity">
    <vt:lpwstr>NO MARKING VISIBLE UNCLASSIFIED</vt:lpwstr>
  </property>
</Properties>
</file>