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4"/>
  </p:sldMasterIdLst>
  <p:notesMasterIdLst>
    <p:notesMasterId r:id="rId17"/>
  </p:notesMasterIdLst>
  <p:sldIdLst>
    <p:sldId id="259" r:id="rId5"/>
    <p:sldId id="320" r:id="rId6"/>
    <p:sldId id="321" r:id="rId7"/>
    <p:sldId id="312" r:id="rId8"/>
    <p:sldId id="315" r:id="rId9"/>
    <p:sldId id="313" r:id="rId10"/>
    <p:sldId id="316" r:id="rId11"/>
    <p:sldId id="317" r:id="rId12"/>
    <p:sldId id="318" r:id="rId13"/>
    <p:sldId id="314" r:id="rId14"/>
    <p:sldId id="319" r:id="rId15"/>
    <p:sldId id="322" r:id="rId16"/>
  </p:sldIdLst>
  <p:sldSz cx="9144000" cy="5143500" type="screen16x9"/>
  <p:notesSz cx="7023100" cy="9309100"/>
  <p:custDataLst>
    <p:tags r:id="rId18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713" userDrawn="1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CCCC"/>
    <a:srgbClr val="CC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633" autoAdjust="0"/>
    <p:restoredTop sz="96301" autoAdjust="0"/>
  </p:normalViewPr>
  <p:slideViewPr>
    <p:cSldViewPr snapToGrid="0" snapToObjects="1">
      <p:cViewPr>
        <p:scale>
          <a:sx n="125" d="100"/>
          <a:sy n="125" d="100"/>
        </p:scale>
        <p:origin x="675" y="489"/>
      </p:cViewPr>
      <p:guideLst>
        <p:guide orient="horz" pos="713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ags" Target="tags/tag1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3343" cy="465455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8132" y="0"/>
            <a:ext cx="3043343" cy="465455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r">
              <a:defRPr sz="1200"/>
            </a:lvl1pPr>
          </a:lstStyle>
          <a:p>
            <a:fld id="{A1010D5C-3B3A-214D-8AA9-7907A42D725C}" type="datetimeFigureOut">
              <a:rPr lang="en-US" smtClean="0"/>
              <a:t>9/17/2020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07988" y="698500"/>
            <a:ext cx="6207125" cy="34909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324" tIns="46662" rIns="93324" bIns="46662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2310" y="4421823"/>
            <a:ext cx="5618480" cy="4189095"/>
          </a:xfrm>
          <a:prstGeom prst="rect">
            <a:avLst/>
          </a:prstGeom>
        </p:spPr>
        <p:txBody>
          <a:bodyPr vert="horz" lIns="93324" tIns="46662" rIns="93324" bIns="46662" rtlCol="0"/>
          <a:lstStyle/>
          <a:p>
            <a:pPr lvl="0"/>
            <a:r>
              <a:rPr lang="en-CA"/>
              <a:t>Click to edit Master text styles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  <a:p>
            <a:pPr lvl="4"/>
            <a:r>
              <a:rPr lang="en-CA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42029"/>
            <a:ext cx="3043343" cy="465455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8132" y="8842029"/>
            <a:ext cx="3043343" cy="465455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r">
              <a:defRPr sz="1200"/>
            </a:lvl1pPr>
          </a:lstStyle>
          <a:p>
            <a:fld id="{0DDD8B1A-5049-5C4B-AFE6-32830630CA6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28770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DD8B1A-5049-5C4B-AFE6-32830630CA6A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65368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DD8B1A-5049-5C4B-AFE6-32830630CA6A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495390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DD8B1A-5049-5C4B-AFE6-32830630CA6A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86355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DD8B1A-5049-5C4B-AFE6-32830630CA6A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578891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DD8B1A-5049-5C4B-AFE6-32830630CA6A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983762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DD8B1A-5049-5C4B-AFE6-32830630CA6A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247579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DD8B1A-5049-5C4B-AFE6-32830630CA6A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505847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DD8B1A-5049-5C4B-AFE6-32830630CA6A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65196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DD8B1A-5049-5C4B-AFE6-32830630CA6A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133709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DD8B1A-5049-5C4B-AFE6-32830630CA6A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36731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433379" y="1597819"/>
            <a:ext cx="5123171" cy="1102519"/>
          </a:xfrm>
        </p:spPr>
        <p:txBody>
          <a:bodyPr>
            <a:noAutofit/>
          </a:bodyPr>
          <a:lstStyle>
            <a:lvl1pPr algn="l">
              <a:defRPr sz="3600" b="1" i="0">
                <a:latin typeface="Arial"/>
                <a:cs typeface="Verdana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433381" y="2914650"/>
            <a:ext cx="5123171" cy="1314450"/>
          </a:xfrm>
        </p:spPr>
        <p:txBody>
          <a:bodyPr>
            <a:normAutofit/>
          </a:bodyPr>
          <a:lstStyle>
            <a:lvl1pPr marL="0" indent="0" algn="l">
              <a:buNone/>
              <a:defRPr sz="2800">
                <a:solidFill>
                  <a:schemeClr val="tx1">
                    <a:tint val="75000"/>
                  </a:schemeClr>
                </a:solidFill>
                <a:latin typeface="Arial"/>
                <a:cs typeface="Verdana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2840F1-0B5D-4205-9D8F-A5B6366E6286}" type="datetime1">
              <a:rPr lang="en-US" smtClean="0"/>
              <a:t>9/17/2020</a:t>
            </a:fld>
            <a:r>
              <a:rPr lang="en-US" dirty="0"/>
              <a:t> 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86C063-E22E-2E4C-A523-54089486E38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84923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A22E44-B488-43A2-8122-D5C085A19F8C}" type="datetime1">
              <a:rPr lang="en-US" smtClean="0"/>
              <a:t>9/17/2020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86C063-E22E-2E4C-A523-54089486E38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48776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DBE99B-3B75-4BA4-BF2B-C72313A3848A}" type="datetime1">
              <a:rPr lang="en-US" smtClean="0"/>
              <a:t>9/17/2020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86C063-E22E-2E4C-A523-54089486E38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11605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933F1F-FABF-47CC-9B84-CF1C1CC71A9A}" type="datetime1">
              <a:rPr lang="en-US" smtClean="0"/>
              <a:t>9/17/2020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86C063-E22E-2E4C-A523-54089486E38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02003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B4810D-60B6-453B-94DA-FA261F365D85}" type="datetime1">
              <a:rPr lang="en-US" smtClean="0"/>
              <a:t>9/17/2020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86C063-E22E-2E4C-A523-54089486E38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68535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6DAE2A-BE53-486A-A6C7-0DB1228ACE5C}" type="datetime1">
              <a:rPr lang="en-US" smtClean="0"/>
              <a:t>9/17/2020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86C063-E22E-2E4C-A523-54089486E38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0117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1EC544-B6D7-4C24-92F0-702B5A8F8868}" type="datetime1">
              <a:rPr lang="en-US" smtClean="0"/>
              <a:t>9/17/2020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86C063-E22E-2E4C-A523-54089486E38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93475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5DE761-470D-412A-B4B1-75CDD602D849}" type="datetime1">
              <a:rPr lang="en-US" smtClean="0"/>
              <a:t>9/17/2020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86C063-E22E-2E4C-A523-54089486E38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02284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EA2ABC-B91D-4DFB-B0E5-9C86BA2249E7}" type="datetime1">
              <a:rPr lang="en-US" smtClean="0"/>
              <a:t>9/17/2020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86C063-E22E-2E4C-A523-54089486E38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42801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82922E-3F8A-418B-B2AB-BD917C259008}" type="datetime1">
              <a:rPr lang="en-US" smtClean="0"/>
              <a:t>9/17/2020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86C063-E22E-2E4C-A523-54089486E38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33058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DA8344-0BCE-4251-9339-274C1C9E434F}" type="datetime1">
              <a:rPr lang="en-US" smtClean="0"/>
              <a:t>9/17/2020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86C063-E22E-2E4C-A523-54089486E38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87477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12181F-99A8-47C2-A5BE-212BE0479055}" type="datetime1">
              <a:rPr lang="en-US" smtClean="0"/>
              <a:t>9/17/2020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/>
              </a:defRPr>
            </a:lvl1pPr>
          </a:lstStyle>
          <a:p>
            <a:fld id="{2E86C063-E22E-2E4C-A523-54089486E38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19042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3600" b="1" i="0" kern="1200">
          <a:solidFill>
            <a:schemeClr val="tx1"/>
          </a:solidFill>
          <a:latin typeface="Arial"/>
          <a:ea typeface="+mj-ea"/>
          <a:cs typeface="Verdana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Arial"/>
          <a:ea typeface="+mn-ea"/>
          <a:cs typeface="Verdana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Arial"/>
          <a:ea typeface="+mn-ea"/>
          <a:cs typeface="Verdana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Arial"/>
          <a:ea typeface="+mn-ea"/>
          <a:cs typeface="Verdana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Arial"/>
          <a:ea typeface="+mn-ea"/>
          <a:cs typeface="Verdana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Arial"/>
          <a:ea typeface="+mn-ea"/>
          <a:cs typeface="Verdana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cpedia.gc.ca/wiki/Documentation_d'AEM_sp&#233;cifique_au_GC_6.5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schema.org/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w3.org/TR/rdf11-primer/" TargetMode="External"/><Relationship Id="rId4" Type="http://schemas.openxmlformats.org/officeDocument/2006/relationships/hyperlink" Target="https://www.w3.org/TR/json-ld11/" TargetMode="Externa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hyperlink" Target="http://requestform.portal.gc.ca/billets.html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666707" y="1831148"/>
            <a:ext cx="4358785" cy="1102519"/>
          </a:xfrm>
        </p:spPr>
        <p:txBody>
          <a:bodyPr/>
          <a:lstStyle/>
          <a:p>
            <a:r>
              <a:rPr lang="fr-CA" sz="4000" spc="-100" dirty="0" smtClean="0">
                <a:latin typeface="Calibri" panose="020F0502020204030204" pitchFamily="34" charset="0"/>
                <a:cs typeface="Calibri" panose="020F0502020204030204" pitchFamily="34" charset="0"/>
              </a:rPr>
              <a:t>Composant JSON-LD dans AEM</a:t>
            </a:r>
            <a:endParaRPr lang="fr-CA" sz="4000" spc="-1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666709" y="3327126"/>
            <a:ext cx="5123171" cy="1314450"/>
          </a:xfrm>
        </p:spPr>
        <p:txBody>
          <a:bodyPr>
            <a:normAutofit/>
          </a:bodyPr>
          <a:lstStyle/>
          <a:p>
            <a:r>
              <a:rPr lang="fr-CA" sz="2400" b="1" spc="-30" dirty="0" smtClean="0">
                <a:latin typeface="Calibri" panose="020F0502020204030204" pitchFamily="34" charset="0"/>
                <a:cs typeface="Calibri" panose="020F0502020204030204" pitchFamily="34" charset="0"/>
              </a:rPr>
              <a:t>Comité de gestion des thèmes</a:t>
            </a:r>
          </a:p>
          <a:p>
            <a:r>
              <a:rPr lang="fr-CA" sz="2000" spc="-30" dirty="0" smtClean="0">
                <a:latin typeface="Calibri" panose="020F0502020204030204" pitchFamily="34" charset="0"/>
                <a:cs typeface="Calibri" panose="020F0502020204030204" pitchFamily="34" charset="0"/>
              </a:rPr>
              <a:t>16 septembre 2020</a:t>
            </a:r>
          </a:p>
          <a:p>
            <a:r>
              <a:rPr lang="fr-CA" sz="2000" spc="-30" dirty="0" smtClean="0">
                <a:latin typeface="Calibri" panose="020F0502020204030204" pitchFamily="34" charset="0"/>
                <a:cs typeface="Calibri" panose="020F0502020204030204" pitchFamily="34" charset="0"/>
              </a:rPr>
              <a:t>Éditeur principal</a:t>
            </a:r>
            <a:endParaRPr lang="fr-CA" sz="2000" spc="-3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7451724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CA" sz="4000" spc="-100" dirty="0" smtClean="0">
                <a:latin typeface="Calibri" panose="020F0502020204030204" pitchFamily="34" charset="0"/>
                <a:cs typeface="Calibri" panose="020F0502020204030204" pitchFamily="34" charset="0"/>
              </a:rPr>
              <a:t>Prochaines étapes</a:t>
            </a:r>
            <a:endParaRPr lang="fr-CA" sz="4000" spc="-1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86C063-E22E-2E4C-A523-54089486E38F}" type="slidenum">
              <a:rPr lang="fr-CA" smtClean="0"/>
              <a:t>10</a:t>
            </a:fld>
            <a:endParaRPr lang="fr-CA" dirty="0"/>
          </a:p>
        </p:txBody>
      </p:sp>
      <p:sp>
        <p:nvSpPr>
          <p:cNvPr id="5" name="Rectangle 4"/>
          <p:cNvSpPr/>
          <p:nvPr/>
        </p:nvSpPr>
        <p:spPr>
          <a:xfrm>
            <a:off x="457200" y="1142909"/>
            <a:ext cx="8229600" cy="36625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fr-CA" sz="2400" spc="-30" dirty="0" smtClean="0">
                <a:latin typeface="Calibri" panose="020F0502020204030204" pitchFamily="34" charset="0"/>
                <a:cs typeface="Calibri" panose="020F0502020204030204" pitchFamily="34" charset="0"/>
              </a:rPr>
              <a:t>Effectuer la mise  à jour des pages o des données structurées ont été ajoutées à l’aide des solutions temporaires</a:t>
            </a:r>
          </a:p>
          <a:p>
            <a:pPr lvl="1">
              <a:spcBef>
                <a:spcPts val="1200"/>
              </a:spcBef>
            </a:pPr>
            <a:r>
              <a:rPr lang="fr-CA" sz="2000" spc="-30" dirty="0" smtClean="0">
                <a:latin typeface="Calibri" panose="020F0502020204030204" pitchFamily="34" charset="0"/>
                <a:cs typeface="Calibri" panose="020F0502020204030204" pitchFamily="34" charset="0"/>
              </a:rPr>
              <a:t>Note : La liste des pages auxquelles ont été ajouté des données structurées peut être générée à l’aide de Google Search Console</a:t>
            </a:r>
          </a:p>
          <a:p>
            <a:pPr marL="342900" indent="-3429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fr-CA" sz="2400" spc="-30" dirty="0" smtClean="0">
                <a:latin typeface="Calibri" panose="020F0502020204030204" pitchFamily="34" charset="0"/>
                <a:cs typeface="Calibri" panose="020F0502020204030204" pitchFamily="34" charset="0"/>
              </a:rPr>
              <a:t>Explorer avec JSON-LD!</a:t>
            </a:r>
          </a:p>
          <a:p>
            <a:pPr>
              <a:spcBef>
                <a:spcPts val="2400"/>
              </a:spcBef>
            </a:pPr>
            <a:r>
              <a:rPr lang="fr-CA" sz="2400" spc="-30" dirty="0" smtClean="0">
                <a:latin typeface="Calibri" panose="020F0502020204030204" pitchFamily="34" charset="0"/>
                <a:cs typeface="Calibri" panose="020F0502020204030204" pitchFamily="34" charset="0"/>
              </a:rPr>
              <a:t>Consulter l’unité de formation à AEM :</a:t>
            </a:r>
          </a:p>
          <a:p>
            <a:pPr lvl="1">
              <a:spcBef>
                <a:spcPts val="600"/>
              </a:spcBef>
            </a:pPr>
            <a:r>
              <a:rPr lang="fr-FR" sz="2400" spc="-30" dirty="0" smtClean="0">
                <a:latin typeface="Calibri" panose="020F0502020204030204" pitchFamily="34" charset="0"/>
                <a:cs typeface="Calibri" panose="020F0502020204030204" pitchFamily="34" charset="0"/>
              </a:rPr>
              <a:t>5.1 </a:t>
            </a:r>
            <a:r>
              <a:rPr lang="fr-FR" sz="2400" spc="-30" dirty="0">
                <a:latin typeface="Calibri" panose="020F0502020204030204" pitchFamily="34" charset="0"/>
                <a:cs typeface="Calibri" panose="020F0502020204030204" pitchFamily="34" charset="0"/>
              </a:rPr>
              <a:t>– Ajouter des données structurées à l’aide de code </a:t>
            </a:r>
            <a:r>
              <a:rPr lang="fr-FR" sz="2400" spc="-30" dirty="0" smtClean="0">
                <a:latin typeface="Calibri" panose="020F0502020204030204" pitchFamily="34" charset="0"/>
                <a:cs typeface="Calibri" panose="020F0502020204030204" pitchFamily="34" charset="0"/>
              </a:rPr>
              <a:t>JSON-LD </a:t>
            </a:r>
            <a:r>
              <a:rPr lang="fr-CA" sz="1900" spc="-30" dirty="0">
                <a:solidFill>
                  <a:schemeClr val="accent3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  <a:hlinkClick r:id="rId3"/>
              </a:rPr>
              <a:t>https://</a:t>
            </a:r>
            <a:r>
              <a:rPr lang="fr-CA" sz="1900" spc="-30" dirty="0" err="1" smtClean="0">
                <a:solidFill>
                  <a:schemeClr val="accent3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  <a:hlinkClick r:id="rId3"/>
              </a:rPr>
              <a:t>www.gcpedia.gc.ca</a:t>
            </a:r>
            <a:r>
              <a:rPr lang="fr-CA" sz="1900" spc="-30" dirty="0" smtClean="0">
                <a:solidFill>
                  <a:schemeClr val="accent3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  <a:hlinkClick r:id="rId3"/>
              </a:rPr>
              <a:t>/wiki/Documentation_d'AEM_spécifique_au_GC_6.5</a:t>
            </a:r>
            <a:r>
              <a:rPr lang="fr-CA" spc="-30" dirty="0" smtClean="0">
                <a:solidFill>
                  <a:schemeClr val="accent3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fr-CA" spc="-30" dirty="0">
              <a:solidFill>
                <a:schemeClr val="accent3">
                  <a:lumMod val="7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6283241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CA" sz="4000" spc="-100" dirty="0" smtClean="0">
                <a:latin typeface="Calibri" panose="020F0502020204030204" pitchFamily="34" charset="0"/>
                <a:cs typeface="Calibri" panose="020F0502020204030204" pitchFamily="34" charset="0"/>
              </a:rPr>
              <a:t>Ressources sur les données structurées</a:t>
            </a:r>
            <a:endParaRPr lang="fr-CA" sz="4000" spc="-1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86C063-E22E-2E4C-A523-54089486E38F}" type="slidenum">
              <a:rPr lang="en-US" smtClean="0"/>
              <a:t>11</a:t>
            </a:fld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457200" y="1142909"/>
            <a:ext cx="8229600" cy="28418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1200"/>
              </a:spcBef>
            </a:pPr>
            <a:r>
              <a:rPr lang="en-CA" sz="2400" spc="-30" dirty="0" smtClean="0">
                <a:latin typeface="Calibri" panose="020F0502020204030204" pitchFamily="34" charset="0"/>
                <a:cs typeface="Calibri" panose="020F0502020204030204" pitchFamily="34" charset="0"/>
              </a:rPr>
              <a:t>Schema.org</a:t>
            </a:r>
          </a:p>
          <a:p>
            <a:pPr>
              <a:spcBef>
                <a:spcPts val="400"/>
              </a:spcBef>
            </a:pPr>
            <a:r>
              <a:rPr lang="en-CA" sz="2000" spc="-30" dirty="0">
                <a:solidFill>
                  <a:schemeClr val="accent3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  <a:hlinkClick r:id="rId3"/>
              </a:rPr>
              <a:t>https://</a:t>
            </a:r>
            <a:r>
              <a:rPr lang="en-CA" sz="2000" spc="-30" dirty="0" smtClean="0">
                <a:solidFill>
                  <a:schemeClr val="accent3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  <a:hlinkClick r:id="rId3"/>
              </a:rPr>
              <a:t>schema.org</a:t>
            </a:r>
            <a:r>
              <a:rPr lang="en-CA" sz="2000" spc="-30" dirty="0" smtClean="0">
                <a:solidFill>
                  <a:schemeClr val="accent3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en-CA" sz="2000" spc="-30" dirty="0">
              <a:solidFill>
                <a:schemeClr val="accent3">
                  <a:lumMod val="7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spcBef>
                <a:spcPts val="1800"/>
              </a:spcBef>
            </a:pPr>
            <a:r>
              <a:rPr lang="en-CA" sz="2400" spc="-30" dirty="0">
                <a:latin typeface="Calibri" panose="020F0502020204030204" pitchFamily="34" charset="0"/>
                <a:cs typeface="Calibri" panose="020F0502020204030204" pitchFamily="34" charset="0"/>
              </a:rPr>
              <a:t>JSON-LD </a:t>
            </a:r>
            <a:r>
              <a:rPr lang="en-CA" sz="2400" spc="-30" dirty="0" smtClean="0">
                <a:latin typeface="Calibri" panose="020F0502020204030204" pitchFamily="34" charset="0"/>
                <a:cs typeface="Calibri" panose="020F0502020204030204" pitchFamily="34" charset="0"/>
              </a:rPr>
              <a:t>1.1</a:t>
            </a:r>
          </a:p>
          <a:p>
            <a:pPr>
              <a:spcBef>
                <a:spcPts val="400"/>
              </a:spcBef>
            </a:pPr>
            <a:r>
              <a:rPr lang="en-CA" sz="2000" spc="-30" dirty="0">
                <a:solidFill>
                  <a:schemeClr val="accent3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  <a:hlinkClick r:id="rId4"/>
              </a:rPr>
              <a:t>https://www.w3.org/TR/json-ld11</a:t>
            </a:r>
            <a:r>
              <a:rPr lang="en-CA" sz="2000" spc="-30" dirty="0" smtClean="0">
                <a:solidFill>
                  <a:schemeClr val="accent3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  <a:hlinkClick r:id="rId4"/>
              </a:rPr>
              <a:t>/</a:t>
            </a:r>
            <a:r>
              <a:rPr lang="en-CA" sz="2000" spc="-30" dirty="0" smtClean="0">
                <a:solidFill>
                  <a:schemeClr val="accent3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en-CA" sz="2000" spc="-30" dirty="0">
              <a:solidFill>
                <a:schemeClr val="accent3">
                  <a:lumMod val="7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spcBef>
                <a:spcPts val="1800"/>
              </a:spcBef>
            </a:pPr>
            <a:r>
              <a:rPr lang="en-CA" sz="2400" spc="-30" dirty="0">
                <a:latin typeface="Calibri" panose="020F0502020204030204" pitchFamily="34" charset="0"/>
                <a:cs typeface="Calibri" panose="020F0502020204030204" pitchFamily="34" charset="0"/>
              </a:rPr>
              <a:t>Resource Description Framework (RDF) 1.1 Primer</a:t>
            </a:r>
          </a:p>
          <a:p>
            <a:pPr>
              <a:spcBef>
                <a:spcPts val="400"/>
              </a:spcBef>
            </a:pPr>
            <a:r>
              <a:rPr lang="en-CA" sz="2000" spc="-30" dirty="0">
                <a:solidFill>
                  <a:schemeClr val="accent3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  <a:hlinkClick r:id="rId5"/>
              </a:rPr>
              <a:t>https://www.w3.org/TR/rdf11-primer</a:t>
            </a:r>
            <a:r>
              <a:rPr lang="en-CA" sz="2000" spc="-30" dirty="0" smtClean="0">
                <a:solidFill>
                  <a:schemeClr val="accent3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  <a:hlinkClick r:id="rId5"/>
              </a:rPr>
              <a:t>/</a:t>
            </a:r>
            <a:r>
              <a:rPr lang="en-CA" sz="2000" spc="-30" dirty="0" smtClean="0">
                <a:solidFill>
                  <a:schemeClr val="accent3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en-CA" sz="2000" spc="-30" dirty="0">
              <a:solidFill>
                <a:schemeClr val="accent3">
                  <a:lumMod val="7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3256178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86C063-E22E-2E4C-A523-54089486E38F}" type="slidenum">
              <a:rPr lang="fr-CA" smtClean="0"/>
              <a:t>12</a:t>
            </a:fld>
            <a:endParaRPr lang="fr-CA" dirty="0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>
            <a:normAutofit/>
          </a:bodyPr>
          <a:lstStyle/>
          <a:p>
            <a:r>
              <a:rPr lang="fr-CA" sz="4000" spc="-100" dirty="0" smtClean="0">
                <a:latin typeface="Calibri" panose="020F0502020204030204" pitchFamily="34" charset="0"/>
                <a:cs typeface="Calibri" panose="020F0502020204030204" pitchFamily="34" charset="0"/>
              </a:rPr>
              <a:t>Questions et commentaires</a:t>
            </a:r>
            <a:endParaRPr lang="fr-CA" sz="4000" spc="-1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57200" y="1142909"/>
            <a:ext cx="8229600" cy="11900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1200"/>
              </a:spcBef>
            </a:pPr>
            <a:r>
              <a:rPr lang="fr-CA" sz="2400" spc="-30" noProof="1" smtClean="0">
                <a:latin typeface="Calibri" panose="020F0502020204030204" pitchFamily="34" charset="0"/>
                <a:cs typeface="Calibri" panose="020F0502020204030204" pitchFamily="34" charset="0"/>
              </a:rPr>
              <a:t>Soumettre une demande via le Bureau de service de L’Éditeur principal</a:t>
            </a:r>
          </a:p>
          <a:p>
            <a:pPr>
              <a:spcBef>
                <a:spcPts val="400"/>
              </a:spcBef>
            </a:pPr>
            <a:r>
              <a:rPr lang="fr-CA" sz="2000" spc="-30" noProof="1" smtClean="0">
                <a:latin typeface="Calibri" panose="020F0502020204030204" pitchFamily="34" charset="0"/>
                <a:cs typeface="Calibri" panose="020F0502020204030204" pitchFamily="34" charset="0"/>
                <a:hlinkClick r:id="rId2"/>
              </a:rPr>
              <a:t>http://requestform.portal.gc.ca/billets.html</a:t>
            </a:r>
            <a:r>
              <a:rPr lang="fr-CA" sz="2000" spc="-30" noProof="1" smtClean="0">
                <a:latin typeface="Calibri" panose="020F0502020204030204" pitchFamily="34" charset="0"/>
                <a:cs typeface="Calibri" panose="020F0502020204030204" pitchFamily="34" charset="0"/>
              </a:rPr>
              <a:t>  </a:t>
            </a:r>
            <a:endParaRPr lang="fr-CA" sz="2000" spc="-30" noProof="1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540999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86C063-E22E-2E4C-A523-54089486E38F}" type="slidenum">
              <a:rPr lang="fr-CA" smtClean="0"/>
              <a:t>2</a:t>
            </a:fld>
            <a:endParaRPr lang="fr-CA" dirty="0"/>
          </a:p>
        </p:txBody>
      </p:sp>
      <p:sp>
        <p:nvSpPr>
          <p:cNvPr id="6" name="Slide Number Placeholder 3"/>
          <p:cNvSpPr txBox="1">
            <a:spLocks/>
          </p:cNvSpPr>
          <p:nvPr/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Arial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E86C063-E22E-2E4C-A523-54089486E38F}" type="slidenum">
              <a:rPr lang="fr-CA" smtClean="0"/>
              <a:pPr/>
              <a:t>2</a:t>
            </a:fld>
            <a:endParaRPr lang="fr-CA" dirty="0"/>
          </a:p>
        </p:txBody>
      </p:sp>
      <p:sp>
        <p:nvSpPr>
          <p:cNvPr id="7" name="Content Placeholder 4"/>
          <p:cNvSpPr txBox="1">
            <a:spLocks/>
          </p:cNvSpPr>
          <p:nvPr/>
        </p:nvSpPr>
        <p:spPr>
          <a:xfrm>
            <a:off x="457200" y="1142995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Arial"/>
                <a:ea typeface="+mn-ea"/>
                <a:cs typeface="Verdana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Arial"/>
                <a:ea typeface="+mn-ea"/>
                <a:cs typeface="Verdana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Arial"/>
                <a:ea typeface="+mn-ea"/>
                <a:cs typeface="Verdana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Arial"/>
                <a:ea typeface="+mn-ea"/>
                <a:cs typeface="Verdana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Arial"/>
                <a:ea typeface="+mn-ea"/>
                <a:cs typeface="Verdana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85000"/>
              </a:lnSpc>
              <a:spcBef>
                <a:spcPts val="1000"/>
              </a:spcBef>
              <a:buNone/>
            </a:pPr>
            <a:r>
              <a:rPr lang="fr-CA" sz="2200" spc="-30" dirty="0" smtClean="0">
                <a:latin typeface="Calibri" panose="020F0502020204030204" pitchFamily="34" charset="0"/>
                <a:cs typeface="Calibri" panose="020F0502020204030204" pitchFamily="34" charset="0"/>
              </a:rPr>
              <a:t>JSON-LD est un langage utilisé pour ajouter des données structurées à des pages et ressources Web. Il est principalement utilisé par les moteurs de recherche pour « comprendre » le contenu et construire des résultats de recherche optimisés.</a:t>
            </a:r>
            <a:endParaRPr lang="fr-CA" sz="2200" spc="-3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b="1" i="0" kern="1200">
                <a:solidFill>
                  <a:schemeClr val="tx1"/>
                </a:solidFill>
                <a:latin typeface="Arial"/>
                <a:ea typeface="+mj-ea"/>
                <a:cs typeface="Verdana"/>
              </a:defRPr>
            </a:lvl1pPr>
          </a:lstStyle>
          <a:p>
            <a:r>
              <a:rPr lang="fr-CA" sz="4000" spc="-100" dirty="0" smtClean="0">
                <a:latin typeface="Calibri" panose="020F0502020204030204" pitchFamily="34" charset="0"/>
                <a:cs typeface="Calibri" panose="020F0502020204030204" pitchFamily="34" charset="0"/>
              </a:rPr>
              <a:t>Qu’est-ce que le JSON-LD?</a:t>
            </a:r>
            <a:endParaRPr lang="fr-CA" sz="4000" spc="-1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75" b="381"/>
          <a:stretch/>
        </p:blipFill>
        <p:spPr>
          <a:xfrm>
            <a:off x="631372" y="2379141"/>
            <a:ext cx="2798819" cy="2690540"/>
          </a:xfrm>
          <a:prstGeom prst="rect">
            <a:avLst/>
          </a:prstGeom>
          <a:ln>
            <a:noFill/>
          </a:ln>
          <a:effectLst>
            <a:outerShdw blurRad="889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13808" y="2364001"/>
            <a:ext cx="4687659" cy="2710635"/>
          </a:xfrm>
          <a:prstGeom prst="rect">
            <a:avLst/>
          </a:prstGeom>
          <a:ln>
            <a:noFill/>
          </a:ln>
          <a:effectLst>
            <a:outerShdw blurRad="889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02427" y="2081026"/>
            <a:ext cx="1181306" cy="4941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940176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86C063-E22E-2E4C-A523-54089486E38F}" type="slidenum">
              <a:rPr lang="fr-CA" smtClean="0"/>
              <a:t>3</a:t>
            </a:fld>
            <a:endParaRPr lang="fr-CA" dirty="0"/>
          </a:p>
        </p:txBody>
      </p:sp>
      <p:sp>
        <p:nvSpPr>
          <p:cNvPr id="6" name="Slide Number Placeholder 3"/>
          <p:cNvSpPr txBox="1">
            <a:spLocks/>
          </p:cNvSpPr>
          <p:nvPr/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Arial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E86C063-E22E-2E4C-A523-54089486E38F}" type="slidenum">
              <a:rPr lang="fr-CA" smtClean="0"/>
              <a:pPr/>
              <a:t>3</a:t>
            </a:fld>
            <a:endParaRPr lang="fr-CA" dirty="0"/>
          </a:p>
        </p:txBody>
      </p:sp>
      <p:sp>
        <p:nvSpPr>
          <p:cNvPr id="7" name="Content Placeholder 4"/>
          <p:cNvSpPr txBox="1">
            <a:spLocks/>
          </p:cNvSpPr>
          <p:nvPr/>
        </p:nvSpPr>
        <p:spPr>
          <a:xfrm>
            <a:off x="457200" y="1142995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Arial"/>
                <a:ea typeface="+mn-ea"/>
                <a:cs typeface="Verdana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Arial"/>
                <a:ea typeface="+mn-ea"/>
                <a:cs typeface="Verdana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Arial"/>
                <a:ea typeface="+mn-ea"/>
                <a:cs typeface="Verdana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Arial"/>
                <a:ea typeface="+mn-ea"/>
                <a:cs typeface="Verdana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Arial"/>
                <a:ea typeface="+mn-ea"/>
                <a:cs typeface="Verdana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85000"/>
              </a:lnSpc>
              <a:spcBef>
                <a:spcPts val="1000"/>
              </a:spcBef>
            </a:pPr>
            <a:r>
              <a:rPr lang="fr-CA" sz="2200" spc="-30" dirty="0" smtClean="0">
                <a:latin typeface="Calibri" panose="020F0502020204030204" pitchFamily="34" charset="0"/>
                <a:cs typeface="Calibri" panose="020F0502020204030204" pitchFamily="34" charset="0"/>
              </a:rPr>
              <a:t>AEM ne permet pas la balise &lt;script&gt; dans les composants (requis pour ajouter le JSON-LD)</a:t>
            </a:r>
          </a:p>
          <a:p>
            <a:pPr>
              <a:lnSpc>
                <a:spcPct val="85000"/>
              </a:lnSpc>
              <a:spcBef>
                <a:spcPts val="1000"/>
              </a:spcBef>
            </a:pPr>
            <a:r>
              <a:rPr lang="fr-CA" sz="2200" spc="-30" dirty="0" smtClean="0">
                <a:latin typeface="Calibri" panose="020F0502020204030204" pitchFamily="34" charset="0"/>
                <a:cs typeface="Calibri" panose="020F0502020204030204" pitchFamily="34" charset="0"/>
              </a:rPr>
              <a:t>Remplacer les « hacks » utilisés comme solution temporaire</a:t>
            </a:r>
          </a:p>
          <a:p>
            <a:pPr>
              <a:lnSpc>
                <a:spcPct val="85000"/>
              </a:lnSpc>
              <a:spcBef>
                <a:spcPts val="1000"/>
              </a:spcBef>
            </a:pPr>
            <a:r>
              <a:rPr lang="fr-FR" sz="2200" spc="-30" dirty="0" smtClean="0">
                <a:latin typeface="Calibri" panose="020F0502020204030204" pitchFamily="34" charset="0"/>
                <a:cs typeface="Calibri" panose="020F0502020204030204" pitchFamily="34" charset="0"/>
              </a:rPr>
              <a:t>Permettre </a:t>
            </a:r>
            <a:r>
              <a:rPr lang="fr-FR" sz="2200" spc="-30" dirty="0">
                <a:latin typeface="Calibri" panose="020F0502020204030204" pitchFamily="34" charset="0"/>
                <a:cs typeface="Calibri" panose="020F0502020204030204" pitchFamily="34" charset="0"/>
              </a:rPr>
              <a:t>aux établissements d'explorer plus facilement avec JSON-LD et d'en </a:t>
            </a:r>
            <a:r>
              <a:rPr lang="fr-FR" sz="2200" spc="-30" dirty="0" smtClean="0">
                <a:latin typeface="Calibri" panose="020F0502020204030204" pitchFamily="34" charset="0"/>
                <a:cs typeface="Calibri" panose="020F0502020204030204" pitchFamily="34" charset="0"/>
              </a:rPr>
              <a:t>apprendre </a:t>
            </a:r>
            <a:r>
              <a:rPr lang="fr-FR" sz="2200" spc="-30" dirty="0">
                <a:latin typeface="Calibri" panose="020F0502020204030204" pitchFamily="34" charset="0"/>
                <a:cs typeface="Calibri" panose="020F0502020204030204" pitchFamily="34" charset="0"/>
              </a:rPr>
              <a:t>plus sur la façon dont les données structurées peuvent améliorer les résultats de recherche</a:t>
            </a:r>
            <a:endParaRPr lang="fr-CA" sz="2200" spc="-3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85000"/>
              </a:lnSpc>
              <a:spcBef>
                <a:spcPts val="1000"/>
              </a:spcBef>
            </a:pPr>
            <a:endParaRPr lang="fr-CA" sz="2200" spc="-3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b="1" i="0" kern="1200">
                <a:solidFill>
                  <a:schemeClr val="tx1"/>
                </a:solidFill>
                <a:latin typeface="Arial"/>
                <a:ea typeface="+mj-ea"/>
                <a:cs typeface="Verdana"/>
              </a:defRPr>
            </a:lvl1pPr>
          </a:lstStyle>
          <a:p>
            <a:r>
              <a:rPr lang="fr-CA" sz="4000" spc="-100" dirty="0" smtClean="0">
                <a:latin typeface="Calibri" panose="020F0502020204030204" pitchFamily="34" charset="0"/>
                <a:cs typeface="Calibri" panose="020F0502020204030204" pitchFamily="34" charset="0"/>
              </a:rPr>
              <a:t>Pourquoi un nouveau composant?</a:t>
            </a:r>
            <a:endParaRPr lang="fr-CA" sz="4000" spc="-1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4077476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CA" sz="4000" spc="-100" dirty="0" smtClean="0">
                <a:latin typeface="Calibri" panose="020F0502020204030204" pitchFamily="34" charset="0"/>
                <a:cs typeface="Calibri" panose="020F0502020204030204" pitchFamily="34" charset="0"/>
              </a:rPr>
              <a:t>Emplacement du composant</a:t>
            </a:r>
            <a:endParaRPr lang="fr-CA" sz="4000" spc="-1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86C063-E22E-2E4C-A523-54089486E38F}" type="slidenum">
              <a:rPr lang="fr-CA" smtClean="0"/>
              <a:t>4</a:t>
            </a:fld>
            <a:endParaRPr lang="fr-CA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142995"/>
            <a:ext cx="4305300" cy="3394472"/>
          </a:xfrm>
        </p:spPr>
        <p:txBody>
          <a:bodyPr>
            <a:normAutofit/>
          </a:bodyPr>
          <a:lstStyle/>
          <a:p>
            <a:pPr>
              <a:lnSpc>
                <a:spcPct val="85000"/>
              </a:lnSpc>
              <a:spcBef>
                <a:spcPts val="1000"/>
              </a:spcBef>
            </a:pPr>
            <a:r>
              <a:rPr lang="fr-CA" sz="2400" spc="-30" dirty="0" smtClean="0">
                <a:latin typeface="Calibri" panose="020F0502020204030204" pitchFamily="34" charset="0"/>
                <a:cs typeface="Calibri" panose="020F0502020204030204" pitchFamily="34" charset="0"/>
              </a:rPr>
              <a:t>Disponible sur toutes les pages (sauf dans la Salle des nouvelles)</a:t>
            </a:r>
          </a:p>
          <a:p>
            <a:pPr>
              <a:lnSpc>
                <a:spcPct val="85000"/>
              </a:lnSpc>
              <a:spcBef>
                <a:spcPts val="1000"/>
              </a:spcBef>
            </a:pPr>
            <a:r>
              <a:rPr lang="fr-CA" sz="2400" spc="-30" dirty="0" smtClean="0">
                <a:latin typeface="Calibri" panose="020F0502020204030204" pitchFamily="34" charset="0"/>
                <a:cs typeface="Calibri" panose="020F0502020204030204" pitchFamily="34" charset="0"/>
              </a:rPr>
              <a:t>Propriétés de la page</a:t>
            </a:r>
          </a:p>
          <a:p>
            <a:pPr>
              <a:lnSpc>
                <a:spcPct val="85000"/>
              </a:lnSpc>
              <a:spcBef>
                <a:spcPts val="1000"/>
              </a:spcBef>
            </a:pPr>
            <a:r>
              <a:rPr lang="fr-CA" sz="2400" spc="-30" dirty="0" smtClean="0">
                <a:latin typeface="Calibri" panose="020F0502020204030204" pitchFamily="34" charset="0"/>
                <a:cs typeface="Calibri" panose="020F0502020204030204" pitchFamily="34" charset="0"/>
              </a:rPr>
              <a:t>Nouvel onglet Données structurées</a:t>
            </a:r>
            <a:endParaRPr lang="fr-CA" sz="2400" spc="-3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9098" y="949773"/>
            <a:ext cx="4052888" cy="4191000"/>
          </a:xfrm>
          <a:prstGeom prst="rect">
            <a:avLst/>
          </a:prstGeom>
          <a:ln>
            <a:noFill/>
          </a:ln>
          <a:effectLst>
            <a:outerShdw blurRad="889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98139525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CA" sz="4000" spc="-100" dirty="0" smtClean="0">
                <a:latin typeface="Calibri" panose="020F0502020204030204" pitchFamily="34" charset="0"/>
                <a:cs typeface="Calibri" panose="020F0502020204030204" pitchFamily="34" charset="0"/>
              </a:rPr>
              <a:t>Comment ça fonctionne</a:t>
            </a:r>
            <a:endParaRPr lang="fr-CA" sz="4000" spc="-1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86C063-E22E-2E4C-A523-54089486E38F}" type="slidenum">
              <a:rPr lang="fr-CA" smtClean="0"/>
              <a:t>5</a:t>
            </a:fld>
            <a:endParaRPr lang="fr-CA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147758"/>
            <a:ext cx="4471988" cy="3394472"/>
          </a:xfrm>
        </p:spPr>
        <p:txBody>
          <a:bodyPr>
            <a:noAutofit/>
          </a:bodyPr>
          <a:lstStyle/>
          <a:p>
            <a:pPr>
              <a:lnSpc>
                <a:spcPct val="85000"/>
              </a:lnSpc>
              <a:spcBef>
                <a:spcPts val="1000"/>
              </a:spcBef>
            </a:pPr>
            <a:r>
              <a:rPr lang="fr-CA" sz="2000" spc="-30" dirty="0" smtClean="0">
                <a:latin typeface="Calibri" panose="020F0502020204030204" pitchFamily="34" charset="0"/>
                <a:cs typeface="Calibri" panose="020F0502020204030204" pitchFamily="34" charset="0"/>
              </a:rPr>
              <a:t>Coller le JSON-LD dans le champ de saisie</a:t>
            </a:r>
          </a:p>
          <a:p>
            <a:pPr>
              <a:lnSpc>
                <a:spcPct val="85000"/>
              </a:lnSpc>
              <a:spcBef>
                <a:spcPts val="1000"/>
              </a:spcBef>
            </a:pPr>
            <a:r>
              <a:rPr lang="fr-CA" sz="2000" spc="-30" dirty="0" smtClean="0">
                <a:latin typeface="Calibri" panose="020F0502020204030204" pitchFamily="34" charset="0"/>
                <a:cs typeface="Calibri" panose="020F0502020204030204" pitchFamily="34" charset="0"/>
              </a:rPr>
              <a:t>Validation automatique</a:t>
            </a:r>
          </a:p>
          <a:p>
            <a:pPr>
              <a:lnSpc>
                <a:spcPct val="85000"/>
              </a:lnSpc>
              <a:spcBef>
                <a:spcPts val="1000"/>
              </a:spcBef>
            </a:pPr>
            <a:r>
              <a:rPr lang="fr-CA" sz="2000" spc="-30" dirty="0" smtClean="0">
                <a:latin typeface="Calibri" panose="020F0502020204030204" pitchFamily="34" charset="0"/>
                <a:cs typeface="Calibri" panose="020F0502020204030204" pitchFamily="34" charset="0"/>
              </a:rPr>
              <a:t>JSON-LD est ajouté à la section &lt;head&gt; de la page</a:t>
            </a:r>
          </a:p>
          <a:p>
            <a:pPr marL="400050" lvl="1" indent="0">
              <a:lnSpc>
                <a:spcPct val="85000"/>
              </a:lnSpc>
              <a:spcBef>
                <a:spcPts val="1000"/>
              </a:spcBef>
              <a:buNone/>
            </a:pPr>
            <a:r>
              <a:rPr lang="fr-CA" sz="1600" spc="-30" dirty="0" smtClean="0">
                <a:latin typeface="Calibri" panose="020F0502020204030204" pitchFamily="34" charset="0"/>
                <a:cs typeface="Calibri" panose="020F0502020204030204" pitchFamily="34" charset="0"/>
              </a:rPr>
              <a:t>Note : Des valeurs pourraient être remplacées pour assurer l’intégrité des données</a:t>
            </a:r>
          </a:p>
          <a:p>
            <a:pPr>
              <a:lnSpc>
                <a:spcPct val="85000"/>
              </a:lnSpc>
              <a:spcBef>
                <a:spcPts val="1000"/>
              </a:spcBef>
            </a:pPr>
            <a:r>
              <a:rPr lang="fr-CA" sz="2000" spc="-30" dirty="0" smtClean="0">
                <a:latin typeface="Calibri" panose="020F0502020204030204" pitchFamily="34" charset="0"/>
                <a:cs typeface="Calibri" panose="020F0502020204030204" pitchFamily="34" charset="0"/>
              </a:rPr>
              <a:t>Limite : Une seule occurrence du @context est permise; sa valeur doit être http://schema.org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9098" y="949773"/>
            <a:ext cx="4052888" cy="4191000"/>
          </a:xfrm>
          <a:prstGeom prst="rect">
            <a:avLst/>
          </a:prstGeom>
          <a:ln>
            <a:noFill/>
          </a:ln>
          <a:effectLst>
            <a:outerShdw blurRad="889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52409092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CA" sz="4000" spc="-100" dirty="0" smtClean="0">
                <a:latin typeface="Calibri" panose="020F0502020204030204" pitchFamily="34" charset="0"/>
                <a:cs typeface="Calibri" panose="020F0502020204030204" pitchFamily="34" charset="0"/>
              </a:rPr>
              <a:t>Validation</a:t>
            </a:r>
            <a:endParaRPr lang="fr-CA" sz="4000" spc="-1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86C063-E22E-2E4C-A523-54089486E38F}" type="slidenum">
              <a:rPr lang="fr-CA" smtClean="0"/>
              <a:t>6</a:t>
            </a:fld>
            <a:endParaRPr lang="fr-CA" dirty="0"/>
          </a:p>
        </p:txBody>
      </p:sp>
      <p:sp>
        <p:nvSpPr>
          <p:cNvPr id="6" name="Content Placeholder 4"/>
          <p:cNvSpPr txBox="1">
            <a:spLocks/>
          </p:cNvSpPr>
          <p:nvPr/>
        </p:nvSpPr>
        <p:spPr>
          <a:xfrm>
            <a:off x="457200" y="1133469"/>
            <a:ext cx="4406918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Arial"/>
                <a:ea typeface="+mn-ea"/>
                <a:cs typeface="Verdana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Arial"/>
                <a:ea typeface="+mn-ea"/>
                <a:cs typeface="Verdana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Arial"/>
                <a:ea typeface="+mn-ea"/>
                <a:cs typeface="Verdana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Arial"/>
                <a:ea typeface="+mn-ea"/>
                <a:cs typeface="Verdana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Arial"/>
                <a:ea typeface="+mn-ea"/>
                <a:cs typeface="Verdana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95000"/>
              </a:lnSpc>
              <a:spcBef>
                <a:spcPts val="1000"/>
              </a:spcBef>
            </a:pPr>
            <a:r>
              <a:rPr lang="fr-CA" sz="2400" spc="-30" dirty="0" smtClean="0">
                <a:latin typeface="Calibri" panose="020F0502020204030204" pitchFamily="34" charset="0"/>
                <a:cs typeface="Calibri" panose="020F0502020204030204" pitchFamily="34" charset="0"/>
              </a:rPr>
              <a:t>JSON-LD formaté correctement (sans virgule ni parenthèse manquante)</a:t>
            </a:r>
          </a:p>
          <a:p>
            <a:pPr>
              <a:lnSpc>
                <a:spcPct val="95000"/>
              </a:lnSpc>
              <a:spcBef>
                <a:spcPts val="1000"/>
              </a:spcBef>
            </a:pPr>
            <a:r>
              <a:rPr lang="fr-CA" sz="2400" spc="-30" dirty="0" smtClean="0">
                <a:latin typeface="Calibri" panose="020F0502020204030204" pitchFamily="34" charset="0"/>
                <a:cs typeface="Calibri" panose="020F0502020204030204" pitchFamily="34" charset="0"/>
              </a:rPr>
              <a:t>Contient les éléments obligatoires</a:t>
            </a:r>
          </a:p>
          <a:p>
            <a:pPr marL="742950" lvl="2" indent="-342900">
              <a:lnSpc>
                <a:spcPct val="95000"/>
              </a:lnSpc>
              <a:spcBef>
                <a:spcPts val="1000"/>
              </a:spcBef>
            </a:pPr>
            <a:r>
              <a:rPr lang="fr-CA" sz="2000" spc="-30" dirty="0" smtClean="0">
                <a:latin typeface="Calibri" panose="020F0502020204030204" pitchFamily="34" charset="0"/>
                <a:cs typeface="Calibri" panose="020F0502020204030204" pitchFamily="34" charset="0"/>
              </a:rPr>
              <a:t>@context</a:t>
            </a:r>
          </a:p>
          <a:p>
            <a:pPr marL="742950" lvl="2" indent="-342900">
              <a:lnSpc>
                <a:spcPct val="95000"/>
              </a:lnSpc>
              <a:spcBef>
                <a:spcPts val="1000"/>
              </a:spcBef>
            </a:pPr>
            <a:r>
              <a:rPr lang="fr-CA" sz="2000" spc="-30" dirty="0" smtClean="0">
                <a:latin typeface="Calibri" panose="020F0502020204030204" pitchFamily="34" charset="0"/>
                <a:cs typeface="Calibri" panose="020F0502020204030204" pitchFamily="34" charset="0"/>
              </a:rPr>
              <a:t>@type</a:t>
            </a:r>
          </a:p>
          <a:p>
            <a:pPr marL="742950" lvl="2" indent="-342900">
              <a:lnSpc>
                <a:spcPct val="95000"/>
              </a:lnSpc>
              <a:spcBef>
                <a:spcPts val="1000"/>
              </a:spcBef>
            </a:pPr>
            <a:r>
              <a:rPr lang="fr-CA" sz="2000" spc="-30" dirty="0" smtClean="0">
                <a:latin typeface="Calibri" panose="020F0502020204030204" pitchFamily="34" charset="0"/>
                <a:cs typeface="Calibri" panose="020F0502020204030204" pitchFamily="34" charset="0"/>
              </a:rPr>
              <a:t>@id</a:t>
            </a:r>
          </a:p>
          <a:p>
            <a:pPr lvl="2"/>
            <a:endParaRPr lang="fr-CA" sz="2000" spc="-3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784" y="937260"/>
            <a:ext cx="4052888" cy="4191000"/>
          </a:xfrm>
          <a:prstGeom prst="rect">
            <a:avLst/>
          </a:prstGeom>
          <a:ln>
            <a:noFill/>
          </a:ln>
          <a:effectLst>
            <a:outerShdw blurRad="889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40025330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CA" sz="4000" spc="-100" dirty="0" smtClean="0">
                <a:latin typeface="Calibri" panose="020F0502020204030204" pitchFamily="34" charset="0"/>
                <a:cs typeface="Calibri" panose="020F0502020204030204" pitchFamily="34" charset="0"/>
              </a:rPr>
              <a:t>Intégrité des données</a:t>
            </a:r>
            <a:endParaRPr lang="fr-CA" sz="4000" spc="-1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86C063-E22E-2E4C-A523-54089486E38F}" type="slidenum">
              <a:rPr lang="fr-CA" smtClean="0"/>
              <a:t>7</a:t>
            </a:fld>
            <a:endParaRPr lang="fr-CA" dirty="0"/>
          </a:p>
        </p:txBody>
      </p:sp>
      <p:sp>
        <p:nvSpPr>
          <p:cNvPr id="6" name="Content Placeholder 4"/>
          <p:cNvSpPr txBox="1">
            <a:spLocks/>
          </p:cNvSpPr>
          <p:nvPr/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Arial"/>
                <a:ea typeface="+mn-ea"/>
                <a:cs typeface="Verdana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Arial"/>
                <a:ea typeface="+mn-ea"/>
                <a:cs typeface="Verdana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Arial"/>
                <a:ea typeface="+mn-ea"/>
                <a:cs typeface="Verdana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Arial"/>
                <a:ea typeface="+mn-ea"/>
                <a:cs typeface="Verdana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Arial"/>
                <a:ea typeface="+mn-ea"/>
                <a:cs typeface="Verdana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914400" lvl="2" indent="0">
              <a:buNone/>
            </a:pPr>
            <a:endParaRPr lang="fr-CA" sz="2000" spc="-3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57200" y="1147552"/>
            <a:ext cx="8167688" cy="24622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1200"/>
              </a:spcBef>
            </a:pPr>
            <a:r>
              <a:rPr lang="fr-FR" sz="2400" spc="-30" dirty="0">
                <a:latin typeface="Calibri" panose="020F0502020204030204" pitchFamily="34" charset="0"/>
                <a:cs typeface="Calibri" panose="020F0502020204030204" pitchFamily="34" charset="0"/>
              </a:rPr>
              <a:t>Sur Canada.ca, des données structurées sont aussi ajoutées grâce aux gabarits de la BOEW. Ces derniers utilisent un autre langage, le RDFa avec le vocabulaire schema.org</a:t>
            </a:r>
            <a:r>
              <a:rPr lang="fr-FR" sz="2400" spc="-30" dirty="0" smtClean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>
              <a:spcBef>
                <a:spcPts val="1200"/>
              </a:spcBef>
            </a:pPr>
            <a:r>
              <a:rPr lang="fr-FR" sz="2400" spc="-30" dirty="0">
                <a:latin typeface="Calibri" panose="020F0502020204030204" pitchFamily="34" charset="0"/>
                <a:cs typeface="Calibri" panose="020F0502020204030204" pitchFamily="34" charset="0"/>
              </a:rPr>
              <a:t>Pour assurer l’intégrité des données, il est important que les valeurs attribuées grâce au </a:t>
            </a:r>
            <a:r>
              <a:rPr lang="fr-FR" sz="2400" b="1" spc="-30" dirty="0">
                <a:latin typeface="Calibri" panose="020F0502020204030204" pitchFamily="34" charset="0"/>
                <a:cs typeface="Calibri" panose="020F0502020204030204" pitchFamily="34" charset="0"/>
              </a:rPr>
              <a:t>RDFa</a:t>
            </a:r>
            <a:r>
              <a:rPr lang="fr-FR" sz="2400" spc="-30" dirty="0">
                <a:latin typeface="Calibri" panose="020F0502020204030204" pitchFamily="34" charset="0"/>
                <a:cs typeface="Calibri" panose="020F0502020204030204" pitchFamily="34" charset="0"/>
              </a:rPr>
              <a:t> et au </a:t>
            </a:r>
            <a:r>
              <a:rPr lang="fr-FR" sz="2400" b="1" spc="-30" dirty="0">
                <a:latin typeface="Calibri" panose="020F0502020204030204" pitchFamily="34" charset="0"/>
                <a:cs typeface="Calibri" panose="020F0502020204030204" pitchFamily="34" charset="0"/>
              </a:rPr>
              <a:t>JSON-LD</a:t>
            </a:r>
            <a:r>
              <a:rPr lang="fr-FR" sz="2400" spc="-30" dirty="0">
                <a:latin typeface="Calibri" panose="020F0502020204030204" pitchFamily="34" charset="0"/>
                <a:cs typeface="Calibri" panose="020F0502020204030204" pitchFamily="34" charset="0"/>
              </a:rPr>
              <a:t> ne se contredisent pas mais se </a:t>
            </a:r>
            <a:r>
              <a:rPr lang="fr-FR" sz="2400" b="1" spc="-30" dirty="0">
                <a:latin typeface="Calibri" panose="020F0502020204030204" pitchFamily="34" charset="0"/>
                <a:cs typeface="Calibri" panose="020F0502020204030204" pitchFamily="34" charset="0"/>
              </a:rPr>
              <a:t>complémentent</a:t>
            </a:r>
            <a:r>
              <a:rPr lang="fr-FR" sz="2400" spc="-30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fr-CA" sz="2400" spc="-3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9137591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CA" sz="4000" spc="-100" dirty="0" smtClean="0">
                <a:latin typeface="Calibri" panose="020F0502020204030204" pitchFamily="34" charset="0"/>
                <a:cs typeface="Calibri" panose="020F0502020204030204" pitchFamily="34" charset="0"/>
              </a:rPr>
              <a:t>Remplacement des valeurs</a:t>
            </a:r>
            <a:endParaRPr lang="fr-CA" sz="4000" spc="-1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86C063-E22E-2E4C-A523-54089486E38F}" type="slidenum">
              <a:rPr lang="fr-CA" smtClean="0"/>
              <a:t>8</a:t>
            </a:fld>
            <a:endParaRPr lang="fr-CA" dirty="0"/>
          </a:p>
        </p:txBody>
      </p:sp>
      <p:sp>
        <p:nvSpPr>
          <p:cNvPr id="6" name="Content Placeholder 4"/>
          <p:cNvSpPr txBox="1">
            <a:spLocks/>
          </p:cNvSpPr>
          <p:nvPr/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Arial"/>
                <a:ea typeface="+mn-ea"/>
                <a:cs typeface="Verdana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Arial"/>
                <a:ea typeface="+mn-ea"/>
                <a:cs typeface="Verdana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Arial"/>
                <a:ea typeface="+mn-ea"/>
                <a:cs typeface="Verdana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Arial"/>
                <a:ea typeface="+mn-ea"/>
                <a:cs typeface="Verdana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Arial"/>
                <a:ea typeface="+mn-ea"/>
                <a:cs typeface="Verdana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914400" lvl="2" indent="0">
              <a:buNone/>
            </a:pPr>
            <a:endParaRPr lang="fr-CA" sz="2000" spc="-3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57200" y="1147672"/>
            <a:ext cx="82296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1200"/>
              </a:spcBef>
            </a:pPr>
            <a:r>
              <a:rPr lang="fr-CA" sz="2400" spc="-30" dirty="0" smtClean="0">
                <a:latin typeface="Calibri" panose="020F0502020204030204" pitchFamily="34" charset="0"/>
                <a:cs typeface="Calibri" panose="020F0502020204030204" pitchFamily="34" charset="0"/>
              </a:rPr>
              <a:t>Les valeurs attribuées aux propriétés suivantes seront remplacées par les valeurs collectées dans le système (également utilisées pour générer le RDFa)</a:t>
            </a:r>
            <a:endParaRPr lang="fr-CA" sz="2400" spc="-3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5788461"/>
              </p:ext>
            </p:extLst>
          </p:nvPr>
        </p:nvGraphicFramePr>
        <p:xfrm>
          <a:off x="457200" y="2306091"/>
          <a:ext cx="8229601" cy="2773680"/>
        </p:xfrm>
        <a:graphic>
          <a:graphicData uri="http://schemas.openxmlformats.org/drawingml/2006/table">
            <a:tbl>
              <a:tblPr firstRow="1">
                <a:tableStyleId>{F5AB1C69-6EDB-4FF4-983F-18BD219EF322}</a:tableStyleId>
              </a:tblPr>
              <a:tblGrid>
                <a:gridCol w="2005013">
                  <a:extLst>
                    <a:ext uri="{9D8B030D-6E8A-4147-A177-3AD203B41FA5}">
                      <a16:colId xmlns:a16="http://schemas.microsoft.com/office/drawing/2014/main" val="2530092665"/>
                    </a:ext>
                  </a:extLst>
                </a:gridCol>
                <a:gridCol w="6224588">
                  <a:extLst>
                    <a:ext uri="{9D8B030D-6E8A-4147-A177-3AD203B41FA5}">
                      <a16:colId xmlns:a16="http://schemas.microsoft.com/office/drawing/2014/main" val="4187728531"/>
                    </a:ext>
                  </a:extLst>
                </a:gridCol>
              </a:tblGrid>
              <a:tr h="254254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fr-CA" sz="1400" noProof="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propriétés schema.org</a:t>
                      </a:r>
                      <a:endParaRPr lang="fr-CA" sz="1400" noProof="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fr-CA" sz="1400" noProof="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valeur</a:t>
                      </a:r>
                      <a:endParaRPr lang="fr-CA" sz="1400" noProof="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5720" marR="45720"/>
                </a:tc>
                <a:extLst>
                  <a:ext uri="{0D108BD9-81ED-4DB2-BD59-A6C34878D82A}">
                    <a16:rowId xmlns:a16="http://schemas.microsoft.com/office/drawing/2014/main" val="158483980"/>
                  </a:ext>
                </a:extLst>
              </a:tr>
              <a:tr h="254254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fr-CA" sz="1400" noProof="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publisher</a:t>
                      </a:r>
                      <a:endParaRPr lang="fr-CA" sz="1400" noProof="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fr-CA" sz="1400" noProof="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5720" marR="45720"/>
                </a:tc>
                <a:extLst>
                  <a:ext uri="{0D108BD9-81ED-4DB2-BD59-A6C34878D82A}">
                    <a16:rowId xmlns:a16="http://schemas.microsoft.com/office/drawing/2014/main" val="3817795359"/>
                  </a:ext>
                </a:extLst>
              </a:tr>
              <a:tr h="432232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fr-CA" sz="1400" noProof="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      name</a:t>
                      </a:r>
                      <a:endParaRPr lang="fr-CA" sz="1400" noProof="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fr-CA" sz="1400" kern="1200" noProof="0" dirty="0" smtClean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Government of Canada</a:t>
                      </a: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lang="fr-CA" sz="1400" kern="1200" noProof="0" dirty="0" smtClean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Gouvernement du Canada</a:t>
                      </a:r>
                      <a:endParaRPr lang="fr-CA" sz="1400" noProof="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5720" marR="45720"/>
                </a:tc>
                <a:extLst>
                  <a:ext uri="{0D108BD9-81ED-4DB2-BD59-A6C34878D82A}">
                    <a16:rowId xmlns:a16="http://schemas.microsoft.com/office/drawing/2014/main" val="2905140393"/>
                  </a:ext>
                </a:extLst>
              </a:tr>
              <a:tr h="432232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fr-CA" sz="1400" baseline="0" noProof="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      </a:t>
                      </a:r>
                      <a:r>
                        <a:rPr lang="fr-CA" sz="1400" noProof="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url</a:t>
                      </a:r>
                      <a:endParaRPr lang="fr-CA" sz="1400" noProof="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fr-CA" sz="1400" kern="1200" noProof="0" dirty="0" smtClean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https://www.canada.ca/</a:t>
                      </a:r>
                      <a:r>
                        <a:rPr lang="fr-CA" sz="1400" kern="1200" noProof="0" dirty="0" err="1" smtClean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en.html</a:t>
                      </a:r>
                      <a:endParaRPr lang="fr-CA" sz="1400" kern="1200" noProof="0" dirty="0" smtClean="0">
                        <a:solidFill>
                          <a:schemeClr val="dk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lang="fr-CA" sz="1400" kern="1200" noProof="0" dirty="0" smtClean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https://www.canada.ca/</a:t>
                      </a:r>
                      <a:r>
                        <a:rPr lang="fr-CA" sz="1400" kern="1200" noProof="0" dirty="0" err="1" smtClean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fr.html</a:t>
                      </a:r>
                      <a:endParaRPr lang="fr-CA" sz="1400" noProof="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5720" marR="45720"/>
                </a:tc>
                <a:extLst>
                  <a:ext uri="{0D108BD9-81ED-4DB2-BD59-A6C34878D82A}">
                    <a16:rowId xmlns:a16="http://schemas.microsoft.com/office/drawing/2014/main" val="4114125991"/>
                  </a:ext>
                </a:extLst>
              </a:tr>
              <a:tr h="432232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CA" sz="1400" noProof="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      logo</a:t>
                      </a:r>
                      <a:endParaRPr lang="fr-CA" sz="1400" noProof="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fr-CA" sz="1400" noProof="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https://www.canada.ca/</a:t>
                      </a:r>
                      <a:r>
                        <a:rPr lang="fr-CA" sz="1400" noProof="0" dirty="0" err="1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etc</a:t>
                      </a:r>
                      <a:r>
                        <a:rPr lang="fr-CA" sz="1400" noProof="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/designs/canada/</a:t>
                      </a:r>
                      <a:r>
                        <a:rPr lang="fr-CA" sz="1400" noProof="0" dirty="0" err="1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wet-boew</a:t>
                      </a:r>
                      <a:r>
                        <a:rPr lang="fr-CA" sz="1400" noProof="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/</a:t>
                      </a:r>
                      <a:r>
                        <a:rPr lang="fr-CA" sz="1400" noProof="0" dirty="0" err="1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assets</a:t>
                      </a:r>
                      <a:r>
                        <a:rPr lang="fr-CA" sz="1400" noProof="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/</a:t>
                      </a:r>
                      <a:r>
                        <a:rPr lang="fr-CA" sz="1400" noProof="0" dirty="0" err="1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sig-blk-en.svg</a:t>
                      </a:r>
                      <a:endParaRPr lang="fr-CA" sz="1400" noProof="0" dirty="0" smtClean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fr-CA" sz="1400" noProof="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https://www.canada.ca/</a:t>
                      </a:r>
                      <a:r>
                        <a:rPr lang="fr-CA" sz="1400" noProof="0" dirty="0" err="1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etc</a:t>
                      </a:r>
                      <a:r>
                        <a:rPr lang="fr-CA" sz="1400" noProof="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/designs/canada/</a:t>
                      </a:r>
                      <a:r>
                        <a:rPr lang="fr-CA" sz="1400" noProof="0" dirty="0" err="1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wet-boew</a:t>
                      </a:r>
                      <a:r>
                        <a:rPr lang="fr-CA" sz="1400" noProof="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/</a:t>
                      </a:r>
                      <a:r>
                        <a:rPr lang="fr-CA" sz="1400" noProof="0" dirty="0" err="1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assets</a:t>
                      </a:r>
                      <a:r>
                        <a:rPr lang="fr-CA" sz="1400" noProof="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/</a:t>
                      </a:r>
                      <a:r>
                        <a:rPr lang="fr-CA" sz="1400" noProof="0" dirty="0" err="1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sig-blk-fr.svg</a:t>
                      </a:r>
                      <a:endParaRPr lang="fr-CA" sz="1400" noProof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5720" marR="45720"/>
                </a:tc>
                <a:extLst>
                  <a:ext uri="{0D108BD9-81ED-4DB2-BD59-A6C34878D82A}">
                    <a16:rowId xmlns:a16="http://schemas.microsoft.com/office/drawing/2014/main" val="880188095"/>
                  </a:ext>
                </a:extLst>
              </a:tr>
              <a:tr h="254254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CA" sz="1400" noProof="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dateModified</a:t>
                      </a:r>
                      <a:endParaRPr lang="fr-CA" sz="1400" noProof="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fr-CA" sz="1400" kern="1200" noProof="0" dirty="0" smtClean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Identique à dcterms.modified</a:t>
                      </a:r>
                      <a:endParaRPr lang="fr-CA" sz="1400" noProof="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5720" marR="45720"/>
                </a:tc>
                <a:extLst>
                  <a:ext uri="{0D108BD9-81ED-4DB2-BD59-A6C34878D82A}">
                    <a16:rowId xmlns:a16="http://schemas.microsoft.com/office/drawing/2014/main" val="636677980"/>
                  </a:ext>
                </a:extLst>
              </a:tr>
              <a:tr h="254254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CA" sz="1400" noProof="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datePublished</a:t>
                      </a:r>
                      <a:endParaRPr lang="fr-CA" sz="1400" noProof="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fr-CA" sz="1400" kern="1200" noProof="0" dirty="0" smtClean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Identique</a:t>
                      </a:r>
                      <a:r>
                        <a:rPr lang="fr-CA" sz="1400" kern="1200" baseline="0" noProof="0" dirty="0" smtClean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 à</a:t>
                      </a:r>
                      <a:r>
                        <a:rPr lang="fr-CA" sz="1400" kern="1200" noProof="0" dirty="0" smtClean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 dcterms.issued</a:t>
                      </a:r>
                      <a:endParaRPr lang="fr-CA" sz="1400" noProof="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5720" marR="45720"/>
                </a:tc>
                <a:extLst>
                  <a:ext uri="{0D108BD9-81ED-4DB2-BD59-A6C34878D82A}">
                    <a16:rowId xmlns:a16="http://schemas.microsoft.com/office/drawing/2014/main" val="8151588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3047366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CA" sz="4000" spc="-100" dirty="0" smtClean="0">
                <a:latin typeface="Calibri" panose="020F0502020204030204" pitchFamily="34" charset="0"/>
                <a:cs typeface="Calibri" panose="020F0502020204030204" pitchFamily="34" charset="0"/>
              </a:rPr>
              <a:t>Remplacement de @id</a:t>
            </a:r>
            <a:endParaRPr lang="fr-CA" sz="4000" spc="-1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86C063-E22E-2E4C-A523-54089486E38F}" type="slidenum">
              <a:rPr lang="fr-CA" smtClean="0"/>
              <a:t>9</a:t>
            </a:fld>
            <a:endParaRPr lang="fr-CA" dirty="0"/>
          </a:p>
        </p:txBody>
      </p:sp>
      <p:sp>
        <p:nvSpPr>
          <p:cNvPr id="6" name="Content Placeholder 4"/>
          <p:cNvSpPr txBox="1">
            <a:spLocks/>
          </p:cNvSpPr>
          <p:nvPr/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Arial"/>
                <a:ea typeface="+mn-ea"/>
                <a:cs typeface="Verdana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Arial"/>
                <a:ea typeface="+mn-ea"/>
                <a:cs typeface="Verdana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Arial"/>
                <a:ea typeface="+mn-ea"/>
                <a:cs typeface="Verdana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Arial"/>
                <a:ea typeface="+mn-ea"/>
                <a:cs typeface="Verdana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Arial"/>
                <a:ea typeface="+mn-ea"/>
                <a:cs typeface="Verdana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914400" lvl="2" indent="0">
              <a:buNone/>
            </a:pPr>
            <a:endParaRPr lang="fr-CA" sz="2000" spc="-3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57200" y="1142909"/>
            <a:ext cx="8324850" cy="1600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1200"/>
              </a:spcBef>
            </a:pPr>
            <a:r>
              <a:rPr lang="fr-CA" sz="2200" spc="-30" dirty="0" smtClean="0">
                <a:latin typeface="Calibri" panose="020F0502020204030204" pitchFamily="34" charset="0"/>
                <a:cs typeface="Calibri" panose="020F0502020204030204" pitchFamily="34" charset="0"/>
              </a:rPr>
              <a:t>Par défaut, utilisez « #wb-main » pour référer au contenu principal de la page (tel que spécifier dans le RDFa).</a:t>
            </a:r>
          </a:p>
          <a:p>
            <a:pPr>
              <a:spcBef>
                <a:spcPts val="1200"/>
              </a:spcBef>
            </a:pPr>
            <a:r>
              <a:rPr lang="fr-CA" sz="2200" spc="-30" dirty="0" smtClean="0">
                <a:latin typeface="Calibri" panose="020F0502020204030204" pitchFamily="34" charset="0"/>
                <a:cs typeface="Calibri" panose="020F0502020204030204" pitchFamily="34" charset="0"/>
              </a:rPr>
              <a:t>Si vous utilisez un des @type suivants, le @id devra être « #wb-webpage » (sera remplacé par le système si ce n’est pas le cas) :</a:t>
            </a:r>
            <a:endParaRPr lang="fr-CA" sz="2200" spc="-3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00978768"/>
              </p:ext>
            </p:extLst>
          </p:nvPr>
        </p:nvGraphicFramePr>
        <p:xfrm>
          <a:off x="1071563" y="2922749"/>
          <a:ext cx="7191375" cy="1615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97125">
                  <a:extLst>
                    <a:ext uri="{9D8B030D-6E8A-4147-A177-3AD203B41FA5}">
                      <a16:colId xmlns:a16="http://schemas.microsoft.com/office/drawing/2014/main" val="1245101828"/>
                    </a:ext>
                  </a:extLst>
                </a:gridCol>
                <a:gridCol w="2397125">
                  <a:extLst>
                    <a:ext uri="{9D8B030D-6E8A-4147-A177-3AD203B41FA5}">
                      <a16:colId xmlns:a16="http://schemas.microsoft.com/office/drawing/2014/main" val="625086619"/>
                    </a:ext>
                  </a:extLst>
                </a:gridCol>
                <a:gridCol w="2397125">
                  <a:extLst>
                    <a:ext uri="{9D8B030D-6E8A-4147-A177-3AD203B41FA5}">
                      <a16:colId xmlns:a16="http://schemas.microsoft.com/office/drawing/2014/main" val="103206876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CA" sz="2000" b="0" spc="-3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AboutPage</a:t>
                      </a:r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en-CA" sz="2000" b="0" spc="-3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CheckoutPage</a:t>
                      </a:r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en-CA" sz="2000" b="0" spc="-3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CollectionPage</a:t>
                      </a:r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en-CA" sz="2000" b="0" spc="-3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ContactPage</a:t>
                      </a:r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en-CA" sz="2000" b="0" spc="-3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FAQPage</a:t>
                      </a:r>
                      <a:endParaRPr lang="en-CA" sz="20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CA" sz="2000" b="0" spc="-3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ItemPage</a:t>
                      </a:r>
                    </a:p>
                    <a:p>
                      <a:r>
                        <a:rPr lang="en-CA" sz="2000" b="0" spc="-3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MedicalWebPage</a:t>
                      </a:r>
                    </a:p>
                    <a:p>
                      <a:r>
                        <a:rPr lang="en-CA" sz="2000" b="0" spc="-3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ProfilePage</a:t>
                      </a:r>
                    </a:p>
                    <a:p>
                      <a:r>
                        <a:rPr lang="en-CA" sz="2000" b="0" spc="-3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QAPage</a:t>
                      </a:r>
                    </a:p>
                    <a:p>
                      <a:r>
                        <a:rPr lang="en-CA" sz="2000" b="0" spc="-3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SearchResultsPage</a:t>
                      </a:r>
                      <a:endParaRPr lang="en-CA" sz="20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en-CA" sz="2000" b="0" spc="-3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MediaGallery</a:t>
                      </a:r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en-CA" sz="2000" b="0" spc="-3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ImageGallery</a:t>
                      </a:r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en-CA" sz="2000" b="0" spc="-3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VideoGallery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2867935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97180871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NGAGE" val="{&quot;SavedSwatch&quot;:&quot;-11817786|-9193934|-8748374|-551354|-16777216|ESDC&quot;,&quot;Id&quot;:&quot;5df9384f3944373094b53487&quot;,&quot;SmartGridHorizontal&quot;:0,&quot;LinkedExcelSources&quot;:{},&quot;LinkedProjectSources&quot;:{},&quot;FlowConfig&quot;:{&quot;Canvas&quot;:{&quot;Slide&quot;:-1,&quot;Width&quot;:0,&quot;Height&quot;:0},&quot;Timeline&quot;:{&quot;Actions&quot;:[]}},&quot;LinkedSlideMergeSources&quot;:{},&quot;LinkedSharePointSlideMergeSources&quot;:{}}"/>
</p:tagLst>
</file>

<file path=ppt/theme/theme1.xml><?xml version="1.0" encoding="utf-8"?>
<a:theme xmlns:a="http://schemas.openxmlformats.org/drawingml/2006/main" name="PPT16x9_ServCan_Final_01">
  <a:themeElements>
    <a:clrScheme name="ESDC_Primary">
      <a:dk1>
        <a:srgbClr val="000000"/>
      </a:dk1>
      <a:lt1>
        <a:sysClr val="window" lastClr="FFFFFF"/>
      </a:lt1>
      <a:dk2>
        <a:srgbClr val="1F497D"/>
      </a:dk2>
      <a:lt2>
        <a:srgbClr val="9EB8C1"/>
      </a:lt2>
      <a:accent1>
        <a:srgbClr val="62B95F"/>
      </a:accent1>
      <a:accent2>
        <a:srgbClr val="E53D51"/>
      </a:accent2>
      <a:accent3>
        <a:srgbClr val="00ADBA"/>
      </a:accent3>
      <a:accent4>
        <a:srgbClr val="FF8D6B"/>
      </a:accent4>
      <a:accent5>
        <a:srgbClr val="5E459C"/>
      </a:accent5>
      <a:accent6>
        <a:srgbClr val="8E469B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D9242C8641EEA4E8EA4CA61B522974C" ma:contentTypeVersion="0" ma:contentTypeDescription="Create a new document." ma:contentTypeScope="" ma:versionID="d7359066c98377876bb002a327e1d66b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c64490b4aec6201516c3a874156f37b2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00E31C7F-126C-4356-88CC-2390CA195B6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3DFCB8C1-63F1-40AE-A198-038EC5CCAFB0}">
  <ds:schemaRefs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purl.org/dc/terms/"/>
    <ds:schemaRef ds:uri="http://schemas.openxmlformats.org/package/2006/metadata/core-properties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C744F3B6-36D6-4FBA-9C46-928F5E42B30A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4465</TotalTime>
  <Words>549</Words>
  <Application>Microsoft Office PowerPoint</Application>
  <PresentationFormat>On-screen Show (16:9)</PresentationFormat>
  <Paragraphs>102</Paragraphs>
  <Slides>12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6" baseType="lpstr">
      <vt:lpstr>Arial</vt:lpstr>
      <vt:lpstr>Calibri</vt:lpstr>
      <vt:lpstr>Verdana</vt:lpstr>
      <vt:lpstr>PPT16x9_ServCan_Final_01</vt:lpstr>
      <vt:lpstr>Composant JSON-LD dans AEM</vt:lpstr>
      <vt:lpstr>PowerPoint Presentation</vt:lpstr>
      <vt:lpstr>PowerPoint Presentation</vt:lpstr>
      <vt:lpstr>Emplacement du composant</vt:lpstr>
      <vt:lpstr>Comment ça fonctionne</vt:lpstr>
      <vt:lpstr>Validation</vt:lpstr>
      <vt:lpstr>Intégrité des données</vt:lpstr>
      <vt:lpstr>Remplacement des valeurs</vt:lpstr>
      <vt:lpstr>Remplacement de @id</vt:lpstr>
      <vt:lpstr>Prochaines étapes</vt:lpstr>
      <vt:lpstr>Ressources sur les données structurées</vt:lpstr>
      <vt:lpstr>Questions et commentaires</vt:lpstr>
    </vt:vector>
  </TitlesOfParts>
  <Company>GoC / GdC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Principal Publisher update</dc:title>
  <dc:creator>Mera, Ana-Maria A [NC]</dc:creator>
  <cp:lastModifiedBy>Waltzing, Isabelle I [NC]</cp:lastModifiedBy>
  <cp:revision>297</cp:revision>
  <cp:lastPrinted>2020-01-14T15:20:13Z</cp:lastPrinted>
  <dcterms:created xsi:type="dcterms:W3CDTF">2019-11-20T18:45:21Z</dcterms:created>
  <dcterms:modified xsi:type="dcterms:W3CDTF">2020-09-17T15:31:18Z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temRetentionFormula">
    <vt:lpwstr/>
  </property>
  <property fmtid="{D5CDD505-2E9C-101B-9397-08002B2CF9AE}" pid="3" name="_dlc_policyId">
    <vt:lpwstr/>
  </property>
  <property fmtid="{D5CDD505-2E9C-101B-9397-08002B2CF9AE}" pid="4" name="ContentTypeId">
    <vt:lpwstr>0x010100AD9242C8641EEA4E8EA4CA61B522974C</vt:lpwstr>
  </property>
  <property fmtid="{D5CDD505-2E9C-101B-9397-08002B2CF9AE}" pid="5" name="WorkflowChangePath">
    <vt:lpwstr>7ab30019-3554-4919-b6f6-c90dc74a1bdf,4;</vt:lpwstr>
  </property>
</Properties>
</file>