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8"/>
  </p:notesMasterIdLst>
  <p:handoutMasterIdLst>
    <p:handoutMasterId r:id="rId19"/>
  </p:handoutMasterIdLst>
  <p:sldIdLst>
    <p:sldId id="257" r:id="rId3"/>
    <p:sldId id="344" r:id="rId4"/>
    <p:sldId id="258" r:id="rId5"/>
    <p:sldId id="259" r:id="rId6"/>
    <p:sldId id="319" r:id="rId7"/>
    <p:sldId id="520" r:id="rId8"/>
    <p:sldId id="355" r:id="rId9"/>
    <p:sldId id="356" r:id="rId10"/>
    <p:sldId id="533" r:id="rId11"/>
    <p:sldId id="523" r:id="rId12"/>
    <p:sldId id="361" r:id="rId13"/>
    <p:sldId id="340" r:id="rId14"/>
    <p:sldId id="353" r:id="rId15"/>
    <p:sldId id="330" r:id="rId16"/>
    <p:sldId id="343"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04" autoAdjust="0"/>
    <p:restoredTop sz="54038" autoAdjust="0"/>
  </p:normalViewPr>
  <p:slideViewPr>
    <p:cSldViewPr snapToObjects="1" showGuides="1">
      <p:cViewPr varScale="1">
        <p:scale>
          <a:sx n="45" d="100"/>
          <a:sy n="45" d="100"/>
        </p:scale>
        <p:origin x="1578" y="54"/>
      </p:cViewPr>
      <p:guideLst>
        <p:guide orient="horz" pos="2160"/>
        <p:guide pos="2880"/>
      </p:guideLst>
    </p:cSldViewPr>
  </p:slideViewPr>
  <p:notesTextViewPr>
    <p:cViewPr>
      <p:scale>
        <a:sx n="3" d="2"/>
        <a:sy n="3" d="2"/>
      </p:scale>
      <p:origin x="0" y="-2598"/>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nzalezal\Documents\OD%20&amp;%20CM%20Stuff\MCLD%202022%20program%20-%20gcd\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onzalezal\Documents\OD%20&amp;%20CM%20Stuff\MCLD%202022%20program%20-%20gcd\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4/11/2023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4/11/2023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dirty="0" err="1"/>
              <a:t>Menti</a:t>
            </a:r>
            <a:r>
              <a:rPr lang="en-US" dirty="0"/>
              <a:t> OR Sli.do #mcld - https://app.sli.do/event/ndecSyr9sCAK8nCTSHMcjb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Alejandro: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to </a:t>
            </a:r>
            <a:r>
              <a:rPr lang="en-US" sz="1200" dirty="0"/>
              <a:t>“the Centre” hosting the program and, in collaboration with the IOCN,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School of Public Service</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fr-CA" dirty="0" err="1"/>
              <a:t>Today’s</a:t>
            </a:r>
            <a:r>
              <a:rPr lang="fr-CA" dirty="0"/>
              <a:t> information session </a:t>
            </a:r>
            <a:r>
              <a:rPr lang="fr-CA" dirty="0" err="1"/>
              <a:t>will</a:t>
            </a:r>
            <a:r>
              <a:rPr lang="fr-CA" dirty="0"/>
              <a:t> </a:t>
            </a:r>
            <a:r>
              <a:rPr lang="fr-CA" dirty="0" err="1"/>
              <a:t>be</a:t>
            </a:r>
            <a:r>
              <a:rPr lang="fr-CA" dirty="0"/>
              <a:t> </a:t>
            </a:r>
            <a:r>
              <a:rPr lang="fr-CA" dirty="0" err="1"/>
              <a:t>presented</a:t>
            </a:r>
            <a:r>
              <a:rPr lang="fr-CA" dirty="0"/>
              <a:t> by </a:t>
            </a:r>
          </a:p>
          <a:p>
            <a:pPr marL="0" lvl="0" indent="0">
              <a:spcAft>
                <a:spcPts val="600"/>
              </a:spcAft>
              <a:buFont typeface="Arial" panose="020B0604020202020204" pitchFamily="34" charset="0"/>
              <a:buNone/>
            </a:pPr>
            <a:r>
              <a:rPr lang="fr-CA" dirty="0"/>
              <a:t>Ginette Bailey and </a:t>
            </a:r>
            <a:r>
              <a:rPr lang="fr-CA" dirty="0" err="1"/>
              <a:t>my</a:t>
            </a:r>
            <a:r>
              <a:rPr lang="fr-CA" dirty="0"/>
              <a:t> self Alejandro Gonzalez, if </a:t>
            </a:r>
            <a:r>
              <a:rPr lang="fr-CA" dirty="0" err="1"/>
              <a:t>interested</a:t>
            </a:r>
            <a:r>
              <a:rPr lang="fr-CA" dirty="0"/>
              <a:t> </a:t>
            </a:r>
            <a:r>
              <a:rPr lang="fr-CA" dirty="0" err="1"/>
              <a:t>you</a:t>
            </a:r>
            <a:r>
              <a:rPr lang="fr-CA" dirty="0"/>
              <a:t> can </a:t>
            </a:r>
            <a:r>
              <a:rPr lang="fr-CA" dirty="0" err="1"/>
              <a:t>read</a:t>
            </a:r>
            <a:r>
              <a:rPr lang="fr-CA" dirty="0"/>
              <a:t> a bit about us and </a:t>
            </a:r>
            <a:r>
              <a:rPr lang="fr-CA" dirty="0" err="1"/>
              <a:t>other</a:t>
            </a:r>
            <a:r>
              <a:rPr lang="fr-CA" dirty="0"/>
              <a:t> </a:t>
            </a:r>
            <a:r>
              <a:rPr lang="fr-CA" dirty="0" err="1"/>
              <a:t>facilitators</a:t>
            </a:r>
            <a:r>
              <a:rPr lang="fr-CA" dirty="0"/>
              <a:t> via the Invitation page.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Ginette</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From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en-US" dirty="0"/>
              <a:t>Ginette:</a:t>
            </a:r>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13</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Alejandro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en-US" dirty="0" err="1"/>
              <a:t>Menti</a:t>
            </a:r>
            <a:br>
              <a:rPr lang="en-US" dirty="0"/>
            </a:br>
            <a:br>
              <a:rPr lang="en-US" dirty="0"/>
            </a:br>
            <a:r>
              <a:rPr lang="en-US" dirty="0"/>
              <a:t>OR Sli.do #mcld - https://app.sli.do/event/ndecSyr9sCAK8nCTSHMcjb, for those who prefer anonymity</a:t>
            </a:r>
            <a:r>
              <a:rPr lang="en-US" sz="1200" dirty="0"/>
              <a:t> (</a:t>
            </a:r>
            <a:r>
              <a:rPr lang="en-US" sz="1200" b="1" dirty="0"/>
              <a:t>provide the Sli.do link and code</a:t>
            </a:r>
            <a:r>
              <a:rPr lang="en-US" sz="1200" dirty="0"/>
              <a:t>)</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Alejandro:</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r>
              <a:rPr lang="en-US" dirty="0"/>
              <a:t>:</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45276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a:t>
            </a:r>
            <a:r>
              <a:rPr lang="en-US" sz="1200" dirty="0" err="1"/>
              <a:t>mentimeter</a:t>
            </a:r>
            <a:endParaRPr lang="en-US" sz="1200" dirty="0"/>
          </a:p>
          <a:p>
            <a:pPr marL="628650" lvl="1" indent="-171450">
              <a:spcAft>
                <a:spcPts val="600"/>
              </a:spcAft>
              <a:buFont typeface="Arial" panose="020B0604020202020204" pitchFamily="34" charset="0"/>
              <a:buChar char="•"/>
            </a:pPr>
            <a:r>
              <a:rPr lang="en-US" sz="1200" dirty="0"/>
              <a:t>Or Sli.do 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Ginette</a:t>
            </a:r>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by the IOCN</a:t>
            </a:r>
          </a:p>
          <a:p>
            <a:pPr marL="171450" lvl="0" indent="-171450">
              <a:spcAft>
                <a:spcPts val="600"/>
              </a:spcAft>
              <a:buFont typeface="Arial" panose="020B0604020202020204" pitchFamily="34" charset="0"/>
              <a:buChar char="•"/>
            </a:pPr>
            <a:r>
              <a:rPr lang="en-US" sz="1200" dirty="0"/>
              <a:t>Delivered as a Beta on 2017</a:t>
            </a:r>
          </a:p>
          <a:p>
            <a:pPr marL="171450" lvl="0" indent="-171450">
              <a:spcAft>
                <a:spcPts val="600"/>
              </a:spcAft>
              <a:buFont typeface="Arial" panose="020B0604020202020204" pitchFamily="34" charset="0"/>
              <a:buChar char="•"/>
            </a:pPr>
            <a:r>
              <a:rPr lang="en-US" sz="1200" dirty="0"/>
              <a:t>Then hosted by ISC in 2021 and 2022, as a pilot and then an English and a French offering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And now in 2023, hosted in its new home, the Centre</a:t>
            </a:r>
            <a:endParaRPr lang="en-CA" baseline="0" noProof="0" dirty="0"/>
          </a:p>
          <a:p>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90023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67637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pic>
        <p:nvPicPr>
          <p:cNvPr id="7" name="Picture 1" descr="850px-IOCN_RICO_logo_RGB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2023-04-11</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2023-04-11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2023-04-11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2023-04-11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2023-04-11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2023-04-11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2023-04-11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2023-04-11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2023-04-11</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2023-04-11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2023-04-11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2023-04-11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2023-04-11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2023-04-11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2023-04-11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2023-04-11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a:xfrm>
            <a:off x="685800" y="3284984"/>
            <a:ext cx="8062664" cy="1897360"/>
          </a:xfrm>
        </p:spPr>
        <p:txBody>
          <a:bodyPr>
            <a:noAutofit/>
          </a:bodyPr>
          <a:lstStyle/>
          <a:p>
            <a:r>
              <a:rPr lang="fr-FR" sz="3600" dirty="0"/>
              <a:t>Information session: </a:t>
            </a:r>
            <a:br>
              <a:rPr lang="fr-FR" sz="3600" dirty="0"/>
            </a:br>
            <a:r>
              <a:rPr lang="en-US" sz="3600" dirty="0"/>
              <a:t>Mindful Change Leadership Development program</a:t>
            </a:r>
          </a:p>
        </p:txBody>
      </p:sp>
      <p:sp>
        <p:nvSpPr>
          <p:cNvPr id="3" name="Subtitle 2"/>
          <p:cNvSpPr>
            <a:spLocks noGrp="1"/>
          </p:cNvSpPr>
          <p:nvPr>
            <p:ph type="subTitle" idx="1"/>
          </p:nvPr>
        </p:nvSpPr>
        <p:spPr>
          <a:xfrm>
            <a:off x="1371600" y="5326359"/>
            <a:ext cx="6400800" cy="1093593"/>
          </a:xfrm>
        </p:spPr>
        <p:txBody>
          <a:bodyPr>
            <a:normAutofit lnSpcReduction="10000"/>
          </a:bodyPr>
          <a:lstStyle/>
          <a:p>
            <a:pPr>
              <a:spcBef>
                <a:spcPts val="600"/>
              </a:spcBef>
            </a:pPr>
            <a:endParaRPr lang="en-US" sz="2000" dirty="0">
              <a:solidFill>
                <a:schemeClr val="tx1"/>
              </a:solidFill>
            </a:endParaRPr>
          </a:p>
          <a:p>
            <a:pPr>
              <a:spcBef>
                <a:spcPts val="600"/>
              </a:spcBef>
            </a:pPr>
            <a:endParaRPr lang="en-US" sz="2000" dirty="0">
              <a:solidFill>
                <a:schemeClr val="tx1"/>
              </a:solidFill>
            </a:endParaRPr>
          </a:p>
          <a:p>
            <a:pPr>
              <a:spcBef>
                <a:spcPts val="600"/>
              </a:spcBef>
            </a:pPr>
            <a:r>
              <a:rPr lang="en-US" sz="2000" dirty="0">
                <a:solidFill>
                  <a:schemeClr val="tx1"/>
                </a:solidFill>
              </a:rPr>
              <a:t>April 11, 2023, 12:30 EDT</a:t>
            </a:r>
            <a:endParaRPr lang="en-US" sz="2000" dirty="0">
              <a:solidFill>
                <a:srgbClr val="FF0000"/>
              </a:solidFill>
            </a:endParaRP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Exercise – Noticing</a:t>
            </a:r>
            <a:endParaRPr lang="en-US" dirty="0">
              <a:solidFill>
                <a:schemeClr val="accent3"/>
              </a:solidFill>
            </a:endParaRPr>
          </a:p>
        </p:txBody>
      </p:sp>
      <p:sp>
        <p:nvSpPr>
          <p:cNvPr id="3" name="Content Placeholder 2"/>
          <p:cNvSpPr>
            <a:spLocks noGrp="1"/>
          </p:cNvSpPr>
          <p:nvPr>
            <p:ph idx="1"/>
          </p:nvPr>
        </p:nvSpPr>
        <p:spPr/>
        <p:txBody>
          <a:bodyPr>
            <a:normAutofit fontScale="77500" lnSpcReduction="20000"/>
          </a:bodyPr>
          <a:lstStyle/>
          <a:p>
            <a:r>
              <a:rPr lang="en-CA" dirty="0"/>
              <a:t>Time required: 3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a:p>
            <a:r>
              <a:rPr lang="en-CA" dirty="0"/>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1" name="Group 10"/>
          <p:cNvGrpSpPr/>
          <p:nvPr/>
        </p:nvGrpSpPr>
        <p:grpSpPr>
          <a:xfrm>
            <a:off x="3275856" y="6225523"/>
            <a:ext cx="2441285" cy="477542"/>
            <a:chOff x="3275856" y="6225523"/>
            <a:chExt cx="2441285" cy="477542"/>
          </a:xfrm>
        </p:grpSpPr>
        <p:sp>
          <p:nvSpPr>
            <p:cNvPr id="12" name="TextBox 11"/>
            <p:cNvSpPr txBox="1"/>
            <p:nvPr/>
          </p:nvSpPr>
          <p:spPr>
            <a:xfrm>
              <a:off x="3275856" y="6279628"/>
              <a:ext cx="881523" cy="369332"/>
            </a:xfrm>
            <a:prstGeom prst="rect">
              <a:avLst/>
            </a:prstGeom>
            <a:noFill/>
          </p:spPr>
          <p:txBody>
            <a:bodyPr wrap="none" rtlCol="0">
              <a:spAutoFit/>
            </a:bodyPr>
            <a:lstStyle/>
            <a:p>
              <a:r>
                <a:rPr lang="en-CA" dirty="0"/>
                <a:t>Debrief</a:t>
              </a:r>
              <a:endParaRPr lang="en-CA" dirty="0">
                <a:solidFill>
                  <a:schemeClr val="accent3"/>
                </a:solidFill>
              </a:endParaRPr>
            </a:p>
          </p:txBody>
        </p:sp>
        <p:pic>
          <p:nvPicPr>
            <p:cNvPr id="13" name="Picture 3"/>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9599" y="6225523"/>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18356" y="274638"/>
            <a:ext cx="8507288" cy="1143000"/>
          </a:xfrm>
        </p:spPr>
        <p:txBody>
          <a:bodyPr>
            <a:normAutofit fontScale="90000"/>
          </a:bodyPr>
          <a:lstStyle/>
          <a:p>
            <a:r>
              <a:rPr lang="en-CA" dirty="0"/>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073" y="12954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307409"/>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09812" y="48769"/>
            <a:ext cx="4524376" cy="3092200"/>
            <a:chOff x="683568" y="163203"/>
            <a:chExt cx="8684429" cy="5971524"/>
          </a:xfrm>
        </p:grpSpPr>
        <p:pic>
          <p:nvPicPr>
            <p:cNvPr id="9" name="Picture 15" descr="Image result for water cristals"/>
            <p:cNvPicPr>
              <a:picLocks noChangeAspect="1" noChangeArrowheads="1"/>
            </p:cNvPicPr>
            <p:nvPr/>
          </p:nvPicPr>
          <p:blipFill rotWithShape="1">
            <a:blip r:embed="rId3">
              <a:extLst>
                <a:ext uri="{28A0092B-C50C-407E-A947-70E740481C1C}">
                  <a14:useLocalDpi xmlns:a14="http://schemas.microsoft.com/office/drawing/2010/main" val="0"/>
                </a:ext>
              </a:extLst>
            </a:blip>
            <a:srcRect r="9630"/>
            <a:stretch/>
          </p:blipFill>
          <p:spPr bwMode="auto">
            <a:xfrm>
              <a:off x="3971532" y="163203"/>
              <a:ext cx="5396465" cy="5971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compa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487302"/>
              <a:ext cx="5041430" cy="3645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 "/>
            <p:cNvPicPr>
              <a:picLocks noChangeAspect="1" noChangeArrowheads="1"/>
            </p:cNvPicPr>
            <p:nvPr/>
          </p:nvPicPr>
          <p:blipFill rotWithShape="1">
            <a:blip r:embed="rId5">
              <a:extLst>
                <a:ext uri="{28A0092B-C50C-407E-A947-70E740481C1C}">
                  <a14:useLocalDpi xmlns:a14="http://schemas.microsoft.com/office/drawing/2010/main" val="0"/>
                </a:ext>
              </a:extLst>
            </a:blip>
            <a:srcRect t="16567"/>
            <a:stretch/>
          </p:blipFill>
          <p:spPr bwMode="auto">
            <a:xfrm>
              <a:off x="683568" y="189392"/>
              <a:ext cx="5041430" cy="2821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9963" y="1089400"/>
              <a:ext cx="49339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a:extLst>
              <a:ext uri="{FF2B5EF4-FFF2-40B4-BE49-F238E27FC236}">
                <a16:creationId xmlns:a16="http://schemas.microsoft.com/office/drawing/2014/main" id="{3D75A581-46FD-9139-EC26-3A7F5E9185C0}"/>
              </a:ext>
            </a:extLst>
          </p:cNvPr>
          <p:cNvSpPr txBox="1"/>
          <p:nvPr/>
        </p:nvSpPr>
        <p:spPr>
          <a:xfrm>
            <a:off x="1966249" y="4005064"/>
            <a:ext cx="5211503" cy="2123658"/>
          </a:xfrm>
          <a:prstGeom prst="rect">
            <a:avLst/>
          </a:prstGeom>
          <a:noFill/>
        </p:spPr>
        <p:txBody>
          <a:bodyPr wrap="square">
            <a:spAutoFit/>
          </a:bodyPr>
          <a:lstStyle/>
          <a:p>
            <a:pPr lvl="0" algn="ctr"/>
            <a:r>
              <a:rPr lang="en-US" sz="2400" dirty="0"/>
              <a:t>Open floor for questions</a:t>
            </a:r>
          </a:p>
          <a:p>
            <a:pPr lvl="0"/>
            <a:endParaRPr lang="en-US" dirty="0"/>
          </a:p>
          <a:p>
            <a:pPr lvl="0"/>
            <a:r>
              <a:rPr lang="en-US" dirty="0"/>
              <a:t>Please use the “raise hand” functionality</a:t>
            </a:r>
          </a:p>
          <a:p>
            <a:pPr lvl="0"/>
            <a:endParaRPr lang="en-US" dirty="0"/>
          </a:p>
          <a:p>
            <a:pPr lvl="0"/>
            <a:r>
              <a:rPr lang="en-US" dirty="0"/>
              <a:t>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 and with anonymous</a:t>
            </a:r>
          </a:p>
        </p:txBody>
      </p:sp>
    </p:spTree>
    <p:extLst>
      <p:ext uri="{BB962C8B-B14F-4D97-AF65-F5344CB8AC3E}">
        <p14:creationId xmlns:p14="http://schemas.microsoft.com/office/powerpoint/2010/main" val="14256151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Objective</a:t>
            </a:r>
            <a:endParaRPr lang="en-US" sz="4000" dirty="0">
              <a:solidFill>
                <a:schemeClr val="accent3"/>
              </a:solidFill>
            </a:endParaRPr>
          </a:p>
        </p:txBody>
      </p:sp>
      <p:sp>
        <p:nvSpPr>
          <p:cNvPr id="4" name="Content Placeholder 3"/>
          <p:cNvSpPr>
            <a:spLocks noGrp="1"/>
          </p:cNvSpPr>
          <p:nvPr>
            <p:ph idx="1"/>
          </p:nvPr>
        </p:nvSpPr>
        <p:spPr/>
        <p:txBody>
          <a:bodyPr>
            <a:normAutofit/>
          </a:bodyPr>
          <a:lstStyle/>
          <a:p>
            <a:r>
              <a:rPr lang="en-US" dirty="0"/>
              <a:t>Offer participants an overview of the Mindful Change Leadership Development (MCLD) program 2023, English offering</a:t>
            </a:r>
          </a:p>
        </p:txBody>
      </p:sp>
      <p:pic>
        <p:nvPicPr>
          <p:cNvPr id="3" name="Picture 2" descr="Targe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0146" flipH="1">
            <a:off x="2698238" y="2086541"/>
            <a:ext cx="4317954" cy="4317954"/>
          </a:xfrm>
          <a:prstGeom prst="rect">
            <a:avLst/>
          </a:prstGeom>
        </p:spPr>
      </p:pic>
    </p:spTree>
    <p:extLst>
      <p:ext uri="{BB962C8B-B14F-4D97-AF65-F5344CB8AC3E}">
        <p14:creationId xmlns:p14="http://schemas.microsoft.com/office/powerpoint/2010/main" val="39857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r>
              <a:rPr lang="en-CA" sz="2800" dirty="0"/>
              <a:t> (not necessary in this order)</a:t>
            </a:r>
            <a:endParaRPr lang="en-US" sz="2800" dirty="0">
              <a:solidFill>
                <a:schemeClr val="accent3">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rgbClr val="000000"/>
                </a:solidFill>
              </a:rPr>
              <a:t>Share results of previous MCLD program</a:t>
            </a:r>
          </a:p>
          <a:p>
            <a:pPr>
              <a:spcBef>
                <a:spcPts val="300"/>
              </a:spcBef>
            </a:pPr>
            <a:r>
              <a:rPr lang="en-US" dirty="0">
                <a:solidFill>
                  <a:srgbClr val="000000"/>
                </a:solidFill>
              </a:rPr>
              <a:t>Share a definition of Mindfulness </a:t>
            </a:r>
            <a:br>
              <a:rPr lang="en-US" dirty="0">
                <a:solidFill>
                  <a:srgbClr val="000000"/>
                </a:solidFill>
              </a:rPr>
            </a:br>
            <a:r>
              <a:rPr lang="en-US" dirty="0">
                <a:solidFill>
                  <a:srgbClr val="000000"/>
                </a:solidFill>
              </a:rPr>
              <a:t>and Mindful Change Leadership</a:t>
            </a:r>
          </a:p>
          <a:p>
            <a:pPr>
              <a:spcBef>
                <a:spcPts val="300"/>
              </a:spcBef>
            </a:pPr>
            <a:r>
              <a:rPr lang="en-US" dirty="0">
                <a:solidFill>
                  <a:srgbClr val="000000"/>
                </a:solidFill>
              </a:rPr>
              <a:t>Experience quick mindful exercises</a:t>
            </a:r>
          </a:p>
          <a:p>
            <a:pPr>
              <a:spcBef>
                <a:spcPts val="300"/>
              </a:spcBef>
            </a:pPr>
            <a:r>
              <a:rPr lang="en-US" dirty="0">
                <a:solidFill>
                  <a:srgbClr val="000000"/>
                </a:solidFill>
              </a:rPr>
              <a:t>Overview of the MCLD program</a:t>
            </a:r>
          </a:p>
          <a:p>
            <a:pPr>
              <a:spcBef>
                <a:spcPts val="300"/>
              </a:spcBef>
            </a:pPr>
            <a:r>
              <a:rPr lang="fr-CA" dirty="0">
                <a:solidFill>
                  <a:srgbClr val="000000"/>
                </a:solidFill>
              </a:rPr>
              <a:t>Q&amp;A</a:t>
            </a:r>
            <a:endParaRPr lang="en-US" dirty="0">
              <a:solidFill>
                <a:srgbClr val="000000"/>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10" name="Group 9"/>
          <p:cNvGrpSpPr/>
          <p:nvPr/>
        </p:nvGrpSpPr>
        <p:grpSpPr>
          <a:xfrm>
            <a:off x="3275856" y="6225523"/>
            <a:ext cx="2441285" cy="477542"/>
            <a:chOff x="3275856" y="6225523"/>
            <a:chExt cx="2441285" cy="477542"/>
          </a:xfrm>
        </p:grpSpPr>
        <p:sp>
          <p:nvSpPr>
            <p:cNvPr id="8" name="TextBox 7"/>
            <p:cNvSpPr txBox="1"/>
            <p:nvPr/>
          </p:nvSpPr>
          <p:spPr>
            <a:xfrm>
              <a:off x="3275856" y="6279628"/>
              <a:ext cx="934423" cy="369332"/>
            </a:xfrm>
            <a:prstGeom prst="rect">
              <a:avLst/>
            </a:prstGeom>
            <a:noFill/>
          </p:spPr>
          <p:txBody>
            <a:bodyPr wrap="none" rtlCol="0">
              <a:spAutoFit/>
            </a:bodyPr>
            <a:lstStyle/>
            <a:p>
              <a:r>
                <a:rPr lang="en-CA" dirty="0"/>
                <a:t>Debrief </a:t>
              </a:r>
              <a:endParaRPr lang="en-CA" dirty="0">
                <a:solidFill>
                  <a:schemeClr val="accent3"/>
                </a:solidFill>
              </a:endParaRPr>
            </a:p>
          </p:txBody>
        </p:sp>
        <p:pic>
          <p:nvPicPr>
            <p:cNvPr id="1027"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9599" y="6225523"/>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848600" cy="609600"/>
          </a:xfrm>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program</a:t>
            </a:r>
          </a:p>
        </p:txBody>
      </p:sp>
      <p:graphicFrame>
        <p:nvGraphicFramePr>
          <p:cNvPr id="3" name="Table 2">
            <a:extLst>
              <a:ext uri="{FF2B5EF4-FFF2-40B4-BE49-F238E27FC236}">
                <a16:creationId xmlns:a16="http://schemas.microsoft.com/office/drawing/2014/main" id="{8CADB30E-22EE-C249-F694-BE6FC54B64F0}"/>
              </a:ext>
            </a:extLst>
          </p:cNvPr>
          <p:cNvGraphicFramePr>
            <a:graphicFrameLocks noGrp="1"/>
          </p:cNvGraphicFramePr>
          <p:nvPr>
            <p:extLst>
              <p:ext uri="{D42A27DB-BD31-4B8C-83A1-F6EECF244321}">
                <p14:modId xmlns:p14="http://schemas.microsoft.com/office/powerpoint/2010/main" val="3748172928"/>
              </p:ext>
            </p:extLst>
          </p:nvPr>
        </p:nvGraphicFramePr>
        <p:xfrm>
          <a:off x="251520" y="1469856"/>
          <a:ext cx="8640960" cy="3918288"/>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954460506"/>
                    </a:ext>
                  </a:extLst>
                </a:gridCol>
                <a:gridCol w="1728192">
                  <a:extLst>
                    <a:ext uri="{9D8B030D-6E8A-4147-A177-3AD203B41FA5}">
                      <a16:colId xmlns:a16="http://schemas.microsoft.com/office/drawing/2014/main" val="806720055"/>
                    </a:ext>
                  </a:extLst>
                </a:gridCol>
                <a:gridCol w="1728192">
                  <a:extLst>
                    <a:ext uri="{9D8B030D-6E8A-4147-A177-3AD203B41FA5}">
                      <a16:colId xmlns:a16="http://schemas.microsoft.com/office/drawing/2014/main" val="3916738409"/>
                    </a:ext>
                  </a:extLst>
                </a:gridCol>
                <a:gridCol w="1728192">
                  <a:extLst>
                    <a:ext uri="{9D8B030D-6E8A-4147-A177-3AD203B41FA5}">
                      <a16:colId xmlns:a16="http://schemas.microsoft.com/office/drawing/2014/main" val="2243565158"/>
                    </a:ext>
                  </a:extLst>
                </a:gridCol>
                <a:gridCol w="1728192">
                  <a:extLst>
                    <a:ext uri="{9D8B030D-6E8A-4147-A177-3AD203B41FA5}">
                      <a16:colId xmlns:a16="http://schemas.microsoft.com/office/drawing/2014/main" val="896817152"/>
                    </a:ext>
                  </a:extLst>
                </a:gridCol>
              </a:tblGrid>
              <a:tr h="1068624">
                <a:tc>
                  <a:txBody>
                    <a:bodyPr/>
                    <a:lstStyle/>
                    <a:p>
                      <a:pPr marL="228600" marR="0" algn="ctr">
                        <a:spcBef>
                          <a:spcPts val="0"/>
                        </a:spcBef>
                        <a:spcAft>
                          <a:spcPts val="0"/>
                        </a:spcAft>
                      </a:pPr>
                      <a:r>
                        <a:rPr lang="en-US" sz="2200" dirty="0">
                          <a:effectLst/>
                          <a:latin typeface="+mj-lt"/>
                        </a:rPr>
                        <a:t>Dates</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a:effectLst/>
                          <a:latin typeface="+mj-lt"/>
                        </a:rPr>
                        <a:t>Offering</a:t>
                      </a:r>
                      <a:endParaRPr lang="en-US" sz="220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100" dirty="0">
                          <a:effectLst/>
                          <a:latin typeface="+mj-lt"/>
                        </a:rPr>
                        <a:t>Total Registration</a:t>
                      </a:r>
                      <a:endParaRPr lang="en-US" sz="21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dirty="0">
                          <a:effectLst/>
                          <a:latin typeface="+mj-lt"/>
                        </a:rPr>
                        <a:t>Completed by</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 of </a:t>
                      </a:r>
                      <a:r>
                        <a:rPr lang="fr-CA" sz="2200" dirty="0" err="1">
                          <a:effectLst/>
                          <a:latin typeface="+mj-lt"/>
                          <a:ea typeface="Calibri" panose="020F0502020204030204" pitchFamily="34" charset="0"/>
                        </a:rPr>
                        <a:t>Completion</a:t>
                      </a:r>
                      <a:endParaRPr lang="en-US" sz="22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2017605843"/>
                  </a:ext>
                </a:extLst>
              </a:tr>
              <a:tr h="712416">
                <a:tc>
                  <a:txBody>
                    <a:bodyPr/>
                    <a:lstStyle/>
                    <a:p>
                      <a:pPr marL="228600" marR="0" algn="ctr">
                        <a:spcBef>
                          <a:spcPts val="0"/>
                        </a:spcBef>
                        <a:spcAft>
                          <a:spcPts val="0"/>
                        </a:spcAft>
                      </a:pPr>
                      <a:r>
                        <a:rPr lang="fr-CA" sz="2200" dirty="0">
                          <a:effectLst/>
                          <a:latin typeface="+mj-lt"/>
                          <a:ea typeface="Calibri" panose="020F0502020204030204" pitchFamily="34" charset="0"/>
                        </a:rPr>
                        <a:t>2017 – </a:t>
                      </a:r>
                      <a:br>
                        <a:rPr lang="fr-CA" sz="2200" dirty="0">
                          <a:effectLst/>
                          <a:latin typeface="+mj-lt"/>
                          <a:ea typeface="Calibri" panose="020F0502020204030204" pitchFamily="34" charset="0"/>
                        </a:rPr>
                      </a:br>
                      <a:r>
                        <a:rPr lang="fr-CA" sz="2200" dirty="0" err="1">
                          <a:effectLst/>
                          <a:latin typeface="+mj-lt"/>
                          <a:ea typeface="Calibri" panose="020F0502020204030204" pitchFamily="34" charset="0"/>
                        </a:rPr>
                        <a:t>Apr</a:t>
                      </a:r>
                      <a:r>
                        <a:rPr lang="fr-CA" sz="2200" dirty="0">
                          <a:effectLst/>
                          <a:latin typeface="+mj-lt"/>
                          <a:ea typeface="Calibri" panose="020F0502020204030204" pitchFamily="34" charset="0"/>
                        </a:rPr>
                        <a:t> to Jun</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English Beta</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25</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17</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68%</a:t>
                      </a:r>
                      <a:endParaRPr lang="en-US" sz="22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519983979"/>
                  </a:ext>
                </a:extLst>
              </a:tr>
              <a:tr h="712416">
                <a:tc>
                  <a:txBody>
                    <a:bodyPr/>
                    <a:lstStyle/>
                    <a:p>
                      <a:pPr marL="228600" marR="0" algn="ctr">
                        <a:spcBef>
                          <a:spcPts val="0"/>
                        </a:spcBef>
                        <a:spcAft>
                          <a:spcPts val="0"/>
                        </a:spcAft>
                      </a:pPr>
                      <a:r>
                        <a:rPr lang="en-US" sz="2200" dirty="0">
                          <a:effectLst/>
                          <a:latin typeface="+mj-lt"/>
                        </a:rPr>
                        <a:t>2021 – </a:t>
                      </a:r>
                      <a:br>
                        <a:rPr lang="en-US" sz="2200" dirty="0">
                          <a:effectLst/>
                          <a:latin typeface="+mj-lt"/>
                        </a:rPr>
                      </a:br>
                      <a:r>
                        <a:rPr lang="en-US" sz="2200" dirty="0">
                          <a:effectLst/>
                          <a:latin typeface="+mj-lt"/>
                        </a:rPr>
                        <a:t>Apr to Jun</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dirty="0">
                          <a:effectLst/>
                          <a:latin typeface="+mj-lt"/>
                        </a:rPr>
                        <a:t>English Pilot</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dirty="0">
                          <a:effectLst/>
                          <a:latin typeface="+mj-lt"/>
                        </a:rPr>
                        <a:t>105</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dirty="0">
                          <a:effectLst/>
                          <a:latin typeface="+mj-lt"/>
                        </a:rPr>
                        <a:t>66</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62%</a:t>
                      </a:r>
                      <a:endParaRPr lang="en-US" sz="22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2816795133"/>
                  </a:ext>
                </a:extLst>
              </a:tr>
              <a:tr h="712416">
                <a:tc>
                  <a:txBody>
                    <a:bodyPr/>
                    <a:lstStyle/>
                    <a:p>
                      <a:pPr marL="228600" marR="0" algn="ctr">
                        <a:spcBef>
                          <a:spcPts val="0"/>
                        </a:spcBef>
                        <a:spcAft>
                          <a:spcPts val="0"/>
                        </a:spcAft>
                      </a:pPr>
                      <a:r>
                        <a:rPr lang="en-US" sz="2200" dirty="0">
                          <a:effectLst/>
                          <a:latin typeface="+mj-lt"/>
                        </a:rPr>
                        <a:t>2022 – </a:t>
                      </a:r>
                      <a:br>
                        <a:rPr lang="en-US" sz="2200" dirty="0">
                          <a:effectLst/>
                          <a:latin typeface="+mj-lt"/>
                        </a:rPr>
                      </a:br>
                      <a:r>
                        <a:rPr lang="en-US" sz="2200" dirty="0">
                          <a:effectLst/>
                          <a:latin typeface="+mj-lt"/>
                        </a:rPr>
                        <a:t>Apr to Jun</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a:effectLst/>
                          <a:latin typeface="+mj-lt"/>
                        </a:rPr>
                        <a:t>English offering</a:t>
                      </a:r>
                      <a:endParaRPr lang="en-US" sz="220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dirty="0">
                          <a:effectLst/>
                          <a:latin typeface="+mj-lt"/>
                        </a:rPr>
                        <a:t>239</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a:effectLst/>
                          <a:latin typeface="+mj-lt"/>
                        </a:rPr>
                        <a:t>130</a:t>
                      </a:r>
                      <a:endParaRPr lang="en-US" sz="220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54%</a:t>
                      </a:r>
                      <a:endParaRPr lang="en-US" sz="22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234517601"/>
                  </a:ext>
                </a:extLst>
              </a:tr>
              <a:tr h="712416">
                <a:tc>
                  <a:txBody>
                    <a:bodyPr/>
                    <a:lstStyle/>
                    <a:p>
                      <a:pPr marL="228600" marR="0" algn="ctr">
                        <a:spcBef>
                          <a:spcPts val="0"/>
                        </a:spcBef>
                        <a:spcAft>
                          <a:spcPts val="0"/>
                        </a:spcAft>
                      </a:pPr>
                      <a:r>
                        <a:rPr lang="en-US" sz="2200" dirty="0">
                          <a:effectLst/>
                          <a:latin typeface="+mj-lt"/>
                        </a:rPr>
                        <a:t>2022 – </a:t>
                      </a:r>
                      <a:br>
                        <a:rPr lang="en-US" sz="2200" dirty="0">
                          <a:effectLst/>
                          <a:latin typeface="+mj-lt"/>
                        </a:rPr>
                      </a:br>
                      <a:r>
                        <a:rPr lang="en-US" sz="2200" dirty="0">
                          <a:effectLst/>
                          <a:latin typeface="+mj-lt"/>
                        </a:rPr>
                        <a:t>Oct to Nov</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a:effectLst/>
                          <a:latin typeface="+mj-lt"/>
                        </a:rPr>
                        <a:t>French offering</a:t>
                      </a:r>
                      <a:endParaRPr lang="en-US" sz="220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dirty="0">
                          <a:effectLst/>
                          <a:latin typeface="+mj-lt"/>
                        </a:rPr>
                        <a:t>109</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en-US" sz="2200" dirty="0">
                          <a:effectLst/>
                          <a:latin typeface="+mj-lt"/>
                        </a:rPr>
                        <a:t>50</a:t>
                      </a:r>
                      <a:endParaRPr lang="en-US" sz="2200" dirty="0">
                        <a:effectLst/>
                        <a:latin typeface="+mj-lt"/>
                        <a:ea typeface="Calibri" panose="020F0502020204030204" pitchFamily="34" charset="0"/>
                      </a:endParaRPr>
                    </a:p>
                  </a:txBody>
                  <a:tcPr marL="68580" marR="68580" marT="0" marB="0" anchor="ctr"/>
                </a:tc>
                <a:tc>
                  <a:txBody>
                    <a:bodyPr/>
                    <a:lstStyle/>
                    <a:p>
                      <a:pPr marL="228600" marR="0" algn="ctr">
                        <a:spcBef>
                          <a:spcPts val="0"/>
                        </a:spcBef>
                        <a:spcAft>
                          <a:spcPts val="0"/>
                        </a:spcAft>
                      </a:pPr>
                      <a:r>
                        <a:rPr lang="fr-CA" sz="2200" dirty="0">
                          <a:effectLst/>
                          <a:latin typeface="+mj-lt"/>
                          <a:ea typeface="Calibri" panose="020F0502020204030204" pitchFamily="34" charset="0"/>
                        </a:rPr>
                        <a:t>45%</a:t>
                      </a:r>
                      <a:endParaRPr lang="en-US" sz="22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073296247"/>
                  </a:ext>
                </a:extLst>
              </a:tr>
            </a:tbl>
          </a:graphicData>
        </a:graphic>
      </p:graphicFrame>
    </p:spTree>
    <p:extLst>
      <p:ext uri="{BB962C8B-B14F-4D97-AF65-F5344CB8AC3E}">
        <p14:creationId xmlns:p14="http://schemas.microsoft.com/office/powerpoint/2010/main" val="262273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381000" y="228600"/>
            <a:ext cx="8458200" cy="495299"/>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ext uri="{D42A27DB-BD31-4B8C-83A1-F6EECF244321}">
                <p14:modId xmlns:p14="http://schemas.microsoft.com/office/powerpoint/2010/main" val="3867398868"/>
              </p:ext>
            </p:extLst>
          </p:nvPr>
        </p:nvGraphicFramePr>
        <p:xfrm>
          <a:off x="542924" y="998004"/>
          <a:ext cx="8296276"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2321522738"/>
              </p:ext>
            </p:extLst>
          </p:nvPr>
        </p:nvGraphicFramePr>
        <p:xfrm>
          <a:off x="542924" y="1005028"/>
          <a:ext cx="8296276"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103887" y="3584745"/>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616055" y="1683014"/>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560271" y="29053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40391" y="1439659"/>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97834" y="19688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
        <p:nvSpPr>
          <p:cNvPr id="5" name="Rectangle 4"/>
          <p:cNvSpPr/>
          <p:nvPr/>
        </p:nvSpPr>
        <p:spPr>
          <a:xfrm>
            <a:off x="5724128" y="5608290"/>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Tree>
    <p:extLst>
      <p:ext uri="{BB962C8B-B14F-4D97-AF65-F5344CB8AC3E}">
        <p14:creationId xmlns:p14="http://schemas.microsoft.com/office/powerpoint/2010/main" val="39322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3000</TotalTime>
  <Words>2586</Words>
  <Application>Microsoft Office PowerPoint</Application>
  <PresentationFormat>On-screen Show (4:3)</PresentationFormat>
  <Paragraphs>259</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PowerPoint Presentation</vt:lpstr>
      <vt:lpstr>Objective</vt:lpstr>
      <vt:lpstr>Agenda (not necessary in this order)</vt:lpstr>
      <vt:lpstr>Exercise – Exploring Mindfulness – Body Scan</vt:lpstr>
      <vt:lpstr>Mindful Change Leadership Development Program (MCLD) Goal</vt:lpstr>
      <vt:lpstr>Some Numbers about the program</vt:lpstr>
      <vt:lpstr>Map of Participation, 2022  English Offering</vt:lpstr>
      <vt:lpstr>Key Findings - MCLD English Program 2022</vt:lpstr>
      <vt:lpstr>MCLD Program Testimonials</vt:lpstr>
      <vt:lpstr>Exercise – Noticing</vt:lpstr>
      <vt:lpstr>Commitment, Program Overview &amp; FAQ</vt:lpstr>
      <vt:lpstr>What’s Needed For Success?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326</cp:revision>
  <dcterms:created xsi:type="dcterms:W3CDTF">2015-04-14T20:39:51Z</dcterms:created>
  <dcterms:modified xsi:type="dcterms:W3CDTF">2023-04-11T13:44:47Z</dcterms:modified>
</cp:coreProperties>
</file>