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notesSlides/notesSlide3.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notesSlides/notesSlide4.xml" ContentType="application/vnd.openxmlformats-officedocument.presentationml.notesSlide+xml"/>
  <Override PartName="/ppt/tags/tag48.xml" ContentType="application/vnd.openxmlformats-officedocument.presentationml.tags+xml"/>
  <Override PartName="/ppt/tags/tag49.xml" ContentType="application/vnd.openxmlformats-officedocument.presentationml.tags+xml"/>
  <Override PartName="/ppt/notesSlides/notesSlide5.xml" ContentType="application/vnd.openxmlformats-officedocument.presentationml.notesSlide+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notesSlides/notesSlide7.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23"/>
  </p:notesMasterIdLst>
  <p:sldIdLst>
    <p:sldId id="263" r:id="rId6"/>
    <p:sldId id="287" r:id="rId7"/>
    <p:sldId id="644" r:id="rId8"/>
    <p:sldId id="265" r:id="rId9"/>
    <p:sldId id="642" r:id="rId10"/>
    <p:sldId id="302" r:id="rId11"/>
    <p:sldId id="281" r:id="rId12"/>
    <p:sldId id="286" r:id="rId13"/>
    <p:sldId id="268" r:id="rId14"/>
    <p:sldId id="272" r:id="rId15"/>
    <p:sldId id="639" r:id="rId16"/>
    <p:sldId id="645" r:id="rId17"/>
    <p:sldId id="640" r:id="rId18"/>
    <p:sldId id="641" r:id="rId19"/>
    <p:sldId id="643" r:id="rId20"/>
    <p:sldId id="632" r:id="rId21"/>
    <p:sldId id="631"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AFB2103-7CE4-4FCB-1BEB-184025779762}" name="Deshaies, Benoit (he, il)" initials="BD" userId="S::bdeshaie@tbs-sct.gc.ca::efcfcf41-e50b-4426-91d1-0fe04cf424b0" providerId="AD"/>
  <p188:author id="{8C50C420-4016-F9AE-59E9-562A65C0BC76}" name="Hall, Dawn (she/her, elle)" initials="DH" userId="S::DAHALL@tbs-sct.gc.ca::857e4f71-cd06-436e-af23-9137fad2620d" providerId="AD"/>
  <p188:author id="{934EB260-FBAE-F8A1-8F91-FDF49B337C16}" name="Julien, Jelane" initials="JJ" userId="S::jjulien@tbs-sct.gc.ca::06141658-c775-41a7-a3eb-bd3741220b34" providerId="AD"/>
  <p188:author id="{CD23517F-D9F0-C544-A64E-9877A0FADDD1}" name="Dunn, Amy (she/her, elle)" initials="De" userId="S::adunn@tbs-sct.gc.ca::7ce7e582-ca8e-403d-9ed1-cf530250f70f" providerId="AD"/>
  <p188:author id="{C3938181-CEC1-3A20-B49A-66559C90AA8D}" name="Dam, Linda (she/her, elle)" initials="De" userId="S::ldam@tbs-sct.gc.ca::dd6e8728-f463-4935-8d68-c3b71cefe035" providerId="AD"/>
  <p188:author id="{8AE51B8D-F026-88B6-DDBE-BD5894811895}" name="Chiricosta, Kayla" initials="CK" userId="S::kchirico@tbs-sct.gc.ca::955e407a-b7d7-4f51-bd6f-57249bb39005" providerId="AD"/>
  <p188:author id="{4FAB64BA-795E-5720-DC03-DDD1667DA751}" name="Dam, Linda (she/her, elle)" initials="LD" userId="S::LDAM@tbs-sct.gc.ca::dd6e8728-f463-4935-8d68-c3b71cefe035" providerId="AD"/>
  <p188:author id="{718B60C0-8901-EA08-19D0-D3C3757D5670}" name="Dunn, Amy (she/her, elle)" initials="AD" userId="S::ADUNN@tbs-sct.gc.ca::7ce7e582-ca8e-403d-9ed1-cf530250f70f" providerId="AD"/>
  <p188:author id="{28FEB4DE-0B23-63F7-2698-109A5EC784F8}" name="Hall, Dawn (she/her, elle)" initials="He" userId="S::dahall@tbs-sct.gc.ca::857e4f71-cd06-436e-af23-9137fad2620d"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E97D54-0CE5-4891-8E82-F78A3EC741F7}" v="4" dt="2024-11-29T20:48:13.035"/>
    <p1510:client id="{46C461BF-4B51-42F5-B67C-A4B8C16FE249}" v="3" dt="2024-11-29T12:48:45.731"/>
    <p1510:client id="{8E79250D-7D58-4E20-8237-7A94FF286D20}" v="3" dt="2024-11-29T19:22:09.2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2" autoAdjust="0"/>
    <p:restoredTop sz="86460" autoAdjust="0"/>
  </p:normalViewPr>
  <p:slideViewPr>
    <p:cSldViewPr snapToGrid="0">
      <p:cViewPr varScale="1">
        <p:scale>
          <a:sx n="95" d="100"/>
          <a:sy n="95" d="100"/>
        </p:scale>
        <p:origin x="330" y="84"/>
      </p:cViewPr>
      <p:guideLst/>
    </p:cSldViewPr>
  </p:slideViewPr>
  <p:outlineViewPr>
    <p:cViewPr>
      <p:scale>
        <a:sx n="33" d="100"/>
        <a:sy n="33" d="100"/>
      </p:scale>
      <p:origin x="0" y="-1305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FA69C7-D08B-45BE-895F-9B1095B899A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BEF09911-3585-4A77-BE4F-7B8977AAADA5}">
      <dgm:prSet custT="1"/>
      <dgm:spPr/>
      <dgm:t>
        <a:bodyPr/>
        <a:lstStyle/>
        <a:p>
          <a:r>
            <a:rPr lang="fr-CA" sz="1200" dirty="0"/>
            <a:t>Manipuler ou tromper d’une manière qui modifie le comportement et entraîne des préjudices ou des répercussions sur l’autonomie individuelle et les libertés fondamentales.</a:t>
          </a:r>
        </a:p>
      </dgm:t>
    </dgm:pt>
    <dgm:pt modelId="{33A75C12-09D3-4901-A8DE-7F0C6D3C7283}" type="parTrans" cxnId="{085CDD70-469C-4390-97CE-744623A3CD4B}">
      <dgm:prSet/>
      <dgm:spPr/>
      <dgm:t>
        <a:bodyPr/>
        <a:lstStyle/>
        <a:p>
          <a:endParaRPr lang="en-US"/>
        </a:p>
      </dgm:t>
    </dgm:pt>
    <dgm:pt modelId="{80C24D6F-1619-4C00-9688-4995FD148582}" type="sibTrans" cxnId="{085CDD70-469C-4390-97CE-744623A3CD4B}">
      <dgm:prSet/>
      <dgm:spPr/>
      <dgm:t>
        <a:bodyPr/>
        <a:lstStyle/>
        <a:p>
          <a:endParaRPr lang="en-US"/>
        </a:p>
      </dgm:t>
    </dgm:pt>
    <dgm:pt modelId="{8440038E-B54E-4CD7-A92D-CBB06E510192}">
      <dgm:prSet custT="1"/>
      <dgm:spPr>
        <a:noFill/>
        <a:ln>
          <a:solidFill>
            <a:schemeClr val="accent1">
              <a:alpha val="90000"/>
            </a:schemeClr>
          </a:solidFill>
        </a:ln>
      </dgm:spPr>
      <dgm:t>
        <a:bodyPr/>
        <a:lstStyle/>
        <a:p>
          <a:pPr>
            <a:buFont typeface="Arial" panose="020B0604020202020204" pitchFamily="34" charset="0"/>
            <a:buChar char="•"/>
          </a:pPr>
          <a:r>
            <a:rPr lang="fr-CA" sz="1300"/>
            <a:t>L’utilisation de la technologie d’</a:t>
          </a:r>
          <a:r>
            <a:rPr lang="fr-CA" sz="1300" err="1"/>
            <a:t>hypertrucage</a:t>
          </a:r>
          <a:r>
            <a:rPr lang="fr-CA" sz="1300"/>
            <a:t> (</a:t>
          </a:r>
          <a:r>
            <a:rPr lang="fr-CA" sz="1300" err="1"/>
            <a:t>deepfake</a:t>
          </a:r>
          <a:r>
            <a:rPr lang="fr-CA" sz="1300"/>
            <a:t>) qui permet de diffuser de la mésinformation, de manipuler l’opinion publique et d’accentuer la polarisation.</a:t>
          </a:r>
        </a:p>
      </dgm:t>
    </dgm:pt>
    <dgm:pt modelId="{A4FBCB25-43D7-4BCB-8723-6DDADC14EA7E}" type="parTrans" cxnId="{BB0A119A-AEEA-459A-B9D7-8287B75A8B14}">
      <dgm:prSet/>
      <dgm:spPr/>
      <dgm:t>
        <a:bodyPr/>
        <a:lstStyle/>
        <a:p>
          <a:endParaRPr lang="en-US"/>
        </a:p>
      </dgm:t>
    </dgm:pt>
    <dgm:pt modelId="{43E2E4C8-B496-4F8F-B531-A683C06238EC}" type="sibTrans" cxnId="{BB0A119A-AEEA-459A-B9D7-8287B75A8B14}">
      <dgm:prSet/>
      <dgm:spPr/>
      <dgm:t>
        <a:bodyPr/>
        <a:lstStyle/>
        <a:p>
          <a:endParaRPr lang="en-US"/>
        </a:p>
      </dgm:t>
    </dgm:pt>
    <dgm:pt modelId="{0FCB5BB4-B362-4C3C-B02D-63C61FF42E13}">
      <dgm:prSet custT="1"/>
      <dgm:spPr/>
      <dgm:t>
        <a:bodyPr/>
        <a:lstStyle/>
        <a:p>
          <a:r>
            <a:rPr lang="fr-CA" sz="1200"/>
            <a:t>Évaluer ou classer les personnes d’une manière qui entraîne une censure ou une surveillance injustifiée ou qui porte atteinte à la liberté d’expression, à la vie privée et à l’autonomie.</a:t>
          </a:r>
        </a:p>
      </dgm:t>
    </dgm:pt>
    <dgm:pt modelId="{CE0C4ECE-C7D5-4F31-8011-ABF723509AD7}" type="parTrans" cxnId="{4C024ED7-0B49-449A-8CBD-4928CCF8FC66}">
      <dgm:prSet/>
      <dgm:spPr/>
      <dgm:t>
        <a:bodyPr/>
        <a:lstStyle/>
        <a:p>
          <a:endParaRPr lang="en-US"/>
        </a:p>
      </dgm:t>
    </dgm:pt>
    <dgm:pt modelId="{062E06BD-7381-4E39-B5D5-CC129B68C40D}" type="sibTrans" cxnId="{4C024ED7-0B49-449A-8CBD-4928CCF8FC66}">
      <dgm:prSet/>
      <dgm:spPr/>
      <dgm:t>
        <a:bodyPr/>
        <a:lstStyle/>
        <a:p>
          <a:endParaRPr lang="en-US"/>
        </a:p>
      </dgm:t>
    </dgm:pt>
    <dgm:pt modelId="{B38B1D97-BDE4-427D-9377-562A417E89CC}">
      <dgm:prSet custT="1"/>
      <dgm:spPr>
        <a:noFill/>
        <a:ln>
          <a:solidFill>
            <a:schemeClr val="accent1">
              <a:alpha val="90000"/>
            </a:schemeClr>
          </a:solidFill>
        </a:ln>
      </dgm:spPr>
      <dgm:t>
        <a:bodyPr/>
        <a:lstStyle/>
        <a:p>
          <a:pPr>
            <a:buFont typeface="Arial" panose="020B0604020202020204" pitchFamily="34" charset="0"/>
            <a:buChar char="•"/>
          </a:pPr>
          <a:r>
            <a:rPr lang="fr-CA" sz="1300"/>
            <a:t>Recueillir des données sur le comportement social et les caractéristiques personnelles déduites, prédites ou observées au fil du temps afin de créer un résultat qui influe sur la capacité des individus et des groupes à fonctionner dans la société. </a:t>
          </a:r>
        </a:p>
      </dgm:t>
    </dgm:pt>
    <dgm:pt modelId="{3939CB43-DC4D-447E-B6AC-154742C2531B}" type="parTrans" cxnId="{5588892E-DA54-4ADF-945E-730E329D8064}">
      <dgm:prSet/>
      <dgm:spPr/>
      <dgm:t>
        <a:bodyPr/>
        <a:lstStyle/>
        <a:p>
          <a:endParaRPr lang="en-US"/>
        </a:p>
      </dgm:t>
    </dgm:pt>
    <dgm:pt modelId="{06AD615A-B24D-4F01-91E2-55EC33DE69AE}" type="sibTrans" cxnId="{5588892E-DA54-4ADF-945E-730E329D8064}">
      <dgm:prSet/>
      <dgm:spPr/>
      <dgm:t>
        <a:bodyPr/>
        <a:lstStyle/>
        <a:p>
          <a:endParaRPr lang="en-US"/>
        </a:p>
      </dgm:t>
    </dgm:pt>
    <dgm:pt modelId="{7C62900D-E078-4700-9D35-5CABE9635D15}">
      <dgm:prSet custT="1"/>
      <dgm:spPr/>
      <dgm:t>
        <a:bodyPr/>
        <a:lstStyle/>
        <a:p>
          <a:r>
            <a:rPr lang="fr-CA" sz="1000"/>
            <a:t>Catégorisation biométrique pour déduire des renseignements personnels sur les personnes, tels que leur race, leur affiliation politique, leur religion, leur orientation sexuelle, leur identité et leur expression de genre et leur état de personne handicapée.</a:t>
          </a:r>
        </a:p>
      </dgm:t>
    </dgm:pt>
    <dgm:pt modelId="{1F24B3B1-BA5A-4FF6-9675-21EF44B2A5D0}" type="parTrans" cxnId="{A77112D5-C2F6-4AAC-B540-9E656F982D51}">
      <dgm:prSet/>
      <dgm:spPr/>
      <dgm:t>
        <a:bodyPr/>
        <a:lstStyle/>
        <a:p>
          <a:endParaRPr lang="en-US"/>
        </a:p>
      </dgm:t>
    </dgm:pt>
    <dgm:pt modelId="{2E3C3B88-DA77-4ECB-8F85-3FED80CAD940}" type="sibTrans" cxnId="{A77112D5-C2F6-4AAC-B540-9E656F982D51}">
      <dgm:prSet/>
      <dgm:spPr/>
      <dgm:t>
        <a:bodyPr/>
        <a:lstStyle/>
        <a:p>
          <a:endParaRPr lang="en-US"/>
        </a:p>
      </dgm:t>
    </dgm:pt>
    <dgm:pt modelId="{C4E1EEA6-32A4-40CD-BF89-F1D8A63140B6}">
      <dgm:prSet/>
      <dgm:spPr>
        <a:noFill/>
        <a:ln>
          <a:solidFill>
            <a:schemeClr val="accent1">
              <a:alpha val="90000"/>
            </a:schemeClr>
          </a:solidFill>
        </a:ln>
      </dgm:spPr>
      <dgm:t>
        <a:bodyPr/>
        <a:lstStyle/>
        <a:p>
          <a:pPr>
            <a:buFont typeface="Arial" panose="020B0604020202020204" pitchFamily="34" charset="0"/>
            <a:buChar char="•"/>
          </a:pPr>
          <a:r>
            <a:rPr lang="fr-CA"/>
            <a:t>Utilisation de caractéristiques physiques telles que la couleur des cheveux et des yeux pour déduire l’appartenance ethnique d’une personne.</a:t>
          </a:r>
        </a:p>
      </dgm:t>
    </dgm:pt>
    <dgm:pt modelId="{5747F8A9-D2F9-4FC5-833E-589F24AB779C}" type="parTrans" cxnId="{C77A2573-B21E-4F41-A8CD-0FB5F4B5D138}">
      <dgm:prSet/>
      <dgm:spPr/>
      <dgm:t>
        <a:bodyPr/>
        <a:lstStyle/>
        <a:p>
          <a:endParaRPr lang="en-US"/>
        </a:p>
      </dgm:t>
    </dgm:pt>
    <dgm:pt modelId="{7FB0F5E9-9860-43D4-99BD-CBB428F87245}" type="sibTrans" cxnId="{C77A2573-B21E-4F41-A8CD-0FB5F4B5D138}">
      <dgm:prSet/>
      <dgm:spPr/>
      <dgm:t>
        <a:bodyPr/>
        <a:lstStyle/>
        <a:p>
          <a:endParaRPr lang="en-US"/>
        </a:p>
      </dgm:t>
    </dgm:pt>
    <dgm:pt modelId="{E77EF61E-78F7-4AE8-80B2-C957E1666471}">
      <dgm:prSet custT="1"/>
      <dgm:spPr/>
      <dgm:t>
        <a:bodyPr/>
        <a:lstStyle/>
        <a:p>
          <a:r>
            <a:rPr lang="fr-CA" sz="1200"/>
            <a:t>Extraction non ciblée de données de reconnaissance faciale dans le but de créer ou d’élargir des bases de données.</a:t>
          </a:r>
        </a:p>
      </dgm:t>
    </dgm:pt>
    <dgm:pt modelId="{98F0939B-F196-457E-AF1F-66ADD0D128B6}" type="parTrans" cxnId="{9080A10A-80E5-4168-B2A8-7046AA95B2B5}">
      <dgm:prSet/>
      <dgm:spPr/>
      <dgm:t>
        <a:bodyPr/>
        <a:lstStyle/>
        <a:p>
          <a:endParaRPr lang="en-US"/>
        </a:p>
      </dgm:t>
    </dgm:pt>
    <dgm:pt modelId="{F10C414B-7899-4797-A506-30368D8ED9EE}" type="sibTrans" cxnId="{9080A10A-80E5-4168-B2A8-7046AA95B2B5}">
      <dgm:prSet/>
      <dgm:spPr/>
      <dgm:t>
        <a:bodyPr/>
        <a:lstStyle/>
        <a:p>
          <a:endParaRPr lang="en-US"/>
        </a:p>
      </dgm:t>
    </dgm:pt>
    <dgm:pt modelId="{D941D126-49E7-40B0-B429-BC4A9B65E641}">
      <dgm:prSet/>
      <dgm:spPr>
        <a:noFill/>
        <a:ln>
          <a:solidFill>
            <a:schemeClr val="accent1">
              <a:alpha val="90000"/>
            </a:schemeClr>
          </a:solidFill>
        </a:ln>
      </dgm:spPr>
      <dgm:t>
        <a:bodyPr/>
        <a:lstStyle/>
        <a:p>
          <a:pPr>
            <a:buFont typeface="Arial" panose="020B0604020202020204" pitchFamily="34" charset="0"/>
            <a:buChar char="•"/>
          </a:pPr>
          <a:r>
            <a:rPr lang="fr-CA"/>
            <a:t>Prise d’images accessibles au public à partir de l’internet à des fins de vérification de l'identité.</a:t>
          </a:r>
        </a:p>
      </dgm:t>
    </dgm:pt>
    <dgm:pt modelId="{2E40C199-B1F4-4BD9-B7F3-7360C5060951}" type="parTrans" cxnId="{F4B43A1B-3840-43E9-9D1E-219B0993FD22}">
      <dgm:prSet/>
      <dgm:spPr/>
      <dgm:t>
        <a:bodyPr/>
        <a:lstStyle/>
        <a:p>
          <a:endParaRPr lang="en-US"/>
        </a:p>
      </dgm:t>
    </dgm:pt>
    <dgm:pt modelId="{DE4CBD54-29D9-47D2-A54E-8147F18DEA39}" type="sibTrans" cxnId="{F4B43A1B-3840-43E9-9D1E-219B0993FD22}">
      <dgm:prSet/>
      <dgm:spPr/>
      <dgm:t>
        <a:bodyPr/>
        <a:lstStyle/>
        <a:p>
          <a:endParaRPr lang="en-US"/>
        </a:p>
      </dgm:t>
    </dgm:pt>
    <dgm:pt modelId="{51DCF9BE-39FA-4FC6-BC01-9E14843E3AFD}">
      <dgm:prSet custT="1"/>
      <dgm:spPr/>
      <dgm:t>
        <a:bodyPr/>
        <a:lstStyle/>
        <a:p>
          <a:r>
            <a:rPr lang="fr-CA" sz="1100"/>
            <a:t>Les systèmes d’identification biométrique en temps réel et à distance utilisés dans les espaces publics, avec des exceptions limitées lorsque le risque de préjudice est compensé par le bénéfice.</a:t>
          </a:r>
        </a:p>
      </dgm:t>
    </dgm:pt>
    <dgm:pt modelId="{384EC051-9CAA-4FE1-83F6-7410960DEB3F}" type="parTrans" cxnId="{8A65E351-E991-4A73-A181-0C6317FD909E}">
      <dgm:prSet/>
      <dgm:spPr/>
      <dgm:t>
        <a:bodyPr/>
        <a:lstStyle/>
        <a:p>
          <a:endParaRPr lang="en-US"/>
        </a:p>
      </dgm:t>
    </dgm:pt>
    <dgm:pt modelId="{24325AF7-786C-4AA7-A0AF-81414E6A6C4A}" type="sibTrans" cxnId="{8A65E351-E991-4A73-A181-0C6317FD909E}">
      <dgm:prSet/>
      <dgm:spPr/>
      <dgm:t>
        <a:bodyPr/>
        <a:lstStyle/>
        <a:p>
          <a:endParaRPr lang="en-US"/>
        </a:p>
      </dgm:t>
    </dgm:pt>
    <dgm:pt modelId="{C6BFF9A4-F097-4FA6-8AFC-2DDC049709C6}">
      <dgm:prSet/>
      <dgm:spPr>
        <a:noFill/>
        <a:ln>
          <a:solidFill>
            <a:schemeClr val="accent1">
              <a:alpha val="90000"/>
            </a:schemeClr>
          </a:solidFill>
        </a:ln>
      </dgm:spPr>
      <dgm:t>
        <a:bodyPr/>
        <a:lstStyle/>
        <a:p>
          <a:pPr>
            <a:buFont typeface="Arial" panose="020B0604020202020204" pitchFamily="34" charset="0"/>
            <a:buChar char="•"/>
          </a:pPr>
          <a:r>
            <a:rPr lang="fr-CA"/>
            <a:t>Utilisation de la reconnaissance faciale en temps réel pour identifier les personnes faisant l’objet d'une amende réglementaire.</a:t>
          </a:r>
        </a:p>
      </dgm:t>
    </dgm:pt>
    <dgm:pt modelId="{650497F7-27ED-455F-B886-EFEEAF477608}" type="parTrans" cxnId="{49F9D249-58AE-4638-A6BE-292A6AA614BF}">
      <dgm:prSet/>
      <dgm:spPr/>
      <dgm:t>
        <a:bodyPr/>
        <a:lstStyle/>
        <a:p>
          <a:endParaRPr lang="en-US"/>
        </a:p>
      </dgm:t>
    </dgm:pt>
    <dgm:pt modelId="{17905372-9237-46BC-9437-9C78C3E90FA4}" type="sibTrans" cxnId="{49F9D249-58AE-4638-A6BE-292A6AA614BF}">
      <dgm:prSet/>
      <dgm:spPr/>
      <dgm:t>
        <a:bodyPr/>
        <a:lstStyle/>
        <a:p>
          <a:endParaRPr lang="en-US"/>
        </a:p>
      </dgm:t>
    </dgm:pt>
    <dgm:pt modelId="{EC6365C1-BD37-487F-BD7C-67B714D10DAA}">
      <dgm:prSet custT="1"/>
      <dgm:spPr/>
      <dgm:t>
        <a:bodyPr/>
        <a:lstStyle/>
        <a:p>
          <a:r>
            <a:rPr lang="fr-CA" sz="1200"/>
            <a:t>Reconnaissance d’émotions</a:t>
          </a:r>
        </a:p>
      </dgm:t>
    </dgm:pt>
    <dgm:pt modelId="{693C0293-A9ED-4099-83B6-6DBE9E6D5D84}" type="parTrans" cxnId="{06A6CC44-4773-45B4-8277-626E08AFA02C}">
      <dgm:prSet/>
      <dgm:spPr/>
      <dgm:t>
        <a:bodyPr/>
        <a:lstStyle/>
        <a:p>
          <a:endParaRPr lang="en-US"/>
        </a:p>
      </dgm:t>
    </dgm:pt>
    <dgm:pt modelId="{BC5BD3E3-BE62-47C8-AD0A-6188C2A2C754}" type="sibTrans" cxnId="{06A6CC44-4773-45B4-8277-626E08AFA02C}">
      <dgm:prSet/>
      <dgm:spPr/>
      <dgm:t>
        <a:bodyPr/>
        <a:lstStyle/>
        <a:p>
          <a:endParaRPr lang="en-US"/>
        </a:p>
      </dgm:t>
    </dgm:pt>
    <dgm:pt modelId="{D8BFBFF9-04CC-4F4F-B11D-4E76E256704C}">
      <dgm:prSet/>
      <dgm:spPr>
        <a:noFill/>
        <a:ln>
          <a:solidFill>
            <a:schemeClr val="accent1">
              <a:alpha val="90000"/>
            </a:schemeClr>
          </a:solidFill>
        </a:ln>
      </dgm:spPr>
      <dgm:t>
        <a:bodyPr/>
        <a:lstStyle/>
        <a:p>
          <a:pPr rtl="0">
            <a:buFont typeface="Arial" panose="020B0604020202020204" pitchFamily="34" charset="0"/>
            <a:buChar char="•"/>
          </a:pPr>
          <a:r>
            <a:rPr lang="fr-CA"/>
            <a:t>S’appuyer sur l’IA pour déduire des émotions dans le but de déterminer les risques, les capacités ou les compétences, ou pour prendre une décision sans surveillance humaine.</a:t>
          </a:r>
        </a:p>
      </dgm:t>
    </dgm:pt>
    <dgm:pt modelId="{37F64D3F-67AC-4A3A-BC76-618B3627F29A}" type="parTrans" cxnId="{1AE5AAFD-A54A-46B5-98FC-2C4B14B593C6}">
      <dgm:prSet/>
      <dgm:spPr/>
      <dgm:t>
        <a:bodyPr/>
        <a:lstStyle/>
        <a:p>
          <a:endParaRPr lang="en-US"/>
        </a:p>
      </dgm:t>
    </dgm:pt>
    <dgm:pt modelId="{9789DD44-961E-419B-845E-E13664DAC5B7}" type="sibTrans" cxnId="{1AE5AAFD-A54A-46B5-98FC-2C4B14B593C6}">
      <dgm:prSet/>
      <dgm:spPr/>
      <dgm:t>
        <a:bodyPr/>
        <a:lstStyle/>
        <a:p>
          <a:endParaRPr lang="en-US"/>
        </a:p>
      </dgm:t>
    </dgm:pt>
    <dgm:pt modelId="{61B4A917-162D-419C-A1EA-A68E06824B13}">
      <dgm:prSet custT="1"/>
      <dgm:spPr/>
      <dgm:t>
        <a:bodyPr/>
        <a:lstStyle/>
        <a:p>
          <a:r>
            <a:rPr lang="fr-CA" sz="1100"/>
            <a:t>Déterminer le risque qu’une personne ou un groupe commette une infraction en se basant uniquement sur le profilage ou l’évaluation de leurs caractéristiques et traits de personnalité par l’IA</a:t>
          </a:r>
          <a:endParaRPr lang="fr-CA" sz="1200"/>
        </a:p>
      </dgm:t>
    </dgm:pt>
    <dgm:pt modelId="{9071C270-64C4-4C53-A547-0679286C8B39}" type="parTrans" cxnId="{DBAEE216-EC67-4A2F-BEDB-5024A3EEC766}">
      <dgm:prSet/>
      <dgm:spPr/>
      <dgm:t>
        <a:bodyPr/>
        <a:lstStyle/>
        <a:p>
          <a:endParaRPr lang="en-US"/>
        </a:p>
      </dgm:t>
    </dgm:pt>
    <dgm:pt modelId="{F9F866BE-7240-4981-84D9-99A00336C5DD}" type="sibTrans" cxnId="{DBAEE216-EC67-4A2F-BEDB-5024A3EEC766}">
      <dgm:prSet/>
      <dgm:spPr/>
      <dgm:t>
        <a:bodyPr/>
        <a:lstStyle/>
        <a:p>
          <a:endParaRPr lang="en-US"/>
        </a:p>
      </dgm:t>
    </dgm:pt>
    <dgm:pt modelId="{B0CA2A26-CD9A-4C36-9B4E-B58BBBC4785D}">
      <dgm:prSet custT="1"/>
      <dgm:spPr>
        <a:noFill/>
        <a:ln>
          <a:solidFill>
            <a:schemeClr val="accent1">
              <a:alpha val="90000"/>
            </a:schemeClr>
          </a:solidFill>
        </a:ln>
      </dgm:spPr>
      <dgm:t>
        <a:bodyPr/>
        <a:lstStyle/>
        <a:p>
          <a:pPr>
            <a:buFont typeface="Arial" panose="020B0604020202020204" pitchFamily="34" charset="0"/>
            <a:buChar char="•"/>
          </a:pPr>
          <a:r>
            <a:rPr lang="fr-FR" sz="1300" kern="1200">
              <a:solidFill>
                <a:prstClr val="black">
                  <a:hueOff val="0"/>
                  <a:satOff val="0"/>
                  <a:lumOff val="0"/>
                  <a:alphaOff val="0"/>
                </a:prstClr>
              </a:solidFill>
              <a:latin typeface="Aptos" panose="020B0004020202020204"/>
              <a:ea typeface="+mn-ea"/>
              <a:cs typeface="+mn-cs"/>
            </a:rPr>
            <a:t>Prendre les mesures de contrôle à propos d’individus en se basant uniquement sur le résultat de la probabilité de crime prédite par l'IA.</a:t>
          </a:r>
          <a:endParaRPr lang="fr-CA" sz="1300" kern="1200">
            <a:solidFill>
              <a:prstClr val="black">
                <a:hueOff val="0"/>
                <a:satOff val="0"/>
                <a:lumOff val="0"/>
                <a:alphaOff val="0"/>
              </a:prstClr>
            </a:solidFill>
            <a:latin typeface="Aptos" panose="020B0004020202020204"/>
            <a:ea typeface="+mn-ea"/>
            <a:cs typeface="+mn-cs"/>
          </a:endParaRPr>
        </a:p>
      </dgm:t>
    </dgm:pt>
    <dgm:pt modelId="{B491BB3C-FCEC-42BF-9FF8-58A496B42DEF}" type="parTrans" cxnId="{468AFF2A-D2AF-44BF-A4C2-3745A9600A2D}">
      <dgm:prSet/>
      <dgm:spPr/>
      <dgm:t>
        <a:bodyPr/>
        <a:lstStyle/>
        <a:p>
          <a:endParaRPr lang="en-US"/>
        </a:p>
      </dgm:t>
    </dgm:pt>
    <dgm:pt modelId="{211901EC-500E-4C00-9A3A-C42C72F86865}" type="sibTrans" cxnId="{468AFF2A-D2AF-44BF-A4C2-3745A9600A2D}">
      <dgm:prSet/>
      <dgm:spPr/>
      <dgm:t>
        <a:bodyPr/>
        <a:lstStyle/>
        <a:p>
          <a:endParaRPr lang="en-US"/>
        </a:p>
      </dgm:t>
    </dgm:pt>
    <dgm:pt modelId="{54392467-50D7-4E5D-89F8-DE29BEA2E75A}">
      <dgm:prSet custT="1"/>
      <dgm:spPr>
        <a:noFill/>
      </dgm:spPr>
      <dgm:t>
        <a:bodyPr/>
        <a:lstStyle/>
        <a:p>
          <a:r>
            <a:rPr lang="fr-CA" sz="1800" b="1">
              <a:solidFill>
                <a:schemeClr val="tx1"/>
              </a:solidFill>
            </a:rPr>
            <a:t>Utilisation inacceptable</a:t>
          </a:r>
        </a:p>
      </dgm:t>
    </dgm:pt>
    <dgm:pt modelId="{D3F1FFE4-CF88-42DE-A333-263A9E9B23E5}" type="parTrans" cxnId="{73D9F4E2-E947-4A88-A169-1C215E6C850B}">
      <dgm:prSet/>
      <dgm:spPr/>
      <dgm:t>
        <a:bodyPr/>
        <a:lstStyle/>
        <a:p>
          <a:endParaRPr lang="en-CA"/>
        </a:p>
      </dgm:t>
    </dgm:pt>
    <dgm:pt modelId="{655198BF-53BF-47C4-B1D9-E5AA98B0D8FC}" type="sibTrans" cxnId="{73D9F4E2-E947-4A88-A169-1C215E6C850B}">
      <dgm:prSet/>
      <dgm:spPr/>
      <dgm:t>
        <a:bodyPr/>
        <a:lstStyle/>
        <a:p>
          <a:endParaRPr lang="en-CA"/>
        </a:p>
      </dgm:t>
    </dgm:pt>
    <dgm:pt modelId="{EC73A61B-8A0C-4C18-9FBC-0B158ED11A54}">
      <dgm:prSet custT="1"/>
      <dgm:spPr>
        <a:noFill/>
        <a:ln>
          <a:noFill/>
        </a:ln>
      </dgm:spPr>
      <dgm:t>
        <a:bodyPr/>
        <a:lstStyle/>
        <a:p>
          <a:pPr algn="ctr">
            <a:buNone/>
          </a:pPr>
          <a:r>
            <a:rPr lang="fr-CA" sz="1800" b="1">
              <a:solidFill>
                <a:schemeClr val="tx1"/>
              </a:solidFill>
            </a:rPr>
            <a:t>Exemple de cas d’utilisations inacceptables</a:t>
          </a:r>
        </a:p>
      </dgm:t>
    </dgm:pt>
    <dgm:pt modelId="{5B15A450-B8A2-4433-97C6-49D224C03D5F}" type="parTrans" cxnId="{33C5382B-BB53-4E40-B27C-82934C1D8B18}">
      <dgm:prSet/>
      <dgm:spPr/>
      <dgm:t>
        <a:bodyPr/>
        <a:lstStyle/>
        <a:p>
          <a:endParaRPr lang="en-CA"/>
        </a:p>
      </dgm:t>
    </dgm:pt>
    <dgm:pt modelId="{EEEFB259-6A0A-4DA1-9428-170A2EDBBBE8}" type="sibTrans" cxnId="{33C5382B-BB53-4E40-B27C-82934C1D8B18}">
      <dgm:prSet/>
      <dgm:spPr/>
      <dgm:t>
        <a:bodyPr/>
        <a:lstStyle/>
        <a:p>
          <a:endParaRPr lang="en-CA"/>
        </a:p>
      </dgm:t>
    </dgm:pt>
    <dgm:pt modelId="{A1B111B4-B0F3-4713-BFBE-A149FBF0A3BB}" type="pres">
      <dgm:prSet presAssocID="{3BFA69C7-D08B-45BE-895F-9B1095B899A5}" presName="Name0" presStyleCnt="0">
        <dgm:presLayoutVars>
          <dgm:dir/>
          <dgm:animLvl val="lvl"/>
          <dgm:resizeHandles val="exact"/>
        </dgm:presLayoutVars>
      </dgm:prSet>
      <dgm:spPr/>
    </dgm:pt>
    <dgm:pt modelId="{947BCAD6-3EDF-4858-B680-070A20FAD6C0}" type="pres">
      <dgm:prSet presAssocID="{54392467-50D7-4E5D-89F8-DE29BEA2E75A}" presName="linNode" presStyleCnt="0"/>
      <dgm:spPr/>
    </dgm:pt>
    <dgm:pt modelId="{93CA792E-4C3B-4ACB-B07F-92122EDD1B4D}" type="pres">
      <dgm:prSet presAssocID="{54392467-50D7-4E5D-89F8-DE29BEA2E75A}" presName="parentText" presStyleLbl="node1" presStyleIdx="0" presStyleCnt="8" custScaleY="37497">
        <dgm:presLayoutVars>
          <dgm:chMax val="1"/>
          <dgm:bulletEnabled val="1"/>
        </dgm:presLayoutVars>
      </dgm:prSet>
      <dgm:spPr/>
    </dgm:pt>
    <dgm:pt modelId="{A30B0B0D-4725-43CF-929C-F964AAF1D1D9}" type="pres">
      <dgm:prSet presAssocID="{54392467-50D7-4E5D-89F8-DE29BEA2E75A}" presName="descendantText" presStyleLbl="alignAccFollowNode1" presStyleIdx="0" presStyleCnt="8" custScaleY="78882">
        <dgm:presLayoutVars>
          <dgm:bulletEnabled val="1"/>
        </dgm:presLayoutVars>
      </dgm:prSet>
      <dgm:spPr/>
    </dgm:pt>
    <dgm:pt modelId="{CE07232E-9C1C-42D6-907F-A0DCBA7E9104}" type="pres">
      <dgm:prSet presAssocID="{655198BF-53BF-47C4-B1D9-E5AA98B0D8FC}" presName="sp" presStyleCnt="0"/>
      <dgm:spPr/>
    </dgm:pt>
    <dgm:pt modelId="{EC08482F-4BFE-4A29-978B-136F4E7B531B}" type="pres">
      <dgm:prSet presAssocID="{BEF09911-3585-4A77-BE4F-7B8977AAADA5}" presName="linNode" presStyleCnt="0"/>
      <dgm:spPr/>
    </dgm:pt>
    <dgm:pt modelId="{FFD4F423-AD1D-4DCD-87D4-D26430E9D893}" type="pres">
      <dgm:prSet presAssocID="{BEF09911-3585-4A77-BE4F-7B8977AAADA5}" presName="parentText" presStyleLbl="node1" presStyleIdx="1" presStyleCnt="8" custScaleY="107188">
        <dgm:presLayoutVars>
          <dgm:chMax val="1"/>
          <dgm:bulletEnabled val="1"/>
        </dgm:presLayoutVars>
      </dgm:prSet>
      <dgm:spPr/>
    </dgm:pt>
    <dgm:pt modelId="{A1242558-8FD9-4300-ADFD-293C65978FC6}" type="pres">
      <dgm:prSet presAssocID="{BEF09911-3585-4A77-BE4F-7B8977AAADA5}" presName="descendantText" presStyleLbl="alignAccFollowNode1" presStyleIdx="1" presStyleCnt="8">
        <dgm:presLayoutVars>
          <dgm:bulletEnabled val="1"/>
        </dgm:presLayoutVars>
      </dgm:prSet>
      <dgm:spPr/>
    </dgm:pt>
    <dgm:pt modelId="{E5B8A4B9-C86F-451A-A53D-DD9A5B1B8EB6}" type="pres">
      <dgm:prSet presAssocID="{80C24D6F-1619-4C00-9688-4995FD148582}" presName="sp" presStyleCnt="0"/>
      <dgm:spPr/>
    </dgm:pt>
    <dgm:pt modelId="{890C2E23-229A-4849-985D-C7B4C4B340EA}" type="pres">
      <dgm:prSet presAssocID="{0FCB5BB4-B362-4C3C-B02D-63C61FF42E13}" presName="linNode" presStyleCnt="0"/>
      <dgm:spPr/>
    </dgm:pt>
    <dgm:pt modelId="{13EE1CAF-EA64-443D-8C9A-BDC14B04980E}" type="pres">
      <dgm:prSet presAssocID="{0FCB5BB4-B362-4C3C-B02D-63C61FF42E13}" presName="parentText" presStyleLbl="node1" presStyleIdx="2" presStyleCnt="8">
        <dgm:presLayoutVars>
          <dgm:chMax val="1"/>
          <dgm:bulletEnabled val="1"/>
        </dgm:presLayoutVars>
      </dgm:prSet>
      <dgm:spPr/>
    </dgm:pt>
    <dgm:pt modelId="{F26AE363-D4BB-4BE3-81D4-6F2390E38D07}" type="pres">
      <dgm:prSet presAssocID="{0FCB5BB4-B362-4C3C-B02D-63C61FF42E13}" presName="descendantText" presStyleLbl="alignAccFollowNode1" presStyleIdx="2" presStyleCnt="8">
        <dgm:presLayoutVars>
          <dgm:bulletEnabled val="1"/>
        </dgm:presLayoutVars>
      </dgm:prSet>
      <dgm:spPr/>
    </dgm:pt>
    <dgm:pt modelId="{EA1E1E12-D21A-4C92-8469-5E712E179EC4}" type="pres">
      <dgm:prSet presAssocID="{062E06BD-7381-4E39-B5D5-CC129B68C40D}" presName="sp" presStyleCnt="0"/>
      <dgm:spPr/>
    </dgm:pt>
    <dgm:pt modelId="{041053A7-B82A-4FCA-9178-F56C426D2E96}" type="pres">
      <dgm:prSet presAssocID="{7C62900D-E078-4700-9D35-5CABE9635D15}" presName="linNode" presStyleCnt="0"/>
      <dgm:spPr/>
    </dgm:pt>
    <dgm:pt modelId="{4AFB50AF-06F2-491E-ACCC-0440099A583E}" type="pres">
      <dgm:prSet presAssocID="{7C62900D-E078-4700-9D35-5CABE9635D15}" presName="parentText" presStyleLbl="node1" presStyleIdx="3" presStyleCnt="8">
        <dgm:presLayoutVars>
          <dgm:chMax val="1"/>
          <dgm:bulletEnabled val="1"/>
        </dgm:presLayoutVars>
      </dgm:prSet>
      <dgm:spPr/>
    </dgm:pt>
    <dgm:pt modelId="{6D37EA81-4C10-46C8-9210-EAD6A4888268}" type="pres">
      <dgm:prSet presAssocID="{7C62900D-E078-4700-9D35-5CABE9635D15}" presName="descendantText" presStyleLbl="alignAccFollowNode1" presStyleIdx="3" presStyleCnt="8">
        <dgm:presLayoutVars>
          <dgm:bulletEnabled val="1"/>
        </dgm:presLayoutVars>
      </dgm:prSet>
      <dgm:spPr/>
    </dgm:pt>
    <dgm:pt modelId="{67087095-6DAB-4BDD-815F-75BF63EC5716}" type="pres">
      <dgm:prSet presAssocID="{2E3C3B88-DA77-4ECB-8F85-3FED80CAD940}" presName="sp" presStyleCnt="0"/>
      <dgm:spPr/>
    </dgm:pt>
    <dgm:pt modelId="{5EC3CB36-6917-4D5F-9822-C370A5C2B2FB}" type="pres">
      <dgm:prSet presAssocID="{E77EF61E-78F7-4AE8-80B2-C957E1666471}" presName="linNode" presStyleCnt="0"/>
      <dgm:spPr/>
    </dgm:pt>
    <dgm:pt modelId="{ED1C073B-77E3-4F4E-A0EC-918545BDE2BE}" type="pres">
      <dgm:prSet presAssocID="{E77EF61E-78F7-4AE8-80B2-C957E1666471}" presName="parentText" presStyleLbl="node1" presStyleIdx="4" presStyleCnt="8">
        <dgm:presLayoutVars>
          <dgm:chMax val="1"/>
          <dgm:bulletEnabled val="1"/>
        </dgm:presLayoutVars>
      </dgm:prSet>
      <dgm:spPr/>
    </dgm:pt>
    <dgm:pt modelId="{C56C8BAE-F35F-46B6-931D-42BC30BC8788}" type="pres">
      <dgm:prSet presAssocID="{E77EF61E-78F7-4AE8-80B2-C957E1666471}" presName="descendantText" presStyleLbl="alignAccFollowNode1" presStyleIdx="4" presStyleCnt="8">
        <dgm:presLayoutVars>
          <dgm:bulletEnabled val="1"/>
        </dgm:presLayoutVars>
      </dgm:prSet>
      <dgm:spPr/>
    </dgm:pt>
    <dgm:pt modelId="{A1516EFB-8230-467F-B769-6AB37F8BD095}" type="pres">
      <dgm:prSet presAssocID="{F10C414B-7899-4797-A506-30368D8ED9EE}" presName="sp" presStyleCnt="0"/>
      <dgm:spPr/>
    </dgm:pt>
    <dgm:pt modelId="{BA33D492-6C96-4C1F-A838-FC06B84CDD72}" type="pres">
      <dgm:prSet presAssocID="{51DCF9BE-39FA-4FC6-BC01-9E14843E3AFD}" presName="linNode" presStyleCnt="0"/>
      <dgm:spPr/>
    </dgm:pt>
    <dgm:pt modelId="{F66AED57-3F6D-47ED-AD45-662C569CA1C7}" type="pres">
      <dgm:prSet presAssocID="{51DCF9BE-39FA-4FC6-BC01-9E14843E3AFD}" presName="parentText" presStyleLbl="node1" presStyleIdx="5" presStyleCnt="8">
        <dgm:presLayoutVars>
          <dgm:chMax val="1"/>
          <dgm:bulletEnabled val="1"/>
        </dgm:presLayoutVars>
      </dgm:prSet>
      <dgm:spPr/>
    </dgm:pt>
    <dgm:pt modelId="{FF072D19-5833-48A2-96EA-73607C258DEA}" type="pres">
      <dgm:prSet presAssocID="{51DCF9BE-39FA-4FC6-BC01-9E14843E3AFD}" presName="descendantText" presStyleLbl="alignAccFollowNode1" presStyleIdx="5" presStyleCnt="8">
        <dgm:presLayoutVars>
          <dgm:bulletEnabled val="1"/>
        </dgm:presLayoutVars>
      </dgm:prSet>
      <dgm:spPr/>
    </dgm:pt>
    <dgm:pt modelId="{71180012-EA21-42D0-8B1A-0EA12E2F7007}" type="pres">
      <dgm:prSet presAssocID="{24325AF7-786C-4AA7-A0AF-81414E6A6C4A}" presName="sp" presStyleCnt="0"/>
      <dgm:spPr/>
    </dgm:pt>
    <dgm:pt modelId="{AE7883AF-C84C-4B74-A6ED-57605D661821}" type="pres">
      <dgm:prSet presAssocID="{EC6365C1-BD37-487F-BD7C-67B714D10DAA}" presName="linNode" presStyleCnt="0"/>
      <dgm:spPr/>
    </dgm:pt>
    <dgm:pt modelId="{E18A7C1F-54EA-494A-86CF-2B2EBA712571}" type="pres">
      <dgm:prSet presAssocID="{EC6365C1-BD37-487F-BD7C-67B714D10DAA}" presName="parentText" presStyleLbl="node1" presStyleIdx="6" presStyleCnt="8">
        <dgm:presLayoutVars>
          <dgm:chMax val="1"/>
          <dgm:bulletEnabled val="1"/>
        </dgm:presLayoutVars>
      </dgm:prSet>
      <dgm:spPr/>
    </dgm:pt>
    <dgm:pt modelId="{B1486A58-498C-41FF-88B0-40D32FA15288}" type="pres">
      <dgm:prSet presAssocID="{EC6365C1-BD37-487F-BD7C-67B714D10DAA}" presName="descendantText" presStyleLbl="alignAccFollowNode1" presStyleIdx="6" presStyleCnt="8">
        <dgm:presLayoutVars>
          <dgm:bulletEnabled val="1"/>
        </dgm:presLayoutVars>
      </dgm:prSet>
      <dgm:spPr/>
    </dgm:pt>
    <dgm:pt modelId="{E1397FBD-2FA0-4CE5-B393-A9B0679B3B83}" type="pres">
      <dgm:prSet presAssocID="{BC5BD3E3-BE62-47C8-AD0A-6188C2A2C754}" presName="sp" presStyleCnt="0"/>
      <dgm:spPr/>
    </dgm:pt>
    <dgm:pt modelId="{162917DE-51C1-458B-B80A-1F2A16800DC5}" type="pres">
      <dgm:prSet presAssocID="{61B4A917-162D-419C-A1EA-A68E06824B13}" presName="linNode" presStyleCnt="0"/>
      <dgm:spPr/>
    </dgm:pt>
    <dgm:pt modelId="{74417B07-2CF5-4507-A8AE-050C583D253B}" type="pres">
      <dgm:prSet presAssocID="{61B4A917-162D-419C-A1EA-A68E06824B13}" presName="parentText" presStyleLbl="node1" presStyleIdx="7" presStyleCnt="8">
        <dgm:presLayoutVars>
          <dgm:chMax val="1"/>
          <dgm:bulletEnabled val="1"/>
        </dgm:presLayoutVars>
      </dgm:prSet>
      <dgm:spPr/>
    </dgm:pt>
    <dgm:pt modelId="{AC10A1E6-FFD5-4DBC-A2CA-96F39252EC73}" type="pres">
      <dgm:prSet presAssocID="{61B4A917-162D-419C-A1EA-A68E06824B13}" presName="descendantText" presStyleLbl="alignAccFollowNode1" presStyleIdx="7" presStyleCnt="8">
        <dgm:presLayoutVars>
          <dgm:bulletEnabled val="1"/>
        </dgm:presLayoutVars>
      </dgm:prSet>
      <dgm:spPr/>
    </dgm:pt>
  </dgm:ptLst>
  <dgm:cxnLst>
    <dgm:cxn modelId="{D2A33901-0A34-408C-BD62-D8273164B629}" type="presOf" srcId="{0FCB5BB4-B362-4C3C-B02D-63C61FF42E13}" destId="{13EE1CAF-EA64-443D-8C9A-BDC14B04980E}" srcOrd="0" destOrd="0" presId="urn:microsoft.com/office/officeart/2005/8/layout/vList5"/>
    <dgm:cxn modelId="{9080A10A-80E5-4168-B2A8-7046AA95B2B5}" srcId="{3BFA69C7-D08B-45BE-895F-9B1095B899A5}" destId="{E77EF61E-78F7-4AE8-80B2-C957E1666471}" srcOrd="4" destOrd="0" parTransId="{98F0939B-F196-457E-AF1F-66ADD0D128B6}" sibTransId="{F10C414B-7899-4797-A506-30368D8ED9EE}"/>
    <dgm:cxn modelId="{9D9CA015-7126-4173-A8E1-32AE8B47BBD3}" type="presOf" srcId="{EC6365C1-BD37-487F-BD7C-67B714D10DAA}" destId="{E18A7C1F-54EA-494A-86CF-2B2EBA712571}" srcOrd="0" destOrd="0" presId="urn:microsoft.com/office/officeart/2005/8/layout/vList5"/>
    <dgm:cxn modelId="{6CD1C216-0351-4203-A225-D6418DF71A11}" type="presOf" srcId="{D8BFBFF9-04CC-4F4F-B11D-4E76E256704C}" destId="{B1486A58-498C-41FF-88B0-40D32FA15288}" srcOrd="0" destOrd="0" presId="urn:microsoft.com/office/officeart/2005/8/layout/vList5"/>
    <dgm:cxn modelId="{DBAEE216-EC67-4A2F-BEDB-5024A3EEC766}" srcId="{3BFA69C7-D08B-45BE-895F-9B1095B899A5}" destId="{61B4A917-162D-419C-A1EA-A68E06824B13}" srcOrd="7" destOrd="0" parTransId="{9071C270-64C4-4C53-A547-0679286C8B39}" sibTransId="{F9F866BE-7240-4981-84D9-99A00336C5DD}"/>
    <dgm:cxn modelId="{F4B43A1B-3840-43E9-9D1E-219B0993FD22}" srcId="{E77EF61E-78F7-4AE8-80B2-C957E1666471}" destId="{D941D126-49E7-40B0-B429-BC4A9B65E641}" srcOrd="0" destOrd="0" parTransId="{2E40C199-B1F4-4BD9-B7F3-7360C5060951}" sibTransId="{DE4CBD54-29D9-47D2-A54E-8147F18DEA39}"/>
    <dgm:cxn modelId="{D7165A21-4EF0-4124-AB57-AB0D10E77B6A}" type="presOf" srcId="{BEF09911-3585-4A77-BE4F-7B8977AAADA5}" destId="{FFD4F423-AD1D-4DCD-87D4-D26430E9D893}" srcOrd="0" destOrd="0" presId="urn:microsoft.com/office/officeart/2005/8/layout/vList5"/>
    <dgm:cxn modelId="{468AFF2A-D2AF-44BF-A4C2-3745A9600A2D}" srcId="{61B4A917-162D-419C-A1EA-A68E06824B13}" destId="{B0CA2A26-CD9A-4C36-9B4E-B58BBBC4785D}" srcOrd="0" destOrd="0" parTransId="{B491BB3C-FCEC-42BF-9FF8-58A496B42DEF}" sibTransId="{211901EC-500E-4C00-9A3A-C42C72F86865}"/>
    <dgm:cxn modelId="{33C5382B-BB53-4E40-B27C-82934C1D8B18}" srcId="{54392467-50D7-4E5D-89F8-DE29BEA2E75A}" destId="{EC73A61B-8A0C-4C18-9FBC-0B158ED11A54}" srcOrd="0" destOrd="0" parTransId="{5B15A450-B8A2-4433-97C6-49D224C03D5F}" sibTransId="{EEEFB259-6A0A-4DA1-9428-170A2EDBBBE8}"/>
    <dgm:cxn modelId="{5588892E-DA54-4ADF-945E-730E329D8064}" srcId="{0FCB5BB4-B362-4C3C-B02D-63C61FF42E13}" destId="{B38B1D97-BDE4-427D-9377-562A417E89CC}" srcOrd="0" destOrd="0" parTransId="{3939CB43-DC4D-447E-B6AC-154742C2531B}" sibTransId="{06AD615A-B24D-4F01-91E2-55EC33DE69AE}"/>
    <dgm:cxn modelId="{06A6CC44-4773-45B4-8277-626E08AFA02C}" srcId="{3BFA69C7-D08B-45BE-895F-9B1095B899A5}" destId="{EC6365C1-BD37-487F-BD7C-67B714D10DAA}" srcOrd="6" destOrd="0" parTransId="{693C0293-A9ED-4099-83B6-6DBE9E6D5D84}" sibTransId="{BC5BD3E3-BE62-47C8-AD0A-6188C2A2C754}"/>
    <dgm:cxn modelId="{7B2F7047-EACE-40A2-8367-40269195F705}" type="presOf" srcId="{C6BFF9A4-F097-4FA6-8AFC-2DDC049709C6}" destId="{FF072D19-5833-48A2-96EA-73607C258DEA}" srcOrd="0" destOrd="0" presId="urn:microsoft.com/office/officeart/2005/8/layout/vList5"/>
    <dgm:cxn modelId="{5EEA2B48-D269-4CE5-9BD7-D1C8ED96C7F6}" type="presOf" srcId="{EC73A61B-8A0C-4C18-9FBC-0B158ED11A54}" destId="{A30B0B0D-4725-43CF-929C-F964AAF1D1D9}" srcOrd="0" destOrd="0" presId="urn:microsoft.com/office/officeart/2005/8/layout/vList5"/>
    <dgm:cxn modelId="{49F9D249-58AE-4638-A6BE-292A6AA614BF}" srcId="{51DCF9BE-39FA-4FC6-BC01-9E14843E3AFD}" destId="{C6BFF9A4-F097-4FA6-8AFC-2DDC049709C6}" srcOrd="0" destOrd="0" parTransId="{650497F7-27ED-455F-B886-EFEEAF477608}" sibTransId="{17905372-9237-46BC-9437-9C78C3E90FA4}"/>
    <dgm:cxn modelId="{085CDD70-469C-4390-97CE-744623A3CD4B}" srcId="{3BFA69C7-D08B-45BE-895F-9B1095B899A5}" destId="{BEF09911-3585-4A77-BE4F-7B8977AAADA5}" srcOrd="1" destOrd="0" parTransId="{33A75C12-09D3-4901-A8DE-7F0C6D3C7283}" sibTransId="{80C24D6F-1619-4C00-9688-4995FD148582}"/>
    <dgm:cxn modelId="{8A65E351-E991-4A73-A181-0C6317FD909E}" srcId="{3BFA69C7-D08B-45BE-895F-9B1095B899A5}" destId="{51DCF9BE-39FA-4FC6-BC01-9E14843E3AFD}" srcOrd="5" destOrd="0" parTransId="{384EC051-9CAA-4FE1-83F6-7410960DEB3F}" sibTransId="{24325AF7-786C-4AA7-A0AF-81414E6A6C4A}"/>
    <dgm:cxn modelId="{C77A2573-B21E-4F41-A8CD-0FB5F4B5D138}" srcId="{7C62900D-E078-4700-9D35-5CABE9635D15}" destId="{C4E1EEA6-32A4-40CD-BF89-F1D8A63140B6}" srcOrd="0" destOrd="0" parTransId="{5747F8A9-D2F9-4FC5-833E-589F24AB779C}" sibTransId="{7FB0F5E9-9860-43D4-99BD-CBB428F87245}"/>
    <dgm:cxn modelId="{634EED74-8C04-44C8-B241-6673D24B237F}" type="presOf" srcId="{51DCF9BE-39FA-4FC6-BC01-9E14843E3AFD}" destId="{F66AED57-3F6D-47ED-AD45-662C569CA1C7}" srcOrd="0" destOrd="0" presId="urn:microsoft.com/office/officeart/2005/8/layout/vList5"/>
    <dgm:cxn modelId="{78F9DE75-D1D9-4775-98B4-E25106A0D534}" type="presOf" srcId="{61B4A917-162D-419C-A1EA-A68E06824B13}" destId="{74417B07-2CF5-4507-A8AE-050C583D253B}" srcOrd="0" destOrd="0" presId="urn:microsoft.com/office/officeart/2005/8/layout/vList5"/>
    <dgm:cxn modelId="{412E187F-131D-44F9-A146-F481B9BE6F19}" type="presOf" srcId="{E77EF61E-78F7-4AE8-80B2-C957E1666471}" destId="{ED1C073B-77E3-4F4E-A0EC-918545BDE2BE}" srcOrd="0" destOrd="0" presId="urn:microsoft.com/office/officeart/2005/8/layout/vList5"/>
    <dgm:cxn modelId="{BB0A119A-AEEA-459A-B9D7-8287B75A8B14}" srcId="{BEF09911-3585-4A77-BE4F-7B8977AAADA5}" destId="{8440038E-B54E-4CD7-A92D-CBB06E510192}" srcOrd="0" destOrd="0" parTransId="{A4FBCB25-43D7-4BCB-8723-6DDADC14EA7E}" sibTransId="{43E2E4C8-B496-4F8F-B531-A683C06238EC}"/>
    <dgm:cxn modelId="{0F4320A5-4EDE-49F3-B130-78BBA7023914}" type="presOf" srcId="{54392467-50D7-4E5D-89F8-DE29BEA2E75A}" destId="{93CA792E-4C3B-4ACB-B07F-92122EDD1B4D}" srcOrd="0" destOrd="0" presId="urn:microsoft.com/office/officeart/2005/8/layout/vList5"/>
    <dgm:cxn modelId="{8FD19CAA-C9F6-464D-8E01-3E7BB969B048}" type="presOf" srcId="{B38B1D97-BDE4-427D-9377-562A417E89CC}" destId="{F26AE363-D4BB-4BE3-81D4-6F2390E38D07}" srcOrd="0" destOrd="0" presId="urn:microsoft.com/office/officeart/2005/8/layout/vList5"/>
    <dgm:cxn modelId="{3ADBDDB7-CB9C-45AB-B9F3-445A86825AD5}" type="presOf" srcId="{B0CA2A26-CD9A-4C36-9B4E-B58BBBC4785D}" destId="{AC10A1E6-FFD5-4DBC-A2CA-96F39252EC73}" srcOrd="0" destOrd="0" presId="urn:microsoft.com/office/officeart/2005/8/layout/vList5"/>
    <dgm:cxn modelId="{1CF981BB-6900-460E-B00F-E5D5662A72A9}" type="presOf" srcId="{D941D126-49E7-40B0-B429-BC4A9B65E641}" destId="{C56C8BAE-F35F-46B6-931D-42BC30BC8788}" srcOrd="0" destOrd="0" presId="urn:microsoft.com/office/officeart/2005/8/layout/vList5"/>
    <dgm:cxn modelId="{5E9F4ABC-8C45-4ED4-A4F5-E8739CFF5A48}" type="presOf" srcId="{C4E1EEA6-32A4-40CD-BF89-F1D8A63140B6}" destId="{6D37EA81-4C10-46C8-9210-EAD6A4888268}" srcOrd="0" destOrd="0" presId="urn:microsoft.com/office/officeart/2005/8/layout/vList5"/>
    <dgm:cxn modelId="{604026CA-9466-448C-BEED-BA39FA722312}" type="presOf" srcId="{7C62900D-E078-4700-9D35-5CABE9635D15}" destId="{4AFB50AF-06F2-491E-ACCC-0440099A583E}" srcOrd="0" destOrd="0" presId="urn:microsoft.com/office/officeart/2005/8/layout/vList5"/>
    <dgm:cxn modelId="{529F4AD3-167B-4B8D-8DE8-61F53664C7C9}" type="presOf" srcId="{8440038E-B54E-4CD7-A92D-CBB06E510192}" destId="{A1242558-8FD9-4300-ADFD-293C65978FC6}" srcOrd="0" destOrd="0" presId="urn:microsoft.com/office/officeart/2005/8/layout/vList5"/>
    <dgm:cxn modelId="{A77112D5-C2F6-4AAC-B540-9E656F982D51}" srcId="{3BFA69C7-D08B-45BE-895F-9B1095B899A5}" destId="{7C62900D-E078-4700-9D35-5CABE9635D15}" srcOrd="3" destOrd="0" parTransId="{1F24B3B1-BA5A-4FF6-9675-21EF44B2A5D0}" sibTransId="{2E3C3B88-DA77-4ECB-8F85-3FED80CAD940}"/>
    <dgm:cxn modelId="{4C024ED7-0B49-449A-8CBD-4928CCF8FC66}" srcId="{3BFA69C7-D08B-45BE-895F-9B1095B899A5}" destId="{0FCB5BB4-B362-4C3C-B02D-63C61FF42E13}" srcOrd="2" destOrd="0" parTransId="{CE0C4ECE-C7D5-4F31-8011-ABF723509AD7}" sibTransId="{062E06BD-7381-4E39-B5D5-CC129B68C40D}"/>
    <dgm:cxn modelId="{73D9F4E2-E947-4A88-A169-1C215E6C850B}" srcId="{3BFA69C7-D08B-45BE-895F-9B1095B899A5}" destId="{54392467-50D7-4E5D-89F8-DE29BEA2E75A}" srcOrd="0" destOrd="0" parTransId="{D3F1FFE4-CF88-42DE-A333-263A9E9B23E5}" sibTransId="{655198BF-53BF-47C4-B1D9-E5AA98B0D8FC}"/>
    <dgm:cxn modelId="{7EFDD7E8-C3DA-4499-AAE4-1C1036430387}" type="presOf" srcId="{3BFA69C7-D08B-45BE-895F-9B1095B899A5}" destId="{A1B111B4-B0F3-4713-BFBE-A149FBF0A3BB}" srcOrd="0" destOrd="0" presId="urn:microsoft.com/office/officeart/2005/8/layout/vList5"/>
    <dgm:cxn modelId="{1AE5AAFD-A54A-46B5-98FC-2C4B14B593C6}" srcId="{EC6365C1-BD37-487F-BD7C-67B714D10DAA}" destId="{D8BFBFF9-04CC-4F4F-B11D-4E76E256704C}" srcOrd="0" destOrd="0" parTransId="{37F64D3F-67AC-4A3A-BC76-618B3627F29A}" sibTransId="{9789DD44-961E-419B-845E-E13664DAC5B7}"/>
    <dgm:cxn modelId="{6E087841-1F8C-4CC2-937E-FFCE4C78901E}" type="presParOf" srcId="{A1B111B4-B0F3-4713-BFBE-A149FBF0A3BB}" destId="{947BCAD6-3EDF-4858-B680-070A20FAD6C0}" srcOrd="0" destOrd="0" presId="urn:microsoft.com/office/officeart/2005/8/layout/vList5"/>
    <dgm:cxn modelId="{065E0931-05D1-48A2-BB67-4DE2557C0C0C}" type="presParOf" srcId="{947BCAD6-3EDF-4858-B680-070A20FAD6C0}" destId="{93CA792E-4C3B-4ACB-B07F-92122EDD1B4D}" srcOrd="0" destOrd="0" presId="urn:microsoft.com/office/officeart/2005/8/layout/vList5"/>
    <dgm:cxn modelId="{31701F56-0899-4BF0-B105-1EB9F77F4773}" type="presParOf" srcId="{947BCAD6-3EDF-4858-B680-070A20FAD6C0}" destId="{A30B0B0D-4725-43CF-929C-F964AAF1D1D9}" srcOrd="1" destOrd="0" presId="urn:microsoft.com/office/officeart/2005/8/layout/vList5"/>
    <dgm:cxn modelId="{81914302-387E-422F-B0EC-20D7605EA92A}" type="presParOf" srcId="{A1B111B4-B0F3-4713-BFBE-A149FBF0A3BB}" destId="{CE07232E-9C1C-42D6-907F-A0DCBA7E9104}" srcOrd="1" destOrd="0" presId="urn:microsoft.com/office/officeart/2005/8/layout/vList5"/>
    <dgm:cxn modelId="{E076B6D2-8C9B-4DB1-8636-B28030801074}" type="presParOf" srcId="{A1B111B4-B0F3-4713-BFBE-A149FBF0A3BB}" destId="{EC08482F-4BFE-4A29-978B-136F4E7B531B}" srcOrd="2" destOrd="0" presId="urn:microsoft.com/office/officeart/2005/8/layout/vList5"/>
    <dgm:cxn modelId="{CFCC31E2-67A2-4732-A4E1-195BFEF7E7D4}" type="presParOf" srcId="{EC08482F-4BFE-4A29-978B-136F4E7B531B}" destId="{FFD4F423-AD1D-4DCD-87D4-D26430E9D893}" srcOrd="0" destOrd="0" presId="urn:microsoft.com/office/officeart/2005/8/layout/vList5"/>
    <dgm:cxn modelId="{08498326-061E-43CB-BA4B-B7D134C055F1}" type="presParOf" srcId="{EC08482F-4BFE-4A29-978B-136F4E7B531B}" destId="{A1242558-8FD9-4300-ADFD-293C65978FC6}" srcOrd="1" destOrd="0" presId="urn:microsoft.com/office/officeart/2005/8/layout/vList5"/>
    <dgm:cxn modelId="{C0B90159-BDED-4D98-B43A-A06B0AC0FD3A}" type="presParOf" srcId="{A1B111B4-B0F3-4713-BFBE-A149FBF0A3BB}" destId="{E5B8A4B9-C86F-451A-A53D-DD9A5B1B8EB6}" srcOrd="3" destOrd="0" presId="urn:microsoft.com/office/officeart/2005/8/layout/vList5"/>
    <dgm:cxn modelId="{FD78BB2A-B2B4-4239-9EEB-DEB8F2142443}" type="presParOf" srcId="{A1B111B4-B0F3-4713-BFBE-A149FBF0A3BB}" destId="{890C2E23-229A-4849-985D-C7B4C4B340EA}" srcOrd="4" destOrd="0" presId="urn:microsoft.com/office/officeart/2005/8/layout/vList5"/>
    <dgm:cxn modelId="{3C2BBAA4-05E3-4C90-A74C-491BC707161B}" type="presParOf" srcId="{890C2E23-229A-4849-985D-C7B4C4B340EA}" destId="{13EE1CAF-EA64-443D-8C9A-BDC14B04980E}" srcOrd="0" destOrd="0" presId="urn:microsoft.com/office/officeart/2005/8/layout/vList5"/>
    <dgm:cxn modelId="{10D0C3B2-8073-4A76-B2C7-4C1D1D465D04}" type="presParOf" srcId="{890C2E23-229A-4849-985D-C7B4C4B340EA}" destId="{F26AE363-D4BB-4BE3-81D4-6F2390E38D07}" srcOrd="1" destOrd="0" presId="urn:microsoft.com/office/officeart/2005/8/layout/vList5"/>
    <dgm:cxn modelId="{00CB8769-C11F-4B60-80A1-5060ECA1866C}" type="presParOf" srcId="{A1B111B4-B0F3-4713-BFBE-A149FBF0A3BB}" destId="{EA1E1E12-D21A-4C92-8469-5E712E179EC4}" srcOrd="5" destOrd="0" presId="urn:microsoft.com/office/officeart/2005/8/layout/vList5"/>
    <dgm:cxn modelId="{46D8764F-2529-4BC2-A53B-0D6AEA3B58B9}" type="presParOf" srcId="{A1B111B4-B0F3-4713-BFBE-A149FBF0A3BB}" destId="{041053A7-B82A-4FCA-9178-F56C426D2E96}" srcOrd="6" destOrd="0" presId="urn:microsoft.com/office/officeart/2005/8/layout/vList5"/>
    <dgm:cxn modelId="{EF61E59A-ED60-4513-8C73-C8298ED7A3DF}" type="presParOf" srcId="{041053A7-B82A-4FCA-9178-F56C426D2E96}" destId="{4AFB50AF-06F2-491E-ACCC-0440099A583E}" srcOrd="0" destOrd="0" presId="urn:microsoft.com/office/officeart/2005/8/layout/vList5"/>
    <dgm:cxn modelId="{AA48647A-51A3-4284-9102-66B93E5CC4AB}" type="presParOf" srcId="{041053A7-B82A-4FCA-9178-F56C426D2E96}" destId="{6D37EA81-4C10-46C8-9210-EAD6A4888268}" srcOrd="1" destOrd="0" presId="urn:microsoft.com/office/officeart/2005/8/layout/vList5"/>
    <dgm:cxn modelId="{6501320A-B045-46F0-A476-D5825D3226DE}" type="presParOf" srcId="{A1B111B4-B0F3-4713-BFBE-A149FBF0A3BB}" destId="{67087095-6DAB-4BDD-815F-75BF63EC5716}" srcOrd="7" destOrd="0" presId="urn:microsoft.com/office/officeart/2005/8/layout/vList5"/>
    <dgm:cxn modelId="{4FEF65CB-5AA8-49F7-81FB-115F4F6C60B5}" type="presParOf" srcId="{A1B111B4-B0F3-4713-BFBE-A149FBF0A3BB}" destId="{5EC3CB36-6917-4D5F-9822-C370A5C2B2FB}" srcOrd="8" destOrd="0" presId="urn:microsoft.com/office/officeart/2005/8/layout/vList5"/>
    <dgm:cxn modelId="{D323E5B2-01B9-480E-BCA0-968604B41FF0}" type="presParOf" srcId="{5EC3CB36-6917-4D5F-9822-C370A5C2B2FB}" destId="{ED1C073B-77E3-4F4E-A0EC-918545BDE2BE}" srcOrd="0" destOrd="0" presId="urn:microsoft.com/office/officeart/2005/8/layout/vList5"/>
    <dgm:cxn modelId="{0C96DE1B-DC6B-40D6-B12B-2EDBD651CFFB}" type="presParOf" srcId="{5EC3CB36-6917-4D5F-9822-C370A5C2B2FB}" destId="{C56C8BAE-F35F-46B6-931D-42BC30BC8788}" srcOrd="1" destOrd="0" presId="urn:microsoft.com/office/officeart/2005/8/layout/vList5"/>
    <dgm:cxn modelId="{93B8C942-01BD-432E-BAB4-BAF6EFDF0F58}" type="presParOf" srcId="{A1B111B4-B0F3-4713-BFBE-A149FBF0A3BB}" destId="{A1516EFB-8230-467F-B769-6AB37F8BD095}" srcOrd="9" destOrd="0" presId="urn:microsoft.com/office/officeart/2005/8/layout/vList5"/>
    <dgm:cxn modelId="{A4E097F3-BF96-46F7-A868-31CCF9091046}" type="presParOf" srcId="{A1B111B4-B0F3-4713-BFBE-A149FBF0A3BB}" destId="{BA33D492-6C96-4C1F-A838-FC06B84CDD72}" srcOrd="10" destOrd="0" presId="urn:microsoft.com/office/officeart/2005/8/layout/vList5"/>
    <dgm:cxn modelId="{162E5137-4330-4524-A127-2309D16BEF9E}" type="presParOf" srcId="{BA33D492-6C96-4C1F-A838-FC06B84CDD72}" destId="{F66AED57-3F6D-47ED-AD45-662C569CA1C7}" srcOrd="0" destOrd="0" presId="urn:microsoft.com/office/officeart/2005/8/layout/vList5"/>
    <dgm:cxn modelId="{3B05EB16-032B-41B6-8BB7-2BD89F2B8403}" type="presParOf" srcId="{BA33D492-6C96-4C1F-A838-FC06B84CDD72}" destId="{FF072D19-5833-48A2-96EA-73607C258DEA}" srcOrd="1" destOrd="0" presId="urn:microsoft.com/office/officeart/2005/8/layout/vList5"/>
    <dgm:cxn modelId="{2BC924BA-9F51-4ED3-8D2D-B17ABC853207}" type="presParOf" srcId="{A1B111B4-B0F3-4713-BFBE-A149FBF0A3BB}" destId="{71180012-EA21-42D0-8B1A-0EA12E2F7007}" srcOrd="11" destOrd="0" presId="urn:microsoft.com/office/officeart/2005/8/layout/vList5"/>
    <dgm:cxn modelId="{32B0E360-7D21-4C51-9BED-C8F492697AB6}" type="presParOf" srcId="{A1B111B4-B0F3-4713-BFBE-A149FBF0A3BB}" destId="{AE7883AF-C84C-4B74-A6ED-57605D661821}" srcOrd="12" destOrd="0" presId="urn:microsoft.com/office/officeart/2005/8/layout/vList5"/>
    <dgm:cxn modelId="{CEDC3342-B06F-461A-847D-F68881BA97A3}" type="presParOf" srcId="{AE7883AF-C84C-4B74-A6ED-57605D661821}" destId="{E18A7C1F-54EA-494A-86CF-2B2EBA712571}" srcOrd="0" destOrd="0" presId="urn:microsoft.com/office/officeart/2005/8/layout/vList5"/>
    <dgm:cxn modelId="{9A8BDCBD-24D9-4EAF-BA51-785C4742384E}" type="presParOf" srcId="{AE7883AF-C84C-4B74-A6ED-57605D661821}" destId="{B1486A58-498C-41FF-88B0-40D32FA15288}" srcOrd="1" destOrd="0" presId="urn:microsoft.com/office/officeart/2005/8/layout/vList5"/>
    <dgm:cxn modelId="{9D5E1350-7B1F-4BE6-B768-1EA6057AF6C9}" type="presParOf" srcId="{A1B111B4-B0F3-4713-BFBE-A149FBF0A3BB}" destId="{E1397FBD-2FA0-4CE5-B393-A9B0679B3B83}" srcOrd="13" destOrd="0" presId="urn:microsoft.com/office/officeart/2005/8/layout/vList5"/>
    <dgm:cxn modelId="{30B5D94B-E254-4C1B-A487-0079E0FFD5A3}" type="presParOf" srcId="{A1B111B4-B0F3-4713-BFBE-A149FBF0A3BB}" destId="{162917DE-51C1-458B-B80A-1F2A16800DC5}" srcOrd="14" destOrd="0" presId="urn:microsoft.com/office/officeart/2005/8/layout/vList5"/>
    <dgm:cxn modelId="{66A3477C-C239-4783-900B-9C8CD6293B8F}" type="presParOf" srcId="{162917DE-51C1-458B-B80A-1F2A16800DC5}" destId="{74417B07-2CF5-4507-A8AE-050C583D253B}" srcOrd="0" destOrd="0" presId="urn:microsoft.com/office/officeart/2005/8/layout/vList5"/>
    <dgm:cxn modelId="{292F87E9-E7AD-47E6-BB7B-142A300E8B2A}" type="presParOf" srcId="{162917DE-51C1-458B-B80A-1F2A16800DC5}" destId="{AC10A1E6-FFD5-4DBC-A2CA-96F39252EC73}"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0B0B0D-4725-43CF-929C-F964AAF1D1D9}">
      <dsp:nvSpPr>
        <dsp:cNvPr id="0" name=""/>
        <dsp:cNvSpPr/>
      </dsp:nvSpPr>
      <dsp:spPr>
        <a:xfrm rot="5400000">
          <a:off x="6977500" y="-3166667"/>
          <a:ext cx="438687" cy="6773500"/>
        </a:xfrm>
        <a:prstGeom prst="round2SameRect">
          <a:avLst/>
        </a:prstGeom>
        <a:noFill/>
        <a:ln w="1905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8590" tIns="74295" rIns="148590" bIns="74295" numCol="1" spcCol="1270" anchor="ctr" anchorCtr="0">
          <a:noAutofit/>
        </a:bodyPr>
        <a:lstStyle/>
        <a:p>
          <a:pPr marL="171450" lvl="1" indent="-171450" algn="ctr" defTabSz="800100">
            <a:lnSpc>
              <a:spcPct val="90000"/>
            </a:lnSpc>
            <a:spcBef>
              <a:spcPct val="0"/>
            </a:spcBef>
            <a:spcAft>
              <a:spcPct val="15000"/>
            </a:spcAft>
            <a:buNone/>
          </a:pPr>
          <a:r>
            <a:rPr lang="fr-CA" sz="1800" b="1" kern="1200">
              <a:solidFill>
                <a:schemeClr val="tx1"/>
              </a:solidFill>
            </a:rPr>
            <a:t>Exemple de cas d’utilisations inacceptables</a:t>
          </a:r>
        </a:p>
      </dsp:txBody>
      <dsp:txXfrm rot="-5400000">
        <a:off x="3810094" y="22154"/>
        <a:ext cx="6752085" cy="395857"/>
      </dsp:txXfrm>
    </dsp:sp>
    <dsp:sp modelId="{93CA792E-4C3B-4ACB-B07F-92122EDD1B4D}">
      <dsp:nvSpPr>
        <dsp:cNvPr id="0" name=""/>
        <dsp:cNvSpPr/>
      </dsp:nvSpPr>
      <dsp:spPr>
        <a:xfrm>
          <a:off x="0" y="89750"/>
          <a:ext cx="3810094" cy="260665"/>
        </a:xfrm>
        <a:prstGeom prst="roundRect">
          <a:avLst/>
        </a:prstGeom>
        <a:no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fr-CA" sz="1800" b="1" kern="1200">
              <a:solidFill>
                <a:schemeClr val="tx1"/>
              </a:solidFill>
            </a:rPr>
            <a:t>Utilisation inacceptable</a:t>
          </a:r>
        </a:p>
      </dsp:txBody>
      <dsp:txXfrm>
        <a:off x="12725" y="102475"/>
        <a:ext cx="3784644" cy="235215"/>
      </dsp:txXfrm>
    </dsp:sp>
    <dsp:sp modelId="{A1242558-8FD9-4300-ADFD-293C65978FC6}">
      <dsp:nvSpPr>
        <dsp:cNvPr id="0" name=""/>
        <dsp:cNvSpPr/>
      </dsp:nvSpPr>
      <dsp:spPr>
        <a:xfrm rot="5400000">
          <a:off x="6911750" y="-2536691"/>
          <a:ext cx="556130" cy="6766886"/>
        </a:xfrm>
        <a:prstGeom prst="round2SameRect">
          <a:avLst/>
        </a:prstGeom>
        <a:noFill/>
        <a:ln w="19050" cap="flat" cmpd="sng" algn="ctr">
          <a:solidFill>
            <a:schemeClr val="accent1">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8590" tIns="74295" rIns="148590" bIns="74295" numCol="1" spcCol="1270" anchor="ctr" anchorCtr="0">
          <a:noAutofit/>
        </a:bodyPr>
        <a:lstStyle/>
        <a:p>
          <a:pPr marL="114300" lvl="1" indent="-114300" algn="l" defTabSz="577850">
            <a:lnSpc>
              <a:spcPct val="90000"/>
            </a:lnSpc>
            <a:spcBef>
              <a:spcPct val="0"/>
            </a:spcBef>
            <a:spcAft>
              <a:spcPct val="15000"/>
            </a:spcAft>
            <a:buFont typeface="Arial" panose="020B0604020202020204" pitchFamily="34" charset="0"/>
            <a:buChar char="•"/>
          </a:pPr>
          <a:r>
            <a:rPr lang="fr-CA" sz="1300" kern="1200"/>
            <a:t>L’utilisation de la technologie d’</a:t>
          </a:r>
          <a:r>
            <a:rPr lang="fr-CA" sz="1300" kern="1200" err="1"/>
            <a:t>hypertrucage</a:t>
          </a:r>
          <a:r>
            <a:rPr lang="fr-CA" sz="1300" kern="1200"/>
            <a:t> (</a:t>
          </a:r>
          <a:r>
            <a:rPr lang="fr-CA" sz="1300" kern="1200" err="1"/>
            <a:t>deepfake</a:t>
          </a:r>
          <a:r>
            <a:rPr lang="fr-CA" sz="1300" kern="1200"/>
            <a:t>) qui permet de diffuser de la mésinformation, de manipuler l’opinion publique et d’accentuer la polarisation.</a:t>
          </a:r>
        </a:p>
      </dsp:txBody>
      <dsp:txXfrm rot="-5400000">
        <a:off x="3806372" y="595835"/>
        <a:ext cx="6739738" cy="501834"/>
      </dsp:txXfrm>
    </dsp:sp>
    <dsp:sp modelId="{FFD4F423-AD1D-4DCD-87D4-D26430E9D893}">
      <dsp:nvSpPr>
        <dsp:cNvPr id="0" name=""/>
        <dsp:cNvSpPr/>
      </dsp:nvSpPr>
      <dsp:spPr>
        <a:xfrm>
          <a:off x="0" y="474185"/>
          <a:ext cx="3806373" cy="745132"/>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fr-CA" sz="1200" kern="1200" dirty="0"/>
            <a:t>Manipuler ou tromper d’une manière qui modifie le comportement et entraîne des préjudices ou des répercussions sur l’autonomie individuelle et les libertés fondamentales.</a:t>
          </a:r>
        </a:p>
      </dsp:txBody>
      <dsp:txXfrm>
        <a:off x="36374" y="510559"/>
        <a:ext cx="3733625" cy="672384"/>
      </dsp:txXfrm>
    </dsp:sp>
    <dsp:sp modelId="{F26AE363-D4BB-4BE3-81D4-6F2390E38D07}">
      <dsp:nvSpPr>
        <dsp:cNvPr id="0" name=""/>
        <dsp:cNvSpPr/>
      </dsp:nvSpPr>
      <dsp:spPr>
        <a:xfrm rot="5400000">
          <a:off x="6918779" y="-1785093"/>
          <a:ext cx="556130" cy="6773500"/>
        </a:xfrm>
        <a:prstGeom prst="round2SameRect">
          <a:avLst/>
        </a:prstGeom>
        <a:noFill/>
        <a:ln w="19050" cap="flat" cmpd="sng" algn="ctr">
          <a:solidFill>
            <a:schemeClr val="accent1">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8590" tIns="74295" rIns="148590" bIns="74295" numCol="1" spcCol="1270" anchor="ctr" anchorCtr="0">
          <a:noAutofit/>
        </a:bodyPr>
        <a:lstStyle/>
        <a:p>
          <a:pPr marL="114300" lvl="1" indent="-114300" algn="l" defTabSz="577850">
            <a:lnSpc>
              <a:spcPct val="90000"/>
            </a:lnSpc>
            <a:spcBef>
              <a:spcPct val="0"/>
            </a:spcBef>
            <a:spcAft>
              <a:spcPct val="15000"/>
            </a:spcAft>
            <a:buFont typeface="Arial" panose="020B0604020202020204" pitchFamily="34" charset="0"/>
            <a:buChar char="•"/>
          </a:pPr>
          <a:r>
            <a:rPr lang="fr-CA" sz="1300" kern="1200"/>
            <a:t>Recueillir des données sur le comportement social et les caractéristiques personnelles déduites, prédites ou observées au fil du temps afin de créer un résultat qui influe sur la capacité des individus et des groupes à fonctionner dans la société. </a:t>
          </a:r>
        </a:p>
      </dsp:txBody>
      <dsp:txXfrm rot="-5400000">
        <a:off x="3810094" y="1350740"/>
        <a:ext cx="6746352" cy="501834"/>
      </dsp:txXfrm>
    </dsp:sp>
    <dsp:sp modelId="{13EE1CAF-EA64-443D-8C9A-BDC14B04980E}">
      <dsp:nvSpPr>
        <dsp:cNvPr id="0" name=""/>
        <dsp:cNvSpPr/>
      </dsp:nvSpPr>
      <dsp:spPr>
        <a:xfrm>
          <a:off x="0" y="1254075"/>
          <a:ext cx="3810094" cy="695163"/>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fr-CA" sz="1200" kern="1200"/>
            <a:t>Évaluer ou classer les personnes d’une manière qui entraîne une censure ou une surveillance injustifiée ou qui porte atteinte à la liberté d’expression, à la vie privée et à l’autonomie.</a:t>
          </a:r>
        </a:p>
      </dsp:txBody>
      <dsp:txXfrm>
        <a:off x="33935" y="1288010"/>
        <a:ext cx="3742224" cy="627293"/>
      </dsp:txXfrm>
    </dsp:sp>
    <dsp:sp modelId="{6D37EA81-4C10-46C8-9210-EAD6A4888268}">
      <dsp:nvSpPr>
        <dsp:cNvPr id="0" name=""/>
        <dsp:cNvSpPr/>
      </dsp:nvSpPr>
      <dsp:spPr>
        <a:xfrm rot="5400000">
          <a:off x="6918779" y="-1055171"/>
          <a:ext cx="556130" cy="6773500"/>
        </a:xfrm>
        <a:prstGeom prst="round2SameRect">
          <a:avLst/>
        </a:prstGeom>
        <a:noFill/>
        <a:ln w="19050" cap="flat" cmpd="sng" algn="ctr">
          <a:solidFill>
            <a:schemeClr val="accent1">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Font typeface="Arial" panose="020B0604020202020204" pitchFamily="34" charset="0"/>
            <a:buChar char="•"/>
          </a:pPr>
          <a:r>
            <a:rPr lang="fr-CA" sz="1300" kern="1200"/>
            <a:t>Utilisation de caractéristiques physiques telles que la couleur des cheveux et des yeux pour déduire l’appartenance ethnique d’une personne.</a:t>
          </a:r>
        </a:p>
      </dsp:txBody>
      <dsp:txXfrm rot="-5400000">
        <a:off x="3810094" y="2080662"/>
        <a:ext cx="6746352" cy="501834"/>
      </dsp:txXfrm>
    </dsp:sp>
    <dsp:sp modelId="{4AFB50AF-06F2-491E-ACCC-0440099A583E}">
      <dsp:nvSpPr>
        <dsp:cNvPr id="0" name=""/>
        <dsp:cNvSpPr/>
      </dsp:nvSpPr>
      <dsp:spPr>
        <a:xfrm>
          <a:off x="0" y="1983997"/>
          <a:ext cx="3810094" cy="695163"/>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19050" rIns="38100" bIns="19050" numCol="1" spcCol="1270" anchor="ctr" anchorCtr="0">
          <a:noAutofit/>
        </a:bodyPr>
        <a:lstStyle/>
        <a:p>
          <a:pPr marL="0" lvl="0" indent="0" algn="ctr" defTabSz="444500">
            <a:lnSpc>
              <a:spcPct val="90000"/>
            </a:lnSpc>
            <a:spcBef>
              <a:spcPct val="0"/>
            </a:spcBef>
            <a:spcAft>
              <a:spcPct val="35000"/>
            </a:spcAft>
            <a:buNone/>
          </a:pPr>
          <a:r>
            <a:rPr lang="fr-CA" sz="1000" kern="1200"/>
            <a:t>Catégorisation biométrique pour déduire des renseignements personnels sur les personnes, tels que leur race, leur affiliation politique, leur religion, leur orientation sexuelle, leur identité et leur expression de genre et leur état de personne handicapée.</a:t>
          </a:r>
        </a:p>
      </dsp:txBody>
      <dsp:txXfrm>
        <a:off x="33935" y="2017932"/>
        <a:ext cx="3742224" cy="627293"/>
      </dsp:txXfrm>
    </dsp:sp>
    <dsp:sp modelId="{C56C8BAE-F35F-46B6-931D-42BC30BC8788}">
      <dsp:nvSpPr>
        <dsp:cNvPr id="0" name=""/>
        <dsp:cNvSpPr/>
      </dsp:nvSpPr>
      <dsp:spPr>
        <a:xfrm rot="5400000">
          <a:off x="6918779" y="-325249"/>
          <a:ext cx="556130" cy="6773500"/>
        </a:xfrm>
        <a:prstGeom prst="round2SameRect">
          <a:avLst/>
        </a:prstGeom>
        <a:noFill/>
        <a:ln w="19050" cap="flat" cmpd="sng" algn="ctr">
          <a:solidFill>
            <a:schemeClr val="accent1">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Font typeface="Arial" panose="020B0604020202020204" pitchFamily="34" charset="0"/>
            <a:buChar char="•"/>
          </a:pPr>
          <a:r>
            <a:rPr lang="fr-CA" sz="1300" kern="1200"/>
            <a:t>Prise d’images accessibles au public à partir de l’internet à des fins de vérification de l'identité.</a:t>
          </a:r>
        </a:p>
      </dsp:txBody>
      <dsp:txXfrm rot="-5400000">
        <a:off x="3810094" y="2810584"/>
        <a:ext cx="6746352" cy="501834"/>
      </dsp:txXfrm>
    </dsp:sp>
    <dsp:sp modelId="{ED1C073B-77E3-4F4E-A0EC-918545BDE2BE}">
      <dsp:nvSpPr>
        <dsp:cNvPr id="0" name=""/>
        <dsp:cNvSpPr/>
      </dsp:nvSpPr>
      <dsp:spPr>
        <a:xfrm>
          <a:off x="0" y="2713919"/>
          <a:ext cx="3810094" cy="695163"/>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fr-CA" sz="1200" kern="1200"/>
            <a:t>Extraction non ciblée de données de reconnaissance faciale dans le but de créer ou d’élargir des bases de données.</a:t>
          </a:r>
        </a:p>
      </dsp:txBody>
      <dsp:txXfrm>
        <a:off x="33935" y="2747854"/>
        <a:ext cx="3742224" cy="627293"/>
      </dsp:txXfrm>
    </dsp:sp>
    <dsp:sp modelId="{FF072D19-5833-48A2-96EA-73607C258DEA}">
      <dsp:nvSpPr>
        <dsp:cNvPr id="0" name=""/>
        <dsp:cNvSpPr/>
      </dsp:nvSpPr>
      <dsp:spPr>
        <a:xfrm rot="5400000">
          <a:off x="6918779" y="404672"/>
          <a:ext cx="556130" cy="6773500"/>
        </a:xfrm>
        <a:prstGeom prst="round2SameRect">
          <a:avLst/>
        </a:prstGeom>
        <a:noFill/>
        <a:ln w="19050" cap="flat" cmpd="sng" algn="ctr">
          <a:solidFill>
            <a:schemeClr val="accent1">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Font typeface="Arial" panose="020B0604020202020204" pitchFamily="34" charset="0"/>
            <a:buChar char="•"/>
          </a:pPr>
          <a:r>
            <a:rPr lang="fr-CA" sz="1300" kern="1200"/>
            <a:t>Utilisation de la reconnaissance faciale en temps réel pour identifier les personnes faisant l’objet d'une amende réglementaire.</a:t>
          </a:r>
        </a:p>
      </dsp:txBody>
      <dsp:txXfrm rot="-5400000">
        <a:off x="3810094" y="3540505"/>
        <a:ext cx="6746352" cy="501834"/>
      </dsp:txXfrm>
    </dsp:sp>
    <dsp:sp modelId="{F66AED57-3F6D-47ED-AD45-662C569CA1C7}">
      <dsp:nvSpPr>
        <dsp:cNvPr id="0" name=""/>
        <dsp:cNvSpPr/>
      </dsp:nvSpPr>
      <dsp:spPr>
        <a:xfrm>
          <a:off x="0" y="3443840"/>
          <a:ext cx="3810094" cy="695163"/>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41910" bIns="20955" numCol="1" spcCol="1270" anchor="ctr" anchorCtr="0">
          <a:noAutofit/>
        </a:bodyPr>
        <a:lstStyle/>
        <a:p>
          <a:pPr marL="0" lvl="0" indent="0" algn="ctr" defTabSz="488950">
            <a:lnSpc>
              <a:spcPct val="90000"/>
            </a:lnSpc>
            <a:spcBef>
              <a:spcPct val="0"/>
            </a:spcBef>
            <a:spcAft>
              <a:spcPct val="35000"/>
            </a:spcAft>
            <a:buNone/>
          </a:pPr>
          <a:r>
            <a:rPr lang="fr-CA" sz="1100" kern="1200"/>
            <a:t>Les systèmes d’identification biométrique en temps réel et à distance utilisés dans les espaces publics, avec des exceptions limitées lorsque le risque de préjudice est compensé par le bénéfice.</a:t>
          </a:r>
        </a:p>
      </dsp:txBody>
      <dsp:txXfrm>
        <a:off x="33935" y="3477775"/>
        <a:ext cx="3742224" cy="627293"/>
      </dsp:txXfrm>
    </dsp:sp>
    <dsp:sp modelId="{B1486A58-498C-41FF-88B0-40D32FA15288}">
      <dsp:nvSpPr>
        <dsp:cNvPr id="0" name=""/>
        <dsp:cNvSpPr/>
      </dsp:nvSpPr>
      <dsp:spPr>
        <a:xfrm rot="5400000">
          <a:off x="6918779" y="1134594"/>
          <a:ext cx="556130" cy="6773500"/>
        </a:xfrm>
        <a:prstGeom prst="round2SameRect">
          <a:avLst/>
        </a:prstGeom>
        <a:noFill/>
        <a:ln w="19050" cap="flat" cmpd="sng" algn="ctr">
          <a:solidFill>
            <a:schemeClr val="accent1">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rtl="0">
            <a:lnSpc>
              <a:spcPct val="90000"/>
            </a:lnSpc>
            <a:spcBef>
              <a:spcPct val="0"/>
            </a:spcBef>
            <a:spcAft>
              <a:spcPct val="15000"/>
            </a:spcAft>
            <a:buFont typeface="Arial" panose="020B0604020202020204" pitchFamily="34" charset="0"/>
            <a:buChar char="•"/>
          </a:pPr>
          <a:r>
            <a:rPr lang="fr-CA" sz="1300" kern="1200"/>
            <a:t>S’appuyer sur l’IA pour déduire des émotions dans le but de déterminer les risques, les capacités ou les compétences, ou pour prendre une décision sans surveillance humaine.</a:t>
          </a:r>
        </a:p>
      </dsp:txBody>
      <dsp:txXfrm rot="-5400000">
        <a:off x="3810094" y="4270427"/>
        <a:ext cx="6746352" cy="501834"/>
      </dsp:txXfrm>
    </dsp:sp>
    <dsp:sp modelId="{E18A7C1F-54EA-494A-86CF-2B2EBA712571}">
      <dsp:nvSpPr>
        <dsp:cNvPr id="0" name=""/>
        <dsp:cNvSpPr/>
      </dsp:nvSpPr>
      <dsp:spPr>
        <a:xfrm>
          <a:off x="0" y="4173762"/>
          <a:ext cx="3810094" cy="695163"/>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fr-CA" sz="1200" kern="1200"/>
            <a:t>Reconnaissance d’émotions</a:t>
          </a:r>
        </a:p>
      </dsp:txBody>
      <dsp:txXfrm>
        <a:off x="33935" y="4207697"/>
        <a:ext cx="3742224" cy="627293"/>
      </dsp:txXfrm>
    </dsp:sp>
    <dsp:sp modelId="{AC10A1E6-FFD5-4DBC-A2CA-96F39252EC73}">
      <dsp:nvSpPr>
        <dsp:cNvPr id="0" name=""/>
        <dsp:cNvSpPr/>
      </dsp:nvSpPr>
      <dsp:spPr>
        <a:xfrm rot="5400000">
          <a:off x="6918779" y="1864516"/>
          <a:ext cx="556130" cy="6773500"/>
        </a:xfrm>
        <a:prstGeom prst="round2SameRect">
          <a:avLst/>
        </a:prstGeom>
        <a:noFill/>
        <a:ln w="19050" cap="flat" cmpd="sng" algn="ctr">
          <a:solidFill>
            <a:schemeClr val="accent1">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Font typeface="Arial" panose="020B0604020202020204" pitchFamily="34" charset="0"/>
            <a:buChar char="•"/>
          </a:pPr>
          <a:r>
            <a:rPr lang="fr-FR" sz="1300" kern="1200">
              <a:solidFill>
                <a:prstClr val="black">
                  <a:hueOff val="0"/>
                  <a:satOff val="0"/>
                  <a:lumOff val="0"/>
                  <a:alphaOff val="0"/>
                </a:prstClr>
              </a:solidFill>
              <a:latin typeface="Aptos" panose="020B0004020202020204"/>
              <a:ea typeface="+mn-ea"/>
              <a:cs typeface="+mn-cs"/>
            </a:rPr>
            <a:t>Prendre les mesures de contrôle à propos d’individus en se basant uniquement sur le résultat de la probabilité de crime prédite par l'IA.</a:t>
          </a:r>
          <a:endParaRPr lang="fr-CA" sz="1300" kern="1200">
            <a:solidFill>
              <a:prstClr val="black">
                <a:hueOff val="0"/>
                <a:satOff val="0"/>
                <a:lumOff val="0"/>
                <a:alphaOff val="0"/>
              </a:prstClr>
            </a:solidFill>
            <a:latin typeface="Aptos" panose="020B0004020202020204"/>
            <a:ea typeface="+mn-ea"/>
            <a:cs typeface="+mn-cs"/>
          </a:endParaRPr>
        </a:p>
      </dsp:txBody>
      <dsp:txXfrm rot="-5400000">
        <a:off x="3810094" y="5000349"/>
        <a:ext cx="6746352" cy="501834"/>
      </dsp:txXfrm>
    </dsp:sp>
    <dsp:sp modelId="{74417B07-2CF5-4507-A8AE-050C583D253B}">
      <dsp:nvSpPr>
        <dsp:cNvPr id="0" name=""/>
        <dsp:cNvSpPr/>
      </dsp:nvSpPr>
      <dsp:spPr>
        <a:xfrm>
          <a:off x="0" y="4903684"/>
          <a:ext cx="3810094" cy="695163"/>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41910" bIns="20955" numCol="1" spcCol="1270" anchor="ctr" anchorCtr="0">
          <a:noAutofit/>
        </a:bodyPr>
        <a:lstStyle/>
        <a:p>
          <a:pPr marL="0" lvl="0" indent="0" algn="ctr" defTabSz="488950">
            <a:lnSpc>
              <a:spcPct val="90000"/>
            </a:lnSpc>
            <a:spcBef>
              <a:spcPct val="0"/>
            </a:spcBef>
            <a:spcAft>
              <a:spcPct val="35000"/>
            </a:spcAft>
            <a:buNone/>
          </a:pPr>
          <a:r>
            <a:rPr lang="fr-CA" sz="1100" kern="1200"/>
            <a:t>Déterminer le risque qu’une personne ou un groupe commette une infraction en se basant uniquement sur le profilage ou l’évaluation de leurs caractéristiques et traits de personnalité par l’IA</a:t>
          </a:r>
          <a:endParaRPr lang="fr-CA" sz="1200" kern="1200"/>
        </a:p>
      </dsp:txBody>
      <dsp:txXfrm>
        <a:off x="33935" y="4937619"/>
        <a:ext cx="3742224" cy="627293"/>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1F11A6-7D65-4B3E-9C74-5D9A3D98DFB0}" type="datetimeFigureOut">
              <a:t>12/2/2024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FE7823-7FE6-43E5-AF50-EC53B90B67E4}" type="slidenum">
              <a:t>‹#›</a:t>
            </a:fld>
            <a:endParaRPr lang="en-US"/>
          </a:p>
        </p:txBody>
      </p:sp>
    </p:spTree>
    <p:extLst>
      <p:ext uri="{BB962C8B-B14F-4D97-AF65-F5344CB8AC3E}">
        <p14:creationId xmlns:p14="http://schemas.microsoft.com/office/powerpoint/2010/main" val="11459607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idx="12"/>
          </p:nvPr>
        </p:nvSpPr>
        <p:spPr/>
        <p:txBody>
          <a:bodyPr/>
          <a:lstStyle/>
          <a:p>
            <a:pPr marL="0" marR="0" lvl="0" indent="0" algn="r" defTabSz="914400" rtl="0" eaLnBrk="1" fontAlgn="auto" latinLnBrk="0" hangingPunct="1">
              <a:lnSpc>
                <a:spcPct val="100000"/>
              </a:lnSpc>
              <a:spcBef>
                <a:spcPct val="0"/>
              </a:spcBef>
              <a:spcAft>
                <a:spcPct val="0"/>
              </a:spcAft>
              <a:buClr>
                <a:srgbClr val="000000"/>
              </a:buClr>
              <a:buSzTx/>
              <a:buFont typeface="Arial"/>
              <a:buNone/>
              <a:tabLst/>
              <a:defRPr/>
            </a:pPr>
            <a:fld id="{00000000-1234-1234-1234-123412341234}" type="slidenum">
              <a:rPr kumimoji="0" lang="en-US" sz="1200" b="0" i="0" u="none" strike="noStrike" kern="0" cap="none" spc="0" normalizeH="0" baseline="0" noProof="0" smtClean="0">
                <a:ln>
                  <a:noFill/>
                </a:ln>
                <a:solidFill>
                  <a:srgbClr val="000000"/>
                </a:solidFill>
                <a:effectLst/>
                <a:uLnTx/>
                <a:uFillTx/>
                <a:latin typeface="Calibri"/>
                <a:ea typeface="Calibri"/>
                <a:cs typeface="Calibri"/>
                <a:sym typeface="Calibri"/>
              </a:rPr>
              <a:pPr marL="0" marR="0" lvl="0" indent="0" algn="r" defTabSz="914400" rtl="0" eaLnBrk="1" fontAlgn="auto" latinLnBrk="0" hangingPunct="1">
                <a:lnSpc>
                  <a:spcPct val="100000"/>
                </a:lnSpc>
                <a:spcBef>
                  <a:spcPct val="0"/>
                </a:spcBef>
                <a:spcAft>
                  <a:spcPct val="0"/>
                </a:spcAft>
                <a:buClr>
                  <a:srgbClr val="000000"/>
                </a:buClr>
                <a:buSzTx/>
                <a:buFont typeface="Arial"/>
                <a:buNone/>
                <a:tabLst/>
                <a:defRPr/>
              </a:pPr>
              <a:t>5</a:t>
            </a:fld>
            <a:endParaRPr kumimoji="0" lang="en-US" sz="1200" b="0" i="0" u="none" strike="noStrike" kern="0" cap="none" spc="0" normalizeH="0" baseline="0" noProof="0">
              <a:ln>
                <a:noFill/>
              </a:ln>
              <a:solidFill>
                <a:srgbClr val="00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6734317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9331370E-DD6A-4E9A-9F5C-C243F0C579E9}" type="slidenum">
              <a:rPr lang="en-CA" smtClean="0"/>
              <a:t>6</a:t>
            </a:fld>
            <a:endParaRPr lang="en-CA"/>
          </a:p>
        </p:txBody>
      </p:sp>
    </p:spTree>
    <p:extLst>
      <p:ext uri="{BB962C8B-B14F-4D97-AF65-F5344CB8AC3E}">
        <p14:creationId xmlns:p14="http://schemas.microsoft.com/office/powerpoint/2010/main" val="2789656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p>
        </p:txBody>
      </p:sp>
      <p:sp>
        <p:nvSpPr>
          <p:cNvPr id="4" name="Slide Number Placeholder 3"/>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fld id="{EB3A5D88-BC26-4EFA-A680-927F6A4ACCF4}" type="slidenum">
              <a:rPr kumimoji="0" lang="en-CA" sz="1400" b="0" i="0" u="none" strike="noStrike" kern="0" cap="none" spc="0" normalizeH="0" baseline="0" noProof="0" smtClean="0">
                <a:ln>
                  <a:noFill/>
                </a:ln>
                <a:solidFill>
                  <a:srgbClr val="000000"/>
                </a:solidFill>
                <a:effectLst/>
                <a:uLnTx/>
                <a:uFillTx/>
                <a:latin typeface="Arial"/>
                <a:cs typeface="Arial"/>
                <a:sym typeface="Arial"/>
              </a:rPr>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t>7</a:t>
            </a:fld>
            <a:endParaRPr kumimoji="0" lang="en-CA"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27336940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30FE7823-7FE6-43E5-AF50-EC53B90B67E4}" type="slidenum">
              <a:rPr lang="en-CA" smtClean="0"/>
              <a:t>9</a:t>
            </a:fld>
            <a:endParaRPr lang="en-CA"/>
          </a:p>
        </p:txBody>
      </p:sp>
    </p:spTree>
    <p:extLst>
      <p:ext uri="{BB962C8B-B14F-4D97-AF65-F5344CB8AC3E}">
        <p14:creationId xmlns:p14="http://schemas.microsoft.com/office/powerpoint/2010/main" val="24033812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30FE7823-7FE6-43E5-AF50-EC53B90B67E4}" type="slidenum">
              <a:rPr lang="en-CA" smtClean="0"/>
              <a:t>10</a:t>
            </a:fld>
            <a:endParaRPr lang="en-CA"/>
          </a:p>
        </p:txBody>
      </p:sp>
    </p:spTree>
    <p:extLst>
      <p:ext uri="{BB962C8B-B14F-4D97-AF65-F5344CB8AC3E}">
        <p14:creationId xmlns:p14="http://schemas.microsoft.com/office/powerpoint/2010/main" val="12548108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30FE7823-7FE6-43E5-AF50-EC53B90B67E4}" type="slidenum">
              <a:rPr lang="en-CA" smtClean="0"/>
              <a:t>12</a:t>
            </a:fld>
            <a:endParaRPr lang="en-CA"/>
          </a:p>
        </p:txBody>
      </p:sp>
    </p:spTree>
    <p:extLst>
      <p:ext uri="{BB962C8B-B14F-4D97-AF65-F5344CB8AC3E}">
        <p14:creationId xmlns:p14="http://schemas.microsoft.com/office/powerpoint/2010/main" val="2680579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a:defRPr/>
            </a:pPr>
            <a:endParaRPr lang="en-US" u="sng">
              <a:ea typeface="Calibri"/>
              <a:cs typeface="Calibri"/>
            </a:endParaRPr>
          </a:p>
        </p:txBody>
      </p:sp>
      <p:sp>
        <p:nvSpPr>
          <p:cNvPr id="4" name="Slide Number Placeholder 3"/>
          <p:cNvSpPr>
            <a:spLocks noGrp="1"/>
          </p:cNvSpPr>
          <p:nvPr>
            <p:ph type="sldNum" sz="quarter" idx="10"/>
          </p:nvPr>
        </p:nvSpPr>
        <p:spPr/>
        <p:txBody>
          <a:bodyPr/>
          <a:lstStyle/>
          <a:p>
            <a:fld id="{EB3A5D88-BC26-4EFA-A680-927F6A4ACCF4}" type="slidenum">
              <a:rPr lang="en-CA" smtClean="0"/>
              <a:t>17</a:t>
            </a:fld>
            <a:endParaRPr lang="en-CA"/>
          </a:p>
        </p:txBody>
      </p:sp>
    </p:spTree>
    <p:extLst>
      <p:ext uri="{BB962C8B-B14F-4D97-AF65-F5344CB8AC3E}">
        <p14:creationId xmlns:p14="http://schemas.microsoft.com/office/powerpoint/2010/main" val="24951585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English">
    <p:spTree>
      <p:nvGrpSpPr>
        <p:cNvPr id="1" name=""/>
        <p:cNvGrpSpPr/>
        <p:nvPr/>
      </p:nvGrpSpPr>
      <p:grpSpPr>
        <a:xfrm>
          <a:off x="0" y="0"/>
          <a:ext cx="0" cy="0"/>
          <a:chOff x="0" y="0"/>
          <a:chExt cx="0" cy="0"/>
        </a:xfrm>
      </p:grpSpPr>
      <p:sp>
        <p:nvSpPr>
          <p:cNvPr id="17" name="Title 1" descr="A text box for a title is included underneath of the FIP and Canada Wordmark."/>
          <p:cNvSpPr>
            <a:spLocks noGrp="1"/>
          </p:cNvSpPr>
          <p:nvPr>
            <p:ph type="ctrTitle" hasCustomPrompt="1"/>
          </p:nvPr>
        </p:nvSpPr>
        <p:spPr>
          <a:xfrm>
            <a:off x="1103445" y="2060851"/>
            <a:ext cx="10270067" cy="613891"/>
          </a:xfrm>
          <a:prstGeom prst="rect">
            <a:avLst/>
          </a:prstGeom>
        </p:spPr>
        <p:txBody>
          <a:bodyPr/>
          <a:lstStyle>
            <a:lvl1pPr algn="l">
              <a:defRPr sz="3600">
                <a:solidFill>
                  <a:schemeClr val="tx2"/>
                </a:solidFill>
              </a:defRPr>
            </a:lvl1pPr>
          </a:lstStyle>
          <a:p>
            <a:r>
              <a:rPr lang="en-US"/>
              <a:t>Title</a:t>
            </a:r>
            <a:endParaRPr lang="en-CA"/>
          </a:p>
        </p:txBody>
      </p:sp>
      <p:sp>
        <p:nvSpPr>
          <p:cNvPr id="18" name="Text Placeholder 14" descr="A text box for a sub-title is included under the title textbox."/>
          <p:cNvSpPr>
            <a:spLocks noGrp="1"/>
          </p:cNvSpPr>
          <p:nvPr>
            <p:ph type="body" sz="quarter" idx="13" hasCustomPrompt="1"/>
          </p:nvPr>
        </p:nvSpPr>
        <p:spPr>
          <a:xfrm>
            <a:off x="1103447" y="2708920"/>
            <a:ext cx="10273141" cy="720080"/>
          </a:xfrm>
          <a:prstGeom prst="rect">
            <a:avLst/>
          </a:prstGeom>
        </p:spPr>
        <p:txBody>
          <a:bodyPr/>
          <a:lstStyle>
            <a:lvl1pPr marL="0" indent="0">
              <a:buNone/>
              <a:defRPr sz="2400">
                <a:solidFill>
                  <a:schemeClr val="accent3"/>
                </a:solidFill>
              </a:defRPr>
            </a:lvl1pPr>
          </a:lstStyle>
          <a:p>
            <a:pPr lvl="0"/>
            <a:r>
              <a:rPr lang="en-US"/>
              <a:t>Sub-title</a:t>
            </a:r>
          </a:p>
        </p:txBody>
      </p:sp>
      <p:sp>
        <p:nvSpPr>
          <p:cNvPr id="21" name="Slide Number Placeholder 5" descr="A text box for a page number is included in the bottom right corner of the slide. "/>
          <p:cNvSpPr>
            <a:spLocks noGrp="1"/>
          </p:cNvSpPr>
          <p:nvPr>
            <p:ph type="sldNum" sz="quarter" idx="12"/>
          </p:nvPr>
        </p:nvSpPr>
        <p:spPr>
          <a:xfrm>
            <a:off x="8737600" y="6356353"/>
            <a:ext cx="2844800" cy="365125"/>
          </a:xfrm>
        </p:spPr>
        <p:txBody>
          <a:bodyPr/>
          <a:lstStyle/>
          <a:p>
            <a:fld id="{32D4B517-E49B-41B6-9DBC-23634E0F1CDC}" type="slidenum">
              <a:rPr lang="en-CA" smtClean="0"/>
              <a:t>‹#›</a:t>
            </a:fld>
            <a:endParaRPr lang="en-CA"/>
          </a:p>
        </p:txBody>
      </p:sp>
      <p:pic>
        <p:nvPicPr>
          <p:cNvPr id="27" name="Picture 26" descr="The Canada wordmark is shown in blue font on the righthand side of the slide underneath the blue and black bar. The word Canada has a small Canadian flag over the last letter &quot;a&quot;. ">
            <a:extLst>
              <a:ext uri="{FF2B5EF4-FFF2-40B4-BE49-F238E27FC236}">
                <a16:creationId xmlns:a16="http://schemas.microsoft.com/office/drawing/2014/main" id="{B6A1E8E2-E238-4AD1-A32C-471991AF8E5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97932" y="800708"/>
            <a:ext cx="1570676" cy="484291"/>
          </a:xfrm>
          <a:prstGeom prst="rect">
            <a:avLst/>
          </a:prstGeom>
        </p:spPr>
      </p:pic>
      <p:pic>
        <p:nvPicPr>
          <p:cNvPr id="11" name="Picture 10" descr="The FIP is shown in blue font underneath of the blue and black bar. This includes a small blue Canadian flag, with the text Treasury Board of Canada Secretariat located to its right. Beside the English text is the French: Secrétariat du Conseil du Trésor du Canada. ">
            <a:extLst>
              <a:ext uri="{FF2B5EF4-FFF2-40B4-BE49-F238E27FC236}">
                <a16:creationId xmlns:a16="http://schemas.microsoft.com/office/drawing/2014/main" id="{263DDDF0-8A1C-4662-9A4D-00956DA62F6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5360" y="947009"/>
            <a:ext cx="4288932" cy="393759"/>
          </a:xfrm>
          <a:prstGeom prst="rect">
            <a:avLst/>
          </a:prstGeom>
        </p:spPr>
      </p:pic>
      <p:grpSp>
        <p:nvGrpSpPr>
          <p:cNvPr id="2" name="Group 1" descr="A thin blue bar runs along the width of the upper section of the slide. A small green parallelogram separates the blue bar from another thin black bar. To the right of the green parallelogram, a thin black bar runs along the width of the upper section of the slide until it reaches the righthand side of the slide. ">
            <a:extLst>
              <a:ext uri="{FF2B5EF4-FFF2-40B4-BE49-F238E27FC236}">
                <a16:creationId xmlns:a16="http://schemas.microsoft.com/office/drawing/2014/main" id="{08B071FD-DE56-4F84-B7F0-1C44057F4DA5}"/>
              </a:ext>
            </a:extLst>
          </p:cNvPr>
          <p:cNvGrpSpPr/>
          <p:nvPr userDrawn="1"/>
        </p:nvGrpSpPr>
        <p:grpSpPr>
          <a:xfrm>
            <a:off x="-8156" y="612224"/>
            <a:ext cx="12205664" cy="152480"/>
            <a:chOff x="-8156" y="612224"/>
            <a:chExt cx="12205664" cy="152480"/>
          </a:xfrm>
        </p:grpSpPr>
        <p:sp>
          <p:nvSpPr>
            <p:cNvPr id="23" name="Freeform 15">
              <a:extLst>
                <a:ext uri="{FF2B5EF4-FFF2-40B4-BE49-F238E27FC236}">
                  <a16:creationId xmlns:a16="http://schemas.microsoft.com/office/drawing/2014/main" id="{9B266A96-48D0-4C48-AF2E-F09234B891BC}"/>
                </a:ext>
              </a:extLst>
            </p:cNvPr>
            <p:cNvSpPr>
              <a:spLocks/>
            </p:cNvSpPr>
            <p:nvPr userDrawn="1"/>
          </p:nvSpPr>
          <p:spPr bwMode="auto">
            <a:xfrm>
              <a:off x="8997108" y="613891"/>
              <a:ext cx="3200400" cy="150813"/>
            </a:xfrm>
            <a:custGeom>
              <a:avLst/>
              <a:gdLst>
                <a:gd name="T0" fmla="*/ 96 w 1374"/>
                <a:gd name="T1" fmla="*/ 0 h 95"/>
                <a:gd name="T2" fmla="*/ 90 w 1374"/>
                <a:gd name="T3" fmla="*/ 0 h 95"/>
                <a:gd name="T4" fmla="*/ 0 w 1374"/>
                <a:gd name="T5" fmla="*/ 95 h 95"/>
                <a:gd name="T6" fmla="*/ 6 w 1374"/>
                <a:gd name="T7" fmla="*/ 95 h 95"/>
                <a:gd name="T8" fmla="*/ 1374 w 1374"/>
                <a:gd name="T9" fmla="*/ 95 h 95"/>
                <a:gd name="T10" fmla="*/ 1374 w 1374"/>
                <a:gd name="T11" fmla="*/ 0 h 95"/>
                <a:gd name="T12" fmla="*/ 96 w 1374"/>
                <a:gd name="T13" fmla="*/ 0 h 95"/>
              </a:gdLst>
              <a:ahLst/>
              <a:cxnLst>
                <a:cxn ang="0">
                  <a:pos x="T0" y="T1"/>
                </a:cxn>
                <a:cxn ang="0">
                  <a:pos x="T2" y="T3"/>
                </a:cxn>
                <a:cxn ang="0">
                  <a:pos x="T4" y="T5"/>
                </a:cxn>
                <a:cxn ang="0">
                  <a:pos x="T6" y="T7"/>
                </a:cxn>
                <a:cxn ang="0">
                  <a:pos x="T8" y="T9"/>
                </a:cxn>
                <a:cxn ang="0">
                  <a:pos x="T10" y="T11"/>
                </a:cxn>
                <a:cxn ang="0">
                  <a:pos x="T12" y="T13"/>
                </a:cxn>
              </a:cxnLst>
              <a:rect l="0" t="0" r="r" b="b"/>
              <a:pathLst>
                <a:path w="1374" h="95">
                  <a:moveTo>
                    <a:pt x="96" y="0"/>
                  </a:moveTo>
                  <a:lnTo>
                    <a:pt x="90" y="0"/>
                  </a:lnTo>
                  <a:lnTo>
                    <a:pt x="0" y="95"/>
                  </a:lnTo>
                  <a:lnTo>
                    <a:pt x="6" y="95"/>
                  </a:lnTo>
                  <a:lnTo>
                    <a:pt x="1374" y="95"/>
                  </a:lnTo>
                  <a:lnTo>
                    <a:pt x="1374" y="0"/>
                  </a:lnTo>
                  <a:lnTo>
                    <a:pt x="96" y="0"/>
                  </a:lnTo>
                  <a:close/>
                </a:path>
              </a:pathLst>
            </a:custGeom>
            <a:solidFill>
              <a:srgbClr val="333E4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0" name="Freeform 13">
              <a:extLst>
                <a:ext uri="{FF2B5EF4-FFF2-40B4-BE49-F238E27FC236}">
                  <a16:creationId xmlns:a16="http://schemas.microsoft.com/office/drawing/2014/main" id="{441DAEEE-4163-485D-BF45-A5857124FE6C}"/>
                </a:ext>
              </a:extLst>
            </p:cNvPr>
            <p:cNvSpPr>
              <a:spLocks/>
            </p:cNvSpPr>
            <p:nvPr userDrawn="1"/>
          </p:nvSpPr>
          <p:spPr bwMode="auto">
            <a:xfrm>
              <a:off x="-8156" y="613891"/>
              <a:ext cx="9418320" cy="150813"/>
            </a:xfrm>
            <a:custGeom>
              <a:avLst/>
              <a:gdLst>
                <a:gd name="T0" fmla="*/ 4398 w 4398"/>
                <a:gd name="T1" fmla="*/ 0 h 95"/>
                <a:gd name="T2" fmla="*/ 0 w 4398"/>
                <a:gd name="T3" fmla="*/ 0 h 95"/>
                <a:gd name="T4" fmla="*/ 0 w 4398"/>
                <a:gd name="T5" fmla="*/ 95 h 95"/>
                <a:gd name="T6" fmla="*/ 4302 w 4398"/>
                <a:gd name="T7" fmla="*/ 95 h 95"/>
                <a:gd name="T8" fmla="*/ 4398 w 4398"/>
                <a:gd name="T9" fmla="*/ 0 h 95"/>
              </a:gdLst>
              <a:ahLst/>
              <a:cxnLst>
                <a:cxn ang="0">
                  <a:pos x="T0" y="T1"/>
                </a:cxn>
                <a:cxn ang="0">
                  <a:pos x="T2" y="T3"/>
                </a:cxn>
                <a:cxn ang="0">
                  <a:pos x="T4" y="T5"/>
                </a:cxn>
                <a:cxn ang="0">
                  <a:pos x="T6" y="T7"/>
                </a:cxn>
                <a:cxn ang="0">
                  <a:pos x="T8" y="T9"/>
                </a:cxn>
              </a:cxnLst>
              <a:rect l="0" t="0" r="r" b="b"/>
              <a:pathLst>
                <a:path w="4398" h="95">
                  <a:moveTo>
                    <a:pt x="4398" y="0"/>
                  </a:moveTo>
                  <a:lnTo>
                    <a:pt x="0" y="0"/>
                  </a:lnTo>
                  <a:lnTo>
                    <a:pt x="0" y="95"/>
                  </a:lnTo>
                  <a:lnTo>
                    <a:pt x="4302" y="95"/>
                  </a:lnTo>
                  <a:lnTo>
                    <a:pt x="4398"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4" name="Freeform 14">
              <a:extLst>
                <a:ext uri="{FF2B5EF4-FFF2-40B4-BE49-F238E27FC236}">
                  <a16:creationId xmlns:a16="http://schemas.microsoft.com/office/drawing/2014/main" id="{7CCA438D-B9F8-441D-9261-988B9701B508}"/>
                </a:ext>
              </a:extLst>
            </p:cNvPr>
            <p:cNvSpPr>
              <a:spLocks/>
            </p:cNvSpPr>
            <p:nvPr userDrawn="1"/>
          </p:nvSpPr>
          <p:spPr bwMode="auto">
            <a:xfrm>
              <a:off x="9039950" y="612224"/>
              <a:ext cx="404422" cy="150813"/>
            </a:xfrm>
            <a:custGeom>
              <a:avLst/>
              <a:gdLst>
                <a:gd name="T0" fmla="*/ 96 w 174"/>
                <a:gd name="T1" fmla="*/ 0 h 95"/>
                <a:gd name="T2" fmla="*/ 96 w 174"/>
                <a:gd name="T3" fmla="*/ 0 h 95"/>
                <a:gd name="T4" fmla="*/ 0 w 174"/>
                <a:gd name="T5" fmla="*/ 95 h 95"/>
                <a:gd name="T6" fmla="*/ 6 w 174"/>
                <a:gd name="T7" fmla="*/ 95 h 95"/>
                <a:gd name="T8" fmla="*/ 84 w 174"/>
                <a:gd name="T9" fmla="*/ 95 h 95"/>
                <a:gd name="T10" fmla="*/ 174 w 174"/>
                <a:gd name="T11" fmla="*/ 0 h 95"/>
                <a:gd name="T12" fmla="*/ 96 w 174"/>
                <a:gd name="T13" fmla="*/ 0 h 95"/>
              </a:gdLst>
              <a:ahLst/>
              <a:cxnLst>
                <a:cxn ang="0">
                  <a:pos x="T0" y="T1"/>
                </a:cxn>
                <a:cxn ang="0">
                  <a:pos x="T2" y="T3"/>
                </a:cxn>
                <a:cxn ang="0">
                  <a:pos x="T4" y="T5"/>
                </a:cxn>
                <a:cxn ang="0">
                  <a:pos x="T6" y="T7"/>
                </a:cxn>
                <a:cxn ang="0">
                  <a:pos x="T8" y="T9"/>
                </a:cxn>
                <a:cxn ang="0">
                  <a:pos x="T10" y="T11"/>
                </a:cxn>
                <a:cxn ang="0">
                  <a:pos x="T12" y="T13"/>
                </a:cxn>
              </a:cxnLst>
              <a:rect l="0" t="0" r="r" b="b"/>
              <a:pathLst>
                <a:path w="174" h="95">
                  <a:moveTo>
                    <a:pt x="96" y="0"/>
                  </a:moveTo>
                  <a:lnTo>
                    <a:pt x="96" y="0"/>
                  </a:lnTo>
                  <a:lnTo>
                    <a:pt x="0" y="95"/>
                  </a:lnTo>
                  <a:lnTo>
                    <a:pt x="6" y="95"/>
                  </a:lnTo>
                  <a:lnTo>
                    <a:pt x="84" y="95"/>
                  </a:lnTo>
                  <a:lnTo>
                    <a:pt x="174" y="0"/>
                  </a:lnTo>
                  <a:lnTo>
                    <a:pt x="96" y="0"/>
                  </a:lnTo>
                  <a:close/>
                </a:path>
              </a:pathLst>
            </a:custGeom>
            <a:solidFill>
              <a:srgbClr val="CFDE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spTree>
    <p:extLst>
      <p:ext uri="{BB962C8B-B14F-4D97-AF65-F5344CB8AC3E}">
        <p14:creationId xmlns:p14="http://schemas.microsoft.com/office/powerpoint/2010/main" val="418043534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125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par>
                                <p:cTn id="8" presetID="10" presetClass="entr" presetSubtype="0" fill="hold" nodeType="withEffect">
                                  <p:stCondLst>
                                    <p:cond delay="125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asic Page With header Ba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Slide Number Placeholder 5" descr="A text box for a page number is included in the bottom right corner of the slide."/>
          <p:cNvSpPr>
            <a:spLocks noGrp="1"/>
          </p:cNvSpPr>
          <p:nvPr>
            <p:ph type="sldNum" sz="quarter" idx="12"/>
          </p:nvPr>
        </p:nvSpPr>
        <p:spPr>
          <a:xfrm>
            <a:off x="8652284" y="6235327"/>
            <a:ext cx="2844800" cy="365125"/>
          </a:xfrm>
        </p:spPr>
        <p:txBody>
          <a:bodyPr/>
          <a:lstStyle/>
          <a:p>
            <a:fld id="{32D4B517-E49B-41B6-9DBC-23634E0F1CDC}" type="slidenum">
              <a:rPr lang="en-CA" smtClean="0"/>
              <a:t>‹#›</a:t>
            </a:fld>
            <a:endParaRPr lang="en-CA"/>
          </a:p>
        </p:txBody>
      </p:sp>
      <p:sp>
        <p:nvSpPr>
          <p:cNvPr id="11" name="Content Placeholder 2" descr="A large text box is included underneath the title."/>
          <p:cNvSpPr>
            <a:spLocks noGrp="1"/>
          </p:cNvSpPr>
          <p:nvPr>
            <p:ph idx="10" hasCustomPrompt="1"/>
          </p:nvPr>
        </p:nvSpPr>
        <p:spPr>
          <a:xfrm>
            <a:off x="1048280" y="1124744"/>
            <a:ext cx="10095440" cy="5293146"/>
          </a:xfrm>
          <a:prstGeom prst="rect">
            <a:avLst/>
          </a:prstGeom>
        </p:spPr>
        <p:txBody>
          <a:bodyPr lIns="0" tIns="0" rIns="0" bIns="0"/>
          <a:lstStyle>
            <a:lvl1pPr marL="0" indent="0">
              <a:buNone/>
              <a:defRPr sz="2200">
                <a:solidFill>
                  <a:srgbClr val="004D71"/>
                </a:solidFill>
                <a:latin typeface="Calibri" panose="020F0502020204030204" pitchFamily="34" charset="0"/>
              </a:defRPr>
            </a:lvl1pPr>
            <a:lvl2pPr>
              <a:defRPr sz="2000">
                <a:solidFill>
                  <a:srgbClr val="004D71"/>
                </a:solidFill>
                <a:latin typeface="Calibri" panose="020F0502020204030204" pitchFamily="34" charset="0"/>
              </a:defRPr>
            </a:lvl2pPr>
            <a:lvl3pPr>
              <a:defRPr sz="1800">
                <a:solidFill>
                  <a:srgbClr val="004D71"/>
                </a:solidFill>
                <a:latin typeface="Calibri" panose="020F0502020204030204" pitchFamily="34" charset="0"/>
              </a:defRPr>
            </a:lvl3pPr>
            <a:lvl4pPr>
              <a:defRPr sz="1600">
                <a:solidFill>
                  <a:srgbClr val="004D71"/>
                </a:solidFill>
                <a:latin typeface="Calibri" panose="020F0502020204030204" pitchFamily="34" charset="0"/>
              </a:defRPr>
            </a:lvl4pPr>
            <a:lvl5pPr marL="0" indent="1255713">
              <a:defRPr sz="1400">
                <a:solidFill>
                  <a:srgbClr val="004D71"/>
                </a:solidFill>
                <a:latin typeface="Calibri" panose="020F0502020204030204" pitchFamily="34" charset="0"/>
              </a:defRPr>
            </a:lvl5pPr>
          </a:lstStyle>
          <a:p>
            <a:pPr lvl="0"/>
            <a:r>
              <a:rPr lang="en-CA" altLang="ko-KR"/>
              <a:t>Click to add text</a:t>
            </a:r>
          </a:p>
        </p:txBody>
      </p:sp>
      <p:sp>
        <p:nvSpPr>
          <p:cNvPr id="2" name="Title 1" descr="A text box for the slide title is included at the top of the slide."/>
          <p:cNvSpPr>
            <a:spLocks noGrp="1"/>
          </p:cNvSpPr>
          <p:nvPr>
            <p:ph type="title"/>
          </p:nvPr>
        </p:nvSpPr>
        <p:spPr>
          <a:xfrm>
            <a:off x="1012265" y="138062"/>
            <a:ext cx="7243976" cy="878670"/>
          </a:xfrm>
          <a:prstGeom prst="rect">
            <a:avLst/>
          </a:prstGeom>
        </p:spPr>
        <p:txBody>
          <a:bodyPr wrap="none" lIns="0" tIns="0" rIns="0" bIns="0" anchor="ctr" anchorCtr="0"/>
          <a:lstStyle>
            <a:lvl1pPr marL="457200" indent="-457200" algn="l">
              <a:buFont typeface="Arial" panose="020B0604020202020204" pitchFamily="34" charset="0"/>
              <a:buNone/>
              <a:defRPr lang="en-CA" sz="2800" baseline="0">
                <a:solidFill>
                  <a:schemeClr val="accent1"/>
                </a:solidFill>
                <a:latin typeface="Calibri" panose="020F0502020204030204" pitchFamily="34" charset="0"/>
                <a:ea typeface="+mn-ea"/>
                <a:cs typeface="+mn-cs"/>
              </a:defRPr>
            </a:lvl1pPr>
          </a:lstStyle>
          <a:p>
            <a:pPr marL="0" marR="0" lvl="0" indent="0" algn="l" fontAlgn="auto">
              <a:lnSpc>
                <a:spcPct val="100000"/>
              </a:lnSpc>
              <a:spcBef>
                <a:spcPct val="20000"/>
              </a:spcBef>
              <a:spcAft>
                <a:spcPts val="0"/>
              </a:spcAft>
              <a:buClrTx/>
              <a:buSzTx/>
              <a:buFont typeface="Arial" panose="020B0604020202020204" pitchFamily="34" charset="0"/>
              <a:tabLst/>
            </a:pPr>
            <a:endParaRPr lang="en-CA"/>
          </a:p>
        </p:txBody>
      </p:sp>
    </p:spTree>
    <p:extLst>
      <p:ext uri="{BB962C8B-B14F-4D97-AF65-F5344CB8AC3E}">
        <p14:creationId xmlns:p14="http://schemas.microsoft.com/office/powerpoint/2010/main" val="1601868854"/>
      </p:ext>
    </p:extLst>
  </p:cSld>
  <p:clrMapOvr>
    <a:masterClrMapping/>
  </p:clrMapOvr>
  <p:transition spd="slow">
    <p:push di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Basic Page With header Bar">
    <p:bg>
      <p:bgPr>
        <a:blipFill dpi="0" rotWithShape="1">
          <a:blip r:embed="rId2">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2D4B517-E49B-41B6-9DBC-23634E0F1CDC}" type="slidenum">
              <a:rPr lang="en-CA" smtClean="0"/>
              <a:t>‹#›</a:t>
            </a:fld>
            <a:endParaRPr lang="en-CA"/>
          </a:p>
        </p:txBody>
      </p:sp>
      <p:sp>
        <p:nvSpPr>
          <p:cNvPr id="8" name="Text Placeholder 7"/>
          <p:cNvSpPr>
            <a:spLocks noGrp="1"/>
          </p:cNvSpPr>
          <p:nvPr>
            <p:ph type="body" sz="quarter" idx="11" hasCustomPrompt="1"/>
          </p:nvPr>
        </p:nvSpPr>
        <p:spPr>
          <a:xfrm>
            <a:off x="1012265" y="138062"/>
            <a:ext cx="7243976" cy="878670"/>
          </a:xfrm>
          <a:prstGeom prst="rect">
            <a:avLst/>
          </a:prstGeom>
        </p:spPr>
        <p:txBody>
          <a:bodyPr lIns="0" tIns="0" rIns="0" bIns="0"/>
          <a:lstStyle>
            <a:lvl1pPr marL="0" marR="0" indent="0" algn="l" defTabSz="914377" rtl="0" eaLnBrk="1" fontAlgn="auto" latinLnBrk="0" hangingPunct="1">
              <a:lnSpc>
                <a:spcPct val="100000"/>
              </a:lnSpc>
              <a:spcBef>
                <a:spcPct val="20000"/>
              </a:spcBef>
              <a:spcAft>
                <a:spcPts val="0"/>
              </a:spcAft>
              <a:buClrTx/>
              <a:buSzTx/>
              <a:buFont typeface="Arial" panose="020B0604020202020204" pitchFamily="34" charset="0"/>
              <a:buNone/>
              <a:tabLst/>
              <a:defRPr sz="2800" baseline="0">
                <a:solidFill>
                  <a:schemeClr val="accent1"/>
                </a:solidFill>
                <a:latin typeface="Calibri" panose="020F0502020204030204" pitchFamily="34" charset="0"/>
              </a:defRPr>
            </a:lvl1pPr>
            <a:lvl2pPr marL="457189" indent="0">
              <a:buNone/>
              <a:defRPr/>
            </a:lvl2pPr>
          </a:lstStyle>
          <a:p>
            <a:pPr lvl="0"/>
            <a:r>
              <a:rPr lang="en-US"/>
              <a:t>Header text</a:t>
            </a:r>
          </a:p>
        </p:txBody>
      </p:sp>
      <p:sp>
        <p:nvSpPr>
          <p:cNvPr id="11" name="Content Placeholder 2"/>
          <p:cNvSpPr>
            <a:spLocks noGrp="1"/>
          </p:cNvSpPr>
          <p:nvPr>
            <p:ph idx="10" hasCustomPrompt="1"/>
          </p:nvPr>
        </p:nvSpPr>
        <p:spPr>
          <a:xfrm>
            <a:off x="1048280" y="1124744"/>
            <a:ext cx="10095440" cy="5293146"/>
          </a:xfrm>
          <a:prstGeom prst="rect">
            <a:avLst/>
          </a:prstGeom>
        </p:spPr>
        <p:txBody>
          <a:bodyPr lIns="0" tIns="0" rIns="0" bIns="0"/>
          <a:lstStyle>
            <a:lvl1pPr marL="0" indent="0">
              <a:buNone/>
              <a:defRPr sz="2200">
                <a:solidFill>
                  <a:srgbClr val="004D71"/>
                </a:solidFill>
                <a:latin typeface="Calibri" panose="020F0502020204030204" pitchFamily="34" charset="0"/>
              </a:defRPr>
            </a:lvl1pPr>
            <a:lvl2pPr>
              <a:defRPr sz="2000">
                <a:solidFill>
                  <a:srgbClr val="004D71"/>
                </a:solidFill>
                <a:latin typeface="Calibri" panose="020F0502020204030204" pitchFamily="34" charset="0"/>
              </a:defRPr>
            </a:lvl2pPr>
            <a:lvl3pPr>
              <a:defRPr sz="1800">
                <a:solidFill>
                  <a:srgbClr val="004D71"/>
                </a:solidFill>
                <a:latin typeface="Calibri" panose="020F0502020204030204" pitchFamily="34" charset="0"/>
              </a:defRPr>
            </a:lvl3pPr>
            <a:lvl4pPr>
              <a:defRPr sz="1600">
                <a:solidFill>
                  <a:srgbClr val="004D71"/>
                </a:solidFill>
                <a:latin typeface="Calibri" panose="020F0502020204030204" pitchFamily="34" charset="0"/>
              </a:defRPr>
            </a:lvl4pPr>
            <a:lvl5pPr marL="0" indent="1255682">
              <a:defRPr sz="1400">
                <a:solidFill>
                  <a:srgbClr val="004D71"/>
                </a:solidFill>
                <a:latin typeface="Calibri" panose="020F0502020204030204" pitchFamily="34" charset="0"/>
              </a:defRPr>
            </a:lvl5pPr>
          </a:lstStyle>
          <a:p>
            <a:pPr lvl="0"/>
            <a:r>
              <a:rPr lang="en-CA" altLang="ko-KR"/>
              <a:t>Click to add text</a:t>
            </a:r>
          </a:p>
        </p:txBody>
      </p:sp>
    </p:spTree>
    <p:extLst>
      <p:ext uri="{BB962C8B-B14F-4D97-AF65-F5344CB8AC3E}">
        <p14:creationId xmlns:p14="http://schemas.microsoft.com/office/powerpoint/2010/main" val="3880512632"/>
      </p:ext>
    </p:extLst>
  </p:cSld>
  <p:clrMapOvr>
    <a:masterClrMapping/>
  </p:clrMapOvr>
  <p:transition spd="slow">
    <p:push dir="u"/>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Basic Page With header Ba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2D4B517-E49B-41B6-9DBC-23634E0F1CDC}" type="slidenum">
              <a:rPr lang="en-CA" smtClean="0"/>
              <a:t>‹#›</a:t>
            </a:fld>
            <a:endParaRPr lang="en-CA"/>
          </a:p>
        </p:txBody>
      </p:sp>
      <p:sp>
        <p:nvSpPr>
          <p:cNvPr id="8" name="Text Placeholder 7"/>
          <p:cNvSpPr>
            <a:spLocks noGrp="1"/>
          </p:cNvSpPr>
          <p:nvPr>
            <p:ph type="body" sz="quarter" idx="11" hasCustomPrompt="1"/>
          </p:nvPr>
        </p:nvSpPr>
        <p:spPr>
          <a:xfrm>
            <a:off x="1012265" y="138062"/>
            <a:ext cx="7243976" cy="878670"/>
          </a:xfrm>
          <a:prstGeom prst="rect">
            <a:avLst/>
          </a:prstGeom>
        </p:spPr>
        <p:txBody>
          <a:bodyPr lIns="0" tIns="0" rIns="0" bIns="0"/>
          <a:lstStyle>
            <a:lvl1pPr marL="0" marR="0" indent="0" algn="l" defTabSz="914377" rtl="0" eaLnBrk="1" fontAlgn="auto" latinLnBrk="0" hangingPunct="1">
              <a:lnSpc>
                <a:spcPct val="100000"/>
              </a:lnSpc>
              <a:spcBef>
                <a:spcPct val="20000"/>
              </a:spcBef>
              <a:spcAft>
                <a:spcPts val="0"/>
              </a:spcAft>
              <a:buClrTx/>
              <a:buSzTx/>
              <a:buFont typeface="Arial" panose="020B0604020202020204" pitchFamily="34" charset="0"/>
              <a:buNone/>
              <a:tabLst/>
              <a:defRPr sz="2800" baseline="0">
                <a:solidFill>
                  <a:schemeClr val="accent1"/>
                </a:solidFill>
                <a:latin typeface="Calibri" panose="020F0502020204030204" pitchFamily="34" charset="0"/>
              </a:defRPr>
            </a:lvl1pPr>
            <a:lvl2pPr marL="457189" indent="0">
              <a:buNone/>
              <a:defRPr/>
            </a:lvl2pPr>
          </a:lstStyle>
          <a:p>
            <a:pPr lvl="0"/>
            <a:r>
              <a:rPr lang="en-US"/>
              <a:t>Header text</a:t>
            </a:r>
          </a:p>
        </p:txBody>
      </p:sp>
      <p:sp>
        <p:nvSpPr>
          <p:cNvPr id="11" name="Content Placeholder 2"/>
          <p:cNvSpPr>
            <a:spLocks noGrp="1"/>
          </p:cNvSpPr>
          <p:nvPr>
            <p:ph idx="10" hasCustomPrompt="1"/>
          </p:nvPr>
        </p:nvSpPr>
        <p:spPr>
          <a:xfrm>
            <a:off x="1048280" y="1124744"/>
            <a:ext cx="10095440" cy="5293146"/>
          </a:xfrm>
          <a:prstGeom prst="rect">
            <a:avLst/>
          </a:prstGeom>
        </p:spPr>
        <p:txBody>
          <a:bodyPr lIns="0" tIns="0" rIns="0" bIns="0"/>
          <a:lstStyle>
            <a:lvl1pPr marL="0" indent="0">
              <a:buNone/>
              <a:defRPr sz="2200">
                <a:solidFill>
                  <a:srgbClr val="004D71"/>
                </a:solidFill>
                <a:latin typeface="Calibri" panose="020F0502020204030204" pitchFamily="34" charset="0"/>
              </a:defRPr>
            </a:lvl1pPr>
            <a:lvl2pPr>
              <a:defRPr sz="2000">
                <a:solidFill>
                  <a:srgbClr val="004D71"/>
                </a:solidFill>
                <a:latin typeface="Calibri" panose="020F0502020204030204" pitchFamily="34" charset="0"/>
              </a:defRPr>
            </a:lvl2pPr>
            <a:lvl3pPr>
              <a:defRPr sz="1800">
                <a:solidFill>
                  <a:srgbClr val="004D71"/>
                </a:solidFill>
                <a:latin typeface="Calibri" panose="020F0502020204030204" pitchFamily="34" charset="0"/>
              </a:defRPr>
            </a:lvl3pPr>
            <a:lvl4pPr>
              <a:defRPr sz="1600">
                <a:solidFill>
                  <a:srgbClr val="004D71"/>
                </a:solidFill>
                <a:latin typeface="Calibri" panose="020F0502020204030204" pitchFamily="34" charset="0"/>
              </a:defRPr>
            </a:lvl4pPr>
            <a:lvl5pPr marL="0" indent="1255682">
              <a:defRPr sz="1400">
                <a:solidFill>
                  <a:srgbClr val="004D71"/>
                </a:solidFill>
                <a:latin typeface="Calibri" panose="020F0502020204030204" pitchFamily="34" charset="0"/>
              </a:defRPr>
            </a:lvl5pPr>
          </a:lstStyle>
          <a:p>
            <a:pPr lvl="0"/>
            <a:r>
              <a:rPr lang="en-CA" altLang="ko-KR"/>
              <a:t>Click to add text</a:t>
            </a:r>
          </a:p>
        </p:txBody>
      </p:sp>
      <p:sp>
        <p:nvSpPr>
          <p:cNvPr id="2" name="Title 1">
            <a:extLst>
              <a:ext uri="{FF2B5EF4-FFF2-40B4-BE49-F238E27FC236}">
                <a16:creationId xmlns:a16="http://schemas.microsoft.com/office/drawing/2014/main" id="{3DD9BE45-A3C9-9531-267A-99F0458CB327}"/>
              </a:ext>
            </a:extLst>
          </p:cNvPr>
          <p:cNvSpPr>
            <a:spLocks noGrp="1"/>
          </p:cNvSpPr>
          <p:nvPr>
            <p:ph type="title" idx="13"/>
          </p:nvPr>
        </p:nvSpPr>
        <p:spPr/>
        <p:txBody>
          <a:bodyPr/>
          <a:lstStyle/>
          <a:p>
            <a:r>
              <a:rPr lang="en-US"/>
              <a:t>Click to edit Master title style</a:t>
            </a:r>
            <a:endParaRPr lang="en-CA"/>
          </a:p>
        </p:txBody>
      </p:sp>
    </p:spTree>
    <p:extLst>
      <p:ext uri="{BB962C8B-B14F-4D97-AF65-F5344CB8AC3E}">
        <p14:creationId xmlns:p14="http://schemas.microsoft.com/office/powerpoint/2010/main" val="1834927497"/>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12/2/2024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12/2/2024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12/2/2024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
        <p:nvSpPr>
          <p:cNvPr id="8" name="TextBox 7">
            <a:extLst>
              <a:ext uri="{FF2B5EF4-FFF2-40B4-BE49-F238E27FC236}">
                <a16:creationId xmlns:a16="http://schemas.microsoft.com/office/drawing/2014/main" id="{6562510F-0501-A208-A870-E170A7804BB6}"/>
              </a:ext>
            </a:extLst>
          </p:cNvPr>
          <p:cNvSpPr txBox="1"/>
          <p:nvPr userDrawn="1">
            <p:extLst>
              <p:ext uri="{1162E1C5-73C7-4A58-AE30-91384D911F3F}">
                <p184:classification xmlns:p184="http://schemas.microsoft.com/office/powerpoint/2018/4/main" val="hdr"/>
              </p:ext>
            </p:extLst>
          </p:nvPr>
        </p:nvSpPr>
        <p:spPr>
          <a:xfrm>
            <a:off x="9604375" y="190500"/>
            <a:ext cx="2439988" cy="182880"/>
          </a:xfrm>
          <a:prstGeom prst="rect">
            <a:avLst/>
          </a:prstGeom>
        </p:spPr>
        <p:txBody>
          <a:bodyPr horzOverflow="overflow" lIns="0" tIns="0" rIns="0" bIns="0">
            <a:spAutoFit/>
          </a:bodyPr>
          <a:lstStyle/>
          <a:p>
            <a:pPr algn="l"/>
            <a:r>
              <a:rPr lang="en-CA" sz="1200">
                <a:solidFill>
                  <a:srgbClr val="000000"/>
                </a:solidFill>
                <a:latin typeface="Arial" panose="020B0604020202020204" pitchFamily="34" charset="0"/>
                <a:cs typeface="Arial" panose="020B0604020202020204" pitchFamily="34" charset="0"/>
              </a:rPr>
              <a:t>UNCLASSIFIED / NON CLASSIFIÉ</a:t>
            </a:r>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5" r:id="rId14"/>
    <p:sldLayoutId id="2147483676"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slideLayout" Target="../slideLayouts/slideLayout12.xml"/><Relationship Id="rId4" Type="http://schemas.openxmlformats.org/officeDocument/2006/relationships/tags" Target="../tags/tag4.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49.xml"/><Relationship Id="rId1" Type="http://schemas.openxmlformats.org/officeDocument/2006/relationships/tags" Target="../tags/tag48.xml"/><Relationship Id="rId4"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tags" Target="../tags/tag52.xml"/><Relationship Id="rId7" Type="http://schemas.openxmlformats.org/officeDocument/2006/relationships/diagramLayout" Target="../diagrams/layout1.xml"/><Relationship Id="rId2" Type="http://schemas.openxmlformats.org/officeDocument/2006/relationships/tags" Target="../tags/tag51.xml"/><Relationship Id="rId1" Type="http://schemas.openxmlformats.org/officeDocument/2006/relationships/tags" Target="../tags/tag50.xml"/><Relationship Id="rId6" Type="http://schemas.openxmlformats.org/officeDocument/2006/relationships/diagramData" Target="../diagrams/data1.xml"/><Relationship Id="rId5" Type="http://schemas.openxmlformats.org/officeDocument/2006/relationships/notesSlide" Target="../notesSlides/notesSlide6.xml"/><Relationship Id="rId10" Type="http://schemas.microsoft.com/office/2007/relationships/diagramDrawing" Target="../diagrams/drawing1.xml"/><Relationship Id="rId4" Type="http://schemas.openxmlformats.org/officeDocument/2006/relationships/slideLayout" Target="../slideLayouts/slideLayout13.xml"/><Relationship Id="rId9" Type="http://schemas.openxmlformats.org/officeDocument/2006/relationships/diagramColors" Target="../diagrams/colors1.xml"/></Relationships>
</file>

<file path=ppt/slides/_rels/slide13.xml.rels><?xml version="1.0" encoding="UTF-8" standalone="yes"?>
<Relationships xmlns="http://schemas.openxmlformats.org/package/2006/relationships"><Relationship Id="rId2" Type="http://schemas.openxmlformats.org/officeDocument/2006/relationships/hyperlink" Target="https://wiki.gccollab.ca/File:Modifications_du_texte_de_l%27outil_EIA.pdf" TargetMode="Externa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8" Type="http://schemas.openxmlformats.org/officeDocument/2006/relationships/hyperlink" Target="https://wiki.gccollab.ca/File:Modifications_du_texte_de_l%27outil_EIA.pdf" TargetMode="External"/><Relationship Id="rId3" Type="http://schemas.openxmlformats.org/officeDocument/2006/relationships/tags" Target="../tags/tag55.xml"/><Relationship Id="rId7" Type="http://schemas.openxmlformats.org/officeDocument/2006/relationships/hyperlink" Target="https://wiki.gccollab.ca/File:Modifications_du_texte_de_la_Directive_sur_la_prise_de_d%C3%A9cisions_automatis%C3%A9e.pdf" TargetMode="External"/><Relationship Id="rId2" Type="http://schemas.openxmlformats.org/officeDocument/2006/relationships/tags" Target="../tags/tag54.xml"/><Relationship Id="rId1" Type="http://schemas.openxmlformats.org/officeDocument/2006/relationships/tags" Target="../tags/tag53.xml"/><Relationship Id="rId6" Type="http://schemas.openxmlformats.org/officeDocument/2006/relationships/hyperlink" Target="https://wiki.gccollab.ca/File:Aper%C3%A7u_du_4e_examen_de_la_Directive_sur_la_prise_de_d%C3%A9cisions_automatis%C3%A9e.pptx" TargetMode="External"/><Relationship Id="rId5" Type="http://schemas.openxmlformats.org/officeDocument/2006/relationships/hyperlink" Target="https://forms-formulaires.alpha.canada.ca/fr/id/cm38x82w000bg2slbizlt9q2q" TargetMode="External"/><Relationship Id="rId4"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tags" Target="../tags/tag58.xml"/><Relationship Id="rId7" Type="http://schemas.openxmlformats.org/officeDocument/2006/relationships/hyperlink" Target="https://forms-formulaires.alpha.canada.ca/fr/id/cm38x82w000bg2slbizlt9q2q" TargetMode="External"/><Relationship Id="rId2" Type="http://schemas.openxmlformats.org/officeDocument/2006/relationships/tags" Target="../tags/tag57.xml"/><Relationship Id="rId1" Type="http://schemas.openxmlformats.org/officeDocument/2006/relationships/tags" Target="../tags/tag56.xml"/><Relationship Id="rId6" Type="http://schemas.openxmlformats.org/officeDocument/2006/relationships/hyperlink" Target="https://wiki.gccollab.ca/Consultations_sur_le_quatri%C3%A8me_examen" TargetMode="External"/><Relationship Id="rId5" Type="http://schemas.openxmlformats.org/officeDocument/2006/relationships/slideLayout" Target="../slideLayouts/slideLayout13.xml"/><Relationship Id="rId4" Type="http://schemas.openxmlformats.org/officeDocument/2006/relationships/tags" Target="../tags/tag59.xml"/></Relationships>
</file>

<file path=ppt/slides/_rels/slide16.xml.rels><?xml version="1.0" encoding="UTF-8" standalone="yes"?>
<Relationships xmlns="http://schemas.openxmlformats.org/package/2006/relationships"><Relationship Id="rId3" Type="http://schemas.openxmlformats.org/officeDocument/2006/relationships/tags" Target="../tags/tag62.xml"/><Relationship Id="rId2" Type="http://schemas.openxmlformats.org/officeDocument/2006/relationships/tags" Target="../tags/tag61.xml"/><Relationship Id="rId1" Type="http://schemas.openxmlformats.org/officeDocument/2006/relationships/tags" Target="../tags/tag60.xml"/><Relationship Id="rId4"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hyperlink" Target="mailto:ai-ia@tbs-sct.gc.ca" TargetMode="External"/><Relationship Id="rId2" Type="http://schemas.openxmlformats.org/officeDocument/2006/relationships/notesSlide" Target="../notesSlides/notesSlide7.xml"/><Relationship Id="rId1" Type="http://schemas.openxmlformats.org/officeDocument/2006/relationships/slideLayout" Target="../slideLayouts/slideLayout15.xml"/><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4"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8" Type="http://schemas.openxmlformats.org/officeDocument/2006/relationships/tags" Target="../tags/tag21.xml"/><Relationship Id="rId13" Type="http://schemas.openxmlformats.org/officeDocument/2006/relationships/tags" Target="../tags/tag26.xml"/><Relationship Id="rId18" Type="http://schemas.openxmlformats.org/officeDocument/2006/relationships/image" Target="../media/image4.png"/><Relationship Id="rId3" Type="http://schemas.openxmlformats.org/officeDocument/2006/relationships/tags" Target="../tags/tag16.xml"/><Relationship Id="rId7" Type="http://schemas.openxmlformats.org/officeDocument/2006/relationships/tags" Target="../tags/tag20.xml"/><Relationship Id="rId12" Type="http://schemas.openxmlformats.org/officeDocument/2006/relationships/tags" Target="../tags/tag25.xml"/><Relationship Id="rId17" Type="http://schemas.openxmlformats.org/officeDocument/2006/relationships/notesSlide" Target="../notesSlides/notesSlide1.xml"/><Relationship Id="rId2" Type="http://schemas.openxmlformats.org/officeDocument/2006/relationships/tags" Target="../tags/tag15.xml"/><Relationship Id="rId16" Type="http://schemas.openxmlformats.org/officeDocument/2006/relationships/slideLayout" Target="../slideLayouts/slideLayout13.xml"/><Relationship Id="rId1" Type="http://schemas.openxmlformats.org/officeDocument/2006/relationships/tags" Target="../tags/tag14.xml"/><Relationship Id="rId6" Type="http://schemas.openxmlformats.org/officeDocument/2006/relationships/tags" Target="../tags/tag19.xml"/><Relationship Id="rId11" Type="http://schemas.openxmlformats.org/officeDocument/2006/relationships/tags" Target="../tags/tag24.xml"/><Relationship Id="rId5" Type="http://schemas.openxmlformats.org/officeDocument/2006/relationships/tags" Target="../tags/tag18.xml"/><Relationship Id="rId15" Type="http://schemas.openxmlformats.org/officeDocument/2006/relationships/tags" Target="../tags/tag28.xml"/><Relationship Id="rId10" Type="http://schemas.openxmlformats.org/officeDocument/2006/relationships/tags" Target="../tags/tag23.xml"/><Relationship Id="rId4" Type="http://schemas.openxmlformats.org/officeDocument/2006/relationships/tags" Target="../tags/tag17.xml"/><Relationship Id="rId9" Type="http://schemas.openxmlformats.org/officeDocument/2006/relationships/tags" Target="../tags/tag22.xml"/><Relationship Id="rId14" Type="http://schemas.openxmlformats.org/officeDocument/2006/relationships/tags" Target="../tags/tag2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hyperlink" Target="https://www.canada.ca/fr/gouvernement/systeme/gouvernement-numerique/innovations-gouvernementales-numeriques/utilisation-responsable-ai/evaluation-incidence-algorithmique.html" TargetMode="External"/></Relationships>
</file>

<file path=ppt/slides/_rels/slide7.xml.rels><?xml version="1.0" encoding="UTF-8" standalone="yes"?>
<Relationships xmlns="http://schemas.openxmlformats.org/package/2006/relationships"><Relationship Id="rId8" Type="http://schemas.openxmlformats.org/officeDocument/2006/relationships/tags" Target="../tags/tag36.xml"/><Relationship Id="rId13" Type="http://schemas.openxmlformats.org/officeDocument/2006/relationships/notesSlide" Target="../notesSlides/notesSlide3.xml"/><Relationship Id="rId3" Type="http://schemas.openxmlformats.org/officeDocument/2006/relationships/tags" Target="../tags/tag31.xml"/><Relationship Id="rId7" Type="http://schemas.openxmlformats.org/officeDocument/2006/relationships/tags" Target="../tags/tag35.xml"/><Relationship Id="rId12" Type="http://schemas.openxmlformats.org/officeDocument/2006/relationships/slideLayout" Target="../slideLayouts/slideLayout14.xm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tags" Target="../tags/tag34.xml"/><Relationship Id="rId11" Type="http://schemas.openxmlformats.org/officeDocument/2006/relationships/tags" Target="../tags/tag39.xml"/><Relationship Id="rId5" Type="http://schemas.openxmlformats.org/officeDocument/2006/relationships/tags" Target="../tags/tag33.xml"/><Relationship Id="rId10" Type="http://schemas.openxmlformats.org/officeDocument/2006/relationships/tags" Target="../tags/tag38.xml"/><Relationship Id="rId4" Type="http://schemas.openxmlformats.org/officeDocument/2006/relationships/tags" Target="../tags/tag32.xml"/><Relationship Id="rId9" Type="http://schemas.openxmlformats.org/officeDocument/2006/relationships/tags" Target="../tags/tag37.xml"/></Relationships>
</file>

<file path=ppt/slides/_rels/slide8.xml.rels><?xml version="1.0" encoding="UTF-8" standalone="yes"?>
<Relationships xmlns="http://schemas.openxmlformats.org/package/2006/relationships"><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 Id="rId4"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8" Type="http://schemas.openxmlformats.org/officeDocument/2006/relationships/hyperlink" Target="https://wiki.gccollab.ca/Consultations_sur_le_quatri%C3%A8me_examen" TargetMode="External"/><Relationship Id="rId3" Type="http://schemas.openxmlformats.org/officeDocument/2006/relationships/tags" Target="../tags/tag45.xml"/><Relationship Id="rId7" Type="http://schemas.openxmlformats.org/officeDocument/2006/relationships/notesSlide" Target="../notesSlides/notesSlide4.xml"/><Relationship Id="rId2" Type="http://schemas.openxmlformats.org/officeDocument/2006/relationships/tags" Target="../tags/tag44.xml"/><Relationship Id="rId1" Type="http://schemas.openxmlformats.org/officeDocument/2006/relationships/tags" Target="../tags/tag43.xml"/><Relationship Id="rId6" Type="http://schemas.openxmlformats.org/officeDocument/2006/relationships/slideLayout" Target="../slideLayouts/slideLayout13.xml"/><Relationship Id="rId5" Type="http://schemas.openxmlformats.org/officeDocument/2006/relationships/tags" Target="../tags/tag47.xml"/><Relationship Id="rId4" Type="http://schemas.openxmlformats.org/officeDocument/2006/relationships/tags" Target="../tags/tag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p:txBody>
          <a:bodyPr>
            <a:normAutofit fontScale="90000"/>
          </a:bodyPr>
          <a:lstStyle/>
          <a:p>
            <a:r>
              <a:rPr lang="fr-CA" dirty="0"/>
              <a:t>Quatrième examen de la Directive sur la prise de décisions automatisée</a:t>
            </a:r>
          </a:p>
        </p:txBody>
      </p:sp>
      <p:sp>
        <p:nvSpPr>
          <p:cNvPr id="3" name="Text Placeholder 2"/>
          <p:cNvSpPr>
            <a:spLocks noGrp="1"/>
          </p:cNvSpPr>
          <p:nvPr>
            <p:ph type="body" sz="quarter" idx="13"/>
            <p:custDataLst>
              <p:tags r:id="rId2"/>
            </p:custDataLst>
          </p:nvPr>
        </p:nvSpPr>
        <p:spPr/>
        <p:txBody>
          <a:bodyPr vert="horz" lIns="91440" tIns="45720" rIns="91440" bIns="45720" rtlCol="0" anchor="t">
            <a:normAutofit fontScale="92500" lnSpcReduction="20000"/>
          </a:bodyPr>
          <a:lstStyle/>
          <a:p>
            <a:endParaRPr lang="fr-CA" dirty="0"/>
          </a:p>
          <a:p>
            <a:r>
              <a:rPr lang="fr-CA" dirty="0"/>
              <a:t>Aperçu et modifications proposées</a:t>
            </a:r>
          </a:p>
        </p:txBody>
      </p:sp>
      <p:sp>
        <p:nvSpPr>
          <p:cNvPr id="5" name="TextBox 4">
            <a:extLst>
              <a:ext uri="{FF2B5EF4-FFF2-40B4-BE49-F238E27FC236}">
                <a16:creationId xmlns:a16="http://schemas.microsoft.com/office/drawing/2014/main" id="{D584F736-909B-26BC-6895-A540EB2406F3}"/>
              </a:ext>
            </a:extLst>
          </p:cNvPr>
          <p:cNvSpPr txBox="1"/>
          <p:nvPr>
            <p:custDataLst>
              <p:tags r:id="rId3"/>
            </p:custDataLst>
          </p:nvPr>
        </p:nvSpPr>
        <p:spPr>
          <a:xfrm>
            <a:off x="1204783" y="5282513"/>
            <a:ext cx="2743200" cy="3657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CA" dirty="0"/>
              <a:t>Automne 2024</a:t>
            </a:r>
          </a:p>
        </p:txBody>
      </p:sp>
      <p:sp>
        <p:nvSpPr>
          <p:cNvPr id="4" name="Slide Number Placeholder 3"/>
          <p:cNvSpPr>
            <a:spLocks noGrp="1"/>
          </p:cNvSpPr>
          <p:nvPr>
            <p:ph type="sldNum" sz="quarter" idx="12"/>
            <p:custDataLst>
              <p:tags r:id="rId4"/>
            </p:custDataLst>
          </p:nvPr>
        </p:nvSpPr>
        <p:spPr/>
        <p:txBody>
          <a:bodyPr/>
          <a:lstStyle/>
          <a:p>
            <a:fld id="{32D4B517-E49B-41B6-9DBC-23634E0F1CDC}" type="slidenum">
              <a:rPr lang="en-CA" smtClean="0"/>
              <a:t>1</a:t>
            </a:fld>
            <a:endParaRPr lang="en-CA"/>
          </a:p>
        </p:txBody>
      </p:sp>
    </p:spTree>
    <p:extLst>
      <p:ext uri="{BB962C8B-B14F-4D97-AF65-F5344CB8AC3E}">
        <p14:creationId xmlns:p14="http://schemas.microsoft.com/office/powerpoint/2010/main" val="1130587199"/>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custDataLst>
              <p:tags r:id="rId1"/>
            </p:custDataLst>
          </p:nvPr>
        </p:nvSpPr>
        <p:spPr>
          <a:xfrm>
            <a:off x="1099872" y="162633"/>
            <a:ext cx="7243976" cy="878670"/>
          </a:xfrm>
        </p:spPr>
        <p:txBody>
          <a:bodyPr/>
          <a:lstStyle/>
          <a:p>
            <a:r>
              <a:rPr lang="fr-FR" dirty="0">
                <a:latin typeface="Calibri"/>
                <a:ea typeface="Calibri"/>
                <a:cs typeface="Calibri"/>
              </a:rPr>
              <a:t>Soutenir une mise en œuvre efficace</a:t>
            </a:r>
            <a:endParaRPr lang="fr-CA" dirty="0">
              <a:latin typeface="Calibri"/>
              <a:ea typeface="Calibri"/>
              <a:cs typeface="Calibri"/>
            </a:endParaRPr>
          </a:p>
        </p:txBody>
      </p:sp>
      <p:sp>
        <p:nvSpPr>
          <p:cNvPr id="2" name="Slide Number Placeholder 1"/>
          <p:cNvSpPr>
            <a:spLocks noGrp="1"/>
          </p:cNvSpPr>
          <p:nvPr>
            <p:ph type="sldNum" sz="quarter" idx="12"/>
            <p:custDataLst>
              <p:tags r:id="rId2"/>
            </p:custDataLst>
          </p:nvPr>
        </p:nvSpPr>
        <p:spPr/>
        <p:txBody>
          <a:bodyPr/>
          <a:lstStyle/>
          <a:p>
            <a:fld id="{32D4B517-E49B-41B6-9DBC-23634E0F1CDC}" type="slidenum">
              <a:rPr lang="en-CA" smtClean="0"/>
              <a:pPr/>
              <a:t>10</a:t>
            </a:fld>
            <a:endParaRPr lang="en-CA"/>
          </a:p>
        </p:txBody>
      </p:sp>
      <p:graphicFrame>
        <p:nvGraphicFramePr>
          <p:cNvPr id="5" name="Table 4">
            <a:extLst>
              <a:ext uri="{FF2B5EF4-FFF2-40B4-BE49-F238E27FC236}">
                <a16:creationId xmlns:a16="http://schemas.microsoft.com/office/drawing/2014/main" id="{4C8227BA-2A74-D3C8-76C9-7B68B65F80F5}"/>
              </a:ext>
            </a:extLst>
          </p:cNvPr>
          <p:cNvGraphicFramePr>
            <a:graphicFrameLocks noGrp="1"/>
          </p:cNvGraphicFramePr>
          <p:nvPr>
            <p:extLst>
              <p:ext uri="{D42A27DB-BD31-4B8C-83A1-F6EECF244321}">
                <p14:modId xmlns:p14="http://schemas.microsoft.com/office/powerpoint/2010/main" val="1760667477"/>
              </p:ext>
            </p:extLst>
          </p:nvPr>
        </p:nvGraphicFramePr>
        <p:xfrm>
          <a:off x="387619" y="1144532"/>
          <a:ext cx="11416762" cy="5455920"/>
        </p:xfrm>
        <a:graphic>
          <a:graphicData uri="http://schemas.openxmlformats.org/drawingml/2006/table">
            <a:tbl>
              <a:tblPr firstRow="1" bandRow="1">
                <a:tableStyleId>{00A15C55-8517-42AA-B614-E9B94910E393}</a:tableStyleId>
              </a:tblPr>
              <a:tblGrid>
                <a:gridCol w="1728233">
                  <a:extLst>
                    <a:ext uri="{9D8B030D-6E8A-4147-A177-3AD203B41FA5}">
                      <a16:colId xmlns:a16="http://schemas.microsoft.com/office/drawing/2014/main" val="423885602"/>
                    </a:ext>
                  </a:extLst>
                </a:gridCol>
                <a:gridCol w="3828341">
                  <a:extLst>
                    <a:ext uri="{9D8B030D-6E8A-4147-A177-3AD203B41FA5}">
                      <a16:colId xmlns:a16="http://schemas.microsoft.com/office/drawing/2014/main" val="3768624674"/>
                    </a:ext>
                  </a:extLst>
                </a:gridCol>
                <a:gridCol w="3015039">
                  <a:extLst>
                    <a:ext uri="{9D8B030D-6E8A-4147-A177-3AD203B41FA5}">
                      <a16:colId xmlns:a16="http://schemas.microsoft.com/office/drawing/2014/main" val="1439253894"/>
                    </a:ext>
                  </a:extLst>
                </a:gridCol>
                <a:gridCol w="2845149">
                  <a:extLst>
                    <a:ext uri="{9D8B030D-6E8A-4147-A177-3AD203B41FA5}">
                      <a16:colId xmlns:a16="http://schemas.microsoft.com/office/drawing/2014/main" val="1896710534"/>
                    </a:ext>
                  </a:extLst>
                </a:gridCol>
              </a:tblGrid>
              <a:tr h="420914">
                <a:tc>
                  <a:txBody>
                    <a:bodyPr/>
                    <a:lstStyle/>
                    <a:p>
                      <a:pPr marL="0" marR="0" lvl="0" indent="0" algn="ctr" defTabSz="914400" rtl="0" eaLnBrk="1" fontAlgn="auto" latinLnBrk="0" hangingPunct="1">
                        <a:lnSpc>
                          <a:spcPct val="100000"/>
                        </a:lnSpc>
                        <a:spcBef>
                          <a:spcPts val="0"/>
                        </a:spcBef>
                        <a:spcAft>
                          <a:spcPts val="0"/>
                        </a:spcAft>
                        <a:buClrTx/>
                        <a:buSzTx/>
                        <a:buFont typeface="Arial"/>
                        <a:buNone/>
                        <a:tabLst/>
                        <a:defRPr/>
                      </a:pPr>
                      <a:endParaRPr lang="en-US" sz="1400" b="1" kern="1200">
                        <a:solidFill>
                          <a:schemeClr val="dk1"/>
                        </a:solidFill>
                        <a:latin typeface="+mn-lt"/>
                        <a:ea typeface="+mn-ea"/>
                        <a:cs typeface="Calibri"/>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a:buNone/>
                        <a:tabLst/>
                        <a:defRPr/>
                      </a:pPr>
                      <a:r>
                        <a:rPr lang="fr-FR" sz="1600" b="1" kern="1200" dirty="0">
                          <a:solidFill>
                            <a:schemeClr val="bg1"/>
                          </a:solidFill>
                          <a:latin typeface="+mn-lt"/>
                          <a:ea typeface="+mn-ea"/>
                          <a:cs typeface="Calibri"/>
                        </a:rPr>
                        <a:t>Surveiller la mise en œuvre des politiques</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1"/>
                    </a:solidFill>
                  </a:tcPr>
                </a:tc>
                <a:tc>
                  <a:txBody>
                    <a:bodyPr/>
                    <a:lstStyle/>
                    <a:p>
                      <a:pPr marL="0" lvl="0" indent="0" algn="ctr">
                        <a:buFont typeface="Arial"/>
                        <a:buNone/>
                      </a:pPr>
                      <a:r>
                        <a:rPr lang="fr-FR" sz="1600" b="1" kern="1200" dirty="0">
                          <a:solidFill>
                            <a:schemeClr val="bg1"/>
                          </a:solidFill>
                          <a:latin typeface="+mn-lt"/>
                          <a:ea typeface="+mn-ea"/>
                          <a:cs typeface="Calibri"/>
                        </a:rPr>
                        <a:t>Organisations exclues</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1"/>
                    </a:solidFill>
                  </a:tcPr>
                </a:tc>
                <a:tc>
                  <a:txBody>
                    <a:bodyPr/>
                    <a:lstStyle/>
                    <a:p>
                      <a:pPr marL="0" lvl="0" indent="0" algn="ctr">
                        <a:buFont typeface="Arial"/>
                        <a:buNone/>
                      </a:pPr>
                      <a:r>
                        <a:rPr lang="fr-FR" sz="1600" b="1" kern="1200" dirty="0">
                          <a:solidFill>
                            <a:schemeClr val="bg1"/>
                          </a:solidFill>
                          <a:latin typeface="+mn-lt"/>
                          <a:ea typeface="+mn-ea"/>
                          <a:cs typeface="Calibri"/>
                        </a:rPr>
                        <a:t>Définition de l’IA</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1"/>
                    </a:solidFill>
                  </a:tcPr>
                </a:tc>
                <a:extLst>
                  <a:ext uri="{0D108BD9-81ED-4DB2-BD59-A6C34878D82A}">
                    <a16:rowId xmlns:a16="http://schemas.microsoft.com/office/drawing/2014/main" val="1609189110"/>
                  </a:ext>
                </a:extLst>
              </a:tr>
              <a:tr h="1334885">
                <a:tc>
                  <a:txBody>
                    <a:body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fr-CA" sz="1400" b="1" noProof="0" dirty="0">
                          <a:latin typeface="+mn-lt"/>
                        </a:rPr>
                        <a:t>But</a:t>
                      </a:r>
                      <a:endParaRPr lang="fr-CA" sz="1400" b="1" noProof="0" dirty="0">
                        <a:latin typeface="+mn-lt"/>
                        <a:ea typeface="Calibri"/>
                        <a:cs typeface="Calibri"/>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fr-FR" sz="1400" kern="1200" dirty="0">
                          <a:solidFill>
                            <a:schemeClr val="dk1"/>
                          </a:solidFill>
                          <a:latin typeface="+mn-lt"/>
                          <a:ea typeface="+mn-ea"/>
                          <a:cs typeface="+mn-cs"/>
                        </a:rPr>
                        <a:t>Accroître et vérifier la conformité des ministères avec la directive afin de favoriser l’amélioration des résultats pour les clients, les institutions fédérales et la société canadienne.</a:t>
                      </a: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E0EDF8"/>
                    </a:solidFill>
                  </a:tcPr>
                </a:tc>
                <a:tc>
                  <a:txBody>
                    <a:bodyPr/>
                    <a:lstStyle/>
                    <a:p>
                      <a:pPr marL="0" indent="0">
                        <a:buFont typeface="Arial"/>
                        <a:buNone/>
                      </a:pPr>
                      <a:r>
                        <a:rPr lang="fr-FR" sz="1400" dirty="0">
                          <a:latin typeface="+mn-lt"/>
                        </a:rPr>
                        <a:t>Augmenter le nombre d’organisations visées par la directive afin d’étendre les protections et de réduire les risques pour les clients, les institutions fédérales et la société canadienne.</a:t>
                      </a:r>
                      <a:endParaRPr lang="en-CA" sz="1400" dirty="0">
                        <a:latin typeface="+mn-lt"/>
                        <a:ea typeface="Calibri"/>
                        <a:cs typeface="Calibri"/>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CDE1F3"/>
                    </a:solidFill>
                  </a:tcPr>
                </a:tc>
                <a:tc>
                  <a:txBody>
                    <a:bodyPr/>
                    <a:lstStyle/>
                    <a:p>
                      <a:pPr marL="0" lvl="0" indent="0">
                        <a:buNone/>
                      </a:pPr>
                      <a:r>
                        <a:rPr lang="fr-FR" sz="1400" kern="1200" noProof="0" dirty="0">
                          <a:solidFill>
                            <a:schemeClr val="dk1"/>
                          </a:solidFill>
                          <a:latin typeface="+mn-lt"/>
                          <a:ea typeface="+mn-ea"/>
                          <a:cs typeface="+mn-cs"/>
                        </a:rPr>
                        <a:t>Aligner la définition de l’IA du GC sur une définition plus récente et internationalement reconnue, afin d’améliorer la cohérence et de faciliter la compréhension. </a:t>
                      </a:r>
                      <a:endParaRPr lang="en-US" sz="1400" kern="1200" dirty="0">
                        <a:solidFill>
                          <a:schemeClr val="dk1"/>
                        </a:solidFill>
                        <a:latin typeface="+mn-lt"/>
                        <a:ea typeface="+mn-ea"/>
                        <a:cs typeface="+mn-cs"/>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E0EDF8"/>
                    </a:solidFill>
                  </a:tcPr>
                </a:tc>
                <a:extLst>
                  <a:ext uri="{0D108BD9-81ED-4DB2-BD59-A6C34878D82A}">
                    <a16:rowId xmlns:a16="http://schemas.microsoft.com/office/drawing/2014/main" val="1384299511"/>
                  </a:ext>
                </a:extLst>
              </a:tr>
              <a:tr h="3207402">
                <a:tc>
                  <a:txBody>
                    <a:bodyPr/>
                    <a:lstStyle/>
                    <a:p>
                      <a:pPr marL="0" lvl="0" indent="0">
                        <a:buFont typeface="Arial"/>
                        <a:buNone/>
                      </a:pPr>
                      <a:r>
                        <a:rPr lang="fr-CA" sz="1400" b="1" noProof="0" dirty="0">
                          <a:latin typeface="+mn-lt"/>
                        </a:rPr>
                        <a:t>Recommandations</a:t>
                      </a: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marL="285750" marR="0" lvl="0" indent="-285750" algn="l" rtl="0" eaLnBrk="1" fontAlgn="auto" latinLnBrk="0" hangingPunct="1">
                        <a:lnSpc>
                          <a:spcPct val="100000"/>
                        </a:lnSpc>
                        <a:spcBef>
                          <a:spcPts val="0"/>
                        </a:spcBef>
                        <a:spcAft>
                          <a:spcPts val="0"/>
                        </a:spcAft>
                        <a:buClrTx/>
                        <a:buSzTx/>
                        <a:buFont typeface="Arial" panose="020B0604020202020204" pitchFamily="34" charset="0"/>
                        <a:buChar char="•"/>
                      </a:pPr>
                      <a:r>
                        <a:rPr lang="fr-FR" sz="1400" kern="1200" dirty="0">
                          <a:solidFill>
                            <a:schemeClr val="dk1"/>
                          </a:solidFill>
                          <a:latin typeface="+mn-lt"/>
                          <a:ea typeface="+mn-ea"/>
                          <a:cs typeface="+mn-cs"/>
                        </a:rPr>
                        <a:t>Ajouter une nouvelle exigence en matière de l’établissement de rapports pour les ministères qui doivent présenter au SCT un rapport signé par la personne au poste de sous-ministre adjoint (SMA) responsable, confirmant la conformité à la directive. </a:t>
                      </a:r>
                    </a:p>
                    <a:p>
                      <a:pPr marL="285750" lvl="0" indent="-285750">
                        <a:buFont typeface="Arial" panose="020B0604020202020204" pitchFamily="34" charset="0"/>
                        <a:buChar char="•"/>
                      </a:pPr>
                      <a:r>
                        <a:rPr lang="fr-FR" sz="1400" kern="1200" dirty="0">
                          <a:solidFill>
                            <a:schemeClr val="dk1"/>
                          </a:solidFill>
                          <a:latin typeface="+mn-lt"/>
                          <a:ea typeface="+mn-ea"/>
                          <a:cs typeface="+mn-cs"/>
                        </a:rPr>
                        <a:t>Préciser le rôle du DPI du Canada en ce qui concerne le contrôle de la conformité.</a:t>
                      </a:r>
                    </a:p>
                    <a:p>
                      <a:pPr marL="285750" lvl="0" indent="-285750">
                        <a:buFont typeface="Arial" panose="020B0604020202020204" pitchFamily="34" charset="0"/>
                        <a:buChar char="•"/>
                      </a:pPr>
                      <a:r>
                        <a:rPr lang="fr-FR" sz="1400" kern="1200" dirty="0">
                          <a:solidFill>
                            <a:schemeClr val="dk1"/>
                          </a:solidFill>
                          <a:latin typeface="+mn-lt"/>
                          <a:ea typeface="+mn-ea"/>
                          <a:cs typeface="+mn-cs"/>
                        </a:rPr>
                        <a:t>Ajouter la responsabilité pour le SCT de publier un résumé annuel des rapports de conformité (ci-dessus) sur le portail du gouvernement ouvert.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A" sz="1400" dirty="0">
                          <a:solidFill>
                            <a:schemeClr val="dk1"/>
                          </a:solidFill>
                          <a:latin typeface="+mn-lt"/>
                          <a:ea typeface="+mn-lt"/>
                          <a:cs typeface="+mn-lt"/>
                        </a:rPr>
                        <a:t>Ajouter une exigence selon laquelle l</a:t>
                      </a:r>
                      <a:r>
                        <a:rPr lang="fr-FR" sz="1400" dirty="0">
                          <a:solidFill>
                            <a:schemeClr val="dk1"/>
                          </a:solidFill>
                          <a:latin typeface="+mn-lt"/>
                          <a:ea typeface="+mn-lt"/>
                          <a:cs typeface="+mn-lt"/>
                        </a:rPr>
                        <a:t>a personne au poste de</a:t>
                      </a:r>
                      <a:r>
                        <a:rPr lang="fr-CA" sz="1400" dirty="0">
                          <a:solidFill>
                            <a:schemeClr val="dk1"/>
                          </a:solidFill>
                          <a:latin typeface="+mn-lt"/>
                          <a:ea typeface="+mn-lt"/>
                          <a:cs typeface="+mn-lt"/>
                        </a:rPr>
                        <a:t> SMA responsable doit approuver l’EIA complétée avant sa publication. </a:t>
                      </a: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E0EDF8"/>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400" kern="1200" dirty="0">
                          <a:solidFill>
                            <a:schemeClr val="dk1"/>
                          </a:solidFill>
                          <a:latin typeface="+mn-lt"/>
                        </a:rPr>
                        <a:t>Supprimer le paragraphe 9.1.1 relatif aux organisations exclues, de sorte que la directive s’applique aux agents du Parlement.</a:t>
                      </a: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CDE1F3"/>
                    </a:solidFill>
                  </a:tcPr>
                </a:tc>
                <a:tc>
                  <a:txBody>
                    <a:bodyPr/>
                    <a:lstStyle/>
                    <a:p>
                      <a:pPr marL="285750" indent="-285750">
                        <a:buFont typeface="Arial" panose="020B0604020202020204" pitchFamily="34" charset="0"/>
                        <a:buChar char="•"/>
                      </a:pPr>
                      <a:r>
                        <a:rPr lang="fr-FR" sz="1400" kern="1200" dirty="0">
                          <a:solidFill>
                            <a:schemeClr val="dk1"/>
                          </a:solidFill>
                          <a:latin typeface="+mn-lt"/>
                        </a:rPr>
                        <a:t>Supprimer la définition de l’IA de l’annexe A de la directive</a:t>
                      </a:r>
                    </a:p>
                    <a:p>
                      <a:pPr marL="285750" marR="0" lvl="0" indent="-285750" algn="l" rtl="0" eaLnBrk="1" fontAlgn="auto" latinLnBrk="0" hangingPunct="1">
                        <a:lnSpc>
                          <a:spcPct val="100000"/>
                        </a:lnSpc>
                        <a:spcBef>
                          <a:spcPts val="0"/>
                        </a:spcBef>
                        <a:spcAft>
                          <a:spcPts val="0"/>
                        </a:spcAft>
                        <a:buClrTx/>
                        <a:buSzTx/>
                        <a:buFont typeface="Arial" panose="020B0604020202020204" pitchFamily="34" charset="0"/>
                        <a:buChar char="•"/>
                      </a:pPr>
                      <a:r>
                        <a:rPr lang="fr-FR" sz="1400" kern="1200" dirty="0">
                          <a:solidFill>
                            <a:schemeClr val="dk1"/>
                          </a:solidFill>
                          <a:latin typeface="+mn-lt"/>
                        </a:rPr>
                        <a:t>Modifier la définition de l’IA dans l’annexe A de la Politique sur les services et le numérique pour l’aligner sur la définition de l’OCDE</a:t>
                      </a:r>
                      <a:endParaRPr lang="en-US" sz="1400" dirty="0">
                        <a:latin typeface="+mn-lt"/>
                      </a:endParaRPr>
                    </a:p>
                    <a:p>
                      <a:pPr marL="0" indent="0">
                        <a:buFont typeface="Arial"/>
                        <a:buNone/>
                      </a:pPr>
                      <a:endParaRPr lang="en-US" sz="1400" dirty="0">
                        <a:latin typeface="+mn-lt"/>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E0EDF8"/>
                    </a:solidFill>
                  </a:tcPr>
                </a:tc>
                <a:extLst>
                  <a:ext uri="{0D108BD9-81ED-4DB2-BD59-A6C34878D82A}">
                    <a16:rowId xmlns:a16="http://schemas.microsoft.com/office/drawing/2014/main" val="4172197555"/>
                  </a:ext>
                </a:extLst>
              </a:tr>
            </a:tbl>
          </a:graphicData>
        </a:graphic>
      </p:graphicFrame>
    </p:spTree>
    <p:extLst>
      <p:ext uri="{BB962C8B-B14F-4D97-AF65-F5344CB8AC3E}">
        <p14:creationId xmlns:p14="http://schemas.microsoft.com/office/powerpoint/2010/main" val="4294905307"/>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fr-FR" dirty="0">
                <a:latin typeface="Calibri"/>
                <a:ea typeface="Calibri"/>
                <a:cs typeface="Calibri"/>
              </a:rPr>
              <a:t>Renforcer la protection des clients</a:t>
            </a:r>
          </a:p>
        </p:txBody>
      </p:sp>
      <p:graphicFrame>
        <p:nvGraphicFramePr>
          <p:cNvPr id="3" name="Table 2">
            <a:extLst>
              <a:ext uri="{FF2B5EF4-FFF2-40B4-BE49-F238E27FC236}">
                <a16:creationId xmlns:a16="http://schemas.microsoft.com/office/drawing/2014/main" id="{B07859E9-1469-4970-99FF-343DD0BACE6F}"/>
              </a:ext>
            </a:extLst>
          </p:cNvPr>
          <p:cNvGraphicFramePr>
            <a:graphicFrameLocks noGrp="1"/>
          </p:cNvGraphicFramePr>
          <p:nvPr>
            <p:extLst>
              <p:ext uri="{D42A27DB-BD31-4B8C-83A1-F6EECF244321}">
                <p14:modId xmlns:p14="http://schemas.microsoft.com/office/powerpoint/2010/main" val="1733381014"/>
              </p:ext>
            </p:extLst>
          </p:nvPr>
        </p:nvGraphicFramePr>
        <p:xfrm>
          <a:off x="374554" y="1211689"/>
          <a:ext cx="11442892" cy="5151120"/>
        </p:xfrm>
        <a:graphic>
          <a:graphicData uri="http://schemas.openxmlformats.org/drawingml/2006/table">
            <a:tbl>
              <a:tblPr firstRow="1" bandRow="1">
                <a:tableStyleId>{69012ECD-51FC-41F1-AA8D-1B2483CD663E}</a:tableStyleId>
              </a:tblPr>
              <a:tblGrid>
                <a:gridCol w="1975059">
                  <a:extLst>
                    <a:ext uri="{9D8B030D-6E8A-4147-A177-3AD203B41FA5}">
                      <a16:colId xmlns:a16="http://schemas.microsoft.com/office/drawing/2014/main" val="423885602"/>
                    </a:ext>
                  </a:extLst>
                </a:gridCol>
                <a:gridCol w="3212300">
                  <a:extLst>
                    <a:ext uri="{9D8B030D-6E8A-4147-A177-3AD203B41FA5}">
                      <a16:colId xmlns:a16="http://schemas.microsoft.com/office/drawing/2014/main" val="3768624674"/>
                    </a:ext>
                  </a:extLst>
                </a:gridCol>
                <a:gridCol w="3035822">
                  <a:extLst>
                    <a:ext uri="{9D8B030D-6E8A-4147-A177-3AD203B41FA5}">
                      <a16:colId xmlns:a16="http://schemas.microsoft.com/office/drawing/2014/main" val="1439253894"/>
                    </a:ext>
                  </a:extLst>
                </a:gridCol>
                <a:gridCol w="3219711">
                  <a:extLst>
                    <a:ext uri="{9D8B030D-6E8A-4147-A177-3AD203B41FA5}">
                      <a16:colId xmlns:a16="http://schemas.microsoft.com/office/drawing/2014/main" val="1896710534"/>
                    </a:ext>
                  </a:extLst>
                </a:gridCol>
              </a:tblGrid>
              <a:tr h="552934">
                <a:tc>
                  <a:txBody>
                    <a:bodyPr/>
                    <a:lstStyle/>
                    <a:p>
                      <a:pPr marL="0" marR="0" lvl="0" indent="0" algn="ctr" defTabSz="914400" rtl="0" eaLnBrk="1" fontAlgn="auto" latinLnBrk="0" hangingPunct="1">
                        <a:lnSpc>
                          <a:spcPct val="100000"/>
                        </a:lnSpc>
                        <a:spcBef>
                          <a:spcPts val="0"/>
                        </a:spcBef>
                        <a:spcAft>
                          <a:spcPts val="0"/>
                        </a:spcAft>
                        <a:buClrTx/>
                        <a:buSzTx/>
                        <a:buFont typeface="Arial"/>
                        <a:buNone/>
                        <a:tabLst/>
                        <a:defRPr/>
                      </a:pPr>
                      <a:endParaRPr lang="en-US" sz="1400" kern="1200">
                        <a:solidFill>
                          <a:schemeClr val="dk1"/>
                        </a:solidFill>
                        <a:latin typeface="Calibri"/>
                        <a:cs typeface="Calibri"/>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 typeface="Arial"/>
                        <a:buNone/>
                        <a:tabLst/>
                        <a:defRPr/>
                      </a:pPr>
                      <a:r>
                        <a:rPr lang="fr-CA" sz="1600" dirty="0"/>
                        <a:t>Droits de la personne </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lvl="0" indent="0" algn="ctr">
                        <a:buFont typeface="Arial"/>
                        <a:buNone/>
                      </a:pPr>
                      <a:r>
                        <a:rPr lang="fr-FR" sz="1600" dirty="0"/>
                        <a:t>Personnes en situation de handicap </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lvl="0" indent="0" algn="ctr">
                        <a:buFont typeface="Arial"/>
                        <a:buNone/>
                      </a:pPr>
                      <a:r>
                        <a:rPr lang="fr-CA" sz="1600" dirty="0"/>
                        <a:t>Interdictions</a:t>
                      </a:r>
                      <a:endParaRPr lang="en-US" sz="1600" dirty="0"/>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609189110"/>
                  </a:ext>
                </a:extLst>
              </a:tr>
              <a:tr h="1484190">
                <a:tc>
                  <a:txBody>
                    <a:body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sz="1600" b="1" dirty="0">
                          <a:solidFill>
                            <a:schemeClr val="tx2"/>
                          </a:solidFill>
                        </a:rPr>
                        <a:t>But</a:t>
                      </a:r>
                      <a:endParaRPr lang="en-US" sz="1600" b="1" dirty="0">
                        <a:solidFill>
                          <a:schemeClr val="tx2"/>
                        </a:solidFill>
                        <a:latin typeface="+mn-lt"/>
                        <a:ea typeface="+mn-ea"/>
                        <a:cs typeface="Calibri"/>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lvl="0" indent="0" algn="l">
                        <a:lnSpc>
                          <a:spcPct val="100000"/>
                        </a:lnSpc>
                        <a:buNone/>
                      </a:pPr>
                      <a:r>
                        <a:rPr lang="fr-FR" sz="1600" b="0" i="0" u="none" strike="noStrike" baseline="0" noProof="0" dirty="0">
                          <a:solidFill>
                            <a:srgbClr val="000000"/>
                          </a:solidFill>
                          <a:latin typeface="+mn-lt"/>
                        </a:rPr>
                        <a:t>Clarifier les obligations et améliorer l’évaluation de l’incidence des droits de la personne</a:t>
                      </a:r>
                      <a:endParaRPr lang="en-US" sz="1600" dirty="0"/>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E0EDF8"/>
                    </a:solidFill>
                  </a:tcPr>
                </a:tc>
                <a:tc>
                  <a:txBody>
                    <a:bodyPr/>
                    <a:lstStyle/>
                    <a:p>
                      <a:pPr marL="0" lvl="0" indent="0">
                        <a:buNone/>
                      </a:pPr>
                      <a:r>
                        <a:rPr lang="fr-FR" sz="1600" b="0" i="0" u="none" strike="noStrike" baseline="0" noProof="0" dirty="0">
                          <a:solidFill>
                            <a:srgbClr val="000000"/>
                          </a:solidFill>
                          <a:latin typeface="+mn-lt"/>
                        </a:rPr>
                        <a:t>Renforcer la protection et l’évaluation des incidences pour les personnes en situation de handicap, et sensibiliser aux incidences des systèmes décisionnels automatisés</a:t>
                      </a:r>
                      <a:endParaRPr lang="en-US" b="0" i="0" u="none" strike="noStrike" baseline="0" noProof="0" dirty="0">
                        <a:solidFill>
                          <a:srgbClr val="000000"/>
                        </a:solidFill>
                        <a:latin typeface="Aptos"/>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CDE1F3"/>
                    </a:solidFill>
                  </a:tcPr>
                </a:tc>
                <a:tc>
                  <a:txBody>
                    <a:bodyPr/>
                    <a:lstStyle/>
                    <a:p>
                      <a:pPr marL="0" indent="0">
                        <a:buFont typeface="Arial"/>
                        <a:buNone/>
                      </a:pPr>
                      <a:r>
                        <a:rPr lang="fr-FR" sz="1600" dirty="0"/>
                        <a:t>Identifier des limites explicites ou définir les circonstances dans lesquelles les systèmes automatisés présentent un risque inacceptable</a:t>
                      </a:r>
                      <a:endParaRPr lang="en-CA" sz="1600" dirty="0">
                        <a:latin typeface="+mn-lt"/>
                        <a:ea typeface="Calibri"/>
                        <a:cs typeface="Calibri"/>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E0EDF8"/>
                    </a:solidFill>
                  </a:tcPr>
                </a:tc>
                <a:extLst>
                  <a:ext uri="{0D108BD9-81ED-4DB2-BD59-A6C34878D82A}">
                    <a16:rowId xmlns:a16="http://schemas.microsoft.com/office/drawing/2014/main" val="1384299511"/>
                  </a:ext>
                </a:extLst>
              </a:tr>
              <a:tr h="2992711">
                <a:tc>
                  <a:txBody>
                    <a:bodyPr/>
                    <a:lstStyle/>
                    <a:p>
                      <a:pPr marL="0" lvl="0" indent="0">
                        <a:buFont typeface="Arial"/>
                        <a:buNone/>
                      </a:pPr>
                      <a:r>
                        <a:rPr lang="fr-CA" sz="1600" b="1" dirty="0"/>
                        <a:t>Recommandations</a:t>
                      </a:r>
                      <a:endParaRPr lang="en-US" sz="1600" b="1" dirty="0">
                        <a:solidFill>
                          <a:schemeClr val="tx2"/>
                        </a:solidFill>
                        <a:latin typeface="+mn-lt"/>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85750" marR="0" lvl="0" indent="-285750" algn="l" rtl="0" eaLnBrk="1" fontAlgn="auto" latinLnBrk="0" hangingPunct="1">
                        <a:lnSpc>
                          <a:spcPct val="100000"/>
                        </a:lnSpc>
                        <a:spcBef>
                          <a:spcPts val="0"/>
                        </a:spcBef>
                        <a:spcAft>
                          <a:spcPts val="0"/>
                        </a:spcAft>
                        <a:buClrTx/>
                        <a:buSzTx/>
                        <a:buFont typeface="Arial" panose="020B0604020202020204" pitchFamily="34" charset="0"/>
                        <a:buChar char="•"/>
                      </a:pPr>
                      <a:r>
                        <a:rPr lang="fr-FR" sz="1600" dirty="0"/>
                        <a:t>Modifier les exigences en matière d’évaluation et de surveillance des résultats dans la directive afin de faire plus clairement référence aux droits de la personne</a:t>
                      </a:r>
                    </a:p>
                    <a:p>
                      <a:pPr marL="285750" marR="0" lvl="0" indent="-285750" algn="l" rtl="0" eaLnBrk="1" fontAlgn="auto" latinLnBrk="0" hangingPunct="1">
                        <a:lnSpc>
                          <a:spcPct val="100000"/>
                        </a:lnSpc>
                        <a:spcBef>
                          <a:spcPts val="0"/>
                        </a:spcBef>
                        <a:spcAft>
                          <a:spcPts val="0"/>
                        </a:spcAft>
                        <a:buClrTx/>
                        <a:buSzTx/>
                        <a:buFont typeface="Arial" panose="020B0604020202020204" pitchFamily="34" charset="0"/>
                        <a:buChar char="•"/>
                      </a:pPr>
                      <a:r>
                        <a:rPr lang="fr-FR" sz="1600" dirty="0"/>
                        <a:t>Ajouter des questions ciblées à l’EIA pour renforcer la prise en compte des incidences sur un plus grand nombre de personnes</a:t>
                      </a:r>
                      <a:endParaRPr lang="en-US" sz="1600"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600" dirty="0">
                        <a:latin typeface="+mn-lt"/>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E0EDF8"/>
                    </a:solidFill>
                  </a:tcPr>
                </a:tc>
                <a:tc>
                  <a:txBody>
                    <a:bodyPr/>
                    <a:lstStyle/>
                    <a:p>
                      <a:pPr marL="171450" marR="0" lvl="0"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fr-FR" sz="1600" kern="1200" dirty="0">
                          <a:solidFill>
                            <a:schemeClr val="dk1"/>
                          </a:solidFill>
                        </a:rPr>
                        <a:t>Ajouter une exigence visant à documenter les défaillances du système et à prendre des mesures correctives.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600" kern="1200" dirty="0">
                          <a:solidFill>
                            <a:schemeClr val="dk1"/>
                          </a:solidFill>
                        </a:rPr>
                        <a:t>Ajouter de nouvelles questions d’EIA pour vérifier la conformité avec les normes d’accessibilité existantes et élargir la prise en compte des incidences.</a:t>
                      </a:r>
                    </a:p>
                    <a:p>
                      <a:pPr marL="0" indent="0">
                        <a:buFont typeface="Arial"/>
                        <a:buNone/>
                      </a:pPr>
                      <a:endParaRPr lang="en-US" sz="1600" dirty="0">
                        <a:latin typeface="+mn-lt"/>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CDE1F3"/>
                    </a:solidFill>
                  </a:tcPr>
                </a:tc>
                <a:tc>
                  <a:txBody>
                    <a:bodyPr/>
                    <a:lstStyle/>
                    <a:p>
                      <a:pPr marL="285750" marR="0" lvl="0" indent="-285750" algn="l" rtl="0" eaLnBrk="1" fontAlgn="auto" latinLnBrk="0" hangingPunct="1">
                        <a:lnSpc>
                          <a:spcPct val="100000"/>
                        </a:lnSpc>
                        <a:spcBef>
                          <a:spcPts val="0"/>
                        </a:spcBef>
                        <a:spcAft>
                          <a:spcPts val="0"/>
                        </a:spcAft>
                        <a:buClrTx/>
                        <a:buSzTx/>
                        <a:buFont typeface="Arial" panose="020B0604020202020204" pitchFamily="34" charset="0"/>
                        <a:buChar char="•"/>
                      </a:pPr>
                      <a:r>
                        <a:rPr lang="fr-FR" sz="1600" b="0" u="none" strike="noStrike" baseline="0" noProof="0" dirty="0">
                          <a:solidFill>
                            <a:srgbClr val="000000"/>
                          </a:solidFill>
                        </a:rPr>
                        <a:t>Ajouter une exigence à la Politique sur les services et le numérique afin de fournir des paramètres pour l’utilisation.</a:t>
                      </a:r>
                    </a:p>
                    <a:p>
                      <a:pPr marL="285750" marR="0" lvl="0" indent="-285750" algn="l">
                        <a:lnSpc>
                          <a:spcPct val="100000"/>
                        </a:lnSpc>
                        <a:spcBef>
                          <a:spcPts val="0"/>
                        </a:spcBef>
                        <a:spcAft>
                          <a:spcPts val="0"/>
                        </a:spcAft>
                        <a:buClrTx/>
                        <a:buSzTx/>
                        <a:buFont typeface="Arial" panose="020B0604020202020204" pitchFamily="34" charset="0"/>
                        <a:buChar char="•"/>
                      </a:pPr>
                      <a:r>
                        <a:rPr lang="fr-FR" sz="1600" dirty="0"/>
                        <a:t>Ajouter une exigence et une annexe à la directive sur les services et le numérique et préparer des orientations complémentaires pour indiquer les utilisations de l’IA considérées comme inacceptables par le GC.</a:t>
                      </a: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E0EDF8"/>
                    </a:solidFill>
                  </a:tcPr>
                </a:tc>
                <a:extLst>
                  <a:ext uri="{0D108BD9-81ED-4DB2-BD59-A6C34878D82A}">
                    <a16:rowId xmlns:a16="http://schemas.microsoft.com/office/drawing/2014/main" val="4172197555"/>
                  </a:ext>
                </a:extLst>
              </a:tr>
            </a:tbl>
          </a:graphicData>
        </a:graphic>
      </p:graphicFrame>
      <p:sp>
        <p:nvSpPr>
          <p:cNvPr id="2" name="Slide Number Placeholder 1"/>
          <p:cNvSpPr>
            <a:spLocks noGrp="1"/>
          </p:cNvSpPr>
          <p:nvPr>
            <p:ph type="sldNum" sz="quarter" idx="12"/>
          </p:nvPr>
        </p:nvSpPr>
        <p:spPr>
          <a:xfrm>
            <a:off x="8664159" y="6362809"/>
            <a:ext cx="2844800" cy="365125"/>
          </a:xfrm>
        </p:spPr>
        <p:txBody>
          <a:bodyPr/>
          <a:lstStyle/>
          <a:p>
            <a:fld id="{32D4B517-E49B-41B6-9DBC-23634E0F1CDC}" type="slidenum">
              <a:rPr lang="en-CA" smtClean="0"/>
              <a:pPr/>
              <a:t>11</a:t>
            </a:fld>
            <a:endParaRPr lang="en-CA"/>
          </a:p>
        </p:txBody>
      </p:sp>
    </p:spTree>
    <p:extLst>
      <p:ext uri="{BB962C8B-B14F-4D97-AF65-F5344CB8AC3E}">
        <p14:creationId xmlns:p14="http://schemas.microsoft.com/office/powerpoint/2010/main" val="4273870718"/>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custDataLst>
              <p:tags r:id="rId1"/>
            </p:custDataLst>
          </p:nvPr>
        </p:nvSpPr>
        <p:spPr/>
        <p:txBody>
          <a:bodyPr/>
          <a:lstStyle/>
          <a:p>
            <a:r>
              <a:rPr lang="fr-CA">
                <a:latin typeface="Calibri"/>
                <a:ea typeface="Calibri"/>
                <a:cs typeface="Calibri"/>
              </a:rPr>
              <a:t>6. Exemples d’utilisations inacceptables de l’IA</a:t>
            </a:r>
          </a:p>
        </p:txBody>
      </p:sp>
      <p:graphicFrame>
        <p:nvGraphicFramePr>
          <p:cNvPr id="8" name="Content Placeholder 6" descr="7 different examples of unacceptable AI uses, with a more detailed example for each.">
            <a:extLst>
              <a:ext uri="{FF2B5EF4-FFF2-40B4-BE49-F238E27FC236}">
                <a16:creationId xmlns:a16="http://schemas.microsoft.com/office/drawing/2014/main" id="{978EB654-AD87-C5D7-B072-45FA89FB69C1}"/>
              </a:ext>
            </a:extLst>
          </p:cNvPr>
          <p:cNvGraphicFramePr>
            <a:graphicFrameLocks noGrp="1"/>
          </p:cNvGraphicFramePr>
          <p:nvPr>
            <p:ph idx="10"/>
            <p:custDataLst>
              <p:tags r:id="rId2"/>
            </p:custDataLst>
            <p:extLst>
              <p:ext uri="{D42A27DB-BD31-4B8C-83A1-F6EECF244321}">
                <p14:modId xmlns:p14="http://schemas.microsoft.com/office/powerpoint/2010/main" val="2608274545"/>
              </p:ext>
            </p:extLst>
          </p:nvPr>
        </p:nvGraphicFramePr>
        <p:xfrm>
          <a:off x="694916" y="1120350"/>
          <a:ext cx="10583595" cy="5599588"/>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2" name="Slide Number Placeholder 1"/>
          <p:cNvSpPr>
            <a:spLocks noGrp="1"/>
          </p:cNvSpPr>
          <p:nvPr>
            <p:ph type="sldNum" sz="quarter" idx="12"/>
            <p:custDataLst>
              <p:tags r:id="rId3"/>
            </p:custDataLst>
          </p:nvPr>
        </p:nvSpPr>
        <p:spPr>
          <a:xfrm>
            <a:off x="8976134" y="6244852"/>
            <a:ext cx="2844800" cy="365125"/>
          </a:xfrm>
        </p:spPr>
        <p:txBody>
          <a:bodyPr/>
          <a:lstStyle/>
          <a:p>
            <a:fld id="{32D4B517-E49B-41B6-9DBC-23634E0F1CDC}" type="slidenum">
              <a:rPr lang="en-CA" smtClean="0"/>
              <a:pPr/>
              <a:t>12</a:t>
            </a:fld>
            <a:endParaRPr lang="en-CA"/>
          </a:p>
        </p:txBody>
      </p:sp>
    </p:spTree>
    <p:extLst>
      <p:ext uri="{BB962C8B-B14F-4D97-AF65-F5344CB8AC3E}">
        <p14:creationId xmlns:p14="http://schemas.microsoft.com/office/powerpoint/2010/main" val="535788298"/>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fr-CA" dirty="0">
                <a:latin typeface="Calibri"/>
                <a:ea typeface="Calibri"/>
                <a:cs typeface="Calibri"/>
              </a:rPr>
              <a:t>Améliorer l’évaluation des incidences</a:t>
            </a:r>
          </a:p>
        </p:txBody>
      </p:sp>
      <p:graphicFrame>
        <p:nvGraphicFramePr>
          <p:cNvPr id="3" name="Table 2">
            <a:extLst>
              <a:ext uri="{FF2B5EF4-FFF2-40B4-BE49-F238E27FC236}">
                <a16:creationId xmlns:a16="http://schemas.microsoft.com/office/drawing/2014/main" id="{B07859E9-1469-4970-99FF-343DD0BACE6F}"/>
              </a:ext>
            </a:extLst>
          </p:cNvPr>
          <p:cNvGraphicFramePr>
            <a:graphicFrameLocks noGrp="1"/>
          </p:cNvGraphicFramePr>
          <p:nvPr>
            <p:extLst>
              <p:ext uri="{D42A27DB-BD31-4B8C-83A1-F6EECF244321}">
                <p14:modId xmlns:p14="http://schemas.microsoft.com/office/powerpoint/2010/main" val="2872728970"/>
              </p:ext>
            </p:extLst>
          </p:nvPr>
        </p:nvGraphicFramePr>
        <p:xfrm>
          <a:off x="851025" y="1834799"/>
          <a:ext cx="10266629" cy="2990697"/>
        </p:xfrm>
        <a:graphic>
          <a:graphicData uri="http://schemas.openxmlformats.org/drawingml/2006/table">
            <a:tbl>
              <a:tblPr firstRow="1" bandRow="1">
                <a:tableStyleId>{5C22544A-7EE6-4342-B048-85BDC9FD1C3A}</a:tableStyleId>
              </a:tblPr>
              <a:tblGrid>
                <a:gridCol w="2009341">
                  <a:extLst>
                    <a:ext uri="{9D8B030D-6E8A-4147-A177-3AD203B41FA5}">
                      <a16:colId xmlns:a16="http://schemas.microsoft.com/office/drawing/2014/main" val="423885602"/>
                    </a:ext>
                  </a:extLst>
                </a:gridCol>
                <a:gridCol w="8257288">
                  <a:extLst>
                    <a:ext uri="{9D8B030D-6E8A-4147-A177-3AD203B41FA5}">
                      <a16:colId xmlns:a16="http://schemas.microsoft.com/office/drawing/2014/main" val="3768624674"/>
                    </a:ext>
                  </a:extLst>
                </a:gridCol>
              </a:tblGrid>
              <a:tr h="412646">
                <a:tc>
                  <a:txBody>
                    <a:bodyPr/>
                    <a:lstStyle/>
                    <a:p>
                      <a:pPr marL="0" marR="0" lvl="0" indent="0" algn="ctr" defTabSz="914400" rtl="0" eaLnBrk="1" fontAlgn="auto" latinLnBrk="0" hangingPunct="1">
                        <a:lnSpc>
                          <a:spcPct val="100000"/>
                        </a:lnSpc>
                        <a:spcBef>
                          <a:spcPts val="0"/>
                        </a:spcBef>
                        <a:spcAft>
                          <a:spcPts val="0"/>
                        </a:spcAft>
                        <a:buClrTx/>
                        <a:buSzTx/>
                        <a:buFont typeface="Arial"/>
                        <a:buNone/>
                        <a:tabLst/>
                        <a:defRPr/>
                      </a:pPr>
                      <a:endParaRPr lang="en-US" sz="1400" kern="1200">
                        <a:solidFill>
                          <a:schemeClr val="dk1"/>
                        </a:solidFill>
                        <a:latin typeface="Calibri"/>
                        <a:cs typeface="Calibri"/>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a:buNone/>
                        <a:tabLst/>
                        <a:defRPr/>
                      </a:pPr>
                      <a:r>
                        <a:rPr lang="fr-CA" sz="1600" dirty="0">
                          <a:latin typeface="Calibri"/>
                          <a:ea typeface="Calibri"/>
                          <a:cs typeface="Calibri"/>
                        </a:rPr>
                        <a:t>Modifications de l’EIA</a:t>
                      </a:r>
                      <a:endParaRPr lang="en-US" sz="1600" dirty="0"/>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609189110"/>
                  </a:ext>
                </a:extLst>
              </a:tr>
              <a:tr h="1079377">
                <a:tc>
                  <a:txBody>
                    <a:body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sz="1600" b="1" dirty="0">
                          <a:latin typeface="+mn-lt"/>
                          <a:ea typeface="Calibri"/>
                          <a:cs typeface="Calibri"/>
                        </a:rPr>
                        <a:t>But</a:t>
                      </a: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fr-FR" sz="1600" kern="1200" dirty="0">
                          <a:solidFill>
                            <a:schemeClr val="dk1"/>
                          </a:solidFill>
                          <a:latin typeface="+mn-lt"/>
                          <a:ea typeface="+mn-lt"/>
                          <a:cs typeface="+mn-lt"/>
                        </a:rPr>
                        <a:t>Améliorer la clarté et l’exhaustivité de l’outil d’EIA</a:t>
                      </a:r>
                      <a:endParaRPr lang="en-US" sz="1600" kern="1200" dirty="0">
                        <a:solidFill>
                          <a:schemeClr val="dk1"/>
                        </a:solidFill>
                        <a:latin typeface="+mn-lt"/>
                        <a:ea typeface="+mn-lt"/>
                        <a:cs typeface="+mn-lt"/>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tx2">
                        <a:lumMod val="10000"/>
                        <a:lumOff val="90000"/>
                      </a:schemeClr>
                    </a:solidFill>
                  </a:tcPr>
                </a:tc>
                <a:extLst>
                  <a:ext uri="{0D108BD9-81ED-4DB2-BD59-A6C34878D82A}">
                    <a16:rowId xmlns:a16="http://schemas.microsoft.com/office/drawing/2014/main" val="1384299511"/>
                  </a:ext>
                </a:extLst>
              </a:tr>
              <a:tr h="1498674">
                <a:tc>
                  <a:txBody>
                    <a:bodyPr/>
                    <a:lstStyle/>
                    <a:p>
                      <a:pPr marL="0" lvl="0" indent="0">
                        <a:buFont typeface="Arial"/>
                        <a:buNone/>
                      </a:pPr>
                      <a:r>
                        <a:rPr lang="fr-CA" sz="1600" b="1" dirty="0"/>
                        <a:t>Recommandations</a:t>
                      </a:r>
                      <a:endParaRPr lang="en-US" sz="1600" b="1" dirty="0">
                        <a:latin typeface="+mn-lt"/>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marL="285750" marR="0" lvl="0" indent="-285750" algn="l" rtl="0" eaLnBrk="1" fontAlgn="auto" latinLnBrk="0" hangingPunct="1">
                        <a:lnSpc>
                          <a:spcPct val="100000"/>
                        </a:lnSpc>
                        <a:spcBef>
                          <a:spcPts val="0"/>
                        </a:spcBef>
                        <a:spcAft>
                          <a:spcPts val="0"/>
                        </a:spcAft>
                        <a:buClrTx/>
                        <a:buSzTx/>
                        <a:buFont typeface="Arial" panose="020B0604020202020204" pitchFamily="34" charset="0"/>
                        <a:buChar char="•"/>
                      </a:pPr>
                      <a:r>
                        <a:rPr lang="fr-FR" sz="1600" dirty="0">
                          <a:ea typeface="+mn-lt"/>
                          <a:cs typeface="+mn-lt"/>
                        </a:rPr>
                        <a:t>Ajouter </a:t>
                      </a:r>
                      <a:r>
                        <a:rPr lang="fr-CA" sz="1600" noProof="0" dirty="0">
                          <a:ea typeface="+mn-lt"/>
                          <a:cs typeface="+mn-lt"/>
                        </a:rPr>
                        <a:t>des questions dans les sections de l’EIA où il y a des lacunes ou qui soutiennent d’autres domaines du 4ème examen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A" sz="1600" noProof="0" dirty="0">
                          <a:ea typeface="+mn-lt"/>
                          <a:cs typeface="+mn-lt"/>
                        </a:rPr>
                        <a:t>Modifier et ajouter des questions pour répondre à la rétroaction et clarifier l’intention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A" sz="1600" kern="1200" noProof="0" dirty="0">
                          <a:solidFill>
                            <a:schemeClr val="dk1"/>
                          </a:solidFill>
                          <a:effectLst/>
                          <a:latin typeface="+mn-lt"/>
                          <a:ea typeface="+mn-ea"/>
                          <a:cs typeface="+mn-cs"/>
                        </a:rPr>
                        <a:t>Modifications rédactionnelles </a:t>
                      </a:r>
                      <a:endParaRPr lang="fr-CA" sz="1600" noProof="0" dirty="0">
                        <a:latin typeface="+mn-lt"/>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tx2">
                        <a:lumMod val="10000"/>
                        <a:lumOff val="90000"/>
                      </a:schemeClr>
                    </a:solidFill>
                  </a:tcPr>
                </a:tc>
                <a:extLst>
                  <a:ext uri="{0D108BD9-81ED-4DB2-BD59-A6C34878D82A}">
                    <a16:rowId xmlns:a16="http://schemas.microsoft.com/office/drawing/2014/main" val="4172197555"/>
                  </a:ext>
                </a:extLst>
              </a:tr>
            </a:tbl>
          </a:graphicData>
        </a:graphic>
      </p:graphicFrame>
      <p:sp>
        <p:nvSpPr>
          <p:cNvPr id="4" name="TextBox 3">
            <a:extLst>
              <a:ext uri="{FF2B5EF4-FFF2-40B4-BE49-F238E27FC236}">
                <a16:creationId xmlns:a16="http://schemas.microsoft.com/office/drawing/2014/main" id="{1222AD87-0210-7129-D5AF-D84309648101}"/>
              </a:ext>
            </a:extLst>
          </p:cNvPr>
          <p:cNvSpPr txBox="1"/>
          <p:nvPr/>
        </p:nvSpPr>
        <p:spPr>
          <a:xfrm>
            <a:off x="851025" y="5181898"/>
            <a:ext cx="875030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CA" sz="2400" dirty="0">
                <a:solidFill>
                  <a:schemeClr val="accent1"/>
                </a:solidFill>
                <a:latin typeface="Calibri"/>
                <a:ea typeface="Calibri" panose="020F0502020204030204" pitchFamily="34" charset="0"/>
                <a:cs typeface="Calibri"/>
              </a:rPr>
              <a:t>Toutes les modifications proposées sont disponibles </a:t>
            </a:r>
            <a:r>
              <a:rPr lang="fr-CA" sz="2400" u="sng" dirty="0">
                <a:solidFill>
                  <a:schemeClr val="accent1"/>
                </a:solidFill>
                <a:latin typeface="Calibri"/>
                <a:ea typeface="Calibri" panose="020F0502020204030204" pitchFamily="34" charset="0"/>
                <a:cs typeface="Calibri"/>
                <a:hlinkClick r:id="rId2">
                  <a:extLst>
                    <a:ext uri="{A12FA001-AC4F-418D-AE19-62706E023703}">
                      <ahyp:hlinkClr xmlns:ahyp="http://schemas.microsoft.com/office/drawing/2018/hyperlinkcolor" val="tx"/>
                    </a:ext>
                  </a:extLst>
                </a:hlinkClick>
              </a:rPr>
              <a:t>ici</a:t>
            </a:r>
            <a:endParaRPr lang="en-US" sz="2200" dirty="0">
              <a:solidFill>
                <a:schemeClr val="accent1"/>
              </a:solidFill>
              <a:latin typeface="Calibri"/>
              <a:cs typeface="Calibri"/>
            </a:endParaRPr>
          </a:p>
        </p:txBody>
      </p:sp>
      <p:sp>
        <p:nvSpPr>
          <p:cNvPr id="2" name="Slide Number Placeholder 1"/>
          <p:cNvSpPr>
            <a:spLocks noGrp="1"/>
          </p:cNvSpPr>
          <p:nvPr>
            <p:ph type="sldNum" sz="quarter" idx="12"/>
          </p:nvPr>
        </p:nvSpPr>
        <p:spPr/>
        <p:txBody>
          <a:bodyPr/>
          <a:lstStyle/>
          <a:p>
            <a:fld id="{32D4B517-E49B-41B6-9DBC-23634E0F1CDC}" type="slidenum">
              <a:rPr lang="en-CA" smtClean="0"/>
              <a:pPr/>
              <a:t>13</a:t>
            </a:fld>
            <a:endParaRPr lang="en-CA"/>
          </a:p>
        </p:txBody>
      </p:sp>
    </p:spTree>
    <p:extLst>
      <p:ext uri="{BB962C8B-B14F-4D97-AF65-F5344CB8AC3E}">
        <p14:creationId xmlns:p14="http://schemas.microsoft.com/office/powerpoint/2010/main" val="3160865731"/>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custDataLst>
              <p:tags r:id="rId1"/>
            </p:custDataLst>
          </p:nvPr>
        </p:nvSpPr>
        <p:spPr/>
        <p:txBody>
          <a:bodyPr/>
          <a:lstStyle/>
          <a:p>
            <a:r>
              <a:rPr lang="fr-CA" dirty="0">
                <a:latin typeface="Calibri"/>
                <a:ea typeface="Calibri"/>
                <a:cs typeface="Calibri"/>
              </a:rPr>
              <a:t>Dites-nous ce que vous pensez</a:t>
            </a:r>
          </a:p>
        </p:txBody>
      </p:sp>
      <p:sp>
        <p:nvSpPr>
          <p:cNvPr id="7" name="Content Placeholder 6"/>
          <p:cNvSpPr>
            <a:spLocks noGrp="1"/>
          </p:cNvSpPr>
          <p:nvPr>
            <p:ph idx="10"/>
            <p:custDataLst>
              <p:tags r:id="rId2"/>
            </p:custDataLst>
          </p:nvPr>
        </p:nvSpPr>
        <p:spPr/>
        <p:txBody>
          <a:bodyPr vert="horz" lIns="0" tIns="0" rIns="0" bIns="0" rtlCol="0" anchor="t">
            <a:normAutofit fontScale="92500" lnSpcReduction="10000"/>
          </a:bodyPr>
          <a:lstStyle/>
          <a:p>
            <a:pPr marL="342900" indent="-342900">
              <a:buChar char="•"/>
            </a:pPr>
            <a:r>
              <a:rPr lang="fr-CA" dirty="0">
                <a:latin typeface="Calibri"/>
                <a:cs typeface="Calibri"/>
              </a:rPr>
              <a:t>Nous vous demandons votre avis sur les recommandations et les modifications apportées à la directive dans le cadre du quatrième examen de la directive. </a:t>
            </a:r>
          </a:p>
          <a:p>
            <a:pPr marL="342900" indent="-342900">
              <a:buChar char="•"/>
            </a:pPr>
            <a:endParaRPr lang="en-US" dirty="0">
              <a:latin typeface="Calibri"/>
              <a:ea typeface="Calibri"/>
              <a:cs typeface="Calibri"/>
            </a:endParaRPr>
          </a:p>
          <a:p>
            <a:pPr marL="342900" indent="-342900">
              <a:buChar char="•"/>
            </a:pPr>
            <a:r>
              <a:rPr lang="fr-CA" dirty="0">
                <a:latin typeface="Calibri"/>
                <a:ea typeface="Calibri"/>
                <a:cs typeface="Calibri"/>
              </a:rPr>
              <a:t>Veuillez répondre au </a:t>
            </a:r>
            <a:r>
              <a:rPr lang="fr-CA" dirty="0">
                <a:latin typeface="Calibri"/>
                <a:ea typeface="Calibri"/>
                <a:cs typeface="Calibri"/>
                <a:hlinkClick r:id="rId5"/>
              </a:rPr>
              <a:t>sondage</a:t>
            </a:r>
            <a:r>
              <a:rPr lang="fr-CA" dirty="0">
                <a:latin typeface="Calibri"/>
                <a:ea typeface="Calibri"/>
                <a:cs typeface="Calibri"/>
              </a:rPr>
              <a:t> où on vous demandera de :</a:t>
            </a:r>
          </a:p>
          <a:p>
            <a:pPr marL="1028700" lvl="1">
              <a:buFont typeface="Courier New" panose="020B0604020202020204" pitchFamily="34" charset="0"/>
              <a:buChar char="o"/>
            </a:pPr>
            <a:r>
              <a:rPr lang="fr-CA" dirty="0">
                <a:latin typeface="Calibri"/>
                <a:ea typeface="Calibri"/>
                <a:cs typeface="Calibri"/>
              </a:rPr>
              <a:t>confirmer si les recommandations aident à atteindre les buts du sujet </a:t>
            </a:r>
          </a:p>
          <a:p>
            <a:pPr marL="1028700" lvl="1">
              <a:buFont typeface="Courier New" panose="020B0604020202020204" pitchFamily="34" charset="0"/>
              <a:buChar char="o"/>
            </a:pPr>
            <a:r>
              <a:rPr lang="fr-CA" dirty="0">
                <a:latin typeface="Calibri"/>
                <a:ea typeface="Calibri"/>
                <a:cs typeface="Calibri"/>
              </a:rPr>
              <a:t>partager les modifications précises apportées au texte mis à jour de la directive et de l’EIA</a:t>
            </a:r>
          </a:p>
          <a:p>
            <a:pPr marL="1028700" lvl="1">
              <a:buFont typeface="Courier New" panose="020B0604020202020204" pitchFamily="34" charset="0"/>
              <a:buChar char="o"/>
            </a:pPr>
            <a:r>
              <a:rPr lang="fr-CA" dirty="0">
                <a:latin typeface="Calibri"/>
                <a:ea typeface="Calibri"/>
                <a:cs typeface="Calibri"/>
              </a:rPr>
              <a:t>identifier toute préoccupation ou lacune</a:t>
            </a:r>
          </a:p>
          <a:p>
            <a:pPr marL="1028700" lvl="1">
              <a:buFont typeface="Courier New" panose="020B0604020202020204" pitchFamily="34" charset="0"/>
              <a:buChar char="o"/>
            </a:pPr>
            <a:r>
              <a:rPr lang="fr-CA" dirty="0">
                <a:latin typeface="Calibri"/>
                <a:ea typeface="Calibri"/>
                <a:cs typeface="Calibri"/>
              </a:rPr>
              <a:t>donner des avis sur l’approche du sujet «interdictions»</a:t>
            </a:r>
          </a:p>
          <a:p>
            <a:pPr marL="1028700" lvl="1">
              <a:buFont typeface="Courier New" panose="020B0604020202020204" pitchFamily="34" charset="0"/>
              <a:buChar char="o"/>
            </a:pPr>
            <a:endParaRPr lang="en-US" dirty="0">
              <a:latin typeface="Calibri"/>
              <a:ea typeface="Calibri"/>
              <a:cs typeface="Calibri"/>
            </a:endParaRPr>
          </a:p>
          <a:p>
            <a:pPr marL="342900" indent="-342900">
              <a:buChar char="•"/>
            </a:pPr>
            <a:r>
              <a:rPr lang="fr-CA" dirty="0">
                <a:latin typeface="Calibri"/>
                <a:ea typeface="Calibri"/>
                <a:cs typeface="Calibri"/>
              </a:rPr>
              <a:t>Nous vous recommandons de consulter les documents suivants lorsque vous répondrez au sondage :</a:t>
            </a:r>
          </a:p>
          <a:p>
            <a:pPr marL="1028700" lvl="1">
              <a:buFont typeface="Courier New" panose="020B0604020202020204" pitchFamily="34" charset="0"/>
              <a:buChar char="o"/>
            </a:pPr>
            <a:r>
              <a:rPr lang="fr-CA" dirty="0">
                <a:latin typeface="Calibri"/>
                <a:ea typeface="Calibri"/>
                <a:cs typeface="Calibri"/>
                <a:hlinkClick r:id="rId6"/>
              </a:rPr>
              <a:t>Aperçu du quatrième examen de la Directive sur la prise de décisions automatisée</a:t>
            </a:r>
            <a:endParaRPr lang="fr-CA">
              <a:highlight>
                <a:srgbClr val="FFFF00"/>
              </a:highlight>
              <a:latin typeface="Calibri"/>
              <a:ea typeface="Calibri"/>
              <a:cs typeface="Calibri"/>
            </a:endParaRPr>
          </a:p>
          <a:p>
            <a:pPr marL="1028700" lvl="1">
              <a:buFont typeface="Courier New" panose="020B0604020202020204" pitchFamily="34" charset="0"/>
              <a:buChar char="o"/>
            </a:pPr>
            <a:r>
              <a:rPr lang="fr-CA" dirty="0">
                <a:latin typeface="Calibri"/>
                <a:ea typeface="Calibri"/>
                <a:cs typeface="Calibri"/>
                <a:hlinkClick r:id="rId7"/>
              </a:rPr>
              <a:t>Document avec les modifications du texte de la directive</a:t>
            </a:r>
            <a:endParaRPr lang="fr-CA" dirty="0">
              <a:latin typeface="Calibri"/>
              <a:ea typeface="Calibri"/>
              <a:cs typeface="Calibri"/>
            </a:endParaRPr>
          </a:p>
          <a:p>
            <a:pPr marL="1028700" lvl="1">
              <a:buFont typeface="Courier New" panose="020B0604020202020204" pitchFamily="34" charset="0"/>
              <a:buChar char="o"/>
            </a:pPr>
            <a:r>
              <a:rPr lang="fr-FR" dirty="0">
                <a:latin typeface="Calibri"/>
                <a:ea typeface="Calibri"/>
                <a:cs typeface="Calibri"/>
                <a:hlinkClick r:id="rId8"/>
              </a:rPr>
              <a:t>Document avec les modifications du texte de l’outil </a:t>
            </a:r>
            <a:r>
              <a:rPr lang="fr-CA" dirty="0">
                <a:latin typeface="Calibri"/>
                <a:ea typeface="Calibri"/>
                <a:cs typeface="Calibri"/>
                <a:hlinkClick r:id="rId8"/>
              </a:rPr>
              <a:t>d’EIA</a:t>
            </a:r>
            <a:endParaRPr lang="fr-CA" dirty="0">
              <a:latin typeface="Calibri"/>
              <a:ea typeface="Calibri"/>
              <a:cs typeface="Calibri"/>
            </a:endParaRPr>
          </a:p>
          <a:p>
            <a:endParaRPr lang="en-US" sz="1200" dirty="0">
              <a:solidFill>
                <a:srgbClr val="242424"/>
              </a:solidFill>
              <a:latin typeface="Aptos"/>
              <a:ea typeface="Calibri"/>
              <a:cs typeface="Calibri"/>
            </a:endParaRPr>
          </a:p>
          <a:p>
            <a:pPr marL="342900" indent="-342900">
              <a:buChar char="•"/>
            </a:pPr>
            <a:r>
              <a:rPr lang="fr-CA" dirty="0">
                <a:latin typeface="Calibri"/>
                <a:ea typeface="Calibri"/>
                <a:cs typeface="Calibri"/>
              </a:rPr>
              <a:t>Le sondage sera ouvert du </a:t>
            </a:r>
            <a:r>
              <a:rPr lang="fr-CA" u="sng" dirty="0">
                <a:latin typeface="Calibri"/>
                <a:ea typeface="Calibri"/>
                <a:cs typeface="Calibri"/>
              </a:rPr>
              <a:t>19 novembre 2024 au 8 janvier 2025</a:t>
            </a:r>
            <a:r>
              <a:rPr lang="fr-CA" dirty="0">
                <a:latin typeface="Calibri"/>
                <a:ea typeface="Calibri"/>
                <a:cs typeface="Calibri"/>
              </a:rPr>
              <a:t> </a:t>
            </a:r>
          </a:p>
          <a:p>
            <a:pPr marL="342900" indent="-342900">
              <a:buChar char="•"/>
            </a:pPr>
            <a:endParaRPr lang="en-CA" dirty="0">
              <a:latin typeface="Calibri"/>
              <a:ea typeface="Calibri"/>
              <a:cs typeface="Calibri"/>
            </a:endParaRPr>
          </a:p>
          <a:p>
            <a:pPr marL="342900" indent="-342900">
              <a:buChar char="•"/>
            </a:pPr>
            <a:endParaRPr lang="en-CA" dirty="0">
              <a:latin typeface="Calibri"/>
              <a:ea typeface="Calibri"/>
              <a:cs typeface="Calibri"/>
            </a:endParaRPr>
          </a:p>
          <a:p>
            <a:endParaRPr lang="en-CA" dirty="0">
              <a:latin typeface="Calibri"/>
              <a:ea typeface="Calibri"/>
              <a:cs typeface="Calibri"/>
            </a:endParaRPr>
          </a:p>
          <a:p>
            <a:endParaRPr lang="en-CA" dirty="0">
              <a:latin typeface="Calibri"/>
              <a:ea typeface="Calibri"/>
              <a:cs typeface="Calibri"/>
            </a:endParaRPr>
          </a:p>
        </p:txBody>
      </p:sp>
      <p:sp>
        <p:nvSpPr>
          <p:cNvPr id="2" name="Slide Number Placeholder 1"/>
          <p:cNvSpPr>
            <a:spLocks noGrp="1"/>
          </p:cNvSpPr>
          <p:nvPr>
            <p:ph type="sldNum" sz="quarter" idx="12"/>
            <p:custDataLst>
              <p:tags r:id="rId3"/>
            </p:custDataLst>
          </p:nvPr>
        </p:nvSpPr>
        <p:spPr/>
        <p:txBody>
          <a:bodyPr/>
          <a:lstStyle/>
          <a:p>
            <a:fld id="{32D4B517-E49B-41B6-9DBC-23634E0F1CDC}" type="slidenum">
              <a:rPr lang="en-CA" smtClean="0"/>
              <a:pPr/>
              <a:t>14</a:t>
            </a:fld>
            <a:endParaRPr lang="en-CA"/>
          </a:p>
        </p:txBody>
      </p:sp>
    </p:spTree>
    <p:extLst>
      <p:ext uri="{BB962C8B-B14F-4D97-AF65-F5344CB8AC3E}">
        <p14:creationId xmlns:p14="http://schemas.microsoft.com/office/powerpoint/2010/main" val="1977893157"/>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custDataLst>
              <p:tags r:id="rId1"/>
            </p:custDataLst>
          </p:nvPr>
        </p:nvSpPr>
        <p:spPr/>
        <p:txBody>
          <a:bodyPr/>
          <a:lstStyle/>
          <a:p>
            <a:r>
              <a:rPr lang="fr-CA"/>
              <a:t>Prochaines étapes</a:t>
            </a:r>
          </a:p>
        </p:txBody>
      </p:sp>
      <p:sp>
        <p:nvSpPr>
          <p:cNvPr id="7" name="Content Placeholder 6"/>
          <p:cNvSpPr>
            <a:spLocks noGrp="1"/>
          </p:cNvSpPr>
          <p:nvPr>
            <p:ph idx="10"/>
            <p:custDataLst>
              <p:tags r:id="rId2"/>
            </p:custDataLst>
          </p:nvPr>
        </p:nvSpPr>
        <p:spPr/>
        <p:txBody>
          <a:bodyPr vert="horz" lIns="0" tIns="0" rIns="0" bIns="0" rtlCol="0" anchor="t">
            <a:normAutofit/>
          </a:bodyPr>
          <a:lstStyle/>
          <a:p>
            <a:pPr marL="342900" indent="-342900">
              <a:buChar char="•"/>
            </a:pPr>
            <a:r>
              <a:rPr lang="fr-CA" dirty="0">
                <a:latin typeface="Calibri"/>
                <a:ea typeface="Calibri"/>
                <a:cs typeface="Calibri"/>
              </a:rPr>
              <a:t>Consulter les </a:t>
            </a:r>
            <a:r>
              <a:rPr lang="fr-CA" u="sng" dirty="0">
                <a:latin typeface="Calibri"/>
                <a:ea typeface="Calibri"/>
                <a:cs typeface="Calibri"/>
                <a:hlinkClick r:id="rId6"/>
              </a:rPr>
              <a:t>documents du 4ème examen</a:t>
            </a:r>
            <a:r>
              <a:rPr lang="fr-CA" dirty="0">
                <a:latin typeface="Calibri"/>
                <a:ea typeface="Calibri"/>
                <a:cs typeface="Calibri"/>
              </a:rPr>
              <a:t> et répondre au </a:t>
            </a:r>
            <a:r>
              <a:rPr lang="fr-CA" u="sng" dirty="0">
                <a:latin typeface="Calibri"/>
                <a:ea typeface="Calibri"/>
                <a:cs typeface="Calibri"/>
                <a:hlinkClick r:id="rId7"/>
              </a:rPr>
              <a:t>sondage</a:t>
            </a:r>
            <a:r>
              <a:rPr lang="fr-CA" dirty="0">
                <a:latin typeface="Calibri"/>
                <a:ea typeface="Calibri"/>
                <a:cs typeface="Calibri"/>
              </a:rPr>
              <a:t> d’ici au 8 janvier</a:t>
            </a:r>
          </a:p>
          <a:p>
            <a:endParaRPr lang="en-CA" dirty="0">
              <a:latin typeface="Calibri"/>
              <a:ea typeface="Calibri"/>
              <a:cs typeface="Calibri"/>
            </a:endParaRPr>
          </a:p>
          <a:p>
            <a:endParaRPr lang="en-CA" dirty="0">
              <a:latin typeface="Calibri"/>
              <a:ea typeface="Calibri"/>
              <a:cs typeface="Calibri"/>
            </a:endParaRPr>
          </a:p>
        </p:txBody>
      </p:sp>
      <p:sp>
        <p:nvSpPr>
          <p:cNvPr id="4" name="TextBox 3">
            <a:extLst>
              <a:ext uri="{FF2B5EF4-FFF2-40B4-BE49-F238E27FC236}">
                <a16:creationId xmlns:a16="http://schemas.microsoft.com/office/drawing/2014/main" id="{B6CEFD02-B566-4D9D-BF2F-4C70CDAB8D70}"/>
              </a:ext>
            </a:extLst>
          </p:cNvPr>
          <p:cNvSpPr txBox="1"/>
          <p:nvPr>
            <p:custDataLst>
              <p:tags r:id="rId3"/>
            </p:custDataLst>
          </p:nvPr>
        </p:nvSpPr>
        <p:spPr>
          <a:xfrm>
            <a:off x="1012265" y="2539457"/>
            <a:ext cx="1261884" cy="461665"/>
          </a:xfrm>
          <a:prstGeom prst="rect">
            <a:avLst/>
          </a:prstGeom>
          <a:noFill/>
        </p:spPr>
        <p:txBody>
          <a:bodyPr wrap="none" rtlCol="0">
            <a:spAutoFit/>
          </a:bodyPr>
          <a:lstStyle/>
          <a:p>
            <a:r>
              <a:rPr lang="fr-CA" sz="2400" u="sng">
                <a:solidFill>
                  <a:srgbClr val="004D71"/>
                </a:solidFill>
                <a:latin typeface="Calibri"/>
                <a:cs typeface="Calibri"/>
              </a:rPr>
              <a:t>Calendrier</a:t>
            </a:r>
          </a:p>
        </p:txBody>
      </p:sp>
      <p:pic>
        <p:nvPicPr>
          <p:cNvPr id="8" name="Picture 7" descr="Calendrier du quatrième examen indiquant :&#10;- consultation à l'automne 2024&#10;- analyse et intégration de la rétroaction en automne 2024 et en l'hiver 2025&#10;- gouvernance et approbations en hiver et au début du printemps 2025&#10;- publication à la fin du printemps 2025&#10;- appui aux ministères est continu">
            <a:extLst>
              <a:ext uri="{FF2B5EF4-FFF2-40B4-BE49-F238E27FC236}">
                <a16:creationId xmlns:a16="http://schemas.microsoft.com/office/drawing/2014/main" id="{935BD08B-A33B-7B12-1FE5-AEEC61F7290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12265" y="3353126"/>
            <a:ext cx="10116687" cy="2341441"/>
          </a:xfrm>
          <a:prstGeom prst="rect">
            <a:avLst/>
          </a:prstGeom>
        </p:spPr>
      </p:pic>
      <p:sp>
        <p:nvSpPr>
          <p:cNvPr id="2" name="Slide Number Placeholder 1"/>
          <p:cNvSpPr>
            <a:spLocks noGrp="1"/>
          </p:cNvSpPr>
          <p:nvPr>
            <p:ph type="sldNum" sz="quarter" idx="12"/>
            <p:custDataLst>
              <p:tags r:id="rId4"/>
            </p:custDataLst>
          </p:nvPr>
        </p:nvSpPr>
        <p:spPr/>
        <p:txBody>
          <a:bodyPr/>
          <a:lstStyle/>
          <a:p>
            <a:fld id="{32D4B517-E49B-41B6-9DBC-23634E0F1CDC}" type="slidenum">
              <a:rPr lang="en-CA" smtClean="0"/>
              <a:pPr/>
              <a:t>15</a:t>
            </a:fld>
            <a:endParaRPr lang="en-CA"/>
          </a:p>
        </p:txBody>
      </p:sp>
    </p:spTree>
    <p:extLst>
      <p:ext uri="{BB962C8B-B14F-4D97-AF65-F5344CB8AC3E}">
        <p14:creationId xmlns:p14="http://schemas.microsoft.com/office/powerpoint/2010/main" val="3032060959"/>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custDataLst>
              <p:tags r:id="rId1"/>
            </p:custDataLst>
          </p:nvPr>
        </p:nvSpPr>
        <p:spPr/>
        <p:txBody>
          <a:bodyPr/>
          <a:lstStyle/>
          <a:p>
            <a:r>
              <a:rPr lang="fr-CA"/>
              <a:t>Questions à débattre</a:t>
            </a:r>
          </a:p>
        </p:txBody>
      </p:sp>
      <p:sp>
        <p:nvSpPr>
          <p:cNvPr id="7" name="Content Placeholder 6"/>
          <p:cNvSpPr>
            <a:spLocks noGrp="1"/>
          </p:cNvSpPr>
          <p:nvPr>
            <p:ph idx="10"/>
            <p:custDataLst>
              <p:tags r:id="rId2"/>
            </p:custDataLst>
          </p:nvPr>
        </p:nvSpPr>
        <p:spPr/>
        <p:txBody>
          <a:bodyPr vert="horz" lIns="0" tIns="0" rIns="0" bIns="0" rtlCol="0" anchor="t">
            <a:normAutofit/>
          </a:bodyPr>
          <a:lstStyle/>
          <a:p>
            <a:pPr lvl="1" indent="0">
              <a:buNone/>
            </a:pPr>
            <a:endParaRPr lang="en-CA" sz="2400" dirty="0">
              <a:latin typeface="Calibri"/>
              <a:ea typeface="Calibri"/>
              <a:cs typeface="Calibri"/>
            </a:endParaRPr>
          </a:p>
          <a:p>
            <a:pPr marL="342900" indent="-342900">
              <a:buChar char="•"/>
            </a:pPr>
            <a:r>
              <a:rPr lang="fr-CA" sz="2400" dirty="0">
                <a:latin typeface="Calibri"/>
                <a:cs typeface="Calibri"/>
              </a:rPr>
              <a:t>Est-ce que les mises à jour proposées répondent de manière appropriée aux buts fixés pour les sept sujets identifiés? Pourquoi ou pourquoi pas?</a:t>
            </a:r>
          </a:p>
          <a:p>
            <a:endParaRPr lang="en-US" sz="2400" dirty="0">
              <a:latin typeface="Calibri"/>
              <a:cs typeface="Calibri"/>
            </a:endParaRPr>
          </a:p>
          <a:p>
            <a:pPr marL="342900" indent="-342900">
              <a:buChar char="•"/>
            </a:pPr>
            <a:r>
              <a:rPr lang="fr-CA" sz="2400" dirty="0">
                <a:latin typeface="Calibri"/>
                <a:cs typeface="Calibri"/>
              </a:rPr>
              <a:t>Y a-t-il des modifications proposées pour la Directive ou l’EIA qui sont préoccupantes? </a:t>
            </a:r>
          </a:p>
          <a:p>
            <a:endParaRPr lang="en-US" sz="2400" dirty="0">
              <a:latin typeface="Calibri"/>
              <a:cs typeface="Calibri"/>
            </a:endParaRPr>
          </a:p>
          <a:p>
            <a:pPr marL="342900" indent="-342900">
              <a:buChar char="•"/>
            </a:pPr>
            <a:r>
              <a:rPr lang="fr-CA" sz="2400" dirty="0">
                <a:latin typeface="Calibri"/>
                <a:cs typeface="Calibri"/>
              </a:rPr>
              <a:t>Y a-t-il un thème ou un sujet qui manque?</a:t>
            </a:r>
          </a:p>
        </p:txBody>
      </p:sp>
      <p:sp>
        <p:nvSpPr>
          <p:cNvPr id="2" name="Slide Number Placeholder 1"/>
          <p:cNvSpPr>
            <a:spLocks noGrp="1"/>
          </p:cNvSpPr>
          <p:nvPr>
            <p:ph type="sldNum" sz="quarter" idx="12"/>
            <p:custDataLst>
              <p:tags r:id="rId3"/>
            </p:custDataLst>
          </p:nvPr>
        </p:nvSpPr>
        <p:spPr/>
        <p:txBody>
          <a:bodyPr/>
          <a:lstStyle/>
          <a:p>
            <a:fld id="{32D4B517-E49B-41B6-9DBC-23634E0F1CDC}" type="slidenum">
              <a:rPr lang="en-CA" smtClean="0"/>
              <a:pPr/>
              <a:t>16</a:t>
            </a:fld>
            <a:endParaRPr lang="en-CA"/>
          </a:p>
        </p:txBody>
      </p:sp>
    </p:spTree>
    <p:extLst>
      <p:ext uri="{BB962C8B-B14F-4D97-AF65-F5344CB8AC3E}">
        <p14:creationId xmlns:p14="http://schemas.microsoft.com/office/powerpoint/2010/main" val="3031603500"/>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91A31C7-8EA1-4031-B9C6-4567671B1A3B}"/>
              </a:ext>
            </a:extLst>
          </p:cNvPr>
          <p:cNvSpPr>
            <a:spLocks noGrp="1"/>
          </p:cNvSpPr>
          <p:nvPr>
            <p:ph type="title" idx="4294967295"/>
          </p:nvPr>
        </p:nvSpPr>
        <p:spPr>
          <a:xfrm>
            <a:off x="730163" y="1690062"/>
            <a:ext cx="5020068" cy="366254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sz="3600" kern="0" dirty="0">
                <a:solidFill>
                  <a:srgbClr val="002060"/>
                </a:solidFill>
                <a:latin typeface="+mn-lt"/>
                <a:cs typeface="Calibri"/>
              </a:rPr>
              <a:t>Questions? </a:t>
            </a:r>
            <a:br>
              <a:rPr lang="fr-CA" sz="4000" b="0" i="0" u="none" strike="noStrike" cap="none" normalizeH="0" baseline="0" noProof="0" dirty="0">
                <a:ln>
                  <a:noFill/>
                </a:ln>
                <a:uLnTx/>
                <a:uFillTx/>
                <a:latin typeface="Calibri"/>
                <a:ea typeface="+mn-ea"/>
                <a:cs typeface="Calibri"/>
              </a:rPr>
            </a:br>
            <a:br>
              <a:rPr lang="fr-CA" sz="2800" b="0" i="0" u="none" strike="noStrike" kern="1200" cap="none" spc="0" normalizeH="0" baseline="0" noProof="0" dirty="0">
                <a:ln>
                  <a:noFill/>
                </a:ln>
                <a:effectLst/>
                <a:uLnTx/>
                <a:uFillTx/>
                <a:latin typeface="Calibri"/>
                <a:ea typeface="+mn-ea"/>
                <a:cs typeface="Calibri"/>
              </a:rPr>
            </a:br>
            <a:r>
              <a:rPr lang="fr-CA" sz="2800" dirty="0">
                <a:solidFill>
                  <a:srgbClr val="004D71"/>
                </a:solidFill>
                <a:latin typeface="+mn-lt"/>
                <a:ea typeface="+mn-ea"/>
                <a:cs typeface="Calibri"/>
              </a:rPr>
              <a:t>Veuillez communiquer avec</a:t>
            </a:r>
            <a:r>
              <a:rPr kumimoji="0" lang="fr-CA" sz="2800" b="0" i="0" u="none" strike="noStrike" cap="none" normalizeH="0" baseline="0" noProof="0" dirty="0">
                <a:ln>
                  <a:noFill/>
                </a:ln>
                <a:solidFill>
                  <a:srgbClr val="004D71"/>
                </a:solidFill>
                <a:uLnTx/>
                <a:uFillTx/>
                <a:latin typeface="+mn-lt"/>
                <a:ea typeface="+mn-ea"/>
                <a:cs typeface="Calibri"/>
              </a:rPr>
              <a:t> l’équipe du SCT chargée des données et de l’IA responsables </a:t>
            </a:r>
            <a:br>
              <a:rPr kumimoji="0" lang="fr-CA" sz="2800" b="0" i="0" u="none" strike="noStrike" cap="none" normalizeH="0" baseline="0" noProof="0" dirty="0">
                <a:ln>
                  <a:noFill/>
                </a:ln>
                <a:solidFill>
                  <a:srgbClr val="004D71"/>
                </a:solidFill>
                <a:uLnTx/>
                <a:uFillTx/>
                <a:latin typeface="+mn-lt"/>
                <a:ea typeface="+mn-ea"/>
                <a:cs typeface="Calibri"/>
              </a:rPr>
            </a:br>
            <a:br>
              <a:rPr kumimoji="0" lang="fr-CA" sz="2800" b="0" i="0" u="none" strike="noStrike" cap="none" normalizeH="0" baseline="0" noProof="0" dirty="0">
                <a:ln>
                  <a:noFill/>
                </a:ln>
                <a:solidFill>
                  <a:srgbClr val="004D71"/>
                </a:solidFill>
                <a:uLnTx/>
                <a:uFillTx/>
                <a:latin typeface="+mn-lt"/>
                <a:ea typeface="+mn-ea"/>
                <a:cs typeface="Calibri"/>
              </a:rPr>
            </a:br>
            <a:r>
              <a:rPr kumimoji="0" lang="fr-CA" sz="2800" b="0" i="0" u="none" strike="noStrike" cap="none" normalizeH="0" baseline="0" noProof="0" dirty="0">
                <a:ln>
                  <a:noFill/>
                </a:ln>
                <a:solidFill>
                  <a:srgbClr val="004D71"/>
                </a:solidFill>
                <a:uLnTx/>
                <a:uFillTx/>
                <a:latin typeface="+mn-lt"/>
                <a:ea typeface="+mn-ea"/>
                <a:cs typeface="Calibri"/>
              </a:rPr>
              <a:t>(</a:t>
            </a:r>
            <a:r>
              <a:rPr kumimoji="0" lang="fr-CA" sz="2800" b="0" i="0" u="sng" strike="noStrike" cap="none" normalizeH="0" baseline="0" noProof="0" dirty="0">
                <a:ln>
                  <a:noFill/>
                </a:ln>
                <a:solidFill>
                  <a:srgbClr val="0563C1"/>
                </a:solidFill>
                <a:uLnTx/>
                <a:uFillTx/>
                <a:latin typeface="+mn-lt"/>
                <a:ea typeface="+mn-ea"/>
                <a:cs typeface="Calibri"/>
                <a:hlinkClick r:id="rId3"/>
              </a:rPr>
              <a:t>ai-ia@tbs-sct.gc.ca</a:t>
            </a:r>
            <a:r>
              <a:rPr kumimoji="0" lang="fr-CA" sz="2800" b="0" i="0" u="none" strike="noStrike" cap="none" normalizeH="0" baseline="0" noProof="0" dirty="0">
                <a:ln>
                  <a:noFill/>
                </a:ln>
                <a:solidFill>
                  <a:srgbClr val="004D71"/>
                </a:solidFill>
                <a:uLnTx/>
                <a:uFillTx/>
                <a:latin typeface="+mn-lt"/>
                <a:ea typeface="+mn-ea"/>
                <a:cs typeface="Calibri"/>
              </a:rPr>
              <a:t>)</a:t>
            </a:r>
            <a:endParaRPr kumimoji="0" lang="fr-CA" sz="1800" b="0" i="0" u="none" strike="noStrike" kern="1200" cap="none" spc="0" normalizeH="0" baseline="0" noProof="0" dirty="0">
              <a:ln>
                <a:noFill/>
              </a:ln>
              <a:solidFill>
                <a:schemeClr val="tx1"/>
              </a:solidFill>
              <a:effectLst/>
              <a:uLnTx/>
              <a:uFillTx/>
              <a:latin typeface="+mn-lt"/>
              <a:ea typeface="+mn-ea"/>
              <a:cs typeface="Calibri" panose="020F0502020204030204"/>
            </a:endParaRPr>
          </a:p>
        </p:txBody>
      </p:sp>
      <p:sp>
        <p:nvSpPr>
          <p:cNvPr id="16" name="Slide Number Placeholder 3">
            <a:extLst>
              <a:ext uri="{FF2B5EF4-FFF2-40B4-BE49-F238E27FC236}">
                <a16:creationId xmlns:a16="http://schemas.microsoft.com/office/drawing/2014/main" id="{B9C7ABCF-F4E6-4246-9586-8A857F8E90F2}"/>
              </a:ext>
              <a:ext uri="{C183D7F6-B498-43B3-948B-1728B52AA6E4}">
                <adec:decorative xmlns:adec="http://schemas.microsoft.com/office/drawing/2017/decorative" val="1"/>
              </a:ext>
            </a:extLst>
          </p:cNvPr>
          <p:cNvSpPr>
            <a:spLocks noGrp="1"/>
          </p:cNvSpPr>
          <p:nvPr>
            <p:ph type="sldNum" sz="quarter" idx="12"/>
          </p:nvPr>
        </p:nvSpPr>
        <p:spPr>
          <a:xfrm>
            <a:off x="8737600" y="6356359"/>
            <a:ext cx="2844800" cy="365125"/>
          </a:xfrm>
          <a:solidFill>
            <a:srgbClr val="FFFFFF"/>
          </a:solidFill>
        </p:spPr>
        <p:txBody>
          <a:bodyPr/>
          <a:lstStyle/>
          <a:p>
            <a:r>
              <a:rPr lang="en-US" dirty="0">
                <a:solidFill>
                  <a:schemeClr val="tx1"/>
                </a:solidFill>
              </a:rPr>
              <a:t>11</a:t>
            </a:r>
            <a:endParaRPr lang="en-CA" dirty="0">
              <a:solidFill>
                <a:schemeClr val="tx1"/>
              </a:solidFill>
            </a:endParaRPr>
          </a:p>
        </p:txBody>
      </p:sp>
      <p:pic>
        <p:nvPicPr>
          <p:cNvPr id="15" name="Picture 14" descr="Image avec plusieurs boîtes avec des points d'interrogation.">
            <a:extLst>
              <a:ext uri="{FF2B5EF4-FFF2-40B4-BE49-F238E27FC236}">
                <a16:creationId xmlns:a16="http://schemas.microsoft.com/office/drawing/2014/main" id="{A9FFD6FE-D3F9-05D2-8AF6-17D05E36D99E}"/>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441770" y="1997839"/>
            <a:ext cx="5088385" cy="2862322"/>
          </a:xfrm>
          <a:prstGeom prst="roundRect">
            <a:avLst/>
          </a:prstGeom>
          <a:ln>
            <a:solidFill>
              <a:schemeClr val="tx1"/>
            </a:solidFill>
          </a:ln>
        </p:spPr>
      </p:pic>
    </p:spTree>
    <p:extLst>
      <p:ext uri="{BB962C8B-B14F-4D97-AF65-F5344CB8AC3E}">
        <p14:creationId xmlns:p14="http://schemas.microsoft.com/office/powerpoint/2010/main" val="7113404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custDataLst>
              <p:tags r:id="rId1"/>
            </p:custDataLst>
          </p:nvPr>
        </p:nvSpPr>
        <p:spPr/>
        <p:txBody>
          <a:bodyPr/>
          <a:lstStyle/>
          <a:p>
            <a:r>
              <a:rPr lang="fr-CA" dirty="0">
                <a:latin typeface="Calibri"/>
                <a:ea typeface="Calibri"/>
                <a:cs typeface="Calibri"/>
              </a:rPr>
              <a:t>Objet</a:t>
            </a:r>
          </a:p>
        </p:txBody>
      </p:sp>
      <p:sp>
        <p:nvSpPr>
          <p:cNvPr id="7" name="Content Placeholder 6"/>
          <p:cNvSpPr>
            <a:spLocks noGrp="1"/>
          </p:cNvSpPr>
          <p:nvPr>
            <p:ph idx="10"/>
            <p:custDataLst>
              <p:tags r:id="rId2"/>
            </p:custDataLst>
          </p:nvPr>
        </p:nvSpPr>
        <p:spPr>
          <a:xfrm>
            <a:off x="1048280" y="1124744"/>
            <a:ext cx="10095440" cy="2573049"/>
          </a:xfrm>
        </p:spPr>
        <p:txBody>
          <a:bodyPr vert="horz" lIns="0" tIns="0" rIns="0" bIns="0" rtlCol="0" anchor="t">
            <a:normAutofit/>
          </a:bodyPr>
          <a:lstStyle/>
          <a:p>
            <a:pPr marL="342900" indent="-342900">
              <a:buChar char="•"/>
            </a:pPr>
            <a:r>
              <a:rPr lang="fr-CA" sz="2400" dirty="0">
                <a:latin typeface="Calibri"/>
                <a:ea typeface="Calibri"/>
                <a:cs typeface="Calibri"/>
              </a:rPr>
              <a:t>Fournir un aperçu du quatrième examen de la directive sur la prise de décisions automatisée.</a:t>
            </a:r>
          </a:p>
          <a:p>
            <a:pPr marL="342900" indent="-342900">
              <a:buChar char="•"/>
            </a:pPr>
            <a:r>
              <a:rPr lang="fr-CA" sz="2400" dirty="0">
                <a:latin typeface="Calibri"/>
                <a:ea typeface="Calibri"/>
                <a:cs typeface="Calibri"/>
              </a:rPr>
              <a:t>Demander une rétroaction sur les recommandations et les modifications proposées.</a:t>
            </a:r>
            <a:endParaRPr lang="en-US" sz="2400" dirty="0">
              <a:latin typeface="Calibri"/>
              <a:cs typeface="Calibri"/>
            </a:endParaRPr>
          </a:p>
          <a:p>
            <a:pPr marL="342900" indent="-342900">
              <a:buFont typeface="Arial" panose="020B0604020202020204" pitchFamily="34" charset="0"/>
              <a:buChar char="•"/>
            </a:pPr>
            <a:r>
              <a:rPr lang="fr-CA" sz="2400" dirty="0">
                <a:latin typeface="Calibri"/>
                <a:cs typeface="Calibri"/>
              </a:rPr>
              <a:t>Discuter des mises à jour proposées.  </a:t>
            </a:r>
          </a:p>
          <a:p>
            <a:pPr marL="342900" indent="-342900">
              <a:buChar char="•"/>
            </a:pPr>
            <a:endParaRPr lang="en-US" sz="2400" dirty="0">
              <a:latin typeface="Calibri"/>
              <a:cs typeface="Calibri"/>
            </a:endParaRPr>
          </a:p>
          <a:p>
            <a:pPr marL="1028700" lvl="1" indent="-342900"/>
            <a:endParaRPr lang="en-US" sz="1800" dirty="0">
              <a:ea typeface="Calibri" panose="020F0502020204030204" pitchFamily="34" charset="0"/>
              <a:cs typeface="Calibri" panose="020F0502020204030204" pitchFamily="34" charset="0"/>
            </a:endParaRPr>
          </a:p>
          <a:p>
            <a:pPr marL="342900" indent="-342900"/>
            <a:endParaRPr lang="en-US" sz="2400" dirty="0">
              <a:ea typeface="Calibri" panose="020F0502020204030204" pitchFamily="34" charset="0"/>
              <a:cs typeface="Calibri" panose="020F0502020204030204" pitchFamily="34" charset="0"/>
            </a:endParaRPr>
          </a:p>
          <a:p>
            <a:endParaRPr lang="en-US" dirty="0">
              <a:ea typeface="Calibri" panose="020F0502020204030204" pitchFamily="34" charset="0"/>
              <a:cs typeface="Calibri" panose="020F0502020204030204" pitchFamily="34" charset="0"/>
            </a:endParaRPr>
          </a:p>
          <a:p>
            <a:endParaRPr lang="en-US" dirty="0">
              <a:ea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custDataLst>
              <p:tags r:id="rId3"/>
            </p:custDataLst>
          </p:nvPr>
        </p:nvSpPr>
        <p:spPr/>
        <p:txBody>
          <a:bodyPr/>
          <a:lstStyle/>
          <a:p>
            <a:fld id="{32D4B517-E49B-41B6-9DBC-23634E0F1CDC}" type="slidenum">
              <a:rPr lang="en-CA" smtClean="0"/>
              <a:pPr/>
              <a:t>2</a:t>
            </a:fld>
            <a:endParaRPr lang="en-CA"/>
          </a:p>
        </p:txBody>
      </p:sp>
    </p:spTree>
    <p:extLst>
      <p:ext uri="{BB962C8B-B14F-4D97-AF65-F5344CB8AC3E}">
        <p14:creationId xmlns:p14="http://schemas.microsoft.com/office/powerpoint/2010/main" val="1651777980"/>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custDataLst>
              <p:tags r:id="rId1"/>
            </p:custDataLst>
          </p:nvPr>
        </p:nvSpPr>
        <p:spPr/>
        <p:txBody>
          <a:bodyPr/>
          <a:lstStyle/>
          <a:p>
            <a:r>
              <a:rPr lang="fr-CA">
                <a:latin typeface="Calibri"/>
                <a:ea typeface="Calibri"/>
                <a:cs typeface="Calibri"/>
              </a:rPr>
              <a:t>Contexte </a:t>
            </a:r>
          </a:p>
        </p:txBody>
      </p:sp>
      <p:sp>
        <p:nvSpPr>
          <p:cNvPr id="7" name="Content Placeholder 6"/>
          <p:cNvSpPr>
            <a:spLocks noGrp="1"/>
          </p:cNvSpPr>
          <p:nvPr>
            <p:ph idx="10"/>
            <p:custDataLst>
              <p:tags r:id="rId2"/>
            </p:custDataLst>
          </p:nvPr>
        </p:nvSpPr>
        <p:spPr>
          <a:xfrm>
            <a:off x="931862" y="1124744"/>
            <a:ext cx="9820545" cy="5293146"/>
          </a:xfrm>
        </p:spPr>
        <p:txBody>
          <a:bodyPr vert="horz" lIns="0" tIns="0" rIns="0" bIns="0" rtlCol="0" anchor="t">
            <a:normAutofit lnSpcReduction="10000"/>
          </a:bodyPr>
          <a:lstStyle/>
          <a:p>
            <a:pPr marL="342900" indent="-342900">
              <a:buFont typeface="Arial" panose="020B0604020202020204" pitchFamily="34" charset="0"/>
              <a:buChar char="•"/>
            </a:pPr>
            <a:r>
              <a:rPr lang="fr-CA" sz="2100">
                <a:latin typeface="Calibri"/>
                <a:ea typeface="Calibri"/>
                <a:cs typeface="Calibri"/>
              </a:rPr>
              <a:t>Pour offrir de meilleurs programmes et services aux Canadiens, il faut parfois recourir à l’intelligence artificielle (IA) pour soutenir une prise de décision éclairée.</a:t>
            </a:r>
          </a:p>
          <a:p>
            <a:pPr marL="342900" indent="-342900">
              <a:buChar char="•"/>
            </a:pPr>
            <a:r>
              <a:rPr lang="fr-CA" sz="2100">
                <a:latin typeface="Calibri"/>
                <a:ea typeface="Calibri"/>
                <a:cs typeface="Calibri"/>
              </a:rPr>
              <a:t>Le gouvernement du Canada (GC) s’est engagé à veiller à ce que l’utilisation de l’IA par le gouvernement soit régie par des valeurs, une éthique et des lois claires, et à ce qu’elle soit conforme aux droits de la personne.</a:t>
            </a:r>
          </a:p>
          <a:p>
            <a:pPr marL="342900" indent="-342900">
              <a:buChar char="•"/>
            </a:pPr>
            <a:r>
              <a:rPr lang="fr-CA" sz="2100">
                <a:latin typeface="Calibri"/>
                <a:cs typeface="Calibri"/>
              </a:rPr>
              <a:t>Le Secrétariat du Conseil du Trésor du Canada (SCT) est chargé de fournir une orientation pangouvernementale sur la gouvernance de l’information et des données, la technologie de l’information, la sécurité, la protection de la vie privée et l’accès à l’information.</a:t>
            </a:r>
          </a:p>
          <a:p>
            <a:pPr marL="342900" indent="-342900">
              <a:buChar char="•"/>
            </a:pPr>
            <a:r>
              <a:rPr lang="fr-CA" sz="2100">
                <a:latin typeface="Calibri"/>
                <a:ea typeface="Calibri"/>
                <a:cs typeface="Calibri"/>
              </a:rPr>
              <a:t>La directive sur la prise de décisions automatisée (directive) fixe des règles sur la manière dont les ministères fédéraux peuvent utiliser des systèmes automatisés (y compris l’IA) pour prendre ou soutenir des décisions qui ont une incidence sur les garanties juridiques, les privilèges ou les intérêts des clients. Par exemple : </a:t>
            </a:r>
          </a:p>
          <a:p>
            <a:pPr marL="1028700" lvl="1">
              <a:buFont typeface="Courier New" panose="020B0604020202020204" pitchFamily="34" charset="0"/>
              <a:buChar char="o"/>
            </a:pPr>
            <a:r>
              <a:rPr lang="fr-CA">
                <a:latin typeface="Calibri"/>
                <a:ea typeface="Calibri"/>
                <a:cs typeface="Calibri"/>
              </a:rPr>
              <a:t>déterminer l’admissibilité aux permis et aux prestations;</a:t>
            </a:r>
          </a:p>
          <a:p>
            <a:pPr marL="1028700" lvl="1">
              <a:buFont typeface="Courier New" panose="020B0604020202020204" pitchFamily="34" charset="0"/>
              <a:buChar char="o"/>
            </a:pPr>
            <a:r>
              <a:rPr lang="fr-CA">
                <a:latin typeface="Calibri"/>
                <a:ea typeface="Calibri"/>
                <a:cs typeface="Calibri"/>
              </a:rPr>
              <a:t>évaluer l’admissibilité au Canada;</a:t>
            </a:r>
          </a:p>
          <a:p>
            <a:pPr marL="1028700" lvl="1">
              <a:buFont typeface="Courier New" panose="020B0604020202020204" pitchFamily="34" charset="0"/>
              <a:buChar char="o"/>
            </a:pPr>
            <a:r>
              <a:rPr lang="fr-CA">
                <a:latin typeface="Calibri"/>
                <a:ea typeface="Calibri"/>
                <a:cs typeface="Calibri"/>
              </a:rPr>
              <a:t>décider d’embaucher une personne pour travailler dans la fonction publique;</a:t>
            </a:r>
          </a:p>
          <a:p>
            <a:pPr marL="1028700" lvl="1">
              <a:buFont typeface="Courier New" panose="020B0604020202020204" pitchFamily="34" charset="0"/>
              <a:buChar char="o"/>
            </a:pPr>
            <a:r>
              <a:rPr lang="fr-CA">
                <a:latin typeface="Calibri"/>
                <a:ea typeface="Calibri"/>
                <a:cs typeface="Calibri"/>
              </a:rPr>
              <a:t>accorder l’autorisation de mise sur le marché d’un produit pharmaceutique;</a:t>
            </a:r>
          </a:p>
          <a:p>
            <a:pPr marL="1028700" lvl="1">
              <a:buFont typeface="Courier New" panose="020B0604020202020204" pitchFamily="34" charset="0"/>
              <a:buChar char="o"/>
            </a:pPr>
            <a:r>
              <a:rPr lang="fr-CA">
                <a:latin typeface="Calibri"/>
                <a:ea typeface="Calibri"/>
                <a:cs typeface="Calibri"/>
              </a:rPr>
              <a:t>ouvrir une enquête sur le comportement d’une personne.</a:t>
            </a:r>
          </a:p>
          <a:p>
            <a:pPr marL="1028700" lvl="1">
              <a:buFont typeface="Courier New" panose="020B0604020202020204" pitchFamily="34" charset="0"/>
              <a:buChar char="o"/>
            </a:pPr>
            <a:endParaRPr lang="en-US">
              <a:latin typeface="Calibri"/>
              <a:ea typeface="Calibri"/>
              <a:cs typeface="Calibri"/>
            </a:endParaRPr>
          </a:p>
          <a:p>
            <a:pPr marL="342900" indent="-342900">
              <a:buChar char="•"/>
            </a:pPr>
            <a:endParaRPr lang="en-US">
              <a:latin typeface="Calibri"/>
              <a:ea typeface="Calibri"/>
              <a:cs typeface="Calibri"/>
            </a:endParaRPr>
          </a:p>
        </p:txBody>
      </p:sp>
      <p:sp>
        <p:nvSpPr>
          <p:cNvPr id="2" name="Slide Number Placeholder 1"/>
          <p:cNvSpPr>
            <a:spLocks noGrp="1"/>
          </p:cNvSpPr>
          <p:nvPr>
            <p:ph type="sldNum" sz="quarter" idx="12"/>
            <p:custDataLst>
              <p:tags r:id="rId3"/>
            </p:custDataLst>
          </p:nvPr>
        </p:nvSpPr>
        <p:spPr/>
        <p:txBody>
          <a:bodyPr/>
          <a:lstStyle/>
          <a:p>
            <a:fld id="{32D4B517-E49B-41B6-9DBC-23634E0F1CDC}" type="slidenum">
              <a:rPr lang="en-CA" smtClean="0"/>
              <a:pPr/>
              <a:t>3</a:t>
            </a:fld>
            <a:endParaRPr lang="en-CA"/>
          </a:p>
        </p:txBody>
      </p:sp>
    </p:spTree>
    <p:extLst>
      <p:ext uri="{BB962C8B-B14F-4D97-AF65-F5344CB8AC3E}">
        <p14:creationId xmlns:p14="http://schemas.microsoft.com/office/powerpoint/2010/main" val="20250121"/>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custDataLst>
              <p:tags r:id="rId1"/>
            </p:custDataLst>
          </p:nvPr>
        </p:nvSpPr>
        <p:spPr/>
        <p:txBody>
          <a:bodyPr/>
          <a:lstStyle/>
          <a:p>
            <a:r>
              <a:rPr lang="fr-CA" dirty="0">
                <a:latin typeface="Calibri"/>
                <a:ea typeface="Calibri"/>
                <a:cs typeface="Calibri"/>
              </a:rPr>
              <a:t>Directive sur la prise de décisions automatisée</a:t>
            </a:r>
          </a:p>
        </p:txBody>
      </p:sp>
      <p:sp>
        <p:nvSpPr>
          <p:cNvPr id="7" name="Content Placeholder 6"/>
          <p:cNvSpPr>
            <a:spLocks noGrp="1"/>
          </p:cNvSpPr>
          <p:nvPr>
            <p:ph idx="10"/>
            <p:custDataLst>
              <p:tags r:id="rId2"/>
            </p:custDataLst>
          </p:nvPr>
        </p:nvSpPr>
        <p:spPr/>
        <p:txBody>
          <a:bodyPr vert="horz" lIns="0" tIns="0" rIns="0" bIns="0" rtlCol="0" anchor="t">
            <a:normAutofit/>
          </a:bodyPr>
          <a:lstStyle/>
          <a:p>
            <a:r>
              <a:rPr lang="fr-CA" dirty="0">
                <a:latin typeface="Calibri"/>
                <a:ea typeface="Calibri"/>
                <a:cs typeface="Calibri"/>
              </a:rPr>
              <a:t>La directive vise à garantir la transparence, la responsabilité et l’équité procédurale dans l’utilisation des systèmes décisionnels automatisés au sein du gouvernement fédéral.</a:t>
            </a:r>
          </a:p>
          <a:p>
            <a:r>
              <a:rPr lang="fr-CA" dirty="0">
                <a:latin typeface="Calibri"/>
                <a:ea typeface="Calibri"/>
                <a:cs typeface="Calibri"/>
              </a:rPr>
              <a:t>Elle exige des ministères qu’ils :</a:t>
            </a:r>
          </a:p>
          <a:p>
            <a:pPr marL="342900" indent="-342900">
              <a:buChar char="•"/>
            </a:pPr>
            <a:r>
              <a:rPr lang="fr-CA" dirty="0">
                <a:latin typeface="Calibri"/>
                <a:ea typeface="Calibri"/>
                <a:cs typeface="Calibri"/>
              </a:rPr>
              <a:t>évaluent les incidences des systèmes décisionnels automatisés;</a:t>
            </a:r>
          </a:p>
          <a:p>
            <a:pPr marL="342900" indent="-342900">
              <a:buChar char="•"/>
            </a:pPr>
            <a:r>
              <a:rPr lang="fr-CA" dirty="0">
                <a:latin typeface="Calibri"/>
                <a:ea typeface="Calibri"/>
                <a:cs typeface="Calibri"/>
              </a:rPr>
              <a:t>fassent preuve de transparence;</a:t>
            </a:r>
          </a:p>
          <a:p>
            <a:pPr marL="342900" indent="-342900">
              <a:buChar char="•"/>
            </a:pPr>
            <a:r>
              <a:rPr lang="fr-CA" dirty="0">
                <a:latin typeface="Calibri"/>
                <a:ea typeface="Calibri"/>
                <a:cs typeface="Calibri"/>
              </a:rPr>
              <a:t>assurent la qualité;</a:t>
            </a:r>
          </a:p>
          <a:p>
            <a:pPr marL="342900" indent="-342900">
              <a:buChar char="•"/>
            </a:pPr>
            <a:r>
              <a:rPr lang="fr-CA" dirty="0">
                <a:latin typeface="Calibri"/>
                <a:ea typeface="Calibri"/>
                <a:cs typeface="Calibri"/>
              </a:rPr>
              <a:t>assurent un recours contre les décisions;</a:t>
            </a:r>
          </a:p>
          <a:p>
            <a:pPr marL="342900" indent="-342900">
              <a:buChar char="•"/>
            </a:pPr>
            <a:r>
              <a:rPr lang="fr-CA" dirty="0">
                <a:latin typeface="Calibri"/>
                <a:ea typeface="Calibri"/>
                <a:cs typeface="Calibri"/>
              </a:rPr>
              <a:t>rendent compte publiquement de </a:t>
            </a:r>
            <a:r>
              <a:rPr lang="fr-CA" dirty="0">
                <a:latin typeface="Calibri"/>
                <a:cs typeface="Calibri"/>
              </a:rPr>
              <a:t>l’efficacité et de l’efficience du système</a:t>
            </a:r>
            <a:r>
              <a:rPr lang="fr-CA" dirty="0">
                <a:latin typeface="Calibri"/>
                <a:ea typeface="Calibri"/>
                <a:cs typeface="Calibri"/>
              </a:rPr>
              <a:t>.</a:t>
            </a:r>
          </a:p>
          <a:p>
            <a:endParaRPr lang="en-US" dirty="0">
              <a:ea typeface="Calibri"/>
              <a:cs typeface="Calibri"/>
            </a:endParaRPr>
          </a:p>
          <a:p>
            <a:r>
              <a:rPr lang="fr-CA" dirty="0">
                <a:latin typeface="Calibri"/>
                <a:ea typeface="Calibri"/>
                <a:cs typeface="Calibri"/>
              </a:rPr>
              <a:t>La directive est entrée en vigueur en avril 2019 et s’applique aux systèmes développés ou acquis après avril 2020.</a:t>
            </a:r>
          </a:p>
        </p:txBody>
      </p:sp>
      <p:sp>
        <p:nvSpPr>
          <p:cNvPr id="2" name="Slide Number Placeholder 1"/>
          <p:cNvSpPr>
            <a:spLocks noGrp="1"/>
          </p:cNvSpPr>
          <p:nvPr>
            <p:ph type="sldNum" sz="quarter" idx="12"/>
            <p:custDataLst>
              <p:tags r:id="rId3"/>
            </p:custDataLst>
          </p:nvPr>
        </p:nvSpPr>
        <p:spPr/>
        <p:txBody>
          <a:bodyPr/>
          <a:lstStyle/>
          <a:p>
            <a:fld id="{32D4B517-E49B-41B6-9DBC-23634E0F1CDC}" type="slidenum">
              <a:rPr lang="en-CA" smtClean="0"/>
              <a:pPr/>
              <a:t>4</a:t>
            </a:fld>
            <a:endParaRPr lang="en-CA"/>
          </a:p>
        </p:txBody>
      </p:sp>
    </p:spTree>
    <p:extLst>
      <p:ext uri="{BB962C8B-B14F-4D97-AF65-F5344CB8AC3E}">
        <p14:creationId xmlns:p14="http://schemas.microsoft.com/office/powerpoint/2010/main" val="2735685713"/>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 Placeholder 2">
            <a:extLst>
              <a:ext uri="{FF2B5EF4-FFF2-40B4-BE49-F238E27FC236}">
                <a16:creationId xmlns:a16="http://schemas.microsoft.com/office/drawing/2014/main" id="{71FFED1A-4FD7-49E6-A246-CDBF3D07DEF9}"/>
              </a:ext>
            </a:extLst>
          </p:cNvPr>
          <p:cNvSpPr txBox="1">
            <a:spLocks noGrp="1"/>
          </p:cNvSpPr>
          <p:nvPr>
            <p:ph type="title" idx="4294967295"/>
            <p:custDataLst>
              <p:tags r:id="rId1"/>
            </p:custDataLst>
          </p:nvPr>
        </p:nvSpPr>
        <p:spPr>
          <a:xfrm>
            <a:off x="459575" y="283586"/>
            <a:ext cx="10706302" cy="911799"/>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marR="0" lvl="0" algn="l" rtl="0">
              <a:lnSpc>
                <a:spcPct val="100000"/>
              </a:lnSpc>
              <a:spcBef>
                <a:spcPct val="0"/>
              </a:spcBef>
              <a:spcAft>
                <a:spcPct val="0"/>
              </a:spcAft>
            </a:defPPr>
            <a:lvl1pPr marL="0" marR="0" lvl="0" indent="0" algn="l" defTabSz="914377" rtl="0" eaLnBrk="1" fontAlgn="auto" latinLnBrk="0" hangingPunct="1">
              <a:lnSpc>
                <a:spcPct val="100000"/>
              </a:lnSpc>
              <a:spcBef>
                <a:spcPct val="20000"/>
              </a:spcBef>
              <a:spcAft>
                <a:spcPct val="0"/>
              </a:spcAft>
              <a:buClrTx/>
              <a:buSzTx/>
              <a:buFont typeface="Arial" panose="020B0604020202020204" pitchFamily="34" charset="0"/>
              <a:buNone/>
              <a:defRPr sz="2800" b="0" i="0" u="none" strike="noStrike" cap="none" baseline="0">
                <a:solidFill>
                  <a:schemeClr val="accent1"/>
                </a:solidFill>
                <a:latin typeface="Calibri" panose="020F0502020204030204" pitchFamily="34" charset="0"/>
                <a:ea typeface="Calibri"/>
                <a:cs typeface="Calibri"/>
                <a:sym typeface="Calibri"/>
              </a:defRPr>
            </a:lvl1pPr>
            <a:lvl2pPr marL="457189" marR="0" lvl="1" indent="0" algn="l" rtl="0">
              <a:lnSpc>
                <a:spcPct val="90000"/>
              </a:lnSpc>
              <a:spcBef>
                <a:spcPts val="500"/>
              </a:spcBef>
              <a:spcAft>
                <a:spcPct val="0"/>
              </a:spcAft>
              <a:buClr>
                <a:schemeClr val="dk1"/>
              </a:buClr>
              <a:buSzPts val="2400"/>
              <a:buFont typeface="Arial"/>
              <a:buNone/>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ct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a:spcAft>
                <a:spcPts val="0"/>
              </a:spcAft>
              <a:buFontTx/>
            </a:pPr>
            <a:r>
              <a:rPr lang="fr-CA" sz="3200" dirty="0"/>
              <a:t>Aperçu de la Directive sur la prise de décisions automatisée </a:t>
            </a:r>
          </a:p>
        </p:txBody>
      </p:sp>
      <p:sp>
        <p:nvSpPr>
          <p:cNvPr id="17" name="TextBox 34">
            <a:extLst>
              <a:ext uri="{FF2B5EF4-FFF2-40B4-BE49-F238E27FC236}">
                <a16:creationId xmlns:a16="http://schemas.microsoft.com/office/drawing/2014/main" id="{C1D01525-957E-4C40-8BE3-B975D8A1F405}"/>
              </a:ext>
            </a:extLst>
          </p:cNvPr>
          <p:cNvSpPr txBox="1"/>
          <p:nvPr>
            <p:custDataLst>
              <p:tags r:id="rId2"/>
            </p:custDataLst>
          </p:nvPr>
        </p:nvSpPr>
        <p:spPr>
          <a:xfrm>
            <a:off x="2034882" y="1093410"/>
            <a:ext cx="7997615" cy="400110"/>
          </a:xfrm>
          <a:prstGeom prst="rect">
            <a:avLst/>
          </a:prstGeom>
          <a:solidFill>
            <a:srgbClr val="4E525A"/>
          </a:solid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0"/>
              </a:spcBef>
              <a:spcAft>
                <a:spcPct val="0"/>
              </a:spcAft>
              <a:buClr>
                <a:srgbClr val="000000"/>
              </a:buClr>
              <a:buSzTx/>
              <a:buFont typeface="Arial"/>
              <a:buNone/>
              <a:tabLst/>
              <a:defRPr/>
            </a:pPr>
            <a:r>
              <a:rPr kumimoji="0" lang="fr-CA" sz="2000" b="0" i="0" u="none" strike="noStrike" kern="1200" cap="none" spc="0" normalizeH="0" baseline="0" noProof="0" dirty="0">
                <a:ln>
                  <a:noFill/>
                </a:ln>
                <a:solidFill>
                  <a:srgbClr val="FFFFFF"/>
                </a:solidFill>
                <a:effectLst/>
                <a:uLnTx/>
                <a:uFillTx/>
                <a:ea typeface="Yu Gothic" panose="020B0400000000000000" pitchFamily="34" charset="-128"/>
                <a:cs typeface="Arial"/>
                <a:sym typeface="Arial"/>
              </a:rPr>
              <a:t>Exigences de la Directive sur la prise de décisions automatisée</a:t>
            </a:r>
          </a:p>
        </p:txBody>
      </p:sp>
      <p:sp>
        <p:nvSpPr>
          <p:cNvPr id="5" name="Rounded Rectangle 3">
            <a:extLst>
              <a:ext uri="{FF2B5EF4-FFF2-40B4-BE49-F238E27FC236}">
                <a16:creationId xmlns:a16="http://schemas.microsoft.com/office/drawing/2014/main" id="{0C0C36FA-138B-4111-A675-0FBA38567C9C}"/>
              </a:ext>
            </a:extLst>
          </p:cNvPr>
          <p:cNvSpPr/>
          <p:nvPr>
            <p:custDataLst>
              <p:tags r:id="rId3"/>
            </p:custDataLst>
          </p:nvPr>
        </p:nvSpPr>
        <p:spPr>
          <a:xfrm>
            <a:off x="2034881" y="1582918"/>
            <a:ext cx="1954003" cy="1416988"/>
          </a:xfrm>
          <a:prstGeom prst="roundRect">
            <a:avLst/>
          </a:prstGeom>
          <a:solidFill>
            <a:srgbClr val="0051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
                <a:srgbClr val="000000"/>
              </a:buClr>
              <a:buSzTx/>
              <a:buFont typeface="Arial"/>
              <a:buNone/>
              <a:tabLst/>
              <a:defRPr/>
            </a:pPr>
            <a:r>
              <a:rPr kumimoji="0" lang="fr-CA" sz="1950" b="0" i="0" u="none" strike="noStrike" kern="0" cap="none" spc="0" normalizeH="0" baseline="0" noProof="0" dirty="0">
                <a:ln>
                  <a:noFill/>
                </a:ln>
                <a:solidFill>
                  <a:srgbClr val="FFFFFF"/>
                </a:solidFill>
                <a:effectLst/>
                <a:uLnTx/>
                <a:uFillTx/>
                <a:ea typeface="Yu Gothic" panose="020B0400000000000000" pitchFamily="34" charset="-128"/>
                <a:cs typeface="Arial"/>
                <a:sym typeface="Arial"/>
              </a:rPr>
              <a:t>Évaluation de l’incidence algorithmique</a:t>
            </a:r>
          </a:p>
        </p:txBody>
      </p:sp>
      <p:sp>
        <p:nvSpPr>
          <p:cNvPr id="13" name="Rectangle 12">
            <a:extLst>
              <a:ext uri="{FF2B5EF4-FFF2-40B4-BE49-F238E27FC236}">
                <a16:creationId xmlns:a16="http://schemas.microsoft.com/office/drawing/2014/main" id="{A76E4784-B436-49C6-A60E-C7DF64AFDFCA}"/>
              </a:ext>
            </a:extLst>
          </p:cNvPr>
          <p:cNvSpPr/>
          <p:nvPr>
            <p:custDataLst>
              <p:tags r:id="rId4"/>
            </p:custDataLst>
          </p:nvPr>
        </p:nvSpPr>
        <p:spPr>
          <a:xfrm>
            <a:off x="2034881" y="3069443"/>
            <a:ext cx="1954003" cy="274320"/>
          </a:xfrm>
          <a:prstGeom prst="rect">
            <a:avLst/>
          </a:prstGeom>
        </p:spPr>
        <p:txBody>
          <a:bodyPr wrap="square">
            <a:spAutoFit/>
          </a:bodyPr>
          <a:lstStyle/>
          <a:p>
            <a:pPr marL="0" marR="0" lvl="0" indent="0" algn="ctr" defTabSz="914400" rtl="0" eaLnBrk="1" fontAlgn="auto" latinLnBrk="0" hangingPunct="1">
              <a:lnSpc>
                <a:spcPct val="100000"/>
              </a:lnSpc>
              <a:spcBef>
                <a:spcPct val="0"/>
              </a:spcBef>
              <a:spcAft>
                <a:spcPct val="0"/>
              </a:spcAft>
              <a:buClr>
                <a:srgbClr val="000000"/>
              </a:buClr>
              <a:buSzTx/>
              <a:buFont typeface="Arial"/>
              <a:buNone/>
              <a:tabLst/>
              <a:defRPr/>
            </a:pPr>
            <a:r>
              <a:rPr kumimoji="0" lang="fr-CA" sz="1200" b="1" i="1" u="none" strike="noStrike" kern="0" cap="none" spc="0" normalizeH="0" baseline="0" noProof="0" dirty="0">
                <a:ln>
                  <a:noFill/>
                </a:ln>
                <a:solidFill>
                  <a:srgbClr val="000000">
                    <a:lumMod val="85000"/>
                    <a:lumOff val="15000"/>
                  </a:srgbClr>
                </a:solidFill>
                <a:effectLst/>
                <a:uLnTx/>
                <a:uFillTx/>
                <a:ea typeface="Yu Gothic" panose="020B0400000000000000" pitchFamily="34" charset="-128"/>
                <a:cs typeface="Arial" panose="020B0604020202020204" pitchFamily="34" charset="0"/>
                <a:sym typeface="Arial"/>
              </a:rPr>
              <a:t>Comprendre</a:t>
            </a:r>
          </a:p>
        </p:txBody>
      </p:sp>
      <p:sp>
        <p:nvSpPr>
          <p:cNvPr id="6" name="Rectangle 5">
            <a:extLst>
              <a:ext uri="{FF2B5EF4-FFF2-40B4-BE49-F238E27FC236}">
                <a16:creationId xmlns:a16="http://schemas.microsoft.com/office/drawing/2014/main" id="{E9810279-8B7D-44AE-8AAB-3CB43F22C166}"/>
              </a:ext>
            </a:extLst>
          </p:cNvPr>
          <p:cNvSpPr/>
          <p:nvPr>
            <p:custDataLst>
              <p:tags r:id="rId5"/>
            </p:custDataLst>
          </p:nvPr>
        </p:nvSpPr>
        <p:spPr>
          <a:xfrm>
            <a:off x="2034881" y="3390168"/>
            <a:ext cx="1954003" cy="995744"/>
          </a:xfrm>
          <a:prstGeom prst="rect">
            <a:avLst/>
          </a:prstGeom>
        </p:spPr>
        <p:txBody>
          <a:bodyPr wrap="square" lIns="91440" tIns="45720" rIns="91440" bIns="45720" anchor="t">
            <a:noAutofit/>
          </a:bodyPr>
          <a:lstStyle/>
          <a:p>
            <a:pPr marL="213995" marR="0" lvl="0" indent="-213995" algn="l" defTabSz="914400" rtl="0" eaLnBrk="1" fontAlgn="auto" latinLnBrk="0" hangingPunct="1">
              <a:lnSpc>
                <a:spcPct val="100000"/>
              </a:lnSpc>
              <a:spcBef>
                <a:spcPct val="0"/>
              </a:spcBef>
              <a:spcAft>
                <a:spcPts val="450"/>
              </a:spcAft>
              <a:buClr>
                <a:srgbClr val="000000">
                  <a:lumMod val="85000"/>
                  <a:lumOff val="15000"/>
                </a:srgbClr>
              </a:buClr>
              <a:buSzTx/>
              <a:buFont typeface="Wingdings" pitchFamily="2" charset="2"/>
              <a:buChar char="§"/>
              <a:tabLst/>
              <a:defRPr/>
            </a:pPr>
            <a:r>
              <a:rPr kumimoji="0" lang="fr-CA" sz="1200" b="0" i="0" u="none" strike="noStrike" kern="0" cap="none" spc="0" normalizeH="0" baseline="0" noProof="0" dirty="0">
                <a:ln>
                  <a:noFill/>
                </a:ln>
                <a:solidFill>
                  <a:srgbClr val="000000">
                    <a:lumMod val="85000"/>
                    <a:lumOff val="15000"/>
                  </a:srgbClr>
                </a:solidFill>
                <a:effectLst/>
                <a:uLnTx/>
                <a:uFillTx/>
                <a:ea typeface="Yu Gothic" panose="020B0400000000000000" pitchFamily="34" charset="-128"/>
                <a:cs typeface="Arial" panose="020B0604020202020204" pitchFamily="34" charset="0"/>
                <a:sym typeface="Arial"/>
              </a:rPr>
              <a:t>EIA avant la production</a:t>
            </a:r>
            <a:endParaRPr lang="en-US" sz="1200" dirty="0"/>
          </a:p>
          <a:p>
            <a:pPr marL="213995" marR="0" lvl="0" indent="-213995" algn="l" defTabSz="914400" rtl="0" eaLnBrk="1" fontAlgn="auto" latinLnBrk="0" hangingPunct="1">
              <a:lnSpc>
                <a:spcPct val="100000"/>
              </a:lnSpc>
              <a:spcBef>
                <a:spcPct val="0"/>
              </a:spcBef>
              <a:spcAft>
                <a:spcPts val="450"/>
              </a:spcAft>
              <a:buClr>
                <a:srgbClr val="000000">
                  <a:lumMod val="85000"/>
                  <a:lumOff val="15000"/>
                </a:srgbClr>
              </a:buClr>
              <a:buSzTx/>
              <a:buFont typeface="Wingdings" pitchFamily="2" charset="2"/>
              <a:buChar char="§"/>
              <a:tabLst/>
              <a:defRPr/>
            </a:pPr>
            <a:r>
              <a:rPr kumimoji="0" lang="fr-CA" sz="1200" b="0" i="0" u="none" strike="noStrike" kern="0" cap="none" spc="0" normalizeH="0" baseline="0" noProof="0" dirty="0">
                <a:ln>
                  <a:noFill/>
                </a:ln>
                <a:solidFill>
                  <a:srgbClr val="000000">
                    <a:lumMod val="85000"/>
                    <a:lumOff val="15000"/>
                  </a:srgbClr>
                </a:solidFill>
                <a:effectLst/>
                <a:uLnTx/>
                <a:uFillTx/>
                <a:ea typeface="Yu Gothic" panose="020B0400000000000000" pitchFamily="34" charset="-128"/>
                <a:cs typeface="Arial" panose="020B0604020202020204" pitchFamily="34" charset="0"/>
                <a:sym typeface="Arial"/>
              </a:rPr>
              <a:t>EIA lorsque la portée ou la fonctionnalité changent</a:t>
            </a:r>
            <a:endParaRPr lang="fr-CA" sz="1200" b="0" i="0" u="none" strike="noStrike" kern="0" cap="none" spc="0" normalizeH="0" baseline="0" noProof="0" dirty="0">
              <a:ln>
                <a:noFill/>
              </a:ln>
              <a:solidFill>
                <a:srgbClr val="000000">
                  <a:lumMod val="85000"/>
                  <a:lumOff val="15000"/>
                </a:srgbClr>
              </a:solidFill>
              <a:effectLst/>
              <a:uLnTx/>
              <a:uFillTx/>
              <a:ea typeface="Yu Gothic" panose="020B0400000000000000" pitchFamily="34" charset="-128"/>
              <a:cs typeface="Arial" panose="020B0604020202020204" pitchFamily="34" charset="0"/>
            </a:endParaRPr>
          </a:p>
          <a:p>
            <a:pPr marL="213995" marR="0" lvl="0" indent="-213995" algn="l" defTabSz="914400" rtl="0" eaLnBrk="1" fontAlgn="auto" latinLnBrk="0" hangingPunct="1">
              <a:lnSpc>
                <a:spcPct val="100000"/>
              </a:lnSpc>
              <a:spcBef>
                <a:spcPct val="0"/>
              </a:spcBef>
              <a:spcAft>
                <a:spcPts val="450"/>
              </a:spcAft>
              <a:buClr>
                <a:srgbClr val="000000">
                  <a:lumMod val="85000"/>
                  <a:lumOff val="15000"/>
                </a:srgbClr>
              </a:buClr>
              <a:buSzTx/>
              <a:buFont typeface="Wingdings" pitchFamily="2" charset="2"/>
              <a:buChar char="§"/>
              <a:tabLst/>
              <a:defRPr/>
            </a:pPr>
            <a:r>
              <a:rPr kumimoji="0" lang="fr-CA" sz="1200" b="0" i="0" u="none" strike="noStrike" kern="0" cap="none" spc="0" normalizeH="0" baseline="0" noProof="0" dirty="0">
                <a:ln>
                  <a:noFill/>
                </a:ln>
                <a:solidFill>
                  <a:srgbClr val="000000"/>
                </a:solidFill>
                <a:effectLst/>
                <a:uLnTx/>
                <a:uFillTx/>
                <a:ea typeface="Yu Gothic"/>
                <a:cs typeface="Arial"/>
                <a:sym typeface="Arial"/>
              </a:rPr>
              <a:t>Publication des résultats de l’EIA</a:t>
            </a:r>
            <a:endParaRPr lang="fr-CA" sz="1200" b="0" i="0" u="none" strike="noStrike" kern="0" cap="none" spc="0" normalizeH="0" baseline="0" noProof="0" dirty="0">
              <a:ln>
                <a:noFill/>
              </a:ln>
              <a:solidFill>
                <a:srgbClr val="000000"/>
              </a:solidFill>
              <a:effectLst/>
              <a:uLnTx/>
              <a:uFillTx/>
              <a:ea typeface="Yu Gothic"/>
              <a:cs typeface="Arial"/>
            </a:endParaRPr>
          </a:p>
        </p:txBody>
      </p:sp>
      <p:sp>
        <p:nvSpPr>
          <p:cNvPr id="7" name="Rounded Rectangle 15">
            <a:extLst>
              <a:ext uri="{FF2B5EF4-FFF2-40B4-BE49-F238E27FC236}">
                <a16:creationId xmlns:a16="http://schemas.microsoft.com/office/drawing/2014/main" id="{29D2AB32-1D6E-42C9-9B32-2335375A7061}"/>
              </a:ext>
            </a:extLst>
          </p:cNvPr>
          <p:cNvSpPr/>
          <p:nvPr>
            <p:custDataLst>
              <p:tags r:id="rId6"/>
            </p:custDataLst>
          </p:nvPr>
        </p:nvSpPr>
        <p:spPr>
          <a:xfrm>
            <a:off x="4049419" y="1582918"/>
            <a:ext cx="1954003" cy="1416988"/>
          </a:xfrm>
          <a:prstGeom prst="roundRect">
            <a:avLst/>
          </a:prstGeom>
          <a:solidFill>
            <a:srgbClr val="0051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
                <a:srgbClr val="000000"/>
              </a:buClr>
              <a:buSzTx/>
              <a:buFont typeface="Arial"/>
              <a:buNone/>
              <a:tabLst/>
              <a:defRPr/>
            </a:pPr>
            <a:r>
              <a:rPr kumimoji="0" lang="fr-CA" sz="1988" b="0" i="0" u="none" strike="noStrike" kern="0" cap="none" spc="0" normalizeH="0" baseline="0" noProof="0">
                <a:ln>
                  <a:noFill/>
                </a:ln>
                <a:solidFill>
                  <a:srgbClr val="FFFFFF"/>
                </a:solidFill>
                <a:effectLst/>
                <a:uLnTx/>
                <a:uFillTx/>
                <a:ea typeface="Yu Gothic" panose="020B0400000000000000" pitchFamily="34" charset="-128"/>
                <a:cs typeface="Arial"/>
                <a:sym typeface="Arial"/>
              </a:rPr>
              <a:t>Transparence</a:t>
            </a:r>
          </a:p>
        </p:txBody>
      </p:sp>
      <p:sp>
        <p:nvSpPr>
          <p:cNvPr id="14" name="Rectangle 13">
            <a:extLst>
              <a:ext uri="{FF2B5EF4-FFF2-40B4-BE49-F238E27FC236}">
                <a16:creationId xmlns:a16="http://schemas.microsoft.com/office/drawing/2014/main" id="{4A39CD45-504A-44E4-8254-2EF792478412}"/>
              </a:ext>
            </a:extLst>
          </p:cNvPr>
          <p:cNvSpPr/>
          <p:nvPr>
            <p:custDataLst>
              <p:tags r:id="rId7"/>
            </p:custDataLst>
          </p:nvPr>
        </p:nvSpPr>
        <p:spPr>
          <a:xfrm>
            <a:off x="4049419" y="3069443"/>
            <a:ext cx="1954003" cy="274320"/>
          </a:xfrm>
          <a:prstGeom prst="rect">
            <a:avLst/>
          </a:prstGeom>
        </p:spPr>
        <p:txBody>
          <a:bodyPr wrap="square">
            <a:spAutoFit/>
          </a:bodyPr>
          <a:lstStyle/>
          <a:p>
            <a:pPr marL="0" marR="0" lvl="0" indent="0" algn="ctr" defTabSz="914400" rtl="0" eaLnBrk="1" fontAlgn="auto" latinLnBrk="0" hangingPunct="1">
              <a:lnSpc>
                <a:spcPct val="100000"/>
              </a:lnSpc>
              <a:spcBef>
                <a:spcPct val="0"/>
              </a:spcBef>
              <a:spcAft>
                <a:spcPct val="0"/>
              </a:spcAft>
              <a:buClr>
                <a:srgbClr val="000000"/>
              </a:buClr>
              <a:buSzTx/>
              <a:buFont typeface="Arial"/>
              <a:buNone/>
              <a:tabLst/>
              <a:defRPr/>
            </a:pPr>
            <a:r>
              <a:rPr kumimoji="0" lang="fr-CA" sz="1200" b="1" i="1" u="none" strike="noStrike" kern="0" cap="none" spc="0" normalizeH="0" baseline="0" noProof="0">
                <a:ln>
                  <a:noFill/>
                </a:ln>
                <a:solidFill>
                  <a:srgbClr val="000000">
                    <a:lumMod val="85000"/>
                    <a:lumOff val="15000"/>
                  </a:srgbClr>
                </a:solidFill>
                <a:effectLst/>
                <a:uLnTx/>
                <a:uFillTx/>
                <a:ea typeface="Yu Gothic" panose="020B0400000000000000" pitchFamily="34" charset="-128"/>
                <a:cs typeface="Arial" panose="020B0604020202020204" pitchFamily="34" charset="0"/>
                <a:sym typeface="Arial"/>
              </a:rPr>
              <a:t>Communiquer</a:t>
            </a:r>
          </a:p>
        </p:txBody>
      </p:sp>
      <p:sp>
        <p:nvSpPr>
          <p:cNvPr id="8" name="Rectangle 7">
            <a:extLst>
              <a:ext uri="{FF2B5EF4-FFF2-40B4-BE49-F238E27FC236}">
                <a16:creationId xmlns:a16="http://schemas.microsoft.com/office/drawing/2014/main" id="{3A635A1B-CF38-4F50-B691-B51DAB9563A5}"/>
              </a:ext>
            </a:extLst>
          </p:cNvPr>
          <p:cNvSpPr/>
          <p:nvPr>
            <p:custDataLst>
              <p:tags r:id="rId8"/>
            </p:custDataLst>
          </p:nvPr>
        </p:nvSpPr>
        <p:spPr>
          <a:xfrm>
            <a:off x="4049419" y="3390166"/>
            <a:ext cx="1954003" cy="1096074"/>
          </a:xfrm>
          <a:prstGeom prst="rect">
            <a:avLst/>
          </a:prstGeom>
        </p:spPr>
        <p:txBody>
          <a:bodyPr wrap="square">
            <a:noAutofit/>
          </a:bodyPr>
          <a:lstStyle/>
          <a:p>
            <a:pPr marL="214313" marR="0" lvl="0" indent="-214313" algn="l" defTabSz="914400" rtl="0" eaLnBrk="1" fontAlgn="auto" latinLnBrk="0" hangingPunct="1">
              <a:lnSpc>
                <a:spcPct val="100000"/>
              </a:lnSpc>
              <a:spcBef>
                <a:spcPct val="0"/>
              </a:spcBef>
              <a:spcAft>
                <a:spcPts val="450"/>
              </a:spcAft>
              <a:buClr>
                <a:srgbClr val="000000">
                  <a:lumMod val="85000"/>
                  <a:lumOff val="15000"/>
                </a:srgbClr>
              </a:buClr>
              <a:buSzTx/>
              <a:buFont typeface="Wingdings" pitchFamily="2" charset="2"/>
              <a:buChar char="§"/>
              <a:tabLst/>
              <a:defRPr/>
            </a:pPr>
            <a:r>
              <a:rPr kumimoji="0" lang="fr-CA" sz="1200" b="0" i="0" u="none" strike="noStrike" kern="0" cap="none" spc="0" normalizeH="0" baseline="0" noProof="0" dirty="0">
                <a:ln>
                  <a:noFill/>
                </a:ln>
                <a:solidFill>
                  <a:srgbClr val="000000">
                    <a:lumMod val="85000"/>
                    <a:lumOff val="15000"/>
                  </a:srgbClr>
                </a:solidFill>
                <a:effectLst/>
                <a:uLnTx/>
                <a:uFillTx/>
                <a:ea typeface="Yu Gothic" panose="020B0400000000000000" pitchFamily="34" charset="-128"/>
                <a:cs typeface="Arial" panose="020B0604020202020204" pitchFamily="34" charset="0"/>
                <a:sym typeface="Arial"/>
              </a:rPr>
              <a:t>Avis avant décision</a:t>
            </a:r>
          </a:p>
          <a:p>
            <a:pPr marL="214313" marR="0" lvl="0" indent="-214313" algn="l" defTabSz="914400" rtl="0" eaLnBrk="1" fontAlgn="auto" latinLnBrk="0" hangingPunct="1">
              <a:lnSpc>
                <a:spcPct val="100000"/>
              </a:lnSpc>
              <a:spcBef>
                <a:spcPct val="0"/>
              </a:spcBef>
              <a:spcAft>
                <a:spcPts val="450"/>
              </a:spcAft>
              <a:buClr>
                <a:srgbClr val="000000">
                  <a:lumMod val="85000"/>
                  <a:lumOff val="15000"/>
                </a:srgbClr>
              </a:buClr>
              <a:buSzTx/>
              <a:buFont typeface="Wingdings" pitchFamily="2" charset="2"/>
              <a:buChar char="§"/>
              <a:tabLst/>
              <a:defRPr/>
            </a:pPr>
            <a:r>
              <a:rPr kumimoji="0" lang="fr-CA" sz="1200" b="0" i="0" u="none" strike="noStrike" kern="0" cap="none" spc="0" normalizeH="0" baseline="0" noProof="0" dirty="0">
                <a:ln>
                  <a:noFill/>
                </a:ln>
                <a:solidFill>
                  <a:srgbClr val="000000">
                    <a:lumMod val="85000"/>
                    <a:lumOff val="15000"/>
                  </a:srgbClr>
                </a:solidFill>
                <a:effectLst/>
                <a:uLnTx/>
                <a:uFillTx/>
                <a:ea typeface="Yu Gothic" panose="020B0400000000000000" pitchFamily="34" charset="-128"/>
                <a:cs typeface="Arial" panose="020B0604020202020204" pitchFamily="34" charset="0"/>
                <a:sym typeface="Arial"/>
              </a:rPr>
              <a:t>Explication après décision</a:t>
            </a:r>
          </a:p>
          <a:p>
            <a:pPr marL="214313" marR="0" lvl="0" indent="-214313" algn="l" defTabSz="914400" rtl="0" eaLnBrk="1" fontAlgn="auto" latinLnBrk="0" hangingPunct="1">
              <a:lnSpc>
                <a:spcPct val="100000"/>
              </a:lnSpc>
              <a:spcBef>
                <a:spcPct val="0"/>
              </a:spcBef>
              <a:spcAft>
                <a:spcPts val="450"/>
              </a:spcAft>
              <a:buClr>
                <a:srgbClr val="000000">
                  <a:lumMod val="85000"/>
                  <a:lumOff val="15000"/>
                </a:srgbClr>
              </a:buClr>
              <a:buSzTx/>
              <a:buFont typeface="Wingdings" pitchFamily="2" charset="2"/>
              <a:buChar char="§"/>
              <a:tabLst/>
              <a:defRPr/>
            </a:pPr>
            <a:r>
              <a:rPr kumimoji="0" lang="fr-CA" sz="1200" b="0" i="0" u="none" strike="noStrike" kern="0" cap="none" spc="0" normalizeH="0" baseline="0" noProof="0" dirty="0">
                <a:ln>
                  <a:noFill/>
                </a:ln>
                <a:solidFill>
                  <a:srgbClr val="000000">
                    <a:lumMod val="85000"/>
                    <a:lumOff val="15000"/>
                  </a:srgbClr>
                </a:solidFill>
                <a:effectLst/>
                <a:uLnTx/>
                <a:uFillTx/>
                <a:ea typeface="Yu Gothic" panose="020B0400000000000000" pitchFamily="34" charset="-128"/>
                <a:cs typeface="Arial" panose="020B0604020202020204" pitchFamily="34" charset="0"/>
                <a:sym typeface="Arial"/>
              </a:rPr>
              <a:t>Accès aux composants</a:t>
            </a:r>
          </a:p>
          <a:p>
            <a:pPr marL="214313" marR="0" lvl="0" indent="-214313" algn="l" defTabSz="914400" rtl="0" eaLnBrk="1" fontAlgn="auto" latinLnBrk="0" hangingPunct="1">
              <a:lnSpc>
                <a:spcPct val="100000"/>
              </a:lnSpc>
              <a:spcBef>
                <a:spcPct val="0"/>
              </a:spcBef>
              <a:spcAft>
                <a:spcPts val="450"/>
              </a:spcAft>
              <a:buClr>
                <a:srgbClr val="000000">
                  <a:lumMod val="85000"/>
                  <a:lumOff val="15000"/>
                </a:srgbClr>
              </a:buClr>
              <a:buSzTx/>
              <a:buFont typeface="Wingdings" pitchFamily="2" charset="2"/>
              <a:buChar char="§"/>
              <a:tabLst/>
              <a:defRPr/>
            </a:pPr>
            <a:r>
              <a:rPr kumimoji="0" lang="fr-CA" sz="1200" b="0" i="0" u="none" strike="noStrike" kern="0" cap="none" spc="0" normalizeH="0" baseline="0" noProof="0" dirty="0">
                <a:ln>
                  <a:noFill/>
                </a:ln>
                <a:solidFill>
                  <a:srgbClr val="000000">
                    <a:lumMod val="85000"/>
                    <a:lumOff val="15000"/>
                  </a:srgbClr>
                </a:solidFill>
                <a:effectLst/>
                <a:uLnTx/>
                <a:uFillTx/>
                <a:ea typeface="Yu Gothic" panose="020B0400000000000000" pitchFamily="34" charset="-128"/>
                <a:cs typeface="Arial" panose="020B0604020202020204" pitchFamily="34" charset="0"/>
                <a:sym typeface="Arial"/>
              </a:rPr>
              <a:t>Distribution du code source</a:t>
            </a:r>
          </a:p>
          <a:p>
            <a:pPr marL="214313" marR="0" lvl="0" indent="-214313" algn="l" defTabSz="914400" rtl="0" eaLnBrk="1" fontAlgn="auto" latinLnBrk="0" hangingPunct="1">
              <a:lnSpc>
                <a:spcPct val="100000"/>
              </a:lnSpc>
              <a:spcBef>
                <a:spcPct val="0"/>
              </a:spcBef>
              <a:spcAft>
                <a:spcPts val="450"/>
              </a:spcAft>
              <a:buClr>
                <a:srgbClr val="000000">
                  <a:lumMod val="85000"/>
                  <a:lumOff val="15000"/>
                </a:srgbClr>
              </a:buClr>
              <a:buSzTx/>
              <a:buFont typeface="Wingdings" pitchFamily="2" charset="2"/>
              <a:buChar char="§"/>
              <a:tabLst/>
              <a:defRPr/>
            </a:pPr>
            <a:r>
              <a:rPr kumimoji="0" lang="fr-CA" sz="1200" b="0" i="0" u="none" strike="noStrike" kern="0" cap="none" spc="0" normalizeH="0" baseline="0" noProof="0" dirty="0">
                <a:ln>
                  <a:noFill/>
                </a:ln>
                <a:solidFill>
                  <a:srgbClr val="000000">
                    <a:lumMod val="85000"/>
                    <a:lumOff val="15000"/>
                  </a:srgbClr>
                </a:solidFill>
                <a:effectLst/>
                <a:uLnTx/>
                <a:uFillTx/>
                <a:ea typeface="Yu Gothic" panose="020B0400000000000000" pitchFamily="34" charset="-128"/>
                <a:cs typeface="Arial" panose="020B0604020202020204" pitchFamily="34" charset="0"/>
                <a:sym typeface="Arial"/>
              </a:rPr>
              <a:t>Documenter les décisions</a:t>
            </a:r>
          </a:p>
          <a:p>
            <a:pPr marL="214313" marR="0" lvl="0" indent="-214313" algn="l" defTabSz="914400" rtl="0" eaLnBrk="1" fontAlgn="auto" latinLnBrk="0" hangingPunct="1">
              <a:lnSpc>
                <a:spcPct val="100000"/>
              </a:lnSpc>
              <a:spcBef>
                <a:spcPct val="0"/>
              </a:spcBef>
              <a:spcAft>
                <a:spcPts val="450"/>
              </a:spcAft>
              <a:buClr>
                <a:srgbClr val="000000">
                  <a:lumMod val="85000"/>
                  <a:lumOff val="15000"/>
                </a:srgbClr>
              </a:buClr>
              <a:buSzTx/>
              <a:buFont typeface="Wingdings" pitchFamily="2" charset="2"/>
              <a:buChar char="§"/>
              <a:tabLst/>
              <a:defRPr/>
            </a:pPr>
            <a:r>
              <a:rPr lang="fr-CA" sz="1200" dirty="0">
                <a:solidFill>
                  <a:srgbClr val="000000">
                    <a:lumMod val="85000"/>
                    <a:lumOff val="15000"/>
                  </a:srgbClr>
                </a:solidFill>
                <a:ea typeface="Yu Gothic" panose="020B0400000000000000" pitchFamily="34" charset="-128"/>
                <a:cs typeface="Arial" panose="020B0604020202020204" pitchFamily="34" charset="0"/>
              </a:rPr>
              <a:t>Publication des résultats dans la réalisation des objectifs du programme</a:t>
            </a:r>
            <a:endParaRPr kumimoji="0" lang="fr-CA" sz="1200" b="0" i="0" u="none" strike="noStrike" kern="0" cap="none" spc="0" normalizeH="0" baseline="0" noProof="0" dirty="0">
              <a:ln>
                <a:noFill/>
              </a:ln>
              <a:solidFill>
                <a:srgbClr val="000000">
                  <a:lumMod val="85000"/>
                  <a:lumOff val="15000"/>
                </a:srgbClr>
              </a:solidFill>
              <a:effectLst/>
              <a:uLnTx/>
              <a:uFillTx/>
              <a:ea typeface="Yu Gothic" panose="020B0400000000000000" pitchFamily="34" charset="-128"/>
              <a:cs typeface="Arial" panose="020B0604020202020204" pitchFamily="34" charset="0"/>
              <a:sym typeface="Arial"/>
            </a:endParaRPr>
          </a:p>
        </p:txBody>
      </p:sp>
      <p:sp>
        <p:nvSpPr>
          <p:cNvPr id="9" name="Rounded Rectangle 16">
            <a:extLst>
              <a:ext uri="{FF2B5EF4-FFF2-40B4-BE49-F238E27FC236}">
                <a16:creationId xmlns:a16="http://schemas.microsoft.com/office/drawing/2014/main" id="{839118F4-2FC7-4AB6-A8EA-D7361471E8A4}"/>
              </a:ext>
            </a:extLst>
          </p:cNvPr>
          <p:cNvSpPr/>
          <p:nvPr>
            <p:custDataLst>
              <p:tags r:id="rId9"/>
            </p:custDataLst>
          </p:nvPr>
        </p:nvSpPr>
        <p:spPr>
          <a:xfrm>
            <a:off x="6063956" y="1582918"/>
            <a:ext cx="1954003" cy="1416988"/>
          </a:xfrm>
          <a:prstGeom prst="roundRect">
            <a:avLst/>
          </a:prstGeom>
          <a:solidFill>
            <a:srgbClr val="0051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
                <a:srgbClr val="000000"/>
              </a:buClr>
              <a:buSzTx/>
              <a:buFont typeface="Arial"/>
              <a:buNone/>
              <a:tabLst/>
              <a:defRPr/>
            </a:pPr>
            <a:r>
              <a:rPr kumimoji="0" lang="fr-CA" sz="1950" b="0" i="0" u="none" strike="noStrike" kern="0" cap="none" spc="0" normalizeH="0" baseline="0" noProof="0">
                <a:ln>
                  <a:noFill/>
                </a:ln>
                <a:solidFill>
                  <a:srgbClr val="FFFFFF"/>
                </a:solidFill>
                <a:effectLst/>
                <a:uLnTx/>
                <a:uFillTx/>
                <a:ea typeface="Yu Gothic" panose="020B0400000000000000" pitchFamily="34" charset="-128"/>
                <a:cs typeface="Arial"/>
                <a:sym typeface="Arial"/>
              </a:rPr>
              <a:t>Assurance de la qualité</a:t>
            </a:r>
          </a:p>
        </p:txBody>
      </p:sp>
      <p:sp>
        <p:nvSpPr>
          <p:cNvPr id="15" name="Rectangle 14">
            <a:extLst>
              <a:ext uri="{FF2B5EF4-FFF2-40B4-BE49-F238E27FC236}">
                <a16:creationId xmlns:a16="http://schemas.microsoft.com/office/drawing/2014/main" id="{DEE30C55-4229-4CF2-9AF9-A88CB18E1290}"/>
              </a:ext>
            </a:extLst>
          </p:cNvPr>
          <p:cNvSpPr/>
          <p:nvPr>
            <p:custDataLst>
              <p:tags r:id="rId10"/>
            </p:custDataLst>
          </p:nvPr>
        </p:nvSpPr>
        <p:spPr>
          <a:xfrm>
            <a:off x="5963944" y="3069441"/>
            <a:ext cx="1954003" cy="274320"/>
          </a:xfrm>
          <a:prstGeom prst="rect">
            <a:avLst/>
          </a:prstGeom>
        </p:spPr>
        <p:txBody>
          <a:bodyPr wrap="square">
            <a:spAutoFit/>
          </a:bodyPr>
          <a:lstStyle/>
          <a:p>
            <a:pPr marL="0" marR="0" lvl="0" indent="0" algn="ctr" defTabSz="914400" rtl="0" eaLnBrk="1" fontAlgn="auto" latinLnBrk="0" hangingPunct="1">
              <a:lnSpc>
                <a:spcPct val="100000"/>
              </a:lnSpc>
              <a:spcBef>
                <a:spcPct val="0"/>
              </a:spcBef>
              <a:spcAft>
                <a:spcPct val="0"/>
              </a:spcAft>
              <a:buClr>
                <a:srgbClr val="000000"/>
              </a:buClr>
              <a:buSzTx/>
              <a:buFont typeface="Arial"/>
              <a:buNone/>
              <a:tabLst/>
              <a:defRPr/>
            </a:pPr>
            <a:r>
              <a:rPr kumimoji="0" lang="fr-CA" sz="1200" b="1" i="1" u="none" strike="noStrike" kern="0" cap="none" spc="0" normalizeH="0" baseline="0" noProof="0" dirty="0">
                <a:ln>
                  <a:noFill/>
                </a:ln>
                <a:solidFill>
                  <a:srgbClr val="000000">
                    <a:lumMod val="85000"/>
                    <a:lumOff val="15000"/>
                  </a:srgbClr>
                </a:solidFill>
                <a:effectLst/>
                <a:uLnTx/>
                <a:uFillTx/>
                <a:ea typeface="Yu Gothic" panose="020B0400000000000000" pitchFamily="34" charset="-128"/>
                <a:cs typeface="Arial" panose="020B0604020202020204" pitchFamily="34" charset="0"/>
                <a:sym typeface="Arial"/>
              </a:rPr>
              <a:t>Prévenir</a:t>
            </a:r>
          </a:p>
        </p:txBody>
      </p:sp>
      <p:sp>
        <p:nvSpPr>
          <p:cNvPr id="10" name="Rectangle 9">
            <a:extLst>
              <a:ext uri="{FF2B5EF4-FFF2-40B4-BE49-F238E27FC236}">
                <a16:creationId xmlns:a16="http://schemas.microsoft.com/office/drawing/2014/main" id="{4604C62F-8D7B-4A34-A10D-47C3673F726D}"/>
              </a:ext>
            </a:extLst>
          </p:cNvPr>
          <p:cNvSpPr/>
          <p:nvPr>
            <p:custDataLst>
              <p:tags r:id="rId11"/>
            </p:custDataLst>
          </p:nvPr>
        </p:nvSpPr>
        <p:spPr>
          <a:xfrm>
            <a:off x="6063956" y="3390165"/>
            <a:ext cx="1954003" cy="2525853"/>
          </a:xfrm>
          <a:prstGeom prst="rect">
            <a:avLst/>
          </a:prstGeom>
        </p:spPr>
        <p:txBody>
          <a:bodyPr wrap="square">
            <a:noAutofit/>
          </a:bodyPr>
          <a:lstStyle/>
          <a:p>
            <a:pPr marL="214313" marR="0" lvl="0" indent="-214313" algn="l" defTabSz="914400" rtl="0" eaLnBrk="1" fontAlgn="auto" latinLnBrk="0" hangingPunct="1">
              <a:lnSpc>
                <a:spcPct val="100000"/>
              </a:lnSpc>
              <a:spcBef>
                <a:spcPct val="0"/>
              </a:spcBef>
              <a:spcAft>
                <a:spcPts val="450"/>
              </a:spcAft>
              <a:buClr>
                <a:srgbClr val="000000">
                  <a:lumMod val="85000"/>
                  <a:lumOff val="15000"/>
                </a:srgbClr>
              </a:buClr>
              <a:buSzTx/>
              <a:buFont typeface="Wingdings" pitchFamily="2" charset="2"/>
              <a:buChar char="§"/>
              <a:tabLst/>
              <a:defRPr/>
            </a:pPr>
            <a:r>
              <a:rPr kumimoji="0" lang="fr-CA" sz="1200" b="0" i="0" u="none" strike="noStrike" kern="0" cap="none" spc="0" normalizeH="0" baseline="0" noProof="0" dirty="0">
                <a:ln>
                  <a:noFill/>
                </a:ln>
                <a:solidFill>
                  <a:srgbClr val="000000">
                    <a:lumMod val="85000"/>
                    <a:lumOff val="15000"/>
                  </a:srgbClr>
                </a:solidFill>
                <a:effectLst/>
                <a:uLnTx/>
                <a:uFillTx/>
                <a:ea typeface="Yu Gothic" panose="020B0400000000000000" pitchFamily="34" charset="-128"/>
                <a:cs typeface="Arial" panose="020B0604020202020204" pitchFamily="34" charset="0"/>
                <a:sym typeface="Arial"/>
              </a:rPr>
              <a:t>Essai et suivi des résultats</a:t>
            </a:r>
          </a:p>
          <a:p>
            <a:pPr marL="214313" marR="0" lvl="0" indent="-214313" algn="l" defTabSz="914400" rtl="0" eaLnBrk="1" fontAlgn="auto" latinLnBrk="0" hangingPunct="1">
              <a:lnSpc>
                <a:spcPct val="100000"/>
              </a:lnSpc>
              <a:spcBef>
                <a:spcPct val="0"/>
              </a:spcBef>
              <a:spcAft>
                <a:spcPts val="450"/>
              </a:spcAft>
              <a:buClr>
                <a:srgbClr val="000000">
                  <a:lumMod val="85000"/>
                  <a:lumOff val="15000"/>
                </a:srgbClr>
              </a:buClr>
              <a:buSzTx/>
              <a:buFont typeface="Wingdings" pitchFamily="2" charset="2"/>
              <a:buChar char="§"/>
              <a:tabLst/>
              <a:defRPr/>
            </a:pPr>
            <a:r>
              <a:rPr kumimoji="0" lang="fr-CA" sz="1200" b="0" i="0" u="none" strike="noStrike" kern="0" cap="none" spc="0" normalizeH="0" baseline="0" noProof="0" dirty="0">
                <a:ln>
                  <a:noFill/>
                </a:ln>
                <a:solidFill>
                  <a:srgbClr val="000000">
                    <a:lumMod val="85000"/>
                    <a:lumOff val="15000"/>
                  </a:srgbClr>
                </a:solidFill>
                <a:effectLst/>
                <a:uLnTx/>
                <a:uFillTx/>
                <a:ea typeface="Yu Gothic" panose="020B0400000000000000" pitchFamily="34" charset="-128"/>
                <a:cs typeface="Arial" panose="020B0604020202020204" pitchFamily="34" charset="0"/>
                <a:sym typeface="Arial"/>
              </a:rPr>
              <a:t>Qualité des données</a:t>
            </a:r>
          </a:p>
          <a:p>
            <a:pPr marL="214313" marR="0" lvl="0" indent="-214313" algn="l" defTabSz="914400" rtl="0" eaLnBrk="1" fontAlgn="auto" latinLnBrk="0" hangingPunct="1">
              <a:lnSpc>
                <a:spcPct val="100000"/>
              </a:lnSpc>
              <a:spcBef>
                <a:spcPct val="0"/>
              </a:spcBef>
              <a:spcAft>
                <a:spcPts val="450"/>
              </a:spcAft>
              <a:buClr>
                <a:srgbClr val="000000">
                  <a:lumMod val="85000"/>
                  <a:lumOff val="15000"/>
                </a:srgbClr>
              </a:buClr>
              <a:buSzTx/>
              <a:buFont typeface="Wingdings" pitchFamily="2" charset="2"/>
              <a:buChar char="§"/>
              <a:tabLst/>
              <a:defRPr/>
            </a:pPr>
            <a:r>
              <a:rPr lang="fr-CA" sz="1200" dirty="0">
                <a:solidFill>
                  <a:srgbClr val="000000">
                    <a:lumMod val="85000"/>
                    <a:lumOff val="15000"/>
                  </a:srgbClr>
                </a:solidFill>
                <a:ea typeface="Yu Gothic" panose="020B0400000000000000" pitchFamily="34" charset="-128"/>
                <a:cs typeface="Arial" panose="020B0604020202020204" pitchFamily="34" charset="0"/>
              </a:rPr>
              <a:t>Gouvernance des données</a:t>
            </a:r>
            <a:endParaRPr kumimoji="0" lang="fr-CA" sz="1200" b="0" i="0" u="none" strike="noStrike" kern="0" cap="none" spc="0" normalizeH="0" baseline="0" noProof="0" dirty="0">
              <a:ln>
                <a:noFill/>
              </a:ln>
              <a:solidFill>
                <a:srgbClr val="000000">
                  <a:lumMod val="85000"/>
                  <a:lumOff val="15000"/>
                </a:srgbClr>
              </a:solidFill>
              <a:effectLst/>
              <a:uLnTx/>
              <a:uFillTx/>
              <a:ea typeface="Yu Gothic" panose="020B0400000000000000" pitchFamily="34" charset="-128"/>
              <a:cs typeface="Arial" panose="020B0604020202020204" pitchFamily="34" charset="0"/>
              <a:sym typeface="Arial"/>
            </a:endParaRPr>
          </a:p>
          <a:p>
            <a:pPr marL="214313" marR="0" lvl="0" indent="-214313" algn="l" defTabSz="914400" rtl="0" eaLnBrk="1" fontAlgn="auto" latinLnBrk="0" hangingPunct="1">
              <a:lnSpc>
                <a:spcPct val="100000"/>
              </a:lnSpc>
              <a:spcBef>
                <a:spcPct val="0"/>
              </a:spcBef>
              <a:spcAft>
                <a:spcPts val="450"/>
              </a:spcAft>
              <a:buClr>
                <a:srgbClr val="000000">
                  <a:lumMod val="85000"/>
                  <a:lumOff val="15000"/>
                </a:srgbClr>
              </a:buClr>
              <a:buSzTx/>
              <a:buFont typeface="Wingdings" pitchFamily="2" charset="2"/>
              <a:buChar char="§"/>
              <a:tabLst/>
              <a:defRPr/>
            </a:pPr>
            <a:r>
              <a:rPr kumimoji="0" lang="fr-CA" sz="1200" b="0" i="0" u="none" strike="noStrike" kern="0" cap="none" spc="0" normalizeH="0" baseline="0" noProof="0" dirty="0">
                <a:ln>
                  <a:noFill/>
                </a:ln>
                <a:solidFill>
                  <a:srgbClr val="000000">
                    <a:lumMod val="85000"/>
                    <a:lumOff val="15000"/>
                  </a:srgbClr>
                </a:solidFill>
                <a:effectLst/>
                <a:uLnTx/>
                <a:uFillTx/>
                <a:ea typeface="Yu Gothic" panose="020B0400000000000000" pitchFamily="34" charset="-128"/>
                <a:cs typeface="Arial" panose="020B0604020202020204" pitchFamily="34" charset="0"/>
                <a:sym typeface="Arial"/>
              </a:rPr>
              <a:t>Examen par les pairs</a:t>
            </a:r>
          </a:p>
          <a:p>
            <a:pPr marL="214313" marR="0" lvl="0" indent="-214313" algn="l" defTabSz="914400" rtl="0" eaLnBrk="1" fontAlgn="auto" latinLnBrk="0" hangingPunct="1">
              <a:lnSpc>
                <a:spcPct val="100000"/>
              </a:lnSpc>
              <a:spcBef>
                <a:spcPct val="0"/>
              </a:spcBef>
              <a:spcAft>
                <a:spcPts val="450"/>
              </a:spcAft>
              <a:buClr>
                <a:srgbClr val="000000">
                  <a:lumMod val="85000"/>
                  <a:lumOff val="15000"/>
                </a:srgbClr>
              </a:buClr>
              <a:buSzTx/>
              <a:buFont typeface="Wingdings" pitchFamily="2" charset="2"/>
              <a:buChar char="§"/>
              <a:tabLst/>
              <a:defRPr/>
            </a:pPr>
            <a:r>
              <a:rPr lang="fr-CA" sz="1200" dirty="0">
                <a:solidFill>
                  <a:srgbClr val="000000">
                    <a:lumMod val="85000"/>
                    <a:lumOff val="15000"/>
                  </a:srgbClr>
                </a:solidFill>
                <a:ea typeface="Yu Gothic" panose="020B0400000000000000" pitchFamily="34" charset="-128"/>
                <a:cs typeface="Arial" panose="020B0604020202020204" pitchFamily="34" charset="0"/>
              </a:rPr>
              <a:t>ACS Plus</a:t>
            </a:r>
            <a:endParaRPr kumimoji="0" lang="fr-CA" sz="1200" b="0" i="0" u="none" strike="noStrike" kern="0" cap="none" spc="0" normalizeH="0" baseline="0" noProof="0" dirty="0">
              <a:ln>
                <a:noFill/>
              </a:ln>
              <a:solidFill>
                <a:srgbClr val="000000">
                  <a:lumMod val="85000"/>
                  <a:lumOff val="15000"/>
                </a:srgbClr>
              </a:solidFill>
              <a:effectLst/>
              <a:uLnTx/>
              <a:uFillTx/>
              <a:ea typeface="Yu Gothic" panose="020B0400000000000000" pitchFamily="34" charset="-128"/>
              <a:cs typeface="Arial" panose="020B0604020202020204" pitchFamily="34" charset="0"/>
              <a:sym typeface="Arial"/>
            </a:endParaRPr>
          </a:p>
          <a:p>
            <a:pPr marL="214313" marR="0" lvl="0" indent="-214313" algn="l" defTabSz="914400" rtl="0" eaLnBrk="1" fontAlgn="auto" latinLnBrk="0" hangingPunct="1">
              <a:lnSpc>
                <a:spcPct val="100000"/>
              </a:lnSpc>
              <a:spcBef>
                <a:spcPct val="0"/>
              </a:spcBef>
              <a:spcAft>
                <a:spcPts val="450"/>
              </a:spcAft>
              <a:buClr>
                <a:srgbClr val="000000">
                  <a:lumMod val="85000"/>
                  <a:lumOff val="15000"/>
                </a:srgbClr>
              </a:buClr>
              <a:buSzTx/>
              <a:buFont typeface="Wingdings" pitchFamily="2" charset="2"/>
              <a:buChar char="§"/>
              <a:tabLst/>
              <a:defRPr/>
            </a:pPr>
            <a:r>
              <a:rPr kumimoji="0" lang="fr-CA" sz="1200" b="0" i="0" u="none" strike="noStrike" kern="0" cap="none" spc="0" normalizeH="0" baseline="0" noProof="0" dirty="0">
                <a:ln>
                  <a:noFill/>
                </a:ln>
                <a:solidFill>
                  <a:srgbClr val="000000">
                    <a:lumMod val="85000"/>
                    <a:lumOff val="15000"/>
                  </a:srgbClr>
                </a:solidFill>
                <a:effectLst/>
                <a:uLnTx/>
                <a:uFillTx/>
                <a:ea typeface="Yu Gothic" panose="020B0400000000000000" pitchFamily="34" charset="-128"/>
                <a:cs typeface="Arial" panose="020B0604020202020204" pitchFamily="34" charset="0"/>
                <a:sym typeface="Arial"/>
              </a:rPr>
              <a:t>Formation des employés</a:t>
            </a:r>
          </a:p>
          <a:p>
            <a:pPr marL="214313" marR="0" lvl="0" indent="-214313" algn="l" defTabSz="914400" rtl="0" eaLnBrk="1" fontAlgn="auto" latinLnBrk="0" hangingPunct="1">
              <a:lnSpc>
                <a:spcPct val="100000"/>
              </a:lnSpc>
              <a:spcBef>
                <a:spcPct val="0"/>
              </a:spcBef>
              <a:spcAft>
                <a:spcPts val="450"/>
              </a:spcAft>
              <a:buClr>
                <a:srgbClr val="000000">
                  <a:lumMod val="85000"/>
                  <a:lumOff val="15000"/>
                </a:srgbClr>
              </a:buClr>
              <a:buSzTx/>
              <a:buFont typeface="Wingdings" pitchFamily="2" charset="2"/>
              <a:buChar char="§"/>
              <a:tabLst/>
              <a:defRPr/>
            </a:pPr>
            <a:r>
              <a:rPr kumimoji="0" lang="fr-CA" sz="1200" b="0" i="0" u="none" strike="noStrike" kern="0" cap="none" spc="0" normalizeH="0" baseline="0" noProof="0" dirty="0">
                <a:ln>
                  <a:noFill/>
                </a:ln>
                <a:solidFill>
                  <a:srgbClr val="000000">
                    <a:lumMod val="85000"/>
                    <a:lumOff val="15000"/>
                  </a:srgbClr>
                </a:solidFill>
                <a:effectLst/>
                <a:uLnTx/>
                <a:uFillTx/>
                <a:ea typeface="Yu Gothic" panose="020B0400000000000000" pitchFamily="34" charset="-128"/>
                <a:cs typeface="Arial" panose="020B0604020202020204" pitchFamily="34" charset="0"/>
                <a:sym typeface="Arial"/>
              </a:rPr>
              <a:t>Continuité des activités</a:t>
            </a:r>
          </a:p>
          <a:p>
            <a:pPr marL="214313" marR="0" lvl="0" indent="-214313" algn="l" defTabSz="914400" rtl="0" eaLnBrk="1" fontAlgn="auto" latinLnBrk="0" hangingPunct="1">
              <a:lnSpc>
                <a:spcPct val="100000"/>
              </a:lnSpc>
              <a:spcBef>
                <a:spcPct val="0"/>
              </a:spcBef>
              <a:spcAft>
                <a:spcPts val="450"/>
              </a:spcAft>
              <a:buClr>
                <a:srgbClr val="000000">
                  <a:lumMod val="85000"/>
                  <a:lumOff val="15000"/>
                </a:srgbClr>
              </a:buClr>
              <a:buSzTx/>
              <a:buFont typeface="Wingdings" pitchFamily="2" charset="2"/>
              <a:buChar char="§"/>
              <a:tabLst/>
              <a:defRPr/>
            </a:pPr>
            <a:r>
              <a:rPr kumimoji="0" lang="fr-CA" sz="1200" b="0" i="0" u="none" strike="noStrike" kern="0" cap="none" spc="0" normalizeH="0" baseline="0" noProof="0" dirty="0">
                <a:ln>
                  <a:noFill/>
                </a:ln>
                <a:solidFill>
                  <a:srgbClr val="000000">
                    <a:lumMod val="85000"/>
                    <a:lumOff val="15000"/>
                  </a:srgbClr>
                </a:solidFill>
                <a:effectLst/>
                <a:uLnTx/>
                <a:uFillTx/>
                <a:ea typeface="Yu Gothic" panose="020B0400000000000000" pitchFamily="34" charset="-128"/>
                <a:cs typeface="Arial" panose="020B0604020202020204" pitchFamily="34" charset="0"/>
                <a:sym typeface="Arial"/>
              </a:rPr>
              <a:t>Sécurité</a:t>
            </a:r>
          </a:p>
          <a:p>
            <a:pPr marL="214313" marR="0" lvl="0" indent="-214313" algn="l" defTabSz="914400" rtl="0" eaLnBrk="1" fontAlgn="auto" latinLnBrk="0" hangingPunct="1">
              <a:lnSpc>
                <a:spcPct val="100000"/>
              </a:lnSpc>
              <a:spcBef>
                <a:spcPct val="0"/>
              </a:spcBef>
              <a:spcAft>
                <a:spcPts val="450"/>
              </a:spcAft>
              <a:buClr>
                <a:srgbClr val="000000">
                  <a:lumMod val="85000"/>
                  <a:lumOff val="15000"/>
                </a:srgbClr>
              </a:buClr>
              <a:buSzTx/>
              <a:buFont typeface="Wingdings" pitchFamily="2" charset="2"/>
              <a:buChar char="§"/>
              <a:tabLst/>
              <a:defRPr/>
            </a:pPr>
            <a:r>
              <a:rPr kumimoji="0" lang="fr-CA" sz="1200" b="0" i="0" u="none" strike="noStrike" kern="0" cap="none" spc="0" normalizeH="0" baseline="0" noProof="0" dirty="0">
                <a:ln>
                  <a:noFill/>
                </a:ln>
                <a:solidFill>
                  <a:srgbClr val="000000">
                    <a:lumMod val="85000"/>
                    <a:lumOff val="15000"/>
                  </a:srgbClr>
                </a:solidFill>
                <a:effectLst/>
                <a:uLnTx/>
                <a:uFillTx/>
                <a:ea typeface="Yu Gothic" panose="020B0400000000000000" pitchFamily="34" charset="-128"/>
                <a:cs typeface="Arial" panose="020B0604020202020204" pitchFamily="34" charset="0"/>
                <a:sym typeface="Arial"/>
              </a:rPr>
              <a:t>Consultation de services juridiques</a:t>
            </a:r>
          </a:p>
          <a:p>
            <a:pPr marL="214313" marR="0" lvl="0" indent="-214313" algn="l" defTabSz="914400" rtl="0" eaLnBrk="1" fontAlgn="auto" latinLnBrk="0" hangingPunct="1">
              <a:lnSpc>
                <a:spcPct val="100000"/>
              </a:lnSpc>
              <a:spcBef>
                <a:spcPct val="0"/>
              </a:spcBef>
              <a:spcAft>
                <a:spcPts val="450"/>
              </a:spcAft>
              <a:buClr>
                <a:srgbClr val="000000">
                  <a:lumMod val="85000"/>
                  <a:lumOff val="15000"/>
                </a:srgbClr>
              </a:buClr>
              <a:buSzTx/>
              <a:buFont typeface="Wingdings" pitchFamily="2" charset="2"/>
              <a:buChar char="§"/>
              <a:tabLst/>
              <a:defRPr/>
            </a:pPr>
            <a:r>
              <a:rPr kumimoji="0" lang="fr-CA" sz="1200" b="0" i="0" u="none" strike="noStrike" kern="0" cap="none" spc="0" normalizeH="0" baseline="0" noProof="0" dirty="0">
                <a:ln>
                  <a:noFill/>
                </a:ln>
                <a:solidFill>
                  <a:srgbClr val="000000">
                    <a:lumMod val="85000"/>
                    <a:lumOff val="15000"/>
                  </a:srgbClr>
                </a:solidFill>
                <a:effectLst/>
                <a:uLnTx/>
                <a:uFillTx/>
                <a:ea typeface="Yu Gothic" panose="020B0400000000000000" pitchFamily="34" charset="-128"/>
                <a:cs typeface="Arial" panose="020B0604020202020204" pitchFamily="34" charset="0"/>
                <a:sym typeface="Arial"/>
              </a:rPr>
              <a:t>Intervention humaine</a:t>
            </a:r>
          </a:p>
        </p:txBody>
      </p:sp>
      <p:sp>
        <p:nvSpPr>
          <p:cNvPr id="11" name="Rounded Rectangle 17">
            <a:extLst>
              <a:ext uri="{FF2B5EF4-FFF2-40B4-BE49-F238E27FC236}">
                <a16:creationId xmlns:a16="http://schemas.microsoft.com/office/drawing/2014/main" id="{9D933FB1-4EDA-404D-B2FB-D35910326489}"/>
              </a:ext>
            </a:extLst>
          </p:cNvPr>
          <p:cNvSpPr/>
          <p:nvPr>
            <p:custDataLst>
              <p:tags r:id="rId12"/>
            </p:custDataLst>
          </p:nvPr>
        </p:nvSpPr>
        <p:spPr>
          <a:xfrm>
            <a:off x="8078494" y="1582918"/>
            <a:ext cx="1954003" cy="1416988"/>
          </a:xfrm>
          <a:prstGeom prst="roundRect">
            <a:avLst/>
          </a:prstGeom>
          <a:solidFill>
            <a:srgbClr val="0051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
                <a:srgbClr val="000000"/>
              </a:buClr>
              <a:buSzTx/>
              <a:buFont typeface="Arial"/>
              <a:buNone/>
              <a:tabLst/>
              <a:defRPr/>
            </a:pPr>
            <a:r>
              <a:rPr kumimoji="0" lang="fr-CA" sz="1950" b="0" i="0" u="none" strike="noStrike" kern="0" cap="none" spc="0" normalizeH="0" baseline="0" noProof="0">
                <a:ln>
                  <a:noFill/>
                </a:ln>
                <a:solidFill>
                  <a:srgbClr val="FFFFFF"/>
                </a:solidFill>
                <a:effectLst/>
                <a:uLnTx/>
                <a:uFillTx/>
                <a:ea typeface="Yu Gothic" panose="020B0400000000000000" pitchFamily="34" charset="-128"/>
                <a:cs typeface="Arial"/>
                <a:sym typeface="Arial"/>
              </a:rPr>
              <a:t>Recours</a:t>
            </a:r>
          </a:p>
        </p:txBody>
      </p:sp>
      <p:sp>
        <p:nvSpPr>
          <p:cNvPr id="16" name="Rectangle 15">
            <a:extLst>
              <a:ext uri="{FF2B5EF4-FFF2-40B4-BE49-F238E27FC236}">
                <a16:creationId xmlns:a16="http://schemas.microsoft.com/office/drawing/2014/main" id="{097B51F1-C0A0-41DB-95EE-0B2F097B43AB}"/>
              </a:ext>
            </a:extLst>
          </p:cNvPr>
          <p:cNvSpPr/>
          <p:nvPr>
            <p:custDataLst>
              <p:tags r:id="rId13"/>
            </p:custDataLst>
          </p:nvPr>
        </p:nvSpPr>
        <p:spPr>
          <a:xfrm>
            <a:off x="8078494" y="3069441"/>
            <a:ext cx="1954003" cy="274320"/>
          </a:xfrm>
          <a:prstGeom prst="rect">
            <a:avLst/>
          </a:prstGeom>
        </p:spPr>
        <p:txBody>
          <a:bodyPr wrap="square">
            <a:spAutoFit/>
          </a:bodyPr>
          <a:lstStyle/>
          <a:p>
            <a:pPr marL="0" marR="0" lvl="0" indent="0" algn="ctr" defTabSz="914400" rtl="0" eaLnBrk="1" fontAlgn="auto" latinLnBrk="0" hangingPunct="1">
              <a:lnSpc>
                <a:spcPct val="100000"/>
              </a:lnSpc>
              <a:spcBef>
                <a:spcPct val="0"/>
              </a:spcBef>
              <a:spcAft>
                <a:spcPct val="0"/>
              </a:spcAft>
              <a:buClr>
                <a:srgbClr val="000000"/>
              </a:buClr>
              <a:buSzTx/>
              <a:buFont typeface="Arial"/>
              <a:buNone/>
              <a:tabLst/>
              <a:defRPr/>
            </a:pPr>
            <a:r>
              <a:rPr kumimoji="0" lang="fr-CA" sz="1200" b="1" i="1" u="none" strike="noStrike" kern="0" cap="none" spc="0" normalizeH="0" baseline="0" noProof="0">
                <a:ln>
                  <a:noFill/>
                </a:ln>
                <a:solidFill>
                  <a:srgbClr val="000000">
                    <a:lumMod val="85000"/>
                    <a:lumOff val="15000"/>
                  </a:srgbClr>
                </a:solidFill>
                <a:effectLst/>
                <a:uLnTx/>
                <a:uFillTx/>
                <a:ea typeface="Yu Gothic" panose="020B0400000000000000" pitchFamily="34" charset="-128"/>
                <a:cs typeface="Arial" panose="020B0604020202020204" pitchFamily="34" charset="0"/>
                <a:sym typeface="Arial"/>
              </a:rPr>
              <a:t>Corriger</a:t>
            </a:r>
          </a:p>
        </p:txBody>
      </p:sp>
      <p:sp>
        <p:nvSpPr>
          <p:cNvPr id="12" name="Rectangle 11">
            <a:extLst>
              <a:ext uri="{FF2B5EF4-FFF2-40B4-BE49-F238E27FC236}">
                <a16:creationId xmlns:a16="http://schemas.microsoft.com/office/drawing/2014/main" id="{DDEE7206-C380-4592-95F5-4B150C288318}"/>
              </a:ext>
            </a:extLst>
          </p:cNvPr>
          <p:cNvSpPr/>
          <p:nvPr>
            <p:custDataLst>
              <p:tags r:id="rId14"/>
            </p:custDataLst>
          </p:nvPr>
        </p:nvSpPr>
        <p:spPr>
          <a:xfrm>
            <a:off x="8078494" y="3390166"/>
            <a:ext cx="1954003" cy="1054641"/>
          </a:xfrm>
          <a:prstGeom prst="rect">
            <a:avLst/>
          </a:prstGeom>
        </p:spPr>
        <p:txBody>
          <a:bodyPr wrap="square">
            <a:noAutofit/>
          </a:bodyPr>
          <a:lstStyle/>
          <a:p>
            <a:pPr marL="214313" marR="0" lvl="0" indent="-214313" algn="l" defTabSz="914400" rtl="0" eaLnBrk="1" fontAlgn="auto" latinLnBrk="0" hangingPunct="1">
              <a:lnSpc>
                <a:spcPct val="100000"/>
              </a:lnSpc>
              <a:spcBef>
                <a:spcPct val="0"/>
              </a:spcBef>
              <a:spcAft>
                <a:spcPts val="450"/>
              </a:spcAft>
              <a:buClr>
                <a:srgbClr val="000000">
                  <a:lumMod val="85000"/>
                  <a:lumOff val="15000"/>
                </a:srgbClr>
              </a:buClr>
              <a:buSzTx/>
              <a:buFont typeface="Wingdings" pitchFamily="2" charset="2"/>
              <a:buChar char="§"/>
              <a:tabLst/>
              <a:defRPr/>
            </a:pPr>
            <a:r>
              <a:rPr kumimoji="0" lang="fr-CA" sz="1200" b="0" i="0" u="none" strike="noStrike" kern="0" cap="none" spc="0" normalizeH="0" baseline="0" noProof="0">
                <a:ln>
                  <a:noFill/>
                </a:ln>
                <a:solidFill>
                  <a:srgbClr val="000000">
                    <a:lumMod val="85000"/>
                    <a:lumOff val="15000"/>
                  </a:srgbClr>
                </a:solidFill>
                <a:effectLst/>
                <a:uLnTx/>
                <a:uFillTx/>
                <a:ea typeface="Yu Gothic" panose="020B0400000000000000" pitchFamily="34" charset="-128"/>
                <a:cs typeface="Arial" panose="020B0604020202020204" pitchFamily="34" charset="0"/>
                <a:sym typeface="Arial"/>
              </a:rPr>
              <a:t>Options de recours pour contester les décisions</a:t>
            </a:r>
          </a:p>
        </p:txBody>
      </p:sp>
      <p:sp>
        <p:nvSpPr>
          <p:cNvPr id="2" name="Slide Number Placeholder 1">
            <a:extLst>
              <a:ext uri="{FF2B5EF4-FFF2-40B4-BE49-F238E27FC236}">
                <a16:creationId xmlns:a16="http://schemas.microsoft.com/office/drawing/2014/main" id="{C3DD1771-3D13-4BA6-A98C-29DA7069264A}"/>
              </a:ext>
            </a:extLst>
          </p:cNvPr>
          <p:cNvSpPr>
            <a:spLocks noGrp="1"/>
          </p:cNvSpPr>
          <p:nvPr>
            <p:ph type="sldNum" sz="quarter" idx="12"/>
            <p:custDataLst>
              <p:tags r:id="rId15"/>
            </p:custDataLst>
          </p:nvPr>
        </p:nvSpPr>
        <p:spPr>
          <a:xfrm>
            <a:off x="9179560" y="6386830"/>
            <a:ext cx="2743200" cy="365125"/>
          </a:xfrm>
          <a:solidFill>
            <a:srgbClr val="FFFFFF"/>
          </a:solidFill>
        </p:spPr>
        <p:txBody>
          <a:bodyPr/>
          <a:lstStyle/>
          <a:p>
            <a:pPr marL="0" marR="0" lvl="0" indent="0" algn="r" defTabSz="914400" rtl="0" eaLnBrk="1" fontAlgn="auto" latinLnBrk="0" hangingPunct="1">
              <a:lnSpc>
                <a:spcPct val="100000"/>
              </a:lnSpc>
              <a:spcBef>
                <a:spcPct val="0"/>
              </a:spcBef>
              <a:spcAft>
                <a:spcPct val="0"/>
              </a:spcAft>
              <a:buClr>
                <a:srgbClr val="000000"/>
              </a:buClr>
              <a:buSzTx/>
              <a:buFont typeface="Arial"/>
              <a:buNone/>
              <a:tabLst/>
              <a:defRPr/>
            </a:pPr>
            <a:fld id="{32D4B517-E49B-41B6-9DBC-23634E0F1CDC}" type="slidenum">
              <a:rPr kumimoji="0" lang="fr-CA" i="0" u="none" strike="noStrike" kern="0" cap="none" spc="0" normalizeH="0" baseline="0" noProof="0" smtClean="0">
                <a:ln>
                  <a:noFill/>
                </a:ln>
                <a:solidFill>
                  <a:srgbClr val="767676"/>
                </a:solidFill>
                <a:effectLst/>
                <a:uLnTx/>
                <a:uFillTx/>
                <a:latin typeface="Calibri"/>
                <a:cs typeface="Calibri"/>
                <a:sym typeface="Calibri"/>
              </a:rPr>
              <a:pPr marL="0" marR="0" lvl="0" indent="0" algn="r" defTabSz="914400" rtl="0" eaLnBrk="1" fontAlgn="auto" latinLnBrk="0" hangingPunct="1">
                <a:lnSpc>
                  <a:spcPct val="100000"/>
                </a:lnSpc>
                <a:spcBef>
                  <a:spcPct val="0"/>
                </a:spcBef>
                <a:spcAft>
                  <a:spcPct val="0"/>
                </a:spcAft>
                <a:buClr>
                  <a:srgbClr val="000000"/>
                </a:buClr>
                <a:buSzTx/>
                <a:buFont typeface="Arial"/>
                <a:buNone/>
                <a:tabLst/>
                <a:defRPr/>
              </a:pPr>
              <a:t>5</a:t>
            </a:fld>
            <a:endParaRPr kumimoji="0" lang="fr-CA" i="0" u="none" strike="noStrike" kern="0" cap="none" spc="0" normalizeH="0" baseline="0" noProof="0">
              <a:ln>
                <a:noFill/>
              </a:ln>
              <a:solidFill>
                <a:srgbClr val="767676"/>
              </a:solidFill>
              <a:effectLst/>
              <a:uLnTx/>
              <a:uFillTx/>
              <a:latin typeface="Calibri"/>
              <a:cs typeface="Calibri"/>
              <a:sym typeface="Calibri"/>
            </a:endParaRPr>
          </a:p>
        </p:txBody>
      </p:sp>
      <p:pic>
        <p:nvPicPr>
          <p:cNvPr id="19" name="__EngageSlideDescription__">
            <a:extLst>
              <a:ext uri="{FF2B5EF4-FFF2-40B4-BE49-F238E27FC236}">
                <a16:creationId xmlns:a16="http://schemas.microsoft.com/office/drawing/2014/main" id="{C185A22F-AE85-D255-D589-5C0F896489FA}"/>
              </a:ext>
              <a:ext uri="{C183D7F6-B498-43B3-948B-1728B52AA6E4}">
                <adec:decorative xmlns:adec="http://schemas.microsoft.com/office/drawing/2017/decorative" val="1"/>
              </a:ext>
            </a:extLst>
          </p:cNvPr>
          <p:cNvPicPr>
            <a:picLocks/>
          </p:cNvPicPr>
          <p:nvPr/>
        </p:nvPicPr>
        <p:blipFill>
          <a:blip r:embed="rId18"/>
          <a:stretch>
            <a:fillRect/>
          </a:stretch>
        </p:blipFill>
        <p:spPr>
          <a:xfrm>
            <a:off x="459575" y="907020"/>
            <a:ext cx="12700" cy="12700"/>
          </a:xfrm>
          <a:prstGeom prst="rect">
            <a:avLst/>
          </a:prstGeom>
          <a:ln/>
        </p:spPr>
      </p:pic>
    </p:spTree>
    <p:extLst>
      <p:ext uri="{BB962C8B-B14F-4D97-AF65-F5344CB8AC3E}">
        <p14:creationId xmlns:p14="http://schemas.microsoft.com/office/powerpoint/2010/main" val="42345346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EF16DDF-D47E-467D-8CFC-6663E57C2C18}"/>
              </a:ext>
            </a:extLst>
          </p:cNvPr>
          <p:cNvSpPr>
            <a:spLocks noGrp="1"/>
          </p:cNvSpPr>
          <p:nvPr>
            <p:ph type="title"/>
          </p:nvPr>
        </p:nvSpPr>
        <p:spPr>
          <a:xfrm>
            <a:off x="791547" y="160310"/>
            <a:ext cx="9290603" cy="878670"/>
          </a:xfrm>
          <a:noFill/>
          <a:ln>
            <a:noFill/>
            <a:prstDash/>
          </a:ln>
          <a:effectLst/>
        </p:spPr>
        <p:txBody>
          <a:bodyPr rot="0" spcFirstLastPara="1" vertOverflow="overflow" horzOverflow="overflow" vert="horz" wrap="square" lIns="274320" tIns="0" rIns="0" bIns="0" numCol="1" spcCol="0" rtlCol="0" fromWordArt="0" anchor="ctr" anchorCtr="0" forceAA="0" compatLnSpc="1">
            <a:prstTxWarp prst="textNoShape">
              <a:avLst/>
            </a:prstTxWarp>
            <a:noAutofit/>
          </a:bodyPr>
          <a:lstStyle/>
          <a:p>
            <a:r>
              <a:rPr lang="fr-CA" sz="3600" kern="0" dirty="0">
                <a:solidFill>
                  <a:srgbClr val="002060"/>
                </a:solidFill>
                <a:latin typeface="+mn-lt"/>
                <a:cs typeface="Calibri"/>
              </a:rPr>
              <a:t>Évaluation de l’incidence algorithmique (EIA)</a:t>
            </a:r>
          </a:p>
        </p:txBody>
      </p:sp>
      <p:sp>
        <p:nvSpPr>
          <p:cNvPr id="12" name="TextBox 11">
            <a:extLst>
              <a:ext uri="{FF2B5EF4-FFF2-40B4-BE49-F238E27FC236}">
                <a16:creationId xmlns:a16="http://schemas.microsoft.com/office/drawing/2014/main" id="{CFAC0DAB-43D4-4712-A086-5BDE2ABE3288}"/>
              </a:ext>
            </a:extLst>
          </p:cNvPr>
          <p:cNvSpPr txBox="1"/>
          <p:nvPr/>
        </p:nvSpPr>
        <p:spPr>
          <a:xfrm>
            <a:off x="392936" y="1221289"/>
            <a:ext cx="6550236" cy="4708981"/>
          </a:xfrm>
          <a:prstGeom prst="rect">
            <a:avLst/>
          </a:prstGeom>
          <a:noFill/>
        </p:spPr>
        <p:txBody>
          <a:bodyPr wrap="square" lIns="91440" tIns="45720" rIns="91440" bIns="45720" anchor="t">
            <a:spAutoFit/>
          </a:bodyPr>
          <a:lstStyle/>
          <a:p>
            <a:pPr marL="285750" indent="-285750" algn="l">
              <a:buFont typeface="Arial" panose="020B0604020202020204" pitchFamily="34" charset="0"/>
              <a:buChar char="•"/>
            </a:pPr>
            <a:r>
              <a:rPr lang="fr-FR" sz="2000" b="0" i="0" dirty="0">
                <a:solidFill>
                  <a:schemeClr val="tx2">
                    <a:lumMod val="90000"/>
                    <a:lumOff val="10000"/>
                  </a:schemeClr>
                </a:solidFill>
                <a:effectLst/>
                <a:cs typeface="Calibri"/>
              </a:rPr>
              <a:t>outil d'évaluation des risques obligatoire </a:t>
            </a:r>
          </a:p>
          <a:p>
            <a:pPr marL="285750" indent="-285750" algn="l">
              <a:buFont typeface="Arial" panose="020B0604020202020204" pitchFamily="34" charset="0"/>
              <a:buChar char="•"/>
            </a:pPr>
            <a:r>
              <a:rPr lang="fr-FR" sz="2000" b="0" i="0" dirty="0">
                <a:solidFill>
                  <a:schemeClr val="tx2">
                    <a:lumMod val="90000"/>
                    <a:lumOff val="10000"/>
                  </a:schemeClr>
                </a:solidFill>
                <a:effectLst/>
                <a:cs typeface="Calibri"/>
              </a:rPr>
              <a:t>questionnaire déterminant le niveau des incidences d'un système décisionnel automatisé</a:t>
            </a:r>
          </a:p>
          <a:p>
            <a:pPr marL="285750" indent="-285750" algn="l">
              <a:buFont typeface="Arial" panose="020B0604020202020204" pitchFamily="34" charset="0"/>
              <a:buChar char="•"/>
            </a:pPr>
            <a:r>
              <a:rPr lang="fr-FR" sz="2000" b="0" i="0" dirty="0">
                <a:solidFill>
                  <a:schemeClr val="tx2">
                    <a:lumMod val="90000"/>
                    <a:lumOff val="10000"/>
                  </a:schemeClr>
                </a:solidFill>
                <a:effectLst/>
                <a:cs typeface="Calibri"/>
              </a:rPr>
              <a:t>composé de 51 questions sur les risques et de 34 questions sur l'atténuation des risques</a:t>
            </a:r>
          </a:p>
          <a:p>
            <a:pPr marL="285750" indent="-285750" algn="l">
              <a:buFont typeface="Arial" panose="020B0604020202020204" pitchFamily="34" charset="0"/>
              <a:buChar char="•"/>
            </a:pPr>
            <a:r>
              <a:rPr lang="fr-FR" sz="2000" b="0" i="0" dirty="0">
                <a:solidFill>
                  <a:schemeClr val="tx2">
                    <a:lumMod val="90000"/>
                    <a:lumOff val="10000"/>
                  </a:schemeClr>
                </a:solidFill>
                <a:effectLst/>
                <a:cs typeface="Calibri"/>
              </a:rPr>
              <a:t>les cotes d'évaluation sont basées sur de nombreux facteurs, notamment la conception des systèmes, l'algorithme, le type de décision, les incidences et les données</a:t>
            </a:r>
          </a:p>
          <a:p>
            <a:pPr marL="285750" indent="-285750" algn="l">
              <a:buFont typeface="Arial" panose="020B0604020202020204" pitchFamily="34" charset="0"/>
              <a:buChar char="•"/>
            </a:pPr>
            <a:r>
              <a:rPr lang="fr-FR" sz="2000" b="0" i="0" dirty="0">
                <a:solidFill>
                  <a:schemeClr val="tx2">
                    <a:lumMod val="90000"/>
                    <a:lumOff val="10000"/>
                  </a:schemeClr>
                </a:solidFill>
                <a:effectLst/>
                <a:cs typeface="Calibri"/>
              </a:rPr>
              <a:t>développé sur la base des meilleures pratiques en consultation avec les parties prenantes internes et externes</a:t>
            </a:r>
          </a:p>
          <a:p>
            <a:pPr marL="285750" indent="-285750" algn="l">
              <a:buFont typeface="Arial" panose="020B0604020202020204" pitchFamily="34" charset="0"/>
              <a:buChar char="•"/>
            </a:pPr>
            <a:r>
              <a:rPr lang="fr-FR" sz="2000" b="0" i="0" dirty="0">
                <a:solidFill>
                  <a:schemeClr val="tx2">
                    <a:lumMod val="90000"/>
                    <a:lumOff val="10000"/>
                  </a:schemeClr>
                </a:solidFill>
                <a:effectLst/>
                <a:cs typeface="Calibri"/>
              </a:rPr>
              <a:t>développé de manière ouverte et mis à la disposition du public pour le partage et la réutilisation sous une licence ouverte.</a:t>
            </a:r>
          </a:p>
        </p:txBody>
      </p:sp>
      <p:pic>
        <p:nvPicPr>
          <p:cNvPr id="9" name="Picture 8" descr="Une capture d'écran de l'outil d'évaluation de l'incidence algorithmique.">
            <a:extLst>
              <a:ext uri="{FF2B5EF4-FFF2-40B4-BE49-F238E27FC236}">
                <a16:creationId xmlns:a16="http://schemas.microsoft.com/office/drawing/2014/main" id="{310A45C2-B069-4F29-BA02-48377D8C2F12}"/>
              </a:ext>
            </a:extLst>
          </p:cNvPr>
          <p:cNvPicPr>
            <a:picLocks noChangeAspect="1"/>
          </p:cNvPicPr>
          <p:nvPr/>
        </p:nvPicPr>
        <p:blipFill rotWithShape="1">
          <a:blip r:embed="rId3">
            <a:extLst>
              <a:ext uri="{28A0092B-C50C-407E-A947-70E740481C1C}">
                <a14:useLocalDpi xmlns:a14="http://schemas.microsoft.com/office/drawing/2010/main" val="0"/>
              </a:ext>
            </a:extLst>
          </a:blip>
          <a:srcRect t="4574" b="4574"/>
          <a:stretch/>
        </p:blipFill>
        <p:spPr>
          <a:xfrm>
            <a:off x="7019969" y="1176349"/>
            <a:ext cx="4910336" cy="4390181"/>
          </a:xfrm>
          <a:prstGeom prst="rect">
            <a:avLst/>
          </a:prstGeom>
          <a:ln>
            <a:solidFill>
              <a:schemeClr val="accent1"/>
            </a:solidFill>
          </a:ln>
          <a:effectLst>
            <a:outerShdw blurRad="50800" dist="38100" dir="2700000" algn="tl" rotWithShape="0">
              <a:prstClr val="black">
                <a:alpha val="40000"/>
              </a:prstClr>
            </a:outerShdw>
          </a:effectLst>
        </p:spPr>
      </p:pic>
      <p:sp>
        <p:nvSpPr>
          <p:cNvPr id="10" name="TextBox 9">
            <a:extLst>
              <a:ext uri="{FF2B5EF4-FFF2-40B4-BE49-F238E27FC236}">
                <a16:creationId xmlns:a16="http://schemas.microsoft.com/office/drawing/2014/main" id="{6398E979-0C8C-4B11-8811-FB12B4F03BAC}"/>
              </a:ext>
            </a:extLst>
          </p:cNvPr>
          <p:cNvSpPr txBox="1"/>
          <p:nvPr/>
        </p:nvSpPr>
        <p:spPr>
          <a:xfrm>
            <a:off x="392936" y="5841268"/>
            <a:ext cx="11799064" cy="523220"/>
          </a:xfrm>
          <a:prstGeom prst="rect">
            <a:avLst/>
          </a:prstGeom>
          <a:noFill/>
        </p:spPr>
        <p:txBody>
          <a:bodyPr wrap="square" rtlCol="0">
            <a:spAutoFit/>
          </a:bodyPr>
          <a:lstStyle/>
          <a:p>
            <a:r>
              <a:rPr lang="en-CA" sz="1400" dirty="0">
                <a:solidFill>
                  <a:srgbClr val="004D71"/>
                </a:solidFill>
                <a:hlinkClick r:id="rId4"/>
              </a:rPr>
              <a:t>https://www.canada.ca/fr/gouvernement/systeme/gouvernement-numerique/innovations-gouvernementales-numeriques/utilisation-responsable-ai/evaluation-incidence-algorithmique.html</a:t>
            </a:r>
            <a:r>
              <a:rPr lang="en-CA" sz="1400" dirty="0">
                <a:solidFill>
                  <a:srgbClr val="004D71"/>
                </a:solidFill>
              </a:rPr>
              <a:t> </a:t>
            </a:r>
          </a:p>
        </p:txBody>
      </p:sp>
      <p:sp>
        <p:nvSpPr>
          <p:cNvPr id="4" name="Slide Number Placeholder 3">
            <a:extLst>
              <a:ext uri="{FF2B5EF4-FFF2-40B4-BE49-F238E27FC236}">
                <a16:creationId xmlns:a16="http://schemas.microsoft.com/office/drawing/2014/main" id="{D3C8D314-F52C-496E-A6C2-A9E741BEA080}"/>
              </a:ext>
            </a:extLst>
          </p:cNvPr>
          <p:cNvSpPr>
            <a:spLocks noGrp="1"/>
          </p:cNvSpPr>
          <p:nvPr>
            <p:ph type="sldNum" sz="quarter" idx="12"/>
          </p:nvPr>
        </p:nvSpPr>
        <p:spPr/>
        <p:txBody>
          <a:bodyPr/>
          <a:lstStyle/>
          <a:p>
            <a:fld id="{32D4B517-E49B-41B6-9DBC-23634E0F1CDC}" type="slidenum">
              <a:rPr lang="en-CA" smtClean="0"/>
              <a:t>6</a:t>
            </a:fld>
            <a:endParaRPr lang="en-CA"/>
          </a:p>
        </p:txBody>
      </p:sp>
    </p:spTree>
    <p:extLst>
      <p:ext uri="{BB962C8B-B14F-4D97-AF65-F5344CB8AC3E}">
        <p14:creationId xmlns:p14="http://schemas.microsoft.com/office/powerpoint/2010/main" val="13392684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title" idx="4294967295"/>
            <p:custDataLst>
              <p:tags r:id="rId1"/>
            </p:custDataLst>
          </p:nvPr>
        </p:nvSpPr>
        <p:spPr>
          <a:xfrm>
            <a:off x="458788" y="17463"/>
            <a:ext cx="10221912" cy="879475"/>
          </a:xfrm>
          <a:prstGeom prst="rect">
            <a:avLst/>
          </a:prstGeom>
          <a:noFill/>
          <a:ln>
            <a:noFill/>
            <a:prstDash/>
          </a:ln>
          <a:effectLst/>
        </p:spPr>
        <p:txBody>
          <a:bodyPr rot="0" spcFirstLastPara="0" vertOverflow="overflow" horzOverflow="overflow" vert="horz" wrap="square" lIns="274320" tIns="0" rIns="0" bIns="0" numCol="1" spcCol="0" rtlCol="0" fromWordArt="0" anchor="ctr" anchorCtr="0" forceAA="0" compatLnSpc="1">
            <a:prstTxWarp prst="textNoShape">
              <a:avLst/>
            </a:prstTxWarp>
            <a:normAutofit/>
          </a:bodyPr>
          <a:lstStyle/>
          <a:p>
            <a:pPr marL="0" marR="0" lvl="0" indent="0" algn="l" defTabSz="914377"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fr-CA" sz="2500" b="0" i="0" u="none" strike="noStrike" cap="none" normalizeH="0" baseline="0" noProof="0">
                <a:ln>
                  <a:noFill/>
                </a:ln>
                <a:solidFill>
                  <a:srgbClr val="002060"/>
                </a:solidFill>
                <a:effectLst/>
                <a:uLnTx/>
                <a:uFillTx/>
                <a:latin typeface="Calibri"/>
                <a:ea typeface="+mn-ea"/>
                <a:cs typeface="Calibri"/>
              </a:rPr>
              <a:t>Examen à ce jour</a:t>
            </a:r>
          </a:p>
        </p:txBody>
      </p:sp>
      <p:sp>
        <p:nvSpPr>
          <p:cNvPr id="17" name="Rectangle 16">
            <a:extLst>
              <a:ext uri="{FF2B5EF4-FFF2-40B4-BE49-F238E27FC236}">
                <a16:creationId xmlns:a16="http://schemas.microsoft.com/office/drawing/2014/main" id="{A54F5400-BA77-276B-18C6-645ACFB2868E}"/>
              </a:ext>
            </a:extLst>
          </p:cNvPr>
          <p:cNvSpPr/>
          <p:nvPr>
            <p:custDataLst>
              <p:tags r:id="rId2"/>
            </p:custDataLst>
          </p:nvPr>
        </p:nvSpPr>
        <p:spPr>
          <a:xfrm>
            <a:off x="564875" y="1072013"/>
            <a:ext cx="11072812" cy="707886"/>
          </a:xfrm>
          <a:prstGeom prst="rect">
            <a:avLst/>
          </a:prstGeom>
        </p:spPr>
        <p:txBody>
          <a:bodyPr wrap="square" lIns="91440" tIns="45720" rIns="91440" bIns="45720" anchor="t">
            <a:spAutoFit/>
          </a:bodyPr>
          <a:lstStyle/>
          <a:p>
            <a:pPr>
              <a:buClr>
                <a:srgbClr val="000000"/>
              </a:buClr>
              <a:defRPr/>
            </a:pPr>
            <a:r>
              <a:rPr lang="fr-CA" sz="2000">
                <a:solidFill>
                  <a:srgbClr val="004D71"/>
                </a:solidFill>
                <a:latin typeface="Calibri"/>
                <a:cs typeface="Calibri"/>
              </a:rPr>
              <a:t>La directive doit être examinée tous les deux ans pour que l’instrument reste pertinent et reflète l’évolution de la technologie et du paysage de la réglementation. </a:t>
            </a:r>
          </a:p>
        </p:txBody>
      </p:sp>
      <p:sp>
        <p:nvSpPr>
          <p:cNvPr id="4" name="Rectangle 3">
            <a:extLst>
              <a:ext uri="{FF2B5EF4-FFF2-40B4-BE49-F238E27FC236}">
                <a16:creationId xmlns:a16="http://schemas.microsoft.com/office/drawing/2014/main" id="{7990E7AD-CA87-B0FF-7268-53195C96B65E}"/>
              </a:ext>
            </a:extLst>
          </p:cNvPr>
          <p:cNvSpPr/>
          <p:nvPr>
            <p:custDataLst>
              <p:tags r:id="rId3"/>
            </p:custDataLst>
          </p:nvPr>
        </p:nvSpPr>
        <p:spPr>
          <a:xfrm>
            <a:off x="609600" y="1990258"/>
            <a:ext cx="2664000" cy="720000"/>
          </a:xfrm>
          <a:prstGeom prst="rect">
            <a:avLst/>
          </a:prstGeom>
          <a:solidFill>
            <a:srgbClr val="005172"/>
          </a:solidFill>
          <a:ln w="19050">
            <a:solidFill>
              <a:srgbClr val="00517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800" b="1" i="0" u="none" strike="noStrike" kern="1200" cap="none" spc="0" normalizeH="0" baseline="0" noProof="0">
                <a:ln>
                  <a:noFill/>
                </a:ln>
                <a:solidFill>
                  <a:prstClr val="white"/>
                </a:solidFill>
                <a:effectLst/>
                <a:uLnTx/>
                <a:uFillTx/>
                <a:latin typeface="Calibri" panose="020F0502020204030204" pitchFamily="34" charset="0"/>
                <a:ea typeface="+mn-ea"/>
                <a:cs typeface="+mn-cs"/>
                <a:sym typeface="Arial"/>
              </a:rPr>
              <a:t>1er examen (2020-21)</a:t>
            </a:r>
          </a:p>
        </p:txBody>
      </p:sp>
      <p:sp>
        <p:nvSpPr>
          <p:cNvPr id="7" name="Rectangle 6">
            <a:extLst>
              <a:ext uri="{FF2B5EF4-FFF2-40B4-BE49-F238E27FC236}">
                <a16:creationId xmlns:a16="http://schemas.microsoft.com/office/drawing/2014/main" id="{9D61B31C-76E6-7981-EABB-EDCBAC8C8B92}"/>
              </a:ext>
            </a:extLst>
          </p:cNvPr>
          <p:cNvSpPr/>
          <p:nvPr>
            <p:custDataLst>
              <p:tags r:id="rId4"/>
            </p:custDataLst>
          </p:nvPr>
        </p:nvSpPr>
        <p:spPr>
          <a:xfrm>
            <a:off x="609600" y="2779574"/>
            <a:ext cx="2664000" cy="3576786"/>
          </a:xfrm>
          <a:prstGeom prst="rect">
            <a:avLst/>
          </a:prstGeom>
          <a:noFill/>
          <a:ln w="19050">
            <a:solidFill>
              <a:srgbClr val="00517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285750" marR="0" lvl="0" indent="-2857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endParaRPr kumimoji="0" lang="en-US" sz="1600" b="0"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285750" marR="0" lvl="0" indent="-285750" algn="l" defTabSz="914400" rtl="0" eaLnBrk="1" fontAlgn="auto" latinLnBrk="0" hangingPunct="1">
              <a:lnSpc>
                <a:spcPct val="100000"/>
              </a:lnSpc>
              <a:spcBef>
                <a:spcPts val="0"/>
              </a:spcBef>
              <a:spcAft>
                <a:spcPts val="0"/>
              </a:spcAft>
              <a:buClr>
                <a:srgbClr val="000000"/>
              </a:buClr>
              <a:buSzTx/>
              <a:buFont typeface="Wingdings" panose="05000000000000000000" pitchFamily="2" charset="2"/>
              <a:buChar char="ü"/>
              <a:tabLst/>
              <a:defRPr/>
            </a:pPr>
            <a:endParaRPr kumimoji="0" lang="fr-CA" sz="1600" b="0" i="0" u="none" strike="noStrike" kern="1200" cap="none" spc="0" normalizeH="0" baseline="0" noProof="0">
              <a:ln>
                <a:noFill/>
              </a:ln>
              <a:solidFill>
                <a:srgbClr val="44546A"/>
              </a:solidFill>
              <a:effectLst/>
              <a:uLnTx/>
              <a:uFillTx/>
              <a:latin typeface="Calibri" panose="020F0502020204030204"/>
              <a:ea typeface="+mn-lt"/>
              <a:cs typeface="Arial"/>
              <a:sym typeface="Arial"/>
            </a:endParaRPr>
          </a:p>
          <a:p>
            <a:pPr marL="285750" marR="0" lvl="0" indent="-285750" algn="l" defTabSz="914400" rtl="0" eaLnBrk="1" fontAlgn="auto" latinLnBrk="0" hangingPunct="1">
              <a:lnSpc>
                <a:spcPct val="100000"/>
              </a:lnSpc>
              <a:spcBef>
                <a:spcPts val="0"/>
              </a:spcBef>
              <a:spcAft>
                <a:spcPts val="0"/>
              </a:spcAft>
              <a:buClr>
                <a:srgbClr val="000000"/>
              </a:buClr>
              <a:buSzTx/>
              <a:buFont typeface="Wingdings" panose="05000000000000000000" pitchFamily="2" charset="2"/>
              <a:buChar char="ü"/>
              <a:tabLst/>
              <a:defRPr/>
            </a:pPr>
            <a:r>
              <a:rPr kumimoji="0" lang="fr-CA" sz="1600" b="0" i="0" u="none" strike="noStrike" kern="1200" cap="none" spc="0" normalizeH="0" baseline="0" noProof="0">
                <a:ln>
                  <a:noFill/>
                </a:ln>
                <a:solidFill>
                  <a:srgbClr val="44546A"/>
                </a:solidFill>
                <a:effectLst/>
                <a:uLnTx/>
                <a:uFillTx/>
                <a:latin typeface="Calibri" panose="020F0502020204030204"/>
                <a:ea typeface="+mn-lt"/>
                <a:cs typeface="Arial"/>
                <a:sym typeface="Arial"/>
              </a:rPr>
              <a:t>Consolider la transparence et assurer la qualité.</a:t>
            </a:r>
          </a:p>
          <a:p>
            <a:pPr marL="285750" marR="0" lvl="0" indent="-285750" algn="l" defTabSz="914400" rtl="0" eaLnBrk="1" fontAlgn="auto" latinLnBrk="0" hangingPunct="1">
              <a:lnSpc>
                <a:spcPct val="100000"/>
              </a:lnSpc>
              <a:spcBef>
                <a:spcPts val="0"/>
              </a:spcBef>
              <a:spcAft>
                <a:spcPts val="0"/>
              </a:spcAft>
              <a:buClr>
                <a:srgbClr val="000000"/>
              </a:buClr>
              <a:buSzTx/>
              <a:buFont typeface="Wingdings" panose="05000000000000000000" pitchFamily="2" charset="2"/>
              <a:buChar char="ü"/>
              <a:tabLst/>
              <a:defRPr/>
            </a:pPr>
            <a:r>
              <a:rPr kumimoji="0" lang="fr-CA" sz="1600" b="0" i="0" u="none" strike="noStrike" kern="1200" cap="none" spc="0" normalizeH="0" baseline="0" noProof="0">
                <a:ln>
                  <a:noFill/>
                </a:ln>
                <a:solidFill>
                  <a:srgbClr val="44546A"/>
                </a:solidFill>
                <a:effectLst/>
                <a:uLnTx/>
                <a:uFillTx/>
                <a:latin typeface="Calibri" panose="020F0502020204030204"/>
                <a:ea typeface="+mn-lt"/>
                <a:cs typeface="Calibri"/>
                <a:sym typeface="Arial"/>
              </a:rPr>
              <a:t>Mettre à jour les références aux instruments de politique.</a:t>
            </a:r>
            <a:endParaRPr kumimoji="0" lang="fr-CA" sz="1800" b="0" i="0" u="none" strike="noStrike" kern="1200" cap="none" spc="0" normalizeH="0" baseline="0" noProof="0">
              <a:ln>
                <a:noFill/>
              </a:ln>
              <a:solidFill>
                <a:prstClr val="white"/>
              </a:solidFill>
              <a:effectLst/>
              <a:uLnTx/>
              <a:uFillTx/>
              <a:latin typeface="Calibri" panose="020F0502020204030204"/>
              <a:ea typeface="+mn-ea"/>
              <a:cs typeface="+mn-cs"/>
              <a:sym typeface="Arial"/>
            </a:endParaRPr>
          </a:p>
          <a:p>
            <a:pPr marL="285750" marR="0" lvl="0" indent="-285750" algn="l" defTabSz="914400" rtl="0" eaLnBrk="1" fontAlgn="auto" latinLnBrk="0" hangingPunct="1">
              <a:lnSpc>
                <a:spcPct val="100000"/>
              </a:lnSpc>
              <a:spcBef>
                <a:spcPts val="0"/>
              </a:spcBef>
              <a:spcAft>
                <a:spcPts val="0"/>
              </a:spcAft>
              <a:buClr>
                <a:srgbClr val="000000"/>
              </a:buClr>
              <a:buSzTx/>
              <a:buFont typeface="Wingdings" panose="05000000000000000000" pitchFamily="2" charset="2"/>
              <a:buChar char="ü"/>
              <a:tabLst/>
              <a:defRPr/>
            </a:pPr>
            <a:r>
              <a:rPr kumimoji="0" lang="fr-CA" sz="1600" b="0" i="0" u="none" strike="noStrike" kern="1200" cap="none" spc="0" normalizeH="0" baseline="0" noProof="0">
                <a:ln>
                  <a:noFill/>
                </a:ln>
                <a:solidFill>
                  <a:srgbClr val="44546A"/>
                </a:solidFill>
                <a:effectLst/>
                <a:uLnTx/>
                <a:uFillTx/>
                <a:latin typeface="Calibri" panose="020F0502020204030204"/>
                <a:ea typeface="+mn-ea"/>
                <a:cs typeface="Calibri"/>
                <a:sym typeface="Arial"/>
              </a:rPr>
              <a:t>Clarifier les exigences.</a:t>
            </a:r>
            <a:endParaRPr kumimoji="0" lang="en-US" sz="1600" b="0"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0"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1"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1"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1"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1"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1"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1"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1"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1"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p:txBody>
      </p:sp>
      <p:sp>
        <p:nvSpPr>
          <p:cNvPr id="8" name="Rectangle 7">
            <a:extLst>
              <a:ext uri="{FF2B5EF4-FFF2-40B4-BE49-F238E27FC236}">
                <a16:creationId xmlns:a16="http://schemas.microsoft.com/office/drawing/2014/main" id="{B3110EAB-B33B-2E8D-1CC1-BCBE6AB11279}"/>
              </a:ext>
            </a:extLst>
          </p:cNvPr>
          <p:cNvSpPr/>
          <p:nvPr>
            <p:custDataLst>
              <p:tags r:id="rId5"/>
            </p:custDataLst>
          </p:nvPr>
        </p:nvSpPr>
        <p:spPr>
          <a:xfrm>
            <a:off x="3397629" y="1990258"/>
            <a:ext cx="2664000" cy="720000"/>
          </a:xfrm>
          <a:prstGeom prst="rect">
            <a:avLst/>
          </a:prstGeom>
          <a:solidFill>
            <a:srgbClr val="005172"/>
          </a:solidFill>
          <a:ln w="19050">
            <a:solidFill>
              <a:srgbClr val="00517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800" b="1" i="0" u="none" strike="noStrike" kern="1200" cap="none" spc="0" normalizeH="0" baseline="0" noProof="0">
                <a:ln>
                  <a:noFill/>
                </a:ln>
                <a:solidFill>
                  <a:prstClr val="white"/>
                </a:solidFill>
                <a:effectLst/>
                <a:uLnTx/>
                <a:uFillTx/>
                <a:latin typeface="Calibri" panose="020F0502020204030204" pitchFamily="34" charset="0"/>
                <a:ea typeface="+mn-ea"/>
                <a:cs typeface="+mn-cs"/>
                <a:sym typeface="Arial"/>
              </a:rPr>
              <a:t>2ème examen (2021-22)</a:t>
            </a:r>
          </a:p>
        </p:txBody>
      </p:sp>
      <p:sp>
        <p:nvSpPr>
          <p:cNvPr id="9" name="Rectangle 8">
            <a:extLst>
              <a:ext uri="{FF2B5EF4-FFF2-40B4-BE49-F238E27FC236}">
                <a16:creationId xmlns:a16="http://schemas.microsoft.com/office/drawing/2014/main" id="{F57E7435-3A8F-8430-BEFE-BEB4FA80146A}"/>
              </a:ext>
            </a:extLst>
          </p:cNvPr>
          <p:cNvSpPr/>
          <p:nvPr>
            <p:custDataLst>
              <p:tags r:id="rId6"/>
            </p:custDataLst>
          </p:nvPr>
        </p:nvSpPr>
        <p:spPr>
          <a:xfrm>
            <a:off x="3397629" y="2779572"/>
            <a:ext cx="2664000" cy="3576787"/>
          </a:xfrm>
          <a:prstGeom prst="rect">
            <a:avLst/>
          </a:prstGeom>
          <a:noFill/>
          <a:ln w="19050">
            <a:solidFill>
              <a:srgbClr val="00517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285750" marR="0" lvl="0" indent="-285750" algn="l" defTabSz="914400" rtl="0" eaLnBrk="1" fontAlgn="auto" latinLnBrk="0" hangingPunct="1">
              <a:lnSpc>
                <a:spcPct val="100000"/>
              </a:lnSpc>
              <a:spcBef>
                <a:spcPts val="0"/>
              </a:spcBef>
              <a:spcAft>
                <a:spcPts val="0"/>
              </a:spcAft>
              <a:buClr>
                <a:srgbClr val="000000"/>
              </a:buClr>
              <a:buSzTx/>
              <a:buFont typeface="Wingdings" panose="05000000000000000000" pitchFamily="2" charset="2"/>
              <a:buChar char="ü"/>
              <a:tabLst/>
              <a:defRPr/>
            </a:pPr>
            <a:endParaRPr kumimoji="0" lang="fr-CA" sz="1600" b="0" i="0" u="none" strike="noStrike" kern="1200" cap="none" spc="0" normalizeH="0" baseline="0" noProof="0" dirty="0">
              <a:ln>
                <a:noFill/>
              </a:ln>
              <a:solidFill>
                <a:srgbClr val="44546A"/>
              </a:solidFill>
              <a:effectLst/>
              <a:uLnTx/>
              <a:uFillTx/>
              <a:latin typeface="Calibri" panose="020F0502020204030204"/>
              <a:ea typeface="+mn-ea"/>
              <a:cs typeface="Arial"/>
              <a:sym typeface="Arial"/>
            </a:endParaRPr>
          </a:p>
          <a:p>
            <a:pPr marL="285750" marR="0" lvl="0" indent="-285750" algn="l" defTabSz="914400" rtl="0" eaLnBrk="1" fontAlgn="auto" latinLnBrk="0" hangingPunct="1">
              <a:lnSpc>
                <a:spcPct val="100000"/>
              </a:lnSpc>
              <a:spcBef>
                <a:spcPts val="0"/>
              </a:spcBef>
              <a:spcAft>
                <a:spcPts val="0"/>
              </a:spcAft>
              <a:buClr>
                <a:srgbClr val="000000"/>
              </a:buClr>
              <a:buSzTx/>
              <a:buFont typeface="Wingdings" panose="05000000000000000000" pitchFamily="2" charset="2"/>
              <a:buChar char="ü"/>
              <a:tabLst/>
              <a:defRPr/>
            </a:pPr>
            <a:r>
              <a:rPr kumimoji="0" lang="fr-CA" sz="1600" b="0" i="0" u="none" strike="noStrike" kern="1200" cap="none" spc="0" normalizeH="0" baseline="0" noProof="0" dirty="0">
                <a:ln>
                  <a:noFill/>
                </a:ln>
                <a:solidFill>
                  <a:srgbClr val="44546A"/>
                </a:solidFill>
                <a:effectLst/>
                <a:uLnTx/>
                <a:uFillTx/>
                <a:latin typeface="Calibri" panose="020F0502020204030204"/>
                <a:ea typeface="+mn-ea"/>
                <a:cs typeface="Arial"/>
                <a:sym typeface="Arial"/>
              </a:rPr>
              <a:t>Publier des orientations afin de faciliter l’interprétation des exigences.</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0" i="0" u="none" strike="noStrike" kern="1200" cap="none" spc="0" normalizeH="0" baseline="0" noProof="0" dirty="0">
              <a:ln>
                <a:noFill/>
              </a:ln>
              <a:solidFill>
                <a:srgbClr val="44546A"/>
              </a:solidFill>
              <a:effectLst/>
              <a:uLnTx/>
              <a:uFillTx/>
              <a:latin typeface="Calibri" panose="020F0502020204030204"/>
              <a:ea typeface="+mn-ea"/>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0" i="0" u="none" strike="noStrike" kern="1200" cap="none" spc="0" normalizeH="0" baseline="0" noProof="0" dirty="0">
              <a:ln>
                <a:noFill/>
              </a:ln>
              <a:solidFill>
                <a:srgbClr val="44546A"/>
              </a:solidFill>
              <a:effectLst/>
              <a:uLnTx/>
              <a:uFillTx/>
              <a:latin typeface="Calibri" panose="020F0502020204030204"/>
              <a:ea typeface="+mn-ea"/>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0" i="0" u="none" strike="noStrike" kern="1200" cap="none" spc="0" normalizeH="0" baseline="0" noProof="0" dirty="0">
              <a:ln>
                <a:noFill/>
              </a:ln>
              <a:solidFill>
                <a:srgbClr val="44546A"/>
              </a:solidFill>
              <a:effectLst/>
              <a:uLnTx/>
              <a:uFillTx/>
              <a:latin typeface="Calibri" panose="020F0502020204030204"/>
              <a:ea typeface="+mn-ea"/>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0" i="0" u="none" strike="noStrike" kern="1200" cap="none" spc="0" normalizeH="0" baseline="0" noProof="0" dirty="0">
              <a:ln>
                <a:noFill/>
              </a:ln>
              <a:solidFill>
                <a:srgbClr val="44546A"/>
              </a:solidFill>
              <a:effectLst/>
              <a:uLnTx/>
              <a:uFillTx/>
              <a:latin typeface="Calibri" panose="020F0502020204030204"/>
              <a:ea typeface="+mn-ea"/>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0" i="0" u="none" strike="noStrike" kern="1200" cap="none" spc="0" normalizeH="0" baseline="0" noProof="0" dirty="0">
              <a:ln>
                <a:noFill/>
              </a:ln>
              <a:solidFill>
                <a:srgbClr val="44546A"/>
              </a:solidFill>
              <a:effectLst/>
              <a:uLnTx/>
              <a:uFillTx/>
              <a:latin typeface="Calibri" panose="020F0502020204030204"/>
              <a:ea typeface="+mn-ea"/>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0" i="0" u="none" strike="noStrike" kern="1200" cap="none" spc="0" normalizeH="0" baseline="0" noProof="0" dirty="0">
              <a:ln>
                <a:noFill/>
              </a:ln>
              <a:solidFill>
                <a:srgbClr val="44546A"/>
              </a:solidFill>
              <a:effectLst/>
              <a:uLnTx/>
              <a:uFillTx/>
              <a:latin typeface="Calibri" panose="020F0502020204030204"/>
              <a:ea typeface="+mn-ea"/>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1" i="0" u="none" strike="noStrike" kern="1200" cap="none" spc="0" normalizeH="0" baseline="0" noProof="0" dirty="0">
              <a:ln>
                <a:noFill/>
              </a:ln>
              <a:solidFill>
                <a:srgbClr val="44546A"/>
              </a:solidFill>
              <a:effectLst/>
              <a:uLnTx/>
              <a:uFillTx/>
              <a:latin typeface="Calibri" panose="020F0502020204030204"/>
              <a:ea typeface="+mn-ea"/>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1" i="0" u="none" strike="noStrike" kern="1200" cap="none" spc="0" normalizeH="0" baseline="0" noProof="0" dirty="0">
              <a:ln>
                <a:noFill/>
              </a:ln>
              <a:solidFill>
                <a:srgbClr val="44546A"/>
              </a:solidFill>
              <a:effectLst/>
              <a:uLnTx/>
              <a:uFillTx/>
              <a:latin typeface="Calibri" panose="020F0502020204030204"/>
              <a:ea typeface="+mn-ea"/>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1" i="0" u="none" strike="noStrike" kern="1200" cap="none" spc="0" normalizeH="0" baseline="0" noProof="0" dirty="0">
              <a:ln>
                <a:noFill/>
              </a:ln>
              <a:solidFill>
                <a:srgbClr val="44546A"/>
              </a:solidFill>
              <a:effectLst/>
              <a:uLnTx/>
              <a:uFillTx/>
              <a:latin typeface="Calibri" panose="020F0502020204030204"/>
              <a:ea typeface="+mn-ea"/>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1" i="0" u="none" strike="noStrike" kern="1200" cap="none" spc="0" normalizeH="0" baseline="0" noProof="0" dirty="0">
              <a:ln>
                <a:noFill/>
              </a:ln>
              <a:solidFill>
                <a:srgbClr val="44546A"/>
              </a:solidFill>
              <a:effectLst/>
              <a:uLnTx/>
              <a:uFillTx/>
              <a:latin typeface="Calibri" panose="020F0502020204030204"/>
              <a:ea typeface="+mn-ea"/>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1" i="0" u="none" strike="noStrike" kern="1200" cap="none" spc="0" normalizeH="0" baseline="0" noProof="0" dirty="0">
              <a:ln>
                <a:noFill/>
              </a:ln>
              <a:solidFill>
                <a:srgbClr val="44546A"/>
              </a:solidFill>
              <a:effectLst/>
              <a:uLnTx/>
              <a:uFillTx/>
              <a:latin typeface="Calibri" panose="020F0502020204030204"/>
              <a:ea typeface="+mn-ea"/>
              <a:cs typeface="Arial"/>
              <a:sym typeface="Arial"/>
            </a:endParaRPr>
          </a:p>
        </p:txBody>
      </p:sp>
      <p:sp>
        <p:nvSpPr>
          <p:cNvPr id="10" name="Rectangle 9">
            <a:extLst>
              <a:ext uri="{FF2B5EF4-FFF2-40B4-BE49-F238E27FC236}">
                <a16:creationId xmlns:a16="http://schemas.microsoft.com/office/drawing/2014/main" id="{7077AFE6-C873-DEEA-AB28-5B4D829FB21C}"/>
              </a:ext>
            </a:extLst>
          </p:cNvPr>
          <p:cNvSpPr/>
          <p:nvPr>
            <p:custDataLst>
              <p:tags r:id="rId7"/>
            </p:custDataLst>
          </p:nvPr>
        </p:nvSpPr>
        <p:spPr>
          <a:xfrm>
            <a:off x="6185658" y="1990258"/>
            <a:ext cx="2664000" cy="720000"/>
          </a:xfrm>
          <a:prstGeom prst="rect">
            <a:avLst/>
          </a:prstGeom>
          <a:solidFill>
            <a:srgbClr val="005172"/>
          </a:solidFill>
          <a:ln w="19050">
            <a:solidFill>
              <a:srgbClr val="00517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buClr>
                <a:srgbClr val="000000"/>
              </a:buClr>
            </a:pPr>
            <a:r>
              <a:rPr lang="en-US" b="1">
                <a:solidFill>
                  <a:prstClr val="white"/>
                </a:solidFill>
                <a:latin typeface="Calibri" panose="020F0502020204030204" pitchFamily="34" charset="0"/>
                <a:sym typeface="Arial"/>
              </a:rPr>
              <a:t>3ème examen (2022-23)</a:t>
            </a:r>
          </a:p>
        </p:txBody>
      </p:sp>
      <p:sp>
        <p:nvSpPr>
          <p:cNvPr id="11" name="Rectangle 10">
            <a:extLst>
              <a:ext uri="{FF2B5EF4-FFF2-40B4-BE49-F238E27FC236}">
                <a16:creationId xmlns:a16="http://schemas.microsoft.com/office/drawing/2014/main" id="{7E596232-2BA8-D605-C0CF-3A7C316552E2}"/>
              </a:ext>
            </a:extLst>
          </p:cNvPr>
          <p:cNvSpPr/>
          <p:nvPr>
            <p:custDataLst>
              <p:tags r:id="rId8"/>
            </p:custDataLst>
          </p:nvPr>
        </p:nvSpPr>
        <p:spPr>
          <a:xfrm>
            <a:off x="6185658" y="2779572"/>
            <a:ext cx="2664000" cy="3576787"/>
          </a:xfrm>
          <a:prstGeom prst="rect">
            <a:avLst/>
          </a:prstGeom>
          <a:noFill/>
          <a:ln w="19050">
            <a:solidFill>
              <a:srgbClr val="00517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a:p>
            <a:pPr marL="285750" marR="0" lvl="0" indent="-285750" algn="l" defTabSz="914400" rtl="0" eaLnBrk="1" fontAlgn="auto" latinLnBrk="0" hangingPunct="1">
              <a:lnSpc>
                <a:spcPct val="100000"/>
              </a:lnSpc>
              <a:spcBef>
                <a:spcPts val="0"/>
              </a:spcBef>
              <a:spcAft>
                <a:spcPts val="0"/>
              </a:spcAft>
              <a:buClr>
                <a:srgbClr val="000000"/>
              </a:buClr>
              <a:buSzTx/>
              <a:buFont typeface="Wingdings" panose="05000000000000000000" pitchFamily="2" charset="2"/>
              <a:buChar char="ü"/>
              <a:tabLst/>
              <a:defRPr/>
            </a:pPr>
            <a:r>
              <a:rPr kumimoji="0" lang="fr-CA" sz="1600" b="0" i="0" u="none" strike="noStrike" kern="1200" cap="none" spc="0" normalizeH="0" baseline="0" noProof="0">
                <a:ln>
                  <a:noFill/>
                </a:ln>
                <a:solidFill>
                  <a:srgbClr val="44546A"/>
                </a:solidFill>
                <a:effectLst/>
                <a:uLnTx/>
                <a:uFillTx/>
                <a:latin typeface="Calibri" panose="020F0502020204030204"/>
                <a:ea typeface="+mn-ea"/>
                <a:cs typeface="Arial"/>
                <a:sym typeface="Arial"/>
              </a:rPr>
              <a:t>Élargir la portée.</a:t>
            </a:r>
          </a:p>
          <a:p>
            <a:pPr marL="285750" marR="0" lvl="0" indent="-285750" algn="l" defTabSz="914400" rtl="0" eaLnBrk="1" fontAlgn="auto" latinLnBrk="0" hangingPunct="1">
              <a:lnSpc>
                <a:spcPct val="100000"/>
              </a:lnSpc>
              <a:spcBef>
                <a:spcPts val="0"/>
              </a:spcBef>
              <a:spcAft>
                <a:spcPts val="0"/>
              </a:spcAft>
              <a:buClr>
                <a:srgbClr val="000000"/>
              </a:buClr>
              <a:buSzTx/>
              <a:buFont typeface="Wingdings" panose="05000000000000000000" pitchFamily="2" charset="2"/>
              <a:buChar char="ü"/>
              <a:tabLst/>
              <a:defRPr/>
            </a:pPr>
            <a:r>
              <a:rPr kumimoji="0" lang="fr-CA" sz="1600" b="0" i="0" u="none" strike="noStrike" kern="1200" cap="none" spc="0" normalizeH="0" baseline="0" noProof="0">
                <a:ln>
                  <a:noFill/>
                </a:ln>
                <a:solidFill>
                  <a:srgbClr val="44546A"/>
                </a:solidFill>
                <a:effectLst/>
                <a:uLnTx/>
                <a:uFillTx/>
                <a:latin typeface="Calibri" panose="020F0502020204030204"/>
                <a:ea typeface="+mn-ea"/>
                <a:cs typeface="Arial"/>
                <a:sym typeface="Arial"/>
              </a:rPr>
              <a:t>Renforcer la transparence et l’assurance qualité.</a:t>
            </a:r>
          </a:p>
          <a:p>
            <a:pPr marL="285750" marR="0" lvl="0" indent="-285750" algn="l" defTabSz="914400" rtl="0" eaLnBrk="1" fontAlgn="auto" latinLnBrk="0" hangingPunct="1">
              <a:lnSpc>
                <a:spcPct val="100000"/>
              </a:lnSpc>
              <a:spcBef>
                <a:spcPts val="0"/>
              </a:spcBef>
              <a:spcAft>
                <a:spcPts val="0"/>
              </a:spcAft>
              <a:buClr>
                <a:srgbClr val="000000"/>
              </a:buClr>
              <a:buSzTx/>
              <a:buFont typeface="Wingdings" panose="05000000000000000000" pitchFamily="2" charset="2"/>
              <a:buChar char="ü"/>
              <a:tabLst/>
              <a:defRPr/>
            </a:pPr>
            <a:r>
              <a:rPr kumimoji="0" lang="fr-CA" sz="1600" b="0" i="0" u="none" strike="noStrike" kern="1200" cap="none" spc="0" normalizeH="0" baseline="0" noProof="0">
                <a:ln>
                  <a:noFill/>
                </a:ln>
                <a:solidFill>
                  <a:srgbClr val="44546A"/>
                </a:solidFill>
                <a:effectLst/>
                <a:uLnTx/>
                <a:uFillTx/>
                <a:latin typeface="Calibri" panose="020F0502020204030204"/>
                <a:ea typeface="+mn-ea"/>
                <a:cs typeface="Arial"/>
                <a:sym typeface="Arial"/>
              </a:rPr>
              <a:t>Favoriser les approches inclusives.</a:t>
            </a:r>
          </a:p>
          <a:p>
            <a:pPr marL="285750" marR="0" lvl="0" indent="-285750" algn="l" defTabSz="914400" rtl="0" eaLnBrk="1" fontAlgn="auto" latinLnBrk="0" hangingPunct="1">
              <a:lnSpc>
                <a:spcPct val="100000"/>
              </a:lnSpc>
              <a:spcBef>
                <a:spcPts val="0"/>
              </a:spcBef>
              <a:spcAft>
                <a:spcPts val="0"/>
              </a:spcAft>
              <a:buClr>
                <a:srgbClr val="000000"/>
              </a:buClr>
              <a:buSzTx/>
              <a:buFont typeface="Wingdings" panose="05000000000000000000" pitchFamily="2" charset="2"/>
              <a:buChar char="ü"/>
              <a:tabLst/>
              <a:defRPr/>
            </a:pPr>
            <a:r>
              <a:rPr kumimoji="0" lang="fr-CA" sz="1600" b="0" i="0" u="none" strike="noStrike" kern="1200" cap="none" spc="0" normalizeH="0" baseline="0" noProof="0">
                <a:ln>
                  <a:noFill/>
                </a:ln>
                <a:solidFill>
                  <a:srgbClr val="44546A"/>
                </a:solidFill>
                <a:effectLst/>
                <a:uLnTx/>
                <a:uFillTx/>
                <a:latin typeface="Calibri" panose="020F0502020204030204"/>
                <a:ea typeface="+mn-ea"/>
                <a:cs typeface="Arial"/>
                <a:sym typeface="Arial"/>
              </a:rPr>
              <a:t>Améliorer la cohérence avec les autres politiques.</a:t>
            </a:r>
          </a:p>
          <a:p>
            <a:pPr marL="285750" marR="0" lvl="0" indent="-285750" algn="l" defTabSz="914400" rtl="0" eaLnBrk="1" fontAlgn="auto" latinLnBrk="0" hangingPunct="1">
              <a:lnSpc>
                <a:spcPct val="100000"/>
              </a:lnSpc>
              <a:spcBef>
                <a:spcPts val="0"/>
              </a:spcBef>
              <a:spcAft>
                <a:spcPts val="0"/>
              </a:spcAft>
              <a:buClr>
                <a:srgbClr val="000000"/>
              </a:buClr>
              <a:buSzTx/>
              <a:buFont typeface="Wingdings" panose="05000000000000000000" pitchFamily="2" charset="2"/>
              <a:buChar char="ü"/>
              <a:tabLst/>
              <a:defRPr/>
            </a:pPr>
            <a:r>
              <a:rPr kumimoji="0" lang="fr-CA" sz="1600" b="0" i="0" u="none" strike="noStrike" kern="1200" cap="none" spc="0" normalizeH="0" baseline="0" noProof="0">
                <a:ln>
                  <a:noFill/>
                </a:ln>
                <a:solidFill>
                  <a:srgbClr val="44546A"/>
                </a:solidFill>
                <a:effectLst/>
                <a:uLnTx/>
                <a:uFillTx/>
                <a:latin typeface="Calibri" panose="020F0502020204030204"/>
                <a:ea typeface="+mn-ea"/>
                <a:cs typeface="Arial"/>
                <a:sym typeface="Arial"/>
              </a:rPr>
              <a:t>Évaluer les raisons de l’automatisation.</a:t>
            </a:r>
          </a:p>
          <a:p>
            <a:pPr marL="285750" marR="0" lvl="0" indent="-285750" algn="l" defTabSz="914400" rtl="0" eaLnBrk="1" fontAlgn="auto" latinLnBrk="0" hangingPunct="1">
              <a:lnSpc>
                <a:spcPct val="100000"/>
              </a:lnSpc>
              <a:spcBef>
                <a:spcPts val="0"/>
              </a:spcBef>
              <a:spcAft>
                <a:spcPts val="0"/>
              </a:spcAft>
              <a:buClr>
                <a:srgbClr val="000000"/>
              </a:buClr>
              <a:buSzTx/>
              <a:buFont typeface="Wingdings" panose="05000000000000000000" pitchFamily="2" charset="2"/>
              <a:buChar char="ü"/>
              <a:tabLst/>
              <a:defRPr/>
            </a:pPr>
            <a:r>
              <a:rPr kumimoji="0" lang="fr-CA" sz="1600" b="0" i="0" u="none" strike="noStrike" kern="1200" cap="none" spc="0" normalizeH="0" baseline="0" noProof="0">
                <a:ln>
                  <a:noFill/>
                </a:ln>
                <a:solidFill>
                  <a:srgbClr val="44546A"/>
                </a:solidFill>
                <a:effectLst/>
                <a:uLnTx/>
                <a:uFillTx/>
                <a:latin typeface="Calibri" panose="020F0502020204030204"/>
                <a:ea typeface="+mn-ea"/>
                <a:cs typeface="Arial"/>
                <a:sym typeface="Arial"/>
              </a:rPr>
              <a:t>Évaluer les répercussions sur les personnes en situation de handicap.</a:t>
            </a:r>
          </a:p>
          <a:p>
            <a:pPr marL="285750" marR="0" lvl="0" indent="-285750" algn="l" defTabSz="914400" rtl="0" eaLnBrk="1" fontAlgn="auto" latinLnBrk="0" hangingPunct="1">
              <a:lnSpc>
                <a:spcPct val="100000"/>
              </a:lnSpc>
              <a:spcBef>
                <a:spcPts val="0"/>
              </a:spcBef>
              <a:spcAft>
                <a:spcPts val="0"/>
              </a:spcAft>
              <a:buClr>
                <a:srgbClr val="000000"/>
              </a:buClr>
              <a:buSzTx/>
              <a:buFont typeface="Wingdings" panose="05000000000000000000" pitchFamily="2" charset="2"/>
              <a:buChar char="ü"/>
              <a:tabLst/>
              <a:defRPr/>
            </a:pPr>
            <a:r>
              <a:rPr kumimoji="0" lang="fr-CA" sz="1600" b="0" i="0" u="none" strike="noStrike" kern="1200" cap="none" spc="0" normalizeH="0" baseline="0" noProof="0">
                <a:ln>
                  <a:noFill/>
                </a:ln>
                <a:solidFill>
                  <a:srgbClr val="44546A"/>
                </a:solidFill>
                <a:effectLst/>
                <a:uLnTx/>
                <a:uFillTx/>
                <a:latin typeface="Calibri" panose="020F0502020204030204"/>
                <a:ea typeface="+mn-ea"/>
                <a:cs typeface="Arial"/>
                <a:sym typeface="Arial"/>
              </a:rPr>
              <a:t>Clarifier les exigences. </a:t>
            </a:r>
            <a:endParaRPr lang="en-US" sz="1600">
              <a:solidFill>
                <a:srgbClr val="44546A"/>
              </a:solidFill>
              <a:latin typeface="Calibri" panose="020F0502020204030204"/>
              <a:cs typeface="Arial"/>
              <a:sym typeface="Arial"/>
            </a:endParaRPr>
          </a:p>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a:p>
            <a:pPr marL="285750" indent="-285750">
              <a:buClr>
                <a:srgbClr val="000000"/>
              </a:buClr>
              <a:buFont typeface="Wingdings" panose="05000000000000000000" pitchFamily="2" charset="2"/>
              <a:buChar char="ü"/>
            </a:pPr>
            <a:endParaRPr lang="en-US" sz="1600">
              <a:solidFill>
                <a:srgbClr val="44546A"/>
              </a:solidFill>
              <a:latin typeface="Calibri" panose="020F0502020204030204"/>
              <a:cs typeface="Arial"/>
              <a:sym typeface="Arial"/>
            </a:endParaRPr>
          </a:p>
        </p:txBody>
      </p:sp>
      <p:sp>
        <p:nvSpPr>
          <p:cNvPr id="2" name="Rectangle 1">
            <a:extLst>
              <a:ext uri="{FF2B5EF4-FFF2-40B4-BE49-F238E27FC236}">
                <a16:creationId xmlns:a16="http://schemas.microsoft.com/office/drawing/2014/main" id="{6B7FF9DB-2A8E-FC3D-CFCB-B279CB0AEC33}"/>
              </a:ext>
            </a:extLst>
          </p:cNvPr>
          <p:cNvSpPr/>
          <p:nvPr>
            <p:custDataLst>
              <p:tags r:id="rId9"/>
            </p:custDataLst>
          </p:nvPr>
        </p:nvSpPr>
        <p:spPr>
          <a:xfrm>
            <a:off x="8973687" y="1990258"/>
            <a:ext cx="2664000" cy="720000"/>
          </a:xfrm>
          <a:prstGeom prst="rect">
            <a:avLst/>
          </a:prstGeom>
          <a:solidFill>
            <a:schemeClr val="accent6">
              <a:lumMod val="75000"/>
            </a:schemeClr>
          </a:solid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fr-CA" sz="1800" b="1" i="0" u="none" strike="noStrike" cap="none" normalizeH="0" baseline="0" noProof="0">
                <a:ln>
                  <a:noFill/>
                </a:ln>
                <a:solidFill>
                  <a:schemeClr val="bg1"/>
                </a:solidFill>
                <a:effectLst/>
                <a:uLnTx/>
                <a:uFillTx/>
                <a:latin typeface="Calibri" panose="020F0502020204030204" pitchFamily="34" charset="0"/>
                <a:ea typeface="+mn-ea"/>
                <a:cs typeface="+mn-cs"/>
                <a:sym typeface="Arial"/>
              </a:rPr>
              <a:t>4ème examen (2024-25)</a:t>
            </a:r>
          </a:p>
        </p:txBody>
      </p:sp>
      <p:sp>
        <p:nvSpPr>
          <p:cNvPr id="6" name="Rectangle 5">
            <a:extLst>
              <a:ext uri="{FF2B5EF4-FFF2-40B4-BE49-F238E27FC236}">
                <a16:creationId xmlns:a16="http://schemas.microsoft.com/office/drawing/2014/main" id="{43B5CCCD-0EF3-9899-DA6F-045805A4F859}"/>
              </a:ext>
            </a:extLst>
          </p:cNvPr>
          <p:cNvSpPr/>
          <p:nvPr>
            <p:custDataLst>
              <p:tags r:id="rId10"/>
            </p:custDataLst>
          </p:nvPr>
        </p:nvSpPr>
        <p:spPr>
          <a:xfrm>
            <a:off x="8973687" y="2779572"/>
            <a:ext cx="2664000" cy="3576787"/>
          </a:xfrm>
          <a:prstGeom prst="rect">
            <a:avLst/>
          </a:prstGeom>
          <a:no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R="0" lvl="0" algn="l" defTabSz="914400" rtl="0" eaLnBrk="1" fontAlgn="auto" latinLnBrk="0" hangingPunct="1">
              <a:lnSpc>
                <a:spcPct val="100000"/>
              </a:lnSpc>
              <a:spcBef>
                <a:spcPts val="0"/>
              </a:spcBef>
              <a:spcAft>
                <a:spcPts val="0"/>
              </a:spcAft>
              <a:buClr>
                <a:srgbClr val="000000"/>
              </a:buClr>
              <a:buSzTx/>
              <a:tabLst/>
              <a:defRPr/>
            </a:pPr>
            <a:r>
              <a:rPr kumimoji="0" lang="fr-CA" sz="1600" b="0" i="0" u="none" strike="noStrike" cap="none" normalizeH="0" baseline="0" noProof="0">
                <a:ln>
                  <a:noFill/>
                </a:ln>
                <a:solidFill>
                  <a:srgbClr val="44546A"/>
                </a:solidFill>
                <a:effectLst/>
                <a:uLnTx/>
                <a:uFillTx/>
                <a:latin typeface="Calibri" panose="020F0502020204030204"/>
                <a:ea typeface="+mn-ea"/>
                <a:cs typeface="Arial"/>
                <a:sym typeface="Arial"/>
              </a:rPr>
              <a:t>En cours, été 2024 à 2025</a:t>
            </a:r>
          </a:p>
          <a:p>
            <a:pPr marL="285750" marR="0" lvl="0" indent="-285750" algn="l" defTabSz="914400">
              <a:lnSpc>
                <a:spcPct val="100000"/>
              </a:lnSpc>
              <a:spcBef>
                <a:spcPts val="0"/>
              </a:spcBef>
              <a:spcAft>
                <a:spcPts val="0"/>
              </a:spcAft>
              <a:buClr>
                <a:srgbClr val="000000"/>
              </a:buClr>
              <a:buSzTx/>
              <a:buFont typeface="Wingdings" panose="020B0604020202020204" pitchFamily="34" charset="0"/>
              <a:buChar char="q"/>
              <a:tabLst/>
              <a:defRPr/>
            </a:pPr>
            <a:endParaRPr lang="en-US" sz="1600" b="0" i="0" u="none" strike="noStrike" kern="1200" cap="none" spc="0" normalizeH="0" baseline="0" noProof="0">
              <a:ln>
                <a:noFill/>
              </a:ln>
              <a:solidFill>
                <a:srgbClr val="44546A"/>
              </a:solidFill>
              <a:effectLst/>
              <a:uLnTx/>
              <a:uFillTx/>
              <a:latin typeface="Calibri" panose="020F0502020204030204"/>
              <a:ea typeface="Calibri"/>
              <a:cs typeface="Arial"/>
            </a:endParaRPr>
          </a:p>
          <a:p>
            <a:pPr marR="0" lvl="0" algn="l" defTabSz="914400" rtl="0" eaLnBrk="1" fontAlgn="auto" latinLnBrk="0" hangingPunct="1">
              <a:lnSpc>
                <a:spcPct val="100000"/>
              </a:lnSpc>
              <a:spcBef>
                <a:spcPts val="0"/>
              </a:spcBef>
              <a:spcAft>
                <a:spcPts val="0"/>
              </a:spcAft>
              <a:buClr>
                <a:srgbClr val="000000"/>
              </a:buClr>
              <a:buSzTx/>
              <a:tabLst/>
              <a:defRPr/>
            </a:pPr>
            <a:endParaRPr lang="en-US" sz="1600" b="0" i="0" u="none" strike="noStrike" kern="1200" cap="none" spc="0" normalizeH="0" baseline="0" noProof="0">
              <a:ln>
                <a:noFill/>
              </a:ln>
              <a:solidFill>
                <a:srgbClr val="44546A"/>
              </a:solidFill>
              <a:effectLst/>
              <a:uLnTx/>
              <a:uFillTx/>
              <a:latin typeface="Calibri" panose="020F0502020204030204"/>
              <a:ea typeface="Calibri"/>
              <a:cs typeface="Arial"/>
            </a:endParaRPr>
          </a:p>
          <a:p>
            <a:pPr marL="285750" indent="-285750">
              <a:buClr>
                <a:srgbClr val="000000"/>
              </a:buClr>
              <a:buFont typeface="Wingdings"/>
              <a:buChar char="q"/>
              <a:defRPr/>
            </a:pPr>
            <a:r>
              <a:rPr lang="fr-CA" sz="1600">
                <a:solidFill>
                  <a:srgbClr val="44546A"/>
                </a:solidFill>
                <a:latin typeface="Calibri" panose="020F0502020204030204"/>
                <a:ea typeface="Calibri"/>
                <a:cs typeface="Arial"/>
              </a:rPr>
              <a:t>Soutenir une mise en œuvre efficace</a:t>
            </a:r>
          </a:p>
          <a:p>
            <a:pPr marL="285750" indent="-285750">
              <a:buClr>
                <a:srgbClr val="000000"/>
              </a:buClr>
              <a:buFont typeface="Wingdings"/>
              <a:buChar char="q"/>
              <a:defRPr/>
            </a:pPr>
            <a:r>
              <a:rPr lang="fr-CA" sz="1600">
                <a:solidFill>
                  <a:srgbClr val="44546A"/>
                </a:solidFill>
                <a:latin typeface="Calibri" panose="020F0502020204030204"/>
                <a:ea typeface="Calibri"/>
                <a:cs typeface="Arial"/>
              </a:rPr>
              <a:t>Renforcer la protection des clients</a:t>
            </a:r>
          </a:p>
          <a:p>
            <a:pPr marL="285750" indent="-285750">
              <a:buClr>
                <a:srgbClr val="000000"/>
              </a:buClr>
              <a:buFont typeface="Wingdings"/>
              <a:buChar char="q"/>
              <a:defRPr/>
            </a:pPr>
            <a:r>
              <a:rPr lang="fr-CA" sz="1600">
                <a:solidFill>
                  <a:srgbClr val="44546A"/>
                </a:solidFill>
                <a:latin typeface="Calibri" panose="020F0502020204030204"/>
                <a:ea typeface="Calibri"/>
                <a:cs typeface="Arial"/>
              </a:rPr>
              <a:t>Améliorer l’évaluation des incidences</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0" i="0" u="none" strike="noStrike" kern="1200" cap="none" spc="0" normalizeH="0" baseline="0" noProof="0">
              <a:ln>
                <a:noFill/>
              </a:ln>
              <a:solidFill>
                <a:srgbClr val="44546A"/>
              </a:solidFill>
              <a:effectLst/>
              <a:uLnTx/>
              <a:uFillTx/>
              <a:latin typeface="Calibri" panose="020F0502020204030204"/>
              <a:ea typeface="+mn-ea"/>
              <a:cs typeface="Arial"/>
              <a:sym typeface="Arial"/>
            </a:endParaRPr>
          </a:p>
          <a:p>
            <a:pPr marL="0" marR="0" lvl="0" indent="0" defTabSz="914400" rtl="0" eaLnBrk="1" fontAlgn="auto" latinLnBrk="0" hangingPunct="1">
              <a:lnSpc>
                <a:spcPct val="100000"/>
              </a:lnSpc>
              <a:spcBef>
                <a:spcPts val="0"/>
              </a:spcBef>
              <a:spcAft>
                <a:spcPts val="0"/>
              </a:spcAft>
              <a:buClr>
                <a:srgbClr val="000000"/>
              </a:buClr>
              <a:buSzTx/>
              <a:buFont typeface="Arial"/>
              <a:buNone/>
              <a:tabLst/>
              <a:defRPr/>
            </a:pPr>
            <a:endParaRPr lang="en-US" sz="1600" i="0" u="none" strike="noStrike" kern="1200" cap="none" spc="0" normalizeH="0" baseline="0" noProof="0">
              <a:ln>
                <a:noFill/>
              </a:ln>
              <a:solidFill>
                <a:srgbClr val="44546A"/>
              </a:solidFill>
              <a:effectLst/>
              <a:uLnTx/>
              <a:uFillTx/>
              <a:latin typeface="Calibri" panose="020F0502020204030204"/>
              <a:ea typeface="Calibri"/>
              <a:cs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1600" b="1" i="0" u="none" strike="noStrike" kern="1200" cap="none" spc="0" normalizeH="0" baseline="0" noProof="0">
              <a:ln>
                <a:noFill/>
              </a:ln>
              <a:solidFill>
                <a:srgbClr val="44546A"/>
              </a:solidFill>
              <a:effectLst/>
              <a:uLnTx/>
              <a:uFillTx/>
              <a:latin typeface="Calibri" panose="020F0502020204030204"/>
              <a:ea typeface="Calibri"/>
              <a:cs typeface="Arial"/>
            </a:endParaRPr>
          </a:p>
          <a:p>
            <a:pPr marL="0" marR="0" lvl="0" indent="0" algn="ctr" defTabSz="914400" rtl="0" eaLnBrk="1" fontAlgn="auto" latinLnBrk="0" hangingPunct="1">
              <a:lnSpc>
                <a:spcPct val="100000"/>
              </a:lnSpc>
              <a:spcBef>
                <a:spcPts val="0"/>
              </a:spcBef>
              <a:spcAft>
                <a:spcPts val="0"/>
              </a:spcAft>
              <a:buClr>
                <a:srgbClr val="000000"/>
              </a:buClr>
              <a:buSzTx/>
              <a:buFontTx/>
              <a:buNone/>
              <a:tabLst/>
              <a:defRPr/>
            </a:pPr>
            <a:endParaRPr lang="en-US" sz="1600" b="1" i="0" u="none" strike="noStrike" kern="1200" cap="none" spc="0" normalizeH="0" baseline="0" noProof="0">
              <a:ln>
                <a:noFill/>
              </a:ln>
              <a:solidFill>
                <a:srgbClr val="44546A"/>
              </a:solidFill>
              <a:effectLst/>
              <a:uLnTx/>
              <a:uFillTx/>
              <a:latin typeface="Calibri" panose="020F0502020204030204"/>
              <a:ea typeface="Calibri"/>
              <a:cs typeface="Arial"/>
            </a:endParaRPr>
          </a:p>
        </p:txBody>
      </p:sp>
      <p:sp>
        <p:nvSpPr>
          <p:cNvPr id="16" name="Slide Number Placeholder 3">
            <a:extLst>
              <a:ext uri="{FF2B5EF4-FFF2-40B4-BE49-F238E27FC236}">
                <a16:creationId xmlns:a16="http://schemas.microsoft.com/office/drawing/2014/main" id="{B9C7ABCF-F4E6-4246-9586-8A857F8E90F2}"/>
              </a:ext>
              <a:ext uri="{C183D7F6-B498-43B3-948B-1728B52AA6E4}">
                <adec:decorative xmlns:adec="http://schemas.microsoft.com/office/drawing/2017/decorative" val="1"/>
              </a:ext>
            </a:extLst>
          </p:cNvPr>
          <p:cNvSpPr>
            <a:spLocks noGrp="1"/>
          </p:cNvSpPr>
          <p:nvPr>
            <p:ph type="sldNum" sz="quarter" idx="12"/>
            <p:custDataLst>
              <p:tags r:id="rId11"/>
            </p:custDataLst>
          </p:nvPr>
        </p:nvSpPr>
        <p:spPr>
          <a:xfrm>
            <a:off x="8737600" y="6356359"/>
            <a:ext cx="2844800" cy="365125"/>
          </a:xfrm>
          <a:solidFill>
            <a:srgbClr val="FFFFFF"/>
          </a:solidFill>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32D4B517-E49B-41B6-9DBC-23634E0F1CDC}" type="slidenum">
              <a:rPr kumimoji="0" lang="en-CA" sz="1200" b="0" i="0" u="none" strike="noStrike" kern="0" cap="none" spc="0" normalizeH="0" baseline="0" noProof="0" smtClean="0">
                <a:ln>
                  <a:noFill/>
                </a:ln>
                <a:solidFill>
                  <a:srgbClr val="767676"/>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7</a:t>
            </a:fld>
            <a:endParaRPr kumimoji="0" lang="en-CA" sz="1200" b="0" i="0" u="none" strike="noStrike" kern="0" cap="none" spc="0" normalizeH="0" baseline="0" noProof="0">
              <a:ln>
                <a:noFill/>
              </a:ln>
              <a:solidFill>
                <a:srgbClr val="767676"/>
              </a:solidFill>
              <a:effectLst/>
              <a:uLnTx/>
              <a:uFillTx/>
              <a:latin typeface="Arial"/>
              <a:cs typeface="Arial"/>
              <a:sym typeface="Arial"/>
            </a:endParaRPr>
          </a:p>
        </p:txBody>
      </p:sp>
    </p:spTree>
    <p:extLst>
      <p:ext uri="{BB962C8B-B14F-4D97-AF65-F5344CB8AC3E}">
        <p14:creationId xmlns:p14="http://schemas.microsoft.com/office/powerpoint/2010/main" val="12778572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custDataLst>
              <p:tags r:id="rId1"/>
            </p:custDataLst>
          </p:nvPr>
        </p:nvSpPr>
        <p:spPr/>
        <p:txBody>
          <a:bodyPr/>
          <a:lstStyle/>
          <a:p>
            <a:r>
              <a:rPr lang="fr-FR"/>
              <a:t>Résultats escomptés du quatrième examen</a:t>
            </a:r>
            <a:endParaRPr lang="fr-CA"/>
          </a:p>
        </p:txBody>
      </p:sp>
      <p:sp>
        <p:nvSpPr>
          <p:cNvPr id="7" name="Content Placeholder 6"/>
          <p:cNvSpPr>
            <a:spLocks noGrp="1"/>
          </p:cNvSpPr>
          <p:nvPr>
            <p:ph idx="10"/>
            <p:custDataLst>
              <p:tags r:id="rId2"/>
            </p:custDataLst>
          </p:nvPr>
        </p:nvSpPr>
        <p:spPr/>
        <p:txBody>
          <a:bodyPr vert="horz" lIns="0" tIns="0" rIns="0" bIns="0" rtlCol="0" anchor="t">
            <a:normAutofit/>
          </a:bodyPr>
          <a:lstStyle/>
          <a:p>
            <a:r>
              <a:rPr lang="fr-CA">
                <a:latin typeface="Calibri"/>
                <a:ea typeface="Calibri"/>
                <a:cs typeface="Calibri"/>
              </a:rPr>
              <a:t>La mise en œuvre des mises à jour proposées peut avoir pour effet ce qui suit :</a:t>
            </a:r>
          </a:p>
          <a:p>
            <a:pPr marL="342900" indent="-342900">
              <a:buFont typeface="Arial" panose="020B0604020202020204" pitchFamily="34" charset="0"/>
              <a:buChar char="•"/>
            </a:pPr>
            <a:r>
              <a:rPr lang="fr-CA">
                <a:latin typeface="Calibri"/>
                <a:ea typeface="Calibri"/>
                <a:cs typeface="Calibri"/>
              </a:rPr>
              <a:t>Renforcer la protection des clients et des institutions fédérales;</a:t>
            </a:r>
          </a:p>
          <a:p>
            <a:pPr marL="342900" indent="-342900">
              <a:buFont typeface="Arial" panose="020B0604020202020204" pitchFamily="34" charset="0"/>
              <a:buChar char="•"/>
            </a:pPr>
            <a:r>
              <a:rPr lang="fr-CA">
                <a:latin typeface="Calibri"/>
                <a:ea typeface="Calibri"/>
                <a:cs typeface="Calibri"/>
              </a:rPr>
              <a:t>Renforcer la conformité des ministères avec la directive;</a:t>
            </a:r>
          </a:p>
          <a:p>
            <a:pPr marL="342900" indent="-342900">
              <a:buFont typeface="Arial" panose="020B0604020202020204" pitchFamily="34" charset="0"/>
              <a:buChar char="•"/>
            </a:pPr>
            <a:r>
              <a:rPr lang="fr-CA">
                <a:latin typeface="Calibri"/>
                <a:ea typeface="Calibri"/>
                <a:cs typeface="Calibri"/>
              </a:rPr>
              <a:t>Renforcer les engagements en matière de transparence et de responsabilité;</a:t>
            </a:r>
          </a:p>
          <a:p>
            <a:pPr marL="342900" indent="-342900">
              <a:buFont typeface="Arial" panose="020B0604020202020204" pitchFamily="34" charset="0"/>
              <a:buChar char="•"/>
            </a:pPr>
            <a:r>
              <a:rPr lang="fr-CA">
                <a:latin typeface="Calibri"/>
                <a:ea typeface="Calibri"/>
                <a:cs typeface="Calibri"/>
              </a:rPr>
              <a:t>Clarifier et améliorer la compréhension des exigences et des questions relatives à l’EIA afin de s’aligner sur l’intention et l’interprétation dans la pratique;</a:t>
            </a:r>
          </a:p>
          <a:p>
            <a:pPr marL="342900" indent="-342900">
              <a:buFont typeface="Arial" panose="020B0604020202020204" pitchFamily="34" charset="0"/>
              <a:buChar char="•"/>
            </a:pPr>
            <a:r>
              <a:rPr lang="fr-CA">
                <a:latin typeface="Calibri"/>
                <a:ea typeface="Calibri"/>
                <a:cs typeface="Calibri"/>
              </a:rPr>
              <a:t>Réduire les redondances et le désalignement dans l’ensemble des politiques du SCT.</a:t>
            </a:r>
          </a:p>
          <a:p>
            <a:pPr marL="342900" indent="-342900">
              <a:buFont typeface="Arial" panose="020B0604020202020204" pitchFamily="34" charset="0"/>
              <a:buChar char="•"/>
            </a:pPr>
            <a:endParaRPr lang="en-US">
              <a:latin typeface="Calibri"/>
              <a:ea typeface="Calibri"/>
              <a:cs typeface="Calibri"/>
            </a:endParaRPr>
          </a:p>
        </p:txBody>
      </p:sp>
      <p:sp>
        <p:nvSpPr>
          <p:cNvPr id="2" name="Slide Number Placeholder 1"/>
          <p:cNvSpPr>
            <a:spLocks noGrp="1"/>
          </p:cNvSpPr>
          <p:nvPr>
            <p:ph type="sldNum" sz="quarter" idx="12"/>
            <p:custDataLst>
              <p:tags r:id="rId3"/>
            </p:custDataLst>
          </p:nvPr>
        </p:nvSpPr>
        <p:spPr/>
        <p:txBody>
          <a:bodyPr/>
          <a:lstStyle/>
          <a:p>
            <a:fld id="{32D4B517-E49B-41B6-9DBC-23634E0F1CDC}" type="slidenum">
              <a:rPr lang="en-CA" smtClean="0"/>
              <a:pPr/>
              <a:t>8</a:t>
            </a:fld>
            <a:endParaRPr lang="en-CA"/>
          </a:p>
        </p:txBody>
      </p:sp>
    </p:spTree>
    <p:extLst>
      <p:ext uri="{BB962C8B-B14F-4D97-AF65-F5344CB8AC3E}">
        <p14:creationId xmlns:p14="http://schemas.microsoft.com/office/powerpoint/2010/main" val="1972147745"/>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custDataLst>
              <p:tags r:id="rId1"/>
            </p:custDataLst>
          </p:nvPr>
        </p:nvSpPr>
        <p:spPr/>
        <p:txBody>
          <a:bodyPr/>
          <a:lstStyle/>
          <a:p>
            <a:r>
              <a:rPr lang="fr-CA" dirty="0">
                <a:latin typeface="Calibri"/>
                <a:ea typeface="Calibri"/>
                <a:cs typeface="Calibri"/>
              </a:rPr>
              <a:t>Aperçu des principaux thèmes et enjeux</a:t>
            </a:r>
          </a:p>
        </p:txBody>
      </p:sp>
      <p:sp>
        <p:nvSpPr>
          <p:cNvPr id="5" name="Content Placeholder 4">
            <a:extLst>
              <a:ext uri="{FF2B5EF4-FFF2-40B4-BE49-F238E27FC236}">
                <a16:creationId xmlns:a16="http://schemas.microsoft.com/office/drawing/2014/main" id="{01F339B3-7BB1-4B6C-38C1-32985D49DC64}"/>
              </a:ext>
            </a:extLst>
          </p:cNvPr>
          <p:cNvSpPr>
            <a:spLocks noGrp="1"/>
          </p:cNvSpPr>
          <p:nvPr>
            <p:ph idx="10"/>
            <p:custDataLst>
              <p:tags r:id="rId2"/>
            </p:custDataLst>
          </p:nvPr>
        </p:nvSpPr>
        <p:spPr>
          <a:xfrm>
            <a:off x="1041060" y="1016732"/>
            <a:ext cx="10095440" cy="537939"/>
          </a:xfrm>
        </p:spPr>
        <p:txBody>
          <a:bodyPr vert="horz" lIns="0" tIns="0" rIns="0" bIns="0" rtlCol="0" anchor="t">
            <a:normAutofit fontScale="92500" lnSpcReduction="10000"/>
          </a:bodyPr>
          <a:lstStyle/>
          <a:p>
            <a:r>
              <a:rPr lang="fr-CA" dirty="0">
                <a:latin typeface="Calibri"/>
                <a:cs typeface="Calibri"/>
              </a:rPr>
              <a:t>Trois thèmes et sept sujets ont été identifiés pour être abordés lors du quatrième examen. Chaque thème vise un but et comporte des recommandations pour l’atteindre.</a:t>
            </a:r>
          </a:p>
          <a:p>
            <a:endParaRPr lang="en-US" dirty="0">
              <a:cs typeface="Calibri"/>
            </a:endParaRPr>
          </a:p>
        </p:txBody>
      </p:sp>
      <p:graphicFrame>
        <p:nvGraphicFramePr>
          <p:cNvPr id="7" name="Table 6">
            <a:extLst>
              <a:ext uri="{FF2B5EF4-FFF2-40B4-BE49-F238E27FC236}">
                <a16:creationId xmlns:a16="http://schemas.microsoft.com/office/drawing/2014/main" id="{DCF600D2-9FB1-A22D-5553-E889B5BDD496}"/>
              </a:ext>
            </a:extLst>
          </p:cNvPr>
          <p:cNvGraphicFramePr>
            <a:graphicFrameLocks noGrp="1"/>
          </p:cNvGraphicFramePr>
          <p:nvPr>
            <p:custDataLst>
              <p:tags r:id="rId3"/>
            </p:custDataLst>
            <p:extLst>
              <p:ext uri="{D42A27DB-BD31-4B8C-83A1-F6EECF244321}">
                <p14:modId xmlns:p14="http://schemas.microsoft.com/office/powerpoint/2010/main" val="3488715847"/>
              </p:ext>
            </p:extLst>
          </p:nvPr>
        </p:nvGraphicFramePr>
        <p:xfrm>
          <a:off x="1006096" y="1702718"/>
          <a:ext cx="9913293" cy="3232083"/>
        </p:xfrm>
        <a:graphic>
          <a:graphicData uri="http://schemas.openxmlformats.org/drawingml/2006/table">
            <a:tbl>
              <a:tblPr firstRow="1" bandRow="1">
                <a:tableStyleId>{5C22544A-7EE6-4342-B048-85BDC9FD1C3A}</a:tableStyleId>
              </a:tblPr>
              <a:tblGrid>
                <a:gridCol w="3559342">
                  <a:extLst>
                    <a:ext uri="{9D8B030D-6E8A-4147-A177-3AD203B41FA5}">
                      <a16:colId xmlns:a16="http://schemas.microsoft.com/office/drawing/2014/main" val="3768624674"/>
                    </a:ext>
                  </a:extLst>
                </a:gridCol>
                <a:gridCol w="3380740">
                  <a:extLst>
                    <a:ext uri="{9D8B030D-6E8A-4147-A177-3AD203B41FA5}">
                      <a16:colId xmlns:a16="http://schemas.microsoft.com/office/drawing/2014/main" val="1439253894"/>
                    </a:ext>
                  </a:extLst>
                </a:gridCol>
                <a:gridCol w="2973211">
                  <a:extLst>
                    <a:ext uri="{9D8B030D-6E8A-4147-A177-3AD203B41FA5}">
                      <a16:colId xmlns:a16="http://schemas.microsoft.com/office/drawing/2014/main" val="1896710534"/>
                    </a:ext>
                  </a:extLst>
                </a:gridCol>
              </a:tblGrid>
              <a:tr h="671763">
                <a:tc>
                  <a:txBody>
                    <a:bodyPr/>
                    <a:lstStyle/>
                    <a:p>
                      <a:pPr algn="ctr"/>
                      <a:r>
                        <a:rPr lang="fr-CA" dirty="0"/>
                        <a:t>Soutenir une mise en œuvre efficace</a:t>
                      </a:r>
                    </a:p>
                  </a:txBody>
                  <a:tcPr>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tcPr>
                </a:tc>
                <a:tc>
                  <a:txBody>
                    <a:bodyPr/>
                    <a:lstStyle/>
                    <a:p>
                      <a:pPr algn="ctr"/>
                      <a:r>
                        <a:rPr lang="fr-CA" dirty="0"/>
                        <a:t>Renforcer la protection des clients</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ctr"/>
                      <a:r>
                        <a:rPr lang="fr-CA" dirty="0"/>
                        <a:t>Améliorer l’évaluation des incidences</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1609189110"/>
                  </a:ext>
                </a:extLst>
              </a:tr>
              <a:tr h="1655645">
                <a:tc>
                  <a:txBody>
                    <a:bodyPr/>
                    <a:lstStyle/>
                    <a:p>
                      <a:pPr marL="285750" indent="-285750">
                        <a:buFont typeface="Arial"/>
                        <a:buChar char="•"/>
                      </a:pPr>
                      <a:r>
                        <a:rPr lang="fr-CA" sz="1800" kern="1200" noProof="0" dirty="0">
                          <a:solidFill>
                            <a:schemeClr val="dk1"/>
                          </a:solidFill>
                          <a:latin typeface="+mn-lt"/>
                          <a:ea typeface="+mn-ea"/>
                          <a:cs typeface="+mn-cs"/>
                        </a:rPr>
                        <a:t>Surveiller la mise </a:t>
                      </a:r>
                      <a:r>
                        <a:rPr lang="fr-CA" sz="1800" kern="1200" dirty="0">
                          <a:solidFill>
                            <a:schemeClr val="dk1"/>
                          </a:solidFill>
                          <a:latin typeface="+mn-lt"/>
                          <a:ea typeface="+mn-ea"/>
                          <a:cs typeface="+mn-cs"/>
                        </a:rPr>
                        <a:t>en œuvre des politiques</a:t>
                      </a:r>
                    </a:p>
                    <a:p>
                      <a:pPr marL="285750" lvl="0" indent="-285750">
                        <a:buFont typeface="Arial"/>
                        <a:buChar char="•"/>
                      </a:pPr>
                      <a:r>
                        <a:rPr lang="fr-CA" sz="1800" kern="1200" dirty="0">
                          <a:solidFill>
                            <a:schemeClr val="dk1"/>
                          </a:solidFill>
                          <a:latin typeface="+mn-lt"/>
                          <a:ea typeface="+mn-ea"/>
                          <a:cs typeface="+mn-cs"/>
                        </a:rPr>
                        <a:t>Réduire le nombre d’organisations exclues de la directive</a:t>
                      </a:r>
                    </a:p>
                    <a:p>
                      <a:pPr marL="285750" lvl="0" indent="-285750">
                        <a:buFont typeface="Arial"/>
                        <a:buChar char="•"/>
                      </a:pPr>
                      <a:r>
                        <a:rPr lang="fr-CA" dirty="0"/>
                        <a:t>Adopter une définition internationalement reconnue de l’IA</a:t>
                      </a:r>
                    </a:p>
                  </a:txBody>
                  <a:tcP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a:solidFill>
                        <a:schemeClr val="tx1"/>
                      </a:solidFill>
                    </a:lnB>
                    <a:noFill/>
                  </a:tcPr>
                </a:tc>
                <a:tc>
                  <a:txBody>
                    <a:bodyPr/>
                    <a:lstStyle/>
                    <a:p>
                      <a:pPr marL="285750" indent="-285750">
                        <a:buFont typeface="Arial"/>
                        <a:buChar char="•"/>
                      </a:pPr>
                      <a:r>
                        <a:rPr lang="fr-CA" dirty="0"/>
                        <a:t>Clarifier les obligations et améliorer l’évaluation de l’incidence des droits de la personne </a:t>
                      </a:r>
                    </a:p>
                    <a:p>
                      <a:pPr marL="285750" lvl="0" indent="-285750">
                        <a:buFont typeface="Arial"/>
                        <a:buChar char="•"/>
                      </a:pPr>
                      <a:r>
                        <a:rPr lang="fr-CA" dirty="0"/>
                        <a:t>Renforcer la protection et l’évaluation des incidences sur les </a:t>
                      </a:r>
                      <a:r>
                        <a:rPr lang="fr-FR" dirty="0"/>
                        <a:t>personnes en situation de </a:t>
                      </a:r>
                      <a:r>
                        <a:rPr lang="fr-FR"/>
                        <a:t>handicap </a:t>
                      </a:r>
                    </a:p>
                    <a:p>
                      <a:pPr marL="285750" lvl="0" indent="-285750">
                        <a:buFont typeface="Arial"/>
                        <a:buChar char="•"/>
                      </a:pPr>
                      <a:r>
                        <a:rPr lang="fr-CA"/>
                        <a:t>Identifier </a:t>
                      </a:r>
                      <a:r>
                        <a:rPr lang="fr-CA" dirty="0"/>
                        <a:t>les usages interdits</a:t>
                      </a:r>
                    </a:p>
                  </a:txBody>
                  <a:tcP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marL="285750" indent="-285750">
                        <a:buFont typeface="Arial"/>
                        <a:buChar char="•"/>
                      </a:pPr>
                      <a:r>
                        <a:rPr lang="fr-CA" dirty="0"/>
                        <a:t>Clarifier et améliorer l’EIA </a:t>
                      </a:r>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1384299511"/>
                  </a:ext>
                </a:extLst>
              </a:tr>
            </a:tbl>
          </a:graphicData>
        </a:graphic>
      </p:graphicFrame>
      <p:sp>
        <p:nvSpPr>
          <p:cNvPr id="4" name="TextBox 3">
            <a:extLst>
              <a:ext uri="{FF2B5EF4-FFF2-40B4-BE49-F238E27FC236}">
                <a16:creationId xmlns:a16="http://schemas.microsoft.com/office/drawing/2014/main" id="{CE633CC4-1515-8F80-47E1-C6F9E61C52A3}"/>
              </a:ext>
            </a:extLst>
          </p:cNvPr>
          <p:cNvSpPr txBox="1"/>
          <p:nvPr>
            <p:custDataLst>
              <p:tags r:id="rId4"/>
            </p:custDataLst>
          </p:nvPr>
        </p:nvSpPr>
        <p:spPr>
          <a:xfrm>
            <a:off x="847420" y="5155282"/>
            <a:ext cx="10230643" cy="1754326"/>
          </a:xfrm>
          <a:prstGeom prst="rect">
            <a:avLst/>
          </a:prstGeom>
          <a:noFill/>
        </p:spPr>
        <p:txBody>
          <a:bodyPr wrap="square" lIns="91440" tIns="45720" rIns="91440" bIns="45720" rtlCol="0" anchor="t">
            <a:spAutoFit/>
          </a:bodyPr>
          <a:lstStyle/>
          <a:p>
            <a:r>
              <a:rPr lang="fr-CA" sz="2000" dirty="0">
                <a:solidFill>
                  <a:srgbClr val="004D71"/>
                </a:solidFill>
                <a:latin typeface="Calibri"/>
                <a:cs typeface="Calibri"/>
              </a:rPr>
              <a:t>Outre les modifications apportées aux trois thèmes, d’autres modifications sont proposées afin d’améliorer la clarté, de réduire les redondances et de s’aligner sur d’autres instruments de politique. Toutes les modifications proposées pour la directive et l’EIA sont disponibles sur notre </a:t>
            </a:r>
            <a:r>
              <a:rPr lang="fr-CA" sz="2000" dirty="0">
                <a:solidFill>
                  <a:srgbClr val="004D71"/>
                </a:solidFill>
                <a:latin typeface="Calibri"/>
                <a:cs typeface="Calibri"/>
                <a:hlinkClick r:id="rId8"/>
              </a:rPr>
              <a:t>page GCwiki</a:t>
            </a:r>
            <a:r>
              <a:rPr lang="fr-CA" sz="2000" dirty="0">
                <a:solidFill>
                  <a:srgbClr val="004D71"/>
                </a:solidFill>
                <a:latin typeface="Calibri"/>
                <a:cs typeface="Calibri"/>
              </a:rPr>
              <a:t>.</a:t>
            </a:r>
          </a:p>
          <a:p>
            <a:endParaRPr lang="en-CA" sz="2400" dirty="0">
              <a:solidFill>
                <a:srgbClr val="004D71"/>
              </a:solidFill>
              <a:latin typeface="Calibri"/>
              <a:cs typeface="Calibri"/>
            </a:endParaRPr>
          </a:p>
        </p:txBody>
      </p:sp>
      <p:sp>
        <p:nvSpPr>
          <p:cNvPr id="2" name="Slide Number Placeholder 1"/>
          <p:cNvSpPr>
            <a:spLocks noGrp="1"/>
          </p:cNvSpPr>
          <p:nvPr>
            <p:ph type="sldNum" sz="quarter" idx="12"/>
            <p:custDataLst>
              <p:tags r:id="rId5"/>
            </p:custDataLst>
          </p:nvPr>
        </p:nvSpPr>
        <p:spPr/>
        <p:txBody>
          <a:bodyPr/>
          <a:lstStyle/>
          <a:p>
            <a:fld id="{32D4B517-E49B-41B6-9DBC-23634E0F1CDC}" type="slidenum">
              <a:rPr lang="en-CA" smtClean="0"/>
              <a:pPr/>
              <a:t>9</a:t>
            </a:fld>
            <a:endParaRPr lang="en-CA" dirty="0"/>
          </a:p>
        </p:txBody>
      </p:sp>
    </p:spTree>
    <p:extLst>
      <p:ext uri="{BB962C8B-B14F-4D97-AF65-F5344CB8AC3E}">
        <p14:creationId xmlns:p14="http://schemas.microsoft.com/office/powerpoint/2010/main" val="3096447627"/>
      </p:ext>
    </p:extLst>
  </p:cSld>
  <p:clrMapOvr>
    <a:masterClrMapping/>
  </p:clrMapOvr>
  <p:transition spd="slow">
    <p:push dir="u"/>
  </p:transition>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3"/>
</p:tagLst>
</file>

<file path=ppt/tags/tag11.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2"/>
</p:tagLst>
</file>

<file path=ppt/tags/tag13.xml><?xml version="1.0" encoding="utf-8"?>
<p:tagLst xmlns:a="http://schemas.openxmlformats.org/drawingml/2006/main" xmlns:r="http://schemas.openxmlformats.org/officeDocument/2006/relationships" xmlns:p="http://schemas.openxmlformats.org/presentationml/2006/main">
  <p:tag name="NUM" val="3"/>
</p:tagLst>
</file>

<file path=ppt/tags/tag14.xml><?xml version="1.0" encoding="utf-8"?>
<p:tagLst xmlns:a="http://schemas.openxmlformats.org/drawingml/2006/main" xmlns:r="http://schemas.openxmlformats.org/officeDocument/2006/relationships" xmlns:p="http://schemas.openxmlformats.org/presentationml/2006/main">
  <p:tag name="NUM" val="15"/>
</p:tagLst>
</file>

<file path=ppt/tags/tag15.xml><?xml version="1.0" encoding="utf-8"?>
<p:tagLst xmlns:a="http://schemas.openxmlformats.org/drawingml/2006/main" xmlns:r="http://schemas.openxmlformats.org/officeDocument/2006/relationships" xmlns:p="http://schemas.openxmlformats.org/presentationml/2006/main">
  <p:tag name="NUM" val="14"/>
</p:tagLst>
</file>

<file path=ppt/tags/tag16.xml><?xml version="1.0" encoding="utf-8"?>
<p:tagLst xmlns:a="http://schemas.openxmlformats.org/drawingml/2006/main" xmlns:r="http://schemas.openxmlformats.org/officeDocument/2006/relationships" xmlns:p="http://schemas.openxmlformats.org/presentationml/2006/main">
  <p:tag name="ENGAGECOLOR" val="{&quot;FillColor&quot;:{&quot;ColorIndex&quot;:1,&quot;ColorModifier&quot;:0,&quot;BrightnessModifier&quot;:0}}"/>
  <p:tag name="NUM" val="2"/>
</p:tagLst>
</file>

<file path=ppt/tags/tag17.xml><?xml version="1.0" encoding="utf-8"?>
<p:tagLst xmlns:a="http://schemas.openxmlformats.org/drawingml/2006/main" xmlns:r="http://schemas.openxmlformats.org/officeDocument/2006/relationships" xmlns:p="http://schemas.openxmlformats.org/presentationml/2006/main">
  <p:tag name="NUM" val="10"/>
</p:tagLst>
</file>

<file path=ppt/tags/tag18.xml><?xml version="1.0" encoding="utf-8"?>
<p:tagLst xmlns:a="http://schemas.openxmlformats.org/drawingml/2006/main" xmlns:r="http://schemas.openxmlformats.org/officeDocument/2006/relationships" xmlns:p="http://schemas.openxmlformats.org/presentationml/2006/main">
  <p:tag name="NUM" val="3"/>
</p:tagLst>
</file>

<file path=ppt/tags/tag19.xml><?xml version="1.0" encoding="utf-8"?>
<p:tagLst xmlns:a="http://schemas.openxmlformats.org/drawingml/2006/main" xmlns:r="http://schemas.openxmlformats.org/officeDocument/2006/relationships" xmlns:p="http://schemas.openxmlformats.org/presentationml/2006/main">
  <p:tag name="ENGAGECOLOR" val="{&quot;FillColor&quot;:{&quot;ColorIndex&quot;:1,&quot;ColorModifier&quot;:0,&quot;BrightnessModifier&quot;:0}}"/>
  <p:tag name="NUM" val="4"/>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11"/>
</p:tagLst>
</file>

<file path=ppt/tags/tag21.xml><?xml version="1.0" encoding="utf-8"?>
<p:tagLst xmlns:a="http://schemas.openxmlformats.org/drawingml/2006/main" xmlns:r="http://schemas.openxmlformats.org/officeDocument/2006/relationships" xmlns:p="http://schemas.openxmlformats.org/presentationml/2006/main">
  <p:tag name="NUM" val="5"/>
</p:tagLst>
</file>

<file path=ppt/tags/tag22.xml><?xml version="1.0" encoding="utf-8"?>
<p:tagLst xmlns:a="http://schemas.openxmlformats.org/drawingml/2006/main" xmlns:r="http://schemas.openxmlformats.org/officeDocument/2006/relationships" xmlns:p="http://schemas.openxmlformats.org/presentationml/2006/main">
  <p:tag name="ENGAGECOLOR" val="{&quot;FillColor&quot;:{&quot;ColorIndex&quot;:1,&quot;ColorModifier&quot;:0,&quot;BrightnessModifier&quot;:0}}"/>
  <p:tag name="NUM" val="6"/>
</p:tagLst>
</file>

<file path=ppt/tags/tag23.xml><?xml version="1.0" encoding="utf-8"?>
<p:tagLst xmlns:a="http://schemas.openxmlformats.org/drawingml/2006/main" xmlns:r="http://schemas.openxmlformats.org/officeDocument/2006/relationships" xmlns:p="http://schemas.openxmlformats.org/presentationml/2006/main">
  <p:tag name="NUM" val="12"/>
</p:tagLst>
</file>

<file path=ppt/tags/tag24.xml><?xml version="1.0" encoding="utf-8"?>
<p:tagLst xmlns:a="http://schemas.openxmlformats.org/drawingml/2006/main" xmlns:r="http://schemas.openxmlformats.org/officeDocument/2006/relationships" xmlns:p="http://schemas.openxmlformats.org/presentationml/2006/main">
  <p:tag name="NUM" val="7"/>
</p:tagLst>
</file>

<file path=ppt/tags/tag25.xml><?xml version="1.0" encoding="utf-8"?>
<p:tagLst xmlns:a="http://schemas.openxmlformats.org/drawingml/2006/main" xmlns:r="http://schemas.openxmlformats.org/officeDocument/2006/relationships" xmlns:p="http://schemas.openxmlformats.org/presentationml/2006/main">
  <p:tag name="ENGAGECOLOR" val="{&quot;FillColor&quot;:{&quot;ColorIndex&quot;:1,&quot;ColorModifier&quot;:0,&quot;BrightnessModifier&quot;:0}}"/>
  <p:tag name="NUM" val="8"/>
</p:tagLst>
</file>

<file path=ppt/tags/tag26.xml><?xml version="1.0" encoding="utf-8"?>
<p:tagLst xmlns:a="http://schemas.openxmlformats.org/drawingml/2006/main" xmlns:r="http://schemas.openxmlformats.org/officeDocument/2006/relationships" xmlns:p="http://schemas.openxmlformats.org/presentationml/2006/main">
  <p:tag name="NUM" val="13"/>
</p:tagLst>
</file>

<file path=ppt/tags/tag27.xml><?xml version="1.0" encoding="utf-8"?>
<p:tagLst xmlns:a="http://schemas.openxmlformats.org/drawingml/2006/main" xmlns:r="http://schemas.openxmlformats.org/officeDocument/2006/relationships" xmlns:p="http://schemas.openxmlformats.org/presentationml/2006/main">
  <p:tag name="NUM" val="9"/>
</p:tagLst>
</file>

<file path=ppt/tags/tag28.xml><?xml version="1.0" encoding="utf-8"?>
<p:tagLst xmlns:a="http://schemas.openxmlformats.org/drawingml/2006/main" xmlns:r="http://schemas.openxmlformats.org/officeDocument/2006/relationships" xmlns:p="http://schemas.openxmlformats.org/presentationml/2006/main">
  <p:tag name="NUM" val="1"/>
</p:tagLst>
</file>

<file path=ppt/tags/tag29.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30.xml><?xml version="1.0" encoding="utf-8"?>
<p:tagLst xmlns:a="http://schemas.openxmlformats.org/drawingml/2006/main" xmlns:r="http://schemas.openxmlformats.org/officeDocument/2006/relationships" xmlns:p="http://schemas.openxmlformats.org/presentationml/2006/main">
  <p:tag name="NUM" val="4"/>
</p:tagLst>
</file>

<file path=ppt/tags/tag31.xml><?xml version="1.0" encoding="utf-8"?>
<p:tagLst xmlns:a="http://schemas.openxmlformats.org/drawingml/2006/main" xmlns:r="http://schemas.openxmlformats.org/officeDocument/2006/relationships" xmlns:p="http://schemas.openxmlformats.org/presentationml/2006/main">
  <p:tag name="ENGAGECOLOR" val="{&quot;FillColor&quot;:{&quot;ColorIndex&quot;:1,&quot;ColorModifier&quot;:0,&quot;BrightnessModifier&quot;:0},&quot;OutlineColor&quot;:{&quot;ColorIndex&quot;:1,&quot;ColorModifier&quot;:0,&quot;BrightnessModifier&quot;:0}}"/>
</p:tagLst>
</file>

<file path=ppt/tags/tag32.xml><?xml version="1.0" encoding="utf-8"?>
<p:tagLst xmlns:a="http://schemas.openxmlformats.org/drawingml/2006/main" xmlns:r="http://schemas.openxmlformats.org/officeDocument/2006/relationships" xmlns:p="http://schemas.openxmlformats.org/presentationml/2006/main">
  <p:tag name="ENGAGECOLOR" val="{&quot;OutlineColor&quot;:{&quot;ColorIndex&quot;:1,&quot;ColorModifier&quot;:0,&quot;BrightnessModifier&quot;:0}}"/>
</p:tagLst>
</file>

<file path=ppt/tags/tag33.xml><?xml version="1.0" encoding="utf-8"?>
<p:tagLst xmlns:a="http://schemas.openxmlformats.org/drawingml/2006/main" xmlns:r="http://schemas.openxmlformats.org/officeDocument/2006/relationships" xmlns:p="http://schemas.openxmlformats.org/presentationml/2006/main">
  <p:tag name="ENGAGECOLOR" val="{&quot;FillColor&quot;:{&quot;ColorIndex&quot;:1,&quot;ColorModifier&quot;:0,&quot;BrightnessModifier&quot;:0},&quot;OutlineColor&quot;:{&quot;ColorIndex&quot;:1,&quot;ColorModifier&quot;:0,&quot;BrightnessModifier&quot;:0}}"/>
</p:tagLst>
</file>

<file path=ppt/tags/tag34.xml><?xml version="1.0" encoding="utf-8"?>
<p:tagLst xmlns:a="http://schemas.openxmlformats.org/drawingml/2006/main" xmlns:r="http://schemas.openxmlformats.org/officeDocument/2006/relationships" xmlns:p="http://schemas.openxmlformats.org/presentationml/2006/main">
  <p:tag name="ENGAGECOLOR" val="{&quot;OutlineColor&quot;:{&quot;ColorIndex&quot;:1,&quot;ColorModifier&quot;:0,&quot;BrightnessModifier&quot;:0}}"/>
</p:tagLst>
</file>

<file path=ppt/tags/tag35.xml><?xml version="1.0" encoding="utf-8"?>
<p:tagLst xmlns:a="http://schemas.openxmlformats.org/drawingml/2006/main" xmlns:r="http://schemas.openxmlformats.org/officeDocument/2006/relationships" xmlns:p="http://schemas.openxmlformats.org/presentationml/2006/main">
  <p:tag name="ENGAGECOLOR" val="{&quot;FillColor&quot;:{&quot;ColorIndex&quot;:1,&quot;ColorModifier&quot;:0,&quot;BrightnessModifier&quot;:0},&quot;OutlineColor&quot;:{&quot;ColorIndex&quot;:1,&quot;ColorModifier&quot;:0,&quot;BrightnessModifier&quot;:0}}"/>
</p:tagLst>
</file>

<file path=ppt/tags/tag36.xml><?xml version="1.0" encoding="utf-8"?>
<p:tagLst xmlns:a="http://schemas.openxmlformats.org/drawingml/2006/main" xmlns:r="http://schemas.openxmlformats.org/officeDocument/2006/relationships" xmlns:p="http://schemas.openxmlformats.org/presentationml/2006/main">
  <p:tag name="ENGAGECOLOR" val="{&quot;OutlineColor&quot;:{&quot;ColorIndex&quot;:1,&quot;ColorModifier&quot;:0,&quot;BrightnessModifier&quot;:0}}"/>
</p:tagLst>
</file>

<file path=ppt/tags/tag37.xml><?xml version="1.0" encoding="utf-8"?>
<p:tagLst xmlns:a="http://schemas.openxmlformats.org/drawingml/2006/main" xmlns:r="http://schemas.openxmlformats.org/officeDocument/2006/relationships" xmlns:p="http://schemas.openxmlformats.org/presentationml/2006/main">
  <p:tag name="ENGAGECOLOR" val="{&quot;FillColor&quot;:{&quot;ColorIndex&quot;:1,&quot;ColorModifier&quot;:0,&quot;BrightnessModifier&quot;:0},&quot;OutlineColor&quot;:{&quot;ColorIndex&quot;:1,&quot;ColorModifier&quot;:0,&quot;BrightnessModifier&quot;:0}}"/>
  <p:tag name="NUM" val="5"/>
</p:tagLst>
</file>

<file path=ppt/tags/tag38.xml><?xml version="1.0" encoding="utf-8"?>
<p:tagLst xmlns:a="http://schemas.openxmlformats.org/drawingml/2006/main" xmlns:r="http://schemas.openxmlformats.org/officeDocument/2006/relationships" xmlns:p="http://schemas.openxmlformats.org/presentationml/2006/main">
  <p:tag name="ENGAGECOLOR" val="{&quot;OutlineColor&quot;:{&quot;ColorIndex&quot;:1,&quot;ColorModifier&quot;:0,&quot;BrightnessModifier&quot;:0}}"/>
  <p:tag name="NUM" val="6"/>
</p:tagLst>
</file>

<file path=ppt/tags/tag39.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40.xml><?xml version="1.0" encoding="utf-8"?>
<p:tagLst xmlns:a="http://schemas.openxmlformats.org/drawingml/2006/main" xmlns:r="http://schemas.openxmlformats.org/officeDocument/2006/relationships" xmlns:p="http://schemas.openxmlformats.org/presentationml/2006/main">
  <p:tag name="NUM" val="1"/>
</p:tagLst>
</file>

<file path=ppt/tags/tag41.xml><?xml version="1.0" encoding="utf-8"?>
<p:tagLst xmlns:a="http://schemas.openxmlformats.org/drawingml/2006/main" xmlns:r="http://schemas.openxmlformats.org/officeDocument/2006/relationships" xmlns:p="http://schemas.openxmlformats.org/presentationml/2006/main">
  <p:tag name="NUM" val="2"/>
</p:tagLst>
</file>

<file path=ppt/tags/tag42.xml><?xml version="1.0" encoding="utf-8"?>
<p:tagLst xmlns:a="http://schemas.openxmlformats.org/drawingml/2006/main" xmlns:r="http://schemas.openxmlformats.org/officeDocument/2006/relationships" xmlns:p="http://schemas.openxmlformats.org/presentationml/2006/main">
  <p:tag name="NUM" val="3"/>
</p:tagLst>
</file>

<file path=ppt/tags/tag43.xml><?xml version="1.0" encoding="utf-8"?>
<p:tagLst xmlns:a="http://schemas.openxmlformats.org/drawingml/2006/main" xmlns:r="http://schemas.openxmlformats.org/officeDocument/2006/relationships" xmlns:p="http://schemas.openxmlformats.org/presentationml/2006/main">
  <p:tag name="NUM" val="1"/>
</p:tagLst>
</file>

<file path=ppt/tags/tag44.xml><?xml version="1.0" encoding="utf-8"?>
<p:tagLst xmlns:a="http://schemas.openxmlformats.org/drawingml/2006/main" xmlns:r="http://schemas.openxmlformats.org/officeDocument/2006/relationships" xmlns:p="http://schemas.openxmlformats.org/presentationml/2006/main">
  <p:tag name="NUM" val="2"/>
</p:tagLst>
</file>

<file path=ppt/tags/tag45.xml><?xml version="1.0" encoding="utf-8"?>
<p:tagLst xmlns:a="http://schemas.openxmlformats.org/drawingml/2006/main" xmlns:r="http://schemas.openxmlformats.org/officeDocument/2006/relationships" xmlns:p="http://schemas.openxmlformats.org/presentationml/2006/main">
  <p:tag name="NUM" val="3"/>
</p:tagLst>
</file>

<file path=ppt/tags/tag46.xml><?xml version="1.0" encoding="utf-8"?>
<p:tagLst xmlns:a="http://schemas.openxmlformats.org/drawingml/2006/main" xmlns:r="http://schemas.openxmlformats.org/officeDocument/2006/relationships" xmlns:p="http://schemas.openxmlformats.org/presentationml/2006/main">
  <p:tag name="NUM" val="4"/>
</p:tagLst>
</file>

<file path=ppt/tags/tag47.xml><?xml version="1.0" encoding="utf-8"?>
<p:tagLst xmlns:a="http://schemas.openxmlformats.org/drawingml/2006/main" xmlns:r="http://schemas.openxmlformats.org/officeDocument/2006/relationships" xmlns:p="http://schemas.openxmlformats.org/presentationml/2006/main">
  <p:tag name="NUM" val="5"/>
</p:tagLst>
</file>

<file path=ppt/tags/tag48.xml><?xml version="1.0" encoding="utf-8"?>
<p:tagLst xmlns:a="http://schemas.openxmlformats.org/drawingml/2006/main" xmlns:r="http://schemas.openxmlformats.org/officeDocument/2006/relationships" xmlns:p="http://schemas.openxmlformats.org/presentationml/2006/main">
  <p:tag name="NUM" val="1"/>
</p:tagLst>
</file>

<file path=ppt/tags/tag49.xml><?xml version="1.0" encoding="utf-8"?>
<p:tagLst xmlns:a="http://schemas.openxmlformats.org/drawingml/2006/main" xmlns:r="http://schemas.openxmlformats.org/officeDocument/2006/relationships" xmlns:p="http://schemas.openxmlformats.org/presentationml/2006/main">
  <p:tag name="NUM" val="4"/>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50.xml><?xml version="1.0" encoding="utf-8"?>
<p:tagLst xmlns:a="http://schemas.openxmlformats.org/drawingml/2006/main" xmlns:r="http://schemas.openxmlformats.org/officeDocument/2006/relationships" xmlns:p="http://schemas.openxmlformats.org/presentationml/2006/main">
  <p:tag name="NUM" val="1"/>
</p:tagLst>
</file>

<file path=ppt/tags/tag51.xml><?xml version="1.0" encoding="utf-8"?>
<p:tagLst xmlns:a="http://schemas.openxmlformats.org/drawingml/2006/main" xmlns:r="http://schemas.openxmlformats.org/officeDocument/2006/relationships" xmlns:p="http://schemas.openxmlformats.org/presentationml/2006/main">
  <p:tag name="NUM" val="2"/>
</p:tagLst>
</file>

<file path=ppt/tags/tag52.xml><?xml version="1.0" encoding="utf-8"?>
<p:tagLst xmlns:a="http://schemas.openxmlformats.org/drawingml/2006/main" xmlns:r="http://schemas.openxmlformats.org/officeDocument/2006/relationships" xmlns:p="http://schemas.openxmlformats.org/presentationml/2006/main">
  <p:tag name="NUM" val="3"/>
</p:tagLst>
</file>

<file path=ppt/tags/tag53.xml><?xml version="1.0" encoding="utf-8"?>
<p:tagLst xmlns:a="http://schemas.openxmlformats.org/drawingml/2006/main" xmlns:r="http://schemas.openxmlformats.org/officeDocument/2006/relationships" xmlns:p="http://schemas.openxmlformats.org/presentationml/2006/main">
  <p:tag name="NUM" val="1"/>
</p:tagLst>
</file>

<file path=ppt/tags/tag54.xml><?xml version="1.0" encoding="utf-8"?>
<p:tagLst xmlns:a="http://schemas.openxmlformats.org/drawingml/2006/main" xmlns:r="http://schemas.openxmlformats.org/officeDocument/2006/relationships" xmlns:p="http://schemas.openxmlformats.org/presentationml/2006/main">
  <p:tag name="NUM" val="2"/>
</p:tagLst>
</file>

<file path=ppt/tags/tag55.xml><?xml version="1.0" encoding="utf-8"?>
<p:tagLst xmlns:a="http://schemas.openxmlformats.org/drawingml/2006/main" xmlns:r="http://schemas.openxmlformats.org/officeDocument/2006/relationships" xmlns:p="http://schemas.openxmlformats.org/presentationml/2006/main">
  <p:tag name="NUM" val="3"/>
</p:tagLst>
</file>

<file path=ppt/tags/tag56.xml><?xml version="1.0" encoding="utf-8"?>
<p:tagLst xmlns:a="http://schemas.openxmlformats.org/drawingml/2006/main" xmlns:r="http://schemas.openxmlformats.org/officeDocument/2006/relationships" xmlns:p="http://schemas.openxmlformats.org/presentationml/2006/main">
  <p:tag name="NUM" val="1"/>
</p:tagLst>
</file>

<file path=ppt/tags/tag57.xml><?xml version="1.0" encoding="utf-8"?>
<p:tagLst xmlns:a="http://schemas.openxmlformats.org/drawingml/2006/main" xmlns:r="http://schemas.openxmlformats.org/officeDocument/2006/relationships" xmlns:p="http://schemas.openxmlformats.org/presentationml/2006/main">
  <p:tag name="NUM" val="2"/>
</p:tagLst>
</file>

<file path=ppt/tags/tag58.xml><?xml version="1.0" encoding="utf-8"?>
<p:tagLst xmlns:a="http://schemas.openxmlformats.org/drawingml/2006/main" xmlns:r="http://schemas.openxmlformats.org/officeDocument/2006/relationships" xmlns:p="http://schemas.openxmlformats.org/presentationml/2006/main">
  <p:tag name="NUM" val="5"/>
</p:tagLst>
</file>

<file path=ppt/tags/tag59.xml><?xml version="1.0" encoding="utf-8"?>
<p:tagLst xmlns:a="http://schemas.openxmlformats.org/drawingml/2006/main" xmlns:r="http://schemas.openxmlformats.org/officeDocument/2006/relationships" xmlns:p="http://schemas.openxmlformats.org/presentationml/2006/main">
  <p:tag name="NUM" val="3"/>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60.xml><?xml version="1.0" encoding="utf-8"?>
<p:tagLst xmlns:a="http://schemas.openxmlformats.org/drawingml/2006/main" xmlns:r="http://schemas.openxmlformats.org/officeDocument/2006/relationships" xmlns:p="http://schemas.openxmlformats.org/presentationml/2006/main">
  <p:tag name="NUM" val="1"/>
</p:tagLst>
</file>

<file path=ppt/tags/tag61.xml><?xml version="1.0" encoding="utf-8"?>
<p:tagLst xmlns:a="http://schemas.openxmlformats.org/drawingml/2006/main" xmlns:r="http://schemas.openxmlformats.org/officeDocument/2006/relationships" xmlns:p="http://schemas.openxmlformats.org/presentationml/2006/main">
  <p:tag name="NUM" val="2"/>
</p:tagLst>
</file>

<file path=ppt/tags/tag62.xml><?xml version="1.0" encoding="utf-8"?>
<p:tagLst xmlns:a="http://schemas.openxmlformats.org/drawingml/2006/main" xmlns:r="http://schemas.openxmlformats.org/officeDocument/2006/relationships" xmlns:p="http://schemas.openxmlformats.org/presentationml/2006/main">
  <p:tag name="NUM" val="3"/>
</p:tagLst>
</file>

<file path=ppt/tags/tag7.xml><?xml version="1.0" encoding="utf-8"?>
<p:tagLst xmlns:a="http://schemas.openxmlformats.org/drawingml/2006/main" xmlns:r="http://schemas.openxmlformats.org/officeDocument/2006/relationships" xmlns:p="http://schemas.openxmlformats.org/presentationml/2006/main">
  <p:tag name="NUM" val="3"/>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98a1368e-d07b-4654-8962-d7870efb807b">
      <Terms xmlns="http://schemas.microsoft.com/office/infopath/2007/PartnerControls"/>
    </lcf76f155ced4ddcb4097134ff3c332f>
    <TaxCatchAll xmlns="83aa663b-4b8a-469d-b5ee-90eaa0e315d8" xsi:nil="true"/>
    <Reportingmonth xmlns="98a1368e-d07b-4654-8962-d7870efb807b" xsi:nil="true"/>
    <IconOverlay xmlns="http://schemas.microsoft.com/sharepoint/v4" xsi:nil="true"/>
    <_Flow_SignoffStatus xmlns="98a1368e-d07b-4654-8962-d7870efb807b" xsi:nil="true"/>
    <Frenchversion xmlns="98a1368e-d07b-4654-8962-d7870efb807b">false</Frenchversion>
    <Infosourceduedate xmlns="98a1368e-d07b-4654-8962-d7870efb807b" xsi:nil="true"/>
    <Status xmlns="98a1368e-d07b-4654-8962-d7870efb807b" xsi:nil="true"/>
    <_dlc_DocId xmlns="83aa663b-4b8a-469d-b5ee-90eaa0e315d8">4RWRPJAYJ72E-25897711-146286</_dlc_DocId>
    <_dlc_DocIdUrl xmlns="83aa663b-4b8a-469d-b5ee-90eaa0e315d8">
      <Url>https://056gc.sharepoint.com/sites/OCIO-DDP-_BDPI-SDPN/_layouts/15/DocIdRedir.aspx?ID=4RWRPJAYJ72E-25897711-146286</Url>
      <Description>4RWRPJAYJ72E-25897711-146286</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5C2A7348FF32FD4983FEBC65875BD8E7" ma:contentTypeVersion="24" ma:contentTypeDescription="Create a new document." ma:contentTypeScope="" ma:versionID="063e69eca421d0d5c27703ce8a84c2c2">
  <xsd:schema xmlns:xsd="http://www.w3.org/2001/XMLSchema" xmlns:xs="http://www.w3.org/2001/XMLSchema" xmlns:p="http://schemas.microsoft.com/office/2006/metadata/properties" xmlns:ns1="http://schemas.microsoft.com/sharepoint/v3" xmlns:ns2="83aa663b-4b8a-469d-b5ee-90eaa0e315d8" xmlns:ns3="98a1368e-d07b-4654-8962-d7870efb807b" xmlns:ns4="http://schemas.microsoft.com/sharepoint/v4" targetNamespace="http://schemas.microsoft.com/office/2006/metadata/properties" ma:root="true" ma:fieldsID="736bacde8e351dc8accc32572ac1ada0" ns1:_="" ns2:_="" ns3:_="" ns4:_="">
    <xsd:import namespace="http://schemas.microsoft.com/sharepoint/v3"/>
    <xsd:import namespace="83aa663b-4b8a-469d-b5ee-90eaa0e315d8"/>
    <xsd:import namespace="98a1368e-d07b-4654-8962-d7870efb807b"/>
    <xsd:import namespace="http://schemas.microsoft.com/sharepoint/v4"/>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SearchProperties" minOccurs="0"/>
                <xsd:element ref="ns3:MediaServiceObjectDetectorVersions" minOccurs="0"/>
                <xsd:element ref="ns3:MediaServiceDateTaken" minOccurs="0"/>
                <xsd:element ref="ns3:MediaServiceGenerationTime" minOccurs="0"/>
                <xsd:element ref="ns3:MediaServiceEventHashCode" minOccurs="0"/>
                <xsd:element ref="ns3:MediaLengthInSeconds" minOccurs="0"/>
                <xsd:element ref="ns2:SharedWithUsers" minOccurs="0"/>
                <xsd:element ref="ns2:SharedWithDetails" minOccurs="0"/>
                <xsd:element ref="ns3:lcf76f155ced4ddcb4097134ff3c332f" minOccurs="0"/>
                <xsd:element ref="ns2:TaxCatchAll" minOccurs="0"/>
                <xsd:element ref="ns3:MediaServiceOCR" minOccurs="0"/>
                <xsd:element ref="ns3:MediaServiceLocation" minOccurs="0"/>
                <xsd:element ref="ns3:_Flow_SignoffStatus" minOccurs="0"/>
                <xsd:element ref="ns3:Status" minOccurs="0"/>
                <xsd:element ref="ns3:Reportingmonth" minOccurs="0"/>
                <xsd:element ref="ns4:IconOverlay" minOccurs="0"/>
                <xsd:element ref="ns1:_vti_ItemDeclaredRecord" minOccurs="0"/>
                <xsd:element ref="ns1:_vti_ItemHoldRecordStatus" minOccurs="0"/>
                <xsd:element ref="ns3:Frenchversion" minOccurs="0"/>
                <xsd:element ref="ns3:Infosourcedue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vti_ItemDeclaredRecord" ma:index="30" nillable="true" ma:displayName="Declared Record" ma:hidden="true" ma:internalName="_vti_ItemDeclaredRecord" ma:readOnly="true">
      <xsd:simpleType>
        <xsd:restriction base="dms:DateTime"/>
      </xsd:simpleType>
    </xsd:element>
    <xsd:element name="_vti_ItemHoldRecordStatus" ma:index="31" nillable="true" ma:displayName="Hold and Record Status" ma:decimals="0" ma:description="" ma:hidden="true" ma:indexed="true" ma:internalName="_vti_ItemHoldRecordStatu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3aa663b-4b8a-469d-b5ee-90eaa0e315d8"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dexed="true"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c017eb2-65c3-4c7c-bb0f-e7e8039ce12a}" ma:internalName="TaxCatchAll" ma:showField="CatchAllData" ma:web="83aa663b-4b8a-469d-b5ee-90eaa0e315d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98a1368e-d07b-4654-8962-d7870efb807b"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bf3204f-aabd-4e28-9088-5d29a8bcebff" ma:termSetId="09814cd3-568e-fe90-9814-8d621ff8fb84" ma:anchorId="fba54fb3-c3e1-fe81-a776-ca4b69148c4d" ma:open="true" ma:isKeyword="false">
      <xsd:complexType>
        <xsd:sequence>
          <xsd:element ref="pc:Terms" minOccurs="0" maxOccurs="1"/>
        </xsd:sequence>
      </xsd:complexType>
    </xsd:element>
    <xsd:element name="MediaServiceOCR" ma:index="24" nillable="true" ma:displayName="Extracted Text" ma:internalName="MediaServiceOCR" ma:readOnly="true">
      <xsd:simpleType>
        <xsd:restriction base="dms:Note">
          <xsd:maxLength value="255"/>
        </xsd:restriction>
      </xsd:simpleType>
    </xsd:element>
    <xsd:element name="MediaServiceLocation" ma:index="25" nillable="true" ma:displayName="Location" ma:description="" ma:indexed="true" ma:internalName="MediaServiceLocation" ma:readOnly="true">
      <xsd:simpleType>
        <xsd:restriction base="dms:Text"/>
      </xsd:simpleType>
    </xsd:element>
    <xsd:element name="_Flow_SignoffStatus" ma:index="26" nillable="true" ma:displayName="Sign-off status" ma:internalName="Sign_x002d_off_x0020_status">
      <xsd:simpleType>
        <xsd:restriction base="dms:Text"/>
      </xsd:simpleType>
    </xsd:element>
    <xsd:element name="Status" ma:index="27" nillable="true" ma:displayName="Status" ma:format="Dropdown" ma:internalName="Status">
      <xsd:simpleType>
        <xsd:restriction base="dms:Choice">
          <xsd:enumeration value="Working Copy"/>
          <xsd:enumeration value="Final"/>
          <xsd:enumeration value="Draft"/>
        </xsd:restriction>
      </xsd:simpleType>
    </xsd:element>
    <xsd:element name="Reportingmonth" ma:index="28" nillable="true" ma:displayName="Reporting month(s)" ma:description="Reporting period or periods under discussion in this document, e.g. &quot;May 2024&quot;, or &quot;April-May 2024&quot;" ma:format="Dropdown" ma:internalName="Reportingmonth">
      <xsd:simpleType>
        <xsd:restriction base="dms:Text">
          <xsd:maxLength value="255"/>
        </xsd:restriction>
      </xsd:simpleType>
    </xsd:element>
    <xsd:element name="Frenchversion" ma:index="32" nillable="true" ma:displayName="French version" ma:default="0" ma:format="Dropdown" ma:internalName="Frenchversion">
      <xsd:simpleType>
        <xsd:restriction base="dms:Boolean"/>
      </xsd:simpleType>
    </xsd:element>
    <xsd:element name="Infosourceduedate" ma:index="33" nillable="true" ma:displayName="Info source due date" ma:description="For documents discussing or following up on Info Source updates that were due on a particular date" ma:format="Dropdown" ma:internalName="Infosourceduedat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9"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48083CB-BA8C-453B-81D5-F04DCF467184}">
  <ds:schemaRefs>
    <ds:schemaRef ds:uri="http://schemas.microsoft.com/office/2006/documentManagement/types"/>
    <ds:schemaRef ds:uri="http://schemas.microsoft.com/sharepoint/v4"/>
    <ds:schemaRef ds:uri="http://purl.org/dc/dcmitype/"/>
    <ds:schemaRef ds:uri="http://schemas.microsoft.com/office/infopath/2007/PartnerControls"/>
    <ds:schemaRef ds:uri="http://www.w3.org/XML/1998/namespace"/>
    <ds:schemaRef ds:uri="http://purl.org/dc/terms/"/>
    <ds:schemaRef ds:uri="http://schemas.microsoft.com/office/2006/metadata/properties"/>
    <ds:schemaRef ds:uri="http://schemas.openxmlformats.org/package/2006/metadata/core-properties"/>
    <ds:schemaRef ds:uri="98a1368e-d07b-4654-8962-d7870efb807b"/>
    <ds:schemaRef ds:uri="83aa663b-4b8a-469d-b5ee-90eaa0e315d8"/>
    <ds:schemaRef ds:uri="http://schemas.microsoft.com/sharepoint/v3"/>
    <ds:schemaRef ds:uri="http://purl.org/dc/elements/1.1/"/>
  </ds:schemaRefs>
</ds:datastoreItem>
</file>

<file path=customXml/itemProps2.xml><?xml version="1.0" encoding="utf-8"?>
<ds:datastoreItem xmlns:ds="http://schemas.openxmlformats.org/officeDocument/2006/customXml" ds:itemID="{4F24C132-3659-4DB9-8825-98CF8369FA4C}">
  <ds:schemaRefs>
    <ds:schemaRef ds:uri="http://schemas.microsoft.com/sharepoint/v3/contenttype/forms"/>
  </ds:schemaRefs>
</ds:datastoreItem>
</file>

<file path=customXml/itemProps3.xml><?xml version="1.0" encoding="utf-8"?>
<ds:datastoreItem xmlns:ds="http://schemas.openxmlformats.org/officeDocument/2006/customXml" ds:itemID="{45E0DF94-BE6E-4AE6-838E-DF56186F608E}">
  <ds:schemaRefs>
    <ds:schemaRef ds:uri="http://schemas.microsoft.com/sharepoint/events"/>
  </ds:schemaRefs>
</ds:datastoreItem>
</file>

<file path=customXml/itemProps4.xml><?xml version="1.0" encoding="utf-8"?>
<ds:datastoreItem xmlns:ds="http://schemas.openxmlformats.org/officeDocument/2006/customXml" ds:itemID="{D8EE53CC-B1F6-4536-9845-2AD827BE3CB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3aa663b-4b8a-469d-b5ee-90eaa0e315d8"/>
    <ds:schemaRef ds:uri="98a1368e-d07b-4654-8962-d7870efb807b"/>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503</TotalTime>
  <Words>2157</Words>
  <Application>Microsoft Office PowerPoint</Application>
  <PresentationFormat>Widescreen</PresentationFormat>
  <Paragraphs>255</Paragraphs>
  <Slides>17</Slides>
  <Notes>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Quatrième examen de la Directive sur la prise de décisions automatisée</vt:lpstr>
      <vt:lpstr>Objet</vt:lpstr>
      <vt:lpstr>Contexte </vt:lpstr>
      <vt:lpstr>Directive sur la prise de décisions automatisée</vt:lpstr>
      <vt:lpstr>Aperçu de la Directive sur la prise de décisions automatisée </vt:lpstr>
      <vt:lpstr>Évaluation de l’incidence algorithmique (EIA)</vt:lpstr>
      <vt:lpstr>Examen à ce jour</vt:lpstr>
      <vt:lpstr>Résultats escomptés du quatrième examen</vt:lpstr>
      <vt:lpstr>Aperçu des principaux thèmes et enjeux</vt:lpstr>
      <vt:lpstr>Soutenir une mise en œuvre efficace</vt:lpstr>
      <vt:lpstr>Renforcer la protection des clients</vt:lpstr>
      <vt:lpstr>6. Exemples d’utilisations inacceptables de l’IA</vt:lpstr>
      <vt:lpstr>Améliorer l’évaluation des incidences</vt:lpstr>
      <vt:lpstr>Dites-nous ce que vous pensez</vt:lpstr>
      <vt:lpstr>Prochaines étapes</vt:lpstr>
      <vt:lpstr>Questions à débattre</vt:lpstr>
      <vt:lpstr>Questions?   Veuillez communiquer avec l’équipe du SCT chargée des données et de l’IA responsables   (ai-ia@tbs-sct.gc.ca)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Hall, Dawn (she/her, elle)</cp:lastModifiedBy>
  <cp:revision>228</cp:revision>
  <dcterms:created xsi:type="dcterms:W3CDTF">2024-08-16T15:08:02Z</dcterms:created>
  <dcterms:modified xsi:type="dcterms:W3CDTF">2024-12-02T21:14:54Z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f756b04b-f9fb-40cf-a2f3-d5906afe94ee</vt:lpwstr>
  </property>
  <property fmtid="{D5CDD505-2E9C-101B-9397-08002B2CF9AE}" pid="3" name="MediaServiceImageTags">
    <vt:lpwstr/>
  </property>
  <property fmtid="{D5CDD505-2E9C-101B-9397-08002B2CF9AE}" pid="4" name="ContentTypeId">
    <vt:lpwstr>0x0101005C2A7348FF32FD4983FEBC65875BD8E7</vt:lpwstr>
  </property>
  <property fmtid="{D5CDD505-2E9C-101B-9397-08002B2CF9AE}" pid="5" name="MSIP_Label_3d0ca00b-3f0e-465a-aac7-1a6a22fcea40_Enabled">
    <vt:lpwstr>true</vt:lpwstr>
  </property>
  <property fmtid="{D5CDD505-2E9C-101B-9397-08002B2CF9AE}" pid="6" name="MSIP_Label_3d0ca00b-3f0e-465a-aac7-1a6a22fcea40_SetDate">
    <vt:lpwstr>2024-08-21T18:11:08Z</vt:lpwstr>
  </property>
  <property fmtid="{D5CDD505-2E9C-101B-9397-08002B2CF9AE}" pid="7" name="MSIP_Label_3d0ca00b-3f0e-465a-aac7-1a6a22fcea40_Method">
    <vt:lpwstr>Privileged</vt:lpwstr>
  </property>
  <property fmtid="{D5CDD505-2E9C-101B-9397-08002B2CF9AE}" pid="8" name="MSIP_Label_3d0ca00b-3f0e-465a-aac7-1a6a22fcea40_Name">
    <vt:lpwstr>3d0ca00b-3f0e-465a-aac7-1a6a22fcea40</vt:lpwstr>
  </property>
  <property fmtid="{D5CDD505-2E9C-101B-9397-08002B2CF9AE}" pid="9" name="MSIP_Label_3d0ca00b-3f0e-465a-aac7-1a6a22fcea40_SiteId">
    <vt:lpwstr>6397df10-4595-4047-9c4f-03311282152b</vt:lpwstr>
  </property>
  <property fmtid="{D5CDD505-2E9C-101B-9397-08002B2CF9AE}" pid="10" name="MSIP_Label_3d0ca00b-3f0e-465a-aac7-1a6a22fcea40_ActionId">
    <vt:lpwstr>16096dcf-a2a3-4725-930d-1a5939b61698</vt:lpwstr>
  </property>
  <property fmtid="{D5CDD505-2E9C-101B-9397-08002B2CF9AE}" pid="11" name="MSIP_Label_3d0ca00b-3f0e-465a-aac7-1a6a22fcea40_ContentBits">
    <vt:lpwstr>1</vt:lpwstr>
  </property>
  <property fmtid="{D5CDD505-2E9C-101B-9397-08002B2CF9AE}" pid="12" name="ClassificationContentMarkingHeaderLocations">
    <vt:lpwstr>office theme:8</vt:lpwstr>
  </property>
  <property fmtid="{D5CDD505-2E9C-101B-9397-08002B2CF9AE}" pid="13" name="ClassificationContentMarkingHeaderText">
    <vt:lpwstr>UNCLASSIFIED / NON CLASSIFIÉ</vt:lpwstr>
  </property>
</Properties>
</file>