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405" r:id="rId3"/>
    <p:sldId id="259" r:id="rId4"/>
    <p:sldId id="265" r:id="rId5"/>
    <p:sldId id="409" r:id="rId6"/>
    <p:sldId id="262" r:id="rId7"/>
    <p:sldId id="406" r:id="rId8"/>
    <p:sldId id="407" r:id="rId9"/>
    <p:sldId id="284" r:id="rId10"/>
    <p:sldId id="408" r:id="rId11"/>
    <p:sldId id="296" r:id="rId12"/>
    <p:sldId id="410" r:id="rId13"/>
    <p:sldId id="273" r:id="rId14"/>
    <p:sldId id="411" r:id="rId15"/>
    <p:sldId id="267" r:id="rId16"/>
    <p:sldId id="263" r:id="rId17"/>
  </p:sldIdLst>
  <p:sldSz cx="24384000" cy="13716000"/>
  <p:notesSz cx="6858000" cy="9144000"/>
  <p:custDataLst>
    <p:tags r:id="rId1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CFFFF"/>
    <a:srgbClr val="73FEFF"/>
    <a:srgbClr val="BCBEC0"/>
    <a:srgbClr val="00000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27"/>
    <p:restoredTop sz="94626"/>
  </p:normalViewPr>
  <p:slideViewPr>
    <p:cSldViewPr snapToGrid="0">
      <p:cViewPr varScale="1">
        <p:scale>
          <a:sx n="55" d="100"/>
          <a:sy n="55" d="100"/>
        </p:scale>
        <p:origin x="26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3376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94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a/Guerrilla-Marketing-Job-Hunters-3-0/dp/111801909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mazon.ca/Tuesdays-Morrie-Greatest-Lesson-Anniversary/dp/076790592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ushmarketing.ca/successful-networking-tip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orbes.com/sites/jonlevy/2018/04/20/8-networking-tips-for-introverts-from-a-superconnector" TargetMode="External"/><Relationship Id="rId4" Type="http://schemas.openxmlformats.org/officeDocument/2006/relationships/hyperlink" Target="https://www.huffingtonpost.com/michael-s-solomon/networking-for-introverts_b_10637306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_silver_noise_grey.jpg">
            <a:extLst>
              <a:ext uri="{FF2B5EF4-FFF2-40B4-BE49-F238E27FC236}">
                <a16:creationId xmlns:a16="http://schemas.microsoft.com/office/drawing/2014/main" id="{982A4B2F-DFF0-7041-8102-1997B4CC63DB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11015"/>
            <a:ext cx="24712246" cy="14138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A picture containing toy, table, cake, computer&#10;&#10;Description automatically generated">
            <a:extLst>
              <a:ext uri="{FF2B5EF4-FFF2-40B4-BE49-F238E27FC236}">
                <a16:creationId xmlns:a16="http://schemas.microsoft.com/office/drawing/2014/main" id="{40898478-D6C8-EB49-BAB2-ECBC704DE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084" y="-597878"/>
            <a:ext cx="26509785" cy="14911754"/>
          </a:xfrm>
          <a:prstGeom prst="rect">
            <a:avLst/>
          </a:prstGeom>
        </p:spPr>
      </p:pic>
      <p:sp>
        <p:nvSpPr>
          <p:cNvPr id="6" name="Shape 50">
            <a:extLst>
              <a:ext uri="{FF2B5EF4-FFF2-40B4-BE49-F238E27FC236}">
                <a16:creationId xmlns:a16="http://schemas.microsoft.com/office/drawing/2014/main" id="{55CD6D25-4CFF-9A40-9BA9-CAFB1EAD0F0B}"/>
              </a:ext>
            </a:extLst>
          </p:cNvPr>
          <p:cNvSpPr/>
          <p:nvPr/>
        </p:nvSpPr>
        <p:spPr>
          <a:xfrm>
            <a:off x="901727" y="5326139"/>
            <a:ext cx="16213965" cy="376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Discussion On</a:t>
            </a:r>
          </a:p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The elevator pitch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g_silver_noise_grey.jpg">
            <a:extLst>
              <a:ext uri="{FF2B5EF4-FFF2-40B4-BE49-F238E27FC236}">
                <a16:creationId xmlns:a16="http://schemas.microsoft.com/office/drawing/2014/main" id="{E79814A6-0172-2044-ABFC-9628ABD6AF50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9840"/>
            <a:ext cx="24712246" cy="29520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2" name="Group 392"/>
          <p:cNvGrpSpPr/>
          <p:nvPr/>
        </p:nvGrpSpPr>
        <p:grpSpPr>
          <a:xfrm>
            <a:off x="3018550" y="3435339"/>
            <a:ext cx="18341659" cy="9489733"/>
            <a:chOff x="0" y="0"/>
            <a:chExt cx="18341657" cy="9489731"/>
          </a:xfrm>
        </p:grpSpPr>
        <p:sp>
          <p:nvSpPr>
            <p:cNvPr id="384" name="Shape 384"/>
            <p:cNvSpPr/>
            <p:nvPr/>
          </p:nvSpPr>
          <p:spPr>
            <a:xfrm>
              <a:off x="400278" y="296898"/>
              <a:ext cx="7599931" cy="8895935"/>
            </a:xfrm>
            <a:prstGeom prst="rect">
              <a:avLst/>
            </a:prstGeom>
            <a:noFill/>
            <a:ln w="127000" cap="flat">
              <a:solidFill>
                <a:srgbClr val="DCDEE0">
                  <a:alpha val="44000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46633" y="0"/>
              <a:ext cx="8107222" cy="9489731"/>
            </a:xfrm>
            <a:prstGeom prst="rect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grpSp>
          <p:nvGrpSpPr>
            <p:cNvPr id="388" name="Group 388"/>
            <p:cNvGrpSpPr/>
            <p:nvPr/>
          </p:nvGrpSpPr>
          <p:grpSpPr>
            <a:xfrm>
              <a:off x="2098307" y="2539002"/>
              <a:ext cx="13886892" cy="2452593"/>
              <a:chOff x="228048" y="2286999"/>
              <a:chExt cx="13886888" cy="2452592"/>
            </a:xfrm>
          </p:grpSpPr>
          <p:sp>
            <p:nvSpPr>
              <p:cNvPr id="386" name="Shape 386"/>
              <p:cNvSpPr/>
              <p:nvPr/>
            </p:nvSpPr>
            <p:spPr>
              <a:xfrm>
                <a:off x="933138" y="2286999"/>
                <a:ext cx="3240632" cy="24525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 algn="r">
                  <a:defRPr sz="21600" b="1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>
                  <a:defRPr b="0"/>
                </a:pPr>
                <a:r>
                  <a:rPr sz="15000" b="0" dirty="0">
                    <a:latin typeface="Trebuchet MS" panose="020B0703020202090204" pitchFamily="34" charset="0"/>
                  </a:rPr>
                  <a:t>0</a:t>
                </a:r>
                <a:r>
                  <a:rPr lang="en-CA" sz="15000" b="0" dirty="0">
                    <a:latin typeface="Trebuchet MS" panose="020B0703020202090204" pitchFamily="34" charset="0"/>
                  </a:rPr>
                  <a:t>3</a:t>
                </a:r>
                <a:endParaRPr sz="15000" b="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228048" y="2391997"/>
                <a:ext cx="1679945" cy="21602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13100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r>
                  <a:rPr dirty="0">
                    <a:latin typeface="Trebuchet MS" panose="020B0703020202090204" pitchFamily="34" charset="0"/>
                  </a:rPr>
                  <a:t>№</a:t>
                </a:r>
              </a:p>
            </p:txBody>
          </p:sp>
          <p:sp>
            <p:nvSpPr>
              <p:cNvPr id="22" name="Shape 386">
                <a:extLst>
                  <a:ext uri="{FF2B5EF4-FFF2-40B4-BE49-F238E27FC236}">
                    <a16:creationId xmlns:a16="http://schemas.microsoft.com/office/drawing/2014/main" id="{69B32C0D-A665-1845-90B1-68D88FEEDA34}"/>
                  </a:ext>
                </a:extLst>
              </p:cNvPr>
              <p:cNvSpPr/>
              <p:nvPr/>
            </p:nvSpPr>
            <p:spPr>
              <a:xfrm>
                <a:off x="10874304" y="2286999"/>
                <a:ext cx="3240632" cy="24525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 algn="r">
                  <a:defRPr sz="21600" b="1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>
                  <a:defRPr b="0"/>
                </a:pPr>
                <a:r>
                  <a:rPr sz="15000" b="0" dirty="0">
                    <a:latin typeface="Trebuchet MS" panose="020B0703020202090204" pitchFamily="34" charset="0"/>
                  </a:rPr>
                  <a:t>0</a:t>
                </a:r>
                <a:r>
                  <a:rPr lang="en-CA" sz="15000" b="0" dirty="0">
                    <a:latin typeface="Trebuchet MS" panose="020B0703020202090204" pitchFamily="34" charset="0"/>
                  </a:rPr>
                  <a:t>4</a:t>
                </a:r>
                <a:endParaRPr sz="15000" b="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3" name="Shape 387">
                <a:extLst>
                  <a:ext uri="{FF2B5EF4-FFF2-40B4-BE49-F238E27FC236}">
                    <a16:creationId xmlns:a16="http://schemas.microsoft.com/office/drawing/2014/main" id="{F0BC2E2F-933D-D04B-8162-05A468387E3D}"/>
                  </a:ext>
                </a:extLst>
              </p:cNvPr>
              <p:cNvSpPr/>
              <p:nvPr/>
            </p:nvSpPr>
            <p:spPr>
              <a:xfrm>
                <a:off x="10169213" y="2391997"/>
                <a:ext cx="1679945" cy="21602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13100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r>
                  <a:rPr dirty="0">
                    <a:latin typeface="Trebuchet MS" panose="020B0703020202090204" pitchFamily="34" charset="0"/>
                  </a:rPr>
                  <a:t>№</a:t>
                </a:r>
              </a:p>
            </p:txBody>
          </p:sp>
        </p:grpSp>
        <p:sp>
          <p:nvSpPr>
            <p:cNvPr id="389" name="Shape 389"/>
            <p:cNvSpPr/>
            <p:nvPr/>
          </p:nvSpPr>
          <p:spPr>
            <a:xfrm>
              <a:off x="1156908" y="5368689"/>
              <a:ext cx="6086671" cy="2916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65440">
                <a:defRPr sz="2430" spc="218">
                  <a:latin typeface="Devanagari MT"/>
                  <a:ea typeface="Devanagari MT"/>
                  <a:cs typeface="Devanagari MT"/>
                  <a:sym typeface="Devanagari MT"/>
                </a:defRPr>
              </a:lvl1pPr>
            </a:lstStyle>
            <a:p>
              <a:r>
                <a:rPr lang="en-CA" sz="3600" dirty="0">
                  <a:latin typeface="Trebuchet MS" panose="020B0703020202090204" pitchFamily="34" charset="0"/>
                </a:rPr>
                <a:t>Be open and positive. </a:t>
              </a:r>
              <a:br>
                <a:rPr lang="en-CA" sz="3600" dirty="0">
                  <a:latin typeface="Trebuchet MS" panose="020B0703020202090204" pitchFamily="34" charset="0"/>
                </a:rPr>
              </a:br>
              <a:r>
                <a:rPr lang="en-CA" sz="3600" dirty="0">
                  <a:latin typeface="Trebuchet MS" panose="020B0703020202090204" pitchFamily="34" charset="0"/>
                </a:rPr>
                <a:t>A relationship is a two-way concept, and give more than you get if a conversation develops.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0" y="3293446"/>
              <a:ext cx="8400489" cy="861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000" b="1" cap="all" spc="680">
                  <a:solidFill>
                    <a:srgbClr val="C496A2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CA" sz="4400" dirty="0">
                  <a:solidFill>
                    <a:srgbClr val="0070C0"/>
                  </a:solidFill>
                </a:rPr>
                <a:t>approachability</a:t>
              </a:r>
              <a:endParaRPr sz="3200" dirty="0">
                <a:solidFill>
                  <a:srgbClr val="0070C0"/>
                </a:solidFill>
              </a:endParaRPr>
            </a:p>
          </p:txBody>
        </p:sp>
        <p:sp>
          <p:nvSpPr>
            <p:cNvPr id="24" name="Shape 389">
              <a:extLst>
                <a:ext uri="{FF2B5EF4-FFF2-40B4-BE49-F238E27FC236}">
                  <a16:creationId xmlns:a16="http://schemas.microsoft.com/office/drawing/2014/main" id="{FA467156-5C61-204F-8E48-84636C7A1EBE}"/>
                </a:ext>
              </a:extLst>
            </p:cNvPr>
            <p:cNvSpPr/>
            <p:nvPr/>
          </p:nvSpPr>
          <p:spPr>
            <a:xfrm>
              <a:off x="11457960" y="5402724"/>
              <a:ext cx="5788931" cy="1405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65440">
                <a:defRPr sz="2430" spc="218">
                  <a:latin typeface="Devanagari MT"/>
                  <a:ea typeface="Devanagari MT"/>
                  <a:cs typeface="Devanagari MT"/>
                  <a:sym typeface="Devanagari MT"/>
                </a:defRPr>
              </a:lvl1pPr>
            </a:lstStyle>
            <a:p>
              <a:r>
                <a:rPr lang="en-CA" sz="3600" dirty="0">
                  <a:latin typeface="Trebuchet MS" panose="020B0703020202090204" pitchFamily="34" charset="0"/>
                </a:rPr>
                <a:t>Networking is for everyone. Introverts, extroverts and those in-between (ambiverts).</a:t>
              </a:r>
            </a:p>
          </p:txBody>
        </p:sp>
        <p:sp>
          <p:nvSpPr>
            <p:cNvPr id="25" name="Shape 390">
              <a:extLst>
                <a:ext uri="{FF2B5EF4-FFF2-40B4-BE49-F238E27FC236}">
                  <a16:creationId xmlns:a16="http://schemas.microsoft.com/office/drawing/2014/main" id="{B8761A3B-08B5-FC4E-880A-4AD2DE6C9FFF}"/>
                </a:ext>
              </a:extLst>
            </p:cNvPr>
            <p:cNvSpPr/>
            <p:nvPr/>
          </p:nvSpPr>
          <p:spPr>
            <a:xfrm>
              <a:off x="9941168" y="3293446"/>
              <a:ext cx="8400489" cy="861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000" b="1" cap="all" spc="680">
                  <a:solidFill>
                    <a:srgbClr val="C496A2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CA" sz="4400" dirty="0">
                  <a:solidFill>
                    <a:srgbClr val="0070C0"/>
                  </a:solidFill>
                </a:rPr>
                <a:t>adaptability</a:t>
              </a:r>
              <a:endParaRPr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13111594" y="3435339"/>
            <a:ext cx="8107223" cy="9489733"/>
            <a:chOff x="146633" y="0"/>
            <a:chExt cx="8107222" cy="9489731"/>
          </a:xfrm>
        </p:grpSpPr>
        <p:sp>
          <p:nvSpPr>
            <p:cNvPr id="393" name="Shape 393"/>
            <p:cNvSpPr/>
            <p:nvPr/>
          </p:nvSpPr>
          <p:spPr>
            <a:xfrm>
              <a:off x="400278" y="296898"/>
              <a:ext cx="7599931" cy="8895935"/>
            </a:xfrm>
            <a:prstGeom prst="rect">
              <a:avLst/>
            </a:prstGeom>
            <a:noFill/>
            <a:ln w="127000" cap="flat">
              <a:solidFill>
                <a:srgbClr val="DCDEE0">
                  <a:alpha val="44000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46633" y="0"/>
              <a:ext cx="8107222" cy="9489731"/>
            </a:xfrm>
            <a:prstGeom prst="rect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403" name="Shape 403"/>
          <p:cNvSpPr/>
          <p:nvPr/>
        </p:nvSpPr>
        <p:spPr>
          <a:xfrm>
            <a:off x="1218652" y="465945"/>
            <a:ext cx="21946713" cy="16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 cap="all" spc="14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Elevator Pitch Principles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_silver_noise_grey.jpg">
            <a:extLst>
              <a:ext uri="{FF2B5EF4-FFF2-40B4-BE49-F238E27FC236}">
                <a16:creationId xmlns:a16="http://schemas.microsoft.com/office/drawing/2014/main" id="{768F75D1-B82A-4143-A6F7-C914A15D870B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9840"/>
            <a:ext cx="24712246" cy="16260440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Shape 692"/>
          <p:cNvSpPr/>
          <p:nvPr/>
        </p:nvSpPr>
        <p:spPr>
          <a:xfrm>
            <a:off x="3221404" y="5130192"/>
            <a:ext cx="18201682" cy="3529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defTabSz="457200">
              <a:lnSpc>
                <a:spcPct val="110000"/>
              </a:lnSpc>
              <a:defRPr sz="12000">
                <a:latin typeface="Miller Text"/>
                <a:ea typeface="Miller Text"/>
                <a:cs typeface="Miller Text"/>
                <a:sym typeface="Miller Text"/>
              </a:defRPr>
            </a:lvl1pPr>
          </a:lstStyle>
          <a:p>
            <a:r>
              <a:rPr lang="en-CA" sz="10000" b="1" dirty="0">
                <a:solidFill>
                  <a:srgbClr val="002060"/>
                </a:solidFill>
              </a:rPr>
              <a:t>Where, When and How </a:t>
            </a:r>
            <a:br>
              <a:rPr lang="en-CA" sz="10000" b="1" dirty="0">
                <a:solidFill>
                  <a:srgbClr val="002060"/>
                </a:solidFill>
              </a:rPr>
            </a:br>
            <a:r>
              <a:rPr lang="en-CA" sz="10000" b="1" dirty="0">
                <a:solidFill>
                  <a:srgbClr val="002060"/>
                </a:solidFill>
              </a:rPr>
              <a:t>should I connect with others?</a:t>
            </a:r>
            <a:endParaRPr sz="10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bg_silver_noise_grey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324" b="13324"/>
          <a:stretch>
            <a:fillRect/>
          </a:stretch>
        </p:blipFill>
        <p:spPr>
          <a:xfrm>
            <a:off x="3020016" y="335982"/>
            <a:ext cx="20867891" cy="11985381"/>
          </a:xfrm>
          <a:prstGeom prst="rect">
            <a:avLst/>
          </a:prstGeom>
          <a:ln w="12700">
            <a:miter lim="400000"/>
          </a:ln>
          <a:effectLst>
            <a:outerShdw blurRad="635000" dist="207601" dir="2700000" rotWithShape="0">
              <a:srgbClr val="000000">
                <a:alpha val="37857"/>
              </a:srgbClr>
            </a:outerShdw>
          </a:effectLst>
        </p:spPr>
      </p:pic>
      <p:sp>
        <p:nvSpPr>
          <p:cNvPr id="203" name="Shape 203"/>
          <p:cNvSpPr/>
          <p:nvPr/>
        </p:nvSpPr>
        <p:spPr>
          <a:xfrm>
            <a:off x="2049002" y="1139114"/>
            <a:ext cx="20899996" cy="11990732"/>
          </a:xfrm>
          <a:prstGeom prst="rect">
            <a:avLst/>
          </a:prstGeom>
          <a:solidFill>
            <a:srgbClr val="002060">
              <a:alpha val="7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9979742" y="2662247"/>
            <a:ext cx="7698658" cy="1960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b">
            <a:spAutoFit/>
          </a:bodyPr>
          <a:lstStyle>
            <a:lvl1pPr algn="l">
              <a:defRPr sz="9800" i="1" spc="587"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11800" b="1" i="0" dirty="0">
                <a:solidFill>
                  <a:schemeClr val="bg1"/>
                </a:solidFill>
                <a:latin typeface="Trebuchet MS" panose="020B0703020202090204" pitchFamily="34" charset="0"/>
              </a:rPr>
              <a:t>Virtual</a:t>
            </a:r>
            <a:endParaRPr sz="11800" b="1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0182922" y="5316686"/>
            <a:ext cx="11962076" cy="5832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algn="l">
              <a:lnSpc>
                <a:spcPct val="110000"/>
              </a:lnSpc>
              <a:defRPr sz="2400" b="1" i="1" spc="21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Social media is designed for 2-way exchanges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Twitter, LinkedIn – find a medium and engage!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If you do not have one yet, create a LinkedIn profile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Explore the spaces on GC Tools, such as </a:t>
            </a:r>
            <a:r>
              <a:rPr lang="en-CA" sz="3200" i="0" dirty="0" err="1">
                <a:solidFill>
                  <a:schemeClr val="bg1"/>
                </a:solidFill>
              </a:rPr>
              <a:t>GCConnex</a:t>
            </a:r>
            <a:r>
              <a:rPr lang="en-CA" sz="3200" i="0" dirty="0">
                <a:solidFill>
                  <a:schemeClr val="bg1"/>
                </a:solidFill>
              </a:rPr>
              <a:t>. </a:t>
            </a:r>
            <a:r>
              <a:rPr lang="en-CA" sz="3200" i="0" dirty="0" err="1">
                <a:solidFill>
                  <a:schemeClr val="bg1"/>
                </a:solidFill>
              </a:rPr>
              <a:t>GCCollab</a:t>
            </a:r>
            <a:r>
              <a:rPr lang="en-CA" sz="3200" i="0" dirty="0">
                <a:solidFill>
                  <a:schemeClr val="bg1"/>
                </a:solidFill>
              </a:rPr>
              <a:t> lets you connect externally!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Take advantage of Zoom and MS Teams</a:t>
            </a:r>
            <a:br>
              <a:rPr lang="en-CA" sz="3200" i="0" dirty="0">
                <a:solidFill>
                  <a:schemeClr val="bg1"/>
                </a:solidFill>
              </a:rPr>
            </a:br>
            <a:r>
              <a:rPr lang="en-CA" sz="3200" b="0" i="0" dirty="0">
                <a:solidFill>
                  <a:schemeClr val="bg1"/>
                </a:solidFill>
              </a:rPr>
              <a:t>(virtual coffee get-togethers)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FE5F8-3543-F947-B64C-67BC40759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02" y="800415"/>
            <a:ext cx="9686829" cy="8610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77067-B598-D24F-BFEE-FBD2E468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21201" y="5745083"/>
            <a:ext cx="7361721" cy="69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bg_silver_noise_grey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324" b="13324"/>
          <a:stretch>
            <a:fillRect/>
          </a:stretch>
        </p:blipFill>
        <p:spPr>
          <a:xfrm>
            <a:off x="3020016" y="335982"/>
            <a:ext cx="20867891" cy="11985381"/>
          </a:xfrm>
          <a:prstGeom prst="rect">
            <a:avLst/>
          </a:prstGeom>
          <a:ln w="12700">
            <a:miter lim="400000"/>
          </a:ln>
          <a:effectLst>
            <a:outerShdw blurRad="635000" dist="207601" dir="2700000" rotWithShape="0">
              <a:srgbClr val="000000">
                <a:alpha val="37857"/>
              </a:srgbClr>
            </a:outerShdw>
          </a:effectLst>
        </p:spPr>
      </p:pic>
      <p:sp>
        <p:nvSpPr>
          <p:cNvPr id="203" name="Shape 203"/>
          <p:cNvSpPr/>
          <p:nvPr/>
        </p:nvSpPr>
        <p:spPr>
          <a:xfrm>
            <a:off x="2049002" y="1139114"/>
            <a:ext cx="20899996" cy="11990732"/>
          </a:xfrm>
          <a:prstGeom prst="rect">
            <a:avLst/>
          </a:prstGeom>
          <a:solidFill>
            <a:srgbClr val="002060">
              <a:alpha val="7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3628571" y="2662247"/>
            <a:ext cx="18926629" cy="1960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b">
            <a:spAutoFit/>
          </a:bodyPr>
          <a:lstStyle>
            <a:lvl1pPr algn="l">
              <a:defRPr sz="9800" i="1" spc="587"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11800" b="1" i="0" dirty="0">
                <a:solidFill>
                  <a:schemeClr val="bg1"/>
                </a:solidFill>
                <a:latin typeface="Trebuchet MS" panose="020B0703020202090204" pitchFamily="34" charset="0"/>
              </a:rPr>
              <a:t>And one day… in-person</a:t>
            </a:r>
            <a:endParaRPr sz="11800" b="1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0182922" y="5316686"/>
            <a:ext cx="11962076" cy="5832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algn="l">
              <a:lnSpc>
                <a:spcPct val="110000"/>
              </a:lnSpc>
              <a:defRPr sz="2400" b="1" i="1" spc="21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Participate in networking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Participate in learning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Meet with a contact over a coffee or for lunch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Join professional networks, like YMAGIN and IPAC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i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chemeClr val="bg1"/>
                </a:solidFill>
              </a:rPr>
              <a:t>Best way to connect is in-person</a:t>
            </a:r>
            <a:br>
              <a:rPr lang="en-CA" sz="3200" i="0" dirty="0">
                <a:solidFill>
                  <a:schemeClr val="bg1"/>
                </a:solidFill>
              </a:rPr>
            </a:br>
            <a:r>
              <a:rPr lang="en-CA" sz="3200" b="0" i="0" dirty="0">
                <a:solidFill>
                  <a:schemeClr val="bg1"/>
                </a:solidFill>
              </a:rPr>
              <a:t>(yes, as soon as it is safe to resume activities)</a:t>
            </a:r>
          </a:p>
        </p:txBody>
      </p:sp>
      <p:pic>
        <p:nvPicPr>
          <p:cNvPr id="3" name="Picture 2" descr="A picture containing chair&#10;&#10;Description automatically generated">
            <a:extLst>
              <a:ext uri="{FF2B5EF4-FFF2-40B4-BE49-F238E27FC236}">
                <a16:creationId xmlns:a16="http://schemas.microsoft.com/office/drawing/2014/main" id="{C21FE5F8-3543-F947-B64C-67BC40759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9" y="3470730"/>
            <a:ext cx="9686829" cy="86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g_silver_noise_grey.jpg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826" b="4826"/>
          <a:stretch>
            <a:fillRect/>
          </a:stretch>
        </p:blipFill>
        <p:spPr>
          <a:xfrm>
            <a:off x="1577" y="-304799"/>
            <a:ext cx="15151532" cy="1423181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426375" y="1283915"/>
            <a:ext cx="14947871" cy="111481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1360126" y="2968397"/>
            <a:ext cx="11080367" cy="823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lnSpc>
                <a:spcPct val="90000"/>
              </a:lnSpc>
              <a:defRPr sz="3000" spc="269"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r>
              <a:rPr lang="en-CA" sz="3600" b="1" dirty="0">
                <a:solidFill>
                  <a:srgbClr val="0070C0"/>
                </a:solidFill>
                <a:latin typeface="Trebuchet MS" panose="020B0703020202090204" pitchFamily="34" charset="0"/>
              </a:rPr>
              <a:t>LinkedIn Learning</a:t>
            </a:r>
          </a:p>
          <a:p>
            <a:endParaRPr lang="en-CA" dirty="0">
              <a:latin typeface="Trebuchet MS" panose="020B070302020209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Search for Free Courses, such as</a:t>
            </a:r>
            <a:b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</a:b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Designing a Resume</a:t>
            </a:r>
          </a:p>
          <a:p>
            <a:endParaRPr lang="en-CA" dirty="0">
              <a:latin typeface="Trebuchet MS" panose="020B0703020202090204" pitchFamily="34" charset="0"/>
            </a:endParaRPr>
          </a:p>
          <a:p>
            <a:r>
              <a:rPr lang="en-CA" sz="3600" b="1" dirty="0">
                <a:solidFill>
                  <a:srgbClr val="0070C0"/>
                </a:solidFill>
                <a:latin typeface="Trebuchet MS" panose="020B0703020202090204" pitchFamily="34" charset="0"/>
              </a:rPr>
              <a:t>YouTube tutorials</a:t>
            </a:r>
          </a:p>
          <a:p>
            <a:endParaRPr lang="en-CA" dirty="0">
              <a:latin typeface="Trebuchet MS" panose="020B0703020202090204" pitchFamily="34" charset="0"/>
            </a:endParaRPr>
          </a:p>
          <a:p>
            <a:r>
              <a:rPr lang="en-CA" sz="3600" b="1" dirty="0">
                <a:solidFill>
                  <a:srgbClr val="0070C0"/>
                </a:solidFill>
                <a:latin typeface="Trebuchet MS" panose="020B0703020202090204" pitchFamily="34" charset="0"/>
              </a:rPr>
              <a:t>Books</a:t>
            </a:r>
          </a:p>
          <a:p>
            <a:endParaRPr lang="en-CA" dirty="0">
              <a:latin typeface="Trebuchet MS" panose="020B0703020202090204" pitchFamily="34" charset="0"/>
            </a:endParaRPr>
          </a:p>
          <a:p>
            <a:r>
              <a:rPr lang="en-CA" b="1" dirty="0">
                <a:solidFill>
                  <a:schemeClr val="tx2"/>
                </a:solidFill>
                <a:latin typeface="Trebuchet MS" panose="020B0703020202090204" pitchFamily="34" charset="0"/>
              </a:rPr>
              <a:t>Guerrilla Marketing </a:t>
            </a: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by Conrad &amp; Levinson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  <a:hlinkClick r:id="rId3"/>
            </a:endParaRP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  <a:hlinkClick r:id="rId3"/>
              </a:rPr>
              <a:t>https://www.amazon.ca/Guerrilla-Marketing-Job-Hunters-3-0/dp/1118019091</a:t>
            </a:r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r>
              <a:rPr lang="en-CA" b="1" dirty="0">
                <a:solidFill>
                  <a:schemeClr val="tx2"/>
                </a:solidFill>
                <a:latin typeface="Trebuchet MS" panose="020B0703020202090204" pitchFamily="34" charset="0"/>
              </a:rPr>
              <a:t>Tuesdays with Morrie </a:t>
            </a: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by Mitch Albom</a:t>
            </a: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  <a:hlinkClick r:id="rId4"/>
              </a:rPr>
              <a:t>https://www.amazon.ca/Tuesdays-Morrie-Greatest-Lesson-Anniversary/dp/076790592X</a:t>
            </a: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 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endParaRPr lang="en-CA" dirty="0">
              <a:latin typeface="Trebuchet MS" panose="020B0703020202090204" pitchFamily="34" charset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701429" y="6702846"/>
            <a:ext cx="7700727" cy="220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457200">
              <a:defRPr sz="6700">
                <a:solidFill>
                  <a:srgbClr val="FFFFFF"/>
                </a:solidFill>
                <a:latin typeface="Nazeefa"/>
                <a:ea typeface="Nazeefa"/>
                <a:cs typeface="Nazeefa"/>
                <a:sym typeface="Nazeefa"/>
              </a:defRPr>
            </a:pPr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LEARNING</a:t>
            </a:r>
            <a:b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</a:br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RESOURCES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g_silver_noise_grey.jpg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826" b="4826"/>
          <a:stretch>
            <a:fillRect/>
          </a:stretch>
        </p:blipFill>
        <p:spPr>
          <a:xfrm>
            <a:off x="-164123" y="-187569"/>
            <a:ext cx="15317232" cy="1411458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426375" y="1283915"/>
            <a:ext cx="14947871" cy="111481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0855571" y="2506231"/>
            <a:ext cx="11655262" cy="9119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lnSpc>
                <a:spcPct val="90000"/>
              </a:lnSpc>
              <a:defRPr sz="3000" spc="269"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r>
              <a:rPr lang="en-CA" sz="3600" b="1" dirty="0">
                <a:solidFill>
                  <a:srgbClr val="0070C0"/>
                </a:solidFill>
                <a:latin typeface="Trebuchet MS" panose="020B0703020202090204" pitchFamily="34" charset="0"/>
              </a:rPr>
              <a:t>Networking/Career-related </a:t>
            </a:r>
            <a:br>
              <a:rPr lang="en-CA" sz="3600" b="1" dirty="0">
                <a:solidFill>
                  <a:srgbClr val="0070C0"/>
                </a:solidFill>
                <a:latin typeface="Trebuchet MS" panose="020B0703020202090204" pitchFamily="34" charset="0"/>
              </a:rPr>
            </a:br>
            <a:r>
              <a:rPr lang="en-CA" sz="3600" b="1" dirty="0">
                <a:solidFill>
                  <a:srgbClr val="0070C0"/>
                </a:solidFill>
                <a:latin typeface="Trebuchet MS" panose="020B0703020202090204" pitchFamily="34" charset="0"/>
              </a:rPr>
              <a:t>mailing lists: 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Michael J. Hughes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Harvey MacKay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r>
              <a:rPr lang="en-CA" sz="3600" b="1" dirty="0">
                <a:solidFill>
                  <a:srgbClr val="0070C0"/>
                </a:solidFill>
                <a:latin typeface="Trebuchet MS" panose="020B0703020202090204" pitchFamily="34" charset="0"/>
              </a:rPr>
              <a:t>Articles to review: 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9 Best Networking Tips for 2018</a:t>
            </a:r>
            <a:b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</a:b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  <a:hlinkClick r:id="rId3"/>
              </a:rPr>
              <a:t>https://bushmarketing.ca/successful-networking-tips/</a:t>
            </a: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  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Networking for Introverts</a:t>
            </a:r>
            <a:b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</a:b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  <a:hlinkClick r:id="rId4"/>
              </a:rPr>
              <a:t>https://www.huffingtonpost.com/michael-s-solomon/networking-for-introverts_b_10637306.html</a:t>
            </a:r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 </a:t>
            </a:r>
            <a:b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</a:b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  <a:hlinkClick r:id="rId5"/>
              </a:rPr>
              <a:t>https://www.forbes.com/sites/jonlevy/2018/04/20/8-networking-tips-for-introverts-from-a-superconnector</a:t>
            </a:r>
            <a:r>
              <a:rPr lang="en-CA" dirty="0">
                <a:solidFill>
                  <a:schemeClr val="tx2"/>
                </a:solidFill>
                <a:latin typeface="Trebuchet MS" panose="020B0703020202090204" pitchFamily="34" charset="0"/>
              </a:rPr>
              <a:t> </a:t>
            </a:r>
          </a:p>
          <a:p>
            <a:endParaRPr lang="en-CA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endParaRPr lang="en-CA" dirty="0">
              <a:latin typeface="Trebuchet MS" panose="020B0703020202090204" pitchFamily="34" charset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701429" y="6702846"/>
            <a:ext cx="7700727" cy="220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457200">
              <a:defRPr sz="6700">
                <a:solidFill>
                  <a:srgbClr val="FFFFFF"/>
                </a:solidFill>
                <a:latin typeface="Nazeefa"/>
                <a:ea typeface="Nazeefa"/>
                <a:cs typeface="Nazeefa"/>
                <a:sym typeface="Nazeefa"/>
              </a:defRPr>
            </a:pPr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NETWORKING</a:t>
            </a:r>
            <a:b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</a:br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RESOURCES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50105" y="-159728"/>
            <a:ext cx="24513652" cy="1396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84" y="0"/>
                </a:moveTo>
                <a:lnTo>
                  <a:pt x="0" y="21600"/>
                </a:lnTo>
                <a:lnTo>
                  <a:pt x="21600" y="21501"/>
                </a:lnTo>
                <a:lnTo>
                  <a:pt x="21577" y="235"/>
                </a:lnTo>
                <a:lnTo>
                  <a:pt x="18984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14220000">
            <a:off x="5847896" y="10184041"/>
            <a:ext cx="18194343" cy="9518231"/>
          </a:xfrm>
          <a:prstGeom prst="rect">
            <a:avLst/>
          </a:prstGeom>
          <a:solidFill>
            <a:srgbClr val="002060">
              <a:alpha val="46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V="1">
            <a:off x="8504929" y="-458494"/>
            <a:ext cx="12336579" cy="8011469"/>
          </a:xfrm>
          <a:prstGeom prst="line">
            <a:avLst/>
          </a:prstGeom>
          <a:ln w="38100">
            <a:solidFill>
              <a:srgbClr val="0070C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V="1">
            <a:off x="-2442649" y="11094118"/>
            <a:ext cx="5417128" cy="3517924"/>
          </a:xfrm>
          <a:prstGeom prst="line">
            <a:avLst/>
          </a:prstGeom>
          <a:ln w="38100">
            <a:solidFill>
              <a:srgbClr val="0070C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890246" y="839185"/>
            <a:ext cx="7401064" cy="122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80000"/>
              </a:lnSpc>
              <a:defRPr sz="13300"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88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Taran</a:t>
            </a:r>
            <a:r>
              <a:rPr lang="en-CA" sz="8800" b="1" dirty="0">
                <a:solidFill>
                  <a:srgbClr val="002060"/>
                </a:solidFill>
                <a:latin typeface="Trebuchet MS" panose="020B0703020202090204" pitchFamily="34" charset="0"/>
              </a:rPr>
              <a:t> Wasson</a:t>
            </a:r>
            <a:endParaRPr sz="88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9542585" y="9717877"/>
            <a:ext cx="13635067" cy="3222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0" i="1" spc="14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lang="en-CA" dirty="0">
                <a:latin typeface="Trebuchet MS" panose="020B0703020202090204" pitchFamily="34" charset="0"/>
              </a:rPr>
              <a:t>Thank you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873372" y="2005174"/>
            <a:ext cx="11881336" cy="312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0" tIns="228600" rIns="228600" bIns="228600">
            <a:spAutoFit/>
          </a:bodyPr>
          <a:lstStyle/>
          <a:p>
            <a:pPr algn="l">
              <a:lnSpc>
                <a:spcPct val="180000"/>
              </a:lnSpc>
              <a:buSzPct val="90000"/>
              <a:defRPr sz="2400" cap="all" spc="792">
                <a:solidFill>
                  <a:srgbClr val="CBA6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Twitter: @</a:t>
            </a:r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taranwasson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 | Search on </a:t>
            </a:r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Linkedin</a:t>
            </a:r>
            <a:endParaRPr lang="en-CA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80000"/>
              </a:lnSpc>
              <a:buSzPct val="90000"/>
              <a:defRPr sz="2400" cap="all" spc="792">
                <a:solidFill>
                  <a:srgbClr val="CBA6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Instagram:@</a:t>
            </a:r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tsw613</a:t>
            </a:r>
            <a:endParaRPr lang="en-CA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80000"/>
              </a:lnSpc>
              <a:buSzPct val="90000"/>
              <a:defRPr sz="2400" cap="all" spc="792">
                <a:solidFill>
                  <a:srgbClr val="CBA6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Email:taran.wasson@tbs-sct.gc.ca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  </a:t>
            </a:r>
          </a:p>
          <a:p>
            <a:pPr algn="l">
              <a:lnSpc>
                <a:spcPct val="180000"/>
              </a:lnSpc>
              <a:buSzPct val="90000"/>
              <a:defRPr sz="2400" cap="all" spc="792">
                <a:solidFill>
                  <a:srgbClr val="CBA6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CA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2BE8833E-A260-7640-82C4-4592346DD1E9}"/>
              </a:ext>
            </a:extLst>
          </p:cNvPr>
          <p:cNvSpPr/>
          <p:nvPr/>
        </p:nvSpPr>
        <p:spPr>
          <a:xfrm>
            <a:off x="890246" y="4707800"/>
            <a:ext cx="8975213" cy="122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80000"/>
              </a:lnSpc>
              <a:defRPr sz="13300"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8800" b="1" dirty="0">
                <a:solidFill>
                  <a:srgbClr val="002060"/>
                </a:solidFill>
                <a:latin typeface="Trebuchet MS" panose="020B0703020202090204" pitchFamily="34" charset="0"/>
              </a:rPr>
              <a:t>Anna Stefanovici</a:t>
            </a:r>
            <a:endParaRPr sz="88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Shape 130">
            <a:extLst>
              <a:ext uri="{FF2B5EF4-FFF2-40B4-BE49-F238E27FC236}">
                <a16:creationId xmlns:a16="http://schemas.microsoft.com/office/drawing/2014/main" id="{01B1944D-00B0-6645-A59D-ED51AC5B2D63}"/>
              </a:ext>
            </a:extLst>
          </p:cNvPr>
          <p:cNvSpPr/>
          <p:nvPr/>
        </p:nvSpPr>
        <p:spPr>
          <a:xfrm>
            <a:off x="873372" y="5873789"/>
            <a:ext cx="8669213" cy="236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0" tIns="228600" rIns="228600" bIns="228600">
            <a:spAutoFit/>
          </a:bodyPr>
          <a:lstStyle/>
          <a:p>
            <a:pPr algn="l">
              <a:lnSpc>
                <a:spcPct val="180000"/>
              </a:lnSpc>
              <a:buSzPct val="90000"/>
              <a:defRPr sz="2400" cap="all" spc="792">
                <a:solidFill>
                  <a:srgbClr val="CBA6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Search on </a:t>
            </a:r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Linkedin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l">
              <a:lnSpc>
                <a:spcPct val="180000"/>
              </a:lnSpc>
              <a:buSzPct val="90000"/>
              <a:defRPr sz="2400" cap="all" spc="792">
                <a:solidFill>
                  <a:srgbClr val="CBA6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Email: </a:t>
            </a:r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a.ste@outlook.com</a:t>
            </a:r>
            <a:endParaRPr lang="en-CA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80000"/>
              </a:lnSpc>
              <a:buSzPct val="90000"/>
              <a:defRPr sz="2400" cap="all" spc="792">
                <a:solidFill>
                  <a:srgbClr val="CBA6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CA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3976758" y="1556009"/>
            <a:ext cx="15920499" cy="10126207"/>
          </a:xfrm>
          <a:prstGeom prst="rect">
            <a:avLst/>
          </a:prstGeom>
          <a:ln w="38100">
            <a:solidFill>
              <a:srgbClr val="0070C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2039814" y="4525108"/>
            <a:ext cx="19272739" cy="590843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>
            <a:lvl1pPr>
              <a:defRPr sz="14800">
                <a:solidFill>
                  <a:srgbClr val="C496A2"/>
                </a:solidFill>
                <a:latin typeface="Autumn Chant"/>
                <a:ea typeface="Autumn Chant"/>
                <a:cs typeface="Autumn Chant"/>
                <a:sym typeface="Autumn Chant"/>
              </a:defRPr>
            </a:lvl1pPr>
          </a:lstStyle>
          <a:p>
            <a:r>
              <a:rPr lang="en-CA" sz="10300" b="1" dirty="0">
                <a:solidFill>
                  <a:srgbClr val="002060"/>
                </a:solidFill>
                <a:latin typeface="Trebuchet MS" panose="020B0703020202090204" pitchFamily="34" charset="0"/>
              </a:rPr>
              <a:t>Speakers:</a:t>
            </a:r>
            <a:br>
              <a:rPr lang="en-CA" sz="10300" b="1" dirty="0">
                <a:solidFill>
                  <a:srgbClr val="002060"/>
                </a:solidFill>
                <a:latin typeface="Trebuchet MS" panose="020B0703020202090204" pitchFamily="34" charset="0"/>
              </a:rPr>
            </a:br>
            <a:r>
              <a:rPr lang="en-CA" sz="103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Taran</a:t>
            </a:r>
            <a:r>
              <a:rPr lang="en-CA" sz="10300" b="1" dirty="0">
                <a:solidFill>
                  <a:srgbClr val="002060"/>
                </a:solidFill>
                <a:latin typeface="Trebuchet MS" panose="020B0703020202090204" pitchFamily="34" charset="0"/>
              </a:rPr>
              <a:t> Wasson</a:t>
            </a:r>
            <a:br>
              <a:rPr lang="en-CA" sz="10300" b="1" dirty="0">
                <a:solidFill>
                  <a:srgbClr val="002060"/>
                </a:solidFill>
                <a:latin typeface="Trebuchet MS" panose="020B0703020202090204" pitchFamily="34" charset="0"/>
              </a:rPr>
            </a:br>
            <a:r>
              <a:rPr lang="en-CA" sz="10300" b="1" dirty="0">
                <a:solidFill>
                  <a:srgbClr val="002060"/>
                </a:solidFill>
                <a:latin typeface="Trebuchet MS" panose="020B0703020202090204" pitchFamily="34" charset="0"/>
              </a:rPr>
              <a:t>Anna Stefanovici</a:t>
            </a:r>
            <a:br>
              <a:rPr lang="en-CA" sz="10300" b="1" dirty="0">
                <a:solidFill>
                  <a:srgbClr val="002060"/>
                </a:solidFill>
                <a:latin typeface="Trebuchet MS" panose="020B0703020202090204" pitchFamily="34" charset="0"/>
              </a:rPr>
            </a:br>
            <a:endParaRPr sz="103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8804792" y="10021055"/>
            <a:ext cx="6774418" cy="1036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900" cap="all" spc="1884">
                <a:solidFill>
                  <a:srgbClr val="C496A2"/>
                </a:solidFill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July 28, 2020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elevator pitch</a:t>
            </a:r>
          </a:p>
        </p:txBody>
      </p:sp>
    </p:spTree>
    <p:extLst>
      <p:ext uri="{BB962C8B-B14F-4D97-AF65-F5344CB8AC3E}">
        <p14:creationId xmlns:p14="http://schemas.microsoft.com/office/powerpoint/2010/main" val="1572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_silver_noise_grey.jpg">
            <a:extLst>
              <a:ext uri="{FF2B5EF4-FFF2-40B4-BE49-F238E27FC236}">
                <a16:creationId xmlns:a16="http://schemas.microsoft.com/office/drawing/2014/main" id="{2EF9BEF8-DC9E-BD40-8535-7EF0E335CA66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11015"/>
            <a:ext cx="24712246" cy="14138029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-6457947" y="-4691306"/>
            <a:ext cx="23098609" cy="2309860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" name="Group 89"/>
          <p:cNvGrpSpPr/>
          <p:nvPr/>
        </p:nvGrpSpPr>
        <p:grpSpPr>
          <a:xfrm>
            <a:off x="2438433" y="2360183"/>
            <a:ext cx="13788179" cy="9732287"/>
            <a:chOff x="0" y="-1106050"/>
            <a:chExt cx="13788177" cy="9732286"/>
          </a:xfrm>
        </p:grpSpPr>
        <p:sp>
          <p:nvSpPr>
            <p:cNvPr id="87" name="Shape 87"/>
            <p:cNvSpPr/>
            <p:nvPr/>
          </p:nvSpPr>
          <p:spPr>
            <a:xfrm>
              <a:off x="0" y="-1106050"/>
              <a:ext cx="9617503" cy="3037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algn="l">
                <a:defRPr sz="9400" i="1" cap="all" spc="658">
                  <a:latin typeface="Didot"/>
                  <a:ea typeface="Didot"/>
                  <a:cs typeface="Didot"/>
                  <a:sym typeface="Didot"/>
                </a:defRPr>
              </a:pPr>
              <a:r>
                <a:rPr b="1" dirty="0">
                  <a:solidFill>
                    <a:srgbClr val="002060"/>
                  </a:solidFill>
                  <a:latin typeface="Trebuchet MS" panose="020B0703020202090204" pitchFamily="34" charset="0"/>
                </a:rPr>
                <a:t>PRESENTATION</a:t>
              </a:r>
            </a:p>
            <a:p>
              <a:pPr algn="l">
                <a:defRPr sz="9400" cap="all" spc="658">
                  <a:latin typeface="Didot"/>
                  <a:ea typeface="Didot"/>
                  <a:cs typeface="Didot"/>
                  <a:sym typeface="Didot"/>
                </a:defRPr>
              </a:pPr>
              <a:r>
                <a:rPr b="1" dirty="0">
                  <a:solidFill>
                    <a:srgbClr val="002060"/>
                  </a:solidFill>
                  <a:latin typeface="Trebuchet MS" panose="020B0703020202090204" pitchFamily="34" charset="0"/>
                </a:rPr>
                <a:t>CONTENTS</a:t>
              </a:r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2572658"/>
              <a:ext cx="13788177" cy="6053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 marL="617361" indent="-617361" algn="l">
                <a:lnSpc>
                  <a:spcPct val="150000"/>
                </a:lnSpc>
                <a:buSzPct val="75000"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Introductions</a:t>
              </a:r>
              <a:endParaRPr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  <a:p>
              <a:pPr marL="617361" indent="-617361" algn="l">
                <a:lnSpc>
                  <a:spcPct val="150000"/>
                </a:lnSpc>
                <a:buSzPct val="75000"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Icebreaker Activity</a:t>
              </a:r>
              <a:endParaRPr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  <a:p>
              <a:pPr marL="617361" indent="-617361" algn="l">
                <a:lnSpc>
                  <a:spcPct val="150000"/>
                </a:lnSpc>
                <a:buSzPct val="75000"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Purpose of an Elevator Pitch</a:t>
              </a:r>
              <a:endParaRPr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  <a:p>
              <a:pPr marL="617361" indent="-617361" algn="l">
                <a:lnSpc>
                  <a:spcPct val="150000"/>
                </a:lnSpc>
                <a:buSzPct val="75000"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Elevator Pitch Principles</a:t>
              </a:r>
              <a:endParaRPr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  <a:p>
              <a:pPr marL="617361" indent="-617361" algn="l">
                <a:lnSpc>
                  <a:spcPct val="150000"/>
                </a:lnSpc>
                <a:buSzPct val="75000"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Where, When and How to Connect</a:t>
              </a:r>
            </a:p>
            <a:p>
              <a:pPr marL="617361" indent="-617361" algn="l">
                <a:lnSpc>
                  <a:spcPct val="150000"/>
                </a:lnSpc>
                <a:buSzPct val="75000"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Question Period</a:t>
              </a:r>
            </a:p>
            <a:p>
              <a:pPr marL="617361" indent="-617361" algn="l">
                <a:lnSpc>
                  <a:spcPct val="150000"/>
                </a:lnSpc>
                <a:buSzPct val="75000"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Resources</a:t>
              </a:r>
            </a:p>
            <a:p>
              <a:pPr marL="617361" indent="-617361" algn="l">
                <a:lnSpc>
                  <a:spcPct val="150000"/>
                </a:lnSpc>
                <a:buSzPct val="75000"/>
                <a:buFontTx/>
                <a:buChar char="•"/>
                <a:defRPr sz="3900" spc="312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CA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Staying in touch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714537" y="2824391"/>
            <a:ext cx="22954924" cy="980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788669">
              <a:defRPr sz="38400" b="1" cap="all" spc="3455">
                <a:solidFill>
                  <a:srgbClr val="DCDEE0">
                    <a:alpha val="79000"/>
                  </a:srgbClr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24700" dirty="0">
                <a:latin typeface="Trebuchet MS" panose="020B0703020202090204" pitchFamily="34" charset="0"/>
              </a:rPr>
              <a:t>Everyone</a:t>
            </a:r>
            <a:endParaRPr sz="24700" dirty="0">
              <a:latin typeface="Trebuchet MS" panose="020B0703020202090204" pitchFamily="34" charset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170418" y="2824391"/>
            <a:ext cx="18043163" cy="5846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26600" b="1" cap="all" spc="2393">
                <a:solidFill>
                  <a:srgbClr val="E2B9BE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dirty="0">
                <a:solidFill>
                  <a:srgbClr val="002060"/>
                </a:solidFill>
                <a:latin typeface="Trebuchet MS" panose="020B0703020202090204" pitchFamily="34" charset="0"/>
              </a:rPr>
              <a:t>Hello</a:t>
            </a:r>
            <a:endParaRPr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Shape 106">
            <a:extLst>
              <a:ext uri="{FF2B5EF4-FFF2-40B4-BE49-F238E27FC236}">
                <a16:creationId xmlns:a16="http://schemas.microsoft.com/office/drawing/2014/main" id="{DB0A6784-CDED-1D40-AEA7-E9FDA7FBE491}"/>
              </a:ext>
            </a:extLst>
          </p:cNvPr>
          <p:cNvSpPr/>
          <p:nvPr/>
        </p:nvSpPr>
        <p:spPr>
          <a:xfrm>
            <a:off x="4114799" y="10584345"/>
            <a:ext cx="15544801" cy="6145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/>
          <a:p>
            <a:pPr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2800" dirty="0">
                <a:solidFill>
                  <a:srgbClr val="0070C0"/>
                </a:solidFill>
                <a:latin typeface="Trebuchet MS" panose="020B0703020202090204" pitchFamily="34" charset="0"/>
              </a:rPr>
              <a:t>- Taran Wasson &amp; Anna Stefanovici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2" animBg="1" advAuto="0"/>
      <p:bldP spid="139" grpId="1" animBg="1" advAuto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bg_silver_noise_grey.jpg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11015"/>
            <a:ext cx="24712246" cy="14138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515814" y="2157045"/>
            <a:ext cx="23258585" cy="105507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2816936" y="114321"/>
            <a:ext cx="18187422" cy="1483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defRPr sz="8700" spc="522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 algn="ctr"/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Icebreaker Activity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Shape 50">
            <a:extLst>
              <a:ext uri="{FF2B5EF4-FFF2-40B4-BE49-F238E27FC236}">
                <a16:creationId xmlns:a16="http://schemas.microsoft.com/office/drawing/2014/main" id="{68DD50C7-7636-7842-8B2F-FCA23CAE933A}"/>
              </a:ext>
            </a:extLst>
          </p:cNvPr>
          <p:cNvSpPr/>
          <p:nvPr/>
        </p:nvSpPr>
        <p:spPr>
          <a:xfrm>
            <a:off x="925173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A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7" name="Shape 50">
            <a:extLst>
              <a:ext uri="{FF2B5EF4-FFF2-40B4-BE49-F238E27FC236}">
                <a16:creationId xmlns:a16="http://schemas.microsoft.com/office/drawing/2014/main" id="{F21AEAAA-7357-A249-8231-98FB513FFC75}"/>
              </a:ext>
            </a:extLst>
          </p:cNvPr>
          <p:cNvSpPr/>
          <p:nvPr/>
        </p:nvSpPr>
        <p:spPr>
          <a:xfrm>
            <a:off x="1792684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B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Shape 50">
            <a:extLst>
              <a:ext uri="{FF2B5EF4-FFF2-40B4-BE49-F238E27FC236}">
                <a16:creationId xmlns:a16="http://schemas.microsoft.com/office/drawing/2014/main" id="{BA29D897-FB11-0444-916B-9393602E990C}"/>
              </a:ext>
            </a:extLst>
          </p:cNvPr>
          <p:cNvSpPr/>
          <p:nvPr/>
        </p:nvSpPr>
        <p:spPr>
          <a:xfrm>
            <a:off x="2613301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C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Shape 50">
            <a:extLst>
              <a:ext uri="{FF2B5EF4-FFF2-40B4-BE49-F238E27FC236}">
                <a16:creationId xmlns:a16="http://schemas.microsoft.com/office/drawing/2014/main" id="{15181989-3F68-4348-AE09-2168473A789E}"/>
              </a:ext>
            </a:extLst>
          </p:cNvPr>
          <p:cNvSpPr/>
          <p:nvPr/>
        </p:nvSpPr>
        <p:spPr>
          <a:xfrm>
            <a:off x="3527704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D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Shape 50">
            <a:extLst>
              <a:ext uri="{FF2B5EF4-FFF2-40B4-BE49-F238E27FC236}">
                <a16:creationId xmlns:a16="http://schemas.microsoft.com/office/drawing/2014/main" id="{D4AA4A5C-0954-8746-BBFC-A294C14E05F0}"/>
              </a:ext>
            </a:extLst>
          </p:cNvPr>
          <p:cNvSpPr/>
          <p:nvPr/>
        </p:nvSpPr>
        <p:spPr>
          <a:xfrm>
            <a:off x="4418660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E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Shape 50">
            <a:extLst>
              <a:ext uri="{FF2B5EF4-FFF2-40B4-BE49-F238E27FC236}">
                <a16:creationId xmlns:a16="http://schemas.microsoft.com/office/drawing/2014/main" id="{8F2FD04B-909D-BA46-8646-55ACFE5EE1AD}"/>
              </a:ext>
            </a:extLst>
          </p:cNvPr>
          <p:cNvSpPr/>
          <p:nvPr/>
        </p:nvSpPr>
        <p:spPr>
          <a:xfrm>
            <a:off x="5262724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F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Shape 50">
            <a:extLst>
              <a:ext uri="{FF2B5EF4-FFF2-40B4-BE49-F238E27FC236}">
                <a16:creationId xmlns:a16="http://schemas.microsoft.com/office/drawing/2014/main" id="{48EB8DC1-6C28-B54D-AC73-C1527DFA57B3}"/>
              </a:ext>
            </a:extLst>
          </p:cNvPr>
          <p:cNvSpPr/>
          <p:nvPr/>
        </p:nvSpPr>
        <p:spPr>
          <a:xfrm>
            <a:off x="6177125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G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Shape 50">
            <a:extLst>
              <a:ext uri="{FF2B5EF4-FFF2-40B4-BE49-F238E27FC236}">
                <a16:creationId xmlns:a16="http://schemas.microsoft.com/office/drawing/2014/main" id="{B1DBBC43-A796-A445-A343-EDD0CBCF1493}"/>
              </a:ext>
            </a:extLst>
          </p:cNvPr>
          <p:cNvSpPr/>
          <p:nvPr/>
        </p:nvSpPr>
        <p:spPr>
          <a:xfrm>
            <a:off x="7161866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H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Shape 50">
            <a:extLst>
              <a:ext uri="{FF2B5EF4-FFF2-40B4-BE49-F238E27FC236}">
                <a16:creationId xmlns:a16="http://schemas.microsoft.com/office/drawing/2014/main" id="{65797101-06D1-DE46-8181-A68BF6B08620}"/>
              </a:ext>
            </a:extLst>
          </p:cNvPr>
          <p:cNvSpPr/>
          <p:nvPr/>
        </p:nvSpPr>
        <p:spPr>
          <a:xfrm>
            <a:off x="8005931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I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Shape 50">
            <a:extLst>
              <a:ext uri="{FF2B5EF4-FFF2-40B4-BE49-F238E27FC236}">
                <a16:creationId xmlns:a16="http://schemas.microsoft.com/office/drawing/2014/main" id="{B411F234-1F16-034D-8476-DE88C25ECF55}"/>
              </a:ext>
            </a:extLst>
          </p:cNvPr>
          <p:cNvSpPr/>
          <p:nvPr/>
        </p:nvSpPr>
        <p:spPr>
          <a:xfrm>
            <a:off x="8685871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J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Shape 50">
            <a:extLst>
              <a:ext uri="{FF2B5EF4-FFF2-40B4-BE49-F238E27FC236}">
                <a16:creationId xmlns:a16="http://schemas.microsoft.com/office/drawing/2014/main" id="{A9DBE3F4-8F9B-0841-BB06-09EE3BE439C3}"/>
              </a:ext>
            </a:extLst>
          </p:cNvPr>
          <p:cNvSpPr/>
          <p:nvPr/>
        </p:nvSpPr>
        <p:spPr>
          <a:xfrm>
            <a:off x="9647164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K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hape 50">
            <a:extLst>
              <a:ext uri="{FF2B5EF4-FFF2-40B4-BE49-F238E27FC236}">
                <a16:creationId xmlns:a16="http://schemas.microsoft.com/office/drawing/2014/main" id="{5A0B5B17-1A03-BA4D-A2EA-BE60D70365AC}"/>
              </a:ext>
            </a:extLst>
          </p:cNvPr>
          <p:cNvSpPr/>
          <p:nvPr/>
        </p:nvSpPr>
        <p:spPr>
          <a:xfrm>
            <a:off x="10585013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L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Shape 50">
            <a:extLst>
              <a:ext uri="{FF2B5EF4-FFF2-40B4-BE49-F238E27FC236}">
                <a16:creationId xmlns:a16="http://schemas.microsoft.com/office/drawing/2014/main" id="{D5CE541A-421E-3D49-9491-ABECCBB91987}"/>
              </a:ext>
            </a:extLst>
          </p:cNvPr>
          <p:cNvSpPr/>
          <p:nvPr/>
        </p:nvSpPr>
        <p:spPr>
          <a:xfrm>
            <a:off x="11405604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M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9" name="Shape 50">
            <a:extLst>
              <a:ext uri="{FF2B5EF4-FFF2-40B4-BE49-F238E27FC236}">
                <a16:creationId xmlns:a16="http://schemas.microsoft.com/office/drawing/2014/main" id="{A7911548-11EC-9C49-B4EE-B7E7B378600B}"/>
              </a:ext>
            </a:extLst>
          </p:cNvPr>
          <p:cNvSpPr/>
          <p:nvPr/>
        </p:nvSpPr>
        <p:spPr>
          <a:xfrm>
            <a:off x="12273115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N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0" name="Shape 50">
            <a:extLst>
              <a:ext uri="{FF2B5EF4-FFF2-40B4-BE49-F238E27FC236}">
                <a16:creationId xmlns:a16="http://schemas.microsoft.com/office/drawing/2014/main" id="{FEA9AB98-1500-6745-BF78-46A599BE0FCD}"/>
              </a:ext>
            </a:extLst>
          </p:cNvPr>
          <p:cNvSpPr/>
          <p:nvPr/>
        </p:nvSpPr>
        <p:spPr>
          <a:xfrm>
            <a:off x="13093732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O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hape 50">
            <a:extLst>
              <a:ext uri="{FF2B5EF4-FFF2-40B4-BE49-F238E27FC236}">
                <a16:creationId xmlns:a16="http://schemas.microsoft.com/office/drawing/2014/main" id="{3A576ED0-9842-0143-BC9F-81BE4FF32198}"/>
              </a:ext>
            </a:extLst>
          </p:cNvPr>
          <p:cNvSpPr/>
          <p:nvPr/>
        </p:nvSpPr>
        <p:spPr>
          <a:xfrm>
            <a:off x="14008135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P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2" name="Shape 50">
            <a:extLst>
              <a:ext uri="{FF2B5EF4-FFF2-40B4-BE49-F238E27FC236}">
                <a16:creationId xmlns:a16="http://schemas.microsoft.com/office/drawing/2014/main" id="{92FC1100-F829-8440-B736-40B871989598}"/>
              </a:ext>
            </a:extLst>
          </p:cNvPr>
          <p:cNvSpPr/>
          <p:nvPr/>
        </p:nvSpPr>
        <p:spPr>
          <a:xfrm>
            <a:off x="14899091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Q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3" name="Shape 50">
            <a:extLst>
              <a:ext uri="{FF2B5EF4-FFF2-40B4-BE49-F238E27FC236}">
                <a16:creationId xmlns:a16="http://schemas.microsoft.com/office/drawing/2014/main" id="{B387044A-1E16-6C42-BAFA-4143776960C1}"/>
              </a:ext>
            </a:extLst>
          </p:cNvPr>
          <p:cNvSpPr/>
          <p:nvPr/>
        </p:nvSpPr>
        <p:spPr>
          <a:xfrm>
            <a:off x="15743155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R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hape 50">
            <a:extLst>
              <a:ext uri="{FF2B5EF4-FFF2-40B4-BE49-F238E27FC236}">
                <a16:creationId xmlns:a16="http://schemas.microsoft.com/office/drawing/2014/main" id="{16079A3D-5EBF-DD40-ABF8-C95F259E8F8A}"/>
              </a:ext>
            </a:extLst>
          </p:cNvPr>
          <p:cNvSpPr/>
          <p:nvPr/>
        </p:nvSpPr>
        <p:spPr>
          <a:xfrm>
            <a:off x="16446542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S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Shape 50">
            <a:extLst>
              <a:ext uri="{FF2B5EF4-FFF2-40B4-BE49-F238E27FC236}">
                <a16:creationId xmlns:a16="http://schemas.microsoft.com/office/drawing/2014/main" id="{7EDFD25F-C967-AE44-BFD8-80191724AE16}"/>
              </a:ext>
            </a:extLst>
          </p:cNvPr>
          <p:cNvSpPr/>
          <p:nvPr/>
        </p:nvSpPr>
        <p:spPr>
          <a:xfrm>
            <a:off x="17126485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T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6" name="Shape 50">
            <a:extLst>
              <a:ext uri="{FF2B5EF4-FFF2-40B4-BE49-F238E27FC236}">
                <a16:creationId xmlns:a16="http://schemas.microsoft.com/office/drawing/2014/main" id="{3FD2E585-DEAB-CE4D-8398-F6518B177D5A}"/>
              </a:ext>
            </a:extLst>
          </p:cNvPr>
          <p:cNvSpPr/>
          <p:nvPr/>
        </p:nvSpPr>
        <p:spPr>
          <a:xfrm>
            <a:off x="17923658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U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7" name="Shape 50">
            <a:extLst>
              <a:ext uri="{FF2B5EF4-FFF2-40B4-BE49-F238E27FC236}">
                <a16:creationId xmlns:a16="http://schemas.microsoft.com/office/drawing/2014/main" id="{EAEAACA3-C2DB-144D-BF63-30B721C960F6}"/>
              </a:ext>
            </a:extLst>
          </p:cNvPr>
          <p:cNvSpPr/>
          <p:nvPr/>
        </p:nvSpPr>
        <p:spPr>
          <a:xfrm>
            <a:off x="18603598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V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8" name="Shape 50">
            <a:extLst>
              <a:ext uri="{FF2B5EF4-FFF2-40B4-BE49-F238E27FC236}">
                <a16:creationId xmlns:a16="http://schemas.microsoft.com/office/drawing/2014/main" id="{232F3C5C-3BE5-0E4B-B394-BB3D0046F51B}"/>
              </a:ext>
            </a:extLst>
          </p:cNvPr>
          <p:cNvSpPr/>
          <p:nvPr/>
        </p:nvSpPr>
        <p:spPr>
          <a:xfrm>
            <a:off x="19564891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W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9" name="Shape 50">
            <a:extLst>
              <a:ext uri="{FF2B5EF4-FFF2-40B4-BE49-F238E27FC236}">
                <a16:creationId xmlns:a16="http://schemas.microsoft.com/office/drawing/2014/main" id="{73FA05ED-7935-A74D-AD70-7260A0BA42C2}"/>
              </a:ext>
            </a:extLst>
          </p:cNvPr>
          <p:cNvSpPr/>
          <p:nvPr/>
        </p:nvSpPr>
        <p:spPr>
          <a:xfrm>
            <a:off x="20455848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X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30" name="Shape 50">
            <a:extLst>
              <a:ext uri="{FF2B5EF4-FFF2-40B4-BE49-F238E27FC236}">
                <a16:creationId xmlns:a16="http://schemas.microsoft.com/office/drawing/2014/main" id="{AA81D6ED-8FA1-0A43-9C60-686C2B57AE62}"/>
              </a:ext>
            </a:extLst>
          </p:cNvPr>
          <p:cNvSpPr/>
          <p:nvPr/>
        </p:nvSpPr>
        <p:spPr>
          <a:xfrm>
            <a:off x="21323352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Y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31" name="Shape 50">
            <a:extLst>
              <a:ext uri="{FF2B5EF4-FFF2-40B4-BE49-F238E27FC236}">
                <a16:creationId xmlns:a16="http://schemas.microsoft.com/office/drawing/2014/main" id="{9981B8D7-A22B-6244-BEB0-8BD2710780A4}"/>
              </a:ext>
            </a:extLst>
          </p:cNvPr>
          <p:cNvSpPr/>
          <p:nvPr/>
        </p:nvSpPr>
        <p:spPr>
          <a:xfrm>
            <a:off x="22097079" y="1144557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Z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42797E-C25D-7646-8F9D-628A52BD6AAD}"/>
              </a:ext>
            </a:extLst>
          </p:cNvPr>
          <p:cNvGrpSpPr/>
          <p:nvPr/>
        </p:nvGrpSpPr>
        <p:grpSpPr>
          <a:xfrm>
            <a:off x="1852249" y="3235569"/>
            <a:ext cx="4595456" cy="6990810"/>
            <a:chOff x="855785" y="3153508"/>
            <a:chExt cx="4595456" cy="699081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6261EF1-ED6F-3D48-8881-61FDE43D1F43}"/>
                </a:ext>
              </a:extLst>
            </p:cNvPr>
            <p:cNvCxnSpPr/>
            <p:nvPr/>
          </p:nvCxnSpPr>
          <p:spPr>
            <a:xfrm>
              <a:off x="1336431" y="3165231"/>
              <a:ext cx="0" cy="6564923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C1C6B-0310-864A-862D-B9B4EC5FF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6431" y="3153508"/>
              <a:ext cx="4114810" cy="0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B13610-A506-B64C-B2D8-F0F1B6792236}"/>
                </a:ext>
              </a:extLst>
            </p:cNvPr>
            <p:cNvCxnSpPr>
              <a:cxnSpLocks/>
            </p:cNvCxnSpPr>
            <p:nvPr/>
          </p:nvCxnSpPr>
          <p:spPr>
            <a:xfrm>
              <a:off x="5439508" y="3165231"/>
              <a:ext cx="0" cy="820615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12DF4E9D-D760-1143-8C6F-D7A57F8EE763}"/>
                </a:ext>
              </a:extLst>
            </p:cNvPr>
            <p:cNvSpPr/>
            <p:nvPr/>
          </p:nvSpPr>
          <p:spPr>
            <a:xfrm>
              <a:off x="855785" y="9558164"/>
              <a:ext cx="1008184" cy="586154"/>
            </a:xfrm>
            <a:prstGeom prst="triangl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0" name="Shape 50">
            <a:extLst>
              <a:ext uri="{FF2B5EF4-FFF2-40B4-BE49-F238E27FC236}">
                <a16:creationId xmlns:a16="http://schemas.microsoft.com/office/drawing/2014/main" id="{BAE4253D-4FB0-1040-9497-154A72034FFA}"/>
              </a:ext>
            </a:extLst>
          </p:cNvPr>
          <p:cNvSpPr/>
          <p:nvPr/>
        </p:nvSpPr>
        <p:spPr>
          <a:xfrm>
            <a:off x="9247611" y="3330430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B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1" name="Shape 50">
            <a:extLst>
              <a:ext uri="{FF2B5EF4-FFF2-40B4-BE49-F238E27FC236}">
                <a16:creationId xmlns:a16="http://schemas.microsoft.com/office/drawing/2014/main" id="{C057FA85-63B7-D343-B669-E2B6994B460D}"/>
              </a:ext>
            </a:extLst>
          </p:cNvPr>
          <p:cNvSpPr/>
          <p:nvPr/>
        </p:nvSpPr>
        <p:spPr>
          <a:xfrm>
            <a:off x="10371138" y="3305907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E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2" name="Shape 50">
            <a:extLst>
              <a:ext uri="{FF2B5EF4-FFF2-40B4-BE49-F238E27FC236}">
                <a16:creationId xmlns:a16="http://schemas.microsoft.com/office/drawing/2014/main" id="{B0559FAC-95B6-804D-907E-B4D7756C46EC}"/>
              </a:ext>
            </a:extLst>
          </p:cNvPr>
          <p:cNvSpPr/>
          <p:nvPr/>
        </p:nvSpPr>
        <p:spPr>
          <a:xfrm>
            <a:off x="12149554" y="3352799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Y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3" name="Shape 50">
            <a:extLst>
              <a:ext uri="{FF2B5EF4-FFF2-40B4-BE49-F238E27FC236}">
                <a16:creationId xmlns:a16="http://schemas.microsoft.com/office/drawing/2014/main" id="{402FD9F6-FE3A-E64A-9ED4-838BE2BA7A04}"/>
              </a:ext>
            </a:extLst>
          </p:cNvPr>
          <p:cNvSpPr/>
          <p:nvPr/>
        </p:nvSpPr>
        <p:spPr>
          <a:xfrm>
            <a:off x="13318101" y="3330430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o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Shape 50">
            <a:extLst>
              <a:ext uri="{FF2B5EF4-FFF2-40B4-BE49-F238E27FC236}">
                <a16:creationId xmlns:a16="http://schemas.microsoft.com/office/drawing/2014/main" id="{9E1D848A-F28F-EB41-96CA-1CCAAD2E0318}"/>
              </a:ext>
            </a:extLst>
          </p:cNvPr>
          <p:cNvSpPr/>
          <p:nvPr/>
        </p:nvSpPr>
        <p:spPr>
          <a:xfrm>
            <a:off x="14611396" y="3348873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u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5" name="Shape 50">
            <a:extLst>
              <a:ext uri="{FF2B5EF4-FFF2-40B4-BE49-F238E27FC236}">
                <a16:creationId xmlns:a16="http://schemas.microsoft.com/office/drawing/2014/main" id="{0F9CD001-FF6F-FB4F-8227-3387BC872D87}"/>
              </a:ext>
            </a:extLst>
          </p:cNvPr>
          <p:cNvSpPr/>
          <p:nvPr/>
        </p:nvSpPr>
        <p:spPr>
          <a:xfrm>
            <a:off x="15830596" y="3330430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r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6" name="Shape 50">
            <a:extLst>
              <a:ext uri="{FF2B5EF4-FFF2-40B4-BE49-F238E27FC236}">
                <a16:creationId xmlns:a16="http://schemas.microsoft.com/office/drawing/2014/main" id="{600C3A13-EC8B-CC40-9C35-0049055831A5}"/>
              </a:ext>
            </a:extLst>
          </p:cNvPr>
          <p:cNvSpPr/>
          <p:nvPr/>
        </p:nvSpPr>
        <p:spPr>
          <a:xfrm>
            <a:off x="9242228" y="5787337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B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7" name="Shape 50">
            <a:extLst>
              <a:ext uri="{FF2B5EF4-FFF2-40B4-BE49-F238E27FC236}">
                <a16:creationId xmlns:a16="http://schemas.microsoft.com/office/drawing/2014/main" id="{CC455E5A-B85C-A54A-A538-A2ED16BDEE17}"/>
              </a:ext>
            </a:extLst>
          </p:cNvPr>
          <p:cNvSpPr/>
          <p:nvPr/>
        </p:nvSpPr>
        <p:spPr>
          <a:xfrm>
            <a:off x="10484872" y="5787337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E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8" name="Shape 50">
            <a:extLst>
              <a:ext uri="{FF2B5EF4-FFF2-40B4-BE49-F238E27FC236}">
                <a16:creationId xmlns:a16="http://schemas.microsoft.com/office/drawing/2014/main" id="{F8584AFE-3569-F244-B72C-5007E5FD47F4}"/>
              </a:ext>
            </a:extLst>
          </p:cNvPr>
          <p:cNvSpPr/>
          <p:nvPr/>
        </p:nvSpPr>
        <p:spPr>
          <a:xfrm>
            <a:off x="11797855" y="5787337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S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49" name="Shape 50">
            <a:extLst>
              <a:ext uri="{FF2B5EF4-FFF2-40B4-BE49-F238E27FC236}">
                <a16:creationId xmlns:a16="http://schemas.microsoft.com/office/drawing/2014/main" id="{BEBD18C6-FAE2-C443-8DDD-0CE9BCCECA09}"/>
              </a:ext>
            </a:extLst>
          </p:cNvPr>
          <p:cNvSpPr/>
          <p:nvPr/>
        </p:nvSpPr>
        <p:spPr>
          <a:xfrm>
            <a:off x="13017053" y="5787337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T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50" name="Shape 50">
            <a:extLst>
              <a:ext uri="{FF2B5EF4-FFF2-40B4-BE49-F238E27FC236}">
                <a16:creationId xmlns:a16="http://schemas.microsoft.com/office/drawing/2014/main" id="{BA6B1926-2388-5E43-898D-4630140FEF2A}"/>
              </a:ext>
            </a:extLst>
          </p:cNvPr>
          <p:cNvSpPr/>
          <p:nvPr/>
        </p:nvSpPr>
        <p:spPr>
          <a:xfrm>
            <a:off x="15180469" y="5763893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S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51" name="Shape 50">
            <a:extLst>
              <a:ext uri="{FF2B5EF4-FFF2-40B4-BE49-F238E27FC236}">
                <a16:creationId xmlns:a16="http://schemas.microsoft.com/office/drawing/2014/main" id="{A7D8272A-0249-404A-BFBB-181256D1108C}"/>
              </a:ext>
            </a:extLst>
          </p:cNvPr>
          <p:cNvSpPr/>
          <p:nvPr/>
        </p:nvSpPr>
        <p:spPr>
          <a:xfrm>
            <a:off x="16305883" y="5763893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E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52" name="Shape 50">
            <a:extLst>
              <a:ext uri="{FF2B5EF4-FFF2-40B4-BE49-F238E27FC236}">
                <a16:creationId xmlns:a16="http://schemas.microsoft.com/office/drawing/2014/main" id="{E6A7E83C-925A-054E-8AA0-24D689E400AA}"/>
              </a:ext>
            </a:extLst>
          </p:cNvPr>
          <p:cNvSpPr/>
          <p:nvPr/>
        </p:nvSpPr>
        <p:spPr>
          <a:xfrm>
            <a:off x="17665758" y="5763893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L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53" name="Shape 50">
            <a:extLst>
              <a:ext uri="{FF2B5EF4-FFF2-40B4-BE49-F238E27FC236}">
                <a16:creationId xmlns:a16="http://schemas.microsoft.com/office/drawing/2014/main" id="{3897ED83-A09C-EE41-BEF1-026598920461}"/>
              </a:ext>
            </a:extLst>
          </p:cNvPr>
          <p:cNvSpPr/>
          <p:nvPr/>
        </p:nvSpPr>
        <p:spPr>
          <a:xfrm>
            <a:off x="18884956" y="5763893"/>
            <a:ext cx="1184981" cy="121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85000" lnSpcReduction="20000"/>
          </a:bodyPr>
          <a:lstStyle>
            <a:lvl1pPr>
              <a:defRPr sz="15200" cap="all" spc="136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sz="9600" b="1" dirty="0">
                <a:solidFill>
                  <a:srgbClr val="002060"/>
                </a:solidFill>
                <a:latin typeface="Trebuchet MS" panose="020B0703020202090204" pitchFamily="34" charset="0"/>
              </a:rPr>
              <a:t>F</a:t>
            </a:r>
            <a:endParaRPr sz="9600"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1DDAB5-9C23-8F4B-A3C1-CA41FD49D7E4}"/>
              </a:ext>
            </a:extLst>
          </p:cNvPr>
          <p:cNvCxnSpPr/>
          <p:nvPr/>
        </p:nvCxnSpPr>
        <p:spPr>
          <a:xfrm>
            <a:off x="9265674" y="4450907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54BC89-34BD-1C4E-8AD2-3FDBBDAB75DC}"/>
              </a:ext>
            </a:extLst>
          </p:cNvPr>
          <p:cNvCxnSpPr/>
          <p:nvPr/>
        </p:nvCxnSpPr>
        <p:spPr>
          <a:xfrm>
            <a:off x="10437982" y="4450907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431DB8E-134B-B649-A235-87AEA0354A63}"/>
              </a:ext>
            </a:extLst>
          </p:cNvPr>
          <p:cNvCxnSpPr/>
          <p:nvPr/>
        </p:nvCxnSpPr>
        <p:spPr>
          <a:xfrm>
            <a:off x="12172997" y="4450907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B2B17A1-D04F-3245-AE1C-679DBBB3D3A7}"/>
              </a:ext>
            </a:extLst>
          </p:cNvPr>
          <p:cNvCxnSpPr/>
          <p:nvPr/>
        </p:nvCxnSpPr>
        <p:spPr>
          <a:xfrm>
            <a:off x="13392197" y="4450907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C72C93-B871-CD41-96B1-F79E78B8C6A9}"/>
              </a:ext>
            </a:extLst>
          </p:cNvPr>
          <p:cNvCxnSpPr/>
          <p:nvPr/>
        </p:nvCxnSpPr>
        <p:spPr>
          <a:xfrm>
            <a:off x="14705181" y="4450907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95CE57C-E2FF-574E-9C0D-710AA4C0D9DE}"/>
              </a:ext>
            </a:extLst>
          </p:cNvPr>
          <p:cNvCxnSpPr/>
          <p:nvPr/>
        </p:nvCxnSpPr>
        <p:spPr>
          <a:xfrm>
            <a:off x="15924381" y="4450907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34CAF9-A9EA-8D4C-9714-A28E6B8E6947}"/>
              </a:ext>
            </a:extLst>
          </p:cNvPr>
          <p:cNvCxnSpPr/>
          <p:nvPr/>
        </p:nvCxnSpPr>
        <p:spPr>
          <a:xfrm>
            <a:off x="9300864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1A528EB-79C5-2B43-BECF-89C4D8A5F3EA}"/>
              </a:ext>
            </a:extLst>
          </p:cNvPr>
          <p:cNvCxnSpPr/>
          <p:nvPr/>
        </p:nvCxnSpPr>
        <p:spPr>
          <a:xfrm>
            <a:off x="10520064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CBC0B3F-9956-5D45-94D1-98F841022801}"/>
              </a:ext>
            </a:extLst>
          </p:cNvPr>
          <p:cNvCxnSpPr/>
          <p:nvPr/>
        </p:nvCxnSpPr>
        <p:spPr>
          <a:xfrm>
            <a:off x="11833048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91A843-1E84-E24E-9AE9-3A05E247E6DF}"/>
              </a:ext>
            </a:extLst>
          </p:cNvPr>
          <p:cNvCxnSpPr/>
          <p:nvPr/>
        </p:nvCxnSpPr>
        <p:spPr>
          <a:xfrm>
            <a:off x="13052248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5B63098-A305-644F-837D-C091D4C1CFD9}"/>
              </a:ext>
            </a:extLst>
          </p:cNvPr>
          <p:cNvCxnSpPr/>
          <p:nvPr/>
        </p:nvCxnSpPr>
        <p:spPr>
          <a:xfrm>
            <a:off x="15149729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069400-7A37-8A4D-8BAF-13A28654C024}"/>
              </a:ext>
            </a:extLst>
          </p:cNvPr>
          <p:cNvCxnSpPr/>
          <p:nvPr/>
        </p:nvCxnSpPr>
        <p:spPr>
          <a:xfrm>
            <a:off x="16368929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5DEDC5B-BD73-AA41-95F2-ACB93658BD13}"/>
              </a:ext>
            </a:extLst>
          </p:cNvPr>
          <p:cNvCxnSpPr/>
          <p:nvPr/>
        </p:nvCxnSpPr>
        <p:spPr>
          <a:xfrm>
            <a:off x="17681913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51EA2DC-EF6B-4A4E-880F-DF1125ABA8EF}"/>
              </a:ext>
            </a:extLst>
          </p:cNvPr>
          <p:cNvCxnSpPr/>
          <p:nvPr/>
        </p:nvCxnSpPr>
        <p:spPr>
          <a:xfrm>
            <a:off x="18901113" y="6858000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0BF71-D7C4-4641-838E-2BF2A7C9C7DC}"/>
              </a:ext>
            </a:extLst>
          </p:cNvPr>
          <p:cNvSpPr/>
          <p:nvPr/>
        </p:nvSpPr>
        <p:spPr>
          <a:xfrm>
            <a:off x="9300864" y="330590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40AA6FF-BCE3-E241-838C-2EDBF874ADDB}"/>
              </a:ext>
            </a:extLst>
          </p:cNvPr>
          <p:cNvSpPr/>
          <p:nvPr/>
        </p:nvSpPr>
        <p:spPr>
          <a:xfrm>
            <a:off x="10449725" y="330590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230B76F-2443-0647-B0E6-F27331E62B40}"/>
              </a:ext>
            </a:extLst>
          </p:cNvPr>
          <p:cNvSpPr/>
          <p:nvPr/>
        </p:nvSpPr>
        <p:spPr>
          <a:xfrm>
            <a:off x="9347756" y="578733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05859D-752F-D04C-9C1D-6350A6773E0E}"/>
              </a:ext>
            </a:extLst>
          </p:cNvPr>
          <p:cNvSpPr/>
          <p:nvPr/>
        </p:nvSpPr>
        <p:spPr>
          <a:xfrm>
            <a:off x="10520063" y="578733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F91DBA2-25BA-6E44-93BC-F058962EA53B}"/>
              </a:ext>
            </a:extLst>
          </p:cNvPr>
          <p:cNvSpPr/>
          <p:nvPr/>
        </p:nvSpPr>
        <p:spPr>
          <a:xfrm>
            <a:off x="11879941" y="578733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4E42442-8C44-B04E-A7F5-5193C98E5AA4}"/>
              </a:ext>
            </a:extLst>
          </p:cNvPr>
          <p:cNvSpPr/>
          <p:nvPr/>
        </p:nvSpPr>
        <p:spPr>
          <a:xfrm>
            <a:off x="13075694" y="578733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C1CFCD-1296-214B-A0A5-5851A112D42C}"/>
              </a:ext>
            </a:extLst>
          </p:cNvPr>
          <p:cNvSpPr/>
          <p:nvPr/>
        </p:nvSpPr>
        <p:spPr>
          <a:xfrm>
            <a:off x="15162404" y="578733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709D6E7-7A1A-0B49-A79F-9DBBABC68BF0}"/>
              </a:ext>
            </a:extLst>
          </p:cNvPr>
          <p:cNvSpPr/>
          <p:nvPr/>
        </p:nvSpPr>
        <p:spPr>
          <a:xfrm>
            <a:off x="16358157" y="5810783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6290B53-0B2B-5045-825C-4CA1A1B368C8}"/>
              </a:ext>
            </a:extLst>
          </p:cNvPr>
          <p:cNvSpPr/>
          <p:nvPr/>
        </p:nvSpPr>
        <p:spPr>
          <a:xfrm>
            <a:off x="17694589" y="578733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CE67A0-DCC1-4143-B4BE-A3D8D9666E84}"/>
              </a:ext>
            </a:extLst>
          </p:cNvPr>
          <p:cNvSpPr/>
          <p:nvPr/>
        </p:nvSpPr>
        <p:spPr>
          <a:xfrm>
            <a:off x="18890342" y="5787337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3045A77-3879-114A-A944-04941659B508}"/>
              </a:ext>
            </a:extLst>
          </p:cNvPr>
          <p:cNvSpPr/>
          <p:nvPr/>
        </p:nvSpPr>
        <p:spPr>
          <a:xfrm>
            <a:off x="12192686" y="3382143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97F33E5-114C-7347-AA06-A9B9EE9D26B4}"/>
              </a:ext>
            </a:extLst>
          </p:cNvPr>
          <p:cNvSpPr/>
          <p:nvPr/>
        </p:nvSpPr>
        <p:spPr>
          <a:xfrm>
            <a:off x="13388439" y="3382143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7050619-8FB2-9F42-A17F-6FD294C5D3F2}"/>
              </a:ext>
            </a:extLst>
          </p:cNvPr>
          <p:cNvSpPr/>
          <p:nvPr/>
        </p:nvSpPr>
        <p:spPr>
          <a:xfrm>
            <a:off x="14748317" y="3382143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592F130-66C6-A644-8087-7AA4BABB8FFC}"/>
              </a:ext>
            </a:extLst>
          </p:cNvPr>
          <p:cNvSpPr/>
          <p:nvPr/>
        </p:nvSpPr>
        <p:spPr>
          <a:xfrm>
            <a:off x="15920624" y="3382143"/>
            <a:ext cx="853907" cy="9378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Smiley Face 38">
            <a:extLst>
              <a:ext uri="{FF2B5EF4-FFF2-40B4-BE49-F238E27FC236}">
                <a16:creationId xmlns:a16="http://schemas.microsoft.com/office/drawing/2014/main" id="{CC922DC3-F312-C64C-A7A9-605756DAC2DD}"/>
              </a:ext>
            </a:extLst>
          </p:cNvPr>
          <p:cNvSpPr/>
          <p:nvPr/>
        </p:nvSpPr>
        <p:spPr>
          <a:xfrm>
            <a:off x="5756360" y="4243754"/>
            <a:ext cx="1372537" cy="1372537"/>
          </a:xfrm>
          <a:prstGeom prst="smileyFace">
            <a:avLst/>
          </a:prstGeom>
          <a:solidFill>
            <a:srgbClr val="0070C0"/>
          </a:solidFill>
          <a:ln w="127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E9A7088-74FE-0A48-BF1E-26BEA97B6EC5}"/>
              </a:ext>
            </a:extLst>
          </p:cNvPr>
          <p:cNvCxnSpPr/>
          <p:nvPr/>
        </p:nvCxnSpPr>
        <p:spPr>
          <a:xfrm>
            <a:off x="6917557" y="6279706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4FABC1C-9C3C-E94E-8DC9-6BC693E4025F}"/>
              </a:ext>
            </a:extLst>
          </p:cNvPr>
          <p:cNvCxnSpPr>
            <a:cxnSpLocks/>
          </p:cNvCxnSpPr>
          <p:nvPr/>
        </p:nvCxnSpPr>
        <p:spPr>
          <a:xfrm flipV="1">
            <a:off x="7826655" y="5589975"/>
            <a:ext cx="736697" cy="689731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D6F7F09-A6A4-D143-8408-6255A8682625}"/>
              </a:ext>
            </a:extLst>
          </p:cNvPr>
          <p:cNvCxnSpPr>
            <a:cxnSpLocks/>
          </p:cNvCxnSpPr>
          <p:nvPr/>
        </p:nvCxnSpPr>
        <p:spPr>
          <a:xfrm>
            <a:off x="5063559" y="6279706"/>
            <a:ext cx="889097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D0E5F72-3E05-BB46-AF1A-21F0ABB789B5}"/>
              </a:ext>
            </a:extLst>
          </p:cNvPr>
          <p:cNvCxnSpPr>
            <a:cxnSpLocks/>
          </p:cNvCxnSpPr>
          <p:nvPr/>
        </p:nvCxnSpPr>
        <p:spPr>
          <a:xfrm flipH="1" flipV="1">
            <a:off x="5003444" y="6387716"/>
            <a:ext cx="782602" cy="743451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2BE343F-F6B4-6143-8C55-C9C196D9C097}"/>
              </a:ext>
            </a:extLst>
          </p:cNvPr>
          <p:cNvCxnSpPr>
            <a:cxnSpLocks/>
          </p:cNvCxnSpPr>
          <p:nvPr/>
        </p:nvCxnSpPr>
        <p:spPr>
          <a:xfrm flipV="1">
            <a:off x="6435972" y="5999591"/>
            <a:ext cx="0" cy="1498077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FA0191D-E7DD-6A44-A905-20EF62C6CE54}"/>
              </a:ext>
            </a:extLst>
          </p:cNvPr>
          <p:cNvCxnSpPr>
            <a:cxnSpLocks/>
          </p:cNvCxnSpPr>
          <p:nvPr/>
        </p:nvCxnSpPr>
        <p:spPr>
          <a:xfrm flipH="1" flipV="1">
            <a:off x="6636526" y="7587589"/>
            <a:ext cx="984741" cy="1538347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7C82604-40BF-204B-8C77-A4F54012C6B8}"/>
              </a:ext>
            </a:extLst>
          </p:cNvPr>
          <p:cNvCxnSpPr>
            <a:cxnSpLocks/>
          </p:cNvCxnSpPr>
          <p:nvPr/>
        </p:nvCxnSpPr>
        <p:spPr>
          <a:xfrm flipV="1">
            <a:off x="5262724" y="7587589"/>
            <a:ext cx="986121" cy="1538347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6" name="Snip and Round Single Corner Rectangle 95">
            <a:extLst>
              <a:ext uri="{FF2B5EF4-FFF2-40B4-BE49-F238E27FC236}">
                <a16:creationId xmlns:a16="http://schemas.microsoft.com/office/drawing/2014/main" id="{6B4D36F8-87DA-8D4B-A8E4-2B28199E3327}"/>
              </a:ext>
            </a:extLst>
          </p:cNvPr>
          <p:cNvSpPr/>
          <p:nvPr/>
        </p:nvSpPr>
        <p:spPr>
          <a:xfrm>
            <a:off x="4712685" y="8999284"/>
            <a:ext cx="682060" cy="686279"/>
          </a:xfrm>
          <a:prstGeom prst="snipRoundRect">
            <a:avLst/>
          </a:prstGeom>
          <a:solidFill>
            <a:srgbClr val="0070C0"/>
          </a:solidFill>
          <a:ln w="127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8" name="Snip and Round Single Corner Rectangle 107">
            <a:extLst>
              <a:ext uri="{FF2B5EF4-FFF2-40B4-BE49-F238E27FC236}">
                <a16:creationId xmlns:a16="http://schemas.microsoft.com/office/drawing/2014/main" id="{BD2C7410-BBC3-304E-B30E-311769A427FF}"/>
              </a:ext>
            </a:extLst>
          </p:cNvPr>
          <p:cNvSpPr/>
          <p:nvPr/>
        </p:nvSpPr>
        <p:spPr>
          <a:xfrm flipH="1">
            <a:off x="7432954" y="9026357"/>
            <a:ext cx="682062" cy="686279"/>
          </a:xfrm>
          <a:prstGeom prst="snipRoundRect">
            <a:avLst/>
          </a:prstGeom>
          <a:solidFill>
            <a:srgbClr val="0070C0"/>
          </a:solidFill>
          <a:ln w="127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FB22E47-E905-4848-8653-8A69B44C97CE}"/>
              </a:ext>
            </a:extLst>
          </p:cNvPr>
          <p:cNvSpPr/>
          <p:nvPr/>
        </p:nvSpPr>
        <p:spPr>
          <a:xfrm>
            <a:off x="4418660" y="8929851"/>
            <a:ext cx="1120342" cy="8823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1FE0EE0-538B-6B4E-B502-E184F3FE7901}"/>
              </a:ext>
            </a:extLst>
          </p:cNvPr>
          <p:cNvSpPr/>
          <p:nvPr/>
        </p:nvSpPr>
        <p:spPr>
          <a:xfrm>
            <a:off x="7185306" y="8929851"/>
            <a:ext cx="1120342" cy="8823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82C761A-55FF-B14E-8BB8-F0DD499CFBDC}"/>
              </a:ext>
            </a:extLst>
          </p:cNvPr>
          <p:cNvSpPr/>
          <p:nvPr/>
        </p:nvSpPr>
        <p:spPr>
          <a:xfrm>
            <a:off x="6467314" y="7487859"/>
            <a:ext cx="1339331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AE15421-1C2E-A043-AD05-B7BE01BB167C}"/>
              </a:ext>
            </a:extLst>
          </p:cNvPr>
          <p:cNvSpPr/>
          <p:nvPr/>
        </p:nvSpPr>
        <p:spPr>
          <a:xfrm>
            <a:off x="4966760" y="7487859"/>
            <a:ext cx="1339331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8A2A728-A11F-6E43-8DA8-41954810E121}"/>
              </a:ext>
            </a:extLst>
          </p:cNvPr>
          <p:cNvSpPr/>
          <p:nvPr/>
        </p:nvSpPr>
        <p:spPr>
          <a:xfrm>
            <a:off x="4427841" y="6383832"/>
            <a:ext cx="1339331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52B6DF5-F379-0D4A-936B-FBED585A4B07}"/>
              </a:ext>
            </a:extLst>
          </p:cNvPr>
          <p:cNvSpPr/>
          <p:nvPr/>
        </p:nvSpPr>
        <p:spPr>
          <a:xfrm>
            <a:off x="7405637" y="5302214"/>
            <a:ext cx="1339331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D3ADE9-D6D2-EA49-86E8-787A89BBA42B}"/>
              </a:ext>
            </a:extLst>
          </p:cNvPr>
          <p:cNvSpPr/>
          <p:nvPr/>
        </p:nvSpPr>
        <p:spPr>
          <a:xfrm>
            <a:off x="6056954" y="5879197"/>
            <a:ext cx="1339331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4E8AB64-9FF5-8D4E-A36C-11CCF16A5A33}"/>
              </a:ext>
            </a:extLst>
          </p:cNvPr>
          <p:cNvSpPr/>
          <p:nvPr/>
        </p:nvSpPr>
        <p:spPr>
          <a:xfrm>
            <a:off x="6561098" y="5896752"/>
            <a:ext cx="1339331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DFC1D9B-9395-5A4A-8659-B4699E7FA84F}"/>
              </a:ext>
            </a:extLst>
          </p:cNvPr>
          <p:cNvSpPr/>
          <p:nvPr/>
        </p:nvSpPr>
        <p:spPr>
          <a:xfrm>
            <a:off x="4615044" y="5608729"/>
            <a:ext cx="1339331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67C65B3-5D40-7D4D-A6CA-A7925D1B435C}"/>
              </a:ext>
            </a:extLst>
          </p:cNvPr>
          <p:cNvSpPr/>
          <p:nvPr/>
        </p:nvSpPr>
        <p:spPr>
          <a:xfrm>
            <a:off x="5515314" y="4102961"/>
            <a:ext cx="1782009" cy="1638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64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bg_silver_noise_grey.jpg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11015"/>
            <a:ext cx="24712246" cy="14138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3098289" y="4693564"/>
            <a:ext cx="18187422" cy="64160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098289" y="2564134"/>
            <a:ext cx="18187422" cy="1483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defRPr sz="8700" spc="522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 algn="ctr"/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Purpose of an elevator pitch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322279" y="5739245"/>
            <a:ext cx="10503876" cy="4324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To make </a:t>
            </a: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an introduction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sz="4000" b="1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To </a:t>
            </a: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connect</a:t>
            </a:r>
            <a:r>
              <a:rPr lang="en-CA" sz="4000" b="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 with another person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sz="4000" b="1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To leave a </a:t>
            </a: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positive impression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b="1" dirty="0" err="1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bg_silver_noise_grey.jpg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11015"/>
            <a:ext cx="24712246" cy="14138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7503589" y="-211015"/>
            <a:ext cx="17044534" cy="14138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8908683" y="557840"/>
            <a:ext cx="18138868" cy="1483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defRPr sz="8700" spc="522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Elements to consider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0042023" y="2387352"/>
            <a:ext cx="10503876" cy="8941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/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i="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Professional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Skills? Work? Experience?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Volunteering?</a:t>
            </a:r>
            <a:r>
              <a:rPr lang="en-CA" sz="4000" b="1" dirty="0">
                <a:solidFill>
                  <a:srgbClr val="0070C0"/>
                </a:solidFill>
                <a:latin typeface="Trebuchet MS" panose="020B0703020202090204" pitchFamily="34" charset="0"/>
              </a:rPr>
              <a:t> </a:t>
            </a:r>
          </a:p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sz="4000" b="1" spc="261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i="1" spc="26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Personal</a:t>
            </a:r>
            <a:endParaRPr lang="en-CA" sz="4000" b="1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Any awards?</a:t>
            </a: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 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A</a:t>
            </a:r>
            <a:r>
              <a:rPr lang="en-CA" sz="4000" b="1" dirty="0">
                <a:solidFill>
                  <a:srgbClr val="0070C0"/>
                </a:solidFill>
                <a:latin typeface="Trebuchet MS" panose="020B0703020202090204" pitchFamily="34" charset="0"/>
              </a:rPr>
              <a:t>chievements (e.g., athletic)?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Volunteering?</a:t>
            </a:r>
            <a:r>
              <a:rPr lang="en-CA" sz="4000" b="1" dirty="0">
                <a:solidFill>
                  <a:srgbClr val="0070C0"/>
                </a:solidFill>
                <a:latin typeface="Trebuchet MS" panose="020B0703020202090204" pitchFamily="34" charset="0"/>
              </a:rPr>
              <a:t> </a:t>
            </a:r>
          </a:p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sz="4000" b="1" spc="261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i="1" spc="26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Personality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A sense of humour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Confidence, good body language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E4F9B-F593-8C4E-BC4B-95C39D8F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5" y="195942"/>
            <a:ext cx="7494814" cy="666205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4449DF2-E53B-3142-91D2-A268F10FA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490" y="5521328"/>
            <a:ext cx="8924626" cy="79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bg_silver_noise_grey.jpg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11015"/>
            <a:ext cx="24712246" cy="14138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-164123" y="-211015"/>
            <a:ext cx="12074769" cy="14138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972589" y="1654941"/>
            <a:ext cx="9718857" cy="1483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defRPr sz="8700" spc="522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Practice a little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641233" y="4043096"/>
            <a:ext cx="9284676" cy="80179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/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sz="4000" b="1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Remember to be genuine, networking is not a science, and be kind to yourself.</a:t>
            </a:r>
          </a:p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sz="4000" b="1" spc="261" dirty="0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20000"/>
              </a:lnSpc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</a:rPr>
              <a:t>What if you really were on an elevator with someone you admire, think on that, what would you say? </a:t>
            </a:r>
            <a:r>
              <a:rPr lang="en-CA" sz="4000" b="1" spc="261" dirty="0">
                <a:solidFill>
                  <a:srgbClr val="0070C0"/>
                </a:solidFill>
                <a:latin typeface="Trebuchet MS" panose="020B0703020202090204" pitchFamily="34" charset="0"/>
                <a:sym typeface="Wingdings" pitchFamily="2" charset="2"/>
              </a:rPr>
              <a:t></a:t>
            </a:r>
            <a:endParaRPr lang="en-CA" sz="4000" b="1" spc="261" dirty="0">
              <a:solidFill>
                <a:srgbClr val="0070C0"/>
              </a:solidFill>
              <a:latin typeface="Trebuchet MS" panose="020B070302020209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sz="4000" b="1" spc="261" dirty="0">
              <a:solidFill>
                <a:srgbClr val="0070C0"/>
              </a:solidFill>
              <a:latin typeface="Trebuchet MS" panose="020B070302020209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2900" spc="261">
                <a:latin typeface="Helvetica"/>
                <a:ea typeface="Helvetica"/>
                <a:cs typeface="Helvetica"/>
                <a:sym typeface="Helvetica"/>
              </a:defRPr>
            </a:pPr>
            <a:endParaRPr lang="en-CA" b="1" dirty="0" err="1">
              <a:solidFill>
                <a:schemeClr val="tx2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21491E7-703B-5C46-84BE-6AD7EAE54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56" y="2036069"/>
            <a:ext cx="11504553" cy="102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g_silver_noise_grey.jpg">
            <a:extLst>
              <a:ext uri="{FF2B5EF4-FFF2-40B4-BE49-F238E27FC236}">
                <a16:creationId xmlns:a16="http://schemas.microsoft.com/office/drawing/2014/main" id="{E79814A6-0172-2044-ABFC-9628ABD6AF50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21863" b="21863"/>
          <a:stretch>
            <a:fillRect/>
          </a:stretch>
        </p:blipFill>
        <p:spPr>
          <a:xfrm>
            <a:off x="-164123" y="-29840"/>
            <a:ext cx="24712246" cy="29520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2" name="Group 392"/>
          <p:cNvGrpSpPr/>
          <p:nvPr/>
        </p:nvGrpSpPr>
        <p:grpSpPr>
          <a:xfrm>
            <a:off x="3018550" y="3435339"/>
            <a:ext cx="18341659" cy="9489733"/>
            <a:chOff x="0" y="0"/>
            <a:chExt cx="18341657" cy="9489731"/>
          </a:xfrm>
        </p:grpSpPr>
        <p:sp>
          <p:nvSpPr>
            <p:cNvPr id="384" name="Shape 384"/>
            <p:cNvSpPr/>
            <p:nvPr/>
          </p:nvSpPr>
          <p:spPr>
            <a:xfrm>
              <a:off x="400278" y="296898"/>
              <a:ext cx="7599931" cy="8895935"/>
            </a:xfrm>
            <a:prstGeom prst="rect">
              <a:avLst/>
            </a:prstGeom>
            <a:noFill/>
            <a:ln w="127000" cap="flat">
              <a:solidFill>
                <a:srgbClr val="DCDEE0">
                  <a:alpha val="44000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46633" y="0"/>
              <a:ext cx="8107222" cy="9489731"/>
            </a:xfrm>
            <a:prstGeom prst="rect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grpSp>
          <p:nvGrpSpPr>
            <p:cNvPr id="388" name="Group 388"/>
            <p:cNvGrpSpPr/>
            <p:nvPr/>
          </p:nvGrpSpPr>
          <p:grpSpPr>
            <a:xfrm>
              <a:off x="2098307" y="2539002"/>
              <a:ext cx="13886892" cy="2452593"/>
              <a:chOff x="228048" y="2286999"/>
              <a:chExt cx="13886888" cy="2452592"/>
            </a:xfrm>
          </p:grpSpPr>
          <p:sp>
            <p:nvSpPr>
              <p:cNvPr id="386" name="Shape 386"/>
              <p:cNvSpPr/>
              <p:nvPr/>
            </p:nvSpPr>
            <p:spPr>
              <a:xfrm>
                <a:off x="933138" y="2286999"/>
                <a:ext cx="3240632" cy="24525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 algn="r">
                  <a:defRPr sz="21600" b="1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>
                  <a:defRPr b="0"/>
                </a:pPr>
                <a:r>
                  <a:rPr sz="15000" b="0" dirty="0">
                    <a:latin typeface="Trebuchet MS" panose="020B0703020202090204" pitchFamily="34" charset="0"/>
                  </a:rPr>
                  <a:t>01</a:t>
                </a: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228048" y="2391997"/>
                <a:ext cx="1679945" cy="21602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13100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r>
                  <a:rPr dirty="0">
                    <a:latin typeface="Trebuchet MS" panose="020B0703020202090204" pitchFamily="34" charset="0"/>
                  </a:rPr>
                  <a:t>№</a:t>
                </a:r>
              </a:p>
            </p:txBody>
          </p:sp>
          <p:sp>
            <p:nvSpPr>
              <p:cNvPr id="22" name="Shape 386">
                <a:extLst>
                  <a:ext uri="{FF2B5EF4-FFF2-40B4-BE49-F238E27FC236}">
                    <a16:creationId xmlns:a16="http://schemas.microsoft.com/office/drawing/2014/main" id="{69B32C0D-A665-1845-90B1-68D88FEEDA34}"/>
                  </a:ext>
                </a:extLst>
              </p:cNvPr>
              <p:cNvSpPr/>
              <p:nvPr/>
            </p:nvSpPr>
            <p:spPr>
              <a:xfrm>
                <a:off x="10874304" y="2286999"/>
                <a:ext cx="3240632" cy="24525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 algn="r">
                  <a:defRPr sz="21600" b="1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>
                  <a:defRPr b="0"/>
                </a:pPr>
                <a:r>
                  <a:rPr sz="15000" b="0" dirty="0">
                    <a:latin typeface="Trebuchet MS" panose="020B0703020202090204" pitchFamily="34" charset="0"/>
                  </a:rPr>
                  <a:t>0</a:t>
                </a:r>
                <a:r>
                  <a:rPr lang="en-CA" sz="15000" b="0" dirty="0">
                    <a:latin typeface="Trebuchet MS" panose="020B0703020202090204" pitchFamily="34" charset="0"/>
                  </a:rPr>
                  <a:t>2</a:t>
                </a:r>
                <a:endParaRPr sz="15000" b="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3" name="Shape 387">
                <a:extLst>
                  <a:ext uri="{FF2B5EF4-FFF2-40B4-BE49-F238E27FC236}">
                    <a16:creationId xmlns:a16="http://schemas.microsoft.com/office/drawing/2014/main" id="{F0BC2E2F-933D-D04B-8162-05A468387E3D}"/>
                  </a:ext>
                </a:extLst>
              </p:cNvPr>
              <p:cNvSpPr/>
              <p:nvPr/>
            </p:nvSpPr>
            <p:spPr>
              <a:xfrm>
                <a:off x="10169213" y="2391997"/>
                <a:ext cx="1679945" cy="21602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13100">
                    <a:solidFill>
                      <a:srgbClr val="DCDEE0">
                        <a:alpha val="44000"/>
                      </a:srgbClr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r>
                  <a:rPr dirty="0">
                    <a:latin typeface="Trebuchet MS" panose="020B0703020202090204" pitchFamily="34" charset="0"/>
                  </a:rPr>
                  <a:t>№</a:t>
                </a:r>
              </a:p>
            </p:txBody>
          </p:sp>
        </p:grpSp>
        <p:sp>
          <p:nvSpPr>
            <p:cNvPr id="389" name="Shape 389"/>
            <p:cNvSpPr/>
            <p:nvPr/>
          </p:nvSpPr>
          <p:spPr>
            <a:xfrm>
              <a:off x="1077063" y="5288494"/>
              <a:ext cx="6086671" cy="1305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65440">
                <a:defRPr sz="2430" spc="218">
                  <a:latin typeface="Devanagari MT"/>
                  <a:ea typeface="Devanagari MT"/>
                  <a:cs typeface="Devanagari MT"/>
                  <a:sym typeface="Devanagari MT"/>
                </a:defRPr>
              </a:lvl1pPr>
            </a:lstStyle>
            <a:p>
              <a:r>
                <a:rPr lang="en-CA" sz="3600" dirty="0">
                  <a:latin typeface="Trebuchet MS" panose="020B0703020202090204" pitchFamily="34" charset="0"/>
                </a:rPr>
                <a:t>The key is to begin building a relationship. All relationships are built and based on trust.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0" y="3293446"/>
              <a:ext cx="8400489" cy="861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000" b="1" cap="all" spc="680">
                  <a:solidFill>
                    <a:srgbClr val="C496A2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CA" sz="4800" dirty="0">
                  <a:solidFill>
                    <a:srgbClr val="0070C0"/>
                  </a:solidFill>
                </a:rPr>
                <a:t>relationship</a:t>
              </a:r>
              <a:endParaRPr sz="3200" dirty="0">
                <a:solidFill>
                  <a:srgbClr val="0070C0"/>
                </a:solidFill>
              </a:endParaRPr>
            </a:p>
          </p:txBody>
        </p:sp>
        <p:sp>
          <p:nvSpPr>
            <p:cNvPr id="24" name="Shape 389">
              <a:extLst>
                <a:ext uri="{FF2B5EF4-FFF2-40B4-BE49-F238E27FC236}">
                  <a16:creationId xmlns:a16="http://schemas.microsoft.com/office/drawing/2014/main" id="{FA467156-5C61-204F-8E48-84636C7A1EBE}"/>
                </a:ext>
              </a:extLst>
            </p:cNvPr>
            <p:cNvSpPr/>
            <p:nvPr/>
          </p:nvSpPr>
          <p:spPr>
            <a:xfrm>
              <a:off x="11246947" y="5159872"/>
              <a:ext cx="5788931" cy="1838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65440">
                <a:defRPr sz="2430" spc="218">
                  <a:latin typeface="Devanagari MT"/>
                  <a:ea typeface="Devanagari MT"/>
                  <a:cs typeface="Devanagari MT"/>
                  <a:sym typeface="Devanagari MT"/>
                </a:defRPr>
              </a:lvl1pPr>
            </a:lstStyle>
            <a:p>
              <a:r>
                <a:rPr lang="en-CA" sz="3600" dirty="0">
                  <a:latin typeface="Trebuchet MS" panose="020B0703020202090204" pitchFamily="34" charset="0"/>
                </a:rPr>
                <a:t>Be genuine. Networking is an art and not a science. There are </a:t>
              </a:r>
              <a:br>
                <a:rPr lang="en-CA" sz="3600" dirty="0">
                  <a:latin typeface="Trebuchet MS" panose="020B0703020202090204" pitchFamily="34" charset="0"/>
                </a:rPr>
              </a:br>
              <a:r>
                <a:rPr lang="en-CA" sz="3600" dirty="0">
                  <a:latin typeface="Trebuchet MS" panose="020B0703020202090204" pitchFamily="34" charset="0"/>
                </a:rPr>
                <a:t>many approaches and find one that reflects and suits you.</a:t>
              </a:r>
            </a:p>
          </p:txBody>
        </p:sp>
        <p:sp>
          <p:nvSpPr>
            <p:cNvPr id="25" name="Shape 390">
              <a:extLst>
                <a:ext uri="{FF2B5EF4-FFF2-40B4-BE49-F238E27FC236}">
                  <a16:creationId xmlns:a16="http://schemas.microsoft.com/office/drawing/2014/main" id="{B8761A3B-08B5-FC4E-880A-4AD2DE6C9FFF}"/>
                </a:ext>
              </a:extLst>
            </p:cNvPr>
            <p:cNvSpPr/>
            <p:nvPr/>
          </p:nvSpPr>
          <p:spPr>
            <a:xfrm>
              <a:off x="9941168" y="3293446"/>
              <a:ext cx="8400489" cy="861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000" b="1" cap="all" spc="680">
                  <a:solidFill>
                    <a:srgbClr val="C496A2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CA" sz="4400" dirty="0">
                  <a:solidFill>
                    <a:srgbClr val="0070C0"/>
                  </a:solidFill>
                </a:rPr>
                <a:t>Be genuine</a:t>
              </a:r>
              <a:endParaRPr sz="4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13111594" y="3435339"/>
            <a:ext cx="8107223" cy="9489733"/>
            <a:chOff x="146633" y="0"/>
            <a:chExt cx="8107222" cy="9489731"/>
          </a:xfrm>
        </p:grpSpPr>
        <p:sp>
          <p:nvSpPr>
            <p:cNvPr id="393" name="Shape 393"/>
            <p:cNvSpPr/>
            <p:nvPr/>
          </p:nvSpPr>
          <p:spPr>
            <a:xfrm>
              <a:off x="400278" y="296898"/>
              <a:ext cx="7599931" cy="8895935"/>
            </a:xfrm>
            <a:prstGeom prst="rect">
              <a:avLst/>
            </a:prstGeom>
            <a:noFill/>
            <a:ln w="127000" cap="flat">
              <a:solidFill>
                <a:srgbClr val="DCDEE0">
                  <a:alpha val="44000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46633" y="0"/>
              <a:ext cx="8107222" cy="9489731"/>
            </a:xfrm>
            <a:prstGeom prst="rect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403" name="Shape 403"/>
          <p:cNvSpPr/>
          <p:nvPr/>
        </p:nvSpPr>
        <p:spPr>
          <a:xfrm>
            <a:off x="1218654" y="465945"/>
            <a:ext cx="21946713" cy="16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 cap="all" spc="14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en-CA" b="1" dirty="0">
                <a:solidFill>
                  <a:srgbClr val="002060"/>
                </a:solidFill>
                <a:latin typeface="Trebuchet MS" panose="020B0703020202090204" pitchFamily="34" charset="0"/>
              </a:rPr>
              <a:t>Elevator Pitch Principles</a:t>
            </a:r>
            <a:endParaRPr b="1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3421764|-14129459|-10013765|-16738424|-16728873|Shared Services Canada&quot;,&quot;Id&quot;:&quot;5f204031434241250074a74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590</Words>
  <Application>Microsoft Macintosh PowerPoint</Application>
  <PresentationFormat>Custom</PresentationFormat>
  <Paragraphs>158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Helvetica</vt:lpstr>
      <vt:lpstr>Helvetica Light</vt:lpstr>
      <vt:lpstr>Helvetica Neue</vt:lpstr>
      <vt:lpstr>Miller Text</vt:lpstr>
      <vt:lpstr>Trebuchet MS</vt:lpstr>
      <vt:lpstr>White</vt:lpstr>
      <vt:lpstr>PowerPoint Presentation</vt:lpstr>
      <vt:lpstr>Speakers: Taran Wasson Anna Stefanovici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Garrick Apollon</cp:lastModifiedBy>
  <cp:revision>44</cp:revision>
  <dcterms:modified xsi:type="dcterms:W3CDTF">2020-07-28T15:36:03Z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1069731413</vt:i4>
  </property>
  <property fmtid="{D5CDD505-2E9C-101B-9397-08002B2CF9AE}" pid="3" name="_NewReviewCycle">
    <vt:lpwstr/>
  </property>
  <property fmtid="{D5CDD505-2E9C-101B-9397-08002B2CF9AE}" pid="4" name="_EmailSubject">
    <vt:lpwstr>Elevator Pitch Presentation Info</vt:lpwstr>
  </property>
  <property fmtid="{D5CDD505-2E9C-101B-9397-08002B2CF9AE}" pid="5" name="_AuthorEmail">
    <vt:lpwstr>taran.wasson@canada.ca</vt:lpwstr>
  </property>
  <property fmtid="{D5CDD505-2E9C-101B-9397-08002B2CF9AE}" pid="6" name="_AuthorEmailDisplayName">
    <vt:lpwstr>Wasson, Taran (SSC/SPC)</vt:lpwstr>
  </property>
</Properties>
</file>