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63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" roundtripDataSignature="AMtx7mj7KnqrB577FLWfwW/Qy1kFgpK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 snapToGrid="0">
      <p:cViewPr>
        <p:scale>
          <a:sx n="66" d="100"/>
          <a:sy n="66" d="100"/>
        </p:scale>
        <p:origin x="1224" y="245"/>
      </p:cViewPr>
      <p:guideLst>
        <p:guide orient="horz" pos="2795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8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5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columns">
  <p:cSld name="Comparison 4 -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4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5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6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pic" idx="2"/>
          </p:nvPr>
        </p:nvSpPr>
        <p:spPr>
          <a:xfrm>
            <a:off x="32" y="1360968"/>
            <a:ext cx="12193524" cy="466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3">
  <p:cSld name="1_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29768" y="1101653"/>
            <a:ext cx="8686801" cy="343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Georgia"/>
              <a:buNone/>
              <a:defRPr sz="3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29768" y="4721630"/>
            <a:ext cx="8686801" cy="105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 heading">
  <p:cSld name="Title with sub hea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27832" y="1549029"/>
            <a:ext cx="11337721" cy="39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11337722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27832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642101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>
  <p:cSld name="Comparison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549232" y="1549029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4"/>
          </p:nvPr>
        </p:nvSpPr>
        <p:spPr>
          <a:xfrm>
            <a:off x="6549600" y="2219498"/>
            <a:ext cx="5214571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">
  <p:cSld name="Comparison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3529027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331530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331458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5"/>
          </p:nvPr>
        </p:nvSpPr>
        <p:spPr>
          <a:xfrm>
            <a:off x="8235085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6"/>
          </p:nvPr>
        </p:nvSpPr>
        <p:spPr>
          <a:xfrm>
            <a:off x="8235085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rows">
  <p:cSld name="comparison 4 - row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5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6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 box more actions menu"/>
          <p:cNvSpPr txBox="1"/>
          <p:nvPr/>
        </p:nvSpPr>
        <p:spPr>
          <a:xfrm>
            <a:off x="8546840" y="4587676"/>
            <a:ext cx="269667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Show device settings: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Select and test audio and video input and output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/>
              <a:t>Turn off incoming video: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Cuts all incoming video to reduce strain on internet connection</a:t>
            </a:r>
            <a:endParaRPr sz="1200" dirty="0"/>
          </a:p>
        </p:txBody>
      </p:sp>
      <p:pic>
        <p:nvPicPr>
          <p:cNvPr id="165" name="Screenshot more actions menu" descr="more actions menu screensh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1890" y="1972750"/>
            <a:ext cx="2506570" cy="2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Emphasis box turn off incoming video" descr="emphasis box turn off incoming video"/>
          <p:cNvSpPr/>
          <p:nvPr/>
        </p:nvSpPr>
        <p:spPr>
          <a:xfrm>
            <a:off x="8703215" y="4328172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Emphasis box show device settings" descr="emphasis box show device settings"/>
          <p:cNvSpPr/>
          <p:nvPr/>
        </p:nvSpPr>
        <p:spPr>
          <a:xfrm>
            <a:off x="8703215" y="2029800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More actions"/>
          <p:cNvSpPr txBox="1"/>
          <p:nvPr/>
        </p:nvSpPr>
        <p:spPr>
          <a:xfrm>
            <a:off x="7726747" y="198291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Arrow" descr="arrow"/>
          <p:cNvGrpSpPr/>
          <p:nvPr/>
        </p:nvGrpSpPr>
        <p:grpSpPr>
          <a:xfrm>
            <a:off x="4040975" y="2180650"/>
            <a:ext cx="3624300" cy="1796702"/>
            <a:chOff x="4040975" y="2180650"/>
            <a:chExt cx="3624300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4048900" y="218065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4040975" y="2180650"/>
              <a:ext cx="3624300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End Call"/>
          <p:cNvSpPr txBox="1"/>
          <p:nvPr/>
        </p:nvSpPr>
        <p:spPr>
          <a:xfrm>
            <a:off x="7631670" y="403720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Arrow" descr="arrow"/>
          <p:cNvCxnSpPr/>
          <p:nvPr/>
        </p:nvCxnSpPr>
        <p:spPr>
          <a:xfrm>
            <a:off x="7039138" y="4256505"/>
            <a:ext cx="6264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Participant list icon" descr="participant list is open icon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67" y="2879116"/>
            <a:ext cx="435600" cy="428400"/>
          </a:xfrm>
          <a:prstGeom prst="rect">
            <a:avLst/>
          </a:prstGeom>
        </p:spPr>
      </p:pic>
      <p:sp>
        <p:nvSpPr>
          <p:cNvPr id="178" name="Participant list"/>
          <p:cNvSpPr txBox="1"/>
          <p:nvPr/>
        </p:nvSpPr>
        <p:spPr>
          <a:xfrm>
            <a:off x="5619823" y="2465730"/>
            <a:ext cx="98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List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Arrow" descr="arrow"/>
          <p:cNvCxnSpPr/>
          <p:nvPr/>
        </p:nvCxnSpPr>
        <p:spPr>
          <a:xfrm rot="10800000">
            <a:off x="6076638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Open chat icon" descr="chat is open icon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50237" y="2879116"/>
            <a:ext cx="435600" cy="428400"/>
          </a:xfrm>
          <a:prstGeom prst="rect">
            <a:avLst/>
          </a:prstGeom>
        </p:spPr>
      </p:pic>
      <p:sp>
        <p:nvSpPr>
          <p:cNvPr id="175" name="Open chat"/>
          <p:cNvSpPr txBox="1"/>
          <p:nvPr/>
        </p:nvSpPr>
        <p:spPr>
          <a:xfrm>
            <a:off x="505436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Arrow" descr="arrow"/>
          <p:cNvCxnSpPr/>
          <p:nvPr/>
        </p:nvCxnSpPr>
        <p:spPr>
          <a:xfrm rot="10800000">
            <a:off x="536501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Raise hand icon" descr="hand raised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694" y="287911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Raise hand"/>
          <p:cNvSpPr txBox="1"/>
          <p:nvPr/>
        </p:nvSpPr>
        <p:spPr>
          <a:xfrm>
            <a:off x="4387986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Arrow" descr="arrow"/>
          <p:cNvCxnSpPr/>
          <p:nvPr/>
        </p:nvCxnSpPr>
        <p:spPr>
          <a:xfrm rot="10800000">
            <a:off x="4702561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top screen sharing icon" descr="stop screen sharing ic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249" y="2884305"/>
            <a:ext cx="428400" cy="428400"/>
          </a:xfrm>
          <a:prstGeom prst="rect">
            <a:avLst/>
          </a:prstGeom>
        </p:spPr>
      </p:pic>
      <p:sp>
        <p:nvSpPr>
          <p:cNvPr id="171" name="Screen share"/>
          <p:cNvSpPr txBox="1"/>
          <p:nvPr/>
        </p:nvSpPr>
        <p:spPr>
          <a:xfrm>
            <a:off x="307052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Arrow" descr="arrow"/>
          <p:cNvCxnSpPr/>
          <p:nvPr/>
        </p:nvCxnSpPr>
        <p:spPr>
          <a:xfrm rot="10800000">
            <a:off x="338117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Mute icon" descr="mute icon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2527688" y="2879116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Audio toggle"/>
          <p:cNvSpPr txBox="1"/>
          <p:nvPr/>
        </p:nvSpPr>
        <p:spPr>
          <a:xfrm>
            <a:off x="2481231" y="2440508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arrow" descr="arrow"/>
          <p:cNvCxnSpPr/>
          <p:nvPr/>
        </p:nvCxnSpPr>
        <p:spPr>
          <a:xfrm rot="10800000">
            <a:off x="2735193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turn off video icon" descr="no video icon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825631" y="2879116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Video toggle"/>
          <p:cNvSpPr txBox="1"/>
          <p:nvPr/>
        </p:nvSpPr>
        <p:spPr>
          <a:xfrm>
            <a:off x="1776625" y="2440508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arrow" descr="arrow"/>
          <p:cNvCxnSpPr/>
          <p:nvPr/>
        </p:nvCxnSpPr>
        <p:spPr>
          <a:xfrm rot="10800000">
            <a:off x="205082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MS Teams function bar" descr="MS Teams meetings function bar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849189" y="392240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Desktop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design top" descr="design element top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design box" descr="design box"/>
          <p:cNvSpPr/>
          <p:nvPr/>
        </p:nvSpPr>
        <p:spPr>
          <a:xfrm>
            <a:off x="8405100" y="2228850"/>
            <a:ext cx="3382200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raise hand text"/>
          <p:cNvSpPr txBox="1"/>
          <p:nvPr/>
        </p:nvSpPr>
        <p:spPr>
          <a:xfrm>
            <a:off x="9178825" y="3130825"/>
            <a:ext cx="2409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 feature is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available on some mobile devices.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raise hand icon" descr="raise hand ico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557736" y="312403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chat and participant text"/>
          <p:cNvSpPr txBox="1"/>
          <p:nvPr/>
        </p:nvSpPr>
        <p:spPr>
          <a:xfrm>
            <a:off x="9602250" y="2410338"/>
            <a:ext cx="20448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and Participant list are located in the top right corner.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chat icon and participant list icon" descr="chat icon and participant list icon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545361" y="241033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More actions screenshot" descr="More actions menu screenshot"/>
          <p:cNvPicPr preferRelativeResize="0"/>
          <p:nvPr/>
        </p:nvPicPr>
        <p:blipFill rotWithShape="1">
          <a:blip r:embed="rId6">
            <a:alphaModFix/>
          </a:blip>
          <a:srcRect t="53150" r="16149"/>
          <a:stretch/>
        </p:blipFill>
        <p:spPr>
          <a:xfrm>
            <a:off x="5253815" y="2208250"/>
            <a:ext cx="2742768" cy="272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Emphasis box turn off incoming video" descr="emphasis box turn off incoming video"/>
          <p:cNvSpPr/>
          <p:nvPr/>
        </p:nvSpPr>
        <p:spPr>
          <a:xfrm>
            <a:off x="5325850" y="457655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Emphasis box share screen" descr="emphasis box screen share"/>
          <p:cNvSpPr/>
          <p:nvPr/>
        </p:nvSpPr>
        <p:spPr>
          <a:xfrm>
            <a:off x="5325850" y="364755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Emphasis box turn on live captions" descr="emphasis box turn on live captions"/>
          <p:cNvSpPr/>
          <p:nvPr/>
        </p:nvSpPr>
        <p:spPr>
          <a:xfrm>
            <a:off x="5325850" y="27287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More actions"/>
          <p:cNvSpPr txBox="1"/>
          <p:nvPr/>
        </p:nvSpPr>
        <p:spPr>
          <a:xfrm>
            <a:off x="4169758" y="227995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Arrow" descr="arrow"/>
          <p:cNvGrpSpPr/>
          <p:nvPr/>
        </p:nvGrpSpPr>
        <p:grpSpPr>
          <a:xfrm>
            <a:off x="2770983" y="2410338"/>
            <a:ext cx="1398775" cy="1944300"/>
            <a:chOff x="2770983" y="2410338"/>
            <a:chExt cx="1398775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70983" y="2417997"/>
              <a:ext cx="1398775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end call"/>
          <p:cNvSpPr txBox="1"/>
          <p:nvPr/>
        </p:nvSpPr>
        <p:spPr>
          <a:xfrm>
            <a:off x="4169758" y="4437063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Arrow" descr="arrow"/>
          <p:cNvCxnSpPr/>
          <p:nvPr/>
        </p:nvCxnSpPr>
        <p:spPr>
          <a:xfrm>
            <a:off x="3874201" y="4601820"/>
            <a:ext cx="298249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8" name="No audio icon" descr="turn off audio icon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214" name="Audio source"/>
          <p:cNvSpPr txBox="1"/>
          <p:nvPr/>
        </p:nvSpPr>
        <p:spPr>
          <a:xfrm>
            <a:off x="1896331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Audio Source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arrow" descr="arrow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mute icon" descr="mute icon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Audio toggle"/>
          <p:cNvSpPr txBox="1"/>
          <p:nvPr/>
        </p:nvSpPr>
        <p:spPr>
          <a:xfrm>
            <a:off x="1180706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Arrow" descr="arrow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Video toggle icon" descr="turn off video icon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Video toggle"/>
          <p:cNvSpPr txBox="1"/>
          <p:nvPr/>
        </p:nvSpPr>
        <p:spPr>
          <a:xfrm>
            <a:off x="443475" y="2770982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Arrow" descr="arrow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Mobile function bar" descr="MS Teams meeting mobile functions bar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Mobile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design top" descr="design top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e contact"/>
          <p:cNvSpPr txBox="1"/>
          <p:nvPr/>
        </p:nvSpPr>
        <p:spPr>
          <a:xfrm>
            <a:off x="31369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Veuillez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contacter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6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courriel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 # de telephone]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difficultés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techniques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e autres actions"/>
          <p:cNvSpPr txBox="1"/>
          <p:nvPr/>
        </p:nvSpPr>
        <p:spPr>
          <a:xfrm>
            <a:off x="7689509" y="4498392"/>
            <a:ext cx="4045291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fr-CA" sz="1200" b="1" dirty="0" smtClean="0"/>
              <a:t>Afficher </a:t>
            </a:r>
            <a:r>
              <a:rPr lang="fr-CA" sz="1200" b="1" dirty="0"/>
              <a:t>les paramètres du périphérique</a:t>
            </a:r>
          </a:p>
          <a:p>
            <a:pPr lvl="0">
              <a:lnSpc>
                <a:spcPct val="115000"/>
              </a:lnSpc>
            </a:pPr>
            <a:r>
              <a:rPr lang="fr-CA" sz="1200" dirty="0"/>
              <a:t>Sélectionner et tester l’entrée et la sortie audio et vidéo</a:t>
            </a:r>
          </a:p>
          <a:p>
            <a:pPr lvl="0">
              <a:spcBef>
                <a:spcPts val="1000"/>
              </a:spcBef>
            </a:pPr>
            <a:r>
              <a:rPr lang="fr-CA" sz="1200" b="1" dirty="0"/>
              <a:t>Désactiver l’appel vidéo entrant</a:t>
            </a:r>
          </a:p>
          <a:p>
            <a:pPr lvl="0">
              <a:lnSpc>
                <a:spcPct val="115000"/>
              </a:lnSpc>
            </a:pPr>
            <a:r>
              <a:rPr lang="fr-CA" sz="1200" dirty="0"/>
              <a:t>Couper tout appel vidéo entrant pour réduire la pression sur la connexion Internet</a:t>
            </a:r>
            <a:endParaRPr lang="fr-CA" sz="1200" dirty="0"/>
          </a:p>
        </p:txBody>
      </p:sp>
      <p:pic>
        <p:nvPicPr>
          <p:cNvPr id="4" name="image autres actions" descr="image autres acti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09" y="1745740"/>
            <a:ext cx="3914719" cy="2761309"/>
          </a:xfrm>
          <a:prstGeom prst="rect">
            <a:avLst/>
          </a:prstGeom>
        </p:spPr>
      </p:pic>
      <p:sp>
        <p:nvSpPr>
          <p:cNvPr id="189" name="boîte d'accentuation désactiver vidéo entrante" descr="boîte d'accentuation désactiver vidéo entrante"/>
          <p:cNvSpPr/>
          <p:nvPr/>
        </p:nvSpPr>
        <p:spPr>
          <a:xfrm>
            <a:off x="7752033" y="4231119"/>
            <a:ext cx="169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boîte d'accentuation afficher paramètres" descr="boîte d'accentuation afficher paramètres"/>
          <p:cNvSpPr/>
          <p:nvPr/>
        </p:nvSpPr>
        <p:spPr>
          <a:xfrm>
            <a:off x="7774868" y="1806554"/>
            <a:ext cx="187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Autres actions"/>
          <p:cNvSpPr txBox="1"/>
          <p:nvPr/>
        </p:nvSpPr>
        <p:spPr>
          <a:xfrm>
            <a:off x="6743457" y="177875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Autres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flèche" descr="flèche"/>
          <p:cNvGrpSpPr/>
          <p:nvPr/>
        </p:nvGrpSpPr>
        <p:grpSpPr>
          <a:xfrm>
            <a:off x="3414210" y="1946970"/>
            <a:ext cx="3329247" cy="1796702"/>
            <a:chOff x="3414210" y="1946970"/>
            <a:chExt cx="3329247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3422135" y="194697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3414210" y="1946970"/>
              <a:ext cx="3329247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Raccrocher"/>
          <p:cNvSpPr txBox="1"/>
          <p:nvPr/>
        </p:nvSpPr>
        <p:spPr>
          <a:xfrm>
            <a:off x="6660251" y="3815060"/>
            <a:ext cx="787712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200" dirty="0"/>
              <a:t>Fin de l’appel</a:t>
            </a:r>
            <a:endParaRPr lang="fr-CA" sz="1200" dirty="0"/>
          </a:p>
        </p:txBody>
      </p:sp>
      <p:cxnSp>
        <p:nvCxnSpPr>
          <p:cNvPr id="181" name="flèche" descr="flèche"/>
          <p:cNvCxnSpPr/>
          <p:nvPr/>
        </p:nvCxnSpPr>
        <p:spPr>
          <a:xfrm flipV="1">
            <a:off x="6412373" y="4022820"/>
            <a:ext cx="280896" cy="5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symbole participants" descr="symbole participants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44802" y="2650500"/>
            <a:ext cx="435600" cy="428400"/>
          </a:xfrm>
          <a:prstGeom prst="rect">
            <a:avLst/>
          </a:prstGeom>
        </p:spPr>
      </p:pic>
      <p:sp>
        <p:nvSpPr>
          <p:cNvPr id="178" name="Afficher les participants"/>
          <p:cNvSpPr txBox="1"/>
          <p:nvPr/>
        </p:nvSpPr>
        <p:spPr>
          <a:xfrm>
            <a:off x="5654792" y="2684558"/>
            <a:ext cx="981600" cy="2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Afficher</a:t>
            </a:r>
            <a:r>
              <a:rPr lang="en-US" sz="1200" dirty="0" smtClean="0"/>
              <a:t> les participants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62" name="flèche" descr="flèche"/>
          <p:cNvCxnSpPr/>
          <p:nvPr/>
        </p:nvCxnSpPr>
        <p:spPr>
          <a:xfrm rot="10800000">
            <a:off x="5449873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symbole clavardage" descr="symbole clavardag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23472" y="2650500"/>
            <a:ext cx="435600" cy="428400"/>
          </a:xfrm>
          <a:prstGeom prst="rect">
            <a:avLst/>
          </a:prstGeom>
        </p:spPr>
      </p:pic>
      <p:sp>
        <p:nvSpPr>
          <p:cNvPr id="175" name="Afficher la conversation"/>
          <p:cNvSpPr txBox="1"/>
          <p:nvPr/>
        </p:nvSpPr>
        <p:spPr>
          <a:xfrm>
            <a:off x="4329694" y="2206828"/>
            <a:ext cx="93094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Afficher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conversation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flèche" descr="flèche"/>
          <p:cNvCxnSpPr/>
          <p:nvPr/>
        </p:nvCxnSpPr>
        <p:spPr>
          <a:xfrm rot="10800000">
            <a:off x="473825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symbole main levée" descr="symbole main levé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4929" y="264543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Lever la main"/>
          <p:cNvSpPr txBox="1"/>
          <p:nvPr/>
        </p:nvSpPr>
        <p:spPr>
          <a:xfrm>
            <a:off x="3761221" y="220682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 la main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flèche" descr="flèche"/>
          <p:cNvCxnSpPr/>
          <p:nvPr/>
        </p:nvCxnSpPr>
        <p:spPr>
          <a:xfrm rot="10800000">
            <a:off x="4075796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0" name="symbole arrete de partager" descr="symbole arrete de partag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96" y="2650500"/>
            <a:ext cx="428400" cy="428400"/>
          </a:xfrm>
          <a:prstGeom prst="rect">
            <a:avLst/>
          </a:prstGeom>
        </p:spPr>
      </p:pic>
      <p:cxnSp>
        <p:nvCxnSpPr>
          <p:cNvPr id="160" name="flèche" descr="flèche"/>
          <p:cNvCxnSpPr/>
          <p:nvPr/>
        </p:nvCxnSpPr>
        <p:spPr>
          <a:xfrm rot="10800000">
            <a:off x="275441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symbole en sourdine" descr="symbole en sourdine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1900923" y="2645436"/>
            <a:ext cx="433885" cy="433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flèche" descr="flèche"/>
          <p:cNvCxnSpPr/>
          <p:nvPr/>
        </p:nvCxnSpPr>
        <p:spPr>
          <a:xfrm rot="10800000">
            <a:off x="2108428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symbole désactiver vidéo" descr="symbole désactiver vidéo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198866" y="2645436"/>
            <a:ext cx="450387" cy="43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flèche" descr="flèche"/>
          <p:cNvCxnSpPr/>
          <p:nvPr/>
        </p:nvCxnSpPr>
        <p:spPr>
          <a:xfrm rot="10800000">
            <a:off x="142406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image fonctions MS Teams" descr="image fonctions MS Teams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222424" y="368872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re"/>
          <p:cNvSpPr txBox="1">
            <a:spLocks noGrp="1"/>
          </p:cNvSpPr>
          <p:nvPr>
            <p:ph type="title"/>
          </p:nvPr>
        </p:nvSpPr>
        <p:spPr>
          <a:xfrm>
            <a:off x="434519" y="592531"/>
            <a:ext cx="4360647" cy="68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buClr>
                <a:schemeClr val="lt1"/>
              </a:buClr>
              <a:buSzPts val="3600"/>
            </a:pPr>
            <a:r>
              <a:rPr lang="fr-C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 sur un ordinateur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conception graphique haut" descr="conception graphique haut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37" name="Screen share"/>
          <p:cNvSpPr txBox="1"/>
          <p:nvPr/>
        </p:nvSpPr>
        <p:spPr>
          <a:xfrm>
            <a:off x="2443214" y="219947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fr-CA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Partage d’écran</a:t>
            </a:r>
            <a:endParaRPr lang="fr-CA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Audio toggle"/>
          <p:cNvSpPr txBox="1"/>
          <p:nvPr/>
        </p:nvSpPr>
        <p:spPr>
          <a:xfrm>
            <a:off x="1758376" y="2035894"/>
            <a:ext cx="708713" cy="54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Activer/</a:t>
            </a:r>
          </a:p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désactiver </a:t>
            </a:r>
            <a:r>
              <a:rPr lang="fr-CA" sz="1100" dirty="0" smtClean="0"/>
              <a:t>audio</a:t>
            </a:r>
            <a:endParaRPr lang="fr-CA" sz="1100" dirty="0"/>
          </a:p>
        </p:txBody>
      </p:sp>
      <p:sp>
        <p:nvSpPr>
          <p:cNvPr id="39" name="Video toggle"/>
          <p:cNvSpPr txBox="1"/>
          <p:nvPr/>
        </p:nvSpPr>
        <p:spPr>
          <a:xfrm>
            <a:off x="1066045" y="2034637"/>
            <a:ext cx="707602" cy="49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Activer/</a:t>
            </a:r>
          </a:p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désactiver vidéo</a:t>
            </a:r>
          </a:p>
        </p:txBody>
      </p:sp>
    </p:spTree>
    <p:extLst>
      <p:ext uri="{BB962C8B-B14F-4D97-AF65-F5344CB8AC3E}">
        <p14:creationId xmlns:p14="http://schemas.microsoft.com/office/powerpoint/2010/main" val="126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e contacter" descr="texte contacter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2"/>
              </a:buClr>
              <a:buSzPts val="2400"/>
            </a:pPr>
            <a:r>
              <a:rPr lang="fr-FR" sz="1600" b="1" dirty="0"/>
              <a:t>Veuillez contacter </a:t>
            </a:r>
            <a:r>
              <a:rPr lang="fr-FR" sz="1600" b="1" dirty="0">
                <a:solidFill>
                  <a:srgbClr val="FF0000"/>
                </a:solidFill>
              </a:rPr>
              <a:t>[courriel/ # de </a:t>
            </a:r>
            <a:r>
              <a:rPr lang="fr-FR" sz="1600" b="1" dirty="0" err="1">
                <a:solidFill>
                  <a:srgbClr val="FF0000"/>
                </a:solidFill>
              </a:rPr>
              <a:t>telephone</a:t>
            </a:r>
            <a:r>
              <a:rPr lang="fr-FR" sz="1600" b="1" dirty="0">
                <a:solidFill>
                  <a:srgbClr val="FF0000"/>
                </a:solidFill>
              </a:rPr>
              <a:t>] </a:t>
            </a:r>
            <a:r>
              <a:rPr lang="fr-FR" sz="1600" b="1" dirty="0"/>
              <a:t>en cas de difficultés techniques</a:t>
            </a:r>
          </a:p>
        </p:txBody>
      </p:sp>
      <p:sp>
        <p:nvSpPr>
          <p:cNvPr id="198" name="conception graphique" descr="conception graphique"/>
          <p:cNvSpPr/>
          <p:nvPr/>
        </p:nvSpPr>
        <p:spPr>
          <a:xfrm>
            <a:off x="8123307" y="2228830"/>
            <a:ext cx="3742055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texte"/>
          <p:cNvSpPr txBox="1"/>
          <p:nvPr/>
        </p:nvSpPr>
        <p:spPr>
          <a:xfrm>
            <a:off x="8834274" y="3140985"/>
            <a:ext cx="2867275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2"/>
              </a:buClr>
              <a:buSzPts val="1800"/>
            </a:pPr>
            <a:r>
              <a:rPr lang="fr-CA" sz="1200" dirty="0"/>
              <a:t>La fonction « Lever la main » n’est </a:t>
            </a:r>
            <a:r>
              <a:rPr lang="fr-CA" sz="1200" b="1" dirty="0"/>
              <a:t>pas</a:t>
            </a:r>
            <a:r>
              <a:rPr lang="fr-CA" sz="1200" dirty="0"/>
              <a:t> offerte sur certains appareils mobiles.</a:t>
            </a:r>
          </a:p>
          <a:p>
            <a:pPr lvl="0">
              <a:buClr>
                <a:schemeClr val="accent2"/>
              </a:buClr>
              <a:buSzPts val="1800"/>
            </a:pPr>
            <a:endParaRPr lang="fr-CA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ymbole lever la main" descr="symbole lever la mai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275944" y="312401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texte"/>
          <p:cNvSpPr txBox="1"/>
          <p:nvPr/>
        </p:nvSpPr>
        <p:spPr>
          <a:xfrm>
            <a:off x="9178825" y="2425656"/>
            <a:ext cx="2742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Clavardage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participants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situés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coin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haut à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droite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ymboles clavardage et participants" descr="symboles clavardage et participants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263569" y="241031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autres actions" descr="image autres action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3"/>
          <a:stretch/>
        </p:blipFill>
        <p:spPr bwMode="auto">
          <a:xfrm>
            <a:off x="5255652" y="2208660"/>
            <a:ext cx="2743200" cy="27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boîte d'accentuation activer les sous-titres" descr="boîte d'accentuation activer les sous-titres"/>
          <p:cNvSpPr/>
          <p:nvPr/>
        </p:nvSpPr>
        <p:spPr>
          <a:xfrm>
            <a:off x="5325850" y="26779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boîte d'accentuation partager" descr="boîte d'accentuation partager"/>
          <p:cNvSpPr/>
          <p:nvPr/>
        </p:nvSpPr>
        <p:spPr>
          <a:xfrm>
            <a:off x="5325850" y="382027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boîte d'accentuation désactiver la vidéo entrante" descr="boîte d'accentuation désactiver la vidéo entrante"/>
          <p:cNvSpPr/>
          <p:nvPr/>
        </p:nvSpPr>
        <p:spPr>
          <a:xfrm>
            <a:off x="5325850" y="459687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autres actions" descr="autres actions"/>
          <p:cNvSpPr txBox="1"/>
          <p:nvPr/>
        </p:nvSpPr>
        <p:spPr>
          <a:xfrm>
            <a:off x="4049681" y="2301700"/>
            <a:ext cx="105900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flèche" descr="flèche"/>
          <p:cNvGrpSpPr/>
          <p:nvPr/>
        </p:nvGrpSpPr>
        <p:grpSpPr>
          <a:xfrm>
            <a:off x="2782413" y="2410338"/>
            <a:ext cx="1191900" cy="1944300"/>
            <a:chOff x="2782413" y="2410338"/>
            <a:chExt cx="1191900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82413" y="2410377"/>
              <a:ext cx="1191900" cy="42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Raccrocher"/>
          <p:cNvSpPr txBox="1"/>
          <p:nvPr/>
        </p:nvSpPr>
        <p:spPr>
          <a:xfrm>
            <a:off x="4187825" y="4377570"/>
            <a:ext cx="75025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200" dirty="0"/>
              <a:t>Fin de l’appel</a:t>
            </a:r>
            <a:endParaRPr lang="fr-CA" sz="1200" dirty="0"/>
          </a:p>
        </p:txBody>
      </p:sp>
      <p:cxnSp>
        <p:nvCxnSpPr>
          <p:cNvPr id="203" name="flèche" descr="flèche"/>
          <p:cNvCxnSpPr/>
          <p:nvPr/>
        </p:nvCxnSpPr>
        <p:spPr>
          <a:xfrm>
            <a:off x="3884564" y="4598247"/>
            <a:ext cx="287886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ymbole couper audio" descr="symbole couper audio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39" name="Source d’audio" descr="Source d’audio"/>
          <p:cNvSpPr txBox="1"/>
          <p:nvPr/>
        </p:nvSpPr>
        <p:spPr>
          <a:xfrm>
            <a:off x="1850469" y="2776442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Source audio</a:t>
            </a:r>
            <a:endParaRPr lang="fr-CA" sz="1100" dirty="0"/>
          </a:p>
        </p:txBody>
      </p:sp>
      <p:cxnSp>
        <p:nvCxnSpPr>
          <p:cNvPr id="202" name="flèche" descr="flèche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symbole en sourdine" descr="symbole en sourdine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flèche" descr="flèche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symbole désactiver vidéo" descr="symbole désactiver vidéo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flèche" descr="flèche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image fonction MS Teams" descr="image fonction MS Teams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r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67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buClr>
                <a:schemeClr val="lt1"/>
              </a:buClr>
              <a:buSzPts val="3600"/>
            </a:pPr>
            <a:r>
              <a:rPr lang="fr-CA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 sur un cellulaire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conception graphique haut" descr="conception graphique haut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33" name="Audio toggle"/>
          <p:cNvSpPr txBox="1"/>
          <p:nvPr/>
        </p:nvSpPr>
        <p:spPr>
          <a:xfrm>
            <a:off x="1057533" y="2606055"/>
            <a:ext cx="764196" cy="56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Activer/</a:t>
            </a:r>
          </a:p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/>
              <a:t>désactiver </a:t>
            </a:r>
            <a:r>
              <a:rPr lang="fr-CA" sz="1100" dirty="0" smtClean="0"/>
              <a:t>audio</a:t>
            </a:r>
            <a:endParaRPr lang="fr-CA" sz="1100" dirty="0"/>
          </a:p>
        </p:txBody>
      </p:sp>
      <p:sp>
        <p:nvSpPr>
          <p:cNvPr id="34" name="Video toggle"/>
          <p:cNvSpPr txBox="1"/>
          <p:nvPr/>
        </p:nvSpPr>
        <p:spPr>
          <a:xfrm>
            <a:off x="296799" y="2599832"/>
            <a:ext cx="841749" cy="5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 smtClean="0"/>
              <a:t>Activer/</a:t>
            </a:r>
          </a:p>
          <a:p>
            <a:pPr lvl="0" algn="ctr">
              <a:buClr>
                <a:schemeClr val="accent2"/>
              </a:buClr>
              <a:buSzPts val="2000"/>
            </a:pPr>
            <a:r>
              <a:rPr lang="fr-CA" sz="1100" dirty="0" smtClean="0"/>
              <a:t>désactiver vidéo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2207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PS Brandbook">
  <a:themeElements>
    <a:clrScheme name="School Brand">
      <a:dk1>
        <a:srgbClr val="000000"/>
      </a:dk1>
      <a:lt1>
        <a:srgbClr val="FFFFFF"/>
      </a:lt1>
      <a:dk2>
        <a:srgbClr val="4E5B73"/>
      </a:dk2>
      <a:lt2>
        <a:srgbClr val="E7E6E6"/>
      </a:lt2>
      <a:accent1>
        <a:srgbClr val="3F2A56"/>
      </a:accent1>
      <a:accent2>
        <a:srgbClr val="4E5B73"/>
      </a:accent2>
      <a:accent3>
        <a:srgbClr val="DA797A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259</Words>
  <Application>Microsoft Office PowerPoint</Application>
  <PresentationFormat>Widescreen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Canada School of Public Service</vt:lpstr>
      <vt:lpstr>CSPS Brandbook</vt:lpstr>
      <vt:lpstr>MS Teams Meetings on Desktop </vt:lpstr>
      <vt:lpstr>MS Teams Meetings on Mobile </vt:lpstr>
      <vt:lpstr>MS Teams Réunions sur un ordinateur</vt:lpstr>
      <vt:lpstr>MS Teams Réunions sur un cellulaire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Teams Meetings on Desktop</dc:title>
  <dc:creator>John Ryan</dc:creator>
  <cp:lastModifiedBy>John Ryan</cp:lastModifiedBy>
  <cp:revision>32</cp:revision>
  <dcterms:created xsi:type="dcterms:W3CDTF">2020-07-09T13:41:18Z</dcterms:created>
  <dcterms:modified xsi:type="dcterms:W3CDTF">2020-10-05T17:15:45Z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0x01010053521B1F7D84CD4AA0412A643B2A9333</vt:lpwstr>
  </property>
</Properties>
</file>