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Lato" panose="020F0502020204030203" pitchFamily="3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Lst>
  <p:custDataLst>
    <p:tags r:id="rId2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75" y="3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b732e63ae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b732e63ae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Première diapositive</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b732e63aec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b732e63aec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a:solidFill>
                  <a:schemeClr val="dk1"/>
                </a:solidFill>
              </a:rPr>
              <a:t>Exemple de contenu de la diapositive n</a:t>
            </a:r>
            <a:r>
              <a:rPr lang="fr-CA" baseline="30000">
                <a:solidFill>
                  <a:schemeClr val="dk1"/>
                </a:solidFill>
              </a:rPr>
              <a:t>o</a:t>
            </a:r>
            <a:r>
              <a:rPr lang="fr-CA">
                <a:solidFill>
                  <a:schemeClr val="dk1"/>
                </a:solidFill>
              </a:rPr>
              <a:t> 1</a:t>
            </a: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b732e63aec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b732e63aec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a:solidFill>
                  <a:schemeClr val="dk1"/>
                </a:solidFill>
              </a:rPr>
              <a:t>Exemple de contenu de la diapositive n</a:t>
            </a:r>
            <a:r>
              <a:rPr lang="fr-CA" baseline="30000">
                <a:solidFill>
                  <a:schemeClr val="dk1"/>
                </a:solidFill>
              </a:rPr>
              <a:t>o</a:t>
            </a:r>
            <a:r>
              <a:rPr lang="fr-CA">
                <a:solidFill>
                  <a:schemeClr val="dk1"/>
                </a:solidFill>
              </a:rPr>
              <a:t> 1</a:t>
            </a: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b732e63aec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b732e63aec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a:solidFill>
                  <a:schemeClr val="dk1"/>
                </a:solidFill>
              </a:rPr>
              <a:t>Exemple de contenu de la diapositive n</a:t>
            </a:r>
            <a:r>
              <a:rPr lang="fr-CA" baseline="30000">
                <a:solidFill>
                  <a:schemeClr val="dk1"/>
                </a:solidFill>
              </a:rPr>
              <a:t>o</a:t>
            </a:r>
            <a:r>
              <a:rPr lang="fr-CA">
                <a:solidFill>
                  <a:schemeClr val="dk1"/>
                </a:solidFill>
              </a:rPr>
              <a:t> 1</a:t>
            </a: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b8387de6b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b8387de6b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a:solidFill>
                  <a:schemeClr val="dk1"/>
                </a:solidFill>
              </a:rPr>
              <a:t>Exemple de contenu de la diapositive n</a:t>
            </a:r>
            <a:r>
              <a:rPr lang="fr-CA" baseline="30000">
                <a:solidFill>
                  <a:schemeClr val="dk1"/>
                </a:solidFill>
              </a:rPr>
              <a:t>o</a:t>
            </a:r>
            <a:r>
              <a:rPr lang="fr-CA">
                <a:solidFill>
                  <a:schemeClr val="dk1"/>
                </a:solidFill>
              </a:rPr>
              <a:t> 2</a:t>
            </a: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b732e63aec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b732e63aec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a:solidFill>
                  <a:schemeClr val="dk1"/>
                </a:solidFill>
              </a:rPr>
              <a:t>Exemple de contenu de la diapositive n</a:t>
            </a:r>
            <a:r>
              <a:rPr lang="fr-CA" baseline="30000">
                <a:solidFill>
                  <a:schemeClr val="dk1"/>
                </a:solidFill>
              </a:rPr>
              <a:t>o</a:t>
            </a:r>
            <a:r>
              <a:rPr lang="fr-CA">
                <a:solidFill>
                  <a:schemeClr val="dk1"/>
                </a:solidFill>
              </a:rPr>
              <a:t> 2</a:t>
            </a: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b732e63aec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b732e63ae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a:solidFill>
                  <a:schemeClr val="dk1"/>
                </a:solidFill>
              </a:rPr>
              <a:t>Exemple de contenu de la diapositive n</a:t>
            </a:r>
            <a:r>
              <a:rPr lang="fr-CA" baseline="30000">
                <a:solidFill>
                  <a:schemeClr val="dk1"/>
                </a:solidFill>
              </a:rPr>
              <a:t>o</a:t>
            </a:r>
            <a:r>
              <a:rPr lang="fr-CA">
                <a:solidFill>
                  <a:schemeClr val="dk1"/>
                </a:solidFill>
              </a:rPr>
              <a:t> 1</a:t>
            </a: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b732e63aec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b732e63aec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a:solidFill>
                  <a:schemeClr val="dk1"/>
                </a:solidFill>
              </a:rPr>
              <a:t>Exemple de contenu de la diapositive n</a:t>
            </a:r>
            <a:r>
              <a:rPr lang="fr-CA" baseline="30000">
                <a:solidFill>
                  <a:schemeClr val="dk1"/>
                </a:solidFill>
              </a:rPr>
              <a:t>o</a:t>
            </a:r>
            <a:r>
              <a:rPr lang="fr-CA">
                <a:solidFill>
                  <a:schemeClr val="dk1"/>
                </a:solidFill>
              </a:rPr>
              <a:t> 1</a:t>
            </a: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b732e63aec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b732e63aec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a:solidFill>
                  <a:schemeClr val="dk1"/>
                </a:solidFill>
              </a:rPr>
              <a:t>Exemple de contenu de la diapositive n</a:t>
            </a:r>
            <a:r>
              <a:rPr lang="fr-CA" baseline="30000">
                <a:solidFill>
                  <a:schemeClr val="dk1"/>
                </a:solidFill>
              </a:rPr>
              <a:t>o</a:t>
            </a:r>
            <a:r>
              <a:rPr lang="fr-CA">
                <a:solidFill>
                  <a:schemeClr val="dk1"/>
                </a:solidFill>
              </a:rPr>
              <a:t> 1</a:t>
            </a: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b732e63aec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b732e63aec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a:solidFill>
                  <a:schemeClr val="dk1"/>
                </a:solidFill>
              </a:rPr>
              <a:t>Exemple de contenu de la diapositive n</a:t>
            </a:r>
            <a:r>
              <a:rPr lang="fr-CA" baseline="30000">
                <a:solidFill>
                  <a:schemeClr val="dk1"/>
                </a:solidFill>
              </a:rPr>
              <a:t>o</a:t>
            </a:r>
            <a:r>
              <a:rPr lang="fr-CA">
                <a:solidFill>
                  <a:schemeClr val="dk1"/>
                </a:solidFill>
              </a:rPr>
              <a:t> 1</a:t>
            </a: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b732e63aec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b732e63aec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a:solidFill>
                  <a:schemeClr val="dk1"/>
                </a:solidFill>
              </a:rPr>
              <a:t>Exemple de contenu de la diapositive n</a:t>
            </a:r>
            <a:r>
              <a:rPr lang="fr-CA" baseline="30000">
                <a:solidFill>
                  <a:schemeClr val="dk1"/>
                </a:solidFill>
              </a:rPr>
              <a:t>o</a:t>
            </a:r>
            <a:r>
              <a:rPr lang="fr-CA">
                <a:solidFill>
                  <a:schemeClr val="dk1"/>
                </a:solidFill>
              </a:rPr>
              <a:t> 1</a:t>
            </a: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b732e63aec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b732e63aec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b732e63aec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b732e63aec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a:solidFill>
                  <a:schemeClr val="dk1"/>
                </a:solidFill>
              </a:rPr>
              <a:t>Exemple de contenu de la diapositive n</a:t>
            </a:r>
            <a:r>
              <a:rPr lang="fr-CA" baseline="30000">
                <a:solidFill>
                  <a:schemeClr val="dk1"/>
                </a:solidFill>
              </a:rPr>
              <a:t>o</a:t>
            </a:r>
            <a:r>
              <a:rPr lang="fr-CA">
                <a:solidFill>
                  <a:schemeClr val="dk1"/>
                </a:solidFill>
              </a:rPr>
              <a:t> 1</a:t>
            </a: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b732e63aec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b732e63aec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a:solidFill>
                  <a:schemeClr val="dk1"/>
                </a:solidFill>
              </a:rPr>
              <a:t>Exemple de contenu de la diapositive n</a:t>
            </a:r>
            <a:r>
              <a:rPr lang="fr-CA" baseline="30000">
                <a:solidFill>
                  <a:schemeClr val="dk1"/>
                </a:solidFill>
              </a:rPr>
              <a:t>o</a:t>
            </a:r>
            <a:r>
              <a:rPr lang="fr-CA">
                <a:solidFill>
                  <a:schemeClr val="dk1"/>
                </a:solidFill>
              </a:rPr>
              <a:t> 1</a:t>
            </a: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 name="MSIPCMContentMarking" descr="{&quot;HashCode&quot;:-1880398799,&quot;Placement&quot;:&quot;Header&quot;,&quot;Top&quot;:0.0,&quot;Left&quot;:502.4445,&quot;SlideWidth&quot;:720,&quot;SlideHeight&quot;:405}">
            <a:extLst>
              <a:ext uri="{FF2B5EF4-FFF2-40B4-BE49-F238E27FC236}">
                <a16:creationId xmlns:a16="http://schemas.microsoft.com/office/drawing/2014/main" id="{22F1DD1C-1A39-7899-C892-7467A451D13A}"/>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US" sz="1200">
                <a:solidFill>
                  <a:srgbClr val="000000"/>
                </a:solidFill>
                <a:latin typeface="Arial" panose="020B0604020202020204" pitchFamily="34" charset="0"/>
              </a:rPr>
              <a:t>UNCLASSIFIED / NON CLASSIFIÉ</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png"/><Relationship Id="rId5" Type="http://schemas.openxmlformats.org/officeDocument/2006/relationships/tags" Target="../tags/tag6.xml"/><Relationship Id="rId10" Type="http://schemas.openxmlformats.org/officeDocument/2006/relationships/image" Target="../media/image1.png"/><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openxmlformats.org/officeDocument/2006/relationships/tags" Target="../tags/tag45.xml"/></Relationships>
</file>

<file path=ppt/slides/_rels/slide1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52.xml"/></Relationships>
</file>

<file path=ppt/slides/_rels/slide13.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56.xml"/></Relationships>
</file>

<file path=ppt/slides/_rels/slide14.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hyperlink" Target="mailto:dto.btn@tbs-sct.gc.ca" TargetMode="Externa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60.xml"/></Relationships>
</file>

<file path=ppt/slides/_rels/slide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12.xml"/></Relationships>
</file>

<file path=ppt/slides/_rels/slide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notesSlide" Target="../notesSlides/notesSlide4.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3.xml"/><Relationship Id="rId5" Type="http://schemas.openxmlformats.org/officeDocument/2006/relationships/tags" Target="../tags/tag21.xml"/><Relationship Id="rId4"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25.xml"/></Relationships>
</file>

<file path=ppt/slides/_rels/slide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29.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2.xml"/><Relationship Id="rId7" Type="http://schemas.openxmlformats.org/officeDocument/2006/relationships/notesSlide" Target="../notesSlides/notesSlide7.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3.xml"/><Relationship Id="rId5" Type="http://schemas.openxmlformats.org/officeDocument/2006/relationships/tags" Target="../tags/tag34.xml"/><Relationship Id="rId4" Type="http://schemas.openxmlformats.org/officeDocument/2006/relationships/tags" Target="../tags/tag33.xml"/></Relationships>
</file>

<file path=ppt/slides/_rels/slide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38.xml"/></Relationships>
</file>

<file path=ppt/slides/_rels/slide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custDataLst>
              <p:tags r:id="rId1"/>
            </p:custDataLst>
          </p:nvPr>
        </p:nvSpPr>
        <p:spPr>
          <a:xfrm>
            <a:off x="-43100" y="-12575"/>
            <a:ext cx="9187200" cy="5187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custDataLst>
              <p:tags r:id="rId2"/>
            </p:custDataLst>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sz="4400" dirty="0">
                <a:solidFill>
                  <a:schemeClr val="lt1"/>
                </a:solidFill>
                <a:latin typeface="Lato"/>
                <a:ea typeface="Lato"/>
                <a:cs typeface="Lato"/>
                <a:sym typeface="Lato"/>
              </a:rPr>
              <a:t>Processus de résultats trimestriels du Sondage sur la réussite des tâches (SRT) du GC</a:t>
            </a:r>
          </a:p>
        </p:txBody>
      </p:sp>
      <p:sp>
        <p:nvSpPr>
          <p:cNvPr id="56" name="Google Shape;56;p13"/>
          <p:cNvSpPr txBox="1">
            <a:spLocks noGrp="1"/>
          </p:cNvSpPr>
          <p:nvPr>
            <p:ph type="subTitle" idx="1"/>
            <p:custDataLst>
              <p:tags r:id="rId3"/>
            </p:custDataLst>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CA" dirty="0">
                <a:solidFill>
                  <a:schemeClr val="lt1"/>
                </a:solidFill>
                <a:latin typeface="Open Sans"/>
                <a:ea typeface="Open Sans"/>
                <a:cs typeface="Open Sans"/>
                <a:sym typeface="Open Sans"/>
              </a:rPr>
              <a:t>Projets pilotes : Ce que nous avons appris jusqu’à présent</a:t>
            </a:r>
          </a:p>
        </p:txBody>
      </p:sp>
      <p:sp>
        <p:nvSpPr>
          <p:cNvPr id="57" name="Google Shape;57;p13"/>
          <p:cNvSpPr/>
          <p:nvPr>
            <p:custDataLst>
              <p:tags r:id="rId4"/>
            </p:custDataLst>
          </p:nvPr>
        </p:nvSpPr>
        <p:spPr>
          <a:xfrm>
            <a:off x="416054" y="2686851"/>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txBox="1">
            <a:spLocks noGrp="1"/>
          </p:cNvSpPr>
          <p:nvPr>
            <p:ph type="subTitle" idx="1"/>
            <p:custDataLst>
              <p:tags r:id="rId5"/>
            </p:custDataLst>
          </p:nvPr>
        </p:nvSpPr>
        <p:spPr>
          <a:xfrm>
            <a:off x="311700" y="4071400"/>
            <a:ext cx="8520600" cy="7926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35"/>
              <a:buNone/>
            </a:pPr>
            <a:r>
              <a:rPr lang="fr-CA" sz="1679" dirty="0">
                <a:solidFill>
                  <a:schemeClr val="lt1"/>
                </a:solidFill>
                <a:latin typeface="Open Sans"/>
                <a:ea typeface="Open Sans"/>
                <a:cs typeface="Open Sans"/>
                <a:sym typeface="Open Sans"/>
              </a:rPr>
              <a:t>Bureau de la transformation numérique • #Canadapointca • Décembre 2022</a:t>
            </a:r>
          </a:p>
        </p:txBody>
      </p:sp>
      <p:pic>
        <p:nvPicPr>
          <p:cNvPr id="59" name="Google Shape;59;p13"/>
          <p:cNvPicPr preferRelativeResize="0"/>
          <p:nvPr>
            <p:custDataLst>
              <p:tags r:id="rId6"/>
            </p:custDataLst>
          </p:nvPr>
        </p:nvPicPr>
        <p:blipFill>
          <a:blip r:embed="rId10">
            <a:alphaModFix/>
          </a:blip>
          <a:stretch>
            <a:fillRect/>
          </a:stretch>
        </p:blipFill>
        <p:spPr>
          <a:xfrm>
            <a:off x="7634867" y="267817"/>
            <a:ext cx="1060908" cy="252256"/>
          </a:xfrm>
          <a:prstGeom prst="rect">
            <a:avLst/>
          </a:prstGeom>
          <a:noFill/>
          <a:ln>
            <a:noFill/>
          </a:ln>
        </p:spPr>
      </p:pic>
      <p:pic>
        <p:nvPicPr>
          <p:cNvPr id="60" name="Google Shape;60;p13"/>
          <p:cNvPicPr preferRelativeResize="0"/>
          <p:nvPr>
            <p:custDataLst>
              <p:tags r:id="rId7"/>
            </p:custDataLst>
          </p:nvPr>
        </p:nvPicPr>
        <p:blipFill>
          <a:blip r:embed="rId11">
            <a:alphaModFix/>
          </a:blip>
          <a:stretch>
            <a:fillRect/>
          </a:stretch>
        </p:blipFill>
        <p:spPr>
          <a:xfrm>
            <a:off x="411883" y="267825"/>
            <a:ext cx="2718376" cy="252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body" idx="1"/>
            <p:custDataLst>
              <p:tags r:id="rId1"/>
            </p:custDataLst>
          </p:nvPr>
        </p:nvSpPr>
        <p:spPr>
          <a:xfrm>
            <a:off x="350425" y="1531875"/>
            <a:ext cx="8398500" cy="34137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fr-CA" b="1" dirty="0">
                <a:solidFill>
                  <a:srgbClr val="23364C"/>
                </a:solidFill>
              </a:rPr>
              <a:t>Outre l’examen des principales tâches cernées dans le SRT, l’équipe a pris en compte d’autres facteurs. L’équipe a choisi les tâches à améliorer dans ce projet pilote en établissant des priorités : </a:t>
            </a:r>
          </a:p>
          <a:p>
            <a:pPr marL="457200" lvl="0" indent="-334327" algn="l" rtl="0">
              <a:spcBef>
                <a:spcPts val="1200"/>
              </a:spcBef>
              <a:spcAft>
                <a:spcPts val="0"/>
              </a:spcAft>
              <a:buClr>
                <a:srgbClr val="23364C"/>
              </a:buClr>
              <a:buSzPct val="100000"/>
              <a:buChar char="●"/>
            </a:pPr>
            <a:r>
              <a:rPr lang="fr-CA" b="1" dirty="0">
                <a:solidFill>
                  <a:srgbClr val="23364C"/>
                </a:solidFill>
              </a:rPr>
              <a:t>Gains rapides</a:t>
            </a:r>
            <a:br>
              <a:rPr lang="fr-CA" b="1" dirty="0">
                <a:solidFill>
                  <a:srgbClr val="23364C"/>
                </a:solidFill>
              </a:rPr>
            </a:br>
            <a:r>
              <a:rPr lang="fr-CA" dirty="0">
                <a:solidFill>
                  <a:srgbClr val="23364C"/>
                </a:solidFill>
              </a:rPr>
              <a:t>Corrections simples qui peuvent être mises en ligne rapidement (liens brisés, conception du contenu, etc.)</a:t>
            </a:r>
          </a:p>
          <a:p>
            <a:pPr marL="457200" lvl="0" indent="-334327" algn="l" rtl="0">
              <a:spcBef>
                <a:spcPts val="1000"/>
              </a:spcBef>
              <a:spcAft>
                <a:spcPts val="0"/>
              </a:spcAft>
              <a:buClr>
                <a:srgbClr val="23364C"/>
              </a:buClr>
              <a:buSzPct val="100000"/>
              <a:buChar char="●"/>
            </a:pPr>
            <a:r>
              <a:rPr lang="fr-CA" b="1" dirty="0">
                <a:solidFill>
                  <a:srgbClr val="23364C"/>
                </a:solidFill>
              </a:rPr>
              <a:t>Faisabilité</a:t>
            </a:r>
            <a:br>
              <a:rPr lang="fr-CA" dirty="0">
                <a:solidFill>
                  <a:srgbClr val="23364C"/>
                </a:solidFill>
              </a:rPr>
            </a:br>
            <a:r>
              <a:rPr lang="fr-CA" dirty="0">
                <a:solidFill>
                  <a:srgbClr val="23364C"/>
                </a:solidFill>
              </a:rPr>
              <a:t>Les améliorations correspondent déjà aux priorités actuelles</a:t>
            </a:r>
          </a:p>
          <a:p>
            <a:pPr marL="457200" lvl="0" indent="-334327" algn="l" rtl="0">
              <a:spcBef>
                <a:spcPts val="1000"/>
              </a:spcBef>
              <a:spcAft>
                <a:spcPts val="0"/>
              </a:spcAft>
              <a:buClr>
                <a:srgbClr val="23364C"/>
              </a:buClr>
              <a:buSzPct val="100000"/>
              <a:buChar char="●"/>
            </a:pPr>
            <a:r>
              <a:rPr lang="fr-CA" b="1" dirty="0">
                <a:solidFill>
                  <a:srgbClr val="23364C"/>
                </a:solidFill>
              </a:rPr>
              <a:t>Peu de dépendances </a:t>
            </a:r>
            <a:br>
              <a:rPr lang="fr-CA" dirty="0">
                <a:solidFill>
                  <a:srgbClr val="23364C"/>
                </a:solidFill>
              </a:rPr>
            </a:br>
            <a:r>
              <a:rPr lang="fr-CA" dirty="0">
                <a:solidFill>
                  <a:srgbClr val="23364C"/>
                </a:solidFill>
              </a:rPr>
              <a:t>Pas trop d’intervenants ou de niveaux d’approbation</a:t>
            </a:r>
          </a:p>
          <a:p>
            <a:pPr marL="457200" lvl="0" indent="-334327" algn="l" rtl="0">
              <a:spcBef>
                <a:spcPts val="1000"/>
              </a:spcBef>
              <a:spcAft>
                <a:spcPts val="1000"/>
              </a:spcAft>
              <a:buClr>
                <a:srgbClr val="23364C"/>
              </a:buClr>
              <a:buSzPct val="100000"/>
              <a:buChar char="●"/>
            </a:pPr>
            <a:r>
              <a:rPr lang="fr-CA" b="1" dirty="0">
                <a:solidFill>
                  <a:srgbClr val="23364C"/>
                </a:solidFill>
              </a:rPr>
              <a:t>Faible complexité technique</a:t>
            </a:r>
            <a:r>
              <a:rPr lang="fr-CA" dirty="0">
                <a:solidFill>
                  <a:srgbClr val="23364C"/>
                </a:solidFill>
              </a:rPr>
              <a:t> </a:t>
            </a:r>
            <a:br>
              <a:rPr lang="fr-CA" dirty="0">
                <a:solidFill>
                  <a:srgbClr val="23364C"/>
                </a:solidFill>
              </a:rPr>
            </a:br>
            <a:r>
              <a:rPr lang="fr-CA" dirty="0">
                <a:solidFill>
                  <a:srgbClr val="23364C"/>
                </a:solidFill>
              </a:rPr>
              <a:t>Les applications spécialisées ne sont pas forcément le meilleur point de départ </a:t>
            </a:r>
          </a:p>
        </p:txBody>
      </p:sp>
      <p:sp>
        <p:nvSpPr>
          <p:cNvPr id="140" name="Google Shape;140;p22"/>
          <p:cNvSpPr/>
          <p:nvPr>
            <p:custDataLst>
              <p:tags r:id="rId2"/>
            </p:custDataLst>
          </p:nvPr>
        </p:nvSpPr>
        <p:spPr>
          <a:xfrm>
            <a:off x="-43100" y="-12575"/>
            <a:ext cx="9187200" cy="1322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2"/>
          <p:cNvSpPr txBox="1">
            <a:spLocks noGrp="1"/>
          </p:cNvSpPr>
          <p:nvPr>
            <p:ph type="title"/>
            <p:custDataLst>
              <p:tags r:id="rId3"/>
            </p:custDataLst>
          </p:nvPr>
        </p:nvSpPr>
        <p:spPr>
          <a:xfrm>
            <a:off x="311700" y="-12575"/>
            <a:ext cx="88323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1500" b="1" dirty="0">
                <a:solidFill>
                  <a:schemeClr val="lt1"/>
                </a:solidFill>
                <a:latin typeface="Lato"/>
                <a:ea typeface="Lato"/>
                <a:cs typeface="Lato"/>
                <a:sym typeface="Lato"/>
              </a:rPr>
              <a:t>Déterminer ce sur quoi il faut travailler</a:t>
            </a:r>
          </a:p>
          <a:p>
            <a:pPr marL="0" lvl="0" indent="0" algn="l" rtl="0">
              <a:spcBef>
                <a:spcPts val="0"/>
              </a:spcBef>
              <a:spcAft>
                <a:spcPts val="0"/>
              </a:spcAft>
              <a:buNone/>
            </a:pPr>
            <a:r>
              <a:rPr lang="fr-CA" sz="3300" b="1" dirty="0">
                <a:solidFill>
                  <a:schemeClr val="lt1"/>
                </a:solidFill>
                <a:latin typeface="Lato"/>
                <a:ea typeface="Lato"/>
                <a:cs typeface="Lato"/>
                <a:sym typeface="Lato"/>
              </a:rPr>
              <a:t>Prise en compte des réalités opérationnelles et des autres preuves</a:t>
            </a:r>
          </a:p>
          <a:p>
            <a:pPr marL="0" lvl="0" indent="0" algn="l" rtl="0">
              <a:spcBef>
                <a:spcPts val="0"/>
              </a:spcBef>
              <a:spcAft>
                <a:spcPts val="0"/>
              </a:spcAft>
              <a:buNone/>
            </a:pPr>
            <a:endParaRPr sz="3000" b="1" dirty="0">
              <a:solidFill>
                <a:schemeClr val="lt1"/>
              </a:solidFill>
              <a:latin typeface="Lato"/>
              <a:ea typeface="Lato"/>
              <a:cs typeface="Lato"/>
              <a:sym typeface="Lato"/>
            </a:endParaRPr>
          </a:p>
          <a:p>
            <a:pPr marL="0" lvl="0" indent="0" algn="l" rtl="0">
              <a:spcBef>
                <a:spcPts val="0"/>
              </a:spcBef>
              <a:spcAft>
                <a:spcPts val="0"/>
              </a:spcAft>
              <a:buNone/>
            </a:pPr>
            <a:endParaRPr sz="3000" b="1" dirty="0">
              <a:solidFill>
                <a:schemeClr val="lt1"/>
              </a:solidFill>
              <a:latin typeface="Lato"/>
              <a:ea typeface="Lato"/>
              <a:cs typeface="Lato"/>
              <a:sym typeface="Lato"/>
            </a:endParaRPr>
          </a:p>
        </p:txBody>
      </p:sp>
      <p:sp>
        <p:nvSpPr>
          <p:cNvPr id="142" name="Google Shape;142;p22"/>
          <p:cNvSpPr/>
          <p:nvPr>
            <p:custDataLst>
              <p:tags r:id="rId4"/>
            </p:custDataLst>
          </p:nvPr>
        </p:nvSpPr>
        <p:spPr>
          <a:xfrm>
            <a:off x="415725" y="1167075"/>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body" idx="1"/>
            <p:custDataLst>
              <p:tags r:id="rId1"/>
            </p:custDataLst>
          </p:nvPr>
        </p:nvSpPr>
        <p:spPr>
          <a:xfrm>
            <a:off x="350425" y="1531875"/>
            <a:ext cx="8398500" cy="3252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fr-CA" sz="2400" b="1" dirty="0">
                <a:latin typeface="Lato"/>
                <a:ea typeface="Lato"/>
                <a:cs typeface="Lato"/>
                <a:sym typeface="Lato"/>
              </a:rPr>
              <a:t>L’inclusion d’exemples de commentaires dans les tableaux de bord et les rapports suscitent l’empathie au-delà de l’équipe Web.</a:t>
            </a:r>
          </a:p>
          <a:p>
            <a:pPr marL="0" lvl="0" indent="0" algn="l" rtl="0">
              <a:spcBef>
                <a:spcPts val="1200"/>
              </a:spcBef>
              <a:spcAft>
                <a:spcPts val="1200"/>
              </a:spcAft>
              <a:buNone/>
            </a:pPr>
            <a:r>
              <a:rPr lang="fr-CA" sz="2400" dirty="0"/>
              <a:t>Inclure des citations de commentaires représentatifs sur les tableaux de bord analytiques ou lors de la mise au courant afin de rendre plus réels les chiffres et les problèmes rencontrés par les utilisateurs.</a:t>
            </a:r>
          </a:p>
        </p:txBody>
      </p:sp>
      <p:sp>
        <p:nvSpPr>
          <p:cNvPr id="148" name="Google Shape;148;p23"/>
          <p:cNvSpPr/>
          <p:nvPr>
            <p:custDataLst>
              <p:tags r:id="rId2"/>
            </p:custDataLst>
          </p:nvPr>
        </p:nvSpPr>
        <p:spPr>
          <a:xfrm>
            <a:off x="-43100" y="-12575"/>
            <a:ext cx="9187200" cy="1322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txBox="1">
            <a:spLocks noGrp="1"/>
          </p:cNvSpPr>
          <p:nvPr>
            <p:ph type="title"/>
            <p:custDataLst>
              <p:tags r:id="rId3"/>
            </p:custDataLst>
          </p:nvPr>
        </p:nvSpPr>
        <p:spPr>
          <a:xfrm>
            <a:off x="311700" y="148625"/>
            <a:ext cx="88323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1500" b="1" dirty="0">
                <a:solidFill>
                  <a:schemeClr val="lt1"/>
                </a:solidFill>
                <a:latin typeface="Lato"/>
                <a:ea typeface="Lato"/>
                <a:cs typeface="Lato"/>
                <a:sym typeface="Lato"/>
              </a:rPr>
              <a:t>Améliorer les processus existants</a:t>
            </a:r>
          </a:p>
          <a:p>
            <a:pPr marL="0" lvl="0" indent="0" algn="l" rtl="0">
              <a:spcBef>
                <a:spcPts val="0"/>
              </a:spcBef>
              <a:spcAft>
                <a:spcPts val="0"/>
              </a:spcAft>
              <a:buNone/>
            </a:pPr>
            <a:r>
              <a:rPr lang="fr-CA" sz="2650" b="1" dirty="0">
                <a:solidFill>
                  <a:schemeClr val="lt1"/>
                </a:solidFill>
                <a:latin typeface="Lato"/>
                <a:ea typeface="Lato"/>
                <a:cs typeface="Lato"/>
                <a:sym typeface="Lato"/>
              </a:rPr>
              <a:t>Socialiser l’utilisation des nouveaux outils et des nouvelles données au-delà de l’équipe Web </a:t>
            </a:r>
          </a:p>
          <a:p>
            <a:pPr marL="0" lvl="0" indent="0" algn="l" rtl="0">
              <a:spcBef>
                <a:spcPts val="0"/>
              </a:spcBef>
              <a:spcAft>
                <a:spcPts val="0"/>
              </a:spcAft>
              <a:buNone/>
            </a:pPr>
            <a:endParaRPr sz="3000" b="1" dirty="0">
              <a:solidFill>
                <a:schemeClr val="lt1"/>
              </a:solidFill>
              <a:latin typeface="Lato"/>
              <a:ea typeface="Lato"/>
              <a:cs typeface="Lato"/>
              <a:sym typeface="Lato"/>
            </a:endParaRPr>
          </a:p>
          <a:p>
            <a:pPr marL="0" lvl="0" indent="0" algn="l" rtl="0">
              <a:spcBef>
                <a:spcPts val="0"/>
              </a:spcBef>
              <a:spcAft>
                <a:spcPts val="0"/>
              </a:spcAft>
              <a:buNone/>
            </a:pPr>
            <a:endParaRPr sz="3000" b="1" dirty="0">
              <a:solidFill>
                <a:schemeClr val="lt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body" idx="1"/>
            <p:custDataLst>
              <p:tags r:id="rId1"/>
            </p:custDataLst>
          </p:nvPr>
        </p:nvSpPr>
        <p:spPr>
          <a:xfrm>
            <a:off x="350425" y="1531875"/>
            <a:ext cx="8398500" cy="3252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fr-CA" sz="2400" dirty="0">
                <a:solidFill>
                  <a:srgbClr val="23364C"/>
                </a:solidFill>
              </a:rPr>
              <a:t>Le SRT peut servir de point de départ fiable pour commencer le travail d’amélioration continue</a:t>
            </a:r>
          </a:p>
          <a:p>
            <a:pPr marL="0" lvl="0" indent="0" algn="l" rtl="0">
              <a:spcBef>
                <a:spcPts val="1200"/>
              </a:spcBef>
              <a:spcAft>
                <a:spcPts val="1200"/>
              </a:spcAft>
              <a:buNone/>
            </a:pPr>
            <a:r>
              <a:rPr lang="fr-CA" sz="2400" dirty="0">
                <a:solidFill>
                  <a:srgbClr val="23364C"/>
                </a:solidFill>
              </a:rPr>
              <a:t>Le SRT peut éclairer les projets d’amélioration continue déjà en cours</a:t>
            </a:r>
          </a:p>
        </p:txBody>
      </p:sp>
      <p:sp>
        <p:nvSpPr>
          <p:cNvPr id="155" name="Google Shape;155;p24"/>
          <p:cNvSpPr/>
          <p:nvPr>
            <p:custDataLst>
              <p:tags r:id="rId2"/>
            </p:custDataLst>
          </p:nvPr>
        </p:nvSpPr>
        <p:spPr>
          <a:xfrm>
            <a:off x="-43100" y="-12575"/>
            <a:ext cx="9187200" cy="1322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4"/>
          <p:cNvSpPr txBox="1">
            <a:spLocks noGrp="1"/>
          </p:cNvSpPr>
          <p:nvPr>
            <p:ph type="title"/>
            <p:custDataLst>
              <p:tags r:id="rId3"/>
            </p:custDataLst>
          </p:nvPr>
        </p:nvSpPr>
        <p:spPr>
          <a:xfrm>
            <a:off x="350425" y="-12575"/>
            <a:ext cx="88323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1500" b="1" dirty="0">
                <a:solidFill>
                  <a:schemeClr val="lt1"/>
                </a:solidFill>
                <a:latin typeface="Lato"/>
                <a:ea typeface="Lato"/>
                <a:cs typeface="Lato"/>
                <a:sym typeface="Lato"/>
              </a:rPr>
              <a:t>Améliorer les processus existants</a:t>
            </a:r>
          </a:p>
          <a:p>
            <a:pPr marL="0" lvl="0" indent="0" algn="l" rtl="0">
              <a:spcBef>
                <a:spcPts val="0"/>
              </a:spcBef>
              <a:spcAft>
                <a:spcPts val="0"/>
              </a:spcAft>
              <a:buNone/>
            </a:pPr>
            <a:r>
              <a:rPr lang="fr-CA" sz="3300" b="1" dirty="0">
                <a:solidFill>
                  <a:schemeClr val="lt1"/>
                </a:solidFill>
                <a:latin typeface="Lato"/>
                <a:ea typeface="Lato"/>
                <a:cs typeface="Lato"/>
                <a:sym typeface="Lato"/>
              </a:rPr>
              <a:t>Ce que cela signifie pour le processus de résultats trimestriels</a:t>
            </a:r>
          </a:p>
          <a:p>
            <a:pPr marL="0" lvl="0" indent="0" algn="l" rtl="0">
              <a:spcBef>
                <a:spcPts val="0"/>
              </a:spcBef>
              <a:spcAft>
                <a:spcPts val="0"/>
              </a:spcAft>
              <a:buNone/>
            </a:pPr>
            <a:endParaRPr sz="3300" b="1" dirty="0">
              <a:solidFill>
                <a:schemeClr val="lt1"/>
              </a:solidFill>
              <a:latin typeface="Lato"/>
              <a:ea typeface="Lato"/>
              <a:cs typeface="Lato"/>
              <a:sym typeface="Lato"/>
            </a:endParaRPr>
          </a:p>
          <a:p>
            <a:pPr marL="0" lvl="0" indent="0" algn="l" rtl="0">
              <a:spcBef>
                <a:spcPts val="0"/>
              </a:spcBef>
              <a:spcAft>
                <a:spcPts val="0"/>
              </a:spcAft>
              <a:buNone/>
            </a:pPr>
            <a:endParaRPr sz="3300" b="1" dirty="0">
              <a:solidFill>
                <a:schemeClr val="lt1"/>
              </a:solidFill>
              <a:latin typeface="Lato"/>
              <a:ea typeface="Lato"/>
              <a:cs typeface="Lato"/>
              <a:sym typeface="Lato"/>
            </a:endParaRPr>
          </a:p>
          <a:p>
            <a:pPr marL="0" lvl="0" indent="0" algn="l" rtl="0">
              <a:spcBef>
                <a:spcPts val="0"/>
              </a:spcBef>
              <a:spcAft>
                <a:spcPts val="0"/>
              </a:spcAft>
              <a:buNone/>
            </a:pPr>
            <a:endParaRPr sz="3000" b="1" dirty="0">
              <a:solidFill>
                <a:schemeClr val="lt1"/>
              </a:solidFill>
              <a:latin typeface="Lato"/>
              <a:ea typeface="Lato"/>
              <a:cs typeface="Lato"/>
              <a:sym typeface="Lato"/>
            </a:endParaRPr>
          </a:p>
          <a:p>
            <a:pPr marL="0" lvl="0" indent="0" algn="l" rtl="0">
              <a:spcBef>
                <a:spcPts val="0"/>
              </a:spcBef>
              <a:spcAft>
                <a:spcPts val="0"/>
              </a:spcAft>
              <a:buNone/>
            </a:pPr>
            <a:endParaRPr sz="3000" b="1" dirty="0">
              <a:solidFill>
                <a:schemeClr val="lt1"/>
              </a:solidFill>
              <a:latin typeface="Lato"/>
              <a:ea typeface="Lato"/>
              <a:cs typeface="Lato"/>
              <a:sym typeface="Lato"/>
            </a:endParaRPr>
          </a:p>
        </p:txBody>
      </p:sp>
      <p:sp>
        <p:nvSpPr>
          <p:cNvPr id="157" name="Google Shape;157;p24"/>
          <p:cNvSpPr/>
          <p:nvPr>
            <p:custDataLst>
              <p:tags r:id="rId4"/>
            </p:custDataLst>
          </p:nvPr>
        </p:nvSpPr>
        <p:spPr>
          <a:xfrm>
            <a:off x="429475" y="1167075"/>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p:nvPr>
            <p:custDataLst>
              <p:tags r:id="rId1"/>
            </p:custDataLst>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5"/>
          <p:cNvSpPr txBox="1">
            <a:spLocks noGrp="1"/>
          </p:cNvSpPr>
          <p:nvPr>
            <p:ph type="title"/>
            <p:custDataLst>
              <p:tags r:id="rId2"/>
            </p:custDataLst>
          </p:nvPr>
        </p:nvSpPr>
        <p:spPr>
          <a:xfrm>
            <a:off x="311700" y="445025"/>
            <a:ext cx="3071700" cy="1432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2352"/>
              <a:buFont typeface="Arial"/>
              <a:buNone/>
            </a:pPr>
            <a:r>
              <a:rPr lang="fr-CA" sz="3400" b="1" dirty="0">
                <a:solidFill>
                  <a:schemeClr val="lt1"/>
                </a:solidFill>
                <a:latin typeface="Lato"/>
                <a:ea typeface="Lato"/>
                <a:cs typeface="Lato"/>
                <a:sym typeface="Lato"/>
              </a:rPr>
              <a:t>Prochaines étapes</a:t>
            </a:r>
          </a:p>
          <a:p>
            <a:pPr marL="0" lvl="0" indent="0" algn="l" rtl="0">
              <a:spcBef>
                <a:spcPts val="0"/>
              </a:spcBef>
              <a:spcAft>
                <a:spcPts val="0"/>
              </a:spcAft>
              <a:buClr>
                <a:schemeClr val="dk1"/>
              </a:buClr>
              <a:buSzPct val="32352"/>
              <a:buFont typeface="Arial"/>
              <a:buNone/>
            </a:pPr>
            <a:endParaRPr sz="3400" b="1" dirty="0">
              <a:solidFill>
                <a:schemeClr val="lt1"/>
              </a:solidFill>
              <a:latin typeface="Lato"/>
              <a:ea typeface="Lato"/>
              <a:cs typeface="Lato"/>
              <a:sym typeface="Lato"/>
            </a:endParaRPr>
          </a:p>
          <a:p>
            <a:pPr marL="0" lvl="0" indent="0" algn="l" rtl="0">
              <a:spcBef>
                <a:spcPts val="0"/>
              </a:spcBef>
              <a:spcAft>
                <a:spcPts val="0"/>
              </a:spcAft>
              <a:buNone/>
            </a:pPr>
            <a:endParaRPr sz="3400" b="1" dirty="0">
              <a:solidFill>
                <a:schemeClr val="lt1"/>
              </a:solidFill>
              <a:latin typeface="Lato"/>
              <a:ea typeface="Lato"/>
              <a:cs typeface="Lato"/>
              <a:sym typeface="Lato"/>
            </a:endParaRPr>
          </a:p>
        </p:txBody>
      </p:sp>
      <p:sp>
        <p:nvSpPr>
          <p:cNvPr id="164" name="Google Shape;164;p25"/>
          <p:cNvSpPr/>
          <p:nvPr>
            <p:custDataLst>
              <p:tags r:id="rId3"/>
            </p:custDataLst>
          </p:nvPr>
        </p:nvSpPr>
        <p:spPr>
          <a:xfrm>
            <a:off x="395125" y="1496684"/>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5"/>
          <p:cNvSpPr txBox="1">
            <a:spLocks noGrp="1"/>
          </p:cNvSpPr>
          <p:nvPr>
            <p:ph type="body" idx="1"/>
            <p:custDataLst>
              <p:tags r:id="rId4"/>
            </p:custDataLst>
          </p:nvPr>
        </p:nvSpPr>
        <p:spPr>
          <a:xfrm>
            <a:off x="4028375" y="550775"/>
            <a:ext cx="4720500" cy="42333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rmAutofit/>
          </a:bodyPr>
          <a:lstStyle/>
          <a:p>
            <a:pPr marL="457200" lvl="0" indent="-361950" algn="l" rtl="0">
              <a:lnSpc>
                <a:spcPct val="100000"/>
              </a:lnSpc>
              <a:spcBef>
                <a:spcPts val="0"/>
              </a:spcBef>
              <a:spcAft>
                <a:spcPts val="0"/>
              </a:spcAft>
              <a:buSzPts val="2100"/>
              <a:buFont typeface="Open Sans"/>
              <a:buChar char="-"/>
            </a:pPr>
            <a:r>
              <a:rPr lang="fr-CA" sz="2100" b="1" dirty="0">
                <a:latin typeface="Open Sans"/>
                <a:ea typeface="Open Sans"/>
                <a:cs typeface="Open Sans"/>
                <a:sym typeface="Open Sans"/>
              </a:rPr>
              <a:t>Poursuivre les projets pilotes avec le MPO, le MDN et le CNRC</a:t>
            </a:r>
            <a:br>
              <a:rPr lang="fr-CA" sz="2100" b="1" dirty="0">
                <a:latin typeface="Open Sans"/>
                <a:ea typeface="Open Sans"/>
                <a:cs typeface="Open Sans"/>
                <a:sym typeface="Open Sans"/>
              </a:rPr>
            </a:br>
            <a:endParaRPr lang="fr-CA" sz="2100" b="1" dirty="0">
              <a:latin typeface="Open Sans"/>
              <a:ea typeface="Open Sans"/>
              <a:cs typeface="Open Sans"/>
              <a:sym typeface="Open Sans"/>
            </a:endParaRPr>
          </a:p>
          <a:p>
            <a:pPr marL="457200" lvl="0" indent="-361950" algn="l" rtl="0">
              <a:lnSpc>
                <a:spcPct val="100000"/>
              </a:lnSpc>
              <a:spcBef>
                <a:spcPts val="0"/>
              </a:spcBef>
              <a:spcAft>
                <a:spcPts val="0"/>
              </a:spcAft>
              <a:buSzPts val="2100"/>
              <a:buFont typeface="Open Sans"/>
              <a:buChar char="-"/>
            </a:pPr>
            <a:r>
              <a:rPr lang="fr-CA" sz="2100" b="1" dirty="0">
                <a:latin typeface="Open Sans"/>
                <a:ea typeface="Open Sans"/>
                <a:cs typeface="Open Sans"/>
                <a:sym typeface="Open Sans"/>
              </a:rPr>
              <a:t>Rendre compte au quatrième trimestre de la prochaine série d’apprentissages</a:t>
            </a:r>
            <a:br>
              <a:rPr lang="fr-CA" sz="2100" b="1" dirty="0">
                <a:latin typeface="Open Sans"/>
                <a:ea typeface="Open Sans"/>
                <a:cs typeface="Open Sans"/>
                <a:sym typeface="Open Sans"/>
              </a:rPr>
            </a:br>
            <a:endParaRPr lang="fr-CA" sz="2100" b="1" dirty="0">
              <a:latin typeface="Open Sans"/>
              <a:ea typeface="Open Sans"/>
              <a:cs typeface="Open Sans"/>
              <a:sym typeface="Open Sans"/>
            </a:endParaRPr>
          </a:p>
          <a:p>
            <a:pPr marL="457200" lvl="0" indent="-361950" algn="l" rtl="0">
              <a:lnSpc>
                <a:spcPct val="100000"/>
              </a:lnSpc>
              <a:spcBef>
                <a:spcPts val="0"/>
              </a:spcBef>
              <a:spcAft>
                <a:spcPts val="0"/>
              </a:spcAft>
              <a:buSzPts val="2100"/>
              <a:buFont typeface="Open Sans"/>
              <a:buChar char="-"/>
            </a:pPr>
            <a:r>
              <a:rPr lang="fr-CA" sz="2100" b="1" dirty="0">
                <a:latin typeface="Open Sans"/>
                <a:ea typeface="Open Sans"/>
                <a:cs typeface="Open Sans"/>
                <a:sym typeface="Open Sans"/>
              </a:rPr>
              <a:t>Répéter l’ébauche du processus trimestriel</a:t>
            </a:r>
          </a:p>
          <a:p>
            <a:pPr marL="0" lvl="0" indent="0" algn="l" rtl="0">
              <a:lnSpc>
                <a:spcPct val="100000"/>
              </a:lnSpc>
              <a:spcBef>
                <a:spcPts val="1000"/>
              </a:spcBef>
              <a:spcAft>
                <a:spcPts val="1000"/>
              </a:spcAft>
              <a:buNone/>
            </a:pPr>
            <a:endParaRPr sz="2100" dirty="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p:nvPr>
            <p:custDataLst>
              <p:tags r:id="rId1"/>
            </p:custDataLst>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6"/>
          <p:cNvSpPr txBox="1">
            <a:spLocks noGrp="1"/>
          </p:cNvSpPr>
          <p:nvPr>
            <p:ph type="title"/>
            <p:custDataLst>
              <p:tags r:id="rId2"/>
            </p:custDataLst>
          </p:nvPr>
        </p:nvSpPr>
        <p:spPr>
          <a:xfrm>
            <a:off x="311700" y="445025"/>
            <a:ext cx="3071700" cy="1432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2352"/>
              <a:buFont typeface="Arial"/>
              <a:buNone/>
            </a:pPr>
            <a:r>
              <a:rPr lang="fr-CA" sz="3400" b="1" dirty="0">
                <a:solidFill>
                  <a:schemeClr val="lt1"/>
                </a:solidFill>
                <a:latin typeface="Lato"/>
                <a:ea typeface="Lato"/>
                <a:cs typeface="Lato"/>
                <a:sym typeface="Lato"/>
              </a:rPr>
              <a:t>Votre ministère veut-il?</a:t>
            </a:r>
          </a:p>
          <a:p>
            <a:pPr marL="0" lvl="0" indent="0" algn="l" rtl="0">
              <a:spcBef>
                <a:spcPts val="0"/>
              </a:spcBef>
              <a:spcAft>
                <a:spcPts val="0"/>
              </a:spcAft>
              <a:buClr>
                <a:schemeClr val="dk1"/>
              </a:buClr>
              <a:buSzPct val="32352"/>
              <a:buFont typeface="Arial"/>
              <a:buNone/>
            </a:pPr>
            <a:endParaRPr sz="3400" b="1" dirty="0">
              <a:solidFill>
                <a:schemeClr val="lt1"/>
              </a:solidFill>
              <a:latin typeface="Lato"/>
              <a:ea typeface="Lato"/>
              <a:cs typeface="Lato"/>
              <a:sym typeface="Lato"/>
            </a:endParaRPr>
          </a:p>
          <a:p>
            <a:pPr marL="0" lvl="0" indent="0" algn="l" rtl="0">
              <a:spcBef>
                <a:spcPts val="0"/>
              </a:spcBef>
              <a:spcAft>
                <a:spcPts val="0"/>
              </a:spcAft>
              <a:buNone/>
            </a:pPr>
            <a:endParaRPr sz="3400" b="1" dirty="0">
              <a:solidFill>
                <a:schemeClr val="lt1"/>
              </a:solidFill>
              <a:latin typeface="Lato"/>
              <a:ea typeface="Lato"/>
              <a:cs typeface="Lato"/>
              <a:sym typeface="Lato"/>
            </a:endParaRPr>
          </a:p>
        </p:txBody>
      </p:sp>
      <p:sp>
        <p:nvSpPr>
          <p:cNvPr id="172" name="Google Shape;172;p26"/>
          <p:cNvSpPr/>
          <p:nvPr>
            <p:custDataLst>
              <p:tags r:id="rId3"/>
            </p:custDataLst>
          </p:nvPr>
        </p:nvSpPr>
        <p:spPr>
          <a:xfrm>
            <a:off x="395125" y="1638771"/>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6"/>
          <p:cNvSpPr txBox="1">
            <a:spLocks noGrp="1"/>
          </p:cNvSpPr>
          <p:nvPr>
            <p:ph type="body" idx="1"/>
            <p:custDataLst>
              <p:tags r:id="rId4"/>
            </p:custDataLst>
          </p:nvPr>
        </p:nvSpPr>
        <p:spPr>
          <a:xfrm>
            <a:off x="4028375" y="550775"/>
            <a:ext cx="4720500" cy="42333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Clr>
                <a:schemeClr val="dk1"/>
              </a:buClr>
              <a:buSzPts val="1100"/>
              <a:buFont typeface="Arial"/>
              <a:buNone/>
            </a:pPr>
            <a:r>
              <a:rPr lang="fr-CA" sz="2100" b="1" dirty="0">
                <a:latin typeface="Open Sans"/>
                <a:ea typeface="Open Sans"/>
                <a:cs typeface="Open Sans"/>
                <a:sym typeface="Open Sans"/>
              </a:rPr>
              <a:t>Il y a encore de la place pour obtenir du soutien : </a:t>
            </a:r>
          </a:p>
          <a:p>
            <a:pPr marL="457200" lvl="0" indent="-361950" algn="l" rtl="0">
              <a:lnSpc>
                <a:spcPct val="100000"/>
              </a:lnSpc>
              <a:spcBef>
                <a:spcPts val="1000"/>
              </a:spcBef>
              <a:spcAft>
                <a:spcPts val="0"/>
              </a:spcAft>
              <a:buSzPts val="2100"/>
              <a:buFont typeface="Open Sans"/>
              <a:buChar char="●"/>
            </a:pPr>
            <a:r>
              <a:rPr lang="fr-CA" sz="2100" dirty="0">
                <a:latin typeface="Open Sans"/>
                <a:ea typeface="Open Sans"/>
                <a:cs typeface="Open Sans"/>
                <a:sym typeface="Open Sans"/>
              </a:rPr>
              <a:t>Analyser les données pour en tirer des enseignements</a:t>
            </a:r>
          </a:p>
          <a:p>
            <a:pPr marL="457200" lvl="0"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Affiner les tâches pour améliorer les données recueillies dans le sondage</a:t>
            </a:r>
          </a:p>
          <a:p>
            <a:pPr marL="457200" lvl="0"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Déterminer les tâches à améliorer</a:t>
            </a:r>
          </a:p>
          <a:p>
            <a:pPr marL="0" lvl="0" indent="0" algn="l" rtl="0">
              <a:lnSpc>
                <a:spcPct val="100000"/>
              </a:lnSpc>
              <a:spcBef>
                <a:spcPts val="1000"/>
              </a:spcBef>
              <a:spcAft>
                <a:spcPts val="0"/>
              </a:spcAft>
              <a:buNone/>
            </a:pPr>
            <a:endParaRPr sz="2000" dirty="0">
              <a:latin typeface="Open Sans"/>
              <a:ea typeface="Open Sans"/>
              <a:cs typeface="Open Sans"/>
              <a:sym typeface="Open Sans"/>
            </a:endParaRPr>
          </a:p>
          <a:p>
            <a:pPr marL="0" lvl="0" indent="0" algn="l" rtl="0">
              <a:lnSpc>
                <a:spcPct val="100000"/>
              </a:lnSpc>
              <a:spcBef>
                <a:spcPts val="1000"/>
              </a:spcBef>
              <a:spcAft>
                <a:spcPts val="0"/>
              </a:spcAft>
              <a:buClr>
                <a:schemeClr val="dk1"/>
              </a:buClr>
              <a:buSzPts val="1100"/>
              <a:buFont typeface="Arial"/>
              <a:buNone/>
            </a:pPr>
            <a:endParaRPr sz="2100" dirty="0">
              <a:latin typeface="Open Sans"/>
              <a:ea typeface="Open Sans"/>
              <a:cs typeface="Open Sans"/>
              <a:sym typeface="Open Sans"/>
            </a:endParaRPr>
          </a:p>
          <a:p>
            <a:pPr marL="0" lvl="0" indent="0" algn="l" rtl="0">
              <a:lnSpc>
                <a:spcPct val="100000"/>
              </a:lnSpc>
              <a:spcBef>
                <a:spcPts val="1000"/>
              </a:spcBef>
              <a:spcAft>
                <a:spcPts val="0"/>
              </a:spcAft>
              <a:buClr>
                <a:schemeClr val="dk1"/>
              </a:buClr>
              <a:buSzPts val="1100"/>
              <a:buFont typeface="Arial"/>
              <a:buNone/>
            </a:pPr>
            <a:r>
              <a:rPr lang="fr-CA" sz="2100" dirty="0">
                <a:latin typeface="Open Sans"/>
                <a:ea typeface="Open Sans"/>
                <a:cs typeface="Open Sans"/>
                <a:sym typeface="Open Sans"/>
              </a:rPr>
              <a:t>Contact : </a:t>
            </a:r>
            <a:r>
              <a:rPr lang="fr-CA" sz="2100" u="sng" dirty="0">
                <a:solidFill>
                  <a:schemeClr val="hlink"/>
                </a:solidFill>
                <a:latin typeface="Open Sans"/>
                <a:ea typeface="Open Sans"/>
                <a:cs typeface="Open Sans"/>
                <a:sym typeface="Open Sans"/>
                <a:hlinkClick r:id="rId7"/>
              </a:rPr>
              <a:t>dto.btn@tbs-sct.gc.ca</a:t>
            </a:r>
            <a:r>
              <a:rPr lang="fr-CA" sz="2100" dirty="0">
                <a:latin typeface="Open Sans"/>
                <a:ea typeface="Open Sans"/>
                <a:cs typeface="Open Sans"/>
                <a:sym typeface="Open Sans"/>
              </a:rPr>
              <a:t> </a:t>
            </a:r>
          </a:p>
          <a:p>
            <a:pPr marL="0" lvl="0" indent="0" algn="l" rtl="0">
              <a:lnSpc>
                <a:spcPct val="100000"/>
              </a:lnSpc>
              <a:spcBef>
                <a:spcPts val="1000"/>
              </a:spcBef>
              <a:spcAft>
                <a:spcPts val="1000"/>
              </a:spcAft>
              <a:buNone/>
            </a:pPr>
            <a:endParaRPr sz="2100" dirty="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body" idx="1"/>
            <p:custDataLst>
              <p:tags r:id="rId1"/>
            </p:custDataLst>
          </p:nvPr>
        </p:nvSpPr>
        <p:spPr>
          <a:xfrm>
            <a:off x="351250" y="1419825"/>
            <a:ext cx="8398500" cy="3252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Le SCT entend mettre en œuvre un processus de résultats trimestriels pour les ministères afin d’améliorer les notes du SRT du GC en 2023-2024.</a:t>
            </a:r>
            <a:br>
              <a:rPr lang="fr-CA" sz="2100" dirty="0">
                <a:latin typeface="Open Sans"/>
                <a:ea typeface="Open Sans"/>
                <a:cs typeface="Open Sans"/>
                <a:sym typeface="Open Sans"/>
              </a:rPr>
            </a:br>
            <a:endParaRPr lang="fr-CA" sz="2100" dirty="0">
              <a:latin typeface="Open Sans"/>
              <a:ea typeface="Open Sans"/>
              <a:cs typeface="Open Sans"/>
              <a:sym typeface="Open Sans"/>
            </a:endParaRPr>
          </a:p>
          <a:p>
            <a:pPr marL="457200" lvl="0"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Le SCT et le Secteur des priorités et de la planification passent le reste de l’année 2022-2023 à mettre à l’essai le processus avec les ministères, afin de le peaufiner avant de le mettre en œuvre à l’échelle du GC.</a:t>
            </a:r>
            <a:br>
              <a:rPr lang="fr-CA" sz="2100" dirty="0">
                <a:latin typeface="Open Sans"/>
                <a:ea typeface="Open Sans"/>
                <a:cs typeface="Open Sans"/>
                <a:sym typeface="Open Sans"/>
              </a:rPr>
            </a:br>
            <a:endParaRPr lang="fr-CA" sz="2100" dirty="0">
              <a:latin typeface="Open Sans"/>
              <a:ea typeface="Open Sans"/>
              <a:cs typeface="Open Sans"/>
              <a:sym typeface="Open Sans"/>
            </a:endParaRPr>
          </a:p>
          <a:p>
            <a:pPr marL="457200" lvl="0"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Aujourd’hui, nous voulons faire le point sur l’état d’avancement des projets pilotes.</a:t>
            </a:r>
          </a:p>
        </p:txBody>
      </p:sp>
      <p:sp>
        <p:nvSpPr>
          <p:cNvPr id="66" name="Google Shape;66;p14"/>
          <p:cNvSpPr/>
          <p:nvPr>
            <p:custDataLst>
              <p:tags r:id="rId2"/>
            </p:custDataLst>
          </p:nvPr>
        </p:nvSpPr>
        <p:spPr>
          <a:xfrm>
            <a:off x="-43100" y="-12575"/>
            <a:ext cx="9187200" cy="1322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txBox="1">
            <a:spLocks noGrp="1"/>
          </p:cNvSpPr>
          <p:nvPr>
            <p:ph type="title"/>
            <p:custDataLst>
              <p:tags r:id="rId3"/>
            </p:custDataLst>
          </p:nvPr>
        </p:nvSpPr>
        <p:spPr>
          <a:xfrm>
            <a:off x="311700" y="224825"/>
            <a:ext cx="7013400" cy="95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CA" sz="3400" b="1" dirty="0">
                <a:solidFill>
                  <a:schemeClr val="lt1"/>
                </a:solidFill>
                <a:latin typeface="Lato"/>
                <a:ea typeface="Lato"/>
                <a:cs typeface="Lato"/>
                <a:sym typeface="Lato"/>
              </a:rPr>
              <a:t>Contexte</a:t>
            </a:r>
          </a:p>
        </p:txBody>
      </p:sp>
      <p:sp>
        <p:nvSpPr>
          <p:cNvPr id="68" name="Google Shape;68;p14"/>
          <p:cNvSpPr/>
          <p:nvPr>
            <p:custDataLst>
              <p:tags r:id="rId4"/>
            </p:custDataLst>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body" idx="1"/>
            <p:custDataLst>
              <p:tags r:id="rId1"/>
            </p:custDataLst>
          </p:nvPr>
        </p:nvSpPr>
        <p:spPr>
          <a:xfrm>
            <a:off x="350425" y="1531875"/>
            <a:ext cx="8398500" cy="3252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rmAutofit lnSpcReduction="10000"/>
          </a:bodyPr>
          <a:lstStyle/>
          <a:p>
            <a:pPr marL="457200" lvl="0"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À l’heure actuelle, il est mis à l’essai auprès de 3 ministères : MPO, MDN, CNRC</a:t>
            </a:r>
            <a:br>
              <a:rPr lang="fr-CA" sz="2100" dirty="0">
                <a:latin typeface="Open Sans"/>
                <a:ea typeface="Open Sans"/>
                <a:cs typeface="Open Sans"/>
                <a:sym typeface="Open Sans"/>
              </a:rPr>
            </a:br>
            <a:endParaRPr lang="fr-CA" sz="2100" dirty="0">
              <a:latin typeface="Open Sans"/>
              <a:ea typeface="Open Sans"/>
              <a:cs typeface="Open Sans"/>
              <a:sym typeface="Open Sans"/>
            </a:endParaRPr>
          </a:p>
          <a:p>
            <a:pPr marL="457200" lvl="0"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La mauvaise compréhension du terme « projet pilote » a peut-être entravé l’adoption du projet</a:t>
            </a:r>
            <a:br>
              <a:rPr lang="fr-CA" sz="2100" dirty="0">
                <a:latin typeface="Open Sans"/>
                <a:ea typeface="Open Sans"/>
                <a:cs typeface="Open Sans"/>
                <a:sym typeface="Open Sans"/>
              </a:rPr>
            </a:br>
            <a:endParaRPr lang="fr-CA" sz="2100" dirty="0">
              <a:latin typeface="Open Sans"/>
              <a:ea typeface="Open Sans"/>
              <a:cs typeface="Open Sans"/>
              <a:sym typeface="Open Sans"/>
            </a:endParaRPr>
          </a:p>
          <a:p>
            <a:pPr marL="457200" lvl="0"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Les dirigeants doivent consacrer du temps aux projets d’amélioration et encourager les conseillers Web à utiliser les commentaires du SCT dans le cadre de leur travail quotidien</a:t>
            </a:r>
          </a:p>
          <a:p>
            <a:pPr marL="0" lvl="0" indent="0" algn="l" rtl="0">
              <a:lnSpc>
                <a:spcPct val="100000"/>
              </a:lnSpc>
              <a:spcBef>
                <a:spcPts val="1000"/>
              </a:spcBef>
              <a:spcAft>
                <a:spcPts val="0"/>
              </a:spcAft>
              <a:buClr>
                <a:schemeClr val="dk1"/>
              </a:buClr>
              <a:buSzPts val="1100"/>
              <a:buFont typeface="Arial"/>
              <a:buNone/>
            </a:pPr>
            <a:endParaRPr sz="2100" dirty="0">
              <a:latin typeface="Open Sans"/>
              <a:ea typeface="Open Sans"/>
              <a:cs typeface="Open Sans"/>
              <a:sym typeface="Open Sans"/>
            </a:endParaRPr>
          </a:p>
          <a:p>
            <a:pPr marL="0" lvl="0" indent="0" algn="l" rtl="0">
              <a:lnSpc>
                <a:spcPct val="100000"/>
              </a:lnSpc>
              <a:spcBef>
                <a:spcPts val="1000"/>
              </a:spcBef>
              <a:spcAft>
                <a:spcPts val="1000"/>
              </a:spcAft>
              <a:buNone/>
            </a:pPr>
            <a:endParaRPr sz="2100" dirty="0">
              <a:latin typeface="Open Sans"/>
              <a:ea typeface="Open Sans"/>
              <a:cs typeface="Open Sans"/>
              <a:sym typeface="Open Sans"/>
            </a:endParaRPr>
          </a:p>
        </p:txBody>
      </p:sp>
      <p:sp>
        <p:nvSpPr>
          <p:cNvPr id="74" name="Google Shape;74;p15"/>
          <p:cNvSpPr/>
          <p:nvPr>
            <p:custDataLst>
              <p:tags r:id="rId2"/>
            </p:custDataLst>
          </p:nvPr>
        </p:nvSpPr>
        <p:spPr>
          <a:xfrm>
            <a:off x="-43100" y="-12575"/>
            <a:ext cx="9187200" cy="1322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txBox="1">
            <a:spLocks noGrp="1"/>
          </p:cNvSpPr>
          <p:nvPr>
            <p:ph type="title"/>
            <p:custDataLst>
              <p:tags r:id="rId3"/>
            </p:custDataLst>
          </p:nvPr>
        </p:nvSpPr>
        <p:spPr>
          <a:xfrm>
            <a:off x="350425" y="-12575"/>
            <a:ext cx="8527500" cy="95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ct val="32352"/>
              <a:buFont typeface="Arial"/>
              <a:buNone/>
            </a:pPr>
            <a:r>
              <a:rPr lang="fr-CA" b="1" dirty="0">
                <a:solidFill>
                  <a:schemeClr val="lt1"/>
                </a:solidFill>
                <a:latin typeface="Lato"/>
                <a:ea typeface="Lato"/>
                <a:cs typeface="Lato"/>
                <a:sym typeface="Lato"/>
              </a:rPr>
              <a:t>Le taux de participation à ces projets pilotes est faible à ce jour</a:t>
            </a:r>
          </a:p>
          <a:p>
            <a:pPr marL="0" lvl="0" indent="0" algn="l" rtl="0">
              <a:spcBef>
                <a:spcPts val="0"/>
              </a:spcBef>
              <a:spcAft>
                <a:spcPts val="0"/>
              </a:spcAft>
              <a:buClr>
                <a:schemeClr val="dk1"/>
              </a:buClr>
              <a:buSzPct val="32352"/>
              <a:buFont typeface="Arial"/>
              <a:buNone/>
            </a:pPr>
            <a:endParaRPr b="1" dirty="0">
              <a:solidFill>
                <a:schemeClr val="lt1"/>
              </a:solidFill>
              <a:latin typeface="Lato"/>
              <a:ea typeface="Lato"/>
              <a:cs typeface="Lato"/>
              <a:sym typeface="Lato"/>
            </a:endParaRPr>
          </a:p>
          <a:p>
            <a:pPr marL="0" lvl="0" indent="0" algn="l" rtl="0">
              <a:spcBef>
                <a:spcPts val="0"/>
              </a:spcBef>
              <a:spcAft>
                <a:spcPts val="0"/>
              </a:spcAft>
              <a:buNone/>
            </a:pPr>
            <a:endParaRPr b="1" dirty="0">
              <a:solidFill>
                <a:schemeClr val="lt1"/>
              </a:solidFill>
              <a:latin typeface="Lato"/>
              <a:ea typeface="Lato"/>
              <a:cs typeface="Lato"/>
              <a:sym typeface="Lato"/>
            </a:endParaRPr>
          </a:p>
        </p:txBody>
      </p:sp>
      <p:sp>
        <p:nvSpPr>
          <p:cNvPr id="76" name="Google Shape;76;p15"/>
          <p:cNvSpPr/>
          <p:nvPr>
            <p:custDataLst>
              <p:tags r:id="rId4"/>
            </p:custDataLst>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p:nvPr>
            <p:custDataLst>
              <p:tags r:id="rId1"/>
            </p:custDataLst>
          </p:nvPr>
        </p:nvSpPr>
        <p:spPr>
          <a:xfrm>
            <a:off x="-43100" y="-12575"/>
            <a:ext cx="9187200" cy="1322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txBox="1">
            <a:spLocks noGrp="1"/>
          </p:cNvSpPr>
          <p:nvPr>
            <p:ph type="title"/>
            <p:custDataLst>
              <p:tags r:id="rId2"/>
            </p:custDataLst>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2352"/>
              <a:buFont typeface="Arial"/>
              <a:buNone/>
            </a:pPr>
            <a:r>
              <a:rPr lang="fr-CA" sz="3400" b="1" dirty="0">
                <a:solidFill>
                  <a:schemeClr val="lt1"/>
                </a:solidFill>
                <a:latin typeface="Lato"/>
                <a:ea typeface="Lato"/>
                <a:cs typeface="Lato"/>
                <a:sym typeface="Lato"/>
              </a:rPr>
              <a:t>État d’avancement du projet pilote</a:t>
            </a:r>
          </a:p>
          <a:p>
            <a:pPr marL="0" lvl="0" indent="0" algn="l" rtl="0">
              <a:spcBef>
                <a:spcPts val="0"/>
              </a:spcBef>
              <a:spcAft>
                <a:spcPts val="0"/>
              </a:spcAft>
              <a:buNone/>
            </a:pPr>
            <a:endParaRPr sz="3400" b="1" dirty="0">
              <a:solidFill>
                <a:schemeClr val="lt1"/>
              </a:solidFill>
              <a:latin typeface="Lato"/>
              <a:ea typeface="Lato"/>
              <a:cs typeface="Lato"/>
              <a:sym typeface="Lato"/>
            </a:endParaRPr>
          </a:p>
        </p:txBody>
      </p:sp>
      <p:sp>
        <p:nvSpPr>
          <p:cNvPr id="83" name="Google Shape;83;p16"/>
          <p:cNvSpPr/>
          <p:nvPr>
            <p:custDataLst>
              <p:tags r:id="rId3"/>
            </p:custDataLst>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txBox="1">
            <a:spLocks noGrp="1"/>
          </p:cNvSpPr>
          <p:nvPr>
            <p:ph type="body" idx="1"/>
            <p:custDataLst>
              <p:tags r:id="rId4"/>
            </p:custDataLst>
          </p:nvPr>
        </p:nvSpPr>
        <p:spPr>
          <a:xfrm>
            <a:off x="350425" y="1693900"/>
            <a:ext cx="4221600" cy="32814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fr-CA" sz="2400" b="1" dirty="0">
                <a:solidFill>
                  <a:srgbClr val="26374A"/>
                </a:solidFill>
                <a:latin typeface="Open Sans"/>
                <a:ea typeface="Open Sans"/>
                <a:cs typeface="Open Sans"/>
                <a:sym typeface="Open Sans"/>
              </a:rPr>
              <a:t>Étape 1. Déterminer ce sur quoi il faut travailler ensemble</a:t>
            </a:r>
            <a:br>
              <a:rPr lang="fr-CA" sz="2400" b="1" dirty="0">
                <a:solidFill>
                  <a:srgbClr val="26374A"/>
                </a:solidFill>
                <a:latin typeface="Open Sans"/>
                <a:ea typeface="Open Sans"/>
                <a:cs typeface="Open Sans"/>
                <a:sym typeface="Open Sans"/>
              </a:rPr>
            </a:br>
            <a:endParaRPr lang="fr-CA" sz="2400" b="1" dirty="0">
              <a:solidFill>
                <a:srgbClr val="26374A"/>
              </a:solidFill>
              <a:latin typeface="Open Sans"/>
              <a:ea typeface="Open Sans"/>
              <a:cs typeface="Open Sans"/>
              <a:sym typeface="Open Sans"/>
            </a:endParaRPr>
          </a:p>
          <a:p>
            <a:pPr marL="0" lvl="0" indent="0" algn="l" rtl="0">
              <a:lnSpc>
                <a:spcPct val="100000"/>
              </a:lnSpc>
              <a:spcBef>
                <a:spcPts val="1000"/>
              </a:spcBef>
              <a:spcAft>
                <a:spcPts val="0"/>
              </a:spcAft>
              <a:buNone/>
            </a:pPr>
            <a:r>
              <a:rPr lang="fr-CA" sz="2400" b="1" i="1" dirty="0">
                <a:solidFill>
                  <a:srgbClr val="3D85C6"/>
                </a:solidFill>
                <a:latin typeface="Open Sans"/>
                <a:ea typeface="Open Sans"/>
                <a:cs typeface="Open Sans"/>
                <a:sym typeface="Open Sans"/>
              </a:rPr>
              <a:t>Avant </a:t>
            </a:r>
            <a:r>
              <a:rPr lang="fr-CA" sz="2400" b="1" dirty="0">
                <a:solidFill>
                  <a:srgbClr val="26374A"/>
                </a:solidFill>
                <a:latin typeface="Open Sans"/>
                <a:ea typeface="Open Sans"/>
                <a:cs typeface="Open Sans"/>
                <a:sym typeface="Open Sans"/>
              </a:rPr>
              <a:t>l’étape 1. Améliorer la qualité des données du Sondage sur la réussite des tâches du GC</a:t>
            </a:r>
          </a:p>
          <a:p>
            <a:pPr marL="0" lvl="0" indent="0" algn="l" rtl="0">
              <a:lnSpc>
                <a:spcPct val="100000"/>
              </a:lnSpc>
              <a:spcBef>
                <a:spcPts val="1000"/>
              </a:spcBef>
              <a:spcAft>
                <a:spcPts val="0"/>
              </a:spcAft>
              <a:buNone/>
            </a:pPr>
            <a:endParaRPr sz="1200" dirty="0">
              <a:solidFill>
                <a:srgbClr val="26374A"/>
              </a:solidFill>
              <a:latin typeface="Open Sans"/>
              <a:ea typeface="Open Sans"/>
              <a:cs typeface="Open Sans"/>
              <a:sym typeface="Open Sans"/>
            </a:endParaRPr>
          </a:p>
          <a:p>
            <a:pPr marL="0" lvl="0" indent="0" algn="l" rtl="0">
              <a:lnSpc>
                <a:spcPct val="100000"/>
              </a:lnSpc>
              <a:spcBef>
                <a:spcPts val="1000"/>
              </a:spcBef>
              <a:spcAft>
                <a:spcPts val="1000"/>
              </a:spcAft>
              <a:buNone/>
            </a:pPr>
            <a:endParaRPr dirty="0">
              <a:solidFill>
                <a:srgbClr val="26374A"/>
              </a:solidFill>
              <a:latin typeface="Open Sans"/>
              <a:ea typeface="Open Sans"/>
              <a:cs typeface="Open Sans"/>
              <a:sym typeface="Open Sans"/>
            </a:endParaRPr>
          </a:p>
        </p:txBody>
      </p:sp>
      <p:grpSp>
        <p:nvGrpSpPr>
          <p:cNvPr id="85" name="Google Shape;85;p16"/>
          <p:cNvGrpSpPr/>
          <p:nvPr>
            <p:custDataLst>
              <p:tags r:id="rId5"/>
            </p:custDataLst>
          </p:nvPr>
        </p:nvGrpSpPr>
        <p:grpSpPr>
          <a:xfrm>
            <a:off x="4677840" y="1525338"/>
            <a:ext cx="4360171" cy="3579523"/>
            <a:chOff x="748" y="9879"/>
            <a:chExt cx="4900720" cy="3878980"/>
          </a:xfrm>
        </p:grpSpPr>
        <p:sp>
          <p:nvSpPr>
            <p:cNvPr id="86" name="Google Shape;86;p16"/>
            <p:cNvSpPr/>
            <p:nvPr/>
          </p:nvSpPr>
          <p:spPr>
            <a:xfrm>
              <a:off x="620568" y="9879"/>
              <a:ext cx="3660900" cy="3660900"/>
            </a:xfrm>
            <a:custGeom>
              <a:avLst/>
              <a:gdLst/>
              <a:ahLst/>
              <a:cxnLst/>
              <a:rect l="l" t="t" r="r" b="b"/>
              <a:pathLst>
                <a:path w="120000" h="120000" extrusionOk="0">
                  <a:moveTo>
                    <a:pt x="86380" y="9489"/>
                  </a:moveTo>
                  <a:lnTo>
                    <a:pt x="86380" y="9489"/>
                  </a:lnTo>
                  <a:cubicBezTo>
                    <a:pt x="107685" y="20617"/>
                    <a:pt x="119718" y="43916"/>
                    <a:pt x="116458" y="67730"/>
                  </a:cubicBezTo>
                  <a:cubicBezTo>
                    <a:pt x="113197" y="91544"/>
                    <a:pt x="95345" y="110751"/>
                    <a:pt x="71833" y="115742"/>
                  </a:cubicBezTo>
                  <a:cubicBezTo>
                    <a:pt x="48320" y="120733"/>
                    <a:pt x="24204" y="110435"/>
                    <a:pt x="11551" y="89999"/>
                  </a:cubicBezTo>
                  <a:cubicBezTo>
                    <a:pt x="-1102" y="69563"/>
                    <a:pt x="427" y="43384"/>
                    <a:pt x="15375" y="24562"/>
                  </a:cubicBezTo>
                  <a:lnTo>
                    <a:pt x="13168" y="22519"/>
                  </a:lnTo>
                  <a:lnTo>
                    <a:pt x="20230" y="23200"/>
                  </a:lnTo>
                  <a:lnTo>
                    <a:pt x="21706" y="30420"/>
                  </a:lnTo>
                  <a:lnTo>
                    <a:pt x="19500" y="28378"/>
                  </a:lnTo>
                  <a:lnTo>
                    <a:pt x="19500" y="28378"/>
                  </a:lnTo>
                  <a:cubicBezTo>
                    <a:pt x="6186" y="45431"/>
                    <a:pt x="4979" y="68996"/>
                    <a:pt x="16482" y="87319"/>
                  </a:cubicBezTo>
                  <a:cubicBezTo>
                    <a:pt x="27984" y="105643"/>
                    <a:pt x="49732" y="114798"/>
                    <a:pt x="70877" y="110218"/>
                  </a:cubicBezTo>
                  <a:cubicBezTo>
                    <a:pt x="92021" y="105639"/>
                    <a:pt x="108032" y="88306"/>
                    <a:pt x="110922" y="66865"/>
                  </a:cubicBezTo>
                  <a:cubicBezTo>
                    <a:pt x="113813" y="45424"/>
                    <a:pt x="102964" y="24470"/>
                    <a:pt x="83787" y="14455"/>
                  </a:cubicBezTo>
                  <a:close/>
                </a:path>
              </a:pathLst>
            </a:custGeom>
            <a:solidFill>
              <a:srgbClr val="2336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6"/>
            <p:cNvSpPr/>
            <p:nvPr/>
          </p:nvSpPr>
          <p:spPr>
            <a:xfrm>
              <a:off x="1315308" y="66910"/>
              <a:ext cx="2271600" cy="1135800"/>
            </a:xfrm>
            <a:prstGeom prst="roundRect">
              <a:avLst>
                <a:gd name="adj" fmla="val 16667"/>
              </a:avLst>
            </a:prstGeom>
            <a:solidFill>
              <a:srgbClr val="FFFFFF"/>
            </a:solidFill>
            <a:ln w="28575" cap="flat" cmpd="sng">
              <a:solidFill>
                <a:srgbClr val="AF3C4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6"/>
            <p:cNvSpPr txBox="1"/>
            <p:nvPr/>
          </p:nvSpPr>
          <p:spPr>
            <a:xfrm>
              <a:off x="1370752" y="122354"/>
              <a:ext cx="2160600" cy="102480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fr-CA" sz="1600" b="1" i="0" u="none" strike="noStrike" cap="none" dirty="0">
                  <a:solidFill>
                    <a:srgbClr val="990000"/>
                  </a:solidFill>
                  <a:latin typeface="Calibri"/>
                  <a:ea typeface="Calibri"/>
                  <a:cs typeface="Calibri"/>
                  <a:sym typeface="Calibri"/>
                </a:rPr>
                <a:t>1. Cerner</a:t>
              </a:r>
            </a:p>
            <a:p>
              <a:pPr marL="228600" marR="0" lvl="1" indent="-203200" algn="l" rtl="0">
                <a:lnSpc>
                  <a:spcPct val="90000"/>
                </a:lnSpc>
                <a:spcBef>
                  <a:spcPts val="700"/>
                </a:spcBef>
                <a:spcAft>
                  <a:spcPts val="0"/>
                </a:spcAft>
                <a:buClr>
                  <a:srgbClr val="990000"/>
                </a:buClr>
                <a:buSzPts val="1600"/>
                <a:buFont typeface="Calibri"/>
                <a:buChar char="•"/>
              </a:pPr>
              <a:r>
                <a:rPr lang="fr-CA" sz="1600" b="0" i="0" u="none" strike="noStrike" cap="none" dirty="0">
                  <a:solidFill>
                    <a:srgbClr val="990000"/>
                  </a:solidFill>
                  <a:latin typeface="Calibri"/>
                  <a:ea typeface="Calibri"/>
                  <a:cs typeface="Calibri"/>
                  <a:sym typeface="Calibri"/>
                </a:rPr>
                <a:t>Possibilités d’amélioration</a:t>
              </a:r>
            </a:p>
          </p:txBody>
        </p:sp>
        <p:sp>
          <p:nvSpPr>
            <p:cNvPr id="89" name="Google Shape;89;p16"/>
            <p:cNvSpPr/>
            <p:nvPr/>
          </p:nvSpPr>
          <p:spPr>
            <a:xfrm>
              <a:off x="2629868" y="1381470"/>
              <a:ext cx="2271600" cy="1135800"/>
            </a:xfrm>
            <a:prstGeom prst="roundRect">
              <a:avLst>
                <a:gd name="adj" fmla="val 16667"/>
              </a:avLst>
            </a:prstGeom>
            <a:solidFill>
              <a:srgbClr val="FFFFFF"/>
            </a:solidFill>
            <a:ln w="28575" cap="flat" cmpd="sng">
              <a:solidFill>
                <a:srgbClr val="AF3C4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6"/>
            <p:cNvSpPr txBox="1"/>
            <p:nvPr/>
          </p:nvSpPr>
          <p:spPr>
            <a:xfrm>
              <a:off x="2685312" y="1436914"/>
              <a:ext cx="2160600" cy="102480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fr-CA" sz="1600" b="1" i="0" u="none" strike="noStrike" cap="none">
                  <a:solidFill>
                    <a:srgbClr val="000000"/>
                  </a:solidFill>
                  <a:latin typeface="Calibri"/>
                  <a:ea typeface="Calibri"/>
                  <a:cs typeface="Calibri"/>
                  <a:sym typeface="Calibri"/>
                </a:rPr>
                <a:t>2. Planifier</a:t>
              </a:r>
            </a:p>
            <a:p>
              <a:pPr marL="228600" marR="0" lvl="1" indent="-203200" algn="l" rtl="0">
                <a:lnSpc>
                  <a:spcPct val="90000"/>
                </a:lnSpc>
                <a:spcBef>
                  <a:spcPts val="700"/>
                </a:spcBef>
                <a:spcAft>
                  <a:spcPts val="0"/>
                </a:spcAft>
                <a:buClr>
                  <a:srgbClr val="000000"/>
                </a:buClr>
                <a:buSzPts val="1600"/>
                <a:buFont typeface="Calibri"/>
                <a:buChar char="•"/>
              </a:pPr>
              <a:r>
                <a:rPr lang="fr-CA" sz="1600" b="0" i="0" u="none" strike="noStrike" cap="none">
                  <a:solidFill>
                    <a:srgbClr val="000000"/>
                  </a:solidFill>
                  <a:latin typeface="Calibri"/>
                  <a:ea typeface="Calibri"/>
                  <a:cs typeface="Calibri"/>
                  <a:sym typeface="Calibri"/>
                </a:rPr>
                <a:t>Modifications à apporter</a:t>
              </a:r>
            </a:p>
          </p:txBody>
        </p:sp>
        <p:sp>
          <p:nvSpPr>
            <p:cNvPr id="91" name="Google Shape;91;p16"/>
            <p:cNvSpPr/>
            <p:nvPr/>
          </p:nvSpPr>
          <p:spPr>
            <a:xfrm>
              <a:off x="1611663" y="2696036"/>
              <a:ext cx="1919690" cy="1192823"/>
            </a:xfrm>
            <a:prstGeom prst="roundRect">
              <a:avLst>
                <a:gd name="adj" fmla="val 16667"/>
              </a:avLst>
            </a:prstGeom>
            <a:solidFill>
              <a:srgbClr val="FFFFFF"/>
            </a:solidFill>
            <a:ln w="28575" cap="flat" cmpd="sng">
              <a:solidFill>
                <a:srgbClr val="AF3C4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6"/>
            <p:cNvSpPr txBox="1"/>
            <p:nvPr/>
          </p:nvSpPr>
          <p:spPr>
            <a:xfrm>
              <a:off x="1667102" y="2751468"/>
              <a:ext cx="1722984" cy="1024799"/>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fr-CA" sz="1600" b="1" i="0" u="none" strike="noStrike" cap="none" dirty="0">
                  <a:solidFill>
                    <a:srgbClr val="000000"/>
                  </a:solidFill>
                  <a:latin typeface="Calibri"/>
                  <a:ea typeface="Calibri"/>
                  <a:cs typeface="Calibri"/>
                  <a:sym typeface="Calibri"/>
                </a:rPr>
                <a:t>3. Exécuter</a:t>
              </a:r>
            </a:p>
            <a:p>
              <a:pPr marL="228600" marR="0" lvl="1" indent="-203200" algn="l" rtl="0">
                <a:lnSpc>
                  <a:spcPct val="90000"/>
                </a:lnSpc>
                <a:spcBef>
                  <a:spcPts val="700"/>
                </a:spcBef>
                <a:spcAft>
                  <a:spcPts val="0"/>
                </a:spcAft>
                <a:buClr>
                  <a:srgbClr val="000000"/>
                </a:buClr>
                <a:buSzPts val="1600"/>
                <a:buFont typeface="Calibri"/>
                <a:buChar char="•"/>
              </a:pPr>
              <a:r>
                <a:rPr lang="fr-CA" sz="1600" b="0" i="0" u="none" strike="noStrike" cap="none" dirty="0">
                  <a:solidFill>
                    <a:srgbClr val="000000"/>
                  </a:solidFill>
                  <a:latin typeface="Calibri"/>
                  <a:ea typeface="Calibri"/>
                  <a:cs typeface="Calibri"/>
                  <a:sym typeface="Calibri"/>
                </a:rPr>
                <a:t>Mettre en œuvre les changements</a:t>
              </a:r>
            </a:p>
          </p:txBody>
        </p:sp>
        <p:sp>
          <p:nvSpPr>
            <p:cNvPr id="93" name="Google Shape;93;p16"/>
            <p:cNvSpPr/>
            <p:nvPr/>
          </p:nvSpPr>
          <p:spPr>
            <a:xfrm>
              <a:off x="748" y="1381470"/>
              <a:ext cx="2271600" cy="1135800"/>
            </a:xfrm>
            <a:prstGeom prst="roundRect">
              <a:avLst>
                <a:gd name="adj" fmla="val 16667"/>
              </a:avLst>
            </a:prstGeom>
            <a:solidFill>
              <a:srgbClr val="FFFFFF"/>
            </a:solidFill>
            <a:ln w="28575" cap="flat" cmpd="sng">
              <a:solidFill>
                <a:srgbClr val="AF3C4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6"/>
            <p:cNvSpPr txBox="1"/>
            <p:nvPr/>
          </p:nvSpPr>
          <p:spPr>
            <a:xfrm>
              <a:off x="56192" y="1436914"/>
              <a:ext cx="2160600" cy="102480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fr-CA" sz="1600" b="1" i="0" u="none" strike="noStrike" cap="none">
                  <a:solidFill>
                    <a:srgbClr val="000000"/>
                  </a:solidFill>
                  <a:latin typeface="Calibri"/>
                  <a:ea typeface="Calibri"/>
                  <a:cs typeface="Calibri"/>
                  <a:sym typeface="Calibri"/>
                </a:rPr>
                <a:t>4. Examiner</a:t>
              </a:r>
            </a:p>
            <a:p>
              <a:pPr marL="228600" marR="0" lvl="1" indent="-203200" algn="l" rtl="0">
                <a:lnSpc>
                  <a:spcPct val="90000"/>
                </a:lnSpc>
                <a:spcBef>
                  <a:spcPts val="700"/>
                </a:spcBef>
                <a:spcAft>
                  <a:spcPts val="0"/>
                </a:spcAft>
                <a:buClr>
                  <a:srgbClr val="000000"/>
                </a:buClr>
                <a:buSzPts val="1600"/>
                <a:buFont typeface="Calibri"/>
                <a:buChar char="•"/>
              </a:pPr>
              <a:r>
                <a:rPr lang="fr-CA" sz="1600" b="0" i="0" u="none" strike="noStrike" cap="none">
                  <a:solidFill>
                    <a:srgbClr val="000000"/>
                  </a:solidFill>
                  <a:latin typeface="Calibri"/>
                  <a:ea typeface="Calibri"/>
                  <a:cs typeface="Calibri"/>
                  <a:sym typeface="Calibri"/>
                </a:rPr>
                <a:t>Le rendement s’est-il amélioré?</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body" idx="1"/>
            <p:custDataLst>
              <p:tags r:id="rId1"/>
            </p:custDataLst>
          </p:nvPr>
        </p:nvSpPr>
        <p:spPr>
          <a:xfrm>
            <a:off x="350425" y="1531875"/>
            <a:ext cx="8398500" cy="3252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fr-CA" sz="2100" dirty="0">
                <a:latin typeface="Open Sans"/>
                <a:ea typeface="Open Sans"/>
                <a:cs typeface="Open Sans"/>
                <a:sym typeface="Open Sans"/>
              </a:rPr>
              <a:t>Nous avons appris que le sondage n’était pas suffisamment présent sur le site Web du MPO, ce qui nous a fait manquer de nombreuses réponses potentielles</a:t>
            </a:r>
          </a:p>
          <a:p>
            <a:pPr marL="0" lvl="0" indent="0" algn="l" rtl="0">
              <a:lnSpc>
                <a:spcPct val="100000"/>
              </a:lnSpc>
              <a:spcBef>
                <a:spcPts val="1000"/>
              </a:spcBef>
              <a:spcAft>
                <a:spcPts val="1000"/>
              </a:spcAft>
              <a:buNone/>
            </a:pPr>
            <a:r>
              <a:rPr lang="fr-CA" sz="2100" dirty="0">
                <a:latin typeface="Open Sans"/>
                <a:ea typeface="Open Sans"/>
                <a:cs typeface="Open Sans"/>
                <a:sym typeface="Open Sans"/>
              </a:rPr>
              <a:t>Nous collaborons pour le placer sur les sous-domaines clés qui représentent des volumes importants de trafic</a:t>
            </a:r>
          </a:p>
        </p:txBody>
      </p:sp>
      <p:sp>
        <p:nvSpPr>
          <p:cNvPr id="100" name="Google Shape;100;p17"/>
          <p:cNvSpPr/>
          <p:nvPr>
            <p:custDataLst>
              <p:tags r:id="rId2"/>
            </p:custDataLst>
          </p:nvPr>
        </p:nvSpPr>
        <p:spPr>
          <a:xfrm>
            <a:off x="-43100" y="-12575"/>
            <a:ext cx="9187200" cy="1322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txBox="1">
            <a:spLocks noGrp="1"/>
          </p:cNvSpPr>
          <p:nvPr>
            <p:ph type="title"/>
            <p:custDataLst>
              <p:tags r:id="rId3"/>
            </p:custDataLst>
          </p:nvPr>
        </p:nvSpPr>
        <p:spPr>
          <a:xfrm>
            <a:off x="311700" y="1486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70967"/>
              <a:buFont typeface="Arial"/>
              <a:buNone/>
            </a:pPr>
            <a:r>
              <a:rPr lang="fr-CA" sz="1550" b="1" dirty="0">
                <a:solidFill>
                  <a:schemeClr val="lt1"/>
                </a:solidFill>
                <a:latin typeface="Lato"/>
                <a:ea typeface="Lato"/>
                <a:cs typeface="Lato"/>
                <a:sym typeface="Lato"/>
              </a:rPr>
              <a:t>Améliorer la qualité des données du sondage</a:t>
            </a:r>
          </a:p>
          <a:p>
            <a:pPr marL="0" lvl="0" indent="0" algn="l" rtl="0">
              <a:spcBef>
                <a:spcPts val="0"/>
              </a:spcBef>
              <a:spcAft>
                <a:spcPts val="0"/>
              </a:spcAft>
              <a:buClr>
                <a:schemeClr val="dk1"/>
              </a:buClr>
              <a:buSzPct val="32352"/>
              <a:buFont typeface="Arial"/>
              <a:buNone/>
            </a:pPr>
            <a:r>
              <a:rPr lang="fr-CA" sz="3400" b="1" dirty="0">
                <a:solidFill>
                  <a:schemeClr val="lt1"/>
                </a:solidFill>
                <a:latin typeface="Lato"/>
                <a:ea typeface="Lato"/>
                <a:cs typeface="Lato"/>
                <a:sym typeface="Lato"/>
              </a:rPr>
              <a:t>Mise en œuvre incomplète du sondage</a:t>
            </a:r>
          </a:p>
          <a:p>
            <a:pPr marL="0" lvl="0" indent="0" algn="l" rtl="0">
              <a:spcBef>
                <a:spcPts val="0"/>
              </a:spcBef>
              <a:spcAft>
                <a:spcPts val="0"/>
              </a:spcAft>
              <a:buClr>
                <a:schemeClr val="dk1"/>
              </a:buClr>
              <a:buSzPct val="32352"/>
              <a:buFont typeface="Arial"/>
              <a:buNone/>
            </a:pPr>
            <a:endParaRPr sz="3400" b="1" dirty="0">
              <a:solidFill>
                <a:schemeClr val="lt1"/>
              </a:solidFill>
              <a:latin typeface="Lato"/>
              <a:ea typeface="Lato"/>
              <a:cs typeface="Lato"/>
              <a:sym typeface="Lato"/>
            </a:endParaRPr>
          </a:p>
          <a:p>
            <a:pPr marL="0" lvl="0" indent="0" algn="l" rtl="0">
              <a:spcBef>
                <a:spcPts val="0"/>
              </a:spcBef>
              <a:spcAft>
                <a:spcPts val="0"/>
              </a:spcAft>
              <a:buNone/>
            </a:pPr>
            <a:endParaRPr sz="3400" b="1" dirty="0">
              <a:solidFill>
                <a:schemeClr val="lt1"/>
              </a:solidFill>
              <a:latin typeface="Lato"/>
              <a:ea typeface="Lato"/>
              <a:cs typeface="Lato"/>
              <a:sym typeface="Lato"/>
            </a:endParaRPr>
          </a:p>
        </p:txBody>
      </p:sp>
      <p:sp>
        <p:nvSpPr>
          <p:cNvPr id="102" name="Google Shape;102;p17"/>
          <p:cNvSpPr/>
          <p:nvPr>
            <p:custDataLst>
              <p:tags r:id="rId4"/>
            </p:custDataLst>
          </p:nvPr>
        </p:nvSpPr>
        <p:spPr>
          <a:xfrm>
            <a:off x="456976" y="9746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body" idx="1"/>
            <p:custDataLst>
              <p:tags r:id="rId1"/>
            </p:custDataLst>
          </p:nvPr>
        </p:nvSpPr>
        <p:spPr>
          <a:xfrm>
            <a:off x="350425" y="1531875"/>
            <a:ext cx="8398500" cy="3252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fr-CA" dirty="0">
                <a:latin typeface="Open Sans"/>
                <a:ea typeface="Open Sans"/>
                <a:cs typeface="Open Sans"/>
                <a:sym typeface="Open Sans"/>
              </a:rPr>
              <a:t>La tâche principale de plusieurs ministères dans le sondage est « Autre », en particulier dans les sondages personnalisés où les tâches spécifiques sont au deuxième niveau</a:t>
            </a:r>
          </a:p>
          <a:p>
            <a:pPr marL="0" lvl="0" indent="0" algn="l" rtl="0">
              <a:lnSpc>
                <a:spcPct val="100000"/>
              </a:lnSpc>
              <a:spcBef>
                <a:spcPts val="1000"/>
              </a:spcBef>
              <a:spcAft>
                <a:spcPts val="0"/>
              </a:spcAft>
              <a:buNone/>
            </a:pPr>
            <a:r>
              <a:rPr lang="fr-CA" b="1" dirty="0">
                <a:latin typeface="Open Sans"/>
                <a:ea typeface="Open Sans"/>
                <a:cs typeface="Open Sans"/>
                <a:sym typeface="Open Sans"/>
              </a:rPr>
              <a:t>Solution : Mettre à jour les listes de tâches à l’aide des observations tirées des commentaires du SRT</a:t>
            </a:r>
          </a:p>
          <a:p>
            <a:pPr marL="0" lvl="0" indent="0" algn="l" rtl="0">
              <a:lnSpc>
                <a:spcPct val="100000"/>
              </a:lnSpc>
              <a:spcBef>
                <a:spcPts val="1000"/>
              </a:spcBef>
              <a:spcAft>
                <a:spcPts val="0"/>
              </a:spcAft>
              <a:buNone/>
            </a:pPr>
            <a:r>
              <a:rPr lang="fr-CA" dirty="0">
                <a:latin typeface="Open Sans"/>
                <a:ea typeface="Open Sans"/>
                <a:cs typeface="Open Sans"/>
                <a:sym typeface="Open Sans"/>
              </a:rPr>
              <a:t>Analyser les réponses « Autre » du sondage pour :</a:t>
            </a:r>
          </a:p>
          <a:p>
            <a:pPr marL="457200" lvl="0" indent="-361950" algn="l" rtl="0">
              <a:lnSpc>
                <a:spcPct val="100000"/>
              </a:lnSpc>
              <a:spcBef>
                <a:spcPts val="1000"/>
              </a:spcBef>
              <a:spcAft>
                <a:spcPts val="0"/>
              </a:spcAft>
              <a:buSzPts val="2100"/>
              <a:buFont typeface="Open Sans"/>
              <a:buChar char="●"/>
            </a:pPr>
            <a:r>
              <a:rPr lang="fr-CA" dirty="0">
                <a:latin typeface="Open Sans"/>
                <a:ea typeface="Open Sans"/>
                <a:cs typeface="Open Sans"/>
                <a:sym typeface="Open Sans"/>
              </a:rPr>
              <a:t>Clarifier le libellé de la tâche pour refléter le langage de l’utilisateur</a:t>
            </a:r>
          </a:p>
          <a:p>
            <a:pPr marL="457200" lvl="0" indent="-361950" algn="l" rtl="0">
              <a:lnSpc>
                <a:spcPct val="100000"/>
              </a:lnSpc>
              <a:spcBef>
                <a:spcPts val="0"/>
              </a:spcBef>
              <a:spcAft>
                <a:spcPts val="0"/>
              </a:spcAft>
              <a:buSzPts val="2100"/>
              <a:buFont typeface="Open Sans"/>
              <a:buChar char="●"/>
            </a:pPr>
            <a:r>
              <a:rPr lang="fr-CA" dirty="0">
                <a:latin typeface="Open Sans"/>
                <a:ea typeface="Open Sans"/>
                <a:cs typeface="Open Sans"/>
                <a:sym typeface="Open Sans"/>
              </a:rPr>
              <a:t>Ajouter les tâches manquantes que les utilisateurs ont désignées comme étant importantes</a:t>
            </a:r>
          </a:p>
          <a:p>
            <a:pPr marL="457200" lvl="0" indent="-361950" algn="l" rtl="0">
              <a:lnSpc>
                <a:spcPct val="100000"/>
              </a:lnSpc>
              <a:spcBef>
                <a:spcPts val="0"/>
              </a:spcBef>
              <a:spcAft>
                <a:spcPts val="0"/>
              </a:spcAft>
              <a:buSzPts val="2100"/>
              <a:buFont typeface="Open Sans"/>
              <a:buChar char="●"/>
            </a:pPr>
            <a:r>
              <a:rPr lang="fr-CA" dirty="0">
                <a:latin typeface="Open Sans"/>
                <a:ea typeface="Open Sans"/>
                <a:cs typeface="Open Sans"/>
                <a:sym typeface="Open Sans"/>
              </a:rPr>
              <a:t>Inclure des exemples de mots-clés au premier niveau de tâches</a:t>
            </a:r>
          </a:p>
        </p:txBody>
      </p:sp>
      <p:sp>
        <p:nvSpPr>
          <p:cNvPr id="108" name="Google Shape;108;p18"/>
          <p:cNvSpPr/>
          <p:nvPr>
            <p:custDataLst>
              <p:tags r:id="rId2"/>
            </p:custDataLst>
          </p:nvPr>
        </p:nvSpPr>
        <p:spPr>
          <a:xfrm>
            <a:off x="-43100" y="-12575"/>
            <a:ext cx="9187200" cy="1322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txBox="1">
            <a:spLocks noGrp="1"/>
          </p:cNvSpPr>
          <p:nvPr>
            <p:ph type="title"/>
            <p:custDataLst>
              <p:tags r:id="rId3"/>
            </p:custDataLst>
          </p:nvPr>
        </p:nvSpPr>
        <p:spPr>
          <a:xfrm>
            <a:off x="311700" y="148625"/>
            <a:ext cx="7814772"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1550" b="1" dirty="0">
                <a:solidFill>
                  <a:schemeClr val="lt1"/>
                </a:solidFill>
                <a:latin typeface="Lato"/>
                <a:ea typeface="Lato"/>
                <a:cs typeface="Lato"/>
                <a:sym typeface="Lato"/>
              </a:rPr>
              <a:t>Améliorer la qualité du sondage</a:t>
            </a:r>
          </a:p>
          <a:p>
            <a:pPr marL="0" lvl="0" indent="0" algn="l" rtl="0">
              <a:spcBef>
                <a:spcPts val="0"/>
              </a:spcBef>
              <a:spcAft>
                <a:spcPts val="0"/>
              </a:spcAft>
              <a:buNone/>
            </a:pPr>
            <a:r>
              <a:rPr lang="fr-CA" sz="3300" b="1" dirty="0">
                <a:solidFill>
                  <a:schemeClr val="lt1"/>
                </a:solidFill>
                <a:latin typeface="Lato"/>
                <a:ea typeface="Lato"/>
                <a:cs typeface="Lato"/>
                <a:sym typeface="Lato"/>
              </a:rPr>
              <a:t>« Autre » est la première tâche du sondage</a:t>
            </a:r>
          </a:p>
          <a:p>
            <a:pPr marL="0" lvl="0" indent="0" algn="l" rtl="0">
              <a:spcBef>
                <a:spcPts val="0"/>
              </a:spcBef>
              <a:spcAft>
                <a:spcPts val="0"/>
              </a:spcAft>
              <a:buNone/>
            </a:pPr>
            <a:endParaRPr sz="3400" b="1" dirty="0">
              <a:solidFill>
                <a:schemeClr val="lt1"/>
              </a:solidFill>
              <a:latin typeface="Lato"/>
              <a:ea typeface="Lato"/>
              <a:cs typeface="Lato"/>
              <a:sym typeface="Lato"/>
            </a:endParaRPr>
          </a:p>
          <a:p>
            <a:pPr marL="0" lvl="0" indent="0" algn="l" rtl="0">
              <a:spcBef>
                <a:spcPts val="0"/>
              </a:spcBef>
              <a:spcAft>
                <a:spcPts val="0"/>
              </a:spcAft>
              <a:buNone/>
            </a:pPr>
            <a:endParaRPr sz="3400" b="1" dirty="0">
              <a:solidFill>
                <a:schemeClr val="lt1"/>
              </a:solidFill>
              <a:latin typeface="Lato"/>
              <a:ea typeface="Lato"/>
              <a:cs typeface="Lato"/>
              <a:sym typeface="Lato"/>
            </a:endParaRPr>
          </a:p>
        </p:txBody>
      </p:sp>
      <p:sp>
        <p:nvSpPr>
          <p:cNvPr id="110" name="Google Shape;110;p18"/>
          <p:cNvSpPr/>
          <p:nvPr>
            <p:custDataLst>
              <p:tags r:id="rId4"/>
            </p:custDataLst>
          </p:nvPr>
        </p:nvSpPr>
        <p:spPr>
          <a:xfrm>
            <a:off x="456976" y="9746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body" idx="1"/>
            <p:custDataLst>
              <p:tags r:id="rId1"/>
            </p:custDataLst>
          </p:nvPr>
        </p:nvSpPr>
        <p:spPr>
          <a:xfrm>
            <a:off x="107825" y="1402475"/>
            <a:ext cx="5359200" cy="34821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fr-CA" sz="1600" dirty="0">
                <a:latin typeface="Open Sans"/>
                <a:ea typeface="Open Sans"/>
                <a:cs typeface="Open Sans"/>
                <a:sym typeface="Open Sans"/>
              </a:rPr>
              <a:t>Les personnes saisissaient des tâches comme « Autre » au premier niveau lorsqu’elles ne voyaient pas la tâche spécifique qu’elles étaient venues faire.  </a:t>
            </a:r>
          </a:p>
          <a:p>
            <a:pPr marL="0" lvl="0" indent="0" algn="l" rtl="0">
              <a:lnSpc>
                <a:spcPct val="100000"/>
              </a:lnSpc>
              <a:spcBef>
                <a:spcPts val="1000"/>
              </a:spcBef>
              <a:spcAft>
                <a:spcPts val="0"/>
              </a:spcAft>
              <a:buClr>
                <a:schemeClr val="dk1"/>
              </a:buClr>
              <a:buSzPct val="52380"/>
              <a:buFont typeface="Arial"/>
              <a:buNone/>
            </a:pPr>
            <a:r>
              <a:rPr lang="fr-CA" sz="1600" dirty="0">
                <a:latin typeface="Open Sans"/>
                <a:ea typeface="Open Sans"/>
                <a:cs typeface="Open Sans"/>
                <a:sym typeface="Open Sans"/>
              </a:rPr>
              <a:t>Dans l’architecture de l’information, les exemples décrivent le contenu en incluant des exemples de ce contenu. Cette pratique s’applique également à la conception du sondage.</a:t>
            </a:r>
          </a:p>
          <a:p>
            <a:pPr marL="0" lvl="0" indent="0" algn="l" rtl="0">
              <a:lnSpc>
                <a:spcPct val="100000"/>
              </a:lnSpc>
              <a:spcBef>
                <a:spcPts val="1000"/>
              </a:spcBef>
              <a:spcAft>
                <a:spcPts val="0"/>
              </a:spcAft>
              <a:buNone/>
            </a:pPr>
            <a:endParaRPr sz="1600" dirty="0">
              <a:latin typeface="Open Sans"/>
              <a:ea typeface="Open Sans"/>
              <a:cs typeface="Open Sans"/>
              <a:sym typeface="Open Sans"/>
            </a:endParaRPr>
          </a:p>
          <a:p>
            <a:pPr marL="0" lvl="0" indent="0" algn="l" rtl="0">
              <a:lnSpc>
                <a:spcPct val="100000"/>
              </a:lnSpc>
              <a:spcBef>
                <a:spcPts val="1000"/>
              </a:spcBef>
              <a:spcAft>
                <a:spcPts val="0"/>
              </a:spcAft>
              <a:buNone/>
            </a:pPr>
            <a:r>
              <a:rPr lang="fr-CA" sz="1600" b="1" dirty="0">
                <a:latin typeface="Open Sans"/>
                <a:ea typeface="Open Sans"/>
                <a:cs typeface="Open Sans"/>
                <a:sym typeface="Open Sans"/>
              </a:rPr>
              <a:t>Solution : Mettre à jour les tâches de premier niveau en utilisant des exemples de mots-clés</a:t>
            </a:r>
          </a:p>
          <a:p>
            <a:pPr marL="457200" lvl="0" indent="-341947" algn="l" rtl="0">
              <a:lnSpc>
                <a:spcPct val="100000"/>
              </a:lnSpc>
              <a:spcBef>
                <a:spcPts val="1000"/>
              </a:spcBef>
              <a:spcAft>
                <a:spcPts val="0"/>
              </a:spcAft>
              <a:buSzPct val="100000"/>
              <a:buFont typeface="Open Sans"/>
              <a:buChar char="●"/>
            </a:pPr>
            <a:r>
              <a:rPr lang="fr-CA" sz="1600" dirty="0">
                <a:latin typeface="Open Sans"/>
                <a:ea typeface="Open Sans"/>
                <a:cs typeface="Open Sans"/>
                <a:sym typeface="Open Sans"/>
              </a:rPr>
              <a:t>Jusqu’à présent, nous avons constaté une réduction de 50 % des réponses « Autre »</a:t>
            </a:r>
          </a:p>
        </p:txBody>
      </p:sp>
      <p:sp>
        <p:nvSpPr>
          <p:cNvPr id="116" name="Google Shape;116;p19"/>
          <p:cNvSpPr/>
          <p:nvPr>
            <p:custDataLst>
              <p:tags r:id="rId2"/>
            </p:custDataLst>
          </p:nvPr>
        </p:nvSpPr>
        <p:spPr>
          <a:xfrm>
            <a:off x="-43100" y="-12575"/>
            <a:ext cx="9187200" cy="1322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txBox="1">
            <a:spLocks noGrp="1"/>
          </p:cNvSpPr>
          <p:nvPr>
            <p:ph type="title"/>
            <p:custDataLst>
              <p:tags r:id="rId3"/>
            </p:custDataLst>
          </p:nvPr>
        </p:nvSpPr>
        <p:spPr>
          <a:xfrm>
            <a:off x="311700" y="148625"/>
            <a:ext cx="8677200" cy="95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CA" sz="1550" b="1" dirty="0">
                <a:solidFill>
                  <a:schemeClr val="lt1"/>
                </a:solidFill>
                <a:latin typeface="Lato"/>
                <a:ea typeface="Lato"/>
                <a:cs typeface="Lato"/>
                <a:sym typeface="Lato"/>
              </a:rPr>
              <a:t>Améliorer la qualité du sondage</a:t>
            </a:r>
          </a:p>
          <a:p>
            <a:pPr marL="0" lvl="0" indent="0" algn="l" rtl="0">
              <a:spcBef>
                <a:spcPts val="0"/>
              </a:spcBef>
              <a:spcAft>
                <a:spcPts val="0"/>
              </a:spcAft>
              <a:buNone/>
            </a:pPr>
            <a:r>
              <a:rPr lang="fr-CA" sz="3300" b="1" dirty="0">
                <a:solidFill>
                  <a:schemeClr val="lt1"/>
                </a:solidFill>
                <a:latin typeface="Lato"/>
                <a:ea typeface="Lato"/>
                <a:cs typeface="Lato"/>
                <a:sym typeface="Lato"/>
              </a:rPr>
              <a:t>L’importance des exemples</a:t>
            </a:r>
          </a:p>
        </p:txBody>
      </p:sp>
      <p:sp>
        <p:nvSpPr>
          <p:cNvPr id="118" name="Google Shape;118;p19"/>
          <p:cNvSpPr/>
          <p:nvPr>
            <p:custDataLst>
              <p:tags r:id="rId4"/>
            </p:custDataLst>
          </p:nvPr>
        </p:nvSpPr>
        <p:spPr>
          <a:xfrm>
            <a:off x="456976" y="9746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 name="Google Shape;119;p19"/>
          <p:cNvPicPr preferRelativeResize="0"/>
          <p:nvPr>
            <p:custDataLst>
              <p:tags r:id="rId5"/>
            </p:custDataLst>
          </p:nvPr>
        </p:nvPicPr>
        <p:blipFill>
          <a:blip r:embed="rId8">
            <a:alphaModFix/>
          </a:blip>
          <a:stretch>
            <a:fillRect/>
          </a:stretch>
        </p:blipFill>
        <p:spPr>
          <a:xfrm>
            <a:off x="5603100" y="1379101"/>
            <a:ext cx="3465576" cy="36835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body" idx="1"/>
            <p:custDataLst>
              <p:tags r:id="rId1"/>
            </p:custDataLst>
          </p:nvPr>
        </p:nvSpPr>
        <p:spPr>
          <a:xfrm>
            <a:off x="350425" y="1531875"/>
            <a:ext cx="8398500" cy="3252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r-CA" sz="1600" dirty="0">
                <a:solidFill>
                  <a:srgbClr val="26374A"/>
                </a:solidFill>
                <a:latin typeface="Lato"/>
                <a:ea typeface="Lato"/>
                <a:cs typeface="Lato"/>
                <a:sym typeface="Lato"/>
              </a:rPr>
              <a:t>Les résultats et des commentaires du SRT nous permettent de cerner les secteurs problématiques, mais il n’y a pas toujours suffisamment de commentaires ou de détails pour déterminer la </a:t>
            </a:r>
            <a:r>
              <a:rPr lang="fr-CA" sz="1600" b="1" dirty="0">
                <a:solidFill>
                  <a:srgbClr val="26374A"/>
                </a:solidFill>
                <a:latin typeface="Lato"/>
                <a:ea typeface="Lato"/>
                <a:cs typeface="Lato"/>
                <a:sym typeface="Lato"/>
              </a:rPr>
              <a:t>cause</a:t>
            </a:r>
            <a:r>
              <a:rPr lang="fr-CA" sz="1600" dirty="0">
                <a:solidFill>
                  <a:srgbClr val="26374A"/>
                </a:solidFill>
                <a:latin typeface="Lato"/>
                <a:ea typeface="Lato"/>
                <a:cs typeface="Lato"/>
                <a:sym typeface="Lato"/>
              </a:rPr>
              <a:t> du problème.</a:t>
            </a:r>
          </a:p>
          <a:p>
            <a:pPr marL="0" lvl="0" indent="0" algn="l" rtl="0">
              <a:spcBef>
                <a:spcPts val="1000"/>
              </a:spcBef>
              <a:spcAft>
                <a:spcPts val="0"/>
              </a:spcAft>
              <a:buNone/>
            </a:pPr>
            <a:r>
              <a:rPr lang="fr-CA" sz="2000" b="1" dirty="0">
                <a:solidFill>
                  <a:srgbClr val="26374A"/>
                </a:solidFill>
                <a:latin typeface="Lato"/>
                <a:ea typeface="Lato"/>
                <a:cs typeface="Lato"/>
                <a:sym typeface="Lato"/>
              </a:rPr>
              <a:t>Solution : Exploiter des sources de données supplémentaires pour combler les lacunes (commentaires, analyses, recherches antérieures, données des centres d’appels)</a:t>
            </a:r>
          </a:p>
          <a:p>
            <a:pPr marL="457200" lvl="0" indent="-342900" algn="l" rtl="0">
              <a:spcBef>
                <a:spcPts val="1000"/>
              </a:spcBef>
              <a:spcAft>
                <a:spcPts val="0"/>
              </a:spcAft>
              <a:buClr>
                <a:srgbClr val="26374A"/>
              </a:buClr>
              <a:buSzPts val="1800"/>
              <a:buFont typeface="Lato"/>
              <a:buChar char="●"/>
            </a:pPr>
            <a:r>
              <a:rPr lang="fr-CA" sz="1600" dirty="0">
                <a:solidFill>
                  <a:srgbClr val="26374A"/>
                </a:solidFill>
                <a:latin typeface="Lato"/>
                <a:ea typeface="Lato"/>
                <a:cs typeface="Lato"/>
                <a:sym typeface="Lato"/>
              </a:rPr>
              <a:t>Le MPO a utilisé l’outil de rétroaction des pages pour comprendre comment la conception du contenu des pages clés était influencée par le succès des licences et par les analyses Web.</a:t>
            </a:r>
          </a:p>
        </p:txBody>
      </p:sp>
      <p:sp>
        <p:nvSpPr>
          <p:cNvPr id="125" name="Google Shape;125;p20"/>
          <p:cNvSpPr/>
          <p:nvPr>
            <p:custDataLst>
              <p:tags r:id="rId2"/>
            </p:custDataLst>
          </p:nvPr>
        </p:nvSpPr>
        <p:spPr>
          <a:xfrm>
            <a:off x="-43100" y="-12575"/>
            <a:ext cx="9187200" cy="1322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
          <p:cNvSpPr txBox="1">
            <a:spLocks noGrp="1"/>
          </p:cNvSpPr>
          <p:nvPr>
            <p:ph type="title"/>
            <p:custDataLst>
              <p:tags r:id="rId3"/>
            </p:custDataLst>
          </p:nvPr>
        </p:nvSpPr>
        <p:spPr>
          <a:xfrm>
            <a:off x="311700" y="148625"/>
            <a:ext cx="8832300" cy="95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1200" b="1" dirty="0">
                <a:solidFill>
                  <a:schemeClr val="lt1"/>
                </a:solidFill>
                <a:latin typeface="Lato"/>
                <a:ea typeface="Lato"/>
                <a:cs typeface="Lato"/>
                <a:sym typeface="Lato"/>
              </a:rPr>
              <a:t>Déterminer ce sur quoi il faut travailler</a:t>
            </a:r>
          </a:p>
          <a:p>
            <a:pPr marL="0" lvl="0" indent="0" algn="l" rtl="0">
              <a:spcBef>
                <a:spcPts val="0"/>
              </a:spcBef>
              <a:spcAft>
                <a:spcPts val="0"/>
              </a:spcAft>
              <a:buNone/>
            </a:pPr>
            <a:r>
              <a:rPr lang="fr-CA" sz="2400" b="1" dirty="0">
                <a:solidFill>
                  <a:schemeClr val="lt1"/>
                </a:solidFill>
                <a:latin typeface="Lato"/>
                <a:ea typeface="Lato"/>
                <a:cs typeface="Lato"/>
                <a:sym typeface="Lato"/>
              </a:rPr>
              <a:t>Valeur de la combinaison des données du SRT avec d’autres sources </a:t>
            </a:r>
          </a:p>
        </p:txBody>
      </p:sp>
      <p:sp>
        <p:nvSpPr>
          <p:cNvPr id="127" name="Google Shape;127;p20"/>
          <p:cNvSpPr/>
          <p:nvPr>
            <p:custDataLst>
              <p:tags r:id="rId4"/>
            </p:custDataLst>
          </p:nvPr>
        </p:nvSpPr>
        <p:spPr>
          <a:xfrm>
            <a:off x="401974" y="1165575"/>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body" idx="1"/>
            <p:custDataLst>
              <p:tags r:id="rId1"/>
            </p:custDataLst>
          </p:nvPr>
        </p:nvSpPr>
        <p:spPr>
          <a:xfrm>
            <a:off x="350425" y="1458975"/>
            <a:ext cx="8398500" cy="33249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r-CA" sz="1400" b="1" dirty="0">
                <a:solidFill>
                  <a:srgbClr val="26374A"/>
                </a:solidFill>
                <a:latin typeface="Lato"/>
                <a:ea typeface="Lato"/>
                <a:cs typeface="Lato"/>
                <a:sym typeface="Lato"/>
              </a:rPr>
              <a:t>Le MPO a utilisé les mêmes balises pour analyser et regrouper les commentaires entre le SCT et l’outil de rétroaction des pages.  </a:t>
            </a:r>
          </a:p>
          <a:p>
            <a:pPr marL="0" lvl="0" indent="0" algn="l" rtl="0">
              <a:spcBef>
                <a:spcPts val="1000"/>
              </a:spcBef>
              <a:spcAft>
                <a:spcPts val="0"/>
              </a:spcAft>
              <a:buNone/>
            </a:pPr>
            <a:r>
              <a:rPr lang="fr-CA" sz="1400" b="1" dirty="0">
                <a:solidFill>
                  <a:srgbClr val="26374A"/>
                </a:solidFill>
                <a:latin typeface="Lato"/>
                <a:ea typeface="Lato"/>
                <a:cs typeface="Lato"/>
                <a:sym typeface="Lato"/>
              </a:rPr>
              <a:t>En alignant leurs méthodes d’analyse des commentaires en texte libre :</a:t>
            </a:r>
          </a:p>
          <a:p>
            <a:pPr marL="457200" lvl="0" indent="-342900" algn="l" rtl="0">
              <a:spcBef>
                <a:spcPts val="1000"/>
              </a:spcBef>
              <a:spcAft>
                <a:spcPts val="0"/>
              </a:spcAft>
              <a:buClr>
                <a:srgbClr val="26374A"/>
              </a:buClr>
              <a:buSzPts val="1800"/>
              <a:buFont typeface="Lato"/>
              <a:buChar char="●"/>
            </a:pPr>
            <a:r>
              <a:rPr lang="fr-CA" sz="1400" dirty="0">
                <a:solidFill>
                  <a:srgbClr val="26374A"/>
                </a:solidFill>
                <a:latin typeface="Lato"/>
                <a:ea typeface="Lato"/>
                <a:cs typeface="Lato"/>
                <a:sym typeface="Lato"/>
              </a:rPr>
              <a:t>l’exploitation des informations entre les deux sources de données est devenue plus facile (et rapide)</a:t>
            </a:r>
          </a:p>
          <a:p>
            <a:pPr marL="457200" lvl="0" indent="-342900" algn="l" rtl="0">
              <a:spcBef>
                <a:spcPts val="0"/>
              </a:spcBef>
              <a:spcAft>
                <a:spcPts val="0"/>
              </a:spcAft>
              <a:buClr>
                <a:srgbClr val="26374A"/>
              </a:buClr>
              <a:buSzPts val="1800"/>
              <a:buFont typeface="Lato"/>
              <a:buChar char="●"/>
            </a:pPr>
            <a:r>
              <a:rPr lang="fr-CA" sz="1400" dirty="0">
                <a:solidFill>
                  <a:srgbClr val="26374A"/>
                </a:solidFill>
                <a:latin typeface="Lato"/>
                <a:ea typeface="Lato"/>
                <a:cs typeface="Lato"/>
                <a:sym typeface="Lato"/>
              </a:rPr>
              <a:t>leur équipe a partagé la tâche d’analyse des commentaires</a:t>
            </a:r>
          </a:p>
          <a:p>
            <a:pPr marL="0" lvl="0" indent="0" algn="l" rtl="0">
              <a:spcBef>
                <a:spcPts val="1000"/>
              </a:spcBef>
              <a:spcAft>
                <a:spcPts val="0"/>
              </a:spcAft>
              <a:buNone/>
            </a:pPr>
            <a:endParaRPr sz="1400" b="1" dirty="0">
              <a:solidFill>
                <a:srgbClr val="26374A"/>
              </a:solidFill>
              <a:latin typeface="Lato"/>
              <a:ea typeface="Lato"/>
              <a:cs typeface="Lato"/>
              <a:sym typeface="Lato"/>
            </a:endParaRPr>
          </a:p>
          <a:p>
            <a:pPr marL="0" lvl="0" indent="0" algn="l" rtl="0">
              <a:spcBef>
                <a:spcPts val="1000"/>
              </a:spcBef>
              <a:spcAft>
                <a:spcPts val="0"/>
              </a:spcAft>
              <a:buNone/>
            </a:pPr>
            <a:r>
              <a:rPr lang="fr-CA" sz="1400" b="1" dirty="0">
                <a:solidFill>
                  <a:srgbClr val="26374A"/>
                </a:solidFill>
                <a:latin typeface="Lato"/>
                <a:ea typeface="Lato"/>
                <a:cs typeface="Lato"/>
                <a:sym typeface="Lato"/>
              </a:rPr>
              <a:t>Outils</a:t>
            </a:r>
          </a:p>
          <a:p>
            <a:pPr marL="457200" lvl="0" indent="-342900" algn="l" rtl="0">
              <a:spcBef>
                <a:spcPts val="1000"/>
              </a:spcBef>
              <a:spcAft>
                <a:spcPts val="0"/>
              </a:spcAft>
              <a:buClr>
                <a:srgbClr val="26374A"/>
              </a:buClr>
              <a:buSzPts val="1800"/>
              <a:buFont typeface="Lato"/>
              <a:buChar char="●"/>
            </a:pPr>
            <a:r>
              <a:rPr lang="en-US" sz="1400" dirty="0" err="1">
                <a:solidFill>
                  <a:srgbClr val="26374A"/>
                </a:solidFill>
                <a:latin typeface="Lato"/>
                <a:ea typeface="Lato"/>
                <a:cs typeface="Lato"/>
              </a:rPr>
              <a:t>Gabarit</a:t>
            </a:r>
            <a:r>
              <a:rPr lang="en-US" sz="1400" dirty="0">
                <a:solidFill>
                  <a:srgbClr val="26374A"/>
                </a:solidFill>
                <a:latin typeface="Lato"/>
                <a:ea typeface="Lato"/>
                <a:cs typeface="Lato"/>
              </a:rPr>
              <a:t> de balisage </a:t>
            </a:r>
          </a:p>
          <a:p>
            <a:pPr marL="457200" lvl="0" indent="-342900" algn="l" rtl="0">
              <a:spcBef>
                <a:spcPts val="1000"/>
              </a:spcBef>
              <a:spcAft>
                <a:spcPts val="0"/>
              </a:spcAft>
              <a:buClr>
                <a:srgbClr val="26374A"/>
              </a:buClr>
              <a:buSzPts val="1800"/>
              <a:buFont typeface="Lato"/>
              <a:buChar char="●"/>
            </a:pPr>
            <a:r>
              <a:rPr lang="fr-CA" sz="1400" dirty="0">
                <a:solidFill>
                  <a:srgbClr val="26374A"/>
                </a:solidFill>
                <a:latin typeface="Lato"/>
                <a:ea typeface="Lato"/>
                <a:cs typeface="Lato"/>
                <a:sym typeface="Lato"/>
              </a:rPr>
              <a:t>Conseils pour le choix des balises de rétroaction sur les pages - s’applique également au SRT</a:t>
            </a:r>
          </a:p>
        </p:txBody>
      </p:sp>
      <p:sp>
        <p:nvSpPr>
          <p:cNvPr id="133" name="Google Shape;133;p21"/>
          <p:cNvSpPr/>
          <p:nvPr>
            <p:custDataLst>
              <p:tags r:id="rId2"/>
            </p:custDataLst>
          </p:nvPr>
        </p:nvSpPr>
        <p:spPr>
          <a:xfrm>
            <a:off x="-43100" y="-12575"/>
            <a:ext cx="9187200" cy="1322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1"/>
          <p:cNvSpPr txBox="1">
            <a:spLocks noGrp="1"/>
          </p:cNvSpPr>
          <p:nvPr>
            <p:ph type="title"/>
            <p:custDataLst>
              <p:tags r:id="rId3"/>
            </p:custDataLst>
          </p:nvPr>
        </p:nvSpPr>
        <p:spPr>
          <a:xfrm>
            <a:off x="311700" y="72998"/>
            <a:ext cx="8832300" cy="95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1400" b="1" dirty="0">
                <a:solidFill>
                  <a:schemeClr val="lt1"/>
                </a:solidFill>
                <a:latin typeface="Lato"/>
                <a:ea typeface="Lato"/>
                <a:cs typeface="Lato"/>
                <a:sym typeface="Lato"/>
              </a:rPr>
              <a:t>Déterminer ce sur quoi il faut travailler</a:t>
            </a:r>
          </a:p>
          <a:p>
            <a:pPr marL="0" lvl="0" indent="0" algn="l" rtl="0">
              <a:spcBef>
                <a:spcPts val="0"/>
              </a:spcBef>
              <a:spcAft>
                <a:spcPts val="0"/>
              </a:spcAft>
              <a:buNone/>
            </a:pPr>
            <a:r>
              <a:rPr lang="fr-CA" sz="1800" b="1" dirty="0">
                <a:solidFill>
                  <a:schemeClr val="lt1"/>
                </a:solidFill>
                <a:latin typeface="Lato"/>
                <a:ea typeface="Lato"/>
                <a:cs typeface="Lato"/>
                <a:sym typeface="Lato"/>
              </a:rPr>
              <a:t>L’alignement des méthodes d’analyse des commentaires entre les sources de données permet de combiner plus facilement les données du SRT et de rétroaction sur les pages</a:t>
            </a:r>
          </a:p>
          <a:p>
            <a:pPr marL="0" lvl="0" indent="0" algn="l" rtl="0">
              <a:spcBef>
                <a:spcPts val="0"/>
              </a:spcBef>
              <a:spcAft>
                <a:spcPts val="0"/>
              </a:spcAft>
              <a:buNone/>
            </a:pPr>
            <a:endParaRPr sz="2400" b="1" dirty="0">
              <a:solidFill>
                <a:schemeClr val="lt1"/>
              </a:solidFill>
              <a:latin typeface="Lato"/>
              <a:ea typeface="Lato"/>
              <a:cs typeface="Lato"/>
              <a:sym typeface="Lato"/>
            </a:endParaRPr>
          </a:p>
          <a:p>
            <a:pPr marL="0" lvl="0" indent="0" algn="l" rtl="0">
              <a:spcBef>
                <a:spcPts val="0"/>
              </a:spcBef>
              <a:spcAft>
                <a:spcPts val="0"/>
              </a:spcAft>
              <a:buNone/>
            </a:pPr>
            <a:endParaRPr sz="2000" b="1" dirty="0">
              <a:solidFill>
                <a:schemeClr val="lt1"/>
              </a:solidFill>
              <a:latin typeface="Lato"/>
              <a:ea typeface="Lato"/>
              <a:cs typeface="Lato"/>
              <a:sym typeface="Lato"/>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3b8371d383342435c78d75c&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1132</Words>
  <Application>Microsoft Office PowerPoint</Application>
  <PresentationFormat>On-screen Show (16:9)</PresentationFormat>
  <Paragraphs>98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Lato</vt:lpstr>
      <vt:lpstr>Open Sans</vt:lpstr>
      <vt:lpstr>Arial</vt:lpstr>
      <vt:lpstr>Simple Light</vt:lpstr>
      <vt:lpstr>Processus de résultats trimestriels du Sondage sur la réussite des tâches (SRT) du GC</vt:lpstr>
      <vt:lpstr>Contexte</vt:lpstr>
      <vt:lpstr>Le taux de participation à ces projets pilotes est faible à ce jour  </vt:lpstr>
      <vt:lpstr>État d’avancement du projet pilote </vt:lpstr>
      <vt:lpstr>Améliorer la qualité des données du sondage Mise en œuvre incomplète du sondage  </vt:lpstr>
      <vt:lpstr>Améliorer la qualité du sondage « Autre » est la première tâche du sondage  </vt:lpstr>
      <vt:lpstr>Améliorer la qualité du sondage L’importance des exemples</vt:lpstr>
      <vt:lpstr>Déterminer ce sur quoi il faut travailler Valeur de la combinaison des données du SRT avec d’autres sources </vt:lpstr>
      <vt:lpstr>Déterminer ce sur quoi il faut travailler L’alignement des méthodes d’analyse des commentaires entre les sources de données permet de combiner plus facilement les données du SRT et de rétroaction sur les pages  </vt:lpstr>
      <vt:lpstr>Déterminer ce sur quoi il faut travailler Prise en compte des réalités opérationnelles et des autres preuves  </vt:lpstr>
      <vt:lpstr>Améliorer les processus existants Socialiser l’utilisation des nouveaux outils et des nouvelles données au-delà de l’équipe Web   </vt:lpstr>
      <vt:lpstr>Améliorer les processus existants Ce que cela signifie pour le processus de résultats trimestriels    </vt:lpstr>
      <vt:lpstr>Prochaines étapes  </vt:lpstr>
      <vt:lpstr>Votre ministère veut-il?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 TSS quarterly results process</dc:title>
  <dc:creator>Donohue, Chelsey</dc:creator>
  <cp:lastModifiedBy>Donohue, Chelsey</cp:lastModifiedBy>
  <cp:revision>5</cp:revision>
  <dcterms:modified xsi:type="dcterms:W3CDTF">2023-01-06T14:58:40Z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2023-01-06T14:58:37Z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462101d4-967c-4fba-8751-c5a1503fbe53</vt:lpwstr>
  </property>
  <property fmtid="{D5CDD505-2E9C-101B-9397-08002B2CF9AE}" pid="8" name="MSIP_Label_3d0ca00b-3f0e-465a-aac7-1a6a22fcea40_ContentBits">
    <vt:lpwstr>1</vt:lpwstr>
  </property>
</Properties>
</file>