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6"/>
  </p:notesMasterIdLst>
  <p:handoutMasterIdLst>
    <p:handoutMasterId r:id="rId27"/>
  </p:handoutMasterIdLst>
  <p:sldIdLst>
    <p:sldId id="384" r:id="rId2"/>
    <p:sldId id="385" r:id="rId3"/>
    <p:sldId id="388" r:id="rId4"/>
    <p:sldId id="387" r:id="rId5"/>
    <p:sldId id="386" r:id="rId6"/>
    <p:sldId id="392" r:id="rId7"/>
    <p:sldId id="393" r:id="rId8"/>
    <p:sldId id="398" r:id="rId9"/>
    <p:sldId id="390" r:id="rId10"/>
    <p:sldId id="401" r:id="rId11"/>
    <p:sldId id="391" r:id="rId12"/>
    <p:sldId id="400" r:id="rId13"/>
    <p:sldId id="396" r:id="rId14"/>
    <p:sldId id="389" r:id="rId15"/>
    <p:sldId id="395" r:id="rId16"/>
    <p:sldId id="394" r:id="rId17"/>
    <p:sldId id="397" r:id="rId18"/>
    <p:sldId id="402" r:id="rId19"/>
    <p:sldId id="403" r:id="rId20"/>
    <p:sldId id="406" r:id="rId21"/>
    <p:sldId id="411" r:id="rId22"/>
    <p:sldId id="407" r:id="rId23"/>
    <p:sldId id="408" r:id="rId24"/>
    <p:sldId id="409"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0AD7731-5323-4D0A-8FAA-BA4C01172733}">
          <p14:sldIdLst>
            <p14:sldId id="384"/>
            <p14:sldId id="385"/>
          </p14:sldIdLst>
        </p14:section>
        <p14:section name="Summary of the Project" id="{A5BC0CF3-9097-4481-88DB-49BE256C8AD4}">
          <p14:sldIdLst>
            <p14:sldId id="388"/>
            <p14:sldId id="387"/>
          </p14:sldIdLst>
        </p14:section>
        <p14:section name="Managing Change" id="{6D883DAE-49BF-49F2-BFCE-B0A888C564B3}">
          <p14:sldIdLst>
            <p14:sldId id="386"/>
            <p14:sldId id="392"/>
            <p14:sldId id="393"/>
            <p14:sldId id="398"/>
          </p14:sldIdLst>
        </p14:section>
        <p14:section name="Supporting yourself" id="{DCBFA15D-797D-4212-80A7-15E665177070}">
          <p14:sldIdLst>
            <p14:sldId id="390"/>
            <p14:sldId id="401"/>
            <p14:sldId id="391"/>
            <p14:sldId id="400"/>
          </p14:sldIdLst>
        </p14:section>
        <p14:section name="Supporting employees" id="{B5E57982-EFB7-4E21-8A45-396A75809949}">
          <p14:sldIdLst>
            <p14:sldId id="396"/>
            <p14:sldId id="389"/>
            <p14:sldId id="395"/>
            <p14:sldId id="394"/>
            <p14:sldId id="397"/>
            <p14:sldId id="402"/>
          </p14:sldIdLst>
        </p14:section>
        <p14:section name="Change Spotlights" id="{C20305FC-E301-4C07-A6EA-0263D1BDE1E9}">
          <p14:sldIdLst>
            <p14:sldId id="403"/>
            <p14:sldId id="406"/>
            <p14:sldId id="411"/>
            <p14:sldId id="407"/>
            <p14:sldId id="408"/>
            <p14:sldId id="4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initials="BC(" userId="S::Chantal.Bemeur@tpsgc-pwgsc.gc.ca::97d9d3ea-19b5-4147-b2f7-c6eb9c5930c3" providerId="AD"/>
  <p188:author id="{617F8A1F-6738-84AE-A7AD-BF406039386C}" name="Rickey Haley-Colpitts" initials="RH" userId="S::Rickey.Haley-Colpitts@bgis.com::d450c491-4712-4c27-9f1d-d9034ee29bdf" providerId="AD"/>
  <p188:author id="{B82E8466-83BB-6317-73B9-A51F2FE0BC10}" name="Pare, Carine (SPAC/PSPC)" initials="PC(" userId="S::Carine.Pare@tpsgc-pwgsc.gc.ca::71f88b2f-db4c-4269-9577-1025f7fc6543" providerId="AD"/>
  <p188:author id="{685D0F8D-5798-DA56-B0ED-0D6E00F4CB73}" name="Dion3, Alain (SPAC/PSPC)" initials="DA("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FCEED2"/>
    <a:srgbClr val="000000"/>
    <a:srgbClr val="8B8B8B"/>
    <a:srgbClr val="888888"/>
    <a:srgbClr val="898989"/>
    <a:srgbClr val="A8CF76"/>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2562" autoAdjust="0"/>
  </p:normalViewPr>
  <p:slideViewPr>
    <p:cSldViewPr snapToGrid="0" snapToObjects="1">
      <p:cViewPr varScale="1">
        <p:scale>
          <a:sx n="93" d="100"/>
          <a:sy n="93" d="100"/>
        </p:scale>
        <p:origin x="1278" y="84"/>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DAFFC-D7C6-492D-9350-ECFE681639E6}" type="doc">
      <dgm:prSet loTypeId="urn:microsoft.com/office/officeart/2005/8/layout/hChevron3" loCatId="process" qsTypeId="urn:microsoft.com/office/officeart/2005/8/quickstyle/simple1" qsCatId="simple" csTypeId="urn:microsoft.com/office/officeart/2005/8/colors/colorful1" csCatId="colorful" phldr="1"/>
      <dgm:spPr/>
    </dgm:pt>
    <dgm:pt modelId="{0399AF7B-F015-43DA-B79A-33DCFAD880FD}">
      <dgm:prSet phldrT="[Text]" custT="1"/>
      <dgm:spPr/>
      <dgm:t>
        <a:bodyPr/>
        <a:lstStyle/>
        <a:p>
          <a:r>
            <a:rPr lang="en-US" sz="1600" dirty="0">
              <a:latin typeface="Arial" panose="020B0604020202020204" pitchFamily="34" charset="0"/>
              <a:cs typeface="Arial" panose="020B0604020202020204" pitchFamily="34" charset="0"/>
            </a:rPr>
            <a:t>Understand the changes </a:t>
          </a:r>
        </a:p>
        <a:p>
          <a:r>
            <a:rPr lang="en-US" sz="1600" dirty="0">
              <a:latin typeface="Arial" panose="020B0604020202020204" pitchFamily="34" charset="0"/>
              <a:cs typeface="Arial" panose="020B0604020202020204" pitchFamily="34" charset="0"/>
            </a:rPr>
            <a:t>underway and your role</a:t>
          </a:r>
          <a:endParaRPr lang="en-CA" sz="1600" dirty="0">
            <a:latin typeface="Arial" panose="020B0604020202020204" pitchFamily="34" charset="0"/>
            <a:cs typeface="Arial" panose="020B0604020202020204" pitchFamily="34" charset="0"/>
          </a:endParaRPr>
        </a:p>
      </dgm:t>
    </dgm:pt>
    <dgm:pt modelId="{3C36EF14-C9D4-4DD7-A07D-9123C7081ABA}" type="parTrans" cxnId="{A274B840-D2E4-4E3C-88B5-18EE4D8DEAFB}">
      <dgm:prSet/>
      <dgm:spPr/>
      <dgm:t>
        <a:bodyPr/>
        <a:lstStyle/>
        <a:p>
          <a:endParaRPr lang="en-CA"/>
        </a:p>
      </dgm:t>
    </dgm:pt>
    <dgm:pt modelId="{0D8C42D0-0B04-485F-A344-AABA24C84C16}" type="sibTrans" cxnId="{A274B840-D2E4-4E3C-88B5-18EE4D8DEAFB}">
      <dgm:prSet/>
      <dgm:spPr/>
      <dgm:t>
        <a:bodyPr/>
        <a:lstStyle/>
        <a:p>
          <a:endParaRPr lang="en-CA"/>
        </a:p>
      </dgm:t>
    </dgm:pt>
    <dgm:pt modelId="{C17E5D0F-EDD4-4874-86DD-615F00B09897}">
      <dgm:prSet phldrT="[Text]" custT="1"/>
      <dgm:spPr>
        <a:solidFill>
          <a:schemeClr val="accent2">
            <a:lumMod val="50000"/>
          </a:schemeClr>
        </a:solidFill>
      </dgm:spPr>
      <dgm:t>
        <a:bodyPr/>
        <a:lstStyle/>
        <a:p>
          <a:r>
            <a:rPr lang="en-US" sz="1600" dirty="0">
              <a:latin typeface="Arial" panose="020B0604020202020204" pitchFamily="34" charset="0"/>
              <a:cs typeface="Arial" panose="020B0604020202020204" pitchFamily="34" charset="0"/>
            </a:rPr>
            <a:t>Introduce the change to </a:t>
          </a:r>
        </a:p>
        <a:p>
          <a:r>
            <a:rPr lang="en-US" sz="1600" dirty="0">
              <a:latin typeface="Arial" panose="020B0604020202020204" pitchFamily="34" charset="0"/>
              <a:cs typeface="Arial" panose="020B0604020202020204" pitchFamily="34" charset="0"/>
            </a:rPr>
            <a:t>your employees</a:t>
          </a:r>
          <a:endParaRPr lang="en-CA" sz="1600" dirty="0">
            <a:latin typeface="Arial" panose="020B0604020202020204" pitchFamily="34" charset="0"/>
            <a:cs typeface="Arial" panose="020B0604020202020204" pitchFamily="34" charset="0"/>
          </a:endParaRPr>
        </a:p>
      </dgm:t>
    </dgm:pt>
    <dgm:pt modelId="{B8048B03-5A77-42C2-BEB8-5374B10BB137}" type="parTrans" cxnId="{5EE5ACD9-F81E-46AD-9D4F-C80EB2278A0D}">
      <dgm:prSet/>
      <dgm:spPr/>
      <dgm:t>
        <a:bodyPr/>
        <a:lstStyle/>
        <a:p>
          <a:endParaRPr lang="en-CA"/>
        </a:p>
      </dgm:t>
    </dgm:pt>
    <dgm:pt modelId="{7ADC8E6D-57C8-42B8-8849-F1E13AAE89AE}" type="sibTrans" cxnId="{5EE5ACD9-F81E-46AD-9D4F-C80EB2278A0D}">
      <dgm:prSet/>
      <dgm:spPr/>
      <dgm:t>
        <a:bodyPr/>
        <a:lstStyle/>
        <a:p>
          <a:endParaRPr lang="en-CA"/>
        </a:p>
      </dgm:t>
    </dgm:pt>
    <dgm:pt modelId="{09BFA17C-C76F-4BFF-A618-8BEA54D12A05}" type="pres">
      <dgm:prSet presAssocID="{F99DAFFC-D7C6-492D-9350-ECFE681639E6}" presName="Name0" presStyleCnt="0">
        <dgm:presLayoutVars>
          <dgm:dir/>
          <dgm:resizeHandles val="exact"/>
        </dgm:presLayoutVars>
      </dgm:prSet>
      <dgm:spPr/>
    </dgm:pt>
    <dgm:pt modelId="{42DEB837-C615-41F4-A242-CF6A84F74F0D}" type="pres">
      <dgm:prSet presAssocID="{0399AF7B-F015-43DA-B79A-33DCFAD880FD}" presName="parTxOnly" presStyleLbl="node1" presStyleIdx="0" presStyleCnt="2">
        <dgm:presLayoutVars>
          <dgm:bulletEnabled val="1"/>
        </dgm:presLayoutVars>
      </dgm:prSet>
      <dgm:spPr/>
    </dgm:pt>
    <dgm:pt modelId="{ACAC9315-DC6E-4F62-B5DA-CEA0FF53E8A6}" type="pres">
      <dgm:prSet presAssocID="{0D8C42D0-0B04-485F-A344-AABA24C84C16}" presName="parSpace" presStyleCnt="0"/>
      <dgm:spPr/>
    </dgm:pt>
    <dgm:pt modelId="{55017EDA-838E-4FB9-9278-FD8F50E87B1C}" type="pres">
      <dgm:prSet presAssocID="{C17E5D0F-EDD4-4874-86DD-615F00B09897}" presName="parTxOnly" presStyleLbl="node1" presStyleIdx="1" presStyleCnt="2">
        <dgm:presLayoutVars>
          <dgm:bulletEnabled val="1"/>
        </dgm:presLayoutVars>
      </dgm:prSet>
      <dgm:spPr/>
    </dgm:pt>
  </dgm:ptLst>
  <dgm:cxnLst>
    <dgm:cxn modelId="{A274B840-D2E4-4E3C-88B5-18EE4D8DEAFB}" srcId="{F99DAFFC-D7C6-492D-9350-ECFE681639E6}" destId="{0399AF7B-F015-43DA-B79A-33DCFAD880FD}" srcOrd="0" destOrd="0" parTransId="{3C36EF14-C9D4-4DD7-A07D-9123C7081ABA}" sibTransId="{0D8C42D0-0B04-485F-A344-AABA24C84C16}"/>
    <dgm:cxn modelId="{81AB455F-3F4E-4C7B-9D1E-133010A5535E}" type="presOf" srcId="{C17E5D0F-EDD4-4874-86DD-615F00B09897}" destId="{55017EDA-838E-4FB9-9278-FD8F50E87B1C}" srcOrd="0" destOrd="0" presId="urn:microsoft.com/office/officeart/2005/8/layout/hChevron3"/>
    <dgm:cxn modelId="{23C8904D-F314-4F34-96B2-2B9B88343DE7}" type="presOf" srcId="{0399AF7B-F015-43DA-B79A-33DCFAD880FD}" destId="{42DEB837-C615-41F4-A242-CF6A84F74F0D}" srcOrd="0" destOrd="0" presId="urn:microsoft.com/office/officeart/2005/8/layout/hChevron3"/>
    <dgm:cxn modelId="{5EE5ACD9-F81E-46AD-9D4F-C80EB2278A0D}" srcId="{F99DAFFC-D7C6-492D-9350-ECFE681639E6}" destId="{C17E5D0F-EDD4-4874-86DD-615F00B09897}" srcOrd="1" destOrd="0" parTransId="{B8048B03-5A77-42C2-BEB8-5374B10BB137}" sibTransId="{7ADC8E6D-57C8-42B8-8849-F1E13AAE89AE}"/>
    <dgm:cxn modelId="{9DA5E7E4-0ADD-4353-8278-185443B7717F}" type="presOf" srcId="{F99DAFFC-D7C6-492D-9350-ECFE681639E6}" destId="{09BFA17C-C76F-4BFF-A618-8BEA54D12A05}" srcOrd="0" destOrd="0" presId="urn:microsoft.com/office/officeart/2005/8/layout/hChevron3"/>
    <dgm:cxn modelId="{F1F51300-BB70-4A88-821B-83277DFED2FA}" type="presParOf" srcId="{09BFA17C-C76F-4BFF-A618-8BEA54D12A05}" destId="{42DEB837-C615-41F4-A242-CF6A84F74F0D}" srcOrd="0" destOrd="0" presId="urn:microsoft.com/office/officeart/2005/8/layout/hChevron3"/>
    <dgm:cxn modelId="{1F423621-EAAD-496E-AFFE-280D43006E38}" type="presParOf" srcId="{09BFA17C-C76F-4BFF-A618-8BEA54D12A05}" destId="{ACAC9315-DC6E-4F62-B5DA-CEA0FF53E8A6}" srcOrd="1" destOrd="0" presId="urn:microsoft.com/office/officeart/2005/8/layout/hChevron3"/>
    <dgm:cxn modelId="{ADF6DF53-2264-40F8-8D50-E1108104D52A}" type="presParOf" srcId="{09BFA17C-C76F-4BFF-A618-8BEA54D12A05}" destId="{55017EDA-838E-4FB9-9278-FD8F50E87B1C}"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DAFFC-D7C6-492D-9350-ECFE681639E6}" type="doc">
      <dgm:prSet loTypeId="urn:microsoft.com/office/officeart/2005/8/layout/hChevron3" loCatId="process" qsTypeId="urn:microsoft.com/office/officeart/2005/8/quickstyle/simple1" qsCatId="simple" csTypeId="urn:microsoft.com/office/officeart/2005/8/colors/colorful1" csCatId="colorful" phldr="1"/>
      <dgm:spPr/>
    </dgm:pt>
    <dgm:pt modelId="{0399AF7B-F015-43DA-B79A-33DCFAD880FD}">
      <dgm:prSet phldrT="[Text]" custT="1"/>
      <dgm:spPr>
        <a:solidFill>
          <a:schemeClr val="accent4"/>
        </a:solidFill>
      </dgm:spPr>
      <dgm:t>
        <a:bodyPr/>
        <a:lstStyle/>
        <a:p>
          <a:r>
            <a:rPr lang="en-US" sz="1600" dirty="0">
              <a:latin typeface="Arial" panose="020B0604020202020204" pitchFamily="34" charset="0"/>
              <a:cs typeface="Arial" panose="020B0604020202020204" pitchFamily="34" charset="0"/>
            </a:rPr>
            <a:t>Adapt to the change that is </a:t>
          </a:r>
        </a:p>
        <a:p>
          <a:r>
            <a:rPr lang="en-US" sz="1600" dirty="0">
              <a:latin typeface="Arial" panose="020B0604020202020204" pitchFamily="34" charset="0"/>
              <a:cs typeface="Arial" panose="020B0604020202020204" pitchFamily="34" charset="0"/>
            </a:rPr>
            <a:t>happening to you</a:t>
          </a:r>
          <a:endParaRPr lang="en-CA" sz="1600" dirty="0">
            <a:latin typeface="Arial" panose="020B0604020202020204" pitchFamily="34" charset="0"/>
            <a:cs typeface="Arial" panose="020B0604020202020204" pitchFamily="34" charset="0"/>
          </a:endParaRPr>
        </a:p>
      </dgm:t>
    </dgm:pt>
    <dgm:pt modelId="{3C36EF14-C9D4-4DD7-A07D-9123C7081ABA}" type="parTrans" cxnId="{A274B840-D2E4-4E3C-88B5-18EE4D8DEAFB}">
      <dgm:prSet/>
      <dgm:spPr/>
      <dgm:t>
        <a:bodyPr/>
        <a:lstStyle/>
        <a:p>
          <a:endParaRPr lang="en-CA"/>
        </a:p>
      </dgm:t>
    </dgm:pt>
    <dgm:pt modelId="{0D8C42D0-0B04-485F-A344-AABA24C84C16}" type="sibTrans" cxnId="{A274B840-D2E4-4E3C-88B5-18EE4D8DEAFB}">
      <dgm:prSet/>
      <dgm:spPr/>
      <dgm:t>
        <a:bodyPr/>
        <a:lstStyle/>
        <a:p>
          <a:endParaRPr lang="en-CA"/>
        </a:p>
      </dgm:t>
    </dgm:pt>
    <dgm:pt modelId="{C17E5D0F-EDD4-4874-86DD-615F00B09897}">
      <dgm:prSet phldrT="[Text]" custT="1"/>
      <dgm:spPr>
        <a:solidFill>
          <a:schemeClr val="accent4">
            <a:lumMod val="50000"/>
          </a:schemeClr>
        </a:solidFill>
      </dgm:spPr>
      <dgm:t>
        <a:bodyPr/>
        <a:lstStyle/>
        <a:p>
          <a:r>
            <a:rPr lang="en-US" sz="1600" dirty="0">
              <a:latin typeface="Arial" panose="020B0604020202020204" pitchFamily="34" charset="0"/>
              <a:cs typeface="Arial" panose="020B0604020202020204" pitchFamily="34" charset="0"/>
            </a:rPr>
            <a:t>Support employees through </a:t>
          </a:r>
        </a:p>
        <a:p>
          <a:r>
            <a:rPr lang="en-US" sz="1600" dirty="0">
              <a:latin typeface="Arial" panose="020B0604020202020204" pitchFamily="34" charset="0"/>
              <a:cs typeface="Arial" panose="020B0604020202020204" pitchFamily="34" charset="0"/>
            </a:rPr>
            <a:t>a transition</a:t>
          </a:r>
          <a:endParaRPr lang="en-CA" sz="1600" dirty="0">
            <a:latin typeface="Arial" panose="020B0604020202020204" pitchFamily="34" charset="0"/>
            <a:cs typeface="Arial" panose="020B0604020202020204" pitchFamily="34" charset="0"/>
          </a:endParaRPr>
        </a:p>
      </dgm:t>
    </dgm:pt>
    <dgm:pt modelId="{B8048B03-5A77-42C2-BEB8-5374B10BB137}" type="parTrans" cxnId="{5EE5ACD9-F81E-46AD-9D4F-C80EB2278A0D}">
      <dgm:prSet/>
      <dgm:spPr/>
      <dgm:t>
        <a:bodyPr/>
        <a:lstStyle/>
        <a:p>
          <a:endParaRPr lang="en-CA"/>
        </a:p>
      </dgm:t>
    </dgm:pt>
    <dgm:pt modelId="{7ADC8E6D-57C8-42B8-8849-F1E13AAE89AE}" type="sibTrans" cxnId="{5EE5ACD9-F81E-46AD-9D4F-C80EB2278A0D}">
      <dgm:prSet/>
      <dgm:spPr/>
      <dgm:t>
        <a:bodyPr/>
        <a:lstStyle/>
        <a:p>
          <a:endParaRPr lang="en-CA"/>
        </a:p>
      </dgm:t>
    </dgm:pt>
    <dgm:pt modelId="{09BFA17C-C76F-4BFF-A618-8BEA54D12A05}" type="pres">
      <dgm:prSet presAssocID="{F99DAFFC-D7C6-492D-9350-ECFE681639E6}" presName="Name0" presStyleCnt="0">
        <dgm:presLayoutVars>
          <dgm:dir/>
          <dgm:resizeHandles val="exact"/>
        </dgm:presLayoutVars>
      </dgm:prSet>
      <dgm:spPr/>
    </dgm:pt>
    <dgm:pt modelId="{42DEB837-C615-41F4-A242-CF6A84F74F0D}" type="pres">
      <dgm:prSet presAssocID="{0399AF7B-F015-43DA-B79A-33DCFAD880FD}" presName="parTxOnly" presStyleLbl="node1" presStyleIdx="0" presStyleCnt="2">
        <dgm:presLayoutVars>
          <dgm:bulletEnabled val="1"/>
        </dgm:presLayoutVars>
      </dgm:prSet>
      <dgm:spPr/>
    </dgm:pt>
    <dgm:pt modelId="{ACAC9315-DC6E-4F62-B5DA-CEA0FF53E8A6}" type="pres">
      <dgm:prSet presAssocID="{0D8C42D0-0B04-485F-A344-AABA24C84C16}" presName="parSpace" presStyleCnt="0"/>
      <dgm:spPr/>
    </dgm:pt>
    <dgm:pt modelId="{55017EDA-838E-4FB9-9278-FD8F50E87B1C}" type="pres">
      <dgm:prSet presAssocID="{C17E5D0F-EDD4-4874-86DD-615F00B09897}" presName="parTxOnly" presStyleLbl="node1" presStyleIdx="1" presStyleCnt="2" custLinFactNeighborY="34821">
        <dgm:presLayoutVars>
          <dgm:bulletEnabled val="1"/>
        </dgm:presLayoutVars>
      </dgm:prSet>
      <dgm:spPr/>
    </dgm:pt>
  </dgm:ptLst>
  <dgm:cxnLst>
    <dgm:cxn modelId="{A274B840-D2E4-4E3C-88B5-18EE4D8DEAFB}" srcId="{F99DAFFC-D7C6-492D-9350-ECFE681639E6}" destId="{0399AF7B-F015-43DA-B79A-33DCFAD880FD}" srcOrd="0" destOrd="0" parTransId="{3C36EF14-C9D4-4DD7-A07D-9123C7081ABA}" sibTransId="{0D8C42D0-0B04-485F-A344-AABA24C84C16}"/>
    <dgm:cxn modelId="{81AB455F-3F4E-4C7B-9D1E-133010A5535E}" type="presOf" srcId="{C17E5D0F-EDD4-4874-86DD-615F00B09897}" destId="{55017EDA-838E-4FB9-9278-FD8F50E87B1C}" srcOrd="0" destOrd="0" presId="urn:microsoft.com/office/officeart/2005/8/layout/hChevron3"/>
    <dgm:cxn modelId="{23C8904D-F314-4F34-96B2-2B9B88343DE7}" type="presOf" srcId="{0399AF7B-F015-43DA-B79A-33DCFAD880FD}" destId="{42DEB837-C615-41F4-A242-CF6A84F74F0D}" srcOrd="0" destOrd="0" presId="urn:microsoft.com/office/officeart/2005/8/layout/hChevron3"/>
    <dgm:cxn modelId="{5EE5ACD9-F81E-46AD-9D4F-C80EB2278A0D}" srcId="{F99DAFFC-D7C6-492D-9350-ECFE681639E6}" destId="{C17E5D0F-EDD4-4874-86DD-615F00B09897}" srcOrd="1" destOrd="0" parTransId="{B8048B03-5A77-42C2-BEB8-5374B10BB137}" sibTransId="{7ADC8E6D-57C8-42B8-8849-F1E13AAE89AE}"/>
    <dgm:cxn modelId="{9DA5E7E4-0ADD-4353-8278-185443B7717F}" type="presOf" srcId="{F99DAFFC-D7C6-492D-9350-ECFE681639E6}" destId="{09BFA17C-C76F-4BFF-A618-8BEA54D12A05}" srcOrd="0" destOrd="0" presId="urn:microsoft.com/office/officeart/2005/8/layout/hChevron3"/>
    <dgm:cxn modelId="{F1F51300-BB70-4A88-821B-83277DFED2FA}" type="presParOf" srcId="{09BFA17C-C76F-4BFF-A618-8BEA54D12A05}" destId="{42DEB837-C615-41F4-A242-CF6A84F74F0D}" srcOrd="0" destOrd="0" presId="urn:microsoft.com/office/officeart/2005/8/layout/hChevron3"/>
    <dgm:cxn modelId="{1F423621-EAAD-496E-AFFE-280D43006E38}" type="presParOf" srcId="{09BFA17C-C76F-4BFF-A618-8BEA54D12A05}" destId="{ACAC9315-DC6E-4F62-B5DA-CEA0FF53E8A6}" srcOrd="1" destOrd="0" presId="urn:microsoft.com/office/officeart/2005/8/layout/hChevron3"/>
    <dgm:cxn modelId="{ADF6DF53-2264-40F8-8D50-E1108104D52A}" type="presParOf" srcId="{09BFA17C-C76F-4BFF-A618-8BEA54D12A05}" destId="{55017EDA-838E-4FB9-9278-FD8F50E87B1C}" srcOrd="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9DAFFC-D7C6-492D-9350-ECFE681639E6}" type="doc">
      <dgm:prSet loTypeId="urn:microsoft.com/office/officeart/2005/8/layout/hChevron3" loCatId="process" qsTypeId="urn:microsoft.com/office/officeart/2005/8/quickstyle/simple1" qsCatId="simple" csTypeId="urn:microsoft.com/office/officeart/2005/8/colors/colorful1" csCatId="colorful" phldr="1"/>
      <dgm:spPr/>
    </dgm:pt>
    <dgm:pt modelId="{0399AF7B-F015-43DA-B79A-33DCFAD880FD}">
      <dgm:prSet phldrT="[Text]" custT="1"/>
      <dgm:spPr>
        <a:solidFill>
          <a:schemeClr val="accent3"/>
        </a:solidFill>
      </dgm:spPr>
      <dgm:t>
        <a:bodyPr/>
        <a:lstStyle/>
        <a:p>
          <a:r>
            <a:rPr lang="en-US" sz="1600" dirty="0">
              <a:latin typeface="Arial" panose="020B0604020202020204" pitchFamily="34" charset="0"/>
              <a:cs typeface="Arial" panose="020B0604020202020204" pitchFamily="34" charset="0"/>
            </a:rPr>
            <a:t>Develop indicators for </a:t>
          </a:r>
        </a:p>
        <a:p>
          <a:r>
            <a:rPr lang="en-US" sz="1600" dirty="0">
              <a:latin typeface="Arial" panose="020B0604020202020204" pitchFamily="34" charset="0"/>
              <a:cs typeface="Arial" panose="020B0604020202020204" pitchFamily="34" charset="0"/>
            </a:rPr>
            <a:t>managing change</a:t>
          </a:r>
          <a:endParaRPr lang="en-CA" sz="1600" dirty="0">
            <a:latin typeface="Arial" panose="020B0604020202020204" pitchFamily="34" charset="0"/>
            <a:cs typeface="Arial" panose="020B0604020202020204" pitchFamily="34" charset="0"/>
          </a:endParaRPr>
        </a:p>
      </dgm:t>
    </dgm:pt>
    <dgm:pt modelId="{3C36EF14-C9D4-4DD7-A07D-9123C7081ABA}" type="parTrans" cxnId="{A274B840-D2E4-4E3C-88B5-18EE4D8DEAFB}">
      <dgm:prSet/>
      <dgm:spPr/>
      <dgm:t>
        <a:bodyPr/>
        <a:lstStyle/>
        <a:p>
          <a:endParaRPr lang="en-CA"/>
        </a:p>
      </dgm:t>
    </dgm:pt>
    <dgm:pt modelId="{0D8C42D0-0B04-485F-A344-AABA24C84C16}" type="sibTrans" cxnId="{A274B840-D2E4-4E3C-88B5-18EE4D8DEAFB}">
      <dgm:prSet/>
      <dgm:spPr/>
      <dgm:t>
        <a:bodyPr/>
        <a:lstStyle/>
        <a:p>
          <a:endParaRPr lang="en-CA"/>
        </a:p>
      </dgm:t>
    </dgm:pt>
    <dgm:pt modelId="{C17E5D0F-EDD4-4874-86DD-615F00B09897}">
      <dgm:prSet phldrT="[Text]" custT="1"/>
      <dgm:spPr>
        <a:solidFill>
          <a:schemeClr val="accent3">
            <a:lumMod val="50000"/>
          </a:schemeClr>
        </a:solidFill>
      </dgm:spPr>
      <dgm:t>
        <a:bodyPr/>
        <a:lstStyle/>
        <a:p>
          <a:r>
            <a:rPr lang="en-US" sz="1600" dirty="0">
              <a:latin typeface="Arial" panose="020B0604020202020204" pitchFamily="34" charset="0"/>
              <a:cs typeface="Arial" panose="020B0604020202020204" pitchFamily="34" charset="0"/>
            </a:rPr>
            <a:t>Reinforce and celebrate </a:t>
          </a:r>
        </a:p>
        <a:p>
          <a:r>
            <a:rPr lang="en-US" sz="1600" dirty="0">
              <a:latin typeface="Arial" panose="020B0604020202020204" pitchFamily="34" charset="0"/>
              <a:cs typeface="Arial" panose="020B0604020202020204" pitchFamily="34" charset="0"/>
            </a:rPr>
            <a:t>success and wins</a:t>
          </a:r>
          <a:endParaRPr lang="en-CA" sz="1600" dirty="0">
            <a:latin typeface="Arial" panose="020B0604020202020204" pitchFamily="34" charset="0"/>
            <a:cs typeface="Arial" panose="020B0604020202020204" pitchFamily="34" charset="0"/>
          </a:endParaRPr>
        </a:p>
      </dgm:t>
    </dgm:pt>
    <dgm:pt modelId="{B8048B03-5A77-42C2-BEB8-5374B10BB137}" type="parTrans" cxnId="{5EE5ACD9-F81E-46AD-9D4F-C80EB2278A0D}">
      <dgm:prSet/>
      <dgm:spPr/>
      <dgm:t>
        <a:bodyPr/>
        <a:lstStyle/>
        <a:p>
          <a:endParaRPr lang="en-CA"/>
        </a:p>
      </dgm:t>
    </dgm:pt>
    <dgm:pt modelId="{7ADC8E6D-57C8-42B8-8849-F1E13AAE89AE}" type="sibTrans" cxnId="{5EE5ACD9-F81E-46AD-9D4F-C80EB2278A0D}">
      <dgm:prSet/>
      <dgm:spPr/>
      <dgm:t>
        <a:bodyPr/>
        <a:lstStyle/>
        <a:p>
          <a:endParaRPr lang="en-CA"/>
        </a:p>
      </dgm:t>
    </dgm:pt>
    <dgm:pt modelId="{09BFA17C-C76F-4BFF-A618-8BEA54D12A05}" type="pres">
      <dgm:prSet presAssocID="{F99DAFFC-D7C6-492D-9350-ECFE681639E6}" presName="Name0" presStyleCnt="0">
        <dgm:presLayoutVars>
          <dgm:dir/>
          <dgm:resizeHandles val="exact"/>
        </dgm:presLayoutVars>
      </dgm:prSet>
      <dgm:spPr/>
    </dgm:pt>
    <dgm:pt modelId="{42DEB837-C615-41F4-A242-CF6A84F74F0D}" type="pres">
      <dgm:prSet presAssocID="{0399AF7B-F015-43DA-B79A-33DCFAD880FD}" presName="parTxOnly" presStyleLbl="node1" presStyleIdx="0" presStyleCnt="2">
        <dgm:presLayoutVars>
          <dgm:bulletEnabled val="1"/>
        </dgm:presLayoutVars>
      </dgm:prSet>
      <dgm:spPr/>
    </dgm:pt>
    <dgm:pt modelId="{ACAC9315-DC6E-4F62-B5DA-CEA0FF53E8A6}" type="pres">
      <dgm:prSet presAssocID="{0D8C42D0-0B04-485F-A344-AABA24C84C16}" presName="parSpace" presStyleCnt="0"/>
      <dgm:spPr/>
    </dgm:pt>
    <dgm:pt modelId="{55017EDA-838E-4FB9-9278-FD8F50E87B1C}" type="pres">
      <dgm:prSet presAssocID="{C17E5D0F-EDD4-4874-86DD-615F00B09897}" presName="parTxOnly" presStyleLbl="node1" presStyleIdx="1" presStyleCnt="2" custLinFactNeighborY="34821">
        <dgm:presLayoutVars>
          <dgm:bulletEnabled val="1"/>
        </dgm:presLayoutVars>
      </dgm:prSet>
      <dgm:spPr/>
    </dgm:pt>
  </dgm:ptLst>
  <dgm:cxnLst>
    <dgm:cxn modelId="{A274B840-D2E4-4E3C-88B5-18EE4D8DEAFB}" srcId="{F99DAFFC-D7C6-492D-9350-ECFE681639E6}" destId="{0399AF7B-F015-43DA-B79A-33DCFAD880FD}" srcOrd="0" destOrd="0" parTransId="{3C36EF14-C9D4-4DD7-A07D-9123C7081ABA}" sibTransId="{0D8C42D0-0B04-485F-A344-AABA24C84C16}"/>
    <dgm:cxn modelId="{81AB455F-3F4E-4C7B-9D1E-133010A5535E}" type="presOf" srcId="{C17E5D0F-EDD4-4874-86DD-615F00B09897}" destId="{55017EDA-838E-4FB9-9278-FD8F50E87B1C}" srcOrd="0" destOrd="0" presId="urn:microsoft.com/office/officeart/2005/8/layout/hChevron3"/>
    <dgm:cxn modelId="{23C8904D-F314-4F34-96B2-2B9B88343DE7}" type="presOf" srcId="{0399AF7B-F015-43DA-B79A-33DCFAD880FD}" destId="{42DEB837-C615-41F4-A242-CF6A84F74F0D}" srcOrd="0" destOrd="0" presId="urn:microsoft.com/office/officeart/2005/8/layout/hChevron3"/>
    <dgm:cxn modelId="{5EE5ACD9-F81E-46AD-9D4F-C80EB2278A0D}" srcId="{F99DAFFC-D7C6-492D-9350-ECFE681639E6}" destId="{C17E5D0F-EDD4-4874-86DD-615F00B09897}" srcOrd="1" destOrd="0" parTransId="{B8048B03-5A77-42C2-BEB8-5374B10BB137}" sibTransId="{7ADC8E6D-57C8-42B8-8849-F1E13AAE89AE}"/>
    <dgm:cxn modelId="{9DA5E7E4-0ADD-4353-8278-185443B7717F}" type="presOf" srcId="{F99DAFFC-D7C6-492D-9350-ECFE681639E6}" destId="{09BFA17C-C76F-4BFF-A618-8BEA54D12A05}" srcOrd="0" destOrd="0" presId="urn:microsoft.com/office/officeart/2005/8/layout/hChevron3"/>
    <dgm:cxn modelId="{F1F51300-BB70-4A88-821B-83277DFED2FA}" type="presParOf" srcId="{09BFA17C-C76F-4BFF-A618-8BEA54D12A05}" destId="{42DEB837-C615-41F4-A242-CF6A84F74F0D}" srcOrd="0" destOrd="0" presId="urn:microsoft.com/office/officeart/2005/8/layout/hChevron3"/>
    <dgm:cxn modelId="{1F423621-EAAD-496E-AFFE-280D43006E38}" type="presParOf" srcId="{09BFA17C-C76F-4BFF-A618-8BEA54D12A05}" destId="{ACAC9315-DC6E-4F62-B5DA-CEA0FF53E8A6}" srcOrd="1" destOrd="0" presId="urn:microsoft.com/office/officeart/2005/8/layout/hChevron3"/>
    <dgm:cxn modelId="{ADF6DF53-2264-40F8-8D50-E1108104D52A}" type="presParOf" srcId="{09BFA17C-C76F-4BFF-A618-8BEA54D12A05}" destId="{55017EDA-838E-4FB9-9278-FD8F50E87B1C}" srcOrd="2"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EB837-C615-41F4-A242-CF6A84F74F0D}">
      <dsp:nvSpPr>
        <dsp:cNvPr id="0" name=""/>
        <dsp:cNvSpPr/>
      </dsp:nvSpPr>
      <dsp:spPr>
        <a:xfrm>
          <a:off x="6647" y="0"/>
          <a:ext cx="4719835" cy="85984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Understand the changes </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underway and your role</a:t>
          </a:r>
          <a:endParaRPr lang="en-CA" sz="1600" kern="1200" dirty="0">
            <a:latin typeface="Arial" panose="020B0604020202020204" pitchFamily="34" charset="0"/>
            <a:cs typeface="Arial" panose="020B0604020202020204" pitchFamily="34" charset="0"/>
          </a:endParaRPr>
        </a:p>
      </dsp:txBody>
      <dsp:txXfrm>
        <a:off x="6647" y="0"/>
        <a:ext cx="4504874" cy="859843"/>
      </dsp:txXfrm>
    </dsp:sp>
    <dsp:sp modelId="{55017EDA-838E-4FB9-9278-FD8F50E87B1C}">
      <dsp:nvSpPr>
        <dsp:cNvPr id="0" name=""/>
        <dsp:cNvSpPr/>
      </dsp:nvSpPr>
      <dsp:spPr>
        <a:xfrm>
          <a:off x="3782516" y="0"/>
          <a:ext cx="4719835" cy="859843"/>
        </a:xfrm>
        <a:prstGeom prst="chevron">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Introduce the change to </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your employees</a:t>
          </a:r>
          <a:endParaRPr lang="en-CA" sz="1600" kern="1200" dirty="0">
            <a:latin typeface="Arial" panose="020B0604020202020204" pitchFamily="34" charset="0"/>
            <a:cs typeface="Arial" panose="020B0604020202020204" pitchFamily="34" charset="0"/>
          </a:endParaRPr>
        </a:p>
      </dsp:txBody>
      <dsp:txXfrm>
        <a:off x="4212438" y="0"/>
        <a:ext cx="3859992" cy="859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EB837-C615-41F4-A242-CF6A84F74F0D}">
      <dsp:nvSpPr>
        <dsp:cNvPr id="0" name=""/>
        <dsp:cNvSpPr/>
      </dsp:nvSpPr>
      <dsp:spPr>
        <a:xfrm>
          <a:off x="6647" y="0"/>
          <a:ext cx="4719835" cy="859843"/>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Adapt to the change that is </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happening to you</a:t>
          </a:r>
          <a:endParaRPr lang="en-CA" sz="1600" kern="1200" dirty="0">
            <a:latin typeface="Arial" panose="020B0604020202020204" pitchFamily="34" charset="0"/>
            <a:cs typeface="Arial" panose="020B0604020202020204" pitchFamily="34" charset="0"/>
          </a:endParaRPr>
        </a:p>
      </dsp:txBody>
      <dsp:txXfrm>
        <a:off x="6647" y="0"/>
        <a:ext cx="4504874" cy="859843"/>
      </dsp:txXfrm>
    </dsp:sp>
    <dsp:sp modelId="{55017EDA-838E-4FB9-9278-FD8F50E87B1C}">
      <dsp:nvSpPr>
        <dsp:cNvPr id="0" name=""/>
        <dsp:cNvSpPr/>
      </dsp:nvSpPr>
      <dsp:spPr>
        <a:xfrm>
          <a:off x="3782516" y="0"/>
          <a:ext cx="4719835" cy="859843"/>
        </a:xfrm>
        <a:prstGeom prst="chevr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Support employees through </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 transition</a:t>
          </a:r>
          <a:endParaRPr lang="en-CA" sz="1600" kern="1200" dirty="0">
            <a:latin typeface="Arial" panose="020B0604020202020204" pitchFamily="34" charset="0"/>
            <a:cs typeface="Arial" panose="020B0604020202020204" pitchFamily="34" charset="0"/>
          </a:endParaRPr>
        </a:p>
      </dsp:txBody>
      <dsp:txXfrm>
        <a:off x="4212438" y="0"/>
        <a:ext cx="3859992" cy="859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EB837-C615-41F4-A242-CF6A84F74F0D}">
      <dsp:nvSpPr>
        <dsp:cNvPr id="0" name=""/>
        <dsp:cNvSpPr/>
      </dsp:nvSpPr>
      <dsp:spPr>
        <a:xfrm>
          <a:off x="6647" y="0"/>
          <a:ext cx="4719835" cy="859843"/>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Develop indicators for </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managing change</a:t>
          </a:r>
          <a:endParaRPr lang="en-CA" sz="1600" kern="1200" dirty="0">
            <a:latin typeface="Arial" panose="020B0604020202020204" pitchFamily="34" charset="0"/>
            <a:cs typeface="Arial" panose="020B0604020202020204" pitchFamily="34" charset="0"/>
          </a:endParaRPr>
        </a:p>
      </dsp:txBody>
      <dsp:txXfrm>
        <a:off x="6647" y="0"/>
        <a:ext cx="4504874" cy="859843"/>
      </dsp:txXfrm>
    </dsp:sp>
    <dsp:sp modelId="{55017EDA-838E-4FB9-9278-FD8F50E87B1C}">
      <dsp:nvSpPr>
        <dsp:cNvPr id="0" name=""/>
        <dsp:cNvSpPr/>
      </dsp:nvSpPr>
      <dsp:spPr>
        <a:xfrm>
          <a:off x="3782516" y="0"/>
          <a:ext cx="4719835" cy="859843"/>
        </a:xfrm>
        <a:prstGeom prst="chevron">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Reinforce and celebrate </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success and wins</a:t>
          </a:r>
          <a:endParaRPr lang="en-CA" sz="1600" kern="1200" dirty="0">
            <a:latin typeface="Arial" panose="020B0604020202020204" pitchFamily="34" charset="0"/>
            <a:cs typeface="Arial" panose="020B0604020202020204" pitchFamily="34" charset="0"/>
          </a:endParaRPr>
        </a:p>
      </dsp:txBody>
      <dsp:txXfrm>
        <a:off x="4212438" y="0"/>
        <a:ext cx="3859992" cy="85984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50541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106859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19</a:t>
            </a:fld>
            <a:endParaRPr lang="en-US" dirty="0"/>
          </a:p>
        </p:txBody>
      </p:sp>
    </p:spTree>
    <p:extLst>
      <p:ext uri="{BB962C8B-B14F-4D97-AF65-F5344CB8AC3E}">
        <p14:creationId xmlns:p14="http://schemas.microsoft.com/office/powerpoint/2010/main" val="272680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20</a:t>
            </a:fld>
            <a:endParaRPr lang="en-US" dirty="0"/>
          </a:p>
        </p:txBody>
      </p:sp>
    </p:spTree>
    <p:extLst>
      <p:ext uri="{BB962C8B-B14F-4D97-AF65-F5344CB8AC3E}">
        <p14:creationId xmlns:p14="http://schemas.microsoft.com/office/powerpoint/2010/main" val="1022660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21</a:t>
            </a:fld>
            <a:endParaRPr lang="en-US" dirty="0"/>
          </a:p>
        </p:txBody>
      </p:sp>
    </p:spTree>
    <p:extLst>
      <p:ext uri="{BB962C8B-B14F-4D97-AF65-F5344CB8AC3E}">
        <p14:creationId xmlns:p14="http://schemas.microsoft.com/office/powerpoint/2010/main" val="100905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22</a:t>
            </a:fld>
            <a:endParaRPr lang="en-US" dirty="0"/>
          </a:p>
        </p:txBody>
      </p:sp>
    </p:spTree>
    <p:extLst>
      <p:ext uri="{BB962C8B-B14F-4D97-AF65-F5344CB8AC3E}">
        <p14:creationId xmlns:p14="http://schemas.microsoft.com/office/powerpoint/2010/main" val="1947768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23</a:t>
            </a:fld>
            <a:endParaRPr lang="en-US" dirty="0"/>
          </a:p>
        </p:txBody>
      </p:sp>
    </p:spTree>
    <p:extLst>
      <p:ext uri="{BB962C8B-B14F-4D97-AF65-F5344CB8AC3E}">
        <p14:creationId xmlns:p14="http://schemas.microsoft.com/office/powerpoint/2010/main" val="412836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24</a:t>
            </a:fld>
            <a:endParaRPr lang="en-US" dirty="0"/>
          </a:p>
        </p:txBody>
      </p:sp>
    </p:spTree>
    <p:extLst>
      <p:ext uri="{BB962C8B-B14F-4D97-AF65-F5344CB8AC3E}">
        <p14:creationId xmlns:p14="http://schemas.microsoft.com/office/powerpoint/2010/main" val="117989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28429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="https://www.flaticon.com/free-icons/iceberg" title="iceberg icons"&gt;Iceberg icons created by </a:t>
            </a:r>
            <a:r>
              <a:rPr lang="en-US" dirty="0" err="1"/>
              <a:t>Freepik</a:t>
            </a:r>
            <a:r>
              <a:rPr lang="en-US" dirty="0"/>
              <a:t> - </a:t>
            </a:r>
            <a:r>
              <a:rPr lang="en-US" dirty="0" err="1"/>
              <a:t>Flaticon</a:t>
            </a:r>
            <a:r>
              <a:rPr lang="en-US" dirty="0"/>
              <a:t>&lt;/a&gt;</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31239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71621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367035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274268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36671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14383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986284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oleObject" Target="../embeddings/oleObject7.bin"/><Relationship Id="rId11" Type="http://schemas.openxmlformats.org/officeDocument/2006/relationships/image" Target="../media/image7.pn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8" Type="http://schemas.openxmlformats.org/officeDocument/2006/relationships/hyperlink" Target="https://wiki.gccollab.ca/images/6/66/WTP_-_People_Manager_Toolkit_General_Guide_FR.pptx" TargetMode="Externa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8.sv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50.sv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4.svg"/></Relationships>
</file>

<file path=ppt/slides/_rels/slide24.xml.rels><?xml version="1.0" encoding="UTF-8" standalone="yes"?>
<Relationships xmlns="http://schemas.openxmlformats.org/package/2006/relationships"><Relationship Id="rId8" Type="http://schemas.openxmlformats.org/officeDocument/2006/relationships/hyperlink" Target="https://wfhresearch.com/" TargetMode="External"/><Relationship Id="rId3" Type="http://schemas.openxmlformats.org/officeDocument/2006/relationships/hyperlink" Target="https://csps-efpc.gc.ca/covid-19-eng.aspx" TargetMode="External"/><Relationship Id="rId7" Type="http://schemas.openxmlformats.org/officeDocument/2006/relationships/hyperlink" Target="https://clouddamcdnprodep.azureedge.net/gdc/gdcNr7VEG/original"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s://blog.google/documents/53/FINAL_External_Distributed_Work__Google_Playbooks.pdf/" TargetMode="External"/><Relationship Id="rId5" Type="http://schemas.openxmlformats.org/officeDocument/2006/relationships/hyperlink" Target="https://www.canada.ca/en/government/publicservice/covid-19/working-remotely.html" TargetMode="External"/><Relationship Id="rId4" Type="http://schemas.openxmlformats.org/officeDocument/2006/relationships/hyperlink" Target="https://busrides-trajetsenbus.csps-efpc.gc.ca/en/ep-23-en" TargetMode="External"/><Relationship Id="rId9" Type="http://schemas.openxmlformats.org/officeDocument/2006/relationships/hyperlink" Target="https://hbr.org/2015/04/the-subtle-ways-our-screens-are-pushing-us-apar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cpedia.gc.ca/wiki/Workplace_Transformation_Progra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889803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US" sz="3200" dirty="0">
                <a:solidFill>
                  <a:schemeClr val="bg1"/>
                </a:solidFill>
              </a:rPr>
              <a:t>Managers Toolkit</a:t>
            </a:r>
            <a:endParaRPr lang="en-US" sz="3200" dirty="0"/>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rPr>
              <a:t>A guide for managing change and supporting team members</a:t>
            </a:r>
          </a:p>
        </p:txBody>
      </p:sp>
      <p:sp>
        <p:nvSpPr>
          <p:cNvPr id="7" name="Text Placeholder 6"/>
          <p:cNvSpPr>
            <a:spLocks noGrp="1"/>
          </p:cNvSpPr>
          <p:nvPr>
            <p:ph type="body" sz="quarter" idx="13"/>
          </p:nvPr>
        </p:nvSpPr>
        <p:spPr>
          <a:xfrm>
            <a:off x="511883" y="4580331"/>
            <a:ext cx="3494087" cy="526957"/>
          </a:xfrm>
        </p:spPr>
        <p:txBody>
          <a:bodyPr/>
          <a:lstStyle/>
          <a:p>
            <a:r>
              <a:rPr lang="en-US" sz="1100" dirty="0">
                <a:solidFill>
                  <a:schemeClr val="bg1"/>
                </a:solidFill>
              </a:rPr>
              <a:t>Date : February 2023</a:t>
            </a:r>
            <a:endParaRPr lang="en-CA" sz="1100" dirty="0">
              <a:solidFill>
                <a:schemeClr val="bg1"/>
              </a:solidFill>
            </a:endParaRPr>
          </a:p>
        </p:txBody>
      </p:sp>
      <p:sp>
        <p:nvSpPr>
          <p:cNvPr id="9" name="Rectangle 8">
            <a:extLs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14" name="Picture 13">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5" name="Picture 14">
            <a:extLst>
              <a:ext uri="{FF2B5EF4-FFF2-40B4-BE49-F238E27FC236}">
                <a16:creationId xmlns:a16="http://schemas.microsoft.com/office/drawing/2014/main" id="{34851D0C-FB2D-405F-8356-3B01DC301E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285" y="484212"/>
            <a:ext cx="2267436" cy="774947"/>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4292-B564-42A1-87E0-C35F7892D6D3}"/>
              </a:ext>
            </a:extLst>
          </p:cNvPr>
          <p:cNvSpPr>
            <a:spLocks noGrp="1"/>
          </p:cNvSpPr>
          <p:nvPr>
            <p:ph type="title"/>
          </p:nvPr>
        </p:nvSpPr>
        <p:spPr/>
        <p:txBody>
          <a:bodyPr/>
          <a:lstStyle/>
          <a:p>
            <a:r>
              <a:rPr lang="en-US" dirty="0"/>
              <a:t>Tactics to Equip Yourself Early</a:t>
            </a:r>
            <a:endParaRPr lang="en-CA" dirty="0"/>
          </a:p>
        </p:txBody>
      </p:sp>
      <p:grpSp>
        <p:nvGrpSpPr>
          <p:cNvPr id="95" name="Group 94" descr="Chart with ''you'' in the middle, splitting up in 4 categories : Attend, Plan, Anticipate, and Review, which all include ways to achieve these. ">
            <a:extLst>
              <a:ext uri="{FF2B5EF4-FFF2-40B4-BE49-F238E27FC236}">
                <a16:creationId xmlns:a16="http://schemas.microsoft.com/office/drawing/2014/main" id="{75ED06EC-ACE2-45AA-9474-A44684B0749A}"/>
              </a:ext>
            </a:extLst>
          </p:cNvPr>
          <p:cNvGrpSpPr/>
          <p:nvPr/>
        </p:nvGrpSpPr>
        <p:grpSpPr>
          <a:xfrm>
            <a:off x="753699" y="1473126"/>
            <a:ext cx="10808980" cy="4900027"/>
            <a:chOff x="819862" y="1400812"/>
            <a:chExt cx="10808980" cy="4900027"/>
          </a:xfrm>
        </p:grpSpPr>
        <p:cxnSp>
          <p:nvCxnSpPr>
            <p:cNvPr id="22" name="Straight Connector 21">
              <a:extLst>
                <a:ext uri="{FF2B5EF4-FFF2-40B4-BE49-F238E27FC236}">
                  <a16:creationId xmlns:a16="http://schemas.microsoft.com/office/drawing/2014/main" id="{0AAF9BE2-E292-4B99-8604-3FEA1285D861}"/>
                </a:ext>
              </a:extLst>
            </p:cNvPr>
            <p:cNvCxnSpPr>
              <a:cxnSpLocks/>
              <a:stCxn id="3" idx="1"/>
            </p:cNvCxnSpPr>
            <p:nvPr/>
          </p:nvCxnSpPr>
          <p:spPr>
            <a:xfrm flipH="1" flipV="1">
              <a:off x="4999893" y="2969299"/>
              <a:ext cx="477906" cy="26676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F3A06C-C98D-44F6-BB55-A3E3C8D3BE14}"/>
                </a:ext>
              </a:extLst>
            </p:cNvPr>
            <p:cNvCxnSpPr>
              <a:cxnSpLocks/>
              <a:stCxn id="3" idx="7"/>
            </p:cNvCxnSpPr>
            <p:nvPr/>
          </p:nvCxnSpPr>
          <p:spPr>
            <a:xfrm flipV="1">
              <a:off x="6577929" y="2994901"/>
              <a:ext cx="489411" cy="24115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0EC133-E111-474A-A837-CB5F69034959}"/>
                </a:ext>
              </a:extLst>
            </p:cNvPr>
            <p:cNvCxnSpPr>
              <a:cxnSpLocks/>
              <a:stCxn id="3" idx="3"/>
            </p:cNvCxnSpPr>
            <p:nvPr/>
          </p:nvCxnSpPr>
          <p:spPr>
            <a:xfrm flipH="1">
              <a:off x="4986427" y="3863099"/>
              <a:ext cx="491372" cy="36788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438EFE-EF2D-4340-8909-5E31635F1E65}"/>
                </a:ext>
              </a:extLst>
            </p:cNvPr>
            <p:cNvCxnSpPr>
              <a:cxnSpLocks/>
              <a:stCxn id="3" idx="5"/>
            </p:cNvCxnSpPr>
            <p:nvPr/>
          </p:nvCxnSpPr>
          <p:spPr>
            <a:xfrm>
              <a:off x="6577929" y="3863099"/>
              <a:ext cx="592487" cy="43210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724524-15B1-4B11-A9F0-1A25CDB055F5}"/>
                </a:ext>
              </a:extLst>
            </p:cNvPr>
            <p:cNvCxnSpPr>
              <a:cxnSpLocks/>
              <a:stCxn id="6" idx="0"/>
              <a:endCxn id="12" idx="2"/>
            </p:cNvCxnSpPr>
            <p:nvPr/>
          </p:nvCxnSpPr>
          <p:spPr>
            <a:xfrm flipH="1" flipV="1">
              <a:off x="4080233" y="1963238"/>
              <a:ext cx="266519" cy="369172"/>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A08ACF9-E869-4E4A-8084-55DE24A363A9}"/>
                </a:ext>
              </a:extLst>
            </p:cNvPr>
            <p:cNvCxnSpPr>
              <a:cxnSpLocks/>
              <a:endCxn id="14" idx="3"/>
            </p:cNvCxnSpPr>
            <p:nvPr/>
          </p:nvCxnSpPr>
          <p:spPr>
            <a:xfrm flipH="1" flipV="1">
              <a:off x="2918293" y="2433787"/>
              <a:ext cx="878394" cy="181567"/>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7085-0FEB-437A-B02D-D6F1AB12EBA8}"/>
                </a:ext>
              </a:extLst>
            </p:cNvPr>
            <p:cNvCxnSpPr>
              <a:cxnSpLocks/>
              <a:stCxn id="6" idx="3"/>
              <a:endCxn id="13" idx="3"/>
            </p:cNvCxnSpPr>
            <p:nvPr/>
          </p:nvCxnSpPr>
          <p:spPr>
            <a:xfrm flipH="1">
              <a:off x="3018777" y="3089313"/>
              <a:ext cx="777910" cy="453956"/>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558360-52CD-4C6A-A769-7C3BCBE09B0A}"/>
                </a:ext>
              </a:extLst>
            </p:cNvPr>
            <p:cNvCxnSpPr>
              <a:cxnSpLocks/>
              <a:stCxn id="7" idx="2"/>
              <a:endCxn id="10" idx="3"/>
            </p:cNvCxnSpPr>
            <p:nvPr/>
          </p:nvCxnSpPr>
          <p:spPr>
            <a:xfrm flipH="1">
              <a:off x="2962757" y="4418165"/>
              <a:ext cx="606085" cy="92499"/>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4A7A824-1496-479D-A7A2-28AAFD05CB1E}"/>
                </a:ext>
              </a:extLst>
            </p:cNvPr>
            <p:cNvCxnSpPr>
              <a:cxnSpLocks/>
              <a:stCxn id="7" idx="3"/>
              <a:endCxn id="9" idx="3"/>
            </p:cNvCxnSpPr>
            <p:nvPr/>
          </p:nvCxnSpPr>
          <p:spPr>
            <a:xfrm flipH="1">
              <a:off x="3125346" y="4731684"/>
              <a:ext cx="671341" cy="74203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C9A0241-E804-4B41-8788-9468B032CB5E}"/>
                </a:ext>
              </a:extLst>
            </p:cNvPr>
            <p:cNvCxnSpPr>
              <a:cxnSpLocks/>
              <a:stCxn id="7" idx="4"/>
              <a:endCxn id="11" idx="0"/>
            </p:cNvCxnSpPr>
            <p:nvPr/>
          </p:nvCxnSpPr>
          <p:spPr>
            <a:xfrm flipH="1">
              <a:off x="4344239" y="4861548"/>
              <a:ext cx="2513" cy="919432"/>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915F21-8E91-4F33-BCCA-EEBE5F056168}"/>
                </a:ext>
              </a:extLst>
            </p:cNvPr>
            <p:cNvCxnSpPr>
              <a:cxnSpLocks/>
              <a:stCxn id="5" idx="4"/>
            </p:cNvCxnSpPr>
            <p:nvPr/>
          </p:nvCxnSpPr>
          <p:spPr>
            <a:xfrm>
              <a:off x="7720481" y="4861549"/>
              <a:ext cx="0" cy="72420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B550355-11C0-42FC-A011-18A1858ACA34}"/>
                </a:ext>
              </a:extLst>
            </p:cNvPr>
            <p:cNvCxnSpPr>
              <a:stCxn id="5" idx="5"/>
            </p:cNvCxnSpPr>
            <p:nvPr/>
          </p:nvCxnSpPr>
          <p:spPr>
            <a:xfrm>
              <a:off x="8270546" y="4731685"/>
              <a:ext cx="633659" cy="58959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C23ED8E-8FCC-4FC3-B632-791CB50D9A16}"/>
                </a:ext>
              </a:extLst>
            </p:cNvPr>
            <p:cNvCxnSpPr>
              <a:stCxn id="5" idx="6"/>
              <a:endCxn id="15" idx="1"/>
            </p:cNvCxnSpPr>
            <p:nvPr/>
          </p:nvCxnSpPr>
          <p:spPr>
            <a:xfrm>
              <a:off x="8498391" y="4418166"/>
              <a:ext cx="965857" cy="23458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AC9AB1D-2FC8-4938-B4AF-3684D135CF94}"/>
                </a:ext>
              </a:extLst>
            </p:cNvPr>
            <p:cNvCxnSpPr>
              <a:stCxn id="4" idx="7"/>
            </p:cNvCxnSpPr>
            <p:nvPr/>
          </p:nvCxnSpPr>
          <p:spPr>
            <a:xfrm flipV="1">
              <a:off x="8270546" y="2115901"/>
              <a:ext cx="200214" cy="346373"/>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C3A5ADF-5F7A-48A0-8875-32838D048F4F}"/>
                </a:ext>
              </a:extLst>
            </p:cNvPr>
            <p:cNvCxnSpPr>
              <a:cxnSpLocks/>
              <a:endCxn id="19" idx="1"/>
            </p:cNvCxnSpPr>
            <p:nvPr/>
          </p:nvCxnSpPr>
          <p:spPr>
            <a:xfrm flipV="1">
              <a:off x="8470760" y="2225355"/>
              <a:ext cx="798087" cy="404227"/>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DB1D14A-BA5F-4AE9-99F9-16B16D9043F0}"/>
                </a:ext>
              </a:extLst>
            </p:cNvPr>
            <p:cNvCxnSpPr>
              <a:cxnSpLocks/>
              <a:stCxn id="4" idx="5"/>
              <a:endCxn id="20" idx="1"/>
            </p:cNvCxnSpPr>
            <p:nvPr/>
          </p:nvCxnSpPr>
          <p:spPr>
            <a:xfrm>
              <a:off x="8270546" y="3089313"/>
              <a:ext cx="592487" cy="237531"/>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BE14FE4-A5A4-46E8-8932-A7EEEA14B718}"/>
                </a:ext>
              </a:extLst>
            </p:cNvPr>
            <p:cNvSpPr/>
            <p:nvPr/>
          </p:nvSpPr>
          <p:spPr>
            <a:xfrm>
              <a:off x="5249954" y="3106196"/>
              <a:ext cx="1555820" cy="8867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You</a:t>
              </a:r>
              <a:endParaRPr lang="en-CA" sz="2800"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23BD6127-51A4-4639-9311-475EA0DBC382}"/>
                </a:ext>
              </a:extLst>
            </p:cNvPr>
            <p:cNvSpPr/>
            <p:nvPr/>
          </p:nvSpPr>
          <p:spPr>
            <a:xfrm>
              <a:off x="6942571" y="2332410"/>
              <a:ext cx="1555820" cy="8867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Review</a:t>
              </a:r>
              <a:endParaRPr lang="en-CA" sz="14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25993ADE-C0E3-4A0D-8C69-B727FBA05803}"/>
                </a:ext>
              </a:extLst>
            </p:cNvPr>
            <p:cNvSpPr/>
            <p:nvPr/>
          </p:nvSpPr>
          <p:spPr>
            <a:xfrm>
              <a:off x="6942571" y="3974782"/>
              <a:ext cx="1555820" cy="886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Anticipate</a:t>
              </a:r>
              <a:endParaRPr lang="en-CA" sz="14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14A5A59-28E4-4E25-8705-5578DBAE467E}"/>
                </a:ext>
              </a:extLst>
            </p:cNvPr>
            <p:cNvSpPr/>
            <p:nvPr/>
          </p:nvSpPr>
          <p:spPr>
            <a:xfrm>
              <a:off x="3568842" y="2332410"/>
              <a:ext cx="1555820" cy="886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Attend</a:t>
              </a:r>
              <a:endParaRPr lang="en-CA"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384DE798-7080-4C8D-8146-9E258C759A97}"/>
                </a:ext>
              </a:extLst>
            </p:cNvPr>
            <p:cNvSpPr/>
            <p:nvPr/>
          </p:nvSpPr>
          <p:spPr>
            <a:xfrm>
              <a:off x="3568842" y="3974781"/>
              <a:ext cx="1555820" cy="886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Plan</a:t>
              </a:r>
              <a:endParaRPr lang="en-CA"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65725A6-16F0-4750-9A5B-70A2E7B126E8}"/>
                </a:ext>
              </a:extLst>
            </p:cNvPr>
            <p:cNvSpPr txBox="1"/>
            <p:nvPr/>
          </p:nvSpPr>
          <p:spPr>
            <a:xfrm>
              <a:off x="1376932" y="5116169"/>
              <a:ext cx="1748414" cy="715089"/>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Establish a reoccurring team meeting</a:t>
              </a:r>
              <a:endParaRPr lang="en-CA"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A62099A-5525-474C-8967-0E1126F9828B}"/>
                </a:ext>
              </a:extLst>
            </p:cNvPr>
            <p:cNvSpPr txBox="1"/>
            <p:nvPr/>
          </p:nvSpPr>
          <p:spPr>
            <a:xfrm>
              <a:off x="1214343" y="4255275"/>
              <a:ext cx="1748414" cy="510778"/>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Establish team member touchpoints</a:t>
              </a:r>
              <a:endParaRPr lang="en-CA"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5E9A25A-A7FA-48FD-99C4-0BF7E01A129E}"/>
                </a:ext>
              </a:extLst>
            </p:cNvPr>
            <p:cNvSpPr txBox="1"/>
            <p:nvPr/>
          </p:nvSpPr>
          <p:spPr>
            <a:xfrm>
              <a:off x="3470032" y="5780980"/>
              <a:ext cx="1748414" cy="510778"/>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Keep your team charters up to date</a:t>
              </a:r>
              <a:endParaRPr lang="en-CA"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B889BA4-A29C-4881-B7BB-8F60827064B8}"/>
                </a:ext>
              </a:extLst>
            </p:cNvPr>
            <p:cNvSpPr txBox="1"/>
            <p:nvPr/>
          </p:nvSpPr>
          <p:spPr>
            <a:xfrm>
              <a:off x="3031017" y="1452460"/>
              <a:ext cx="2098431" cy="510778"/>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Attend all project specific engagement activities</a:t>
              </a:r>
              <a:endParaRPr lang="en-CA"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1C35FD5-5B2D-49DF-9B67-BF5D528B3F69}"/>
                </a:ext>
              </a:extLst>
            </p:cNvPr>
            <p:cNvSpPr txBox="1"/>
            <p:nvPr/>
          </p:nvSpPr>
          <p:spPr>
            <a:xfrm>
              <a:off x="920346" y="3185724"/>
              <a:ext cx="2098431" cy="715089"/>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Participate and share in any information gathering activities</a:t>
              </a:r>
              <a:endParaRPr lang="en-CA"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0DF34DF-C007-47CC-9F55-9211A2853CAF}"/>
                </a:ext>
              </a:extLst>
            </p:cNvPr>
            <p:cNvSpPr txBox="1"/>
            <p:nvPr/>
          </p:nvSpPr>
          <p:spPr>
            <a:xfrm>
              <a:off x="819862" y="2076242"/>
              <a:ext cx="2098431" cy="715089"/>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Attend and leverage existing management network meetings</a:t>
              </a:r>
              <a:endParaRPr lang="en-CA"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C7D6365-F105-4F93-8BE0-B43D1CB88581}"/>
                </a:ext>
              </a:extLst>
            </p:cNvPr>
            <p:cNvSpPr txBox="1"/>
            <p:nvPr/>
          </p:nvSpPr>
          <p:spPr>
            <a:xfrm>
              <a:off x="9464248" y="4295206"/>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Get to know your integrated project team and enabling sector reps</a:t>
              </a:r>
              <a:endParaRPr lang="en-CA"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76EFD0E-2325-48A0-9879-F8CA77F60151}"/>
                </a:ext>
              </a:extLst>
            </p:cNvPr>
            <p:cNvSpPr txBox="1"/>
            <p:nvPr/>
          </p:nvSpPr>
          <p:spPr>
            <a:xfrm>
              <a:off x="6805774" y="1400812"/>
              <a:ext cx="2098431" cy="715089"/>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Review all project specific communications, tools and training materials</a:t>
              </a:r>
              <a:endParaRPr lang="en-CA"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7308898-6812-42B1-AFE8-3E8A057CA97B}"/>
                </a:ext>
              </a:extLst>
            </p:cNvPr>
            <p:cNvSpPr txBox="1"/>
            <p:nvPr/>
          </p:nvSpPr>
          <p:spPr>
            <a:xfrm>
              <a:off x="8815446" y="5321280"/>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Anticipate team-specific questions and be prepared to ask the project team</a:t>
              </a:r>
              <a:endParaRPr lang="en-CA"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22B9F5D-B46B-4677-AFEC-D0C7C6221434}"/>
                </a:ext>
              </a:extLst>
            </p:cNvPr>
            <p:cNvSpPr txBox="1"/>
            <p:nvPr/>
          </p:nvSpPr>
          <p:spPr>
            <a:xfrm>
              <a:off x="6372329" y="5585750"/>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Anticipate your questions and get answers prior to engaging your team</a:t>
              </a:r>
              <a:endParaRPr lang="en-CA"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16B84F5-B707-4C77-9F7A-5FC4F52EC26C}"/>
                </a:ext>
              </a:extLst>
            </p:cNvPr>
            <p:cNvSpPr txBox="1"/>
            <p:nvPr/>
          </p:nvSpPr>
          <p:spPr>
            <a:xfrm>
              <a:off x="9268847" y="1765654"/>
              <a:ext cx="2359995" cy="919401"/>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Understand the provided schedule and upcoming milestones impacting your team</a:t>
              </a:r>
              <a:endParaRPr lang="en-CA"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ED49430-B819-4E13-BA9E-51EBDB47459D}"/>
                </a:ext>
              </a:extLst>
            </p:cNvPr>
            <p:cNvSpPr txBox="1"/>
            <p:nvPr/>
          </p:nvSpPr>
          <p:spPr>
            <a:xfrm>
              <a:off x="8863033" y="2969299"/>
              <a:ext cx="2408621" cy="715089"/>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Know where all resources are housed such as a MS Teams Channel, website, or newsletter</a:t>
              </a:r>
              <a:endParaRPr lang="en-CA"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258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09F0-47F5-4925-B6FC-5879D9DAFE9A}"/>
              </a:ext>
            </a:extLst>
          </p:cNvPr>
          <p:cNvSpPr>
            <a:spLocks noGrp="1"/>
          </p:cNvSpPr>
          <p:nvPr>
            <p:ph type="title"/>
          </p:nvPr>
        </p:nvSpPr>
        <p:spPr/>
        <p:txBody>
          <a:bodyPr/>
          <a:lstStyle/>
          <a:p>
            <a:r>
              <a:rPr lang="en-US" dirty="0"/>
              <a:t>Milestones for People Managers</a:t>
            </a:r>
            <a:endParaRPr lang="en-CA" dirty="0"/>
          </a:p>
        </p:txBody>
      </p:sp>
      <p:sp>
        <p:nvSpPr>
          <p:cNvPr id="5" name="Rectangle 4">
            <a:extLst>
              <a:ext uri="{FF2B5EF4-FFF2-40B4-BE49-F238E27FC236}">
                <a16:creationId xmlns:a16="http://schemas.microsoft.com/office/drawing/2014/main" id="{6F8F59C4-0A5F-4893-A3B8-C14E47C23A5D}"/>
              </a:ext>
              <a:ext uri="{C183D7F6-B498-43B3-948B-1728B52AA6E4}">
                <adec:decorative xmlns:adec="http://schemas.microsoft.com/office/drawing/2017/decorative" val="1"/>
              </a:ext>
            </a:extLst>
          </p:cNvPr>
          <p:cNvSpPr/>
          <p:nvPr/>
        </p:nvSpPr>
        <p:spPr>
          <a:xfrm>
            <a:off x="0" y="1805940"/>
            <a:ext cx="12192000" cy="835027"/>
          </a:xfrm>
          <a:prstGeom prst="rect">
            <a:avLst/>
          </a:prstGeom>
          <a:gradFill flip="none" rotWithShape="1">
            <a:gsLst>
              <a:gs pos="0">
                <a:schemeClr val="accent5"/>
              </a:gs>
              <a:gs pos="25000">
                <a:schemeClr val="accent2"/>
              </a:gs>
              <a:gs pos="74000">
                <a:schemeClr val="accent1"/>
              </a:gs>
              <a:gs pos="51000">
                <a:srgbClr val="329E70"/>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B646017B-DAC6-4EC0-A5DB-EC612B2B1AF9}"/>
              </a:ext>
            </a:extLst>
          </p:cNvPr>
          <p:cNvSpPr txBox="1"/>
          <p:nvPr/>
        </p:nvSpPr>
        <p:spPr>
          <a:xfrm>
            <a:off x="976769" y="1569945"/>
            <a:ext cx="701040" cy="1446550"/>
          </a:xfrm>
          <a:prstGeom prst="rect">
            <a:avLst/>
          </a:prstGeom>
          <a:noFill/>
        </p:spPr>
        <p:txBody>
          <a:bodyPr wrap="square" rtlCol="0">
            <a:spAutoFit/>
          </a:bodyPr>
          <a:lstStyle/>
          <a:p>
            <a:r>
              <a:rPr lang="en-US" sz="8800" dirty="0">
                <a:solidFill>
                  <a:schemeClr val="bg1"/>
                </a:solidFill>
              </a:rPr>
              <a:t>1</a:t>
            </a:r>
            <a:endParaRPr lang="en-CA" sz="8800" dirty="0">
              <a:solidFill>
                <a:schemeClr val="bg1"/>
              </a:solidFill>
            </a:endParaRPr>
          </a:p>
        </p:txBody>
      </p:sp>
      <p:sp>
        <p:nvSpPr>
          <p:cNvPr id="8" name="TextBox 7">
            <a:extLst>
              <a:ext uri="{FF2B5EF4-FFF2-40B4-BE49-F238E27FC236}">
                <a16:creationId xmlns:a16="http://schemas.microsoft.com/office/drawing/2014/main" id="{4DCABA6D-B849-4588-B666-C6D57C32AABF}"/>
              </a:ext>
            </a:extLst>
          </p:cNvPr>
          <p:cNvSpPr txBox="1"/>
          <p:nvPr/>
        </p:nvSpPr>
        <p:spPr>
          <a:xfrm>
            <a:off x="1516784" y="193106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Pre-Planning &amp; Planning</a:t>
            </a:r>
          </a:p>
          <a:p>
            <a:pPr algn="ctr"/>
            <a:r>
              <a:rPr lang="en-US" sz="1600" i="1" dirty="0">
                <a:solidFill>
                  <a:schemeClr val="bg1"/>
                </a:solidFill>
                <a:latin typeface="Arial" panose="020B0604020202020204" pitchFamily="34" charset="0"/>
                <a:cs typeface="Arial" panose="020B0604020202020204" pitchFamily="34" charset="0"/>
              </a:rPr>
              <a:t>Completed</a:t>
            </a:r>
            <a:endParaRPr lang="en-CA" sz="1600" i="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CDF75C7-EC02-42D3-AAFB-225D3B42F30B}"/>
              </a:ext>
            </a:extLst>
          </p:cNvPr>
          <p:cNvSpPr txBox="1"/>
          <p:nvPr/>
        </p:nvSpPr>
        <p:spPr>
          <a:xfrm>
            <a:off x="4786063" y="1569945"/>
            <a:ext cx="701040" cy="1446550"/>
          </a:xfrm>
          <a:prstGeom prst="rect">
            <a:avLst/>
          </a:prstGeom>
          <a:noFill/>
        </p:spPr>
        <p:txBody>
          <a:bodyPr wrap="square" rtlCol="0">
            <a:spAutoFit/>
          </a:bodyPr>
          <a:lstStyle/>
          <a:p>
            <a:r>
              <a:rPr lang="en-US" sz="8800" dirty="0">
                <a:solidFill>
                  <a:schemeClr val="bg1"/>
                </a:solidFill>
              </a:rPr>
              <a:t>2</a:t>
            </a:r>
            <a:endParaRPr lang="en-CA" sz="8800" dirty="0">
              <a:solidFill>
                <a:schemeClr val="bg1"/>
              </a:solidFill>
            </a:endParaRPr>
          </a:p>
        </p:txBody>
      </p:sp>
      <p:sp>
        <p:nvSpPr>
          <p:cNvPr id="18" name="TextBox 17">
            <a:extLst>
              <a:ext uri="{FF2B5EF4-FFF2-40B4-BE49-F238E27FC236}">
                <a16:creationId xmlns:a16="http://schemas.microsoft.com/office/drawing/2014/main" id="{AE40AE8B-C796-4489-99B6-77BE891D721B}"/>
              </a:ext>
            </a:extLst>
          </p:cNvPr>
          <p:cNvSpPr txBox="1"/>
          <p:nvPr/>
        </p:nvSpPr>
        <p:spPr>
          <a:xfrm>
            <a:off x="5127284" y="193106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Implementation</a:t>
            </a:r>
          </a:p>
          <a:p>
            <a:pPr algn="ctr"/>
            <a:r>
              <a:rPr lang="en-US" sz="1600" i="1" dirty="0">
                <a:solidFill>
                  <a:schemeClr val="bg1"/>
                </a:solidFill>
                <a:highlight>
                  <a:srgbClr val="6D6E71"/>
                </a:highlight>
                <a:latin typeface="Arial" panose="020B0604020202020204" pitchFamily="34" charset="0"/>
                <a:cs typeface="Arial" panose="020B0604020202020204" pitchFamily="34" charset="0"/>
              </a:rPr>
              <a:t>DATES</a:t>
            </a:r>
            <a:endParaRPr lang="en-CA" sz="1600" i="1" dirty="0">
              <a:solidFill>
                <a:schemeClr val="bg1"/>
              </a:solidFill>
              <a:highlight>
                <a:srgbClr val="6D6E71"/>
              </a:highligh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48E4FE7-DCE2-4244-905B-CF7CFDA113F3}"/>
              </a:ext>
            </a:extLst>
          </p:cNvPr>
          <p:cNvSpPr txBox="1"/>
          <p:nvPr/>
        </p:nvSpPr>
        <p:spPr>
          <a:xfrm>
            <a:off x="8620174" y="1569945"/>
            <a:ext cx="701040" cy="1446550"/>
          </a:xfrm>
          <a:prstGeom prst="rect">
            <a:avLst/>
          </a:prstGeom>
          <a:noFill/>
        </p:spPr>
        <p:txBody>
          <a:bodyPr wrap="square" rtlCol="0">
            <a:spAutoFit/>
          </a:bodyPr>
          <a:lstStyle/>
          <a:p>
            <a:r>
              <a:rPr lang="en-US" sz="8800" dirty="0">
                <a:solidFill>
                  <a:schemeClr val="bg1"/>
                </a:solidFill>
              </a:rPr>
              <a:t>3</a:t>
            </a:r>
            <a:endParaRPr lang="en-CA" sz="8800" dirty="0">
              <a:solidFill>
                <a:schemeClr val="bg1"/>
              </a:solidFill>
            </a:endParaRPr>
          </a:p>
        </p:txBody>
      </p:sp>
      <p:sp>
        <p:nvSpPr>
          <p:cNvPr id="9" name="TextBox 8">
            <a:extLst>
              <a:ext uri="{FF2B5EF4-FFF2-40B4-BE49-F238E27FC236}">
                <a16:creationId xmlns:a16="http://schemas.microsoft.com/office/drawing/2014/main" id="{61CBED7E-A8D2-4614-97A9-EF2DA6DE0541}"/>
              </a:ext>
            </a:extLst>
          </p:cNvPr>
          <p:cNvSpPr txBox="1"/>
          <p:nvPr/>
        </p:nvSpPr>
        <p:spPr>
          <a:xfrm>
            <a:off x="8999218" y="193106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Post-Occupancy</a:t>
            </a:r>
          </a:p>
          <a:p>
            <a:pPr algn="ctr"/>
            <a:r>
              <a:rPr lang="en-US" sz="1600" i="1" dirty="0">
                <a:solidFill>
                  <a:schemeClr val="bg1"/>
                </a:solidFill>
                <a:highlight>
                  <a:srgbClr val="6D6E71"/>
                </a:highlight>
                <a:latin typeface="Arial" panose="020B0604020202020204" pitchFamily="34" charset="0"/>
                <a:cs typeface="Arial" panose="020B0604020202020204" pitchFamily="34" charset="0"/>
              </a:rPr>
              <a:t>DATES</a:t>
            </a:r>
          </a:p>
        </p:txBody>
      </p:sp>
      <p:sp>
        <p:nvSpPr>
          <p:cNvPr id="14" name="TextBox 13">
            <a:extLst>
              <a:ext uri="{FF2B5EF4-FFF2-40B4-BE49-F238E27FC236}">
                <a16:creationId xmlns:a16="http://schemas.microsoft.com/office/drawing/2014/main" id="{506D22C1-E770-4D0A-9025-DF27E2AC0794}"/>
              </a:ext>
            </a:extLst>
          </p:cNvPr>
          <p:cNvSpPr txBox="1"/>
          <p:nvPr/>
        </p:nvSpPr>
        <p:spPr>
          <a:xfrm>
            <a:off x="748385" y="2718292"/>
            <a:ext cx="3472742" cy="3236784"/>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Announcement of the project to senior leaders, people managers and employees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Employee townhall to provide an overview of the project and upcoming activities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Information gathering through design survey and workshops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Removal of personal belongings and business assets for all employees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Establishing the change agent network</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Launch communications through website, MS Teams or newsletters</a:t>
            </a:r>
          </a:p>
        </p:txBody>
      </p:sp>
      <p:sp>
        <p:nvSpPr>
          <p:cNvPr id="15" name="TextBox 14">
            <a:extLst>
              <a:ext uri="{FF2B5EF4-FFF2-40B4-BE49-F238E27FC236}">
                <a16:creationId xmlns:a16="http://schemas.microsoft.com/office/drawing/2014/main" id="{DF7FAB4E-1E40-4662-BE3E-245A7C803601}"/>
              </a:ext>
            </a:extLst>
          </p:cNvPr>
          <p:cNvSpPr txBox="1"/>
          <p:nvPr/>
        </p:nvSpPr>
        <p:spPr>
          <a:xfrm>
            <a:off x="4706557" y="2718292"/>
            <a:ext cx="3243713" cy="3200876"/>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Launch of managers toolkit and optional information sessions</a:t>
            </a:r>
          </a:p>
          <a:p>
            <a:pPr marL="285750" indent="-28575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Announcement of new community norms</a:t>
            </a:r>
          </a:p>
          <a:p>
            <a:pPr marL="285750" indent="-28575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Launch of team charters and optional information sessions.</a:t>
            </a:r>
          </a:p>
          <a:p>
            <a:pPr marL="285750" indent="-28575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Launch of training content to all employees</a:t>
            </a:r>
          </a:p>
          <a:p>
            <a:pPr marL="285750" indent="-28575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Launch of employee toolkit and pre-opening townhall</a:t>
            </a:r>
          </a:p>
          <a:p>
            <a:pPr marL="285750" indent="-28575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Virtual and physical opening ceremony for our new space</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C42DA46-2CCF-4A1A-B844-657AFD6930DE}"/>
              </a:ext>
            </a:extLst>
          </p:cNvPr>
          <p:cNvSpPr txBox="1"/>
          <p:nvPr/>
        </p:nvSpPr>
        <p:spPr>
          <a:xfrm>
            <a:off x="8435700" y="2718292"/>
            <a:ext cx="3243713" cy="1005403"/>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Training refresher courses and materials provided</a:t>
            </a:r>
          </a:p>
          <a:p>
            <a:pPr marL="285750" indent="-28575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Launch of workplace performance survey</a:t>
            </a:r>
            <a:endParaRPr lang="en-CA"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D76B5CD-EDA3-4E8F-A91F-8C724E6F5139}"/>
              </a:ext>
            </a:extLst>
          </p:cNvPr>
          <p:cNvSpPr txBox="1"/>
          <p:nvPr/>
        </p:nvSpPr>
        <p:spPr>
          <a:xfrm>
            <a:off x="9916676" y="4713413"/>
            <a:ext cx="1794636" cy="1461939"/>
          </a:xfrm>
          <a:prstGeom prst="rect">
            <a:avLst/>
          </a:prstGeom>
          <a:solidFill>
            <a:schemeClr val="accent6">
              <a:lumMod val="60000"/>
              <a:lumOff val="40000"/>
            </a:schemeClr>
          </a:solidFill>
        </p:spPr>
        <p:txBody>
          <a:bodyPr wrap="square" rtlCol="0">
            <a:spAutoFit/>
          </a:bodyPr>
          <a:lstStyle/>
          <a:p>
            <a:pPr>
              <a:spcAft>
                <a:spcPts val="600"/>
              </a:spcAft>
            </a:pPr>
            <a:r>
              <a:rPr lang="en-US" sz="1050" dirty="0">
                <a:highlight>
                  <a:srgbClr val="FFFF00"/>
                </a:highlight>
                <a:latin typeface="Arial" panose="020B0604020202020204" pitchFamily="34" charset="0"/>
                <a:cs typeface="Arial" panose="020B0604020202020204" pitchFamily="34" charset="0"/>
              </a:rPr>
              <a:t>Ensure you display the activities that affect people managers and are specific to your project.</a:t>
            </a:r>
          </a:p>
          <a:p>
            <a:pPr>
              <a:spcAft>
                <a:spcPts val="600"/>
              </a:spcAft>
            </a:pPr>
            <a:r>
              <a:rPr lang="en-US" sz="1050" i="1" dirty="0">
                <a:solidFill>
                  <a:schemeClr val="accent5"/>
                </a:solidFill>
                <a:latin typeface="Arial" panose="020B0604020202020204" pitchFamily="34" charset="0"/>
                <a:cs typeface="Arial" panose="020B0604020202020204" pitchFamily="34" charset="0"/>
              </a:rPr>
              <a:t>Delete this box once you have customized the project milestones under each phase.</a:t>
            </a:r>
            <a:endParaRPr lang="en-CA" sz="1050" i="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95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6BAA-31B6-4381-BAD9-5403CDE86C18}"/>
              </a:ext>
            </a:extLst>
          </p:cNvPr>
          <p:cNvSpPr>
            <a:spLocks noGrp="1"/>
          </p:cNvSpPr>
          <p:nvPr>
            <p:ph type="title"/>
          </p:nvPr>
        </p:nvSpPr>
        <p:spPr/>
        <p:txBody>
          <a:bodyPr/>
          <a:lstStyle/>
          <a:p>
            <a:r>
              <a:rPr lang="en-US" dirty="0"/>
              <a:t>The Integrated Project Team</a:t>
            </a:r>
            <a:endParaRPr lang="en-CA" dirty="0"/>
          </a:p>
        </p:txBody>
      </p:sp>
      <p:sp>
        <p:nvSpPr>
          <p:cNvPr id="32" name="TextBox 31">
            <a:extLst>
              <a:ext uri="{FF2B5EF4-FFF2-40B4-BE49-F238E27FC236}">
                <a16:creationId xmlns:a16="http://schemas.microsoft.com/office/drawing/2014/main" id="{A0374F4A-D293-46F0-BCB2-F4DC5677997D}"/>
              </a:ext>
            </a:extLst>
          </p:cNvPr>
          <p:cNvSpPr txBox="1"/>
          <p:nvPr/>
        </p:nvSpPr>
        <p:spPr>
          <a:xfrm>
            <a:off x="427712" y="1487483"/>
            <a:ext cx="1794636" cy="2346796"/>
          </a:xfrm>
          <a:prstGeom prst="rect">
            <a:avLst/>
          </a:prstGeom>
          <a:solidFill>
            <a:schemeClr val="accent6">
              <a:lumMod val="60000"/>
              <a:lumOff val="40000"/>
            </a:schemeClr>
          </a:solidFill>
        </p:spPr>
        <p:txBody>
          <a:bodyPr wrap="square" rtlCol="0">
            <a:spAutoFit/>
          </a:bodyPr>
          <a:lstStyle/>
          <a:p>
            <a:pPr>
              <a:spcAft>
                <a:spcPts val="600"/>
              </a:spcAft>
            </a:pPr>
            <a:r>
              <a:rPr lang="en-US" sz="1050" dirty="0">
                <a:highlight>
                  <a:srgbClr val="FFFF00"/>
                </a:highlight>
                <a:latin typeface="Arial" panose="020B0604020202020204" pitchFamily="34" charset="0"/>
                <a:cs typeface="Arial" panose="020B0604020202020204" pitchFamily="34" charset="0"/>
              </a:rPr>
              <a:t>Ensure you have adjusted this chart to reflect the Integrated Project Team for your project.</a:t>
            </a:r>
          </a:p>
          <a:p>
            <a:pPr>
              <a:spcAft>
                <a:spcPts val="600"/>
              </a:spcAft>
            </a:pPr>
            <a:r>
              <a:rPr lang="en-US" sz="1050" i="1" dirty="0">
                <a:solidFill>
                  <a:schemeClr val="accent5"/>
                </a:solidFill>
                <a:latin typeface="Arial" panose="020B0604020202020204" pitchFamily="34" charset="0"/>
                <a:cs typeface="Arial" panose="020B0604020202020204" pitchFamily="34" charset="0"/>
              </a:rPr>
              <a:t>Remove or add boxes as necessary, but ensure that contacts represent contributors who can support feedback loops for people managers.</a:t>
            </a:r>
          </a:p>
          <a:p>
            <a:pPr>
              <a:spcAft>
                <a:spcPts val="600"/>
              </a:spcAft>
            </a:pPr>
            <a:r>
              <a:rPr lang="en-US" sz="1050" i="1" dirty="0">
                <a:solidFill>
                  <a:schemeClr val="accent5"/>
                </a:solidFill>
                <a:latin typeface="Arial" panose="020B0604020202020204" pitchFamily="34" charset="0"/>
                <a:cs typeface="Arial" panose="020B0604020202020204" pitchFamily="34" charset="0"/>
              </a:rPr>
              <a:t>Delete this box once you have customized the project org chart.</a:t>
            </a:r>
            <a:endParaRPr lang="en-CA" sz="1050" i="1" dirty="0">
              <a:solidFill>
                <a:schemeClr val="accent5"/>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70FFF0A6-1AE0-454D-ABCC-5EF0E9A7D891}"/>
              </a:ext>
            </a:extLst>
          </p:cNvPr>
          <p:cNvSpPr/>
          <p:nvPr/>
        </p:nvSpPr>
        <p:spPr>
          <a:xfrm>
            <a:off x="4429125" y="1477321"/>
            <a:ext cx="1666875"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Executive Sponsor</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748D3B9-CF10-488A-84BF-369EB4E495EA}"/>
              </a:ext>
            </a:extLst>
          </p:cNvPr>
          <p:cNvSpPr/>
          <p:nvPr/>
        </p:nvSpPr>
        <p:spPr>
          <a:xfrm>
            <a:off x="4429125" y="2357342"/>
            <a:ext cx="1666875"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Project Sponsor</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351E22-CF24-49FD-AD1B-8B140CE203A2}"/>
              </a:ext>
            </a:extLst>
          </p:cNvPr>
          <p:cNvSpPr/>
          <p:nvPr/>
        </p:nvSpPr>
        <p:spPr>
          <a:xfrm>
            <a:off x="2609849" y="3089495"/>
            <a:ext cx="1666875"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Project Manager</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DD5F58E-2658-45AA-8E5A-061A1BA8E53E}"/>
              </a:ext>
            </a:extLst>
          </p:cNvPr>
          <p:cNvSpPr/>
          <p:nvPr/>
        </p:nvSpPr>
        <p:spPr>
          <a:xfrm>
            <a:off x="790575" y="4071170"/>
            <a:ext cx="348614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Enabling Sector Representatives</a:t>
            </a:r>
            <a:endParaRPr lang="en-CA"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F87693E-DE9A-433D-94BE-463BFE2E18D7}"/>
              </a:ext>
            </a:extLst>
          </p:cNvPr>
          <p:cNvSpPr/>
          <p:nvPr/>
        </p:nvSpPr>
        <p:spPr>
          <a:xfrm>
            <a:off x="790575" y="4823646"/>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Human Resources</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0D9C632-3B67-4790-9994-18BD95533FE2}"/>
              </a:ext>
            </a:extLst>
          </p:cNvPr>
          <p:cNvSpPr/>
          <p:nvPr/>
        </p:nvSpPr>
        <p:spPr>
          <a:xfrm>
            <a:off x="2609850" y="4823646"/>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IT</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895261B-6EA7-440C-8BEA-2381CD2676A4}"/>
              </a:ext>
            </a:extLst>
          </p:cNvPr>
          <p:cNvSpPr/>
          <p:nvPr/>
        </p:nvSpPr>
        <p:spPr>
          <a:xfrm>
            <a:off x="790575" y="5525317"/>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Information Management</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967FCA8-7FB0-442F-9BDB-EDBEF4229A8F}"/>
              </a:ext>
            </a:extLst>
          </p:cNvPr>
          <p:cNvSpPr/>
          <p:nvPr/>
        </p:nvSpPr>
        <p:spPr>
          <a:xfrm>
            <a:off x="2609845" y="5525316"/>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Security</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2F9D4A7-4B27-4022-8EFE-2F97E59835DE}"/>
              </a:ext>
            </a:extLst>
          </p:cNvPr>
          <p:cNvSpPr/>
          <p:nvPr/>
        </p:nvSpPr>
        <p:spPr>
          <a:xfrm>
            <a:off x="6248399" y="3089495"/>
            <a:ext cx="1666875"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Manager</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660F267-46D0-4679-9D3A-59AFBF15601A}"/>
              </a:ext>
            </a:extLst>
          </p:cNvPr>
          <p:cNvSpPr/>
          <p:nvPr/>
        </p:nvSpPr>
        <p:spPr>
          <a:xfrm>
            <a:off x="6248400" y="4071170"/>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Network</a:t>
            </a:r>
            <a:endParaRPr lang="en-CA" sz="1400" dirty="0">
              <a:solidFill>
                <a:schemeClr val="tx1"/>
              </a:solidFill>
              <a:latin typeface="Arial" panose="020B0604020202020204" pitchFamily="34" charset="0"/>
              <a:cs typeface="Arial" panose="020B0604020202020204" pitchFamily="34" charset="0"/>
            </a:endParaRPr>
          </a:p>
        </p:txBody>
      </p:sp>
      <p:grpSp>
        <p:nvGrpSpPr>
          <p:cNvPr id="7" name="Group 6" descr="3 change agents along with the branch name">
            <a:extLst>
              <a:ext uri="{FF2B5EF4-FFF2-40B4-BE49-F238E27FC236}">
                <a16:creationId xmlns:a16="http://schemas.microsoft.com/office/drawing/2014/main" id="{D89AB5F5-5D7F-4023-8CAE-4D6333FCF715}"/>
              </a:ext>
            </a:extLst>
          </p:cNvPr>
          <p:cNvGrpSpPr/>
          <p:nvPr/>
        </p:nvGrpSpPr>
        <p:grpSpPr>
          <a:xfrm>
            <a:off x="6248400" y="4823646"/>
            <a:ext cx="5305423" cy="1381127"/>
            <a:chOff x="6248400" y="4823646"/>
            <a:chExt cx="5305423" cy="1381127"/>
          </a:xfrm>
        </p:grpSpPr>
        <p:sp>
          <p:nvSpPr>
            <p:cNvPr id="13" name="Rectangle 12">
              <a:extLst>
                <a:ext uri="{FF2B5EF4-FFF2-40B4-BE49-F238E27FC236}">
                  <a16:creationId xmlns:a16="http://schemas.microsoft.com/office/drawing/2014/main" id="{D03D513A-4E4B-45C8-ADC7-A4A971D62FF0}"/>
                </a:ext>
              </a:extLst>
            </p:cNvPr>
            <p:cNvSpPr/>
            <p:nvPr/>
          </p:nvSpPr>
          <p:spPr>
            <a:xfrm>
              <a:off x="6248400" y="4823646"/>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1 </a:t>
              </a:r>
              <a:r>
                <a:rPr lang="en-US" sz="1400" i="1" dirty="0">
                  <a:solidFill>
                    <a:schemeClr val="tx1"/>
                  </a:solidFill>
                  <a:highlight>
                    <a:srgbClr val="FFFF00"/>
                  </a:highlight>
                  <a:latin typeface="Arial" panose="020B0604020202020204" pitchFamily="34" charset="0"/>
                  <a:cs typeface="Arial" panose="020B0604020202020204" pitchFamily="34" charset="0"/>
                </a:rPr>
                <a:t>BRANCH</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C0BD48A-01DC-474A-82CC-EC9269625B36}"/>
                </a:ext>
              </a:extLst>
            </p:cNvPr>
            <p:cNvSpPr/>
            <p:nvPr/>
          </p:nvSpPr>
          <p:spPr>
            <a:xfrm>
              <a:off x="8067675" y="4823646"/>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2</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BRANCH</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CE2B131-6CB4-4FC4-B968-4CF3A212A530}"/>
                </a:ext>
              </a:extLst>
            </p:cNvPr>
            <p:cNvSpPr/>
            <p:nvPr/>
          </p:nvSpPr>
          <p:spPr>
            <a:xfrm>
              <a:off x="9886948" y="4823646"/>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3</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BRANCH</a:t>
              </a:r>
            </a:p>
            <a:p>
              <a:pPr algn="ctr"/>
              <a:r>
                <a:rPr lang="en-US" sz="1400" i="1" dirty="0">
                  <a:solidFill>
                    <a:schemeClr val="tx1"/>
                  </a:solidFill>
                  <a:highlight>
                    <a:srgbClr val="FFFF00"/>
                  </a:highlight>
                  <a:latin typeface="Arial" panose="020B0604020202020204" pitchFamily="34" charset="0"/>
                  <a:cs typeface="Arial" panose="020B0604020202020204" pitchFamily="34" charset="0"/>
                </a:rPr>
                <a:t>NAME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CFC8AECA-8A14-4DB0-B4C6-5D3D66885DF4}"/>
              </a:ext>
            </a:extLst>
          </p:cNvPr>
          <p:cNvSpPr txBox="1"/>
          <p:nvPr/>
        </p:nvSpPr>
        <p:spPr>
          <a:xfrm>
            <a:off x="8534003" y="1629543"/>
            <a:ext cx="3327104" cy="1646605"/>
          </a:xfrm>
          <a:prstGeom prst="rect">
            <a:avLst/>
          </a:prstGeom>
          <a:solidFill>
            <a:schemeClr val="accent6">
              <a:lumMod val="60000"/>
              <a:lumOff val="40000"/>
            </a:schemeClr>
          </a:solidFill>
        </p:spPr>
        <p:txBody>
          <a:bodyPr wrap="square" rtlCol="0">
            <a:spAutoFit/>
          </a:bodyPr>
          <a:lstStyle/>
          <a:p>
            <a:pPr>
              <a:spcAft>
                <a:spcPts val="600"/>
              </a:spcAft>
            </a:pPr>
            <a:r>
              <a:rPr lang="en-US" sz="1200" dirty="0">
                <a:latin typeface="Arial" panose="020B0604020202020204" pitchFamily="34" charset="0"/>
                <a:cs typeface="Arial" panose="020B0604020202020204" pitchFamily="34" charset="0"/>
              </a:rPr>
              <a:t>For general questions about the Workplace Transformation project, project milestones, engagement activities or to obtain more information on how to access tools and resources, please contact </a:t>
            </a:r>
            <a:r>
              <a:rPr lang="en-US" sz="1200" i="1" dirty="0">
                <a:highlight>
                  <a:srgbClr val="FFFF00"/>
                </a:highlight>
                <a:latin typeface="Arial" panose="020B0604020202020204" pitchFamily="34" charset="0"/>
                <a:cs typeface="Arial" panose="020B0604020202020204" pitchFamily="34" charset="0"/>
              </a:rPr>
              <a:t>EMAIL</a:t>
            </a:r>
            <a:r>
              <a:rPr lang="en-US" sz="1200" dirty="0">
                <a:latin typeface="Arial" panose="020B0604020202020204" pitchFamily="34" charset="0"/>
                <a:cs typeface="Arial" panose="020B0604020202020204" pitchFamily="34" charset="0"/>
              </a:rPr>
              <a:t>. </a:t>
            </a:r>
          </a:p>
          <a:p>
            <a:pPr>
              <a:spcAft>
                <a:spcPts val="600"/>
              </a:spcAft>
            </a:pPr>
            <a:r>
              <a:rPr lang="en-US" sz="1200" dirty="0">
                <a:latin typeface="Arial" panose="020B0604020202020204" pitchFamily="34" charset="0"/>
                <a:cs typeface="Arial" panose="020B0604020202020204" pitchFamily="34" charset="0"/>
              </a:rPr>
              <a:t>For more information on who should receive feedback, please review </a:t>
            </a:r>
            <a:r>
              <a:rPr lang="en-US" sz="1200" i="1" dirty="0">
                <a:solidFill>
                  <a:schemeClr val="accent5"/>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dealing with questions and feedback.</a:t>
            </a:r>
            <a:endParaRPr lang="en-CA" sz="1200" i="1" dirty="0">
              <a:solidFill>
                <a:schemeClr val="accent5"/>
              </a:solidFill>
              <a:latin typeface="Arial" panose="020B0604020202020204" pitchFamily="34" charset="0"/>
              <a:cs typeface="Arial" panose="020B0604020202020204" pitchFamily="34" charset="0"/>
            </a:endParaRPr>
          </a:p>
        </p:txBody>
      </p:sp>
      <p:pic>
        <p:nvPicPr>
          <p:cNvPr id="24" name="Graphic 23">
            <a:extLst>
              <a:ext uri="{FF2B5EF4-FFF2-40B4-BE49-F238E27FC236}">
                <a16:creationId xmlns:a16="http://schemas.microsoft.com/office/drawing/2014/main" id="{6FBFD1B6-EEED-437E-B2AE-2491F146935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2300" y="1413542"/>
            <a:ext cx="835027" cy="835027"/>
          </a:xfrm>
          <a:prstGeom prst="rect">
            <a:avLst/>
          </a:prstGeom>
        </p:spPr>
      </p:pic>
      <p:cxnSp>
        <p:nvCxnSpPr>
          <p:cNvPr id="3" name="Connector: Elbow 2">
            <a:extLst>
              <a:ext uri="{FF2B5EF4-FFF2-40B4-BE49-F238E27FC236}">
                <a16:creationId xmlns:a16="http://schemas.microsoft.com/office/drawing/2014/main" id="{8D51FAA7-7047-4BBC-A7ED-52FBA763E117}"/>
              </a:ext>
              <a:ext uri="{C183D7F6-B498-43B3-948B-1728B52AA6E4}">
                <adec:decorative xmlns:adec="http://schemas.microsoft.com/office/drawing/2017/decorative" val="1"/>
              </a:ext>
            </a:extLst>
          </p:cNvPr>
          <p:cNvCxnSpPr>
            <a:cxnSpLocks/>
            <a:stCxn id="9" idx="1"/>
            <a:endCxn id="10" idx="0"/>
          </p:cNvCxnSpPr>
          <p:nvPr/>
        </p:nvCxnSpPr>
        <p:spPr>
          <a:xfrm rot="10800000" flipV="1">
            <a:off x="3443287" y="2657379"/>
            <a:ext cx="985838"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8ECFE577-5ADB-405A-A68F-CDA4E42440E8}"/>
              </a:ext>
              <a:ext uri="{C183D7F6-B498-43B3-948B-1728B52AA6E4}">
                <adec:decorative xmlns:adec="http://schemas.microsoft.com/office/drawing/2017/decorative" val="1"/>
              </a:ext>
            </a:extLst>
          </p:cNvPr>
          <p:cNvCxnSpPr>
            <a:stCxn id="9" idx="3"/>
            <a:endCxn id="11" idx="0"/>
          </p:cNvCxnSpPr>
          <p:nvPr/>
        </p:nvCxnSpPr>
        <p:spPr>
          <a:xfrm>
            <a:off x="6096000" y="2657380"/>
            <a:ext cx="985837"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EB3F303-67A5-44A5-A67F-1CB8C9D853EC}"/>
              </a:ext>
              <a:ext uri="{C183D7F6-B498-43B3-948B-1728B52AA6E4}">
                <adec:decorative xmlns:adec="http://schemas.microsoft.com/office/drawing/2017/decorative" val="1"/>
              </a:ext>
            </a:extLst>
          </p:cNvPr>
          <p:cNvCxnSpPr>
            <a:cxnSpLocks/>
            <a:stCxn id="11" idx="2"/>
          </p:cNvCxnSpPr>
          <p:nvPr/>
        </p:nvCxnSpPr>
        <p:spPr>
          <a:xfrm>
            <a:off x="7081837" y="3689570"/>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3C9089-CED6-4037-98A8-33235BB28165}"/>
              </a:ext>
              <a:ext uri="{C183D7F6-B498-43B3-948B-1728B52AA6E4}">
                <adec:decorative xmlns:adec="http://schemas.microsoft.com/office/drawing/2017/decorative" val="1"/>
              </a:ext>
            </a:extLst>
          </p:cNvPr>
          <p:cNvCxnSpPr>
            <a:cxnSpLocks/>
          </p:cNvCxnSpPr>
          <p:nvPr/>
        </p:nvCxnSpPr>
        <p:spPr>
          <a:xfrm>
            <a:off x="3419473" y="3689570"/>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85B72DB-1EC1-4B1F-AE84-19E18D9F047D}"/>
              </a:ext>
              <a:ext uri="{C183D7F6-B498-43B3-948B-1728B52AA6E4}">
                <adec:decorative xmlns:adec="http://schemas.microsoft.com/office/drawing/2017/decorative" val="1"/>
              </a:ext>
            </a:extLst>
          </p:cNvPr>
          <p:cNvSpPr/>
          <p:nvPr/>
        </p:nvSpPr>
        <p:spPr>
          <a:xfrm>
            <a:off x="714375" y="4747448"/>
            <a:ext cx="3648075" cy="1543049"/>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45BAA1EB-E7CC-4583-954E-98E8FA737436}"/>
              </a:ext>
              <a:ext uri="{C183D7F6-B498-43B3-948B-1728B52AA6E4}">
                <adec:decorative xmlns:adec="http://schemas.microsoft.com/office/drawing/2017/decorative" val="1"/>
              </a:ext>
            </a:extLst>
          </p:cNvPr>
          <p:cNvSpPr/>
          <p:nvPr/>
        </p:nvSpPr>
        <p:spPr>
          <a:xfrm>
            <a:off x="6162674" y="4747448"/>
            <a:ext cx="5486401" cy="1543050"/>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2" name="Straight Connector 21">
            <a:extLst>
              <a:ext uri="{FF2B5EF4-FFF2-40B4-BE49-F238E27FC236}">
                <a16:creationId xmlns:a16="http://schemas.microsoft.com/office/drawing/2014/main" id="{A9B6FB73-84EF-4091-A0AD-096DF338BB82}"/>
              </a:ext>
              <a:ext uri="{C183D7F6-B498-43B3-948B-1728B52AA6E4}">
                <adec:decorative xmlns:adec="http://schemas.microsoft.com/office/drawing/2017/decorative" val="1"/>
              </a:ext>
            </a:extLst>
          </p:cNvPr>
          <p:cNvCxnSpPr>
            <a:stCxn id="10" idx="3"/>
            <a:endCxn id="11" idx="1"/>
          </p:cNvCxnSpPr>
          <p:nvPr/>
        </p:nvCxnSpPr>
        <p:spPr>
          <a:xfrm>
            <a:off x="4276724" y="3389533"/>
            <a:ext cx="19716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54A307-844A-4BBC-8C3C-EAE24DA6597A}"/>
              </a:ext>
              <a:ext uri="{C183D7F6-B498-43B3-948B-1728B52AA6E4}">
                <adec:decorative xmlns:adec="http://schemas.microsoft.com/office/drawing/2017/decorative" val="1"/>
              </a:ext>
            </a:extLst>
          </p:cNvPr>
          <p:cNvCxnSpPr>
            <a:cxnSpLocks/>
            <a:stCxn id="10" idx="1"/>
          </p:cNvCxnSpPr>
          <p:nvPr/>
        </p:nvCxnSpPr>
        <p:spPr>
          <a:xfrm>
            <a:off x="2609849" y="3389533"/>
            <a:ext cx="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572AAA-4A56-421A-BC5E-8C5C9F4DA0A4}"/>
              </a:ext>
              <a:ext uri="{C183D7F6-B498-43B3-948B-1728B52AA6E4}">
                <adec:decorative xmlns:adec="http://schemas.microsoft.com/office/drawing/2017/decorative" val="1"/>
              </a:ext>
            </a:extLst>
          </p:cNvPr>
          <p:cNvCxnSpPr>
            <a:cxnSpLocks/>
            <a:stCxn id="26" idx="2"/>
            <a:endCxn id="9" idx="0"/>
          </p:cNvCxnSpPr>
          <p:nvPr/>
        </p:nvCxnSpPr>
        <p:spPr>
          <a:xfrm>
            <a:off x="5262563" y="2077396"/>
            <a:ext cx="0" cy="27994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35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A90E-B601-4187-911F-105639F10A47}"/>
              </a:ext>
            </a:extLst>
          </p:cNvPr>
          <p:cNvSpPr>
            <a:spLocks noGrp="1"/>
          </p:cNvSpPr>
          <p:nvPr>
            <p:ph type="title"/>
          </p:nvPr>
        </p:nvSpPr>
        <p:spPr/>
        <p:txBody>
          <a:bodyPr/>
          <a:lstStyle/>
          <a:p>
            <a:r>
              <a:rPr lang="en-US" dirty="0"/>
              <a:t>Supporting Employees</a:t>
            </a:r>
            <a:endParaRPr lang="en-CA" dirty="0"/>
          </a:p>
        </p:txBody>
      </p:sp>
      <p:sp>
        <p:nvSpPr>
          <p:cNvPr id="7" name="TextBox 6">
            <a:extLst>
              <a:ext uri="{FF2B5EF4-FFF2-40B4-BE49-F238E27FC236}">
                <a16:creationId xmlns:a16="http://schemas.microsoft.com/office/drawing/2014/main" id="{9C51F60B-98E4-4F1B-BEDC-8E724CCD5EA0}"/>
              </a:ext>
            </a:extLst>
          </p:cNvPr>
          <p:cNvSpPr txBox="1"/>
          <p:nvPr/>
        </p:nvSpPr>
        <p:spPr>
          <a:xfrm>
            <a:off x="722379" y="1454150"/>
            <a:ext cx="6226145" cy="4226798"/>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Supporting your team through change can feel like an overwhelming task, especially when the reality of the change is higher than expected. Here are 8 basic tips that can assist you in supporting your team:</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Establish trust: </a:t>
            </a:r>
            <a:r>
              <a:rPr lang="en-US" sz="1400" dirty="0">
                <a:latin typeface="Arial" panose="020B0604020202020204" pitchFamily="34" charset="0"/>
                <a:cs typeface="Arial" panose="020B0604020202020204" pitchFamily="34" charset="0"/>
              </a:rPr>
              <a:t>create a safe and respectful place to share.</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Frequent check-ins: </a:t>
            </a:r>
            <a:r>
              <a:rPr lang="en-US" sz="1400" dirty="0">
                <a:latin typeface="Arial" panose="020B0604020202020204" pitchFamily="34" charset="0"/>
                <a:cs typeface="Arial" panose="020B0604020202020204" pitchFamily="34" charset="0"/>
              </a:rPr>
              <a:t>set-up times to discuss the change with individuals both formally and informally, as well as a team.</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Transparency: </a:t>
            </a:r>
            <a:r>
              <a:rPr lang="en-US" sz="1400" dirty="0">
                <a:latin typeface="Arial" panose="020B0604020202020204" pitchFamily="34" charset="0"/>
                <a:cs typeface="Arial" panose="020B0604020202020204" pitchFamily="34" charset="0"/>
              </a:rPr>
              <a:t>speak to facts and be honest when you don’t know the answer. Support employees through solutioning.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Social Interaction: </a:t>
            </a:r>
            <a:r>
              <a:rPr lang="en-US" sz="1400" dirty="0">
                <a:latin typeface="Arial" panose="020B0604020202020204" pitchFamily="34" charset="0"/>
                <a:cs typeface="Arial" panose="020B0604020202020204" pitchFamily="34" charset="0"/>
              </a:rPr>
              <a:t>combat anxieties and fears with engaging activities between team members.</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Rules of engagement: </a:t>
            </a:r>
            <a:r>
              <a:rPr lang="en-US" sz="1400" dirty="0">
                <a:latin typeface="Arial" panose="020B0604020202020204" pitchFamily="34" charset="0"/>
                <a:cs typeface="Arial" panose="020B0604020202020204" pitchFamily="34" charset="0"/>
              </a:rPr>
              <a:t>use the correct tools and platforms when communicating and engaging.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Empathy: </a:t>
            </a:r>
            <a:r>
              <a:rPr lang="en-US" sz="1400" dirty="0">
                <a:latin typeface="Arial" panose="020B0604020202020204" pitchFamily="34" charset="0"/>
                <a:cs typeface="Arial" panose="020B0604020202020204" pitchFamily="34" charset="0"/>
              </a:rPr>
              <a:t>understand the needs of others and be in tune with diversity and inclusivity challenges.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Be Intentional: </a:t>
            </a:r>
            <a:r>
              <a:rPr lang="en-US" sz="1400" dirty="0">
                <a:latin typeface="Arial" panose="020B0604020202020204" pitchFamily="34" charset="0"/>
                <a:cs typeface="Arial" panose="020B0604020202020204" pitchFamily="34" charset="0"/>
              </a:rPr>
              <a:t>make good use of time, be clear and leverage all resources.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Recognition and praise: </a:t>
            </a:r>
            <a:r>
              <a:rPr lang="en-US" sz="1400" dirty="0">
                <a:latin typeface="Arial" panose="020B0604020202020204" pitchFamily="34" charset="0"/>
                <a:cs typeface="Arial" panose="020B0604020202020204" pitchFamily="34" charset="0"/>
              </a:rPr>
              <a:t>celebrate small wins for all employees, regardless of their rate of adoption. </a:t>
            </a:r>
          </a:p>
        </p:txBody>
      </p:sp>
      <p:sp>
        <p:nvSpPr>
          <p:cNvPr id="16" name="TextBox 15">
            <a:extLst>
              <a:ext uri="{FF2B5EF4-FFF2-40B4-BE49-F238E27FC236}">
                <a16:creationId xmlns:a16="http://schemas.microsoft.com/office/drawing/2014/main" id="{A96611CA-404C-4F6F-87DE-75BA16D4C8C6}"/>
              </a:ext>
            </a:extLst>
          </p:cNvPr>
          <p:cNvSpPr txBox="1"/>
          <p:nvPr/>
        </p:nvSpPr>
        <p:spPr>
          <a:xfrm>
            <a:off x="7701464" y="1389753"/>
            <a:ext cx="3060700" cy="369332"/>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The Building Blocks</a:t>
            </a:r>
            <a:endParaRPr lang="en-CA" b="1" i="1" dirty="0">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DDD0E335-B4FA-440D-A658-F0EDCDED0EF7}"/>
              </a:ext>
            </a:extLst>
          </p:cNvPr>
          <p:cNvSpPr/>
          <p:nvPr/>
        </p:nvSpPr>
        <p:spPr>
          <a:xfrm>
            <a:off x="7101859" y="189950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Establish Trust</a:t>
            </a:r>
            <a:endParaRPr lang="en-CA" sz="1200" dirty="0">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0C0AE40D-3647-4DB6-A7C3-B7EA2C3FB88B}"/>
              </a:ext>
            </a:extLst>
          </p:cNvPr>
          <p:cNvSpPr/>
          <p:nvPr/>
        </p:nvSpPr>
        <p:spPr>
          <a:xfrm>
            <a:off x="8421206" y="2628774"/>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Frequent Check-ins</a:t>
            </a:r>
            <a:endParaRPr lang="en-CA" sz="1200" dirty="0">
              <a:solidFill>
                <a:schemeClr val="bg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462E96BE-D95C-4368-9D99-D19FDF6C7E6F}"/>
              </a:ext>
            </a:extLst>
          </p:cNvPr>
          <p:cNvSpPr/>
          <p:nvPr/>
        </p:nvSpPr>
        <p:spPr>
          <a:xfrm>
            <a:off x="9757971" y="190446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Transparency</a:t>
            </a:r>
            <a:endParaRPr lang="en-CA" sz="1200"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C936AAC1-0E8C-4B8B-BBB7-50C4B306218F}"/>
              </a:ext>
            </a:extLst>
          </p:cNvPr>
          <p:cNvSpPr/>
          <p:nvPr/>
        </p:nvSpPr>
        <p:spPr>
          <a:xfrm>
            <a:off x="9757971" y="336885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Rules of Engagement</a:t>
            </a:r>
            <a:endParaRPr lang="en-CA" sz="1200" dirty="0">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768E2937-C90C-43CD-B651-292BEE8961B6}"/>
              </a:ext>
            </a:extLst>
          </p:cNvPr>
          <p:cNvSpPr/>
          <p:nvPr/>
        </p:nvSpPr>
        <p:spPr>
          <a:xfrm>
            <a:off x="8421206" y="4104729"/>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Empathy</a:t>
            </a:r>
            <a:endParaRPr lang="en-CA" sz="1200" dirty="0">
              <a:solidFill>
                <a:schemeClr val="tx1"/>
              </a:solidFill>
              <a:latin typeface="Arial" panose="020B0604020202020204" pitchFamily="34" charset="0"/>
              <a:cs typeface="Arial" panose="020B0604020202020204" pitchFamily="34" charset="0"/>
            </a:endParaRPr>
          </a:p>
        </p:txBody>
      </p:sp>
      <p:sp>
        <p:nvSpPr>
          <p:cNvPr id="15" name="Hexagon 14">
            <a:extLst>
              <a:ext uri="{FF2B5EF4-FFF2-40B4-BE49-F238E27FC236}">
                <a16:creationId xmlns:a16="http://schemas.microsoft.com/office/drawing/2014/main" id="{9A3A061C-850C-4E9F-B5E6-9403F5FEBBA4}"/>
              </a:ext>
            </a:extLst>
          </p:cNvPr>
          <p:cNvSpPr/>
          <p:nvPr/>
        </p:nvSpPr>
        <p:spPr>
          <a:xfrm>
            <a:off x="7101165" y="3368853"/>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Social Interaction</a:t>
            </a:r>
            <a:endParaRPr lang="en-CA" sz="1200" dirty="0">
              <a:solidFill>
                <a:schemeClr val="tx1"/>
              </a:solidFill>
              <a:latin typeface="Arial" panose="020B0604020202020204" pitchFamily="34" charset="0"/>
              <a:cs typeface="Arial" panose="020B0604020202020204" pitchFamily="34" charset="0"/>
            </a:endParaRPr>
          </a:p>
        </p:txBody>
      </p:sp>
      <p:sp>
        <p:nvSpPr>
          <p:cNvPr id="13" name="Hexagon 12">
            <a:extLst>
              <a:ext uri="{FF2B5EF4-FFF2-40B4-BE49-F238E27FC236}">
                <a16:creationId xmlns:a16="http://schemas.microsoft.com/office/drawing/2014/main" id="{ABA0F2AF-C36C-476C-B45D-B07FDD564968}"/>
              </a:ext>
            </a:extLst>
          </p:cNvPr>
          <p:cNvSpPr/>
          <p:nvPr/>
        </p:nvSpPr>
        <p:spPr>
          <a:xfrm>
            <a:off x="7101165" y="482979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Recognition and Praise</a:t>
            </a:r>
            <a:endParaRPr lang="en-CA" sz="1200" dirty="0">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FDCB255D-C5FE-4127-BC5C-CCA41CF61F68}"/>
              </a:ext>
            </a:extLst>
          </p:cNvPr>
          <p:cNvSpPr/>
          <p:nvPr/>
        </p:nvSpPr>
        <p:spPr>
          <a:xfrm>
            <a:off x="9757971" y="483895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Being Intentional</a:t>
            </a:r>
            <a:endParaRPr lang="en-CA"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83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lstStyle/>
          <a:p>
            <a:r>
              <a:rPr lang="en-US" dirty="0"/>
              <a:t>Building Team Charters</a:t>
            </a:r>
            <a:endParaRPr lang="en-CA" dirty="0"/>
          </a:p>
        </p:txBody>
      </p:sp>
      <p:sp>
        <p:nvSpPr>
          <p:cNvPr id="13" name="TextBox 12">
            <a:extLst>
              <a:ext uri="{FF2B5EF4-FFF2-40B4-BE49-F238E27FC236}">
                <a16:creationId xmlns:a16="http://schemas.microsoft.com/office/drawing/2014/main" id="{CBDCD3B3-6EF9-475F-8F76-2A1201FC03F1}"/>
              </a:ext>
            </a:extLst>
          </p:cNvPr>
          <p:cNvSpPr txBox="1"/>
          <p:nvPr/>
        </p:nvSpPr>
        <p:spPr>
          <a:xfrm>
            <a:off x="722379" y="1454150"/>
            <a:ext cx="5400852" cy="4903907"/>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In order to create healthy and inclusive teams, we encourage that managers and employees utilize their Team Charters and make revisions as changes are made to our organization. It is important to remember that Team Charters are influenced by our organizational vision and community norms and should not be in opposition. Team Charters will be an important tool for you as a people manager to outline your expectations for your team.</a:t>
            </a:r>
          </a:p>
          <a:p>
            <a:pPr>
              <a:spcAft>
                <a:spcPts val="600"/>
              </a:spcAft>
            </a:pPr>
            <a:endParaRPr lang="en-US" sz="1400" dirty="0">
              <a:latin typeface="Arial" panose="020B0604020202020204" pitchFamily="34" charset="0"/>
              <a:cs typeface="Arial" panose="020B0604020202020204" pitchFamily="34" charset="0"/>
            </a:endParaRPr>
          </a:p>
          <a:p>
            <a:pPr>
              <a:spcAft>
                <a:spcPts val="600"/>
              </a:spcAft>
            </a:pPr>
            <a:r>
              <a:rPr lang="en-US" sz="1400" dirty="0">
                <a:latin typeface="Arial" panose="020B0604020202020204" pitchFamily="34" charset="0"/>
                <a:cs typeface="Arial" panose="020B0604020202020204" pitchFamily="34" charset="0"/>
              </a:rPr>
              <a:t>Examples of considerations when creating and reviewing your Team Charter : </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Informal communication methods (i.e., scheduling meetings and informal phone calls)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Working hours and work model (i.e., expectations of being present)</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How the team can have fun and celebrate achievements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Leadership styles, leadership updates and equitable access to information</a:t>
            </a:r>
          </a:p>
          <a:p>
            <a:pPr>
              <a:spcAft>
                <a:spcPts val="600"/>
              </a:spcAft>
            </a:pPr>
            <a:endParaRPr lang="en-US" sz="1400" dirty="0">
              <a:latin typeface="Arial" panose="020B0604020202020204" pitchFamily="34" charset="0"/>
              <a:cs typeface="Arial" panose="020B0604020202020204" pitchFamily="34" charset="0"/>
            </a:endParaRPr>
          </a:p>
          <a:p>
            <a:pPr>
              <a:spcAft>
                <a:spcPts val="600"/>
              </a:spcAft>
            </a:pPr>
            <a:r>
              <a:rPr lang="en-US" sz="1400" dirty="0">
                <a:latin typeface="Arial" panose="020B0604020202020204" pitchFamily="34" charset="0"/>
                <a:cs typeface="Arial" panose="020B0604020202020204" pitchFamily="34" charset="0"/>
              </a:rPr>
              <a:t>More information establishing a team charter will be provided to all people managers.</a:t>
            </a:r>
          </a:p>
        </p:txBody>
      </p:sp>
      <p:sp>
        <p:nvSpPr>
          <p:cNvPr id="11" name="Oval 10" descr="A circle marked as Team charter, containing subjects to be discussed while establishing a team charter, overlapping with community norms for some subjects">
            <a:extLst>
              <a:ext uri="{FF2B5EF4-FFF2-40B4-BE49-F238E27FC236}">
                <a16:creationId xmlns:a16="http://schemas.microsoft.com/office/drawing/2014/main" id="{EAD0A152-C62E-4761-ADE3-7F36EDECB88C}"/>
              </a:ext>
            </a:extLst>
          </p:cNvPr>
          <p:cNvSpPr/>
          <p:nvPr/>
        </p:nvSpPr>
        <p:spPr>
          <a:xfrm>
            <a:off x="6080028" y="1830628"/>
            <a:ext cx="3962400" cy="3962400"/>
          </a:xfrm>
          <a:prstGeom prst="ellipse">
            <a:avLst/>
          </a:prstGeom>
          <a:solidFill>
            <a:srgbClr val="FCEED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25260485-4F7D-4488-A88E-C7AC0E82B1B0}"/>
              </a:ext>
            </a:extLst>
          </p:cNvPr>
          <p:cNvSpPr txBox="1"/>
          <p:nvPr/>
        </p:nvSpPr>
        <p:spPr>
          <a:xfrm>
            <a:off x="6890318" y="1988078"/>
            <a:ext cx="1913338" cy="646331"/>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Team </a:t>
            </a:r>
          </a:p>
          <a:p>
            <a:pPr algn="ctr"/>
            <a:r>
              <a:rPr lang="en-US" b="1" i="1" dirty="0">
                <a:latin typeface="Arial" panose="020B0604020202020204" pitchFamily="34" charset="0"/>
                <a:cs typeface="Arial" panose="020B0604020202020204" pitchFamily="34" charset="0"/>
              </a:rPr>
              <a:t>Charter</a:t>
            </a:r>
            <a:endParaRPr lang="en-CA" b="1" i="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DA111ED-732A-45F3-AE49-F4070EB05C81}"/>
              </a:ext>
            </a:extLst>
          </p:cNvPr>
          <p:cNvSpPr txBox="1"/>
          <p:nvPr/>
        </p:nvSpPr>
        <p:spPr>
          <a:xfrm>
            <a:off x="6330537" y="2640158"/>
            <a:ext cx="165797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Communication Styles</a:t>
            </a:r>
            <a:endParaRPr lang="en-CA"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A607016-685E-4175-9346-C99771454555}"/>
              </a:ext>
            </a:extLst>
          </p:cNvPr>
          <p:cNvSpPr txBox="1"/>
          <p:nvPr/>
        </p:nvSpPr>
        <p:spPr>
          <a:xfrm>
            <a:off x="6566060" y="3152001"/>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Leadership Styles</a:t>
            </a:r>
            <a:endParaRPr lang="en-CA" sz="1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449FB96-128A-4906-81B1-FC217156D952}"/>
              </a:ext>
            </a:extLst>
          </p:cNvPr>
          <p:cNvSpPr txBox="1"/>
          <p:nvPr/>
        </p:nvSpPr>
        <p:spPr>
          <a:xfrm>
            <a:off x="5999368" y="3520553"/>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Celebrations</a:t>
            </a:r>
            <a:endParaRPr lang="en-CA" sz="12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EBCC0BA-51F1-4927-AAC6-A02C070359D3}"/>
              </a:ext>
            </a:extLst>
          </p:cNvPr>
          <p:cNvSpPr txBox="1"/>
          <p:nvPr/>
        </p:nvSpPr>
        <p:spPr>
          <a:xfrm>
            <a:off x="6581046" y="3787280"/>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Meetings</a:t>
            </a:r>
            <a:endParaRPr lang="en-CA" sz="12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2E52318-D713-42FD-8888-6E57B1C6E626}"/>
              </a:ext>
            </a:extLst>
          </p:cNvPr>
          <p:cNvSpPr txBox="1"/>
          <p:nvPr/>
        </p:nvSpPr>
        <p:spPr>
          <a:xfrm>
            <a:off x="6136731" y="4111298"/>
            <a:ext cx="165797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Deliverables and Delivery</a:t>
            </a:r>
            <a:endParaRPr lang="en-CA" sz="12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B389386-6D09-4BE9-B976-156F7A6D46D6}"/>
              </a:ext>
            </a:extLst>
          </p:cNvPr>
          <p:cNvSpPr txBox="1"/>
          <p:nvPr/>
        </p:nvSpPr>
        <p:spPr>
          <a:xfrm>
            <a:off x="6611342" y="4618491"/>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Project Planning</a:t>
            </a:r>
            <a:endParaRPr lang="en-CA" sz="12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70C755C-D32F-4A71-8B94-3C7C95F164E2}"/>
              </a:ext>
            </a:extLst>
          </p:cNvPr>
          <p:cNvSpPr txBox="1"/>
          <p:nvPr/>
        </p:nvSpPr>
        <p:spPr>
          <a:xfrm>
            <a:off x="6854255" y="5012546"/>
            <a:ext cx="165797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Calendars and Emailing</a:t>
            </a:r>
            <a:endParaRPr lang="en-CA"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CA12FE9-EE5F-4421-8CE3-1E446D37FF5C}"/>
              </a:ext>
            </a:extLst>
          </p:cNvPr>
          <p:cNvSpPr txBox="1"/>
          <p:nvPr/>
        </p:nvSpPr>
        <p:spPr>
          <a:xfrm>
            <a:off x="8239024" y="2734365"/>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Work Models</a:t>
            </a:r>
            <a:endParaRPr lang="en-CA"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85A7B5A-E0AE-4F7F-BEE1-3D3A495164C6}"/>
              </a:ext>
            </a:extLst>
          </p:cNvPr>
          <p:cNvSpPr txBox="1"/>
          <p:nvPr/>
        </p:nvSpPr>
        <p:spPr>
          <a:xfrm>
            <a:off x="8485373" y="3049032"/>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Operating Hours</a:t>
            </a:r>
            <a:endParaRPr lang="en-CA"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ABDBD21-778A-47E8-A6DF-877914454E7E}"/>
              </a:ext>
            </a:extLst>
          </p:cNvPr>
          <p:cNvSpPr txBox="1"/>
          <p:nvPr/>
        </p:nvSpPr>
        <p:spPr>
          <a:xfrm>
            <a:off x="7988515" y="3377946"/>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Collaboration</a:t>
            </a:r>
            <a:endParaRPr lang="en-CA"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10D54FB-162C-45B4-B348-CF410ADAB59F}"/>
              </a:ext>
            </a:extLst>
          </p:cNvPr>
          <p:cNvSpPr txBox="1"/>
          <p:nvPr/>
        </p:nvSpPr>
        <p:spPr>
          <a:xfrm>
            <a:off x="8434912" y="3695924"/>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Flexible Working</a:t>
            </a:r>
            <a:endParaRPr lang="en-CA" sz="12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C74A267-9D7C-49DB-AD0B-BFC32765C326}"/>
              </a:ext>
            </a:extLst>
          </p:cNvPr>
          <p:cNvSpPr txBox="1"/>
          <p:nvPr/>
        </p:nvSpPr>
        <p:spPr>
          <a:xfrm>
            <a:off x="8036041" y="4090727"/>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Accessibility</a:t>
            </a:r>
            <a:endParaRPr lang="en-CA" sz="12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74C0C59-3C42-4FB6-896F-CD15E54AC154}"/>
              </a:ext>
            </a:extLst>
          </p:cNvPr>
          <p:cNvSpPr txBox="1"/>
          <p:nvPr/>
        </p:nvSpPr>
        <p:spPr>
          <a:xfrm>
            <a:off x="8364308" y="4427255"/>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Storage</a:t>
            </a:r>
            <a:endParaRPr lang="en-CA"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35E10CF-2936-4ACE-877B-AF6B63FEB5A5}"/>
              </a:ext>
            </a:extLst>
          </p:cNvPr>
          <p:cNvSpPr txBox="1"/>
          <p:nvPr/>
        </p:nvSpPr>
        <p:spPr>
          <a:xfrm>
            <a:off x="8125106" y="4743212"/>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Lockers</a:t>
            </a:r>
            <a:endParaRPr lang="en-CA" sz="1200" dirty="0">
              <a:latin typeface="Arial" panose="020B0604020202020204" pitchFamily="34" charset="0"/>
              <a:cs typeface="Arial" panose="020B0604020202020204" pitchFamily="34" charset="0"/>
            </a:endParaRPr>
          </a:p>
        </p:txBody>
      </p:sp>
      <p:sp>
        <p:nvSpPr>
          <p:cNvPr id="12" name="Oval 11" descr="A circle marked as Community norms, containing subjects to be discussed while establishing community norms, overlapping with team charter for some subjects">
            <a:extLst>
              <a:ext uri="{FF2B5EF4-FFF2-40B4-BE49-F238E27FC236}">
                <a16:creationId xmlns:a16="http://schemas.microsoft.com/office/drawing/2014/main" id="{381A6DF4-DEEE-4465-83D3-0C713E5A99A6}"/>
              </a:ext>
            </a:extLst>
          </p:cNvPr>
          <p:cNvSpPr/>
          <p:nvPr/>
        </p:nvSpPr>
        <p:spPr>
          <a:xfrm>
            <a:off x="8034215" y="1830628"/>
            <a:ext cx="3962400" cy="3962400"/>
          </a:xfrm>
          <a:prstGeom prst="ellipse">
            <a:avLst/>
          </a:prstGeom>
          <a:solidFill>
            <a:schemeClr val="accent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19BF262A-36CF-40B6-9C6C-06CA0186C123}"/>
              </a:ext>
            </a:extLst>
          </p:cNvPr>
          <p:cNvSpPr txBox="1"/>
          <p:nvPr/>
        </p:nvSpPr>
        <p:spPr>
          <a:xfrm>
            <a:off x="9272987" y="1988078"/>
            <a:ext cx="1913338" cy="646331"/>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Community Norms</a:t>
            </a:r>
            <a:endParaRPr lang="en-CA" b="1" i="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71F2BA6-CB89-42A9-9218-65D8563798BE}"/>
              </a:ext>
            </a:extLst>
          </p:cNvPr>
          <p:cNvSpPr txBox="1"/>
          <p:nvPr/>
        </p:nvSpPr>
        <p:spPr>
          <a:xfrm>
            <a:off x="9768956" y="2786386"/>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Etiquette</a:t>
            </a:r>
            <a:endParaRPr lang="en-CA" sz="12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D76EFF8-BE53-4B83-BCAB-C1B7377E52B1}"/>
              </a:ext>
            </a:extLst>
          </p:cNvPr>
          <p:cNvSpPr txBox="1"/>
          <p:nvPr/>
        </p:nvSpPr>
        <p:spPr>
          <a:xfrm>
            <a:off x="10493586" y="2970547"/>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Security</a:t>
            </a:r>
            <a:endParaRPr lang="en-CA" sz="1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638DCD9-AC37-4C0D-8608-AD5BCC2447EE}"/>
              </a:ext>
            </a:extLst>
          </p:cNvPr>
          <p:cNvSpPr txBox="1"/>
          <p:nvPr/>
        </p:nvSpPr>
        <p:spPr>
          <a:xfrm>
            <a:off x="9991005" y="3319080"/>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Facilities</a:t>
            </a:r>
            <a:endParaRPr lang="en-CA" sz="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9E72399-25C3-492A-BC25-49AA88081B60}"/>
              </a:ext>
            </a:extLst>
          </p:cNvPr>
          <p:cNvSpPr txBox="1"/>
          <p:nvPr/>
        </p:nvSpPr>
        <p:spPr>
          <a:xfrm>
            <a:off x="10357336" y="3715189"/>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Using Technology</a:t>
            </a:r>
            <a:endParaRPr lang="en-CA" sz="12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3C27BE4-FFB1-4B70-A642-723DDD4C75A1}"/>
              </a:ext>
            </a:extLst>
          </p:cNvPr>
          <p:cNvSpPr txBox="1"/>
          <p:nvPr/>
        </p:nvSpPr>
        <p:spPr>
          <a:xfrm>
            <a:off x="10002143" y="4111298"/>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Booking Tools</a:t>
            </a:r>
            <a:endParaRPr lang="en-CA" sz="12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97BDEF0-6DEE-4C55-B9DC-6F78166D320A}"/>
              </a:ext>
            </a:extLst>
          </p:cNvPr>
          <p:cNvSpPr txBox="1"/>
          <p:nvPr/>
        </p:nvSpPr>
        <p:spPr>
          <a:xfrm>
            <a:off x="10191508" y="4481417"/>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Client Support</a:t>
            </a:r>
            <a:endParaRPr lang="en-CA" sz="12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223F58F-F1AA-49D0-8AF5-736467AB99EB}"/>
              </a:ext>
            </a:extLst>
          </p:cNvPr>
          <p:cNvSpPr txBox="1"/>
          <p:nvPr/>
        </p:nvSpPr>
        <p:spPr>
          <a:xfrm>
            <a:off x="9768956" y="4896070"/>
            <a:ext cx="165797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Support Services</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24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3FA5-7923-4AC0-9E18-224E293A3524}"/>
              </a:ext>
            </a:extLst>
          </p:cNvPr>
          <p:cNvSpPr>
            <a:spLocks noGrp="1"/>
          </p:cNvSpPr>
          <p:nvPr>
            <p:ph type="title"/>
          </p:nvPr>
        </p:nvSpPr>
        <p:spPr/>
        <p:txBody>
          <a:bodyPr/>
          <a:lstStyle/>
          <a:p>
            <a:r>
              <a:rPr lang="en-US" dirty="0"/>
              <a:t>Managing Relationships and Team Dynamics</a:t>
            </a:r>
            <a:endParaRPr lang="en-CA" dirty="0"/>
          </a:p>
        </p:txBody>
      </p:sp>
      <p:sp>
        <p:nvSpPr>
          <p:cNvPr id="9" name="TextBox 8">
            <a:extLst>
              <a:ext uri="{FF2B5EF4-FFF2-40B4-BE49-F238E27FC236}">
                <a16:creationId xmlns:a16="http://schemas.microsoft.com/office/drawing/2014/main" id="{BE4BD334-6CEB-42BF-B918-8A2F2E5D776F}"/>
              </a:ext>
            </a:extLst>
          </p:cNvPr>
          <p:cNvSpPr txBox="1"/>
          <p:nvPr/>
        </p:nvSpPr>
        <p:spPr>
          <a:xfrm>
            <a:off x="722380" y="1454150"/>
            <a:ext cx="10792724" cy="1246495"/>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We understand that one of the biggest concerns teams have with any workplace transformation is the impact to relationships and team dynamics. It is important to acknowledge that working in a shared space and increasing our flexible working arrangements provide new opportunities to foster connections and network with people throughout our organization. </a:t>
            </a:r>
          </a:p>
          <a:p>
            <a:pPr>
              <a:spcAft>
                <a:spcPts val="600"/>
              </a:spcAft>
            </a:pPr>
            <a:r>
              <a:rPr lang="en-US" sz="1400" dirty="0">
                <a:latin typeface="Arial" panose="020B0604020202020204" pitchFamily="34" charset="0"/>
                <a:cs typeface="Arial" panose="020B0604020202020204" pitchFamily="34" charset="0"/>
              </a:rPr>
              <a:t>If you feel that managing the change has impacted your relationships with your team members, here are a few helpful tactics you can use to get back on track: </a:t>
            </a:r>
          </a:p>
        </p:txBody>
      </p:sp>
      <p:grpSp>
        <p:nvGrpSpPr>
          <p:cNvPr id="27" name="Group 26">
            <a:extLst>
              <a:ext uri="{FF2B5EF4-FFF2-40B4-BE49-F238E27FC236}">
                <a16:creationId xmlns:a16="http://schemas.microsoft.com/office/drawing/2014/main" id="{4E11A65A-76A0-4969-BE2D-35E0D93A414B}"/>
              </a:ext>
              <a:ext uri="{C183D7F6-B498-43B3-948B-1728B52AA6E4}">
                <adec:decorative xmlns:adec="http://schemas.microsoft.com/office/drawing/2017/decorative" val="1"/>
              </a:ext>
            </a:extLst>
          </p:cNvPr>
          <p:cNvGrpSpPr/>
          <p:nvPr/>
        </p:nvGrpSpPr>
        <p:grpSpPr>
          <a:xfrm>
            <a:off x="2660419" y="4294964"/>
            <a:ext cx="6366002" cy="1231167"/>
            <a:chOff x="2626543" y="3985180"/>
            <a:chExt cx="6366002" cy="1231167"/>
          </a:xfrm>
        </p:grpSpPr>
        <p:grpSp>
          <p:nvGrpSpPr>
            <p:cNvPr id="13" name="Group 12">
              <a:extLst>
                <a:ext uri="{FF2B5EF4-FFF2-40B4-BE49-F238E27FC236}">
                  <a16:creationId xmlns:a16="http://schemas.microsoft.com/office/drawing/2014/main" id="{BD267F47-C03A-4089-91D2-6C0B10580A8D}"/>
                </a:ext>
              </a:extLst>
            </p:cNvPr>
            <p:cNvGrpSpPr/>
            <p:nvPr/>
          </p:nvGrpSpPr>
          <p:grpSpPr>
            <a:xfrm>
              <a:off x="2626543" y="3985180"/>
              <a:ext cx="1225296" cy="1231167"/>
              <a:chOff x="1468303" y="3985104"/>
              <a:chExt cx="1225296" cy="1231167"/>
            </a:xfrm>
          </p:grpSpPr>
          <p:sp>
            <p:nvSpPr>
              <p:cNvPr id="11" name="Oval 10">
                <a:extLst>
                  <a:ext uri="{FF2B5EF4-FFF2-40B4-BE49-F238E27FC236}">
                    <a16:creationId xmlns:a16="http://schemas.microsoft.com/office/drawing/2014/main" id="{ED3A97B9-786D-4DFB-A128-83C9C66BB3DA}"/>
                  </a:ext>
                </a:extLst>
              </p:cNvPr>
              <p:cNvSpPr/>
              <p:nvPr/>
            </p:nvSpPr>
            <p:spPr>
              <a:xfrm>
                <a:off x="1468303" y="3994148"/>
                <a:ext cx="1222123" cy="122212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Block Arc 11">
                <a:extLst>
                  <a:ext uri="{FF2B5EF4-FFF2-40B4-BE49-F238E27FC236}">
                    <a16:creationId xmlns:a16="http://schemas.microsoft.com/office/drawing/2014/main" id="{8AEBE947-5238-46AE-BA81-5319496B4401}"/>
                  </a:ext>
                </a:extLst>
              </p:cNvPr>
              <p:cNvSpPr/>
              <p:nvPr/>
            </p:nvSpPr>
            <p:spPr>
              <a:xfrm>
                <a:off x="1468303" y="3985104"/>
                <a:ext cx="1225296" cy="1225296"/>
              </a:xfrm>
              <a:prstGeom prst="blockArc">
                <a:avLst>
                  <a:gd name="adj1" fmla="val 10800000"/>
                  <a:gd name="adj2" fmla="val 4926142"/>
                  <a:gd name="adj3" fmla="val 43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14" name="Group 13">
              <a:extLst>
                <a:ext uri="{FF2B5EF4-FFF2-40B4-BE49-F238E27FC236}">
                  <a16:creationId xmlns:a16="http://schemas.microsoft.com/office/drawing/2014/main" id="{9FA4D975-BB4F-4188-9F83-C55314049111}"/>
                </a:ext>
              </a:extLst>
            </p:cNvPr>
            <p:cNvGrpSpPr/>
            <p:nvPr/>
          </p:nvGrpSpPr>
          <p:grpSpPr>
            <a:xfrm rot="8400977">
              <a:off x="3910252" y="3985180"/>
              <a:ext cx="1225296" cy="1231167"/>
              <a:chOff x="1468303" y="3985104"/>
              <a:chExt cx="1225296" cy="1231167"/>
            </a:xfrm>
          </p:grpSpPr>
          <p:sp>
            <p:nvSpPr>
              <p:cNvPr id="15" name="Oval 14">
                <a:extLst>
                  <a:ext uri="{FF2B5EF4-FFF2-40B4-BE49-F238E27FC236}">
                    <a16:creationId xmlns:a16="http://schemas.microsoft.com/office/drawing/2014/main" id="{57106C6C-D489-446B-AB11-00DB1D366CF5}"/>
                  </a:ext>
                </a:extLst>
              </p:cNvPr>
              <p:cNvSpPr/>
              <p:nvPr/>
            </p:nvSpPr>
            <p:spPr>
              <a:xfrm rot="20072620">
                <a:off x="1468304" y="3994148"/>
                <a:ext cx="1222123" cy="122212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Block Arc 15">
                <a:extLst>
                  <a:ext uri="{FF2B5EF4-FFF2-40B4-BE49-F238E27FC236}">
                    <a16:creationId xmlns:a16="http://schemas.microsoft.com/office/drawing/2014/main" id="{0CE3A75A-A855-4417-9023-53729032B486}"/>
                  </a:ext>
                </a:extLst>
              </p:cNvPr>
              <p:cNvSpPr/>
              <p:nvPr/>
            </p:nvSpPr>
            <p:spPr>
              <a:xfrm rot="20072620">
                <a:off x="1468303" y="3985104"/>
                <a:ext cx="1225296" cy="1225296"/>
              </a:xfrm>
              <a:prstGeom prst="blockArc">
                <a:avLst>
                  <a:gd name="adj1" fmla="val 10800000"/>
                  <a:gd name="adj2" fmla="val 4926142"/>
                  <a:gd name="adj3" fmla="val 43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17" name="Group 16">
              <a:extLst>
                <a:ext uri="{FF2B5EF4-FFF2-40B4-BE49-F238E27FC236}">
                  <a16:creationId xmlns:a16="http://schemas.microsoft.com/office/drawing/2014/main" id="{2F6F5F78-E73B-4742-AC0E-5A1D702097FF}"/>
                </a:ext>
              </a:extLst>
            </p:cNvPr>
            <p:cNvGrpSpPr/>
            <p:nvPr/>
          </p:nvGrpSpPr>
          <p:grpSpPr>
            <a:xfrm rot="18928420">
              <a:off x="5193961" y="3985180"/>
              <a:ext cx="1225296" cy="1231167"/>
              <a:chOff x="1468303" y="3985104"/>
              <a:chExt cx="1225296" cy="1231167"/>
            </a:xfrm>
          </p:grpSpPr>
          <p:sp>
            <p:nvSpPr>
              <p:cNvPr id="18" name="Oval 17">
                <a:extLst>
                  <a:ext uri="{FF2B5EF4-FFF2-40B4-BE49-F238E27FC236}">
                    <a16:creationId xmlns:a16="http://schemas.microsoft.com/office/drawing/2014/main" id="{378767D6-2561-4792-A29E-E9E35FC9B0E2}"/>
                  </a:ext>
                </a:extLst>
              </p:cNvPr>
              <p:cNvSpPr/>
              <p:nvPr/>
            </p:nvSpPr>
            <p:spPr>
              <a:xfrm>
                <a:off x="1468303" y="3994148"/>
                <a:ext cx="1222123" cy="122212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Block Arc 18">
                <a:extLst>
                  <a:ext uri="{FF2B5EF4-FFF2-40B4-BE49-F238E27FC236}">
                    <a16:creationId xmlns:a16="http://schemas.microsoft.com/office/drawing/2014/main" id="{20486FEF-FAB4-47E7-9AC0-D522588F6FFF}"/>
                  </a:ext>
                </a:extLst>
              </p:cNvPr>
              <p:cNvSpPr/>
              <p:nvPr/>
            </p:nvSpPr>
            <p:spPr>
              <a:xfrm>
                <a:off x="1468303" y="3985104"/>
                <a:ext cx="1225296" cy="1225296"/>
              </a:xfrm>
              <a:prstGeom prst="blockArc">
                <a:avLst>
                  <a:gd name="adj1" fmla="val 10800000"/>
                  <a:gd name="adj2" fmla="val 4926142"/>
                  <a:gd name="adj3" fmla="val 4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20" name="Group 19">
              <a:extLst>
                <a:ext uri="{FF2B5EF4-FFF2-40B4-BE49-F238E27FC236}">
                  <a16:creationId xmlns:a16="http://schemas.microsoft.com/office/drawing/2014/main" id="{2A7DA754-FE0F-471A-AFF4-2F491B4B55C0}"/>
                </a:ext>
              </a:extLst>
            </p:cNvPr>
            <p:cNvGrpSpPr/>
            <p:nvPr/>
          </p:nvGrpSpPr>
          <p:grpSpPr>
            <a:xfrm rot="10055306">
              <a:off x="6477670" y="3985180"/>
              <a:ext cx="1225296" cy="1231167"/>
              <a:chOff x="1468303" y="3985104"/>
              <a:chExt cx="1225296" cy="1231167"/>
            </a:xfrm>
          </p:grpSpPr>
          <p:sp>
            <p:nvSpPr>
              <p:cNvPr id="21" name="Oval 20">
                <a:extLst>
                  <a:ext uri="{FF2B5EF4-FFF2-40B4-BE49-F238E27FC236}">
                    <a16:creationId xmlns:a16="http://schemas.microsoft.com/office/drawing/2014/main" id="{E689C91F-550B-4D80-9459-5A39D8E4A1FE}"/>
                  </a:ext>
                </a:extLst>
              </p:cNvPr>
              <p:cNvSpPr/>
              <p:nvPr/>
            </p:nvSpPr>
            <p:spPr>
              <a:xfrm>
                <a:off x="1468303" y="3994148"/>
                <a:ext cx="1222123" cy="122212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Block Arc 21">
                <a:extLst>
                  <a:ext uri="{FF2B5EF4-FFF2-40B4-BE49-F238E27FC236}">
                    <a16:creationId xmlns:a16="http://schemas.microsoft.com/office/drawing/2014/main" id="{8B7C86C3-2F1D-4831-BC81-7A2CAF783CB7}"/>
                  </a:ext>
                </a:extLst>
              </p:cNvPr>
              <p:cNvSpPr/>
              <p:nvPr/>
            </p:nvSpPr>
            <p:spPr>
              <a:xfrm>
                <a:off x="1468303" y="3985104"/>
                <a:ext cx="1225296" cy="1225296"/>
              </a:xfrm>
              <a:prstGeom prst="blockArc">
                <a:avLst>
                  <a:gd name="adj1" fmla="val 10800000"/>
                  <a:gd name="adj2" fmla="val 4926142"/>
                  <a:gd name="adj3" fmla="val 43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23" name="Group 22">
              <a:extLst>
                <a:ext uri="{FF2B5EF4-FFF2-40B4-BE49-F238E27FC236}">
                  <a16:creationId xmlns:a16="http://schemas.microsoft.com/office/drawing/2014/main" id="{0CF949AC-D525-4DEE-91BA-7BECA41A025B}"/>
                </a:ext>
              </a:extLst>
            </p:cNvPr>
            <p:cNvGrpSpPr/>
            <p:nvPr/>
          </p:nvGrpSpPr>
          <p:grpSpPr>
            <a:xfrm rot="16200000">
              <a:off x="7764314" y="3985180"/>
              <a:ext cx="1225296" cy="1231167"/>
              <a:chOff x="1468303" y="3985104"/>
              <a:chExt cx="1225296" cy="1231167"/>
            </a:xfrm>
          </p:grpSpPr>
          <p:sp>
            <p:nvSpPr>
              <p:cNvPr id="24" name="Oval 23">
                <a:extLst>
                  <a:ext uri="{FF2B5EF4-FFF2-40B4-BE49-F238E27FC236}">
                    <a16:creationId xmlns:a16="http://schemas.microsoft.com/office/drawing/2014/main" id="{D94728D8-FF6B-4015-BEFE-18584EB52711}"/>
                  </a:ext>
                </a:extLst>
              </p:cNvPr>
              <p:cNvSpPr/>
              <p:nvPr/>
            </p:nvSpPr>
            <p:spPr>
              <a:xfrm>
                <a:off x="1468303" y="3994148"/>
                <a:ext cx="1222123" cy="1222123"/>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Block Arc 24">
                <a:extLst>
                  <a:ext uri="{FF2B5EF4-FFF2-40B4-BE49-F238E27FC236}">
                    <a16:creationId xmlns:a16="http://schemas.microsoft.com/office/drawing/2014/main" id="{67FE67E3-5647-4AA9-B97D-100299F909DE}"/>
                  </a:ext>
                </a:extLst>
              </p:cNvPr>
              <p:cNvSpPr/>
              <p:nvPr/>
            </p:nvSpPr>
            <p:spPr>
              <a:xfrm>
                <a:off x="1468303" y="3985104"/>
                <a:ext cx="1225296" cy="1225296"/>
              </a:xfrm>
              <a:prstGeom prst="blockArc">
                <a:avLst>
                  <a:gd name="adj1" fmla="val 10800000"/>
                  <a:gd name="adj2" fmla="val 4926142"/>
                  <a:gd name="adj3" fmla="val 43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pic>
        <p:nvPicPr>
          <p:cNvPr id="34" name="Graphic 33" descr="Heart">
            <a:extLst>
              <a:ext uri="{FF2B5EF4-FFF2-40B4-BE49-F238E27FC236}">
                <a16:creationId xmlns:a16="http://schemas.microsoft.com/office/drawing/2014/main" id="{D3EDD15A-F927-4B5D-AAD4-6B5E836D61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12731" y="4479176"/>
            <a:ext cx="914400" cy="914400"/>
          </a:xfrm>
          <a:prstGeom prst="rect">
            <a:avLst/>
          </a:prstGeom>
        </p:spPr>
      </p:pic>
      <p:sp>
        <p:nvSpPr>
          <p:cNvPr id="28" name="TextBox 27">
            <a:extLst>
              <a:ext uri="{FF2B5EF4-FFF2-40B4-BE49-F238E27FC236}">
                <a16:creationId xmlns:a16="http://schemas.microsoft.com/office/drawing/2014/main" id="{1670F461-E4AB-4EF8-A638-4BCF32565B2A}"/>
              </a:ext>
            </a:extLst>
          </p:cNvPr>
          <p:cNvSpPr txBox="1"/>
          <p:nvPr/>
        </p:nvSpPr>
        <p:spPr>
          <a:xfrm>
            <a:off x="85478" y="5109298"/>
            <a:ext cx="2580503" cy="1046440"/>
          </a:xfrm>
          <a:prstGeom prst="rect">
            <a:avLst/>
          </a:prstGeom>
          <a:noFill/>
        </p:spPr>
        <p:txBody>
          <a:bodyPr wrap="square" rtlCol="0">
            <a:spAutoFit/>
          </a:bodyPr>
          <a:lstStyle/>
          <a:p>
            <a:pPr algn="r"/>
            <a:r>
              <a:rPr lang="en-US" sz="1400" dirty="0">
                <a:solidFill>
                  <a:schemeClr val="accent1">
                    <a:lumMod val="75000"/>
                  </a:schemeClr>
                </a:solidFill>
                <a:latin typeface="Arial" panose="020B0604020202020204" pitchFamily="34" charset="0"/>
                <a:cs typeface="Arial" panose="020B0604020202020204" pitchFamily="34" charset="0"/>
              </a:rPr>
              <a:t>Build Trust</a:t>
            </a:r>
          </a:p>
          <a:p>
            <a:pPr algn="r"/>
            <a:r>
              <a:rPr lang="en-US" sz="1200" i="1" dirty="0">
                <a:latin typeface="Arial" panose="020B0604020202020204" pitchFamily="34" charset="0"/>
                <a:cs typeface="Arial" panose="020B0604020202020204" pitchFamily="34" charset="0"/>
              </a:rPr>
              <a:t>Create open communication channels, address issues openly and proactively, and don’t place blame/isolate team members.</a:t>
            </a:r>
            <a:endParaRPr lang="en-CA" sz="1200" i="1" dirty="0">
              <a:latin typeface="Arial" panose="020B0604020202020204" pitchFamily="34" charset="0"/>
              <a:cs typeface="Arial" panose="020B0604020202020204" pitchFamily="34" charset="0"/>
            </a:endParaRPr>
          </a:p>
        </p:txBody>
      </p:sp>
      <p:pic>
        <p:nvPicPr>
          <p:cNvPr id="36" name="Graphic 35" descr="Puzzle">
            <a:extLst>
              <a:ext uri="{FF2B5EF4-FFF2-40B4-BE49-F238E27FC236}">
                <a16:creationId xmlns:a16="http://schemas.microsoft.com/office/drawing/2014/main" id="{717B492B-483D-42C3-B33C-2B4BE304D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3129" y="4477098"/>
            <a:ext cx="914400" cy="914400"/>
          </a:xfrm>
          <a:prstGeom prst="rect">
            <a:avLst/>
          </a:prstGeom>
        </p:spPr>
      </p:pic>
      <p:sp>
        <p:nvSpPr>
          <p:cNvPr id="29" name="TextBox 28">
            <a:extLst>
              <a:ext uri="{FF2B5EF4-FFF2-40B4-BE49-F238E27FC236}">
                <a16:creationId xmlns:a16="http://schemas.microsoft.com/office/drawing/2014/main" id="{3B381E67-6329-4714-B93C-7070435E90B1}"/>
              </a:ext>
            </a:extLst>
          </p:cNvPr>
          <p:cNvSpPr txBox="1"/>
          <p:nvPr/>
        </p:nvSpPr>
        <p:spPr>
          <a:xfrm>
            <a:off x="1842841" y="3169984"/>
            <a:ext cx="2859654" cy="1046440"/>
          </a:xfrm>
          <a:prstGeom prst="rect">
            <a:avLst/>
          </a:prstGeom>
          <a:noFill/>
        </p:spPr>
        <p:txBody>
          <a:bodyPr wrap="square" rtlCol="0">
            <a:spAutoFit/>
          </a:bodyPr>
          <a:lstStyle/>
          <a:p>
            <a:pPr algn="r"/>
            <a:r>
              <a:rPr lang="en-US" sz="1400" dirty="0">
                <a:solidFill>
                  <a:schemeClr val="accent2">
                    <a:lumMod val="75000"/>
                  </a:schemeClr>
                </a:solidFill>
                <a:latin typeface="Arial" panose="020B0604020202020204" pitchFamily="34" charset="0"/>
                <a:cs typeface="Arial" panose="020B0604020202020204" pitchFamily="34" charset="0"/>
              </a:rPr>
              <a:t>Be Spontaneous</a:t>
            </a:r>
          </a:p>
          <a:p>
            <a:pPr algn="r"/>
            <a:r>
              <a:rPr lang="en-US" sz="1200" i="1" dirty="0">
                <a:latin typeface="Arial" panose="020B0604020202020204" pitchFamily="34" charset="0"/>
                <a:cs typeface="Arial" panose="020B0604020202020204" pitchFamily="34" charset="0"/>
              </a:rPr>
              <a:t>Allow for employees to have conversations not about work. Set aside time at the beginning of meetings for employees to make connections.</a:t>
            </a:r>
            <a:endParaRPr lang="en-CA" sz="1200" i="1" dirty="0">
              <a:latin typeface="Arial" panose="020B0604020202020204" pitchFamily="34" charset="0"/>
              <a:cs typeface="Arial" panose="020B0604020202020204" pitchFamily="34" charset="0"/>
            </a:endParaRPr>
          </a:p>
        </p:txBody>
      </p:sp>
      <p:pic>
        <p:nvPicPr>
          <p:cNvPr id="38" name="Graphic 37" descr="Presentation with checklist">
            <a:extLst>
              <a:ext uri="{FF2B5EF4-FFF2-40B4-BE49-F238E27FC236}">
                <a16:creationId xmlns:a16="http://schemas.microsoft.com/office/drawing/2014/main" id="{C14241AA-D725-4489-9190-C4BC4F9627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555" y="4482329"/>
            <a:ext cx="914400" cy="914400"/>
          </a:xfrm>
          <a:prstGeom prst="rect">
            <a:avLst/>
          </a:prstGeom>
        </p:spPr>
      </p:pic>
      <p:sp>
        <p:nvSpPr>
          <p:cNvPr id="30" name="TextBox 29">
            <a:extLst>
              <a:ext uri="{FF2B5EF4-FFF2-40B4-BE49-F238E27FC236}">
                <a16:creationId xmlns:a16="http://schemas.microsoft.com/office/drawing/2014/main" id="{D030B489-30B1-483C-B783-A678E74F983C}"/>
              </a:ext>
            </a:extLst>
          </p:cNvPr>
          <p:cNvSpPr txBox="1"/>
          <p:nvPr/>
        </p:nvSpPr>
        <p:spPr>
          <a:xfrm>
            <a:off x="5098836" y="5555154"/>
            <a:ext cx="2890666" cy="861774"/>
          </a:xfrm>
          <a:prstGeom prst="rect">
            <a:avLst/>
          </a:prstGeom>
          <a:noFill/>
        </p:spPr>
        <p:txBody>
          <a:bodyPr wrap="square" rtlCol="0">
            <a:spAutoFit/>
          </a:bodyPr>
          <a:lstStyle/>
          <a:p>
            <a:r>
              <a:rPr lang="en-US" sz="1400" dirty="0">
                <a:solidFill>
                  <a:schemeClr val="accent4"/>
                </a:solidFill>
                <a:latin typeface="Arial" panose="020B0604020202020204" pitchFamily="34" charset="0"/>
                <a:cs typeface="Arial" panose="020B0604020202020204" pitchFamily="34" charset="0"/>
              </a:rPr>
              <a:t>Set Expectations</a:t>
            </a:r>
          </a:p>
          <a:p>
            <a:r>
              <a:rPr lang="en-US" sz="1200" i="1" dirty="0">
                <a:latin typeface="Arial" panose="020B0604020202020204" pitchFamily="34" charset="0"/>
                <a:cs typeface="Arial" panose="020B0604020202020204" pitchFamily="34" charset="0"/>
              </a:rPr>
              <a:t>Make sure you have established ground rules (Team Charters) through a team collaboration (even new members)</a:t>
            </a:r>
            <a:endParaRPr lang="en-CA" sz="1200" i="1" dirty="0">
              <a:latin typeface="Arial" panose="020B0604020202020204" pitchFamily="34" charset="0"/>
              <a:cs typeface="Arial" panose="020B0604020202020204" pitchFamily="34" charset="0"/>
            </a:endParaRPr>
          </a:p>
        </p:txBody>
      </p:sp>
      <p:pic>
        <p:nvPicPr>
          <p:cNvPr id="42" name="Graphic 41" descr="Meeting">
            <a:extLst>
              <a:ext uri="{FF2B5EF4-FFF2-40B4-BE49-F238E27FC236}">
                <a16:creationId xmlns:a16="http://schemas.microsoft.com/office/drawing/2014/main" id="{444E441B-1969-42A6-8AEC-DFA326981A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77469" y="4444786"/>
            <a:ext cx="914400" cy="914400"/>
          </a:xfrm>
          <a:prstGeom prst="rect">
            <a:avLst/>
          </a:prstGeom>
        </p:spPr>
      </p:pic>
      <p:sp>
        <p:nvSpPr>
          <p:cNvPr id="31" name="TextBox 30">
            <a:extLst>
              <a:ext uri="{FF2B5EF4-FFF2-40B4-BE49-F238E27FC236}">
                <a16:creationId xmlns:a16="http://schemas.microsoft.com/office/drawing/2014/main" id="{8572DA54-1F95-4770-8B3A-FEDAD7902F1E}"/>
              </a:ext>
            </a:extLst>
          </p:cNvPr>
          <p:cNvSpPr txBox="1"/>
          <p:nvPr/>
        </p:nvSpPr>
        <p:spPr>
          <a:xfrm>
            <a:off x="7244358" y="3295074"/>
            <a:ext cx="2859654" cy="861774"/>
          </a:xfrm>
          <a:prstGeom prst="rect">
            <a:avLst/>
          </a:prstGeom>
          <a:noFill/>
        </p:spPr>
        <p:txBody>
          <a:bodyPr wrap="square" rtlCol="0">
            <a:spAutoFit/>
          </a:bodyPr>
          <a:lstStyle/>
          <a:p>
            <a:r>
              <a:rPr lang="en-US" sz="1400" dirty="0">
                <a:solidFill>
                  <a:schemeClr val="accent5"/>
                </a:solidFill>
                <a:latin typeface="Arial" panose="020B0604020202020204" pitchFamily="34" charset="0"/>
                <a:cs typeface="Arial" panose="020B0604020202020204" pitchFamily="34" charset="0"/>
              </a:rPr>
              <a:t>Include Everyone</a:t>
            </a:r>
          </a:p>
          <a:p>
            <a:r>
              <a:rPr lang="en-US" sz="1200" i="1" dirty="0">
                <a:latin typeface="Arial" panose="020B0604020202020204" pitchFamily="34" charset="0"/>
                <a:cs typeface="Arial" panose="020B0604020202020204" pitchFamily="34" charset="0"/>
              </a:rPr>
              <a:t>Encourage feedback and contributions from all team members. Celebrate the small successes of all employees.</a:t>
            </a:r>
            <a:endParaRPr lang="en-CA" sz="1200" i="1" dirty="0">
              <a:latin typeface="Arial" panose="020B0604020202020204" pitchFamily="34" charset="0"/>
              <a:cs typeface="Arial" panose="020B0604020202020204" pitchFamily="34" charset="0"/>
            </a:endParaRPr>
          </a:p>
        </p:txBody>
      </p:sp>
      <p:pic>
        <p:nvPicPr>
          <p:cNvPr id="40" name="Graphic 39" descr="Ear">
            <a:extLst>
              <a:ext uri="{FF2B5EF4-FFF2-40B4-BE49-F238E27FC236}">
                <a16:creationId xmlns:a16="http://schemas.microsoft.com/office/drawing/2014/main" id="{85BDAD56-0686-40E4-9B94-9AB6F19787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74568" y="4457683"/>
            <a:ext cx="914400" cy="914400"/>
          </a:xfrm>
          <a:prstGeom prst="rect">
            <a:avLst/>
          </a:prstGeom>
        </p:spPr>
      </p:pic>
      <p:sp>
        <p:nvSpPr>
          <p:cNvPr id="32" name="TextBox 31">
            <a:extLst>
              <a:ext uri="{FF2B5EF4-FFF2-40B4-BE49-F238E27FC236}">
                <a16:creationId xmlns:a16="http://schemas.microsoft.com/office/drawing/2014/main" id="{A211F9C2-CE9B-4243-9C8A-06777D3BBFAA}"/>
              </a:ext>
            </a:extLst>
          </p:cNvPr>
          <p:cNvSpPr txBox="1"/>
          <p:nvPr/>
        </p:nvSpPr>
        <p:spPr>
          <a:xfrm>
            <a:off x="9139522" y="5109298"/>
            <a:ext cx="2859654" cy="1046440"/>
          </a:xfrm>
          <a:prstGeom prst="rect">
            <a:avLst/>
          </a:prstGeom>
          <a:noFill/>
        </p:spPr>
        <p:txBody>
          <a:bodyPr wrap="square" rtlCol="0">
            <a:spAutoFit/>
          </a:bodyPr>
          <a:lstStyle/>
          <a:p>
            <a:r>
              <a:rPr lang="en-US" sz="1400" dirty="0">
                <a:solidFill>
                  <a:schemeClr val="accent3"/>
                </a:solidFill>
                <a:latin typeface="Arial" panose="020B0604020202020204" pitchFamily="34" charset="0"/>
                <a:cs typeface="Arial" panose="020B0604020202020204" pitchFamily="34" charset="0"/>
              </a:rPr>
              <a:t>Reassure Others</a:t>
            </a:r>
          </a:p>
          <a:p>
            <a:r>
              <a:rPr lang="en-US" sz="1200" i="1" dirty="0">
                <a:latin typeface="Arial" panose="020B0604020202020204" pitchFamily="34" charset="0"/>
                <a:cs typeface="Arial" panose="020B0604020202020204" pitchFamily="34" charset="0"/>
              </a:rPr>
              <a:t>Share what you know and be candid about what you don’t know to avoid team members believing that you are withholding information. </a:t>
            </a:r>
            <a:endParaRPr lang="en-CA"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10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B83A-8825-46D6-AAD4-A3DE1C50FC00}"/>
              </a:ext>
            </a:extLst>
          </p:cNvPr>
          <p:cNvSpPr>
            <a:spLocks noGrp="1"/>
          </p:cNvSpPr>
          <p:nvPr>
            <p:ph type="title"/>
          </p:nvPr>
        </p:nvSpPr>
        <p:spPr/>
        <p:txBody>
          <a:bodyPr/>
          <a:lstStyle/>
          <a:p>
            <a:r>
              <a:rPr lang="en-US" dirty="0"/>
              <a:t>Dealing with Questions and Feedback</a:t>
            </a:r>
            <a:endParaRPr lang="en-CA" dirty="0"/>
          </a:p>
        </p:txBody>
      </p:sp>
      <p:sp>
        <p:nvSpPr>
          <p:cNvPr id="12" name="TextBox 11">
            <a:extLst>
              <a:ext uri="{FF2B5EF4-FFF2-40B4-BE49-F238E27FC236}">
                <a16:creationId xmlns:a16="http://schemas.microsoft.com/office/drawing/2014/main" id="{AC41DBEE-C577-4C24-98B0-6A9FFA38BECA}"/>
              </a:ext>
            </a:extLst>
          </p:cNvPr>
          <p:cNvSpPr txBox="1"/>
          <p:nvPr/>
        </p:nvSpPr>
        <p:spPr>
          <a:xfrm>
            <a:off x="722380" y="1454150"/>
            <a:ext cx="10792724" cy="784830"/>
          </a:xfrm>
          <a:prstGeom prst="rect">
            <a:avLst/>
          </a:prstGeom>
          <a:noFill/>
        </p:spPr>
        <p:txBody>
          <a:bodyPr wrap="square" rtlCol="0">
            <a:spAutoFit/>
          </a:bodyPr>
          <a:lstStyle/>
          <a:p>
            <a:pPr>
              <a:spcAft>
                <a:spcPts val="600"/>
              </a:spcAft>
            </a:pPr>
            <a:r>
              <a:rPr lang="en-US" sz="1500" dirty="0">
                <a:latin typeface="Arial" panose="020B0604020202020204" pitchFamily="34" charset="0"/>
                <a:cs typeface="Arial" panose="020B0604020202020204" pitchFamily="34" charset="0"/>
              </a:rPr>
              <a:t>As a people manager you will have to answer questions from your team—this is inevitable and important. Some questions will be simple to answer, while others will be complex, difficult or both. Ultimately, it will be important for you to understand at a minimum the how, where, and who of the Workplace transformation project.</a:t>
            </a:r>
          </a:p>
        </p:txBody>
      </p:sp>
      <p:sp>
        <p:nvSpPr>
          <p:cNvPr id="8" name="TextBox 7">
            <a:extLst>
              <a:ext uri="{FF2B5EF4-FFF2-40B4-BE49-F238E27FC236}">
                <a16:creationId xmlns:a16="http://schemas.microsoft.com/office/drawing/2014/main" id="{9D1FF5AA-ED46-436B-B06A-3D556B0DD92C}"/>
              </a:ext>
            </a:extLst>
          </p:cNvPr>
          <p:cNvSpPr txBox="1"/>
          <p:nvPr/>
        </p:nvSpPr>
        <p:spPr>
          <a:xfrm>
            <a:off x="722380" y="2430470"/>
            <a:ext cx="5394658" cy="369332"/>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How should I respond to this question? </a:t>
            </a:r>
            <a:endParaRPr lang="en-CA" b="1" i="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E0FB11B-4602-49C8-88CB-18369299CD6F}"/>
              </a:ext>
            </a:extLst>
          </p:cNvPr>
          <p:cNvSpPr txBox="1"/>
          <p:nvPr/>
        </p:nvSpPr>
        <p:spPr>
          <a:xfrm>
            <a:off x="537247" y="2680252"/>
            <a:ext cx="1049648" cy="1569660"/>
          </a:xfrm>
          <a:prstGeom prst="rect">
            <a:avLst/>
          </a:prstGeom>
          <a:noFill/>
        </p:spPr>
        <p:txBody>
          <a:bodyPr wrap="square" rtlCol="0">
            <a:spAutoFit/>
          </a:bodyPr>
          <a:lstStyle/>
          <a:p>
            <a:r>
              <a:rPr lang="en-US" sz="9600" dirty="0">
                <a:solidFill>
                  <a:schemeClr val="accent1"/>
                </a:solidFill>
                <a:latin typeface="Arial" panose="020B0604020202020204" pitchFamily="34" charset="0"/>
                <a:cs typeface="Arial" panose="020B0604020202020204" pitchFamily="34" charset="0"/>
              </a:rPr>
              <a:t>C</a:t>
            </a:r>
            <a:endParaRPr lang="en-CA" sz="9600" dirty="0">
              <a:solidFill>
                <a:schemeClr val="accent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82CD0F2-E820-445D-8540-87D1CA0D26E4}"/>
              </a:ext>
            </a:extLst>
          </p:cNvPr>
          <p:cNvSpPr txBox="1"/>
          <p:nvPr/>
        </p:nvSpPr>
        <p:spPr>
          <a:xfrm>
            <a:off x="1522192" y="2926473"/>
            <a:ext cx="2167524" cy="954107"/>
          </a:xfrm>
          <a:prstGeom prst="rect">
            <a:avLst/>
          </a:prstGeom>
          <a:noFill/>
        </p:spPr>
        <p:txBody>
          <a:bodyPr wrap="square" rtlCol="0">
            <a:spAutoFit/>
          </a:bodyPr>
          <a:lstStyle/>
          <a:p>
            <a:pPr>
              <a:spcAft>
                <a:spcPts val="600"/>
              </a:spcAft>
            </a:pPr>
            <a:r>
              <a:rPr lang="en-US" sz="1400" b="1" dirty="0">
                <a:solidFill>
                  <a:schemeClr val="accent1"/>
                </a:solidFill>
                <a:latin typeface="Arial" panose="020B0604020202020204" pitchFamily="34" charset="0"/>
                <a:cs typeface="Arial" panose="020B0604020202020204" pitchFamily="34" charset="0"/>
              </a:rPr>
              <a:t>Concern: </a:t>
            </a:r>
            <a:r>
              <a:rPr lang="en-US" sz="1400" dirty="0">
                <a:latin typeface="Arial" panose="020B0604020202020204" pitchFamily="34" charset="0"/>
                <a:cs typeface="Arial" panose="020B0604020202020204" pitchFamily="34" charset="0"/>
              </a:rPr>
              <a:t>demonstrate that you understand the reality of the situation and have empathy. </a:t>
            </a:r>
          </a:p>
        </p:txBody>
      </p:sp>
      <p:sp>
        <p:nvSpPr>
          <p:cNvPr id="14" name="TextBox 13">
            <a:extLst>
              <a:ext uri="{FF2B5EF4-FFF2-40B4-BE49-F238E27FC236}">
                <a16:creationId xmlns:a16="http://schemas.microsoft.com/office/drawing/2014/main" id="{52530FE9-E786-42DC-9C24-7E75797DD08D}"/>
              </a:ext>
            </a:extLst>
          </p:cNvPr>
          <p:cNvSpPr txBox="1"/>
          <p:nvPr/>
        </p:nvSpPr>
        <p:spPr>
          <a:xfrm>
            <a:off x="3353232" y="2680252"/>
            <a:ext cx="1049648" cy="1569660"/>
          </a:xfrm>
          <a:prstGeom prst="rect">
            <a:avLst/>
          </a:prstGeom>
          <a:noFill/>
        </p:spPr>
        <p:txBody>
          <a:bodyPr wrap="square" rtlCol="0">
            <a:spAutoFit/>
          </a:bodyPr>
          <a:lstStyle/>
          <a:p>
            <a:r>
              <a:rPr lang="en-US" sz="9600" dirty="0">
                <a:solidFill>
                  <a:schemeClr val="accent4"/>
                </a:solidFill>
                <a:latin typeface="Arial" panose="020B0604020202020204" pitchFamily="34" charset="0"/>
                <a:cs typeface="Arial" panose="020B0604020202020204" pitchFamily="34" charset="0"/>
              </a:rPr>
              <a:t>A</a:t>
            </a:r>
            <a:endParaRPr lang="en-CA" sz="9600" dirty="0">
              <a:solidFill>
                <a:schemeClr val="accent4"/>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A4FFCD-1CF0-4E9F-B5C6-9093519588EE}"/>
              </a:ext>
            </a:extLst>
          </p:cNvPr>
          <p:cNvSpPr txBox="1"/>
          <p:nvPr/>
        </p:nvSpPr>
        <p:spPr>
          <a:xfrm>
            <a:off x="4338177" y="2926473"/>
            <a:ext cx="2167524" cy="954107"/>
          </a:xfrm>
          <a:prstGeom prst="rect">
            <a:avLst/>
          </a:prstGeom>
          <a:noFill/>
        </p:spPr>
        <p:txBody>
          <a:bodyPr wrap="square" rtlCol="0">
            <a:spAutoFit/>
          </a:bodyPr>
          <a:lstStyle/>
          <a:p>
            <a:pPr>
              <a:spcAft>
                <a:spcPts val="600"/>
              </a:spcAft>
            </a:pPr>
            <a:r>
              <a:rPr lang="en-US" sz="1400" b="1" dirty="0">
                <a:solidFill>
                  <a:schemeClr val="accent4"/>
                </a:solidFill>
                <a:latin typeface="Arial" panose="020B0604020202020204" pitchFamily="34" charset="0"/>
                <a:cs typeface="Arial" panose="020B0604020202020204" pitchFamily="34" charset="0"/>
              </a:rPr>
              <a:t>Action: </a:t>
            </a:r>
            <a:r>
              <a:rPr lang="en-US" sz="1400" dirty="0">
                <a:latin typeface="Arial" panose="020B0604020202020204" pitchFamily="34" charset="0"/>
                <a:cs typeface="Arial" panose="020B0604020202020204" pitchFamily="34" charset="0"/>
              </a:rPr>
              <a:t>highlight your plan and steps you are taking to address the issue.</a:t>
            </a:r>
          </a:p>
        </p:txBody>
      </p:sp>
      <p:sp>
        <p:nvSpPr>
          <p:cNvPr id="15" name="TextBox 14">
            <a:extLst>
              <a:ext uri="{FF2B5EF4-FFF2-40B4-BE49-F238E27FC236}">
                <a16:creationId xmlns:a16="http://schemas.microsoft.com/office/drawing/2014/main" id="{3BC63AE7-E8B2-4592-A83E-2B2643D57447}"/>
              </a:ext>
            </a:extLst>
          </p:cNvPr>
          <p:cNvSpPr txBox="1"/>
          <p:nvPr/>
        </p:nvSpPr>
        <p:spPr>
          <a:xfrm>
            <a:off x="6181917" y="2680252"/>
            <a:ext cx="1049648" cy="1569660"/>
          </a:xfrm>
          <a:prstGeom prst="rect">
            <a:avLst/>
          </a:prstGeom>
          <a:noFill/>
        </p:spPr>
        <p:txBody>
          <a:bodyPr wrap="square" rtlCol="0">
            <a:spAutoFit/>
          </a:bodyPr>
          <a:lstStyle/>
          <a:p>
            <a:r>
              <a:rPr lang="en-US" sz="9600" dirty="0">
                <a:solidFill>
                  <a:schemeClr val="accent3"/>
                </a:solidFill>
                <a:latin typeface="Arial" panose="020B0604020202020204" pitchFamily="34" charset="0"/>
                <a:cs typeface="Arial" panose="020B0604020202020204" pitchFamily="34" charset="0"/>
              </a:rPr>
              <a:t>P</a:t>
            </a:r>
            <a:endParaRPr lang="en-CA" sz="9600" dirty="0">
              <a:solidFill>
                <a:schemeClr val="accent3"/>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3A2139-DC85-4F38-B8D2-20F1635C8255}"/>
              </a:ext>
            </a:extLst>
          </p:cNvPr>
          <p:cNvSpPr txBox="1"/>
          <p:nvPr/>
        </p:nvSpPr>
        <p:spPr>
          <a:xfrm>
            <a:off x="7166862" y="2926473"/>
            <a:ext cx="2167524" cy="954107"/>
          </a:xfrm>
          <a:prstGeom prst="rect">
            <a:avLst/>
          </a:prstGeom>
          <a:noFill/>
        </p:spPr>
        <p:txBody>
          <a:bodyPr wrap="square" rtlCol="0">
            <a:spAutoFit/>
          </a:bodyPr>
          <a:lstStyle/>
          <a:p>
            <a:pPr>
              <a:spcAft>
                <a:spcPts val="600"/>
              </a:spcAft>
            </a:pPr>
            <a:r>
              <a:rPr lang="en-US" sz="1400" b="1" dirty="0">
                <a:solidFill>
                  <a:schemeClr val="accent3"/>
                </a:solidFill>
                <a:latin typeface="Arial" panose="020B0604020202020204" pitchFamily="34" charset="0"/>
                <a:cs typeface="Arial" panose="020B0604020202020204" pitchFamily="34" charset="0"/>
              </a:rPr>
              <a:t>Perspective: </a:t>
            </a:r>
            <a:r>
              <a:rPr lang="en-US" sz="1400" dirty="0">
                <a:latin typeface="Arial" panose="020B0604020202020204" pitchFamily="34" charset="0"/>
                <a:cs typeface="Arial" panose="020B0604020202020204" pitchFamily="34" charset="0"/>
              </a:rPr>
              <a:t>ensure the situation is viewed in the context of the ‘bigger picture.’</a:t>
            </a:r>
          </a:p>
        </p:txBody>
      </p:sp>
      <p:sp>
        <p:nvSpPr>
          <p:cNvPr id="41" name="TextBox 40">
            <a:extLst>
              <a:ext uri="{FF2B5EF4-FFF2-40B4-BE49-F238E27FC236}">
                <a16:creationId xmlns:a16="http://schemas.microsoft.com/office/drawing/2014/main" id="{10D0B149-CFB7-41B4-B9B3-D5DF589E5DE3}"/>
              </a:ext>
            </a:extLst>
          </p:cNvPr>
          <p:cNvSpPr txBox="1"/>
          <p:nvPr/>
        </p:nvSpPr>
        <p:spPr>
          <a:xfrm>
            <a:off x="9198058" y="2680252"/>
            <a:ext cx="1049648" cy="1569660"/>
          </a:xfrm>
          <a:prstGeom prst="rect">
            <a:avLst/>
          </a:prstGeom>
          <a:noFill/>
        </p:spPr>
        <p:txBody>
          <a:bodyPr wrap="square" rtlCol="0">
            <a:spAutoFit/>
          </a:bodyPr>
          <a:lstStyle/>
          <a:p>
            <a:r>
              <a:rPr lang="en-US" sz="9600" dirty="0">
                <a:solidFill>
                  <a:schemeClr val="accent5"/>
                </a:solidFill>
                <a:latin typeface="Arial" panose="020B0604020202020204" pitchFamily="34" charset="0"/>
                <a:cs typeface="Arial" panose="020B0604020202020204" pitchFamily="34" charset="0"/>
              </a:rPr>
              <a:t>S</a:t>
            </a:r>
            <a:endParaRPr lang="en-CA" sz="9600" dirty="0">
              <a:solidFill>
                <a:schemeClr val="accent5"/>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95DAD8A-E81E-4E01-A449-4C42172582EB}"/>
              </a:ext>
            </a:extLst>
          </p:cNvPr>
          <p:cNvSpPr txBox="1"/>
          <p:nvPr/>
        </p:nvSpPr>
        <p:spPr>
          <a:xfrm>
            <a:off x="10183003" y="2926473"/>
            <a:ext cx="1831197" cy="954107"/>
          </a:xfrm>
          <a:prstGeom prst="rect">
            <a:avLst/>
          </a:prstGeom>
          <a:noFill/>
        </p:spPr>
        <p:txBody>
          <a:bodyPr wrap="square" rtlCol="0">
            <a:spAutoFit/>
          </a:bodyPr>
          <a:lstStyle/>
          <a:p>
            <a:pPr>
              <a:spcAft>
                <a:spcPts val="600"/>
              </a:spcAft>
            </a:pPr>
            <a:r>
              <a:rPr lang="en-US" sz="1400" b="1" dirty="0">
                <a:solidFill>
                  <a:schemeClr val="accent5"/>
                </a:solidFill>
                <a:latin typeface="Arial" panose="020B0604020202020204" pitchFamily="34" charset="0"/>
                <a:cs typeface="Arial" panose="020B0604020202020204" pitchFamily="34" charset="0"/>
              </a:rPr>
              <a:t>Share: </a:t>
            </a:r>
            <a:r>
              <a:rPr lang="en-US" sz="1400" dirty="0">
                <a:latin typeface="Arial" panose="020B0604020202020204" pitchFamily="34" charset="0"/>
                <a:cs typeface="Arial" panose="020B0604020202020204" pitchFamily="34" charset="0"/>
              </a:rPr>
              <a:t>only share information that has been provided and factual.</a:t>
            </a:r>
          </a:p>
        </p:txBody>
      </p:sp>
      <p:sp>
        <p:nvSpPr>
          <p:cNvPr id="9" name="TextBox 8">
            <a:extLst>
              <a:ext uri="{FF2B5EF4-FFF2-40B4-BE49-F238E27FC236}">
                <a16:creationId xmlns:a16="http://schemas.microsoft.com/office/drawing/2014/main" id="{171845D5-D16E-42B5-9B36-42DAA5C8B81E}"/>
              </a:ext>
            </a:extLst>
          </p:cNvPr>
          <p:cNvSpPr txBox="1"/>
          <p:nvPr/>
        </p:nvSpPr>
        <p:spPr>
          <a:xfrm>
            <a:off x="722380" y="4139684"/>
            <a:ext cx="5394658" cy="369332"/>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Where can I find the answer to this question?</a:t>
            </a:r>
            <a:endParaRPr lang="en-CA" b="1" i="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081DBA3-1397-449F-B13A-48F322364477}"/>
              </a:ext>
            </a:extLst>
          </p:cNvPr>
          <p:cNvSpPr txBox="1"/>
          <p:nvPr/>
        </p:nvSpPr>
        <p:spPr>
          <a:xfrm>
            <a:off x="1626999" y="4576875"/>
            <a:ext cx="2589401"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MS Teams Channel,</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Project Website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Newsletters</a:t>
            </a:r>
          </a:p>
        </p:txBody>
      </p:sp>
      <p:sp>
        <p:nvSpPr>
          <p:cNvPr id="28" name="TextBox 27">
            <a:extLst>
              <a:ext uri="{FF2B5EF4-FFF2-40B4-BE49-F238E27FC236}">
                <a16:creationId xmlns:a16="http://schemas.microsoft.com/office/drawing/2014/main" id="{3CE37721-8671-4692-BE89-025654F48BE3}"/>
              </a:ext>
            </a:extLst>
          </p:cNvPr>
          <p:cNvSpPr txBox="1"/>
          <p:nvPr/>
        </p:nvSpPr>
        <p:spPr>
          <a:xfrm>
            <a:off x="4768261" y="4576875"/>
            <a:ext cx="206271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GCpedia</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GCdocs</a:t>
            </a:r>
            <a:r>
              <a:rPr lang="en-US"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GCwiki</a:t>
            </a:r>
            <a:endParaRPr lang="en-US" sz="1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B87512D-A26C-45B9-97EE-EB248C857213}"/>
              </a:ext>
            </a:extLst>
          </p:cNvPr>
          <p:cNvSpPr txBox="1"/>
          <p:nvPr/>
        </p:nvSpPr>
        <p:spPr>
          <a:xfrm>
            <a:off x="1626999" y="5484509"/>
            <a:ext cx="2352322"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Integrated Project Team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Enabling Sectors</a:t>
            </a:r>
          </a:p>
        </p:txBody>
      </p:sp>
      <p:sp>
        <p:nvSpPr>
          <p:cNvPr id="29" name="TextBox 28">
            <a:extLst>
              <a:ext uri="{FF2B5EF4-FFF2-40B4-BE49-F238E27FC236}">
                <a16:creationId xmlns:a16="http://schemas.microsoft.com/office/drawing/2014/main" id="{57A87085-1224-4757-8543-697506C16F57}"/>
              </a:ext>
            </a:extLst>
          </p:cNvPr>
          <p:cNvSpPr txBox="1"/>
          <p:nvPr/>
        </p:nvSpPr>
        <p:spPr>
          <a:xfrm>
            <a:off x="4768260" y="5484509"/>
            <a:ext cx="2217891"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Engagement Activities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Management Network Meetings</a:t>
            </a:r>
          </a:p>
        </p:txBody>
      </p:sp>
      <p:sp>
        <p:nvSpPr>
          <p:cNvPr id="10" name="TextBox 9">
            <a:extLst>
              <a:ext uri="{FF2B5EF4-FFF2-40B4-BE49-F238E27FC236}">
                <a16:creationId xmlns:a16="http://schemas.microsoft.com/office/drawing/2014/main" id="{6AADD6DF-2A8C-4F9E-B0C5-02DDB309546C}"/>
              </a:ext>
            </a:extLst>
          </p:cNvPr>
          <p:cNvSpPr txBox="1"/>
          <p:nvPr/>
        </p:nvSpPr>
        <p:spPr>
          <a:xfrm>
            <a:off x="7116898" y="4139684"/>
            <a:ext cx="3968353" cy="369332"/>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Who do I share feedback with?</a:t>
            </a:r>
            <a:endParaRPr lang="en-CA" b="1" i="1"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64495B3A-FCCD-43EC-B0BF-DCA1FDC83DA9}"/>
              </a:ext>
            </a:extLst>
          </p:cNvPr>
          <p:cNvSpPr/>
          <p:nvPr/>
        </p:nvSpPr>
        <p:spPr>
          <a:xfrm>
            <a:off x="7150769" y="5104401"/>
            <a:ext cx="914400" cy="600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You</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85CA005-071B-471F-9ECC-5A7C42803F62}"/>
              </a:ext>
            </a:extLst>
          </p:cNvPr>
          <p:cNvSpPr txBox="1"/>
          <p:nvPr/>
        </p:nvSpPr>
        <p:spPr>
          <a:xfrm>
            <a:off x="7460838" y="4665864"/>
            <a:ext cx="2479322" cy="276999"/>
          </a:xfrm>
          <a:prstGeom prst="rect">
            <a:avLst/>
          </a:prstGeom>
          <a:noFill/>
        </p:spPr>
        <p:txBody>
          <a:bodyPr wrap="square" rtlCol="0">
            <a:spAutoFit/>
          </a:bodyPr>
          <a:lstStyle/>
          <a:p>
            <a:pPr algn="ctr">
              <a:spcAft>
                <a:spcPts val="600"/>
              </a:spcAft>
            </a:pPr>
            <a:r>
              <a:rPr lang="en-US" sz="1200" dirty="0">
                <a:latin typeface="Arial" panose="020B0604020202020204" pitchFamily="34" charset="0"/>
                <a:cs typeface="Arial" panose="020B0604020202020204" pitchFamily="34" charset="0"/>
              </a:rPr>
              <a:t>Engagement and Training</a:t>
            </a:r>
          </a:p>
        </p:txBody>
      </p:sp>
      <p:sp>
        <p:nvSpPr>
          <p:cNvPr id="32" name="Rectangle 31">
            <a:extLst>
              <a:ext uri="{FF2B5EF4-FFF2-40B4-BE49-F238E27FC236}">
                <a16:creationId xmlns:a16="http://schemas.microsoft.com/office/drawing/2014/main" id="{4C791D8E-FF81-4353-96D6-9727392BAFBE}"/>
              </a:ext>
            </a:extLst>
          </p:cNvPr>
          <p:cNvSpPr/>
          <p:nvPr/>
        </p:nvSpPr>
        <p:spPr>
          <a:xfrm>
            <a:off x="9825859" y="4610616"/>
            <a:ext cx="2062716" cy="6000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Management Network</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52A6802-6A95-4640-9F29-BEA708F6B582}"/>
              </a:ext>
            </a:extLst>
          </p:cNvPr>
          <p:cNvSpPr txBox="1"/>
          <p:nvPr/>
        </p:nvSpPr>
        <p:spPr>
          <a:xfrm>
            <a:off x="7473538" y="5898598"/>
            <a:ext cx="2479322" cy="276999"/>
          </a:xfrm>
          <a:prstGeom prst="rect">
            <a:avLst/>
          </a:prstGeom>
          <a:noFill/>
        </p:spPr>
        <p:txBody>
          <a:bodyPr wrap="square" rtlCol="0">
            <a:spAutoFit/>
          </a:bodyPr>
          <a:lstStyle/>
          <a:p>
            <a:pPr algn="ctr">
              <a:spcAft>
                <a:spcPts val="600"/>
              </a:spcAft>
            </a:pPr>
            <a:r>
              <a:rPr lang="en-US" sz="1200" dirty="0">
                <a:latin typeface="Arial" panose="020B0604020202020204" pitchFamily="34" charset="0"/>
                <a:cs typeface="Arial" panose="020B0604020202020204" pitchFamily="34" charset="0"/>
              </a:rPr>
              <a:t>Project Delivery and Schedule</a:t>
            </a:r>
          </a:p>
        </p:txBody>
      </p:sp>
      <p:sp>
        <p:nvSpPr>
          <p:cNvPr id="33" name="Rectangle 32">
            <a:extLst>
              <a:ext uri="{FF2B5EF4-FFF2-40B4-BE49-F238E27FC236}">
                <a16:creationId xmlns:a16="http://schemas.microsoft.com/office/drawing/2014/main" id="{558985D1-5A0E-444B-81DA-08AD3826BC88}"/>
              </a:ext>
            </a:extLst>
          </p:cNvPr>
          <p:cNvSpPr/>
          <p:nvPr/>
        </p:nvSpPr>
        <p:spPr>
          <a:xfrm>
            <a:off x="9825860" y="5615576"/>
            <a:ext cx="2062714" cy="6000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Project Manager</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023BD4A1-EC43-47B9-BD3E-45DD28FC370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599" y="4482122"/>
            <a:ext cx="914400" cy="914400"/>
          </a:xfrm>
          <a:prstGeom prst="rect">
            <a:avLst/>
          </a:prstGeom>
        </p:spPr>
      </p:pic>
      <p:pic>
        <p:nvPicPr>
          <p:cNvPr id="22" name="Graphic 21">
            <a:extLst>
              <a:ext uri="{FF2B5EF4-FFF2-40B4-BE49-F238E27FC236}">
                <a16:creationId xmlns:a16="http://schemas.microsoft.com/office/drawing/2014/main" id="{39AA66C9-5421-4860-B67D-DE216DA5D01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2599" y="5406358"/>
            <a:ext cx="914400" cy="914400"/>
          </a:xfrm>
          <a:prstGeom prst="rect">
            <a:avLst/>
          </a:prstGeom>
        </p:spPr>
      </p:pic>
      <p:pic>
        <p:nvPicPr>
          <p:cNvPr id="24" name="Graphic 23">
            <a:extLst>
              <a:ext uri="{FF2B5EF4-FFF2-40B4-BE49-F238E27FC236}">
                <a16:creationId xmlns:a16="http://schemas.microsoft.com/office/drawing/2014/main" id="{43FB2D69-3530-4899-867C-BF79972AE71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3860" y="4482122"/>
            <a:ext cx="914400" cy="914400"/>
          </a:xfrm>
          <a:prstGeom prst="rect">
            <a:avLst/>
          </a:prstGeom>
        </p:spPr>
      </p:pic>
      <p:pic>
        <p:nvPicPr>
          <p:cNvPr id="26" name="Graphic 25">
            <a:extLst>
              <a:ext uri="{FF2B5EF4-FFF2-40B4-BE49-F238E27FC236}">
                <a16:creationId xmlns:a16="http://schemas.microsoft.com/office/drawing/2014/main" id="{1BB76C70-DE90-4BF3-8978-84FCD987AF9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53860" y="5406358"/>
            <a:ext cx="914400" cy="914400"/>
          </a:xfrm>
          <a:prstGeom prst="rect">
            <a:avLst/>
          </a:prstGeom>
        </p:spPr>
      </p:pic>
      <p:cxnSp>
        <p:nvCxnSpPr>
          <p:cNvPr id="36" name="Connector: Elbow 35">
            <a:extLst>
              <a:ext uri="{FF2B5EF4-FFF2-40B4-BE49-F238E27FC236}">
                <a16:creationId xmlns:a16="http://schemas.microsoft.com/office/drawing/2014/main" id="{E0C7AF87-803C-411C-A037-8B6FA8044D6F}"/>
              </a:ext>
              <a:ext uri="{C183D7F6-B498-43B3-948B-1728B52AA6E4}">
                <adec:decorative xmlns:adec="http://schemas.microsoft.com/office/drawing/2017/decorative" val="1"/>
              </a:ext>
            </a:extLst>
          </p:cNvPr>
          <p:cNvCxnSpPr>
            <a:stCxn id="31" idx="0"/>
            <a:endCxn id="32" idx="1"/>
          </p:cNvCxnSpPr>
          <p:nvPr/>
        </p:nvCxnSpPr>
        <p:spPr>
          <a:xfrm rot="5400000" flipH="1" flipV="1">
            <a:off x="8620041" y="3898583"/>
            <a:ext cx="193747" cy="2217890"/>
          </a:xfrm>
          <a:prstGeom prst="bentConnector2">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86600A80-2989-4C00-85CA-8895E111D329}"/>
              </a:ext>
              <a:ext uri="{C183D7F6-B498-43B3-948B-1728B52AA6E4}">
                <adec:decorative xmlns:adec="http://schemas.microsoft.com/office/drawing/2017/decorative" val="1"/>
              </a:ext>
            </a:extLst>
          </p:cNvPr>
          <p:cNvCxnSpPr>
            <a:stCxn id="31" idx="2"/>
            <a:endCxn id="33" idx="1"/>
          </p:cNvCxnSpPr>
          <p:nvPr/>
        </p:nvCxnSpPr>
        <p:spPr>
          <a:xfrm rot="16200000" flipH="1">
            <a:off x="8611345" y="4701099"/>
            <a:ext cx="211138" cy="2217891"/>
          </a:xfrm>
          <a:prstGeom prst="bentConnector2">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18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350E-EEEF-47AA-83A4-E3D5D0694796}"/>
              </a:ext>
            </a:extLst>
          </p:cNvPr>
          <p:cNvSpPr>
            <a:spLocks noGrp="1"/>
          </p:cNvSpPr>
          <p:nvPr>
            <p:ph type="title"/>
          </p:nvPr>
        </p:nvSpPr>
        <p:spPr/>
        <p:txBody>
          <a:bodyPr/>
          <a:lstStyle/>
          <a:p>
            <a:r>
              <a:rPr lang="en-US" dirty="0"/>
              <a:t>Managing Resistance and Overcoming Barriers</a:t>
            </a:r>
            <a:endParaRPr lang="en-CA" dirty="0"/>
          </a:p>
        </p:txBody>
      </p:sp>
      <p:sp>
        <p:nvSpPr>
          <p:cNvPr id="7" name="TextBox 6">
            <a:extLst>
              <a:ext uri="{FF2B5EF4-FFF2-40B4-BE49-F238E27FC236}">
                <a16:creationId xmlns:a16="http://schemas.microsoft.com/office/drawing/2014/main" id="{0F9461DC-A435-472C-9E39-1571CC35D39D}"/>
              </a:ext>
            </a:extLst>
          </p:cNvPr>
          <p:cNvSpPr txBox="1"/>
          <p:nvPr/>
        </p:nvSpPr>
        <p:spPr>
          <a:xfrm>
            <a:off x="722379" y="1454150"/>
            <a:ext cx="10497163" cy="553998"/>
          </a:xfrm>
          <a:prstGeom prst="rect">
            <a:avLst/>
          </a:prstGeom>
          <a:noFill/>
        </p:spPr>
        <p:txBody>
          <a:bodyPr wrap="square" rtlCol="0">
            <a:spAutoFit/>
          </a:bodyPr>
          <a:lstStyle/>
          <a:p>
            <a:pPr>
              <a:spcAft>
                <a:spcPts val="600"/>
              </a:spcAft>
            </a:pPr>
            <a:r>
              <a:rPr lang="en-US" sz="1500" dirty="0">
                <a:latin typeface="Arial" panose="020B0604020202020204" pitchFamily="34" charset="0"/>
                <a:cs typeface="Arial" panose="020B0604020202020204" pitchFamily="34" charset="0"/>
              </a:rPr>
              <a:t>As we begin to transition into our future state, you and your team my encounter management, process, personal and team challenges. Being proactive will enable you to manage this transition effectively and successfully. </a:t>
            </a:r>
          </a:p>
        </p:txBody>
      </p:sp>
      <p:sp>
        <p:nvSpPr>
          <p:cNvPr id="12" name="Rectangle 11">
            <a:extLst>
              <a:ext uri="{FF2B5EF4-FFF2-40B4-BE49-F238E27FC236}">
                <a16:creationId xmlns:a16="http://schemas.microsoft.com/office/drawing/2014/main" id="{D7C635F1-32F8-4839-8F26-44A401BE7271}"/>
              </a:ext>
            </a:extLst>
          </p:cNvPr>
          <p:cNvSpPr/>
          <p:nvPr/>
        </p:nvSpPr>
        <p:spPr>
          <a:xfrm>
            <a:off x="815289" y="2193946"/>
            <a:ext cx="1666875" cy="600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Overall mitigation strategies</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3" name="Arrow: Right 12" descr="An arrow linking overall mitigation strategies to 4 ways to overcome barriers">
            <a:extLst>
              <a:ext uri="{FF2B5EF4-FFF2-40B4-BE49-F238E27FC236}">
                <a16:creationId xmlns:a16="http://schemas.microsoft.com/office/drawing/2014/main" id="{FAD42173-BC7A-4A6D-9D56-A1660B19EF17}"/>
              </a:ext>
            </a:extLst>
          </p:cNvPr>
          <p:cNvSpPr/>
          <p:nvPr/>
        </p:nvSpPr>
        <p:spPr>
          <a:xfrm>
            <a:off x="2796090" y="2341593"/>
            <a:ext cx="304579" cy="30478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063F987-70CC-4543-897D-12E210E8F09D}"/>
              </a:ext>
            </a:extLst>
          </p:cNvPr>
          <p:cNvSpPr/>
          <p:nvPr/>
        </p:nvSpPr>
        <p:spPr>
          <a:xfrm>
            <a:off x="3382128" y="2193946"/>
            <a:ext cx="1930103"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Provide opportunities to share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6395D86-2CBA-492F-8EF9-01D1DEEC2319}"/>
              </a:ext>
            </a:extLst>
          </p:cNvPr>
          <p:cNvSpPr/>
          <p:nvPr/>
        </p:nvSpPr>
        <p:spPr>
          <a:xfrm>
            <a:off x="5636936" y="2193946"/>
            <a:ext cx="1666875"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Leverage existing solutions</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819362D-8314-4337-AAD7-87A7BF3B9D8C}"/>
              </a:ext>
            </a:extLst>
          </p:cNvPr>
          <p:cNvSpPr/>
          <p:nvPr/>
        </p:nvSpPr>
        <p:spPr>
          <a:xfrm>
            <a:off x="7628516" y="2193946"/>
            <a:ext cx="1666875"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Determine a best practice</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1F5985B-ED93-48F6-A640-5972C2D832A7}"/>
              </a:ext>
            </a:extLst>
          </p:cNvPr>
          <p:cNvSpPr/>
          <p:nvPr/>
        </p:nvSpPr>
        <p:spPr>
          <a:xfrm>
            <a:off x="9620097" y="2193946"/>
            <a:ext cx="1666875" cy="6000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Establish an escalation process</a:t>
            </a:r>
            <a:endParaRPr lang="en-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D524F36-F745-45F7-98BC-CB75385806F0}"/>
              </a:ext>
            </a:extLst>
          </p:cNvPr>
          <p:cNvSpPr txBox="1"/>
          <p:nvPr/>
        </p:nvSpPr>
        <p:spPr>
          <a:xfrm>
            <a:off x="662023" y="2902593"/>
            <a:ext cx="10497163" cy="784830"/>
          </a:xfrm>
          <a:prstGeom prst="rect">
            <a:avLst/>
          </a:prstGeom>
          <a:noFill/>
        </p:spPr>
        <p:txBody>
          <a:bodyPr wrap="square" rtlCol="0">
            <a:spAutoFit/>
          </a:bodyPr>
          <a:lstStyle/>
          <a:p>
            <a:pPr>
              <a:spcAft>
                <a:spcPts val="600"/>
              </a:spcAft>
            </a:pPr>
            <a:r>
              <a:rPr lang="en-US" sz="1500" dirty="0">
                <a:latin typeface="Arial" panose="020B0604020202020204" pitchFamily="34" charset="0"/>
                <a:cs typeface="Arial" panose="020B0604020202020204" pitchFamily="34" charset="0"/>
              </a:rPr>
              <a:t>It is important to note that all challenges or barriers your team experiences with our workplace transformation does not automatically mean they are actively resisting the change. To address some common challenges, consider applying the following techniques. </a:t>
            </a:r>
          </a:p>
        </p:txBody>
      </p:sp>
      <p:graphicFrame>
        <p:nvGraphicFramePr>
          <p:cNvPr id="14" name="Table 14">
            <a:extLst>
              <a:ext uri="{FF2B5EF4-FFF2-40B4-BE49-F238E27FC236}">
                <a16:creationId xmlns:a16="http://schemas.microsoft.com/office/drawing/2014/main" id="{138DF89E-72B2-45BD-A725-2A10822BF880}"/>
              </a:ext>
            </a:extLst>
          </p:cNvPr>
          <p:cNvGraphicFramePr>
            <a:graphicFrameLocks noGrp="1"/>
          </p:cNvGraphicFramePr>
          <p:nvPr>
            <p:extLst>
              <p:ext uri="{D42A27DB-BD31-4B8C-83A1-F6EECF244321}">
                <p14:modId xmlns:p14="http://schemas.microsoft.com/office/powerpoint/2010/main" val="2685252394"/>
              </p:ext>
            </p:extLst>
          </p:nvPr>
        </p:nvGraphicFramePr>
        <p:xfrm>
          <a:off x="662023" y="3771989"/>
          <a:ext cx="10699815" cy="2317257"/>
        </p:xfrm>
        <a:graphic>
          <a:graphicData uri="http://schemas.openxmlformats.org/drawingml/2006/table">
            <a:tbl>
              <a:tblPr firstRow="1" bandRow="1">
                <a:tableStyleId>{7DF18680-E054-41AD-8BC1-D1AEF772440D}</a:tableStyleId>
              </a:tblPr>
              <a:tblGrid>
                <a:gridCol w="899211">
                  <a:extLst>
                    <a:ext uri="{9D8B030D-6E8A-4147-A177-3AD203B41FA5}">
                      <a16:colId xmlns:a16="http://schemas.microsoft.com/office/drawing/2014/main" val="4278212037"/>
                    </a:ext>
                  </a:extLst>
                </a:gridCol>
                <a:gridCol w="3562350">
                  <a:extLst>
                    <a:ext uri="{9D8B030D-6E8A-4147-A177-3AD203B41FA5}">
                      <a16:colId xmlns:a16="http://schemas.microsoft.com/office/drawing/2014/main" val="3800026670"/>
                    </a:ext>
                  </a:extLst>
                </a:gridCol>
                <a:gridCol w="6238254">
                  <a:extLst>
                    <a:ext uri="{9D8B030D-6E8A-4147-A177-3AD203B41FA5}">
                      <a16:colId xmlns:a16="http://schemas.microsoft.com/office/drawing/2014/main" val="1326350641"/>
                    </a:ext>
                  </a:extLst>
                </a:gridCol>
              </a:tblGrid>
              <a:tr h="322654">
                <a:tc rowSpan="4">
                  <a:txBody>
                    <a:bodyPr/>
                    <a:lstStyle/>
                    <a:p>
                      <a:pPr algn="ctr"/>
                      <a:r>
                        <a:rPr lang="en-US" sz="1600" dirty="0">
                          <a:latin typeface="Arial" panose="020B0604020202020204" pitchFamily="34" charset="0"/>
                          <a:cs typeface="Arial" panose="020B0604020202020204" pitchFamily="34" charset="0"/>
                        </a:rPr>
                        <a:t>Management Challenges</a:t>
                      </a:r>
                      <a:endParaRPr lang="en-CA" sz="1600" dirty="0">
                        <a:latin typeface="Arial" panose="020B0604020202020204" pitchFamily="34" charset="0"/>
                        <a:cs typeface="Arial" panose="020B0604020202020204" pitchFamily="34" charset="0"/>
                      </a:endParaRPr>
                    </a:p>
                  </a:txBody>
                  <a:tcPr vert="vert270" anchor="ctr"/>
                </a:tc>
                <a:tc>
                  <a:txBody>
                    <a:bodyPr/>
                    <a:lstStyle/>
                    <a:p>
                      <a:pPr algn="ctr"/>
                      <a:r>
                        <a:rPr lang="en-US" sz="1600" dirty="0">
                          <a:latin typeface="Arial" panose="020B0604020202020204" pitchFamily="34" charset="0"/>
                          <a:cs typeface="Arial" panose="020B0604020202020204" pitchFamily="34" charset="0"/>
                        </a:rPr>
                        <a:t>Challenge or Barrier</a:t>
                      </a:r>
                      <a:endParaRPr lang="en-CA"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Technique to Overcome</a:t>
                      </a:r>
                      <a:endParaRPr lang="en-C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29756699"/>
                  </a:ext>
                </a:extLst>
              </a:tr>
              <a:tr h="557312">
                <a:tc vMerge="1">
                  <a:txBody>
                    <a:bodyPr/>
                    <a:lstStyle/>
                    <a:p>
                      <a:endParaRPr lang="en-CA" dirty="0"/>
                    </a:p>
                  </a:txBody>
                  <a:tcPr/>
                </a:tc>
                <a:tc>
                  <a:txBody>
                    <a:bodyPr/>
                    <a:lstStyle/>
                    <a:p>
                      <a:r>
                        <a:rPr lang="en-US" sz="1500" dirty="0">
                          <a:latin typeface="Arial" panose="020B0604020202020204" pitchFamily="34" charset="0"/>
                          <a:cs typeface="Arial" panose="020B0604020202020204" pitchFamily="34" charset="0"/>
                        </a:rPr>
                        <a:t>Impacts to productivity and effectiveness</a:t>
                      </a:r>
                      <a:endParaRPr lang="en-CA" sz="1500" dirty="0">
                        <a:latin typeface="Arial" panose="020B0604020202020204" pitchFamily="34" charset="0"/>
                        <a:cs typeface="Arial" panose="020B0604020202020204" pitchFamily="34" charset="0"/>
                      </a:endParaRPr>
                    </a:p>
                  </a:txBody>
                  <a:tcPr/>
                </a:tc>
                <a:tc>
                  <a:txBody>
                    <a:bodyPr/>
                    <a:lstStyle/>
                    <a:p>
                      <a:r>
                        <a:rPr lang="en-US" sz="1500" dirty="0">
                          <a:latin typeface="Arial" panose="020B0604020202020204" pitchFamily="34" charset="0"/>
                          <a:cs typeface="Arial" panose="020B0604020202020204" pitchFamily="34" charset="0"/>
                        </a:rPr>
                        <a:t>Discuss existing protocols, expectations, and how you will provide updates.</a:t>
                      </a:r>
                      <a:endParaRPr lang="en-CA"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9559548"/>
                  </a:ext>
                </a:extLst>
              </a:tr>
              <a:tr h="557312">
                <a:tc vMerge="1">
                  <a:txBody>
                    <a:bodyPr/>
                    <a:lstStyle/>
                    <a:p>
                      <a:endParaRPr lang="en-CA" dirty="0"/>
                    </a:p>
                  </a:txBody>
                  <a:tcPr/>
                </a:tc>
                <a:tc>
                  <a:txBody>
                    <a:bodyPr/>
                    <a:lstStyle/>
                    <a:p>
                      <a:r>
                        <a:rPr lang="en-US" sz="1500" dirty="0">
                          <a:latin typeface="Arial" panose="020B0604020202020204" pitchFamily="34" charset="0"/>
                          <a:cs typeface="Arial" panose="020B0604020202020204" pitchFamily="34" charset="0"/>
                        </a:rPr>
                        <a:t>Measuring employee performance</a:t>
                      </a:r>
                      <a:endParaRPr lang="en-CA" sz="1500" dirty="0">
                        <a:latin typeface="Arial" panose="020B0604020202020204" pitchFamily="34" charset="0"/>
                        <a:cs typeface="Arial" panose="020B0604020202020204" pitchFamily="34" charset="0"/>
                      </a:endParaRPr>
                    </a:p>
                  </a:txBody>
                  <a:tcPr/>
                </a:tc>
                <a:tc>
                  <a:txBody>
                    <a:bodyPr/>
                    <a:lstStyle/>
                    <a:p>
                      <a:r>
                        <a:rPr lang="en-US" sz="1500" dirty="0">
                          <a:latin typeface="Arial" panose="020B0604020202020204" pitchFamily="34" charset="0"/>
                          <a:cs typeface="Arial" panose="020B0604020202020204" pitchFamily="34" charset="0"/>
                        </a:rPr>
                        <a:t>Link performance results to clear measurable commitments related to new tools and processes.</a:t>
                      </a:r>
                      <a:endParaRPr lang="en-CA"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1611913"/>
                  </a:ext>
                </a:extLst>
              </a:tr>
              <a:tr h="867353">
                <a:tc vMerge="1">
                  <a:txBody>
                    <a:bodyPr/>
                    <a:lstStyle/>
                    <a:p>
                      <a:endParaRPr lang="en-CA" dirty="0"/>
                    </a:p>
                  </a:txBody>
                  <a:tcPr/>
                </a:tc>
                <a:tc>
                  <a:txBody>
                    <a:bodyPr/>
                    <a:lstStyle/>
                    <a:p>
                      <a:r>
                        <a:rPr lang="en-US" sz="1500" dirty="0">
                          <a:latin typeface="Arial" panose="020B0604020202020204" pitchFamily="34" charset="0"/>
                          <a:cs typeface="Arial" panose="020B0604020202020204" pitchFamily="34" charset="0"/>
                        </a:rPr>
                        <a:t>Adhering to new policies</a:t>
                      </a:r>
                      <a:endParaRPr lang="en-CA" sz="1500" dirty="0">
                        <a:latin typeface="Arial" panose="020B0604020202020204" pitchFamily="34" charset="0"/>
                        <a:cs typeface="Arial" panose="020B0604020202020204" pitchFamily="34" charset="0"/>
                      </a:endParaRPr>
                    </a:p>
                  </a:txBody>
                  <a:tcPr/>
                </a:tc>
                <a:tc>
                  <a:txBody>
                    <a:bodyPr/>
                    <a:lstStyle/>
                    <a:p>
                      <a:r>
                        <a:rPr lang="en-US" sz="1500" dirty="0">
                          <a:latin typeface="Arial" panose="020B0604020202020204" pitchFamily="34" charset="0"/>
                          <a:cs typeface="Arial" panose="020B0604020202020204" pitchFamily="34" charset="0"/>
                        </a:rPr>
                        <a:t>Ensure that employees are aware of policy changes and have conversations with your team to ensure they are properly trained and are not experiencing a barrier. </a:t>
                      </a:r>
                      <a:endParaRPr lang="en-CA"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7301281"/>
                  </a:ext>
                </a:extLst>
              </a:tr>
            </a:tbl>
          </a:graphicData>
        </a:graphic>
      </p:graphicFrame>
    </p:spTree>
    <p:extLst>
      <p:ext uri="{BB962C8B-B14F-4D97-AF65-F5344CB8AC3E}">
        <p14:creationId xmlns:p14="http://schemas.microsoft.com/office/powerpoint/2010/main" val="156285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350E-EEEF-47AA-83A4-E3D5D0694796}"/>
              </a:ext>
            </a:extLst>
          </p:cNvPr>
          <p:cNvSpPr>
            <a:spLocks noGrp="1"/>
          </p:cNvSpPr>
          <p:nvPr>
            <p:ph type="title"/>
          </p:nvPr>
        </p:nvSpPr>
        <p:spPr/>
        <p:txBody>
          <a:bodyPr/>
          <a:lstStyle/>
          <a:p>
            <a:r>
              <a:rPr lang="en-US" dirty="0"/>
              <a:t>Managing Resistance and Overcoming Barriers (cont’d)</a:t>
            </a:r>
            <a:endParaRPr lang="en-CA" dirty="0"/>
          </a:p>
        </p:txBody>
      </p:sp>
      <p:graphicFrame>
        <p:nvGraphicFramePr>
          <p:cNvPr id="14" name="Table 14">
            <a:extLst>
              <a:ext uri="{FF2B5EF4-FFF2-40B4-BE49-F238E27FC236}">
                <a16:creationId xmlns:a16="http://schemas.microsoft.com/office/drawing/2014/main" id="{138DF89E-72B2-45BD-A725-2A10822BF880}"/>
              </a:ext>
            </a:extLst>
          </p:cNvPr>
          <p:cNvGraphicFramePr>
            <a:graphicFrameLocks noGrp="1"/>
          </p:cNvGraphicFramePr>
          <p:nvPr>
            <p:extLst>
              <p:ext uri="{D42A27DB-BD31-4B8C-83A1-F6EECF244321}">
                <p14:modId xmlns:p14="http://schemas.microsoft.com/office/powerpoint/2010/main" val="3597638561"/>
              </p:ext>
            </p:extLst>
          </p:nvPr>
        </p:nvGraphicFramePr>
        <p:xfrm>
          <a:off x="746092" y="1441869"/>
          <a:ext cx="10699815" cy="1371600"/>
        </p:xfrm>
        <a:graphic>
          <a:graphicData uri="http://schemas.openxmlformats.org/drawingml/2006/table">
            <a:tbl>
              <a:tblPr firstRow="1" bandRow="1">
                <a:tableStyleId>{F5AB1C69-6EDB-4FF4-983F-18BD219EF322}</a:tableStyleId>
              </a:tblPr>
              <a:tblGrid>
                <a:gridCol w="899211">
                  <a:extLst>
                    <a:ext uri="{9D8B030D-6E8A-4147-A177-3AD203B41FA5}">
                      <a16:colId xmlns:a16="http://schemas.microsoft.com/office/drawing/2014/main" val="4278212037"/>
                    </a:ext>
                  </a:extLst>
                </a:gridCol>
                <a:gridCol w="3562350">
                  <a:extLst>
                    <a:ext uri="{9D8B030D-6E8A-4147-A177-3AD203B41FA5}">
                      <a16:colId xmlns:a16="http://schemas.microsoft.com/office/drawing/2014/main" val="3800026670"/>
                    </a:ext>
                  </a:extLst>
                </a:gridCol>
                <a:gridCol w="6238254">
                  <a:extLst>
                    <a:ext uri="{9D8B030D-6E8A-4147-A177-3AD203B41FA5}">
                      <a16:colId xmlns:a16="http://schemas.microsoft.com/office/drawing/2014/main" val="1326350641"/>
                    </a:ext>
                  </a:extLst>
                </a:gridCol>
              </a:tblGrid>
              <a:tr h="287611">
                <a:tc rowSpan="3">
                  <a:txBody>
                    <a:bodyPr/>
                    <a:lstStyle/>
                    <a:p>
                      <a:pPr algn="ctr"/>
                      <a:r>
                        <a:rPr lang="en-US" sz="1600" dirty="0">
                          <a:latin typeface="Arial" panose="020B0604020202020204" pitchFamily="34" charset="0"/>
                          <a:cs typeface="Arial" panose="020B0604020202020204" pitchFamily="34" charset="0"/>
                        </a:rPr>
                        <a:t>Process </a:t>
                      </a:r>
                    </a:p>
                    <a:p>
                      <a:pPr algn="ctr"/>
                      <a:r>
                        <a:rPr lang="en-US" sz="1600" dirty="0">
                          <a:latin typeface="Arial" panose="020B0604020202020204" pitchFamily="34" charset="0"/>
                          <a:cs typeface="Arial" panose="020B0604020202020204" pitchFamily="34" charset="0"/>
                        </a:rPr>
                        <a:t>Challenges</a:t>
                      </a:r>
                      <a:endParaRPr lang="en-CA" sz="1600" dirty="0">
                        <a:latin typeface="Arial" panose="020B0604020202020204" pitchFamily="34" charset="0"/>
                        <a:cs typeface="Arial" panose="020B0604020202020204" pitchFamily="34" charset="0"/>
                      </a:endParaRPr>
                    </a:p>
                  </a:txBody>
                  <a:tcPr vert="vert270" anchor="ctr"/>
                </a:tc>
                <a:tc>
                  <a:txBody>
                    <a:bodyPr/>
                    <a:lstStyle/>
                    <a:p>
                      <a:pPr algn="ctr"/>
                      <a:r>
                        <a:rPr lang="en-US" sz="1600" dirty="0">
                          <a:latin typeface="Arial" panose="020B0604020202020204" pitchFamily="34" charset="0"/>
                          <a:cs typeface="Arial" panose="020B0604020202020204" pitchFamily="34" charset="0"/>
                        </a:rPr>
                        <a:t>Challenge or Barrier</a:t>
                      </a:r>
                      <a:endParaRPr lang="en-CA"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Technique to Overcome</a:t>
                      </a:r>
                      <a:endParaRPr lang="en-C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29756699"/>
                  </a:ext>
                </a:extLst>
              </a:tr>
              <a:tr h="496783">
                <a:tc vMerge="1">
                  <a:txBody>
                    <a:bodyPr/>
                    <a:lstStyle/>
                    <a:p>
                      <a:endParaRPr lang="en-CA" dirty="0"/>
                    </a:p>
                  </a:txBody>
                  <a:tcPr/>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New process requirements and routines</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Listen for concerns and use this opportunity to help create more productive and efficient ways of working. </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89559548"/>
                  </a:ext>
                </a:extLst>
              </a:tr>
              <a:tr h="496783">
                <a:tc vMerge="1">
                  <a:txBody>
                    <a:bodyPr/>
                    <a:lstStyle/>
                    <a:p>
                      <a:endParaRPr lang="en-CA" dirty="0"/>
                    </a:p>
                  </a:txBody>
                  <a:tcPr/>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New support services requirements (IT, HR, IM, etc.)</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Learn about new supporting tools and processes to reduce your team’s vulnerability with the transition. </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71611913"/>
                  </a:ext>
                </a:extLst>
              </a:tr>
            </a:tbl>
          </a:graphicData>
        </a:graphic>
      </p:graphicFrame>
      <p:graphicFrame>
        <p:nvGraphicFramePr>
          <p:cNvPr id="18" name="Table 14">
            <a:extLst>
              <a:ext uri="{FF2B5EF4-FFF2-40B4-BE49-F238E27FC236}">
                <a16:creationId xmlns:a16="http://schemas.microsoft.com/office/drawing/2014/main" id="{921C2456-B87C-4B55-B1C0-30B97BBC1EFD}"/>
              </a:ext>
            </a:extLst>
          </p:cNvPr>
          <p:cNvGraphicFramePr>
            <a:graphicFrameLocks noGrp="1"/>
          </p:cNvGraphicFramePr>
          <p:nvPr>
            <p:extLst>
              <p:ext uri="{D42A27DB-BD31-4B8C-83A1-F6EECF244321}">
                <p14:modId xmlns:p14="http://schemas.microsoft.com/office/powerpoint/2010/main" val="2506739883"/>
              </p:ext>
            </p:extLst>
          </p:nvPr>
        </p:nvGraphicFramePr>
        <p:xfrm>
          <a:off x="746091" y="3011589"/>
          <a:ext cx="10699815" cy="2904703"/>
        </p:xfrm>
        <a:graphic>
          <a:graphicData uri="http://schemas.openxmlformats.org/drawingml/2006/table">
            <a:tbl>
              <a:tblPr firstRow="1" bandRow="1">
                <a:tableStyleId>{7DF18680-E054-41AD-8BC1-D1AEF772440D}</a:tableStyleId>
              </a:tblPr>
              <a:tblGrid>
                <a:gridCol w="899211">
                  <a:extLst>
                    <a:ext uri="{9D8B030D-6E8A-4147-A177-3AD203B41FA5}">
                      <a16:colId xmlns:a16="http://schemas.microsoft.com/office/drawing/2014/main" val="4278212037"/>
                    </a:ext>
                  </a:extLst>
                </a:gridCol>
                <a:gridCol w="3562350">
                  <a:extLst>
                    <a:ext uri="{9D8B030D-6E8A-4147-A177-3AD203B41FA5}">
                      <a16:colId xmlns:a16="http://schemas.microsoft.com/office/drawing/2014/main" val="3800026670"/>
                    </a:ext>
                  </a:extLst>
                </a:gridCol>
                <a:gridCol w="6238254">
                  <a:extLst>
                    <a:ext uri="{9D8B030D-6E8A-4147-A177-3AD203B41FA5}">
                      <a16:colId xmlns:a16="http://schemas.microsoft.com/office/drawing/2014/main" val="1326350641"/>
                    </a:ext>
                  </a:extLst>
                </a:gridCol>
              </a:tblGrid>
              <a:tr h="287611">
                <a:tc rowSpan="6">
                  <a:txBody>
                    <a:bodyPr/>
                    <a:lstStyle/>
                    <a:p>
                      <a:pPr algn="ctr"/>
                      <a:r>
                        <a:rPr lang="en-US" sz="1600" dirty="0">
                          <a:latin typeface="Arial" panose="020B0604020202020204" pitchFamily="34" charset="0"/>
                          <a:cs typeface="Arial" panose="020B0604020202020204" pitchFamily="34" charset="0"/>
                        </a:rPr>
                        <a:t>Personal and Team </a:t>
                      </a:r>
                    </a:p>
                    <a:p>
                      <a:pPr algn="ctr"/>
                      <a:r>
                        <a:rPr lang="en-US" sz="1600" dirty="0">
                          <a:latin typeface="Arial" panose="020B0604020202020204" pitchFamily="34" charset="0"/>
                          <a:cs typeface="Arial" panose="020B0604020202020204" pitchFamily="34" charset="0"/>
                        </a:rPr>
                        <a:t>Challenges</a:t>
                      </a:r>
                      <a:endParaRPr lang="en-CA" sz="1600" dirty="0">
                        <a:latin typeface="Arial" panose="020B0604020202020204" pitchFamily="34" charset="0"/>
                        <a:cs typeface="Arial" panose="020B0604020202020204" pitchFamily="34" charset="0"/>
                      </a:endParaRPr>
                    </a:p>
                  </a:txBody>
                  <a:tcPr vert="vert270" anchor="ctr"/>
                </a:tc>
                <a:tc>
                  <a:txBody>
                    <a:bodyPr/>
                    <a:lstStyle/>
                    <a:p>
                      <a:pPr algn="ctr"/>
                      <a:r>
                        <a:rPr lang="en-US" sz="1600" dirty="0">
                          <a:latin typeface="Arial" panose="020B0604020202020204" pitchFamily="34" charset="0"/>
                          <a:cs typeface="Arial" panose="020B0604020202020204" pitchFamily="34" charset="0"/>
                        </a:rPr>
                        <a:t>Challenge or Barrier</a:t>
                      </a:r>
                      <a:endParaRPr lang="en-CA"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Technique to Overcome</a:t>
                      </a:r>
                      <a:endParaRPr lang="en-C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29756699"/>
                  </a:ext>
                </a:extLst>
              </a:tr>
              <a:tr h="496783">
                <a:tc vMerge="1">
                  <a:txBody>
                    <a:bodyPr/>
                    <a:lstStyle/>
                    <a:p>
                      <a:endParaRPr lang="en-CA" dirty="0"/>
                    </a:p>
                  </a:txBody>
                  <a:tcPr/>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Impacts to life outside of work</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Use individual touchpoints to determine potential issues and solutions for improved work-life balance.</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89559548"/>
                  </a:ext>
                </a:extLst>
              </a:tr>
              <a:tr h="496783">
                <a:tc vMerge="1">
                  <a:txBody>
                    <a:bodyPr/>
                    <a:lstStyle/>
                    <a:p>
                      <a:endParaRPr lang="en-CA" dirty="0"/>
                    </a:p>
                  </a:txBody>
                  <a:tcPr/>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Personal connections with the workplace</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400" kern="1200" dirty="0">
                          <a:solidFill>
                            <a:schemeClr val="dk1"/>
                          </a:solidFill>
                          <a:latin typeface="Arial" panose="020B0604020202020204" pitchFamily="34" charset="0"/>
                          <a:ea typeface="+mn-ea"/>
                          <a:cs typeface="Arial" panose="020B0604020202020204" pitchFamily="34" charset="0"/>
                        </a:rPr>
                        <a:t>Empathize with your team and reflect with them that sharing the workplace provides equal opportunities. </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71611913"/>
                  </a:ext>
                </a:extLst>
              </a:tr>
              <a:tr h="496783">
                <a:tc vMerge="1">
                  <a:txBody>
                    <a:bodyPr/>
                    <a:lstStyle/>
                    <a:p>
                      <a:pPr algn="ctr"/>
                      <a:endParaRPr lang="en-CA" sz="1600" dirty="0">
                        <a:latin typeface="Arial" panose="020B0604020202020204" pitchFamily="34" charset="0"/>
                        <a:cs typeface="Arial" panose="020B0604020202020204" pitchFamily="34" charset="0"/>
                      </a:endParaRP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Team member isolation and regression</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Encourage team members to connect and interact regularly outside of team engagements. </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78673248"/>
                  </a:ext>
                </a:extLst>
              </a:tr>
              <a:tr h="496783">
                <a:tc vMerge="1">
                  <a:txBody>
                    <a:bodyPr/>
                    <a:lstStyle/>
                    <a:p>
                      <a:pPr algn="ctr"/>
                      <a:endParaRPr lang="en-CA" sz="1600" dirty="0">
                        <a:latin typeface="Arial" panose="020B0604020202020204" pitchFamily="34" charset="0"/>
                        <a:cs typeface="Arial" panose="020B0604020202020204" pitchFamily="34" charset="0"/>
                      </a:endParaRP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Impacts to growth and networking</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Discuss the importance of being a consistent contributor and staying engaged. </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448076068"/>
                  </a:ext>
                </a:extLst>
              </a:tr>
              <a:tr h="496783">
                <a:tc vMerge="1">
                  <a:txBody>
                    <a:bodyPr/>
                    <a:lstStyle/>
                    <a:p>
                      <a:pPr algn="ctr"/>
                      <a:endParaRPr lang="en-CA" sz="1600" dirty="0">
                        <a:latin typeface="Arial" panose="020B0604020202020204" pitchFamily="34" charset="0"/>
                        <a:cs typeface="Arial" panose="020B0604020202020204" pitchFamily="34" charset="0"/>
                      </a:endParaRP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Loss in interaction and collaboration</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Leverage communication tools and establish communications protocols. </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405668964"/>
                  </a:ext>
                </a:extLst>
              </a:tr>
            </a:tbl>
          </a:graphicData>
        </a:graphic>
      </p:graphicFrame>
    </p:spTree>
    <p:extLst>
      <p:ext uri="{BB962C8B-B14F-4D97-AF65-F5344CB8AC3E}">
        <p14:creationId xmlns:p14="http://schemas.microsoft.com/office/powerpoint/2010/main" val="186066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5E6-3A8A-4D48-93C9-6B799A570BA9}"/>
              </a:ext>
            </a:extLst>
          </p:cNvPr>
          <p:cNvSpPr>
            <a:spLocks noGrp="1"/>
          </p:cNvSpPr>
          <p:nvPr>
            <p:ph type="title"/>
          </p:nvPr>
        </p:nvSpPr>
        <p:spPr/>
        <p:txBody>
          <a:bodyPr/>
          <a:lstStyle/>
          <a:p>
            <a:r>
              <a:rPr lang="en-US" dirty="0"/>
              <a:t>Change Spotlight: Shared Workspaces</a:t>
            </a:r>
            <a:endParaRPr lang="en-CA" dirty="0"/>
          </a:p>
        </p:txBody>
      </p:sp>
      <p:grpSp>
        <p:nvGrpSpPr>
          <p:cNvPr id="12" name="Group 11" descr="A table containing 4 rectangles marked as ''What's happening now?'', ''What is changing?'', ''Tactics'' and ''Benefits''.">
            <a:extLst>
              <a:ext uri="{FF2B5EF4-FFF2-40B4-BE49-F238E27FC236}">
                <a16:creationId xmlns:a16="http://schemas.microsoft.com/office/drawing/2014/main" id="{BC05EE9A-9729-4605-875C-09C2AE663E68}"/>
              </a:ext>
            </a:extLst>
          </p:cNvPr>
          <p:cNvGrpSpPr/>
          <p:nvPr/>
        </p:nvGrpSpPr>
        <p:grpSpPr>
          <a:xfrm>
            <a:off x="592852" y="1516567"/>
            <a:ext cx="11006295" cy="4740831"/>
            <a:chOff x="592852" y="1516567"/>
            <a:chExt cx="11006295" cy="4740831"/>
          </a:xfrm>
        </p:grpSpPr>
        <p:sp>
          <p:nvSpPr>
            <p:cNvPr id="7" name="Rectangle 6">
              <a:extLst>
                <a:ext uri="{FF2B5EF4-FFF2-40B4-BE49-F238E27FC236}">
                  <a16:creationId xmlns:a16="http://schemas.microsoft.com/office/drawing/2014/main" id="{F759E273-8AAA-474A-A920-1F8FCDCEC375}"/>
                </a:ext>
              </a:extLst>
            </p:cNvPr>
            <p:cNvSpPr/>
            <p:nvPr/>
          </p:nvSpPr>
          <p:spPr>
            <a:xfrm>
              <a:off x="592853" y="1516567"/>
              <a:ext cx="5503147" cy="2372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1897EE2-B444-459E-B13B-928CD0224237}"/>
                </a:ext>
              </a:extLst>
            </p:cNvPr>
            <p:cNvSpPr/>
            <p:nvPr/>
          </p:nvSpPr>
          <p:spPr>
            <a:xfrm>
              <a:off x="6096000" y="1516567"/>
              <a:ext cx="5503147" cy="2372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86B3542-65DF-455F-9046-74EC2E4E1F1B}"/>
                </a:ext>
              </a:extLst>
            </p:cNvPr>
            <p:cNvSpPr/>
            <p:nvPr/>
          </p:nvSpPr>
          <p:spPr>
            <a:xfrm>
              <a:off x="592852" y="3885142"/>
              <a:ext cx="5503147" cy="237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72758C1-E4C2-4563-B061-7E79E59E6CC5}"/>
                </a:ext>
              </a:extLst>
            </p:cNvPr>
            <p:cNvSpPr/>
            <p:nvPr/>
          </p:nvSpPr>
          <p:spPr>
            <a:xfrm>
              <a:off x="6096000" y="3884829"/>
              <a:ext cx="5503147" cy="2372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E870BA00-3666-4145-875E-B4521FF4FF70}"/>
                </a:ext>
              </a:extLst>
            </p:cNvPr>
            <p:cNvSpPr/>
            <p:nvPr/>
          </p:nvSpPr>
          <p:spPr>
            <a:xfrm>
              <a:off x="5070647" y="2943858"/>
              <a:ext cx="1882567" cy="1882567"/>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E883691-0A7B-475E-92AF-8DAD78E1E501}"/>
              </a:ext>
            </a:extLst>
          </p:cNvPr>
          <p:cNvSpPr txBox="1"/>
          <p:nvPr/>
        </p:nvSpPr>
        <p:spPr>
          <a:xfrm>
            <a:off x="722380" y="1574851"/>
            <a:ext cx="4271300" cy="1574790"/>
          </a:xfrm>
          <a:prstGeom prst="rect">
            <a:avLst/>
          </a:prstGeom>
          <a:noFill/>
        </p:spPr>
        <p:txBody>
          <a:bodyPr wrap="square" rtlCol="0">
            <a:spAutoFit/>
          </a:bodyPr>
          <a:lstStyle/>
          <a:p>
            <a:pPr>
              <a:spcAft>
                <a:spcPts val="200"/>
              </a:spcAft>
            </a:pPr>
            <a:r>
              <a:rPr lang="en-US" b="1" i="1" dirty="0">
                <a:latin typeface="Arial" panose="020B0604020202020204" pitchFamily="34" charset="0"/>
                <a:cs typeface="Arial" panose="020B0604020202020204" pitchFamily="34" charset="0"/>
              </a:rPr>
              <a:t>What’s happening now?</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Assigned workstations and offices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Lack of workstation variety</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Teams work in isolated areas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Branches/Directorates in dedicated spaces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Work location flexibility</a:t>
            </a:r>
          </a:p>
        </p:txBody>
      </p:sp>
      <p:sp>
        <p:nvSpPr>
          <p:cNvPr id="6" name="TextBox 5">
            <a:extLst>
              <a:ext uri="{FF2B5EF4-FFF2-40B4-BE49-F238E27FC236}">
                <a16:creationId xmlns:a16="http://schemas.microsoft.com/office/drawing/2014/main" id="{B3640165-12C7-47E1-86E4-88A4DB055E7C}"/>
              </a:ext>
            </a:extLst>
          </p:cNvPr>
          <p:cNvSpPr txBox="1"/>
          <p:nvPr/>
        </p:nvSpPr>
        <p:spPr>
          <a:xfrm>
            <a:off x="6919953" y="1574851"/>
            <a:ext cx="4882831" cy="1549142"/>
          </a:xfrm>
          <a:prstGeom prst="rect">
            <a:avLst/>
          </a:prstGeom>
          <a:noFill/>
        </p:spPr>
        <p:txBody>
          <a:bodyPr wrap="square" rtlCol="0">
            <a:spAutoFit/>
          </a:bodyPr>
          <a:lstStyle/>
          <a:p>
            <a:pPr>
              <a:spcAft>
                <a:spcPts val="200"/>
              </a:spcAft>
            </a:pPr>
            <a:r>
              <a:rPr lang="en-US" b="1" i="1" dirty="0">
                <a:latin typeface="Arial" panose="020B0604020202020204" pitchFamily="34" charset="0"/>
                <a:cs typeface="Arial" panose="020B0604020202020204" pitchFamily="34" charset="0"/>
              </a:rPr>
              <a:t>What is changing?</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Shared workstations and no offices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Improved variety of open and enclosed workpoints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Teams arrange where and when to work</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Branches and directorates are blended throughout the floor, unless security requirements exist</a:t>
            </a:r>
          </a:p>
        </p:txBody>
      </p:sp>
      <p:sp>
        <p:nvSpPr>
          <p:cNvPr id="4" name="TextBox 3">
            <a:extLst>
              <a:ext uri="{FF2B5EF4-FFF2-40B4-BE49-F238E27FC236}">
                <a16:creationId xmlns:a16="http://schemas.microsoft.com/office/drawing/2014/main" id="{F3E539E7-AD34-4769-8E7F-629F4379C610}"/>
              </a:ext>
            </a:extLst>
          </p:cNvPr>
          <p:cNvSpPr txBox="1"/>
          <p:nvPr/>
        </p:nvSpPr>
        <p:spPr>
          <a:xfrm>
            <a:off x="6919953" y="3984605"/>
            <a:ext cx="4393752" cy="1877437"/>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Tactics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Utilize collaboration tools to coordinate meetings with team members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Take advantage of open collaborative workpoints to work with team members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Use the dedicated storage for your team, branch or department to store business assets and technology peripherals </a:t>
            </a:r>
            <a:endParaRPr lang="en-CA"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83626D3-89AE-4FED-AB03-AEA9CE58A9F2}"/>
              </a:ext>
            </a:extLst>
          </p:cNvPr>
          <p:cNvSpPr txBox="1"/>
          <p:nvPr/>
        </p:nvSpPr>
        <p:spPr>
          <a:xfrm>
            <a:off x="722378" y="3951240"/>
            <a:ext cx="4432426" cy="1877437"/>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Benefits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Increased liberty to choose where to work</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Improved mobility, flexibility and equal access to spaces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Increase collaboration across teams, branches and departments</a:t>
            </a:r>
          </a:p>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Movement throughout the day and change in environment both improve wellness</a:t>
            </a:r>
          </a:p>
        </p:txBody>
      </p:sp>
      <p:pic>
        <p:nvPicPr>
          <p:cNvPr id="14" name="Graphic 13">
            <a:extLst>
              <a:ext uri="{FF2B5EF4-FFF2-40B4-BE49-F238E27FC236}">
                <a16:creationId xmlns:a16="http://schemas.microsoft.com/office/drawing/2014/main" id="{05911433-7623-45F8-BDE7-279F1096B7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2313" y="3151292"/>
            <a:ext cx="1399233" cy="1399233"/>
          </a:xfrm>
          <a:prstGeom prst="rect">
            <a:avLst/>
          </a:prstGeom>
        </p:spPr>
      </p:pic>
    </p:spTree>
    <p:extLst>
      <p:ext uri="{BB962C8B-B14F-4D97-AF65-F5344CB8AC3E}">
        <p14:creationId xmlns:p14="http://schemas.microsoft.com/office/powerpoint/2010/main" val="330602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F00-1347-4DA1-9437-1B4A0F154B78}"/>
              </a:ext>
            </a:extLst>
          </p:cNvPr>
          <p:cNvSpPr>
            <a:spLocks noGrp="1"/>
          </p:cNvSpPr>
          <p:nvPr>
            <p:ph type="title"/>
          </p:nvPr>
        </p:nvSpPr>
        <p:spPr/>
        <p:txBody>
          <a:bodyPr/>
          <a:lstStyle/>
          <a:p>
            <a:r>
              <a:rPr lang="en-US" dirty="0"/>
              <a:t>Inside this Toolkit</a:t>
            </a:r>
            <a:endParaRPr lang="en-CA" dirty="0"/>
          </a:p>
        </p:txBody>
      </p:sp>
      <p:sp>
        <p:nvSpPr>
          <p:cNvPr id="3" name="TextBox 2">
            <a:extLst>
              <a:ext uri="{FF2B5EF4-FFF2-40B4-BE49-F238E27FC236}">
                <a16:creationId xmlns:a16="http://schemas.microsoft.com/office/drawing/2014/main" id="{23853901-6C24-42E4-9B2A-CB2C1F1F822C}"/>
              </a:ext>
            </a:extLst>
          </p:cNvPr>
          <p:cNvSpPr txBox="1"/>
          <p:nvPr/>
        </p:nvSpPr>
        <p:spPr>
          <a:xfrm>
            <a:off x="508759" y="1544710"/>
            <a:ext cx="10421242" cy="4272965"/>
          </a:xfrm>
          <a:prstGeom prst="rect">
            <a:avLst/>
          </a:prstGeom>
          <a:noFill/>
        </p:spPr>
        <p:txBody>
          <a:bodyPr wrap="square" rtlCol="0">
            <a:spAutoFit/>
          </a:bodyPr>
          <a:lstStyle/>
          <a:p>
            <a:pPr>
              <a:spcAft>
                <a:spcPts val="200"/>
              </a:spcAft>
            </a:pPr>
            <a:r>
              <a:rPr lang="en-US" b="1" i="1" dirty="0">
                <a:solidFill>
                  <a:schemeClr val="accent4"/>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The Workplace Transformation Project</a:t>
            </a:r>
            <a:endParaRPr lang="en-US" b="1" i="1" dirty="0">
              <a:solidFill>
                <a:schemeClr val="accent4"/>
              </a:solidFill>
              <a:latin typeface="Arial" panose="020B0604020202020204" pitchFamily="34" charset="0"/>
              <a:cs typeface="Arial" panose="020B0604020202020204" pitchFamily="34" charset="0"/>
            </a:endParaRPr>
          </a:p>
          <a:p>
            <a:pPr>
              <a:spcAft>
                <a:spcPts val="1000"/>
              </a:spcAft>
            </a:pPr>
            <a:r>
              <a:rPr lang="en-US" sz="1400" dirty="0">
                <a:solidFill>
                  <a:schemeClr val="accent6">
                    <a:lumMod val="50000"/>
                  </a:schemeClr>
                </a:solidFill>
                <a:latin typeface="Arial" panose="020B0604020202020204" pitchFamily="34" charset="0"/>
                <a:cs typeface="Arial" panose="020B0604020202020204" pitchFamily="34" charset="0"/>
              </a:rPr>
              <a:t>This section provides you an overview of the Workplace Transformation Project, including what is changing for our organization. It acts as a starting point for managing your team through the Workplace Transformation Project. </a:t>
            </a:r>
            <a:endParaRPr lang="en-US" dirty="0">
              <a:latin typeface="Arial" panose="020B0604020202020204" pitchFamily="34" charset="0"/>
              <a:cs typeface="Arial" panose="020B0604020202020204" pitchFamily="34" charset="0"/>
            </a:endParaRPr>
          </a:p>
          <a:p>
            <a:pPr>
              <a:spcAft>
                <a:spcPts val="200"/>
              </a:spcAft>
            </a:pPr>
            <a:r>
              <a:rPr lang="en-US" b="1" i="1" dirty="0">
                <a:solidFill>
                  <a:schemeClr val="accent2"/>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An Overview of Managing Change</a:t>
            </a:r>
            <a:endParaRPr lang="en-US" b="1" i="1" dirty="0">
              <a:solidFill>
                <a:schemeClr val="accent2"/>
              </a:solidFill>
              <a:latin typeface="Arial" panose="020B0604020202020204" pitchFamily="34" charset="0"/>
              <a:cs typeface="Arial" panose="020B0604020202020204" pitchFamily="34" charset="0"/>
            </a:endParaRPr>
          </a:p>
          <a:p>
            <a:pPr>
              <a:spcAft>
                <a:spcPts val="1000"/>
              </a:spcAft>
            </a:pPr>
            <a:r>
              <a:rPr lang="en-US" sz="1400" dirty="0">
                <a:solidFill>
                  <a:schemeClr val="accent6">
                    <a:lumMod val="50000"/>
                  </a:schemeClr>
                </a:solidFill>
                <a:latin typeface="Arial" panose="020B0604020202020204" pitchFamily="34" charset="0"/>
                <a:cs typeface="Arial" panose="020B0604020202020204" pitchFamily="34" charset="0"/>
              </a:rPr>
              <a:t>This section provides you with a basic understanding of the people side of change management, including your role as a people manager, how to communicate change and how to react to change. </a:t>
            </a:r>
          </a:p>
          <a:p>
            <a:pPr>
              <a:spcAft>
                <a:spcPts val="200"/>
              </a:spcAft>
            </a:pPr>
            <a:r>
              <a:rPr lang="en-US" b="1" i="1" dirty="0">
                <a:solidFill>
                  <a:schemeClr val="accent5"/>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Preparing Yourself for Change</a:t>
            </a:r>
            <a:endParaRPr lang="en-US" b="1" i="1" dirty="0">
              <a:solidFill>
                <a:schemeClr val="accent5"/>
              </a:solidFill>
              <a:latin typeface="Arial" panose="020B0604020202020204" pitchFamily="34" charset="0"/>
              <a:cs typeface="Arial" panose="020B0604020202020204" pitchFamily="34" charset="0"/>
            </a:endParaRPr>
          </a:p>
          <a:p>
            <a:pPr>
              <a:spcAft>
                <a:spcPts val="1000"/>
              </a:spcAft>
            </a:pPr>
            <a:r>
              <a:rPr lang="en-US" sz="1400" dirty="0">
                <a:solidFill>
                  <a:schemeClr val="accent6">
                    <a:lumMod val="50000"/>
                  </a:schemeClr>
                </a:solidFill>
                <a:latin typeface="Arial" panose="020B0604020202020204" pitchFamily="34" charset="0"/>
                <a:cs typeface="Arial" panose="020B0604020202020204" pitchFamily="34" charset="0"/>
              </a:rPr>
              <a:t>This section is dedicated to you as a people manager. It reviews what you should expect as a people manager and prepares you to support your team through the Workplace Transformation Project. </a:t>
            </a:r>
          </a:p>
          <a:p>
            <a:pPr>
              <a:spcAft>
                <a:spcPts val="200"/>
              </a:spcAft>
            </a:pPr>
            <a:r>
              <a:rPr lang="en-US" b="1" i="1" dirty="0">
                <a:solidFill>
                  <a:schemeClr val="accent3"/>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Preparing your Team for Change</a:t>
            </a:r>
            <a:endParaRPr lang="en-US" b="1" i="1" dirty="0">
              <a:solidFill>
                <a:schemeClr val="accent3"/>
              </a:solidFill>
              <a:latin typeface="Arial" panose="020B0604020202020204" pitchFamily="34" charset="0"/>
              <a:cs typeface="Arial" panose="020B0604020202020204" pitchFamily="34" charset="0"/>
            </a:endParaRPr>
          </a:p>
          <a:p>
            <a:pPr>
              <a:spcAft>
                <a:spcPts val="1000"/>
              </a:spcAft>
            </a:pPr>
            <a:r>
              <a:rPr lang="en-US" sz="1400" dirty="0">
                <a:solidFill>
                  <a:schemeClr val="accent6">
                    <a:lumMod val="50000"/>
                  </a:schemeClr>
                </a:solidFill>
                <a:latin typeface="Arial" panose="020B0604020202020204" pitchFamily="34" charset="0"/>
                <a:cs typeface="Arial" panose="020B0604020202020204" pitchFamily="34" charset="0"/>
              </a:rPr>
              <a:t>Once you are prepared for the change, this section provides you with the details required to support team members. This section covers ideas such as overcoming resistance and barriers, as well as dealing with questions and feedback. </a:t>
            </a:r>
          </a:p>
          <a:p>
            <a:pPr>
              <a:spcAft>
                <a:spcPts val="200"/>
              </a:spcAft>
            </a:pPr>
            <a:r>
              <a:rPr lang="en-US" b="1" i="1" dirty="0">
                <a:solidFill>
                  <a:schemeClr val="accent1">
                    <a:lumMod val="75000"/>
                  </a:schemeClr>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Change Spotlights</a:t>
            </a:r>
            <a:endParaRPr lang="en-US" b="1" i="1" dirty="0">
              <a:solidFill>
                <a:schemeClr val="accent1">
                  <a:lumMod val="75000"/>
                </a:schemeClr>
              </a:solidFill>
              <a:latin typeface="Arial" panose="020B0604020202020204" pitchFamily="34" charset="0"/>
              <a:cs typeface="Arial" panose="020B0604020202020204" pitchFamily="34" charset="0"/>
            </a:endParaRPr>
          </a:p>
          <a:p>
            <a:pPr>
              <a:spcAft>
                <a:spcPts val="200"/>
              </a:spcAft>
            </a:pPr>
            <a:r>
              <a:rPr lang="en-US" sz="1400" dirty="0">
                <a:solidFill>
                  <a:schemeClr val="accent6">
                    <a:lumMod val="50000"/>
                  </a:schemeClr>
                </a:solidFill>
                <a:latin typeface="Arial" panose="020B0604020202020204" pitchFamily="34" charset="0"/>
                <a:cs typeface="Arial" panose="020B0604020202020204" pitchFamily="34" charset="0"/>
              </a:rPr>
              <a:t>This section reviews some of the most discussed changes as part of the Workplace Transformation Project. It reviews our current state, future state, the benefits of this change and tactics to support team members through the transition. </a:t>
            </a:r>
          </a:p>
        </p:txBody>
      </p:sp>
      <p:sp>
        <p:nvSpPr>
          <p:cNvPr id="5" name="TextBox 4">
            <a:extLst>
              <a:ext uri="{FF2B5EF4-FFF2-40B4-BE49-F238E27FC236}">
                <a16:creationId xmlns:a16="http://schemas.microsoft.com/office/drawing/2014/main" id="{7D2B315E-9FBA-AD9C-E4C2-562F687907E9}"/>
              </a:ext>
            </a:extLst>
          </p:cNvPr>
          <p:cNvSpPr txBox="1"/>
          <p:nvPr/>
        </p:nvSpPr>
        <p:spPr>
          <a:xfrm>
            <a:off x="7673751" y="1026107"/>
            <a:ext cx="4233998" cy="261610"/>
          </a:xfrm>
          <a:prstGeom prst="rect">
            <a:avLst/>
          </a:prstGeom>
          <a:noFill/>
        </p:spPr>
        <p:txBody>
          <a:bodyPr wrap="square">
            <a:spAutoFit/>
          </a:bodyPr>
          <a:lstStyle/>
          <a:p>
            <a:r>
              <a:rPr lang="en-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1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8">
                  <a:extLst>
                    <a:ext uri="{A12FA001-AC4F-418D-AE19-62706E023703}">
                      <ahyp:hlinkClr xmlns:ahyp="http://schemas.microsoft.com/office/drawing/2018/hyperlinkcolor" val="tx"/>
                    </a:ext>
                  </a:extLst>
                </a:hlinkClick>
              </a:rPr>
              <a:t>FR version</a:t>
            </a:r>
            <a:endParaRPr lang="en-CA" sz="1100"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8283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5E6-3A8A-4D48-93C9-6B799A570BA9}"/>
              </a:ext>
            </a:extLst>
          </p:cNvPr>
          <p:cNvSpPr>
            <a:spLocks noGrp="1"/>
          </p:cNvSpPr>
          <p:nvPr>
            <p:ph type="title"/>
          </p:nvPr>
        </p:nvSpPr>
        <p:spPr/>
        <p:txBody>
          <a:bodyPr/>
          <a:lstStyle/>
          <a:p>
            <a:r>
              <a:rPr lang="en-US" dirty="0"/>
              <a:t>Change Spotlight: Activity-Based Working</a:t>
            </a:r>
            <a:endParaRPr lang="en-CA" dirty="0"/>
          </a:p>
        </p:txBody>
      </p:sp>
      <p:grpSp>
        <p:nvGrpSpPr>
          <p:cNvPr id="12" name="Group 11" descr="A table containing 4 rectangles marked as ''What's happening now?'', ''What is changing?'', ''Tactics'' and ''Benefits''.">
            <a:extLst>
              <a:ext uri="{FF2B5EF4-FFF2-40B4-BE49-F238E27FC236}">
                <a16:creationId xmlns:a16="http://schemas.microsoft.com/office/drawing/2014/main" id="{BC05EE9A-9729-4605-875C-09C2AE663E68}"/>
              </a:ext>
            </a:extLst>
          </p:cNvPr>
          <p:cNvGrpSpPr/>
          <p:nvPr/>
        </p:nvGrpSpPr>
        <p:grpSpPr>
          <a:xfrm>
            <a:off x="592852" y="1516567"/>
            <a:ext cx="11006295" cy="4740831"/>
            <a:chOff x="592852" y="1516567"/>
            <a:chExt cx="11006295" cy="4740831"/>
          </a:xfrm>
        </p:grpSpPr>
        <p:sp>
          <p:nvSpPr>
            <p:cNvPr id="7" name="Rectangle 6">
              <a:extLst>
                <a:ext uri="{FF2B5EF4-FFF2-40B4-BE49-F238E27FC236}">
                  <a16:creationId xmlns:a16="http://schemas.microsoft.com/office/drawing/2014/main" id="{F759E273-8AAA-474A-A920-1F8FCDCEC375}"/>
                </a:ext>
              </a:extLst>
            </p:cNvPr>
            <p:cNvSpPr/>
            <p:nvPr/>
          </p:nvSpPr>
          <p:spPr>
            <a:xfrm>
              <a:off x="592853" y="1516567"/>
              <a:ext cx="5503147" cy="2372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1897EE2-B444-459E-B13B-928CD0224237}"/>
                </a:ext>
              </a:extLst>
            </p:cNvPr>
            <p:cNvSpPr/>
            <p:nvPr/>
          </p:nvSpPr>
          <p:spPr>
            <a:xfrm>
              <a:off x="6096000" y="1516567"/>
              <a:ext cx="5503147" cy="2372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86B3542-65DF-455F-9046-74EC2E4E1F1B}"/>
                </a:ext>
              </a:extLst>
            </p:cNvPr>
            <p:cNvSpPr/>
            <p:nvPr/>
          </p:nvSpPr>
          <p:spPr>
            <a:xfrm>
              <a:off x="592852" y="3885142"/>
              <a:ext cx="5503147" cy="237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72758C1-E4C2-4563-B061-7E79E59E6CC5}"/>
                </a:ext>
              </a:extLst>
            </p:cNvPr>
            <p:cNvSpPr/>
            <p:nvPr/>
          </p:nvSpPr>
          <p:spPr>
            <a:xfrm>
              <a:off x="6096000" y="3884829"/>
              <a:ext cx="5503147" cy="2372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E870BA00-3666-4145-875E-B4521FF4FF70}"/>
                </a:ext>
              </a:extLst>
            </p:cNvPr>
            <p:cNvSpPr/>
            <p:nvPr/>
          </p:nvSpPr>
          <p:spPr>
            <a:xfrm>
              <a:off x="5070647" y="2943858"/>
              <a:ext cx="1882567" cy="1882567"/>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E883691-0A7B-475E-92AF-8DAD78E1E501}"/>
              </a:ext>
            </a:extLst>
          </p:cNvPr>
          <p:cNvSpPr txBox="1"/>
          <p:nvPr/>
        </p:nvSpPr>
        <p:spPr>
          <a:xfrm>
            <a:off x="722380" y="1574851"/>
            <a:ext cx="4271300" cy="1738938"/>
          </a:xfrm>
          <a:prstGeom prst="rect">
            <a:avLst/>
          </a:prstGeom>
          <a:noFill/>
        </p:spPr>
        <p:txBody>
          <a:bodyPr wrap="square" rtlCol="0">
            <a:spAutoFit/>
          </a:bodyPr>
          <a:lstStyle/>
          <a:p>
            <a:pPr>
              <a:spcAft>
                <a:spcPts val="200"/>
              </a:spcAft>
            </a:pPr>
            <a:r>
              <a:rPr lang="en-US" b="1" i="1" dirty="0">
                <a:latin typeface="Arial" panose="020B0604020202020204" pitchFamily="34" charset="0"/>
                <a:cs typeface="Arial" panose="020B0604020202020204" pitchFamily="34" charset="0"/>
              </a:rPr>
              <a:t>What’s happening now?</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Most employees are working from home unless essential </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Virtual meetings and phone calls to meet with clients, guests, customers and the public</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Lack of social interaction between team members </a:t>
            </a:r>
          </a:p>
        </p:txBody>
      </p:sp>
      <p:sp>
        <p:nvSpPr>
          <p:cNvPr id="6" name="TextBox 5">
            <a:extLst>
              <a:ext uri="{FF2B5EF4-FFF2-40B4-BE49-F238E27FC236}">
                <a16:creationId xmlns:a16="http://schemas.microsoft.com/office/drawing/2014/main" id="{B3640165-12C7-47E1-86E4-88A4DB055E7C}"/>
              </a:ext>
            </a:extLst>
          </p:cNvPr>
          <p:cNvSpPr txBox="1"/>
          <p:nvPr/>
        </p:nvSpPr>
        <p:spPr>
          <a:xfrm>
            <a:off x="6919953" y="1574851"/>
            <a:ext cx="4882831" cy="1523494"/>
          </a:xfrm>
          <a:prstGeom prst="rect">
            <a:avLst/>
          </a:prstGeom>
          <a:noFill/>
        </p:spPr>
        <p:txBody>
          <a:bodyPr wrap="square" rtlCol="0">
            <a:spAutoFit/>
          </a:bodyPr>
          <a:lstStyle/>
          <a:p>
            <a:pPr>
              <a:spcAft>
                <a:spcPts val="200"/>
              </a:spcAft>
            </a:pPr>
            <a:r>
              <a:rPr lang="en-US" b="1" i="1" dirty="0">
                <a:latin typeface="Arial" panose="020B0604020202020204" pitchFamily="34" charset="0"/>
                <a:cs typeface="Arial" panose="020B0604020202020204" pitchFamily="34" charset="0"/>
              </a:rPr>
              <a:t>What is changing?</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Introduction of organizational activity-based working</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In-person, on-site meetings can occur with clients, guests, customers and the public</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Improved videoconferencing tools in our enclosed collaboration spaces for hybrid meetings</a:t>
            </a:r>
          </a:p>
        </p:txBody>
      </p:sp>
      <p:sp>
        <p:nvSpPr>
          <p:cNvPr id="4" name="TextBox 3">
            <a:extLst>
              <a:ext uri="{FF2B5EF4-FFF2-40B4-BE49-F238E27FC236}">
                <a16:creationId xmlns:a16="http://schemas.microsoft.com/office/drawing/2014/main" id="{F3E539E7-AD34-4769-8E7F-629F4379C610}"/>
              </a:ext>
            </a:extLst>
          </p:cNvPr>
          <p:cNvSpPr txBox="1"/>
          <p:nvPr/>
        </p:nvSpPr>
        <p:spPr>
          <a:xfrm>
            <a:off x="6919952" y="3914269"/>
            <a:ext cx="4595151" cy="2123658"/>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Tactics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Take advantage of your team charter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intentional in using collaborative tools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Always include virtual and remote team members in conversations during meetings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Consider that preferences, mandates and external factors may determine where employees want to work</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83626D3-89AE-4FED-AB03-AEA9CE58A9F2}"/>
              </a:ext>
            </a:extLst>
          </p:cNvPr>
          <p:cNvSpPr txBox="1"/>
          <p:nvPr/>
        </p:nvSpPr>
        <p:spPr>
          <a:xfrm>
            <a:off x="722378" y="3880904"/>
            <a:ext cx="4432426" cy="209288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Benefits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Improved flexibility, mobility and choice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Leveraging benefits of working from home such as work-life balance, improved productivity and focus time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Remaining inclusive and equitable to team members who enjoy working from home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Opportunities for more social interaction, collaboration and networking</a:t>
            </a:r>
            <a:endParaRPr lang="en-CA" sz="1400" dirty="0">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05F91336-F517-43A8-BB36-9EBA1F3F1F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7152" y="3181388"/>
            <a:ext cx="1399032" cy="1399032"/>
          </a:xfrm>
          <a:prstGeom prst="rect">
            <a:avLst/>
          </a:prstGeom>
        </p:spPr>
      </p:pic>
    </p:spTree>
    <p:extLst>
      <p:ext uri="{BB962C8B-B14F-4D97-AF65-F5344CB8AC3E}">
        <p14:creationId xmlns:p14="http://schemas.microsoft.com/office/powerpoint/2010/main" val="462943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5E6-3A8A-4D48-93C9-6B799A570BA9}"/>
              </a:ext>
            </a:extLst>
          </p:cNvPr>
          <p:cNvSpPr>
            <a:spLocks noGrp="1"/>
          </p:cNvSpPr>
          <p:nvPr>
            <p:ph type="title"/>
          </p:nvPr>
        </p:nvSpPr>
        <p:spPr/>
        <p:txBody>
          <a:bodyPr/>
          <a:lstStyle/>
          <a:p>
            <a:r>
              <a:rPr lang="en-US" dirty="0"/>
              <a:t>Change Spotlight: An Ecosystem of Spaces</a:t>
            </a:r>
            <a:endParaRPr lang="en-CA" dirty="0"/>
          </a:p>
        </p:txBody>
      </p:sp>
      <p:grpSp>
        <p:nvGrpSpPr>
          <p:cNvPr id="12" name="Group 11" descr="A table containing 4 rectangles marked as ''What's happening now?'', ''What is changing?'', ''Tactics'' and ''Benefits''.">
            <a:extLst>
              <a:ext uri="{FF2B5EF4-FFF2-40B4-BE49-F238E27FC236}">
                <a16:creationId xmlns:a16="http://schemas.microsoft.com/office/drawing/2014/main" id="{BC05EE9A-9729-4605-875C-09C2AE663E68}"/>
              </a:ext>
            </a:extLst>
          </p:cNvPr>
          <p:cNvGrpSpPr/>
          <p:nvPr/>
        </p:nvGrpSpPr>
        <p:grpSpPr>
          <a:xfrm>
            <a:off x="592852" y="1516567"/>
            <a:ext cx="11006295" cy="4740831"/>
            <a:chOff x="592852" y="1516567"/>
            <a:chExt cx="11006295" cy="4740831"/>
          </a:xfrm>
        </p:grpSpPr>
        <p:sp>
          <p:nvSpPr>
            <p:cNvPr id="7" name="Rectangle 6">
              <a:extLst>
                <a:ext uri="{FF2B5EF4-FFF2-40B4-BE49-F238E27FC236}">
                  <a16:creationId xmlns:a16="http://schemas.microsoft.com/office/drawing/2014/main" id="{F759E273-8AAA-474A-A920-1F8FCDCEC375}"/>
                </a:ext>
              </a:extLst>
            </p:cNvPr>
            <p:cNvSpPr/>
            <p:nvPr/>
          </p:nvSpPr>
          <p:spPr>
            <a:xfrm>
              <a:off x="592853" y="1516567"/>
              <a:ext cx="5503147" cy="2372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1897EE2-B444-459E-B13B-928CD0224237}"/>
                </a:ext>
              </a:extLst>
            </p:cNvPr>
            <p:cNvSpPr/>
            <p:nvPr/>
          </p:nvSpPr>
          <p:spPr>
            <a:xfrm>
              <a:off x="6096000" y="1516567"/>
              <a:ext cx="5503147" cy="2372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86B3542-65DF-455F-9046-74EC2E4E1F1B}"/>
                </a:ext>
              </a:extLst>
            </p:cNvPr>
            <p:cNvSpPr/>
            <p:nvPr/>
          </p:nvSpPr>
          <p:spPr>
            <a:xfrm>
              <a:off x="592852" y="3885142"/>
              <a:ext cx="5503147" cy="237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72758C1-E4C2-4563-B061-7E79E59E6CC5}"/>
                </a:ext>
              </a:extLst>
            </p:cNvPr>
            <p:cNvSpPr/>
            <p:nvPr/>
          </p:nvSpPr>
          <p:spPr>
            <a:xfrm>
              <a:off x="6096000" y="3884829"/>
              <a:ext cx="5503147" cy="2372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E870BA00-3666-4145-875E-B4521FF4FF70}"/>
                </a:ext>
              </a:extLst>
            </p:cNvPr>
            <p:cNvSpPr/>
            <p:nvPr/>
          </p:nvSpPr>
          <p:spPr>
            <a:xfrm>
              <a:off x="5070647" y="2943858"/>
              <a:ext cx="1882567" cy="1882567"/>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E883691-0A7B-475E-92AF-8DAD78E1E501}"/>
              </a:ext>
            </a:extLst>
          </p:cNvPr>
          <p:cNvSpPr txBox="1"/>
          <p:nvPr/>
        </p:nvSpPr>
        <p:spPr>
          <a:xfrm>
            <a:off x="722380" y="1574851"/>
            <a:ext cx="4271300" cy="2282676"/>
          </a:xfrm>
          <a:prstGeom prst="rect">
            <a:avLst/>
          </a:prstGeom>
          <a:noFill/>
        </p:spPr>
        <p:txBody>
          <a:bodyPr wrap="square" rtlCol="0">
            <a:spAutoFit/>
          </a:bodyPr>
          <a:lstStyle/>
          <a:p>
            <a:pPr>
              <a:spcAft>
                <a:spcPts val="200"/>
              </a:spcAft>
            </a:pPr>
            <a:r>
              <a:rPr lang="en-US" b="1" i="1" dirty="0">
                <a:latin typeface="Arial" panose="020B0604020202020204" pitchFamily="34" charset="0"/>
                <a:cs typeface="Arial" panose="020B0604020202020204" pitchFamily="34" charset="0"/>
              </a:rPr>
              <a:t>What’s happening now?</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Only working from primary departmental office space or home</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Lack of diversity and variety in space and location</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Employees scheduled to be in office or to work from home, depending on the organization</a:t>
            </a:r>
          </a:p>
          <a:p>
            <a:pPr marL="285750" indent="-285750">
              <a:spcAft>
                <a:spcPts val="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spcAft>
                <a:spcPts val="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3640165-12C7-47E1-86E4-88A4DB055E7C}"/>
              </a:ext>
            </a:extLst>
          </p:cNvPr>
          <p:cNvSpPr txBox="1"/>
          <p:nvPr/>
        </p:nvSpPr>
        <p:spPr>
          <a:xfrm>
            <a:off x="6919953" y="1574851"/>
            <a:ext cx="4595151" cy="1954381"/>
          </a:xfrm>
          <a:prstGeom prst="rect">
            <a:avLst/>
          </a:prstGeom>
          <a:noFill/>
        </p:spPr>
        <p:txBody>
          <a:bodyPr wrap="square" rtlCol="0">
            <a:spAutoFit/>
          </a:bodyPr>
          <a:lstStyle/>
          <a:p>
            <a:pPr>
              <a:spcAft>
                <a:spcPts val="200"/>
              </a:spcAft>
            </a:pPr>
            <a:r>
              <a:rPr lang="en-US" b="1" i="1" dirty="0">
                <a:latin typeface="Arial" panose="020B0604020202020204" pitchFamily="34" charset="0"/>
                <a:cs typeface="Arial" panose="020B0604020202020204" pitchFamily="34" charset="0"/>
              </a:rPr>
              <a:t>What is changing?</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Introduction of activity-based working</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Introduction of additional workspaces including GCcoworking sites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Employees are welcome to work in different workspaces to suit their needs and the tasks they are completing, where agreed between the employee and their people manager</a:t>
            </a:r>
          </a:p>
        </p:txBody>
      </p:sp>
      <p:sp>
        <p:nvSpPr>
          <p:cNvPr id="4" name="TextBox 3">
            <a:extLst>
              <a:ext uri="{FF2B5EF4-FFF2-40B4-BE49-F238E27FC236}">
                <a16:creationId xmlns:a16="http://schemas.microsoft.com/office/drawing/2014/main" id="{F3E539E7-AD34-4769-8E7F-629F4379C610}"/>
              </a:ext>
            </a:extLst>
          </p:cNvPr>
          <p:cNvSpPr txBox="1"/>
          <p:nvPr/>
        </p:nvSpPr>
        <p:spPr>
          <a:xfrm>
            <a:off x="6919952" y="3914269"/>
            <a:ext cx="4595151" cy="209288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Tactics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Take advantage of your team charter – include expectations around using all available workspaces for your organization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intentional in using collaborative tools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Host team engagements in a variety of workspaces where available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Consider how external factors might determine where employees want to work</a:t>
            </a:r>
          </a:p>
        </p:txBody>
      </p:sp>
      <p:sp>
        <p:nvSpPr>
          <p:cNvPr id="3" name="TextBox 2">
            <a:extLst>
              <a:ext uri="{FF2B5EF4-FFF2-40B4-BE49-F238E27FC236}">
                <a16:creationId xmlns:a16="http://schemas.microsoft.com/office/drawing/2014/main" id="{283626D3-89AE-4FED-AB03-AEA9CE58A9F2}"/>
              </a:ext>
            </a:extLst>
          </p:cNvPr>
          <p:cNvSpPr txBox="1"/>
          <p:nvPr/>
        </p:nvSpPr>
        <p:spPr>
          <a:xfrm>
            <a:off x="722378" y="3880904"/>
            <a:ext cx="4432426" cy="1877437"/>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Benefits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Improved mobility, flexibility and equal access to spaces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Increase collaboration across teams and organizations, including networking</a:t>
            </a:r>
          </a:p>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Movement throughout the day and change in environment both improve wellness</a:t>
            </a:r>
          </a:p>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Extended service offerings across organizations</a:t>
            </a:r>
          </a:p>
        </p:txBody>
      </p:sp>
      <p:pic>
        <p:nvPicPr>
          <p:cNvPr id="15" name="Graphic 14">
            <a:extLst>
              <a:ext uri="{FF2B5EF4-FFF2-40B4-BE49-F238E27FC236}">
                <a16:creationId xmlns:a16="http://schemas.microsoft.com/office/drawing/2014/main" id="{50CB835A-C26E-4A24-841E-EE3FDB0723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754" y="3149907"/>
            <a:ext cx="1408176" cy="1408176"/>
          </a:xfrm>
          <a:prstGeom prst="rect">
            <a:avLst/>
          </a:prstGeom>
        </p:spPr>
      </p:pic>
    </p:spTree>
    <p:extLst>
      <p:ext uri="{BB962C8B-B14F-4D97-AF65-F5344CB8AC3E}">
        <p14:creationId xmlns:p14="http://schemas.microsoft.com/office/powerpoint/2010/main" val="149241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5E6-3A8A-4D48-93C9-6B799A570BA9}"/>
              </a:ext>
            </a:extLst>
          </p:cNvPr>
          <p:cNvSpPr>
            <a:spLocks noGrp="1"/>
          </p:cNvSpPr>
          <p:nvPr>
            <p:ph type="title"/>
          </p:nvPr>
        </p:nvSpPr>
        <p:spPr/>
        <p:txBody>
          <a:bodyPr/>
          <a:lstStyle/>
          <a:p>
            <a:r>
              <a:rPr lang="en-US" dirty="0"/>
              <a:t>Change Spotlight: Lockers and Storage</a:t>
            </a:r>
            <a:endParaRPr lang="en-CA" dirty="0"/>
          </a:p>
        </p:txBody>
      </p:sp>
      <p:grpSp>
        <p:nvGrpSpPr>
          <p:cNvPr id="12" name="Group 11" descr="A table containing 4 rectangles marked as ''What's happening now?'', ''What is changing?'', ''Tactics'' and ''Benefits''.">
            <a:extLst>
              <a:ext uri="{FF2B5EF4-FFF2-40B4-BE49-F238E27FC236}">
                <a16:creationId xmlns:a16="http://schemas.microsoft.com/office/drawing/2014/main" id="{BC05EE9A-9729-4605-875C-09C2AE663E68}"/>
              </a:ext>
            </a:extLst>
          </p:cNvPr>
          <p:cNvGrpSpPr/>
          <p:nvPr/>
        </p:nvGrpSpPr>
        <p:grpSpPr>
          <a:xfrm>
            <a:off x="592852" y="1516567"/>
            <a:ext cx="11006295" cy="4740831"/>
            <a:chOff x="592852" y="1516567"/>
            <a:chExt cx="11006295" cy="4740831"/>
          </a:xfrm>
        </p:grpSpPr>
        <p:sp>
          <p:nvSpPr>
            <p:cNvPr id="7" name="Rectangle 6">
              <a:extLst>
                <a:ext uri="{FF2B5EF4-FFF2-40B4-BE49-F238E27FC236}">
                  <a16:creationId xmlns:a16="http://schemas.microsoft.com/office/drawing/2014/main" id="{F759E273-8AAA-474A-A920-1F8FCDCEC375}"/>
                </a:ext>
              </a:extLst>
            </p:cNvPr>
            <p:cNvSpPr/>
            <p:nvPr/>
          </p:nvSpPr>
          <p:spPr>
            <a:xfrm>
              <a:off x="592853" y="1516567"/>
              <a:ext cx="5503147" cy="2372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1897EE2-B444-459E-B13B-928CD0224237}"/>
                </a:ext>
              </a:extLst>
            </p:cNvPr>
            <p:cNvSpPr/>
            <p:nvPr/>
          </p:nvSpPr>
          <p:spPr>
            <a:xfrm>
              <a:off x="6096000" y="1516567"/>
              <a:ext cx="5503147" cy="2372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86B3542-65DF-455F-9046-74EC2E4E1F1B}"/>
                </a:ext>
              </a:extLst>
            </p:cNvPr>
            <p:cNvSpPr/>
            <p:nvPr/>
          </p:nvSpPr>
          <p:spPr>
            <a:xfrm>
              <a:off x="592852" y="3885142"/>
              <a:ext cx="5503147" cy="237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72758C1-E4C2-4563-B061-7E79E59E6CC5}"/>
                </a:ext>
              </a:extLst>
            </p:cNvPr>
            <p:cNvSpPr/>
            <p:nvPr/>
          </p:nvSpPr>
          <p:spPr>
            <a:xfrm>
              <a:off x="6096000" y="3884829"/>
              <a:ext cx="5503147" cy="2372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E870BA00-3666-4145-875E-B4521FF4FF70}"/>
                </a:ext>
              </a:extLst>
            </p:cNvPr>
            <p:cNvSpPr/>
            <p:nvPr/>
          </p:nvSpPr>
          <p:spPr>
            <a:xfrm>
              <a:off x="5070647" y="2943858"/>
              <a:ext cx="1882567" cy="1882567"/>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E883691-0A7B-475E-92AF-8DAD78E1E501}"/>
              </a:ext>
            </a:extLst>
          </p:cNvPr>
          <p:cNvSpPr txBox="1"/>
          <p:nvPr/>
        </p:nvSpPr>
        <p:spPr>
          <a:xfrm>
            <a:off x="722380" y="1574851"/>
            <a:ext cx="4271300" cy="2036455"/>
          </a:xfrm>
          <a:prstGeom prst="rect">
            <a:avLst/>
          </a:prstGeom>
          <a:noFill/>
        </p:spPr>
        <p:txBody>
          <a:bodyPr wrap="square" rtlCol="0">
            <a:spAutoFit/>
          </a:bodyPr>
          <a:lstStyle/>
          <a:p>
            <a:pPr>
              <a:spcAft>
                <a:spcPts val="200"/>
              </a:spcAft>
            </a:pPr>
            <a:r>
              <a:rPr lang="en-US" b="1" i="1" dirty="0">
                <a:latin typeface="Arial" panose="020B0604020202020204" pitchFamily="34" charset="0"/>
                <a:cs typeface="Arial" panose="020B0604020202020204" pitchFamily="34" charset="0"/>
              </a:rPr>
              <a:t>What’s happening now?</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Dedicated lockers for all employees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Lockers with keys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Employees permitted to store and keep personal items in the workplace</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Paper files are retained and stored in filing cabinets dedicated to each department</a:t>
            </a:r>
          </a:p>
          <a:p>
            <a:pPr marL="285750" indent="-285750">
              <a:spcAft>
                <a:spcPts val="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3640165-12C7-47E1-86E4-88A4DB055E7C}"/>
              </a:ext>
            </a:extLst>
          </p:cNvPr>
          <p:cNvSpPr txBox="1"/>
          <p:nvPr/>
        </p:nvSpPr>
        <p:spPr>
          <a:xfrm>
            <a:off x="6919953" y="1574851"/>
            <a:ext cx="4595151" cy="1764586"/>
          </a:xfrm>
          <a:prstGeom prst="rect">
            <a:avLst/>
          </a:prstGeom>
          <a:noFill/>
        </p:spPr>
        <p:txBody>
          <a:bodyPr wrap="square" rtlCol="0">
            <a:spAutoFit/>
          </a:bodyPr>
          <a:lstStyle/>
          <a:p>
            <a:pPr>
              <a:spcAft>
                <a:spcPts val="200"/>
              </a:spcAft>
            </a:pPr>
            <a:r>
              <a:rPr lang="en-US" b="1" i="1" dirty="0">
                <a:latin typeface="Arial" panose="020B0604020202020204" pitchFamily="34" charset="0"/>
                <a:cs typeface="Arial" panose="020B0604020202020204" pitchFamily="34" charset="0"/>
              </a:rPr>
              <a:t>What is changing?</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Day lockers available on an as needed basis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Digital locks that are easy to set/reset</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Employees should only bring personal items they need for the day (i.e., lunch, gym bag)</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Digitization of business assets, files and improved paperless processes</a:t>
            </a:r>
          </a:p>
        </p:txBody>
      </p:sp>
      <p:sp>
        <p:nvSpPr>
          <p:cNvPr id="4" name="TextBox 3">
            <a:extLst>
              <a:ext uri="{FF2B5EF4-FFF2-40B4-BE49-F238E27FC236}">
                <a16:creationId xmlns:a16="http://schemas.microsoft.com/office/drawing/2014/main" id="{F3E539E7-AD34-4769-8E7F-629F4379C610}"/>
              </a:ext>
            </a:extLst>
          </p:cNvPr>
          <p:cNvSpPr txBox="1"/>
          <p:nvPr/>
        </p:nvSpPr>
        <p:spPr>
          <a:xfrm>
            <a:off x="6919952" y="3914269"/>
            <a:ext cx="4595151" cy="209288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Tactics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Take advantage of your team charter – include expectations around lockers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Use any storage provided to your team to store ergonomic equipment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Use coat closets and hooks to store coats, shoes and gym clothes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intentional in using digital tools such as OneNote and SharePoint to store files. </a:t>
            </a:r>
          </a:p>
        </p:txBody>
      </p:sp>
      <p:sp>
        <p:nvSpPr>
          <p:cNvPr id="3" name="TextBox 2">
            <a:extLst>
              <a:ext uri="{FF2B5EF4-FFF2-40B4-BE49-F238E27FC236}">
                <a16:creationId xmlns:a16="http://schemas.microsoft.com/office/drawing/2014/main" id="{283626D3-89AE-4FED-AB03-AEA9CE58A9F2}"/>
              </a:ext>
            </a:extLst>
          </p:cNvPr>
          <p:cNvSpPr txBox="1"/>
          <p:nvPr/>
        </p:nvSpPr>
        <p:spPr>
          <a:xfrm>
            <a:off x="722378" y="3880904"/>
            <a:ext cx="4432426" cy="1877437"/>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Benefits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Reduces the administrative labor required to manage lockers and keys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Allows equal access to lockers for all employees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Reduction in the need for storage to prioritize workpoints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Digitization allows more people the flexibility to work outside of the office</a:t>
            </a:r>
            <a:endParaRPr lang="en-CA" sz="1400" dirty="0">
              <a:latin typeface="Arial" panose="020B0604020202020204" pitchFamily="34" charset="0"/>
              <a:cs typeface="Arial" panose="020B0604020202020204" pitchFamily="34" charset="0"/>
            </a:endParaRPr>
          </a:p>
        </p:txBody>
      </p:sp>
      <p:pic>
        <p:nvPicPr>
          <p:cNvPr id="14" name="Graphic 13">
            <a:extLst>
              <a:ext uri="{FF2B5EF4-FFF2-40B4-BE49-F238E27FC236}">
                <a16:creationId xmlns:a16="http://schemas.microsoft.com/office/drawing/2014/main" id="{9C86DB3D-14B6-4C16-8320-0A2D63BB26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3484" y="3176816"/>
            <a:ext cx="1408176" cy="1408176"/>
          </a:xfrm>
          <a:prstGeom prst="rect">
            <a:avLst/>
          </a:prstGeom>
        </p:spPr>
      </p:pic>
    </p:spTree>
    <p:extLst>
      <p:ext uri="{BB962C8B-B14F-4D97-AF65-F5344CB8AC3E}">
        <p14:creationId xmlns:p14="http://schemas.microsoft.com/office/powerpoint/2010/main" val="2466612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5E6-3A8A-4D48-93C9-6B799A570BA9}"/>
              </a:ext>
            </a:extLst>
          </p:cNvPr>
          <p:cNvSpPr>
            <a:spLocks noGrp="1"/>
          </p:cNvSpPr>
          <p:nvPr>
            <p:ph type="title"/>
          </p:nvPr>
        </p:nvSpPr>
        <p:spPr/>
        <p:txBody>
          <a:bodyPr/>
          <a:lstStyle/>
          <a:p>
            <a:r>
              <a:rPr lang="en-US" dirty="0"/>
              <a:t>Change Spotlight: Accessibility and Ergonomics</a:t>
            </a:r>
            <a:endParaRPr lang="en-CA" dirty="0"/>
          </a:p>
        </p:txBody>
      </p:sp>
      <p:grpSp>
        <p:nvGrpSpPr>
          <p:cNvPr id="12" name="Group 11" descr="A table containing 4 rectangles marked as ''What's happening now?'', ''What is changing?'', ''Tactics'' and ''Benefits''.">
            <a:extLst>
              <a:ext uri="{FF2B5EF4-FFF2-40B4-BE49-F238E27FC236}">
                <a16:creationId xmlns:a16="http://schemas.microsoft.com/office/drawing/2014/main" id="{BC05EE9A-9729-4605-875C-09C2AE663E68}"/>
              </a:ext>
            </a:extLst>
          </p:cNvPr>
          <p:cNvGrpSpPr/>
          <p:nvPr/>
        </p:nvGrpSpPr>
        <p:grpSpPr>
          <a:xfrm>
            <a:off x="592852" y="1516567"/>
            <a:ext cx="11006295" cy="4740831"/>
            <a:chOff x="592852" y="1516567"/>
            <a:chExt cx="11006295" cy="4740831"/>
          </a:xfrm>
        </p:grpSpPr>
        <p:sp>
          <p:nvSpPr>
            <p:cNvPr id="7" name="Rectangle 6">
              <a:extLst>
                <a:ext uri="{FF2B5EF4-FFF2-40B4-BE49-F238E27FC236}">
                  <a16:creationId xmlns:a16="http://schemas.microsoft.com/office/drawing/2014/main" id="{F759E273-8AAA-474A-A920-1F8FCDCEC375}"/>
                </a:ext>
              </a:extLst>
            </p:cNvPr>
            <p:cNvSpPr/>
            <p:nvPr/>
          </p:nvSpPr>
          <p:spPr>
            <a:xfrm>
              <a:off x="592853" y="1516567"/>
              <a:ext cx="5503147" cy="2372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1897EE2-B444-459E-B13B-928CD0224237}"/>
                </a:ext>
              </a:extLst>
            </p:cNvPr>
            <p:cNvSpPr/>
            <p:nvPr/>
          </p:nvSpPr>
          <p:spPr>
            <a:xfrm>
              <a:off x="6096000" y="1516567"/>
              <a:ext cx="5503147" cy="2372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86B3542-65DF-455F-9046-74EC2E4E1F1B}"/>
                </a:ext>
              </a:extLst>
            </p:cNvPr>
            <p:cNvSpPr/>
            <p:nvPr/>
          </p:nvSpPr>
          <p:spPr>
            <a:xfrm>
              <a:off x="592852" y="3885142"/>
              <a:ext cx="5503147" cy="237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72758C1-E4C2-4563-B061-7E79E59E6CC5}"/>
                </a:ext>
              </a:extLst>
            </p:cNvPr>
            <p:cNvSpPr/>
            <p:nvPr/>
          </p:nvSpPr>
          <p:spPr>
            <a:xfrm>
              <a:off x="6096000" y="3884829"/>
              <a:ext cx="5503147" cy="2372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E870BA00-3666-4145-875E-B4521FF4FF70}"/>
                </a:ext>
              </a:extLst>
            </p:cNvPr>
            <p:cNvSpPr/>
            <p:nvPr/>
          </p:nvSpPr>
          <p:spPr>
            <a:xfrm>
              <a:off x="5070647" y="2943858"/>
              <a:ext cx="1882567" cy="1882567"/>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E883691-0A7B-475E-92AF-8DAD78E1E501}"/>
              </a:ext>
            </a:extLst>
          </p:cNvPr>
          <p:cNvSpPr txBox="1"/>
          <p:nvPr/>
        </p:nvSpPr>
        <p:spPr>
          <a:xfrm>
            <a:off x="722380" y="1574851"/>
            <a:ext cx="4271300" cy="2010807"/>
          </a:xfrm>
          <a:prstGeom prst="rect">
            <a:avLst/>
          </a:prstGeom>
          <a:noFill/>
        </p:spPr>
        <p:txBody>
          <a:bodyPr wrap="square" rtlCol="0">
            <a:spAutoFit/>
          </a:bodyPr>
          <a:lstStyle/>
          <a:p>
            <a:pPr>
              <a:spcAft>
                <a:spcPts val="200"/>
              </a:spcAft>
            </a:pPr>
            <a:r>
              <a:rPr lang="en-US" b="1" i="1" dirty="0">
                <a:latin typeface="Arial" panose="020B0604020202020204" pitchFamily="34" charset="0"/>
                <a:cs typeface="Arial" panose="020B0604020202020204" pitchFamily="34" charset="0"/>
              </a:rPr>
              <a:t>What’s happening now?</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Employees submit duty to accommodate (DTA) requests for ergonomic furniture </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Current furniture is not flexible and does not support employee wellness</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Employees store ergonomic furniture and equipment at their workstation</a:t>
            </a:r>
          </a:p>
          <a:p>
            <a:pPr marL="285750" indent="-285750">
              <a:spcAft>
                <a:spcPts val="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3640165-12C7-47E1-86E4-88A4DB055E7C}"/>
              </a:ext>
            </a:extLst>
          </p:cNvPr>
          <p:cNvSpPr txBox="1"/>
          <p:nvPr/>
        </p:nvSpPr>
        <p:spPr>
          <a:xfrm>
            <a:off x="6919953" y="1574851"/>
            <a:ext cx="4595151" cy="2251899"/>
          </a:xfrm>
          <a:prstGeom prst="rect">
            <a:avLst/>
          </a:prstGeom>
          <a:noFill/>
        </p:spPr>
        <p:txBody>
          <a:bodyPr wrap="square" rtlCol="0">
            <a:spAutoFit/>
          </a:bodyPr>
          <a:lstStyle/>
          <a:p>
            <a:pPr>
              <a:spcAft>
                <a:spcPts val="200"/>
              </a:spcAft>
            </a:pPr>
            <a:r>
              <a:rPr lang="en-US" b="1" i="1" dirty="0">
                <a:latin typeface="Arial" panose="020B0604020202020204" pitchFamily="34" charset="0"/>
                <a:cs typeface="Arial" panose="020B0604020202020204" pitchFamily="34" charset="0"/>
              </a:rPr>
              <a:t>What is changing?</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Existing duty to accommodate requests are maintained</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workstation and meeting room furniture offer ergonomic solutions </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variety of ergonomic and soft seating</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Ergonomic furniture areas will be available in a shared work environment</a:t>
            </a:r>
          </a:p>
          <a:p>
            <a:pPr marL="285750" indent="-285750">
              <a:spcAft>
                <a:spcPts val="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3E539E7-AD34-4769-8E7F-629F4379C610}"/>
              </a:ext>
            </a:extLst>
          </p:cNvPr>
          <p:cNvSpPr txBox="1"/>
          <p:nvPr/>
        </p:nvSpPr>
        <p:spPr>
          <a:xfrm>
            <a:off x="6919952" y="3914269"/>
            <a:ext cx="4595151" cy="209288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Tactics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Use any storage provided to your team to store ergonomic equipment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Understand your team’s current DTA requests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Encourage employees to use a variety of workpoints in differing configurations (sitting, standing, and reclining)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Ensure existing employee ergonomic equipment and furniture if labelled </a:t>
            </a:r>
          </a:p>
        </p:txBody>
      </p:sp>
      <p:sp>
        <p:nvSpPr>
          <p:cNvPr id="3" name="TextBox 2">
            <a:extLst>
              <a:ext uri="{FF2B5EF4-FFF2-40B4-BE49-F238E27FC236}">
                <a16:creationId xmlns:a16="http://schemas.microsoft.com/office/drawing/2014/main" id="{283626D3-89AE-4FED-AB03-AEA9CE58A9F2}"/>
              </a:ext>
            </a:extLst>
          </p:cNvPr>
          <p:cNvSpPr txBox="1"/>
          <p:nvPr/>
        </p:nvSpPr>
        <p:spPr>
          <a:xfrm>
            <a:off x="722378" y="3880904"/>
            <a:ext cx="4432426" cy="1661993"/>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Benefits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Reduction in the need for employees to submit duty to accommodate requests for sit-stand desks and ergonomic chairs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Improved employee wellness for everyone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Equal access to a variety of work points in a variety of configurations to improve mobility </a:t>
            </a:r>
            <a:endParaRPr lang="en-CA" sz="1400" dirty="0">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1C149245-F26E-43DE-AD36-AB4DAF21F0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7842" y="3176816"/>
            <a:ext cx="1408176" cy="1408176"/>
          </a:xfrm>
          <a:prstGeom prst="rect">
            <a:avLst/>
          </a:prstGeom>
        </p:spPr>
      </p:pic>
    </p:spTree>
    <p:extLst>
      <p:ext uri="{BB962C8B-B14F-4D97-AF65-F5344CB8AC3E}">
        <p14:creationId xmlns:p14="http://schemas.microsoft.com/office/powerpoint/2010/main" val="1506004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85DB-82AC-4701-A4FC-0373FBDE8BEE}"/>
              </a:ext>
            </a:extLst>
          </p:cNvPr>
          <p:cNvSpPr>
            <a:spLocks noGrp="1"/>
          </p:cNvSpPr>
          <p:nvPr>
            <p:ph type="title"/>
          </p:nvPr>
        </p:nvSpPr>
        <p:spPr/>
        <p:txBody>
          <a:bodyPr/>
          <a:lstStyle/>
          <a:p>
            <a:r>
              <a:rPr lang="fr-CA" dirty="0"/>
              <a:t>References/Additional info/Learning</a:t>
            </a:r>
            <a:endParaRPr lang="en-CA" dirty="0"/>
          </a:p>
        </p:txBody>
      </p:sp>
      <p:sp>
        <p:nvSpPr>
          <p:cNvPr id="4" name="TextBox 3">
            <a:extLst>
              <a:ext uri="{FF2B5EF4-FFF2-40B4-BE49-F238E27FC236}">
                <a16:creationId xmlns:a16="http://schemas.microsoft.com/office/drawing/2014/main" id="{746FAADD-EA1A-4200-8B8D-8A21154CF60A}"/>
              </a:ext>
            </a:extLst>
          </p:cNvPr>
          <p:cNvSpPr txBox="1"/>
          <p:nvPr/>
        </p:nvSpPr>
        <p:spPr>
          <a:xfrm>
            <a:off x="891283" y="1406705"/>
            <a:ext cx="10040420" cy="5355312"/>
          </a:xfrm>
          <a:prstGeom prst="rect">
            <a:avLst/>
          </a:prstGeom>
          <a:noFill/>
        </p:spPr>
        <p:txBody>
          <a:bodyPr wrap="square">
            <a:spAutoFit/>
          </a:bodyPr>
          <a:lstStyle/>
          <a:p>
            <a:pPr algn="l" rtl="0" fontAlgn="base"/>
            <a:r>
              <a:rPr lang="en-US" b="1" i="0" strike="noStrike" dirty="0">
                <a:effectLst/>
                <a:latin typeface="Arial" panose="020B0604020202020204" pitchFamily="34" charset="0"/>
              </a:rPr>
              <a:t>Government resources</a:t>
            </a:r>
            <a:endParaRPr lang="en-US" b="1" i="0"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endParaRPr>
          </a:p>
          <a:p>
            <a:pPr marL="742950" lvl="1" indent="-285750" fontAlgn="base">
              <a:buFont typeface="Arial" panose="020B0604020202020204" pitchFamily="34" charset="0"/>
              <a:buChar char="•"/>
            </a:pPr>
            <a:r>
              <a:rPr lang="en-US" b="0" i="0" u="sng" strike="noStrike" dirty="0">
                <a:solidFill>
                  <a:srgbClr val="0563C1"/>
                </a:solidFill>
                <a:effectLst/>
                <a:latin typeface="Arial" panose="020B0604020202020204" pitchFamily="34" charset="0"/>
                <a:hlinkClick r:id="rId3">
                  <a:extLst>
                    <a:ext uri="{A12FA001-AC4F-418D-AE19-62706E023703}">
                      <ahyp:hlinkClr xmlns:ahyp="http://schemas.microsoft.com/office/drawing/2018/hyperlinkcolor" val="tx"/>
                    </a:ext>
                  </a:extLst>
                </a:hlinkClick>
              </a:rPr>
              <a:t>CSPS trainings</a:t>
            </a:r>
            <a:r>
              <a:rPr lang="en-US" b="0" i="0" u="none" strike="noStrike" dirty="0">
                <a:solidFill>
                  <a:srgbClr val="000000"/>
                </a:solidFill>
                <a:effectLst/>
                <a:latin typeface="Arial" panose="020B0604020202020204" pitchFamily="34" charset="0"/>
              </a:rPr>
              <a:t> on virtual/remote work</a:t>
            </a:r>
            <a:r>
              <a:rPr lang="en-US" b="0" i="0" dirty="0">
                <a:solidFill>
                  <a:srgbClr val="000000"/>
                </a:solidFill>
                <a:effectLst/>
                <a:latin typeface="Arial" panose="020B0604020202020204" pitchFamily="34" charset="0"/>
              </a:rPr>
              <a:t>​</a:t>
            </a:r>
          </a:p>
          <a:p>
            <a:pPr marL="742950" lvl="1"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Digital Academy </a:t>
            </a:r>
            <a:r>
              <a:rPr lang="en-US" b="0" i="0" u="sng" strike="noStrike" dirty="0">
                <a:solidFill>
                  <a:srgbClr val="0000FF"/>
                </a:solidFill>
                <a:effectLst/>
                <a:latin typeface="Arial" panose="020B0604020202020204" pitchFamily="34" charset="0"/>
                <a:hlinkClick r:id="rId4"/>
              </a:rPr>
              <a:t>Going Remote Guide</a:t>
            </a:r>
            <a:r>
              <a:rPr lang="en-US" b="0" i="0" dirty="0">
                <a:solidFill>
                  <a:srgbClr val="000000"/>
                </a:solidFill>
                <a:effectLst/>
                <a:latin typeface="Arial" panose="020B0604020202020204" pitchFamily="34" charset="0"/>
              </a:rPr>
              <a:t>​</a:t>
            </a:r>
          </a:p>
          <a:p>
            <a:pPr marL="742950" lvl="1"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Canada.ca tips on </a:t>
            </a:r>
            <a:r>
              <a:rPr lang="en-US" b="0" i="0" u="sng" strike="noStrike" dirty="0">
                <a:solidFill>
                  <a:srgbClr val="0000FF"/>
                </a:solidFill>
                <a:effectLst/>
                <a:latin typeface="Arial" panose="020B0604020202020204" pitchFamily="34" charset="0"/>
                <a:hlinkClick r:id="rId5"/>
              </a:rPr>
              <a:t>working remotely</a:t>
            </a:r>
            <a:endParaRPr lang="en-US" b="0" i="0" u="sng" strike="noStrike" dirty="0">
              <a:solidFill>
                <a:srgbClr val="0000FF"/>
              </a:solidFill>
              <a:effectLst/>
              <a:latin typeface="Arial" panose="020B0604020202020204" pitchFamily="34" charset="0"/>
            </a:endParaRPr>
          </a:p>
          <a:p>
            <a:pPr algn="l" rtl="0" fontAlgn="base"/>
            <a:endParaRPr lang="en-US" b="0" i="0" u="sng" dirty="0">
              <a:solidFill>
                <a:srgbClr val="0000FF"/>
              </a:solidFill>
              <a:effectLst/>
              <a:latin typeface="Arial" panose="020B0604020202020204" pitchFamily="34" charset="0"/>
            </a:endParaRPr>
          </a:p>
          <a:p>
            <a:pPr algn="l" rtl="0" fontAlgn="base"/>
            <a:endParaRPr lang="en-US" b="0" i="0" u="sng" dirty="0">
              <a:solidFill>
                <a:srgbClr val="0000FF"/>
              </a:solidFill>
              <a:effectLst/>
              <a:latin typeface="Arial" panose="020B0604020202020204" pitchFamily="34" charset="0"/>
            </a:endParaRPr>
          </a:p>
          <a:p>
            <a:pPr algn="l" rtl="0" fontAlgn="base"/>
            <a:r>
              <a:rPr lang="en-US" b="1" dirty="0">
                <a:latin typeface="Arial" panose="020B0604020202020204" pitchFamily="34" charset="0"/>
              </a:rPr>
              <a:t>Private sector playbooks</a:t>
            </a:r>
          </a:p>
          <a:p>
            <a:pPr marL="742950" lvl="1"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Google’s </a:t>
            </a:r>
            <a:r>
              <a:rPr lang="en-US" b="0" i="0" u="sng" strike="noStrike" dirty="0">
                <a:solidFill>
                  <a:srgbClr val="0000FF"/>
                </a:solidFill>
                <a:effectLst/>
                <a:latin typeface="Arial" panose="020B0604020202020204" pitchFamily="34" charset="0"/>
                <a:hlinkClick r:id="rId6"/>
              </a:rPr>
              <a:t>Distributed Work Playbooks</a:t>
            </a:r>
            <a:r>
              <a:rPr lang="en-US" b="0" i="0" dirty="0">
                <a:solidFill>
                  <a:srgbClr val="000000"/>
                </a:solidFill>
                <a:effectLst/>
                <a:latin typeface="Arial" panose="020B0604020202020204" pitchFamily="34" charset="0"/>
              </a:rPr>
              <a:t>​</a:t>
            </a:r>
          </a:p>
          <a:p>
            <a:pPr marL="742950" lvl="1"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Microsoft’s </a:t>
            </a:r>
            <a:r>
              <a:rPr lang="en-US" b="0" i="0" u="sng" strike="noStrike" dirty="0">
                <a:solidFill>
                  <a:srgbClr val="0000FF"/>
                </a:solidFill>
                <a:effectLst/>
                <a:latin typeface="Arial" panose="020B0604020202020204" pitchFamily="34" charset="0"/>
                <a:hlinkClick r:id="rId7"/>
              </a:rPr>
              <a:t>Hybrid Workplace Flexibility Guide</a:t>
            </a:r>
            <a:endParaRPr lang="en-US" b="0" i="0" u="sng" strike="noStrike" dirty="0">
              <a:solidFill>
                <a:srgbClr val="0000FF"/>
              </a:solidFill>
              <a:effectLst/>
              <a:latin typeface="Arial" panose="020B0604020202020204" pitchFamily="34" charset="0"/>
            </a:endParaRPr>
          </a:p>
          <a:p>
            <a:pPr algn="l" rtl="0" fontAlgn="base">
              <a:buFont typeface="Arial" panose="020B0604020202020204" pitchFamily="34" charset="0"/>
              <a:buChar char="•"/>
            </a:pPr>
            <a:endParaRPr lang="en-US" u="sng" dirty="0">
              <a:solidFill>
                <a:srgbClr val="0000FF"/>
              </a:solidFill>
              <a:latin typeface="Arial" panose="020B0604020202020204" pitchFamily="34" charset="0"/>
            </a:endParaRPr>
          </a:p>
          <a:p>
            <a:pPr algn="l" rtl="0" fontAlgn="base">
              <a:buFont typeface="Arial" panose="020B0604020202020204" pitchFamily="34" charset="0"/>
              <a:buChar char="•"/>
            </a:pPr>
            <a:endParaRPr lang="en-US" u="sng" dirty="0">
              <a:solidFill>
                <a:srgbClr val="0000FF"/>
              </a:solidFill>
              <a:latin typeface="Arial" panose="020B0604020202020204" pitchFamily="34" charset="0"/>
            </a:endParaRPr>
          </a:p>
          <a:p>
            <a:pPr algn="l" rtl="0" fontAlgn="base"/>
            <a:r>
              <a:rPr lang="en-US" b="1" i="0" dirty="0">
                <a:effectLst/>
                <a:latin typeface="Arial" panose="020B0604020202020204" pitchFamily="34" charset="0"/>
              </a:rPr>
              <a:t>Academic Work</a:t>
            </a:r>
          </a:p>
          <a:p>
            <a:pPr marL="742950" lvl="1" indent="-285750" fontAlgn="base">
              <a:buFont typeface="Arial" panose="020B0604020202020204" pitchFamily="34" charset="0"/>
              <a:buChar char="•"/>
            </a:pPr>
            <a:r>
              <a:rPr lang="en-US" b="0" i="0" u="sng" strike="noStrike" dirty="0">
                <a:solidFill>
                  <a:srgbClr val="0000FF"/>
                </a:solidFill>
                <a:effectLst/>
                <a:latin typeface="Arial" panose="020B0604020202020204" pitchFamily="34" charset="0"/>
                <a:hlinkClick r:id="rId8"/>
              </a:rPr>
              <a:t>Nicholas Bloom</a:t>
            </a:r>
            <a:r>
              <a:rPr lang="en-US" b="0" i="0" u="none" strike="noStrike" dirty="0">
                <a:solidFill>
                  <a:srgbClr val="000000"/>
                </a:solidFill>
                <a:effectLst/>
                <a:latin typeface="Arial" panose="020B0604020202020204" pitchFamily="34" charset="0"/>
              </a:rPr>
              <a:t> – Stanford economist known for his RCT research with a call center in China (pre-covid) showing WFH productivity gains and promotion risks.</a:t>
            </a:r>
            <a:r>
              <a:rPr lang="en-US" b="0" i="0" dirty="0">
                <a:solidFill>
                  <a:srgbClr val="000000"/>
                </a:solidFill>
                <a:effectLst/>
                <a:latin typeface="Arial" panose="020B0604020202020204" pitchFamily="34" charset="0"/>
              </a:rPr>
              <a:t>​</a:t>
            </a:r>
          </a:p>
          <a:p>
            <a:pPr marL="742950" lvl="1" indent="-285750" fontAlgn="base">
              <a:buFont typeface="Arial" panose="020B0604020202020204" pitchFamily="34" charset="0"/>
              <a:buChar char="•"/>
            </a:pPr>
            <a:r>
              <a:rPr lang="en-US" b="0" i="0" u="sng" strike="noStrike" dirty="0">
                <a:solidFill>
                  <a:srgbClr val="0000FF"/>
                </a:solidFill>
                <a:effectLst/>
                <a:latin typeface="Arial" panose="020B0604020202020204" pitchFamily="34" charset="0"/>
                <a:hlinkClick r:id="rId9"/>
              </a:rPr>
              <a:t>Karen Sobel </a:t>
            </a:r>
            <a:r>
              <a:rPr lang="en-US" b="0" i="0" u="sng" strike="noStrike" dirty="0" err="1">
                <a:solidFill>
                  <a:srgbClr val="0000FF"/>
                </a:solidFill>
                <a:effectLst/>
                <a:latin typeface="Arial" panose="020B0604020202020204" pitchFamily="34" charset="0"/>
                <a:hlinkClick r:id="rId9"/>
              </a:rPr>
              <a:t>Lojeski</a:t>
            </a:r>
            <a:r>
              <a:rPr lang="en-US" b="0" i="0" u="none" strike="noStrike" dirty="0">
                <a:solidFill>
                  <a:srgbClr val="000000"/>
                </a:solidFill>
                <a:effectLst/>
                <a:latin typeface="Arial" panose="020B0604020202020204" pitchFamily="34" charset="0"/>
              </a:rPr>
              <a:t> – American engineer turned researcher who developed the Virtual Distance Model, which explores how computer mediated interaction affects team relationships and trust.</a:t>
            </a:r>
            <a:endParaRPr lang="en-US" b="0" i="0" dirty="0">
              <a:solidFill>
                <a:srgbClr val="000000"/>
              </a:solidFill>
              <a:effectLst/>
              <a:latin typeface="Arial" panose="020B0604020202020204" pitchFamily="34" charset="0"/>
            </a:endParaRPr>
          </a:p>
          <a:p>
            <a:pPr algn="l" rtl="0" fontAlgn="base"/>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9772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lstStyle/>
          <a:p>
            <a:r>
              <a:rPr lang="en-US" dirty="0"/>
              <a:t>Workplace Transformation Project</a:t>
            </a:r>
            <a:endParaRPr lang="en-CA" dirty="0"/>
          </a:p>
        </p:txBody>
      </p:sp>
      <p:sp>
        <p:nvSpPr>
          <p:cNvPr id="34" name="TextBox 33">
            <a:extLst>
              <a:ext uri="{FF2B5EF4-FFF2-40B4-BE49-F238E27FC236}">
                <a16:creationId xmlns:a16="http://schemas.microsoft.com/office/drawing/2014/main" id="{68A508BF-80A8-4EE0-BD6E-324C0B18450D}"/>
              </a:ext>
            </a:extLst>
          </p:cNvPr>
          <p:cNvSpPr txBox="1"/>
          <p:nvPr/>
        </p:nvSpPr>
        <p:spPr>
          <a:xfrm>
            <a:off x="605722" y="1385888"/>
            <a:ext cx="7510262" cy="4647426"/>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The Workplace Transformation Project is PSPC and [</a:t>
            </a:r>
            <a:r>
              <a:rPr lang="en-US" sz="1400" dirty="0">
                <a:highlight>
                  <a:srgbClr val="FFFF00"/>
                </a:highlight>
                <a:latin typeface="Arial" panose="020B0604020202020204" pitchFamily="34" charset="0"/>
                <a:cs typeface="Arial" panose="020B0604020202020204" pitchFamily="34" charset="0"/>
              </a:rPr>
              <a:t>CLIENT DEPARTMENT</a:t>
            </a:r>
            <a:r>
              <a:rPr lang="en-US" sz="1400" dirty="0">
                <a:latin typeface="Arial" panose="020B0604020202020204" pitchFamily="34" charset="0"/>
                <a:cs typeface="Arial" panose="020B0604020202020204" pitchFamily="34" charset="0"/>
              </a:rPr>
              <a:t>]’s response to a growing desire for flexibility and agility. It is an office accommodation project based on GCworkplace and is designed to deliver activity-based workplaces through furniture solutions. </a:t>
            </a:r>
          </a:p>
          <a:p>
            <a:pPr>
              <a:spcAft>
                <a:spcPts val="600"/>
              </a:spcAft>
            </a:pPr>
            <a:r>
              <a:rPr lang="en-US" sz="1400" dirty="0">
                <a:latin typeface="Arial" panose="020B0604020202020204" pitchFamily="34" charset="0"/>
                <a:cs typeface="Arial" panose="020B0604020202020204" pitchFamily="34" charset="0"/>
              </a:rPr>
              <a:t>Based on this definition, employees may perceive that the only changes to their workplace involve ‘space,’ such as furniture and location. However, the magnitude and reality of the change is more than just the office environment. </a:t>
            </a:r>
          </a:p>
          <a:p>
            <a:pPr>
              <a:spcAft>
                <a:spcPts val="600"/>
              </a:spcAft>
            </a:pPr>
            <a:r>
              <a:rPr lang="en-US" sz="1400" dirty="0">
                <a:latin typeface="Arial" panose="020B0604020202020204" pitchFamily="34" charset="0"/>
                <a:cs typeface="Arial" panose="020B0604020202020204" pitchFamily="34" charset="0"/>
              </a:rPr>
              <a:t>By adopting GCworkplace, [</a:t>
            </a:r>
            <a:r>
              <a:rPr lang="en-US" sz="1400" dirty="0">
                <a:highlight>
                  <a:srgbClr val="FFFF00"/>
                </a:highlight>
                <a:latin typeface="Arial" panose="020B0604020202020204" pitchFamily="34" charset="0"/>
                <a:cs typeface="Arial" panose="020B0604020202020204" pitchFamily="34" charset="0"/>
              </a:rPr>
              <a:t>CLIENT DEPARTMENT</a:t>
            </a:r>
            <a:r>
              <a:rPr lang="en-US" sz="1400" dirty="0">
                <a:latin typeface="Arial" panose="020B0604020202020204" pitchFamily="34" charset="0"/>
                <a:cs typeface="Arial" panose="020B0604020202020204" pitchFamily="34" charset="0"/>
              </a:rPr>
              <a:t>] is putting employee choice and mobility first, with changes to how and where we work, how and where we collaborate, and how we support each other in a shared working environment. </a:t>
            </a:r>
          </a:p>
          <a:p>
            <a:pPr>
              <a:spcAft>
                <a:spcPts val="600"/>
              </a:spcAft>
            </a:pPr>
            <a:r>
              <a:rPr lang="en-US" sz="1400" dirty="0">
                <a:latin typeface="Arial" panose="020B0604020202020204" pitchFamily="34" charset="0"/>
                <a:cs typeface="Arial" panose="020B0604020202020204" pitchFamily="34" charset="0"/>
              </a:rPr>
              <a:t>It also includes updates to our technology, and improved ergonomics and accessibility for all employees. Storage, locker and adjacency requirements may also change to accommodate the new shared workspace. </a:t>
            </a:r>
          </a:p>
          <a:p>
            <a:pPr>
              <a:spcAft>
                <a:spcPts val="600"/>
              </a:spcAft>
            </a:pPr>
            <a:r>
              <a:rPr lang="en-US" sz="1400" dirty="0">
                <a:latin typeface="Arial" panose="020B0604020202020204" pitchFamily="34" charset="0"/>
                <a:cs typeface="Arial" panose="020B0604020202020204" pitchFamily="34" charset="0"/>
              </a:rPr>
              <a:t>The extent at which we are changing requires your support as a people manager to aid you and your team members through this journey. This toolkit will be your guide through this process. </a:t>
            </a:r>
          </a:p>
          <a:p>
            <a:pPr>
              <a:spcAft>
                <a:spcPts val="600"/>
              </a:spcAft>
            </a:pPr>
            <a:r>
              <a:rPr lang="en-US" sz="1400" dirty="0">
                <a:latin typeface="Arial" panose="020B0604020202020204" pitchFamily="34" charset="0"/>
                <a:cs typeface="Arial" panose="020B0604020202020204" pitchFamily="34" charset="0"/>
              </a:rPr>
              <a:t>For more information on the Workplace Transformation Project, please click on the link below:</a:t>
            </a:r>
          </a:p>
          <a:p>
            <a:pPr>
              <a:spcAft>
                <a:spcPts val="600"/>
              </a:spcAft>
            </a:pPr>
            <a:r>
              <a:rPr lang="en-CA" sz="1400" dirty="0">
                <a:hlinkClick r:id="rId3"/>
              </a:rPr>
              <a:t>Workplace Transformation Program – Gcpedia</a:t>
            </a:r>
            <a:endParaRPr lang="en-CA" sz="1400" dirty="0"/>
          </a:p>
        </p:txBody>
      </p:sp>
      <p:grpSp>
        <p:nvGrpSpPr>
          <p:cNvPr id="33" name="Group 32" descr="An image of an iceberg showing, above the surface, perception, which includes Location, Furniture and Space. Below the surface we see the reality of the change, which includes Policies, ergonomics, charters, workstyles, work arrangements, storage, accessibility, etiquette, adjacencies, collaboration, lockers, technology, mobility, processes, flexibility and inclusivity.">
            <a:extLst>
              <a:ext uri="{FF2B5EF4-FFF2-40B4-BE49-F238E27FC236}">
                <a16:creationId xmlns:a16="http://schemas.microsoft.com/office/drawing/2014/main" id="{3D33035F-0272-4531-9248-BDAE9F2906FD}"/>
              </a:ext>
            </a:extLst>
          </p:cNvPr>
          <p:cNvGrpSpPr/>
          <p:nvPr/>
        </p:nvGrpSpPr>
        <p:grpSpPr>
          <a:xfrm>
            <a:off x="7109717" y="968374"/>
            <a:ext cx="4762663" cy="5364562"/>
            <a:chOff x="6996190" y="1069032"/>
            <a:chExt cx="4876190" cy="5364562"/>
          </a:xfrm>
        </p:grpSpPr>
        <p:grpSp>
          <p:nvGrpSpPr>
            <p:cNvPr id="32" name="Group 31">
              <a:extLst>
                <a:ext uri="{FF2B5EF4-FFF2-40B4-BE49-F238E27FC236}">
                  <a16:creationId xmlns:a16="http://schemas.microsoft.com/office/drawing/2014/main" id="{6146B107-8034-4C4E-BCF4-02F289A63D69}"/>
                </a:ext>
              </a:extLst>
            </p:cNvPr>
            <p:cNvGrpSpPr/>
            <p:nvPr/>
          </p:nvGrpSpPr>
          <p:grpSpPr>
            <a:xfrm>
              <a:off x="6996190" y="1557404"/>
              <a:ext cx="4876190" cy="4876190"/>
              <a:chOff x="6996190" y="1557404"/>
              <a:chExt cx="4876190" cy="4876190"/>
            </a:xfrm>
          </p:grpSpPr>
          <p:pic>
            <p:nvPicPr>
              <p:cNvPr id="7" name="Picture 6">
                <a:extLst>
                  <a:ext uri="{FF2B5EF4-FFF2-40B4-BE49-F238E27FC236}">
                    <a16:creationId xmlns:a16="http://schemas.microsoft.com/office/drawing/2014/main" id="{6428041A-D0D0-4DAB-9239-F499D166ACFB}"/>
                  </a:ext>
                </a:extLst>
              </p:cNvPr>
              <p:cNvPicPr>
                <a:picLocks noChangeAspect="1"/>
              </p:cNvPicPr>
              <p:nvPr/>
            </p:nvPicPr>
            <p:blipFill>
              <a:blip r:embed="rId4">
                <a:duotone>
                  <a:prstClr val="black"/>
                  <a:schemeClr val="accent2">
                    <a:tint val="45000"/>
                    <a:satMod val="400000"/>
                  </a:schemeClr>
                </a:duotone>
                <a:alphaModFix amt="70000"/>
                <a:extLst>
                  <a:ext uri="{28A0092B-C50C-407E-A947-70E740481C1C}">
                    <a14:useLocalDpi xmlns:a14="http://schemas.microsoft.com/office/drawing/2010/main" val="0"/>
                  </a:ext>
                </a:extLst>
              </a:blip>
              <a:stretch>
                <a:fillRect/>
              </a:stretch>
            </p:blipFill>
            <p:spPr>
              <a:xfrm>
                <a:off x="6996190" y="1557404"/>
                <a:ext cx="4876190" cy="4876190"/>
              </a:xfrm>
              <a:prstGeom prst="rect">
                <a:avLst/>
              </a:prstGeom>
            </p:spPr>
          </p:pic>
          <p:sp>
            <p:nvSpPr>
              <p:cNvPr id="4" name="TextBox 3">
                <a:extLst>
                  <a:ext uri="{FF2B5EF4-FFF2-40B4-BE49-F238E27FC236}">
                    <a16:creationId xmlns:a16="http://schemas.microsoft.com/office/drawing/2014/main" id="{1FCAE8EB-0AB0-4AEB-ABE4-D50652411209}"/>
                  </a:ext>
                </a:extLst>
              </p:cNvPr>
              <p:cNvSpPr txBox="1"/>
              <p:nvPr/>
            </p:nvSpPr>
            <p:spPr>
              <a:xfrm>
                <a:off x="8605296" y="1915000"/>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Furniture</a:t>
                </a:r>
                <a:endParaRPr lang="en-CA"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789E9B5-480A-474A-B1C5-8BD631DEEAF8}"/>
                  </a:ext>
                </a:extLst>
              </p:cNvPr>
              <p:cNvSpPr txBox="1"/>
              <p:nvPr/>
            </p:nvSpPr>
            <p:spPr>
              <a:xfrm>
                <a:off x="9360597" y="2272596"/>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Space</a:t>
                </a:r>
                <a:endParaRPr lang="en-CA"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39F2032-EF1F-416F-9758-62FA6DD57A55}"/>
                  </a:ext>
                </a:extLst>
              </p:cNvPr>
              <p:cNvSpPr txBox="1"/>
              <p:nvPr/>
            </p:nvSpPr>
            <p:spPr>
              <a:xfrm>
                <a:off x="7928707" y="2272596"/>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0918337-116C-4984-B146-FDD93E5C10F8}"/>
                  </a:ext>
                </a:extLst>
              </p:cNvPr>
              <p:cNvSpPr txBox="1"/>
              <p:nvPr/>
            </p:nvSpPr>
            <p:spPr>
              <a:xfrm>
                <a:off x="7702619" y="3059668"/>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Policies</a:t>
                </a:r>
                <a:endParaRPr lang="en-CA"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2CE9F2C-F2F7-4898-8C9A-8329D0C21052}"/>
                  </a:ext>
                </a:extLst>
              </p:cNvPr>
              <p:cNvSpPr txBox="1"/>
              <p:nvPr/>
            </p:nvSpPr>
            <p:spPr>
              <a:xfrm>
                <a:off x="8227113" y="3390123"/>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Workstyles</a:t>
                </a:r>
                <a:endParaRPr lang="en-CA"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745AF18-8A32-48F0-AC4E-2365663A5E92}"/>
                  </a:ext>
                </a:extLst>
              </p:cNvPr>
              <p:cNvSpPr txBox="1"/>
              <p:nvPr/>
            </p:nvSpPr>
            <p:spPr>
              <a:xfrm>
                <a:off x="7928707" y="3689368"/>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Storage</a:t>
                </a:r>
                <a:endParaRPr lang="en-CA"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BCC3BC8-8BD5-491C-A0EE-6C79ED06B7E7}"/>
                  </a:ext>
                </a:extLst>
              </p:cNvPr>
              <p:cNvSpPr txBox="1"/>
              <p:nvPr/>
            </p:nvSpPr>
            <p:spPr>
              <a:xfrm>
                <a:off x="9434285" y="3231850"/>
                <a:ext cx="1765973"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Work Arrangements</a:t>
                </a:r>
                <a:endParaRPr lang="en-CA" sz="1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510C398-1F75-4258-AC74-B5BBBC0E7C25}"/>
                  </a:ext>
                </a:extLst>
              </p:cNvPr>
              <p:cNvSpPr txBox="1"/>
              <p:nvPr/>
            </p:nvSpPr>
            <p:spPr>
              <a:xfrm>
                <a:off x="8227113" y="4165179"/>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Adjacencies</a:t>
                </a:r>
                <a:endParaRPr lang="en-CA"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3D89868-765B-44F2-9509-7CEE40A3B6B4}"/>
                  </a:ext>
                </a:extLst>
              </p:cNvPr>
              <p:cNvSpPr txBox="1"/>
              <p:nvPr/>
            </p:nvSpPr>
            <p:spPr>
              <a:xfrm>
                <a:off x="9220757" y="4468115"/>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Lockers</a:t>
                </a:r>
                <a:endParaRPr lang="en-CA" sz="1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2D88997-13EC-4A0C-84AD-B0987C82E799}"/>
                  </a:ext>
                </a:extLst>
              </p:cNvPr>
              <p:cNvSpPr txBox="1"/>
              <p:nvPr/>
            </p:nvSpPr>
            <p:spPr>
              <a:xfrm>
                <a:off x="8861224" y="3843256"/>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Etiquette</a:t>
                </a:r>
                <a:endParaRPr lang="en-CA"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A3CFAD5-60BA-4AA9-AA8C-57A652F1CC70}"/>
                  </a:ext>
                </a:extLst>
              </p:cNvPr>
              <p:cNvSpPr txBox="1"/>
              <p:nvPr/>
            </p:nvSpPr>
            <p:spPr>
              <a:xfrm>
                <a:off x="9725922" y="2958306"/>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Charters</a:t>
                </a:r>
                <a:endParaRPr lang="en-CA" sz="1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49FAC40-B16A-48F7-9401-44347B6510FC}"/>
                  </a:ext>
                </a:extLst>
              </p:cNvPr>
              <p:cNvSpPr txBox="1"/>
              <p:nvPr/>
            </p:nvSpPr>
            <p:spPr>
              <a:xfrm>
                <a:off x="8391768" y="4669686"/>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Technology</a:t>
                </a:r>
                <a:endParaRPr lang="en-CA" sz="1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6998521-2F79-4FF3-98CB-71EEC768EBC0}"/>
                  </a:ext>
                </a:extLst>
              </p:cNvPr>
              <p:cNvSpPr txBox="1"/>
              <p:nvPr/>
            </p:nvSpPr>
            <p:spPr>
              <a:xfrm>
                <a:off x="8961991" y="4983927"/>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Mobility</a:t>
                </a:r>
                <a:endParaRPr lang="en-CA"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A2C9918-99A7-40E2-8D9E-DA977D125421}"/>
                  </a:ext>
                </a:extLst>
              </p:cNvPr>
              <p:cNvSpPr txBox="1"/>
              <p:nvPr/>
            </p:nvSpPr>
            <p:spPr>
              <a:xfrm>
                <a:off x="8531608" y="5308059"/>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Processes</a:t>
                </a:r>
                <a:endParaRPr lang="en-CA"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CD91557-671A-4426-9A21-AC2217936D3F}"/>
                  </a:ext>
                </a:extLst>
              </p:cNvPr>
              <p:cNvSpPr txBox="1"/>
              <p:nvPr/>
            </p:nvSpPr>
            <p:spPr>
              <a:xfrm>
                <a:off x="9523908" y="4181276"/>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Collaboration</a:t>
                </a:r>
                <a:endParaRPr lang="en-CA" sz="1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F953846-D183-42A9-87F4-E578181DB934}"/>
                  </a:ext>
                </a:extLst>
              </p:cNvPr>
              <p:cNvSpPr txBox="1"/>
              <p:nvPr/>
            </p:nvSpPr>
            <p:spPr>
              <a:xfrm>
                <a:off x="8891927" y="5604595"/>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Flexibility</a:t>
                </a:r>
                <a:endParaRPr lang="en-CA" sz="1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E0E87F1-5D8C-4C50-9B68-590D26E429F1}"/>
                  </a:ext>
                </a:extLst>
              </p:cNvPr>
              <p:cNvSpPr txBox="1"/>
              <p:nvPr/>
            </p:nvSpPr>
            <p:spPr>
              <a:xfrm>
                <a:off x="8605296" y="5912372"/>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Inclusivity</a:t>
                </a:r>
                <a:endParaRPr lang="en-CA" sz="1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119F1CE-72CB-43F5-A6D6-8EFEBCB243D4}"/>
                  </a:ext>
                </a:extLst>
              </p:cNvPr>
              <p:cNvSpPr txBox="1"/>
              <p:nvPr/>
            </p:nvSpPr>
            <p:spPr>
              <a:xfrm>
                <a:off x="8623463" y="2946897"/>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Ergonomics</a:t>
                </a:r>
                <a:endParaRPr lang="en-CA" sz="14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0589D08-267F-430A-9953-D556AB86BD92}"/>
                  </a:ext>
                </a:extLst>
              </p:cNvPr>
              <p:cNvSpPr txBox="1"/>
              <p:nvPr/>
            </p:nvSpPr>
            <p:spPr>
              <a:xfrm>
                <a:off x="9415280" y="3558157"/>
                <a:ext cx="1657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Accessibility</a:t>
                </a:r>
                <a:endParaRPr lang="en-CA" sz="1400" dirty="0">
                  <a:latin typeface="Arial" panose="020B0604020202020204" pitchFamily="34" charset="0"/>
                  <a:cs typeface="Arial" panose="020B0604020202020204" pitchFamily="34" charset="0"/>
                </a:endParaRPr>
              </a:p>
            </p:txBody>
          </p:sp>
          <p:sp>
            <p:nvSpPr>
              <p:cNvPr id="26" name="Right Bracket 25">
                <a:extLst>
                  <a:ext uri="{FF2B5EF4-FFF2-40B4-BE49-F238E27FC236}">
                    <a16:creationId xmlns:a16="http://schemas.microsoft.com/office/drawing/2014/main" id="{1509529B-4862-4F14-807D-93EB16754137}"/>
                  </a:ext>
                </a:extLst>
              </p:cNvPr>
              <p:cNvSpPr/>
              <p:nvPr/>
            </p:nvSpPr>
            <p:spPr>
              <a:xfrm>
                <a:off x="11189983" y="1557404"/>
                <a:ext cx="141949" cy="1229386"/>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8" name="Right Bracket 27">
                <a:extLst>
                  <a:ext uri="{FF2B5EF4-FFF2-40B4-BE49-F238E27FC236}">
                    <a16:creationId xmlns:a16="http://schemas.microsoft.com/office/drawing/2014/main" id="{8C610AF2-3491-4633-BC0A-2B06B5DEFEC9}"/>
                  </a:ext>
                </a:extLst>
              </p:cNvPr>
              <p:cNvSpPr/>
              <p:nvPr/>
            </p:nvSpPr>
            <p:spPr>
              <a:xfrm>
                <a:off x="11189983" y="2865081"/>
                <a:ext cx="141949" cy="3481743"/>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TextBox 30">
                <a:extLst>
                  <a:ext uri="{FF2B5EF4-FFF2-40B4-BE49-F238E27FC236}">
                    <a16:creationId xmlns:a16="http://schemas.microsoft.com/office/drawing/2014/main" id="{B3800074-5FB2-4FB1-8098-89742354A011}"/>
                  </a:ext>
                </a:extLst>
              </p:cNvPr>
              <p:cNvSpPr txBox="1"/>
              <p:nvPr/>
            </p:nvSpPr>
            <p:spPr>
              <a:xfrm rot="5400000">
                <a:off x="10416925" y="4360811"/>
                <a:ext cx="2257922"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Reality of the Change</a:t>
                </a:r>
                <a:endParaRPr lang="en-CA" sz="1400" i="1" dirty="0">
                  <a:latin typeface="Arial" panose="020B0604020202020204" pitchFamily="34" charset="0"/>
                  <a:cs typeface="Arial" panose="020B0604020202020204" pitchFamily="34" charset="0"/>
                </a:endParaRPr>
              </a:p>
            </p:txBody>
          </p:sp>
        </p:grpSp>
        <p:sp>
          <p:nvSpPr>
            <p:cNvPr id="29" name="TextBox 28">
              <a:extLst>
                <a:ext uri="{FF2B5EF4-FFF2-40B4-BE49-F238E27FC236}">
                  <a16:creationId xmlns:a16="http://schemas.microsoft.com/office/drawing/2014/main" id="{F222C11E-2303-41EE-B572-E0882FF3DFC3}"/>
                </a:ext>
              </a:extLst>
            </p:cNvPr>
            <p:cNvSpPr txBox="1"/>
            <p:nvPr/>
          </p:nvSpPr>
          <p:spPr>
            <a:xfrm rot="5400000">
              <a:off x="10416925" y="2044104"/>
              <a:ext cx="2257922"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Perception</a:t>
              </a:r>
              <a:endParaRPr lang="en-CA" sz="1400"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296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lstStyle/>
          <a:p>
            <a:r>
              <a:rPr lang="en-US" dirty="0"/>
              <a:t>Overview of Managing a Team through WTP</a:t>
            </a:r>
            <a:endParaRPr lang="en-CA" dirty="0"/>
          </a:p>
        </p:txBody>
      </p:sp>
      <p:sp>
        <p:nvSpPr>
          <p:cNvPr id="5" name="TextBox 4">
            <a:extLst>
              <a:ext uri="{FF2B5EF4-FFF2-40B4-BE49-F238E27FC236}">
                <a16:creationId xmlns:a16="http://schemas.microsoft.com/office/drawing/2014/main" id="{C1D81310-6166-4605-A7EB-ECE2608BB2C5}"/>
              </a:ext>
            </a:extLst>
          </p:cNvPr>
          <p:cNvSpPr txBox="1"/>
          <p:nvPr/>
        </p:nvSpPr>
        <p:spPr>
          <a:xfrm>
            <a:off x="605720" y="1385888"/>
            <a:ext cx="10909383" cy="4421723"/>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Our transition to a more modern and efficient workplace will require innovative solutions from both managers and employees to support a positive team dynamic and ensure team members are connected to other colleagues. </a:t>
            </a:r>
          </a:p>
          <a:p>
            <a:pPr>
              <a:spcAft>
                <a:spcPts val="600"/>
              </a:spcAft>
            </a:pPr>
            <a:r>
              <a:rPr lang="en-US" sz="1400" b="1" dirty="0">
                <a:latin typeface="Arial" panose="020B0604020202020204" pitchFamily="34" charset="0"/>
                <a:cs typeface="Arial" panose="020B0604020202020204" pitchFamily="34" charset="0"/>
              </a:rPr>
              <a:t>As a manager, you may be wondering: </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How can I support myself through the change?</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Do I know anything about managing change?</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Will I need to shift my leadership style? </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Will team dynamics and relationships change?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Will this be more work for me? </a:t>
            </a:r>
          </a:p>
          <a:p>
            <a:pPr marL="285750" indent="-285750">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spcAft>
                <a:spcPts val="600"/>
              </a:spcAft>
            </a:pPr>
            <a:r>
              <a:rPr lang="en-US" sz="1400" b="1" dirty="0">
                <a:latin typeface="Arial" panose="020B0604020202020204" pitchFamily="34" charset="0"/>
                <a:cs typeface="Arial" panose="020B0604020202020204" pitchFamily="34" charset="0"/>
              </a:rPr>
              <a:t>To get started, ask yourself:</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Do I have a support system of senior leaders and other people managers in place? </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Do I know what to expect of my role as a people manager? </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Do I know my current team’s behaviours, preferences, and nuances? </a:t>
            </a:r>
          </a:p>
          <a:p>
            <a:pPr marL="285750" indent="-285750">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Have I established a safe and trustworthy space for my team?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Have I established regular team and individual touchpoints? </a:t>
            </a:r>
          </a:p>
          <a:p>
            <a:pPr>
              <a:spcAft>
                <a:spcPts val="600"/>
              </a:spcAft>
            </a:pPr>
            <a:r>
              <a:rPr lang="en-US" sz="1400" dirty="0">
                <a:latin typeface="Arial" panose="020B0604020202020204" pitchFamily="34" charset="0"/>
                <a:cs typeface="Arial" panose="020B0604020202020204" pitchFamily="34" charset="0"/>
              </a:rPr>
              <a:t>If you have answered yes to all the above questions, you are well on your way to supporting your team through our Workplace Transformation. Otherwise, use the tips within this toolkit to get you started. </a:t>
            </a:r>
          </a:p>
        </p:txBody>
      </p:sp>
    </p:spTree>
    <p:extLst>
      <p:ext uri="{BB962C8B-B14F-4D97-AF65-F5344CB8AC3E}">
        <p14:creationId xmlns:p14="http://schemas.microsoft.com/office/powerpoint/2010/main" val="207789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lstStyle/>
          <a:p>
            <a:r>
              <a:rPr lang="en-US" dirty="0"/>
              <a:t>Your Role as a People Manager</a:t>
            </a:r>
            <a:endParaRPr lang="en-CA" dirty="0"/>
          </a:p>
        </p:txBody>
      </p:sp>
      <p:sp>
        <p:nvSpPr>
          <p:cNvPr id="8" name="TextBox 7">
            <a:extLst>
              <a:ext uri="{FF2B5EF4-FFF2-40B4-BE49-F238E27FC236}">
                <a16:creationId xmlns:a16="http://schemas.microsoft.com/office/drawing/2014/main" id="{500614F0-6698-45A0-B762-A6B5D891CC12}"/>
              </a:ext>
            </a:extLst>
          </p:cNvPr>
          <p:cNvSpPr txBox="1"/>
          <p:nvPr/>
        </p:nvSpPr>
        <p:spPr>
          <a:xfrm>
            <a:off x="722380" y="1473200"/>
            <a:ext cx="10792723" cy="2046714"/>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People Managers play a critical role in leading and supporting team members through change. Helping employees cope with change means managing fears and anxieties—supporting through uncertainty. </a:t>
            </a:r>
          </a:p>
          <a:p>
            <a:pPr>
              <a:spcAft>
                <a:spcPts val="600"/>
              </a:spcAft>
            </a:pPr>
            <a:endParaRPr lang="en-US" sz="1400" dirty="0">
              <a:latin typeface="Arial" panose="020B0604020202020204" pitchFamily="34" charset="0"/>
              <a:cs typeface="Arial" panose="020B0604020202020204" pitchFamily="34" charset="0"/>
            </a:endParaRPr>
          </a:p>
          <a:p>
            <a:pPr>
              <a:spcAft>
                <a:spcPts val="600"/>
              </a:spcAft>
            </a:pPr>
            <a:r>
              <a:rPr lang="en-CA" sz="1400" dirty="0">
                <a:latin typeface="Arial" panose="020B0604020202020204" pitchFamily="34" charset="0"/>
                <a:cs typeface="Arial" panose="020B0604020202020204" pitchFamily="34" charset="0"/>
              </a:rPr>
              <a:t>During the Workplace Transformation Project at [</a:t>
            </a:r>
            <a:r>
              <a:rPr lang="en-CA" sz="1400" dirty="0">
                <a:highlight>
                  <a:srgbClr val="FFFF00"/>
                </a:highlight>
                <a:latin typeface="Arial" panose="020B0604020202020204" pitchFamily="34" charset="0"/>
                <a:cs typeface="Arial" panose="020B0604020202020204" pitchFamily="34" charset="0"/>
              </a:rPr>
              <a:t>LOCATION</a:t>
            </a:r>
            <a:r>
              <a:rPr lang="en-CA" sz="1400" dirty="0">
                <a:latin typeface="Arial" panose="020B0604020202020204" pitchFamily="34" charset="0"/>
                <a:cs typeface="Arial" panose="020B0604020202020204" pitchFamily="34" charset="0"/>
              </a:rPr>
              <a:t>], your role as a people manager extends beyond your current daily responsibilities as you begin to communicate, mentor, coach and engage employees through our change journey into a successful adoption and sustainment of our new workplace. </a:t>
            </a:r>
          </a:p>
          <a:p>
            <a:endParaRPr lang="en-CA" sz="1400" dirty="0">
              <a:latin typeface="Arial" panose="020B0604020202020204" pitchFamily="34" charset="0"/>
              <a:cs typeface="Arial" panose="020B0604020202020204" pitchFamily="34" charset="0"/>
            </a:endParaRPr>
          </a:p>
          <a:p>
            <a:r>
              <a:rPr lang="en-CA" sz="1400" dirty="0">
                <a:latin typeface="Arial" panose="020B0604020202020204" pitchFamily="34" charset="0"/>
                <a:cs typeface="Arial" panose="020B0604020202020204" pitchFamily="34" charset="0"/>
              </a:rPr>
              <a:t>As a people manager, you will: </a:t>
            </a:r>
            <a:endParaRPr lang="en-US" sz="1400" dirty="0">
              <a:latin typeface="Arial" panose="020B0604020202020204" pitchFamily="34" charset="0"/>
              <a:cs typeface="Arial" panose="020B0604020202020204" pitchFamily="34" charset="0"/>
            </a:endParaRPr>
          </a:p>
        </p:txBody>
      </p:sp>
      <p:grpSp>
        <p:nvGrpSpPr>
          <p:cNvPr id="41" name="Group 40" descr="4 colored bubbles. #1 includes the words ''Communicate clearly and often'' with a megaphone icon, #2 includes the words ''Build solid relationships and team dynamics'' with an icon of 5 hands coming together, #3 includes the words ''Mentor, coach and engage employees'' as well as an icon of 3 people standing side by side, and #4 includes the words ''Encourage exploration and performance'' with an icon of a magnifying glass.">
            <a:extLst>
              <a:ext uri="{FF2B5EF4-FFF2-40B4-BE49-F238E27FC236}">
                <a16:creationId xmlns:a16="http://schemas.microsoft.com/office/drawing/2014/main" id="{0771C080-8346-4646-AF35-12941E0F9E4B}"/>
              </a:ext>
            </a:extLst>
          </p:cNvPr>
          <p:cNvGrpSpPr/>
          <p:nvPr/>
        </p:nvGrpSpPr>
        <p:grpSpPr>
          <a:xfrm>
            <a:off x="1035702" y="3524250"/>
            <a:ext cx="10087860" cy="2361969"/>
            <a:chOff x="1035702" y="3695700"/>
            <a:chExt cx="10087860" cy="2361969"/>
          </a:xfrm>
        </p:grpSpPr>
        <p:grpSp>
          <p:nvGrpSpPr>
            <p:cNvPr id="18" name="Group 17">
              <a:extLst>
                <a:ext uri="{FF2B5EF4-FFF2-40B4-BE49-F238E27FC236}">
                  <a16:creationId xmlns:a16="http://schemas.microsoft.com/office/drawing/2014/main" id="{E8956A68-AF4B-4F57-852D-F7240369E656}"/>
                </a:ext>
              </a:extLst>
            </p:cNvPr>
            <p:cNvGrpSpPr/>
            <p:nvPr/>
          </p:nvGrpSpPr>
          <p:grpSpPr>
            <a:xfrm>
              <a:off x="1035702" y="3695700"/>
              <a:ext cx="2566469" cy="2274138"/>
              <a:chOff x="1035702" y="3695700"/>
              <a:chExt cx="2566469" cy="2274138"/>
            </a:xfrm>
          </p:grpSpPr>
          <p:sp>
            <p:nvSpPr>
              <p:cNvPr id="9" name="Oval 8">
                <a:extLst>
                  <a:ext uri="{FF2B5EF4-FFF2-40B4-BE49-F238E27FC236}">
                    <a16:creationId xmlns:a16="http://schemas.microsoft.com/office/drawing/2014/main" id="{913C1812-715A-46AA-93A3-DFBB8BFBFB77}"/>
                  </a:ext>
                </a:extLst>
              </p:cNvPr>
              <p:cNvSpPr/>
              <p:nvPr/>
            </p:nvSpPr>
            <p:spPr>
              <a:xfrm>
                <a:off x="1319280" y="3784600"/>
                <a:ext cx="2108200" cy="21082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latin typeface="Arial" panose="020B0604020202020204" pitchFamily="34" charset="0"/>
                    <a:cs typeface="Arial" panose="020B0604020202020204" pitchFamily="34" charset="0"/>
                  </a:rPr>
                  <a:t>Communicate clearly and often</a:t>
                </a:r>
                <a:endParaRPr lang="en-CA"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567B0D0C-3B07-4F68-8971-DF0F5502BC44}"/>
                  </a:ext>
                </a:extLst>
              </p:cNvPr>
              <p:cNvSpPr/>
              <p:nvPr/>
            </p:nvSpPr>
            <p:spPr>
              <a:xfrm>
                <a:off x="1035702" y="3695700"/>
                <a:ext cx="826569" cy="8140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lumMod val="95000"/>
                      </a:schemeClr>
                    </a:solidFill>
                  </a:rPr>
                  <a:t>1</a:t>
                </a:r>
                <a:endParaRPr lang="en-CA" sz="6600" dirty="0">
                  <a:solidFill>
                    <a:schemeClr val="bg1">
                      <a:lumMod val="95000"/>
                    </a:schemeClr>
                  </a:solidFill>
                </a:endParaRPr>
              </a:p>
            </p:txBody>
          </p:sp>
          <p:sp>
            <p:nvSpPr>
              <p:cNvPr id="17" name="Oval 16">
                <a:extLst>
                  <a:ext uri="{FF2B5EF4-FFF2-40B4-BE49-F238E27FC236}">
                    <a16:creationId xmlns:a16="http://schemas.microsoft.com/office/drawing/2014/main" id="{53E7AE0D-9FBF-45ED-BBC3-61684C08E034}"/>
                  </a:ext>
                </a:extLst>
              </p:cNvPr>
              <p:cNvSpPr/>
              <p:nvPr/>
            </p:nvSpPr>
            <p:spPr>
              <a:xfrm>
                <a:off x="2775602" y="5143269"/>
                <a:ext cx="826569" cy="8265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a:extLst>
                <a:ext uri="{FF2B5EF4-FFF2-40B4-BE49-F238E27FC236}">
                  <a16:creationId xmlns:a16="http://schemas.microsoft.com/office/drawing/2014/main" id="{1FA3DB04-AE97-49FD-84C6-7339B4FFD401}"/>
                </a:ext>
              </a:extLst>
            </p:cNvPr>
            <p:cNvGrpSpPr/>
            <p:nvPr/>
          </p:nvGrpSpPr>
          <p:grpSpPr>
            <a:xfrm>
              <a:off x="3524822" y="3695700"/>
              <a:ext cx="2566469" cy="2274138"/>
              <a:chOff x="1035702" y="3695700"/>
              <a:chExt cx="2566469" cy="2274138"/>
            </a:xfrm>
          </p:grpSpPr>
          <p:sp>
            <p:nvSpPr>
              <p:cNvPr id="20" name="Oval 19">
                <a:extLst>
                  <a:ext uri="{FF2B5EF4-FFF2-40B4-BE49-F238E27FC236}">
                    <a16:creationId xmlns:a16="http://schemas.microsoft.com/office/drawing/2014/main" id="{9031742B-BEBA-4AE8-A8AF-F56808DB1541}"/>
                  </a:ext>
                </a:extLst>
              </p:cNvPr>
              <p:cNvSpPr/>
              <p:nvPr/>
            </p:nvSpPr>
            <p:spPr>
              <a:xfrm>
                <a:off x="1319280" y="3784600"/>
                <a:ext cx="2108200" cy="2108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Build solid relationships and team dynamics</a:t>
                </a:r>
                <a:endParaRPr lang="en-CA" sz="1400" dirty="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AEA1D146-B1D0-4DA9-9ACE-52128B2D796E}"/>
                  </a:ext>
                </a:extLst>
              </p:cNvPr>
              <p:cNvSpPr/>
              <p:nvPr/>
            </p:nvSpPr>
            <p:spPr>
              <a:xfrm>
                <a:off x="1035702" y="3695700"/>
                <a:ext cx="826569" cy="81406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2</a:t>
                </a:r>
                <a:endParaRPr lang="en-CA" sz="6600" dirty="0">
                  <a:solidFill>
                    <a:schemeClr val="bg1"/>
                  </a:solidFill>
                </a:endParaRPr>
              </a:p>
            </p:txBody>
          </p:sp>
          <p:sp>
            <p:nvSpPr>
              <p:cNvPr id="22" name="Oval 21">
                <a:extLst>
                  <a:ext uri="{FF2B5EF4-FFF2-40B4-BE49-F238E27FC236}">
                    <a16:creationId xmlns:a16="http://schemas.microsoft.com/office/drawing/2014/main" id="{985303B0-4D73-477A-A149-15587C809E1B}"/>
                  </a:ext>
                </a:extLst>
              </p:cNvPr>
              <p:cNvSpPr/>
              <p:nvPr/>
            </p:nvSpPr>
            <p:spPr>
              <a:xfrm>
                <a:off x="2775602" y="5143269"/>
                <a:ext cx="826569" cy="8265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A23AF3B0-FCAD-4891-883D-A976B2CED5FC}"/>
                </a:ext>
              </a:extLst>
            </p:cNvPr>
            <p:cNvGrpSpPr/>
            <p:nvPr/>
          </p:nvGrpSpPr>
          <p:grpSpPr>
            <a:xfrm>
              <a:off x="6013942" y="3695700"/>
              <a:ext cx="2566469" cy="2274138"/>
              <a:chOff x="1035702" y="3695700"/>
              <a:chExt cx="2566469" cy="2274138"/>
            </a:xfrm>
          </p:grpSpPr>
          <p:sp>
            <p:nvSpPr>
              <p:cNvPr id="24" name="Oval 23">
                <a:extLst>
                  <a:ext uri="{FF2B5EF4-FFF2-40B4-BE49-F238E27FC236}">
                    <a16:creationId xmlns:a16="http://schemas.microsoft.com/office/drawing/2014/main" id="{D7ABFA5A-2948-41EC-AF91-AB2ACFB1383E}"/>
                  </a:ext>
                </a:extLst>
              </p:cNvPr>
              <p:cNvSpPr/>
              <p:nvPr/>
            </p:nvSpPr>
            <p:spPr>
              <a:xfrm>
                <a:off x="1319280" y="3784600"/>
                <a:ext cx="2108200" cy="2108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Mentor, coach and engage employees</a:t>
                </a:r>
                <a:endParaRPr lang="en-CA" sz="1400" dirty="0">
                  <a:solidFill>
                    <a:schemeClr val="bg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D18FB770-9587-4D7D-A6C4-0226F7653F76}"/>
                  </a:ext>
                </a:extLst>
              </p:cNvPr>
              <p:cNvSpPr/>
              <p:nvPr/>
            </p:nvSpPr>
            <p:spPr>
              <a:xfrm>
                <a:off x="1035702" y="3695700"/>
                <a:ext cx="826569" cy="81406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3</a:t>
                </a:r>
                <a:endParaRPr lang="en-CA" sz="6600" dirty="0">
                  <a:solidFill>
                    <a:schemeClr val="bg1"/>
                  </a:solidFill>
                </a:endParaRPr>
              </a:p>
            </p:txBody>
          </p:sp>
          <p:sp>
            <p:nvSpPr>
              <p:cNvPr id="26" name="Oval 25">
                <a:extLst>
                  <a:ext uri="{FF2B5EF4-FFF2-40B4-BE49-F238E27FC236}">
                    <a16:creationId xmlns:a16="http://schemas.microsoft.com/office/drawing/2014/main" id="{D3D30C84-6D5A-4DA1-991B-74F42027021B}"/>
                  </a:ext>
                </a:extLst>
              </p:cNvPr>
              <p:cNvSpPr/>
              <p:nvPr/>
            </p:nvSpPr>
            <p:spPr>
              <a:xfrm>
                <a:off x="2775602" y="5143269"/>
                <a:ext cx="826569" cy="82656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7" name="Group 26">
              <a:extLst>
                <a:ext uri="{FF2B5EF4-FFF2-40B4-BE49-F238E27FC236}">
                  <a16:creationId xmlns:a16="http://schemas.microsoft.com/office/drawing/2014/main" id="{1B898CCD-99DE-4741-8268-46CC39423F9A}"/>
                </a:ext>
              </a:extLst>
            </p:cNvPr>
            <p:cNvGrpSpPr/>
            <p:nvPr/>
          </p:nvGrpSpPr>
          <p:grpSpPr>
            <a:xfrm>
              <a:off x="8503061" y="3695700"/>
              <a:ext cx="2566469" cy="2274138"/>
              <a:chOff x="1035702" y="3695700"/>
              <a:chExt cx="2566469" cy="2274138"/>
            </a:xfrm>
          </p:grpSpPr>
          <p:sp>
            <p:nvSpPr>
              <p:cNvPr id="28" name="Oval 27">
                <a:extLst>
                  <a:ext uri="{FF2B5EF4-FFF2-40B4-BE49-F238E27FC236}">
                    <a16:creationId xmlns:a16="http://schemas.microsoft.com/office/drawing/2014/main" id="{F3177F66-B4E9-47D8-BB8A-F6AE4A801C95}"/>
                  </a:ext>
                </a:extLst>
              </p:cNvPr>
              <p:cNvSpPr/>
              <p:nvPr/>
            </p:nvSpPr>
            <p:spPr>
              <a:xfrm>
                <a:off x="1319280" y="3784600"/>
                <a:ext cx="2108200" cy="210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Encourage exploration and performance</a:t>
                </a:r>
                <a:endParaRPr lang="en-CA" sz="1400" dirty="0">
                  <a:solidFill>
                    <a:schemeClr val="tx1"/>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D851AA64-F7DF-4636-9B10-F0C3D4B663AD}"/>
                  </a:ext>
                </a:extLst>
              </p:cNvPr>
              <p:cNvSpPr/>
              <p:nvPr/>
            </p:nvSpPr>
            <p:spPr>
              <a:xfrm>
                <a:off x="1035702" y="3695700"/>
                <a:ext cx="826569" cy="8140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4</a:t>
                </a:r>
                <a:endParaRPr lang="en-CA" sz="6600" dirty="0">
                  <a:solidFill>
                    <a:schemeClr val="bg1"/>
                  </a:solidFill>
                </a:endParaRPr>
              </a:p>
            </p:txBody>
          </p:sp>
          <p:sp>
            <p:nvSpPr>
              <p:cNvPr id="30" name="Oval 29">
                <a:extLst>
                  <a:ext uri="{FF2B5EF4-FFF2-40B4-BE49-F238E27FC236}">
                    <a16:creationId xmlns:a16="http://schemas.microsoft.com/office/drawing/2014/main" id="{4E56B51C-CFBB-4ED8-9F7B-B876946ED814}"/>
                  </a:ext>
                </a:extLst>
              </p:cNvPr>
              <p:cNvSpPr/>
              <p:nvPr/>
            </p:nvSpPr>
            <p:spPr>
              <a:xfrm>
                <a:off x="2775602" y="5143269"/>
                <a:ext cx="826569" cy="8265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3" name="Graphic 32" descr="Megaphone">
              <a:extLst>
                <a:ext uri="{FF2B5EF4-FFF2-40B4-BE49-F238E27FC236}">
                  <a16:creationId xmlns:a16="http://schemas.microsoft.com/office/drawing/2014/main" id="{CA77D4E7-3FEA-4437-A84B-9ADC66A739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1788" y="5094874"/>
              <a:ext cx="874964" cy="874964"/>
            </a:xfrm>
            <a:prstGeom prst="rect">
              <a:avLst/>
            </a:prstGeom>
          </p:spPr>
        </p:pic>
        <p:pic>
          <p:nvPicPr>
            <p:cNvPr id="35" name="Graphic 34" descr="Cheers">
              <a:extLst>
                <a:ext uri="{FF2B5EF4-FFF2-40B4-BE49-F238E27FC236}">
                  <a16:creationId xmlns:a16="http://schemas.microsoft.com/office/drawing/2014/main" id="{2BD0C0AB-C94D-4E89-909C-80B0B454B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59971" y="5176538"/>
              <a:ext cx="831320" cy="831320"/>
            </a:xfrm>
            <a:prstGeom prst="rect">
              <a:avLst/>
            </a:prstGeom>
          </p:spPr>
        </p:pic>
        <p:pic>
          <p:nvPicPr>
            <p:cNvPr id="37" name="Graphic 36" descr="Group of women">
              <a:extLst>
                <a:ext uri="{FF2B5EF4-FFF2-40B4-BE49-F238E27FC236}">
                  <a16:creationId xmlns:a16="http://schemas.microsoft.com/office/drawing/2014/main" id="{9BB413A4-589A-4649-9D01-51843B8ADD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9345" y="5143269"/>
              <a:ext cx="914400" cy="914400"/>
            </a:xfrm>
            <a:prstGeom prst="rect">
              <a:avLst/>
            </a:prstGeom>
          </p:spPr>
        </p:pic>
        <p:pic>
          <p:nvPicPr>
            <p:cNvPr id="39" name="Graphic 38" descr="Magnifying glass">
              <a:extLst>
                <a:ext uri="{FF2B5EF4-FFF2-40B4-BE49-F238E27FC236}">
                  <a16:creationId xmlns:a16="http://schemas.microsoft.com/office/drawing/2014/main" id="{F7B150AA-C9CD-4B4C-8CE6-4A22F43C29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09162" y="5134998"/>
              <a:ext cx="914400" cy="914400"/>
            </a:xfrm>
            <a:prstGeom prst="rect">
              <a:avLst/>
            </a:prstGeom>
          </p:spPr>
        </p:pic>
      </p:grpSp>
    </p:spTree>
    <p:extLst>
      <p:ext uri="{BB962C8B-B14F-4D97-AF65-F5344CB8AC3E}">
        <p14:creationId xmlns:p14="http://schemas.microsoft.com/office/powerpoint/2010/main" val="168432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63AE-E6EA-4109-9421-FEA20DDC8F2B}"/>
              </a:ext>
            </a:extLst>
          </p:cNvPr>
          <p:cNvSpPr>
            <a:spLocks noGrp="1"/>
          </p:cNvSpPr>
          <p:nvPr>
            <p:ph type="title"/>
          </p:nvPr>
        </p:nvSpPr>
        <p:spPr/>
        <p:txBody>
          <a:bodyPr/>
          <a:lstStyle/>
          <a:p>
            <a:r>
              <a:rPr lang="en-US" dirty="0"/>
              <a:t>Communicating Change</a:t>
            </a:r>
            <a:endParaRPr lang="en-CA" dirty="0"/>
          </a:p>
        </p:txBody>
      </p:sp>
      <p:sp>
        <p:nvSpPr>
          <p:cNvPr id="8" name="TextBox 7">
            <a:extLst>
              <a:ext uri="{FF2B5EF4-FFF2-40B4-BE49-F238E27FC236}">
                <a16:creationId xmlns:a16="http://schemas.microsoft.com/office/drawing/2014/main" id="{A029BCDA-F483-4424-B067-C749AC7E2D51}"/>
              </a:ext>
            </a:extLst>
          </p:cNvPr>
          <p:cNvSpPr txBox="1"/>
          <p:nvPr/>
        </p:nvSpPr>
        <p:spPr>
          <a:xfrm>
            <a:off x="722379" y="1454150"/>
            <a:ext cx="10497163" cy="1631216"/>
          </a:xfrm>
          <a:prstGeom prst="rect">
            <a:avLst/>
          </a:prstGeom>
          <a:noFill/>
        </p:spPr>
        <p:txBody>
          <a:bodyPr wrap="square" rtlCol="0">
            <a:spAutoFit/>
          </a:bodyPr>
          <a:lstStyle/>
          <a:p>
            <a:pPr>
              <a:spcAft>
                <a:spcPts val="600"/>
              </a:spcAft>
            </a:pPr>
            <a:r>
              <a:rPr lang="en-US" sz="1500" dirty="0">
                <a:latin typeface="Arial" panose="020B0604020202020204" pitchFamily="34" charset="0"/>
                <a:cs typeface="Arial" panose="020B0604020202020204" pitchFamily="34" charset="0"/>
              </a:rPr>
              <a:t>The reality of change is that it is continuous and inevitable, which makes it challenging. Most people do not like change as it is disruptive and requires constant effort. </a:t>
            </a:r>
          </a:p>
          <a:p>
            <a:pPr>
              <a:spcAft>
                <a:spcPts val="600"/>
              </a:spcAft>
            </a:pPr>
            <a:r>
              <a:rPr lang="en-US" sz="1500" dirty="0">
                <a:latin typeface="Arial" panose="020B0604020202020204" pitchFamily="34" charset="0"/>
                <a:cs typeface="Arial" panose="020B0604020202020204" pitchFamily="34" charset="0"/>
              </a:rPr>
              <a:t>Understanding what goes through employee’s minds when they are confronted with change will help you better support them and communicate effectively. </a:t>
            </a:r>
          </a:p>
          <a:p>
            <a:pPr>
              <a:spcAft>
                <a:spcPts val="600"/>
              </a:spcAft>
            </a:pPr>
            <a:r>
              <a:rPr lang="en-US" sz="1500" dirty="0">
                <a:latin typeface="Arial" panose="020B0604020202020204" pitchFamily="34" charset="0"/>
                <a:cs typeface="Arial" panose="020B0604020202020204" pitchFamily="34" charset="0"/>
              </a:rPr>
              <a:t>Effective communication by people managers is necessary to drive a successful change adoption. People managers have five unique and important roles to play in communication: </a:t>
            </a:r>
          </a:p>
        </p:txBody>
      </p:sp>
      <p:sp>
        <p:nvSpPr>
          <p:cNvPr id="9" name="Rectangle 8">
            <a:extLst>
              <a:ext uri="{FF2B5EF4-FFF2-40B4-BE49-F238E27FC236}">
                <a16:creationId xmlns:a16="http://schemas.microsoft.com/office/drawing/2014/main" id="{28F99DF7-835D-4673-B748-CF5A7DC68457}"/>
              </a:ext>
            </a:extLst>
          </p:cNvPr>
          <p:cNvSpPr/>
          <p:nvPr/>
        </p:nvSpPr>
        <p:spPr>
          <a:xfrm>
            <a:off x="773179" y="3450378"/>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Communicator</a:t>
            </a:r>
            <a:endParaRPr lang="en-CA"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7F1E87D-31A2-49AF-8E2B-9FDEFCD9C261}"/>
              </a:ext>
            </a:extLst>
          </p:cNvPr>
          <p:cNvSpPr txBox="1"/>
          <p:nvPr/>
        </p:nvSpPr>
        <p:spPr>
          <a:xfrm>
            <a:off x="773179" y="3756752"/>
            <a:ext cx="319647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Share personalized messages with your team members about what is changing and why.</a:t>
            </a:r>
            <a:endParaRPr lang="en-CA"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7FC31D2-801A-49F5-9401-84E5F79C47BE}"/>
              </a:ext>
            </a:extLst>
          </p:cNvPr>
          <p:cNvSpPr/>
          <p:nvPr/>
        </p:nvSpPr>
        <p:spPr>
          <a:xfrm>
            <a:off x="773179" y="4965700"/>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Liaison</a:t>
            </a:r>
            <a:endParaRPr lang="en-CA"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D8FD75B-32C7-4C68-9C0F-F90DBCC7D84C}"/>
              </a:ext>
            </a:extLst>
          </p:cNvPr>
          <p:cNvSpPr txBox="1"/>
          <p:nvPr/>
        </p:nvSpPr>
        <p:spPr>
          <a:xfrm>
            <a:off x="773179" y="5270500"/>
            <a:ext cx="319647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Provide feedback to the project team and raise any valid concerns from team members.</a:t>
            </a:r>
            <a:endParaRPr lang="en-CA"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36255B-0B0F-4718-884A-37815B058BB1}"/>
              </a:ext>
            </a:extLst>
          </p:cNvPr>
          <p:cNvSpPr/>
          <p:nvPr/>
        </p:nvSpPr>
        <p:spPr>
          <a:xfrm>
            <a:off x="4452553" y="3450378"/>
            <a:ext cx="2085956" cy="304800"/>
          </a:xfrm>
          <a:prstGeom prst="rect">
            <a:avLst/>
          </a:prstGeom>
          <a:gradFill>
            <a:gsLst>
              <a:gs pos="51000">
                <a:schemeClr val="accent3"/>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Advocate</a:t>
            </a:r>
            <a:endParaRPr lang="en-CA"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E25B030-740F-4A0C-8352-EB17DCCAE28A}"/>
              </a:ext>
            </a:extLst>
          </p:cNvPr>
          <p:cNvSpPr txBox="1"/>
          <p:nvPr/>
        </p:nvSpPr>
        <p:spPr>
          <a:xfrm>
            <a:off x="4452553" y="3755178"/>
            <a:ext cx="332710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Demonstrate your support and enthusiasm for the change to help others get on board.</a:t>
            </a:r>
            <a:endParaRPr lang="en-CA"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6AADF42-D6C7-44D7-96A9-D874862F6B57}"/>
              </a:ext>
            </a:extLst>
          </p:cNvPr>
          <p:cNvSpPr/>
          <p:nvPr/>
        </p:nvSpPr>
        <p:spPr>
          <a:xfrm>
            <a:off x="4452553" y="4965700"/>
            <a:ext cx="2472578" cy="304800"/>
          </a:xfrm>
          <a:prstGeom prst="rect">
            <a:avLst/>
          </a:prstGeom>
          <a:gradFill>
            <a:gsLst>
              <a:gs pos="71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Resistance Manager</a:t>
            </a:r>
            <a:endParaRPr lang="en-CA"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EBF9B25-9E49-4624-8C82-B3025D1DAE0B}"/>
              </a:ext>
            </a:extLst>
          </p:cNvPr>
          <p:cNvSpPr txBox="1"/>
          <p:nvPr/>
        </p:nvSpPr>
        <p:spPr>
          <a:xfrm>
            <a:off x="4452553" y="5270500"/>
            <a:ext cx="3196478"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Note barriers to adoption and manage resistance and </a:t>
            </a:r>
            <a:r>
              <a:rPr lang="en-CA" sz="1400" dirty="0">
                <a:latin typeface="Arial" panose="020B0604020202020204" pitchFamily="34" charset="0"/>
                <a:cs typeface="Arial" panose="020B0604020202020204" pitchFamily="34" charset="0"/>
              </a:rPr>
              <a:t>rumours</a:t>
            </a:r>
            <a:r>
              <a:rPr lang="en-US" sz="1400" dirty="0">
                <a:latin typeface="Arial" panose="020B0604020202020204" pitchFamily="34" charset="0"/>
                <a:cs typeface="Arial" panose="020B0604020202020204" pitchFamily="34" charset="0"/>
              </a:rPr>
              <a:t> as they occur.</a:t>
            </a:r>
            <a:endParaRPr lang="en-CA" sz="14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456FA8F-EA34-4812-B5F8-FC4F12F4AAC1}"/>
              </a:ext>
            </a:extLst>
          </p:cNvPr>
          <p:cNvSpPr/>
          <p:nvPr/>
        </p:nvSpPr>
        <p:spPr>
          <a:xfrm>
            <a:off x="8400439" y="3450378"/>
            <a:ext cx="2085956"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Coach</a:t>
            </a:r>
            <a:endParaRPr lang="en-CA"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E268FE2-408D-4D74-9643-3004BDDC2A36}"/>
              </a:ext>
            </a:extLst>
          </p:cNvPr>
          <p:cNvSpPr txBox="1"/>
          <p:nvPr/>
        </p:nvSpPr>
        <p:spPr>
          <a:xfrm>
            <a:off x="8400439" y="3761085"/>
            <a:ext cx="332710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Teach team members about the change process and any tools and trainings related to change.</a:t>
            </a:r>
            <a:endParaRPr lang="en-CA" sz="1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F8F501D-2ACA-4E02-BB73-676313AF0E75}"/>
              </a:ext>
            </a:extLst>
          </p:cNvPr>
          <p:cNvSpPr txBox="1"/>
          <p:nvPr/>
        </p:nvSpPr>
        <p:spPr>
          <a:xfrm>
            <a:off x="8430555" y="4937815"/>
            <a:ext cx="3166361" cy="1277273"/>
          </a:xfrm>
          <a:prstGeom prst="rect">
            <a:avLst/>
          </a:prstGeom>
          <a:solidFill>
            <a:schemeClr val="accent6">
              <a:lumMod val="60000"/>
              <a:lumOff val="40000"/>
            </a:schemeClr>
          </a:solidFill>
        </p:spPr>
        <p:txBody>
          <a:bodyPr wrap="square" rtlCol="0">
            <a:spAutoFit/>
          </a:bodyPr>
          <a:lstStyle/>
          <a:p>
            <a:pPr>
              <a:spcAft>
                <a:spcPts val="600"/>
              </a:spcAft>
            </a:pPr>
            <a:r>
              <a:rPr lang="en-US" sz="1200" dirty="0">
                <a:latin typeface="Arial" panose="020B0604020202020204" pitchFamily="34" charset="0"/>
                <a:cs typeface="Arial" panose="020B0604020202020204" pitchFamily="34" charset="0"/>
              </a:rPr>
              <a:t>To stay informed on the change as a people manager, ensure you read all project communications and resources, as well as attend all information sessions. </a:t>
            </a:r>
          </a:p>
          <a:p>
            <a:r>
              <a:rPr lang="en-US" sz="1200" dirty="0">
                <a:latin typeface="Arial" panose="020B0604020202020204" pitchFamily="34" charset="0"/>
                <a:cs typeface="Arial" panose="020B0604020202020204" pitchFamily="34" charset="0"/>
              </a:rPr>
              <a:t>The more information you have, the more you will be able to share.</a:t>
            </a:r>
            <a:endParaRPr lang="en-CA" sz="1200" dirty="0">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7FCC107B-1B11-4B36-A22B-1597621685E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2300" y="4435473"/>
            <a:ext cx="835027" cy="835027"/>
          </a:xfrm>
          <a:prstGeom prst="rect">
            <a:avLst/>
          </a:prstGeom>
        </p:spPr>
      </p:pic>
    </p:spTree>
    <p:extLst>
      <p:ext uri="{BB962C8B-B14F-4D97-AF65-F5344CB8AC3E}">
        <p14:creationId xmlns:p14="http://schemas.microsoft.com/office/powerpoint/2010/main" val="17071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BC30-17CF-4A05-BBF2-C491854EEE86}"/>
              </a:ext>
            </a:extLst>
          </p:cNvPr>
          <p:cNvSpPr>
            <a:spLocks noGrp="1"/>
          </p:cNvSpPr>
          <p:nvPr>
            <p:ph type="title"/>
          </p:nvPr>
        </p:nvSpPr>
        <p:spPr/>
        <p:txBody>
          <a:bodyPr/>
          <a:lstStyle/>
          <a:p>
            <a:r>
              <a:rPr lang="en-US" dirty="0"/>
              <a:t>Reacting to Change</a:t>
            </a:r>
            <a:endParaRPr lang="en-CA" dirty="0"/>
          </a:p>
        </p:txBody>
      </p:sp>
      <p:sp>
        <p:nvSpPr>
          <p:cNvPr id="50" name="TextBox 49">
            <a:extLst>
              <a:ext uri="{FF2B5EF4-FFF2-40B4-BE49-F238E27FC236}">
                <a16:creationId xmlns:a16="http://schemas.microsoft.com/office/drawing/2014/main" id="{DE50AACE-0335-48A5-BAF4-47E45007D9DC}"/>
              </a:ext>
            </a:extLst>
          </p:cNvPr>
          <p:cNvSpPr txBox="1"/>
          <p:nvPr/>
        </p:nvSpPr>
        <p:spPr>
          <a:xfrm>
            <a:off x="508759" y="1383651"/>
            <a:ext cx="6572669"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Every individual reacts to change differently. This may be affected by a combination of their understanding of change, their change history, and their capacity to undergo a change. The change curve below demonstrates the transition that all employees can be expected to display—employees can start at any point within the curve and can progress and regress in any direction.  </a:t>
            </a:r>
            <a:endParaRPr lang="en-CA" sz="1400" dirty="0">
              <a:latin typeface="Arial" panose="020B0604020202020204" pitchFamily="34" charset="0"/>
              <a:cs typeface="Arial" panose="020B0604020202020204" pitchFamily="34" charset="0"/>
            </a:endParaRPr>
          </a:p>
        </p:txBody>
      </p:sp>
      <p:grpSp>
        <p:nvGrpSpPr>
          <p:cNvPr id="39"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C2191868-CCF5-4452-B018-92CA700DC7A2}"/>
              </a:ext>
            </a:extLst>
          </p:cNvPr>
          <p:cNvGrpSpPr/>
          <p:nvPr/>
        </p:nvGrpSpPr>
        <p:grpSpPr>
          <a:xfrm>
            <a:off x="143470" y="2964489"/>
            <a:ext cx="7090223" cy="3487791"/>
            <a:chOff x="426363" y="1569720"/>
            <a:chExt cx="7090223" cy="3653056"/>
          </a:xfrm>
        </p:grpSpPr>
        <p:cxnSp>
          <p:nvCxnSpPr>
            <p:cNvPr id="10" name="Straight Arrow Connector 9">
              <a:extLst>
                <a:ext uri="{FF2B5EF4-FFF2-40B4-BE49-F238E27FC236}">
                  <a16:creationId xmlns:a16="http://schemas.microsoft.com/office/drawing/2014/main" id="{1B231655-D18E-4271-BA78-D0E1F28479E0}"/>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65D611-8F18-4B2E-BEAA-2B697479E0C8}"/>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0CACA278-8846-461F-8C90-36C80E352F7E}"/>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95A31F6C-BC75-4062-B21A-68B6ADEC68AE}"/>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7570F9A0-5243-45FE-82DA-2E40F6155956}"/>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7D12F651-7641-4522-87CE-6C0EEA3B2882}"/>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8F8602EB-833B-4D25-8567-AFBFF0CFB8E1}"/>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C48292AC-ACA6-4763-92CE-02F2C17834A2}"/>
                </a:ext>
              </a:extLst>
            </p:cNvPr>
            <p:cNvSpPr txBox="1"/>
            <p:nvPr/>
          </p:nvSpPr>
          <p:spPr>
            <a:xfrm>
              <a:off x="894839" y="2035903"/>
              <a:ext cx="8572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Denial</a:t>
              </a:r>
              <a:endParaRPr lang="en-CA"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120499F-6C76-4B5F-AE78-94EE93E3E65F}"/>
                </a:ext>
              </a:extLst>
            </p:cNvPr>
            <p:cNvSpPr txBox="1"/>
            <p:nvPr/>
          </p:nvSpPr>
          <p:spPr>
            <a:xfrm>
              <a:off x="1685474" y="3781820"/>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Resistance</a:t>
              </a:r>
              <a:endParaRPr lang="en-CA" sz="1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BA22E8F-4E55-4913-BD3E-033B7C0D2C1F}"/>
                </a:ext>
              </a:extLst>
            </p:cNvPr>
            <p:cNvSpPr txBox="1"/>
            <p:nvPr/>
          </p:nvSpPr>
          <p:spPr>
            <a:xfrm>
              <a:off x="4573983" y="1734985"/>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Commitment</a:t>
              </a:r>
              <a:endParaRPr lang="en-CA" sz="16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766194C-81AF-4510-9A27-1CB14B7DD138}"/>
                </a:ext>
              </a:extLst>
            </p:cNvPr>
            <p:cNvSpPr txBox="1"/>
            <p:nvPr/>
          </p:nvSpPr>
          <p:spPr>
            <a:xfrm>
              <a:off x="5157737" y="3331139"/>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Exploration</a:t>
              </a:r>
              <a:endParaRPr lang="en-CA"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EAA5C09-A057-4457-9179-D3508932F0CE}"/>
                </a:ext>
              </a:extLst>
            </p:cNvPr>
            <p:cNvSpPr txBox="1"/>
            <p:nvPr/>
          </p:nvSpPr>
          <p:spPr>
            <a:xfrm>
              <a:off x="895564" y="2292286"/>
              <a:ext cx="1266532" cy="461665"/>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Initial shock and disbelief </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251BA8F-F02F-4684-BFA2-339B97FB4731}"/>
                </a:ext>
              </a:extLst>
            </p:cNvPr>
            <p:cNvSpPr txBox="1"/>
            <p:nvPr/>
          </p:nvSpPr>
          <p:spPr>
            <a:xfrm>
              <a:off x="1685473" y="4050415"/>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Feelings of fear and anger leading to protest</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2BB73C8-579B-49D9-A107-E536848D3FA4}"/>
                </a:ext>
              </a:extLst>
            </p:cNvPr>
            <p:cNvSpPr txBox="1"/>
            <p:nvPr/>
          </p:nvSpPr>
          <p:spPr>
            <a:xfrm>
              <a:off x="5172927" y="3608835"/>
              <a:ext cx="1938467"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Employee understanding, excitement and questioning</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5F3E546-3287-40AB-B802-EE0D6AC6F169}"/>
                </a:ext>
              </a:extLst>
            </p:cNvPr>
            <p:cNvSpPr txBox="1"/>
            <p:nvPr/>
          </p:nvSpPr>
          <p:spPr>
            <a:xfrm>
              <a:off x="4585031" y="1990972"/>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Learning how to work with the change</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62617AB-6DC3-4C46-ADF3-924C89CA34F5}"/>
                </a:ext>
              </a:extLst>
            </p:cNvPr>
            <p:cNvSpPr txBox="1"/>
            <p:nvPr/>
          </p:nvSpPr>
          <p:spPr>
            <a:xfrm>
              <a:off x="5786302" y="4914999"/>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Time</a:t>
              </a:r>
              <a:endParaRPr lang="en-CA"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C711295-EFBB-4370-8A65-49D40DBA87E6}"/>
                </a:ext>
              </a:extLst>
            </p:cNvPr>
            <p:cNvSpPr txBox="1"/>
            <p:nvPr/>
          </p:nvSpPr>
          <p:spPr>
            <a:xfrm rot="16200000">
              <a:off x="-208758" y="2252323"/>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Performance</a:t>
              </a:r>
              <a:endParaRPr lang="en-CA" i="1" dirty="0">
                <a:latin typeface="Arial" panose="020B0604020202020204" pitchFamily="34" charset="0"/>
                <a:cs typeface="Arial" panose="020B0604020202020204" pitchFamily="34" charset="0"/>
              </a:endParaRPr>
            </a:p>
          </p:txBody>
        </p:sp>
        <p:pic>
          <p:nvPicPr>
            <p:cNvPr id="32" name="Graphic 31" descr="Surprised face with no fill">
              <a:extLst>
                <a:ext uri="{FF2B5EF4-FFF2-40B4-BE49-F238E27FC236}">
                  <a16:creationId xmlns:a16="http://schemas.microsoft.com/office/drawing/2014/main" id="{B3635091-EA6C-45BF-9324-CF1EBEF4F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753" y="2916522"/>
              <a:ext cx="548640" cy="548640"/>
            </a:xfrm>
            <a:prstGeom prst="rect">
              <a:avLst/>
            </a:prstGeom>
          </p:spPr>
        </p:pic>
        <p:pic>
          <p:nvPicPr>
            <p:cNvPr id="34" name="Graphic 33" descr="Neutral face with no fill">
              <a:extLst>
                <a:ext uri="{FF2B5EF4-FFF2-40B4-BE49-F238E27FC236}">
                  <a16:creationId xmlns:a16="http://schemas.microsoft.com/office/drawing/2014/main" id="{C38CF90C-34E3-4FCF-8DBF-4E8830BFE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4774" y="3207335"/>
              <a:ext cx="548640" cy="548640"/>
            </a:xfrm>
            <a:prstGeom prst="rect">
              <a:avLst/>
            </a:prstGeom>
          </p:spPr>
        </p:pic>
        <p:pic>
          <p:nvPicPr>
            <p:cNvPr id="36" name="Graphic 35" descr="Worried face with no fill">
              <a:extLst>
                <a:ext uri="{FF2B5EF4-FFF2-40B4-BE49-F238E27FC236}">
                  <a16:creationId xmlns:a16="http://schemas.microsoft.com/office/drawing/2014/main" id="{E0429EC4-3C9B-44B9-83F6-0CEB3D37FB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6755" y="3726359"/>
              <a:ext cx="548640" cy="548640"/>
            </a:xfrm>
            <a:prstGeom prst="rect">
              <a:avLst/>
            </a:prstGeom>
          </p:spPr>
        </p:pic>
        <p:pic>
          <p:nvPicPr>
            <p:cNvPr id="38" name="Graphic 37" descr="Grinning face with no fill">
              <a:extLst>
                <a:ext uri="{FF2B5EF4-FFF2-40B4-BE49-F238E27FC236}">
                  <a16:creationId xmlns:a16="http://schemas.microsoft.com/office/drawing/2014/main" id="{112AF510-A1D0-4440-9C80-1F280D90FA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9756" y="1950745"/>
              <a:ext cx="548640" cy="548640"/>
            </a:xfrm>
            <a:prstGeom prst="rect">
              <a:avLst/>
            </a:prstGeom>
          </p:spPr>
        </p:pic>
      </p:grpSp>
      <p:sp>
        <p:nvSpPr>
          <p:cNvPr id="42" name="Flowchart: Off-page Connector 41">
            <a:extLst>
              <a:ext uri="{FF2B5EF4-FFF2-40B4-BE49-F238E27FC236}">
                <a16:creationId xmlns:a16="http://schemas.microsoft.com/office/drawing/2014/main" id="{BCEE7515-3524-472F-8F58-BF6E58A6FF68}"/>
              </a:ext>
            </a:extLst>
          </p:cNvPr>
          <p:cNvSpPr/>
          <p:nvPr/>
        </p:nvSpPr>
        <p:spPr>
          <a:xfrm>
            <a:off x="7431321" y="1475286"/>
            <a:ext cx="4158824" cy="35366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An employee is in denial</a:t>
            </a:r>
            <a:endParaRPr lang="en-CA" sz="1600"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C1C564CC-726D-4AF9-9415-EA9A7827EF0B}"/>
              </a:ext>
            </a:extLst>
          </p:cNvPr>
          <p:cNvSpPr txBox="1"/>
          <p:nvPr/>
        </p:nvSpPr>
        <p:spPr>
          <a:xfrm>
            <a:off x="7431321" y="1844447"/>
            <a:ext cx="415882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Listen, ask questions and explain the how and why of the change</a:t>
            </a:r>
          </a:p>
          <a:p>
            <a:pPr marL="285750" indent="-285750">
              <a:buFont typeface="Arial" panose="020B0604020202020204" pitchFamily="34" charset="0"/>
              <a:buChar char="•"/>
            </a:pPr>
            <a:r>
              <a:rPr lang="en-US" sz="1400" dirty="0"/>
              <a:t>Emphasize the importance of transition and encourage them to take the time they need</a:t>
            </a:r>
          </a:p>
        </p:txBody>
      </p:sp>
      <p:sp>
        <p:nvSpPr>
          <p:cNvPr id="43" name="Flowchart: Off-page Connector 42">
            <a:extLst>
              <a:ext uri="{FF2B5EF4-FFF2-40B4-BE49-F238E27FC236}">
                <a16:creationId xmlns:a16="http://schemas.microsoft.com/office/drawing/2014/main" id="{A95862EF-6835-47F7-810D-D13EB59C9F3C}"/>
              </a:ext>
            </a:extLst>
          </p:cNvPr>
          <p:cNvSpPr/>
          <p:nvPr/>
        </p:nvSpPr>
        <p:spPr>
          <a:xfrm>
            <a:off x="7431321" y="2814050"/>
            <a:ext cx="4158824"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An employee is resisting</a:t>
            </a:r>
            <a:endParaRPr lang="en-CA" sz="1600" dirty="0">
              <a:solidFill>
                <a:schemeClr val="bg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610ADAC-96D2-4161-8E5B-D809086A6EA4}"/>
              </a:ext>
            </a:extLst>
          </p:cNvPr>
          <p:cNvSpPr txBox="1"/>
          <p:nvPr/>
        </p:nvSpPr>
        <p:spPr>
          <a:xfrm>
            <a:off x="7431321" y="3183211"/>
            <a:ext cx="415882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Gather resources, ask the project team for help</a:t>
            </a:r>
          </a:p>
          <a:p>
            <a:pPr marL="285750" indent="-285750">
              <a:buFont typeface="Arial" panose="020B0604020202020204" pitchFamily="34" charset="0"/>
              <a:buChar char="•"/>
            </a:pPr>
            <a:r>
              <a:rPr lang="en-US" sz="1400" dirty="0"/>
              <a:t>Remain empathetic but be confident in a positive change outcome</a:t>
            </a:r>
          </a:p>
        </p:txBody>
      </p:sp>
      <p:sp>
        <p:nvSpPr>
          <p:cNvPr id="44" name="Flowchart: Off-page Connector 43">
            <a:extLst>
              <a:ext uri="{FF2B5EF4-FFF2-40B4-BE49-F238E27FC236}">
                <a16:creationId xmlns:a16="http://schemas.microsoft.com/office/drawing/2014/main" id="{279DBB7C-9EAA-452F-95CC-784DB91B3516}"/>
              </a:ext>
            </a:extLst>
          </p:cNvPr>
          <p:cNvSpPr/>
          <p:nvPr/>
        </p:nvSpPr>
        <p:spPr>
          <a:xfrm>
            <a:off x="7431321" y="3937371"/>
            <a:ext cx="4158824"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An employee is exploring</a:t>
            </a:r>
            <a:endParaRPr lang="en-CA" sz="1600" dirty="0">
              <a:solidFill>
                <a:schemeClr val="bg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36C29F3A-8516-44CE-8C66-B51F2F37DA86}"/>
              </a:ext>
            </a:extLst>
          </p:cNvPr>
          <p:cNvSpPr txBox="1"/>
          <p:nvPr/>
        </p:nvSpPr>
        <p:spPr>
          <a:xfrm>
            <a:off x="7431321" y="4306532"/>
            <a:ext cx="415882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Provide training resources and reading material</a:t>
            </a:r>
          </a:p>
          <a:p>
            <a:pPr marL="285750" indent="-285750">
              <a:buFont typeface="Arial" panose="020B0604020202020204" pitchFamily="34" charset="0"/>
              <a:buChar char="•"/>
            </a:pPr>
            <a:r>
              <a:rPr lang="en-US" sz="1400" dirty="0"/>
              <a:t>Hold regular team meetings and invite them to share their excitement with others</a:t>
            </a:r>
          </a:p>
        </p:txBody>
      </p:sp>
      <p:sp>
        <p:nvSpPr>
          <p:cNvPr id="45" name="Flowchart: Off-page Connector 44">
            <a:extLst>
              <a:ext uri="{FF2B5EF4-FFF2-40B4-BE49-F238E27FC236}">
                <a16:creationId xmlns:a16="http://schemas.microsoft.com/office/drawing/2014/main" id="{B399EB39-A3D7-4EC0-9D48-E3D784BD2DD7}"/>
              </a:ext>
            </a:extLst>
          </p:cNvPr>
          <p:cNvSpPr/>
          <p:nvPr/>
        </p:nvSpPr>
        <p:spPr>
          <a:xfrm>
            <a:off x="7431321" y="5060692"/>
            <a:ext cx="4158824"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An employee is committed</a:t>
            </a:r>
            <a:endParaRPr lang="en-CA" sz="1600" dirty="0">
              <a:solidFill>
                <a:schemeClr val="bg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8CC5D01-D6DD-4F92-AA98-55AB1B20A00F}"/>
              </a:ext>
            </a:extLst>
          </p:cNvPr>
          <p:cNvSpPr txBox="1"/>
          <p:nvPr/>
        </p:nvSpPr>
        <p:spPr>
          <a:xfrm>
            <a:off x="7431321" y="5429852"/>
            <a:ext cx="415882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Create opportunities for discussion and collaboration, invite all employees to exciting events related to the change</a:t>
            </a:r>
          </a:p>
          <a:p>
            <a:pPr marL="285750" indent="-285750">
              <a:buFont typeface="Arial" panose="020B0604020202020204" pitchFamily="34" charset="0"/>
              <a:buChar char="•"/>
            </a:pPr>
            <a:r>
              <a:rPr lang="en-US" sz="1400" dirty="0"/>
              <a:t>Explore ways to improve the transition for others</a:t>
            </a:r>
          </a:p>
        </p:txBody>
      </p:sp>
    </p:spTree>
    <p:extLst>
      <p:ext uri="{BB962C8B-B14F-4D97-AF65-F5344CB8AC3E}">
        <p14:creationId xmlns:p14="http://schemas.microsoft.com/office/powerpoint/2010/main" val="98618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EEDC-78CB-455A-88E5-C11ACC34C166}"/>
              </a:ext>
            </a:extLst>
          </p:cNvPr>
          <p:cNvSpPr>
            <a:spLocks noGrp="1"/>
          </p:cNvSpPr>
          <p:nvPr>
            <p:ph type="title"/>
          </p:nvPr>
        </p:nvSpPr>
        <p:spPr/>
        <p:txBody>
          <a:bodyPr/>
          <a:lstStyle/>
          <a:p>
            <a:r>
              <a:rPr lang="en-US" dirty="0"/>
              <a:t>Supporting Reactions to Change</a:t>
            </a:r>
            <a:endParaRPr lang="en-CA" dirty="0"/>
          </a:p>
        </p:txBody>
      </p:sp>
      <p:graphicFrame>
        <p:nvGraphicFramePr>
          <p:cNvPr id="3" name="Table 3">
            <a:extLst>
              <a:ext uri="{FF2B5EF4-FFF2-40B4-BE49-F238E27FC236}">
                <a16:creationId xmlns:a16="http://schemas.microsoft.com/office/drawing/2014/main" id="{E7791355-EA68-49FC-98F3-255E75AC144F}"/>
              </a:ext>
            </a:extLst>
          </p:cNvPr>
          <p:cNvGraphicFramePr>
            <a:graphicFrameLocks noGrp="1"/>
          </p:cNvGraphicFramePr>
          <p:nvPr>
            <p:extLst>
              <p:ext uri="{D42A27DB-BD31-4B8C-83A1-F6EECF244321}">
                <p14:modId xmlns:p14="http://schemas.microsoft.com/office/powerpoint/2010/main" val="451728416"/>
              </p:ext>
            </p:extLst>
          </p:nvPr>
        </p:nvGraphicFramePr>
        <p:xfrm>
          <a:off x="573932" y="1416354"/>
          <a:ext cx="10999228" cy="4119880"/>
        </p:xfrm>
        <a:graphic>
          <a:graphicData uri="http://schemas.openxmlformats.org/drawingml/2006/table">
            <a:tbl>
              <a:tblPr firstRow="1" bandRow="1">
                <a:tableStyleId>{1FECB4D8-DB02-4DC6-A0A2-4F2EBAE1DC90}</a:tableStyleId>
              </a:tblPr>
              <a:tblGrid>
                <a:gridCol w="3998067">
                  <a:extLst>
                    <a:ext uri="{9D8B030D-6E8A-4147-A177-3AD203B41FA5}">
                      <a16:colId xmlns:a16="http://schemas.microsoft.com/office/drawing/2014/main" val="228452001"/>
                    </a:ext>
                  </a:extLst>
                </a:gridCol>
                <a:gridCol w="7001161">
                  <a:extLst>
                    <a:ext uri="{9D8B030D-6E8A-4147-A177-3AD203B41FA5}">
                      <a16:colId xmlns:a16="http://schemas.microsoft.com/office/drawing/2014/main" val="18114196"/>
                    </a:ext>
                  </a:extLst>
                </a:gridCol>
              </a:tblGrid>
              <a:tr h="370840">
                <a:tc>
                  <a:txBody>
                    <a:bodyPr/>
                    <a:lstStyle/>
                    <a:p>
                      <a:r>
                        <a:rPr lang="en-US" sz="1600" dirty="0">
                          <a:latin typeface="Arial" panose="020B0604020202020204" pitchFamily="34" charset="0"/>
                          <a:cs typeface="Arial" panose="020B0604020202020204" pitchFamily="34" charset="0"/>
                        </a:rPr>
                        <a:t>Most Common Reactions</a:t>
                      </a:r>
                      <a:endParaRPr lang="en-CA"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Strategies to Support</a:t>
                      </a:r>
                      <a:endParaRPr lang="en-C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9461497"/>
                  </a:ext>
                </a:extLst>
              </a:tr>
              <a:tr h="370840">
                <a:tc>
                  <a:txBody>
                    <a:bodyPr/>
                    <a:lstStyle/>
                    <a:p>
                      <a:r>
                        <a:rPr lang="en-US" sz="1400" dirty="0">
                          <a:latin typeface="Arial" panose="020B0604020202020204" pitchFamily="34" charset="0"/>
                          <a:cs typeface="Arial" panose="020B0604020202020204" pitchFamily="34" charset="0"/>
                        </a:rPr>
                        <a:t>I am unsure, feel ill at ease, confused, irritated or fearful</a:t>
                      </a:r>
                      <a:endParaRPr lang="en-C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Acknowledge team member’s feelings and reactions to change. Create a safe space that allows people to adjust at their own pace and where it is acceptable to make mistakes and learn from one another. </a:t>
                      </a:r>
                      <a:endParaRPr lang="en-C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0799374"/>
                  </a:ext>
                </a:extLst>
              </a:tr>
              <a:tr h="370840">
                <a:tc>
                  <a:txBody>
                    <a:bodyPr/>
                    <a:lstStyle/>
                    <a:p>
                      <a:r>
                        <a:rPr lang="en-US" sz="1400" dirty="0">
                          <a:latin typeface="Arial" panose="020B0604020202020204" pitchFamily="34" charset="0"/>
                          <a:cs typeface="Arial" panose="020B0604020202020204" pitchFamily="34" charset="0"/>
                        </a:rPr>
                        <a:t>I cannot accept the change without understanding the transition</a:t>
                      </a:r>
                      <a:endParaRPr lang="en-C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Acknowledge what is different and how it will feel. Be patient and allow time for people to grieve the current state and accept a new reality. </a:t>
                      </a:r>
                      <a:endParaRPr lang="en-C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7015333"/>
                  </a:ext>
                </a:extLst>
              </a:tr>
              <a:tr h="370840">
                <a:tc>
                  <a:txBody>
                    <a:bodyPr/>
                    <a:lstStyle/>
                    <a:p>
                      <a:r>
                        <a:rPr lang="en-US" sz="1400" dirty="0">
                          <a:latin typeface="Arial" panose="020B0604020202020204" pitchFamily="34" charset="0"/>
                          <a:cs typeface="Arial" panose="020B0604020202020204" pitchFamily="34" charset="0"/>
                        </a:rPr>
                        <a:t>I am not equipped to handle the change, or I don’t have the tools, skills or resources needed to change</a:t>
                      </a:r>
                      <a:endParaRPr lang="en-C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Attend all information sessions and read all communications directed at people managers and employees. Remain engaged on who needs what support and direct them as resources become available. </a:t>
                      </a:r>
                      <a:endParaRPr lang="en-C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8034347"/>
                  </a:ext>
                </a:extLst>
              </a:tr>
              <a:tr h="370840">
                <a:tc>
                  <a:txBody>
                    <a:bodyPr/>
                    <a:lstStyle/>
                    <a:p>
                      <a:r>
                        <a:rPr lang="en-US" sz="1400" dirty="0">
                          <a:latin typeface="Arial" panose="020B0604020202020204" pitchFamily="34" charset="0"/>
                          <a:cs typeface="Arial" panose="020B0604020202020204" pitchFamily="34" charset="0"/>
                        </a:rPr>
                        <a:t>I am not ready for change, but others are</a:t>
                      </a:r>
                      <a:endParaRPr lang="en-C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Find common experiences among team members and enable them to work collaboratively. Engage early adopters to work through uncertainty. </a:t>
                      </a:r>
                      <a:endParaRPr lang="en-C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6503103"/>
                  </a:ext>
                </a:extLst>
              </a:tr>
              <a:tr h="370840">
                <a:tc>
                  <a:txBody>
                    <a:bodyPr/>
                    <a:lstStyle/>
                    <a:p>
                      <a:r>
                        <a:rPr lang="en-US" sz="1400" dirty="0">
                          <a:latin typeface="Arial" panose="020B0604020202020204" pitchFamily="34" charset="0"/>
                          <a:cs typeface="Arial" panose="020B0604020202020204" pitchFamily="34" charset="0"/>
                        </a:rPr>
                        <a:t>I have too much going on right now</a:t>
                      </a:r>
                      <a:endParaRPr lang="en-C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Manage change in small increments where possible but prioritize change initiatives as they are introduced by the project team. Keep lines of communication open and celebrate small successes. </a:t>
                      </a:r>
                      <a:endParaRPr lang="en-C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4415169"/>
                  </a:ext>
                </a:extLst>
              </a:tr>
              <a:tr h="370840">
                <a:tc>
                  <a:txBody>
                    <a:bodyPr/>
                    <a:lstStyle/>
                    <a:p>
                      <a:r>
                        <a:rPr lang="en-US" sz="1400" dirty="0">
                          <a:latin typeface="Arial" panose="020B0604020202020204" pitchFamily="34" charset="0"/>
                          <a:cs typeface="Arial" panose="020B0604020202020204" pitchFamily="34" charset="0"/>
                        </a:rPr>
                        <a:t>I will just go back to how things are</a:t>
                      </a:r>
                      <a:endParaRPr lang="en-C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Provide regular reminders to ensure that instructions, expectations and actions are understood by all employees, and where they can find tools and resources. </a:t>
                      </a:r>
                      <a:endParaRPr lang="en-C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69899449"/>
                  </a:ext>
                </a:extLst>
              </a:tr>
            </a:tbl>
          </a:graphicData>
        </a:graphic>
      </p:graphicFrame>
      <p:sp>
        <p:nvSpPr>
          <p:cNvPr id="6" name="TextBox 5">
            <a:extLst>
              <a:ext uri="{FF2B5EF4-FFF2-40B4-BE49-F238E27FC236}">
                <a16:creationId xmlns:a16="http://schemas.microsoft.com/office/drawing/2014/main" id="{A3D5E637-4E3C-416C-8880-10F329AC1531}"/>
              </a:ext>
            </a:extLst>
          </p:cNvPr>
          <p:cNvSpPr txBox="1"/>
          <p:nvPr/>
        </p:nvSpPr>
        <p:spPr>
          <a:xfrm>
            <a:off x="573932" y="5608468"/>
            <a:ext cx="10999228" cy="523220"/>
          </a:xfrm>
          <a:prstGeom prst="rect">
            <a:avLst/>
          </a:prstGeom>
          <a:noFill/>
        </p:spPr>
        <p:txBody>
          <a:bodyPr wrap="square">
            <a:spAutoFit/>
          </a:bodyPr>
          <a:lstStyle/>
          <a:p>
            <a:r>
              <a:rPr lang="en-US" sz="1400" dirty="0">
                <a:solidFill>
                  <a:sysClr val="windowText" lastClr="000000"/>
                </a:solidFill>
                <a:effectLst/>
                <a:latin typeface="Arial" panose="020B0604020202020204" pitchFamily="34" charset="0"/>
                <a:cs typeface="Arial" panose="020B0604020202020204" pitchFamily="34" charset="0"/>
              </a:rPr>
              <a:t>* </a:t>
            </a:r>
            <a:r>
              <a:rPr lang="en-US" sz="1400" i="1" dirty="0">
                <a:solidFill>
                  <a:sysClr val="windowText" lastClr="000000"/>
                </a:solidFill>
                <a:effectLst/>
                <a:latin typeface="Arial" panose="020B0604020202020204" pitchFamily="34" charset="0"/>
                <a:cs typeface="Arial" panose="020B0604020202020204" pitchFamily="34" charset="0"/>
              </a:rPr>
              <a:t>Please note that various journeys will be proposed during </a:t>
            </a:r>
            <a:r>
              <a:rPr lang="en-US" sz="1400" i="1" dirty="0">
                <a:solidFill>
                  <a:sysClr val="windowText" lastClr="000000"/>
                </a:solidFill>
                <a:latin typeface="Arial" panose="020B0604020202020204" pitchFamily="34" charset="0"/>
                <a:cs typeface="Arial" panose="020B0604020202020204" pitchFamily="34" charset="0"/>
              </a:rPr>
              <a:t>our</a:t>
            </a:r>
            <a:r>
              <a:rPr lang="en-US" sz="1400" i="1" dirty="0">
                <a:solidFill>
                  <a:sysClr val="windowText" lastClr="000000"/>
                </a:solidFill>
                <a:effectLst/>
                <a:latin typeface="Arial" panose="020B0604020202020204" pitchFamily="34" charset="0"/>
                <a:cs typeface="Arial" panose="020B0604020202020204" pitchFamily="34" charset="0"/>
              </a:rPr>
              <a:t> “A day in the life” session in order to explore different possibilities when using your new workspace.</a:t>
            </a:r>
            <a:endParaRPr lang="en-CA" sz="1400" i="1" dirty="0"/>
          </a:p>
        </p:txBody>
      </p:sp>
    </p:spTree>
    <p:extLst>
      <p:ext uri="{BB962C8B-B14F-4D97-AF65-F5344CB8AC3E}">
        <p14:creationId xmlns:p14="http://schemas.microsoft.com/office/powerpoint/2010/main" val="42507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09F0-47F5-4925-B6FC-5879D9DAFE9A}"/>
              </a:ext>
            </a:extLst>
          </p:cNvPr>
          <p:cNvSpPr>
            <a:spLocks noGrp="1"/>
          </p:cNvSpPr>
          <p:nvPr>
            <p:ph type="title"/>
          </p:nvPr>
        </p:nvSpPr>
        <p:spPr/>
        <p:txBody>
          <a:bodyPr/>
          <a:lstStyle/>
          <a:p>
            <a:r>
              <a:rPr lang="en-US" dirty="0"/>
              <a:t>Supporting and Preparing Yourself</a:t>
            </a:r>
            <a:endParaRPr lang="en-CA" dirty="0"/>
          </a:p>
        </p:txBody>
      </p:sp>
      <p:sp>
        <p:nvSpPr>
          <p:cNvPr id="6" name="TextBox 5">
            <a:extLst>
              <a:ext uri="{FF2B5EF4-FFF2-40B4-BE49-F238E27FC236}">
                <a16:creationId xmlns:a16="http://schemas.microsoft.com/office/drawing/2014/main" id="{3F722D3A-0ED8-4029-8434-2F0447B55A40}"/>
              </a:ext>
            </a:extLst>
          </p:cNvPr>
          <p:cNvSpPr txBox="1"/>
          <p:nvPr/>
        </p:nvSpPr>
        <p:spPr>
          <a:xfrm>
            <a:off x="763349" y="1370985"/>
            <a:ext cx="10497163" cy="1461939"/>
          </a:xfrm>
          <a:prstGeom prst="rect">
            <a:avLst/>
          </a:prstGeom>
          <a:noFill/>
        </p:spPr>
        <p:txBody>
          <a:bodyPr wrap="square" rtlCol="0">
            <a:spAutoFit/>
          </a:bodyPr>
          <a:lstStyle/>
          <a:p>
            <a:pPr>
              <a:spcAft>
                <a:spcPts val="600"/>
              </a:spcAft>
            </a:pPr>
            <a:r>
              <a:rPr lang="en-CA" sz="1400" dirty="0">
                <a:latin typeface="Arial" panose="020B0604020202020204" pitchFamily="34" charset="0"/>
                <a:cs typeface="Arial" panose="020B0604020202020204" pitchFamily="34" charset="0"/>
              </a:rPr>
              <a:t>As a people manager, you play a central role in the overall change management strategy, where your daily responsibilities mainly focus on gathering feedback from your team members, listen and provide answers to their concerns while providing timely information in order to achieve a successful adoption. </a:t>
            </a:r>
          </a:p>
          <a:p>
            <a:pPr>
              <a:spcAft>
                <a:spcPts val="600"/>
              </a:spcAft>
            </a:pPr>
            <a:r>
              <a:rPr lang="en-CA" sz="1400" dirty="0">
                <a:latin typeface="Arial" panose="020B0604020202020204" pitchFamily="34" charset="0"/>
                <a:cs typeface="Arial" panose="020B0604020202020204" pitchFamily="34" charset="0"/>
              </a:rPr>
              <a:t>Preparation is crucial for effective support and a successful adoption. Read carefully the project material and documentation at your disposition to understand and educate yourself, you will consequently gain confidence in communicating the information. Delivering valid information and listening to your colleagues will help reduce resistance—making sustaining the change easier. </a:t>
            </a:r>
          </a:p>
        </p:txBody>
      </p:sp>
      <p:grpSp>
        <p:nvGrpSpPr>
          <p:cNvPr id="16" name="Group 15" descr="A table showing 3 row explaining how to prepare yourself to support change management in 3 steps and how to prepare your team in 3 steps next to it">
            <a:extLst>
              <a:ext uri="{FF2B5EF4-FFF2-40B4-BE49-F238E27FC236}">
                <a16:creationId xmlns:a16="http://schemas.microsoft.com/office/drawing/2014/main" id="{38C0E7BD-D992-46A4-AC6D-2ABAF026D932}"/>
              </a:ext>
            </a:extLst>
          </p:cNvPr>
          <p:cNvGrpSpPr/>
          <p:nvPr/>
        </p:nvGrpSpPr>
        <p:grpSpPr>
          <a:xfrm>
            <a:off x="1661173" y="2878630"/>
            <a:ext cx="8619574" cy="3530173"/>
            <a:chOff x="1751923" y="2957759"/>
            <a:chExt cx="8619574" cy="3530173"/>
          </a:xfrm>
        </p:grpSpPr>
        <p:graphicFrame>
          <p:nvGraphicFramePr>
            <p:cNvPr id="8" name="Diagram 7">
              <a:extLst>
                <a:ext uri="{FF2B5EF4-FFF2-40B4-BE49-F238E27FC236}">
                  <a16:creationId xmlns:a16="http://schemas.microsoft.com/office/drawing/2014/main" id="{C462FE0E-C53B-4804-852A-7EF0C593AD40}"/>
                </a:ext>
              </a:extLst>
            </p:cNvPr>
            <p:cNvGraphicFramePr/>
            <p:nvPr>
              <p:extLst>
                <p:ext uri="{D42A27DB-BD31-4B8C-83A1-F6EECF244321}">
                  <p14:modId xmlns:p14="http://schemas.microsoft.com/office/powerpoint/2010/main" val="2347025694"/>
                </p:ext>
              </p:extLst>
            </p:nvPr>
          </p:nvGraphicFramePr>
          <p:xfrm>
            <a:off x="1862497" y="3394657"/>
            <a:ext cx="8509000" cy="859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D79AC28D-6FDC-4322-B5A2-FF06E6DF32A4}"/>
                </a:ext>
              </a:extLst>
            </p:cNvPr>
            <p:cNvGraphicFramePr/>
            <p:nvPr>
              <p:extLst>
                <p:ext uri="{D42A27DB-BD31-4B8C-83A1-F6EECF244321}">
                  <p14:modId xmlns:p14="http://schemas.microsoft.com/office/powerpoint/2010/main" val="233762637"/>
                </p:ext>
              </p:extLst>
            </p:nvPr>
          </p:nvGraphicFramePr>
          <p:xfrm>
            <a:off x="1862497" y="4405176"/>
            <a:ext cx="8509000" cy="8598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id="{83F38EB6-BF92-4C77-9B4A-C0375D6E41BD}"/>
                </a:ext>
              </a:extLst>
            </p:cNvPr>
            <p:cNvGraphicFramePr/>
            <p:nvPr>
              <p:extLst>
                <p:ext uri="{D42A27DB-BD31-4B8C-83A1-F6EECF244321}">
                  <p14:modId xmlns:p14="http://schemas.microsoft.com/office/powerpoint/2010/main" val="988303321"/>
                </p:ext>
              </p:extLst>
            </p:nvPr>
          </p:nvGraphicFramePr>
          <p:xfrm>
            <a:off x="1862497" y="5415696"/>
            <a:ext cx="8509000" cy="85984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TextBox 10">
              <a:extLst>
                <a:ext uri="{FF2B5EF4-FFF2-40B4-BE49-F238E27FC236}">
                  <a16:creationId xmlns:a16="http://schemas.microsoft.com/office/drawing/2014/main" id="{92403A23-01BD-4BBF-9E46-D6F359920A90}"/>
                </a:ext>
              </a:extLst>
            </p:cNvPr>
            <p:cNvSpPr txBox="1"/>
            <p:nvPr/>
          </p:nvSpPr>
          <p:spPr>
            <a:xfrm>
              <a:off x="2676898" y="2970064"/>
              <a:ext cx="2242706" cy="338554"/>
            </a:xfrm>
            <a:prstGeom prst="rect">
              <a:avLst/>
            </a:prstGeom>
            <a:noFill/>
          </p:spPr>
          <p:txBody>
            <a:bodyPr wrap="square" rtlCol="0">
              <a:spAutoFit/>
            </a:bodyPr>
            <a:lstStyle/>
            <a:p>
              <a:pPr algn="ctr"/>
              <a:r>
                <a:rPr lang="en-US" sz="1600" b="1" i="1" dirty="0">
                  <a:latin typeface="Arial" panose="020B0604020202020204" pitchFamily="34" charset="0"/>
                  <a:cs typeface="Arial" panose="020B0604020202020204" pitchFamily="34" charset="0"/>
                </a:rPr>
                <a:t>Preparing yourself to</a:t>
              </a:r>
              <a:endParaRPr lang="en-CA" sz="1600" b="1" i="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C1706BA-FC9C-4192-B52D-63B9AEDDC892}"/>
                </a:ext>
              </a:extLst>
            </p:cNvPr>
            <p:cNvSpPr txBox="1"/>
            <p:nvPr/>
          </p:nvSpPr>
          <p:spPr>
            <a:xfrm>
              <a:off x="6585404" y="2957759"/>
              <a:ext cx="2469696" cy="338554"/>
            </a:xfrm>
            <a:prstGeom prst="rect">
              <a:avLst/>
            </a:prstGeom>
            <a:noFill/>
          </p:spPr>
          <p:txBody>
            <a:bodyPr wrap="square" rtlCol="0">
              <a:spAutoFit/>
            </a:bodyPr>
            <a:lstStyle/>
            <a:p>
              <a:pPr algn="ctr"/>
              <a:r>
                <a:rPr lang="en-US" sz="1600" b="1" i="1" dirty="0">
                  <a:latin typeface="Arial" panose="020B0604020202020204" pitchFamily="34" charset="0"/>
                  <a:cs typeface="Arial" panose="020B0604020202020204" pitchFamily="34" charset="0"/>
                </a:rPr>
                <a:t>Prepare your team</a:t>
              </a:r>
              <a:endParaRPr lang="en-CA" sz="1600" b="1" i="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5C60C6D-13A4-4BCC-8564-AA56C5785337}"/>
                </a:ext>
              </a:extLst>
            </p:cNvPr>
            <p:cNvSpPr txBox="1"/>
            <p:nvPr/>
          </p:nvSpPr>
          <p:spPr>
            <a:xfrm>
              <a:off x="1751923" y="3161005"/>
              <a:ext cx="1574800" cy="1323439"/>
            </a:xfrm>
            <a:prstGeom prst="rect">
              <a:avLst/>
            </a:prstGeom>
            <a:noFill/>
          </p:spPr>
          <p:txBody>
            <a:bodyPr wrap="square" rtlCol="0">
              <a:spAutoFit/>
            </a:bodyPr>
            <a:lstStyle/>
            <a:p>
              <a:r>
                <a:rPr lang="en-US" sz="8000" dirty="0">
                  <a:solidFill>
                    <a:schemeClr val="bg1"/>
                  </a:solidFill>
                  <a:latin typeface="Arial" panose="020B0604020202020204" pitchFamily="34" charset="0"/>
                  <a:cs typeface="Arial" panose="020B0604020202020204" pitchFamily="34" charset="0"/>
                </a:rPr>
                <a:t>1</a:t>
              </a:r>
              <a:endParaRPr lang="en-CA" sz="8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D37D668-FD2A-4CE0-9C21-AC7325F6FB73}"/>
                </a:ext>
              </a:extLst>
            </p:cNvPr>
            <p:cNvSpPr txBox="1"/>
            <p:nvPr/>
          </p:nvSpPr>
          <p:spPr>
            <a:xfrm>
              <a:off x="1805263" y="4143066"/>
              <a:ext cx="1574800" cy="1323439"/>
            </a:xfrm>
            <a:prstGeom prst="rect">
              <a:avLst/>
            </a:prstGeom>
            <a:noFill/>
          </p:spPr>
          <p:txBody>
            <a:bodyPr wrap="square" rtlCol="0">
              <a:spAutoFit/>
            </a:bodyPr>
            <a:lstStyle/>
            <a:p>
              <a:r>
                <a:rPr lang="en-US" sz="8000" dirty="0">
                  <a:solidFill>
                    <a:schemeClr val="bg1"/>
                  </a:solidFill>
                  <a:latin typeface="Arial" panose="020B0604020202020204" pitchFamily="34" charset="0"/>
                  <a:cs typeface="Arial" panose="020B0604020202020204" pitchFamily="34" charset="0"/>
                </a:rPr>
                <a:t>2</a:t>
              </a:r>
              <a:endParaRPr lang="en-CA" sz="8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E34B67D-97E7-4CA7-BB46-A7EC9B542FB9}"/>
                </a:ext>
              </a:extLst>
            </p:cNvPr>
            <p:cNvSpPr txBox="1"/>
            <p:nvPr/>
          </p:nvSpPr>
          <p:spPr>
            <a:xfrm>
              <a:off x="1812883" y="5164493"/>
              <a:ext cx="1574800" cy="1323439"/>
            </a:xfrm>
            <a:prstGeom prst="rect">
              <a:avLst/>
            </a:prstGeom>
            <a:noFill/>
          </p:spPr>
          <p:txBody>
            <a:bodyPr wrap="square" rtlCol="0">
              <a:spAutoFit/>
            </a:bodyPr>
            <a:lstStyle/>
            <a:p>
              <a:r>
                <a:rPr lang="en-US" sz="8000" dirty="0">
                  <a:solidFill>
                    <a:schemeClr val="bg1"/>
                  </a:solidFill>
                  <a:latin typeface="Arial" panose="020B0604020202020204" pitchFamily="34" charset="0"/>
                  <a:cs typeface="Arial" panose="020B0604020202020204" pitchFamily="34" charset="0"/>
                </a:rPr>
                <a:t>3</a:t>
              </a:r>
              <a:endParaRPr lang="en-CA" sz="80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49315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23499</TotalTime>
  <Words>4157</Words>
  <Application>Microsoft Office PowerPoint</Application>
  <PresentationFormat>Widescreen</PresentationFormat>
  <Paragraphs>493</Paragraphs>
  <Slides>24</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Georgia</vt:lpstr>
      <vt:lpstr>1_Office Theme</vt:lpstr>
      <vt:lpstr>think-cell Slide</vt:lpstr>
      <vt:lpstr>Managers Toolkit</vt:lpstr>
      <vt:lpstr>Inside this Toolkit</vt:lpstr>
      <vt:lpstr>Workplace Transformation Project</vt:lpstr>
      <vt:lpstr>Overview of Managing a Team through WTP</vt:lpstr>
      <vt:lpstr>Your Role as a People Manager</vt:lpstr>
      <vt:lpstr>Communicating Change</vt:lpstr>
      <vt:lpstr>Reacting to Change</vt:lpstr>
      <vt:lpstr>Supporting Reactions to Change</vt:lpstr>
      <vt:lpstr>Supporting and Preparing Yourself</vt:lpstr>
      <vt:lpstr>Tactics to Equip Yourself Early</vt:lpstr>
      <vt:lpstr>Milestones for People Managers</vt:lpstr>
      <vt:lpstr>The Integrated Project Team</vt:lpstr>
      <vt:lpstr>Supporting Employees</vt:lpstr>
      <vt:lpstr>Building Team Charters</vt:lpstr>
      <vt:lpstr>Managing Relationships and Team Dynamics</vt:lpstr>
      <vt:lpstr>Dealing with Questions and Feedback</vt:lpstr>
      <vt:lpstr>Managing Resistance and Overcoming Barriers</vt:lpstr>
      <vt:lpstr>Managing Resistance and Overcoming Barriers (cont’d)</vt:lpstr>
      <vt:lpstr>Change Spotlight: Shared Workspaces</vt:lpstr>
      <vt:lpstr>Change Spotlight: Activity-Based Working</vt:lpstr>
      <vt:lpstr>Change Spotlight: An Ecosystem of Spaces</vt:lpstr>
      <vt:lpstr>Change Spotlight: Lockers and Storage</vt:lpstr>
      <vt:lpstr>Change Spotlight: Accessibility and Ergonomics</vt:lpstr>
      <vt:lpstr>References/Additional info/Learning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542</cp:revision>
  <dcterms:created xsi:type="dcterms:W3CDTF">2018-01-23T15:59:12Z</dcterms:created>
  <dcterms:modified xsi:type="dcterms:W3CDTF">2023-02-03T15:46:23Z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2016153304</vt:i4>
  </property>
  <property fmtid="{D5CDD505-2E9C-101B-9397-08002B2CF9AE}" pid="3" name="_NewReviewCycle">
    <vt:lpwstr/>
  </property>
  <property fmtid="{D5CDD505-2E9C-101B-9397-08002B2CF9AE}" pid="4" name="_EmailSubject">
    <vt:lpwstr>People Manager toolkit</vt:lpwstr>
  </property>
  <property fmtid="{D5CDD505-2E9C-101B-9397-08002B2CF9AE}" pid="5" name="_AuthorEmail">
    <vt:lpwstr>Chantal.Bemeur@tpsgc-pwgsc.gc.ca</vt:lpwstr>
  </property>
  <property fmtid="{D5CDD505-2E9C-101B-9397-08002B2CF9AE}" pid="6" name="_AuthorEmailDisplayName">
    <vt:lpwstr>Bemeur, Chantal (SPAC/PSPC)</vt:lpwstr>
  </property>
</Properties>
</file>