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7" r:id="rId5"/>
    <p:sldMasterId id="2147483736" r:id="rId6"/>
  </p:sldMasterIdLst>
  <p:notesMasterIdLst>
    <p:notesMasterId r:id="rId10"/>
  </p:notesMasterIdLst>
  <p:sldIdLst>
    <p:sldId id="261" r:id="rId7"/>
    <p:sldId id="654" r:id="rId8"/>
    <p:sldId id="6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052CE9-0D35-9DA7-335F-14B505FF4E18}" name="Chui, Tina - SASD/DSSEA" initials="CT-S" userId="Chui, Tina - SASD/DSSE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ui, Tina - TCESD/DTCSE" initials="CT-T" lastIdx="2" clrIdx="6">
    <p:extLst>
      <p:ext uri="{19B8F6BF-5375-455C-9EA6-DF929625EA0E}">
        <p15:presenceInfo xmlns:p15="http://schemas.microsoft.com/office/powerpoint/2012/main" userId="Chui, Tina - TCESD/DTCSE" providerId="None"/>
      </p:ext>
    </p:extLst>
  </p:cmAuthor>
  <p:cmAuthor id="1" name="Leclerc, Karine - DSS/DSS" initials="KL" lastIdx="11" clrIdx="0">
    <p:extLst>
      <p:ext uri="{19B8F6BF-5375-455C-9EA6-DF929625EA0E}">
        <p15:presenceInfo xmlns:p15="http://schemas.microsoft.com/office/powerpoint/2012/main" userId="Leclerc, Karine - DSS/DSS" providerId="None"/>
      </p:ext>
    </p:extLst>
  </p:cmAuthor>
  <p:cmAuthor id="8" name="Marchand, Isabelle - ISD/DSR" initials="MI-I" lastIdx="3" clrIdx="7">
    <p:extLst>
      <p:ext uri="{19B8F6BF-5375-455C-9EA6-DF929625EA0E}">
        <p15:presenceInfo xmlns:p15="http://schemas.microsoft.com/office/powerpoint/2012/main" userId="Marchand, Isabelle - ISD/DSR" providerId="None"/>
      </p:ext>
    </p:extLst>
  </p:cmAuthor>
  <p:cmAuthor id="2" name="Burlock, Amanda - SASD/DSSEA" initials="BA-S" lastIdx="6" clrIdx="1">
    <p:extLst>
      <p:ext uri="{19B8F6BF-5375-455C-9EA6-DF929625EA0E}">
        <p15:presenceInfo xmlns:p15="http://schemas.microsoft.com/office/powerpoint/2012/main" userId="Burlock, Amanda - SASD/DSSEA" providerId="None"/>
      </p:ext>
    </p:extLst>
  </p:cmAuthor>
  <p:cmAuthor id="3" name="Velho, Belia - DSS/DSS" initials="VB-D" lastIdx="5" clrIdx="2">
    <p:extLst>
      <p:ext uri="{19B8F6BF-5375-455C-9EA6-DF929625EA0E}">
        <p15:presenceInfo xmlns:p15="http://schemas.microsoft.com/office/powerpoint/2012/main" userId="Velho, Belia - DSS/DSS" providerId="None"/>
      </p:ext>
    </p:extLst>
  </p:cmAuthor>
  <p:cmAuthor id="4" name="Barrette, Leandra - DSS/DSS" initials="BL-D" lastIdx="1" clrIdx="3">
    <p:extLst>
      <p:ext uri="{19B8F6BF-5375-455C-9EA6-DF929625EA0E}">
        <p15:presenceInfo xmlns:p15="http://schemas.microsoft.com/office/powerpoint/2012/main" userId="Barrette, Leandra - DSS/DSS" providerId="None"/>
      </p:ext>
    </p:extLst>
  </p:cmAuthor>
  <p:cmAuthor id="5" name="Haggar, Amina (HC/SC)" initials="HA(" lastIdx="11" clrIdx="4">
    <p:extLst>
      <p:ext uri="{19B8F6BF-5375-455C-9EA6-DF929625EA0E}">
        <p15:presenceInfo xmlns:p15="http://schemas.microsoft.com/office/powerpoint/2012/main" userId="S-1-5-21-3874007654-1566841883-3423792957-77062" providerId="AD"/>
      </p:ext>
    </p:extLst>
  </p:cmAuthor>
  <p:cmAuthor id="6" name="Holyoak, Lorne (HC/SC)" initials="HL(" lastIdx="2" clrIdx="5">
    <p:extLst>
      <p:ext uri="{19B8F6BF-5375-455C-9EA6-DF929625EA0E}">
        <p15:presenceInfo xmlns:p15="http://schemas.microsoft.com/office/powerpoint/2012/main" userId="S-1-5-21-3874007654-1566841883-3423792957-102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EF"/>
    <a:srgbClr val="54B24C"/>
    <a:srgbClr val="3F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09" autoAdjust="0"/>
  </p:normalViewPr>
  <p:slideViewPr>
    <p:cSldViewPr snapToGrid="0">
      <p:cViewPr varScale="1">
        <p:scale>
          <a:sx n="73" d="100"/>
          <a:sy n="73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B3F0-7540-40C5-8374-3C092878C4D9}" type="datetimeFigureOut">
              <a:rPr lang="en-CA" smtClean="0"/>
              <a:t>2022-12-02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7D70-D162-4FD9-8C1F-B67D51BDC28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03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F27F-562E-4D0C-94DE-4F4FFE48092C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0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9C4A-5CDD-4F5B-B94E-33BA55ED4B2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21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67D70-D162-4FD9-8C1F-B67D51BDC28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26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11344"/>
            <a:ext cx="9144000" cy="105895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46655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700" b="0">
                <a:solidFill>
                  <a:prstClr val="black"/>
                </a:solidFill>
                <a:latin typeface="Calibri" panose="020F0502020204030204"/>
              </a:rPr>
              <a:t>Delivering insight through data for a better Canada</a:t>
            </a:r>
            <a:endParaRPr lang="en-US" sz="1700" b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060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A5A1E9-D7B6-5340-947A-1F94DDAB71B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C95B3F-EB60-0C49-B87A-157BB55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6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54A282-20C9-4C40-8406-9B5E456F4A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E70EE8-DB95-6A41-BCDA-4FD30B1F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4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2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0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2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4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6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77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14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7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0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76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838200" y="1294410"/>
            <a:ext cx="10515600" cy="89504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/>
                <a:ea typeface="Arial MT Std"/>
                <a:cs typeface="Arial MT Std"/>
                <a:sym typeface="Arial MT Std"/>
              </a:defRPr>
            </a:lvl1pPr>
            <a:lvl2pPr marL="711200" indent="-254000">
              <a:defRPr sz="2000">
                <a:latin typeface="Arial MT Std"/>
                <a:ea typeface="Arial MT Std"/>
                <a:cs typeface="Arial MT Std"/>
                <a:sym typeface="Arial MT Std"/>
              </a:defRPr>
            </a:lvl2pPr>
            <a:lvl3pPr marL="1200150" indent="-285750">
              <a:defRPr sz="2000">
                <a:latin typeface="Arial MT Std"/>
                <a:ea typeface="Arial MT Std"/>
                <a:cs typeface="Arial MT Std"/>
                <a:sym typeface="Arial MT Std"/>
              </a:defRPr>
            </a:lvl3pPr>
            <a:lvl4pPr marL="1698171" indent="-326571">
              <a:defRPr sz="2000">
                <a:latin typeface="Arial MT Std"/>
                <a:ea typeface="Arial MT Std"/>
                <a:cs typeface="Arial MT Std"/>
                <a:sym typeface="Arial MT Std"/>
              </a:defRPr>
            </a:lvl4pPr>
            <a:lvl5pPr marL="2155371" indent="-326571">
              <a:defRPr sz="2000">
                <a:latin typeface="Arial MT Std"/>
                <a:ea typeface="Arial MT Std"/>
                <a:cs typeface="Arial MT Std"/>
                <a:sym typeface="Arial MT St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A5C5F08-60F4-F149-982A-FED8D367D34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65EE-06A2-7743-970E-C2F6C513A23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91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28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3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32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9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6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1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759DBA7-AD2A-CA46-AC91-69C8DA7F52E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7E3FD-0D9B-0641-BCCC-24D459E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78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4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7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71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1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77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838200" y="1294410"/>
            <a:ext cx="10515600" cy="89504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/>
                <a:ea typeface="Arial MT Std"/>
                <a:cs typeface="Arial MT Std"/>
                <a:sym typeface="Arial MT Std"/>
              </a:defRPr>
            </a:lvl1pPr>
            <a:lvl2pPr marL="711200" indent="-254000">
              <a:defRPr sz="2000">
                <a:latin typeface="Arial MT Std"/>
                <a:ea typeface="Arial MT Std"/>
                <a:cs typeface="Arial MT Std"/>
                <a:sym typeface="Arial MT Std"/>
              </a:defRPr>
            </a:lvl2pPr>
            <a:lvl3pPr marL="1200150" indent="-285750">
              <a:defRPr sz="2000">
                <a:latin typeface="Arial MT Std"/>
                <a:ea typeface="Arial MT Std"/>
                <a:cs typeface="Arial MT Std"/>
                <a:sym typeface="Arial MT Std"/>
              </a:defRPr>
            </a:lvl3pPr>
            <a:lvl4pPr marL="1698171" indent="-326571">
              <a:defRPr sz="2000">
                <a:latin typeface="Arial MT Std"/>
                <a:ea typeface="Arial MT Std"/>
                <a:cs typeface="Arial MT Std"/>
                <a:sym typeface="Arial MT Std"/>
              </a:defRPr>
            </a:lvl4pPr>
            <a:lvl5pPr marL="2155371" indent="-326571">
              <a:defRPr sz="2000">
                <a:latin typeface="Arial MT Std"/>
                <a:ea typeface="Arial MT Std"/>
                <a:cs typeface="Arial MT Std"/>
                <a:sym typeface="Arial MT St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A5C5F08-60F4-F149-982A-FED8D367D34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65EE-06A2-7743-970E-C2F6C513A23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691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6EB97A-C08E-BB40-8591-561B47E8544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8F7A4D-F81E-A149-B1DA-3297049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9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D77972-520F-AF4E-8A22-C728C2AC14D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128189-E823-FD4A-A279-951FF28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0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D1A96F-BCA0-5B44-A660-370961E12B2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F4ECF1C-F6D1-B840-9427-7010A0FC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815435-FE2C-3140-AA9C-30F368825C19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9471-527F-3E44-B855-581F21D5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BA3354-AC19-2F4D-8C9F-CE6BD155BFFD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A8BE1E-EAD4-D244-9A2E-CDFB0416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1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7691D8-A545-3E41-9DD3-01AC9CF7E82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321D43-1F48-5D42-9D49-5357435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>
                <a:solidFill>
                  <a:prstClr val="black"/>
                </a:solidFill>
              </a:rPr>
              <a:pPr/>
              <a:t>‹n°›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3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33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6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can.gc.ca/gender-diversity-inclusion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23.statcan.gc.ca/imdb/p3Var.pl?Function=DEC&amp;Id=24101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hyperlink" Target="https://www23.statcan.gc.ca/imdb/p3Var.pl?Function=DEC&amp;Id=410445" TargetMode="External"/><Relationship Id="rId5" Type="http://schemas.openxmlformats.org/officeDocument/2006/relationships/hyperlink" Target="https://www.statcan.gc.ca/en/concepts/dds" TargetMode="External"/><Relationship Id="rId4" Type="http://schemas.openxmlformats.org/officeDocument/2006/relationships/hyperlink" Target="https://www150.statcan.gc.ca/n1/pub/11-627-m/11-627-m2021092-eng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4" y="2731101"/>
            <a:ext cx="11756571" cy="1223817"/>
          </a:xfrm>
        </p:spPr>
        <p:txBody>
          <a:bodyPr anchor="t" anchorCtr="0">
            <a:normAutofit/>
          </a:bodyPr>
          <a:lstStyle/>
          <a:p>
            <a:r>
              <a:rPr lang="en-CA" sz="3000" b="1" spc="100" dirty="0">
                <a:latin typeface="Arial" panose="020B0604020202020204" pitchFamily="34" charset="0"/>
                <a:ea typeface="Arial MT Std"/>
                <a:cs typeface="Arial" panose="020B0604020202020204" pitchFamily="34" charset="0"/>
              </a:rPr>
              <a:t>Collecting and Using Disaggregated Data Panel Discussion  </a:t>
            </a:r>
            <a:br>
              <a:rPr lang="en-CA" sz="3000" b="1" spc="100" dirty="0">
                <a:latin typeface="Arial" panose="020B0604020202020204" pitchFamily="34" charset="0"/>
                <a:ea typeface="Arial MT Std"/>
                <a:cs typeface="Arial" panose="020B0604020202020204" pitchFamily="34" charset="0"/>
              </a:rPr>
            </a:br>
            <a:r>
              <a:rPr lang="en-CA" sz="3000" b="1" spc="100" dirty="0">
                <a:latin typeface="Arial" panose="020B0604020202020204" pitchFamily="34" charset="0"/>
                <a:ea typeface="Arial MT Std"/>
                <a:cs typeface="Arial" panose="020B0604020202020204" pitchFamily="34" charset="0"/>
              </a:rPr>
              <a:t>Statistics Canada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2455" y="3097905"/>
            <a:ext cx="9971048" cy="1655762"/>
          </a:xfrm>
        </p:spPr>
        <p:txBody>
          <a:bodyPr anchor="b" anchorCtr="0">
            <a:normAutofit fontScale="92500"/>
          </a:bodyPr>
          <a:lstStyle/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Presenter: Tony </a:t>
            </a:r>
            <a:r>
              <a:rPr lang="en-CA" sz="2200" dirty="0" err="1">
                <a:latin typeface="Arial" panose="020B0604020202020204" pitchFamily="34" charset="0"/>
                <a:cs typeface="Arial" panose="020B0604020202020204" pitchFamily="34" charset="0"/>
              </a:rPr>
              <a:t>Labillois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, Director General of the Justice, Diversity and Population Statistics Branch, Social, Health and Labour Statistics Field, Statistics Canada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43856" y="5552415"/>
            <a:ext cx="990428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7, 2022</a:t>
            </a:r>
          </a:p>
          <a:p>
            <a:endParaRPr lang="en-C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4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E649A7-619F-4E58-959C-E6DE2D8C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95512"/>
            <a:ext cx="10515600" cy="1325563"/>
          </a:xfrm>
        </p:spPr>
        <p:txBody>
          <a:bodyPr/>
          <a:lstStyle/>
          <a:p>
            <a:r>
              <a:rPr lang="en-CA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 Five Elements of the DDAP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9700" y="4197533"/>
            <a:ext cx="238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Population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Labour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Business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Social identity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Not-for-profit boards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Justice and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Demographic projections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New admin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100" y="4173671"/>
            <a:ext cx="2387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Social license and increased trust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Indigenous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Other diversity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Governments and NGOs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29093" y="4173671"/>
            <a:ext cx="2562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Promote the use of existing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Review EE group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Develop standards for equity-seeking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Other stewardship roles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39289" y="4195639"/>
            <a:ext cx="23343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Data Analytics as a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Virtual Data Lab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Enhanced web portal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Research Data Centres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Expanded CODR tables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8789" y="4209707"/>
            <a:ext cx="2240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Social Insights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Social longitudinal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Enhanced modelling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</a:rPr>
              <a:t>Data visualization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i="1" dirty="0">
                <a:solidFill>
                  <a:srgbClr val="000000"/>
                </a:solidFill>
              </a:rPr>
              <a:t>What works </a:t>
            </a:r>
            <a:r>
              <a:rPr lang="en-CA" sz="1400" dirty="0">
                <a:solidFill>
                  <a:srgbClr val="000000"/>
                </a:solidFill>
              </a:rPr>
              <a:t>platform</a:t>
            </a:r>
          </a:p>
        </p:txBody>
      </p:sp>
      <p:pic>
        <p:nvPicPr>
          <p:cNvPr id="15" name="Graphic 16" descr="Chat RTL">
            <a:extLst>
              <a:ext uri="{FF2B5EF4-FFF2-40B4-BE49-F238E27FC236}">
                <a16:creationId xmlns:a16="http://schemas.microsoft.com/office/drawing/2014/main" id="{0FFE527C-1C0B-4C00-A80F-EC9A58C4A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139" y="2089832"/>
            <a:ext cx="914400" cy="914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3F959A-1AC5-4EC8-A54E-8C86CCD2800D}"/>
              </a:ext>
            </a:extLst>
          </p:cNvPr>
          <p:cNvCxnSpPr>
            <a:cxnSpLocks/>
          </p:cNvCxnSpPr>
          <p:nvPr/>
        </p:nvCxnSpPr>
        <p:spPr>
          <a:xfrm>
            <a:off x="34339" y="3022314"/>
            <a:ext cx="2340000" cy="0"/>
          </a:xfrm>
          <a:prstGeom prst="line">
            <a:avLst/>
          </a:prstGeom>
          <a:ln w="76200">
            <a:solidFill>
              <a:srgbClr val="FBBE43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BE9B68E-5C30-49C3-9E6C-926C51BC0314}"/>
              </a:ext>
            </a:extLst>
          </p:cNvPr>
          <p:cNvSpPr txBox="1"/>
          <p:nvPr/>
        </p:nvSpPr>
        <p:spPr>
          <a:xfrm>
            <a:off x="-98150" y="3250080"/>
            <a:ext cx="270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Enhanced engagement and communication</a:t>
            </a:r>
          </a:p>
        </p:txBody>
      </p:sp>
      <p:pic>
        <p:nvPicPr>
          <p:cNvPr id="22" name="Graphic 17" descr="Upward trend">
            <a:extLst>
              <a:ext uri="{FF2B5EF4-FFF2-40B4-BE49-F238E27FC236}">
                <a16:creationId xmlns:a16="http://schemas.microsoft.com/office/drawing/2014/main" id="{5730F984-3121-4047-8AB2-3E9F3966B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7408" y="2002588"/>
            <a:ext cx="914400" cy="9144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76A6A3-A233-4448-80FC-BF3E4812E0B0}"/>
              </a:ext>
            </a:extLst>
          </p:cNvPr>
          <p:cNvCxnSpPr>
            <a:cxnSpLocks/>
          </p:cNvCxnSpPr>
          <p:nvPr/>
        </p:nvCxnSpPr>
        <p:spPr>
          <a:xfrm>
            <a:off x="2409622" y="3022314"/>
            <a:ext cx="2340000" cy="0"/>
          </a:xfrm>
          <a:prstGeom prst="line">
            <a:avLst/>
          </a:prstGeom>
          <a:ln w="76200">
            <a:solidFill>
              <a:srgbClr val="C4403B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469978-77AA-4A82-8DEA-7FD556D03775}"/>
              </a:ext>
            </a:extLst>
          </p:cNvPr>
          <p:cNvSpPr txBox="1"/>
          <p:nvPr/>
        </p:nvSpPr>
        <p:spPr>
          <a:xfrm>
            <a:off x="2409622" y="3255026"/>
            <a:ext cx="2271865" cy="579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Expanded disaggregated data</a:t>
            </a:r>
          </a:p>
        </p:txBody>
      </p:sp>
      <p:pic>
        <p:nvPicPr>
          <p:cNvPr id="26" name="Graphic 18" descr="Head with gears">
            <a:extLst>
              <a:ext uri="{FF2B5EF4-FFF2-40B4-BE49-F238E27FC236}">
                <a16:creationId xmlns:a16="http://schemas.microsoft.com/office/drawing/2014/main" id="{AF85965B-2239-4DDA-ADD9-D85963161A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9242" y="2032804"/>
            <a:ext cx="914400" cy="9144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68789E-B1CA-4462-9AFB-CDA01D01E06E}"/>
              </a:ext>
            </a:extLst>
          </p:cNvPr>
          <p:cNvCxnSpPr>
            <a:cxnSpLocks/>
          </p:cNvCxnSpPr>
          <p:nvPr/>
        </p:nvCxnSpPr>
        <p:spPr>
          <a:xfrm>
            <a:off x="4819243" y="3022314"/>
            <a:ext cx="2340000" cy="0"/>
          </a:xfrm>
          <a:prstGeom prst="line">
            <a:avLst/>
          </a:prstGeom>
          <a:ln w="76200">
            <a:solidFill>
              <a:srgbClr val="A1B447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20361E-BB8F-43D3-A5B8-747BEDBAA45C}"/>
              </a:ext>
            </a:extLst>
          </p:cNvPr>
          <p:cNvSpPr txBox="1"/>
          <p:nvPr/>
        </p:nvSpPr>
        <p:spPr>
          <a:xfrm>
            <a:off x="4819243" y="3245705"/>
            <a:ext cx="2371832" cy="589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Increased access to disaggregated data</a:t>
            </a:r>
          </a:p>
        </p:txBody>
      </p:sp>
      <p:pic>
        <p:nvPicPr>
          <p:cNvPr id="29" name="Graphic 19" descr="Research">
            <a:extLst>
              <a:ext uri="{FF2B5EF4-FFF2-40B4-BE49-F238E27FC236}">
                <a16:creationId xmlns:a16="http://schemas.microsoft.com/office/drawing/2014/main" id="{EF20EBF8-A06F-4408-BCD6-3682B84782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7823" y="2100797"/>
            <a:ext cx="826505" cy="82650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BC6608-56AD-41A7-B42B-D0E21D569CE5}"/>
              </a:ext>
            </a:extLst>
          </p:cNvPr>
          <p:cNvCxnSpPr>
            <a:cxnSpLocks/>
          </p:cNvCxnSpPr>
          <p:nvPr/>
        </p:nvCxnSpPr>
        <p:spPr>
          <a:xfrm>
            <a:off x="7191075" y="3022426"/>
            <a:ext cx="2340000" cy="0"/>
          </a:xfrm>
          <a:prstGeom prst="line">
            <a:avLst/>
          </a:prstGeom>
          <a:ln w="76200">
            <a:solidFill>
              <a:srgbClr val="7EDAF7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9F62907-6E1D-4DD1-9037-C653BD5D0831}"/>
              </a:ext>
            </a:extLst>
          </p:cNvPr>
          <p:cNvSpPr txBox="1"/>
          <p:nvPr/>
        </p:nvSpPr>
        <p:spPr>
          <a:xfrm>
            <a:off x="7328831" y="3153060"/>
            <a:ext cx="2053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Increased analytical insights on diverse groups of people</a:t>
            </a:r>
          </a:p>
        </p:txBody>
      </p:sp>
      <p:pic>
        <p:nvPicPr>
          <p:cNvPr id="32" name="Graphic 20" descr="Presentation with pie chart">
            <a:extLst>
              <a:ext uri="{FF2B5EF4-FFF2-40B4-BE49-F238E27FC236}">
                <a16:creationId xmlns:a16="http://schemas.microsoft.com/office/drawing/2014/main" id="{44A69467-43A0-46F5-B0D6-E2BA902456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3860" y="2089832"/>
            <a:ext cx="914400" cy="9144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62BAB5-02A7-45CF-8B91-C16CE5A80756}"/>
              </a:ext>
            </a:extLst>
          </p:cNvPr>
          <p:cNvCxnSpPr>
            <a:cxnSpLocks/>
          </p:cNvCxnSpPr>
          <p:nvPr/>
        </p:nvCxnSpPr>
        <p:spPr>
          <a:xfrm>
            <a:off x="9591060" y="3013329"/>
            <a:ext cx="2340000" cy="0"/>
          </a:xfrm>
          <a:prstGeom prst="line">
            <a:avLst/>
          </a:prstGeom>
          <a:ln w="76200">
            <a:solidFill>
              <a:srgbClr val="7D2A85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55C3F6B-4916-4F7E-9D37-C71B69E3BA07}"/>
              </a:ext>
            </a:extLst>
          </p:cNvPr>
          <p:cNvSpPr txBox="1"/>
          <p:nvPr/>
        </p:nvSpPr>
        <p:spPr>
          <a:xfrm>
            <a:off x="9861024" y="3096453"/>
            <a:ext cx="1891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Promotion of national statistical standards</a:t>
            </a:r>
          </a:p>
        </p:txBody>
      </p:sp>
    </p:spTree>
    <p:extLst>
      <p:ext uri="{BB962C8B-B14F-4D97-AF65-F5344CB8AC3E}">
        <p14:creationId xmlns:p14="http://schemas.microsoft.com/office/powerpoint/2010/main" val="139246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A2D2-5011-45BC-8A1B-33F199B8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375285"/>
            <a:ext cx="10515600" cy="1325563"/>
          </a:xfrm>
        </p:spPr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CA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2C12D-5647-458D-8BCF-A0AC837ED96B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1467168"/>
            <a:ext cx="10515600" cy="43513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CA" sz="21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kumimoji="0" lang="en-C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Disaggregated Data Action Plan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kumimoji="0" lang="en-C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C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Why it matters to you Infographic </a:t>
            </a:r>
            <a:endParaRPr lang="en-CA" sz="21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CA" sz="2100" dirty="0"/>
              <a:t>Disaggregated data standards for Employment Equity Group (Disability, Women, Ethnocultural Diversity, Indigenous)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CA" sz="2100" dirty="0">
                <a:hlinkClick r:id="rId5"/>
              </a:rPr>
              <a:t>https://www.statcan.gc.ca/en/concepts/dds</a:t>
            </a:r>
            <a:endParaRPr lang="en-CA" sz="2100" dirty="0"/>
          </a:p>
          <a:p>
            <a:pPr>
              <a:defRPr/>
            </a:pPr>
            <a:r>
              <a:rPr lang="en-CA" sz="2100" dirty="0"/>
              <a:t>Other standards (Immigration, Geography, Business Ownership, Children, Official Languages, Low-income, Seniors, Sexual Orientation, Veterans)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CA" sz="2100" dirty="0">
                <a:hlinkClick r:id="rId5"/>
              </a:rPr>
              <a:t>https://www.statcan.gc.ca/en/concepts/dds</a:t>
            </a:r>
            <a:endParaRPr lang="en-CA" sz="2100" dirty="0"/>
          </a:p>
          <a:p>
            <a:pPr>
              <a:defRPr/>
            </a:pPr>
            <a:r>
              <a:rPr lang="en-CA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CA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Statistical Standards (Gender of a person &amp; Sex at birth person)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CA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https://www23.statcan.gc.ca/imdb/p3Var.pl?Function=DEC&amp;Id=410445</a:t>
            </a:r>
            <a:endParaRPr lang="en-CA" sz="2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CA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https://www23.statcan.gc.ca/imdb/p3Var.pl?Function=DEC&amp;Id=24101</a:t>
            </a:r>
            <a:r>
              <a:rPr lang="en-CA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CA" sz="2100" dirty="0">
                <a:solidFill>
                  <a:prstClr val="black"/>
                </a:solidFill>
              </a:rPr>
              <a:t>Gender, Diversity and Inclusion Statistics Hub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CA" sz="2100" dirty="0">
                <a:solidFill>
                  <a:prstClr val="black"/>
                </a:solidFill>
                <a:hlinkClick r:id="rId8"/>
              </a:rPr>
              <a:t>http://www.statcan.gc.ca/gender-diversity-inclusion</a:t>
            </a:r>
            <a:r>
              <a:rPr lang="en-CA" sz="2100" dirty="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en-CA" sz="2500" dirty="0"/>
          </a:p>
          <a:p>
            <a:pPr marL="0" indent="0">
              <a:buNone/>
            </a:pPr>
            <a:endParaRPr lang="en-CA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CA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16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d-20_029_02-eng.potx [Read-Only]" id="{0C2C4CB4-395B-4B38-B4A3-C0B515C92C95}" vid="{61AB7336-6209-4CBC-8361-867D33989396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50380F26F9C4AB4316B881F1E0074" ma:contentTypeVersion="12" ma:contentTypeDescription="Create a new document." ma:contentTypeScope="" ma:versionID="3255f868df734566413e808b72953ae2">
  <xsd:schema xmlns:xsd="http://www.w3.org/2001/XMLSchema" xmlns:xs="http://www.w3.org/2001/XMLSchema" xmlns:p="http://schemas.microsoft.com/office/2006/metadata/properties" xmlns:ns3="a1c7653d-d0a9-4a9e-8039-9f6c7086724e" xmlns:ns4="5a23a45f-f767-4528-886f-1c9bae1748ed" targetNamespace="http://schemas.microsoft.com/office/2006/metadata/properties" ma:root="true" ma:fieldsID="978b6462c43fb31049807277991a3ea6" ns3:_="" ns4:_="">
    <xsd:import namespace="a1c7653d-d0a9-4a9e-8039-9f6c7086724e"/>
    <xsd:import namespace="5a23a45f-f767-4528-886f-1c9bae1748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7653d-d0a9-4a9e-8039-9f6c708672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3a45f-f767-4528-886f-1c9bae174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2108B8-74CE-4F09-8B31-9B2494FC2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DBD700-6F0A-4972-B946-5026CB5A71EA}">
  <ds:schemaRefs>
    <ds:schemaRef ds:uri="http://purl.org/dc/terms/"/>
    <ds:schemaRef ds:uri="http://schemas.openxmlformats.org/package/2006/metadata/core-properties"/>
    <ds:schemaRef ds:uri="5a23a45f-f767-4528-886f-1c9bae1748ed"/>
    <ds:schemaRef ds:uri="http://schemas.microsoft.com/office/2006/documentManagement/types"/>
    <ds:schemaRef ds:uri="http://schemas.microsoft.com/office/infopath/2007/PartnerControls"/>
    <ds:schemaRef ds:uri="a1c7653d-d0a9-4a9e-8039-9f6c7086724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1BC44A-DAEC-4A3C-A227-3BF17C197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7653d-d0a9-4a9e-8039-9f6c7086724e"/>
    <ds:schemaRef ds:uri="5a23a45f-f767-4528-886f-1c9bae174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6902</TotalTime>
  <Words>314</Words>
  <Application>Microsoft Office PowerPoint</Application>
  <PresentationFormat>Grand écran</PresentationFormat>
  <Paragraphs>55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Arial</vt:lpstr>
      <vt:lpstr>Arial MT Std</vt:lpstr>
      <vt:lpstr>Calibri</vt:lpstr>
      <vt:lpstr>Calibri Light</vt:lpstr>
      <vt:lpstr>Century Gothic</vt:lpstr>
      <vt:lpstr>Segoe UI</vt:lpstr>
      <vt:lpstr>Wingdings</vt:lpstr>
      <vt:lpstr>2_Office Theme</vt:lpstr>
      <vt:lpstr>4_office theme</vt:lpstr>
      <vt:lpstr>6_office theme</vt:lpstr>
      <vt:lpstr>Collecting and Using Disaggregated Data Panel Discussion   Statistics Canada</vt:lpstr>
      <vt:lpstr>The Five Elements of the DDAP</vt:lpstr>
      <vt:lpstr>Resources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Burlock, Amanda - SASD/DSSEA</dc:creator>
  <cp:lastModifiedBy>Scott, Catherine - PSSD/DSSP</cp:lastModifiedBy>
  <cp:revision>745</cp:revision>
  <dcterms:created xsi:type="dcterms:W3CDTF">2022-05-11T12:49:29Z</dcterms:created>
  <dcterms:modified xsi:type="dcterms:W3CDTF">2022-12-02T16:43:04Z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0x010100BCF50380F26F9C4AB4316B881F1E0074</vt:lpwstr>
  </property>
  <property fmtid="{D5CDD505-2E9C-101B-9397-08002B2CF9AE}" pid="4" name="_AdHocReviewCycleID">
    <vt:i4>-1026064236</vt:i4>
  </property>
  <property fmtid="{D5CDD505-2E9C-101B-9397-08002B2CF9AE}" pid="5" name="_EmailSubject">
    <vt:lpwstr>Visual aids for December 7th Collecting and Using Disaggregated Data -  Recueillir et utiliser des données désagrégées </vt:lpwstr>
  </property>
  <property fmtid="{D5CDD505-2E9C-101B-9397-08002B2CF9AE}" pid="6" name="_AuthorEmail">
    <vt:lpwstr>catherine.scott3@statcan.gc.ca</vt:lpwstr>
  </property>
  <property fmtid="{D5CDD505-2E9C-101B-9397-08002B2CF9AE}" pid="7" name="_AuthorEmailDisplayName">
    <vt:lpwstr>Scott, Catherine (StatCan)</vt:lpwstr>
  </property>
  <property fmtid="{D5CDD505-2E9C-101B-9397-08002B2CF9AE}" pid="8" name="_PreviousAdHocReviewCycleID">
    <vt:i4>978724077</vt:i4>
  </property>
</Properties>
</file>