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1"/>
  </p:notesMasterIdLst>
  <p:sldIdLst>
    <p:sldId id="256" r:id="rId3"/>
    <p:sldId id="264" r:id="rId4"/>
    <p:sldId id="324" r:id="rId5"/>
    <p:sldId id="265" r:id="rId6"/>
    <p:sldId id="325" r:id="rId7"/>
    <p:sldId id="266" r:id="rId8"/>
    <p:sldId id="323" r:id="rId9"/>
    <p:sldId id="322" r:id="rId10"/>
  </p:sldIdLst>
  <p:sldSz cx="9144000" cy="5143500" type="screen16x9"/>
  <p:notesSz cx="7010400" cy="929640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gnQfgoaGM4gSQ5d672WiJrMvZu6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Teasdale" initials="" lastIdx="1" clrIdx="0"/>
  <p:cmAuthor id="1" name="Michele-Renee Charbonneau"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AF107E-E51E-40FF-A832-42BAD3C11C3B}">
  <a:tblStyle styleId="{04AF107E-E51E-40FF-A832-42BAD3C11C3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032255-18D2-4935-B1D7-6ED7272AC71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93"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89"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90"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8.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97a3368a4_0_10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f97a3368a4_0_10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97a3368a4_0_29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f97a3368a4_0_29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Arial"/>
                <a:ea typeface="Arial"/>
                <a:cs typeface="Arial"/>
                <a:sym typeface="Arial"/>
              </a:rPr>
              <a:t>3</a:t>
            </a:fld>
            <a:endParaRPr lang="en-C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753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97a3368a4_0_35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f97a3368a4_0_35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Arial"/>
                <a:ea typeface="Arial"/>
                <a:cs typeface="Arial"/>
                <a:sym typeface="Arial"/>
              </a:rPr>
              <a:t>5</a:t>
            </a:fld>
            <a:endParaRPr lang="en-C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926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97a3368a4_0_37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f97a3368a4_0_3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Arial"/>
                <a:ea typeface="Arial"/>
                <a:cs typeface="Arial"/>
                <a:sym typeface="Arial"/>
              </a:rPr>
              <a:t>7</a:t>
            </a:fld>
            <a:endParaRPr lang="en-C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469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01de89b5eb_0_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g101de89b5eb_0_6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f97a3368a4_0_3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gf97a3368a4_0_3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f97a3368a4_0_3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f97a3368a4_0_35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gf97a3368a4_0_35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gf97a3368a4_0_3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f97a3368a4_0_3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English">
  <p:cSld name="Title Slide English">
    <p:spTree>
      <p:nvGrpSpPr>
        <p:cNvPr id="1" name="Shape 71"/>
        <p:cNvGrpSpPr/>
        <p:nvPr/>
      </p:nvGrpSpPr>
      <p:grpSpPr>
        <a:xfrm>
          <a:off x="0" y="0"/>
          <a:ext cx="0" cy="0"/>
          <a:chOff x="0" y="0"/>
          <a:chExt cx="0" cy="0"/>
        </a:xfrm>
      </p:grpSpPr>
      <p:sp>
        <p:nvSpPr>
          <p:cNvPr id="72" name="Google Shape;72;p18"/>
          <p:cNvSpPr/>
          <p:nvPr/>
        </p:nvSpPr>
        <p:spPr>
          <a:xfrm>
            <a:off x="6962270" y="422708"/>
            <a:ext cx="2181225" cy="113110"/>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3" name="Google Shape;73;p18"/>
          <p:cNvSpPr/>
          <p:nvPr/>
        </p:nvSpPr>
        <p:spPr>
          <a:xfrm>
            <a:off x="6828920" y="422708"/>
            <a:ext cx="276225" cy="113110"/>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4" name="Google Shape;74;p18"/>
          <p:cNvSpPr/>
          <p:nvPr/>
        </p:nvSpPr>
        <p:spPr>
          <a:xfrm>
            <a:off x="-508" y="422708"/>
            <a:ext cx="6981825" cy="113110"/>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5" name="Google Shape;75;p18"/>
          <p:cNvSpPr txBox="1">
            <a:spLocks noGrp="1"/>
          </p:cNvSpPr>
          <p:nvPr>
            <p:ph type="ctrTitle"/>
          </p:nvPr>
        </p:nvSpPr>
        <p:spPr>
          <a:xfrm>
            <a:off x="827584" y="1545640"/>
            <a:ext cx="7702500" cy="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2025"/>
              <a:buFont typeface="Arial"/>
              <a:buNone/>
              <a:defRPr sz="2025">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a:off x="827586" y="2031690"/>
            <a:ext cx="7704900" cy="54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350"/>
              <a:buNone/>
              <a:defRPr sz="1350">
                <a:solidFill>
                  <a:schemeClr val="accent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18"/>
          <p:cNvPicPr preferRelativeResize="0"/>
          <p:nvPr/>
        </p:nvPicPr>
        <p:blipFill rotWithShape="1">
          <a:blip r:embed="rId2">
            <a:alphaModFix/>
          </a:blip>
          <a:srcRect/>
          <a:stretch/>
        </p:blipFill>
        <p:spPr>
          <a:xfrm>
            <a:off x="294026" y="683258"/>
            <a:ext cx="3199300" cy="295319"/>
          </a:xfrm>
          <a:prstGeom prst="rect">
            <a:avLst/>
          </a:prstGeom>
          <a:noFill/>
          <a:ln>
            <a:noFill/>
          </a:ln>
        </p:spPr>
      </p:pic>
      <p:pic>
        <p:nvPicPr>
          <p:cNvPr id="78" name="Google Shape;78;p18"/>
          <p:cNvPicPr preferRelativeResize="0"/>
          <p:nvPr/>
        </p:nvPicPr>
        <p:blipFill rotWithShape="1">
          <a:blip r:embed="rId3">
            <a:alphaModFix/>
          </a:blip>
          <a:srcRect/>
          <a:stretch/>
        </p:blipFill>
        <p:spPr>
          <a:xfrm>
            <a:off x="7287370" y="604673"/>
            <a:ext cx="1178007" cy="363218"/>
          </a:xfrm>
          <a:prstGeom prst="rect">
            <a:avLst/>
          </a:prstGeom>
          <a:noFill/>
          <a:ln>
            <a:noFill/>
          </a:ln>
        </p:spPr>
      </p:pic>
      <p:sp>
        <p:nvSpPr>
          <p:cNvPr id="79" name="Google Shape;79;p18"/>
          <p:cNvSpPr txBox="1">
            <a:spLocks noGrp="1"/>
          </p:cNvSpPr>
          <p:nvPr>
            <p:ph type="sldNum" idx="12"/>
          </p:nvPr>
        </p:nvSpPr>
        <p:spPr>
          <a:xfrm>
            <a:off x="6553200" y="4767267"/>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p:tgtEl>
                                          <p:spTgt spid="7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50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500"/>
                                        <p:tgtEl>
                                          <p:spTgt spid="7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p:tgtEl>
                                          <p:spTgt spid="72"/>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125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125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82" name="Google Shape;82;p19"/>
          <p:cNvSpPr txBox="1">
            <a:spLocks noGrp="1"/>
          </p:cNvSpPr>
          <p:nvPr>
            <p:ph type="body" idx="1"/>
          </p:nvPr>
        </p:nvSpPr>
        <p:spPr>
          <a:xfrm>
            <a:off x="759199" y="103547"/>
            <a:ext cx="5433000" cy="6591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315"/>
              </a:spcBef>
              <a:spcAft>
                <a:spcPts val="0"/>
              </a:spcAft>
              <a:buClr>
                <a:schemeClr val="accent1"/>
              </a:buClr>
              <a:buSzPts val="1575"/>
              <a:buFont typeface="Arial"/>
              <a:buNone/>
              <a:defRPr sz="1575">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9"/>
          <p:cNvSpPr txBox="1">
            <a:spLocks noGrp="1"/>
          </p:cNvSpPr>
          <p:nvPr>
            <p:ph type="body" idx="2"/>
          </p:nvPr>
        </p:nvSpPr>
        <p:spPr>
          <a:xfrm>
            <a:off x="786210" y="843558"/>
            <a:ext cx="7571700" cy="39699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4D71"/>
              </a:buClr>
              <a:buSzPts val="1238"/>
              <a:buNone/>
              <a:defRPr sz="1238">
                <a:solidFill>
                  <a:srgbClr val="004D71"/>
                </a:solidFill>
                <a:latin typeface="Arial"/>
                <a:ea typeface="Arial"/>
                <a:cs typeface="Arial"/>
                <a:sym typeface="Arial"/>
              </a:defRPr>
            </a:lvl1pPr>
            <a:lvl2pPr marL="914400" lvl="1" indent="-300037" algn="l">
              <a:lnSpc>
                <a:spcPct val="90000"/>
              </a:lnSpc>
              <a:spcBef>
                <a:spcPts val="500"/>
              </a:spcBef>
              <a:spcAft>
                <a:spcPts val="0"/>
              </a:spcAft>
              <a:buClr>
                <a:srgbClr val="004D71"/>
              </a:buClr>
              <a:buSzPts val="1125"/>
              <a:buChar char="•"/>
              <a:defRPr sz="1125">
                <a:solidFill>
                  <a:srgbClr val="004D71"/>
                </a:solidFill>
                <a:latin typeface="Arial"/>
                <a:ea typeface="Arial"/>
                <a:cs typeface="Arial"/>
                <a:sym typeface="Arial"/>
              </a:defRPr>
            </a:lvl2pPr>
            <a:lvl3pPr marL="1371600" lvl="2" indent="-292925" algn="l">
              <a:lnSpc>
                <a:spcPct val="90000"/>
              </a:lnSpc>
              <a:spcBef>
                <a:spcPts val="500"/>
              </a:spcBef>
              <a:spcAft>
                <a:spcPts val="0"/>
              </a:spcAft>
              <a:buClr>
                <a:srgbClr val="004D71"/>
              </a:buClr>
              <a:buSzPts val="1013"/>
              <a:buChar char="•"/>
              <a:defRPr sz="1013">
                <a:solidFill>
                  <a:srgbClr val="004D71"/>
                </a:solidFill>
                <a:latin typeface="Arial"/>
                <a:ea typeface="Arial"/>
                <a:cs typeface="Arial"/>
                <a:sym typeface="Arial"/>
              </a:defRPr>
            </a:lvl3pPr>
            <a:lvl4pPr marL="1828800" lvl="3" indent="-285750" algn="l">
              <a:lnSpc>
                <a:spcPct val="90000"/>
              </a:lnSpc>
              <a:spcBef>
                <a:spcPts val="500"/>
              </a:spcBef>
              <a:spcAft>
                <a:spcPts val="0"/>
              </a:spcAft>
              <a:buClr>
                <a:srgbClr val="004D71"/>
              </a:buClr>
              <a:buSzPts val="900"/>
              <a:buChar char="•"/>
              <a:defRPr sz="900">
                <a:solidFill>
                  <a:srgbClr val="004D71"/>
                </a:solidFill>
                <a:latin typeface="Arial"/>
                <a:ea typeface="Arial"/>
                <a:cs typeface="Arial"/>
                <a:sym typeface="Arial"/>
              </a:defRPr>
            </a:lvl4pPr>
            <a:lvl5pPr marL="2286000" lvl="4" indent="-278638" algn="l">
              <a:lnSpc>
                <a:spcPct val="90000"/>
              </a:lnSpc>
              <a:spcBef>
                <a:spcPts val="500"/>
              </a:spcBef>
              <a:spcAft>
                <a:spcPts val="0"/>
              </a:spcAft>
              <a:buClr>
                <a:srgbClr val="004D71"/>
              </a:buClr>
              <a:buSzPts val="788"/>
              <a:buChar char="•"/>
              <a:defRPr sz="788">
                <a:solidFill>
                  <a:srgbClr val="004D7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0"/>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7" name="Google Shape;87;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3"/>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24"/>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4"/>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24"/>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27"/>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gf97a3368a4_0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gf97a3368a4_0_3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gf97a3368a4_0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8"/>
          <p:cNvSpPr>
            <a:spLocks noGrp="1"/>
          </p:cNvSpPr>
          <p:nvPr>
            <p:ph type="pic" idx="2"/>
          </p:nvPr>
        </p:nvSpPr>
        <p:spPr>
          <a:xfrm>
            <a:off x="3887391" y="740569"/>
            <a:ext cx="4629300" cy="3655200"/>
          </a:xfrm>
          <a:prstGeom prst="rect">
            <a:avLst/>
          </a:prstGeom>
          <a:noFill/>
          <a:ln>
            <a:noFill/>
          </a:ln>
        </p:spPr>
      </p:sp>
      <p:sp>
        <p:nvSpPr>
          <p:cNvPr id="131" name="Google Shape;131;p28"/>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rot="5400000">
            <a:off x="5350049" y="1467543"/>
            <a:ext cx="43590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1349475" y="-447057"/>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7"/>
        <p:cNvGrpSpPr/>
        <p:nvPr/>
      </p:nvGrpSpPr>
      <p:grpSpPr>
        <a:xfrm>
          <a:off x="0" y="0"/>
          <a:ext cx="0" cy="0"/>
          <a:chOff x="0" y="0"/>
          <a:chExt cx="0" cy="0"/>
        </a:xfrm>
      </p:grpSpPr>
      <p:sp>
        <p:nvSpPr>
          <p:cNvPr id="148" name="Google Shape;148;p42"/>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50"/>
        <p:cNvGrpSpPr/>
        <p:nvPr/>
      </p:nvGrpSpPr>
      <p:grpSpPr>
        <a:xfrm>
          <a:off x="0" y="0"/>
          <a:ext cx="0" cy="0"/>
          <a:chOff x="0" y="0"/>
          <a:chExt cx="0" cy="0"/>
        </a:xfrm>
      </p:grpSpPr>
      <p:sp>
        <p:nvSpPr>
          <p:cNvPr id="151" name="Google Shape;151;p43"/>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53"/>
        <p:cNvGrpSpPr/>
        <p:nvPr/>
      </p:nvGrpSpPr>
      <p:grpSpPr>
        <a:xfrm>
          <a:off x="0" y="0"/>
          <a:ext cx="0" cy="0"/>
          <a:chOff x="0" y="0"/>
          <a:chExt cx="0" cy="0"/>
        </a:xfrm>
      </p:grpSpPr>
      <p:sp>
        <p:nvSpPr>
          <p:cNvPr id="154" name="Google Shape;154;p44"/>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56"/>
        <p:cNvGrpSpPr/>
        <p:nvPr/>
      </p:nvGrpSpPr>
      <p:grpSpPr>
        <a:xfrm>
          <a:off x="0" y="0"/>
          <a:ext cx="0" cy="0"/>
          <a:chOff x="0" y="0"/>
          <a:chExt cx="0" cy="0"/>
        </a:xfrm>
      </p:grpSpPr>
      <p:sp>
        <p:nvSpPr>
          <p:cNvPr id="157" name="Google Shape;157;p45"/>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59"/>
        <p:cNvGrpSpPr/>
        <p:nvPr/>
      </p:nvGrpSpPr>
      <p:grpSpPr>
        <a:xfrm>
          <a:off x="0" y="0"/>
          <a:ext cx="0" cy="0"/>
          <a:chOff x="0" y="0"/>
          <a:chExt cx="0" cy="0"/>
        </a:xfrm>
      </p:grpSpPr>
      <p:sp>
        <p:nvSpPr>
          <p:cNvPr id="160" name="Google Shape;160;p46"/>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162"/>
        <p:cNvGrpSpPr/>
        <p:nvPr/>
      </p:nvGrpSpPr>
      <p:grpSpPr>
        <a:xfrm>
          <a:off x="0" y="0"/>
          <a:ext cx="0" cy="0"/>
          <a:chOff x="0" y="0"/>
          <a:chExt cx="0" cy="0"/>
        </a:xfrm>
      </p:grpSpPr>
      <p:sp>
        <p:nvSpPr>
          <p:cNvPr id="163" name="Google Shape;163;p47"/>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165"/>
        <p:cNvGrpSpPr/>
        <p:nvPr/>
      </p:nvGrpSpPr>
      <p:grpSpPr>
        <a:xfrm>
          <a:off x="0" y="0"/>
          <a:ext cx="0" cy="0"/>
          <a:chOff x="0" y="0"/>
          <a:chExt cx="0" cy="0"/>
        </a:xfrm>
      </p:grpSpPr>
      <p:sp>
        <p:nvSpPr>
          <p:cNvPr id="166" name="Google Shape;166;p48"/>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gf97a3368a4_0_3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gf97a3368a4_0_3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168"/>
        <p:cNvGrpSpPr/>
        <p:nvPr/>
      </p:nvGrpSpPr>
      <p:grpSpPr>
        <a:xfrm>
          <a:off x="0" y="0"/>
          <a:ext cx="0" cy="0"/>
          <a:chOff x="0" y="0"/>
          <a:chExt cx="0" cy="0"/>
        </a:xfrm>
      </p:grpSpPr>
      <p:sp>
        <p:nvSpPr>
          <p:cNvPr id="169" name="Google Shape;169;p49"/>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9_Title Only">
  <p:cSld name="9_Title Only">
    <p:spTree>
      <p:nvGrpSpPr>
        <p:cNvPr id="1" name="Shape 171"/>
        <p:cNvGrpSpPr/>
        <p:nvPr/>
      </p:nvGrpSpPr>
      <p:grpSpPr>
        <a:xfrm>
          <a:off x="0" y="0"/>
          <a:ext cx="0" cy="0"/>
          <a:chOff x="0" y="0"/>
          <a:chExt cx="0" cy="0"/>
        </a:xfrm>
      </p:grpSpPr>
      <p:sp>
        <p:nvSpPr>
          <p:cNvPr id="172" name="Google Shape;172;p50"/>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Only">
  <p:cSld name="10_Title Only">
    <p:spTree>
      <p:nvGrpSpPr>
        <p:cNvPr id="1" name="Shape 174"/>
        <p:cNvGrpSpPr/>
        <p:nvPr/>
      </p:nvGrpSpPr>
      <p:grpSpPr>
        <a:xfrm>
          <a:off x="0" y="0"/>
          <a:ext cx="0" cy="0"/>
          <a:chOff x="0" y="0"/>
          <a:chExt cx="0" cy="0"/>
        </a:xfrm>
      </p:grpSpPr>
      <p:sp>
        <p:nvSpPr>
          <p:cNvPr id="175" name="Google Shape;175;p51"/>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1_Title Only">
  <p:cSld name="11_Title Only">
    <p:spTree>
      <p:nvGrpSpPr>
        <p:cNvPr id="1" name="Shape 177"/>
        <p:cNvGrpSpPr/>
        <p:nvPr/>
      </p:nvGrpSpPr>
      <p:grpSpPr>
        <a:xfrm>
          <a:off x="0" y="0"/>
          <a:ext cx="0" cy="0"/>
          <a:chOff x="0" y="0"/>
          <a:chExt cx="0" cy="0"/>
        </a:xfrm>
      </p:grpSpPr>
      <p:sp>
        <p:nvSpPr>
          <p:cNvPr id="178" name="Google Shape;178;p52"/>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2_Title Only">
  <p:cSld name="12_Title Only">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With header Bar">
  <p:cSld name="Title Only With header Bar">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185" name="Google Shape;185;p54"/>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28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Only">
  <p:cSld name="13_Title Only">
    <p:spTree>
      <p:nvGrpSpPr>
        <p:cNvPr id="1" name="Shape 186"/>
        <p:cNvGrpSpPr/>
        <p:nvPr/>
      </p:nvGrpSpPr>
      <p:grpSpPr>
        <a:xfrm>
          <a:off x="0" y="0"/>
          <a:ext cx="0" cy="0"/>
          <a:chOff x="0" y="0"/>
          <a:chExt cx="0" cy="0"/>
        </a:xfrm>
      </p:grpSpPr>
      <p:sp>
        <p:nvSpPr>
          <p:cNvPr id="187" name="Google Shape;187;p55"/>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4_Title Only">
  <p:cSld name="14_Title Only">
    <p:spTree>
      <p:nvGrpSpPr>
        <p:cNvPr id="1" name="Shape 189"/>
        <p:cNvGrpSpPr/>
        <p:nvPr/>
      </p:nvGrpSpPr>
      <p:grpSpPr>
        <a:xfrm>
          <a:off x="0" y="0"/>
          <a:ext cx="0" cy="0"/>
          <a:chOff x="0" y="0"/>
          <a:chExt cx="0" cy="0"/>
        </a:xfrm>
      </p:grpSpPr>
      <p:sp>
        <p:nvSpPr>
          <p:cNvPr id="190" name="Google Shape;190;p56"/>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92"/>
        <p:cNvGrpSpPr/>
        <p:nvPr/>
      </p:nvGrpSpPr>
      <p:grpSpPr>
        <a:xfrm>
          <a:off x="0" y="0"/>
          <a:ext cx="0" cy="0"/>
          <a:chOff x="0" y="0"/>
          <a:chExt cx="0" cy="0"/>
        </a:xfrm>
      </p:grpSpPr>
      <p:sp>
        <p:nvSpPr>
          <p:cNvPr id="193" name="Google Shape;193;g10207282187_0_350"/>
          <p:cNvSpPr/>
          <p:nvPr/>
        </p:nvSpPr>
        <p:spPr>
          <a:xfrm>
            <a:off x="0" y="0"/>
            <a:ext cx="9144000" cy="5143500"/>
          </a:xfrm>
          <a:prstGeom prst="rect">
            <a:avLst/>
          </a:prstGeom>
          <a:solidFill>
            <a:srgbClr val="26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g10207282187_0_350"/>
          <p:cNvSpPr/>
          <p:nvPr/>
        </p:nvSpPr>
        <p:spPr>
          <a:xfrm rot="10800000">
            <a:off x="7697100" y="0"/>
            <a:ext cx="962400" cy="5143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10207282187_0_350"/>
          <p:cNvSpPr/>
          <p:nvPr/>
        </p:nvSpPr>
        <p:spPr>
          <a:xfrm rot="10800000">
            <a:off x="5750475" y="0"/>
            <a:ext cx="1946700" cy="51435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10207282187_0_350"/>
          <p:cNvSpPr/>
          <p:nvPr/>
        </p:nvSpPr>
        <p:spPr>
          <a:xfrm rot="10800000" flipH="1">
            <a:off x="8659500" y="0"/>
            <a:ext cx="484500" cy="51435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10207282187_0_350"/>
          <p:cNvSpPr txBox="1">
            <a:spLocks noGrp="1"/>
          </p:cNvSpPr>
          <p:nvPr>
            <p:ph type="title"/>
          </p:nvPr>
        </p:nvSpPr>
        <p:spPr>
          <a:xfrm>
            <a:off x="332325" y="1096874"/>
            <a:ext cx="4339200" cy="2949900"/>
          </a:xfrm>
          <a:prstGeom prst="rect">
            <a:avLst/>
          </a:prstGeom>
          <a:noFill/>
        </p:spPr>
        <p:txBody>
          <a:bodyPr spcFirstLastPara="1" wrap="square" lIns="91425" tIns="45700" rIns="91425" bIns="45700" anchor="ctr" anchorCtr="0">
            <a:normAutofit/>
          </a:bodyPr>
          <a:lstStyle>
            <a:lvl1pPr lvl="0" algn="l">
              <a:lnSpc>
                <a:spcPct val="100000"/>
              </a:lnSpc>
              <a:spcBef>
                <a:spcPts val="0"/>
              </a:spcBef>
              <a:spcAft>
                <a:spcPts val="0"/>
              </a:spcAft>
              <a:buNone/>
              <a:defRPr sz="3600" b="1">
                <a:solidFill>
                  <a:srgbClr val="FFFFFF"/>
                </a:solidFill>
              </a:defRPr>
            </a:lvl1pPr>
            <a:lvl2pPr lvl="1" algn="l">
              <a:lnSpc>
                <a:spcPct val="100000"/>
              </a:lnSpc>
              <a:spcBef>
                <a:spcPts val="0"/>
              </a:spcBef>
              <a:spcAft>
                <a:spcPts val="0"/>
              </a:spcAft>
              <a:buNone/>
              <a:defRPr sz="3600" b="1">
                <a:solidFill>
                  <a:srgbClr val="FFFFFF"/>
                </a:solidFill>
              </a:defRPr>
            </a:lvl2pPr>
            <a:lvl3pPr lvl="2" algn="l">
              <a:lnSpc>
                <a:spcPct val="100000"/>
              </a:lnSpc>
              <a:spcBef>
                <a:spcPts val="0"/>
              </a:spcBef>
              <a:spcAft>
                <a:spcPts val="0"/>
              </a:spcAft>
              <a:buNone/>
              <a:defRPr sz="3600" b="1">
                <a:solidFill>
                  <a:srgbClr val="FFFFFF"/>
                </a:solidFill>
              </a:defRPr>
            </a:lvl3pPr>
            <a:lvl4pPr lvl="3" algn="l">
              <a:lnSpc>
                <a:spcPct val="100000"/>
              </a:lnSpc>
              <a:spcBef>
                <a:spcPts val="0"/>
              </a:spcBef>
              <a:spcAft>
                <a:spcPts val="0"/>
              </a:spcAft>
              <a:buNone/>
              <a:defRPr sz="3600" b="1">
                <a:solidFill>
                  <a:srgbClr val="FFFFFF"/>
                </a:solidFill>
              </a:defRPr>
            </a:lvl4pPr>
            <a:lvl5pPr lvl="4" algn="l">
              <a:lnSpc>
                <a:spcPct val="100000"/>
              </a:lnSpc>
              <a:spcBef>
                <a:spcPts val="0"/>
              </a:spcBef>
              <a:spcAft>
                <a:spcPts val="0"/>
              </a:spcAft>
              <a:buNone/>
              <a:defRPr sz="3600" b="1">
                <a:solidFill>
                  <a:srgbClr val="FFFFFF"/>
                </a:solidFill>
              </a:defRPr>
            </a:lvl5pPr>
            <a:lvl6pPr lvl="5" algn="l">
              <a:lnSpc>
                <a:spcPct val="100000"/>
              </a:lnSpc>
              <a:spcBef>
                <a:spcPts val="0"/>
              </a:spcBef>
              <a:spcAft>
                <a:spcPts val="0"/>
              </a:spcAft>
              <a:buNone/>
              <a:defRPr sz="3600" b="1">
                <a:solidFill>
                  <a:srgbClr val="FFFFFF"/>
                </a:solidFill>
              </a:defRPr>
            </a:lvl6pPr>
            <a:lvl7pPr lvl="6" algn="l">
              <a:lnSpc>
                <a:spcPct val="100000"/>
              </a:lnSpc>
              <a:spcBef>
                <a:spcPts val="0"/>
              </a:spcBef>
              <a:spcAft>
                <a:spcPts val="0"/>
              </a:spcAft>
              <a:buNone/>
              <a:defRPr sz="3600" b="1">
                <a:solidFill>
                  <a:srgbClr val="FFFFFF"/>
                </a:solidFill>
              </a:defRPr>
            </a:lvl7pPr>
            <a:lvl8pPr lvl="7" algn="l">
              <a:lnSpc>
                <a:spcPct val="100000"/>
              </a:lnSpc>
              <a:spcBef>
                <a:spcPts val="0"/>
              </a:spcBef>
              <a:spcAft>
                <a:spcPts val="0"/>
              </a:spcAft>
              <a:buNone/>
              <a:defRPr sz="3600" b="1">
                <a:solidFill>
                  <a:srgbClr val="FFFFFF"/>
                </a:solidFill>
              </a:defRPr>
            </a:lvl8pPr>
            <a:lvl9pPr lvl="8" algn="l">
              <a:lnSpc>
                <a:spcPct val="100000"/>
              </a:lnSpc>
              <a:spcBef>
                <a:spcPts val="0"/>
              </a:spcBef>
              <a:spcAft>
                <a:spcPts val="0"/>
              </a:spcAft>
              <a:buNone/>
              <a:defRPr sz="3600" b="1">
                <a:solidFill>
                  <a:srgbClr val="FFFFFF"/>
                </a:solidFill>
              </a:defRPr>
            </a:lvl9pPr>
          </a:lstStyle>
          <a:p>
            <a:endParaRPr/>
          </a:p>
        </p:txBody>
      </p:sp>
      <p:sp>
        <p:nvSpPr>
          <p:cNvPr id="198" name="Google Shape;198;g10207282187_0_35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f97a3368a4_0_3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gf97a3368a4_0_3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gf97a3368a4_0_3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gf97a3368a4_0_3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f97a3368a4_0_3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gf97a3368a4_0_3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f97a3368a4_0_3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gf97a3368a4_0_3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gf97a3368a4_0_3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f97a3368a4_0_34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gf97a3368a4_0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f97a3368a4_0_3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f97a3368a4_0_3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gf97a3368a4_0_3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f97a3368a4_0_3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gf97a3368a4_0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97a3368a4_0_35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gf97a3368a4_0_3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f97a3368a4_0_3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f97a3368a4_0_3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f97a3368a4_0_3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60" name="Google Shape;60;p17"/>
          <p:cNvSpPr txBox="1"/>
          <p:nvPr/>
        </p:nvSpPr>
        <p:spPr>
          <a:xfrm>
            <a:off x="0" y="0"/>
            <a:ext cx="914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canada.ca/en/government/sign-in-online-account/gckey.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anada.ca/fr/gouvernement/ouvrir-session-dossier-compte-en-ligne/clegc.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cm-gje@ssc-spc.gc.ca" TargetMode="External"/><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f97a3368a4_0_106"/>
          <p:cNvSpPr/>
          <p:nvPr/>
        </p:nvSpPr>
        <p:spPr>
          <a:xfrm>
            <a:off x="-30900" y="-272"/>
            <a:ext cx="9187200" cy="51561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f97a3368a4_0_106"/>
          <p:cNvSpPr txBox="1">
            <a:spLocks noGrp="1"/>
          </p:cNvSpPr>
          <p:nvPr>
            <p:ph type="ctrTitle"/>
          </p:nvPr>
        </p:nvSpPr>
        <p:spPr>
          <a:xfrm>
            <a:off x="311708" y="707675"/>
            <a:ext cx="8520600" cy="2052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5200"/>
              <a:buNone/>
            </a:pPr>
            <a:r>
              <a:rPr lang="en-CA" sz="4000" dirty="0">
                <a:solidFill>
                  <a:schemeClr val="lt1"/>
                </a:solidFill>
                <a:latin typeface="Lato"/>
                <a:ea typeface="Lato"/>
                <a:cs typeface="Lato"/>
                <a:sym typeface="Lato"/>
              </a:rPr>
              <a:t>Multi-factor authentication</a:t>
            </a:r>
            <a:br>
              <a:rPr lang="en-CA" sz="4000" dirty="0">
                <a:solidFill>
                  <a:schemeClr val="lt1"/>
                </a:solidFill>
                <a:latin typeface="Lato"/>
                <a:ea typeface="Lato"/>
                <a:cs typeface="Lato"/>
                <a:sym typeface="Lato"/>
              </a:rPr>
            </a:br>
            <a:r>
              <a:rPr lang="en-CA" sz="4000" dirty="0">
                <a:solidFill>
                  <a:schemeClr val="lt1"/>
                </a:solidFill>
                <a:latin typeface="Lato"/>
                <a:ea typeface="Lato"/>
                <a:cs typeface="Lato"/>
                <a:sym typeface="Lato"/>
              </a:rPr>
              <a:t>for </a:t>
            </a:r>
            <a:r>
              <a:rPr lang="en-CA" sz="4000" dirty="0" err="1">
                <a:solidFill>
                  <a:schemeClr val="lt1"/>
                </a:solidFill>
                <a:latin typeface="Lato"/>
                <a:ea typeface="Lato"/>
                <a:cs typeface="Lato"/>
                <a:sym typeface="Lato"/>
              </a:rPr>
              <a:t>GCKey</a:t>
            </a:r>
            <a:endParaRPr sz="4000" dirty="0">
              <a:solidFill>
                <a:schemeClr val="lt1"/>
              </a:solidFill>
              <a:latin typeface="Lato"/>
              <a:ea typeface="Lato"/>
              <a:cs typeface="Lato"/>
              <a:sym typeface="Lato"/>
            </a:endParaRPr>
          </a:p>
        </p:txBody>
      </p:sp>
      <p:sp>
        <p:nvSpPr>
          <p:cNvPr id="209" name="Google Shape;209;gf97a3368a4_0_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sz="4000" dirty="0">
                <a:solidFill>
                  <a:schemeClr val="lt1"/>
                </a:solidFill>
                <a:latin typeface="Lato"/>
                <a:ea typeface="Lato"/>
                <a:cs typeface="Lato"/>
              </a:rPr>
              <a:t>Authentification </a:t>
            </a:r>
            <a:r>
              <a:rPr lang="fr-CA" sz="4000" dirty="0" err="1">
                <a:solidFill>
                  <a:schemeClr val="lt1"/>
                </a:solidFill>
                <a:latin typeface="Lato"/>
                <a:ea typeface="Lato"/>
                <a:cs typeface="Lato"/>
              </a:rPr>
              <a:t>multifacteur</a:t>
            </a:r>
            <a:r>
              <a:rPr lang="fr-CA" sz="4000" dirty="0">
                <a:solidFill>
                  <a:schemeClr val="lt1"/>
                </a:solidFill>
                <a:latin typeface="Lato"/>
                <a:ea typeface="Lato"/>
                <a:cs typeface="Lato"/>
              </a:rPr>
              <a:t> </a:t>
            </a:r>
          </a:p>
          <a:p>
            <a:pPr marL="0" lvl="0" indent="0" algn="l" rtl="0">
              <a:lnSpc>
                <a:spcPct val="100000"/>
              </a:lnSpc>
              <a:spcBef>
                <a:spcPts val="0"/>
              </a:spcBef>
              <a:spcAft>
                <a:spcPts val="0"/>
              </a:spcAft>
              <a:buSzPts val="2800"/>
              <a:buNone/>
            </a:pPr>
            <a:r>
              <a:rPr lang="fr-CA" sz="4000" dirty="0">
                <a:solidFill>
                  <a:schemeClr val="lt1"/>
                </a:solidFill>
                <a:latin typeface="Lato"/>
                <a:ea typeface="Lato"/>
                <a:cs typeface="Lato"/>
                <a:sym typeface="Open Sans"/>
              </a:rPr>
              <a:t>pour </a:t>
            </a:r>
            <a:r>
              <a:rPr lang="fr-CA" sz="4000" dirty="0" err="1">
                <a:solidFill>
                  <a:schemeClr val="lt1"/>
                </a:solidFill>
                <a:latin typeface="Lato"/>
                <a:ea typeface="Lato"/>
                <a:cs typeface="Lato"/>
                <a:sym typeface="Open Sans"/>
              </a:rPr>
              <a:t>CléGC</a:t>
            </a:r>
            <a:endParaRPr lang="en-CA" sz="4000" dirty="0">
              <a:solidFill>
                <a:schemeClr val="lt1"/>
              </a:solidFill>
              <a:latin typeface="Lato"/>
              <a:ea typeface="Lato"/>
              <a:cs typeface="Lato"/>
              <a:sym typeface="Open Sans"/>
            </a:endParaRPr>
          </a:p>
        </p:txBody>
      </p:sp>
      <p:sp>
        <p:nvSpPr>
          <p:cNvPr id="210" name="Google Shape;210;gf97a3368a4_0_106"/>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2" name="Google Shape;212;gf97a3368a4_0_106"/>
          <p:cNvPicPr preferRelativeResize="0"/>
          <p:nvPr/>
        </p:nvPicPr>
        <p:blipFill rotWithShape="1">
          <a:blip r:embed="rId3">
            <a:alphaModFix/>
          </a:blip>
          <a:srcRect/>
          <a:stretch/>
        </p:blipFill>
        <p:spPr>
          <a:xfrm>
            <a:off x="188900" y="189200"/>
            <a:ext cx="2951219" cy="335569"/>
          </a:xfrm>
          <a:prstGeom prst="rect">
            <a:avLst/>
          </a:prstGeom>
          <a:noFill/>
          <a:ln>
            <a:noFill/>
          </a:ln>
        </p:spPr>
      </p:pic>
      <p:pic>
        <p:nvPicPr>
          <p:cNvPr id="213" name="Google Shape;213;gf97a3368a4_0_106"/>
          <p:cNvPicPr preferRelativeResize="0"/>
          <p:nvPr/>
        </p:nvPicPr>
        <p:blipFill rotWithShape="1">
          <a:blip r:embed="rId4">
            <a:alphaModFix/>
          </a:blip>
          <a:srcRect/>
          <a:stretch/>
        </p:blipFill>
        <p:spPr>
          <a:xfrm>
            <a:off x="7987242" y="267817"/>
            <a:ext cx="795681" cy="1891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f97a3368a4_0_292"/>
          <p:cNvSpPr/>
          <p:nvPr/>
        </p:nvSpPr>
        <p:spPr>
          <a:xfrm>
            <a:off x="-43100" y="-12575"/>
            <a:ext cx="4758616" cy="5156100"/>
          </a:xfrm>
          <a:prstGeom prst="rect">
            <a:avLst/>
          </a:prstGeom>
          <a:solidFill>
            <a:srgbClr val="004D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f97a3368a4_0_292"/>
          <p:cNvSpPr txBox="1"/>
          <p:nvPr/>
        </p:nvSpPr>
        <p:spPr>
          <a:xfrm>
            <a:off x="3117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3400" b="1" i="0" u="none" strike="noStrike" cap="none" dirty="0">
                <a:solidFill>
                  <a:schemeClr val="lt1"/>
                </a:solidFill>
                <a:latin typeface="Lato"/>
                <a:ea typeface="Lato"/>
                <a:cs typeface="Lato"/>
                <a:sym typeface="Lato"/>
              </a:rPr>
              <a:t>Overview</a:t>
            </a: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44" name="Google Shape;444;gf97a3368a4_0_292"/>
          <p:cNvSpPr txBox="1"/>
          <p:nvPr/>
        </p:nvSpPr>
        <p:spPr>
          <a:xfrm>
            <a:off x="311700" y="1725251"/>
            <a:ext cx="4260300" cy="3277296"/>
          </a:xfrm>
          <a:prstGeom prst="rect">
            <a:avLst/>
          </a:prstGeom>
          <a:noFill/>
          <a:ln>
            <a:noFill/>
          </a:ln>
        </p:spPr>
        <p:txBody>
          <a:bodyPr spcFirstLastPara="1" wrap="square" lIns="91425" tIns="91425" rIns="91425" bIns="91425" anchor="t" anchorCtr="0">
            <a:normAutofit fontScale="92500" lnSpcReduction="10000"/>
          </a:bodyPr>
          <a:lstStyle/>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On July 31 SSC will enable multi-factor authentication for </a:t>
            </a:r>
            <a:r>
              <a:rPr lang="en-US" sz="1800" dirty="0" err="1">
                <a:solidFill>
                  <a:schemeClr val="bg1"/>
                </a:solidFill>
                <a:effectLst/>
                <a:latin typeface="Calibri" panose="020F0502020204030204" pitchFamily="34" charset="0"/>
                <a:ea typeface="Calibri" panose="020F0502020204030204" pitchFamily="34" charset="0"/>
              </a:rPr>
              <a:t>GCKey</a:t>
            </a:r>
            <a:r>
              <a:rPr lang="en-US" sz="1800"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solidFill>
                <a:schemeClr val="bg1"/>
              </a:solidFill>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This will apply to all online accounts and services that aren’t already using a second authentication method.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Departments can opt-out by submitting an opt-out form to Shared Services.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ESDC, TBS, CRA and CBSA already have v1.0 or 2.0 of multi-factor authentication enabled on their accounts. </a:t>
            </a:r>
          </a:p>
          <a:p>
            <a:pPr marL="0" marR="0" lvl="0" indent="0" algn="l" rtl="0">
              <a:lnSpc>
                <a:spcPct val="150000"/>
              </a:lnSpc>
              <a:spcBef>
                <a:spcPts val="0"/>
              </a:spcBef>
              <a:spcAft>
                <a:spcPts val="0"/>
              </a:spcAft>
              <a:buClr>
                <a:schemeClr val="dk1"/>
              </a:buClr>
              <a:buSzPct val="76543"/>
              <a:buFont typeface="Arial"/>
              <a:buNone/>
            </a:pPr>
            <a:endParaRPr sz="3129" b="0" i="0" u="none" strike="noStrike" cap="none" dirty="0">
              <a:solidFill>
                <a:schemeClr val="lt1"/>
              </a:solidFill>
              <a:latin typeface="Open Sans"/>
              <a:ea typeface="Open Sans"/>
              <a:cs typeface="Open Sans"/>
              <a:sym typeface="Open Sans"/>
            </a:endParaRPr>
          </a:p>
        </p:txBody>
      </p:sp>
      <p:sp>
        <p:nvSpPr>
          <p:cNvPr id="445" name="Google Shape;445;gf97a3368a4_0_292"/>
          <p:cNvSpPr/>
          <p:nvPr/>
        </p:nvSpPr>
        <p:spPr>
          <a:xfrm>
            <a:off x="401278" y="10762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f97a3368a4_0_2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a:t>
            </a:fld>
            <a:endParaRPr/>
          </a:p>
        </p:txBody>
      </p:sp>
      <p:sp>
        <p:nvSpPr>
          <p:cNvPr id="2" name="Google Shape;443;gf97a3368a4_0_292">
            <a:extLst>
              <a:ext uri="{FF2B5EF4-FFF2-40B4-BE49-F238E27FC236}">
                <a16:creationId xmlns:a16="http://schemas.microsoft.com/office/drawing/2014/main" id="{E3E5BDFE-0718-F19B-DE9B-A5F864219AC7}"/>
              </a:ext>
            </a:extLst>
          </p:cNvPr>
          <p:cNvSpPr txBox="1"/>
          <p:nvPr/>
        </p:nvSpPr>
        <p:spPr>
          <a:xfrm>
            <a:off x="5606062" y="400604"/>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3400" b="1" i="0" u="none" strike="noStrike" cap="none" dirty="0">
                <a:solidFill>
                  <a:schemeClr val="lt1"/>
                </a:solidFill>
                <a:latin typeface="Lato"/>
                <a:ea typeface="Lato"/>
                <a:cs typeface="Lato"/>
                <a:sym typeface="Lato"/>
              </a:rPr>
              <a:t>Overview</a:t>
            </a: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3" name="Google Shape;443;gf97a3368a4_0_292">
            <a:extLst>
              <a:ext uri="{FF2B5EF4-FFF2-40B4-BE49-F238E27FC236}">
                <a16:creationId xmlns:a16="http://schemas.microsoft.com/office/drawing/2014/main" id="{BF14EAD0-1F9D-B557-450C-0B60B0D2D29D}"/>
              </a:ext>
            </a:extLst>
          </p:cNvPr>
          <p:cNvSpPr txBox="1"/>
          <p:nvPr/>
        </p:nvSpPr>
        <p:spPr>
          <a:xfrm>
            <a:off x="5273646" y="400604"/>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fr-CA" sz="3400" b="1" dirty="0">
                <a:solidFill>
                  <a:srgbClr val="000000"/>
                </a:solidFill>
                <a:effectLst/>
                <a:latin typeface="Calibri" panose="020F0502020204030204" pitchFamily="34" charset="0"/>
                <a:ea typeface="Calibri" panose="020F0502020204030204" pitchFamily="34" charset="0"/>
              </a:rPr>
              <a:t>Aperçu</a:t>
            </a:r>
            <a:endParaRPr sz="3400" b="1" i="0" u="none" strike="noStrike" cap="none" dirty="0">
              <a:solidFill>
                <a:srgbClr val="FFFFFF"/>
              </a:solidFill>
              <a:latin typeface="Lato"/>
              <a:ea typeface="Lato"/>
              <a:cs typeface="Lato"/>
              <a:sym typeface="Lato"/>
            </a:endParaRPr>
          </a:p>
        </p:txBody>
      </p:sp>
      <p:sp>
        <p:nvSpPr>
          <p:cNvPr id="4" name="Google Shape;445;gf97a3368a4_0_292">
            <a:extLst>
              <a:ext uri="{FF2B5EF4-FFF2-40B4-BE49-F238E27FC236}">
                <a16:creationId xmlns:a16="http://schemas.microsoft.com/office/drawing/2014/main" id="{79DA91A5-6793-E5CF-0DEC-870096C13E17}"/>
              </a:ext>
            </a:extLst>
          </p:cNvPr>
          <p:cNvSpPr/>
          <p:nvPr/>
        </p:nvSpPr>
        <p:spPr>
          <a:xfrm>
            <a:off x="5363854" y="1031804"/>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444;gf97a3368a4_0_292">
            <a:extLst>
              <a:ext uri="{FF2B5EF4-FFF2-40B4-BE49-F238E27FC236}">
                <a16:creationId xmlns:a16="http://schemas.microsoft.com/office/drawing/2014/main" id="{7D2A9DF3-7124-3494-96D2-CE6D4300E393}"/>
              </a:ext>
            </a:extLst>
          </p:cNvPr>
          <p:cNvSpPr txBox="1"/>
          <p:nvPr/>
        </p:nvSpPr>
        <p:spPr>
          <a:xfrm>
            <a:off x="4853161" y="1610504"/>
            <a:ext cx="4260300" cy="3277296"/>
          </a:xfrm>
          <a:prstGeom prst="rect">
            <a:avLst/>
          </a:prstGeom>
          <a:noFill/>
          <a:ln>
            <a:noFill/>
          </a:ln>
        </p:spPr>
        <p:txBody>
          <a:bodyPr spcFirstLastPara="1" wrap="square" lIns="91425" tIns="91425" rIns="91425" bIns="91425" anchor="t" anchorCtr="0">
            <a:normAutofit fontScale="92500" lnSpcReduction="20000"/>
          </a:bodyPr>
          <a:lstStyle/>
          <a:p>
            <a:r>
              <a:rPr lang="fr-CA" sz="1800" dirty="0">
                <a:solidFill>
                  <a:srgbClr val="000000"/>
                </a:solidFill>
                <a:effectLst/>
                <a:latin typeface="Calibri" panose="020F0502020204030204" pitchFamily="34" charset="0"/>
                <a:ea typeface="Calibri" panose="020F0502020204030204" pitchFamily="34" charset="0"/>
              </a:rPr>
              <a:t>Le 31 juillet, SPC activera l’authentification </a:t>
            </a:r>
            <a:r>
              <a:rPr lang="fr-CA" sz="1800" dirty="0" err="1">
                <a:solidFill>
                  <a:srgbClr val="000000"/>
                </a:solidFill>
                <a:effectLst/>
                <a:latin typeface="Calibri" panose="020F0502020204030204" pitchFamily="34" charset="0"/>
                <a:ea typeface="Calibri" panose="020F0502020204030204" pitchFamily="34" charset="0"/>
              </a:rPr>
              <a:t>multifacteur</a:t>
            </a:r>
            <a:r>
              <a:rPr lang="fr-CA" sz="1800" dirty="0">
                <a:solidFill>
                  <a:srgbClr val="000000"/>
                </a:solidFill>
                <a:effectLst/>
                <a:latin typeface="Calibri" panose="020F0502020204030204" pitchFamily="34" charset="0"/>
                <a:ea typeface="Calibri" panose="020F0502020204030204" pitchFamily="34" charset="0"/>
              </a:rPr>
              <a:t> pour </a:t>
            </a:r>
            <a:r>
              <a:rPr lang="fr-CA" sz="1800" dirty="0" err="1">
                <a:latin typeface="Calibri" panose="020F0502020204030204" pitchFamily="34" charset="0"/>
                <a:ea typeface="Calibri" panose="020F0502020204030204" pitchFamily="34" charset="0"/>
              </a:rPr>
              <a:t>CléGC</a:t>
            </a:r>
            <a:r>
              <a:rPr lang="fr-CA" sz="1800" dirty="0">
                <a:latin typeface="Calibri" panose="020F0502020204030204" pitchFamily="34" charset="0"/>
                <a:ea typeface="Calibri" panose="020F0502020204030204" pitchFamily="34" charset="0"/>
              </a:rPr>
              <a:t>.</a:t>
            </a:r>
          </a:p>
          <a:p>
            <a:pPr marL="0" marR="0">
              <a:spcBef>
                <a:spcPts val="0"/>
              </a:spcBef>
              <a:spcAft>
                <a:spcPts val="0"/>
              </a:spcAft>
            </a:pPr>
            <a:endParaRPr lang="fr-CA" sz="1800" dirty="0">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Il s’applique pour tous les</a:t>
            </a:r>
            <a:r>
              <a:rPr lang="fr-CA" sz="1800" dirty="0">
                <a:latin typeface="Calibri" panose="020F0502020204030204" pitchFamily="34" charset="0"/>
                <a:ea typeface="Calibri" panose="020F0502020204030204" pitchFamily="34" charset="0"/>
              </a:rPr>
              <a:t> </a:t>
            </a:r>
            <a:r>
              <a:rPr lang="fr-CA" sz="1800" dirty="0">
                <a:solidFill>
                  <a:srgbClr val="000000"/>
                </a:solidFill>
                <a:effectLst/>
                <a:latin typeface="Calibri" panose="020F0502020204030204" pitchFamily="34" charset="0"/>
                <a:ea typeface="Calibri" panose="020F0502020204030204" pitchFamily="34" charset="0"/>
              </a:rPr>
              <a:t>comptes et services qui n’utilisent pas déjà une deuxième méthode d’authentification.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Les ministères peuvent choisir de ne pas participer en présentant un formulaire de retrait à SPC.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La version 1.0 ou 2.0 de l’authentification multi-facteur est déjà activée pour les comptes EDSC, du SCT, de l’ARC et de l’ASFC. </a:t>
            </a:r>
            <a:endParaRPr lang="en-US" sz="1800" dirty="0">
              <a:effectLst/>
              <a:latin typeface="Calibri" panose="020F0502020204030204" pitchFamily="34" charset="0"/>
              <a:ea typeface="Calibri" panose="020F0502020204030204" pitchFamily="34" charset="0"/>
            </a:endParaRPr>
          </a:p>
          <a:p>
            <a:pPr marL="0" marR="0" lvl="0" indent="0" algn="l" rtl="0">
              <a:lnSpc>
                <a:spcPct val="150000"/>
              </a:lnSpc>
              <a:spcBef>
                <a:spcPts val="0"/>
              </a:spcBef>
              <a:spcAft>
                <a:spcPts val="0"/>
              </a:spcAft>
              <a:buClr>
                <a:schemeClr val="dk1"/>
              </a:buClr>
              <a:buSzPct val="76543"/>
              <a:buFont typeface="Arial"/>
              <a:buNone/>
            </a:pPr>
            <a:endParaRPr sz="3129"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F9DA9E-0FCD-BBA2-6A8B-2154C057B6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a:t>
            </a:fld>
            <a:endParaRPr lang="en-CA"/>
          </a:p>
        </p:txBody>
      </p:sp>
      <p:pic>
        <p:nvPicPr>
          <p:cNvPr id="6" name="Picture 5" descr="Screenshot of three authentication options - smartphone or tablet, desktop device, email address. ">
            <a:extLst>
              <a:ext uri="{FF2B5EF4-FFF2-40B4-BE49-F238E27FC236}">
                <a16:creationId xmlns:a16="http://schemas.microsoft.com/office/drawing/2014/main" id="{16BD1C1D-A9CE-F3C9-49CF-F793C919172D}"/>
              </a:ext>
            </a:extLst>
          </p:cNvPr>
          <p:cNvPicPr>
            <a:picLocks noChangeAspect="1"/>
          </p:cNvPicPr>
          <p:nvPr/>
        </p:nvPicPr>
        <p:blipFill rotWithShape="1">
          <a:blip r:embed="rId3"/>
          <a:srcRect b="13656"/>
          <a:stretch/>
        </p:blipFill>
        <p:spPr>
          <a:xfrm>
            <a:off x="1" y="64986"/>
            <a:ext cx="5782826" cy="2441361"/>
          </a:xfrm>
          <a:prstGeom prst="rect">
            <a:avLst/>
          </a:prstGeom>
        </p:spPr>
      </p:pic>
      <p:pic>
        <p:nvPicPr>
          <p:cNvPr id="8" name="Picture 7" descr="Capture d'écran de trois méthode d'authentification à deux facteurs. Téléphone intelligent ou tablette, appareil de bureau, adresse de courriel.">
            <a:extLst>
              <a:ext uri="{FF2B5EF4-FFF2-40B4-BE49-F238E27FC236}">
                <a16:creationId xmlns:a16="http://schemas.microsoft.com/office/drawing/2014/main" id="{011F16F5-4130-1E0F-2D8F-CE18DC132396}"/>
              </a:ext>
            </a:extLst>
          </p:cNvPr>
          <p:cNvPicPr>
            <a:picLocks noChangeAspect="1"/>
          </p:cNvPicPr>
          <p:nvPr/>
        </p:nvPicPr>
        <p:blipFill rotWithShape="1">
          <a:blip r:embed="rId4"/>
          <a:srcRect b="10243"/>
          <a:stretch/>
        </p:blipFill>
        <p:spPr>
          <a:xfrm>
            <a:off x="3160206" y="2480823"/>
            <a:ext cx="5983793" cy="2662677"/>
          </a:xfrm>
          <a:prstGeom prst="rect">
            <a:avLst/>
          </a:prstGeom>
        </p:spPr>
      </p:pic>
    </p:spTree>
    <p:extLst>
      <p:ext uri="{BB962C8B-B14F-4D97-AF65-F5344CB8AC3E}">
        <p14:creationId xmlns:p14="http://schemas.microsoft.com/office/powerpoint/2010/main" val="84428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f97a3368a4_0_359"/>
          <p:cNvSpPr/>
          <p:nvPr/>
        </p:nvSpPr>
        <p:spPr>
          <a:xfrm>
            <a:off x="-43101" y="-12575"/>
            <a:ext cx="4579932" cy="5156100"/>
          </a:xfrm>
          <a:prstGeom prst="rect">
            <a:avLst/>
          </a:prstGeom>
          <a:solidFill>
            <a:srgbClr val="374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f97a3368a4_0_359"/>
          <p:cNvSpPr txBox="1"/>
          <p:nvPr/>
        </p:nvSpPr>
        <p:spPr>
          <a:xfrm>
            <a:off x="3117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3400" b="1" i="0" u="none" strike="noStrike" cap="none" dirty="0">
                <a:solidFill>
                  <a:schemeClr val="lt1"/>
                </a:solidFill>
                <a:latin typeface="Lato"/>
                <a:ea typeface="Lato"/>
                <a:cs typeface="Lato"/>
                <a:sym typeface="Lato"/>
              </a:rPr>
              <a:t>Helping users</a:t>
            </a:r>
            <a:endParaRPr sz="3400" b="1" i="0" u="none" strike="noStrike" cap="none" dirty="0">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55" name="Google Shape;455;gf97a3368a4_0_359"/>
          <p:cNvSpPr txBox="1"/>
          <p:nvPr/>
        </p:nvSpPr>
        <p:spPr>
          <a:xfrm>
            <a:off x="264919" y="1349159"/>
            <a:ext cx="4159817" cy="3231624"/>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User instructions are built into the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multi-factor process.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Will add high-level information about what MFA is to the shared </a:t>
            </a:r>
            <a:r>
              <a:rPr lang="en-US" sz="1800" dirty="0" err="1">
                <a:solidFill>
                  <a:schemeClr val="bg1"/>
                </a:solidFill>
                <a:effectLst/>
                <a:latin typeface="Calibri" panose="020F0502020204030204" pitchFamily="34" charset="0"/>
                <a:ea typeface="Calibri" panose="020F0502020204030204" pitchFamily="34" charset="0"/>
              </a:rPr>
              <a:t>GCKey</a:t>
            </a:r>
            <a:r>
              <a:rPr lang="en-US" sz="1800" dirty="0">
                <a:solidFill>
                  <a:schemeClr val="bg1"/>
                </a:solidFill>
                <a:effectLst/>
                <a:latin typeface="Calibri" panose="020F0502020204030204" pitchFamily="34" charset="0"/>
                <a:ea typeface="Calibri" panose="020F0502020204030204" pitchFamily="34" charset="0"/>
              </a:rPr>
              <a:t> help page.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Will monitor feedback. If there seems to be user confusion we may add an additional help page that explains the process.</a:t>
            </a:r>
          </a:p>
        </p:txBody>
      </p:sp>
      <p:sp>
        <p:nvSpPr>
          <p:cNvPr id="456" name="Google Shape;456;gf97a3368a4_0_359"/>
          <p:cNvSpPr/>
          <p:nvPr/>
        </p:nvSpPr>
        <p:spPr>
          <a:xfrm>
            <a:off x="384876" y="10762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f97a3368a4_0_3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4</a:t>
            </a:fld>
            <a:endParaRPr/>
          </a:p>
        </p:txBody>
      </p:sp>
      <p:sp>
        <p:nvSpPr>
          <p:cNvPr id="2" name="Google Shape;454;gf97a3368a4_0_359">
            <a:extLst>
              <a:ext uri="{FF2B5EF4-FFF2-40B4-BE49-F238E27FC236}">
                <a16:creationId xmlns:a16="http://schemas.microsoft.com/office/drawing/2014/main" id="{16EC37F1-BB17-5076-76A0-C1AD624F9A7F}"/>
              </a:ext>
            </a:extLst>
          </p:cNvPr>
          <p:cNvSpPr txBox="1"/>
          <p:nvPr/>
        </p:nvSpPr>
        <p:spPr>
          <a:xfrm>
            <a:off x="4858656" y="402575"/>
            <a:ext cx="4162502"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fr-CA" sz="3400" b="1" dirty="0">
                <a:solidFill>
                  <a:srgbClr val="000000"/>
                </a:solidFill>
                <a:effectLst/>
                <a:latin typeface="Calibri" panose="020F0502020204030204" pitchFamily="34" charset="0"/>
                <a:ea typeface="Calibri" panose="020F0502020204030204" pitchFamily="34" charset="0"/>
              </a:rPr>
              <a:t>Aider les utilisateurs </a:t>
            </a:r>
            <a:endParaRPr sz="3400" b="1" i="0" u="none" strike="noStrike" cap="none" dirty="0">
              <a:solidFill>
                <a:srgbClr val="FFFFFF"/>
              </a:solidFill>
              <a:latin typeface="Lato"/>
              <a:ea typeface="Lato"/>
              <a:cs typeface="Lato"/>
              <a:sym typeface="Lato"/>
            </a:endParaRPr>
          </a:p>
        </p:txBody>
      </p:sp>
      <p:sp>
        <p:nvSpPr>
          <p:cNvPr id="3" name="Google Shape;456;gf97a3368a4_0_359">
            <a:extLst>
              <a:ext uri="{FF2B5EF4-FFF2-40B4-BE49-F238E27FC236}">
                <a16:creationId xmlns:a16="http://schemas.microsoft.com/office/drawing/2014/main" id="{5000FB6A-C012-0A57-A4B2-02BB7B1DE9C9}"/>
              </a:ext>
            </a:extLst>
          </p:cNvPr>
          <p:cNvSpPr/>
          <p:nvPr/>
        </p:nvSpPr>
        <p:spPr>
          <a:xfrm>
            <a:off x="4949358" y="9913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455;gf97a3368a4_0_359">
            <a:extLst>
              <a:ext uri="{FF2B5EF4-FFF2-40B4-BE49-F238E27FC236}">
                <a16:creationId xmlns:a16="http://schemas.microsoft.com/office/drawing/2014/main" id="{CDC4597A-5367-B423-B791-BA3BCBF77678}"/>
              </a:ext>
            </a:extLst>
          </p:cNvPr>
          <p:cNvSpPr txBox="1"/>
          <p:nvPr/>
        </p:nvSpPr>
        <p:spPr>
          <a:xfrm>
            <a:off x="4844851" y="1271196"/>
            <a:ext cx="4159817" cy="3785621"/>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Les instructions destinées aux utilisateurs sont intégrées au processus d’authentification </a:t>
            </a:r>
            <a:r>
              <a:rPr lang="fr-CA" sz="1800" dirty="0" err="1">
                <a:solidFill>
                  <a:srgbClr val="000000"/>
                </a:solidFill>
                <a:effectLst/>
                <a:latin typeface="Calibri" panose="020F0502020204030204" pitchFamily="34" charset="0"/>
                <a:ea typeface="Calibri" panose="020F0502020204030204" pitchFamily="34" charset="0"/>
              </a:rPr>
              <a:t>multifacteur</a:t>
            </a: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Nous ajouterons de l’information de haut niveau à propos de l’authentification </a:t>
            </a:r>
            <a:r>
              <a:rPr lang="fr-CA" sz="1800" dirty="0" err="1">
                <a:solidFill>
                  <a:srgbClr val="000000"/>
                </a:solidFill>
                <a:effectLst/>
                <a:latin typeface="Calibri" panose="020F0502020204030204" pitchFamily="34" charset="0"/>
                <a:ea typeface="Calibri" panose="020F0502020204030204" pitchFamily="34" charset="0"/>
              </a:rPr>
              <a:t>multifacteur</a:t>
            </a:r>
            <a:r>
              <a:rPr lang="fr-CA" sz="1800" dirty="0">
                <a:solidFill>
                  <a:srgbClr val="000000"/>
                </a:solidFill>
                <a:effectLst/>
                <a:latin typeface="Calibri" panose="020F0502020204030204" pitchFamily="34" charset="0"/>
                <a:ea typeface="Calibri" panose="020F0502020204030204" pitchFamily="34" charset="0"/>
              </a:rPr>
              <a:t> sur la page d’aide partagée de </a:t>
            </a:r>
            <a:r>
              <a:rPr lang="fr-CA" sz="1800" dirty="0" err="1">
                <a:solidFill>
                  <a:srgbClr val="000000"/>
                </a:solidFill>
                <a:effectLst/>
                <a:latin typeface="Calibri" panose="020F0502020204030204" pitchFamily="34" charset="0"/>
                <a:ea typeface="Calibri" panose="020F0502020204030204" pitchFamily="34" charset="0"/>
              </a:rPr>
              <a:t>CléGC</a:t>
            </a: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Nous surveillerons la rétroaction, et si les utilisateurs semblent confus, nous pourrions ajouter une page d’aide supplémentaire expliquant le processus.</a:t>
            </a:r>
            <a:endParaRPr lang="en-US"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9B205-3D99-5033-6F35-59560192F6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5</a:t>
            </a:fld>
            <a:endParaRPr lang="en-CA"/>
          </a:p>
        </p:txBody>
      </p:sp>
      <p:pic>
        <p:nvPicPr>
          <p:cNvPr id="6" name="Picture 5" descr="Screenshot of instructions for users that are built into the multi-factor process. &#10;">
            <a:extLst>
              <a:ext uri="{FF2B5EF4-FFF2-40B4-BE49-F238E27FC236}">
                <a16:creationId xmlns:a16="http://schemas.microsoft.com/office/drawing/2014/main" id="{E53A7B88-A81A-E4D9-B6F5-C10C79DA9FF6}"/>
              </a:ext>
            </a:extLst>
          </p:cNvPr>
          <p:cNvPicPr>
            <a:picLocks noChangeAspect="1"/>
          </p:cNvPicPr>
          <p:nvPr/>
        </p:nvPicPr>
        <p:blipFill>
          <a:blip r:embed="rId3"/>
          <a:stretch>
            <a:fillRect/>
          </a:stretch>
        </p:blipFill>
        <p:spPr>
          <a:xfrm>
            <a:off x="35169" y="0"/>
            <a:ext cx="6049108" cy="2509791"/>
          </a:xfrm>
          <a:prstGeom prst="rect">
            <a:avLst/>
          </a:prstGeom>
        </p:spPr>
      </p:pic>
      <p:pic>
        <p:nvPicPr>
          <p:cNvPr id="8" name="Picture 7" descr="Capture d'écran des instructions destinées aux utilisateurs sont intégrées au processus d’authentification multifacteur. &#10;">
            <a:extLst>
              <a:ext uri="{FF2B5EF4-FFF2-40B4-BE49-F238E27FC236}">
                <a16:creationId xmlns:a16="http://schemas.microsoft.com/office/drawing/2014/main" id="{013EF9FE-830A-087E-EC16-BDDA864B2A74}"/>
              </a:ext>
            </a:extLst>
          </p:cNvPr>
          <p:cNvPicPr>
            <a:picLocks noChangeAspect="1"/>
          </p:cNvPicPr>
          <p:nvPr/>
        </p:nvPicPr>
        <p:blipFill>
          <a:blip r:embed="rId4"/>
          <a:stretch>
            <a:fillRect/>
          </a:stretch>
        </p:blipFill>
        <p:spPr>
          <a:xfrm>
            <a:off x="2914022" y="2399055"/>
            <a:ext cx="6229978" cy="2759517"/>
          </a:xfrm>
          <a:prstGeom prst="rect">
            <a:avLst/>
          </a:prstGeom>
        </p:spPr>
      </p:pic>
    </p:spTree>
    <p:extLst>
      <p:ext uri="{BB962C8B-B14F-4D97-AF65-F5344CB8AC3E}">
        <p14:creationId xmlns:p14="http://schemas.microsoft.com/office/powerpoint/2010/main" val="237453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f97a3368a4_0_371"/>
          <p:cNvSpPr/>
          <p:nvPr/>
        </p:nvSpPr>
        <p:spPr>
          <a:xfrm>
            <a:off x="-43102" y="-12575"/>
            <a:ext cx="4509593" cy="5156100"/>
          </a:xfrm>
          <a:prstGeom prst="rect">
            <a:avLst/>
          </a:prstGeom>
          <a:solidFill>
            <a:srgbClr val="3095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f97a3368a4_0_371"/>
          <p:cNvSpPr txBox="1"/>
          <p:nvPr/>
        </p:nvSpPr>
        <p:spPr>
          <a:xfrm>
            <a:off x="311699" y="389761"/>
            <a:ext cx="3866657"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3400" b="1" i="0" u="none" strike="noStrike" cap="none" dirty="0">
                <a:solidFill>
                  <a:schemeClr val="lt1"/>
                </a:solidFill>
                <a:latin typeface="Lato"/>
                <a:ea typeface="Lato"/>
                <a:cs typeface="Lato"/>
                <a:sym typeface="Lato"/>
              </a:rPr>
              <a:t>What you can do</a:t>
            </a:r>
            <a:endParaRPr sz="3400" b="1" i="0" u="none" strike="noStrike" cap="none" dirty="0">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66" name="Google Shape;466;gf97a3368a4_0_371"/>
          <p:cNvSpPr txBox="1"/>
          <p:nvPr/>
        </p:nvSpPr>
        <p:spPr>
          <a:xfrm>
            <a:off x="311699" y="1320457"/>
            <a:ext cx="3672471" cy="2954625"/>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Add an alert to your online accounts and services.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Link from your content to the central </a:t>
            </a:r>
            <a:r>
              <a:rPr lang="en-US" sz="1800" dirty="0" err="1">
                <a:solidFill>
                  <a:schemeClr val="bg1"/>
                </a:solidFill>
                <a:effectLst/>
                <a:latin typeface="Calibri" panose="020F0502020204030204" pitchFamily="34" charset="0"/>
                <a:ea typeface="Calibri" panose="020F0502020204030204" pitchFamily="34" charset="0"/>
              </a:rPr>
              <a:t>GCKey</a:t>
            </a:r>
            <a:r>
              <a:rPr lang="en-US" sz="1800" dirty="0">
                <a:solidFill>
                  <a:schemeClr val="bg1"/>
                </a:solidFill>
                <a:effectLst/>
                <a:latin typeface="Calibri" panose="020F0502020204030204" pitchFamily="34" charset="0"/>
                <a:ea typeface="Calibri" panose="020F0502020204030204" pitchFamily="34" charset="0"/>
              </a:rPr>
              <a:t> help page: </a:t>
            </a:r>
          </a:p>
          <a:p>
            <a:pPr marL="0" marR="0">
              <a:spcBef>
                <a:spcPts val="0"/>
              </a:spcBef>
              <a:spcAft>
                <a:spcPts val="0"/>
              </a:spcAft>
            </a:pPr>
            <a:r>
              <a:rPr lang="en-US" sz="1800" u="sng" dirty="0" err="1">
                <a:solidFill>
                  <a:schemeClr val="tx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GCKey</a:t>
            </a:r>
            <a:r>
              <a:rPr lang="en-US" sz="1800" u="sng" dirty="0">
                <a:solidFill>
                  <a:schemeClr val="tx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 help - Canada.ca</a:t>
            </a:r>
            <a:endParaRPr lang="en-US" sz="1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Share call </a:t>
            </a:r>
            <a:r>
              <a:rPr lang="en-US" sz="1800" dirty="0" err="1">
                <a:solidFill>
                  <a:schemeClr val="bg1"/>
                </a:solidFill>
                <a:effectLst/>
                <a:latin typeface="Calibri" panose="020F0502020204030204" pitchFamily="34" charset="0"/>
                <a:ea typeface="Calibri" panose="020F0502020204030204" pitchFamily="34" charset="0"/>
              </a:rPr>
              <a:t>centre</a:t>
            </a:r>
            <a:r>
              <a:rPr lang="en-US" sz="1800" dirty="0">
                <a:solidFill>
                  <a:schemeClr val="bg1"/>
                </a:solidFill>
                <a:effectLst/>
                <a:latin typeface="Calibri" panose="020F0502020204030204" pitchFamily="34" charset="0"/>
                <a:ea typeface="Calibri" panose="020F0502020204030204" pitchFamily="34" charset="0"/>
              </a:rPr>
              <a:t> feedback with us so we can refine instructions/ suggest improvements to SSC. </a:t>
            </a:r>
          </a:p>
        </p:txBody>
      </p:sp>
      <p:sp>
        <p:nvSpPr>
          <p:cNvPr id="467" name="Google Shape;467;gf97a3368a4_0_371"/>
          <p:cNvSpPr/>
          <p:nvPr/>
        </p:nvSpPr>
        <p:spPr>
          <a:xfrm>
            <a:off x="401278" y="106341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9" name="Google Shape;469;gf97a3368a4_0_3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6</a:t>
            </a:fld>
            <a:endParaRPr/>
          </a:p>
        </p:txBody>
      </p:sp>
      <p:sp>
        <p:nvSpPr>
          <p:cNvPr id="2" name="Google Shape;465;gf97a3368a4_0_371">
            <a:extLst>
              <a:ext uri="{FF2B5EF4-FFF2-40B4-BE49-F238E27FC236}">
                <a16:creationId xmlns:a16="http://schemas.microsoft.com/office/drawing/2014/main" id="{A76EFDAF-1A8E-D2DB-D1DF-3294C9B54D48}"/>
              </a:ext>
            </a:extLst>
          </p:cNvPr>
          <p:cNvSpPr txBox="1"/>
          <p:nvPr/>
        </p:nvSpPr>
        <p:spPr>
          <a:xfrm>
            <a:off x="4677511" y="347311"/>
            <a:ext cx="4310672" cy="1432200"/>
          </a:xfrm>
          <a:prstGeom prst="rect">
            <a:avLst/>
          </a:prstGeom>
          <a:noFill/>
          <a:ln>
            <a:noFill/>
          </a:ln>
        </p:spPr>
        <p:txBody>
          <a:bodyPr spcFirstLastPara="1" wrap="square" lIns="91425" tIns="91425" rIns="91425" bIns="91425" anchor="t" anchorCtr="0">
            <a:normAutofit/>
          </a:bodyPr>
          <a:lstStyle/>
          <a:p>
            <a:pPr marL="0" marR="0">
              <a:spcBef>
                <a:spcPts val="0"/>
              </a:spcBef>
              <a:spcAft>
                <a:spcPts val="0"/>
              </a:spcAft>
            </a:pPr>
            <a:r>
              <a:rPr lang="fr-CA" sz="3000" b="1" dirty="0">
                <a:solidFill>
                  <a:srgbClr val="000000"/>
                </a:solidFill>
                <a:effectLst/>
                <a:latin typeface="Calibri" panose="020F0502020204030204" pitchFamily="34" charset="0"/>
                <a:ea typeface="Calibri" panose="020F0502020204030204" pitchFamily="34" charset="0"/>
              </a:rPr>
              <a:t>Ce que vous pouvez faire </a:t>
            </a:r>
            <a:endParaRPr lang="en-US" sz="30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 name="Google Shape;467;gf97a3368a4_0_371">
            <a:extLst>
              <a:ext uri="{FF2B5EF4-FFF2-40B4-BE49-F238E27FC236}">
                <a16:creationId xmlns:a16="http://schemas.microsoft.com/office/drawing/2014/main" id="{2298809E-1237-104B-45BA-B13B37CEC045}"/>
              </a:ext>
            </a:extLst>
          </p:cNvPr>
          <p:cNvSpPr/>
          <p:nvPr/>
        </p:nvSpPr>
        <p:spPr>
          <a:xfrm>
            <a:off x="4764839" y="92039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466;gf97a3368a4_0_371">
            <a:extLst>
              <a:ext uri="{FF2B5EF4-FFF2-40B4-BE49-F238E27FC236}">
                <a16:creationId xmlns:a16="http://schemas.microsoft.com/office/drawing/2014/main" id="{EB6D4780-8061-D46F-D48C-1E7A03EBB499}"/>
              </a:ext>
            </a:extLst>
          </p:cNvPr>
          <p:cNvSpPr txBox="1"/>
          <p:nvPr/>
        </p:nvSpPr>
        <p:spPr>
          <a:xfrm>
            <a:off x="4677511" y="1282958"/>
            <a:ext cx="3672471" cy="3508623"/>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Vous pouvez ajouter une alerte à vos comptes et services en ligne.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Lien vers la page d’aide centrale de </a:t>
            </a:r>
            <a:r>
              <a:rPr lang="fr-CA" sz="1800" dirty="0" err="1">
                <a:solidFill>
                  <a:srgbClr val="000000"/>
                </a:solidFill>
                <a:effectLst/>
                <a:latin typeface="Calibri" panose="020F0502020204030204" pitchFamily="34" charset="0"/>
                <a:ea typeface="Calibri" panose="020F0502020204030204" pitchFamily="34" charset="0"/>
              </a:rPr>
              <a:t>CléGC</a:t>
            </a:r>
            <a:r>
              <a:rPr lang="fr-CA" sz="1800" dirty="0">
                <a:solidFill>
                  <a:srgbClr val="000000"/>
                </a:solidFill>
                <a:effectLst/>
                <a:latin typeface="Calibri" panose="020F0502020204030204" pitchFamily="34" charset="0"/>
                <a:ea typeface="Calibri" panose="020F0502020204030204" pitchFamily="34" charset="0"/>
              </a:rPr>
              <a:t> à partir de votre contenu : </a:t>
            </a:r>
            <a:r>
              <a:rPr lang="fr-CA" sz="1800" u="sng" dirty="0">
                <a:solidFill>
                  <a:srgbClr val="0000FF"/>
                </a:solidFill>
                <a:effectLst/>
                <a:latin typeface="Calibri" panose="020F0502020204030204" pitchFamily="34" charset="0"/>
                <a:ea typeface="Calibri" panose="020F0502020204030204" pitchFamily="34" charset="0"/>
                <a:hlinkClick r:id="rId4"/>
              </a:rPr>
              <a:t>Aide ayant trait à </a:t>
            </a:r>
            <a:r>
              <a:rPr lang="fr-CA" sz="1800" u="sng" dirty="0" err="1">
                <a:solidFill>
                  <a:srgbClr val="0000FF"/>
                </a:solidFill>
                <a:effectLst/>
                <a:latin typeface="Calibri" panose="020F0502020204030204" pitchFamily="34" charset="0"/>
                <a:ea typeface="Calibri" panose="020F0502020204030204" pitchFamily="34" charset="0"/>
                <a:hlinkClick r:id="rId4"/>
              </a:rPr>
              <a:t>CléGC</a:t>
            </a:r>
            <a:r>
              <a:rPr lang="fr-CA" sz="1800" u="sng" dirty="0">
                <a:solidFill>
                  <a:srgbClr val="0000FF"/>
                </a:solidFill>
                <a:effectLst/>
                <a:latin typeface="Calibri" panose="020F0502020204030204" pitchFamily="34" charset="0"/>
                <a:ea typeface="Calibri" panose="020F0502020204030204" pitchFamily="34" charset="0"/>
                <a:hlinkClick r:id="rId4"/>
              </a:rPr>
              <a:t> – Canada.ca</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Veuillez nous transmettre les commentaires reçus par votre centre d’appels afin que nous puissions préciser les instructions ou suggérer des améliorations à SPC. </a:t>
            </a:r>
            <a:endParaRPr lang="en-US"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53B56A-1BDD-B133-C9D5-6DA1613896AC}"/>
              </a:ext>
            </a:extLst>
          </p:cNvPr>
          <p:cNvSpPr>
            <a:spLocks noGrp="1"/>
          </p:cNvSpPr>
          <p:nvPr>
            <p:ph type="body" idx="1"/>
          </p:nvPr>
        </p:nvSpPr>
        <p:spPr>
          <a:xfrm>
            <a:off x="351893" y="378752"/>
            <a:ext cx="8120565" cy="3416400"/>
          </a:xfrm>
        </p:spPr>
        <p:txBody>
          <a:bodyPr/>
          <a:lstStyle/>
          <a:p>
            <a:pPr marL="114300" indent="0">
              <a:buNone/>
            </a:pPr>
            <a:r>
              <a:rPr lang="en-US" sz="1800" b="1" dirty="0">
                <a:solidFill>
                  <a:srgbClr val="1D1C1D"/>
                </a:solidFill>
                <a:effectLst/>
                <a:latin typeface="Arial" panose="020B0604020202020204" pitchFamily="34" charset="0"/>
                <a:ea typeface="Calibri" panose="020F0502020204030204" pitchFamily="34" charset="0"/>
              </a:rPr>
              <a:t>New two-factor authentication for </a:t>
            </a:r>
            <a:r>
              <a:rPr lang="en-US" sz="1800" b="1" dirty="0" err="1">
                <a:solidFill>
                  <a:srgbClr val="1D1C1D"/>
                </a:solidFill>
                <a:effectLst/>
                <a:latin typeface="Arial" panose="020B0604020202020204" pitchFamily="34" charset="0"/>
                <a:ea typeface="Calibri" panose="020F0502020204030204" pitchFamily="34" charset="0"/>
              </a:rPr>
              <a:t>GCKey</a:t>
            </a:r>
            <a:r>
              <a:rPr lang="en-US" sz="1800" b="1" dirty="0">
                <a:solidFill>
                  <a:srgbClr val="1D1C1D"/>
                </a:solidFill>
                <a:effectLst/>
                <a:latin typeface="Arial" panose="020B0604020202020204" pitchFamily="34" charset="0"/>
                <a:ea typeface="Calibri" panose="020F0502020204030204" pitchFamily="34" charset="0"/>
              </a:rPr>
              <a:t> users</a:t>
            </a:r>
            <a:br>
              <a:rPr lang="en-US" sz="1800" dirty="0">
                <a:solidFill>
                  <a:srgbClr val="1D1C1D"/>
                </a:solidFill>
                <a:effectLst/>
                <a:latin typeface="Arial" panose="020B0604020202020204" pitchFamily="34" charset="0"/>
                <a:ea typeface="Calibri" panose="020F0502020204030204" pitchFamily="34" charset="0"/>
              </a:rPr>
            </a:br>
            <a:r>
              <a:rPr lang="en-US" sz="1800" dirty="0">
                <a:solidFill>
                  <a:srgbClr val="1D1C1D"/>
                </a:solidFill>
                <a:effectLst/>
                <a:latin typeface="Arial" panose="020B0604020202020204" pitchFamily="34" charset="0"/>
                <a:ea typeface="Calibri" panose="020F0502020204030204" pitchFamily="34" charset="0"/>
              </a:rPr>
              <a:t>If you use </a:t>
            </a:r>
            <a:r>
              <a:rPr lang="en-US" sz="1800" dirty="0" err="1">
                <a:solidFill>
                  <a:srgbClr val="1D1C1D"/>
                </a:solidFill>
                <a:effectLst/>
                <a:latin typeface="Arial" panose="020B0604020202020204" pitchFamily="34" charset="0"/>
                <a:ea typeface="Calibri" panose="020F0502020204030204" pitchFamily="34" charset="0"/>
              </a:rPr>
              <a:t>GCKey</a:t>
            </a:r>
            <a:r>
              <a:rPr lang="en-US" sz="1800" dirty="0">
                <a:solidFill>
                  <a:srgbClr val="1D1C1D"/>
                </a:solidFill>
                <a:effectLst/>
                <a:latin typeface="Arial" panose="020B0604020202020204" pitchFamily="34" charset="0"/>
                <a:ea typeface="Calibri" panose="020F0502020204030204" pitchFamily="34" charset="0"/>
              </a:rPr>
              <a:t> to sign in to an account or service, you'll be asked to set up a second way to verify your account. Once set up, you'll enter an additional code to make sure it’s really you signing in.</a:t>
            </a:r>
            <a:endParaRPr lang="en-US" sz="1800" dirty="0">
              <a:effectLst/>
              <a:latin typeface="Calibri" panose="020F0502020204030204" pitchFamily="34" charset="0"/>
              <a:ea typeface="Calibri" panose="020F0502020204030204" pitchFamily="34" charset="0"/>
            </a:endParaRPr>
          </a:p>
          <a:p>
            <a:pPr marL="114300" indent="0">
              <a:buNone/>
            </a:pPr>
            <a:endParaRPr lang="en-US" dirty="0"/>
          </a:p>
        </p:txBody>
      </p:sp>
      <p:sp>
        <p:nvSpPr>
          <p:cNvPr id="4" name="Slide Number Placeholder 3">
            <a:extLst>
              <a:ext uri="{FF2B5EF4-FFF2-40B4-BE49-F238E27FC236}">
                <a16:creationId xmlns:a16="http://schemas.microsoft.com/office/drawing/2014/main" id="{42A85B83-59F5-FDBE-C4F4-321836FE05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7</a:t>
            </a:fld>
            <a:endParaRPr lang="en-CA"/>
          </a:p>
        </p:txBody>
      </p:sp>
      <p:pic>
        <p:nvPicPr>
          <p:cNvPr id="6" name="Picture 5">
            <a:extLst>
              <a:ext uri="{FF2B5EF4-FFF2-40B4-BE49-F238E27FC236}">
                <a16:creationId xmlns:a16="http://schemas.microsoft.com/office/drawing/2014/main" id="{E14D3255-1884-79B9-EB9E-603ACBB85E4A}"/>
              </a:ext>
              <a:ext uri="{C183D7F6-B498-43B3-948B-1728B52AA6E4}">
                <adec:decorative xmlns:adec="http://schemas.microsoft.com/office/drawing/2017/decorative" val="1"/>
              </a:ext>
            </a:extLst>
          </p:cNvPr>
          <p:cNvPicPr>
            <a:picLocks noChangeAspect="1"/>
          </p:cNvPicPr>
          <p:nvPr/>
        </p:nvPicPr>
        <p:blipFill rotWithShape="1">
          <a:blip r:embed="rId3"/>
          <a:srcRect b="-40758"/>
          <a:stretch/>
        </p:blipFill>
        <p:spPr>
          <a:xfrm>
            <a:off x="57974" y="94098"/>
            <a:ext cx="457200" cy="2533650"/>
          </a:xfrm>
          <a:prstGeom prst="rect">
            <a:avLst/>
          </a:prstGeom>
        </p:spPr>
      </p:pic>
      <p:sp>
        <p:nvSpPr>
          <p:cNvPr id="7" name="TextBox 6">
            <a:extLst>
              <a:ext uri="{FF2B5EF4-FFF2-40B4-BE49-F238E27FC236}">
                <a16:creationId xmlns:a16="http://schemas.microsoft.com/office/drawing/2014/main" id="{D73317F0-1FBC-8090-D1D9-6C2EE0D579B4}"/>
              </a:ext>
            </a:extLst>
          </p:cNvPr>
          <p:cNvSpPr txBox="1"/>
          <p:nvPr/>
        </p:nvSpPr>
        <p:spPr>
          <a:xfrm>
            <a:off x="455150" y="2534077"/>
            <a:ext cx="7909765" cy="1969770"/>
          </a:xfrm>
          <a:prstGeom prst="rect">
            <a:avLst/>
          </a:prstGeom>
          <a:noFill/>
        </p:spPr>
        <p:txBody>
          <a:bodyPr wrap="square" rtlCol="0">
            <a:spAutoFit/>
          </a:bodyPr>
          <a:lstStyle/>
          <a:p>
            <a:r>
              <a:rPr lang="fr-FR" sz="1800" b="1" dirty="0">
                <a:solidFill>
                  <a:srgbClr val="1D1C1D"/>
                </a:solidFill>
                <a:latin typeface="Arial" panose="020B0604020202020204" pitchFamily="34" charset="0"/>
              </a:rPr>
              <a:t>Nouvelle authentification à deux facteurs pour les utilisateurs de </a:t>
            </a:r>
            <a:r>
              <a:rPr lang="fr-FR" sz="1800" b="1" dirty="0" err="1">
                <a:solidFill>
                  <a:srgbClr val="1D1C1D"/>
                </a:solidFill>
                <a:latin typeface="Arial" panose="020B0604020202020204" pitchFamily="34" charset="0"/>
              </a:rPr>
              <a:t>CléGC</a:t>
            </a:r>
            <a:endParaRPr lang="fr-FR" sz="1800" b="1" dirty="0">
              <a:solidFill>
                <a:srgbClr val="1D1C1D"/>
              </a:solidFill>
              <a:latin typeface="Arial" panose="020B0604020202020204" pitchFamily="34" charset="0"/>
            </a:endParaRPr>
          </a:p>
          <a:p>
            <a:r>
              <a:rPr lang="fr-FR" sz="1800" dirty="0">
                <a:solidFill>
                  <a:srgbClr val="1D1C1D"/>
                </a:solidFill>
                <a:latin typeface="Arial" panose="020B0604020202020204" pitchFamily="34" charset="0"/>
              </a:rPr>
              <a:t>Si vous utilisez </a:t>
            </a:r>
            <a:r>
              <a:rPr lang="fr-FR" sz="1800" dirty="0" err="1">
                <a:solidFill>
                  <a:srgbClr val="1D1C1D"/>
                </a:solidFill>
                <a:latin typeface="Arial" panose="020B0604020202020204" pitchFamily="34" charset="0"/>
              </a:rPr>
              <a:t>CléGC</a:t>
            </a:r>
            <a:r>
              <a:rPr lang="fr-FR" sz="1800" dirty="0">
                <a:solidFill>
                  <a:srgbClr val="1D1C1D"/>
                </a:solidFill>
                <a:latin typeface="Arial" panose="020B0604020202020204" pitchFamily="34" charset="0"/>
              </a:rPr>
              <a:t> pour vous connecter à un compte ou à un service, on vous demandera de configurer une deuxième manière de vérifier votre compte. Une fois cela fait, vous saisirez un code supplémentaire pour confirmer que c’est bien vous qui tentez de vous connecter.</a:t>
            </a:r>
          </a:p>
          <a:p>
            <a:endParaRPr lang="en-US" dirty="0"/>
          </a:p>
        </p:txBody>
      </p:sp>
      <p:pic>
        <p:nvPicPr>
          <p:cNvPr id="8" name="Picture 7">
            <a:extLst>
              <a:ext uri="{FF2B5EF4-FFF2-40B4-BE49-F238E27FC236}">
                <a16:creationId xmlns:a16="http://schemas.microsoft.com/office/drawing/2014/main" id="{135E4B28-525A-1FB5-7D9D-96F8D8CCB2BE}"/>
              </a:ext>
              <a:ext uri="{C183D7F6-B498-43B3-948B-1728B52AA6E4}">
                <adec:decorative xmlns:adec="http://schemas.microsoft.com/office/drawing/2017/decorative" val="1"/>
              </a:ext>
            </a:extLst>
          </p:cNvPr>
          <p:cNvPicPr>
            <a:picLocks noChangeAspect="1"/>
          </p:cNvPicPr>
          <p:nvPr/>
        </p:nvPicPr>
        <p:blipFill rotWithShape="1">
          <a:blip r:embed="rId3"/>
          <a:srcRect b="-40758"/>
          <a:stretch/>
        </p:blipFill>
        <p:spPr>
          <a:xfrm>
            <a:off x="35546" y="2534077"/>
            <a:ext cx="457200" cy="2533650"/>
          </a:xfrm>
          <a:prstGeom prst="rect">
            <a:avLst/>
          </a:prstGeom>
        </p:spPr>
      </p:pic>
    </p:spTree>
    <p:extLst>
      <p:ext uri="{BB962C8B-B14F-4D97-AF65-F5344CB8AC3E}">
        <p14:creationId xmlns:p14="http://schemas.microsoft.com/office/powerpoint/2010/main" val="383469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g101de89b5eb_0_67"/>
          <p:cNvSpPr txBox="1">
            <a:spLocks noGrp="1"/>
          </p:cNvSpPr>
          <p:nvPr>
            <p:ph type="title"/>
          </p:nvPr>
        </p:nvSpPr>
        <p:spPr>
          <a:xfrm>
            <a:off x="180934" y="310376"/>
            <a:ext cx="9200891" cy="1446509"/>
          </a:xfrm>
          <a:prstGeom prst="rect">
            <a:avLst/>
          </a:prstGeom>
        </p:spPr>
        <p:txBody>
          <a:bodyPr spcFirstLastPara="1" wrap="square" lIns="91425" tIns="45700" rIns="91425" bIns="45700" anchor="ctr" anchorCtr="0">
            <a:spAutoFit/>
          </a:bodyPr>
          <a:lstStyle/>
          <a:p>
            <a:r>
              <a:rPr lang="en-US" sz="4400" dirty="0">
                <a:solidFill>
                  <a:schemeClr val="bg1"/>
                </a:solidFill>
                <a:latin typeface="Calibri" panose="020F0502020204030204" pitchFamily="34" charset="0"/>
              </a:rPr>
              <a:t>Questions? / </a:t>
            </a:r>
            <a:r>
              <a:rPr lang="fr-CA" sz="4400" dirty="0">
                <a:solidFill>
                  <a:schemeClr val="bg1"/>
                </a:solidFill>
                <a:latin typeface="Calibri" panose="020F0502020204030204" pitchFamily="34" charset="0"/>
              </a:rPr>
              <a:t>Des questions?</a:t>
            </a:r>
            <a:br>
              <a:rPr lang="en-US" sz="1800" dirty="0">
                <a:effectLst/>
                <a:latin typeface="Calibri" panose="020F0502020204030204" pitchFamily="34" charset="0"/>
                <a:ea typeface="Calibri" panose="020F0502020204030204" pitchFamily="34" charset="0"/>
              </a:rPr>
            </a:br>
            <a:endParaRPr lang="en-US" sz="4400" dirty="0">
              <a:solidFill>
                <a:schemeClr val="bg1"/>
              </a:solidFill>
              <a:effectLst/>
              <a:latin typeface="Calibri" panose="020F0502020204030204" pitchFamily="34" charset="0"/>
              <a:ea typeface="Calibri" panose="020F0502020204030204" pitchFamily="34" charset="0"/>
            </a:endParaRPr>
          </a:p>
        </p:txBody>
      </p:sp>
      <p:sp>
        <p:nvSpPr>
          <p:cNvPr id="1239" name="Google Shape;1239;g101de89b5eb_0_67"/>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8</a:t>
            </a:fld>
            <a:endParaRPr/>
          </a:p>
        </p:txBody>
      </p:sp>
      <p:sp>
        <p:nvSpPr>
          <p:cNvPr id="2" name="TextBox 1">
            <a:extLst>
              <a:ext uri="{FF2B5EF4-FFF2-40B4-BE49-F238E27FC236}">
                <a16:creationId xmlns:a16="http://schemas.microsoft.com/office/drawing/2014/main" id="{3F5329E8-FFAF-9D4E-7C0F-6104C360C139}"/>
              </a:ext>
            </a:extLst>
          </p:cNvPr>
          <p:cNvSpPr txBox="1"/>
          <p:nvPr/>
        </p:nvSpPr>
        <p:spPr>
          <a:xfrm>
            <a:off x="332924" y="1756885"/>
            <a:ext cx="5099539" cy="2400657"/>
          </a:xfrm>
          <a:prstGeom prst="rect">
            <a:avLst/>
          </a:prstGeom>
          <a:noFill/>
        </p:spPr>
        <p:txBody>
          <a:bodyPr wrap="square" rtlCol="0">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External Credential Management team at </a:t>
            </a: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Shared Services Canada: </a:t>
            </a:r>
          </a:p>
          <a:p>
            <a:pPr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ecm-gje@ssc-spc.gc.ca</a:t>
            </a:r>
            <a:endParaRPr lang="en-US" sz="1800" u="sng" dirty="0">
              <a:solidFill>
                <a:srgbClr val="0000FF"/>
              </a:solidFill>
              <a:effectLst/>
              <a:latin typeface="Calibri" panose="020F0502020204030204" pitchFamily="34" charset="0"/>
              <a:ea typeface="Calibri" panose="020F0502020204030204" pitchFamily="34" charset="0"/>
            </a:endParaRPr>
          </a:p>
          <a:p>
            <a:endParaRPr lang="en-US" dirty="0"/>
          </a:p>
          <a:p>
            <a:endParaRPr lang="en-US" dirty="0"/>
          </a:p>
          <a:p>
            <a:pPr marL="0" marR="0">
              <a:spcBef>
                <a:spcPts val="0"/>
              </a:spcBef>
              <a:spcAft>
                <a:spcPts val="0"/>
              </a:spcAft>
            </a:pPr>
            <a:r>
              <a:rPr lang="fr-CA" sz="1800" dirty="0">
                <a:solidFill>
                  <a:schemeClr val="bg1"/>
                </a:solidFill>
                <a:latin typeface="Calibri" panose="020F0502020204030204" pitchFamily="34" charset="0"/>
              </a:rPr>
              <a:t>Communiquez avec l’équipe des Services de gestion des justificatifs d’identité externes de SPC : </a:t>
            </a:r>
            <a:endParaRPr lang="en-US" sz="1800" dirty="0">
              <a:solidFill>
                <a:schemeClr val="bg1"/>
              </a:solidFill>
              <a:latin typeface="Calibri" panose="020F0502020204030204" pitchFamily="34" charset="0"/>
            </a:endParaRPr>
          </a:p>
          <a:p>
            <a:pPr marR="0" lvl="0">
              <a:spcBef>
                <a:spcPts val="0"/>
              </a:spcBef>
              <a:spcAft>
                <a:spcPts val="0"/>
              </a:spcAft>
              <a:buSzPts val="1350"/>
            </a:pPr>
            <a:r>
              <a:rPr lang="fr-CA" sz="1800" u="sng" dirty="0">
                <a:solidFill>
                  <a:srgbClr val="0000FF"/>
                </a:solidFill>
                <a:effectLst/>
                <a:latin typeface="Calibri" panose="020F0502020204030204" pitchFamily="34" charset="0"/>
                <a:ea typeface="Calibri" panose="020F0502020204030204" pitchFamily="34" charset="0"/>
                <a:hlinkClick r:id="rId3"/>
              </a:rPr>
              <a:t>ecm-gje@ssc-spc.gc.ca</a:t>
            </a:r>
            <a:r>
              <a:rPr lang="fr-CA"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c16f5e38334259b8a493cf&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AF3C43"/>
      </a:accent1>
      <a:accent2>
        <a:srgbClr val="38779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542</Words>
  <Application>Microsoft Office PowerPoint</Application>
  <PresentationFormat>On-screen Show (16:9)</PresentationFormat>
  <Paragraphs>67</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Lato</vt:lpstr>
      <vt:lpstr>Arial</vt:lpstr>
      <vt:lpstr>Calibri</vt:lpstr>
      <vt:lpstr>Open Sans</vt:lpstr>
      <vt:lpstr>Simple Light</vt:lpstr>
      <vt:lpstr>Office Theme</vt:lpstr>
      <vt:lpstr>Multi-factor authentication for GCKey</vt:lpstr>
      <vt:lpstr>PowerPoint Presentation</vt:lpstr>
      <vt:lpstr>PowerPoint Presentation</vt:lpstr>
      <vt:lpstr>PowerPoint Presentation</vt:lpstr>
      <vt:lpstr>PowerPoint Presentation</vt:lpstr>
      <vt:lpstr>PowerPoint Presentation</vt:lpstr>
      <vt:lpstr>PowerPoint Presentation</vt:lpstr>
      <vt:lpstr>Questions? /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Canada.ca: Strategy</dc:title>
  <dc:creator>Pink, Allen</dc:creator>
  <cp:lastModifiedBy>Donohue, Chelsey</cp:lastModifiedBy>
  <cp:revision>22</cp:revision>
  <dcterms:created xsi:type="dcterms:W3CDTF">2018-05-07T18:18:37Z</dcterms:created>
  <dcterms:modified xsi:type="dcterms:W3CDTF">2023-07-26T19:09:20Z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f579abc1-edcd-46c3-baf6-7daafcf7bf86</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MSIP_Label_dd4203d7-225b-41a9-8c54-a31e0ceca5df_Enabled">
    <vt:lpwstr>True</vt:lpwstr>
  </property>
  <property fmtid="{D5CDD505-2E9C-101B-9397-08002B2CF9AE}" pid="7" name="MSIP_Label_dd4203d7-225b-41a9-8c54-a31e0ceca5df_SiteId">
    <vt:lpwstr>6397df10-4595-4047-9c4f-03311282152b</vt:lpwstr>
  </property>
  <property fmtid="{D5CDD505-2E9C-101B-9397-08002B2CF9AE}" pid="8" name="MSIP_Label_dd4203d7-225b-41a9-8c54-a31e0ceca5df_Owner">
    <vt:lpwstr>MICCHARB@tbs-sct.gc.ca</vt:lpwstr>
  </property>
  <property fmtid="{D5CDD505-2E9C-101B-9397-08002B2CF9AE}" pid="9" name="MSIP_Label_dd4203d7-225b-41a9-8c54-a31e0ceca5df_SetDate">
    <vt:lpwstr>2020-02-10T14:40:26.7668888Z</vt:lpwstr>
  </property>
  <property fmtid="{D5CDD505-2E9C-101B-9397-08002B2CF9AE}" pid="10" name="MSIP_Label_dd4203d7-225b-41a9-8c54-a31e0ceca5df_Name">
    <vt:lpwstr>NO MARKING VISIBLE</vt:lpwstr>
  </property>
  <property fmtid="{D5CDD505-2E9C-101B-9397-08002B2CF9AE}" pid="11" name="MSIP_Label_dd4203d7-225b-41a9-8c54-a31e0ceca5df_Application">
    <vt:lpwstr>Microsoft Azure Information Protection</vt:lpwstr>
  </property>
  <property fmtid="{D5CDD505-2E9C-101B-9397-08002B2CF9AE}" pid="12" name="MSIP_Label_dd4203d7-225b-41a9-8c54-a31e0ceca5df_ActionId">
    <vt:lpwstr>6fea2bd5-cd9b-4119-8378-45a37a258975</vt:lpwstr>
  </property>
  <property fmtid="{D5CDD505-2E9C-101B-9397-08002B2CF9AE}" pid="13" name="MSIP_Label_dd4203d7-225b-41a9-8c54-a31e0ceca5df_Extended_MSFT_Method">
    <vt:lpwstr>Automatic</vt:lpwstr>
  </property>
  <property fmtid="{D5CDD505-2E9C-101B-9397-08002B2CF9AE}" pid="14" name="MSIP_Label_3515d617-256d-4284-aedb-1064be1c4b48_Enabled">
    <vt:lpwstr>true</vt:lpwstr>
  </property>
  <property fmtid="{D5CDD505-2E9C-101B-9397-08002B2CF9AE}" pid="15" name="MSIP_Label_3515d617-256d-4284-aedb-1064be1c4b48_SetDate">
    <vt:lpwstr>2021-08-27T14:23:44Z</vt:lpwstr>
  </property>
  <property fmtid="{D5CDD505-2E9C-101B-9397-08002B2CF9AE}" pid="16" name="MSIP_Label_3515d617-256d-4284-aedb-1064be1c4b48_Method">
    <vt:lpwstr>Standard</vt:lpwstr>
  </property>
  <property fmtid="{D5CDD505-2E9C-101B-9397-08002B2CF9AE}" pid="17" name="MSIP_Label_3515d617-256d-4284-aedb-1064be1c4b48_Name">
    <vt:lpwstr>3515d617-256d-4284-aedb-1064be1c4b48</vt:lpwstr>
  </property>
  <property fmtid="{D5CDD505-2E9C-101B-9397-08002B2CF9AE}" pid="18" name="MSIP_Label_3515d617-256d-4284-aedb-1064be1c4b48_SiteId">
    <vt:lpwstr>6397df10-4595-4047-9c4f-03311282152b</vt:lpwstr>
  </property>
  <property fmtid="{D5CDD505-2E9C-101B-9397-08002B2CF9AE}" pid="19" name="MSIP_Label_3515d617-256d-4284-aedb-1064be1c4b48_ActionId">
    <vt:lpwstr>6fea2bd5-cd9b-4119-8378-45a37a258975</vt:lpwstr>
  </property>
  <property fmtid="{D5CDD505-2E9C-101B-9397-08002B2CF9AE}" pid="20" name="MSIP_Label_3515d617-256d-4284-aedb-1064be1c4b48_ContentBits">
    <vt:lpwstr>0</vt:lpwstr>
  </property>
</Properties>
</file>