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8"/>
  </p:notesMasterIdLst>
  <p:handoutMasterIdLst>
    <p:handoutMasterId r:id="rId19"/>
  </p:handoutMasterIdLst>
  <p:sldIdLst>
    <p:sldId id="299" r:id="rId2"/>
    <p:sldId id="325" r:id="rId3"/>
    <p:sldId id="361" r:id="rId4"/>
    <p:sldId id="358" r:id="rId5"/>
    <p:sldId id="278" r:id="rId6"/>
    <p:sldId id="352" r:id="rId7"/>
    <p:sldId id="346" r:id="rId8"/>
    <p:sldId id="351" r:id="rId9"/>
    <p:sldId id="349" r:id="rId10"/>
    <p:sldId id="343" r:id="rId11"/>
    <p:sldId id="345" r:id="rId12"/>
    <p:sldId id="347" r:id="rId13"/>
    <p:sldId id="356" r:id="rId14"/>
    <p:sldId id="355" r:id="rId15"/>
    <p:sldId id="360" r:id="rId16"/>
    <p:sldId id="33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4630" autoAdjust="0"/>
  </p:normalViewPr>
  <p:slideViewPr>
    <p:cSldViewPr snapToObjects="1" showGuides="1">
      <p:cViewPr varScale="1">
        <p:scale>
          <a:sx n="46" d="100"/>
          <a:sy n="46" d="100"/>
        </p:scale>
        <p:origin x="48" y="636"/>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6/19/2023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s57sce71zNI" TargetMode="External"/><Relationship Id="rId7" Type="http://schemas.openxmlformats.org/officeDocument/2006/relationships/hyperlink" Target="https://www.youtube.com/watch?v=BonEFMBBUb0"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ing.com/videos/search?q=10+Minute+Timer+with+Alarm+in+the+galaxy&amp;&amp;view=detail&amp;mid=34528E97931FBA6CD32D34528E97931FBA6CD32D&amp;&amp;FORM=VRDGAR&amp;ru=%2Fvideos%2Fsearch%3Fq%3D10%2520Minute%2520Timer%2520with%2520Alarm%2520in%2520the%2520galaxy%26qs%3Dn%26form%3DQBVR%26%3D%2525eManage%2520Your%2520Search%2520History%2525E%26sp%3D-1%26lq%3D0%26pq%3D10%2520minute%2520timer%2520with%2520alarm%2520in%2520the%2520galax%26sc%3D10-39%26sk%3D%26cvid%3D7252959FD76B46228557CCD7ED21229B%26ghsh%3D0%26ghacc%3D0%26ghpl%3D" TargetMode="External"/><Relationship Id="rId5" Type="http://schemas.openxmlformats.org/officeDocument/2006/relationships/hyperlink" Target="https://www.bing.com/videos/search?q=10+Minute+Timer+with+No+Music&amp;&amp;view=detail&amp;mid=3D29E4E04426F9716DFF3D29E4E04426F9716DFF&amp;&amp;FORM=VRDGAR&amp;ru=%2Fvideos%2Fsearch%3F%26q%3D10%2BMinute%2BTimer%2Bwith%2BNo%2BMusic%26FORM%3DVDRSCL" TargetMode="External"/><Relationship Id="rId4" Type="http://schemas.openxmlformats.org/officeDocument/2006/relationships/hyperlink" Target="https://www.bing.com/videos/search?q=10+minute+silent+timer&amp;view=detail&amp;mid=2CBC27299B03A980DAD02CBC27299B03A980DAD0&amp;FORM=VIRE"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ll.blogs.nytimes.com/2015/01/19/writing-your-way-to-happiness/?ref=health&amp;_r=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orbes.com/sites/hennainam/2017/04/02/to-be-an-effective-leader-keep-a-leadership-journal/#5b82f9e03b4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BonEFMBBUb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archive.org/download/LovingKindness15Minsb/Loving%20Kindness%2015%20minsb.mp3" TargetMode="External"/><Relationship Id="rId4" Type="http://schemas.openxmlformats.org/officeDocument/2006/relationships/hyperlink" Target="https://archive.org/details/LovingKindness15Minsb"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ng.com/videos/search?q=10+minute+silent+timer&amp;view=detail&amp;mid=2CBC27299B03A980DAD02CBC27299B03A980DAD0&amp;FORM=VIRE" TargetMode="External"/><Relationship Id="rId7" Type="http://schemas.openxmlformats.org/officeDocument/2006/relationships/hyperlink" Target="https://siyli.org/mindful-walkin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ositivepsychology.com/mindful-walking/#practice" TargetMode="External"/><Relationship Id="rId5" Type="http://schemas.openxmlformats.org/officeDocument/2006/relationships/hyperlink" Target="https://www.bing.com/videos/search?q=10+Minute+Timer+with+Alarm+in+the+galaxy&amp;&amp;view=detail&amp;mid=34528E97931FBA6CD32D34528E97931FBA6CD32D&amp;&amp;FORM=VRDGAR&amp;ru=%2Fvideos%2Fsearch%3Fq%3D10%2520Minute%2520Timer%2520with%2520Alarm%2520in%2520the%2520galaxy%26qs%3Dn%26form%3DQBVR%26%3D%2525eManage%2520Your%2520Search%2520History%2525E%26sp%3D-1%26lq%3D0%26pq%3D10%2520minute%2520timer%2520with%2520alarm%2520in%2520the%2520galax%26sc%3D10-39%26sk%3D%26cvid%3D7252959FD76B46228557CCD7ED21229B%26ghsh%3D0%26ghacc%3D0%26ghpl%3D" TargetMode="External"/><Relationship Id="rId4" Type="http://schemas.openxmlformats.org/officeDocument/2006/relationships/hyperlink" Target="https://www.bing.com/videos/search?q=10+Minute+Timer+with+No+Music&amp;&amp;view=detail&amp;mid=3D29E4E04426F9716DFF3D29E4E04426F9716DFF&amp;&amp;FORM=VRDGAR&amp;ru=%2Fvideos%2Fsearch%3F%26q%3D10%2BMinute%2BTimer%2Bwith%2BNo%2BMusic%26FORM%3DVDRSC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onyrobbins.com/mind-meaning/compassion-vs-empath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businessinsider.com/why-empathy-is-key-to-effective-leadership-2017-4"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br.org/2017/02/emotional-intelligence-has-12-elements-which-do-you-need-to-work-on"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youtube.com/watch?v=s57sce71zNI" TargetMode="External"/><Relationship Id="rId4" Type="http://schemas.openxmlformats.org/officeDocument/2006/relationships/hyperlink" Target="https://www.tsw.co.uk/blog/leadership-and-management/daniel-goleman-emotional-intellig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dirty="0"/>
              <a:t>Dani</a:t>
            </a:r>
          </a:p>
          <a:p>
            <a:endParaRPr lang="fr-CA" dirty="0"/>
          </a:p>
          <a:p>
            <a:r>
              <a:rPr lang="fr-CA" dirty="0" err="1"/>
              <a:t>Facilitators</a:t>
            </a:r>
            <a:r>
              <a:rPr lang="fr-CA" dirty="0"/>
              <a:t>:</a:t>
            </a:r>
          </a:p>
          <a:p>
            <a:r>
              <a:rPr lang="fr-CA" dirty="0"/>
              <a:t>(</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171450" indent="-171450">
              <a:buFont typeface="Arial" panose="020B0604020202020204" pitchFamily="34" charset="0"/>
              <a:buChar char="•"/>
            </a:pPr>
            <a:r>
              <a:rPr lang="fr-CA" baseline="0" dirty="0"/>
              <a:t>In case </a:t>
            </a:r>
            <a:r>
              <a:rPr lang="fr-CA" baseline="0" dirty="0" err="1"/>
              <a:t>needed</a:t>
            </a:r>
            <a:r>
              <a:rPr lang="fr-CA" baseline="0" dirty="0"/>
              <a:t>: https://archive.org/details/LovingKindness15Minsb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Optional: skip</a:t>
            </a:r>
            <a:r>
              <a:rPr lang="en-US" sz="1200" baseline="0" dirty="0"/>
              <a:t> the body scan, </a:t>
            </a:r>
            <a:r>
              <a:rPr lang="en-US" sz="1200" b="1" baseline="0" dirty="0"/>
              <a:t>starting at around 5:18</a:t>
            </a:r>
            <a:r>
              <a:rPr lang="en-US" sz="1200" baseline="0" dirty="0"/>
              <a:t>, with a quick intro “take a couple of breaths, close your eyes…” and resume the recording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3"/>
              </a:rPr>
              <a:t>https://www.youtube.com/watch?v=s57sce71zNI</a:t>
            </a:r>
            <a:r>
              <a:rPr lang="en-CA" dirty="0"/>
              <a:t> </a:t>
            </a:r>
          </a:p>
          <a:p>
            <a:pPr marL="0" marR="0">
              <a:lnSpc>
                <a:spcPct val="107000"/>
              </a:lnSpc>
              <a:spcBef>
                <a:spcPts val="0"/>
              </a:spcBef>
              <a:spcAft>
                <a:spcPts val="8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400" dirty="0">
                <a:effectLst/>
                <a:latin typeface="Calibri" panose="020F0502020204030204" pitchFamily="34" charset="0"/>
                <a:ea typeface="Calibri" panose="020F0502020204030204" pitchFamily="34" charset="0"/>
                <a:cs typeface="Times New Roman" panose="02020603050405020304" pitchFamily="18" charset="0"/>
              </a:rPr>
              <a:t>10 Minute Timer Options to play during Mindful Movement exercise: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10 Min timer - Cozy Vibes - Silent 10 minute timer with bell at the end - Bing video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10 Minute Timer with Alarm, without music - Bing video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solidFill>
                  <a:srgbClr val="0563C1"/>
                </a:solidFill>
                <a:effectLst/>
                <a:latin typeface="Segoe UI Emoji" panose="020B0502040204020203" pitchFamily="34" charset="0"/>
                <a:ea typeface="Calibri" panose="020F0502020204030204" pitchFamily="34" charset="0"/>
                <a:cs typeface="Segoe UI Emoji" panose="020B0502040204020203" pitchFamily="34" charset="0"/>
                <a:hlinkClick r:id="rId6"/>
              </a:rPr>
              <a:t>🌌</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10 Minute Timer with Alarm, In the Galaxy ( without music ) - Bing video</a:t>
            </a:r>
            <a:endParaRPr lang="en-US"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endParaRPr>
          </a:p>
          <a:p>
            <a:pPr marL="0" marR="0">
              <a:lnSpc>
                <a:spcPct val="107000"/>
              </a:lnSpc>
              <a:spcBef>
                <a:spcPts val="0"/>
              </a:spcBef>
              <a:spcAft>
                <a:spcPts val="800"/>
              </a:spcAft>
            </a:pPr>
            <a:r>
              <a:rPr lang="en-US" dirty="0">
                <a:hlinkClick r:id="rId7"/>
              </a:rPr>
              <a:t>Mindfulness Bell Sound – YouTube</a:t>
            </a:r>
            <a:r>
              <a:rPr lang="en-US" dirty="0"/>
              <a:t> </a:t>
            </a:r>
            <a:r>
              <a:rPr lang="en-US" sz="1050" dirty="0">
                <a:effectLst/>
                <a:latin typeface="Calibri" panose="020F0502020204030204" pitchFamily="34" charset="0"/>
                <a:ea typeface="Calibri" panose="020F0502020204030204" pitchFamily="34" charset="0"/>
              </a:rPr>
              <a:t>– optional to begin and end the Loving Kindness exercise</a:t>
            </a:r>
            <a:endParaRPr lang="en-US" sz="1050" dirty="0"/>
          </a:p>
          <a:p>
            <a:pPr marL="457200" lvl="1" indent="0">
              <a:buFont typeface="Arial" panose="020B0604020202020204" pitchFamily="34" charset="0"/>
              <a:buNone/>
            </a:pPr>
            <a:endParaRPr lang="fr-CA" baseline="0" dirty="0"/>
          </a:p>
          <a:p>
            <a:r>
              <a:rPr lang="fr-CA" dirty="0" err="1"/>
              <a:t>Facilitators</a:t>
            </a:r>
            <a:r>
              <a:rPr lang="fr-CA" dirty="0"/>
              <a:t> - </a:t>
            </a:r>
            <a:r>
              <a:rPr lang="fr-CA" dirty="0" err="1"/>
              <a:t>Remember</a:t>
            </a:r>
            <a:r>
              <a:rPr lang="fr-CA" dirty="0"/>
              <a:t> to </a:t>
            </a:r>
            <a:r>
              <a:rPr lang="fr-CA" dirty="0" err="1"/>
              <a:t>disconnect</a:t>
            </a:r>
            <a:r>
              <a:rPr lang="fr-CA" dirty="0"/>
              <a:t> </a:t>
            </a:r>
            <a:r>
              <a:rPr lang="fr-CA" dirty="0" err="1"/>
              <a:t>from</a:t>
            </a:r>
            <a:r>
              <a:rPr lang="fr-CA" dirty="0"/>
              <a:t> VPN</a:t>
            </a:r>
          </a:p>
          <a:p>
            <a:r>
              <a:rPr lang="fr-CA" dirty="0"/>
              <a:t>If sharing </a:t>
            </a:r>
            <a:r>
              <a:rPr lang="fr-CA" dirty="0" err="1"/>
              <a:t>your</a:t>
            </a:r>
            <a:r>
              <a:rPr lang="fr-CA" dirty="0"/>
              <a:t> screen – select « </a:t>
            </a:r>
            <a:r>
              <a:rPr lang="fr-CA" dirty="0" err="1"/>
              <a:t>share</a:t>
            </a:r>
            <a:r>
              <a:rPr lang="fr-CA" dirty="0"/>
              <a:t> computer audio » </a:t>
            </a:r>
            <a:r>
              <a:rPr lang="fr-CA" dirty="0" err="1"/>
              <a:t>so</a:t>
            </a:r>
            <a:r>
              <a:rPr lang="fr-CA" dirty="0"/>
              <a:t> participants can </a:t>
            </a:r>
            <a:r>
              <a:rPr lang="fr-CA" dirty="0" err="1"/>
              <a:t>hear</a:t>
            </a:r>
            <a:r>
              <a:rPr lang="fr-CA" dirty="0"/>
              <a:t> </a:t>
            </a:r>
            <a:r>
              <a:rPr lang="fr-CA" dirty="0" err="1"/>
              <a:t>sound</a:t>
            </a:r>
            <a:r>
              <a:rPr lang="fr-CA" dirty="0"/>
              <a:t> on </a:t>
            </a:r>
            <a:r>
              <a:rPr lang="fr-CA" dirty="0" err="1"/>
              <a:t>video</a:t>
            </a:r>
            <a:r>
              <a:rPr lang="fr-CA" dirty="0"/>
              <a:t> and audio clips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lang="en-US" sz="1400" dirty="0"/>
              <a:t>Casey-Marie</a:t>
            </a:r>
          </a:p>
          <a:p>
            <a:pPr>
              <a:spcBef>
                <a:spcPts val="600"/>
              </a:spcBef>
              <a:spcAft>
                <a:spcPts val="300"/>
              </a:spcAft>
            </a:pPr>
            <a:endParaRPr lang="en-US" sz="1300" dirty="0"/>
          </a:p>
          <a:p>
            <a:pPr>
              <a:spcBef>
                <a:spcPts val="600"/>
              </a:spcBef>
              <a:spcAft>
                <a:spcPts val="300"/>
              </a:spcAft>
            </a:pPr>
            <a:r>
              <a:rPr lang="en-US" sz="1300" dirty="0"/>
              <a:t>(read a few bullets, then the quote on the right)</a:t>
            </a:r>
          </a:p>
          <a:p>
            <a:pPr>
              <a:spcBef>
                <a:spcPts val="600"/>
              </a:spcBef>
              <a:spcAft>
                <a:spcPts val="300"/>
              </a:spcAft>
            </a:pPr>
            <a:endParaRPr lang="en-US" sz="1300" dirty="0"/>
          </a:p>
          <a:p>
            <a:pPr>
              <a:spcBef>
                <a:spcPts val="600"/>
              </a:spcBef>
              <a:spcAft>
                <a:spcPts val="300"/>
              </a:spcAft>
            </a:pPr>
            <a:r>
              <a:rPr lang="en-US" sz="1300" dirty="0"/>
              <a:t>Any questions anyone?</a:t>
            </a:r>
          </a:p>
          <a:p>
            <a:pPr>
              <a:spcBef>
                <a:spcPts val="600"/>
              </a:spcBef>
              <a:spcAft>
                <a:spcPts val="300"/>
              </a:spcAft>
            </a:pPr>
            <a:r>
              <a:rPr lang="en-US" sz="1300" dirty="0"/>
              <a:t>(if nobody has a question, perhaps read one/two with the **</a:t>
            </a:r>
          </a:p>
          <a:p>
            <a:pPr>
              <a:spcBef>
                <a:spcPts val="600"/>
              </a:spcBef>
              <a:spcAft>
                <a:spcPts val="300"/>
              </a:spcAft>
            </a:pPr>
            <a:r>
              <a:rPr lang="en-US" sz="1300" dirty="0"/>
              <a:t>if someone has a question regarding the list, read from the text)</a:t>
            </a:r>
          </a:p>
          <a:p>
            <a:pPr>
              <a:spcBef>
                <a:spcPts val="600"/>
              </a:spcBef>
              <a:spcAft>
                <a:spcPts val="300"/>
              </a:spcAft>
            </a:pPr>
            <a:endParaRPr lang="en-US" sz="1300" dirty="0"/>
          </a:p>
          <a:p>
            <a:pPr fontAlgn="base"/>
            <a:r>
              <a:rPr lang="en-US" sz="1200" b="1" i="0" kern="1200" dirty="0">
                <a:solidFill>
                  <a:schemeClr val="tx1"/>
                </a:solidFill>
                <a:effectLst/>
                <a:latin typeface="+mn-lt"/>
                <a:ea typeface="+mn-ea"/>
                <a:cs typeface="+mn-cs"/>
              </a:rPr>
              <a:t>What’s present for me now?</a:t>
            </a:r>
            <a:r>
              <a:rPr lang="en-US" sz="1200" b="0" i="0" kern="1200" dirty="0">
                <a:solidFill>
                  <a:schemeClr val="tx1"/>
                </a:solidFill>
                <a:effectLst/>
                <a:latin typeface="+mn-lt"/>
                <a:ea typeface="+mn-ea"/>
                <a:cs typeface="+mn-cs"/>
              </a:rPr>
              <a:t> This may feel like an esoteric question to start with but it’s a useful one to get present to what’s going on </a:t>
            </a:r>
            <a:r>
              <a:rPr lang="en-US" sz="1200" b="0" i="1" kern="1200" dirty="0">
                <a:solidFill>
                  <a:schemeClr val="tx1"/>
                </a:solidFill>
                <a:effectLst/>
                <a:latin typeface="+mn-lt"/>
                <a:ea typeface="+mn-ea"/>
                <a:cs typeface="+mn-cs"/>
              </a:rPr>
              <a:t>in this moment </a:t>
            </a:r>
            <a:r>
              <a:rPr lang="en-US" sz="1200" b="0" i="0" kern="1200" dirty="0">
                <a:solidFill>
                  <a:schemeClr val="tx1"/>
                </a:solidFill>
                <a:effectLst/>
                <a:latin typeface="+mn-lt"/>
                <a:ea typeface="+mn-ea"/>
                <a:cs typeface="+mn-cs"/>
              </a:rPr>
              <a:t>for you. Take a few deep breaths, close your eyes, and bring awareness to your body. Stretch and release any tension you’re feeling. Look inside yourself. Notice what emotions are present. Often, we rush through our day without checking in with ourselves. This is an opportunity to greet an old friend and see how they are. It will set you up for rich learning in the questions that follow.</a:t>
            </a:r>
          </a:p>
          <a:p>
            <a:pPr fontAlgn="base"/>
            <a:r>
              <a:rPr lang="en-US" sz="1200" b="1" i="0" kern="1200" dirty="0">
                <a:solidFill>
                  <a:schemeClr val="tx1"/>
                </a:solidFill>
                <a:effectLst/>
                <a:latin typeface="+mn-lt"/>
                <a:ea typeface="+mn-ea"/>
                <a:cs typeface="+mn-cs"/>
              </a:rPr>
              <a:t>What’s going well? What’s creating that? </a:t>
            </a:r>
            <a:r>
              <a:rPr lang="en-US" sz="1200" b="0" i="0" kern="1200" dirty="0">
                <a:solidFill>
                  <a:schemeClr val="tx1"/>
                </a:solidFill>
                <a:effectLst/>
                <a:latin typeface="+mn-lt"/>
                <a:ea typeface="+mn-ea"/>
                <a:cs typeface="+mn-cs"/>
              </a:rPr>
              <a:t>Acknowledging what's good helps you take a step back from what may have been a very stressful day. It helps you acknowledge yourself and others for the good that’s happening. It helps you learn what’s positive and what's helping you achieve goals.</a:t>
            </a:r>
          </a:p>
          <a:p>
            <a:pPr fontAlgn="base"/>
            <a:r>
              <a:rPr lang="en-US" sz="1200" b="1" i="0" kern="1200" dirty="0">
                <a:solidFill>
                  <a:schemeClr val="tx1"/>
                </a:solidFill>
                <a:effectLst/>
                <a:latin typeface="+mn-lt"/>
                <a:ea typeface="+mn-ea"/>
                <a:cs typeface="+mn-cs"/>
              </a:rPr>
              <a:t>** What's challenging? What's creating that?</a:t>
            </a:r>
            <a:r>
              <a:rPr lang="en-US" sz="1200" b="0" i="0" kern="1200" dirty="0">
                <a:solidFill>
                  <a:schemeClr val="tx1"/>
                </a:solidFill>
                <a:effectLst/>
                <a:latin typeface="+mn-lt"/>
                <a:ea typeface="+mn-ea"/>
                <a:cs typeface="+mn-cs"/>
              </a:rPr>
              <a:t> Acknowledging what's challenging focuses you on what needs your attention for learning and growth. Often, we start off by blaming others, ourselves, or circumstances for what is challenging. That’s fine and a perfectly human response. You can start there. And I urge you to look deeper within yourself. What are </a:t>
            </a:r>
            <a:r>
              <a:rPr lang="en-US" sz="1200" b="1" i="0" kern="1200" dirty="0">
                <a:solidFill>
                  <a:schemeClr val="tx1"/>
                </a:solidFill>
                <a:effectLst/>
                <a:latin typeface="+mn-lt"/>
                <a:ea typeface="+mn-ea"/>
                <a:cs typeface="+mn-cs"/>
              </a:rPr>
              <a:t>your</a:t>
            </a:r>
            <a:r>
              <a:rPr lang="en-US" sz="1200" b="0" i="0" kern="1200" dirty="0">
                <a:solidFill>
                  <a:schemeClr val="tx1"/>
                </a:solidFill>
                <a:effectLst/>
                <a:latin typeface="+mn-lt"/>
                <a:ea typeface="+mn-ea"/>
                <a:cs typeface="+mn-cs"/>
              </a:rPr>
              <a:t> beliefs, attitudes, or actions that contribute to what is challenging for you? This process of taking responsibility (</a:t>
            </a:r>
            <a:r>
              <a:rPr lang="en-US" sz="1200" b="1" i="0" kern="1200" dirty="0">
                <a:solidFill>
                  <a:schemeClr val="tx1"/>
                </a:solidFill>
                <a:effectLst/>
                <a:latin typeface="+mn-lt"/>
                <a:ea typeface="+mn-ea"/>
                <a:cs typeface="+mn-cs"/>
              </a:rPr>
              <a:t>without judgement!</a:t>
            </a:r>
            <a:r>
              <a:rPr lang="en-US" sz="1200" b="0" i="0" kern="1200" dirty="0">
                <a:solidFill>
                  <a:schemeClr val="tx1"/>
                </a:solidFill>
                <a:effectLst/>
                <a:latin typeface="+mn-lt"/>
                <a:ea typeface="+mn-ea"/>
                <a:cs typeface="+mn-cs"/>
              </a:rPr>
              <a:t>) is a key driver to feeling empowered as a leader rather than a victim of circumstances. It opens you up to experimenting with other ways of leading that may be more effective.</a:t>
            </a:r>
          </a:p>
          <a:p>
            <a:pPr fontAlgn="base"/>
            <a:r>
              <a:rPr lang="en-US" sz="1200" b="1" i="0" kern="1200" dirty="0">
                <a:solidFill>
                  <a:schemeClr val="tx1"/>
                </a:solidFill>
                <a:effectLst/>
                <a:latin typeface="+mn-lt"/>
                <a:ea typeface="+mn-ea"/>
                <a:cs typeface="+mn-cs"/>
              </a:rPr>
              <a:t>What needs my attention? </a:t>
            </a:r>
            <a:r>
              <a:rPr lang="en-US" sz="1200" b="0" i="0" kern="1200" dirty="0">
                <a:solidFill>
                  <a:schemeClr val="tx1"/>
                </a:solidFill>
                <a:effectLst/>
                <a:latin typeface="+mn-lt"/>
                <a:ea typeface="+mn-ea"/>
                <a:cs typeface="+mn-cs"/>
              </a:rPr>
              <a:t>This is a great question for scanning your environment, both work and personal. Your quality attention is your most precious asset. This helps you become mindful and choose where you invest it.</a:t>
            </a:r>
          </a:p>
          <a:p>
            <a:pPr fontAlgn="base"/>
            <a:r>
              <a:rPr lang="en-US" sz="1200" b="1" i="0" kern="1200" dirty="0">
                <a:solidFill>
                  <a:schemeClr val="tx1"/>
                </a:solidFill>
                <a:effectLst/>
                <a:latin typeface="+mn-lt"/>
                <a:ea typeface="+mn-ea"/>
                <a:cs typeface="+mn-cs"/>
              </a:rPr>
              <a:t>** What’s meaningful?</a:t>
            </a:r>
            <a:r>
              <a:rPr lang="en-US" sz="1200" b="0" i="0" kern="1200" dirty="0">
                <a:solidFill>
                  <a:schemeClr val="tx1"/>
                </a:solidFill>
                <a:effectLst/>
                <a:latin typeface="+mn-lt"/>
                <a:ea typeface="+mn-ea"/>
                <a:cs typeface="+mn-cs"/>
              </a:rPr>
              <a:t> Finding meaning in each day keeps you fueled. It helps you learn about what values are important to you and then lead from those values. It helps you discover purpose and lead from purpose, inspiring and engaging yourself and those around you. Another question in this same vein is </a:t>
            </a:r>
            <a:r>
              <a:rPr lang="en-US" sz="1200" b="1" i="1" kern="1200" dirty="0">
                <a:solidFill>
                  <a:schemeClr val="tx1"/>
                </a:solidFill>
                <a:effectLst/>
                <a:latin typeface="+mn-lt"/>
                <a:ea typeface="+mn-ea"/>
                <a:cs typeface="+mn-cs"/>
              </a:rPr>
              <a:t>what am I grateful for?</a:t>
            </a:r>
            <a:r>
              <a:rPr lang="en-US" sz="1200" b="0" i="0" kern="1200" dirty="0">
                <a:solidFill>
                  <a:schemeClr val="tx1"/>
                </a:solidFill>
                <a:effectLst/>
                <a:latin typeface="+mn-lt"/>
                <a:ea typeface="+mn-ea"/>
                <a:cs typeface="+mn-cs"/>
              </a:rPr>
              <a:t> This helps you focus on what’s going right overall, which helps to reduce stress and improve overall well-being. Keeping a gratitude journal has been shown to clinically improve your immune system. It also increases resilience.</a:t>
            </a:r>
          </a:p>
          <a:p>
            <a:pPr fontAlgn="base"/>
            <a:r>
              <a:rPr lang="en-US" sz="1200" b="1" i="0" kern="1200" dirty="0">
                <a:solidFill>
                  <a:schemeClr val="tx1"/>
                </a:solidFill>
                <a:effectLst/>
                <a:latin typeface="+mn-lt"/>
                <a:ea typeface="+mn-ea"/>
                <a:cs typeface="+mn-cs"/>
              </a:rPr>
              <a:t>What strengths do I notice in myself?</a:t>
            </a:r>
            <a:r>
              <a:rPr lang="en-US" sz="1200" b="0" i="0" kern="1200" dirty="0">
                <a:solidFill>
                  <a:schemeClr val="tx1"/>
                </a:solidFill>
                <a:effectLst/>
                <a:latin typeface="+mn-lt"/>
                <a:ea typeface="+mn-ea"/>
                <a:cs typeface="+mn-cs"/>
              </a:rPr>
              <a:t> This helps you become aware of your strengths and put them into action. You may also want to journal about values you exercised. It builds confidence, trust in yourself, and resilience.</a:t>
            </a:r>
          </a:p>
          <a:p>
            <a:pPr fontAlgn="base"/>
            <a:r>
              <a:rPr lang="en-US" sz="1200" b="1" i="0" kern="1200" dirty="0">
                <a:solidFill>
                  <a:schemeClr val="tx1"/>
                </a:solidFill>
                <a:effectLst/>
                <a:latin typeface="+mn-lt"/>
                <a:ea typeface="+mn-ea"/>
                <a:cs typeface="+mn-cs"/>
              </a:rPr>
              <a:t>What strengths and contributions do I notice in others?</a:t>
            </a:r>
            <a:r>
              <a:rPr lang="en-US" sz="1200" b="0" i="0" kern="1200" dirty="0">
                <a:solidFill>
                  <a:schemeClr val="tx1"/>
                </a:solidFill>
                <a:effectLst/>
                <a:latin typeface="+mn-lt"/>
                <a:ea typeface="+mn-ea"/>
                <a:cs typeface="+mn-cs"/>
              </a:rPr>
              <a:t> This helps you appreciate and see what others are contributing. You can then powerfully acknowledge and appreciate them. It helps build productive and trusting work relationships.</a:t>
            </a:r>
          </a:p>
          <a:p>
            <a:pPr fontAlgn="base"/>
            <a:r>
              <a:rPr lang="en-US" sz="1200" b="1" i="0" kern="1200" dirty="0">
                <a:solidFill>
                  <a:schemeClr val="tx1"/>
                </a:solidFill>
                <a:effectLst/>
                <a:latin typeface="+mn-lt"/>
                <a:ea typeface="+mn-ea"/>
                <a:cs typeface="+mn-cs"/>
              </a:rPr>
              <a:t>What am I learning?</a:t>
            </a:r>
            <a:r>
              <a:rPr lang="en-US" sz="1200" b="0" i="0" kern="1200" dirty="0">
                <a:solidFill>
                  <a:schemeClr val="tx1"/>
                </a:solidFill>
                <a:effectLst/>
                <a:latin typeface="+mn-lt"/>
                <a:ea typeface="+mn-ea"/>
                <a:cs typeface="+mn-cs"/>
              </a:rPr>
              <a:t> Scan your writing. Capture any learning that feels most important.</a:t>
            </a:r>
          </a:p>
          <a:p>
            <a:pPr fontAlgn="base"/>
            <a:r>
              <a:rPr lang="en-US" sz="1200" b="1" i="0" kern="1200" dirty="0">
                <a:solidFill>
                  <a:schemeClr val="tx1"/>
                </a:solidFill>
                <a:effectLst/>
                <a:latin typeface="+mn-lt"/>
                <a:ea typeface="+mn-ea"/>
                <a:cs typeface="+mn-cs"/>
              </a:rPr>
              <a:t>What is an action I am committing to?</a:t>
            </a:r>
            <a:r>
              <a:rPr lang="en-US" sz="1200" b="0" i="0" kern="1200" dirty="0">
                <a:solidFill>
                  <a:schemeClr val="tx1"/>
                </a:solidFill>
                <a:effectLst/>
                <a:latin typeface="+mn-lt"/>
                <a:ea typeface="+mn-ea"/>
                <a:cs typeface="+mn-cs"/>
              </a:rPr>
              <a:t> This helps you move the learning forward into action.</a:t>
            </a:r>
          </a:p>
          <a:p>
            <a:pPr fontAlgn="base"/>
            <a:r>
              <a:rPr lang="en-US" sz="1200" b="0" i="0" kern="1200" dirty="0">
                <a:solidFill>
                  <a:schemeClr val="tx1"/>
                </a:solidFill>
                <a:effectLst/>
                <a:latin typeface="+mn-lt"/>
                <a:ea typeface="+mn-ea"/>
                <a:cs typeface="+mn-cs"/>
              </a:rPr>
              <a:t>Try this exercise. Bullet-point answers are fine. I challenge you to try it as a gift to yourself for the next seven days. My hope is that it will help you to become a more inspired, authentic and agile leader.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Writing Your Way to Happiness – Article </a:t>
            </a:r>
            <a:r>
              <a:rPr lang="en-CA" sz="1100" dirty="0">
                <a:hlinkClick r:id="rId3"/>
              </a:rPr>
              <a:t>http://well.blogs.nytimes.com/2015/01/19/writing-your-way-to-happiness/</a:t>
            </a:r>
            <a:endParaRPr lang="en-US"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To Be An Effective Leader, Keep A Leadership</a:t>
            </a:r>
            <a:r>
              <a:rPr lang="en-US" sz="1200" baseline="0" dirty="0"/>
              <a:t> Journal – Article </a:t>
            </a:r>
            <a:r>
              <a:rPr lang="en-US" sz="1200" dirty="0">
                <a:hlinkClick r:id="rId4"/>
              </a:rPr>
              <a:t>https://www.forbes.com/sites/hennainam/2017/04/02/to-be-an-effective-leader-keep-a-leadership-journal/</a:t>
            </a:r>
            <a:r>
              <a:rPr lang="en-US" sz="1200" dirty="0"/>
              <a:t> </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27195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first two quotes on the slide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Hafenbrack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Barsade</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authors of a research paper called Debiasing the Mind through Meditation: Mindfulness and the Sunk-Cost Bias.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paper explores how short meditation sessions can reduce the likelihood that decisions will be made based on information from the past that should have no bearing on the choice at hand.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Sunk-Cost Bias comes into play when the decision maker has invested significant time and money toward arriving at a particular outcome which is influencing their ability to clearly assess the situation and make a decision that takes the current factors into account.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Meditation has been shown to help people focus on the present and let go of both the past and future.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short breaks and little time-outs will get you to a place where you can think better and be in a position to make better decisions. Which can save time and money for everyone — from a consumer searching for a new car all the way to the head of a billion-dollar corporation.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third quote is from Phillip Moffitt who is a Buddhist meditation teacher.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resource listed on the slide, he outlines three stages in the mindfulness process to help clarify thinking when it is muddled by the stress of deciding, and how to stay in touch with one’s deepest values when feeling anxious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more you practice, the more skillful you become. And over time you naturally become more mindful in other moments of your life. Applying mindfulness techniques to decision making leads to clearer thinking and to staying connected to your core values, which is crucial to your peace of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err="1"/>
              <a:t>Resources</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Article - </a:t>
            </a:r>
            <a:r>
              <a:rPr lang="en-US" sz="1200" dirty="0"/>
              <a:t>Making a Big (or Small) Decision? How Meditation Can Help</a:t>
            </a:r>
            <a:r>
              <a:rPr lang="fr-CA" sz="1200" dirty="0"/>
              <a:t>: </a:t>
            </a:r>
            <a:r>
              <a:rPr lang="en-CA" sz="1200" dirty="0">
                <a:hlinkClick r:id="rId3"/>
              </a:rPr>
              <a:t>http://knowledge.wharton.upenn.edu/article/making-big-small-decision-meditation-can-help/</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Prata"/>
              </a:rPr>
              <a:t>Article - Decision Time: </a:t>
            </a:r>
            <a:r>
              <a:rPr lang="en-US" sz="1200" dirty="0">
                <a:solidFill>
                  <a:srgbClr val="FF0000"/>
                </a:solidFill>
                <a:hlinkClick r:id="rId4"/>
              </a:rPr>
              <a:t>https://dharmawisdom.org/decision-time/</a:t>
            </a:r>
            <a:r>
              <a:rPr lang="en-CA" sz="1200" dirty="0"/>
              <a:t> </a:t>
            </a:r>
            <a:endParaRPr lang="en-US" sz="120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how meditation works to better your decision-making ability.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Calmer/Focused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are bombarded with too many thoughts, your mind is unable to arrive at a decision. Meditation helps to clear the thoughts by calming the mind down.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how one can see a clear reflection in still waters, similarly a calm mind gives a clear picture of all parameters and possible repercussions of a decision. You are, thus, empowered to take the right decision.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right balance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negative emotions like fear, anxiety, guilt, regret or worry subconsciously play a part in the decision-making process. Regular mindfulness practice helps us drop our emotional baggage, be natural, and take decisions from an unbiased frame of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clearing our personal emotional baggage, mindfulness helps in taking note of other people’s point of view with an unbiased mind. So, even if someone’s opinion is shrouded with anger, you are more likely to understand them instead of dismissing them.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Rational Thinking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Meditation helps you balance the thoughts coming from both the left and the right hemispheres of the brain, helping you be solution-driven rather than reaction- or emotionally-driven.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Strong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Mindfulness helps maintain your energy and enthusiasm to a great extent. This, in turn, results in boosting clarity and a holistic approach towards any issue. You can handle a greater workload, manage pressure and deadlines more easily and will be ready to take a sound decision at any given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Intuition, Perception and Observation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Intuition is the ability to understand something immediately which can be tapped into through mindfulness practices. It cuts through all the clutter to give you the best solution or brief about a situation. With intuition, you can make decisions quickly. Mindfulness practice improves this deep inner wisdom by increasing awareness. Consistent practice strengthens 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 on the Present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Focusing on the present allows you to clearly assess the situation and make a decision that takes the current factors into account. Being present also allows you to be an active participant in your life and to make decisions with a greater sense of purpose and meaningful connection to who you are, to your surroundings and to everyone around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Have better decision-making abilities </a:t>
            </a:r>
            <a:r>
              <a:rPr lang="en-CA" sz="1200" dirty="0">
                <a:hlinkClick r:id="rId3"/>
              </a:rPr>
              <a:t>https://www.artofliving.org/meditation/meditation-for-you/meditation-for-better-decision-making</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Article -</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Better Decision Making Ability </a:t>
            </a:r>
            <a:r>
              <a:rPr lang="en-US" sz="1200" dirty="0">
                <a:hlinkClick r:id="rId4"/>
              </a:rPr>
              <a:t>https://www.artofliving.org/us-en/meditation/meditation-for-you/meditation-for-better-decision-making</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1661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spcBef>
                <a:spcPts val="600"/>
              </a:spcBef>
              <a:spcAft>
                <a:spcPts val="300"/>
              </a:spcAft>
            </a:pPr>
            <a:r>
              <a:rPr lang="en-US" sz="1300" dirty="0"/>
              <a:t>Casey-Marie</a:t>
            </a:r>
          </a:p>
          <a:p>
            <a:pPr>
              <a:spcBef>
                <a:spcPts val="600"/>
              </a:spcBef>
              <a:spcAft>
                <a:spcPts val="300"/>
              </a:spcAft>
            </a:pPr>
            <a:endParaRPr lang="en-US" sz="1300" dirty="0"/>
          </a:p>
          <a:p>
            <a:pPr>
              <a:spcBef>
                <a:spcPts val="600"/>
              </a:spcBef>
              <a:spcAft>
                <a:spcPts val="300"/>
              </a:spcAft>
            </a:pPr>
            <a:r>
              <a:rPr lang="en-US" sz="1800" u="sng" dirty="0">
                <a:solidFill>
                  <a:srgbClr val="0563C1"/>
                </a:solidFill>
                <a:effectLst/>
                <a:latin typeface="Calibri" panose="020F0502020204030204" pitchFamily="34" charset="0"/>
                <a:ea typeface="Calibri" panose="020F0502020204030204" pitchFamily="34" charset="0"/>
                <a:hlinkClick r:id="rId3"/>
              </a:rPr>
              <a:t>Mindfulness Bell Sound - YouTube</a:t>
            </a:r>
            <a:r>
              <a:rPr lang="en-US" sz="1800" dirty="0">
                <a:effectLst/>
                <a:latin typeface="Calibri" panose="020F0502020204030204" pitchFamily="34" charset="0"/>
                <a:ea typeface="Calibri" panose="020F0502020204030204" pitchFamily="34" charset="0"/>
              </a:rPr>
              <a:t>  </a:t>
            </a:r>
            <a:r>
              <a:rPr lang="en-US" sz="1300" dirty="0">
                <a:effectLst/>
                <a:latin typeface="Calibri" panose="020F0502020204030204" pitchFamily="34" charset="0"/>
                <a:ea typeface="Calibri" panose="020F0502020204030204" pitchFamily="34" charset="0"/>
              </a:rPr>
              <a:t>- to begin and end the exercise</a:t>
            </a:r>
            <a:endParaRPr lang="en-US" sz="1300" dirty="0"/>
          </a:p>
          <a:p>
            <a:pPr>
              <a:spcBef>
                <a:spcPts val="600"/>
              </a:spcBef>
              <a:spcAft>
                <a:spcPts val="300"/>
              </a:spcAft>
            </a:pPr>
            <a:endParaRPr lang="en-US" sz="1300" dirty="0"/>
          </a:p>
          <a:p>
            <a:pPr marL="0" marR="0">
              <a:lnSpc>
                <a:spcPct val="107000"/>
              </a:lnSpc>
              <a:spcBef>
                <a:spcPts val="0"/>
              </a:spcBef>
              <a:spcAft>
                <a:spcPts val="800"/>
              </a:spcAft>
            </a:pPr>
            <a:r>
              <a:rPr lang="en-US" sz="14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Body Scan and Loving Kindness MEDITATION: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Let’s begin (BELL)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To prepare for the loving kindness mediation, sit as comfortably as possible in the chair that you are seated with both seat on the floor (pause), your hands on your laps (pause) and I invite you to close your eyes (pause) and just breath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Just for now focus on your breathing (pause).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breath in, notice the air going into your nostrils, expanding your chest, your abdomen, filling your lungs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breath out, focus the on the air coming out your nostrils, the air may be warmer (pause 10 seconds)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If at any point your mind wanders, gently bring it back and focus your attention on your breathing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feet and your toes and how its touching the ground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inhale, focus on your lower legs (pause). Notice your muscles relaxing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exhale, focus on your upper legs (pause). Notice your muscles relaxing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Continue breathing and focus on your hips and waist (pause 5 seconds). Just notice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lower back and stomach (pause). Relax these parts of your body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middle back and solar plexus (pause 5 seconds). Just notice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upper back and your chest (pause 5 seconds). Notice how these parts rise and fall with your breath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continue breathing, focus on your shoulders and relax them as you breath out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upper arms (pause), your lower arms (pause), your hands (pause), your fingers (pause). Feel how they relax as you breath in and as we breath out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Focus on your neck and your head (pause), your scalp (pause), Your ears (pause) and your forehead as you breath in and as you breath out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Focus on your face, your eyes, your nose, your mouth, your lips, your jaw (pause) Feel all of those parts relaxing (pause 5 sec). Stay there for a few more moments.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we are ready to start the loving kindness meditation exercise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Just follow my voice during this exercise (pause). Start with yourself, bring loving kindness to yourself. I will say a few sentences and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invite you to repeat the ones that resonate with you the most, the ones that are true to yourself, the ones that align with your heart (pause).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I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Keep repeating the ones that resonate with you. (repeat the sentences)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(pause 40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bring to mind someone you care a lot about, someone you admire, bring the image of their face in your mind, their eyes, their smile. (pause) Bring loving kindness to them by wishing them these well thoughts.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If your mind is struggling, just gently come back to the sensation of your breath, and keep repeating your sentences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Next, bring to mind somebody you’re familiar with and who is going through a hard time, someone you know would benefit from these well wishes.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Bring to mind someone who plays a function in your life, someone who you don’t know very well; it could be the commissionaire in your way in, perhaps the person who serves you coffee in the shop, the bus driver, or even someone in your office you don’t know that well. Get a feeling of their presence, what they look like and see how you can wish them these well thoughts.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Next, see if you can wish these well thoughts to everyone listening today, see if you can wish these well thoughts to everyone in your team, everyone in your building, everyone in your city. See if you can wish these well thoughts to every single living human being in this planet.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 (pause)</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continue breathing, Keep your eyes closed for a few moments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In this moment, give yourself gratitude for taking the opportunity out of your busy day to slow down and reconnect.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The more we practice, the more we’re able to create this gaps between our habitual thoughts and habitual patterns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When you’re ready, you can rub your hands together, creating a bit of heat; and you can put your hands over your eyes;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Slowly open your eyes (pause) And comeback. (BELL)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Thank you for trusting me and giving me this opportunity to lead you through this loving kindness exercise.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300"/>
              </a:spcAft>
            </a:pPr>
            <a:endParaRPr lang="en-US" sz="1300" dirty="0"/>
          </a:p>
          <a:p>
            <a:r>
              <a:rPr lang="en-US" sz="1400" dirty="0"/>
              <a:t>Mindfulness exercise – Loving Kindness – 15 mins (</a:t>
            </a:r>
            <a:r>
              <a:rPr lang="en-US" sz="1400" dirty="0">
                <a:hlinkClick r:id="rId4"/>
              </a:rPr>
              <a:t>https://archive.org/details/LovingKindness15Minsb</a:t>
            </a:r>
            <a:r>
              <a:rPr lang="en-US"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Optional: skip</a:t>
            </a:r>
            <a:r>
              <a:rPr lang="en-US" sz="1400" baseline="0" dirty="0"/>
              <a:t> the body scan, start at around 4:22, with a quick “take a couple of breaths, close your eyes…” and resume the recording</a:t>
            </a:r>
            <a:endParaRPr lang="en-US" sz="1600" dirty="0"/>
          </a:p>
          <a:p>
            <a:endParaRPr lang="en-US" sz="1400" dirty="0"/>
          </a:p>
          <a:p>
            <a:r>
              <a:rPr lang="en-US" sz="1400" dirty="0"/>
              <a:t>Download link: </a:t>
            </a:r>
            <a:r>
              <a:rPr lang="en-US" sz="1200" dirty="0">
                <a:hlinkClick r:id="rId5"/>
              </a:rPr>
              <a:t>https://archive.org/download/LovingKindness15Minsb/Loving%20Kindness%2015%20minsb.mp3</a:t>
            </a:r>
            <a:r>
              <a:rPr lang="en-US" sz="1200" dirty="0"/>
              <a:t> </a:t>
            </a:r>
          </a:p>
          <a:p>
            <a:pPr marL="0" indent="0">
              <a:spcBef>
                <a:spcPts val="600"/>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26605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Michelle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takeaway practice for week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to connect with your buddy system.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gratitude journalling and incorporate some leadership reflection. There are some journalling prompts on slide 10 to help you to explore self-awareness relating to leadership through self-reflective expressive writing.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Practice either a self-compassion exercise or mindful loving kindness exercise each day to cultivate positive emotions and boost wellbeing.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Mindful Centering as needed - take short breaks and little time-outs to bring you to a place where you can think better and be in a position to make better decisions.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Mindful Movement as needed. Try scheduling a mindful walk into your 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next and final session. Bring all the questions you have.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38300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CA" dirty="0"/>
              <a:t>Michelle</a:t>
            </a:r>
          </a:p>
          <a:p>
            <a:endParaRPr lang="fr-CA"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usual, before going into small groups, let’s do a session debrief. Would anyone like to share their reflections about today’s exercises? (until about 20 minutes before the end of the session):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 movement – what you experienced during the exercise today or how you do or plan to incorporate it into your day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Leadership (Reflecting) Journal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Better Decision Making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Loving Kindness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the next few minutes to debrief in small groups. As in previous weeks, when you’re done just leave the session.</a:t>
            </a:r>
          </a:p>
          <a:p>
            <a:pPr marL="0" marR="0">
              <a:lnSpc>
                <a:spcPct val="107000"/>
              </a:lnSpc>
              <a:spcBef>
                <a:spcPts val="0"/>
              </a:spcBef>
              <a:spcAft>
                <a:spcPts val="800"/>
              </a:spcAf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Feel</a:t>
            </a:r>
            <a:r>
              <a:rPr lang="fr-CA" sz="1800" dirty="0">
                <a:effectLst/>
                <a:latin typeface="Calibri" panose="020F0502020204030204" pitchFamily="34" charset="0"/>
                <a:ea typeface="Calibri" panose="020F0502020204030204" pitchFamily="34" charset="0"/>
                <a:cs typeface="Times New Roman" panose="02020603050405020304" pitchFamily="18" charset="0"/>
              </a:rPr>
              <a:t> free to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share</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noticed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you had a hard time with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you’re</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realizing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intention you have for the week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NEED TO DROP OUT EARLY TO GET TO ANOTHER MEETING PLEASE DO SO NOW SO THERE IS A SMOOTHER EXPERIENCE WHEN THE BREAKOUT SESSIONS START</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50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Thank you so much for being in this session today. There is just one more session to go which will be on Tuesday! I hope you have a great week everyone! I wish you all happiness.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Dani</a:t>
            </a:r>
          </a:p>
          <a:p>
            <a:pPr defTabSz="912937">
              <a:defRPr/>
            </a:pPr>
            <a:endParaRPr lang="fr-CA" dirty="0"/>
          </a:p>
          <a:p>
            <a:pPr defTabSz="912937">
              <a:defRPr/>
            </a:pPr>
            <a:r>
              <a:rPr lang="fr-CA" dirty="0"/>
              <a:t>« </a:t>
            </a:r>
            <a:r>
              <a:rPr lang="fr-FR" dirty="0"/>
              <a:t>Vous savez maintenant que vous pouvez exprimer vos commentaires ou poser vos questions dans la langue officielle</a:t>
            </a:r>
            <a:r>
              <a:rPr lang="fr-FR" baseline="0" dirty="0"/>
              <a:t> de votre choix</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Dani</a:t>
            </a:r>
          </a:p>
          <a:p>
            <a:endParaRPr lang="en-CA" dirty="0"/>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suis amiable)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8506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Dani</a:t>
            </a:r>
          </a:p>
          <a:p>
            <a:endParaRPr lang="fr-CA" dirty="0"/>
          </a:p>
          <a:p>
            <a:r>
              <a:rPr lang="fr-CA" dirty="0" err="1"/>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en-CA" baseline="0" noProof="0" dirty="0"/>
              <a:t>Mindful eating</a:t>
            </a:r>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Present</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baseline="0" dirty="0"/>
          </a:p>
          <a:p>
            <a:endParaRPr lang="en-US" dirty="0"/>
          </a:p>
          <a:p>
            <a:r>
              <a:rPr lang="fr-CA" dirty="0" err="1"/>
              <a:t>Raise</a:t>
            </a:r>
            <a:r>
              <a:rPr lang="fr-CA" dirty="0"/>
              <a:t> </a:t>
            </a:r>
            <a:r>
              <a:rPr lang="fr-CA" dirty="0" err="1"/>
              <a:t>your</a:t>
            </a:r>
            <a:r>
              <a:rPr lang="fr-CA" dirty="0"/>
              <a:t> hand to </a:t>
            </a:r>
            <a:r>
              <a:rPr lang="fr-CA" dirty="0" err="1"/>
              <a:t>speak</a:t>
            </a:r>
            <a:r>
              <a:rPr lang="fr-CA" dirty="0"/>
              <a:t>, type in</a:t>
            </a:r>
            <a:r>
              <a:rPr lang="fr-CA" baseline="0" dirty="0"/>
              <a:t> the chat… </a:t>
            </a:r>
            <a:r>
              <a:rPr lang="fr-CA" baseline="0" dirty="0" err="1"/>
              <a:t>be</a:t>
            </a:r>
            <a:r>
              <a:rPr lang="fr-CA" baseline="0" dirty="0"/>
              <a:t> </a:t>
            </a:r>
            <a:r>
              <a:rPr lang="fr-CA" baseline="0" dirty="0" err="1"/>
              <a:t>mindful</a:t>
            </a:r>
            <a:r>
              <a:rPr lang="fr-CA" baseline="0" dirty="0"/>
              <a:t> about the time, </a:t>
            </a:r>
            <a:r>
              <a:rPr lang="fr-CA" baseline="0" dirty="0" err="1"/>
              <a:t>let’s</a:t>
            </a:r>
            <a:r>
              <a:rPr lang="fr-CA" baseline="0" dirty="0"/>
              <a:t> </a:t>
            </a:r>
            <a:r>
              <a:rPr lang="fr-CA" baseline="0" dirty="0" err="1"/>
              <a:t>take</a:t>
            </a:r>
            <a:r>
              <a:rPr lang="fr-CA" baseline="0" dirty="0"/>
              <a:t> as </a:t>
            </a:r>
            <a:r>
              <a:rPr lang="fr-CA" baseline="0" dirty="0" err="1"/>
              <a:t>many</a:t>
            </a:r>
            <a:r>
              <a:rPr lang="fr-CA" baseline="0" dirty="0"/>
              <a:t> as </a:t>
            </a:r>
            <a:r>
              <a:rPr lang="fr-CA" baseline="0" dirty="0" err="1"/>
              <a:t>we</a:t>
            </a:r>
            <a:r>
              <a:rPr lang="fr-CA" baseline="0" dirty="0"/>
              <a:t> </a:t>
            </a:r>
            <a:r>
              <a:rPr lang="fr-CA" baseline="0" dirty="0" err="1"/>
              <a:t>can</a:t>
            </a:r>
            <a:r>
              <a:rPr lang="fr-CA" baseline="0" dirty="0"/>
              <a:t> in 10 </a:t>
            </a:r>
            <a:r>
              <a:rPr lang="fr-CA" baseline="0" dirty="0" err="1"/>
              <a:t>mins</a:t>
            </a:r>
            <a:r>
              <a:rPr lang="fr-CA" baseline="0" dirty="0"/>
              <a:t>.</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dirty="0"/>
              <a:t>Dani</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 movement is a bridge between sitting meditation and the mindful presence that we can bring with us through the more demanding environment of our day-to-day lives.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Think about where you can take a mindful walk during your 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mindful walking can serve as a mini-reset during your workday. Try bringing awareness to walking from your desk to the bathroom or to a meeting. Some people step into a stairwell and walk mindfully up the stairs when things get overwhelming, and they need a time out.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can go outside into nature, like through a park or woodland, that is a bonus that will boost the stress-reduction benefits and activate your parasympathetic nervous system.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might consider scheduling a mindful walk during a break or at lunch. Regular practice can help prevent you from reaching overwhelm in the first place.</a:t>
            </a: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For today, l</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et’s</a:t>
            </a:r>
            <a:r>
              <a:rPr lang="en-US" sz="1800" dirty="0">
                <a:effectLst/>
                <a:latin typeface="Calibri" panose="020F0502020204030204" pitchFamily="34" charset="0"/>
                <a:ea typeface="Calibri" panose="020F0502020204030204" pitchFamily="34" charset="0"/>
                <a:cs typeface="Times New Roman" panose="02020603050405020304" pitchFamily="18" charset="0"/>
              </a:rPr>
              <a:t> find somewhere safe to walk where you will not be disturbed such as a hallway, up and down stairs, or outside in the garden … for 10 minutes.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are unable to walk, please adapt this exercise to suit your own movement ability – standing or sitting.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begin this exercise today, start by standing still and become aware of how you feel. Consider your posture, the weight of your body, feet in your shoes, and your muscles as you balance. Take a few deep breaths and slowly bring your awareness into the present.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Begin moving, a little slower than normal.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Move as mindfully as you can.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Maintain awareness of:</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footstep as it rolls from heel to toe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muscles and tendons in your feet and legs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movement and muscles elsewhere in your body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Pay attention to your breath</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Whether you are inside or outside, notice the sights and sounds around you.</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of all – be safe. Resist the urge to walk on a tight rope for this exercise.</a:t>
            </a: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Now let’s take 10 minutes to do the exercise… the goal is to be aware… of what you feel, how you feel, what you hear, what you think… as always, if your mind wanders, that’s fine; just acknowledge the side-trip and gently bring your mind back to the exercise.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10 mins timer starting 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10 Minute Timer Options to play during exercise: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10 Min timer - Cozy Vibes - Silent 10 minute timer with bell at the end - Bing video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10 Minute Timer with Alarm, without music - Bing video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Segoe UI Emoji" panose="020B0502040204020203" pitchFamily="34" charset="0"/>
                <a:ea typeface="Calibri" panose="020F0502020204030204" pitchFamily="34" charset="0"/>
                <a:cs typeface="Segoe UI Emoji" panose="020B0502040204020203" pitchFamily="34" charset="0"/>
                <a:hlinkClick r:id="rId5"/>
              </a:rPr>
              <a: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 10 Minute Timer with Alarm, In the Galaxy ( without music ) - Bing video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(after 10 mins… acknowledge those who came 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Hope everything went well. Remember there will be time to do a debrief at the end of the session if you would like to share your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dirty="0"/>
              <a:t>Resources:</a:t>
            </a:r>
          </a:p>
          <a:p>
            <a:r>
              <a:rPr lang="en-US" dirty="0">
                <a:hlinkClick r:id="rId6"/>
              </a:rPr>
              <a:t>Mindful Walking &amp; Walking Meditation: A Restorative Practice (positivepsychology.com)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7"/>
              </a:rPr>
              <a:t>https://siyli.org/mindful-walking/</a:t>
            </a:r>
            <a:endParaRPr lang="en-US" sz="1200" u="sng" dirty="0"/>
          </a:p>
          <a:p>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a:t>Casey-Marie</a:t>
            </a:r>
          </a:p>
          <a:p>
            <a:endParaRPr lang="en-CA" b="0" dirty="0"/>
          </a:p>
          <a:p>
            <a:r>
              <a:rPr lang="en-CA" b="0" dirty="0"/>
              <a:t>(paraphrase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Casey-Marie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This is a story from recognized author and successful leader, he says: “…the </a:t>
            </a:r>
            <a:r>
              <a:rPr lang="en-US" dirty="0"/>
              <a:t>leadership principle a grandfather shared with him as a child, it is the same one I now teach Fortune 500 execs: Empathy”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(read the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dirty="0">
                <a:solidFill>
                  <a:srgbClr val="0563C1"/>
                </a:solidFill>
                <a:effectLst/>
                <a:latin typeface="Calibri" panose="020F0502020204030204" pitchFamily="34" charset="0"/>
                <a:ea typeface="Calibri" panose="020F0502020204030204" pitchFamily="34" charset="0"/>
                <a:hlinkClick r:id="rId3"/>
              </a:rPr>
              <a:t>Compassion vs empathy: what is the difference? </a:t>
            </a:r>
            <a:r>
              <a:rPr lang="en-US" sz="1800" u="sng">
                <a:solidFill>
                  <a:srgbClr val="0563C1"/>
                </a:solidFill>
                <a:effectLst/>
                <a:latin typeface="Calibri" panose="020F0502020204030204" pitchFamily="34" charset="0"/>
                <a:ea typeface="Calibri" panose="020F0502020204030204" pitchFamily="34" charset="0"/>
                <a:hlinkClick r:id="rId3"/>
              </a:rPr>
              <a:t>(tonyrobbins.com)</a:t>
            </a:r>
            <a:endParaRPr lang="en-US" sz="1800" u="sng">
              <a:solidFill>
                <a:srgbClr val="0563C1"/>
              </a:solidFill>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The </a:t>
            </a:r>
            <a:r>
              <a:rPr lang="en-US" sz="1200" b="0" i="0" kern="1200" dirty="0">
                <a:solidFill>
                  <a:schemeClr val="tx1"/>
                </a:solidFill>
                <a:effectLst/>
                <a:latin typeface="+mn-lt"/>
                <a:ea typeface="+mn-ea"/>
                <a:cs typeface="+mn-cs"/>
              </a:rPr>
              <a:t>leadership principle my grandfather shared with me as a child is the same one I now teach Fortune 500 execs – Article </a:t>
            </a:r>
            <a:br>
              <a:rPr lang="en-US" sz="1200" b="0" i="0" kern="1200" dirty="0">
                <a:solidFill>
                  <a:schemeClr val="tx1"/>
                </a:solidFill>
                <a:effectLst/>
                <a:latin typeface="+mn-lt"/>
                <a:ea typeface="+mn-ea"/>
                <a:cs typeface="+mn-cs"/>
              </a:rPr>
            </a:br>
            <a:r>
              <a:rPr lang="en-CA" sz="1200" dirty="0">
                <a:hlinkClick r:id="rId4"/>
              </a:rPr>
              <a:t>http://www.businessinsider.com/why-empathy-is-key-to-effective-leadership-2017-4</a:t>
            </a:r>
            <a:r>
              <a:rPr lang="en-CA" sz="1200" dirty="0"/>
              <a:t> </a:t>
            </a:r>
            <a:endParaRPr lang="en-CA" dirty="0"/>
          </a:p>
          <a:p>
            <a:pPr marL="171450" indent="-171450">
              <a:buFont typeface="Arial" panose="020B0604020202020204" pitchFamily="34" charset="0"/>
              <a:buChar char="•"/>
            </a:pPr>
            <a:r>
              <a:rPr lang="en-CA" dirty="0"/>
              <a:t>Empathy vs. Compassion -</a:t>
            </a:r>
            <a:r>
              <a:rPr lang="en-CA" baseline="0" dirty="0"/>
              <a:t> https://ascentleader.org/difference-between-empathy-and-compassion/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Casey-Marie</a:t>
            </a:r>
          </a:p>
          <a:p>
            <a:endParaRPr lang="en-US" sz="1200" dirty="0"/>
          </a:p>
          <a:p>
            <a:r>
              <a:rPr lang="en-US" sz="1200" dirty="0"/>
              <a:t>This table shows the 12 competencies related to EQ’s domains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Self-awareness, although the least visible emotion it is an incredible predictor of the level of emotional intelligence. Therefore, Self-aware Leaders Show Higher EQ</a:t>
            </a:r>
          </a:p>
          <a:p>
            <a:pPr marL="171450" indent="-171450">
              <a:buFont typeface="Arial" panose="020B0604020202020204" pitchFamily="34" charset="0"/>
              <a:buChar char="•"/>
            </a:pPr>
            <a:r>
              <a:rPr lang="en-US" sz="1200" dirty="0"/>
              <a:t>And those who have high self-awareness tend to have at least 10 or 12 competencies, while those who are low have one or two</a:t>
            </a:r>
          </a:p>
          <a:p>
            <a:endParaRPr lang="en-US" sz="1200" dirty="0"/>
          </a:p>
          <a:p>
            <a:r>
              <a:rPr lang="en-US" sz="1200" dirty="0"/>
              <a:t>Resources… </a:t>
            </a:r>
            <a:endParaRPr lang="en-US" sz="1200" dirty="0">
              <a:hlinkClick r:id="rId3"/>
            </a:endParaRPr>
          </a:p>
          <a:p>
            <a:pPr marL="171450" indent="-171450">
              <a:buFont typeface="Arial" panose="020B0604020202020204" pitchFamily="34" charset="0"/>
              <a:buChar char="•"/>
            </a:pPr>
            <a:r>
              <a:rPr lang="en-US" sz="1200" dirty="0">
                <a:hlinkClick r:id="rId3"/>
              </a:rPr>
              <a:t>https://hbr.org/2017/02/emotional-intelligence-has-12-elements-which-do-you-need-to-work-on</a:t>
            </a:r>
            <a:r>
              <a:rPr lang="en-US" sz="1200" dirty="0"/>
              <a:t> </a:t>
            </a:r>
          </a:p>
          <a:p>
            <a:pPr marL="171450" indent="-171450">
              <a:buFont typeface="Arial" panose="020B0604020202020204" pitchFamily="34" charset="0"/>
              <a:buChar char="•"/>
            </a:pPr>
            <a:r>
              <a:rPr lang="en-US" sz="1200" dirty="0"/>
              <a:t>Self assessment: </a:t>
            </a:r>
            <a:r>
              <a:rPr lang="en-CA" sz="1200" dirty="0">
                <a:hlinkClick r:id="rId4"/>
              </a:rPr>
              <a:t>https://www.tsw.co.uk/blog/leadership-and-management/daniel-goleman-emotional-intelligence/</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5"/>
              </a:rPr>
              <a:t>https://www.youtube.com/watch?v=s57sce71zNI</a:t>
            </a:r>
            <a:r>
              <a:rPr lang="en-CA" dirty="0"/>
              <a:t> (2.5 mins)</a:t>
            </a:r>
          </a:p>
          <a:p>
            <a:pPr marL="171450" indent="-171450">
              <a:buFont typeface="Arial" panose="020B0604020202020204" pitchFamily="34" charset="0"/>
              <a:buChar char="•"/>
            </a:pPr>
            <a:endParaRPr lang="fr-CA" sz="1200" dirty="0"/>
          </a:p>
          <a:p>
            <a:pPr marL="0" indent="0">
              <a:buFont typeface="Arial" panose="020B0604020202020204" pitchFamily="34" charset="0"/>
              <a:buNone/>
            </a:pPr>
            <a:r>
              <a:rPr lang="fr-CA" sz="1200" dirty="0" err="1"/>
              <a:t>Resources</a:t>
            </a:r>
            <a:r>
              <a:rPr lang="fr-CA" sz="1200" dirty="0"/>
              <a:t> in French:</a:t>
            </a:r>
          </a:p>
          <a:p>
            <a:pPr marL="171450" indent="-171450">
              <a:buFont typeface="Arial" panose="020B0604020202020204" pitchFamily="34" charset="0"/>
              <a:buChar char="•"/>
            </a:pPr>
            <a:r>
              <a:rPr lang="fr-CA" sz="1200" dirty="0"/>
              <a:t>Self </a:t>
            </a:r>
            <a:r>
              <a:rPr lang="fr-CA" sz="1200" dirty="0" err="1"/>
              <a:t>assessment</a:t>
            </a:r>
            <a:r>
              <a:rPr lang="fr-CA" sz="1200" dirty="0"/>
              <a:t>: https://nomadity.be/blog_confiance/4-piliers-pour-developper-votre-intelligence-emotionnelle/ </a:t>
            </a:r>
          </a:p>
          <a:p>
            <a:pPr marL="171450" indent="-171450">
              <a:buFont typeface="Arial" panose="020B0604020202020204" pitchFamily="34" charset="0"/>
              <a:buChar char="•"/>
            </a:pPr>
            <a:r>
              <a:rPr lang="fr-CA" sz="1200" dirty="0"/>
              <a:t>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2023-06-19</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41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2023-06-19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520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2023-06-19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7354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2023-06-19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3919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2023-06-19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2525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2023-06-19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7384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2023-06-19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4752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2023-06-19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811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2023-06-19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04725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2023-06-19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2023-06-19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538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2023-06-19</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7820927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ell.blogs.nytimes.com/2015/01/19/writing-your-way-to-happiness/" TargetMode="External"/><Relationship Id="rId4" Type="http://schemas.openxmlformats.org/officeDocument/2006/relationships/hyperlink" Target="https://www.forbes.com/sites/hennainam/2017/04/02/to-be-an-effective-leader-keep-a-leadership-journ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harmawisdom.org/decision-ti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knowledge.wharton.upenn.edu/article/making-big-small-decision-meditation-can-help/" TargetMode="Externa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artofliving.org/meditation/meditation-for-you/meditation-for-better-decision-making" TargetMode="External"/><Relationship Id="rId4" Type="http://schemas.openxmlformats.org/officeDocument/2006/relationships/hyperlink" Target="https://www.artofliving.org/us-en/meditation/meditation-for-you/meditation-for-better-decision-mak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archive.org/download/LovingKindness15Minsb/Loving%20Kindness%2015%20minsb.mp3" TargetMode="External"/><Relationship Id="rId4" Type="http://schemas.openxmlformats.org/officeDocument/2006/relationships/hyperlink" Target="https://archive.org/details/LovingKindness15Minsb"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meditation-loving-presence-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archive.org/details/LovingKindness15Minsb"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4.jpe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49.jpg"/><Relationship Id="rId9" Type="http://schemas.openxmlformats.org/officeDocument/2006/relationships/image" Target="../media/image47.jp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png"/><Relationship Id="rId26" Type="http://schemas.openxmlformats.org/officeDocument/2006/relationships/image" Target="../media/image33.jpg"/><Relationship Id="rId3" Type="http://schemas.openxmlformats.org/officeDocument/2006/relationships/notesSlide" Target="../notesSlides/notesSlide4.xml"/><Relationship Id="rId21" Type="http://schemas.openxmlformats.org/officeDocument/2006/relationships/image" Target="../media/image28.wmf"/><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23.jpg"/><Relationship Id="rId20" Type="http://schemas.openxmlformats.org/officeDocument/2006/relationships/image" Target="../media/image27.wmf"/><Relationship Id="rId29" Type="http://schemas.openxmlformats.org/officeDocument/2006/relationships/image" Target="../media/image36.png"/><Relationship Id="rId1" Type="http://schemas.openxmlformats.org/officeDocument/2006/relationships/tags" Target="../tags/tag1.xml"/><Relationship Id="rId6" Type="http://schemas.openxmlformats.org/officeDocument/2006/relationships/image" Target="../media/image11.jp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3.png"/><Relationship Id="rId15" Type="http://schemas.openxmlformats.org/officeDocument/2006/relationships/image" Target="../media/image22.jp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jpeg"/><Relationship Id="rId19" Type="http://schemas.openxmlformats.org/officeDocument/2006/relationships/image" Target="../media/image26.wmf"/><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jpg"/><Relationship Id="rId22" Type="http://schemas.openxmlformats.org/officeDocument/2006/relationships/image" Target="../media/image29.wmf"/><Relationship Id="rId27"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7.xml.rels><?xml version="1.0" encoding="UTF-8" standalone="yes"?>
<Relationships xmlns="http://schemas.openxmlformats.org/package/2006/relationships"><Relationship Id="rId3" Type="http://schemas.openxmlformats.org/officeDocument/2006/relationships/hyperlink" Target="https://bluenotes.anz.com/posts/2017/04/emotional-intelligence-a-core-leadership-ski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hyperlink" Target="https://hbr.org/2017/02/emotional-intelligence-has-12-elements-which-do-you-need-to-work-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tsw.co.uk/blog/leadership-and-management/daniel-goleman-emotional-intellig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4" name="Picture 2" descr="https://ci3.googleusercontent.com/proxy/H5w54P0nL0_IR4ogD8PcmHOfJ_9orXxSA8FEfxdlSzrBo9CRDMMMv3RzFuGMi28B4zJ9W4-Ppn_xpkszBwbC_tX6ec4ZmLijjfvhoyUI0smiAavz7LZUQTDd22ydvN7RdAGd2UTvZVFF8JOB5cUw2hnFHY5Dv_vvxQhGyNI=s0-d-e1-ft#https://gallery.mailchimp.com/2e45f17d3d4a1ef72e24e6d3f/images/b89a7a3b-614c-4ced-84c8-9127cba7ab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94" y="299417"/>
            <a:ext cx="4580170" cy="4580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274638"/>
            <a:ext cx="8964488" cy="1143000"/>
          </a:xfrm>
        </p:spPr>
        <p:txBody>
          <a:bodyPr>
            <a:normAutofit fontScale="90000"/>
          </a:bodyPr>
          <a:lstStyle/>
          <a:p>
            <a:pPr fontAlgn="base"/>
            <a:r>
              <a:rPr lang="en-US" sz="3600" dirty="0"/>
              <a:t>To Be An Effective Leader, Keep A </a:t>
            </a:r>
            <a:br>
              <a:rPr lang="en-US" sz="3600" dirty="0"/>
            </a:br>
            <a:r>
              <a:rPr lang="en-US" sz="3600" dirty="0"/>
              <a:t>Leadership (Reflecting) Journal</a:t>
            </a:r>
          </a:p>
        </p:txBody>
      </p:sp>
      <p:sp>
        <p:nvSpPr>
          <p:cNvPr id="3" name="Content Placeholder 2"/>
          <p:cNvSpPr>
            <a:spLocks noGrp="1"/>
          </p:cNvSpPr>
          <p:nvPr>
            <p:ph idx="1"/>
          </p:nvPr>
        </p:nvSpPr>
        <p:spPr>
          <a:xfrm>
            <a:off x="395537" y="1578662"/>
            <a:ext cx="5256583" cy="4386512"/>
          </a:xfrm>
        </p:spPr>
        <p:txBody>
          <a:bodyPr>
            <a:noAutofit/>
          </a:bodyPr>
          <a:lstStyle/>
          <a:p>
            <a:pPr marL="0" indent="0">
              <a:spcBef>
                <a:spcPts val="600"/>
              </a:spcBef>
              <a:buNone/>
            </a:pPr>
            <a:r>
              <a:rPr lang="en-US" sz="2000" dirty="0"/>
              <a:t>Ten Questions For Your Leadership (Reflecting) Journal</a:t>
            </a:r>
          </a:p>
          <a:p>
            <a:pPr>
              <a:spcBef>
                <a:spcPts val="600"/>
              </a:spcBef>
            </a:pPr>
            <a:r>
              <a:rPr lang="en-US" sz="2000" dirty="0"/>
              <a:t>What’s present for me now? </a:t>
            </a:r>
          </a:p>
          <a:p>
            <a:pPr>
              <a:spcBef>
                <a:spcPts val="600"/>
              </a:spcBef>
            </a:pPr>
            <a:r>
              <a:rPr lang="en-US" sz="2000" dirty="0"/>
              <a:t>What’s going well? What’s creating that? </a:t>
            </a:r>
          </a:p>
          <a:p>
            <a:pPr>
              <a:spcBef>
                <a:spcPts val="600"/>
              </a:spcBef>
            </a:pPr>
            <a:r>
              <a:rPr lang="en-US" sz="2000" dirty="0"/>
              <a:t>What's challenging? What's creating that? </a:t>
            </a:r>
          </a:p>
          <a:p>
            <a:pPr>
              <a:spcBef>
                <a:spcPts val="600"/>
              </a:spcBef>
            </a:pPr>
            <a:r>
              <a:rPr lang="en-US" sz="2000" dirty="0"/>
              <a:t>What needs my attention? </a:t>
            </a:r>
          </a:p>
          <a:p>
            <a:pPr>
              <a:spcBef>
                <a:spcPts val="600"/>
              </a:spcBef>
            </a:pPr>
            <a:r>
              <a:rPr lang="en-US" sz="2000" dirty="0"/>
              <a:t>What’s meaningful? </a:t>
            </a:r>
          </a:p>
          <a:p>
            <a:pPr>
              <a:spcBef>
                <a:spcPts val="600"/>
              </a:spcBef>
            </a:pPr>
            <a:r>
              <a:rPr lang="en-US" sz="2000" dirty="0"/>
              <a:t>What strengths do I notice in myself? </a:t>
            </a:r>
          </a:p>
          <a:p>
            <a:pPr>
              <a:spcBef>
                <a:spcPts val="600"/>
              </a:spcBef>
            </a:pPr>
            <a:r>
              <a:rPr lang="en-US" sz="2000" dirty="0"/>
              <a:t>What strengths and contributions do I notice in others? </a:t>
            </a:r>
          </a:p>
          <a:p>
            <a:pPr>
              <a:spcBef>
                <a:spcPts val="600"/>
              </a:spcBef>
            </a:pPr>
            <a:r>
              <a:rPr lang="en-US" sz="2000" dirty="0"/>
              <a:t>What am I learning? </a:t>
            </a:r>
          </a:p>
          <a:p>
            <a:pPr>
              <a:spcBef>
                <a:spcPts val="600"/>
              </a:spcBef>
            </a:pPr>
            <a:r>
              <a:rPr lang="en-US" sz="2000" dirty="0"/>
              <a:t>What is an action I am committing to? </a:t>
            </a:r>
            <a:endParaRPr lang="en-US" sz="2400" dirty="0"/>
          </a:p>
        </p:txBody>
      </p:sp>
      <p:sp>
        <p:nvSpPr>
          <p:cNvPr id="4" name="Rectangle 3"/>
          <p:cNvSpPr/>
          <p:nvPr/>
        </p:nvSpPr>
        <p:spPr>
          <a:xfrm>
            <a:off x="971600" y="6230582"/>
            <a:ext cx="8003232" cy="461665"/>
          </a:xfrm>
          <a:prstGeom prst="rect">
            <a:avLst/>
          </a:prstGeom>
        </p:spPr>
        <p:txBody>
          <a:bodyPr wrap="square">
            <a:spAutoFit/>
          </a:bodyPr>
          <a:lstStyle/>
          <a:p>
            <a:r>
              <a:rPr lang="en-US" sz="1200" dirty="0">
                <a:hlinkClick r:id="rId4"/>
              </a:rPr>
              <a:t>https://www.forbes.com/sites/hennainam/2017/04/02/to-be-an-effective-leader-keep-a-leadership-journal/</a:t>
            </a:r>
            <a:r>
              <a:rPr lang="en-US" sz="1200" dirty="0"/>
              <a:t> </a:t>
            </a:r>
          </a:p>
          <a:p>
            <a:r>
              <a:rPr lang="en-CA" sz="1200" dirty="0">
                <a:hlinkClick r:id="rId5"/>
              </a:rPr>
              <a:t>http://well.blogs.nytimes.com/2015/01/19/writing-your-way-to-happiness/</a:t>
            </a:r>
            <a:r>
              <a:rPr lang="en-CA" sz="1200" dirty="0"/>
              <a:t> </a:t>
            </a:r>
            <a:r>
              <a:rPr lang="en-US" sz="1200" dirty="0"/>
              <a:t> </a:t>
            </a:r>
            <a:endParaRPr lang="en-CA" sz="1200" dirty="0"/>
          </a:p>
        </p:txBody>
      </p:sp>
      <p:sp>
        <p:nvSpPr>
          <p:cNvPr id="7" name="Rectangle 6"/>
          <p:cNvSpPr/>
          <p:nvPr/>
        </p:nvSpPr>
        <p:spPr>
          <a:xfrm>
            <a:off x="5940152" y="3573016"/>
            <a:ext cx="3180967" cy="2246769"/>
          </a:xfrm>
          <a:prstGeom prst="rect">
            <a:avLst/>
          </a:prstGeom>
        </p:spPr>
        <p:txBody>
          <a:bodyPr wrap="square">
            <a:spAutoFit/>
          </a:bodyPr>
          <a:lstStyle/>
          <a:p>
            <a:pPr algn="ctr"/>
            <a:r>
              <a:rPr lang="en-US" sz="2000" dirty="0">
                <a:solidFill>
                  <a:srgbClr val="333333"/>
                </a:solidFill>
              </a:rPr>
              <a:t>“The idea here is getting people to come to terms with who they are, where they want to go… I think of expressive writing as a life course correction.”</a:t>
            </a:r>
          </a:p>
          <a:p>
            <a:pPr algn="ctr"/>
            <a:r>
              <a:rPr lang="en-US" sz="2000" dirty="0">
                <a:solidFill>
                  <a:srgbClr val="333333"/>
                </a:solidFill>
              </a:rPr>
              <a:t>		 – Dr. </a:t>
            </a:r>
            <a:r>
              <a:rPr lang="en-US" sz="2000" dirty="0" err="1">
                <a:solidFill>
                  <a:srgbClr val="333333"/>
                </a:solidFill>
              </a:rPr>
              <a:t>Pennebaker</a:t>
            </a:r>
            <a:endParaRPr lang="en-CA" sz="2000" dirty="0"/>
          </a:p>
        </p:txBody>
      </p:sp>
    </p:spTree>
    <p:extLst>
      <p:ext uri="{BB962C8B-B14F-4D97-AF65-F5344CB8AC3E}">
        <p14:creationId xmlns:p14="http://schemas.microsoft.com/office/powerpoint/2010/main" val="125661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050904" cy="2006238"/>
          </a:xfrm>
        </p:spPr>
        <p:txBody>
          <a:bodyPr>
            <a:normAutofit/>
          </a:bodyPr>
          <a:lstStyle/>
          <a:p>
            <a:pPr algn="r" fontAlgn="base"/>
            <a:r>
              <a:rPr lang="en-US" sz="4000" dirty="0"/>
              <a:t>Making</a:t>
            </a:r>
            <a:br>
              <a:rPr lang="en-US" sz="4000" dirty="0"/>
            </a:br>
            <a:r>
              <a:rPr lang="en-US" sz="4000" dirty="0"/>
              <a:t>Big or Small</a:t>
            </a:r>
            <a:br>
              <a:rPr lang="en-US" sz="4000" dirty="0"/>
            </a:br>
            <a:r>
              <a:rPr lang="en-US" sz="4000" dirty="0"/>
              <a:t>Decisions?</a:t>
            </a:r>
          </a:p>
        </p:txBody>
      </p:sp>
      <p:sp>
        <p:nvSpPr>
          <p:cNvPr id="2" name="Content Placeholder 1"/>
          <p:cNvSpPr>
            <a:spLocks noGrp="1"/>
          </p:cNvSpPr>
          <p:nvPr>
            <p:ph idx="1"/>
          </p:nvPr>
        </p:nvSpPr>
        <p:spPr>
          <a:xfrm>
            <a:off x="457200" y="2132856"/>
            <a:ext cx="8435280" cy="4320480"/>
          </a:xfrm>
        </p:spPr>
        <p:txBody>
          <a:bodyPr>
            <a:normAutofit fontScale="62500" lnSpcReduction="20000"/>
          </a:bodyPr>
          <a:lstStyle/>
          <a:p>
            <a:pPr>
              <a:spcBef>
                <a:spcPts val="600"/>
              </a:spcBef>
            </a:pPr>
            <a:r>
              <a:rPr lang="en-CA" dirty="0"/>
              <a:t>Resisting the Negative</a:t>
            </a:r>
          </a:p>
          <a:p>
            <a:pPr lvl="1">
              <a:spcBef>
                <a:spcPts val="600"/>
              </a:spcBef>
            </a:pPr>
            <a:r>
              <a:rPr lang="en-US" dirty="0"/>
              <a:t>People who meditated focused less on the past and future, which led to them experiencing less negative emotion,” </a:t>
            </a:r>
            <a:r>
              <a:rPr lang="en-US" dirty="0" err="1"/>
              <a:t>Hafenbrack</a:t>
            </a:r>
            <a:r>
              <a:rPr lang="en-US" dirty="0"/>
              <a:t> says. “That helped them reduce the sunk-cost bias.”</a:t>
            </a:r>
            <a:endParaRPr lang="en-CA" dirty="0"/>
          </a:p>
          <a:p>
            <a:pPr>
              <a:spcBef>
                <a:spcPts val="600"/>
              </a:spcBef>
            </a:pPr>
            <a:r>
              <a:rPr lang="en-CA" dirty="0"/>
              <a:t>Short-term or Long-term?</a:t>
            </a:r>
          </a:p>
          <a:p>
            <a:pPr lvl="1">
              <a:spcBef>
                <a:spcPts val="600"/>
              </a:spcBef>
            </a:pPr>
            <a:r>
              <a:rPr lang="en-US" dirty="0"/>
              <a:t>[The research doesn’t] undermine the idea that [meditating] as a long-term practice could be effective,” </a:t>
            </a:r>
            <a:r>
              <a:rPr lang="en-US" dirty="0" err="1"/>
              <a:t>Barsade</a:t>
            </a:r>
            <a:r>
              <a:rPr lang="en-US" dirty="0"/>
              <a:t> says. “However, one of the novel and important things [about the research] is that you can take a brief time out and get a result.”</a:t>
            </a:r>
            <a:endParaRPr lang="en-CA" dirty="0"/>
          </a:p>
          <a:p>
            <a:pPr lvl="1">
              <a:spcBef>
                <a:spcPts val="600"/>
              </a:spcBef>
            </a:pPr>
            <a:endParaRPr lang="en-CA" dirty="0"/>
          </a:p>
          <a:p>
            <a:pPr>
              <a:spcBef>
                <a:spcPts val="600"/>
              </a:spcBef>
            </a:pPr>
            <a:endParaRPr lang="en-CA" dirty="0"/>
          </a:p>
          <a:p>
            <a:pPr>
              <a:spcBef>
                <a:spcPts val="600"/>
              </a:spcBef>
            </a:pPr>
            <a:r>
              <a:rPr lang="en-CA" dirty="0"/>
              <a:t>Mindful Decision-making</a:t>
            </a:r>
          </a:p>
          <a:p>
            <a:pPr lvl="1">
              <a:spcBef>
                <a:spcPts val="600"/>
              </a:spcBef>
            </a:pPr>
            <a:r>
              <a:rPr lang="en-US" sz="2900" dirty="0"/>
              <a:t>“Applying mindfulness techniques to decision-making leads to clearer thinking and to staying connected to your core values, which is crucial to your peace of mind.” – Phillip Moffitt</a:t>
            </a:r>
            <a:endParaRPr lang="en-CA" sz="2900" dirty="0"/>
          </a:p>
        </p:txBody>
      </p:sp>
      <p:sp>
        <p:nvSpPr>
          <p:cNvPr id="6" name="Rectangle 5"/>
          <p:cNvSpPr/>
          <p:nvPr/>
        </p:nvSpPr>
        <p:spPr>
          <a:xfrm>
            <a:off x="1187624" y="6218378"/>
            <a:ext cx="6231329" cy="276999"/>
          </a:xfrm>
          <a:prstGeom prst="rect">
            <a:avLst/>
          </a:prstGeom>
        </p:spPr>
        <p:txBody>
          <a:bodyPr wrap="square">
            <a:spAutoFit/>
          </a:bodyPr>
          <a:lstStyle/>
          <a:p>
            <a:r>
              <a:rPr lang="en-US" sz="1200" dirty="0">
                <a:solidFill>
                  <a:srgbClr val="FF0000"/>
                </a:solidFill>
                <a:hlinkClick r:id="rId3"/>
              </a:rPr>
              <a:t>https://dharmawisdom.org/decision-time/</a:t>
            </a:r>
            <a:r>
              <a:rPr lang="en-CA" sz="1200" dirty="0"/>
              <a:t> </a:t>
            </a:r>
            <a:endParaRPr lang="en-US" sz="1200" dirty="0">
              <a:solidFill>
                <a:srgbClr val="FF0000"/>
              </a:solidFill>
            </a:endParaRPr>
          </a:p>
        </p:txBody>
      </p:sp>
      <p:pic>
        <p:nvPicPr>
          <p:cNvPr id="3076" name="Picture 4" descr="http://dharmawisdom.org/files/decision_time.jpeg?1430191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C3D791-D861-A0F5-674C-2521C4EBE792}"/>
              </a:ext>
            </a:extLst>
          </p:cNvPr>
          <p:cNvSpPr txBox="1"/>
          <p:nvPr/>
        </p:nvSpPr>
        <p:spPr>
          <a:xfrm>
            <a:off x="1187624" y="4577124"/>
            <a:ext cx="64008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hlinkClick r:id="rId5"/>
              </a:rPr>
              <a:t>http://knowledge.wharton.upenn.edu/article/making-big-small-decision-meditation-can-help/</a:t>
            </a:r>
            <a:r>
              <a:rPr kumimoji="0" lang="en-CA"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15010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6864" cy="1143000"/>
          </a:xfrm>
        </p:spPr>
        <p:txBody>
          <a:bodyPr>
            <a:normAutofit fontScale="90000"/>
          </a:bodyPr>
          <a:lstStyle/>
          <a:p>
            <a:r>
              <a:rPr lang="en-US" sz="4000" dirty="0"/>
              <a:t>Mindfulness for Better Decision-making</a:t>
            </a:r>
          </a:p>
        </p:txBody>
      </p:sp>
      <p:sp>
        <p:nvSpPr>
          <p:cNvPr id="3" name="Content Placeholder 2"/>
          <p:cNvSpPr>
            <a:spLocks noGrp="1"/>
          </p:cNvSpPr>
          <p:nvPr>
            <p:ph idx="1"/>
          </p:nvPr>
        </p:nvSpPr>
        <p:spPr>
          <a:xfrm>
            <a:off x="457200" y="1600200"/>
            <a:ext cx="5280521" cy="4997152"/>
          </a:xfrm>
        </p:spPr>
        <p:txBody>
          <a:bodyPr>
            <a:normAutofit/>
          </a:bodyPr>
          <a:lstStyle/>
          <a:p>
            <a:pPr marL="0" indent="0">
              <a:buNone/>
            </a:pPr>
            <a:r>
              <a:rPr lang="en-US" sz="2400" dirty="0"/>
              <a:t>A good decision is the reflection </a:t>
            </a:r>
            <a:br>
              <a:rPr lang="en-US" sz="2400" dirty="0"/>
            </a:br>
            <a:r>
              <a:rPr lang="en-US" sz="2400" dirty="0"/>
              <a:t>of your thoughts and experiences, </a:t>
            </a:r>
            <a:br>
              <a:rPr lang="en-US" sz="2400" dirty="0"/>
            </a:br>
            <a:r>
              <a:rPr lang="en-US" sz="2400" dirty="0"/>
              <a:t>and this can be augmented through </a:t>
            </a:r>
            <a:br>
              <a:rPr lang="en-US" sz="2400" dirty="0"/>
            </a:br>
            <a:r>
              <a:rPr lang="en-US" sz="2400" dirty="0"/>
              <a:t>a mindfulness practice.</a:t>
            </a:r>
            <a:endParaRPr lang="en-CA" sz="2400" dirty="0"/>
          </a:p>
          <a:p>
            <a:r>
              <a:rPr lang="en-CA" sz="2400" dirty="0"/>
              <a:t>#1 – Focused mind</a:t>
            </a:r>
          </a:p>
          <a:p>
            <a:r>
              <a:rPr lang="en-CA" sz="2400" dirty="0"/>
              <a:t>#2 – The right balance</a:t>
            </a:r>
          </a:p>
          <a:p>
            <a:r>
              <a:rPr lang="en-CA" sz="2400" dirty="0"/>
              <a:t>#3 – Rational thinking</a:t>
            </a:r>
          </a:p>
          <a:p>
            <a:r>
              <a:rPr lang="en-CA" sz="2400" dirty="0"/>
              <a:t>#4 – A strong mind</a:t>
            </a:r>
          </a:p>
          <a:p>
            <a:r>
              <a:rPr lang="en-CA" sz="2400" dirty="0"/>
              <a:t>#5 – Intuition, perception and observation</a:t>
            </a:r>
          </a:p>
          <a:p>
            <a:r>
              <a:rPr lang="en-US" sz="2400" dirty="0"/>
              <a:t>#6 – Focus on the present</a:t>
            </a:r>
            <a:r>
              <a:rPr lang="en-CA" sz="2400" dirty="0"/>
              <a:t> </a:t>
            </a:r>
            <a:endParaRPr lang="en-US" sz="2400" dirty="0"/>
          </a:p>
        </p:txBody>
      </p:sp>
      <p:pic>
        <p:nvPicPr>
          <p:cNvPr id="2050" name="Picture 2" descr="https://cdn.artofliving.org/sites/www.artofliving.org/files/styles/inner_page_image/public/article_image/decision-making.jpg?itok=vDur5W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35212"/>
            <a:ext cx="3552329" cy="16331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5881" y="3571725"/>
            <a:ext cx="2740750" cy="1569660"/>
          </a:xfrm>
          <a:prstGeom prst="rect">
            <a:avLst/>
          </a:prstGeom>
        </p:spPr>
        <p:txBody>
          <a:bodyPr wrap="none">
            <a:spAutoFit/>
          </a:bodyPr>
          <a:lstStyle/>
          <a:p>
            <a:pPr marL="342900" indent="-342900" fontAlgn="base">
              <a:buFont typeface="+mj-lt"/>
              <a:buAutoNum type="arabicPeriod"/>
            </a:pPr>
            <a:r>
              <a:rPr lang="en-US" sz="2400" dirty="0"/>
              <a:t>Calmer mind</a:t>
            </a:r>
          </a:p>
          <a:p>
            <a:pPr marL="342900" indent="-342900" fontAlgn="base">
              <a:buFont typeface="+mj-lt"/>
              <a:buAutoNum type="arabicPeriod"/>
            </a:pPr>
            <a:r>
              <a:rPr lang="en-US" sz="2400" dirty="0"/>
              <a:t>Drop the baggage</a:t>
            </a:r>
          </a:p>
          <a:p>
            <a:pPr marL="342900" indent="-342900" fontAlgn="base">
              <a:buFont typeface="+mj-lt"/>
              <a:buAutoNum type="arabicPeriod"/>
            </a:pPr>
            <a:r>
              <a:rPr lang="en-US" sz="2400" dirty="0"/>
              <a:t>A strong mind</a:t>
            </a:r>
          </a:p>
          <a:p>
            <a:pPr marL="342900" indent="-342900" fontAlgn="base">
              <a:buFont typeface="+mj-lt"/>
              <a:buAutoNum type="arabicPeriod"/>
            </a:pPr>
            <a:r>
              <a:rPr lang="en-US" sz="2400" dirty="0"/>
              <a:t>Strong intuition</a:t>
            </a:r>
          </a:p>
        </p:txBody>
      </p:sp>
      <p:sp>
        <p:nvSpPr>
          <p:cNvPr id="6" name="Rectangle 5"/>
          <p:cNvSpPr/>
          <p:nvPr/>
        </p:nvSpPr>
        <p:spPr>
          <a:xfrm>
            <a:off x="457200" y="6255215"/>
            <a:ext cx="7937004" cy="523220"/>
          </a:xfrm>
          <a:prstGeom prst="rect">
            <a:avLst/>
          </a:prstGeom>
        </p:spPr>
        <p:txBody>
          <a:bodyPr wrap="square">
            <a:spAutoFit/>
          </a:bodyPr>
          <a:lstStyle/>
          <a:p>
            <a:r>
              <a:rPr lang="en-US" sz="1400" dirty="0">
                <a:hlinkClick r:id="rId4"/>
              </a:rPr>
              <a:t>https://www.artofliving.org/us-en/meditation/meditation-for-you/meditation-for-better-decision-making</a:t>
            </a:r>
            <a:endParaRPr lang="en-US" sz="1400" dirty="0"/>
          </a:p>
          <a:p>
            <a:pPr lvl="0"/>
            <a:r>
              <a:rPr lang="en-CA" sz="1400" dirty="0">
                <a:hlinkClick r:id="rId5"/>
              </a:rPr>
              <a:t>https://www.artofliving.org/meditation/meditation-for-you/meditation-for-better-decision-making</a:t>
            </a:r>
            <a:r>
              <a:rPr lang="en-CA" sz="1400" dirty="0"/>
              <a:t> </a:t>
            </a:r>
          </a:p>
        </p:txBody>
      </p:sp>
    </p:spTree>
    <p:extLst>
      <p:ext uri="{BB962C8B-B14F-4D97-AF65-F5344CB8AC3E}">
        <p14:creationId xmlns:p14="http://schemas.microsoft.com/office/powerpoint/2010/main" val="153424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a:t>Mindful Loving Kindness exercise</a:t>
            </a:r>
          </a:p>
        </p:txBody>
      </p:sp>
      <p:sp>
        <p:nvSpPr>
          <p:cNvPr id="3" name="Content Placeholder 2"/>
          <p:cNvSpPr>
            <a:spLocks noGrp="1"/>
          </p:cNvSpPr>
          <p:nvPr>
            <p:ph idx="1"/>
          </p:nvPr>
        </p:nvSpPr>
        <p:spPr>
          <a:xfrm>
            <a:off x="457200" y="1412776"/>
            <a:ext cx="8507288" cy="4853136"/>
          </a:xfrm>
        </p:spPr>
        <p:txBody>
          <a:bodyPr>
            <a:noAutofit/>
          </a:bodyPr>
          <a:lstStyle/>
          <a:p>
            <a:pPr>
              <a:spcBef>
                <a:spcPts val="600"/>
              </a:spcBef>
            </a:pPr>
            <a:r>
              <a:rPr lang="en-US" sz="2000" dirty="0"/>
              <a:t>Time required – 15 minutes</a:t>
            </a:r>
          </a:p>
          <a:p>
            <a:pPr>
              <a:spcBef>
                <a:spcPts val="600"/>
              </a:spcBef>
            </a:pPr>
            <a:r>
              <a:rPr lang="en-US" sz="2000" dirty="0"/>
              <a:t>First, do a Mindfulness Body Scan – Relaxation exercise</a:t>
            </a:r>
            <a:endParaRPr lang="en-CA" sz="2000" dirty="0"/>
          </a:p>
          <a:p>
            <a:pPr>
              <a:spcBef>
                <a:spcPts val="600"/>
              </a:spcBef>
            </a:pPr>
            <a:r>
              <a:rPr lang="en-US" sz="2000" dirty="0"/>
              <a:t>Then, follow my voice</a:t>
            </a:r>
          </a:p>
          <a:p>
            <a:pPr>
              <a:spcBef>
                <a:spcPts val="600"/>
              </a:spcBef>
            </a:pPr>
            <a:r>
              <a:rPr lang="en-US" sz="2000" dirty="0"/>
              <a:t>During this exercise, I’ll say a few sentences</a:t>
            </a:r>
          </a:p>
          <a:p>
            <a:pPr>
              <a:spcBef>
                <a:spcPts val="600"/>
              </a:spcBef>
            </a:pPr>
            <a:r>
              <a:rPr lang="en-US" sz="2000" dirty="0"/>
              <a:t>I invite you to repeat the ones that resonate with you the most, the ones that are true to yourself</a:t>
            </a:r>
          </a:p>
          <a:p>
            <a:pPr marL="2155825" lvl="1">
              <a:spcBef>
                <a:spcPts val="600"/>
              </a:spcBef>
            </a:pPr>
            <a:r>
              <a:rPr lang="en-US" sz="1600" dirty="0"/>
              <a:t>May I be happy</a:t>
            </a:r>
          </a:p>
          <a:p>
            <a:pPr marL="2155825" lvl="1">
              <a:spcBef>
                <a:spcPts val="600"/>
              </a:spcBef>
            </a:pPr>
            <a:r>
              <a:rPr lang="en-US" sz="1600" dirty="0"/>
              <a:t>May I be healthy</a:t>
            </a:r>
          </a:p>
          <a:p>
            <a:pPr marL="2155825" lvl="1">
              <a:spcBef>
                <a:spcPts val="600"/>
              </a:spcBef>
            </a:pPr>
            <a:r>
              <a:rPr lang="en-US" sz="1600" dirty="0"/>
              <a:t>May I live with ease</a:t>
            </a:r>
          </a:p>
          <a:p>
            <a:pPr marL="2155825" lvl="1">
              <a:spcBef>
                <a:spcPts val="600"/>
              </a:spcBef>
            </a:pPr>
            <a:r>
              <a:rPr lang="en-US" sz="1600" dirty="0"/>
              <a:t>May I be free from pain and suffering</a:t>
            </a:r>
          </a:p>
          <a:p>
            <a:pPr marL="2155825" lvl="1">
              <a:spcBef>
                <a:spcPts val="600"/>
              </a:spcBef>
            </a:pPr>
            <a:r>
              <a:rPr lang="en-US" sz="1600" dirty="0"/>
              <a:t>May I be able to let go of everything </a:t>
            </a:r>
            <a:br>
              <a:rPr lang="en-US" sz="1600" dirty="0"/>
            </a:br>
            <a:r>
              <a:rPr lang="en-US" sz="1600" dirty="0"/>
              <a:t>over which I have no control</a:t>
            </a:r>
          </a:p>
          <a:p>
            <a:pPr marL="2155825" lvl="1">
              <a:spcBef>
                <a:spcPts val="600"/>
              </a:spcBef>
            </a:pPr>
            <a:r>
              <a:rPr lang="en-US" sz="1600" dirty="0"/>
              <a:t>May I find success in all areas about which </a:t>
            </a:r>
            <a:br>
              <a:rPr lang="en-US" sz="1600" dirty="0"/>
            </a:br>
            <a:r>
              <a:rPr lang="en-US" sz="1600" dirty="0"/>
              <a:t>I’m passionate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1612"/>
          <a:stretch/>
        </p:blipFill>
        <p:spPr>
          <a:xfrm>
            <a:off x="7174041" y="1199561"/>
            <a:ext cx="1718439" cy="1906094"/>
          </a:xfrm>
          <a:prstGeom prst="ellipse">
            <a:avLst/>
          </a:prstGeom>
          <a:ln>
            <a:noFill/>
          </a:ln>
          <a:effectLst>
            <a:softEdge rad="112500"/>
          </a:effectLst>
        </p:spPr>
      </p:pic>
      <p:sp>
        <p:nvSpPr>
          <p:cNvPr id="4" name="Rectangle 3"/>
          <p:cNvSpPr/>
          <p:nvPr/>
        </p:nvSpPr>
        <p:spPr>
          <a:xfrm>
            <a:off x="570384" y="6331449"/>
            <a:ext cx="8003232" cy="523220"/>
          </a:xfrm>
          <a:prstGeom prst="rect">
            <a:avLst/>
          </a:prstGeom>
        </p:spPr>
        <p:txBody>
          <a:bodyPr wrap="square">
            <a:spAutoFit/>
          </a:bodyPr>
          <a:lstStyle/>
          <a:p>
            <a:r>
              <a:rPr lang="en-US" sz="1400" dirty="0"/>
              <a:t>Mindfulness exercise – Loving Kindness – 15 </a:t>
            </a:r>
            <a:r>
              <a:rPr lang="en-US" sz="1400" dirty="0" err="1"/>
              <a:t>mins</a:t>
            </a:r>
            <a:r>
              <a:rPr lang="en-US" sz="1400" dirty="0"/>
              <a:t> (</a:t>
            </a:r>
            <a:r>
              <a:rPr lang="en-US" sz="1400" dirty="0">
                <a:hlinkClick r:id="rId4"/>
              </a:rPr>
              <a:t>https://archive.org/details/LovingKindness15Minsb</a:t>
            </a:r>
            <a:r>
              <a:rPr lang="en-US" sz="1400" dirty="0"/>
              <a:t>) </a:t>
            </a:r>
          </a:p>
          <a:p>
            <a:pPr lvl="1"/>
            <a:r>
              <a:rPr lang="en-US" sz="1400" dirty="0"/>
              <a:t>Download link: </a:t>
            </a:r>
            <a:r>
              <a:rPr lang="en-US" sz="1200" dirty="0">
                <a:hlinkClick r:id="rId5"/>
              </a:rPr>
              <a:t>https://archive.org/download/LovingKindness15Minsb/Loving%20Kindness%2015%20minsb.mp3</a:t>
            </a:r>
            <a:r>
              <a:rPr lang="en-US" sz="1200" dirty="0"/>
              <a:t> </a:t>
            </a:r>
            <a:endParaRPr lang="en-US" sz="1400" dirty="0"/>
          </a:p>
        </p:txBody>
      </p:sp>
    </p:spTree>
    <p:extLst>
      <p:ext uri="{BB962C8B-B14F-4D97-AF65-F5344CB8AC3E}">
        <p14:creationId xmlns:p14="http://schemas.microsoft.com/office/powerpoint/2010/main" val="142534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takeaway practice for week 7</a:t>
            </a:r>
            <a:endParaRPr lang="en-US" sz="3600" dirty="0"/>
          </a:p>
        </p:txBody>
      </p:sp>
      <p:sp>
        <p:nvSpPr>
          <p:cNvPr id="3" name="Content Placeholder 2"/>
          <p:cNvSpPr>
            <a:spLocks noGrp="1"/>
          </p:cNvSpPr>
          <p:nvPr>
            <p:ph idx="1"/>
          </p:nvPr>
        </p:nvSpPr>
        <p:spPr>
          <a:xfrm>
            <a:off x="457200" y="1417638"/>
            <a:ext cx="8570710" cy="5035698"/>
          </a:xfrm>
        </p:spPr>
        <p:txBody>
          <a:bodyPr>
            <a:noAutofit/>
          </a:bodyPr>
          <a:lstStyle/>
          <a:p>
            <a:pPr>
              <a:spcBef>
                <a:spcPts val="900"/>
              </a:spcBef>
            </a:pPr>
            <a:r>
              <a:rPr lang="en-CA" sz="2400" dirty="0"/>
              <a:t>Connecting – once a week with your buddy</a:t>
            </a:r>
          </a:p>
          <a:p>
            <a:pPr>
              <a:spcBef>
                <a:spcPts val="900"/>
              </a:spcBef>
            </a:pPr>
            <a:r>
              <a:rPr lang="en-CA" sz="2400" dirty="0"/>
              <a:t>Leadership Reflecting Journaling - daily</a:t>
            </a:r>
          </a:p>
          <a:p>
            <a:pPr>
              <a:spcBef>
                <a:spcPts val="900"/>
              </a:spcBef>
            </a:pPr>
            <a:r>
              <a:rPr lang="en-CA" sz="2400" dirty="0"/>
              <a:t>Practice, choose one of the following and keep doing it for the whole week - daily</a:t>
            </a:r>
          </a:p>
          <a:p>
            <a:pPr lvl="1">
              <a:spcBef>
                <a:spcPts val="900"/>
              </a:spcBef>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lvl="1">
              <a:spcBef>
                <a:spcPts val="900"/>
              </a:spcBef>
            </a:pPr>
            <a:r>
              <a:rPr lang="en-CA" sz="2000" dirty="0"/>
              <a:t>Mindful Loving Kindness exercise</a:t>
            </a:r>
            <a:br>
              <a:rPr lang="en-CA" sz="2000" dirty="0"/>
            </a:br>
            <a:r>
              <a:rPr lang="en-CA" sz="1200" dirty="0"/>
              <a:t>15 mins – </a:t>
            </a:r>
            <a:r>
              <a:rPr lang="en-CA" sz="1200" dirty="0">
                <a:hlinkClick r:id="rId6"/>
              </a:rPr>
              <a:t>https://archive.org/details/LovingKindness15Minsb</a:t>
            </a:r>
            <a:r>
              <a:rPr lang="en-CA" sz="1200" dirty="0"/>
              <a:t>  </a:t>
            </a:r>
            <a:br>
              <a:rPr lang="en-CA" sz="1200" dirty="0"/>
            </a:br>
            <a:r>
              <a:rPr lang="en-CA" sz="1200" dirty="0"/>
              <a:t>20 </a:t>
            </a:r>
            <a:r>
              <a:rPr lang="en-CA" sz="1200" dirty="0" err="1"/>
              <a:t>mins</a:t>
            </a:r>
            <a:r>
              <a:rPr lang="en-CA" sz="1200" dirty="0"/>
              <a:t> – </a:t>
            </a:r>
            <a:r>
              <a:rPr lang="en-CA" sz="1200" dirty="0">
                <a:hlinkClick r:id="rId7"/>
              </a:rPr>
              <a:t>https://www.tarabrach.com/meditation-loving-presence-2/</a:t>
            </a:r>
            <a:r>
              <a:rPr lang="en-CA" sz="1200" dirty="0"/>
              <a:t> </a:t>
            </a:r>
          </a:p>
          <a:p>
            <a:pPr>
              <a:spcBef>
                <a:spcPts val="900"/>
              </a:spcBef>
            </a:pPr>
            <a:r>
              <a:rPr lang="en-CA" sz="2400" dirty="0"/>
              <a:t>Apply Mindful Centering – as needed</a:t>
            </a:r>
          </a:p>
          <a:p>
            <a:pPr>
              <a:spcBef>
                <a:spcPts val="900"/>
              </a:spcBef>
            </a:pPr>
            <a:r>
              <a:rPr lang="en-CA" sz="2400" dirty="0"/>
              <a:t>Apply Mindful Movement – as needed</a:t>
            </a:r>
          </a:p>
          <a:p>
            <a:pPr>
              <a:spcBef>
                <a:spcPts val="900"/>
              </a:spcBef>
            </a:pPr>
            <a:r>
              <a:rPr lang="en-CA" sz="2400" dirty="0"/>
              <a:t>For the next and final session: Bring all the questions you have</a:t>
            </a:r>
          </a:p>
        </p:txBody>
      </p:sp>
      <p:pic>
        <p:nvPicPr>
          <p:cNvPr id="1026" name="Picture 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36048"/>
            <a:ext cx="2689520" cy="201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8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CA" dirty="0" err="1"/>
              <a:t>Reflect</a:t>
            </a:r>
            <a:r>
              <a:rPr lang="fr-CA" dirty="0"/>
              <a:t> about </a:t>
            </a:r>
            <a:r>
              <a:rPr lang="fr-CA" dirty="0" err="1"/>
              <a:t>today’s</a:t>
            </a:r>
            <a:r>
              <a:rPr lang="fr-CA" dirty="0"/>
              <a:t>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15</a:t>
            </a:fld>
            <a:endParaRPr lang="en-CA" dirty="0"/>
          </a:p>
        </p:txBody>
      </p:sp>
      <p:grpSp>
        <p:nvGrpSpPr>
          <p:cNvPr id="5" name="Group 4"/>
          <p:cNvGrpSpPr/>
          <p:nvPr/>
        </p:nvGrpSpPr>
        <p:grpSpPr>
          <a:xfrm>
            <a:off x="5074643" y="2587703"/>
            <a:ext cx="2402918" cy="2618629"/>
            <a:chOff x="1691680" y="5343137"/>
            <a:chExt cx="803649" cy="81808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16888" y="1451563"/>
            <a:ext cx="1279270" cy="1624401"/>
            <a:chOff x="1115616" y="1504248"/>
            <a:chExt cx="1565072" cy="1689500"/>
          </a:xfrm>
        </p:grpSpPr>
        <p:pic>
          <p:nvPicPr>
            <p:cNvPr id="13" name="Picture 12"/>
            <p:cNvPicPr>
              <a:picLocks noChangeAspect="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7 (of 8)</a:t>
            </a:r>
          </a:p>
          <a:p>
            <a:r>
              <a:rPr lang="en-US" dirty="0"/>
              <a:t>6 June 2022</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Self-Love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5049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Questions/Insights from last week</a:t>
            </a:r>
            <a:r>
              <a:rPr lang="en-US" sz="3600" dirty="0"/>
              <a:t> (6)</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nvPicPr>
        <p:blipFill>
          <a:blip r:embed="rId7">
            <a:duotone>
              <a:schemeClr val="bg2">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nvGrpSpPr>
        <p:grpSpPr>
          <a:xfrm>
            <a:off x="702922" y="3251513"/>
            <a:ext cx="1149374" cy="1152628"/>
            <a:chOff x="1115917" y="2424130"/>
            <a:chExt cx="2481406" cy="2481406"/>
          </a:xfrm>
        </p:grpSpPr>
        <p:pic>
          <p:nvPicPr>
            <p:cNvPr id="29" name="Picture 28"/>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2041713" y="5125835"/>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1">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105957" y="5088608"/>
            <a:ext cx="1617323" cy="927079"/>
            <a:chOff x="1126261" y="1342299"/>
            <a:chExt cx="2900521" cy="1625441"/>
          </a:xfrm>
        </p:grpSpPr>
        <p:pic>
          <p:nvPicPr>
            <p:cNvPr id="32" name="Picture 31"/>
            <p:cNvPicPr>
              <a:picLocks noChangeAspect="1"/>
            </p:cNvPicPr>
            <p:nvPr/>
          </p:nvPicPr>
          <p:blipFill>
            <a:blip r:embed="rId12">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31730" y="3356038"/>
            <a:ext cx="1184491" cy="943578"/>
          </a:xfrm>
          <a:prstGeom prst="rect">
            <a:avLst/>
          </a:prstGeom>
        </p:spPr>
      </p:pic>
      <p:pic>
        <p:nvPicPr>
          <p:cNvPr id="34" name="Picture 33"/>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73310" y="3155896"/>
            <a:ext cx="1343862" cy="1343862"/>
          </a:xfrm>
          <a:prstGeom prst="rect">
            <a:avLst/>
          </a:prstGeom>
        </p:spPr>
      </p:pic>
      <p:pic>
        <p:nvPicPr>
          <p:cNvPr id="35" name="Picture 34"/>
          <p:cNvPicPr>
            <a:picLocks noChangeAspect="1"/>
          </p:cNvPicPr>
          <p:nvPr/>
        </p:nvPicPr>
        <p:blipFill>
          <a:blip r:embed="rId1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09385" y="321575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7">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8">
            <a:duotone>
              <a:schemeClr val="bg2">
                <a:shade val="45000"/>
                <a:satMod val="135000"/>
              </a:schemeClr>
              <a:prstClr val="white"/>
            </a:duotone>
          </a:blip>
          <a:stretch>
            <a:fillRect/>
          </a:stretch>
        </p:blipFill>
        <p:spPr>
          <a:xfrm flipH="1">
            <a:off x="5923319" y="1768401"/>
            <a:ext cx="1061499" cy="669561"/>
          </a:xfrm>
          <a:prstGeom prst="rect">
            <a:avLst/>
          </a:prstGeom>
        </p:spPr>
      </p:pic>
      <p:grpSp>
        <p:nvGrpSpPr>
          <p:cNvPr id="38" name="Group 37"/>
          <p:cNvGrpSpPr/>
          <p:nvPr/>
        </p:nvGrpSpPr>
        <p:grpSpPr>
          <a:xfrm>
            <a:off x="4671510" y="5079724"/>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9"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20"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1"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2"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3">
            <a:clrChange>
              <a:clrFrom>
                <a:srgbClr val="FFFFFF"/>
              </a:clrFrom>
              <a:clrTo>
                <a:srgbClr val="FFFFFF">
                  <a:alpha val="0"/>
                </a:srgbClr>
              </a:clrTo>
            </a:clrChange>
            <a:duotone>
              <a:schemeClr val="accent1">
                <a:shade val="45000"/>
                <a:satMod val="135000"/>
              </a:schemeClr>
              <a:prstClr val="white"/>
            </a:duotone>
          </a:blip>
          <a:srcRect b="10852"/>
          <a:stretch/>
        </p:blipFill>
        <p:spPr>
          <a:xfrm>
            <a:off x="6940441" y="5038615"/>
            <a:ext cx="2068354" cy="989558"/>
          </a:xfrm>
          <a:prstGeom prst="rect">
            <a:avLst/>
          </a:prstGeom>
        </p:spPr>
      </p:pic>
      <p:grpSp>
        <p:nvGrpSpPr>
          <p:cNvPr id="44" name="Group 43"/>
          <p:cNvGrpSpPr/>
          <p:nvPr/>
        </p:nvGrpSpPr>
        <p:grpSpPr>
          <a:xfrm>
            <a:off x="6058277" y="5009359"/>
            <a:ext cx="827272" cy="1071501"/>
            <a:chOff x="7495448" y="1124744"/>
            <a:chExt cx="3006535" cy="3631337"/>
          </a:xfrm>
        </p:grpSpPr>
        <p:pic>
          <p:nvPicPr>
            <p:cNvPr id="45" name="Picture 44"/>
            <p:cNvPicPr>
              <a:picLocks noChangeAspect="1"/>
            </p:cNvPicPr>
            <p:nvPr/>
          </p:nvPicPr>
          <p:blipFill>
            <a:blip r:embed="rId2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74261" y="3138528"/>
            <a:ext cx="1222577" cy="1217238"/>
          </a:xfrm>
          <a:prstGeom prst="rect">
            <a:avLst/>
          </a:prstGeom>
        </p:spPr>
      </p:pic>
      <p:grpSp>
        <p:nvGrpSpPr>
          <p:cNvPr id="48" name="Group 47"/>
          <p:cNvGrpSpPr/>
          <p:nvPr/>
        </p:nvGrpSpPr>
        <p:grpSpPr>
          <a:xfrm>
            <a:off x="7653926" y="3110656"/>
            <a:ext cx="989624" cy="1287231"/>
            <a:chOff x="5520395" y="2750930"/>
            <a:chExt cx="1342242" cy="1436914"/>
          </a:xfrm>
        </p:grpSpPr>
        <p:pic>
          <p:nvPicPr>
            <p:cNvPr id="49" name="Picture 48"/>
            <p:cNvPicPr>
              <a:picLocks noChangeAspect="1"/>
            </p:cNvPicPr>
            <p:nvPr/>
          </p:nvPicPr>
          <p:blipFill>
            <a:blip r:embed="rId27">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8">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pic>
        <p:nvPicPr>
          <p:cNvPr id="51" name="Picture 4" descr="http://petercon.freeshell.org/images/sphere.gif">
            <a:extLst>
              <a:ext uri="{FF2B5EF4-FFF2-40B4-BE49-F238E27FC236}">
                <a16:creationId xmlns:a16="http://schemas.microsoft.com/office/drawing/2014/main" id="{230E2E49-D84A-4E20-8D10-33CEC55636DC}"/>
              </a:ext>
            </a:extLst>
          </p:cNvPr>
          <p:cNvPicPr>
            <a:picLocks noChangeAspect="1" noChangeArrowheads="1"/>
          </p:cNvPicPr>
          <p:nvPr>
            <p:custDataLst>
              <p:tags r:id="rId1"/>
            </p:custDataLst>
          </p:nvPr>
        </p:nvPicPr>
        <p:blipFill>
          <a:blip r:embed="rId29">
            <a:duotone>
              <a:schemeClr val="accent1">
                <a:shade val="45000"/>
                <a:satMod val="135000"/>
              </a:schemeClr>
              <a:prstClr val="white"/>
            </a:duotone>
          </a:blip>
          <a:srcRect/>
          <a:stretch>
            <a:fillRect/>
          </a:stretch>
        </p:blipFill>
        <p:spPr bwMode="auto">
          <a:xfrm>
            <a:off x="3825873" y="5261618"/>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7</a:t>
            </a:r>
          </a:p>
        </p:txBody>
      </p:sp>
      <p:sp>
        <p:nvSpPr>
          <p:cNvPr id="3" name="Content Placeholder 2"/>
          <p:cNvSpPr>
            <a:spLocks noGrp="1"/>
          </p:cNvSpPr>
          <p:nvPr>
            <p:ph idx="1"/>
          </p:nvPr>
        </p:nvSpPr>
        <p:spPr>
          <a:xfrm>
            <a:off x="457200" y="1600200"/>
            <a:ext cx="8229600" cy="4925144"/>
          </a:xfrm>
        </p:spPr>
        <p:txBody>
          <a:bodyPr>
            <a:normAutofit/>
          </a:bodyPr>
          <a:lstStyle/>
          <a:p>
            <a:pPr lvl="0">
              <a:spcBef>
                <a:spcPts val="600"/>
              </a:spcBef>
            </a:pPr>
            <a:r>
              <a:rPr lang="en-US" dirty="0">
                <a:solidFill>
                  <a:schemeClr val="bg1">
                    <a:lumMod val="50000"/>
                  </a:schemeClr>
                </a:solidFill>
              </a:rPr>
              <a:t>Centering exercise</a:t>
            </a:r>
          </a:p>
          <a:p>
            <a:pPr lvl="0">
              <a:spcBef>
                <a:spcPts val="600"/>
              </a:spcBef>
            </a:pPr>
            <a:r>
              <a:rPr lang="en-US" dirty="0">
                <a:solidFill>
                  <a:schemeClr val="bg1">
                    <a:lumMod val="50000"/>
                  </a:schemeClr>
                </a:solidFill>
              </a:rPr>
              <a:t>Questions/Insights from last week (6)</a:t>
            </a:r>
          </a:p>
          <a:p>
            <a:r>
              <a:rPr lang="en-US" dirty="0"/>
              <a:t>Today’s intentions:</a:t>
            </a:r>
            <a:br>
              <a:rPr lang="en-US" dirty="0"/>
            </a:br>
            <a:r>
              <a:rPr lang="en-CA" dirty="0"/>
              <a:t>Focus, Compassion, Clarity, Creativity</a:t>
            </a:r>
            <a:endParaRPr lang="en-US" dirty="0"/>
          </a:p>
          <a:p>
            <a:r>
              <a:rPr lang="en-CA" dirty="0"/>
              <a:t>Mindful Movement Exercise</a:t>
            </a:r>
          </a:p>
          <a:p>
            <a:r>
              <a:rPr lang="en-US" dirty="0"/>
              <a:t>Mindful Loving Kindness</a:t>
            </a:r>
          </a:p>
          <a:p>
            <a:r>
              <a:rPr lang="en-US" dirty="0"/>
              <a:t>Some articles regarding EQ, Leadership</a:t>
            </a:r>
          </a:p>
          <a:p>
            <a:r>
              <a:rPr lang="en-US" dirty="0"/>
              <a:t>Your take away 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t>Mindful Movement Exercise</a:t>
            </a:r>
          </a:p>
        </p:txBody>
      </p:sp>
      <p:sp>
        <p:nvSpPr>
          <p:cNvPr id="2" name="Content Placeholder 1"/>
          <p:cNvSpPr>
            <a:spLocks noGrp="1"/>
          </p:cNvSpPr>
          <p:nvPr>
            <p:ph idx="1"/>
          </p:nvPr>
        </p:nvSpPr>
        <p:spPr>
          <a:xfrm>
            <a:off x="474035" y="1112248"/>
            <a:ext cx="7427168" cy="5257800"/>
          </a:xfrm>
        </p:spPr>
        <p:txBody>
          <a:bodyPr>
            <a:normAutofit fontScale="92500"/>
          </a:bodyPr>
          <a:lstStyle/>
          <a:p>
            <a:r>
              <a:rPr lang="en-US" sz="2400" dirty="0"/>
              <a:t>“Where can you take a mindful walk during your day?”</a:t>
            </a:r>
          </a:p>
          <a:p>
            <a:r>
              <a:rPr lang="en-US" sz="2400" dirty="0"/>
              <a:t>“If you can, go outside and into nature when you walk. Researchers in Finland found that city dwellers reported significantly more stress relief when they took a walk through a park or woodland than those who strolled through a city center.”</a:t>
            </a:r>
            <a:r>
              <a:rPr lang="en-US" sz="1200" dirty="0"/>
              <a:t> - </a:t>
            </a:r>
            <a:r>
              <a:rPr lang="en-US" sz="1200" u="sng" dirty="0">
                <a:hlinkClick r:id="rId3"/>
              </a:rPr>
              <a:t>https://siyli.org/mindful-walking/</a:t>
            </a:r>
            <a:endParaRPr lang="en-US" sz="1200" u="sng" dirty="0"/>
          </a:p>
          <a:p>
            <a:r>
              <a:rPr lang="en-US" sz="2400" dirty="0"/>
              <a:t>For us, let’s go for a mindful walk down the hallway, up and down the stairs, or outside in the garden … for 10 minutes</a:t>
            </a:r>
          </a:p>
          <a:p>
            <a:r>
              <a:rPr lang="en-US" sz="2400" dirty="0"/>
              <a:t>Pay attention to your pace, your breathing, your </a:t>
            </a:r>
            <a:br>
              <a:rPr lang="en-US" sz="2400" dirty="0"/>
            </a:br>
            <a:r>
              <a:rPr lang="en-US" sz="2400" dirty="0"/>
              <a:t>steps, your motion, your effort, your balance, </a:t>
            </a:r>
            <a:br>
              <a:rPr lang="en-US" sz="2400" dirty="0"/>
            </a:br>
            <a:r>
              <a:rPr lang="en-US" sz="2400" dirty="0"/>
              <a:t>your heart</a:t>
            </a:r>
          </a:p>
          <a:p>
            <a:r>
              <a:rPr lang="en-US" sz="2400" dirty="0"/>
              <a:t>Be safe</a:t>
            </a:r>
          </a:p>
          <a:p>
            <a:pPr marL="0" indent="0" algn="ctr">
              <a:buNone/>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*If you are unable to walk, please adapt this exercise to suit your </a:t>
            </a:r>
          </a:p>
          <a:p>
            <a:pPr marL="0" indent="0" algn="ctr">
              <a:buNone/>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own movement ability – standing or sitting</a:t>
            </a:r>
            <a:endParaRPr lang="en-US" sz="2400" dirty="0">
              <a:solidFill>
                <a:schemeClr val="tx2"/>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89A285D8-B1CC-4D45-993F-C26C8FD8DEF7}" type="slidenum">
              <a:rPr lang="en-US" smtClean="0"/>
              <a:pPr/>
              <a:t>6</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351" y="44450"/>
            <a:ext cx="2697830" cy="1555749"/>
          </a:xfrm>
          <a:prstGeom prst="rect">
            <a:avLst/>
          </a:prstGeom>
        </p:spPr>
      </p:pic>
      <p:pic>
        <p:nvPicPr>
          <p:cNvPr id="8" name="Picture 7"/>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00862" y="4006949"/>
            <a:ext cx="2230363" cy="2230363"/>
          </a:xfrm>
          <a:prstGeom prst="rect">
            <a:avLst/>
          </a:prstGeom>
        </p:spPr>
      </p:pic>
    </p:spTree>
    <p:extLst>
      <p:ext uri="{BB962C8B-B14F-4D97-AF65-F5344CB8AC3E}">
        <p14:creationId xmlns:p14="http://schemas.microsoft.com/office/powerpoint/2010/main" val="409152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base"/>
            <a:r>
              <a:rPr lang="en-US" sz="4000" dirty="0"/>
              <a:t>EQ: a core leadership skill</a:t>
            </a:r>
          </a:p>
        </p:txBody>
      </p:sp>
      <p:sp>
        <p:nvSpPr>
          <p:cNvPr id="2" name="Content Placeholder 1"/>
          <p:cNvSpPr>
            <a:spLocks noGrp="1"/>
          </p:cNvSpPr>
          <p:nvPr>
            <p:ph idx="1"/>
          </p:nvPr>
        </p:nvSpPr>
        <p:spPr>
          <a:xfrm>
            <a:off x="457200" y="1600200"/>
            <a:ext cx="8507288" cy="4525963"/>
          </a:xfrm>
        </p:spPr>
        <p:txBody>
          <a:bodyPr>
            <a:normAutofit lnSpcReduction="10000"/>
          </a:bodyPr>
          <a:lstStyle/>
          <a:p>
            <a:pPr fontAlgn="base"/>
            <a:r>
              <a:rPr lang="en-US" sz="1800" b="1" dirty="0"/>
              <a:t>Self-awareness</a:t>
            </a:r>
            <a:r>
              <a:rPr lang="en-US" sz="1800" dirty="0"/>
              <a:t>… allows people to tune into their feelings… involves recognizing one’s own emotions and their effects, and also having confidence in one’s self-worth and capabilities.</a:t>
            </a:r>
          </a:p>
          <a:p>
            <a:pPr fontAlgn="base"/>
            <a:r>
              <a:rPr lang="en-US" sz="1800" b="1" dirty="0"/>
              <a:t>Self-control/self-regulation</a:t>
            </a:r>
            <a:r>
              <a:rPr lang="en-US" sz="1800" dirty="0"/>
              <a:t>… ability to manage disruptive impulses and moods, and the propensity to suspend judgment and to think before acting… maintaining standards of honesty and integrity, taking responsibility for one’s </a:t>
            </a:r>
            <a:r>
              <a:rPr lang="en-US" sz="1800" dirty="0" err="1"/>
              <a:t>behaviour</a:t>
            </a:r>
            <a:r>
              <a:rPr lang="en-US" sz="1800" dirty="0"/>
              <a:t>, being adaptable in the face of change and being innovative and open to new ideas. </a:t>
            </a:r>
          </a:p>
          <a:p>
            <a:pPr fontAlgn="base"/>
            <a:r>
              <a:rPr lang="en-US" sz="1800" b="1" dirty="0"/>
              <a:t>Internal Motivation</a:t>
            </a:r>
            <a:r>
              <a:rPr lang="en-US" sz="1800" dirty="0"/>
              <a:t>… passion for work … not just about money and status… inner vision of what is important in life, a joy in doing something, curiosity in learning</a:t>
            </a:r>
          </a:p>
          <a:p>
            <a:pPr fontAlgn="base"/>
            <a:r>
              <a:rPr lang="en-US" sz="1800" b="1" dirty="0"/>
              <a:t>Empathy</a:t>
            </a:r>
            <a:r>
              <a:rPr lang="en-US" sz="1800" dirty="0"/>
              <a:t>… ability to understand others’ emotional makeup, the skill to treat people according to their emotional reactions… can read an organization’s dynamics, emotional currents and relationships, while sensing what people working for… service to clients and customers.</a:t>
            </a:r>
          </a:p>
          <a:p>
            <a:pPr fontAlgn="base"/>
            <a:r>
              <a:rPr lang="en-US" sz="1800" b="1" dirty="0"/>
              <a:t>Social skills/Interpersonal skills</a:t>
            </a:r>
            <a:r>
              <a:rPr lang="en-US" sz="1800" dirty="0"/>
              <a:t>… know how to negotiate and resolve conflicts, collaborate, co-operate, and create group synergy in pursuing collective goals/find common ground and build rapport… managing relationships and building networks… effective in leading change, persuasiveness, and expertise building and leading teams</a:t>
            </a:r>
          </a:p>
        </p:txBody>
      </p:sp>
      <p:sp>
        <p:nvSpPr>
          <p:cNvPr id="5" name="Rectangle 4"/>
          <p:cNvSpPr/>
          <p:nvPr/>
        </p:nvSpPr>
        <p:spPr>
          <a:xfrm>
            <a:off x="848888" y="6375811"/>
            <a:ext cx="6984776" cy="276999"/>
          </a:xfrm>
          <a:prstGeom prst="rect">
            <a:avLst/>
          </a:prstGeom>
        </p:spPr>
        <p:txBody>
          <a:bodyPr wrap="square">
            <a:spAutoFit/>
          </a:bodyPr>
          <a:lstStyle/>
          <a:p>
            <a:r>
              <a:rPr lang="en-US" sz="1200" dirty="0"/>
              <a:t>Adapted from:  </a:t>
            </a:r>
            <a:r>
              <a:rPr lang="en-CA" sz="1200" dirty="0">
                <a:hlinkClick r:id="rId3"/>
              </a:rPr>
              <a:t>https://bluenotes.anz.com/posts/2017/04/emotional-intelligence-a-core-leadership-skill/</a:t>
            </a:r>
            <a:r>
              <a:rPr lang="en-CA" sz="1200" dirty="0"/>
              <a:t> </a:t>
            </a:r>
          </a:p>
        </p:txBody>
      </p:sp>
      <p:pic>
        <p:nvPicPr>
          <p:cNvPr id="4098" name="Picture 2" descr="Image result for Emotional intelligence: a core leadership sk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373" y="53442"/>
            <a:ext cx="2536627" cy="158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rmAutofit fontScale="90000"/>
          </a:bodyPr>
          <a:lstStyle/>
          <a:p>
            <a:r>
              <a:rPr lang="en-CA" dirty="0">
                <a:solidFill>
                  <a:srgbClr val="000000"/>
                </a:solidFill>
                <a:latin typeface="Calibri" panose="020F0502020204030204" pitchFamily="34" charset="0"/>
                <a:ea typeface="+mn-ea"/>
                <a:cs typeface="+mn-cs"/>
              </a:rPr>
              <a:t>Empathy: the key to effective leadership</a:t>
            </a:r>
            <a:endParaRPr lang="en-CA" dirty="0"/>
          </a:p>
        </p:txBody>
      </p:sp>
      <p:sp>
        <p:nvSpPr>
          <p:cNvPr id="3" name="Content Placeholder 2"/>
          <p:cNvSpPr>
            <a:spLocks noGrp="1"/>
          </p:cNvSpPr>
          <p:nvPr>
            <p:ph idx="1"/>
          </p:nvPr>
        </p:nvSpPr>
        <p:spPr>
          <a:xfrm>
            <a:off x="457199" y="1600200"/>
            <a:ext cx="8507289" cy="4903175"/>
          </a:xfrm>
        </p:spPr>
        <p:txBody>
          <a:bodyPr>
            <a:normAutofit/>
          </a:bodyPr>
          <a:lstStyle/>
          <a:p>
            <a:pPr marL="0" indent="0">
              <a:buNone/>
            </a:pPr>
            <a:r>
              <a:rPr lang="en-US" dirty="0"/>
              <a:t>“… </a:t>
            </a:r>
            <a:r>
              <a:rPr lang="en-US" b="0" i="0" dirty="0">
                <a:solidFill>
                  <a:srgbClr val="111111"/>
                </a:solidFill>
                <a:effectLst/>
                <a:latin typeface="TiemposTextWeb"/>
              </a:rPr>
              <a:t>You must always remember that whoever you are, you are nothing without other people… </a:t>
            </a:r>
            <a:r>
              <a:rPr lang="en-US" dirty="0"/>
              <a:t>Without empathy, you will never move past zero. </a:t>
            </a:r>
          </a:p>
          <a:p>
            <a:pPr marL="0" indent="0">
              <a:buNone/>
            </a:pPr>
            <a:r>
              <a:rPr lang="en-US" dirty="0"/>
              <a:t>…Empathy means </a:t>
            </a:r>
            <a:br>
              <a:rPr lang="en-US" dirty="0"/>
            </a:br>
            <a:r>
              <a:rPr lang="en-US" dirty="0"/>
              <a:t>understanding that the </a:t>
            </a:r>
            <a:br>
              <a:rPr lang="en-US" dirty="0"/>
            </a:br>
            <a:r>
              <a:rPr lang="en-US" dirty="0"/>
              <a:t>decisions you make </a:t>
            </a:r>
            <a:br>
              <a:rPr lang="en-US" dirty="0"/>
            </a:br>
            <a:r>
              <a:rPr lang="en-US" dirty="0"/>
              <a:t>every single day impact </a:t>
            </a:r>
            <a:br>
              <a:rPr lang="en-US" dirty="0"/>
            </a:br>
            <a:r>
              <a:rPr lang="en-US" dirty="0"/>
              <a:t>not just you… when you </a:t>
            </a:r>
            <a:br>
              <a:rPr lang="en-US" dirty="0"/>
            </a:br>
            <a:r>
              <a:rPr lang="en-US" dirty="0"/>
              <a:t>understand that you move from “me” to “we”… ”</a:t>
            </a:r>
          </a:p>
          <a:p>
            <a:endParaRPr lang="en-CA" dirty="0"/>
          </a:p>
        </p:txBody>
      </p:sp>
      <p:sp>
        <p:nvSpPr>
          <p:cNvPr id="5" name="Rectangle 4"/>
          <p:cNvSpPr/>
          <p:nvPr/>
        </p:nvSpPr>
        <p:spPr>
          <a:xfrm>
            <a:off x="971600" y="6381328"/>
            <a:ext cx="5581600" cy="276999"/>
          </a:xfrm>
          <a:prstGeom prst="rect">
            <a:avLst/>
          </a:prstGeom>
        </p:spPr>
        <p:txBody>
          <a:bodyPr wrap="square">
            <a:spAutoFit/>
          </a:bodyPr>
          <a:lstStyle/>
          <a:p>
            <a:r>
              <a:rPr lang="en-CA" sz="1200" dirty="0">
                <a:hlinkClick r:id="rId3"/>
              </a:rPr>
              <a:t>http://www.businessinsider.com/why-empathy-is-key-to-effective-leadership-2017-4</a:t>
            </a:r>
            <a:r>
              <a:rPr lang="en-CA" sz="1200" dirty="0"/>
              <a:t> </a:t>
            </a:r>
          </a:p>
        </p:txBody>
      </p:sp>
      <p:pic>
        <p:nvPicPr>
          <p:cNvPr id="7170" name="Picture 2" descr="Image result for Empathy-is-key-to-effective-lead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852" y="3245724"/>
            <a:ext cx="4174148" cy="22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6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a:t>Emotional Intelligence Domains and Competencies</a:t>
            </a:r>
          </a:p>
        </p:txBody>
      </p:sp>
      <p:sp>
        <p:nvSpPr>
          <p:cNvPr id="4" name="Rectangle 3"/>
          <p:cNvSpPr/>
          <p:nvPr/>
        </p:nvSpPr>
        <p:spPr>
          <a:xfrm>
            <a:off x="628184" y="6206965"/>
            <a:ext cx="7074024" cy="430887"/>
          </a:xfrm>
          <a:prstGeom prst="rect">
            <a:avLst/>
          </a:prstGeom>
        </p:spPr>
        <p:txBody>
          <a:bodyPr wrap="square">
            <a:spAutoFit/>
          </a:bodyPr>
          <a:lstStyle/>
          <a:p>
            <a:r>
              <a:rPr lang="en-US" sz="1100" dirty="0"/>
              <a:t>Article: </a:t>
            </a:r>
            <a:r>
              <a:rPr lang="en-US" sz="1100" dirty="0">
                <a:hlinkClick r:id="rId3"/>
              </a:rPr>
              <a:t>https://hbr.org/2017/02/emotional-intelligence-has-12-elements-which-do-you-need-to-work-on</a:t>
            </a:r>
            <a:r>
              <a:rPr lang="en-US" sz="1100" dirty="0"/>
              <a:t> </a:t>
            </a:r>
          </a:p>
          <a:p>
            <a:r>
              <a:rPr lang="en-US" sz="1100" dirty="0"/>
              <a:t>Self-assessment: </a:t>
            </a:r>
            <a:r>
              <a:rPr lang="en-CA" sz="1100" dirty="0">
                <a:hlinkClick r:id="rId4"/>
              </a:rPr>
              <a:t>https://www.tsw.co.uk/blog/leadership-and-management/daniel-goleman-emotional-intelligence/</a:t>
            </a:r>
            <a:r>
              <a:rPr lang="en-CA" sz="1100" dirty="0"/>
              <a:t> </a:t>
            </a:r>
          </a:p>
        </p:txBody>
      </p:sp>
      <p:sp>
        <p:nvSpPr>
          <p:cNvPr id="1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6" name="Picture 2" descr="https://hbr.org/resources/images/article_assets/2017/01/W170124_GOLEMAN_EMOTIONALINTELLIGENCE.png"/>
          <p:cNvPicPr>
            <a:picLocks noChangeAspect="1" noChangeArrowheads="1"/>
          </p:cNvPicPr>
          <p:nvPr/>
        </p:nvPicPr>
        <p:blipFill rotWithShape="1">
          <a:blip r:embed="rId5">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onzalA1\AppData\Local\Microsoft\Windows\Temporary Internet Files\Content.IE5\3XXIV14Y\Movie-icon-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9264</TotalTime>
  <Words>5774</Words>
  <Application>Microsoft Office PowerPoint</Application>
  <PresentationFormat>On-screen Show (4:3)</PresentationFormat>
  <Paragraphs>431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Prata</vt:lpstr>
      <vt:lpstr>Segoe UI Emoji</vt:lpstr>
      <vt:lpstr>TiemposTextWeb</vt:lpstr>
      <vt:lpstr>2_Office Theme</vt:lpstr>
      <vt:lpstr> Welcome</vt:lpstr>
      <vt:lpstr>Mindful Change Leadership Development Program</vt:lpstr>
      <vt:lpstr>Mindful Self-Love Exercise – Centering</vt:lpstr>
      <vt:lpstr>Questions/Insights from last week (6)</vt:lpstr>
      <vt:lpstr>Agenda – week 7</vt:lpstr>
      <vt:lpstr>Mindful Movement Exercise</vt:lpstr>
      <vt:lpstr>EQ: a core leadership skill</vt:lpstr>
      <vt:lpstr>Empathy: the key to effective leadership</vt:lpstr>
      <vt:lpstr>Emotional Intelligence Domains and Competencies</vt:lpstr>
      <vt:lpstr>To Be An Effective Leader, Keep A  Leadership (Reflecting) Journal</vt:lpstr>
      <vt:lpstr>Making Big or Small Decisions?</vt:lpstr>
      <vt:lpstr>Mindfulness for Better Decision-making</vt:lpstr>
      <vt:lpstr>Mindful Loving Kindness exercise</vt:lpstr>
      <vt:lpstr>Your takeaway practice for week 7</vt:lpstr>
      <vt:lpstr>Reflect about today’s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Butler, Michelle</cp:lastModifiedBy>
  <cp:revision>432</cp:revision>
  <cp:lastPrinted>2016-05-02T17:15:08Z</cp:lastPrinted>
  <dcterms:created xsi:type="dcterms:W3CDTF">2015-04-14T20:39:51Z</dcterms:created>
  <dcterms:modified xsi:type="dcterms:W3CDTF">2023-06-19T16:06:57Z</dcterms:modified>
</cp:coreProperties>
</file>