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65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a4e102a0c_3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8a4e102a0c_3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b9f45cd8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8b9f45cd8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b9f45cd8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8b9f45cd8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a4e102a0c_3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8a4e102a0c_3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b9f45cd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8b9f45cd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b9f45cd8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8b9f45cd8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b9f45cd8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8b9f45cd8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b9f45cd8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8b9f45cd8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l="386" r="386"/>
          <a:stretch/>
        </p:blipFill>
        <p:spPr>
          <a:xfrm>
            <a:off x="0" y="-41375"/>
            <a:ext cx="9143999" cy="9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/>
          </a:blip>
          <a:srcRect l="386" r="386" b="63321"/>
          <a:stretch/>
        </p:blipFill>
        <p:spPr>
          <a:xfrm>
            <a:off x="0" y="-36275"/>
            <a:ext cx="9143999" cy="3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rgbClr val="004D7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311700" y="15545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FDE00"/>
              </a:buClr>
              <a:buSzPts val="3600"/>
              <a:buNone/>
              <a:defRPr sz="3600">
                <a:solidFill>
                  <a:srgbClr val="CFDE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5"/>
          <p:cNvSpPr txBox="1">
            <a:spLocks noGrp="1"/>
          </p:cNvSpPr>
          <p:nvPr>
            <p:ph type="subTitle" idx="1"/>
          </p:nvPr>
        </p:nvSpPr>
        <p:spPr>
          <a:xfrm>
            <a:off x="271025" y="2576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E00"/>
              </a:buClr>
              <a:buSzPts val="3000"/>
              <a:buNone/>
              <a:defRPr sz="3000">
                <a:solidFill>
                  <a:srgbClr val="CFDE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canada.ca/mandatory-templates/theme-topic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esign.canada.ca/coded-layout/theme_topic_guidance.html" TargetMode="External"/><Relationship Id="rId5" Type="http://schemas.openxmlformats.org/officeDocument/2006/relationships/hyperlink" Target="https://design.canada.ca/mandatory-templates/theme-topic.html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ctrTitle"/>
          </p:nvPr>
        </p:nvSpPr>
        <p:spPr>
          <a:xfrm>
            <a:off x="311700" y="1163400"/>
            <a:ext cx="8520600" cy="28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Theme and topic</a:t>
            </a:r>
            <a:br>
              <a:rPr lang="en" sz="61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56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Beta template</a:t>
            </a:r>
            <a:endParaRPr sz="56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 l="386" r="386"/>
          <a:stretch/>
        </p:blipFill>
        <p:spPr>
          <a:xfrm>
            <a:off x="0" y="0"/>
            <a:ext cx="9143999" cy="94486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7"/>
          <p:cNvSpPr txBox="1"/>
          <p:nvPr/>
        </p:nvSpPr>
        <p:spPr>
          <a:xfrm>
            <a:off x="-49950" y="3787400"/>
            <a:ext cx="92439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Digital Transformation Office, TBS </a:t>
            </a:r>
            <a:endParaRPr sz="30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109750" y="212600"/>
            <a:ext cx="865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Current theme template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sldNum" idx="12"/>
          </p:nvPr>
        </p:nvSpPr>
        <p:spPr>
          <a:xfrm>
            <a:off x="8652833" y="479308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23" name="Google Shape;1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050" y="1023700"/>
            <a:ext cx="2402125" cy="3964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4" name="Google Shape;1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813" y="1061299"/>
            <a:ext cx="2261350" cy="3889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109750" y="212600"/>
            <a:ext cx="865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Current topic template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8652833" y="479308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31" name="Google Shape;1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675" y="864700"/>
            <a:ext cx="2416822" cy="4138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2" name="Google Shape;13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725" y="864700"/>
            <a:ext cx="2959245" cy="41388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>
            <a:spLocks noGrp="1"/>
          </p:cNvSpPr>
          <p:nvPr>
            <p:ph type="title"/>
          </p:nvPr>
        </p:nvSpPr>
        <p:spPr>
          <a:xfrm>
            <a:off x="109750" y="212600"/>
            <a:ext cx="865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Revamped theme and topic template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sldNum" idx="12"/>
          </p:nvPr>
        </p:nvSpPr>
        <p:spPr>
          <a:xfrm>
            <a:off x="8652833" y="479308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200" y="1251675"/>
            <a:ext cx="3782475" cy="38918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0" name="Google Shape;140;p30"/>
          <p:cNvSpPr txBox="1"/>
          <p:nvPr/>
        </p:nvSpPr>
        <p:spPr>
          <a:xfrm>
            <a:off x="362025" y="2571738"/>
            <a:ext cx="25980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To: </a:t>
            </a:r>
            <a:endParaRPr sz="1800" b="1"/>
          </a:p>
        </p:txBody>
      </p:sp>
      <p:pic>
        <p:nvPicPr>
          <p:cNvPr id="141" name="Google Shape;14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8075" y="1004600"/>
            <a:ext cx="2481784" cy="4138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2" name="Google Shape;142;p30"/>
          <p:cNvSpPr txBox="1"/>
          <p:nvPr/>
        </p:nvSpPr>
        <p:spPr>
          <a:xfrm>
            <a:off x="2471875" y="871800"/>
            <a:ext cx="104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Desktop</a:t>
            </a:r>
            <a:endParaRPr sz="1700"/>
          </a:p>
        </p:txBody>
      </p:sp>
      <p:sp>
        <p:nvSpPr>
          <p:cNvPr id="143" name="Google Shape;143;p30"/>
          <p:cNvSpPr txBox="1"/>
          <p:nvPr/>
        </p:nvSpPr>
        <p:spPr>
          <a:xfrm>
            <a:off x="6531825" y="595850"/>
            <a:ext cx="1048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Mobile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109750" y="212600"/>
            <a:ext cx="865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Prototyped and tested during Pay optimization project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</p:txBody>
      </p:sp>
      <p:sp>
        <p:nvSpPr>
          <p:cNvPr id="149" name="Google Shape;149;p31"/>
          <p:cNvSpPr txBox="1">
            <a:spLocks noGrp="1"/>
          </p:cNvSpPr>
          <p:nvPr>
            <p:ph type="sldNum" idx="12"/>
          </p:nvPr>
        </p:nvSpPr>
        <p:spPr>
          <a:xfrm>
            <a:off x="8652833" y="479308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50" name="Google Shape;150;p31"/>
          <p:cNvPicPr preferRelativeResize="0"/>
          <p:nvPr/>
        </p:nvPicPr>
        <p:blipFill rotWithShape="1">
          <a:blip r:embed="rId3">
            <a:alphaModFix/>
          </a:blip>
          <a:srcRect r="1603"/>
          <a:stretch/>
        </p:blipFill>
        <p:spPr>
          <a:xfrm>
            <a:off x="253025" y="904275"/>
            <a:ext cx="3258100" cy="2309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1" name="Google Shape;15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141" y="904230"/>
            <a:ext cx="3653453" cy="23097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52" name="Google Shape;152;p31"/>
          <p:cNvCxnSpPr/>
          <p:nvPr/>
        </p:nvCxnSpPr>
        <p:spPr>
          <a:xfrm>
            <a:off x="3757750" y="2209700"/>
            <a:ext cx="861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" name="Google Shape;153;p31"/>
          <p:cNvSpPr txBox="1"/>
          <p:nvPr/>
        </p:nvSpPr>
        <p:spPr>
          <a:xfrm>
            <a:off x="436950" y="3632900"/>
            <a:ext cx="7952400" cy="1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New topic page worked very well to surface top tasks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Overall success went from 18% to 78%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New topic page played a significant role in the increase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We’re still working on the research summary</a:t>
            </a:r>
            <a:endParaRPr sz="1800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title"/>
          </p:nvPr>
        </p:nvSpPr>
        <p:spPr>
          <a:xfrm>
            <a:off x="109750" y="212600"/>
            <a:ext cx="865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Most significant changes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</p:txBody>
      </p:sp>
      <p:sp>
        <p:nvSpPr>
          <p:cNvPr id="159" name="Google Shape;159;p32"/>
          <p:cNvSpPr txBox="1">
            <a:spLocks noGrp="1"/>
          </p:cNvSpPr>
          <p:nvPr>
            <p:ph type="sldNum" idx="12"/>
          </p:nvPr>
        </p:nvSpPr>
        <p:spPr>
          <a:xfrm>
            <a:off x="8652833" y="479308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60" name="Google Shape;160;p32"/>
          <p:cNvSpPr txBox="1"/>
          <p:nvPr/>
        </p:nvSpPr>
        <p:spPr>
          <a:xfrm>
            <a:off x="424475" y="1161025"/>
            <a:ext cx="8426700" cy="3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Theme and topic pages are combined into a single template - less confusion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Overall design is closer to the Canada.ca home page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Most requested is now in a band at the top - more visible on desktop and mobile to surface top tasks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Removal of What we are doing and More information for sections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Contributors section sent to the bottom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More flexibility in the social media and promotion area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Theme and topic page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109750" y="212600"/>
            <a:ext cx="865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to implement a beta template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652833" y="479308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67" name="Google Shape;167;p33"/>
          <p:cNvSpPr txBox="1"/>
          <p:nvPr/>
        </p:nvSpPr>
        <p:spPr>
          <a:xfrm>
            <a:off x="499375" y="1260900"/>
            <a:ext cx="7690200" cy="3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Requires custom CSS for now - we’re working on bringing it into regular WET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Template was tested for accessibility and HTML validity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“Beta” means we’re scaling up the experiment - there may still be minor changes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DTO expects that departments report back on any issue you find with the template or its implementation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>
            <a:spLocks noGrp="1"/>
          </p:cNvSpPr>
          <p:nvPr>
            <p:ph type="title"/>
          </p:nvPr>
        </p:nvSpPr>
        <p:spPr>
          <a:xfrm>
            <a:off x="109750" y="212600"/>
            <a:ext cx="865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Getting the guidance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</p:txBody>
      </p:sp>
      <p:sp>
        <p:nvSpPr>
          <p:cNvPr id="173" name="Google Shape;173;p34"/>
          <p:cNvSpPr txBox="1">
            <a:spLocks noGrp="1"/>
          </p:cNvSpPr>
          <p:nvPr>
            <p:ph type="sldNum" idx="12"/>
          </p:nvPr>
        </p:nvSpPr>
        <p:spPr>
          <a:xfrm>
            <a:off x="8652833" y="479308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74" name="Google Shape;17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50" y="1067550"/>
            <a:ext cx="4122400" cy="2122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5" name="Google Shape;17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875" y="581177"/>
            <a:ext cx="3739950" cy="2885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6" name="Google Shape;176;p34"/>
          <p:cNvSpPr txBox="1"/>
          <p:nvPr/>
        </p:nvSpPr>
        <p:spPr>
          <a:xfrm>
            <a:off x="561800" y="3832650"/>
            <a:ext cx="84267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accent5"/>
                </a:solidFill>
                <a:hlinkClick r:id="rId5"/>
              </a:rPr>
              <a:t>Theme and topic page</a:t>
            </a:r>
            <a:r>
              <a:rPr lang="en" sz="2000"/>
              <a:t>: has code, custom CSS and some comments in the code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Coded layout</a:t>
            </a:r>
            <a:r>
              <a:rPr lang="en" sz="2000"/>
              <a:t>: has detailed section for each section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109750" y="212600"/>
            <a:ext cx="865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Next steps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</p:txBody>
      </p:sp>
      <p:sp>
        <p:nvSpPr>
          <p:cNvPr id="182" name="Google Shape;182;p35"/>
          <p:cNvSpPr txBox="1">
            <a:spLocks noGrp="1"/>
          </p:cNvSpPr>
          <p:nvPr>
            <p:ph type="sldNum" idx="12"/>
          </p:nvPr>
        </p:nvSpPr>
        <p:spPr>
          <a:xfrm>
            <a:off x="8652833" y="4793088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83" name="Google Shape;183;p35"/>
          <p:cNvSpPr txBox="1"/>
          <p:nvPr/>
        </p:nvSpPr>
        <p:spPr>
          <a:xfrm>
            <a:off x="399500" y="1123575"/>
            <a:ext cx="7927500" cy="3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Get a few departments to start using it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Fix any outstanding issue with the template or its implementation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Work with PP to integrate in WET and in AEM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Once this is done: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Beta template will become the stable template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 deadline will be given to departments to implement it on all their topic pages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On-screen Show (16:9)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Roboto</vt:lpstr>
      <vt:lpstr>Simple Light</vt:lpstr>
      <vt:lpstr>Simple Light</vt:lpstr>
      <vt:lpstr>Theme and topic  Beta template </vt:lpstr>
      <vt:lpstr>Current theme template </vt:lpstr>
      <vt:lpstr>Current topic template </vt:lpstr>
      <vt:lpstr>Revamped theme and topic template </vt:lpstr>
      <vt:lpstr>Prototyped and tested during Pay optimization project </vt:lpstr>
      <vt:lpstr>Most significant changes </vt:lpstr>
      <vt:lpstr>How to implement a beta template </vt:lpstr>
      <vt:lpstr>Getting the guidance 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and topic  Beta template </dc:title>
  <dc:creator>ARIANNA MERRITT</dc:creator>
  <cp:lastModifiedBy>MERRITT</cp:lastModifiedBy>
  <cp:revision>1</cp:revision>
  <dcterms:modified xsi:type="dcterms:W3CDTF">2020-07-06T15:46:23Z</dcterms:modified>
</cp:coreProperties>
</file>