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80" r:id="rId5"/>
    <p:sldId id="319" r:id="rId6"/>
    <p:sldId id="419" r:id="rId7"/>
    <p:sldId id="344" r:id="rId8"/>
    <p:sldId id="381" r:id="rId9"/>
    <p:sldId id="395" r:id="rId10"/>
    <p:sldId id="383" r:id="rId11"/>
    <p:sldId id="399" r:id="rId12"/>
    <p:sldId id="400" r:id="rId13"/>
    <p:sldId id="416" r:id="rId14"/>
    <p:sldId id="391" r:id="rId15"/>
    <p:sldId id="413" r:id="rId16"/>
    <p:sldId id="420" r:id="rId17"/>
    <p:sldId id="366"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hoe, John-Marc JM [NC]" initials="KJJ[" lastIdx="11" clrIdx="0">
    <p:extLst>
      <p:ext uri="{19B8F6BF-5375-455C-9EA6-DF929625EA0E}">
        <p15:presenceInfo xmlns:p15="http://schemas.microsoft.com/office/powerpoint/2012/main" userId="S-1-5-21-2836628367-1582996139-4062659285-560110" providerId="AD"/>
      </p:ext>
    </p:extLst>
  </p:cmAuthor>
  <p:cmAuthor id="2" name="Bourji, Rona RB [NC]" initials="BRR[" lastIdx="7" clrIdx="1">
    <p:extLst>
      <p:ext uri="{19B8F6BF-5375-455C-9EA6-DF929625EA0E}">
        <p15:presenceInfo xmlns:p15="http://schemas.microsoft.com/office/powerpoint/2012/main" userId="S-1-5-21-2836628367-1582996139-4062659285-591515" providerId="AD"/>
      </p:ext>
    </p:extLst>
  </p:cmAuthor>
  <p:cmAuthor id="3" name="Bourji, Rona RB [NC]" initials="B[" lastIdx="7" clrIdx="4">
    <p:extLst>
      <p:ext uri="{19B8F6BF-5375-455C-9EA6-DF929625EA0E}">
        <p15:presenceInfo xmlns:p15="http://schemas.microsoft.com/office/powerpoint/2012/main" userId="S::rona.bourji@hrsdc-rhdcc.gc.ca::93bffa88-3a76-4467-ab60-f0509df0d927" providerId="AD"/>
      </p:ext>
    </p:extLst>
  </p:cmAuthor>
  <p:cmAuthor id="4" name="Kehoe, John-Marc JM [NC]" initials="K[" lastIdx="6" clrIdx="3">
    <p:extLst>
      <p:ext uri="{19B8F6BF-5375-455C-9EA6-DF929625EA0E}">
        <p15:presenceInfo xmlns:p15="http://schemas.microsoft.com/office/powerpoint/2012/main" userId="S::john.kehoe@hrsdc-rhdcc.gc.ca::16f4c403-39ba-4086-8fed-6ae40dfe3e87" providerId="AD"/>
      </p:ext>
    </p:extLst>
  </p:cmAuthor>
  <p:cmAuthor id="5" name="Truong, Lan LC [NC]" initials="T[" lastIdx="8" clrIdx="5">
    <p:extLst>
      <p:ext uri="{19B8F6BF-5375-455C-9EA6-DF929625EA0E}">
        <p15:presenceInfo xmlns:p15="http://schemas.microsoft.com/office/powerpoint/2012/main" userId="S::lan.truong@hrsdc-rhdcc.gc.ca::16aeee33-6fea-47f1-b18e-372dea1ec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4"/>
    <a:srgbClr val="0066CC"/>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79736-5B22-4491-8DC6-F170AE9106B5}" v="1767" dt="2020-10-07T13:20:33.481"/>
    <p1510:client id="{0817CC0E-1500-4D29-BA6E-D56CE897D994}" v="2" dt="2020-09-17T14:03:10.210"/>
    <p1510:client id="{113A5BC7-C0B1-421B-ABD7-D6EA094F2588}" v="30" dt="2020-10-08T16:21:35.131"/>
    <p1510:client id="{19E11D37-ABBD-A559-1A31-D260F02F7B79}" v="233" dt="2021-09-21T14:01:50.401"/>
    <p1510:client id="{3791DEA9-B950-DD22-56F7-DDA69F80EE09}" v="201" dt="2020-09-16T13:16:05.952"/>
    <p1510:client id="{37C1ED8F-00B5-4676-A60B-1B488B0F1D17}" v="1" dt="2021-02-10T21:08:46.461"/>
    <p1510:client id="{4320B01E-D725-CC47-5687-3E79C7FEB336}" v="104" dt="2020-09-16T13:16:57.652"/>
    <p1510:client id="{446A3F10-AF4F-6E37-56F0-474237E2D2D8}" v="112" dt="2020-09-21T16:06:00.984"/>
    <p1510:client id="{492536EA-CEE7-47E7-AF35-E99707501A2B}" v="35" dt="2020-11-24T14:35:54.052"/>
    <p1510:client id="{4937C72C-5262-45C8-AFB7-BD2805FFF6E7}" v="2" dt="2021-01-07T21:20:05.652"/>
    <p1510:client id="{4AD60D3F-3AD0-48F2-8BEE-D64380ABC9FB}" v="31" dt="2021-01-08T16:14:46.441"/>
    <p1510:client id="{531F2D96-5A3D-4C72-A334-0EA8125E83B6}" v="1" dt="2021-02-11T14:45:34.375"/>
    <p1510:client id="{55B20830-8A3E-4DD6-B762-7225DC7730A7}" v="7" dt="2020-10-08T12:21:28.055"/>
    <p1510:client id="{5F518483-5FC8-49BE-BCDC-06C3B7FFC9EB}" v="89" dt="2020-12-11T15:59:43.041"/>
    <p1510:client id="{60B6C145-146C-F289-A6D3-EA5553A8C28A}" v="172" dt="2021-09-20T19:58:51.201"/>
    <p1510:client id="{6B86B637-38B7-489D-B8C1-6A16238E8397}" v="30" dt="2020-12-11T15:48:45.654"/>
    <p1510:client id="{6FE8C1E9-436A-42E3-B7A1-51A5F924DA55}" v="10" dt="2020-11-24T13:51:19.631"/>
    <p1510:client id="{70A03A7E-B187-4699-8CA8-12326C9BDD04}" v="122" dt="2020-12-11T18:59:30.256"/>
    <p1510:client id="{72E71B23-066F-4E34-917A-0DF25DFA2D8D}" v="268" dt="2020-12-11T19:39:37.109"/>
    <p1510:client id="{7625947F-9D6B-0669-8F81-114056A8FB7F}" v="480" dt="2020-09-18T14:16:21.241"/>
    <p1510:client id="{8848BD91-B079-48C5-832A-6999FC228825}" v="1" dt="2020-12-09T15:17:36.919"/>
    <p1510:client id="{88F6C2EE-3487-17E0-CB9E-EF056548317B}" v="3" dt="2020-09-16T14:51:30.241"/>
    <p1510:client id="{91039D15-7659-4162-9172-E962B0C67B62}" v="14" dt="2021-02-10T21:08:56.291"/>
    <p1510:client id="{941951FB-B360-4D33-A369-5D590E48E7E2}" v="67" dt="2020-12-11T15:55:56.150"/>
    <p1510:client id="{A3BC3F79-3736-F9AA-BF94-B51D40EBCF4B}" v="39" dt="2020-12-10T15:30:21.568"/>
    <p1510:client id="{A495E0A9-8B2D-499C-A175-5F918B2B365A}" v="288" dt="2020-12-11T19:01:35.132"/>
    <p1510:client id="{A68850CC-BBF3-2E04-2213-B3CD36C8DC04}" v="60" dt="2020-09-18T19:25:46.591"/>
    <p1510:client id="{AF0DC9AB-CAD6-403D-BF65-EF6465FF6182}" v="261" dt="2020-10-08T17:46:10.492"/>
    <p1510:client id="{B9F2EDEE-8E52-43DF-8ADE-52E7CBE1BE31}" v="73" dt="2020-11-24T14:12:50.278"/>
    <p1510:client id="{BB91E248-93C5-4DF5-8CE5-13481D5AFA26}" v="2" dt="2021-05-04T11:42:10.321"/>
    <p1510:client id="{BDF3D26B-1ADE-44E1-9721-98FD1D69183B}" v="16" dt="2020-10-07T13:29:29.348"/>
    <p1510:client id="{C4EDFB62-E15C-A056-C51D-7F2A971592A3}" v="185" dt="2020-12-11T15:44:35.670"/>
    <p1510:client id="{C515E24E-CAD9-9980-1C2E-0C7AF84B2746}" v="762" dt="2021-09-17T19:28:46.071"/>
    <p1510:client id="{C66C7F5C-C7F5-47C3-82CF-7BDA8BA62270}" v="420" dt="2020-12-11T16:47:28.733"/>
    <p1510:client id="{CB9EE8BE-D0F8-E5C7-88CA-F87F662C1C35}" v="668" dt="2020-09-16T13:54:00.121"/>
    <p1510:client id="{D4CD4644-F000-4035-8190-E4495B9F524A}" v="9" dt="2021-01-07T14:53:13.302"/>
    <p1510:client id="{D684E48A-5CC3-41BB-A6E3-BBD0B72D2D6E}" v="83" dt="2020-12-17T15:39:05.065"/>
    <p1510:client id="{D88F77D9-981C-6550-0007-25AE3B09161C}" v="488" dt="2020-09-15T12:47:59.446"/>
    <p1510:client id="{EEEDC1B3-716E-4F23-9823-9587C44B50DF}" v="79" dt="2020-12-23T13:46:45.020"/>
    <p1510:client id="{FC1EB136-D5BF-6F2A-A791-87B79726126D}" v="303" dt="2020-09-24T13:11:20.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522C4-4591-304F-9D9F-94F8B8C888C7}" type="doc">
      <dgm:prSet loTypeId="urn:microsoft.com/office/officeart/2005/8/layout/arrow2" loCatId="" qsTypeId="urn:microsoft.com/office/officeart/2005/8/quickstyle/simple1" qsCatId="simple" csTypeId="urn:microsoft.com/office/officeart/2005/8/colors/colorful3" csCatId="colorful" phldr="1"/>
      <dgm:spPr/>
      <dgm:t>
        <a:bodyPr/>
        <a:lstStyle/>
        <a:p>
          <a:endParaRPr lang="en-US"/>
        </a:p>
      </dgm:t>
    </dgm:pt>
    <dgm:pt modelId="{36FE176F-1CE6-C74A-8CC5-E31642DBD719}">
      <dgm:prSet custT="1"/>
      <dgm:spPr/>
      <dgm:t>
        <a:bodyPr/>
        <a:lstStyle/>
        <a:p>
          <a:pPr algn="ctr" rtl="0"/>
          <a:r>
            <a:rPr lang="en-US" sz="1100"/>
            <a:t>Rapid Stakeholder </a:t>
          </a:r>
          <a:r>
            <a:rPr lang="en-US" sz="1100">
              <a:latin typeface="Arial"/>
            </a:rPr>
            <a:t>Engagement: Oct-Nov</a:t>
          </a:r>
          <a:r>
            <a:rPr lang="en-US" sz="1100"/>
            <a:t>, 2020</a:t>
          </a:r>
        </a:p>
      </dgm:t>
    </dgm:pt>
    <dgm:pt modelId="{CE39D2EB-BC03-034C-863E-2B6C55794994}" type="parTrans" cxnId="{29283D09-C4F3-1A42-A74A-23EAD29E001D}">
      <dgm:prSet/>
      <dgm:spPr/>
      <dgm:t>
        <a:bodyPr/>
        <a:lstStyle/>
        <a:p>
          <a:endParaRPr lang="en-US"/>
        </a:p>
      </dgm:t>
    </dgm:pt>
    <dgm:pt modelId="{3D06293E-D4F5-AD43-A587-6A727E270060}" type="sibTrans" cxnId="{29283D09-C4F3-1A42-A74A-23EAD29E001D}">
      <dgm:prSet/>
      <dgm:spPr/>
      <dgm:t>
        <a:bodyPr/>
        <a:lstStyle/>
        <a:p>
          <a:endParaRPr lang="en-US"/>
        </a:p>
      </dgm:t>
    </dgm:pt>
    <dgm:pt modelId="{A37792D0-6869-AB47-A075-1C45B8861392}">
      <dgm:prSet custT="1"/>
      <dgm:spPr/>
      <dgm:t>
        <a:bodyPr/>
        <a:lstStyle/>
        <a:p>
          <a:pPr algn="ctr" rtl="0"/>
          <a:r>
            <a:rPr lang="en-US" sz="1100"/>
            <a:t>Consultation with DND on the HR-GO </a:t>
          </a:r>
          <a:r>
            <a:rPr lang="en-US" sz="1100">
              <a:latin typeface="Arial"/>
            </a:rPr>
            <a:t>App: Jan</a:t>
          </a:r>
          <a:r>
            <a:rPr lang="en-US" sz="1100"/>
            <a:t> 2021</a:t>
          </a:r>
        </a:p>
      </dgm:t>
    </dgm:pt>
    <dgm:pt modelId="{632101B1-E9DA-F04A-B3F3-A4C2AAC60AF2}" type="parTrans" cxnId="{751D6649-5274-754C-B9ED-FC51AED2EF69}">
      <dgm:prSet/>
      <dgm:spPr/>
      <dgm:t>
        <a:bodyPr/>
        <a:lstStyle/>
        <a:p>
          <a:endParaRPr lang="en-US"/>
        </a:p>
      </dgm:t>
    </dgm:pt>
    <dgm:pt modelId="{74EE916F-49E3-B643-9A6B-45851B78308E}" type="sibTrans" cxnId="{751D6649-5274-754C-B9ED-FC51AED2EF69}">
      <dgm:prSet/>
      <dgm:spPr/>
      <dgm:t>
        <a:bodyPr/>
        <a:lstStyle/>
        <a:p>
          <a:endParaRPr lang="en-US"/>
        </a:p>
      </dgm:t>
    </dgm:pt>
    <dgm:pt modelId="{8E0F010F-8D7D-2A4C-98DA-1682291F4559}">
      <dgm:prSet custT="1"/>
      <dgm:spPr/>
      <dgm:t>
        <a:bodyPr/>
        <a:lstStyle/>
        <a:p>
          <a:pPr algn="ctr" rtl="0"/>
          <a:r>
            <a:rPr lang="en-US" sz="1100"/>
            <a:t>Consultation on the Job Bank </a:t>
          </a:r>
          <a:r>
            <a:rPr lang="en-US" sz="1100">
              <a:latin typeface="Arial"/>
            </a:rPr>
            <a:t>App: March</a:t>
          </a:r>
          <a:r>
            <a:rPr lang="en-US" sz="1100"/>
            <a:t> 2021</a:t>
          </a:r>
        </a:p>
      </dgm:t>
    </dgm:pt>
    <dgm:pt modelId="{C49B4226-D195-944A-867D-191055358A41}" type="parTrans" cxnId="{BFBDDD97-A003-1C45-88E9-32E7E12DE802}">
      <dgm:prSet/>
      <dgm:spPr/>
      <dgm:t>
        <a:bodyPr/>
        <a:lstStyle/>
        <a:p>
          <a:endParaRPr lang="en-US"/>
        </a:p>
      </dgm:t>
    </dgm:pt>
    <dgm:pt modelId="{DF6D2052-B7F4-E44A-BA79-D9EFF583E5D7}" type="sibTrans" cxnId="{BFBDDD97-A003-1C45-88E9-32E7E12DE802}">
      <dgm:prSet/>
      <dgm:spPr/>
      <dgm:t>
        <a:bodyPr/>
        <a:lstStyle/>
        <a:p>
          <a:endParaRPr lang="en-US"/>
        </a:p>
      </dgm:t>
    </dgm:pt>
    <dgm:pt modelId="{7CC16537-5DFF-1442-A5B0-5F38DE44CDFB}">
      <dgm:prSet custT="1"/>
      <dgm:spPr/>
      <dgm:t>
        <a:bodyPr/>
        <a:lstStyle/>
        <a:p>
          <a:pPr rtl="0"/>
          <a:r>
            <a:rPr lang="en-US" sz="1100"/>
            <a:t>User Acceptance Testing (UAT</a:t>
          </a:r>
          <a:r>
            <a:rPr lang="en-US" sz="1100">
              <a:latin typeface="Arial"/>
            </a:rPr>
            <a:t>): </a:t>
          </a:r>
          <a:r>
            <a:rPr lang="en-US" sz="1100"/>
            <a:t>May 2020</a:t>
          </a:r>
        </a:p>
      </dgm:t>
    </dgm:pt>
    <dgm:pt modelId="{6D35A870-2B65-824C-A1C4-2786AE256D05}" type="parTrans" cxnId="{F389C89F-9BF3-5542-A87A-506B1694C464}">
      <dgm:prSet/>
      <dgm:spPr/>
      <dgm:t>
        <a:bodyPr/>
        <a:lstStyle/>
        <a:p>
          <a:endParaRPr lang="en-US"/>
        </a:p>
      </dgm:t>
    </dgm:pt>
    <dgm:pt modelId="{C3CCC273-18D1-1442-8F73-B60A8B1D8B11}" type="sibTrans" cxnId="{F389C89F-9BF3-5542-A87A-506B1694C464}">
      <dgm:prSet/>
      <dgm:spPr/>
      <dgm:t>
        <a:bodyPr/>
        <a:lstStyle/>
        <a:p>
          <a:endParaRPr lang="en-US"/>
        </a:p>
      </dgm:t>
    </dgm:pt>
    <dgm:pt modelId="{5A9A3CB1-7951-4127-8CF3-3CF74FF2B527}">
      <dgm:prSet custT="1"/>
      <dgm:spPr/>
      <dgm:t>
        <a:bodyPr/>
        <a:lstStyle/>
        <a:p>
          <a:pPr rtl="0"/>
          <a:r>
            <a:rPr lang="en-US" sz="1100"/>
            <a:t>Broader Employee Consultation &amp; </a:t>
          </a:r>
          <a:r>
            <a:rPr lang="en-US" sz="1100">
              <a:latin typeface="Arial"/>
            </a:rPr>
            <a:t>Engagement: June</a:t>
          </a:r>
          <a:r>
            <a:rPr lang="en-US" sz="1100"/>
            <a:t> 2021 and onward</a:t>
          </a:r>
        </a:p>
      </dgm:t>
    </dgm:pt>
    <dgm:pt modelId="{290415FB-C83A-40F6-ADFB-782B8A079758}" type="parTrans" cxnId="{8C806F6D-0091-498A-AAEB-92C37CED29D3}">
      <dgm:prSet/>
      <dgm:spPr/>
      <dgm:t>
        <a:bodyPr/>
        <a:lstStyle/>
        <a:p>
          <a:endParaRPr lang="en-US"/>
        </a:p>
      </dgm:t>
    </dgm:pt>
    <dgm:pt modelId="{D56B527C-08E5-4452-8683-12BBB4819D0C}" type="sibTrans" cxnId="{8C806F6D-0091-498A-AAEB-92C37CED29D3}">
      <dgm:prSet/>
      <dgm:spPr/>
      <dgm:t>
        <a:bodyPr/>
        <a:lstStyle/>
        <a:p>
          <a:endParaRPr lang="en-US"/>
        </a:p>
      </dgm:t>
    </dgm:pt>
    <dgm:pt modelId="{31C7CB00-8F51-D64A-BE74-65125CEEA7A4}" type="pres">
      <dgm:prSet presAssocID="{B58522C4-4591-304F-9D9F-94F8B8C888C7}" presName="arrowDiagram" presStyleCnt="0">
        <dgm:presLayoutVars>
          <dgm:chMax val="5"/>
          <dgm:dir/>
          <dgm:resizeHandles val="exact"/>
        </dgm:presLayoutVars>
      </dgm:prSet>
      <dgm:spPr/>
    </dgm:pt>
    <dgm:pt modelId="{17BAAB42-EC59-6A49-9B43-71BD6AB97330}" type="pres">
      <dgm:prSet presAssocID="{B58522C4-4591-304F-9D9F-94F8B8C888C7}" presName="arrow" presStyleLbl="bgShp" presStyleIdx="0" presStyleCnt="1"/>
      <dgm:spPr/>
    </dgm:pt>
    <dgm:pt modelId="{3B15D106-360D-427A-A942-34788B4A8527}" type="pres">
      <dgm:prSet presAssocID="{B58522C4-4591-304F-9D9F-94F8B8C888C7}" presName="arrowDiagram5" presStyleCnt="0"/>
      <dgm:spPr/>
    </dgm:pt>
    <dgm:pt modelId="{4331ADCE-BCD5-4C1E-A957-3EFAE96E9D05}" type="pres">
      <dgm:prSet presAssocID="{36FE176F-1CE6-C74A-8CC5-E31642DBD719}" presName="bullet5a" presStyleLbl="node1" presStyleIdx="0" presStyleCnt="5"/>
      <dgm:spPr/>
    </dgm:pt>
    <dgm:pt modelId="{28B1B286-7580-4BA5-AB29-A1B39EC65EE3}" type="pres">
      <dgm:prSet presAssocID="{36FE176F-1CE6-C74A-8CC5-E31642DBD719}" presName="textBox5a" presStyleLbl="revTx" presStyleIdx="0" presStyleCnt="5" custScaleX="180105" custScaleY="64864" custLinFactNeighborX="-1713" custLinFactNeighborY="10651">
        <dgm:presLayoutVars>
          <dgm:bulletEnabled val="1"/>
        </dgm:presLayoutVars>
      </dgm:prSet>
      <dgm:spPr/>
    </dgm:pt>
    <dgm:pt modelId="{D47871F5-5A6C-43A2-BB28-EF1A349241FD}" type="pres">
      <dgm:prSet presAssocID="{A37792D0-6869-AB47-A075-1C45B8861392}" presName="bullet5b" presStyleLbl="node1" presStyleIdx="1" presStyleCnt="5"/>
      <dgm:spPr/>
    </dgm:pt>
    <dgm:pt modelId="{DF2F0AF6-3F0E-40F8-8438-07A871BA09DC}" type="pres">
      <dgm:prSet presAssocID="{A37792D0-6869-AB47-A075-1C45B8861392}" presName="textBox5b" presStyleLbl="revTx" presStyleIdx="1" presStyleCnt="5" custScaleX="143154" custScaleY="37586" custLinFactNeighborX="-11648" custLinFactNeighborY="-12920">
        <dgm:presLayoutVars>
          <dgm:bulletEnabled val="1"/>
        </dgm:presLayoutVars>
      </dgm:prSet>
      <dgm:spPr/>
    </dgm:pt>
    <dgm:pt modelId="{DD7B268A-2E96-4482-A3CC-2FA2A9AEFD59}" type="pres">
      <dgm:prSet presAssocID="{8E0F010F-8D7D-2A4C-98DA-1682291F4559}" presName="bullet5c" presStyleLbl="node1" presStyleIdx="2" presStyleCnt="5"/>
      <dgm:spPr/>
    </dgm:pt>
    <dgm:pt modelId="{3E517127-B876-4222-847D-789C01F01E02}" type="pres">
      <dgm:prSet presAssocID="{8E0F010F-8D7D-2A4C-98DA-1682291F4559}" presName="textBox5c" presStyleLbl="revTx" presStyleIdx="2" presStyleCnt="5" custScaleX="127473" custScaleY="30071" custLinFactNeighborX="-12951" custLinFactNeighborY="-19726">
        <dgm:presLayoutVars>
          <dgm:bulletEnabled val="1"/>
        </dgm:presLayoutVars>
      </dgm:prSet>
      <dgm:spPr/>
    </dgm:pt>
    <dgm:pt modelId="{9684F9C0-7571-4ECF-97B2-F60E5917CDC6}" type="pres">
      <dgm:prSet presAssocID="{7CC16537-5DFF-1442-A5B0-5F38DE44CDFB}" presName="bullet5d" presStyleLbl="node1" presStyleIdx="3" presStyleCnt="5" custLinFactNeighborX="61076" custLinFactNeighborY="-19492"/>
      <dgm:spPr/>
    </dgm:pt>
    <dgm:pt modelId="{7900F4DF-944F-48E3-AA94-640099C85A4C}" type="pres">
      <dgm:prSet presAssocID="{7CC16537-5DFF-1442-A5B0-5F38DE44CDFB}" presName="textBox5d" presStyleLbl="revTx" presStyleIdx="3" presStyleCnt="5" custScaleX="127403" custScaleY="21303" custLinFactNeighborX="0" custLinFactNeighborY="-30691">
        <dgm:presLayoutVars>
          <dgm:bulletEnabled val="1"/>
        </dgm:presLayoutVars>
      </dgm:prSet>
      <dgm:spPr/>
    </dgm:pt>
    <dgm:pt modelId="{94C1C8C1-25C1-4121-A9F6-6DA5CD2C4B9F}" type="pres">
      <dgm:prSet presAssocID="{5A9A3CB1-7951-4127-8CF3-3CF74FF2B527}" presName="bullet5e" presStyleLbl="node1" presStyleIdx="4" presStyleCnt="5" custLinFactNeighborX="84017" custLinFactNeighborY="-23998"/>
      <dgm:spPr/>
    </dgm:pt>
    <dgm:pt modelId="{BA276BFE-6B6C-4CBD-82CB-519FDBF6CF93}" type="pres">
      <dgm:prSet presAssocID="{5A9A3CB1-7951-4127-8CF3-3CF74FF2B527}" presName="textBox5e" presStyleLbl="revTx" presStyleIdx="4" presStyleCnt="5" custScaleX="100000" custScaleY="34711" custLinFactNeighborX="-6928" custLinFactNeighborY="-23303">
        <dgm:presLayoutVars>
          <dgm:bulletEnabled val="1"/>
        </dgm:presLayoutVars>
      </dgm:prSet>
      <dgm:spPr/>
    </dgm:pt>
  </dgm:ptLst>
  <dgm:cxnLst>
    <dgm:cxn modelId="{29283D09-C4F3-1A42-A74A-23EAD29E001D}" srcId="{B58522C4-4591-304F-9D9F-94F8B8C888C7}" destId="{36FE176F-1CE6-C74A-8CC5-E31642DBD719}" srcOrd="0" destOrd="0" parTransId="{CE39D2EB-BC03-034C-863E-2B6C55794994}" sibTransId="{3D06293E-D4F5-AD43-A587-6A727E270060}"/>
    <dgm:cxn modelId="{751D6649-5274-754C-B9ED-FC51AED2EF69}" srcId="{B58522C4-4591-304F-9D9F-94F8B8C888C7}" destId="{A37792D0-6869-AB47-A075-1C45B8861392}" srcOrd="1" destOrd="0" parTransId="{632101B1-E9DA-F04A-B3F3-A4C2AAC60AF2}" sibTransId="{74EE916F-49E3-B643-9A6B-45851B78308E}"/>
    <dgm:cxn modelId="{8C806F6D-0091-498A-AAEB-92C37CED29D3}" srcId="{B58522C4-4591-304F-9D9F-94F8B8C888C7}" destId="{5A9A3CB1-7951-4127-8CF3-3CF74FF2B527}" srcOrd="4" destOrd="0" parTransId="{290415FB-C83A-40F6-ADFB-782B8A079758}" sibTransId="{D56B527C-08E5-4452-8683-12BBB4819D0C}"/>
    <dgm:cxn modelId="{0C7EFB7E-65D7-4FE3-B856-660832B63E48}" type="presOf" srcId="{7CC16537-5DFF-1442-A5B0-5F38DE44CDFB}" destId="{7900F4DF-944F-48E3-AA94-640099C85A4C}" srcOrd="0" destOrd="0" presId="urn:microsoft.com/office/officeart/2005/8/layout/arrow2"/>
    <dgm:cxn modelId="{F641BA83-DAE9-488B-AE2F-525B6EBE8E99}" type="presOf" srcId="{36FE176F-1CE6-C74A-8CC5-E31642DBD719}" destId="{28B1B286-7580-4BA5-AB29-A1B39EC65EE3}" srcOrd="0" destOrd="0" presId="urn:microsoft.com/office/officeart/2005/8/layout/arrow2"/>
    <dgm:cxn modelId="{55BE6387-7A56-4512-A044-550AAD5AFC55}" type="presOf" srcId="{A37792D0-6869-AB47-A075-1C45B8861392}" destId="{DF2F0AF6-3F0E-40F8-8438-07A871BA09DC}" srcOrd="0" destOrd="0" presId="urn:microsoft.com/office/officeart/2005/8/layout/arrow2"/>
    <dgm:cxn modelId="{3868AB90-ABE1-4373-A41F-9894FBF7476E}" type="presOf" srcId="{5A9A3CB1-7951-4127-8CF3-3CF74FF2B527}" destId="{BA276BFE-6B6C-4CBD-82CB-519FDBF6CF93}" srcOrd="0" destOrd="0" presId="urn:microsoft.com/office/officeart/2005/8/layout/arrow2"/>
    <dgm:cxn modelId="{BFBDDD97-A003-1C45-88E9-32E7E12DE802}" srcId="{B58522C4-4591-304F-9D9F-94F8B8C888C7}" destId="{8E0F010F-8D7D-2A4C-98DA-1682291F4559}" srcOrd="2" destOrd="0" parTransId="{C49B4226-D195-944A-867D-191055358A41}" sibTransId="{DF6D2052-B7F4-E44A-BA79-D9EFF583E5D7}"/>
    <dgm:cxn modelId="{F389C89F-9BF3-5542-A87A-506B1694C464}" srcId="{B58522C4-4591-304F-9D9F-94F8B8C888C7}" destId="{7CC16537-5DFF-1442-A5B0-5F38DE44CDFB}" srcOrd="3" destOrd="0" parTransId="{6D35A870-2B65-824C-A1C4-2786AE256D05}" sibTransId="{C3CCC273-18D1-1442-8F73-B60A8B1D8B11}"/>
    <dgm:cxn modelId="{51CC86DB-852A-4C3D-8466-35714B09D8CE}" type="presOf" srcId="{8E0F010F-8D7D-2A4C-98DA-1682291F4559}" destId="{3E517127-B876-4222-847D-789C01F01E02}" srcOrd="0" destOrd="0" presId="urn:microsoft.com/office/officeart/2005/8/layout/arrow2"/>
    <dgm:cxn modelId="{B777BCF4-9782-C845-98B6-71D148AE48C1}" type="presOf" srcId="{B58522C4-4591-304F-9D9F-94F8B8C888C7}" destId="{31C7CB00-8F51-D64A-BE74-65125CEEA7A4}" srcOrd="0" destOrd="0" presId="urn:microsoft.com/office/officeart/2005/8/layout/arrow2"/>
    <dgm:cxn modelId="{4DE04911-1C2C-0543-B6CB-E680A1022D3C}" type="presParOf" srcId="{31C7CB00-8F51-D64A-BE74-65125CEEA7A4}" destId="{17BAAB42-EC59-6A49-9B43-71BD6AB97330}" srcOrd="0" destOrd="0" presId="urn:microsoft.com/office/officeart/2005/8/layout/arrow2"/>
    <dgm:cxn modelId="{14C7F937-5BA0-46BD-A173-208CEF3765CC}" type="presParOf" srcId="{31C7CB00-8F51-D64A-BE74-65125CEEA7A4}" destId="{3B15D106-360D-427A-A942-34788B4A8527}" srcOrd="1" destOrd="0" presId="urn:microsoft.com/office/officeart/2005/8/layout/arrow2"/>
    <dgm:cxn modelId="{DCF713FC-5D32-447B-BB67-1001315D1B78}" type="presParOf" srcId="{3B15D106-360D-427A-A942-34788B4A8527}" destId="{4331ADCE-BCD5-4C1E-A957-3EFAE96E9D05}" srcOrd="0" destOrd="0" presId="urn:microsoft.com/office/officeart/2005/8/layout/arrow2"/>
    <dgm:cxn modelId="{9658C13E-7EB5-4485-9811-31FBC58BB394}" type="presParOf" srcId="{3B15D106-360D-427A-A942-34788B4A8527}" destId="{28B1B286-7580-4BA5-AB29-A1B39EC65EE3}" srcOrd="1" destOrd="0" presId="urn:microsoft.com/office/officeart/2005/8/layout/arrow2"/>
    <dgm:cxn modelId="{3C579327-01E6-4353-B101-3A7CBEEA6923}" type="presParOf" srcId="{3B15D106-360D-427A-A942-34788B4A8527}" destId="{D47871F5-5A6C-43A2-BB28-EF1A349241FD}" srcOrd="2" destOrd="0" presId="urn:microsoft.com/office/officeart/2005/8/layout/arrow2"/>
    <dgm:cxn modelId="{C1A4C5ED-B52A-4FFD-A683-523667D70496}" type="presParOf" srcId="{3B15D106-360D-427A-A942-34788B4A8527}" destId="{DF2F0AF6-3F0E-40F8-8438-07A871BA09DC}" srcOrd="3" destOrd="0" presId="urn:microsoft.com/office/officeart/2005/8/layout/arrow2"/>
    <dgm:cxn modelId="{F159D08C-1162-43D8-8647-6B1CAF2F9125}" type="presParOf" srcId="{3B15D106-360D-427A-A942-34788B4A8527}" destId="{DD7B268A-2E96-4482-A3CC-2FA2A9AEFD59}" srcOrd="4" destOrd="0" presId="urn:microsoft.com/office/officeart/2005/8/layout/arrow2"/>
    <dgm:cxn modelId="{419319D1-096A-4A1D-93C0-9C6ABD8B62C0}" type="presParOf" srcId="{3B15D106-360D-427A-A942-34788B4A8527}" destId="{3E517127-B876-4222-847D-789C01F01E02}" srcOrd="5" destOrd="0" presId="urn:microsoft.com/office/officeart/2005/8/layout/arrow2"/>
    <dgm:cxn modelId="{BC4C525D-FC62-4673-8BF8-4AB2222CCDB7}" type="presParOf" srcId="{3B15D106-360D-427A-A942-34788B4A8527}" destId="{9684F9C0-7571-4ECF-97B2-F60E5917CDC6}" srcOrd="6" destOrd="0" presId="urn:microsoft.com/office/officeart/2005/8/layout/arrow2"/>
    <dgm:cxn modelId="{7BED400E-64EF-4340-A276-BB3EF2F98032}" type="presParOf" srcId="{3B15D106-360D-427A-A942-34788B4A8527}" destId="{7900F4DF-944F-48E3-AA94-640099C85A4C}" srcOrd="7" destOrd="0" presId="urn:microsoft.com/office/officeart/2005/8/layout/arrow2"/>
    <dgm:cxn modelId="{5A532337-6D81-4C55-853C-F1DD7E742D89}" type="presParOf" srcId="{3B15D106-360D-427A-A942-34788B4A8527}" destId="{94C1C8C1-25C1-4121-A9F6-6DA5CD2C4B9F}" srcOrd="8" destOrd="0" presId="urn:microsoft.com/office/officeart/2005/8/layout/arrow2"/>
    <dgm:cxn modelId="{7180052A-076A-4877-A36F-E4ACE62EDD9D}" type="presParOf" srcId="{3B15D106-360D-427A-A942-34788B4A8527}" destId="{BA276BFE-6B6C-4CBD-82CB-519FDBF6CF93}" srcOrd="9" destOrd="0" presId="urn:microsoft.com/office/officeart/2005/8/layout/arrow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AAB42-EC59-6A49-9B43-71BD6AB97330}">
      <dsp:nvSpPr>
        <dsp:cNvPr id="0" name=""/>
        <dsp:cNvSpPr/>
      </dsp:nvSpPr>
      <dsp:spPr>
        <a:xfrm>
          <a:off x="1063208" y="0"/>
          <a:ext cx="6560384" cy="4100240"/>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1ADCE-BCD5-4C1E-A957-3EFAE96E9D05}">
      <dsp:nvSpPr>
        <dsp:cNvPr id="0" name=""/>
        <dsp:cNvSpPr/>
      </dsp:nvSpPr>
      <dsp:spPr>
        <a:xfrm>
          <a:off x="1709406" y="3048938"/>
          <a:ext cx="150888" cy="1508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1B286-7580-4BA5-AB29-A1B39EC65EE3}">
      <dsp:nvSpPr>
        <dsp:cNvPr id="0" name=""/>
        <dsp:cNvSpPr/>
      </dsp:nvSpPr>
      <dsp:spPr>
        <a:xfrm>
          <a:off x="1425913" y="3399760"/>
          <a:ext cx="1547840" cy="63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53" tIns="0" rIns="0" bIns="0" numCol="1" spcCol="1270" anchor="t" anchorCtr="0">
          <a:noAutofit/>
        </a:bodyPr>
        <a:lstStyle/>
        <a:p>
          <a:pPr marL="0" lvl="0" indent="0" algn="ctr" defTabSz="488950" rtl="0">
            <a:lnSpc>
              <a:spcPct val="90000"/>
            </a:lnSpc>
            <a:spcBef>
              <a:spcPct val="0"/>
            </a:spcBef>
            <a:spcAft>
              <a:spcPct val="35000"/>
            </a:spcAft>
            <a:buNone/>
          </a:pPr>
          <a:r>
            <a:rPr lang="en-US" sz="1100" kern="1200"/>
            <a:t>Rapid Stakeholder </a:t>
          </a:r>
          <a:r>
            <a:rPr lang="en-US" sz="1100" kern="1200">
              <a:latin typeface="Arial"/>
            </a:rPr>
            <a:t>Engagement: Oct-Nov</a:t>
          </a:r>
          <a:r>
            <a:rPr lang="en-US" sz="1100" kern="1200"/>
            <a:t>, 2020</a:t>
          </a:r>
        </a:p>
      </dsp:txBody>
      <dsp:txXfrm>
        <a:off x="1425913" y="3399760"/>
        <a:ext cx="1547840" cy="632979"/>
      </dsp:txXfrm>
    </dsp:sp>
    <dsp:sp modelId="{D47871F5-5A6C-43A2-BB28-EF1A349241FD}">
      <dsp:nvSpPr>
        <dsp:cNvPr id="0" name=""/>
        <dsp:cNvSpPr/>
      </dsp:nvSpPr>
      <dsp:spPr>
        <a:xfrm>
          <a:off x="2526174" y="2264152"/>
          <a:ext cx="236173" cy="236173"/>
        </a:xfrm>
        <a:prstGeom prst="ellipse">
          <a:avLst/>
        </a:prstGeom>
        <a:solidFill>
          <a:schemeClr val="accent3">
            <a:hueOff val="-2556139"/>
            <a:satOff val="0"/>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F0AF6-3F0E-40F8-8438-07A871BA09DC}">
      <dsp:nvSpPr>
        <dsp:cNvPr id="0" name=""/>
        <dsp:cNvSpPr/>
      </dsp:nvSpPr>
      <dsp:spPr>
        <a:xfrm>
          <a:off x="2282432" y="2696410"/>
          <a:ext cx="1558981" cy="64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44" tIns="0" rIns="0" bIns="0" numCol="1" spcCol="1270" anchor="t" anchorCtr="0">
          <a:noAutofit/>
        </a:bodyPr>
        <a:lstStyle/>
        <a:p>
          <a:pPr marL="0" lvl="0" indent="0" algn="ctr" defTabSz="488950" rtl="0">
            <a:lnSpc>
              <a:spcPct val="90000"/>
            </a:lnSpc>
            <a:spcBef>
              <a:spcPct val="0"/>
            </a:spcBef>
            <a:spcAft>
              <a:spcPct val="35000"/>
            </a:spcAft>
            <a:buNone/>
          </a:pPr>
          <a:r>
            <a:rPr lang="en-US" sz="1100" kern="1200"/>
            <a:t>Consultation with DND on the HR-GO </a:t>
          </a:r>
          <a:r>
            <a:rPr lang="en-US" sz="1100" kern="1200">
              <a:latin typeface="Arial"/>
            </a:rPr>
            <a:t>App: Jan</a:t>
          </a:r>
          <a:r>
            <a:rPr lang="en-US" sz="1100" kern="1200"/>
            <a:t> 2021</a:t>
          </a:r>
        </a:p>
      </dsp:txBody>
      <dsp:txXfrm>
        <a:off x="2282432" y="2696410"/>
        <a:ext cx="1558981" cy="645727"/>
      </dsp:txXfrm>
    </dsp:sp>
    <dsp:sp modelId="{DD7B268A-2E96-4482-A3CC-2FA2A9AEFD59}">
      <dsp:nvSpPr>
        <dsp:cNvPr id="0" name=""/>
        <dsp:cNvSpPr/>
      </dsp:nvSpPr>
      <dsp:spPr>
        <a:xfrm>
          <a:off x="3575835" y="1638455"/>
          <a:ext cx="314898" cy="314898"/>
        </a:xfrm>
        <a:prstGeom prst="ellipse">
          <a:avLst/>
        </a:prstGeom>
        <a:solidFill>
          <a:schemeClr val="accent3">
            <a:hueOff val="-5112277"/>
            <a:satOff val="0"/>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17127-B876-4222-847D-789C01F01E02}">
      <dsp:nvSpPr>
        <dsp:cNvPr id="0" name=""/>
        <dsp:cNvSpPr/>
      </dsp:nvSpPr>
      <dsp:spPr>
        <a:xfrm>
          <a:off x="3395379" y="2147051"/>
          <a:ext cx="1614004" cy="69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58" tIns="0" rIns="0" bIns="0" numCol="1" spcCol="1270" anchor="t" anchorCtr="0">
          <a:noAutofit/>
        </a:bodyPr>
        <a:lstStyle/>
        <a:p>
          <a:pPr marL="0" lvl="0" indent="0" algn="ctr" defTabSz="488950" rtl="0">
            <a:lnSpc>
              <a:spcPct val="90000"/>
            </a:lnSpc>
            <a:spcBef>
              <a:spcPct val="0"/>
            </a:spcBef>
            <a:spcAft>
              <a:spcPct val="35000"/>
            </a:spcAft>
            <a:buNone/>
          </a:pPr>
          <a:r>
            <a:rPr lang="en-US" sz="1100" kern="1200"/>
            <a:t>Consultation on the Job Bank </a:t>
          </a:r>
          <a:r>
            <a:rPr lang="en-US" sz="1100" kern="1200">
              <a:latin typeface="Arial"/>
            </a:rPr>
            <a:t>App: March</a:t>
          </a:r>
          <a:r>
            <a:rPr lang="en-US" sz="1100" kern="1200"/>
            <a:t> 2021</a:t>
          </a:r>
        </a:p>
      </dsp:txBody>
      <dsp:txXfrm>
        <a:off x="3395379" y="2147051"/>
        <a:ext cx="1614004" cy="692936"/>
      </dsp:txXfrm>
    </dsp:sp>
    <dsp:sp modelId="{9684F9C0-7571-4ECF-97B2-F60E5917CDC6}">
      <dsp:nvSpPr>
        <dsp:cNvPr id="0" name=""/>
        <dsp:cNvSpPr/>
      </dsp:nvSpPr>
      <dsp:spPr>
        <a:xfrm>
          <a:off x="5044489" y="1070424"/>
          <a:ext cx="406743" cy="406743"/>
        </a:xfrm>
        <a:prstGeom prst="ellipse">
          <a:avLst/>
        </a:prstGeom>
        <a:solidFill>
          <a:schemeClr val="accent3">
            <a:hueOff val="-7668416"/>
            <a:satOff val="0"/>
            <a:lumOff val="2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0F4DF-944F-48E3-AA94-640099C85A4C}">
      <dsp:nvSpPr>
        <dsp:cNvPr id="0" name=""/>
        <dsp:cNvSpPr/>
      </dsp:nvSpPr>
      <dsp:spPr>
        <a:xfrm>
          <a:off x="4819664" y="1590914"/>
          <a:ext cx="1671625" cy="585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525" tIns="0" rIns="0" bIns="0" numCol="1" spcCol="1270" anchor="t" anchorCtr="0">
          <a:noAutofit/>
        </a:bodyPr>
        <a:lstStyle/>
        <a:p>
          <a:pPr marL="0" lvl="0" indent="0" algn="l" defTabSz="488950" rtl="0">
            <a:lnSpc>
              <a:spcPct val="90000"/>
            </a:lnSpc>
            <a:spcBef>
              <a:spcPct val="0"/>
            </a:spcBef>
            <a:spcAft>
              <a:spcPct val="35000"/>
            </a:spcAft>
            <a:buNone/>
          </a:pPr>
          <a:r>
            <a:rPr lang="en-US" sz="1100" kern="1200"/>
            <a:t>User Acceptance Testing (UAT</a:t>
          </a:r>
          <a:r>
            <a:rPr lang="en-US" sz="1100" kern="1200">
              <a:latin typeface="Arial"/>
            </a:rPr>
            <a:t>): </a:t>
          </a:r>
          <a:r>
            <a:rPr lang="en-US" sz="1100" kern="1200"/>
            <a:t>May 2020</a:t>
          </a:r>
        </a:p>
      </dsp:txBody>
      <dsp:txXfrm>
        <a:off x="4819664" y="1590914"/>
        <a:ext cx="1671625" cy="585227"/>
      </dsp:txXfrm>
    </dsp:sp>
    <dsp:sp modelId="{94C1C8C1-25C1-4121-A9F6-6DA5CD2C4B9F}">
      <dsp:nvSpPr>
        <dsp:cNvPr id="0" name=""/>
        <dsp:cNvSpPr/>
      </dsp:nvSpPr>
      <dsp:spPr>
        <a:xfrm>
          <a:off x="6487815" y="698953"/>
          <a:ext cx="518270" cy="518270"/>
        </a:xfrm>
        <a:prstGeom prst="ellipse">
          <a:avLst/>
        </a:prstGeom>
        <a:solidFill>
          <a:schemeClr val="accent3">
            <a:hueOff val="-10224554"/>
            <a:satOff val="0"/>
            <a:lumOff val="3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76BFE-6B6C-4CBD-82CB-519FDBF6CF93}">
      <dsp:nvSpPr>
        <dsp:cNvPr id="0" name=""/>
        <dsp:cNvSpPr/>
      </dsp:nvSpPr>
      <dsp:spPr>
        <a:xfrm>
          <a:off x="6220615" y="1364368"/>
          <a:ext cx="1312076" cy="10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21" tIns="0" rIns="0" bIns="0" numCol="1" spcCol="1270" anchor="t" anchorCtr="0">
          <a:noAutofit/>
        </a:bodyPr>
        <a:lstStyle/>
        <a:p>
          <a:pPr marL="0" lvl="0" indent="0" algn="l" defTabSz="488950" rtl="0">
            <a:lnSpc>
              <a:spcPct val="90000"/>
            </a:lnSpc>
            <a:spcBef>
              <a:spcPct val="0"/>
            </a:spcBef>
            <a:spcAft>
              <a:spcPct val="35000"/>
            </a:spcAft>
            <a:buNone/>
          </a:pPr>
          <a:r>
            <a:rPr lang="en-US" sz="1100" kern="1200"/>
            <a:t>Broader Employee Consultation &amp; </a:t>
          </a:r>
          <a:r>
            <a:rPr lang="en-US" sz="1100" kern="1200">
              <a:latin typeface="Arial"/>
            </a:rPr>
            <a:t>Engagement: June</a:t>
          </a:r>
          <a:r>
            <a:rPr lang="en-US" sz="1100" kern="1200"/>
            <a:t> 2021 and onward</a:t>
          </a:r>
        </a:p>
      </dsp:txBody>
      <dsp:txXfrm>
        <a:off x="6220615" y="1364368"/>
        <a:ext cx="1312076" cy="10475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10D5C-3B3A-214D-8AA9-7907A42D725C}" type="datetimeFigureOut">
              <a:rPr lang="en-US" smtClean="0"/>
              <a:t>9/21/2021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D8B1A-5049-5C4B-AFE6-32830630CA6A}" type="slidenum">
              <a:rPr lang="en-US" smtClean="0"/>
              <a:t>‹#›</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baseline="0"/>
          </a:p>
        </p:txBody>
      </p:sp>
      <p:sp>
        <p:nvSpPr>
          <p:cNvPr id="4" name="Slide Number Placeholder 3"/>
          <p:cNvSpPr>
            <a:spLocks noGrp="1"/>
          </p:cNvSpPr>
          <p:nvPr>
            <p:ph type="sldNum" sz="quarter" idx="10"/>
          </p:nvPr>
        </p:nvSpPr>
        <p:spPr/>
        <p:txBody>
          <a:bodyPr/>
          <a:lstStyle/>
          <a:p>
            <a:fld id="{0DDD8B1A-5049-5C4B-AFE6-32830630CA6A}" type="slidenum">
              <a:rPr lang="en-US" smtClean="0"/>
              <a:t>1</a:t>
            </a:fld>
            <a:endParaRPr lang="en-US"/>
          </a:p>
        </p:txBody>
      </p:sp>
    </p:spTree>
    <p:extLst>
      <p:ext uri="{BB962C8B-B14F-4D97-AF65-F5344CB8AC3E}">
        <p14:creationId xmlns:p14="http://schemas.microsoft.com/office/powerpoint/2010/main" val="300152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fld id="{0DDD8B1A-5049-5C4B-AFE6-32830630CA6A}" type="slidenum">
              <a:rPr lang="en-US" smtClean="0"/>
              <a:t>2</a:t>
            </a:fld>
            <a:endParaRPr lang="en-US"/>
          </a:p>
        </p:txBody>
      </p:sp>
    </p:spTree>
    <p:extLst>
      <p:ext uri="{BB962C8B-B14F-4D97-AF65-F5344CB8AC3E}">
        <p14:creationId xmlns:p14="http://schemas.microsoft.com/office/powerpoint/2010/main" val="355745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8274FA2-7406-4B48-9D61-9FDA5E356A29}" type="slidenum">
              <a:rPr lang="en-CA" smtClean="0"/>
              <a:t>3</a:t>
            </a:fld>
            <a:endParaRPr lang="en-CA"/>
          </a:p>
        </p:txBody>
      </p:sp>
    </p:spTree>
    <p:extLst>
      <p:ext uri="{BB962C8B-B14F-4D97-AF65-F5344CB8AC3E}">
        <p14:creationId xmlns:p14="http://schemas.microsoft.com/office/powerpoint/2010/main" val="189681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DD8B1A-5049-5C4B-AFE6-32830630CA6A}" type="slidenum">
              <a:rPr lang="en-US" smtClean="0"/>
              <a:t>4</a:t>
            </a:fld>
            <a:endParaRPr lang="en-US"/>
          </a:p>
        </p:txBody>
      </p:sp>
    </p:spTree>
    <p:extLst>
      <p:ext uri="{BB962C8B-B14F-4D97-AF65-F5344CB8AC3E}">
        <p14:creationId xmlns:p14="http://schemas.microsoft.com/office/powerpoint/2010/main" val="425053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a:t>Want</a:t>
            </a:r>
            <a:r>
              <a:rPr lang="en-CA" baseline="0"/>
              <a:t> our product to be a minimum viable product so we can quickly get it released without a full upfront investment, test it early, collect feedback and consider that feedback when improving our product. We are not looking for perfection. If we wait too long before we get an initial tangible product out, the product may be obsolete by the time we release it.</a:t>
            </a:r>
            <a:endParaRPr lang="en-CA"/>
          </a:p>
          <a:p>
            <a:endParaRPr lang="en-CA"/>
          </a:p>
        </p:txBody>
      </p:sp>
      <p:sp>
        <p:nvSpPr>
          <p:cNvPr id="4" name="Slide Number Placeholder 3"/>
          <p:cNvSpPr>
            <a:spLocks noGrp="1"/>
          </p:cNvSpPr>
          <p:nvPr>
            <p:ph type="sldNum" sz="quarter" idx="10"/>
          </p:nvPr>
        </p:nvSpPr>
        <p:spPr/>
        <p:txBody>
          <a:bodyPr/>
          <a:lstStyle/>
          <a:p>
            <a:fld id="{0DDD8B1A-5049-5C4B-AFE6-32830630CA6A}" type="slidenum">
              <a:rPr lang="en-US" smtClean="0"/>
              <a:t>6</a:t>
            </a:fld>
            <a:endParaRPr lang="en-US"/>
          </a:p>
        </p:txBody>
      </p:sp>
    </p:spTree>
    <p:extLst>
      <p:ext uri="{BB962C8B-B14F-4D97-AF65-F5344CB8AC3E}">
        <p14:creationId xmlns:p14="http://schemas.microsoft.com/office/powerpoint/2010/main" val="165018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DD8B1A-5049-5C4B-AFE6-32830630CA6A}" type="slidenum">
              <a:rPr lang="en-US" smtClean="0"/>
              <a:t>8</a:t>
            </a:fld>
            <a:endParaRPr lang="en-US"/>
          </a:p>
        </p:txBody>
      </p:sp>
    </p:spTree>
    <p:extLst>
      <p:ext uri="{BB962C8B-B14F-4D97-AF65-F5344CB8AC3E}">
        <p14:creationId xmlns:p14="http://schemas.microsoft.com/office/powerpoint/2010/main" val="169143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8274FA2-7406-4B48-9D61-9FDA5E356A29}" type="slidenum">
              <a:rPr lang="en-CA" smtClean="0"/>
              <a:t>13</a:t>
            </a:fld>
            <a:endParaRPr lang="en-CA"/>
          </a:p>
        </p:txBody>
      </p:sp>
    </p:spTree>
    <p:extLst>
      <p:ext uri="{BB962C8B-B14F-4D97-AF65-F5344CB8AC3E}">
        <p14:creationId xmlns:p14="http://schemas.microsoft.com/office/powerpoint/2010/main" val="3297720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D208E4-588A-D444-A7CC-20EDBE44F587}" type="datetimeFigureOut">
              <a:rPr lang="en-US" smtClean="0"/>
              <a:t>9/21/2021</a:t>
            </a:fld>
            <a:r>
              <a:rPr lang="en-US"/>
              <a:t>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5098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602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86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D208E4-588A-D444-A7CC-20EDBE44F58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208E4-588A-D444-A7CC-20EDBE44F587}"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D208E4-588A-D444-A7CC-20EDBE44F587}"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9/21/2021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457031015178853827300638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cid:4570310151788538273006381"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creativecommons.org/licenses/by-nc-sa/3.0/" TargetMode="External"/><Relationship Id="rId4" Type="http://schemas.openxmlformats.org/officeDocument/2006/relationships/diagramQuickStyle" Target="../diagrams/quickStyle1.xml"/><Relationship Id="rId9" Type="http://schemas.openxmlformats.org/officeDocument/2006/relationships/hyperlink" Target="https://technofaq.org/posts/2019/07/5-secrets-to-building-an-amazing-mobile-ap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cid:457031015178853827300638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service.prv/eng/hr/MyESDC/index.shtml"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lay.google.com/store/apps/details?id=com.parkscanada.mobile" TargetMode="External"/><Relationship Id="rId5" Type="http://schemas.openxmlformats.org/officeDocument/2006/relationships/image" Target="../media/image16.png"/><Relationship Id="rId4" Type="http://schemas.openxmlformats.org/officeDocument/2006/relationships/hyperlink" Target="https://itunes.apple.com/ca/app/parks-canada-national-app/id123226739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iservice.prv/eng/hr/MyESDC/index.shtml"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3378" y="1052936"/>
            <a:ext cx="5123171" cy="1945481"/>
          </a:xfrm>
        </p:spPr>
        <p:txBody>
          <a:bodyPr/>
          <a:lstStyle/>
          <a:p>
            <a:r>
              <a:rPr lang="en-US">
                <a:solidFill>
                  <a:srgbClr val="005AB4"/>
                </a:solidFill>
              </a:rPr>
              <a:t>MyESDC-MonEDSC</a:t>
            </a:r>
            <a:br>
              <a:rPr lang="en-US">
                <a:solidFill>
                  <a:srgbClr val="005AB4"/>
                </a:solidFill>
              </a:rPr>
            </a:br>
            <a:r>
              <a:rPr lang="en-US" sz="2000">
                <a:solidFill>
                  <a:srgbClr val="005AB4"/>
                </a:solidFill>
              </a:rPr>
              <a:t>ESDC’s Employee Mobile App</a:t>
            </a:r>
          </a:p>
        </p:txBody>
      </p:sp>
      <p:sp>
        <p:nvSpPr>
          <p:cNvPr id="3" name="Subtitle 2"/>
          <p:cNvSpPr>
            <a:spLocks noGrp="1"/>
          </p:cNvSpPr>
          <p:nvPr>
            <p:ph type="subTitle" idx="1"/>
          </p:nvPr>
        </p:nvSpPr>
        <p:spPr>
          <a:xfrm>
            <a:off x="4743066" y="3867392"/>
            <a:ext cx="2630796" cy="581245"/>
          </a:xfrm>
        </p:spPr>
        <p:txBody>
          <a:bodyPr vert="horz" lIns="91440" tIns="45720" rIns="91440" bIns="45720" rtlCol="0" anchor="t">
            <a:normAutofit/>
          </a:bodyPr>
          <a:lstStyle/>
          <a:p>
            <a:r>
              <a:rPr lang="en-CA" sz="1800">
                <a:solidFill>
                  <a:schemeClr val="tx1"/>
                </a:solidFill>
              </a:rPr>
              <a:t>August 31, 2021</a:t>
            </a:r>
          </a:p>
        </p:txBody>
      </p:sp>
      <p:pic>
        <p:nvPicPr>
          <p:cNvPr id="4" name="Picture 3" descr="MyESDC Mobile App Logo. Blue semi-circle with &amp;#34;Canada&amp;#34; branding bel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073" y="2630157"/>
            <a:ext cx="1009911" cy="1009911"/>
          </a:xfrm>
          <a:prstGeom prst="rect">
            <a:avLst/>
          </a:prstGeom>
        </p:spPr>
      </p:pic>
    </p:spTree>
    <p:extLst>
      <p:ext uri="{BB962C8B-B14F-4D97-AF65-F5344CB8AC3E}">
        <p14:creationId xmlns:p14="http://schemas.microsoft.com/office/powerpoint/2010/main" val="73848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1" y="135443"/>
            <a:ext cx="7886700" cy="651163"/>
          </a:xfrm>
        </p:spPr>
        <p:txBody>
          <a:bodyPr>
            <a:normAutofit/>
          </a:bodyPr>
          <a:lstStyle/>
          <a:p>
            <a:r>
              <a:rPr lang="en-CA" sz="3200">
                <a:solidFill>
                  <a:srgbClr val="005AB4"/>
                </a:solidFill>
              </a:rPr>
              <a:t>Roles &amp; Responsibilities</a:t>
            </a:r>
            <a:endParaRPr lang="en-US" sz="3200">
              <a:solidFill>
                <a:srgbClr val="005AB4"/>
              </a:solidFill>
            </a:endParaRPr>
          </a:p>
        </p:txBody>
      </p:sp>
      <p:pic>
        <p:nvPicPr>
          <p:cNvPr id="7" name="Picture 8" descr="Diagram of pointing right sequence.&#10;">
            <a:extLst>
              <a:ext uri="{FF2B5EF4-FFF2-40B4-BE49-F238E27FC236}">
                <a16:creationId xmlns:a16="http://schemas.microsoft.com/office/drawing/2014/main" id="{D9EF3610-E95A-4652-B0B8-E2FBF3E03FCC}"/>
              </a:ext>
            </a:extLst>
          </p:cNvPr>
          <p:cNvPicPr>
            <a:picLocks noChangeAspect="1"/>
          </p:cNvPicPr>
          <p:nvPr/>
        </p:nvPicPr>
        <p:blipFill>
          <a:blip r:embed="rId2"/>
          <a:stretch>
            <a:fillRect/>
          </a:stretch>
        </p:blipFill>
        <p:spPr>
          <a:xfrm>
            <a:off x="692150" y="699205"/>
            <a:ext cx="7513637" cy="1300340"/>
          </a:xfrm>
          <a:prstGeom prst="rect">
            <a:avLst/>
          </a:prstGeom>
        </p:spPr>
      </p:pic>
      <p:sp>
        <p:nvSpPr>
          <p:cNvPr id="3" name="Content Placeholder 2"/>
          <p:cNvSpPr>
            <a:spLocks noGrp="1"/>
          </p:cNvSpPr>
          <p:nvPr>
            <p:ph idx="1"/>
          </p:nvPr>
        </p:nvSpPr>
        <p:spPr>
          <a:xfrm>
            <a:off x="342033" y="2069928"/>
            <a:ext cx="2574349" cy="2804471"/>
          </a:xfrm>
        </p:spPr>
        <p:txBody>
          <a:bodyPr vert="horz" lIns="68580" tIns="34290" rIns="68580" bIns="34290" rtlCol="0" anchor="t">
            <a:noAutofit/>
          </a:bodyPr>
          <a:lstStyle/>
          <a:p>
            <a:pPr marL="342900" lvl="1" indent="0">
              <a:spcBef>
                <a:spcPts val="500"/>
              </a:spcBef>
              <a:buNone/>
            </a:pPr>
            <a:r>
              <a:rPr lang="en-CA" sz="1200" b="1">
                <a:latin typeface="+mn-lt"/>
                <a:cs typeface="Calibri"/>
              </a:rPr>
              <a:t>Content Submission</a:t>
            </a:r>
          </a:p>
          <a:p>
            <a:pPr marL="342900" lvl="1" indent="0">
              <a:spcBef>
                <a:spcPts val="500"/>
              </a:spcBef>
              <a:buNone/>
            </a:pPr>
            <a:r>
              <a:rPr lang="en-CA" sz="1200" b="1">
                <a:latin typeface="+mn-lt"/>
                <a:cs typeface="Calibri"/>
              </a:rPr>
              <a:t>(Business Lines)</a:t>
            </a:r>
          </a:p>
          <a:p>
            <a:pPr lvl="1">
              <a:buFont typeface="Wingdings" panose="05000000000000000000" pitchFamily="2" charset="2"/>
              <a:buChar char="ü"/>
            </a:pPr>
            <a:r>
              <a:rPr lang="en-CA" sz="900"/>
              <a:t>Completes intake form/checklist;</a:t>
            </a:r>
          </a:p>
          <a:p>
            <a:pPr lvl="1">
              <a:buFont typeface="Wingdings" panose="05000000000000000000" pitchFamily="2" charset="2"/>
              <a:buChar char="ü"/>
            </a:pPr>
            <a:r>
              <a:rPr lang="en-CA" sz="900">
                <a:cs typeface="Calibri"/>
              </a:rPr>
              <a:t>Develops message/notification with review from PASRB or Regional Communications as appropriate;</a:t>
            </a:r>
          </a:p>
          <a:p>
            <a:pPr lvl="1">
              <a:buFont typeface="Wingdings" panose="05000000000000000000" pitchFamily="2" charset="2"/>
              <a:buChar char="ü"/>
            </a:pPr>
            <a:r>
              <a:rPr lang="en-CA" sz="900">
                <a:cs typeface="Calibri"/>
              </a:rPr>
              <a:t>Seeks approval on use of (trademark) icons (if required) when requesting new access/links;</a:t>
            </a:r>
            <a:endParaRPr lang="en-CA" sz="900">
              <a:solidFill>
                <a:srgbClr val="FF0000"/>
              </a:solidFill>
              <a:cs typeface="Calibri"/>
            </a:endParaRPr>
          </a:p>
          <a:p>
            <a:pPr lvl="1">
              <a:buFont typeface="Wingdings" panose="05000000000000000000" pitchFamily="2" charset="2"/>
              <a:buChar char="ü"/>
            </a:pPr>
            <a:r>
              <a:rPr lang="en-CA" sz="900"/>
              <a:t>Seeks Business Line approval;</a:t>
            </a:r>
          </a:p>
          <a:p>
            <a:pPr lvl="1">
              <a:buFont typeface="Wingdings" panose="05000000000000000000" pitchFamily="2" charset="2"/>
              <a:buChar char="ü"/>
            </a:pPr>
            <a:r>
              <a:rPr lang="en-CA" sz="900"/>
              <a:t>Submits approved content to the App Product Owner.</a:t>
            </a:r>
          </a:p>
          <a:p>
            <a:pPr marL="342900" lvl="1" indent="0">
              <a:buNone/>
            </a:pPr>
            <a:endParaRPr lang="en-CA" sz="900">
              <a:cs typeface="Calibri"/>
            </a:endParaRPr>
          </a:p>
        </p:txBody>
      </p:sp>
      <p:sp>
        <p:nvSpPr>
          <p:cNvPr id="4" name="Content Placeholder 2"/>
          <p:cNvSpPr txBox="1">
            <a:spLocks/>
          </p:cNvSpPr>
          <p:nvPr/>
        </p:nvSpPr>
        <p:spPr>
          <a:xfrm>
            <a:off x="3059699" y="2069928"/>
            <a:ext cx="2641022" cy="2376055"/>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00000"/>
              </a:lnSpc>
              <a:buNone/>
            </a:pPr>
            <a:r>
              <a:rPr lang="en-CA" sz="1200" b="1">
                <a:cs typeface="Calibri"/>
              </a:rPr>
              <a:t>App Product Owner and Publisher</a:t>
            </a:r>
          </a:p>
          <a:p>
            <a:pPr marL="342900" lvl="1" indent="0">
              <a:lnSpc>
                <a:spcPct val="100000"/>
              </a:lnSpc>
              <a:buNone/>
            </a:pPr>
            <a:r>
              <a:rPr lang="en-CA" sz="1200" b="1">
                <a:cs typeface="Calibri"/>
              </a:rPr>
              <a:t>(ADM, HRSB)</a:t>
            </a:r>
          </a:p>
          <a:p>
            <a:pPr lvl="1">
              <a:buFont typeface="Wingdings" panose="05000000000000000000" pitchFamily="2" charset="2"/>
              <a:buChar char="ü"/>
            </a:pPr>
            <a:r>
              <a:rPr lang="en-CA" sz="900"/>
              <a:t>Director level (TBD), HRSB;</a:t>
            </a:r>
            <a:endParaRPr lang="en-CA" sz="900">
              <a:cs typeface="Calibri"/>
            </a:endParaRPr>
          </a:p>
          <a:p>
            <a:pPr lvl="1">
              <a:buFont typeface="Wingdings" panose="05000000000000000000" pitchFamily="2" charset="2"/>
              <a:buChar char="ü"/>
            </a:pPr>
            <a:r>
              <a:rPr lang="en-CA" sz="900"/>
              <a:t>Reviews, edits and/or provides final approval for the content submitted by a Content Approver;</a:t>
            </a:r>
          </a:p>
          <a:p>
            <a:pPr lvl="1">
              <a:buFont typeface="Wingdings" panose="05000000000000000000" pitchFamily="2" charset="2"/>
              <a:buChar char="ü"/>
            </a:pPr>
            <a:r>
              <a:rPr lang="en-CA" sz="900"/>
              <a:t>Confirms </a:t>
            </a:r>
            <a:r>
              <a:rPr lang="en-CA" sz="900">
                <a:ea typeface="+mn-lt"/>
                <a:cs typeface="+mn-lt"/>
              </a:rPr>
              <a:t>on Intake Form that request meets Checklist for Submission</a:t>
            </a:r>
            <a:r>
              <a:rPr lang="en-CA" sz="900"/>
              <a:t>;</a:t>
            </a:r>
          </a:p>
          <a:p>
            <a:pPr lvl="1">
              <a:buFont typeface="Wingdings" panose="05000000000000000000" pitchFamily="2" charset="2"/>
              <a:buChar char="ü"/>
            </a:pPr>
            <a:r>
              <a:rPr lang="en-CA" sz="900">
                <a:ea typeface="+mn-lt"/>
                <a:cs typeface="+mn-lt"/>
              </a:rPr>
              <a:t>Publishes the content to the live web server</a:t>
            </a:r>
            <a:r>
              <a:rPr lang="en-CA" sz="900"/>
              <a:t>.</a:t>
            </a:r>
          </a:p>
          <a:p>
            <a:pPr marL="0" indent="0">
              <a:buNone/>
            </a:pPr>
            <a:endParaRPr lang="en-CA" sz="900">
              <a:cs typeface="Calibri" panose="020F0502020204030204"/>
            </a:endParaRPr>
          </a:p>
        </p:txBody>
      </p:sp>
      <p:sp>
        <p:nvSpPr>
          <p:cNvPr id="5" name="Content Placeholder 2"/>
          <p:cNvSpPr txBox="1">
            <a:spLocks/>
          </p:cNvSpPr>
          <p:nvPr/>
        </p:nvSpPr>
        <p:spPr>
          <a:xfrm>
            <a:off x="6046911" y="2069928"/>
            <a:ext cx="2514600" cy="277754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00000"/>
              </a:lnSpc>
              <a:buNone/>
            </a:pPr>
            <a:r>
              <a:rPr lang="en-CA" sz="1200" b="1">
                <a:cs typeface="Calibri"/>
              </a:rPr>
              <a:t>App Support and Maintenance</a:t>
            </a:r>
          </a:p>
          <a:p>
            <a:pPr marL="342900" lvl="1" indent="0">
              <a:lnSpc>
                <a:spcPct val="100000"/>
              </a:lnSpc>
              <a:buNone/>
            </a:pPr>
            <a:r>
              <a:rPr lang="en-CA" sz="1200" b="1">
                <a:cs typeface="Calibri"/>
              </a:rPr>
              <a:t>(IITB)</a:t>
            </a:r>
            <a:endParaRPr lang="en-CA" sz="1200" b="1"/>
          </a:p>
          <a:p>
            <a:pPr lvl="1">
              <a:buFont typeface="Wingdings" panose="05000000000000000000" pitchFamily="2" charset="2"/>
              <a:buChar char="ü"/>
            </a:pPr>
            <a:r>
              <a:rPr lang="en-CA" sz="900">
                <a:ea typeface="+mn-lt"/>
                <a:cs typeface="+mn-lt"/>
              </a:rPr>
              <a:t>SME engaged in the day-to-day operations of App;</a:t>
            </a:r>
            <a:endParaRPr lang="en-CA" sz="900"/>
          </a:p>
          <a:p>
            <a:pPr lvl="1">
              <a:buFont typeface="Wingdings" panose="05000000000000000000" pitchFamily="2" charset="2"/>
              <a:buChar char="ü"/>
            </a:pPr>
            <a:r>
              <a:rPr lang="en-CA" sz="900">
                <a:ea typeface="+mn-lt"/>
                <a:cs typeface="+mn-lt"/>
              </a:rPr>
              <a:t>Reviews, edits and/or adjusts the content approved by the App Product Owner to ensure compliance with Web Content Accessibility Guidelines (WCAG) 2.1 policies and procedures;</a:t>
            </a:r>
          </a:p>
          <a:p>
            <a:pPr lvl="1">
              <a:buFont typeface="Wingdings" panose="05000000000000000000" pitchFamily="2" charset="2"/>
              <a:buChar char="ü"/>
            </a:pPr>
            <a:r>
              <a:rPr lang="en-CA" sz="900"/>
              <a:t>Act as back up publisher to HRSB.</a:t>
            </a:r>
          </a:p>
          <a:p>
            <a:pPr lvl="1">
              <a:buFont typeface="Wingdings" panose="05000000000000000000" pitchFamily="2" charset="2"/>
              <a:buChar char="ü"/>
            </a:pPr>
            <a:endParaRPr lang="en-CA" sz="900">
              <a:ea typeface="+mn-lt"/>
              <a:cs typeface="+mn-lt"/>
            </a:endParaRPr>
          </a:p>
          <a:p>
            <a:pPr lvl="1">
              <a:buFont typeface="Wingdings" panose="05000000000000000000" pitchFamily="2" charset="2"/>
              <a:buChar char="ü"/>
            </a:pPr>
            <a:endParaRPr lang="en-CA" sz="900">
              <a:ea typeface="+mn-lt"/>
              <a:cs typeface="+mn-lt"/>
            </a:endParaRPr>
          </a:p>
          <a:p>
            <a:endParaRPr lang="en-CA" sz="1050">
              <a:cs typeface="Calibri"/>
            </a:endParaRPr>
          </a:p>
        </p:txBody>
      </p:sp>
      <p:sp>
        <p:nvSpPr>
          <p:cNvPr id="6" name="Slide Number Placeholder 5"/>
          <p:cNvSpPr>
            <a:spLocks noGrp="1"/>
          </p:cNvSpPr>
          <p:nvPr>
            <p:ph type="sldNum" sz="quarter" idx="12"/>
          </p:nvPr>
        </p:nvSpPr>
        <p:spPr/>
        <p:txBody>
          <a:bodyPr/>
          <a:lstStyle/>
          <a:p>
            <a:fld id="{2E86C063-E22E-2E4C-A523-54089486E38F}" type="slidenum">
              <a:rPr lang="en-US" smtClean="0"/>
              <a:t>10</a:t>
            </a:fld>
            <a:endParaRPr lang="en-US"/>
          </a:p>
        </p:txBody>
      </p:sp>
    </p:spTree>
    <p:extLst>
      <p:ext uri="{BB962C8B-B14F-4D97-AF65-F5344CB8AC3E}">
        <p14:creationId xmlns:p14="http://schemas.microsoft.com/office/powerpoint/2010/main" val="4403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445" y="425788"/>
            <a:ext cx="4729887" cy="3867005"/>
          </a:xfrm>
        </p:spPr>
        <p:txBody>
          <a:bodyPr>
            <a:normAutofit fontScale="90000"/>
          </a:bodyPr>
          <a:lstStyle/>
          <a:p>
            <a:pPr algn="ctr"/>
            <a:r>
              <a:rPr lang="en-CA">
                <a:solidFill>
                  <a:srgbClr val="005AB4"/>
                </a:solidFill>
              </a:rPr>
              <a:t>Where do we go from here?</a:t>
            </a:r>
            <a:br>
              <a:rPr lang="en-CA">
                <a:solidFill>
                  <a:srgbClr val="005AB4"/>
                </a:solidFill>
              </a:rPr>
            </a:br>
            <a:br>
              <a:rPr lang="en-CA">
                <a:solidFill>
                  <a:srgbClr val="005AB4"/>
                </a:solidFill>
              </a:rPr>
            </a:br>
            <a:r>
              <a:rPr lang="en-CA" sz="2400" b="0"/>
              <a:t>We will continue growing and improving…</a:t>
            </a:r>
            <a:br>
              <a:rPr lang="en-CA" sz="2400" b="0"/>
            </a:br>
            <a:br>
              <a:rPr lang="en-CA" sz="2400" b="0"/>
            </a:br>
            <a:r>
              <a:rPr lang="en-CA" sz="2400" b="0"/>
              <a:t>and we need your input!</a:t>
            </a:r>
            <a:br>
              <a:rPr lang="en-CA" sz="2400"/>
            </a:br>
            <a:br>
              <a:rPr lang="en-CA">
                <a:solidFill>
                  <a:srgbClr val="005AB4"/>
                </a:solidFill>
              </a:rPr>
            </a:br>
            <a:endParaRPr lang="en-CA">
              <a:solidFill>
                <a:srgbClr val="005AB4"/>
              </a:solidFill>
            </a:endParaRPr>
          </a:p>
        </p:txBody>
      </p:sp>
      <p:pic>
        <p:nvPicPr>
          <p:cNvPr id="3" name="Picture 2" descr="My ESDC app interface. "/>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4672" y="295110"/>
            <a:ext cx="2375309" cy="39483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294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50"/>
          </a:xfrm>
        </p:spPr>
        <p:txBody>
          <a:bodyPr>
            <a:normAutofit/>
          </a:bodyPr>
          <a:lstStyle/>
          <a:p>
            <a:r>
              <a:rPr lang="en-CA" err="1">
                <a:solidFill>
                  <a:srgbClr val="005AB4"/>
                </a:solidFill>
              </a:rPr>
              <a:t>MyESDC</a:t>
            </a:r>
            <a:r>
              <a:rPr lang="en-CA">
                <a:solidFill>
                  <a:srgbClr val="005AB4"/>
                </a:solidFill>
              </a:rPr>
              <a:t> 2.0 Future Release</a:t>
            </a:r>
          </a:p>
        </p:txBody>
      </p:sp>
      <p:sp>
        <p:nvSpPr>
          <p:cNvPr id="3" name="Content Placeholder 2"/>
          <p:cNvSpPr>
            <a:spLocks noGrp="1"/>
          </p:cNvSpPr>
          <p:nvPr>
            <p:ph idx="1"/>
          </p:nvPr>
        </p:nvSpPr>
        <p:spPr>
          <a:xfrm>
            <a:off x="457200" y="977221"/>
            <a:ext cx="8229600" cy="3617402"/>
          </a:xfrm>
        </p:spPr>
        <p:txBody>
          <a:bodyPr>
            <a:normAutofit fontScale="92500" lnSpcReduction="10000"/>
          </a:bodyPr>
          <a:lstStyle/>
          <a:p>
            <a:pPr lvl="0"/>
            <a:r>
              <a:rPr lang="en-CA" sz="2200"/>
              <a:t>Many new and quickly evolving functional opportunities being identified (i.e. ERMS, </a:t>
            </a:r>
            <a:r>
              <a:rPr lang="en-CA" sz="2200" err="1"/>
              <a:t>LifeWorks</a:t>
            </a:r>
            <a:r>
              <a:rPr lang="en-CA" sz="2200"/>
              <a:t>, Onboarding, recruitment, IT Outages etc.);</a:t>
            </a:r>
          </a:p>
          <a:p>
            <a:pPr lvl="0"/>
            <a:endParaRPr lang="en-CA" sz="2200"/>
          </a:p>
          <a:p>
            <a:pPr lvl="0"/>
            <a:r>
              <a:rPr lang="en-CA" sz="2200"/>
              <a:t>The </a:t>
            </a:r>
            <a:r>
              <a:rPr lang="en-CA" sz="2200" err="1"/>
              <a:t>MyESDC</a:t>
            </a:r>
            <a:r>
              <a:rPr lang="en-CA" sz="2200"/>
              <a:t> App continues to be updated based on user’s feedback received via the GD Mailbox and the App itself;</a:t>
            </a:r>
          </a:p>
          <a:p>
            <a:pPr lvl="0"/>
            <a:endParaRPr lang="en-CA" sz="2200"/>
          </a:p>
          <a:p>
            <a:pPr lvl="0"/>
            <a:r>
              <a:rPr lang="en-CA" sz="2200"/>
              <a:t>Receiving very positive user feedback comments via </a:t>
            </a:r>
            <a:r>
              <a:rPr lang="en-CA" sz="2200" err="1"/>
              <a:t>MyESDC</a:t>
            </a:r>
            <a:r>
              <a:rPr lang="en-CA" sz="2200"/>
              <a:t> GD Mailbox and the App so far;</a:t>
            </a:r>
          </a:p>
          <a:p>
            <a:pPr lvl="0"/>
            <a:endParaRPr lang="en-CA" sz="2200"/>
          </a:p>
          <a:p>
            <a:pPr lvl="0"/>
            <a:r>
              <a:rPr lang="en-CA" sz="2200"/>
              <a:t>We are aiming to release version 2.0 during NPSW 2022.</a:t>
            </a:r>
          </a:p>
          <a:p>
            <a:endParaRPr lang="en-CA"/>
          </a:p>
        </p:txBody>
      </p:sp>
    </p:spTree>
    <p:extLst>
      <p:ext uri="{BB962C8B-B14F-4D97-AF65-F5344CB8AC3E}">
        <p14:creationId xmlns:p14="http://schemas.microsoft.com/office/powerpoint/2010/main" val="127205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iagram explaining the off network and on ESDC network capabilities of the MyESDC app. ">
            <a:extLst>
              <a:ext uri="{FF2B5EF4-FFF2-40B4-BE49-F238E27FC236}">
                <a16:creationId xmlns:a16="http://schemas.microsoft.com/office/drawing/2014/main" id="{ACE03B0A-0293-44E5-B992-2591CA94FC6E}"/>
              </a:ext>
            </a:extLst>
          </p:cNvPr>
          <p:cNvPicPr>
            <a:picLocks noChangeAspect="1"/>
          </p:cNvPicPr>
          <p:nvPr/>
        </p:nvPicPr>
        <p:blipFill>
          <a:blip r:embed="rId3"/>
          <a:stretch>
            <a:fillRect/>
          </a:stretch>
        </p:blipFill>
        <p:spPr>
          <a:xfrm>
            <a:off x="962025" y="880421"/>
            <a:ext cx="7354887" cy="3827156"/>
          </a:xfrm>
          <a:prstGeom prst="rect">
            <a:avLst/>
          </a:prstGeom>
        </p:spPr>
      </p:pic>
      <p:sp>
        <p:nvSpPr>
          <p:cNvPr id="2" name="Title 1">
            <a:extLst>
              <a:ext uri="{FF2B5EF4-FFF2-40B4-BE49-F238E27FC236}">
                <a16:creationId xmlns:a16="http://schemas.microsoft.com/office/drawing/2014/main" id="{226EF8E5-5C4F-4AAC-B4BA-6ED5F2BB6E20}"/>
              </a:ext>
            </a:extLst>
          </p:cNvPr>
          <p:cNvSpPr>
            <a:spLocks noGrp="1"/>
          </p:cNvSpPr>
          <p:nvPr>
            <p:ph type="title"/>
          </p:nvPr>
        </p:nvSpPr>
        <p:spPr>
          <a:xfrm>
            <a:off x="139700" y="78979"/>
            <a:ext cx="9007475" cy="857250"/>
          </a:xfrm>
        </p:spPr>
        <p:txBody>
          <a:bodyPr>
            <a:noAutofit/>
          </a:bodyPr>
          <a:lstStyle/>
          <a:p>
            <a:pPr algn="ctr"/>
            <a:r>
              <a:rPr lang="en-US" sz="2400"/>
              <a:t>Communicating with ESDC Employees – MyESDC Future Releases</a:t>
            </a:r>
          </a:p>
        </p:txBody>
      </p:sp>
    </p:spTree>
    <p:extLst>
      <p:ext uri="{BB962C8B-B14F-4D97-AF65-F5344CB8AC3E}">
        <p14:creationId xmlns:p14="http://schemas.microsoft.com/office/powerpoint/2010/main" val="341704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500" y="1015786"/>
            <a:ext cx="5304473" cy="857250"/>
          </a:xfrm>
        </p:spPr>
        <p:txBody>
          <a:bodyPr>
            <a:normAutofit fontScale="90000"/>
          </a:bodyPr>
          <a:lstStyle/>
          <a:p>
            <a:pPr algn="ctr"/>
            <a:r>
              <a:rPr lang="en-CA">
                <a:solidFill>
                  <a:srgbClr val="0066CC"/>
                </a:solidFill>
              </a:rPr>
              <a:t> Questions?    Feedback?</a:t>
            </a:r>
            <a:endParaRPr lang="en-CA"/>
          </a:p>
        </p:txBody>
      </p:sp>
      <p:pic>
        <p:nvPicPr>
          <p:cNvPr id="3" name="Picture 2" descr="MyESDC app logo."/>
          <p:cNvPicPr>
            <a:picLocks noChangeAspect="1"/>
          </p:cNvPicPr>
          <p:nvPr/>
        </p:nvPicPr>
        <p:blipFill>
          <a:blip r:embed="rId2"/>
          <a:stretch>
            <a:fillRect/>
          </a:stretch>
        </p:blipFill>
        <p:spPr>
          <a:xfrm>
            <a:off x="3630959" y="2387299"/>
            <a:ext cx="1672909" cy="1378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20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109A36-EF76-4F72-844C-371012E700E1}"/>
              </a:ext>
            </a:extLst>
          </p:cNvPr>
          <p:cNvSpPr>
            <a:spLocks noGrp="1"/>
          </p:cNvSpPr>
          <p:nvPr>
            <p:ph type="title"/>
          </p:nvPr>
        </p:nvSpPr>
        <p:spPr>
          <a:xfrm>
            <a:off x="457200" y="-119459"/>
            <a:ext cx="8229600" cy="857250"/>
          </a:xfrm>
        </p:spPr>
        <p:txBody>
          <a:bodyPr/>
          <a:lstStyle/>
          <a:p>
            <a:pPr algn="ctr"/>
            <a:r>
              <a:rPr lang="en-US"/>
              <a:t>MyESDC Mobile App</a:t>
            </a:r>
          </a:p>
        </p:txBody>
      </p:sp>
      <p:sp>
        <p:nvSpPr>
          <p:cNvPr id="3" name="Content Placeholder 2"/>
          <p:cNvSpPr>
            <a:spLocks noGrp="1"/>
          </p:cNvSpPr>
          <p:nvPr>
            <p:ph sz="half" idx="1"/>
          </p:nvPr>
        </p:nvSpPr>
        <p:spPr>
          <a:xfrm>
            <a:off x="457200" y="1208088"/>
            <a:ext cx="2895600" cy="3386535"/>
          </a:xfrm>
        </p:spPr>
        <p:txBody>
          <a:bodyPr vert="horz" lIns="91440" tIns="45720" rIns="91440" bIns="45720" rtlCol="0" anchor="t">
            <a:normAutofit/>
          </a:bodyPr>
          <a:lstStyle/>
          <a:p>
            <a:pPr marL="0" lvl="1" indent="0">
              <a:lnSpc>
                <a:spcPct val="90000"/>
              </a:lnSpc>
              <a:buNone/>
            </a:pPr>
            <a:r>
              <a:rPr lang="en-CA" sz="2000" b="1"/>
              <a:t>Project Vision: </a:t>
            </a:r>
            <a:r>
              <a:rPr lang="en-CA" sz="2000"/>
              <a:t>To provide ESDC employees with an off-network communication channel for essential information and tools anytime, anywhere.</a:t>
            </a:r>
            <a:endParaRPr lang="en-US" sz="2000"/>
          </a:p>
        </p:txBody>
      </p:sp>
      <p:pic>
        <p:nvPicPr>
          <p:cNvPr id="11" name="Picture 10" descr="My ESDC"/>
          <p:cNvPicPr/>
          <p:nvPr/>
        </p:nvPicPr>
        <p:blipFill>
          <a:blip r:embed="rId3"/>
          <a:stretch>
            <a:fillRect/>
          </a:stretch>
        </p:blipFill>
        <p:spPr>
          <a:xfrm>
            <a:off x="2816071" y="840600"/>
            <a:ext cx="3227070" cy="791210"/>
          </a:xfrm>
          <a:prstGeom prst="rect">
            <a:avLst/>
          </a:prstGeom>
        </p:spPr>
      </p:pic>
      <p:pic>
        <p:nvPicPr>
          <p:cNvPr id="4" name="Picture 4" descr="A picture containing graphical user interface.">
            <a:extLst>
              <a:ext uri="{FF2B5EF4-FFF2-40B4-BE49-F238E27FC236}">
                <a16:creationId xmlns:a16="http://schemas.microsoft.com/office/drawing/2014/main" id="{850E9235-5DC9-4CFA-9426-29A19DD734FB}"/>
              </a:ext>
            </a:extLst>
          </p:cNvPr>
          <p:cNvPicPr>
            <a:picLocks noChangeAspect="1"/>
          </p:cNvPicPr>
          <p:nvPr/>
        </p:nvPicPr>
        <p:blipFill>
          <a:blip r:embed="rId4"/>
          <a:stretch>
            <a:fillRect/>
          </a:stretch>
        </p:blipFill>
        <p:spPr>
          <a:xfrm>
            <a:off x="3217293" y="1560183"/>
            <a:ext cx="2843986" cy="2388947"/>
          </a:xfrm>
          <a:prstGeom prst="rect">
            <a:avLst/>
          </a:prstGeom>
          <a:noFill/>
        </p:spPr>
      </p:pic>
      <p:pic>
        <p:nvPicPr>
          <p:cNvPr id="8" name="Picture 7" descr="Layout of My ESDC app."/>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54858" y="2652458"/>
            <a:ext cx="546606" cy="1165685"/>
          </a:xfrm>
          <a:prstGeom prst="rect">
            <a:avLst/>
          </a:prstGeom>
          <a:noFill/>
          <a:ln>
            <a:noFill/>
          </a:ln>
        </p:spPr>
      </p:pic>
      <p:sp>
        <p:nvSpPr>
          <p:cNvPr id="5" name="Content Placeholder 5"/>
          <p:cNvSpPr txBox="1">
            <a:spLocks/>
          </p:cNvSpPr>
          <p:nvPr/>
        </p:nvSpPr>
        <p:spPr>
          <a:xfrm>
            <a:off x="6244923" y="1207477"/>
            <a:ext cx="2814372" cy="3089960"/>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en-CA" sz="2000" b="1"/>
              <a:t>Users:</a:t>
            </a:r>
          </a:p>
          <a:p>
            <a:pPr marL="0" indent="0">
              <a:buNone/>
            </a:pPr>
            <a:r>
              <a:rPr lang="en-CA" sz="2000"/>
              <a:t>ESDCs workforce (including Service Canada and the Labour Program) on personal or department issued mobile devices.</a:t>
            </a:r>
          </a:p>
        </p:txBody>
      </p:sp>
    </p:spTree>
    <p:extLst>
      <p:ext uri="{BB962C8B-B14F-4D97-AF65-F5344CB8AC3E}">
        <p14:creationId xmlns:p14="http://schemas.microsoft.com/office/powerpoint/2010/main" val="297981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iagram explaining the off network and on ESDC network capabilities of the MyESDC App.">
            <a:extLst>
              <a:ext uri="{FF2B5EF4-FFF2-40B4-BE49-F238E27FC236}">
                <a16:creationId xmlns:a16="http://schemas.microsoft.com/office/drawing/2014/main" id="{B88B77DD-CE91-480E-9025-16ABC0340EAA}"/>
              </a:ext>
            </a:extLst>
          </p:cNvPr>
          <p:cNvPicPr>
            <a:picLocks noChangeAspect="1"/>
          </p:cNvPicPr>
          <p:nvPr/>
        </p:nvPicPr>
        <p:blipFill>
          <a:blip r:embed="rId3"/>
          <a:stretch>
            <a:fillRect/>
          </a:stretch>
        </p:blipFill>
        <p:spPr>
          <a:xfrm>
            <a:off x="1247775" y="752689"/>
            <a:ext cx="7172325" cy="3820684"/>
          </a:xfrm>
          <a:prstGeom prst="rect">
            <a:avLst/>
          </a:prstGeom>
        </p:spPr>
      </p:pic>
      <p:sp>
        <p:nvSpPr>
          <p:cNvPr id="3" name="Title 2">
            <a:extLst>
              <a:ext uri="{FF2B5EF4-FFF2-40B4-BE49-F238E27FC236}">
                <a16:creationId xmlns:a16="http://schemas.microsoft.com/office/drawing/2014/main" id="{8FEDDE75-260D-4EF6-A5B0-61702A13D392}"/>
              </a:ext>
            </a:extLst>
          </p:cNvPr>
          <p:cNvSpPr>
            <a:spLocks noGrp="1"/>
          </p:cNvSpPr>
          <p:nvPr>
            <p:ph type="title"/>
          </p:nvPr>
        </p:nvSpPr>
        <p:spPr>
          <a:xfrm>
            <a:off x="433388" y="-48021"/>
            <a:ext cx="8229600" cy="857250"/>
          </a:xfrm>
        </p:spPr>
        <p:txBody>
          <a:bodyPr>
            <a:noAutofit/>
          </a:bodyPr>
          <a:lstStyle/>
          <a:p>
            <a:pPr algn="ctr"/>
            <a:r>
              <a:rPr lang="en-US" sz="2400"/>
              <a:t>Communicating with ESDC Employees – MyESDC MVP</a:t>
            </a:r>
          </a:p>
        </p:txBody>
      </p:sp>
    </p:spTree>
    <p:extLst>
      <p:ext uri="{BB962C8B-B14F-4D97-AF65-F5344CB8AC3E}">
        <p14:creationId xmlns:p14="http://schemas.microsoft.com/office/powerpoint/2010/main" val="379698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y ESDC..."/>
          <p:cNvPicPr/>
          <p:nvPr/>
        </p:nvPicPr>
        <p:blipFill>
          <a:blip r:embed="rId3"/>
          <a:stretch>
            <a:fillRect/>
          </a:stretch>
        </p:blipFill>
        <p:spPr>
          <a:xfrm>
            <a:off x="301972" y="70102"/>
            <a:ext cx="3227070" cy="791210"/>
          </a:xfrm>
          <a:prstGeom prst="rect">
            <a:avLst/>
          </a:prstGeom>
        </p:spPr>
      </p:pic>
      <p:sp>
        <p:nvSpPr>
          <p:cNvPr id="2" name="Title 1"/>
          <p:cNvSpPr>
            <a:spLocks noGrp="1"/>
          </p:cNvSpPr>
          <p:nvPr>
            <p:ph type="title"/>
          </p:nvPr>
        </p:nvSpPr>
        <p:spPr>
          <a:xfrm>
            <a:off x="3507578" y="231085"/>
            <a:ext cx="5636422" cy="623494"/>
          </a:xfrm>
        </p:spPr>
        <p:txBody>
          <a:bodyPr>
            <a:normAutofit fontScale="90000"/>
          </a:bodyPr>
          <a:lstStyle/>
          <a:p>
            <a:r>
              <a:rPr lang="en-CA">
                <a:solidFill>
                  <a:srgbClr val="005AB4"/>
                </a:solidFill>
              </a:rPr>
              <a:t>…what is it?</a:t>
            </a:r>
          </a:p>
        </p:txBody>
      </p:sp>
      <p:sp>
        <p:nvSpPr>
          <p:cNvPr id="3" name="Text Placeholder 2"/>
          <p:cNvSpPr>
            <a:spLocks noGrp="1"/>
          </p:cNvSpPr>
          <p:nvPr>
            <p:ph type="body" idx="1"/>
          </p:nvPr>
        </p:nvSpPr>
        <p:spPr>
          <a:xfrm>
            <a:off x="236640" y="927392"/>
            <a:ext cx="1869970" cy="479822"/>
          </a:xfrm>
        </p:spPr>
        <p:txBody>
          <a:bodyPr>
            <a:normAutofit/>
          </a:bodyPr>
          <a:lstStyle/>
          <a:p>
            <a:r>
              <a:rPr lang="en-CA"/>
              <a:t>What it is…</a:t>
            </a:r>
          </a:p>
        </p:txBody>
      </p:sp>
      <p:pic>
        <p:nvPicPr>
          <p:cNvPr id="9" name="Picture 8" descr="Check mark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430" y="968305"/>
            <a:ext cx="490081" cy="490081"/>
          </a:xfrm>
          <a:prstGeom prst="rect">
            <a:avLst/>
          </a:prstGeom>
        </p:spPr>
      </p:pic>
      <p:sp>
        <p:nvSpPr>
          <p:cNvPr id="4" name="Content Placeholder 3"/>
          <p:cNvSpPr>
            <a:spLocks noGrp="1"/>
          </p:cNvSpPr>
          <p:nvPr>
            <p:ph sz="half" idx="2"/>
          </p:nvPr>
        </p:nvSpPr>
        <p:spPr>
          <a:xfrm>
            <a:off x="236640" y="1448127"/>
            <a:ext cx="2653143" cy="3362609"/>
          </a:xfrm>
        </p:spPr>
        <p:txBody>
          <a:bodyPr vert="horz" lIns="91440" tIns="45720" rIns="91440" bIns="45720" rtlCol="0" anchor="t">
            <a:noAutofit/>
          </a:bodyPr>
          <a:lstStyle/>
          <a:p>
            <a:r>
              <a:rPr lang="en-CA" sz="1100"/>
              <a:t>An optional/complimentary communication tool (download &amp; use is </a:t>
            </a:r>
            <a:r>
              <a:rPr lang="en-CA" sz="1100" u="sng"/>
              <a:t>not </a:t>
            </a:r>
            <a:r>
              <a:rPr lang="en-CA" sz="1100"/>
              <a:t>mandatory);</a:t>
            </a:r>
          </a:p>
          <a:p>
            <a:endParaRPr lang="en-CA" sz="1100"/>
          </a:p>
          <a:p>
            <a:r>
              <a:rPr lang="en-CA" sz="1100"/>
              <a:t>A tool made by employees, for employees with future iterations based on user feedback;</a:t>
            </a:r>
          </a:p>
          <a:p>
            <a:endParaRPr lang="en-CA" sz="1100"/>
          </a:p>
          <a:p>
            <a:r>
              <a:rPr lang="en-CA" sz="1100"/>
              <a:t>Accessible &amp; bilingual; </a:t>
            </a:r>
          </a:p>
          <a:p>
            <a:endParaRPr lang="en-CA" sz="1100"/>
          </a:p>
          <a:p>
            <a:r>
              <a:rPr lang="en-CA" sz="1100"/>
              <a:t>Accessible off-network 24/7; including during network outages;</a:t>
            </a:r>
          </a:p>
          <a:p>
            <a:endParaRPr lang="en-CA" sz="1100">
              <a:cs typeface="Arial"/>
            </a:endParaRPr>
          </a:p>
          <a:p>
            <a:r>
              <a:rPr lang="en-CA" sz="1100">
                <a:cs typeface="Arial"/>
              </a:rPr>
              <a:t>A convenient, user-friendly conduit for employees to access </a:t>
            </a:r>
            <a:r>
              <a:rPr lang="en-CA" sz="1100" err="1">
                <a:cs typeface="Arial"/>
              </a:rPr>
              <a:t>GoC</a:t>
            </a:r>
            <a:r>
              <a:rPr lang="en-CA" sz="1100">
                <a:cs typeface="Arial"/>
              </a:rPr>
              <a:t> info/resources/tools.</a:t>
            </a:r>
          </a:p>
        </p:txBody>
      </p:sp>
      <p:sp>
        <p:nvSpPr>
          <p:cNvPr id="5" name="Text Placeholder 4"/>
          <p:cNvSpPr>
            <a:spLocks noGrp="1"/>
          </p:cNvSpPr>
          <p:nvPr>
            <p:ph type="body" sz="quarter" idx="3"/>
          </p:nvPr>
        </p:nvSpPr>
        <p:spPr>
          <a:xfrm>
            <a:off x="3100815" y="945757"/>
            <a:ext cx="2457044" cy="479822"/>
          </a:xfrm>
        </p:spPr>
        <p:txBody>
          <a:bodyPr>
            <a:normAutofit/>
          </a:bodyPr>
          <a:lstStyle/>
          <a:p>
            <a:r>
              <a:rPr lang="en-CA"/>
              <a:t>What it is </a:t>
            </a:r>
            <a:r>
              <a:rPr lang="en-CA" u="sng"/>
              <a:t>not</a:t>
            </a:r>
            <a:r>
              <a:rPr lang="en-CA"/>
              <a:t>…</a:t>
            </a:r>
          </a:p>
        </p:txBody>
      </p:sp>
      <p:pic>
        <p:nvPicPr>
          <p:cNvPr id="10" name="Picture 9" descr="X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2342" y="1011335"/>
            <a:ext cx="340986" cy="348666"/>
          </a:xfrm>
          <a:prstGeom prst="rect">
            <a:avLst/>
          </a:prstGeom>
        </p:spPr>
      </p:pic>
      <p:sp>
        <p:nvSpPr>
          <p:cNvPr id="6" name="Content Placeholder 5"/>
          <p:cNvSpPr>
            <a:spLocks noGrp="1"/>
          </p:cNvSpPr>
          <p:nvPr>
            <p:ph sz="quarter" idx="4"/>
          </p:nvPr>
        </p:nvSpPr>
        <p:spPr>
          <a:xfrm>
            <a:off x="3100815" y="1473294"/>
            <a:ext cx="2497133" cy="3120713"/>
          </a:xfrm>
        </p:spPr>
        <p:txBody>
          <a:bodyPr vert="horz" lIns="91440" tIns="45720" rIns="91440" bIns="45720" rtlCol="0" anchor="t">
            <a:noAutofit/>
          </a:bodyPr>
          <a:lstStyle/>
          <a:p>
            <a:r>
              <a:rPr lang="en-CA" sz="1100"/>
              <a:t>A repository for collecting or processing personal or protected information (</a:t>
            </a:r>
            <a:r>
              <a:rPr lang="en-CA" sz="1100" u="sng"/>
              <a:t>no</a:t>
            </a:r>
            <a:r>
              <a:rPr lang="en-CA" sz="1100"/>
              <a:t> personal info is collected or retained);</a:t>
            </a:r>
          </a:p>
          <a:p>
            <a:endParaRPr lang="en-CA" sz="1100"/>
          </a:p>
          <a:p>
            <a:r>
              <a:rPr lang="en-CA" sz="1100"/>
              <a:t>A replacement for existing communication tools;</a:t>
            </a:r>
          </a:p>
          <a:p>
            <a:endParaRPr lang="en-CA" sz="1100"/>
          </a:p>
          <a:p>
            <a:r>
              <a:rPr lang="en-CA" sz="1100"/>
              <a:t>A replica of information already in existence/available elsewhere;</a:t>
            </a:r>
          </a:p>
          <a:p>
            <a:endParaRPr lang="en-CA" sz="1100"/>
          </a:p>
          <a:p>
            <a:r>
              <a:rPr lang="en-CA" sz="1100"/>
              <a:t>A messaging or collaboration tool.</a:t>
            </a:r>
          </a:p>
        </p:txBody>
      </p:sp>
      <p:sp>
        <p:nvSpPr>
          <p:cNvPr id="12" name="Text Placeholder 4"/>
          <p:cNvSpPr txBox="1">
            <a:spLocks/>
          </p:cNvSpPr>
          <p:nvPr/>
        </p:nvSpPr>
        <p:spPr>
          <a:xfrm>
            <a:off x="6325789" y="927392"/>
            <a:ext cx="2232060" cy="47982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Arial"/>
                <a:ea typeface="+mn-ea"/>
                <a:cs typeface="Verdana"/>
              </a:defRPr>
            </a:lvl1pPr>
            <a:lvl2pPr marL="457200" indent="0" algn="l" defTabSz="457200" rtl="0" eaLnBrk="1" latinLnBrk="0" hangingPunct="1">
              <a:spcBef>
                <a:spcPct val="20000"/>
              </a:spcBef>
              <a:buFont typeface="Arial"/>
              <a:buNone/>
              <a:defRPr sz="2000" b="1" kern="1200">
                <a:solidFill>
                  <a:schemeClr val="tx1"/>
                </a:solidFill>
                <a:latin typeface="Arial"/>
                <a:ea typeface="+mn-ea"/>
                <a:cs typeface="Verdana"/>
              </a:defRPr>
            </a:lvl2pPr>
            <a:lvl3pPr marL="914400" indent="0" algn="l" defTabSz="457200" rtl="0" eaLnBrk="1" latinLnBrk="0" hangingPunct="1">
              <a:spcBef>
                <a:spcPct val="20000"/>
              </a:spcBef>
              <a:buFont typeface="Arial"/>
              <a:buNone/>
              <a:defRPr sz="1800" b="1" kern="1200">
                <a:solidFill>
                  <a:schemeClr val="tx1"/>
                </a:solidFill>
                <a:latin typeface="Arial"/>
                <a:ea typeface="+mn-ea"/>
                <a:cs typeface="Verdana"/>
              </a:defRPr>
            </a:lvl3pPr>
            <a:lvl4pPr marL="1371600" indent="0" algn="l" defTabSz="457200" rtl="0" eaLnBrk="1" latinLnBrk="0" hangingPunct="1">
              <a:spcBef>
                <a:spcPct val="20000"/>
              </a:spcBef>
              <a:buFont typeface="Arial"/>
              <a:buNone/>
              <a:defRPr sz="1600" b="1" kern="1200">
                <a:solidFill>
                  <a:schemeClr val="tx1"/>
                </a:solidFill>
                <a:latin typeface="Arial"/>
                <a:ea typeface="+mn-ea"/>
                <a:cs typeface="Verdana"/>
              </a:defRPr>
            </a:lvl4pPr>
            <a:lvl5pPr marL="1828800" indent="0" algn="l" defTabSz="457200" rtl="0" eaLnBrk="1" latinLnBrk="0" hangingPunct="1">
              <a:spcBef>
                <a:spcPct val="20000"/>
              </a:spcBef>
              <a:buFont typeface="Arial"/>
              <a:buNone/>
              <a:defRPr sz="1600" b="1" kern="1200">
                <a:solidFill>
                  <a:schemeClr val="tx1"/>
                </a:solidFill>
                <a:latin typeface="Arial"/>
                <a:ea typeface="+mn-ea"/>
                <a:cs typeface="Verdana"/>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CA"/>
              <a:t>Features…</a:t>
            </a:r>
          </a:p>
        </p:txBody>
      </p:sp>
      <p:pic>
        <p:nvPicPr>
          <p:cNvPr id="15" name="Picture 14" descr="MyESDC app icon."/>
          <p:cNvPicPr>
            <a:picLocks noChangeAspect="1"/>
          </p:cNvPicPr>
          <p:nvPr/>
        </p:nvPicPr>
        <p:blipFill>
          <a:blip r:embed="rId6"/>
          <a:stretch>
            <a:fillRect/>
          </a:stretch>
        </p:blipFill>
        <p:spPr>
          <a:xfrm>
            <a:off x="8056888" y="867571"/>
            <a:ext cx="455934" cy="446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1001">
            <a:schemeClr val="lt1"/>
          </a:fillRef>
          <a:effectRef idx="0">
            <a:scrgbClr r="0" g="0" b="0"/>
          </a:effectRef>
          <a:fontRef idx="major"/>
        </p:style>
      </p:pic>
      <p:sp>
        <p:nvSpPr>
          <p:cNvPr id="14" name="Content Placeholder 5"/>
          <p:cNvSpPr txBox="1">
            <a:spLocks/>
          </p:cNvSpPr>
          <p:nvPr/>
        </p:nvSpPr>
        <p:spPr>
          <a:xfrm>
            <a:off x="6143956" y="1449352"/>
            <a:ext cx="2497133" cy="348780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CA" sz="1100"/>
              <a:t>No sign-in/authentication required;</a:t>
            </a:r>
          </a:p>
          <a:p>
            <a:r>
              <a:rPr lang="en-CA" sz="1100"/>
              <a:t>Direct access to COVID-19 Employee Active Screening Tool;</a:t>
            </a:r>
          </a:p>
          <a:p>
            <a:r>
              <a:rPr lang="en-CA" sz="1100"/>
              <a:t>Notifications for urgent and non-urgent corporate messages;</a:t>
            </a:r>
          </a:p>
          <a:p>
            <a:r>
              <a:rPr lang="en-CA" sz="1100"/>
              <a:t>Links to existing off-network tools/resources/ESDC social media;</a:t>
            </a:r>
          </a:p>
          <a:p>
            <a:r>
              <a:rPr lang="en-CA" sz="1100"/>
              <a:t>Contact numbers to public service resources;</a:t>
            </a:r>
          </a:p>
          <a:p>
            <a:r>
              <a:rPr lang="en-CA" sz="1100"/>
              <a:t>Real-time network status for all 3 VPN Servers;</a:t>
            </a:r>
          </a:p>
          <a:p>
            <a:r>
              <a:rPr lang="en-CA" sz="1100"/>
              <a:t>User feedback function.</a:t>
            </a:r>
          </a:p>
        </p:txBody>
      </p:sp>
    </p:spTree>
    <p:extLst>
      <p:ext uri="{BB962C8B-B14F-4D97-AF65-F5344CB8AC3E}">
        <p14:creationId xmlns:p14="http://schemas.microsoft.com/office/powerpoint/2010/main" val="214181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E227-6D84-8249-AD6F-D5443A2D298A}"/>
              </a:ext>
            </a:extLst>
          </p:cNvPr>
          <p:cNvSpPr>
            <a:spLocks noGrp="1"/>
          </p:cNvSpPr>
          <p:nvPr>
            <p:ph type="title"/>
          </p:nvPr>
        </p:nvSpPr>
        <p:spPr>
          <a:xfrm>
            <a:off x="271641" y="180115"/>
            <a:ext cx="4114938" cy="1846215"/>
          </a:xfrm>
        </p:spPr>
        <p:txBody>
          <a:bodyPr>
            <a:normAutofit fontScale="90000"/>
          </a:bodyPr>
          <a:lstStyle/>
          <a:p>
            <a:r>
              <a:rPr lang="en-US">
                <a:solidFill>
                  <a:srgbClr val="005AB4"/>
                </a:solidFill>
              </a:rPr>
              <a:t>Consultation &amp; Employee  Engagement Strategy</a:t>
            </a:r>
          </a:p>
        </p:txBody>
      </p:sp>
      <p:graphicFrame>
        <p:nvGraphicFramePr>
          <p:cNvPr id="4" name="Content Placeholder 3">
            <a:extLst>
              <a:ext uri="{FF2B5EF4-FFF2-40B4-BE49-F238E27FC236}">
                <a16:creationId xmlns:a16="http://schemas.microsoft.com/office/drawing/2014/main" id="{2A685B08-6177-C745-8A23-523B9E95BD9A}"/>
              </a:ext>
            </a:extLst>
          </p:cNvPr>
          <p:cNvGraphicFramePr>
            <a:graphicFrameLocks noGrp="1"/>
          </p:cNvGraphicFramePr>
          <p:nvPr>
            <p:ph idx="1"/>
            <p:extLst>
              <p:ext uri="{D42A27DB-BD31-4B8C-83A1-F6EECF244321}">
                <p14:modId xmlns:p14="http://schemas.microsoft.com/office/powerpoint/2010/main" val="1119372553"/>
              </p:ext>
            </p:extLst>
          </p:nvPr>
        </p:nvGraphicFramePr>
        <p:xfrm>
          <a:off x="-350535" y="296729"/>
          <a:ext cx="8686801" cy="410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mp;#34;You are Here&amp;#34;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6004" y="246646"/>
            <a:ext cx="398700" cy="524714"/>
          </a:xfrm>
          <a:prstGeom prst="rect">
            <a:avLst/>
          </a:prstGeom>
        </p:spPr>
      </p:pic>
      <p:pic>
        <p:nvPicPr>
          <p:cNvPr id="10" name="Picture 9" descr="Graphical user interface.">
            <a:extLst>
              <a:ext uri="{FF2B5EF4-FFF2-40B4-BE49-F238E27FC236}">
                <a16:creationId xmlns:a16="http://schemas.microsoft.com/office/drawing/2014/main" id="{2B2CA1A1-E5BD-6D40-BBD5-261B894C12D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545944" y="884127"/>
            <a:ext cx="1523495" cy="1015663"/>
          </a:xfrm>
          <a:prstGeom prst="rect">
            <a:avLst/>
          </a:prstGeom>
        </p:spPr>
      </p:pic>
      <p:sp>
        <p:nvSpPr>
          <p:cNvPr id="3" name="Rounded Rectangle 2">
            <a:extLst>
              <a:ext uri="{FF2B5EF4-FFF2-40B4-BE49-F238E27FC236}">
                <a16:creationId xmlns:a16="http://schemas.microsoft.com/office/drawing/2014/main" id="{D64D1286-78AB-C94B-AD51-F398282C22E4}"/>
              </a:ext>
            </a:extLst>
          </p:cNvPr>
          <p:cNvSpPr/>
          <p:nvPr/>
        </p:nvSpPr>
        <p:spPr>
          <a:xfrm>
            <a:off x="7430219" y="2125325"/>
            <a:ext cx="1754944" cy="12950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600" b="1" err="1">
                <a:solidFill>
                  <a:schemeClr val="tx1"/>
                </a:solidFill>
              </a:rPr>
              <a:t>MyESDC</a:t>
            </a:r>
            <a:endParaRPr lang="en-US" sz="1600" b="1">
              <a:solidFill>
                <a:schemeClr val="tx1"/>
              </a:solidFill>
            </a:endParaRPr>
          </a:p>
          <a:p>
            <a:pPr algn="ctr"/>
            <a:r>
              <a:rPr lang="en-US" sz="1600" b="1">
                <a:solidFill>
                  <a:schemeClr val="tx1"/>
                </a:solidFill>
              </a:rPr>
              <a:t>(MVP1)</a:t>
            </a:r>
          </a:p>
          <a:p>
            <a:pPr algn="ctr"/>
            <a:r>
              <a:rPr lang="en-US" sz="1600" b="1">
                <a:solidFill>
                  <a:schemeClr val="tx1"/>
                </a:solidFill>
              </a:rPr>
              <a:t>Soft Launch – June 2021</a:t>
            </a:r>
            <a:endParaRPr lang="en-US" sz="1600" b="1">
              <a:solidFill>
                <a:schemeClr val="tx1"/>
              </a:solidFill>
              <a:cs typeface="Arial"/>
            </a:endParaRPr>
          </a:p>
        </p:txBody>
      </p:sp>
      <p:sp>
        <p:nvSpPr>
          <p:cNvPr id="11" name="TextBox 10">
            <a:extLst>
              <a:ext uri="{FF2B5EF4-FFF2-40B4-BE49-F238E27FC236}">
                <a16:creationId xmlns:a16="http://schemas.microsoft.com/office/drawing/2014/main" id="{A2B426D2-9987-5E42-AFCC-F7FC01CA7995}"/>
              </a:ext>
            </a:extLst>
          </p:cNvPr>
          <p:cNvSpPr txBox="1"/>
          <p:nvPr/>
        </p:nvSpPr>
        <p:spPr>
          <a:xfrm>
            <a:off x="5786270" y="4875088"/>
            <a:ext cx="3284922" cy="184666"/>
          </a:xfrm>
          <a:prstGeom prst="rect">
            <a:avLst/>
          </a:prstGeom>
          <a:noFill/>
        </p:spPr>
        <p:txBody>
          <a:bodyPr wrap="square" rtlCol="0">
            <a:spAutoFit/>
          </a:bodyPr>
          <a:lstStyle/>
          <a:p>
            <a:r>
              <a:rPr lang="en-US" sz="600">
                <a:hlinkClick r:id="rId9" tooltip="https://technofaq.org/posts/2019/07/5-secrets-to-building-an-amazing-mobile-app/"/>
              </a:rPr>
              <a:t>Iphone photo: This Photo</a:t>
            </a:r>
            <a:r>
              <a:rPr lang="en-US" sz="600"/>
              <a:t> by Unknown Author is licensed under </a:t>
            </a:r>
            <a:r>
              <a:rPr lang="en-US" sz="600">
                <a:hlinkClick r:id="rId10" tooltip="https://creativecommons.org/licenses/by-nc-sa/3.0/"/>
              </a:rPr>
              <a:t>CC BY-SA-NC</a:t>
            </a:r>
            <a:endParaRPr lang="en-US" sz="600"/>
          </a:p>
        </p:txBody>
      </p:sp>
    </p:spTree>
    <p:extLst>
      <p:ext uri="{BB962C8B-B14F-4D97-AF65-F5344CB8AC3E}">
        <p14:creationId xmlns:p14="http://schemas.microsoft.com/office/powerpoint/2010/main" val="283416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205979"/>
            <a:ext cx="8967019" cy="857250"/>
          </a:xfrm>
        </p:spPr>
        <p:txBody>
          <a:bodyPr>
            <a:noAutofit/>
          </a:bodyPr>
          <a:lstStyle/>
          <a:p>
            <a:r>
              <a:rPr lang="en-CA" sz="3200">
                <a:solidFill>
                  <a:srgbClr val="005AB4"/>
                </a:solidFill>
              </a:rPr>
              <a:t>Minimum Viable Product (MVP), not Perfection!</a:t>
            </a:r>
          </a:p>
        </p:txBody>
      </p:sp>
      <p:pic>
        <p:nvPicPr>
          <p:cNvPr id="4" name="Content Placeholder 3" descr="Minimum Viable Product Icon."/>
          <p:cNvPicPr>
            <a:picLocks noChangeAspect="1"/>
          </p:cNvPicPr>
          <p:nvPr/>
        </p:nvPicPr>
        <p:blipFill rotWithShape="1">
          <a:blip r:embed="rId3">
            <a:extLst>
              <a:ext uri="{28A0092B-C50C-407E-A947-70E740481C1C}">
                <a14:useLocalDpi xmlns:a14="http://schemas.microsoft.com/office/drawing/2010/main" val="0"/>
              </a:ext>
            </a:extLst>
          </a:blip>
          <a:srcRect l="2661" t="23753" r="2287" b="6000"/>
          <a:stretch/>
        </p:blipFill>
        <p:spPr>
          <a:xfrm>
            <a:off x="872455" y="1325461"/>
            <a:ext cx="4018327" cy="2617366"/>
          </a:xfrm>
          <a:prstGeom prst="rect">
            <a:avLst/>
          </a:prstGeom>
        </p:spPr>
      </p:pic>
      <p:pic>
        <p:nvPicPr>
          <p:cNvPr id="6" name="Content Placeholder 5" descr="Have an idea? Build your product. Measure results. Improve your product. "/>
          <p:cNvPicPr>
            <a:picLocks noGrp="1" noChangeAspect="1"/>
          </p:cNvPicPr>
          <p:nvPr>
            <p:ph idx="1"/>
          </p:nvPr>
        </p:nvPicPr>
        <p:blipFill rotWithShape="1">
          <a:blip r:embed="rId4">
            <a:extLst>
              <a:ext uri="{28A0092B-C50C-407E-A947-70E740481C1C}">
                <a14:useLocalDpi xmlns:a14="http://schemas.microsoft.com/office/drawing/2010/main" val="0"/>
              </a:ext>
            </a:extLst>
          </a:blip>
          <a:srcRect l="57416" t="16255" b="7618"/>
          <a:stretch/>
        </p:blipFill>
        <p:spPr>
          <a:xfrm>
            <a:off x="5697878" y="1241570"/>
            <a:ext cx="3068617" cy="2583809"/>
          </a:xfrm>
        </p:spPr>
      </p:pic>
      <p:sp>
        <p:nvSpPr>
          <p:cNvPr id="5" name="Rectangle 4"/>
          <p:cNvSpPr/>
          <p:nvPr/>
        </p:nvSpPr>
        <p:spPr>
          <a:xfrm>
            <a:off x="872455" y="4003720"/>
            <a:ext cx="6987035" cy="646331"/>
          </a:xfrm>
          <a:prstGeom prst="rect">
            <a:avLst/>
          </a:prstGeom>
        </p:spPr>
        <p:txBody>
          <a:bodyPr wrap="square">
            <a:spAutoFit/>
          </a:bodyPr>
          <a:lstStyle/>
          <a:p>
            <a:pPr lvl="1">
              <a:defRPr/>
            </a:pPr>
            <a:r>
              <a:rPr lang="en-CA" i="1"/>
              <a:t>A risk mitigation measure to reduce project complexity &amp; opportunity to “test” the idea without a full upfront investment.</a:t>
            </a:r>
          </a:p>
        </p:txBody>
      </p:sp>
    </p:spTree>
    <p:extLst>
      <p:ext uri="{BB962C8B-B14F-4D97-AF65-F5344CB8AC3E}">
        <p14:creationId xmlns:p14="http://schemas.microsoft.com/office/powerpoint/2010/main" val="89376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5" y="161868"/>
            <a:ext cx="8229600" cy="857250"/>
          </a:xfrm>
        </p:spPr>
        <p:txBody>
          <a:bodyPr/>
          <a:lstStyle/>
          <a:p>
            <a:r>
              <a:rPr lang="en-CA" err="1">
                <a:solidFill>
                  <a:srgbClr val="005AB4"/>
                </a:solidFill>
              </a:rPr>
              <a:t>MyESDC</a:t>
            </a:r>
            <a:r>
              <a:rPr lang="en-CA">
                <a:solidFill>
                  <a:srgbClr val="005AB4"/>
                </a:solidFill>
              </a:rPr>
              <a:t> App Demo</a:t>
            </a:r>
          </a:p>
        </p:txBody>
      </p:sp>
      <p:sp>
        <p:nvSpPr>
          <p:cNvPr id="3" name="Content Placeholder 2"/>
          <p:cNvSpPr>
            <a:spLocks noGrp="1"/>
          </p:cNvSpPr>
          <p:nvPr>
            <p:ph idx="1"/>
          </p:nvPr>
        </p:nvSpPr>
        <p:spPr>
          <a:xfrm>
            <a:off x="457200" y="1200151"/>
            <a:ext cx="5625677" cy="3394472"/>
          </a:xfrm>
        </p:spPr>
        <p:txBody>
          <a:bodyPr vert="horz" lIns="91440" tIns="45720" rIns="91440" bIns="45720" rtlCol="0" anchor="t">
            <a:normAutofit/>
          </a:bodyPr>
          <a:lstStyle/>
          <a:p>
            <a:r>
              <a:rPr lang="en-CA">
                <a:cs typeface="Calibri"/>
              </a:rPr>
              <a:t>The idea has come to life!!</a:t>
            </a:r>
          </a:p>
          <a:p>
            <a:endParaRPr lang="en-CA" sz="1600">
              <a:cs typeface="Calibri"/>
            </a:endParaRPr>
          </a:p>
          <a:p>
            <a:r>
              <a:rPr lang="en-CA">
                <a:cs typeface="Calibri"/>
              </a:rPr>
              <a:t>Let’s take a look at how the App works…</a:t>
            </a:r>
          </a:p>
          <a:p>
            <a:endParaRPr lang="en-CA">
              <a:cs typeface="Calibri"/>
            </a:endParaRPr>
          </a:p>
          <a:p>
            <a:endParaRPr lang="en-CA">
              <a:cs typeface="Calibri"/>
            </a:endParaRPr>
          </a:p>
          <a:p>
            <a:pPr marL="0" indent="0">
              <a:buNone/>
            </a:pPr>
            <a:endParaRPr lang="en-CA">
              <a:cs typeface="Calibri" panose="020F0502020204030204" pitchFamily="34" charset="0"/>
            </a:endParaRPr>
          </a:p>
          <a:p>
            <a:pPr marL="0" indent="0">
              <a:buNone/>
            </a:pPr>
            <a:endParaRPr lang="en-CA">
              <a:cs typeface="Calibri" panose="020F0502020204030204" pitchFamily="34" charset="0"/>
            </a:endParaRPr>
          </a:p>
          <a:p>
            <a:pPr marL="0" indent="0">
              <a:buNone/>
            </a:pPr>
            <a:endParaRPr lang="en-CA"/>
          </a:p>
        </p:txBody>
      </p:sp>
      <p:pic>
        <p:nvPicPr>
          <p:cNvPr id="4" name="Picture 3" descr="Circle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877" y="1366520"/>
            <a:ext cx="2857500" cy="2857500"/>
          </a:xfrm>
          <a:prstGeom prst="rect">
            <a:avLst/>
          </a:prstGeom>
        </p:spPr>
      </p:pic>
      <p:pic>
        <p:nvPicPr>
          <p:cNvPr id="10" name="Picture 9" descr="App interface."/>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888692" y="1728587"/>
            <a:ext cx="1245870" cy="221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3851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95" y="247651"/>
            <a:ext cx="8993186" cy="857250"/>
          </a:xfrm>
        </p:spPr>
        <p:txBody>
          <a:bodyPr>
            <a:normAutofit fontScale="90000"/>
          </a:bodyPr>
          <a:lstStyle/>
          <a:p>
            <a:r>
              <a:rPr lang="en-CA">
                <a:solidFill>
                  <a:srgbClr val="005AB4"/>
                </a:solidFill>
              </a:rPr>
              <a:t>Information for Users of the </a:t>
            </a:r>
            <a:r>
              <a:rPr lang="en-CA" err="1">
                <a:solidFill>
                  <a:srgbClr val="005AB4"/>
                </a:solidFill>
              </a:rPr>
              <a:t>MyESDC</a:t>
            </a:r>
            <a:r>
              <a:rPr lang="en-CA">
                <a:solidFill>
                  <a:srgbClr val="005AB4"/>
                </a:solidFill>
              </a:rPr>
              <a:t> App?</a:t>
            </a:r>
          </a:p>
        </p:txBody>
      </p:sp>
      <p:sp>
        <p:nvSpPr>
          <p:cNvPr id="3" name="Content Placeholder 2"/>
          <p:cNvSpPr>
            <a:spLocks noGrp="1"/>
          </p:cNvSpPr>
          <p:nvPr>
            <p:ph idx="1"/>
          </p:nvPr>
        </p:nvSpPr>
        <p:spPr>
          <a:xfrm>
            <a:off x="428625" y="1284387"/>
            <a:ext cx="8229600" cy="3214985"/>
          </a:xfrm>
        </p:spPr>
        <p:txBody>
          <a:bodyPr vert="horz" lIns="91440" tIns="45720" rIns="91440" bIns="45720" rtlCol="0" anchor="t">
            <a:normAutofit/>
          </a:bodyPr>
          <a:lstStyle/>
          <a:p>
            <a:pPr>
              <a:buFont typeface="Wingdings" panose="05000000000000000000" pitchFamily="2" charset="2"/>
              <a:buChar char="Ø"/>
            </a:pPr>
            <a:r>
              <a:rPr lang="en-CA" sz="2000"/>
              <a:t>Users can go to the new </a:t>
            </a:r>
            <a:r>
              <a:rPr lang="en-CA" sz="1800" u="sng" err="1">
                <a:hlinkClick r:id="rId3"/>
              </a:rPr>
              <a:t>MyESDC</a:t>
            </a:r>
            <a:r>
              <a:rPr lang="en-CA" sz="1800" u="sng">
                <a:hlinkClick r:id="rId3"/>
              </a:rPr>
              <a:t> application </a:t>
            </a:r>
            <a:r>
              <a:rPr lang="en-CA" sz="1800" u="sng" err="1">
                <a:hlinkClick r:id="rId3"/>
              </a:rPr>
              <a:t>iService</a:t>
            </a:r>
            <a:r>
              <a:rPr lang="en-CA" sz="1800" u="sng">
                <a:hlinkClick r:id="rId3"/>
              </a:rPr>
              <a:t> page</a:t>
            </a:r>
            <a:r>
              <a:rPr lang="en-CA" sz="2000"/>
              <a:t> for:</a:t>
            </a:r>
          </a:p>
          <a:p>
            <a:pPr lvl="2">
              <a:buFont typeface="Arial" panose="020B0604020202020204" pitchFamily="34" charset="0"/>
              <a:buChar char="•"/>
            </a:pPr>
            <a:r>
              <a:rPr lang="en-CA" sz="2000"/>
              <a:t>Background information;</a:t>
            </a:r>
          </a:p>
          <a:p>
            <a:pPr lvl="2">
              <a:buFont typeface="Arial" panose="020B0604020202020204" pitchFamily="34" charset="0"/>
              <a:buChar char="•"/>
            </a:pPr>
            <a:r>
              <a:rPr lang="en-CA" sz="2000"/>
              <a:t>FAQs;</a:t>
            </a:r>
          </a:p>
          <a:p>
            <a:pPr lvl="2">
              <a:buFont typeface="Arial" panose="020B0604020202020204" pitchFamily="34" charset="0"/>
              <a:buChar char="•"/>
            </a:pPr>
            <a:r>
              <a:rPr lang="en-CA" sz="2000"/>
              <a:t>Online intake form for sending messages;</a:t>
            </a:r>
          </a:p>
          <a:p>
            <a:pPr lvl="1">
              <a:buFont typeface="Wingdings" panose="05000000000000000000" pitchFamily="2" charset="2"/>
              <a:buChar char="Ø"/>
            </a:pPr>
            <a:endParaRPr lang="en-CA" sz="2000"/>
          </a:p>
          <a:p>
            <a:pPr>
              <a:buFont typeface="Wingdings" panose="05000000000000000000" pitchFamily="2" charset="2"/>
              <a:buChar char="Ø"/>
            </a:pPr>
            <a:r>
              <a:rPr lang="en-CA" sz="2000"/>
              <a:t>Users are able to go to the Google Play and Apple stores to download the App free of charge.</a:t>
            </a:r>
          </a:p>
          <a:p>
            <a:pPr lvl="1" indent="-342900"/>
            <a:endParaRPr lang="en-CA" sz="2000"/>
          </a:p>
          <a:p>
            <a:pPr lvl="1" indent="-342900"/>
            <a:endParaRPr lang="en-CA" sz="2000"/>
          </a:p>
        </p:txBody>
      </p:sp>
      <p:pic>
        <p:nvPicPr>
          <p:cNvPr id="8" name="Picture 7" descr="Download on the App Stor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083052" y="4165880"/>
            <a:ext cx="1139418" cy="391207"/>
          </a:xfrm>
          <a:prstGeom prst="rect">
            <a:avLst/>
          </a:prstGeom>
          <a:noFill/>
          <a:ln>
            <a:noFill/>
          </a:ln>
        </p:spPr>
      </p:pic>
      <p:pic>
        <p:nvPicPr>
          <p:cNvPr id="7" name="Picture 6" descr="Get it on Google Play">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4083987" y="4165881"/>
            <a:ext cx="1154159" cy="391206"/>
          </a:xfrm>
          <a:prstGeom prst="rect">
            <a:avLst/>
          </a:prstGeom>
          <a:noFill/>
          <a:ln>
            <a:noFill/>
          </a:ln>
        </p:spPr>
      </p:pic>
      <p:sp>
        <p:nvSpPr>
          <p:cNvPr id="4" name="Slide Number Placeholder 3"/>
          <p:cNvSpPr>
            <a:spLocks noGrp="1"/>
          </p:cNvSpPr>
          <p:nvPr>
            <p:ph type="sldNum" sz="quarter" idx="12"/>
          </p:nvPr>
        </p:nvSpPr>
        <p:spPr/>
        <p:txBody>
          <a:bodyPr/>
          <a:lstStyle/>
          <a:p>
            <a:fld id="{2E86C063-E22E-2E4C-A523-54089486E38F}" type="slidenum">
              <a:rPr lang="en-US" smtClean="0"/>
              <a:t>8</a:t>
            </a:fld>
            <a:endParaRPr lang="en-US"/>
          </a:p>
        </p:txBody>
      </p:sp>
    </p:spTree>
    <p:extLst>
      <p:ext uri="{BB962C8B-B14F-4D97-AF65-F5344CB8AC3E}">
        <p14:creationId xmlns:p14="http://schemas.microsoft.com/office/powerpoint/2010/main" val="247976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50"/>
          </a:xfrm>
        </p:spPr>
        <p:txBody>
          <a:bodyPr>
            <a:normAutofit/>
          </a:bodyPr>
          <a:lstStyle/>
          <a:p>
            <a:r>
              <a:rPr lang="en-CA">
                <a:solidFill>
                  <a:srgbClr val="005AB4"/>
                </a:solidFill>
              </a:rPr>
              <a:t>How can an employee get support?</a:t>
            </a:r>
          </a:p>
        </p:txBody>
      </p:sp>
      <p:sp>
        <p:nvSpPr>
          <p:cNvPr id="7" name="TextBox 6"/>
          <p:cNvSpPr txBox="1"/>
          <p:nvPr/>
        </p:nvSpPr>
        <p:spPr>
          <a:xfrm>
            <a:off x="384958" y="875681"/>
            <a:ext cx="6224781" cy="923330"/>
          </a:xfrm>
          <a:prstGeom prst="rect">
            <a:avLst/>
          </a:prstGeom>
          <a:noFill/>
        </p:spPr>
        <p:txBody>
          <a:bodyPr wrap="square" rtlCol="0">
            <a:spAutoFit/>
          </a:bodyPr>
          <a:lstStyle/>
          <a:p>
            <a:r>
              <a:rPr lang="en-CA"/>
              <a:t>Two (2) options:</a:t>
            </a:r>
            <a:br>
              <a:rPr lang="en-CA"/>
            </a:br>
            <a:r>
              <a:rPr lang="en-CA"/>
              <a:t>- by following the instructions on </a:t>
            </a:r>
            <a:r>
              <a:rPr lang="en-CA" err="1"/>
              <a:t>iService</a:t>
            </a:r>
            <a:r>
              <a:rPr lang="en-CA"/>
              <a:t> </a:t>
            </a:r>
            <a:r>
              <a:rPr lang="en-CA">
                <a:hlinkClick r:id="rId2"/>
              </a:rPr>
              <a:t>page</a:t>
            </a:r>
            <a:r>
              <a:rPr lang="en-CA"/>
              <a:t> (below), OR</a:t>
            </a:r>
          </a:p>
          <a:p>
            <a:r>
              <a:rPr lang="en-CA"/>
              <a:t>- by using the Feedback feature of the application</a:t>
            </a:r>
          </a:p>
        </p:txBody>
      </p:sp>
      <p:pic>
        <p:nvPicPr>
          <p:cNvPr id="6" name="Picture 5" descr="How to obtain technical support for MyESDC-MonESDC App? If you are experiencing technical difficulties, please contact us MonESDC-MyESDC@hrsdc-rhdcc.gc.ca and indicate &amp;#34;technical difficulty&amp;#34; in the subject line. What are the service support hours? Monday to Friday (exclusive of statutory holidays) during normal working hours (8:00 hours to 17:00 hours EST). A service can be request or an incident reported by email at any time. Incidents reported or services requested outside the working hours will be served at the next scheduled working day unless a special procedure for major incident is invoked. "/>
          <p:cNvPicPr>
            <a:picLocks noChangeAspect="1"/>
          </p:cNvPicPr>
          <p:nvPr/>
        </p:nvPicPr>
        <p:blipFill>
          <a:blip r:embed="rId3"/>
          <a:stretch>
            <a:fillRect/>
          </a:stretch>
        </p:blipFill>
        <p:spPr>
          <a:xfrm>
            <a:off x="653497" y="2005642"/>
            <a:ext cx="5530352" cy="2209897"/>
          </a:xfrm>
          <a:prstGeom prst="rect">
            <a:avLst/>
          </a:prstGeom>
        </p:spPr>
      </p:pic>
      <p:pic>
        <p:nvPicPr>
          <p:cNvPr id="5" name="Content Placeholder 4" descr="App interface for providing feedback or reporting a technical issue.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19993" y="959926"/>
            <a:ext cx="1766807" cy="3631771"/>
          </a:xfrm>
        </p:spPr>
      </p:pic>
      <p:sp>
        <p:nvSpPr>
          <p:cNvPr id="4" name="Slide Number Placeholder 3"/>
          <p:cNvSpPr>
            <a:spLocks noGrp="1"/>
          </p:cNvSpPr>
          <p:nvPr>
            <p:ph type="sldNum" sz="quarter" idx="12"/>
          </p:nvPr>
        </p:nvSpPr>
        <p:spPr/>
        <p:txBody>
          <a:bodyPr/>
          <a:lstStyle/>
          <a:p>
            <a:fld id="{2E86C063-E22E-2E4C-A523-54089486E38F}" type="slidenum">
              <a:rPr lang="en-US" smtClean="0"/>
              <a:t>9</a:t>
            </a:fld>
            <a:endParaRPr lang="en-US"/>
          </a:p>
        </p:txBody>
      </p:sp>
    </p:spTree>
    <p:extLst>
      <p:ext uri="{BB962C8B-B14F-4D97-AF65-F5344CB8AC3E}">
        <p14:creationId xmlns:p14="http://schemas.microsoft.com/office/powerpoint/2010/main" val="1497600002"/>
      </p:ext>
    </p:extLst>
  </p:cSld>
  <p:clrMapOvr>
    <a:masterClrMapping/>
  </p:clrMapOvr>
</p:sld>
</file>

<file path=ppt/theme/theme1.xml><?xml version="1.0" encoding="utf-8"?>
<a:theme xmlns:a="http://schemas.openxmlformats.org/drawingml/2006/main" name="PPT16x9_ESDC_Final_EN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912F12DB48F341A031EABE3434FB21" ma:contentTypeVersion="8" ma:contentTypeDescription="Create a new document." ma:contentTypeScope="" ma:versionID="dc32664e51e61b900c96912b5e627289">
  <xsd:schema xmlns:xsd="http://www.w3.org/2001/XMLSchema" xmlns:xs="http://www.w3.org/2001/XMLSchema" xmlns:p="http://schemas.microsoft.com/office/2006/metadata/properties" xmlns:ns2="c5ee5052-a606-4f82-bfcb-63830f9cad11" targetNamespace="http://schemas.microsoft.com/office/2006/metadata/properties" ma:root="true" ma:fieldsID="37fe2ba82987c4aa53aae77da08caa8b" ns2:_="">
    <xsd:import namespace="c5ee5052-a606-4f82-bfcb-63830f9cad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e5052-a606-4f82-bfcb-63830f9ca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A41296-CA63-4450-A37C-687875B724D7}">
  <ds:schemaRefs>
    <ds:schemaRef ds:uri="http://schemas.microsoft.com/sharepoint/v3/contenttype/forms"/>
  </ds:schemaRefs>
</ds:datastoreItem>
</file>

<file path=customXml/itemProps2.xml><?xml version="1.0" encoding="utf-8"?>
<ds:datastoreItem xmlns:ds="http://schemas.openxmlformats.org/officeDocument/2006/customXml" ds:itemID="{DC05D2EE-8E07-4E6B-BF73-7D9C60CEA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ee5052-a606-4f82-bfcb-63830f9ca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5BECCF-8FAA-45F0-9712-E2E72716B9F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c5ee5052-a606-4f82-bfcb-63830f9cad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14</Slides>
  <Notes>7</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PPT16x9_ESDC_Final_EN01</vt:lpstr>
      <vt:lpstr>MyESDC-MonEDSC ESDC’s Employee Mobile App</vt:lpstr>
      <vt:lpstr>MyESDC Mobile App</vt:lpstr>
      <vt:lpstr>Communicating with ESDC Employees – MyESDC MVP</vt:lpstr>
      <vt:lpstr>…what is it?</vt:lpstr>
      <vt:lpstr>Consultation &amp; Employee  Engagement Strategy</vt:lpstr>
      <vt:lpstr>Minimum Viable Product (MVP), not Perfection!</vt:lpstr>
      <vt:lpstr>MyESDC App Demo</vt:lpstr>
      <vt:lpstr>Information for Users of the MyESDC App?</vt:lpstr>
      <vt:lpstr>How can an employee get support?</vt:lpstr>
      <vt:lpstr>Roles &amp; Responsibilities</vt:lpstr>
      <vt:lpstr>Where do we go from here?  We will continue growing and improving…  and we need your input!  </vt:lpstr>
      <vt:lpstr>MyESDC 2.0 Future Release</vt:lpstr>
      <vt:lpstr>Communicating with ESDC Employees – MyESDC Future Releases</vt:lpstr>
      <vt:lpstr> Questions?    Feedback?</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 Services Policy Considerations</dc:title>
  <dc:creator>Sébastien SD [NC];rona.bourji@hrsdc-rhdcc.gc.ca</dc:creator>
  <cp:revision>2</cp:revision>
  <dcterms:created xsi:type="dcterms:W3CDTF">2020-01-28T17:08:12Z</dcterms:created>
  <dcterms:modified xsi:type="dcterms:W3CDTF">2021-09-21T19:54:24Z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0x01010023912F12DB48F341A031EABE3434FB21</vt:lpwstr>
  </property>
  <property fmtid="{D5CDD505-2E9C-101B-9397-08002B2CF9AE}" pid="5" name="WorkflowChangePath">
    <vt:lpwstr>7ab30019-3554-4919-b6f6-c90dc74a1bdf,5;</vt:lpwstr>
  </property>
  <property fmtid="{D5CDD505-2E9C-101B-9397-08002B2CF9AE}" pid="6" name="_dlc_DocIdItemGuid">
    <vt:lpwstr>93e507e2-6db3-4e8a-b515-1ee0ddd723fe</vt:lpwstr>
  </property>
  <property fmtid="{D5CDD505-2E9C-101B-9397-08002B2CF9AE}" pid="7" name="ClassificationContentMarkingFooterLocations">
    <vt:lpwstr>PPT16x9_ESDC_Final_EN01:10</vt:lpwstr>
  </property>
  <property fmtid="{D5CDD505-2E9C-101B-9397-08002B2CF9AE}" pid="8" name="ClassificationContentMarkingFooterText">
    <vt:lpwstr>UNCLASSIFIED / NON CLASSIFIÉ</vt:lpwstr>
  </property>
  <property fmtid="{D5CDD505-2E9C-101B-9397-08002B2CF9AE}" pid="9" name="ClassificationContentMarkingHeaderLocations">
    <vt:lpwstr>PPT16x9_ESDC_Final_EN01:9</vt:lpwstr>
  </property>
  <property fmtid="{D5CDD505-2E9C-101B-9397-08002B2CF9AE}" pid="10" name="ClassificationContentMarkingHeaderText">
    <vt:lpwstr>UNCLASSIFIED / NON CLASSIFIÉ</vt:lpwstr>
  </property>
</Properties>
</file>