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988" r:id="rId5"/>
    <p:sldMasterId id="2147483903" r:id="rId6"/>
    <p:sldMasterId id="2147484001" r:id="rId7"/>
    <p:sldMasterId id="2147483989" r:id="rId8"/>
  </p:sldMasterIdLst>
  <p:notesMasterIdLst>
    <p:notesMasterId r:id="rId27"/>
  </p:notesMasterIdLst>
  <p:handoutMasterIdLst>
    <p:handoutMasterId r:id="rId28"/>
  </p:handoutMasterIdLst>
  <p:sldIdLst>
    <p:sldId id="353" r:id="rId9"/>
    <p:sldId id="25891" r:id="rId10"/>
    <p:sldId id="25884" r:id="rId11"/>
    <p:sldId id="25892" r:id="rId12"/>
    <p:sldId id="25894" r:id="rId13"/>
    <p:sldId id="25895" r:id="rId14"/>
    <p:sldId id="25887" r:id="rId15"/>
    <p:sldId id="25888" r:id="rId16"/>
    <p:sldId id="25880" r:id="rId17"/>
    <p:sldId id="376" r:id="rId18"/>
    <p:sldId id="25896" r:id="rId19"/>
    <p:sldId id="306" r:id="rId20"/>
    <p:sldId id="25883" r:id="rId21"/>
    <p:sldId id="370" r:id="rId22"/>
    <p:sldId id="308" r:id="rId23"/>
    <p:sldId id="25898" r:id="rId24"/>
    <p:sldId id="329" r:id="rId25"/>
    <p:sldId id="25897" r:id="rId26"/>
  </p:sldIdLst>
  <p:sldSz cx="12192000" cy="6858000"/>
  <p:notesSz cx="7010400" cy="92964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D2"/>
    <a:srgbClr val="F6FDD1"/>
    <a:srgbClr val="DFD1E7"/>
    <a:srgbClr val="9999FF"/>
    <a:srgbClr val="CCCCFF"/>
    <a:srgbClr val="FF66FF"/>
    <a:srgbClr val="9E246B"/>
    <a:srgbClr val="000000"/>
    <a:srgbClr val="671745"/>
    <a:srgbClr val="C02C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78076" autoAdjust="0"/>
  </p:normalViewPr>
  <p:slideViewPr>
    <p:cSldViewPr showGuides="1">
      <p:cViewPr varScale="1">
        <p:scale>
          <a:sx n="89" d="100"/>
          <a:sy n="89" d="100"/>
        </p:scale>
        <p:origin x="1320" y="66"/>
      </p:cViewPr>
      <p:guideLst>
        <p:guide orient="horz" pos="2160"/>
        <p:guide orient="horz" pos="482"/>
        <p:guide orient="horz" pos="300"/>
        <p:guide orient="horz" pos="572"/>
        <p:guide pos="3840"/>
        <p:guide pos="665"/>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3834"/>
    </p:cViewPr>
  </p:sorterViewPr>
  <p:notesViewPr>
    <p:cSldViewPr>
      <p:cViewPr varScale="1">
        <p:scale>
          <a:sx n="69" d="100"/>
          <a:sy n="69" d="100"/>
        </p:scale>
        <p:origin x="2535" y="54"/>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tableStyles" Target="tableStyles.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notesMaster" Target="notesMasters/notesMaster1.xml"/><Relationship Id="rId30" Type="http://schemas.openxmlformats.org/officeDocument/2006/relationships/commentAuthors" Target="commentAuthors.xml"/><Relationship Id="rId8" Type="http://schemas.openxmlformats.org/officeDocument/2006/relationships/slideMaster" Target="slideMasters/slideMaster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2024-06-11</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2024-06-11</a:t>
            </a:fld>
            <a:endParaRPr lang="en-CA"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1</a:t>
            </a:fld>
            <a:endParaRPr lang="en-CA" dirty="0"/>
          </a:p>
        </p:txBody>
      </p:sp>
    </p:spTree>
    <p:extLst>
      <p:ext uri="{BB962C8B-B14F-4D97-AF65-F5344CB8AC3E}">
        <p14:creationId xmlns:p14="http://schemas.microsoft.com/office/powerpoint/2010/main" val="25704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10</a:t>
            </a:fld>
            <a:endParaRPr lang="en-CA" dirty="0"/>
          </a:p>
        </p:txBody>
      </p:sp>
    </p:spTree>
    <p:extLst>
      <p:ext uri="{BB962C8B-B14F-4D97-AF65-F5344CB8AC3E}">
        <p14:creationId xmlns:p14="http://schemas.microsoft.com/office/powerpoint/2010/main" val="611448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30000"/>
              </a:lnSpc>
              <a:spcBef>
                <a:spcPts val="0"/>
              </a:spcBef>
              <a:spcAft>
                <a:spcPts val="0"/>
              </a:spcAft>
              <a:buClrTx/>
              <a:buSzTx/>
              <a:buFont typeface="Arial" panose="020B0604020202020204" pitchFamily="34" charset="0"/>
              <a:buChar char="•"/>
              <a:tabLst/>
              <a:defRPr/>
            </a:pPr>
            <a:endParaRPr kumimoji="0" lang="en-CA" sz="1200" b="0" i="0" u="none" strike="noStrike" kern="1200" cap="none" spc="0" normalizeH="0" baseline="0" noProof="0" dirty="0">
              <a:ln>
                <a:noFill/>
              </a:ln>
              <a:solidFill>
                <a:prstClr val="black"/>
              </a:solidFill>
              <a:effectLst/>
              <a:uLnTx/>
              <a:uFillTx/>
              <a:latin typeface="Arial" panose="020B0604020202020204" pitchFamily="34" charset="0"/>
              <a:ea typeface="Arial" panose="020B0604020202020204" pitchFamily="34" charset="0"/>
              <a:cs typeface="Arial" panose="020B0604020202020204" pitchFamily="34" charset="0"/>
            </a:endParaRPr>
          </a:p>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11</a:t>
            </a:fld>
            <a:endParaRPr lang="en-CA" dirty="0"/>
          </a:p>
        </p:txBody>
      </p:sp>
    </p:spTree>
    <p:extLst>
      <p:ext uri="{BB962C8B-B14F-4D97-AF65-F5344CB8AC3E}">
        <p14:creationId xmlns:p14="http://schemas.microsoft.com/office/powerpoint/2010/main" val="1858450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12</a:t>
            </a:fld>
            <a:endParaRPr lang="en-CA" dirty="0"/>
          </a:p>
        </p:txBody>
      </p:sp>
    </p:spTree>
    <p:extLst>
      <p:ext uri="{BB962C8B-B14F-4D97-AF65-F5344CB8AC3E}">
        <p14:creationId xmlns:p14="http://schemas.microsoft.com/office/powerpoint/2010/main" val="3363598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3A5D88-BC26-4EFA-A680-927F6A4ACCF4}" type="slidenum">
              <a:rPr lang="en-CA" smtClean="0"/>
              <a:t>13</a:t>
            </a:fld>
            <a:endParaRPr lang="en-CA" dirty="0"/>
          </a:p>
        </p:txBody>
      </p:sp>
    </p:spTree>
    <p:extLst>
      <p:ext uri="{BB962C8B-B14F-4D97-AF65-F5344CB8AC3E}">
        <p14:creationId xmlns:p14="http://schemas.microsoft.com/office/powerpoint/2010/main" val="3410675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14</a:t>
            </a:fld>
            <a:endParaRPr lang="en-CA" dirty="0"/>
          </a:p>
        </p:txBody>
      </p:sp>
    </p:spTree>
    <p:extLst>
      <p:ext uri="{BB962C8B-B14F-4D97-AF65-F5344CB8AC3E}">
        <p14:creationId xmlns:p14="http://schemas.microsoft.com/office/powerpoint/2010/main" val="68676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15</a:t>
            </a:fld>
            <a:endParaRPr lang="en-CA" dirty="0"/>
          </a:p>
        </p:txBody>
      </p:sp>
    </p:spTree>
    <p:extLst>
      <p:ext uri="{BB962C8B-B14F-4D97-AF65-F5344CB8AC3E}">
        <p14:creationId xmlns:p14="http://schemas.microsoft.com/office/powerpoint/2010/main" val="2966771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16</a:t>
            </a:fld>
            <a:endParaRPr lang="en-CA" dirty="0"/>
          </a:p>
        </p:txBody>
      </p:sp>
    </p:spTree>
    <p:extLst>
      <p:ext uri="{BB962C8B-B14F-4D97-AF65-F5344CB8AC3E}">
        <p14:creationId xmlns:p14="http://schemas.microsoft.com/office/powerpoint/2010/main" val="4867092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fld id="{EB3A5D88-BC26-4EFA-A680-927F6A4ACCF4}" type="slidenum">
              <a:rPr lang="en-CA" smtClean="0"/>
              <a:t>17</a:t>
            </a:fld>
            <a:endParaRPr lang="en-CA" dirty="0"/>
          </a:p>
        </p:txBody>
      </p:sp>
    </p:spTree>
    <p:extLst>
      <p:ext uri="{BB962C8B-B14F-4D97-AF65-F5344CB8AC3E}">
        <p14:creationId xmlns:p14="http://schemas.microsoft.com/office/powerpoint/2010/main" val="4268929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18</a:t>
            </a:fld>
            <a:endParaRPr lang="en-CA" dirty="0"/>
          </a:p>
        </p:txBody>
      </p:sp>
    </p:spTree>
    <p:extLst>
      <p:ext uri="{BB962C8B-B14F-4D97-AF65-F5344CB8AC3E}">
        <p14:creationId xmlns:p14="http://schemas.microsoft.com/office/powerpoint/2010/main" val="2948075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59382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13981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6069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90989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3A5D88-BC26-4EFA-A680-927F6A4ACCF4}" type="slidenum">
              <a:rPr kumimoji="0" lang="en-C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C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16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dirty="0"/>
          </a:p>
        </p:txBody>
      </p:sp>
    </p:spTree>
    <p:extLst>
      <p:ext uri="{BB962C8B-B14F-4D97-AF65-F5344CB8AC3E}">
        <p14:creationId xmlns:p14="http://schemas.microsoft.com/office/powerpoint/2010/main" val="1676681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8</a:t>
            </a:fld>
            <a:endParaRPr lang="en-CA" dirty="0"/>
          </a:p>
        </p:txBody>
      </p:sp>
    </p:spTree>
    <p:extLst>
      <p:ext uri="{BB962C8B-B14F-4D97-AF65-F5344CB8AC3E}">
        <p14:creationId xmlns:p14="http://schemas.microsoft.com/office/powerpoint/2010/main" val="2413276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9</a:t>
            </a:fld>
            <a:endParaRPr lang="en-CA" dirty="0"/>
          </a:p>
        </p:txBody>
      </p:sp>
    </p:spTree>
    <p:extLst>
      <p:ext uri="{BB962C8B-B14F-4D97-AF65-F5344CB8AC3E}">
        <p14:creationId xmlns:p14="http://schemas.microsoft.com/office/powerpoint/2010/main" val="167716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tx1"/>
                </a:solidFill>
              </a:defRPr>
            </a:lvl1pPr>
          </a:lstStyle>
          <a:p>
            <a:r>
              <a:rPr lang="en-US" dirty="0"/>
              <a:t>Title</a:t>
            </a:r>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4742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FA2D-8FA7-4C09-B1B0-8039F2B8A79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5C65AAD-BF73-4053-88BB-D6BB99468D2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4EDBB58-AC85-4FE3-BA7C-C747C0EA5D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870B5F1-3EA0-4789-915A-79896D8517D1}"/>
              </a:ext>
            </a:extLst>
          </p:cNvPr>
          <p:cNvSpPr>
            <a:spLocks noGrp="1"/>
          </p:cNvSpPr>
          <p:nvPr>
            <p:ph type="sldNum" sz="quarter" idx="12"/>
          </p:nvPr>
        </p:nvSpPr>
        <p:spPr/>
        <p:txBody>
          <a:bodyPr/>
          <a:lstStyle/>
          <a:p>
            <a:fld id="{32D4B517-E49B-41B6-9DBC-23634E0F1CDC}" type="slidenum">
              <a:rPr lang="en-CA" smtClean="0"/>
              <a:pPr/>
              <a:t>‹#›</a:t>
            </a:fld>
            <a:endParaRPr lang="en-CA" dirty="0"/>
          </a:p>
        </p:txBody>
      </p:sp>
      <p:sp>
        <p:nvSpPr>
          <p:cNvPr id="7" name="Oval 6">
            <a:extLst>
              <a:ext uri="{FF2B5EF4-FFF2-40B4-BE49-F238E27FC236}">
                <a16:creationId xmlns:a16="http://schemas.microsoft.com/office/drawing/2014/main" id="{2A72FA9F-8476-454A-84B2-019D0492B38E}"/>
              </a:ext>
            </a:extLst>
          </p:cNvPr>
          <p:cNvSpPr/>
          <p:nvPr userDrawn="1"/>
        </p:nvSpPr>
        <p:spPr>
          <a:xfrm>
            <a:off x="2585610" y="727026"/>
            <a:ext cx="6516724" cy="5960125"/>
          </a:xfrm>
          <a:prstGeom prst="ellipse">
            <a:avLst/>
          </a:prstGeom>
          <a:solidFill>
            <a:srgbClr val="086C9B">
              <a:alpha val="7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2D2866F7-F6B5-40D5-8C60-7282DF4A9D09}"/>
              </a:ext>
            </a:extLst>
          </p:cNvPr>
          <p:cNvSpPr/>
          <p:nvPr userDrawn="1"/>
        </p:nvSpPr>
        <p:spPr>
          <a:xfrm>
            <a:off x="3611724" y="1915300"/>
            <a:ext cx="4428492" cy="4284476"/>
          </a:xfrm>
          <a:prstGeom prst="ellipse">
            <a:avLst/>
          </a:prstGeom>
          <a:solidFill>
            <a:srgbClr val="C02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CCFF"/>
              </a:solidFill>
            </a:endParaRPr>
          </a:p>
        </p:txBody>
      </p:sp>
      <p:sp>
        <p:nvSpPr>
          <p:cNvPr id="9" name="Oval 8">
            <a:extLst>
              <a:ext uri="{FF2B5EF4-FFF2-40B4-BE49-F238E27FC236}">
                <a16:creationId xmlns:a16="http://schemas.microsoft.com/office/drawing/2014/main" id="{41B5C837-5661-4610-BA95-74D2C8346A24}"/>
              </a:ext>
            </a:extLst>
          </p:cNvPr>
          <p:cNvSpPr/>
          <p:nvPr userDrawn="1"/>
        </p:nvSpPr>
        <p:spPr>
          <a:xfrm>
            <a:off x="4583832" y="3240985"/>
            <a:ext cx="2340260" cy="2232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66782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231229"/>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Tree>
    <p:extLst>
      <p:ext uri="{BB962C8B-B14F-4D97-AF65-F5344CB8AC3E}">
        <p14:creationId xmlns:p14="http://schemas.microsoft.com/office/powerpoint/2010/main" val="2347628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2128491" y="6038533"/>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74734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FA2D-8FA7-4C09-B1B0-8039F2B8A791}"/>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5C65AAD-BF73-4053-88BB-D6BB99468D2E}"/>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B4EDBB58-AC85-4FE3-BA7C-C747C0EA5DC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870B5F1-3EA0-4789-915A-79896D8517D1}"/>
              </a:ext>
            </a:extLst>
          </p:cNvPr>
          <p:cNvSpPr>
            <a:spLocks noGrp="1"/>
          </p:cNvSpPr>
          <p:nvPr>
            <p:ph type="sldNum" sz="quarter" idx="12"/>
          </p:nvPr>
        </p:nvSpPr>
        <p:spPr/>
        <p:txBody>
          <a:bodyPr/>
          <a:lstStyle/>
          <a:p>
            <a:fld id="{32D4B517-E49B-41B6-9DBC-23634E0F1CDC}" type="slidenum">
              <a:rPr lang="en-CA" smtClean="0"/>
              <a:pPr/>
              <a:t>‹#›</a:t>
            </a:fld>
            <a:endParaRPr lang="en-CA" dirty="0"/>
          </a:p>
        </p:txBody>
      </p:sp>
      <p:sp>
        <p:nvSpPr>
          <p:cNvPr id="7" name="Oval 6">
            <a:extLst>
              <a:ext uri="{FF2B5EF4-FFF2-40B4-BE49-F238E27FC236}">
                <a16:creationId xmlns:a16="http://schemas.microsoft.com/office/drawing/2014/main" id="{2A72FA9F-8476-454A-84B2-019D0492B38E}"/>
              </a:ext>
            </a:extLst>
          </p:cNvPr>
          <p:cNvSpPr/>
          <p:nvPr userDrawn="1"/>
        </p:nvSpPr>
        <p:spPr>
          <a:xfrm>
            <a:off x="2585610" y="727026"/>
            <a:ext cx="6516724" cy="5960125"/>
          </a:xfrm>
          <a:prstGeom prst="ellipse">
            <a:avLst/>
          </a:prstGeom>
          <a:solidFill>
            <a:srgbClr val="086C9B">
              <a:alpha val="78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Oval 7">
            <a:extLst>
              <a:ext uri="{FF2B5EF4-FFF2-40B4-BE49-F238E27FC236}">
                <a16:creationId xmlns:a16="http://schemas.microsoft.com/office/drawing/2014/main" id="{2D2866F7-F6B5-40D5-8C60-7282DF4A9D09}"/>
              </a:ext>
            </a:extLst>
          </p:cNvPr>
          <p:cNvSpPr/>
          <p:nvPr userDrawn="1"/>
        </p:nvSpPr>
        <p:spPr>
          <a:xfrm>
            <a:off x="3611724" y="1915300"/>
            <a:ext cx="4428492" cy="4284476"/>
          </a:xfrm>
          <a:prstGeom prst="ellipse">
            <a:avLst/>
          </a:prstGeom>
          <a:solidFill>
            <a:srgbClr val="C02C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CCFF"/>
              </a:solidFill>
            </a:endParaRPr>
          </a:p>
        </p:txBody>
      </p:sp>
      <p:sp>
        <p:nvSpPr>
          <p:cNvPr id="9" name="Oval 8">
            <a:extLst>
              <a:ext uri="{FF2B5EF4-FFF2-40B4-BE49-F238E27FC236}">
                <a16:creationId xmlns:a16="http://schemas.microsoft.com/office/drawing/2014/main" id="{41B5C837-5661-4610-BA95-74D2C8346A24}"/>
              </a:ext>
            </a:extLst>
          </p:cNvPr>
          <p:cNvSpPr/>
          <p:nvPr userDrawn="1"/>
        </p:nvSpPr>
        <p:spPr>
          <a:xfrm>
            <a:off x="4583832" y="3240985"/>
            <a:ext cx="2340260" cy="2232248"/>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645742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48543-AE08-2657-5D96-A59C1D326F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022C688-8BCC-EC28-8148-FF5323CC66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6789953-8977-9F90-4F33-DA39649A4CB7}"/>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720B2A04-D3F4-013C-3D56-454D2A451DD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8AB0E66-4258-A3E1-A7C8-5795637269DE}"/>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2553092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D1D0A-7297-3BAA-DE74-9D2B058D7DA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875AAA2-56B4-0139-1540-6C1FC00161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5A615BB-AD0D-7369-1693-C60A414DA07B}"/>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45840835-0EFC-7D64-87AF-053F8DDBE56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7B91D45-9570-8002-1012-05826A38DB4D}"/>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1942107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8A064-AF91-4675-38A9-A9288298DB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93E13B0-A57E-1C9E-A103-1DC57511250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5C47B7-7586-CC73-CD2E-004AE5C2A4FC}"/>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CC431DE3-1804-FC71-B9E2-C8BC2E17163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FA05711-BD42-7006-8DE3-3BB9F9CE163A}"/>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17439753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A68A7-2C49-40D4-3BBA-2E077289A106}"/>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9D0C974-CEBB-8E3F-6821-3117961667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D68AFE3-54D0-213A-0A04-AC95F1FB6B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CA3D041-4FCA-AD30-4975-BD113D76FF5B}"/>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133661C6-993A-B603-A9FB-8D09F4631DD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31A451C-5B86-ECEA-B61C-26C8BFC61297}"/>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980211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62D5-3AFF-CA4B-8F20-B169C90B551D}"/>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0BDF03C-5F89-EC18-E2F1-328D806AF7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498B9B-B157-21E3-2322-BD4A27002A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EC136E2-EB85-D29B-BFBA-A412091E3A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393824-8FFB-E6EB-A25C-E5A56DDE62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4B862825-2481-3F37-ECA1-D6E5A802109E}"/>
              </a:ext>
            </a:extLst>
          </p:cNvPr>
          <p:cNvSpPr>
            <a:spLocks noGrp="1"/>
          </p:cNvSpPr>
          <p:nvPr>
            <p:ph type="dt" sz="half" idx="10"/>
          </p:nvPr>
        </p:nvSpPr>
        <p:spPr/>
        <p:txBody>
          <a:bodyPr/>
          <a:lstStyle/>
          <a:p>
            <a:endParaRPr lang="en-CA" dirty="0"/>
          </a:p>
        </p:txBody>
      </p:sp>
      <p:sp>
        <p:nvSpPr>
          <p:cNvPr id="8" name="Footer Placeholder 7">
            <a:extLst>
              <a:ext uri="{FF2B5EF4-FFF2-40B4-BE49-F238E27FC236}">
                <a16:creationId xmlns:a16="http://schemas.microsoft.com/office/drawing/2014/main" id="{B6443636-F228-7178-D2E4-14B829F56ED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928926EA-2794-C690-3433-732539C31305}"/>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4014798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F5DC0-F322-8B68-2B8D-4014CEDB78B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0500C834-CE39-B86B-3741-1B5957A65561}"/>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CCF47BD6-2C96-5596-7A1A-170529DE1932}"/>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6EE9646-FE65-6444-6A67-879B59A36CA5}"/>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1964564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1563687" y="6034017"/>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2969083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64BCA0-B9DA-B929-6A8E-9C65F1A36EDA}"/>
              </a:ext>
            </a:extLst>
          </p:cNvPr>
          <p:cNvSpPr>
            <a:spLocks noGrp="1"/>
          </p:cNvSpPr>
          <p:nvPr>
            <p:ph type="dt" sz="half" idx="10"/>
          </p:nvPr>
        </p:nvSpPr>
        <p:spPr/>
        <p:txBody>
          <a:bodyPr/>
          <a:lstStyle/>
          <a:p>
            <a:endParaRPr lang="en-CA" dirty="0"/>
          </a:p>
        </p:txBody>
      </p:sp>
      <p:sp>
        <p:nvSpPr>
          <p:cNvPr id="3" name="Footer Placeholder 2">
            <a:extLst>
              <a:ext uri="{FF2B5EF4-FFF2-40B4-BE49-F238E27FC236}">
                <a16:creationId xmlns:a16="http://schemas.microsoft.com/office/drawing/2014/main" id="{AECC85D9-D6F8-5948-51FA-2D3AC8B1A32A}"/>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AE96635-4B25-F297-D985-AE41EBFCDBA6}"/>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36225348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16906-2684-09C7-70C9-92E4856A5E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144439D9-8CA7-EB39-4334-8B3E9CF41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37B45FB4-CD89-C643-75D1-C695DC5B4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38508F-0D3F-D704-CCC5-8EAC51842B69}"/>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DBB96E74-7446-2375-F5FE-B750DC819C8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59BE0DD-535A-7A44-5495-4E65683B9372}"/>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23392105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2DCDD-0453-102F-3487-114DB637B2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050EC07-3A36-4D36-7123-93996442B9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E7B9045-9609-D165-8151-14EE8BAFC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C25494-D5C4-6F9A-E9C7-3C487FD96F5C}"/>
              </a:ext>
            </a:extLst>
          </p:cNvPr>
          <p:cNvSpPr>
            <a:spLocks noGrp="1"/>
          </p:cNvSpPr>
          <p:nvPr>
            <p:ph type="dt" sz="half" idx="10"/>
          </p:nvPr>
        </p:nvSpPr>
        <p:spPr/>
        <p:txBody>
          <a:bodyPr/>
          <a:lstStyle/>
          <a:p>
            <a:endParaRPr lang="en-CA" dirty="0"/>
          </a:p>
        </p:txBody>
      </p:sp>
      <p:sp>
        <p:nvSpPr>
          <p:cNvPr id="6" name="Footer Placeholder 5">
            <a:extLst>
              <a:ext uri="{FF2B5EF4-FFF2-40B4-BE49-F238E27FC236}">
                <a16:creationId xmlns:a16="http://schemas.microsoft.com/office/drawing/2014/main" id="{12075E14-27E2-EB27-0EE8-6EB047BA9FA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26BF86B-0B2B-14E1-7B80-147879943546}"/>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37731234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02076-9046-A262-8843-CF8FE81212D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73B5D85-1AE6-62C2-BCC7-7E042201BE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7CCDDA2-FEA6-83B1-E234-EF7D0F911A35}"/>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045219CE-B726-BB79-85DE-8D7A3D7BDB8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1FAF7C9-5C06-5520-787E-2CBD4A6DA2DE}"/>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41705430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EBFF7E-0A25-E690-2B30-8FAE9FD7DB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8EA4E76-1E09-8CEF-472C-E2DE5A2A23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B2FB61F-26BF-427A-FFA2-791856EEB2E6}"/>
              </a:ext>
            </a:extLst>
          </p:cNvPr>
          <p:cNvSpPr>
            <a:spLocks noGrp="1"/>
          </p:cNvSpPr>
          <p:nvPr>
            <p:ph type="dt" sz="half" idx="10"/>
          </p:nvPr>
        </p:nvSpPr>
        <p:spPr/>
        <p:txBody>
          <a:bodyPr/>
          <a:lstStyle/>
          <a:p>
            <a:endParaRPr lang="en-CA" dirty="0"/>
          </a:p>
        </p:txBody>
      </p:sp>
      <p:sp>
        <p:nvSpPr>
          <p:cNvPr id="5" name="Footer Placeholder 4">
            <a:extLst>
              <a:ext uri="{FF2B5EF4-FFF2-40B4-BE49-F238E27FC236}">
                <a16:creationId xmlns:a16="http://schemas.microsoft.com/office/drawing/2014/main" id="{ABCE86B1-36EF-03A1-441A-6922F47ECE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2657915-7506-485B-14D9-7DCD0A5AC855}"/>
              </a:ext>
            </a:extLst>
          </p:cNvPr>
          <p:cNvSpPr>
            <a:spLocks noGrp="1"/>
          </p:cNvSpPr>
          <p:nvPr>
            <p:ph type="sldNum" sz="quarter" idx="12"/>
          </p:nvPr>
        </p:nvSpPr>
        <p:spPr/>
        <p:txBody>
          <a:bodyPr/>
          <a:lstStyle/>
          <a:p>
            <a:fld id="{54C7AF83-97E1-422A-A59C-0F66DE4B41FC}" type="slidenum">
              <a:rPr lang="en-CA" smtClean="0"/>
              <a:t>‹#›</a:t>
            </a:fld>
            <a:endParaRPr lang="en-CA"/>
          </a:p>
        </p:txBody>
      </p:sp>
    </p:spTree>
    <p:extLst>
      <p:ext uri="{BB962C8B-B14F-4D97-AF65-F5344CB8AC3E}">
        <p14:creationId xmlns:p14="http://schemas.microsoft.com/office/powerpoint/2010/main" val="3683077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solidFill>
                  <a:srgbClr val="000000"/>
                </a:solidFill>
              </a:defRPr>
            </a:lvl1pPr>
          </a:lstStyle>
          <a:p>
            <a:r>
              <a:rPr lang="en-US" dirty="0"/>
              <a:t>Title</a:t>
            </a:r>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text</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741966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a:t>
            </a:r>
          </a:p>
        </p:txBody>
      </p:sp>
      <p:sp>
        <p:nvSpPr>
          <p:cNvPr id="3" name="Content Placeholder 2"/>
          <p:cNvSpPr>
            <a:spLocks noGrp="1"/>
          </p:cNvSpPr>
          <p:nvPr>
            <p:ph sz="half" idx="1" hasCustomPrompt="1"/>
          </p:nvPr>
        </p:nvSpPr>
        <p:spPr>
          <a:xfrm>
            <a:off x="677334" y="2160589"/>
            <a:ext cx="4184035" cy="3880772"/>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089970" y="2160589"/>
            <a:ext cx="4184034" cy="388077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rgbClr val="000000"/>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000000"/>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104952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 </a:t>
            </a:r>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1 - Edit text</a:t>
            </a:r>
          </a:p>
        </p:txBody>
      </p:sp>
      <p:sp>
        <p:nvSpPr>
          <p:cNvPr id="4" name="Content Placeholder 3"/>
          <p:cNvSpPr>
            <a:spLocks noGrp="1"/>
          </p:cNvSpPr>
          <p:nvPr>
            <p:ph sz="half" idx="2" hasCustomPrompt="1"/>
          </p:nvPr>
        </p:nvSpPr>
        <p:spPr>
          <a:xfrm>
            <a:off x="675745" y="2737245"/>
            <a:ext cx="4185623"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2 – Edit text </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000000"/>
                </a:solidFill>
              </a:defRPr>
            </a:lvl1pPr>
          </a:lstStyle>
          <a:p>
            <a:endParaRPr lang="en-US" dirty="0"/>
          </a:p>
        </p:txBody>
      </p:sp>
      <p:sp>
        <p:nvSpPr>
          <p:cNvPr id="8" name="Footer Placeholder 7"/>
          <p:cNvSpPr>
            <a:spLocks noGrp="1"/>
          </p:cNvSpPr>
          <p:nvPr>
            <p:ph type="ftr" sz="quarter" idx="11"/>
          </p:nvPr>
        </p:nvSpPr>
        <p:spPr/>
        <p:txBody>
          <a:bodyPr/>
          <a:lstStyle>
            <a:lvl1pPr>
              <a:defRPr>
                <a:solidFill>
                  <a:srgbClr val="000000"/>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910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77803"/>
            <a:ext cx="3573517" cy="3529319"/>
          </a:xfrm>
          <a:prstGeom prst="ellipse">
            <a:avLst/>
          </a:prstGeom>
          <a:solidFill>
            <a:schemeClr val="accent1">
              <a:lumMod val="40000"/>
              <a:lumOff val="6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6">
            <a:extLst>
              <a:ext uri="{FF2B5EF4-FFF2-40B4-BE49-F238E27FC236}">
                <a16:creationId xmlns:a16="http://schemas.microsoft.com/office/drawing/2014/main" id="{F859CD65-B2A7-448A-B907-EE4234CC8644}"/>
              </a:ext>
            </a:extLst>
          </p:cNvPr>
          <p:cNvSpPr/>
          <p:nvPr userDrawn="1"/>
        </p:nvSpPr>
        <p:spPr>
          <a:xfrm>
            <a:off x="5476208" y="948395"/>
            <a:ext cx="3497523" cy="3388136"/>
          </a:xfrm>
          <a:prstGeom prst="ellipse">
            <a:avLst/>
          </a:prstGeom>
          <a:solidFill>
            <a:srgbClr val="F9FCD2">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8" name="Oval 7">
            <a:extLst>
              <a:ext uri="{FF2B5EF4-FFF2-40B4-BE49-F238E27FC236}">
                <a16:creationId xmlns:a16="http://schemas.microsoft.com/office/drawing/2014/main" id="{A6B6BD9B-4DCD-4F2C-882E-C4DC4D5BF894}"/>
              </a:ext>
            </a:extLst>
          </p:cNvPr>
          <p:cNvSpPr/>
          <p:nvPr userDrawn="1"/>
        </p:nvSpPr>
        <p:spPr>
          <a:xfrm>
            <a:off x="4062568" y="3204462"/>
            <a:ext cx="3497522" cy="3487989"/>
          </a:xfrm>
          <a:prstGeom prst="ellipse">
            <a:avLst/>
          </a:prstGeom>
          <a:solidFill>
            <a:srgbClr val="7030A0">
              <a:alpha val="28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1742118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18E00-FA6C-41B3-BF3D-4B28FB9FBF60}"/>
              </a:ext>
            </a:extLst>
          </p:cNvPr>
          <p:cNvSpPr>
            <a:spLocks noGrp="1"/>
          </p:cNvSpPr>
          <p:nvPr>
            <p:ph type="title"/>
          </p:nvPr>
        </p:nvSpPr>
        <p:spPr/>
        <p:txBody>
          <a:bodyPr/>
          <a:lstStyle/>
          <a:p>
            <a:r>
              <a:rPr lang="en-US"/>
              <a:t>Click to edit Master title style</a:t>
            </a:r>
            <a:endParaRPr lang="en-CA"/>
          </a:p>
        </p:txBody>
      </p:sp>
      <p:sp>
        <p:nvSpPr>
          <p:cNvPr id="3" name="Slide Number Placeholder 2">
            <a:extLst>
              <a:ext uri="{FF2B5EF4-FFF2-40B4-BE49-F238E27FC236}">
                <a16:creationId xmlns:a16="http://schemas.microsoft.com/office/drawing/2014/main" id="{C66BF544-1AD2-444A-8C2D-A49266A97F38}"/>
              </a:ext>
            </a:extLst>
          </p:cNvPr>
          <p:cNvSpPr>
            <a:spLocks noGrp="1"/>
          </p:cNvSpPr>
          <p:nvPr>
            <p:ph type="sldNum" sz="quarter" idx="10"/>
          </p:nvPr>
        </p:nvSpPr>
        <p:spPr/>
        <p:txBody>
          <a:bodyPr/>
          <a:lstStyle/>
          <a:p>
            <a:fld id="{C42F5A24-FAD5-448B-90C7-C38AA06B112A}" type="slidenum">
              <a:rPr lang="en-CA" smtClean="0"/>
              <a:pPr/>
              <a:t>‹#›</a:t>
            </a:fld>
            <a:endParaRPr lang="en-CA" dirty="0"/>
          </a:p>
        </p:txBody>
      </p:sp>
      <p:sp>
        <p:nvSpPr>
          <p:cNvPr id="4" name="Rectangle 3">
            <a:extLst>
              <a:ext uri="{FF2B5EF4-FFF2-40B4-BE49-F238E27FC236}">
                <a16:creationId xmlns:a16="http://schemas.microsoft.com/office/drawing/2014/main" id="{0C63727D-853C-4A4C-B730-7A10C9DB681D}"/>
              </a:ext>
            </a:extLst>
          </p:cNvPr>
          <p:cNvSpPr/>
          <p:nvPr userDrawn="1"/>
        </p:nvSpPr>
        <p:spPr>
          <a:xfrm>
            <a:off x="4871862" y="1124744"/>
            <a:ext cx="7320138" cy="5012037"/>
          </a:xfrm>
          <a:prstGeom prst="rect">
            <a:avLst/>
          </a:prstGeom>
          <a:solidFill>
            <a:srgbClr val="DBEE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 name="Group 4">
            <a:extLst>
              <a:ext uri="{FF2B5EF4-FFF2-40B4-BE49-F238E27FC236}">
                <a16:creationId xmlns:a16="http://schemas.microsoft.com/office/drawing/2014/main" id="{0992F885-4956-4268-A396-95C23B12FBCA}"/>
              </a:ext>
            </a:extLst>
          </p:cNvPr>
          <p:cNvGrpSpPr/>
          <p:nvPr userDrawn="1"/>
        </p:nvGrpSpPr>
        <p:grpSpPr>
          <a:xfrm flipH="1">
            <a:off x="-2" y="1124744"/>
            <a:ext cx="4871866" cy="5012037"/>
            <a:chOff x="0" y="1126320"/>
            <a:chExt cx="12192001" cy="4796012"/>
          </a:xfrm>
          <a:solidFill>
            <a:schemeClr val="bg2">
              <a:lumMod val="95000"/>
            </a:schemeClr>
          </a:solidFill>
        </p:grpSpPr>
        <p:sp>
          <p:nvSpPr>
            <p:cNvPr id="6" name="Flowchart: Manual Input 5">
              <a:extLst>
                <a:ext uri="{FF2B5EF4-FFF2-40B4-BE49-F238E27FC236}">
                  <a16:creationId xmlns:a16="http://schemas.microsoft.com/office/drawing/2014/main" id="{DAE57827-1C31-4AEA-832A-46B3AF48DE6B}"/>
                </a:ext>
              </a:extLst>
            </p:cNvPr>
            <p:cNvSpPr/>
            <p:nvPr userDrawn="1"/>
          </p:nvSpPr>
          <p:spPr>
            <a:xfrm rot="10800000">
              <a:off x="0" y="2410690"/>
              <a:ext cx="12192000" cy="3511642"/>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dirty="0"/>
            </a:p>
          </p:txBody>
        </p:sp>
        <p:sp>
          <p:nvSpPr>
            <p:cNvPr id="7" name="Flowchart: Manual Input 6">
              <a:extLst>
                <a:ext uri="{FF2B5EF4-FFF2-40B4-BE49-F238E27FC236}">
                  <a16:creationId xmlns:a16="http://schemas.microsoft.com/office/drawing/2014/main" id="{442F4CF8-05CD-410A-83FC-AED342314C95}"/>
                </a:ext>
              </a:extLst>
            </p:cNvPr>
            <p:cNvSpPr/>
            <p:nvPr userDrawn="1"/>
          </p:nvSpPr>
          <p:spPr>
            <a:xfrm rot="10800000" flipV="1">
              <a:off x="1" y="1126320"/>
              <a:ext cx="12192000" cy="2439128"/>
            </a:xfrm>
            <a:prstGeom prst="flowChartManualIn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CA" dirty="0"/>
            </a:p>
          </p:txBody>
        </p:sp>
      </p:grpSp>
      <p:sp>
        <p:nvSpPr>
          <p:cNvPr id="9" name="Isosceles Triangle 8" descr="decorative arrow">
            <a:extLst>
              <a:ext uri="{FF2B5EF4-FFF2-40B4-BE49-F238E27FC236}">
                <a16:creationId xmlns:a16="http://schemas.microsoft.com/office/drawing/2014/main" id="{79E92DD9-D96F-4189-9BD3-F4785037D1E2}"/>
              </a:ext>
            </a:extLst>
          </p:cNvPr>
          <p:cNvSpPr/>
          <p:nvPr userDrawn="1"/>
        </p:nvSpPr>
        <p:spPr>
          <a:xfrm rot="5400000">
            <a:off x="2669613" y="3463722"/>
            <a:ext cx="4824534" cy="420033"/>
          </a:xfrm>
          <a:prstGeom prst="triangle">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76144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231229"/>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Tree>
    <p:extLst>
      <p:ext uri="{BB962C8B-B14F-4D97-AF65-F5344CB8AC3E}">
        <p14:creationId xmlns:p14="http://schemas.microsoft.com/office/powerpoint/2010/main" val="282049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1919536" y="6029390"/>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49592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975600" y="6041360"/>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1590231" y="6041359"/>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766048" y="6041358"/>
            <a:ext cx="683339" cy="365125"/>
          </a:xfrm>
          <a:prstGeom prst="rect">
            <a:avLst/>
          </a:prstGeom>
        </p:spPr>
        <p:txBody>
          <a:bodyPr vert="horz" lIns="91440" tIns="45720" rIns="91440" bIns="45720" rtlCol="0" anchor="ctr"/>
          <a:lstStyle>
            <a:lvl1pPr algn="r">
              <a:defRPr sz="1200" baseline="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760267022"/>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902" r:id="rId6"/>
    <p:sldLayoutId id="2147483936" r:id="rId7"/>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414716" y="6041360"/>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1863898" y="6041359"/>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712287" y="6029391"/>
            <a:ext cx="683339" cy="365125"/>
          </a:xfrm>
          <a:prstGeom prst="rect">
            <a:avLst/>
          </a:prstGeom>
        </p:spPr>
        <p:txBody>
          <a:bodyPr vert="horz" lIns="91440" tIns="45720" rIns="91440" bIns="45720" rtlCol="0" anchor="ctr"/>
          <a:lstStyle>
            <a:lvl1pPr algn="r">
              <a:defRPr sz="12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2332012785"/>
      </p:ext>
    </p:extLst>
  </p:cSld>
  <p:clrMap bg1="lt1" tx1="dk1" bg2="lt2" tx2="dk2" accent1="accent1" accent2="accent2" accent3="accent3" accent4="accent4" accent5="accent5" accent6="accent6" hlink="hlink" folHlink="folHlink"/>
  <p:sldLayoutIdLst>
    <p:sldLayoutId id="2147483904" r:id="rId1"/>
    <p:sldLayoutId id="2147483928" r:id="rId2"/>
    <p:sldLayoutId id="2147483932" r:id="rId3"/>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649595" y="6041359"/>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2113208" y="6041358"/>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734854" y="6038533"/>
            <a:ext cx="683339" cy="365125"/>
          </a:xfrm>
          <a:prstGeom prst="rect">
            <a:avLst/>
          </a:prstGeom>
        </p:spPr>
        <p:txBody>
          <a:bodyPr vert="horz" lIns="91440" tIns="45720" rIns="91440" bIns="45720" rtlCol="0" anchor="ctr"/>
          <a:lstStyle>
            <a:lvl1pPr algn="r">
              <a:defRPr sz="12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2005888525"/>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D391F-72B5-9546-A48D-A5FB21596A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6F16875-E141-E926-59C6-C041DD0F4B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12CD5FF9-3704-7A41-8ABA-655560BE4BD0}"/>
              </a:ext>
            </a:extLst>
          </p:cNvPr>
          <p:cNvSpPr>
            <a:spLocks noGrp="1"/>
          </p:cNvSpPr>
          <p:nvPr>
            <p:ph type="dt" sz="half" idx="2"/>
          </p:nvPr>
        </p:nvSpPr>
        <p:spPr>
          <a:xfrm>
            <a:off x="2567608" y="6339328"/>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endParaRPr lang="en-CA" dirty="0"/>
          </a:p>
        </p:txBody>
      </p:sp>
      <p:sp>
        <p:nvSpPr>
          <p:cNvPr id="5" name="Footer Placeholder 4">
            <a:extLst>
              <a:ext uri="{FF2B5EF4-FFF2-40B4-BE49-F238E27FC236}">
                <a16:creationId xmlns:a16="http://schemas.microsoft.com/office/drawing/2014/main" id="{4CA43D1A-CEAE-EF78-11F1-C4DD21077A0F}"/>
              </a:ext>
            </a:extLst>
          </p:cNvPr>
          <p:cNvSpPr>
            <a:spLocks noGrp="1"/>
          </p:cNvSpPr>
          <p:nvPr>
            <p:ph type="ftr" sz="quarter" idx="3"/>
          </p:nvPr>
        </p:nvSpPr>
        <p:spPr>
          <a:xfrm>
            <a:off x="6023992" y="6356348"/>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dirty="0"/>
          </a:p>
        </p:txBody>
      </p:sp>
      <p:sp>
        <p:nvSpPr>
          <p:cNvPr id="6" name="Slide Number Placeholder 5">
            <a:extLst>
              <a:ext uri="{FF2B5EF4-FFF2-40B4-BE49-F238E27FC236}">
                <a16:creationId xmlns:a16="http://schemas.microsoft.com/office/drawing/2014/main" id="{1B635BE7-5EB3-B408-6B3B-CC2848E3A06B}"/>
              </a:ext>
            </a:extLst>
          </p:cNvPr>
          <p:cNvSpPr>
            <a:spLocks noGrp="1"/>
          </p:cNvSpPr>
          <p:nvPr>
            <p:ph type="sldNum" sz="quarter" idx="4"/>
          </p:nvPr>
        </p:nvSpPr>
        <p:spPr>
          <a:xfrm>
            <a:off x="838200" y="6356348"/>
            <a:ext cx="730424" cy="365125"/>
          </a:xfrm>
          <a:prstGeom prst="rect">
            <a:avLst/>
          </a:prstGeom>
        </p:spPr>
        <p:txBody>
          <a:bodyPr vert="horz" lIns="91440" tIns="45720" rIns="91440" bIns="45720" rtlCol="0" anchor="ctr"/>
          <a:lstStyle>
            <a:lvl1pPr algn="r">
              <a:defRPr sz="1200">
                <a:solidFill>
                  <a:schemeClr val="tx1">
                    <a:tint val="82000"/>
                  </a:schemeClr>
                </a:solidFill>
                <a:latin typeface="Calibri" panose="020F0502020204030204" pitchFamily="34" charset="0"/>
                <a:cs typeface="Calibri" panose="020F0502020204030204" pitchFamily="34" charset="0"/>
              </a:defRPr>
            </a:lvl1pPr>
          </a:lstStyle>
          <a:p>
            <a:fld id="{54C7AF83-97E1-422A-A59C-0F66DE4B41FC}" type="slidenum">
              <a:rPr lang="en-CA" smtClean="0"/>
              <a:pPr/>
              <a:t>‹#›</a:t>
            </a:fld>
            <a:endParaRPr lang="en-CA" dirty="0"/>
          </a:p>
        </p:txBody>
      </p:sp>
    </p:spTree>
    <p:extLst>
      <p:ext uri="{BB962C8B-B14F-4D97-AF65-F5344CB8AC3E}">
        <p14:creationId xmlns:p14="http://schemas.microsoft.com/office/powerpoint/2010/main" val="878183148"/>
      </p:ext>
    </p:extLst>
  </p:cSld>
  <p:clrMap bg1="lt1" tx1="dk1" bg2="lt2" tx2="dk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s://www.canada.ca/en/government/publicservice/wellness-inclusion-diversity-public-service/diversity-inclusion-public-service/accessibility-public-service/government-canada-workplace-accessibility-passport/use/create.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gcpedia.gc.ca/wiki/GC_Workplace_Accessibility_Passport/_Passeport_d%E2%80%99accessibilit%C3%A9_au_lieu_de_travail_du_GC"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can01.safelinks.protection.outlook.com/?url=https%3A%2F%2Fcsps-efpc.gc.ca%2Fvideo%2Fworkplace-accessibility%2Fneed-passport-eng.aspx&amp;data=05%7C01%7CAdiki.Puplampu%40tbs-sct.gc.ca%7C8f668ffbb0444847f4eb08dae296c097%7C6397df10459540479c4f03311282152b%7C0%7C0%7C638071434341349563%7CUnknown%7CTWFpbGZsb3d8eyJWIjoiMC4wLjAwMDAiLCJQIjoiV2luMzIiLCJBTiI6Ik1haWwiLCJXVCI6Mn0%3D%7C3000%7C%7C%7C&amp;sdata=Ptjk6CJK5duHrcBcsVnG2vB%2Fv0uxUZ%2FjkS31HPmea3c%3D&amp;reserved=0" TargetMode="External"/><Relationship Id="rId3" Type="http://schemas.openxmlformats.org/officeDocument/2006/relationships/hyperlink" Target="https://www.canada.ca/en/government/publicservice/wellness-inclusion-diversity-public-service/diversity-inclusion-public-service/accessibility-public-service/government-canada-workplace-accessibility-passport.html" TargetMode="External"/><Relationship Id="rId7" Type="http://schemas.openxmlformats.org/officeDocument/2006/relationships/hyperlink" Target="https://www.gcpedia.gc.ca/gcwiki/index.php?title=Employment_Opportunities_for_Talent_with_Disabilities_Resource_Page&amp;redirect=no%7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www.canada.ca/en/government/publicservice/wellness-inclusion-diversity-public-service/diversity-inclusion-public-service/accessibility-public-service/government-canada-workplace-accessibility-passport/gc-workplace-accessibility-passport-guidance-managers.html" TargetMode="External"/><Relationship Id="rId11" Type="http://schemas.openxmlformats.org/officeDocument/2006/relationships/hyperlink" Target="mailto:AccessibilityPassport.Passeportdaccessibilite@tbs-sct.gc.ca" TargetMode="External"/><Relationship Id="rId5" Type="http://schemas.openxmlformats.org/officeDocument/2006/relationships/hyperlink" Target="https://www.canada.ca/en/government/publicservice/wellness-inclusion-diversity-public-service/diversity-inclusion-public-service/working-government-canada-duty-accommodate-right-non-discrimination/duty-accommodate-general-process-managers.html" TargetMode="External"/><Relationship Id="rId10" Type="http://schemas.openxmlformats.org/officeDocument/2006/relationships/hyperlink" Target="https://can01.safelinks.protection.outlook.com/?url=https%3A%2F%2Fcsps-efpc.gc.ca%2Fvideo%2Fworkplace-accessibility%2Fpersonal-information-eng.aspx&amp;data=05%7C01%7CAdiki.Puplampu%40tbs-sct.gc.ca%7C8f668ffbb0444847f4eb08dae296c097%7C6397df10459540479c4f03311282152b%7C0%7C0%7C638071434341349563%7CUnknown%7CTWFpbGZsb3d8eyJWIjoiMC4wLjAwMDAiLCJQIjoiV2luMzIiLCJBTiI6Ik1haWwiLCJXVCI6Mn0%3D%7C3000%7C%7C%7C&amp;sdata=lo493c4pbbXAlhRivIMRaYtcS%2FomSyUxUmLKIfy4LyQ%3D&amp;reserved=0" TargetMode="External"/><Relationship Id="rId4" Type="http://schemas.openxmlformats.org/officeDocument/2006/relationships/hyperlink" Target="https://www.gcpedia.gc.ca/wiki/GC_Workplace_Accessibility_Passport/_Passeport_d%E2%80%99accessibilit%C3%A9_au_lieu_de_travail_du_GC?setlang=en&amp;uselang=en" TargetMode="External"/><Relationship Id="rId9" Type="http://schemas.openxmlformats.org/officeDocument/2006/relationships/hyperlink" Target="https://can01.safelinks.protection.outlook.com/?url=https%3A%2F%2Fcsps-efpc.gc.ca%2Fvideo%2Fworkplace-accessibility%2Ffacilitating-conversations-eng.aspx&amp;data=05%7C01%7CAdiki.Puplampu%40tbs-sct.gc.ca%7C8f668ffbb0444847f4eb08dae296c097%7C6397df10459540479c4f03311282152b%7C0%7C0%7C638071434341349563%7CUnknown%7CTWFpbGZsb3d8eyJWIjoiMC4wLjAwMDAiLCJQIjoiV2luMzIiLCJBTiI6Ik1haWwiLCJXVCI6Mn0%3D%7C3000%7C%7C%7C&amp;sdata=XP4pSADDDSqu3Igo41KwrNPu0LWe9JHuhQgfCSB68gc%3D&amp;reserved=0"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AccessibilityPassport.Passeportdaccessibilite@tbs-sct.gc.c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anada.ca/en/government/publicservice/wellness-inclusion-diversity-public-service/diversity-inclusion-public-service/accessibility-public-service/benchmarking-study-workplace-accommodation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epe.bac-lac.gc.ca/100/200/301/pwgsc-tpsgc/por-ef/treasury_board/2023/083-21-e/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canada.ca/en/government/publicservice/wellness-inclusion-diversity-public-service/diversity-inclusion-public-service/employment-equity-annual-reports/employment-equity-public-service-canada-2022-2023.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B713-31B0-405F-9A46-3718120894E7}"/>
              </a:ext>
            </a:extLst>
          </p:cNvPr>
          <p:cNvSpPr>
            <a:spLocks noGrp="1"/>
          </p:cNvSpPr>
          <p:nvPr>
            <p:ph type="title"/>
          </p:nvPr>
        </p:nvSpPr>
        <p:spPr>
          <a:xfrm>
            <a:off x="551384" y="2888940"/>
            <a:ext cx="10099185" cy="918428"/>
          </a:xfrm>
        </p:spPr>
        <p:txBody>
          <a:bodyPr>
            <a:normAutofit/>
          </a:bodyPr>
          <a:lstStyle/>
          <a:p>
            <a:r>
              <a:rPr lang="en-CA" sz="3800" b="1" dirty="0">
                <a:solidFill>
                  <a:srgbClr val="000000"/>
                </a:solidFill>
                <a:latin typeface="Arial" panose="020B0604020202020204" pitchFamily="34" charset="0"/>
                <a:cs typeface="Arial" panose="020B0604020202020204" pitchFamily="34" charset="0"/>
              </a:rPr>
              <a:t>The GC Workplace Accessibility Passport</a:t>
            </a:r>
          </a:p>
        </p:txBody>
      </p:sp>
      <p:pic>
        <p:nvPicPr>
          <p:cNvPr id="7" name="Picture 6" descr="Banner&#10;Four icons representing accessibility -- 1. someone in a wheelchair. 2. someone using sign language. 3. someone walking with a white cane. and 4. an outline of someone's brain.">
            <a:extLst>
              <a:ext uri="{FF2B5EF4-FFF2-40B4-BE49-F238E27FC236}">
                <a16:creationId xmlns:a16="http://schemas.microsoft.com/office/drawing/2014/main" id="{9E4301C4-7CD4-4DF9-B764-9A9D004FCFDA}"/>
              </a:ext>
            </a:extLst>
          </p:cNvPr>
          <p:cNvPicPr>
            <a:picLocks noChangeAspect="1"/>
          </p:cNvPicPr>
          <p:nvPr/>
        </p:nvPicPr>
        <p:blipFill>
          <a:blip r:embed="rId3"/>
          <a:stretch>
            <a:fillRect/>
          </a:stretch>
        </p:blipFill>
        <p:spPr>
          <a:xfrm>
            <a:off x="838200" y="439569"/>
            <a:ext cx="10662954" cy="1300927"/>
          </a:xfrm>
          <a:prstGeom prst="rect">
            <a:avLst/>
          </a:prstGeom>
        </p:spPr>
      </p:pic>
      <p:sp>
        <p:nvSpPr>
          <p:cNvPr id="3" name="Subtitle 2">
            <a:extLst>
              <a:ext uri="{FF2B5EF4-FFF2-40B4-BE49-F238E27FC236}">
                <a16:creationId xmlns:a16="http://schemas.microsoft.com/office/drawing/2014/main" id="{C5A5A805-36D4-443C-B568-761327A59F18}"/>
              </a:ext>
            </a:extLst>
          </p:cNvPr>
          <p:cNvSpPr>
            <a:spLocks noGrp="1"/>
          </p:cNvSpPr>
          <p:nvPr>
            <p:ph type="body" idx="1"/>
          </p:nvPr>
        </p:nvSpPr>
        <p:spPr>
          <a:xfrm>
            <a:off x="641331" y="3861048"/>
            <a:ext cx="8406997" cy="1692188"/>
          </a:xfrm>
        </p:spPr>
        <p:txBody>
          <a:bodyPr>
            <a:normAutofit/>
          </a:bodyPr>
          <a:lstStyle/>
          <a:p>
            <a:pPr>
              <a:spcBef>
                <a:spcPts val="0"/>
              </a:spcBef>
            </a:pPr>
            <a:r>
              <a:rPr lang="en-CA" sz="2500" b="1" dirty="0">
                <a:solidFill>
                  <a:srgbClr val="000000"/>
                </a:solidFill>
                <a:latin typeface="Arial" panose="020B0604020202020204" pitchFamily="34" charset="0"/>
                <a:cs typeface="Arial" panose="020B0604020202020204" pitchFamily="34" charset="0"/>
              </a:rPr>
              <a:t>A Tool to Support an Inclusive Work Environment in the Federal Public Service</a:t>
            </a:r>
            <a:r>
              <a:rPr lang="en-CA" sz="2500" b="1" dirty="0">
                <a:solidFill>
                  <a:schemeClr val="bg1"/>
                </a:solidFill>
                <a:latin typeface="Arial" panose="020B0604020202020204" pitchFamily="34" charset="0"/>
                <a:cs typeface="Arial" panose="020B0604020202020204" pitchFamily="34" charset="0"/>
              </a:rPr>
              <a:t>.</a:t>
            </a:r>
          </a:p>
          <a:p>
            <a:pPr>
              <a:spcBef>
                <a:spcPts val="0"/>
              </a:spcBef>
            </a:pPr>
            <a:r>
              <a:rPr lang="en-CA" sz="2500" dirty="0">
                <a:solidFill>
                  <a:srgbClr val="000000"/>
                </a:solidFill>
                <a:latin typeface="Arial" panose="020B0604020202020204" pitchFamily="34" charset="0"/>
                <a:cs typeface="Arial" panose="020B0604020202020204" pitchFamily="34" charset="0"/>
              </a:rPr>
              <a:t>Office of Public Service Accessibility</a:t>
            </a:r>
          </a:p>
          <a:p>
            <a:endParaRPr lang="en-CA" sz="2400" b="1"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1789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0DFF-26CB-4F97-B077-CF97A5D4BBF6}"/>
              </a:ext>
            </a:extLst>
          </p:cNvPr>
          <p:cNvSpPr>
            <a:spLocks noGrp="1"/>
          </p:cNvSpPr>
          <p:nvPr>
            <p:ph type="title"/>
          </p:nvPr>
        </p:nvSpPr>
        <p:spPr>
          <a:xfrm>
            <a:off x="235636" y="44624"/>
            <a:ext cx="8596668" cy="647143"/>
          </a:xfrm>
        </p:spPr>
        <p:txBody>
          <a:bodyPr/>
          <a:lstStyle/>
          <a:p>
            <a:r>
              <a:rPr lang="en-CA" sz="3600" b="1" dirty="0">
                <a:latin typeface="Arial" panose="020B0604020202020204" pitchFamily="34" charset="0"/>
                <a:cs typeface="Arial" panose="020B0604020202020204" pitchFamily="34" charset="0"/>
              </a:rPr>
              <a:t>The Vision for the Passport</a:t>
            </a:r>
            <a:endParaRPr lang="en-CA"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5819A2B9-33B8-4C7A-A38F-7508DD2A27EB}"/>
              </a:ext>
            </a:extLst>
          </p:cNvPr>
          <p:cNvSpPr txBox="1"/>
          <p:nvPr/>
        </p:nvSpPr>
        <p:spPr>
          <a:xfrm>
            <a:off x="335360" y="898365"/>
            <a:ext cx="2412268" cy="2462213"/>
          </a:xfrm>
          <a:prstGeom prst="rect">
            <a:avLst/>
          </a:prstGeom>
          <a:noFill/>
        </p:spPr>
        <p:txBody>
          <a:bodyPr wrap="square">
            <a:spAutoFit/>
          </a:bodyPr>
          <a:lstStyle/>
          <a:p>
            <a:pPr marL="0" marR="0">
              <a:spcBef>
                <a:spcPts val="0"/>
              </a:spcBef>
              <a:spcAft>
                <a:spcPts val="0"/>
              </a:spcAft>
            </a:pPr>
            <a:r>
              <a:rPr lang="en-US" sz="2200" dirty="0">
                <a:effectLst/>
                <a:latin typeface="Arial" panose="020B0604020202020204" pitchFamily="34" charset="0"/>
                <a:ea typeface="Calibri" panose="020F0502020204030204" pitchFamily="34" charset="0"/>
                <a:cs typeface="Arial" panose="020B0604020202020204" pitchFamily="34" charset="0"/>
              </a:rPr>
              <a:t>The Passport simplifies the workplace accommodation process by focusing on 3 key elements</a:t>
            </a:r>
          </a:p>
        </p:txBody>
      </p:sp>
      <p:sp>
        <p:nvSpPr>
          <p:cNvPr id="7" name="TextBox 6">
            <a:extLst>
              <a:ext uri="{FF2B5EF4-FFF2-40B4-BE49-F238E27FC236}">
                <a16:creationId xmlns:a16="http://schemas.microsoft.com/office/drawing/2014/main" id="{C55DE0B7-CCA9-40C9-8BC5-0AF62C39630D}"/>
              </a:ext>
            </a:extLst>
          </p:cNvPr>
          <p:cNvSpPr txBox="1"/>
          <p:nvPr/>
        </p:nvSpPr>
        <p:spPr>
          <a:xfrm>
            <a:off x="4727848" y="1006091"/>
            <a:ext cx="2525520" cy="707886"/>
          </a:xfrm>
          <a:prstGeom prst="rect">
            <a:avLst/>
          </a:prstGeom>
          <a:noFill/>
        </p:spPr>
        <p:txBody>
          <a:bodyPr wrap="square" rtlCol="0">
            <a:spAutoFit/>
          </a:bodyPr>
          <a:lstStyle/>
          <a:p>
            <a:r>
              <a:rPr lang="en-CA" sz="4000" b="1" dirty="0">
                <a:solidFill>
                  <a:schemeClr val="bg1">
                    <a:lumMod val="95000"/>
                  </a:schemeClr>
                </a:solidFill>
                <a:latin typeface="Arial" panose="020B0604020202020204" pitchFamily="34" charset="0"/>
                <a:cs typeface="Arial" panose="020B0604020202020204" pitchFamily="34" charset="0"/>
              </a:rPr>
              <a:t>Situation</a:t>
            </a:r>
          </a:p>
        </p:txBody>
      </p:sp>
      <p:sp>
        <p:nvSpPr>
          <p:cNvPr id="5" name="TextBox 4">
            <a:extLst>
              <a:ext uri="{FF2B5EF4-FFF2-40B4-BE49-F238E27FC236}">
                <a16:creationId xmlns:a16="http://schemas.microsoft.com/office/drawing/2014/main" id="{40C0E71A-5E30-4CA8-AB00-710BEE12D538}"/>
              </a:ext>
            </a:extLst>
          </p:cNvPr>
          <p:cNvSpPr txBox="1"/>
          <p:nvPr/>
        </p:nvSpPr>
        <p:spPr>
          <a:xfrm>
            <a:off x="4835860" y="2358640"/>
            <a:ext cx="2016224" cy="707886"/>
          </a:xfrm>
          <a:prstGeom prst="rect">
            <a:avLst/>
          </a:prstGeom>
          <a:noFill/>
        </p:spPr>
        <p:txBody>
          <a:bodyPr wrap="square" rtlCol="0">
            <a:spAutoFit/>
          </a:bodyPr>
          <a:lstStyle/>
          <a:p>
            <a:r>
              <a:rPr lang="en-CA" sz="4000" b="1" dirty="0">
                <a:solidFill>
                  <a:schemeClr val="bg1">
                    <a:lumMod val="95000"/>
                  </a:schemeClr>
                </a:solidFill>
                <a:latin typeface="Arial" panose="020B0604020202020204" pitchFamily="34" charset="0"/>
                <a:cs typeface="Arial" panose="020B0604020202020204" pitchFamily="34" charset="0"/>
              </a:rPr>
              <a:t>Barrier</a:t>
            </a:r>
          </a:p>
        </p:txBody>
      </p:sp>
      <p:sp>
        <p:nvSpPr>
          <p:cNvPr id="4" name="TextBox 3">
            <a:extLst>
              <a:ext uri="{FF2B5EF4-FFF2-40B4-BE49-F238E27FC236}">
                <a16:creationId xmlns:a16="http://schemas.microsoft.com/office/drawing/2014/main" id="{5DE399E6-7017-4706-B6EB-5B61CFF14F82}"/>
              </a:ext>
            </a:extLst>
          </p:cNvPr>
          <p:cNvSpPr txBox="1"/>
          <p:nvPr/>
        </p:nvSpPr>
        <p:spPr>
          <a:xfrm>
            <a:off x="4727848" y="3789040"/>
            <a:ext cx="2124236" cy="677108"/>
          </a:xfrm>
          <a:prstGeom prst="rect">
            <a:avLst/>
          </a:prstGeom>
          <a:noFill/>
        </p:spPr>
        <p:txBody>
          <a:bodyPr wrap="square">
            <a:spAutoFit/>
          </a:bodyPr>
          <a:lstStyle/>
          <a:p>
            <a:r>
              <a:rPr lang="en-CA" sz="3800" b="1" dirty="0">
                <a:solidFill>
                  <a:schemeClr val="bg1">
                    <a:lumMod val="95000"/>
                  </a:schemeClr>
                </a:solidFill>
                <a:latin typeface="Arial" panose="020B0604020202020204" pitchFamily="34" charset="0"/>
                <a:cs typeface="Arial" panose="020B0604020202020204" pitchFamily="34" charset="0"/>
              </a:rPr>
              <a:t>Solution</a:t>
            </a:r>
          </a:p>
        </p:txBody>
      </p:sp>
      <p:sp>
        <p:nvSpPr>
          <p:cNvPr id="3" name="Slide Number Placeholder 2">
            <a:extLst>
              <a:ext uri="{FF2B5EF4-FFF2-40B4-BE49-F238E27FC236}">
                <a16:creationId xmlns:a16="http://schemas.microsoft.com/office/drawing/2014/main" id="{B7DB392D-892F-573A-7E8D-78AB8A3A5382}"/>
              </a:ext>
            </a:extLst>
          </p:cNvPr>
          <p:cNvSpPr>
            <a:spLocks noGrp="1"/>
          </p:cNvSpPr>
          <p:nvPr>
            <p:ph type="sldNum" sz="quarter" idx="12"/>
          </p:nvPr>
        </p:nvSpPr>
        <p:spPr/>
        <p:txBody>
          <a:bodyPr/>
          <a:lstStyle/>
          <a:p>
            <a:fld id="{32D4B517-E49B-41B6-9DBC-23634E0F1CDC}" type="slidenum">
              <a:rPr lang="en-CA" smtClean="0"/>
              <a:pPr/>
              <a:t>10</a:t>
            </a:fld>
            <a:endParaRPr lang="en-CA" dirty="0"/>
          </a:p>
        </p:txBody>
      </p:sp>
    </p:spTree>
    <p:extLst>
      <p:ext uri="{BB962C8B-B14F-4D97-AF65-F5344CB8AC3E}">
        <p14:creationId xmlns:p14="http://schemas.microsoft.com/office/powerpoint/2010/main" val="2268800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a:xfrm>
            <a:off x="842596" y="58353"/>
            <a:ext cx="9357859" cy="393160"/>
          </a:xfrm>
        </p:spPr>
        <p:txBody>
          <a:bodyPr>
            <a:normAutofit fontScale="90000"/>
          </a:bodyPr>
          <a:lstStyle/>
          <a:p>
            <a:r>
              <a:rPr lang="en-US" b="1" dirty="0">
                <a:solidFill>
                  <a:schemeClr val="tx1"/>
                </a:solidFill>
                <a:latin typeface="Arial" panose="020B0604020202020204" pitchFamily="34" charset="0"/>
                <a:cs typeface="Arial" panose="020B0604020202020204" pitchFamily="34" charset="0"/>
              </a:rPr>
              <a:t>Workplace Situations, Barriers, and Solutions </a:t>
            </a:r>
            <a:endParaRPr lang="en-US" b="1"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6" name="Isosceles Triangle 1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6" name="TextBox 5">
            <a:extLst>
              <a:ext uri="{FF2B5EF4-FFF2-40B4-BE49-F238E27FC236}">
                <a16:creationId xmlns:a16="http://schemas.microsoft.com/office/drawing/2014/main" id="{3BC10615-2F6A-5B5C-E010-BA8F818C288C}"/>
              </a:ext>
            </a:extLst>
          </p:cNvPr>
          <p:cNvSpPr txBox="1"/>
          <p:nvPr/>
        </p:nvSpPr>
        <p:spPr>
          <a:xfrm>
            <a:off x="225406" y="676903"/>
            <a:ext cx="4358425" cy="538609"/>
          </a:xfrm>
          <a:prstGeom prst="rect">
            <a:avLst/>
          </a:prstGeom>
          <a:solidFill>
            <a:srgbClr val="086C9B"/>
          </a:solidFill>
        </p:spPr>
        <p:txBody>
          <a:bodyPr wrap="square">
            <a:spAutoFit/>
          </a:bodyPr>
          <a:lstStyle/>
          <a:p>
            <a:r>
              <a:rPr lang="en-CA" sz="2900" dirty="0">
                <a:solidFill>
                  <a:schemeClr val="bg1"/>
                </a:solidFill>
                <a:latin typeface="Arial" panose="020B0604020202020204" pitchFamily="34" charset="0"/>
                <a:cs typeface="Arial" panose="020B0604020202020204" pitchFamily="34" charset="0"/>
              </a:rPr>
              <a:t>Workplace Situations </a:t>
            </a:r>
            <a:endParaRPr lang="en-US" sz="2900"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00EEDB51-6A9D-861E-04A2-5DE4B5E68771}"/>
              </a:ext>
            </a:extLst>
          </p:cNvPr>
          <p:cNvSpPr txBox="1"/>
          <p:nvPr/>
        </p:nvSpPr>
        <p:spPr>
          <a:xfrm>
            <a:off x="668587" y="1187941"/>
            <a:ext cx="11697424" cy="1200329"/>
          </a:xfrm>
          <a:prstGeom prst="rect">
            <a:avLst/>
          </a:prstGeom>
          <a:noFill/>
        </p:spPr>
        <p:txBody>
          <a:bodyPr wrap="square">
            <a:spAutoFit/>
          </a:bodyPr>
          <a:lstStyle/>
          <a:p>
            <a:r>
              <a:rPr lang="en-US" sz="1800" b="1" dirty="0">
                <a:latin typeface="Arial" panose="020B0604020202020204" pitchFamily="34" charset="0"/>
                <a:cs typeface="Arial" panose="020B0604020202020204" pitchFamily="34" charset="0"/>
              </a:rPr>
              <a:t>Workplace accommodation </a:t>
            </a:r>
            <a:r>
              <a:rPr lang="en-US" sz="1800" dirty="0">
                <a:latin typeface="Arial" panose="020B0604020202020204" pitchFamily="34" charset="0"/>
                <a:cs typeface="Arial" panose="020B0604020202020204" pitchFamily="34" charset="0"/>
              </a:rPr>
              <a:t>needs depend on: </a:t>
            </a:r>
          </a:p>
          <a:p>
            <a:pPr marL="285750" indent="-285750">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Job responsibilities </a:t>
            </a:r>
          </a:p>
          <a:p>
            <a:pPr marL="285750" indent="-285750">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Working conditions, such as hybrid work, direct interactions with clients </a:t>
            </a:r>
          </a:p>
          <a:p>
            <a:pPr marL="285750" indent="-285750">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Work situations, such as regular duties, selection process, learning activities, meetings </a:t>
            </a:r>
          </a:p>
        </p:txBody>
      </p:sp>
      <p:sp>
        <p:nvSpPr>
          <p:cNvPr id="8" name="Title 1">
            <a:extLst>
              <a:ext uri="{FF2B5EF4-FFF2-40B4-BE49-F238E27FC236}">
                <a16:creationId xmlns:a16="http://schemas.microsoft.com/office/drawing/2014/main" id="{542634CD-3870-083A-A012-72D28F8E935B}"/>
              </a:ext>
            </a:extLst>
          </p:cNvPr>
          <p:cNvSpPr txBox="1">
            <a:spLocks/>
          </p:cNvSpPr>
          <p:nvPr/>
        </p:nvSpPr>
        <p:spPr>
          <a:xfrm>
            <a:off x="225407" y="2431024"/>
            <a:ext cx="3556166" cy="500608"/>
          </a:xfrm>
          <a:prstGeom prst="rect">
            <a:avLst/>
          </a:prstGeom>
          <a:solidFill>
            <a:srgbClr val="B52775"/>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bg1"/>
                </a:solidFill>
                <a:latin typeface="Arial" panose="020B0604020202020204" pitchFamily="34" charset="0"/>
                <a:cs typeface="Arial" panose="020B0604020202020204" pitchFamily="34" charset="0"/>
              </a:rPr>
              <a:t>Barriers</a:t>
            </a:r>
            <a:r>
              <a:rPr lang="en-US" dirty="0">
                <a:latin typeface="Arial" panose="020B0604020202020204" pitchFamily="34" charset="0"/>
                <a:cs typeface="Arial" panose="020B0604020202020204" pitchFamily="34" charset="0"/>
              </a:rPr>
              <a:t> </a:t>
            </a:r>
          </a:p>
        </p:txBody>
      </p:sp>
      <p:sp>
        <p:nvSpPr>
          <p:cNvPr id="17" name="TextBox 16">
            <a:extLst>
              <a:ext uri="{FF2B5EF4-FFF2-40B4-BE49-F238E27FC236}">
                <a16:creationId xmlns:a16="http://schemas.microsoft.com/office/drawing/2014/main" id="{8577E94B-2792-4694-3181-3AE1BC49532B}"/>
              </a:ext>
            </a:extLst>
          </p:cNvPr>
          <p:cNvSpPr txBox="1"/>
          <p:nvPr/>
        </p:nvSpPr>
        <p:spPr>
          <a:xfrm>
            <a:off x="668587" y="2936787"/>
            <a:ext cx="10972029" cy="923330"/>
          </a:xfrm>
          <a:prstGeom prst="rect">
            <a:avLst/>
          </a:prstGeom>
          <a:noFill/>
        </p:spPr>
        <p:txBody>
          <a:bodyPr wrap="square">
            <a:spAutoFit/>
          </a:bodyPr>
          <a:lstStyle/>
          <a:p>
            <a:r>
              <a:rPr lang="en-US" sz="1800" dirty="0">
                <a:latin typeface="Arial" panose="020B0604020202020204" pitchFamily="34" charset="0"/>
                <a:cs typeface="Arial" panose="020B0604020202020204" pitchFamily="34" charset="0"/>
              </a:rPr>
              <a:t>A </a:t>
            </a:r>
            <a:r>
              <a:rPr lang="en-US" sz="1800" b="1" dirty="0">
                <a:latin typeface="Arial" panose="020B0604020202020204" pitchFamily="34" charset="0"/>
                <a:cs typeface="Arial" panose="020B0604020202020204" pitchFamily="34" charset="0"/>
              </a:rPr>
              <a:t>workplace barrier </a:t>
            </a:r>
            <a:r>
              <a:rPr lang="en-US" sz="1800" dirty="0">
                <a:latin typeface="Arial" panose="020B0604020202020204" pitchFamily="34" charset="0"/>
                <a:cs typeface="Arial" panose="020B0604020202020204" pitchFamily="34" charset="0"/>
              </a:rPr>
              <a:t>is anything physical, architectural, technological or attitudinal, anything that is based on information or communications or anything that is the result of a policy or a practice that hinders the full and equal participation in the workplace of persons with disabilities </a:t>
            </a:r>
          </a:p>
        </p:txBody>
      </p:sp>
      <p:sp>
        <p:nvSpPr>
          <p:cNvPr id="9" name="Title 1">
            <a:extLst>
              <a:ext uri="{FF2B5EF4-FFF2-40B4-BE49-F238E27FC236}">
                <a16:creationId xmlns:a16="http://schemas.microsoft.com/office/drawing/2014/main" id="{7F0B3CEB-7C30-53A4-8C10-D0FE63F4A976}"/>
              </a:ext>
            </a:extLst>
          </p:cNvPr>
          <p:cNvSpPr txBox="1">
            <a:spLocks/>
          </p:cNvSpPr>
          <p:nvPr/>
        </p:nvSpPr>
        <p:spPr>
          <a:xfrm>
            <a:off x="225407" y="3914620"/>
            <a:ext cx="3556166" cy="500608"/>
          </a:xfrm>
          <a:prstGeom prst="rect">
            <a:avLst/>
          </a:prstGeom>
          <a:solidFill>
            <a:schemeClr val="tx1"/>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solidFill>
                  <a:schemeClr val="bg1"/>
                </a:solidFill>
                <a:latin typeface="Arial" panose="020B0604020202020204" pitchFamily="34" charset="0"/>
                <a:cs typeface="Arial" panose="020B0604020202020204" pitchFamily="34" charset="0"/>
              </a:rPr>
              <a:t>Solutions  </a:t>
            </a:r>
          </a:p>
        </p:txBody>
      </p:sp>
      <p:sp>
        <p:nvSpPr>
          <p:cNvPr id="19" name="TextBox 18">
            <a:extLst>
              <a:ext uri="{FF2B5EF4-FFF2-40B4-BE49-F238E27FC236}">
                <a16:creationId xmlns:a16="http://schemas.microsoft.com/office/drawing/2014/main" id="{42DAF548-B796-60CF-B26F-2F6695E9E5DD}"/>
              </a:ext>
            </a:extLst>
          </p:cNvPr>
          <p:cNvSpPr txBox="1"/>
          <p:nvPr/>
        </p:nvSpPr>
        <p:spPr>
          <a:xfrm>
            <a:off x="668587" y="4469731"/>
            <a:ext cx="10900669" cy="2201628"/>
          </a:xfrm>
          <a:prstGeom prst="rect">
            <a:avLst/>
          </a:prstGeom>
          <a:noFill/>
        </p:spPr>
        <p:txBody>
          <a:bodyPr wrap="square">
            <a:spAutoFit/>
          </a:bodyPr>
          <a:lstStyle/>
          <a:p>
            <a:pPr algn="l">
              <a:lnSpc>
                <a:spcPct val="110000"/>
              </a:lnSpc>
              <a:spcBef>
                <a:spcPts val="0"/>
              </a:spcBef>
            </a:pPr>
            <a:r>
              <a:rPr lang="en-US" sz="1800" b="1" dirty="0">
                <a:latin typeface="Arial" panose="020B0604020202020204" pitchFamily="34" charset="0"/>
                <a:cs typeface="Arial" panose="020B0604020202020204" pitchFamily="34" charset="0"/>
              </a:rPr>
              <a:t>Solutions</a:t>
            </a:r>
            <a:r>
              <a:rPr lang="en-US" sz="1800" dirty="0">
                <a:latin typeface="Arial" panose="020B0604020202020204" pitchFamily="34" charset="0"/>
                <a:cs typeface="Arial" panose="020B0604020202020204" pitchFamily="34" charset="0"/>
              </a:rPr>
              <a:t> are devices, software, measures or services that address barriers faced by individuals with disabilities in work situations</a:t>
            </a:r>
          </a:p>
          <a:p>
            <a:pPr marL="285750" indent="-285750" algn="l">
              <a:lnSpc>
                <a:spcPct val="110000"/>
              </a:lnSpc>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Equip employees to succeed at their job</a:t>
            </a:r>
          </a:p>
          <a:p>
            <a:pPr marL="285750" indent="-285750" algn="l">
              <a:lnSpc>
                <a:spcPct val="110000"/>
              </a:lnSpc>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Take into account the unique needs and skills of the individual and organizational requirements</a:t>
            </a:r>
          </a:p>
          <a:p>
            <a:pPr marL="285750" indent="-285750" algn="l">
              <a:lnSpc>
                <a:spcPct val="110000"/>
              </a:lnSpc>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Are often mainstream tools or measures</a:t>
            </a:r>
          </a:p>
          <a:p>
            <a:pPr marL="285750" indent="-285750" algn="l">
              <a:lnSpc>
                <a:spcPct val="110000"/>
              </a:lnSpc>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Adapt or replace tools provided to employees, in order to “level the playing field”</a:t>
            </a:r>
          </a:p>
          <a:p>
            <a:pPr marL="285750" indent="-285750" algn="l">
              <a:lnSpc>
                <a:spcPct val="110000"/>
              </a:lnSpc>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May include training</a:t>
            </a:r>
          </a:p>
        </p:txBody>
      </p:sp>
      <p:sp>
        <p:nvSpPr>
          <p:cNvPr id="3" name="Slide Number Placeholder 2">
            <a:extLst>
              <a:ext uri="{FF2B5EF4-FFF2-40B4-BE49-F238E27FC236}">
                <a16:creationId xmlns:a16="http://schemas.microsoft.com/office/drawing/2014/main" id="{8AC6B4D1-1FAE-1425-A815-12A76567F97D}"/>
              </a:ext>
            </a:extLst>
          </p:cNvPr>
          <p:cNvSpPr>
            <a:spLocks noGrp="1"/>
          </p:cNvSpPr>
          <p:nvPr>
            <p:ph type="sldNum" sz="quarter" idx="12"/>
          </p:nvPr>
        </p:nvSpPr>
        <p:spPr>
          <a:xfrm>
            <a:off x="-60595" y="6466579"/>
            <a:ext cx="683339" cy="365125"/>
          </a:xfrm>
        </p:spPr>
        <p:txBody>
          <a:bodyPr/>
          <a:lstStyle/>
          <a:p>
            <a:fld id="{32D4B517-E49B-41B6-9DBC-23634E0F1CDC}" type="slidenum">
              <a:rPr lang="en-CA" smtClean="0"/>
              <a:pPr/>
              <a:t>11</a:t>
            </a:fld>
            <a:endParaRPr lang="en-CA" dirty="0"/>
          </a:p>
        </p:txBody>
      </p:sp>
    </p:spTree>
    <p:extLst>
      <p:ext uri="{BB962C8B-B14F-4D97-AF65-F5344CB8AC3E}">
        <p14:creationId xmlns:p14="http://schemas.microsoft.com/office/powerpoint/2010/main" val="475050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359737A6-FD2E-4B55-996C-E4E91E6D0565}"/>
              </a:ext>
            </a:extLst>
          </p:cNvPr>
          <p:cNvSpPr>
            <a:spLocks noGrp="1"/>
          </p:cNvSpPr>
          <p:nvPr>
            <p:ph type="title"/>
          </p:nvPr>
        </p:nvSpPr>
        <p:spPr>
          <a:xfrm>
            <a:off x="1286933" y="609600"/>
            <a:ext cx="10197494" cy="1099457"/>
          </a:xfrm>
        </p:spPr>
        <p:txBody>
          <a:bodyPr>
            <a:normAutofit/>
          </a:bodyPr>
          <a:lstStyle/>
          <a:p>
            <a:pPr>
              <a:lnSpc>
                <a:spcPct val="90000"/>
              </a:lnSpc>
            </a:pPr>
            <a:r>
              <a:rPr lang="en-US" b="1" dirty="0">
                <a:latin typeface="Arial" panose="020B0604020202020204" pitchFamily="34" charset="0"/>
                <a:cs typeface="Arial" panose="020B0604020202020204" pitchFamily="34" charset="0"/>
              </a:rPr>
              <a:t>The GC Workplace Accessibility Passport: An Accessible Word Document </a:t>
            </a:r>
            <a:endParaRPr lang="en-CA" b="1" dirty="0">
              <a:latin typeface="Arial" panose="020B0604020202020204" pitchFamily="34" charset="0"/>
              <a:cs typeface="Arial" panose="020B0604020202020204" pitchFamily="34" charset="0"/>
            </a:endParaRP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p:cNvSpPr>
            <a:spLocks/>
          </p:cNvSpPr>
          <p:nvPr/>
        </p:nvSpPr>
        <p:spPr>
          <a:xfrm>
            <a:off x="1268161" y="1947880"/>
            <a:ext cx="4881668" cy="4093482"/>
          </a:xfrm>
          <a:prstGeom prst="rect">
            <a:avLst/>
          </a:prstGeom>
        </p:spPr>
        <p:txBody>
          <a:bodyPr>
            <a:noAutofit/>
          </a:bodyPr>
          <a:lstStyle/>
          <a:p>
            <a:pPr defTabSz="320040">
              <a:spcBef>
                <a:spcPts val="1000"/>
              </a:spcBef>
            </a:pPr>
            <a:r>
              <a:rPr lang="en-CA" sz="1600" b="1" kern="1200" dirty="0">
                <a:solidFill>
                  <a:schemeClr val="tx1"/>
                </a:solidFill>
                <a:latin typeface="Arial" panose="020B0604020202020204" pitchFamily="34" charset="0"/>
                <a:cs typeface="Arial" panose="020B0604020202020204" pitchFamily="34" charset="0"/>
              </a:rPr>
              <a:t>Section 1 – General Employee Information</a:t>
            </a:r>
          </a:p>
          <a:p>
            <a:pPr defTabSz="320040">
              <a:spcBef>
                <a:spcPts val="1000"/>
              </a:spcBef>
            </a:pPr>
            <a:r>
              <a:rPr lang="en-CA" sz="1600" kern="1200" dirty="0">
                <a:solidFill>
                  <a:schemeClr val="tx1"/>
                </a:solidFill>
                <a:latin typeface="Arial" panose="020B0604020202020204" pitchFamily="34" charset="0"/>
                <a:cs typeface="Arial" panose="020B0604020202020204" pitchFamily="34" charset="0"/>
              </a:rPr>
              <a:t>Name, group and level, current department or agency, manager’s name</a:t>
            </a:r>
          </a:p>
          <a:p>
            <a:pPr defTabSz="320040">
              <a:spcBef>
                <a:spcPts val="1000"/>
              </a:spcBef>
            </a:pPr>
            <a:r>
              <a:rPr lang="en-CA" sz="1600" b="1" kern="1200" dirty="0">
                <a:solidFill>
                  <a:schemeClr val="tx1"/>
                </a:solidFill>
                <a:latin typeface="Arial" panose="020B0604020202020204" pitchFamily="34" charset="0"/>
                <a:cs typeface="Arial" panose="020B0604020202020204" pitchFamily="34" charset="0"/>
              </a:rPr>
              <a:t>Section 2 – Situations, Barriers &amp; Solutions</a:t>
            </a:r>
          </a:p>
          <a:p>
            <a:pPr defTabSz="320040">
              <a:spcBef>
                <a:spcPts val="1000"/>
              </a:spcBef>
            </a:pPr>
            <a:r>
              <a:rPr lang="en-CA" sz="1600" kern="1200" dirty="0">
                <a:solidFill>
                  <a:schemeClr val="tx1"/>
                </a:solidFill>
                <a:latin typeface="Arial" panose="020B0604020202020204" pitchFamily="34" charset="0"/>
                <a:cs typeface="Arial" panose="020B0604020202020204" pitchFamily="34" charset="0"/>
              </a:rPr>
              <a:t>Identify the work situation</a:t>
            </a:r>
          </a:p>
          <a:p>
            <a:pPr defTabSz="320040">
              <a:spcBef>
                <a:spcPts val="1000"/>
              </a:spcBef>
            </a:pPr>
            <a:r>
              <a:rPr lang="en-CA" sz="1600" kern="1200" dirty="0">
                <a:solidFill>
                  <a:schemeClr val="tx1"/>
                </a:solidFill>
                <a:latin typeface="Arial" panose="020B0604020202020204" pitchFamily="34" charset="0"/>
                <a:cs typeface="Arial" panose="020B0604020202020204" pitchFamily="34" charset="0"/>
              </a:rPr>
              <a:t>Identify the workplace barriers</a:t>
            </a:r>
          </a:p>
          <a:p>
            <a:pPr defTabSz="320040">
              <a:spcBef>
                <a:spcPts val="1000"/>
              </a:spcBef>
            </a:pPr>
            <a:r>
              <a:rPr lang="en-CA" sz="1600" kern="1200" dirty="0">
                <a:solidFill>
                  <a:schemeClr val="tx1"/>
                </a:solidFill>
                <a:latin typeface="Arial" panose="020B0604020202020204" pitchFamily="34" charset="0"/>
                <a:cs typeface="Arial" panose="020B0604020202020204" pitchFamily="34" charset="0"/>
              </a:rPr>
              <a:t>Identify proposed solutions such as tools</a:t>
            </a:r>
          </a:p>
          <a:p>
            <a:pPr defTabSz="320040">
              <a:spcBef>
                <a:spcPts val="1000"/>
              </a:spcBef>
            </a:pPr>
            <a:r>
              <a:rPr lang="en-CA" sz="1600" kern="1200" dirty="0">
                <a:solidFill>
                  <a:schemeClr val="tx1"/>
                </a:solidFill>
                <a:latin typeface="Arial" panose="020B0604020202020204" pitchFamily="34" charset="0"/>
                <a:cs typeface="Arial" panose="020B0604020202020204" pitchFamily="34" charset="0"/>
              </a:rPr>
              <a:t>Identify any previously obtained  solutions</a:t>
            </a:r>
          </a:p>
          <a:p>
            <a:pPr defTabSz="320040">
              <a:spcBef>
                <a:spcPts val="1000"/>
              </a:spcBef>
            </a:pPr>
            <a:r>
              <a:rPr lang="en-CA" sz="1600" b="1" kern="1200" dirty="0">
                <a:solidFill>
                  <a:schemeClr val="tx1"/>
                </a:solidFill>
                <a:latin typeface="Arial" panose="020B0604020202020204" pitchFamily="34" charset="0"/>
                <a:cs typeface="Arial" panose="020B0604020202020204" pitchFamily="34" charset="0"/>
              </a:rPr>
              <a:t>Section 3 – Additional Information</a:t>
            </a:r>
          </a:p>
          <a:p>
            <a:pPr defTabSz="320040">
              <a:spcBef>
                <a:spcPts val="1000"/>
              </a:spcBef>
            </a:pPr>
            <a:r>
              <a:rPr lang="en-CA" sz="1600" kern="1200" dirty="0">
                <a:solidFill>
                  <a:schemeClr val="tx1"/>
                </a:solidFill>
                <a:latin typeface="Arial" panose="020B0604020202020204" pitchFamily="34" charset="0"/>
                <a:cs typeface="Arial" panose="020B0604020202020204" pitchFamily="34" charset="0"/>
              </a:rPr>
              <a:t>A space to provide any additional information or documentation</a:t>
            </a:r>
          </a:p>
          <a:p>
            <a:pPr defTabSz="320040">
              <a:spcBef>
                <a:spcPts val="1000"/>
              </a:spcBef>
            </a:pPr>
            <a:r>
              <a:rPr lang="en-CA" sz="1600" b="1" kern="1200" dirty="0">
                <a:solidFill>
                  <a:schemeClr val="tx1"/>
                </a:solidFill>
                <a:latin typeface="Arial" panose="020B0604020202020204" pitchFamily="34" charset="0"/>
                <a:cs typeface="Arial" panose="020B0604020202020204" pitchFamily="34" charset="0"/>
              </a:rPr>
              <a:t>Section 4 – Agreement and Signatures</a:t>
            </a:r>
          </a:p>
          <a:p>
            <a:pPr defTabSz="320040">
              <a:spcBef>
                <a:spcPts val="1000"/>
              </a:spcBef>
            </a:pPr>
            <a:r>
              <a:rPr lang="en-CA" sz="1600" b="1" kern="1200" dirty="0">
                <a:solidFill>
                  <a:schemeClr val="tx1"/>
                </a:solidFill>
                <a:latin typeface="Arial" panose="020B0604020202020204" pitchFamily="34" charset="0"/>
                <a:cs typeface="Arial" panose="020B0604020202020204" pitchFamily="34" charset="0"/>
              </a:rPr>
              <a:t>Section 5 – Review and amendments</a:t>
            </a:r>
            <a:endParaRPr lang="en-CA" sz="1600" b="1" dirty="0">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59279034-63BB-4C71-B3C5-A125D5B87E18}"/>
              </a:ext>
            </a:extLst>
          </p:cNvPr>
          <p:cNvSpPr txBox="1">
            <a:spLocks/>
          </p:cNvSpPr>
          <p:nvPr/>
        </p:nvSpPr>
        <p:spPr>
          <a:xfrm>
            <a:off x="6821151" y="1563587"/>
            <a:ext cx="3816424" cy="4592582"/>
          </a:xfrm>
          <a:prstGeom prst="rect">
            <a:avLst/>
          </a:prstGeom>
        </p:spPr>
        <p:txBody>
          <a:bodyPr vert="horz" lIns="91440" tIns="45720" rIns="91440" bIns="45720" rtlCol="0" anchor="ct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defTabSz="320040">
              <a:lnSpc>
                <a:spcPct val="90000"/>
              </a:lnSpc>
              <a:spcBef>
                <a:spcPts val="420"/>
              </a:spcBef>
              <a:buNone/>
            </a:pPr>
            <a:r>
              <a:rPr lang="en-US" sz="1600" b="1" kern="1200" dirty="0">
                <a:solidFill>
                  <a:schemeClr val="tx1"/>
                </a:solidFill>
                <a:latin typeface="Arial" panose="020B0604020202020204" pitchFamily="34" charset="0"/>
                <a:cs typeface="Arial" panose="020B0604020202020204" pitchFamily="34" charset="0"/>
              </a:rPr>
              <a:t>Create your Passport </a:t>
            </a:r>
            <a:r>
              <a:rPr lang="en-US" sz="1600" kern="1200" dirty="0">
                <a:solidFill>
                  <a:schemeClr val="tx1"/>
                </a:solidFill>
                <a:latin typeface="Arial" panose="020B0604020202020204" pitchFamily="34" charset="0"/>
                <a:cs typeface="Arial" panose="020B0604020202020204" pitchFamily="34" charset="0"/>
              </a:rPr>
              <a:t>now by downloading the accessible Microsoft Word version - </a:t>
            </a:r>
            <a:r>
              <a:rPr lang="en-US" sz="1600" kern="1200" dirty="0">
                <a:solidFill>
                  <a:schemeClr val="tx1"/>
                </a:solidFill>
                <a:latin typeface="Arial" panose="020B0604020202020204" pitchFamily="34" charset="0"/>
                <a:cs typeface="Arial" panose="020B0604020202020204" pitchFamily="34" charset="0"/>
                <a:hlinkClick r:id="rId3"/>
              </a:rPr>
              <a:t>Download the Passport </a:t>
            </a:r>
            <a:endParaRPr lang="en-US" sz="1600" b="1" kern="1200" dirty="0">
              <a:solidFill>
                <a:schemeClr val="tx1"/>
              </a:solidFill>
              <a:latin typeface="Arial" panose="020B0604020202020204" pitchFamily="34" charset="0"/>
              <a:cs typeface="Arial" panose="020B0604020202020204" pitchFamily="34" charset="0"/>
            </a:endParaRPr>
          </a:p>
          <a:p>
            <a:pPr marL="0" indent="0" defTabSz="320040">
              <a:lnSpc>
                <a:spcPct val="90000"/>
              </a:lnSpc>
              <a:spcBef>
                <a:spcPts val="420"/>
              </a:spcBef>
              <a:buNone/>
            </a:pPr>
            <a:endParaRPr lang="en-US" sz="1600" b="1" kern="1200" dirty="0">
              <a:solidFill>
                <a:schemeClr val="tx1"/>
              </a:solidFill>
              <a:latin typeface="Arial" panose="020B0604020202020204" pitchFamily="34" charset="0"/>
              <a:cs typeface="Arial" panose="020B0604020202020204" pitchFamily="34" charset="0"/>
            </a:endParaRPr>
          </a:p>
          <a:p>
            <a:pPr marL="0" indent="0" defTabSz="320040">
              <a:lnSpc>
                <a:spcPct val="90000"/>
              </a:lnSpc>
              <a:spcBef>
                <a:spcPts val="420"/>
              </a:spcBef>
              <a:buNone/>
            </a:pPr>
            <a:r>
              <a:rPr lang="en-US" sz="1600" b="1" kern="1200" dirty="0">
                <a:solidFill>
                  <a:schemeClr val="tx1"/>
                </a:solidFill>
                <a:latin typeface="Arial" panose="020B0604020202020204" pitchFamily="34" charset="0"/>
                <a:cs typeface="Arial" panose="020B0604020202020204" pitchFamily="34" charset="0"/>
              </a:rPr>
              <a:t>Resources available on the </a:t>
            </a:r>
            <a:r>
              <a:rPr lang="en-US" sz="1600" b="1" kern="1200" dirty="0">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GC Workplace Accessibility Passport Page (</a:t>
            </a:r>
            <a:r>
              <a:rPr lang="en-US" sz="1600" b="1" kern="1200" dirty="0" err="1">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GCPedia</a:t>
            </a:r>
            <a:r>
              <a:rPr lang="en-US" sz="1600" b="1" kern="1200" dirty="0">
                <a:solidFill>
                  <a:srgbClr val="9E246B"/>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a:t>
            </a:r>
            <a:r>
              <a:rPr lang="en-US" sz="1600" b="1" kern="1200" dirty="0">
                <a:solidFill>
                  <a:schemeClr val="tx1">
                    <a:lumMod val="75000"/>
                    <a:lumOff val="25000"/>
                  </a:schemeClr>
                </a:solidFill>
                <a:latin typeface="Arial" panose="020B0604020202020204" pitchFamily="34" charset="0"/>
                <a:cs typeface="Arial" panose="020B0604020202020204" pitchFamily="34" charset="0"/>
              </a:rPr>
              <a:t>:</a:t>
            </a:r>
            <a:endParaRPr lang="en-US" sz="1600" kern="1200" dirty="0">
              <a:solidFill>
                <a:schemeClr val="tx1">
                  <a:lumMod val="75000"/>
                  <a:lumOff val="25000"/>
                </a:schemeClr>
              </a:solidFill>
              <a:latin typeface="Arial" panose="020B0604020202020204" pitchFamily="34" charset="0"/>
              <a:cs typeface="Arial" panose="020B0604020202020204" pitchFamily="34" charset="0"/>
            </a:endParaRPr>
          </a:p>
          <a:p>
            <a:pPr marL="342000" lvl="1" indent="-342000" defTabSz="320040">
              <a:spcBef>
                <a:spcPts val="0"/>
              </a:spcBef>
              <a:buSzPct val="100000"/>
              <a:buFont typeface="Wingdings" panose="05000000000000000000" pitchFamily="2" charset="2"/>
              <a:buChar char="§"/>
            </a:pPr>
            <a:r>
              <a:rPr lang="en-US" kern="1200" dirty="0">
                <a:solidFill>
                  <a:schemeClr val="tx1"/>
                </a:solidFill>
                <a:latin typeface="Arial" panose="020B0604020202020204" pitchFamily="34" charset="0"/>
                <a:cs typeface="Arial" panose="020B0604020202020204" pitchFamily="34" charset="0"/>
              </a:rPr>
              <a:t>Guidance for employees and managers</a:t>
            </a:r>
          </a:p>
          <a:p>
            <a:pPr marL="342000" lvl="1" indent="-342000" defTabSz="320040">
              <a:spcBef>
                <a:spcPts val="0"/>
              </a:spcBef>
              <a:buSzPct val="100000"/>
              <a:buFont typeface="Wingdings" panose="05000000000000000000" pitchFamily="2" charset="2"/>
              <a:buChar char="§"/>
            </a:pPr>
            <a:r>
              <a:rPr lang="en-US" kern="1200" dirty="0">
                <a:solidFill>
                  <a:schemeClr val="tx1"/>
                </a:solidFill>
                <a:latin typeface="Arial" panose="020B0604020202020204" pitchFamily="34" charset="0"/>
                <a:cs typeface="Arial" panose="020B0604020202020204" pitchFamily="34" charset="0"/>
              </a:rPr>
              <a:t>Basic and detailed instructions </a:t>
            </a:r>
          </a:p>
          <a:p>
            <a:pPr marL="342000" lvl="1" indent="-342000" defTabSz="320040">
              <a:spcBef>
                <a:spcPts val="0"/>
              </a:spcBef>
              <a:buSzPct val="100000"/>
              <a:buFont typeface="Wingdings" panose="05000000000000000000" pitchFamily="2" charset="2"/>
              <a:buChar char="§"/>
            </a:pPr>
            <a:r>
              <a:rPr lang="en-US" kern="1200" dirty="0">
                <a:solidFill>
                  <a:schemeClr val="tx1"/>
                </a:solidFill>
                <a:latin typeface="Arial" panose="020B0604020202020204" pitchFamily="34" charset="0"/>
                <a:cs typeface="Arial" panose="020B0604020202020204" pitchFamily="34" charset="0"/>
              </a:rPr>
              <a:t>Sample email messages</a:t>
            </a:r>
          </a:p>
          <a:p>
            <a:pPr marL="342000" lvl="1" indent="-342000" defTabSz="320040">
              <a:spcBef>
                <a:spcPts val="0"/>
              </a:spcBef>
              <a:buSzPct val="100000"/>
              <a:buFont typeface="Wingdings" panose="05000000000000000000" pitchFamily="2" charset="2"/>
              <a:buChar char="§"/>
            </a:pPr>
            <a:r>
              <a:rPr lang="en-US" kern="1200" dirty="0">
                <a:solidFill>
                  <a:schemeClr val="tx1"/>
                </a:solidFill>
                <a:latin typeface="Arial" panose="020B0604020202020204" pitchFamily="34" charset="0"/>
                <a:cs typeface="Arial" panose="020B0604020202020204" pitchFamily="34" charset="0"/>
              </a:rPr>
              <a:t>FAQs</a:t>
            </a:r>
          </a:p>
          <a:p>
            <a:pPr marL="342000" lvl="1" indent="-342000" defTabSz="320040">
              <a:spcBef>
                <a:spcPts val="0"/>
              </a:spcBef>
              <a:buSzPct val="100000"/>
              <a:buFont typeface="Wingdings" panose="05000000000000000000" pitchFamily="2" charset="2"/>
              <a:buChar char="§"/>
            </a:pPr>
            <a:r>
              <a:rPr lang="en-US" kern="1200" dirty="0">
                <a:solidFill>
                  <a:schemeClr val="tx1"/>
                </a:solidFill>
                <a:latin typeface="Arial" panose="020B0604020202020204" pitchFamily="34" charset="0"/>
                <a:cs typeface="Arial" panose="020B0604020202020204" pitchFamily="34" charset="0"/>
              </a:rPr>
              <a:t>Monthly newsletter</a:t>
            </a:r>
          </a:p>
        </p:txBody>
      </p:sp>
      <p:sp>
        <p:nvSpPr>
          <p:cNvPr id="2" name="Slide Number Placeholder 1">
            <a:extLst>
              <a:ext uri="{FF2B5EF4-FFF2-40B4-BE49-F238E27FC236}">
                <a16:creationId xmlns:a16="http://schemas.microsoft.com/office/drawing/2014/main" id="{C8C4E80F-86F9-1E37-F436-1DE36F617011}"/>
              </a:ext>
            </a:extLst>
          </p:cNvPr>
          <p:cNvSpPr>
            <a:spLocks noGrp="1"/>
          </p:cNvSpPr>
          <p:nvPr>
            <p:ph type="sldNum" sz="quarter" idx="12"/>
          </p:nvPr>
        </p:nvSpPr>
        <p:spPr>
          <a:xfrm>
            <a:off x="63828" y="6309320"/>
            <a:ext cx="683339" cy="365125"/>
          </a:xfrm>
        </p:spPr>
        <p:txBody>
          <a:bodyPr/>
          <a:lstStyle/>
          <a:p>
            <a:fld id="{32D4B517-E49B-41B6-9DBC-23634E0F1CDC}" type="slidenum">
              <a:rPr lang="en-CA" smtClean="0"/>
              <a:pPr/>
              <a:t>12</a:t>
            </a:fld>
            <a:endParaRPr lang="en-CA" dirty="0"/>
          </a:p>
        </p:txBody>
      </p:sp>
    </p:spTree>
    <p:extLst>
      <p:ext uri="{BB962C8B-B14F-4D97-AF65-F5344CB8AC3E}">
        <p14:creationId xmlns:p14="http://schemas.microsoft.com/office/powerpoint/2010/main" val="2567993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33501" y="609600"/>
            <a:ext cx="10409765" cy="1320800"/>
          </a:xfrm>
        </p:spPr>
        <p:txBody>
          <a:bodyPr>
            <a:normAutofit/>
          </a:bodyPr>
          <a:lstStyle/>
          <a:p>
            <a:r>
              <a:rPr lang="en-CA" b="1" dirty="0">
                <a:latin typeface="Arial" panose="020B0604020202020204" pitchFamily="34" charset="0"/>
                <a:cs typeface="Arial" panose="020B0604020202020204" pitchFamily="34" charset="0"/>
              </a:rPr>
              <a:t>Signing and Updating the Passport Agreement </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p:cNvSpPr>
            <a:spLocks noGrp="1"/>
          </p:cNvSpPr>
          <p:nvPr>
            <p:ph idx="1"/>
          </p:nvPr>
        </p:nvSpPr>
        <p:spPr>
          <a:xfrm>
            <a:off x="1378616" y="1776031"/>
            <a:ext cx="10045975" cy="4472369"/>
          </a:xfrm>
        </p:spPr>
        <p:txBody>
          <a:bodyPr vert="horz" lIns="91440" tIns="45720" rIns="91440" bIns="45720" rtlCol="0">
            <a:normAutofit fontScale="85000" lnSpcReduction="10000"/>
          </a:bodyPr>
          <a:lstStyle/>
          <a:p>
            <a:pPr marL="0" indent="0">
              <a:lnSpc>
                <a:spcPct val="110000"/>
              </a:lnSpc>
              <a:buNone/>
            </a:pPr>
            <a:r>
              <a:rPr lang="en-US" sz="2600" b="1" dirty="0">
                <a:latin typeface="Arial" panose="020B0604020202020204" pitchFamily="34" charset="0"/>
                <a:cs typeface="Arial" panose="020B0604020202020204" pitchFamily="34" charset="0"/>
              </a:rPr>
              <a:t>The Passport is an agreement between an employee and their manager</a:t>
            </a:r>
          </a:p>
          <a:p>
            <a:pPr marL="0" indent="0">
              <a:lnSpc>
                <a:spcPct val="110000"/>
              </a:lnSpc>
              <a:buNone/>
            </a:pPr>
            <a:r>
              <a:rPr lang="en-US" sz="2600" b="1" dirty="0">
                <a:latin typeface="Arial" panose="020B0604020202020204" pitchFamily="34" charset="0"/>
                <a:cs typeface="Arial" panose="020B0604020202020204" pitchFamily="34" charset="0"/>
              </a:rPr>
              <a:t>Manager agrees </a:t>
            </a:r>
            <a:r>
              <a:rPr lang="en-US" sz="2600" dirty="0">
                <a:latin typeface="Arial" panose="020B0604020202020204" pitchFamily="34" charset="0"/>
                <a:cs typeface="Arial" panose="020B0604020202020204" pitchFamily="34" charset="0"/>
              </a:rPr>
              <a:t>to secure identified solutions and regularly check in on their effectiveness </a:t>
            </a:r>
          </a:p>
          <a:p>
            <a:pPr marL="0" indent="0">
              <a:lnSpc>
                <a:spcPct val="110000"/>
              </a:lnSpc>
              <a:buNone/>
            </a:pPr>
            <a:r>
              <a:rPr lang="en-US" sz="2600" b="1" dirty="0">
                <a:latin typeface="Arial" panose="020B0604020202020204" pitchFamily="34" charset="0"/>
                <a:cs typeface="Arial" panose="020B0604020202020204" pitchFamily="34" charset="0"/>
              </a:rPr>
              <a:t>Employee commits </a:t>
            </a:r>
            <a:r>
              <a:rPr lang="en-US" sz="2600" dirty="0">
                <a:latin typeface="Arial" panose="020B0604020202020204" pitchFamily="34" charset="0"/>
                <a:cs typeface="Arial" panose="020B0604020202020204" pitchFamily="34" charset="0"/>
              </a:rPr>
              <a:t>to</a:t>
            </a:r>
            <a:r>
              <a:rPr lang="en-US" sz="2600" b="1"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use identified solutions to fulfill their job responsibilities and promptly inform manager of any new or evolving requirements</a:t>
            </a:r>
          </a:p>
          <a:p>
            <a:pPr marL="0" indent="0">
              <a:lnSpc>
                <a:spcPct val="110000"/>
              </a:lnSpc>
              <a:buNone/>
            </a:pPr>
            <a:r>
              <a:rPr lang="en-US" sz="2600" b="1" dirty="0">
                <a:latin typeface="Arial" panose="020B0604020202020204" pitchFamily="34" charset="0"/>
                <a:cs typeface="Arial" panose="020B0604020202020204" pitchFamily="34" charset="0"/>
              </a:rPr>
              <a:t>The Passport </a:t>
            </a:r>
            <a:r>
              <a:rPr lang="en-US" sz="2600" dirty="0">
                <a:latin typeface="Arial" panose="020B0604020202020204" pitchFamily="34" charset="0"/>
                <a:cs typeface="Arial" panose="020B0604020202020204" pitchFamily="34" charset="0"/>
              </a:rPr>
              <a:t>does not require approvals </a:t>
            </a:r>
          </a:p>
          <a:p>
            <a:pPr marL="0" indent="0">
              <a:lnSpc>
                <a:spcPct val="110000"/>
              </a:lnSpc>
              <a:buNone/>
            </a:pPr>
            <a:r>
              <a:rPr lang="en-US" sz="2600" b="1" dirty="0">
                <a:latin typeface="Arial" panose="020B0604020202020204" pitchFamily="34" charset="0"/>
                <a:cs typeface="Arial" panose="020B0604020202020204" pitchFamily="34" charset="0"/>
              </a:rPr>
              <a:t>It is updated </a:t>
            </a:r>
            <a:r>
              <a:rPr lang="en-US" sz="2600" dirty="0">
                <a:latin typeface="Arial" panose="020B0604020202020204" pitchFamily="34" charset="0"/>
                <a:cs typeface="Arial" panose="020B0604020202020204" pitchFamily="34" charset="0"/>
              </a:rPr>
              <a:t>on a regular basis or when circumstances change </a:t>
            </a:r>
          </a:p>
          <a:p>
            <a:pPr marL="0" indent="0">
              <a:lnSpc>
                <a:spcPct val="110000"/>
              </a:lnSpc>
              <a:buNone/>
            </a:pPr>
            <a:r>
              <a:rPr lang="en-US" sz="2600" b="1" dirty="0">
                <a:latin typeface="Arial" panose="020B0604020202020204" pitchFamily="34" charset="0"/>
                <a:cs typeface="Arial" panose="020B0604020202020204" pitchFamily="34" charset="0"/>
              </a:rPr>
              <a:t>It is the basis for conversations with a new manager</a:t>
            </a:r>
            <a:r>
              <a:rPr lang="en-US" sz="2600" dirty="0">
                <a:latin typeface="Arial" panose="020B0604020202020204" pitchFamily="34" charset="0"/>
                <a:cs typeface="Arial" panose="020B0604020202020204" pitchFamily="34" charset="0"/>
              </a:rPr>
              <a:t>, to avoid renegotiating workplace accommodation that still meets employee needs</a:t>
            </a:r>
          </a:p>
          <a:p>
            <a:pPr marL="0" indent="0">
              <a:lnSpc>
                <a:spcPct val="110000"/>
              </a:lnSpc>
              <a:buNone/>
            </a:pPr>
            <a:r>
              <a:rPr lang="en-US" sz="2600" b="1" dirty="0">
                <a:latin typeface="Arial" panose="020B0604020202020204" pitchFamily="34" charset="0"/>
                <a:cs typeface="Arial" panose="020B0604020202020204" pitchFamily="34" charset="0"/>
              </a:rPr>
              <a:t>It facilitates </a:t>
            </a:r>
            <a:r>
              <a:rPr lang="en-US" sz="2600" dirty="0">
                <a:latin typeface="Arial" panose="020B0604020202020204" pitchFamily="34" charset="0"/>
                <a:cs typeface="Arial" panose="020B0604020202020204" pitchFamily="34" charset="0"/>
              </a:rPr>
              <a:t>the transfer of adaptive devices between organizations</a:t>
            </a:r>
          </a:p>
          <a:p>
            <a:pPr marL="0" indent="0">
              <a:buNone/>
            </a:pPr>
            <a:endParaRPr lang="en-US" b="1" dirty="0">
              <a:latin typeface="Arial" panose="020B0604020202020204" pitchFamily="34" charset="0"/>
              <a:cs typeface="Arial" panose="020B0604020202020204" pitchFamily="34" charset="0"/>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 name="Slide Number Placeholder 3">
            <a:extLst>
              <a:ext uri="{FF2B5EF4-FFF2-40B4-BE49-F238E27FC236}">
                <a16:creationId xmlns:a16="http://schemas.microsoft.com/office/drawing/2014/main" id="{43151CC9-536B-3FE4-3814-DCFF0082D278}"/>
              </a:ext>
            </a:extLst>
          </p:cNvPr>
          <p:cNvSpPr>
            <a:spLocks noGrp="1"/>
          </p:cNvSpPr>
          <p:nvPr>
            <p:ph type="sldNum" sz="quarter" idx="12"/>
          </p:nvPr>
        </p:nvSpPr>
        <p:spPr/>
        <p:txBody>
          <a:bodyPr/>
          <a:lstStyle/>
          <a:p>
            <a:fld id="{32D4B517-E49B-41B6-9DBC-23634E0F1CDC}" type="slidenum">
              <a:rPr lang="en-CA" smtClean="0"/>
              <a:pPr/>
              <a:t>13</a:t>
            </a:fld>
            <a:endParaRPr lang="en-CA" dirty="0"/>
          </a:p>
        </p:txBody>
      </p:sp>
    </p:spTree>
    <p:extLst>
      <p:ext uri="{BB962C8B-B14F-4D97-AF65-F5344CB8AC3E}">
        <p14:creationId xmlns:p14="http://schemas.microsoft.com/office/powerpoint/2010/main" val="214825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02718E-EE8E-4A0E-B3B1-F2BB18F8AAE3}"/>
              </a:ext>
            </a:extLst>
          </p:cNvPr>
          <p:cNvSpPr>
            <a:spLocks noGrp="1"/>
          </p:cNvSpPr>
          <p:nvPr>
            <p:ph type="title"/>
          </p:nvPr>
        </p:nvSpPr>
        <p:spPr>
          <a:xfrm>
            <a:off x="1333502" y="609600"/>
            <a:ext cx="8596668" cy="1320800"/>
          </a:xfrm>
        </p:spPr>
        <p:txBody>
          <a:bodyPr>
            <a:normAutofit/>
          </a:bodyPr>
          <a:lstStyle/>
          <a:p>
            <a:r>
              <a:rPr lang="en-US" b="1" dirty="0">
                <a:latin typeface="Arial" panose="020B0604020202020204" pitchFamily="34" charset="0"/>
                <a:cs typeface="Arial" panose="020B0604020202020204" pitchFamily="34" charset="0"/>
              </a:rPr>
              <a:t>About Supporting Documentation </a:t>
            </a:r>
            <a:endParaRPr lang="en-CA" b="1" dirty="0">
              <a:latin typeface="Arial" panose="020B0604020202020204" pitchFamily="34" charset="0"/>
              <a:cs typeface="Arial" panose="020B0604020202020204" pitchFamily="34" charset="0"/>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a:extLst>
              <a:ext uri="{FF2B5EF4-FFF2-40B4-BE49-F238E27FC236}">
                <a16:creationId xmlns:a16="http://schemas.microsoft.com/office/drawing/2014/main" id="{FCF38DFD-3B4A-4D6A-A1DE-DCF9F1892C75}"/>
              </a:ext>
            </a:extLst>
          </p:cNvPr>
          <p:cNvSpPr>
            <a:spLocks noGrp="1"/>
          </p:cNvSpPr>
          <p:nvPr>
            <p:ph idx="1"/>
          </p:nvPr>
        </p:nvSpPr>
        <p:spPr>
          <a:xfrm>
            <a:off x="1319844" y="1784239"/>
            <a:ext cx="9924727" cy="4201045"/>
          </a:xfrm>
        </p:spPr>
        <p:txBody>
          <a:bodyPr>
            <a:noAutofit/>
          </a:bodyPr>
          <a:lstStyle/>
          <a:p>
            <a:pPr>
              <a:buFont typeface="Wingdings" panose="05000000000000000000" pitchFamily="2" charset="2"/>
              <a:buChar char="§"/>
            </a:pPr>
            <a:r>
              <a:rPr lang="en-US" sz="2500" dirty="0">
                <a:latin typeface="Arial" panose="020B0604020202020204" pitchFamily="34" charset="0"/>
                <a:cs typeface="Arial" panose="020B0604020202020204" pitchFamily="34" charset="0"/>
              </a:rPr>
              <a:t>No medical information, such as diagnosis, description of a condition, medication or treatments,  is collected or reflected in the Passport </a:t>
            </a:r>
          </a:p>
          <a:p>
            <a:pPr>
              <a:buFont typeface="Wingdings" panose="05000000000000000000" pitchFamily="2" charset="2"/>
              <a:buChar char="§"/>
            </a:pPr>
            <a:r>
              <a:rPr lang="en-US" sz="2500" dirty="0">
                <a:latin typeface="Arial" panose="020B0604020202020204" pitchFamily="34" charset="0"/>
                <a:cs typeface="Arial" panose="020B0604020202020204" pitchFamily="34" charset="0"/>
              </a:rPr>
              <a:t>Professional assessments by internal or external experts are only required if the employee or their manager cannot identify the most appropriate solutions to address barriers listed in the Passport</a:t>
            </a:r>
          </a:p>
          <a:p>
            <a:pPr>
              <a:buFont typeface="Wingdings" panose="05000000000000000000" pitchFamily="2" charset="2"/>
              <a:buChar char="§"/>
            </a:pPr>
            <a:r>
              <a:rPr lang="en-US" sz="2500" dirty="0">
                <a:latin typeface="Arial" panose="020B0604020202020204" pitchFamily="34" charset="0"/>
                <a:cs typeface="Arial" panose="020B0604020202020204" pitchFamily="34" charset="0"/>
              </a:rPr>
              <a:t>Only the portions of any professional assessment that pertain to the specific duties of the employee or their working conditions, the barriers and potential solutions are to be included in the Passport</a:t>
            </a: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 name="Slide Number Placeholder 3">
            <a:extLst>
              <a:ext uri="{FF2B5EF4-FFF2-40B4-BE49-F238E27FC236}">
                <a16:creationId xmlns:a16="http://schemas.microsoft.com/office/drawing/2014/main" id="{4BAA52FB-7D53-0B45-8637-DB0FB71B9700}"/>
              </a:ext>
            </a:extLst>
          </p:cNvPr>
          <p:cNvSpPr>
            <a:spLocks noGrp="1"/>
          </p:cNvSpPr>
          <p:nvPr>
            <p:ph type="sldNum" sz="quarter" idx="12"/>
          </p:nvPr>
        </p:nvSpPr>
        <p:spPr/>
        <p:txBody>
          <a:bodyPr/>
          <a:lstStyle/>
          <a:p>
            <a:fld id="{32D4B517-E49B-41B6-9DBC-23634E0F1CDC}" type="slidenum">
              <a:rPr lang="en-CA" smtClean="0"/>
              <a:pPr/>
              <a:t>14</a:t>
            </a:fld>
            <a:endParaRPr lang="en-CA" dirty="0"/>
          </a:p>
        </p:txBody>
      </p:sp>
    </p:spTree>
    <p:extLst>
      <p:ext uri="{BB962C8B-B14F-4D97-AF65-F5344CB8AC3E}">
        <p14:creationId xmlns:p14="http://schemas.microsoft.com/office/powerpoint/2010/main" val="1554750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1E0E57-11C2-4AEC-959F-16987940FD3E}"/>
              </a:ext>
            </a:extLst>
          </p:cNvPr>
          <p:cNvSpPr>
            <a:spLocks noGrp="1"/>
          </p:cNvSpPr>
          <p:nvPr>
            <p:ph type="title"/>
          </p:nvPr>
        </p:nvSpPr>
        <p:spPr>
          <a:xfrm>
            <a:off x="1143564" y="440668"/>
            <a:ext cx="8596668" cy="767172"/>
          </a:xfrm>
        </p:spPr>
        <p:txBody>
          <a:bodyPr>
            <a:normAutofit/>
          </a:bodyPr>
          <a:lstStyle/>
          <a:p>
            <a:r>
              <a:rPr lang="en-CA" b="1" dirty="0">
                <a:latin typeface="Arial" panose="020B0604020202020204" pitchFamily="34" charset="0"/>
                <a:cs typeface="Arial" panose="020B0604020202020204" pitchFamily="34" charset="0"/>
              </a:rPr>
              <a:t>Passport Resources</a:t>
            </a:r>
          </a:p>
        </p:txBody>
      </p:sp>
      <p:sp>
        <p:nvSpPr>
          <p:cNvPr id="34" name="Isosceles Triangle 3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7" name="Content Placeholder 26">
            <a:extLst>
              <a:ext uri="{FF2B5EF4-FFF2-40B4-BE49-F238E27FC236}">
                <a16:creationId xmlns:a16="http://schemas.microsoft.com/office/drawing/2014/main" id="{F3EA4781-61A1-4698-8569-C8C8F970ADA4}"/>
              </a:ext>
            </a:extLst>
          </p:cNvPr>
          <p:cNvSpPr>
            <a:spLocks noGrp="1"/>
          </p:cNvSpPr>
          <p:nvPr>
            <p:ph idx="1"/>
          </p:nvPr>
        </p:nvSpPr>
        <p:spPr>
          <a:xfrm>
            <a:off x="1143564" y="1297687"/>
            <a:ext cx="9916835" cy="402048"/>
          </a:xfrm>
        </p:spPr>
        <p:txBody>
          <a:bodyPr vert="horz" lIns="91440" tIns="45720" rIns="91440" bIns="45720" rtlCol="0">
            <a:noAutofit/>
          </a:bodyPr>
          <a:lstStyle/>
          <a:p>
            <a:pPr marL="0" indent="0">
              <a:spcBef>
                <a:spcPts val="0"/>
              </a:spcBef>
              <a:buNone/>
            </a:pPr>
            <a:r>
              <a:rPr lang="en-US" sz="1600" b="1" dirty="0">
                <a:latin typeface="Arial" panose="020B0604020202020204" pitchFamily="34" charset="0"/>
                <a:cs typeface="Arial" panose="020B0604020202020204" pitchFamily="34" charset="0"/>
              </a:rPr>
              <a:t>Canada.ca Page</a:t>
            </a:r>
          </a:p>
          <a:p>
            <a:pPr marL="685800" lvl="2" indent="-285750">
              <a:spcBef>
                <a:spcPts val="0"/>
              </a:spcBef>
              <a:buFont typeface="Wingdings" panose="05000000000000000000" pitchFamily="2" charset="2"/>
              <a:buChar char="§"/>
            </a:pPr>
            <a:r>
              <a:rPr lang="en-US" sz="1600" dirty="0">
                <a:latin typeface="Arial" panose="020B0604020202020204" pitchFamily="34" charset="0"/>
                <a:cs typeface="Arial" panose="020B0604020202020204" pitchFamily="34" charset="0"/>
                <a:hlinkClick r:id="rId3"/>
              </a:rPr>
              <a:t>Government of Canada Workplace Accessibility Passport - Canada.ca</a:t>
            </a:r>
            <a:r>
              <a:rPr lang="en-US" sz="1600" dirty="0">
                <a:latin typeface="Arial" panose="020B0604020202020204" pitchFamily="34" charset="0"/>
                <a:cs typeface="Arial" panose="020B0604020202020204" pitchFamily="34" charset="0"/>
              </a:rPr>
              <a:t> </a:t>
            </a:r>
          </a:p>
          <a:p>
            <a:pPr marL="0" indent="0">
              <a:spcBef>
                <a:spcPts val="0"/>
              </a:spcBef>
              <a:buNone/>
            </a:pPr>
            <a:endParaRPr lang="en-US" sz="1600" b="1" dirty="0">
              <a:latin typeface="Arial" panose="020B0604020202020204" pitchFamily="34" charset="0"/>
              <a:cs typeface="Arial" panose="020B0604020202020204" pitchFamily="34" charset="0"/>
            </a:endParaRPr>
          </a:p>
          <a:p>
            <a:pPr marL="0" indent="0">
              <a:spcBef>
                <a:spcPts val="0"/>
              </a:spcBef>
              <a:buNone/>
            </a:pPr>
            <a:r>
              <a:rPr lang="en-US" sz="1600" b="1" dirty="0">
                <a:latin typeface="Arial" panose="020B0604020202020204" pitchFamily="34" charset="0"/>
                <a:cs typeface="Arial" panose="020B0604020202020204" pitchFamily="34" charset="0"/>
              </a:rPr>
              <a:t>Passport </a:t>
            </a:r>
            <a:r>
              <a:rPr lang="en-CA" sz="1600" b="1" dirty="0" err="1">
                <a:latin typeface="Arial" panose="020B0604020202020204" pitchFamily="34" charset="0"/>
                <a:cs typeface="Arial" panose="020B0604020202020204" pitchFamily="34" charset="0"/>
              </a:rPr>
              <a:t>GCpedia</a:t>
            </a:r>
            <a:r>
              <a:rPr lang="en-US" sz="1600" b="1" dirty="0">
                <a:latin typeface="Arial" panose="020B0604020202020204" pitchFamily="34" charset="0"/>
                <a:cs typeface="Arial" panose="020B0604020202020204" pitchFamily="34" charset="0"/>
              </a:rPr>
              <a:t> Page</a:t>
            </a:r>
          </a:p>
          <a:p>
            <a:pPr marL="685800" lvl="2" indent="-285750">
              <a:spcBef>
                <a:spcPts val="0"/>
              </a:spcBef>
              <a:buFont typeface="Wingdings" panose="05000000000000000000" pitchFamily="2" charset="2"/>
              <a:buChar char="§"/>
            </a:pPr>
            <a:r>
              <a:rPr lang="fr-FR" sz="1600" dirty="0">
                <a:latin typeface="Arial" panose="020B0604020202020204" pitchFamily="34" charset="0"/>
                <a:cs typeface="Arial" panose="020B0604020202020204" pitchFamily="34" charset="0"/>
                <a:hlinkClick r:id="rId4"/>
              </a:rPr>
              <a:t>GC Workplace Accessibility Passport/ Passeport d’accessibilité au lieu de travail du GC – </a:t>
            </a:r>
            <a:r>
              <a:rPr lang="fr-FR" sz="1600" dirty="0" err="1">
                <a:latin typeface="Arial" panose="020B0604020202020204" pitchFamily="34" charset="0"/>
                <a:cs typeface="Arial" panose="020B0604020202020204" pitchFamily="34" charset="0"/>
                <a:hlinkClick r:id="rId4"/>
              </a:rPr>
              <a:t>Gcpedia</a:t>
            </a:r>
            <a:endParaRPr lang="en-US" sz="1600" b="1" dirty="0">
              <a:latin typeface="Arial" panose="020B0604020202020204" pitchFamily="34" charset="0"/>
              <a:cs typeface="Arial" panose="020B0604020202020204" pitchFamily="34" charset="0"/>
            </a:endParaRPr>
          </a:p>
          <a:p>
            <a:pPr marL="0" indent="0">
              <a:spcBef>
                <a:spcPts val="0"/>
              </a:spcBef>
              <a:buNone/>
            </a:pPr>
            <a:endParaRPr lang="en-US" sz="1600" b="1" dirty="0">
              <a:latin typeface="Arial" panose="020B0604020202020204" pitchFamily="34" charset="0"/>
              <a:cs typeface="Arial" panose="020B0604020202020204" pitchFamily="34" charset="0"/>
            </a:endParaRPr>
          </a:p>
          <a:p>
            <a:pPr marL="0" indent="0">
              <a:spcBef>
                <a:spcPts val="0"/>
              </a:spcBef>
              <a:buNone/>
            </a:pPr>
            <a:r>
              <a:rPr lang="en-US" sz="1600" b="1" dirty="0">
                <a:latin typeface="Arial" panose="020B0604020202020204" pitchFamily="34" charset="0"/>
                <a:cs typeface="Arial" panose="020B0604020202020204" pitchFamily="34" charset="0"/>
              </a:rPr>
              <a:t>Information for Managers </a:t>
            </a:r>
          </a:p>
          <a:p>
            <a:pPr marL="685800" lvl="2" indent="-285750">
              <a:spcBef>
                <a:spcPts val="0"/>
              </a:spcBef>
              <a:buFont typeface="Wingdings" panose="05000000000000000000" pitchFamily="2" charset="2"/>
              <a:buChar char="§"/>
            </a:pPr>
            <a:r>
              <a:rPr lang="en-US" sz="1600" dirty="0">
                <a:latin typeface="Arial" panose="020B0604020202020204" pitchFamily="34" charset="0"/>
                <a:cs typeface="Arial" panose="020B0604020202020204" pitchFamily="34" charset="0"/>
                <a:hlinkClick r:id="rId5"/>
              </a:rPr>
              <a:t>Duty to Accommodate: A General Process For Managers - Canada.ca</a:t>
            </a:r>
            <a:r>
              <a:rPr lang="en-US" sz="1600" dirty="0">
                <a:latin typeface="Arial" panose="020B0604020202020204" pitchFamily="34" charset="0"/>
                <a:cs typeface="Arial" panose="020B0604020202020204" pitchFamily="34" charset="0"/>
              </a:rPr>
              <a:t> </a:t>
            </a:r>
          </a:p>
          <a:p>
            <a:pPr marL="685800" lvl="2" indent="-285750">
              <a:spcBef>
                <a:spcPts val="0"/>
              </a:spcBef>
              <a:buFont typeface="Wingdings" panose="05000000000000000000" pitchFamily="2" charset="2"/>
              <a:buChar char="§"/>
            </a:pPr>
            <a:r>
              <a:rPr lang="en-US" sz="1600" dirty="0">
                <a:latin typeface="Arial" panose="020B0604020202020204" pitchFamily="34" charset="0"/>
                <a:cs typeface="Arial" panose="020B0604020202020204" pitchFamily="34" charset="0"/>
                <a:hlinkClick r:id="rId6"/>
              </a:rPr>
              <a:t>Government of Canada Workplace Accessibility Passport Guidance for Managers - Canada.ca</a:t>
            </a:r>
            <a:endParaRPr lang="en-US" sz="1600" dirty="0">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en-US" sz="1600" dirty="0">
                <a:latin typeface="Arial" panose="020B0604020202020204" pitchFamily="34" charset="0"/>
                <a:cs typeface="Arial" panose="020B0604020202020204" pitchFamily="34" charset="0"/>
                <a:hlinkClick r:id="rId7"/>
              </a:rPr>
              <a:t>Employment Opportunities for Talent with Disabilities Resource Page - </a:t>
            </a:r>
            <a:r>
              <a:rPr lang="en-US" sz="1600" dirty="0" err="1">
                <a:latin typeface="Arial" panose="020B0604020202020204" pitchFamily="34" charset="0"/>
                <a:cs typeface="Arial" panose="020B0604020202020204" pitchFamily="34" charset="0"/>
                <a:hlinkClick r:id="rId7"/>
              </a:rPr>
              <a:t>GCpedia</a:t>
            </a:r>
            <a:r>
              <a:rPr lang="en-US" sz="1600" dirty="0">
                <a:latin typeface="Arial" panose="020B0604020202020204" pitchFamily="34" charset="0"/>
                <a:cs typeface="Arial" panose="020B0604020202020204" pitchFamily="34" charset="0"/>
                <a:hlinkClick r:id="rId7"/>
              </a:rPr>
              <a:t> </a:t>
            </a:r>
            <a:endParaRPr lang="en-US" sz="1600" dirty="0">
              <a:latin typeface="Arial" panose="020B0604020202020204" pitchFamily="34" charset="0"/>
              <a:cs typeface="Arial" panose="020B0604020202020204" pitchFamily="34" charset="0"/>
            </a:endParaRPr>
          </a:p>
          <a:p>
            <a:pPr marL="0" indent="0">
              <a:spcBef>
                <a:spcPts val="0"/>
              </a:spcBef>
              <a:buNone/>
            </a:pPr>
            <a:endParaRPr lang="en-US" sz="1600" b="1" dirty="0">
              <a:latin typeface="Arial" panose="020B0604020202020204" pitchFamily="34" charset="0"/>
              <a:cs typeface="Arial" panose="020B0604020202020204" pitchFamily="34" charset="0"/>
            </a:endParaRPr>
          </a:p>
          <a:p>
            <a:pPr marL="0" indent="0">
              <a:spcBef>
                <a:spcPts val="0"/>
              </a:spcBef>
              <a:buNone/>
            </a:pPr>
            <a:r>
              <a:rPr lang="en-US" sz="1600" b="1" dirty="0">
                <a:latin typeface="Arial" panose="020B0604020202020204" pitchFamily="34" charset="0"/>
                <a:cs typeface="Arial" panose="020B0604020202020204" pitchFamily="34" charset="0"/>
              </a:rPr>
              <a:t>Passport Videos</a:t>
            </a:r>
          </a:p>
          <a:p>
            <a:pPr marL="685800" lvl="2" indent="-285750">
              <a:spcBef>
                <a:spcPts val="0"/>
              </a:spcBef>
              <a:buFont typeface="Wingdings" panose="05000000000000000000" pitchFamily="2" charset="2"/>
              <a:buChar char="§"/>
            </a:pPr>
            <a:r>
              <a:rPr lang="en-US" sz="1600" b="0" i="0" u="sng" dirty="0">
                <a:effectLst/>
                <a:latin typeface="Arial" panose="020B0604020202020204" pitchFamily="34" charset="0"/>
                <a:cs typeface="Arial" panose="020B0604020202020204" pitchFamily="34" charset="0"/>
                <a:hlinkClick r:id="rId8" tooltip="Original URL: https://csps-efpc.gc.ca/video/workplace-accessibility/need-passport-eng.aspx. Click or tap if you trust this link."/>
              </a:rPr>
              <a:t>Video: GC Workplace Accessibility Passport: The Need for the Passport - CSPS (csps-efpc.gc.ca)</a:t>
            </a:r>
            <a:endParaRPr lang="en-US" sz="1600" b="0" i="0" u="sng" dirty="0">
              <a:effectLst/>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en-US" sz="1600" b="0" i="0" u="sng" dirty="0">
                <a:effectLst/>
                <a:latin typeface="Arial" panose="020B0604020202020204" pitchFamily="34" charset="0"/>
                <a:cs typeface="Arial" panose="020B0604020202020204" pitchFamily="34" charset="0"/>
                <a:hlinkClick r:id="rId9" tooltip="Original URL: https://csps-efpc.gc.ca/video/workplace-accessibility/facilitating-conversations-eng.aspx. Click or tap if you trust this link."/>
              </a:rPr>
              <a:t>Video: GC Workplace Accessibility Passport: Facilitating Conversations Between Employees and Managers - CSPS (csps-efpc.gc.ca)</a:t>
            </a:r>
            <a:endParaRPr lang="en-US" sz="1600" u="sng" dirty="0">
              <a:latin typeface="Arial" panose="020B0604020202020204" pitchFamily="34" charset="0"/>
              <a:cs typeface="Arial" panose="020B0604020202020204" pitchFamily="34" charset="0"/>
            </a:endParaRPr>
          </a:p>
          <a:p>
            <a:pPr marL="685800" lvl="2" indent="-285750">
              <a:spcBef>
                <a:spcPts val="0"/>
              </a:spcBef>
              <a:buFont typeface="Wingdings" panose="05000000000000000000" pitchFamily="2" charset="2"/>
              <a:buChar char="§"/>
            </a:pPr>
            <a:r>
              <a:rPr lang="en-US" sz="1600" b="0" i="0" u="sng" dirty="0">
                <a:effectLst/>
                <a:latin typeface="Arial" panose="020B0604020202020204" pitchFamily="34" charset="0"/>
                <a:cs typeface="Arial" panose="020B0604020202020204" pitchFamily="34" charset="0"/>
                <a:hlinkClick r:id="rId10" tooltip="Original URL: https://csps-efpc.gc.ca/video/workplace-accessibility/personal-information-eng.aspx. Click or tap if you trust this link."/>
              </a:rPr>
              <a:t>Video: GC Workplace Accessibility Passport: Protecting Your Personal Information - CSPS (csps-efpc.gc.ca)</a:t>
            </a:r>
            <a:endParaRPr lang="en-US" sz="1600" b="0" i="0" u="sng" dirty="0">
              <a:effectLst/>
              <a:latin typeface="Arial" panose="020B0604020202020204" pitchFamily="34" charset="0"/>
              <a:cs typeface="Arial" panose="020B0604020202020204" pitchFamily="34" charset="0"/>
            </a:endParaRPr>
          </a:p>
          <a:p>
            <a:pPr marL="0" indent="0">
              <a:spcBef>
                <a:spcPts val="0"/>
              </a:spcBef>
              <a:buNone/>
            </a:pPr>
            <a:endParaRPr lang="en-US" sz="1600" b="1" dirty="0">
              <a:latin typeface="Arial" panose="020B0604020202020204" pitchFamily="34" charset="0"/>
              <a:cs typeface="Arial" panose="020B0604020202020204" pitchFamily="34" charset="0"/>
            </a:endParaRPr>
          </a:p>
          <a:p>
            <a:pPr marL="0" indent="0">
              <a:spcBef>
                <a:spcPts val="0"/>
              </a:spcBef>
              <a:buNone/>
            </a:pPr>
            <a:r>
              <a:rPr lang="en-US" sz="1600" b="1" dirty="0">
                <a:latin typeface="Arial" panose="020B0604020202020204" pitchFamily="34" charset="0"/>
                <a:cs typeface="Arial" panose="020B0604020202020204" pitchFamily="34" charset="0"/>
              </a:rPr>
              <a:t>Contact Us</a:t>
            </a:r>
          </a:p>
          <a:p>
            <a:pPr marL="687600" lvl="1">
              <a:spcBef>
                <a:spcPts val="0"/>
              </a:spcBef>
              <a:buFont typeface="Wingdings" panose="05000000000000000000" pitchFamily="2" charset="2"/>
              <a:buChar char="§"/>
            </a:pPr>
            <a:r>
              <a:rPr lang="en-CA" dirty="0">
                <a:latin typeface="Arial" panose="020B0604020202020204" pitchFamily="34" charset="0"/>
                <a:cs typeface="Arial" panose="020B0604020202020204" pitchFamily="34" charset="0"/>
              </a:rPr>
              <a:t>	</a:t>
            </a:r>
            <a:r>
              <a:rPr lang="en-CA" dirty="0">
                <a:latin typeface="Arial" panose="020B0604020202020204" pitchFamily="34" charset="0"/>
                <a:cs typeface="Arial" panose="020B0604020202020204" pitchFamily="34" charset="0"/>
                <a:hlinkClick r:id="rId11"/>
              </a:rPr>
              <a:t>AccessibilityPassport.Passeportdaccessibilite@tbs-sct.gc.ca</a:t>
            </a:r>
            <a:r>
              <a:rPr lang="en-CA" dirty="0">
                <a:latin typeface="Arial" panose="020B0604020202020204" pitchFamily="34" charset="0"/>
                <a:cs typeface="Arial" panose="020B0604020202020204" pitchFamily="34" charset="0"/>
              </a:rPr>
              <a:t> </a:t>
            </a:r>
          </a:p>
          <a:p>
            <a:pPr marL="685800" lvl="2" indent="-285750">
              <a:spcBef>
                <a:spcPts val="0"/>
              </a:spcBef>
              <a:buFont typeface="Wingdings" panose="05000000000000000000" pitchFamily="2" charset="2"/>
              <a:buChar char="§"/>
            </a:pPr>
            <a:endParaRPr lang="en-US" sz="1600" u="sng" dirty="0">
              <a:latin typeface="Arial" panose="020B0604020202020204" pitchFamily="34" charset="0"/>
              <a:cs typeface="Arial" panose="020B0604020202020204" pitchFamily="34" charset="0"/>
            </a:endParaRPr>
          </a:p>
          <a:p>
            <a:pPr marL="400050" lvl="2" indent="0">
              <a:spcBef>
                <a:spcPts val="0"/>
              </a:spcBef>
              <a:buNone/>
            </a:pPr>
            <a:endParaRPr lang="en-US" sz="1600" b="0" i="0" u="sng" dirty="0">
              <a:effectLst/>
              <a:latin typeface="Arial" panose="020B0604020202020204" pitchFamily="34" charset="0"/>
              <a:cs typeface="Arial" panose="020B0604020202020204" pitchFamily="34" charset="0"/>
            </a:endParaRPr>
          </a:p>
        </p:txBody>
      </p:sp>
      <p:sp>
        <p:nvSpPr>
          <p:cNvPr id="36" name="Isosceles Triangle 3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Slide Number Placeholder 2">
            <a:extLst>
              <a:ext uri="{FF2B5EF4-FFF2-40B4-BE49-F238E27FC236}">
                <a16:creationId xmlns:a16="http://schemas.microsoft.com/office/drawing/2014/main" id="{E79F1B25-E16E-6A0C-680C-CEDD5CE6CEC4}"/>
              </a:ext>
            </a:extLst>
          </p:cNvPr>
          <p:cNvSpPr>
            <a:spLocks noGrp="1"/>
          </p:cNvSpPr>
          <p:nvPr>
            <p:ph type="sldNum" sz="quarter" idx="12"/>
          </p:nvPr>
        </p:nvSpPr>
        <p:spPr/>
        <p:txBody>
          <a:bodyPr/>
          <a:lstStyle/>
          <a:p>
            <a:fld id="{32D4B517-E49B-41B6-9DBC-23634E0F1CDC}" type="slidenum">
              <a:rPr lang="en-CA" smtClean="0"/>
              <a:pPr/>
              <a:t>15</a:t>
            </a:fld>
            <a:endParaRPr lang="en-CA" dirty="0"/>
          </a:p>
        </p:txBody>
      </p:sp>
    </p:spTree>
    <p:extLst>
      <p:ext uri="{BB962C8B-B14F-4D97-AF65-F5344CB8AC3E}">
        <p14:creationId xmlns:p14="http://schemas.microsoft.com/office/powerpoint/2010/main" val="2937281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1E0E57-11C2-4AEC-959F-16987940FD3E}"/>
              </a:ext>
            </a:extLst>
          </p:cNvPr>
          <p:cNvSpPr>
            <a:spLocks noGrp="1"/>
          </p:cNvSpPr>
          <p:nvPr>
            <p:ph type="title"/>
          </p:nvPr>
        </p:nvSpPr>
        <p:spPr>
          <a:xfrm>
            <a:off x="1255729" y="434901"/>
            <a:ext cx="8596668" cy="767172"/>
          </a:xfrm>
        </p:spPr>
        <p:txBody>
          <a:bodyPr>
            <a:normAutofit/>
          </a:bodyPr>
          <a:lstStyle/>
          <a:p>
            <a:r>
              <a:rPr lang="en-CA" b="1" dirty="0">
                <a:latin typeface="Arial" panose="020B0604020202020204" pitchFamily="34" charset="0"/>
                <a:cs typeface="Arial" panose="020B0604020202020204" pitchFamily="34" charset="0"/>
              </a:rPr>
              <a:t>Annex A - Passport-related Activities</a:t>
            </a:r>
          </a:p>
        </p:txBody>
      </p:sp>
      <p:sp>
        <p:nvSpPr>
          <p:cNvPr id="34" name="Isosceles Triangle 3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27" name="Content Placeholder 26">
            <a:extLst>
              <a:ext uri="{FF2B5EF4-FFF2-40B4-BE49-F238E27FC236}">
                <a16:creationId xmlns:a16="http://schemas.microsoft.com/office/drawing/2014/main" id="{F3EA4781-61A1-4698-8569-C8C8F970ADA4}"/>
              </a:ext>
            </a:extLst>
          </p:cNvPr>
          <p:cNvSpPr>
            <a:spLocks noGrp="1"/>
          </p:cNvSpPr>
          <p:nvPr>
            <p:ph idx="1"/>
          </p:nvPr>
        </p:nvSpPr>
        <p:spPr>
          <a:xfrm>
            <a:off x="1334884" y="1198674"/>
            <a:ext cx="4624247" cy="1069922"/>
          </a:xfrm>
        </p:spPr>
        <p:txBody>
          <a:bodyPr vert="horz" lIns="91440" tIns="45720" rIns="91440" bIns="45720" rtlCol="0">
            <a:noAutofit/>
          </a:bodyPr>
          <a:lstStyle/>
          <a:p>
            <a:pPr marL="0" indent="0">
              <a:spcBef>
                <a:spcPts val="0"/>
              </a:spcBef>
              <a:buNone/>
            </a:pPr>
            <a:r>
              <a:rPr lang="en-CA" b="1" dirty="0">
                <a:latin typeface="Arial" panose="020B0604020202020204" pitchFamily="34" charset="0"/>
                <a:cs typeface="Arial" panose="020B0604020202020204" pitchFamily="34" charset="0"/>
              </a:rPr>
              <a:t>Adopter Community of Practice</a:t>
            </a:r>
            <a:endParaRPr lang="en-CA" b="1"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endParaRPr>
          </a:p>
          <a:p>
            <a:pPr marL="342000" indent="-342000">
              <a:spcBef>
                <a:spcPts val="600"/>
              </a:spcBef>
              <a:buClr>
                <a:schemeClr val="accent1"/>
              </a:buClr>
              <a:buSzPct val="100000"/>
              <a:buFont typeface="Wingdings" panose="05000000000000000000" pitchFamily="2" charset="2"/>
              <a:buChar char="§"/>
            </a:pPr>
            <a:r>
              <a:rPr lang="en-CA" dirty="0">
                <a:solidFill>
                  <a:srgbClr val="000000"/>
                </a:solidFill>
                <a:latin typeface="Arial" panose="020B0604020202020204" pitchFamily="34" charset="0"/>
                <a:cs typeface="Arial" panose="020B0604020202020204" pitchFamily="34" charset="0"/>
              </a:rPr>
              <a:t>Supports the implementation of the Passport across the GC</a:t>
            </a:r>
          </a:p>
          <a:p>
            <a:pPr marL="342000" indent="-342000">
              <a:spcBef>
                <a:spcPts val="0"/>
              </a:spcBef>
              <a:buClr>
                <a:schemeClr val="accent1"/>
              </a:buClr>
              <a:buSzPct val="100000"/>
              <a:buFont typeface="Wingdings" panose="05000000000000000000" pitchFamily="2" charset="2"/>
              <a:buChar char="§"/>
            </a:pPr>
            <a:r>
              <a:rPr lang="en-CA" dirty="0">
                <a:solidFill>
                  <a:srgbClr val="000000"/>
                </a:solidFill>
                <a:latin typeface="Arial" panose="020B0604020202020204" pitchFamily="34" charset="0"/>
                <a:cs typeface="Arial" panose="020B0604020202020204" pitchFamily="34" charset="0"/>
              </a:rPr>
              <a:t>Allows adopter organizations to share best practices, learnings and strategies</a:t>
            </a:r>
          </a:p>
        </p:txBody>
      </p:sp>
      <p:sp>
        <p:nvSpPr>
          <p:cNvPr id="36" name="Isosceles Triangle 3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 name="TextBox 4">
            <a:extLst>
              <a:ext uri="{FF2B5EF4-FFF2-40B4-BE49-F238E27FC236}">
                <a16:creationId xmlns:a16="http://schemas.microsoft.com/office/drawing/2014/main" id="{6032B1E7-2D7E-893D-ADA4-437D30EEB346}"/>
              </a:ext>
            </a:extLst>
          </p:cNvPr>
          <p:cNvSpPr txBox="1"/>
          <p:nvPr/>
        </p:nvSpPr>
        <p:spPr>
          <a:xfrm>
            <a:off x="1300383" y="2961094"/>
            <a:ext cx="4732087" cy="1277273"/>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ADM Steering Committee for the Digital Solution</a:t>
            </a:r>
          </a:p>
          <a:p>
            <a:pPr marL="342900" indent="-342900">
              <a:spcBef>
                <a:spcPts val="600"/>
              </a:spcBef>
              <a:buClr>
                <a:schemeClr val="accent1"/>
              </a:buClr>
              <a:buFont typeface="Wingdings" panose="05000000000000000000" pitchFamily="2" charset="2"/>
              <a:buChar char="§"/>
            </a:pPr>
            <a:r>
              <a:rPr lang="en-US" dirty="0">
                <a:solidFill>
                  <a:srgbClr val="000000"/>
                </a:solidFill>
                <a:latin typeface="Arial" panose="020B0604020202020204" pitchFamily="34" charset="0"/>
                <a:cs typeface="Arial" panose="020B0604020202020204" pitchFamily="34" charset="0"/>
              </a:rPr>
              <a:t>Monitors and guides the development of the Passport Digital Solution</a:t>
            </a:r>
          </a:p>
        </p:txBody>
      </p:sp>
      <p:sp>
        <p:nvSpPr>
          <p:cNvPr id="7" name="TextBox 6">
            <a:extLst>
              <a:ext uri="{FF2B5EF4-FFF2-40B4-BE49-F238E27FC236}">
                <a16:creationId xmlns:a16="http://schemas.microsoft.com/office/drawing/2014/main" id="{9269E27E-6F97-C356-C733-D6B02F1CA7B0}"/>
              </a:ext>
            </a:extLst>
          </p:cNvPr>
          <p:cNvSpPr txBox="1"/>
          <p:nvPr/>
        </p:nvSpPr>
        <p:spPr>
          <a:xfrm>
            <a:off x="1229545" y="4381465"/>
            <a:ext cx="4624247" cy="1831271"/>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Promoting the Passport as a key tool during recruitment and onboarding</a:t>
            </a:r>
          </a:p>
          <a:p>
            <a:pPr marL="342900" indent="-342900">
              <a:spcBef>
                <a:spcPts val="600"/>
              </a:spcBef>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Proposed paragraph for letters of offer, collaboration with PSC and Human Resource Council’s recruitment initiatives</a:t>
            </a:r>
          </a:p>
        </p:txBody>
      </p:sp>
      <p:sp>
        <p:nvSpPr>
          <p:cNvPr id="9" name="TextBox 8">
            <a:extLst>
              <a:ext uri="{FF2B5EF4-FFF2-40B4-BE49-F238E27FC236}">
                <a16:creationId xmlns:a16="http://schemas.microsoft.com/office/drawing/2014/main" id="{E1FFA020-568D-F25E-74D9-8D0CF3E6A8C6}"/>
              </a:ext>
            </a:extLst>
          </p:cNvPr>
          <p:cNvSpPr txBox="1"/>
          <p:nvPr/>
        </p:nvSpPr>
        <p:spPr>
          <a:xfrm>
            <a:off x="6240740" y="1129823"/>
            <a:ext cx="5131565" cy="1831271"/>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Passport Newsletter</a:t>
            </a:r>
          </a:p>
          <a:p>
            <a:pPr marL="342900" indent="-342900">
              <a:spcBef>
                <a:spcPts val="600"/>
              </a:spcBef>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Features updates about the Passport as well as valuable resources and accessibility tips. To subscribe, email: </a:t>
            </a:r>
            <a:r>
              <a:rPr lang="en-US" dirty="0">
                <a:latin typeface="Arial" panose="020B0604020202020204" pitchFamily="34" charset="0"/>
                <a:cs typeface="Arial" panose="020B0604020202020204" pitchFamily="34" charset="0"/>
                <a:hlinkClick r:id="rId3"/>
              </a:rPr>
              <a:t>AccessibilityPassport.Passeportdaccessibilite@tbs-sct.gc.ca</a:t>
            </a:r>
            <a:r>
              <a:rPr lang="en-US" dirty="0">
                <a:latin typeface="Arial" panose="020B0604020202020204" pitchFamily="34" charset="0"/>
                <a:cs typeface="Arial" panose="020B0604020202020204" pitchFamily="34" charset="0"/>
              </a:rPr>
              <a:t>  </a:t>
            </a:r>
          </a:p>
        </p:txBody>
      </p:sp>
      <p:sp>
        <p:nvSpPr>
          <p:cNvPr id="11" name="TextBox 10">
            <a:extLst>
              <a:ext uri="{FF2B5EF4-FFF2-40B4-BE49-F238E27FC236}">
                <a16:creationId xmlns:a16="http://schemas.microsoft.com/office/drawing/2014/main" id="{7C47771D-4F2F-359B-C0B8-7699E3B83AAD}"/>
              </a:ext>
            </a:extLst>
          </p:cNvPr>
          <p:cNvSpPr txBox="1"/>
          <p:nvPr/>
        </p:nvSpPr>
        <p:spPr>
          <a:xfrm>
            <a:off x="6311578" y="2882048"/>
            <a:ext cx="5108735" cy="1554272"/>
          </a:xfrm>
          <a:prstGeom prst="rect">
            <a:avLst/>
          </a:prstGeom>
          <a:noFill/>
        </p:spPr>
        <p:txBody>
          <a:bodyPr wrap="square">
            <a:spAutoFit/>
          </a:bodyPr>
          <a:lstStyle/>
          <a:p>
            <a:r>
              <a:rPr lang="en-US" b="1" dirty="0">
                <a:latin typeface="Arial" panose="020B0604020202020204" pitchFamily="34" charset="0"/>
                <a:cs typeface="Arial" panose="020B0604020202020204" pitchFamily="34" charset="0"/>
              </a:rPr>
              <a:t>Use Case Scenario Initiative – Library of Examples</a:t>
            </a:r>
          </a:p>
          <a:p>
            <a:pPr marL="342900" indent="-342900">
              <a:spcBef>
                <a:spcPts val="600"/>
              </a:spcBef>
              <a:buClr>
                <a:srgbClr val="00B0F0"/>
              </a:buClr>
              <a:buFont typeface="Wingdings" panose="05000000000000000000" pitchFamily="2" charset="2"/>
              <a:buChar char="§"/>
            </a:pPr>
            <a:r>
              <a:rPr lang="en-US" dirty="0">
                <a:latin typeface="Arial" panose="020B0604020202020204" pitchFamily="34" charset="0"/>
                <a:cs typeface="Arial" panose="020B0604020202020204" pitchFamily="34" charset="0"/>
              </a:rPr>
              <a:t>Illustrating the use of the Passport through examples provided by more than 120 employees, managers and HR professionals</a:t>
            </a:r>
            <a:endParaRPr lang="en-CA"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32C8FC9-BD7B-4994-79AB-C2194D6D41AD}"/>
              </a:ext>
            </a:extLst>
          </p:cNvPr>
          <p:cNvSpPr txBox="1"/>
          <p:nvPr/>
        </p:nvSpPr>
        <p:spPr>
          <a:xfrm>
            <a:off x="6311578" y="4381465"/>
            <a:ext cx="5617070" cy="2108269"/>
          </a:xfrm>
          <a:prstGeom prst="rect">
            <a:avLst/>
          </a:prstGeom>
          <a:noFill/>
        </p:spPr>
        <p:txBody>
          <a:bodyPr wrap="square">
            <a:spAutoFit/>
          </a:bodyPr>
          <a:lstStyle/>
          <a:p>
            <a:pPr marL="0" lvl="1">
              <a:buNone/>
              <a:defRPr/>
            </a:pPr>
            <a:r>
              <a:rPr lang="en-CA" b="1" dirty="0">
                <a:solidFill>
                  <a:schemeClr val="tx1"/>
                </a:solidFill>
                <a:latin typeface="Arial" panose="020B0604020202020204" pitchFamily="34" charset="0"/>
                <a:cs typeface="Arial" panose="020B0604020202020204" pitchFamily="34" charset="0"/>
              </a:rPr>
              <a:t>Building the Digital Solution </a:t>
            </a:r>
          </a:p>
          <a:p>
            <a:pPr marL="342000" lvl="1" indent="-342000">
              <a:spcBef>
                <a:spcPts val="600"/>
              </a:spcBef>
              <a:buClr>
                <a:schemeClr val="accent1"/>
              </a:buClr>
              <a:buFont typeface="Wingdings" panose="05000000000000000000" pitchFamily="2" charset="2"/>
              <a:buChar char="§"/>
              <a:defRPr/>
            </a:pPr>
            <a:r>
              <a:rPr lang="en-US" altLang="en-US" dirty="0">
                <a:latin typeface="Arial" panose="020B0604020202020204" pitchFamily="34" charset="0"/>
                <a:cs typeface="Arial" panose="020B0604020202020204" pitchFamily="34" charset="0"/>
              </a:rPr>
              <a:t>Using an agile design and development approach to develop the online version of the Passport</a:t>
            </a:r>
          </a:p>
          <a:p>
            <a:pPr marL="342000" lvl="1" indent="-342000">
              <a:buClr>
                <a:schemeClr val="accent1"/>
              </a:buClr>
              <a:buFont typeface="Wingdings" panose="05000000000000000000" pitchFamily="2" charset="2"/>
              <a:buChar char="§"/>
              <a:defRPr/>
            </a:pPr>
            <a:r>
              <a:rPr lang="en-US" altLang="en-US" dirty="0">
                <a:latin typeface="Arial" panose="020B0604020202020204" pitchFamily="34" charset="0"/>
                <a:cs typeface="Arial" panose="020B0604020202020204" pitchFamily="34" charset="0"/>
              </a:rPr>
              <a:t>Principle of Nothing Without Us - User engagement at the center of all design and development processes</a:t>
            </a:r>
          </a:p>
          <a:p>
            <a:pPr marL="342000" lvl="1" indent="-342000">
              <a:buClr>
                <a:schemeClr val="accent1"/>
              </a:buClr>
              <a:buFont typeface="Wingdings" panose="05000000000000000000" pitchFamily="2" charset="2"/>
              <a:buChar char="§"/>
              <a:defRPr/>
            </a:pPr>
            <a:r>
              <a:rPr lang="en-US" altLang="en-US" dirty="0">
                <a:latin typeface="Arial" panose="020B0604020202020204" pitchFamily="34" charset="0"/>
                <a:cs typeface="Arial" panose="020B0604020202020204" pitchFamily="34" charset="0"/>
              </a:rPr>
              <a:t>Embedded accessibility from the start</a:t>
            </a:r>
          </a:p>
        </p:txBody>
      </p:sp>
      <p:sp>
        <p:nvSpPr>
          <p:cNvPr id="3" name="Slide Number Placeholder 2">
            <a:extLst>
              <a:ext uri="{FF2B5EF4-FFF2-40B4-BE49-F238E27FC236}">
                <a16:creationId xmlns:a16="http://schemas.microsoft.com/office/drawing/2014/main" id="{AB448504-0DB6-192C-0D0A-8550AB682539}"/>
              </a:ext>
            </a:extLst>
          </p:cNvPr>
          <p:cNvSpPr>
            <a:spLocks noGrp="1"/>
          </p:cNvSpPr>
          <p:nvPr>
            <p:ph type="sldNum" sz="quarter" idx="12"/>
          </p:nvPr>
        </p:nvSpPr>
        <p:spPr/>
        <p:txBody>
          <a:bodyPr/>
          <a:lstStyle/>
          <a:p>
            <a:fld id="{32D4B517-E49B-41B6-9DBC-23634E0F1CDC}" type="slidenum">
              <a:rPr lang="en-CA" smtClean="0"/>
              <a:pPr/>
              <a:t>16</a:t>
            </a:fld>
            <a:endParaRPr lang="en-CA" dirty="0"/>
          </a:p>
        </p:txBody>
      </p:sp>
    </p:spTree>
    <p:extLst>
      <p:ext uri="{BB962C8B-B14F-4D97-AF65-F5344CB8AC3E}">
        <p14:creationId xmlns:p14="http://schemas.microsoft.com/office/powerpoint/2010/main" val="762533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A6A617-6465-494A-9D3B-E9B97BCD7792}"/>
              </a:ext>
            </a:extLst>
          </p:cNvPr>
          <p:cNvSpPr>
            <a:spLocks noGrp="1"/>
          </p:cNvSpPr>
          <p:nvPr>
            <p:ph type="title"/>
          </p:nvPr>
        </p:nvSpPr>
        <p:spPr>
          <a:xfrm>
            <a:off x="1333502" y="609600"/>
            <a:ext cx="8596668" cy="1320800"/>
          </a:xfrm>
        </p:spPr>
        <p:txBody>
          <a:bodyPr>
            <a:normAutofit/>
          </a:bodyPr>
          <a:lstStyle/>
          <a:p>
            <a:r>
              <a:rPr lang="en-CA" b="1" dirty="0">
                <a:latin typeface="Arial" panose="020B0604020202020204" pitchFamily="34" charset="0"/>
                <a:cs typeface="Arial" panose="020B0604020202020204" pitchFamily="34" charset="0"/>
              </a:rPr>
              <a:t>Annex B – </a:t>
            </a:r>
            <a:r>
              <a:rPr lang="en-CA" b="1" i="1" dirty="0">
                <a:latin typeface="Arial" panose="020B0604020202020204" pitchFamily="34" charset="0"/>
                <a:cs typeface="Arial" panose="020B0604020202020204" pitchFamily="34" charset="0"/>
              </a:rPr>
              <a:t>Accessible Canada Act </a:t>
            </a:r>
            <a:r>
              <a:rPr lang="en-CA" b="1" dirty="0">
                <a:latin typeface="Arial" panose="020B0604020202020204" pitchFamily="34" charset="0"/>
                <a:cs typeface="Arial" panose="020B0604020202020204" pitchFamily="34" charset="0"/>
              </a:rPr>
              <a:t>– Definition of Disability</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a:extLst>
              <a:ext uri="{FF2B5EF4-FFF2-40B4-BE49-F238E27FC236}">
                <a16:creationId xmlns:a16="http://schemas.microsoft.com/office/drawing/2014/main" id="{73044E36-DF06-47CD-A197-E542ADA52A4D}"/>
              </a:ext>
            </a:extLst>
          </p:cNvPr>
          <p:cNvSpPr>
            <a:spLocks noGrp="1"/>
          </p:cNvSpPr>
          <p:nvPr>
            <p:ph idx="1"/>
          </p:nvPr>
        </p:nvSpPr>
        <p:spPr>
          <a:xfrm>
            <a:off x="1333502" y="2160589"/>
            <a:ext cx="9010970" cy="3880773"/>
          </a:xfrm>
        </p:spPr>
        <p:txBody>
          <a:bodyPr>
            <a:normAutofit fontScale="92500" lnSpcReduction="10000"/>
          </a:bodyPr>
          <a:lstStyle/>
          <a:p>
            <a:pPr marL="0" indent="0">
              <a:buNone/>
            </a:pPr>
            <a:r>
              <a:rPr lang="en-CA" altLang="en-US" sz="2500" b="1" dirty="0">
                <a:latin typeface="Arial" panose="020B0604020202020204" pitchFamily="34" charset="0"/>
                <a:ea typeface="Calibri" panose="020F0502020204030204" pitchFamily="34" charset="0"/>
                <a:cs typeface="Arial" panose="020B0604020202020204" pitchFamily="34" charset="0"/>
              </a:rPr>
              <a:t>Disability</a:t>
            </a:r>
            <a:r>
              <a:rPr lang="en-CA" altLang="en-US" sz="2500" dirty="0">
                <a:latin typeface="Arial" panose="020B0604020202020204" pitchFamily="34" charset="0"/>
                <a:ea typeface="Calibri" panose="020F0502020204030204" pitchFamily="34" charset="0"/>
                <a:cs typeface="Arial" panose="020B0604020202020204" pitchFamily="34" charset="0"/>
              </a:rPr>
              <a:t>: any impairment, including a physical, mental, intellectual, cognitive, learning, communication or sensory impairment — or a functional limitation — whether permanent, temporary or episodic in nature, or evident or not, that, in interaction with a barrier, hinders a person’s full and equal participation in society.  </a:t>
            </a:r>
          </a:p>
          <a:p>
            <a:pPr marL="0" indent="0">
              <a:buNone/>
            </a:pPr>
            <a:r>
              <a:rPr lang="en-CA" sz="2500" dirty="0">
                <a:latin typeface="Arial" panose="020B0604020202020204" pitchFamily="34" charset="0"/>
                <a:cs typeface="Arial" panose="020B0604020202020204" pitchFamily="34" charset="0"/>
              </a:rPr>
              <a:t>Persons with disabilities are diverse and experience multiple and intersecting barriers on the basis: of disability or multiple disabilities, race, national or ethnic origin, colour, religion, age, sex, sexual orientation, gender identity or expression, marital status, family status, genetic characteristics, and/or conviction for an offence for which a pardon has been granted.</a:t>
            </a:r>
          </a:p>
          <a:p>
            <a:pPr marL="0" indent="0">
              <a:buNone/>
            </a:pPr>
            <a:endParaRPr lang="en-CA" dirty="0">
              <a:latin typeface="Arial" panose="020B0604020202020204" pitchFamily="34" charset="0"/>
              <a:cs typeface="Arial" panose="020B0604020202020204" pitchFamily="34" charset="0"/>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4" name="Slide Number Placeholder 3">
            <a:extLst>
              <a:ext uri="{FF2B5EF4-FFF2-40B4-BE49-F238E27FC236}">
                <a16:creationId xmlns:a16="http://schemas.microsoft.com/office/drawing/2014/main" id="{A00CF230-FDE7-8028-1669-F5C618055303}"/>
              </a:ext>
            </a:extLst>
          </p:cNvPr>
          <p:cNvSpPr>
            <a:spLocks noGrp="1"/>
          </p:cNvSpPr>
          <p:nvPr>
            <p:ph type="sldNum" sz="quarter" idx="12"/>
          </p:nvPr>
        </p:nvSpPr>
        <p:spPr/>
        <p:txBody>
          <a:bodyPr/>
          <a:lstStyle/>
          <a:p>
            <a:fld id="{32D4B517-E49B-41B6-9DBC-23634E0F1CDC}" type="slidenum">
              <a:rPr lang="en-CA" smtClean="0"/>
              <a:pPr/>
              <a:t>17</a:t>
            </a:fld>
            <a:endParaRPr lang="en-CA" dirty="0"/>
          </a:p>
        </p:txBody>
      </p:sp>
    </p:spTree>
    <p:extLst>
      <p:ext uri="{BB962C8B-B14F-4D97-AF65-F5344CB8AC3E}">
        <p14:creationId xmlns:p14="http://schemas.microsoft.com/office/powerpoint/2010/main" val="4127197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A6A617-6465-494A-9D3B-E9B97BCD7792}"/>
              </a:ext>
            </a:extLst>
          </p:cNvPr>
          <p:cNvSpPr>
            <a:spLocks noGrp="1"/>
          </p:cNvSpPr>
          <p:nvPr>
            <p:ph type="title"/>
          </p:nvPr>
        </p:nvSpPr>
        <p:spPr>
          <a:xfrm>
            <a:off x="1343472" y="261088"/>
            <a:ext cx="8596668" cy="1320800"/>
          </a:xfrm>
        </p:spPr>
        <p:txBody>
          <a:bodyPr>
            <a:normAutofit/>
          </a:bodyPr>
          <a:lstStyle/>
          <a:p>
            <a:r>
              <a:rPr lang="en-CA" b="1" dirty="0">
                <a:latin typeface="Arial" panose="020B0604020202020204" pitchFamily="34" charset="0"/>
                <a:cs typeface="Arial" panose="020B0604020202020204" pitchFamily="34" charset="0"/>
              </a:rPr>
              <a:t>Annex C – What OPSA has heard</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a:extLst>
              <a:ext uri="{FF2B5EF4-FFF2-40B4-BE49-F238E27FC236}">
                <a16:creationId xmlns:a16="http://schemas.microsoft.com/office/drawing/2014/main" id="{73044E36-DF06-47CD-A197-E542ADA52A4D}"/>
              </a:ext>
            </a:extLst>
          </p:cNvPr>
          <p:cNvSpPr>
            <a:spLocks noGrp="1"/>
          </p:cNvSpPr>
          <p:nvPr>
            <p:ph idx="1"/>
          </p:nvPr>
        </p:nvSpPr>
        <p:spPr>
          <a:xfrm>
            <a:off x="1343472" y="1285580"/>
            <a:ext cx="4762498" cy="3880773"/>
          </a:xfrm>
        </p:spPr>
        <p:txBody>
          <a:bodyPr>
            <a:noAutofit/>
          </a:bodyPr>
          <a:lstStyle/>
          <a:p>
            <a:pPr lvl="0">
              <a:spcBef>
                <a:spcPts val="600"/>
              </a:spcBef>
              <a:buSzPct val="100000"/>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Workplace accommodation processes can be lengthy and cumbersome, and can take up to two years to put in place</a:t>
            </a:r>
          </a:p>
          <a:p>
            <a:pPr lvl="0">
              <a:spcBef>
                <a:spcPts val="600"/>
              </a:spcBef>
              <a:buSzPct val="100000"/>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Some of the barriers stem from a lack of awareness or a misunderstanding of existing policies</a:t>
            </a:r>
          </a:p>
          <a:p>
            <a:pPr lvl="0">
              <a:spcBef>
                <a:spcPts val="600"/>
              </a:spcBef>
              <a:buSzPct val="100000"/>
              <a:buFont typeface="Wingdings" panose="05000000000000000000" pitchFamily="2" charset="2"/>
              <a:buChar char="§"/>
            </a:pPr>
            <a:r>
              <a:rPr lang="en-US" sz="2200" dirty="0">
                <a:effectLst/>
                <a:latin typeface="Arial" panose="020B0604020202020204" pitchFamily="34" charset="0"/>
                <a:ea typeface="Calibri" panose="020F0502020204030204" pitchFamily="34" charset="0"/>
                <a:cs typeface="Arial" panose="020B0604020202020204" pitchFamily="34" charset="0"/>
              </a:rPr>
              <a:t>Even when managers and HR professionals are ready to provide workplace accommodations, they do not necessarily know what to do or where to turn</a:t>
            </a: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6" name="TextBox 5">
            <a:extLst>
              <a:ext uri="{FF2B5EF4-FFF2-40B4-BE49-F238E27FC236}">
                <a16:creationId xmlns:a16="http://schemas.microsoft.com/office/drawing/2014/main" id="{652C5E7B-465E-73B7-418D-27042965DD7A}"/>
              </a:ext>
            </a:extLst>
          </p:cNvPr>
          <p:cNvSpPr txBox="1"/>
          <p:nvPr/>
        </p:nvSpPr>
        <p:spPr>
          <a:xfrm>
            <a:off x="6240016" y="1270000"/>
            <a:ext cx="4932548" cy="4985980"/>
          </a:xfrm>
          <a:prstGeom prst="rect">
            <a:avLst/>
          </a:prstGeom>
          <a:noFill/>
        </p:spPr>
        <p:txBody>
          <a:bodyPr wrap="square">
            <a:spAutoFit/>
          </a:bodyPr>
          <a:lstStyle/>
          <a:p>
            <a:pPr marL="342900" indent="-342900">
              <a:spcBef>
                <a:spcPts val="600"/>
              </a:spcBef>
              <a:buClr>
                <a:schemeClr val="accent1"/>
              </a:buClr>
              <a:buSzPct val="100000"/>
              <a:buFont typeface="Wingdings" panose="05000000000000000000" pitchFamily="2" charset="2"/>
              <a:buChar char="§"/>
            </a:pPr>
            <a:r>
              <a:rPr lang="en-US" sz="2200" dirty="0">
                <a:solidFill>
                  <a:srgbClr val="000000"/>
                </a:solidFill>
                <a:latin typeface="Arial" panose="020B0604020202020204" pitchFamily="34" charset="0"/>
                <a:cs typeface="Arial" panose="020B0604020202020204" pitchFamily="34" charset="0"/>
              </a:rPr>
              <a:t>Several employees report avoiding participation in staffing processes or refusing job opportunities for fear of losing the measures or supports that work for them</a:t>
            </a:r>
          </a:p>
          <a:p>
            <a:pPr marL="342900" lvl="0" indent="-342900">
              <a:spcBef>
                <a:spcPts val="600"/>
              </a:spcBef>
              <a:buClr>
                <a:schemeClr val="accent1"/>
              </a:buClr>
              <a:buSzPct val="100000"/>
              <a:buFont typeface="Wingdings" panose="05000000000000000000" pitchFamily="2" charset="2"/>
              <a:buChar char="§"/>
            </a:pPr>
            <a:r>
              <a:rPr lang="en-US" sz="2200" dirty="0">
                <a:solidFill>
                  <a:srgbClr val="000000"/>
                </a:solidFill>
                <a:latin typeface="Arial" panose="020B0604020202020204" pitchFamily="34" charset="0"/>
                <a:cs typeface="Arial" panose="020B0604020202020204" pitchFamily="34" charset="0"/>
              </a:rPr>
              <a:t>Individualized workplace accommodations often do not achieve the anticipated benefits for employees </a:t>
            </a:r>
          </a:p>
          <a:p>
            <a:pPr marL="342900" lvl="0" indent="-342900">
              <a:spcBef>
                <a:spcPts val="600"/>
              </a:spcBef>
              <a:buClr>
                <a:schemeClr val="accent1"/>
              </a:buClr>
              <a:buSzPct val="100000"/>
              <a:buFont typeface="Wingdings" panose="05000000000000000000" pitchFamily="2" charset="2"/>
              <a:buChar char="§"/>
            </a:pPr>
            <a:r>
              <a:rPr lang="en-US" sz="2200" dirty="0">
                <a:solidFill>
                  <a:srgbClr val="000000"/>
                </a:solidFill>
                <a:latin typeface="Arial" panose="020B0604020202020204" pitchFamily="34" charset="0"/>
                <a:cs typeface="Arial" panose="020B0604020202020204" pitchFamily="34" charset="0"/>
              </a:rPr>
              <a:t>Requests for simple accommodations sometimes result in awkward or stressful situations and may even trigger harassment or discrimination </a:t>
            </a:r>
          </a:p>
        </p:txBody>
      </p:sp>
      <p:sp>
        <p:nvSpPr>
          <p:cNvPr id="8" name="TextBox 7">
            <a:extLst>
              <a:ext uri="{FF2B5EF4-FFF2-40B4-BE49-F238E27FC236}">
                <a16:creationId xmlns:a16="http://schemas.microsoft.com/office/drawing/2014/main" id="{54B76D34-6765-BE0D-7AAA-DA921DC304F5}"/>
              </a:ext>
            </a:extLst>
          </p:cNvPr>
          <p:cNvSpPr txBox="1"/>
          <p:nvPr/>
        </p:nvSpPr>
        <p:spPr>
          <a:xfrm>
            <a:off x="1613503" y="6190845"/>
            <a:ext cx="9559062" cy="584775"/>
          </a:xfrm>
          <a:prstGeom prst="rect">
            <a:avLst/>
          </a:prstGeom>
          <a:noFill/>
        </p:spPr>
        <p:txBody>
          <a:bodyPr wrap="square">
            <a:spAutoFit/>
          </a:bodyPr>
          <a:lstStyle/>
          <a:p>
            <a:r>
              <a:rPr lang="en-CA" sz="1600" dirty="0">
                <a:latin typeface="Arial" panose="020B0604020202020204" pitchFamily="34" charset="0"/>
                <a:cs typeface="Arial" panose="020B0604020202020204" pitchFamily="34" charset="0"/>
              </a:rPr>
              <a:t>Sources: Adopter Community of the Passport; </a:t>
            </a:r>
            <a:r>
              <a:rPr lang="en-CA" sz="1600" dirty="0">
                <a:latin typeface="Arial" panose="020B0604020202020204" pitchFamily="34" charset="0"/>
                <a:cs typeface="Arial" panose="020B0604020202020204" pitchFamily="34" charset="0"/>
                <a:hlinkClick r:id="rId3"/>
              </a:rPr>
              <a:t>2019 Benchmarking Study</a:t>
            </a:r>
            <a:r>
              <a:rPr lang="en-CA" sz="1600" dirty="0">
                <a:latin typeface="Arial" panose="020B0604020202020204" pitchFamily="34" charset="0"/>
                <a:cs typeface="Arial" panose="020B0604020202020204" pitchFamily="34" charset="0"/>
              </a:rPr>
              <a:t>; Use Case Scenario Development Initiative, </a:t>
            </a:r>
            <a:r>
              <a:rPr lang="en-CA" sz="1600" dirty="0">
                <a:latin typeface="Arial" panose="020B0604020202020204" pitchFamily="34" charset="0"/>
                <a:cs typeface="Arial" panose="020B0604020202020204" pitchFamily="34" charset="0"/>
                <a:hlinkClick r:id="rId4"/>
              </a:rPr>
              <a:t>POR Study on Harassment and Discrimination</a:t>
            </a:r>
            <a:endParaRPr lang="en-CA" sz="1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0C9EB0C-9236-A609-9933-1280D3664ACA}"/>
              </a:ext>
            </a:extLst>
          </p:cNvPr>
          <p:cNvSpPr>
            <a:spLocks noGrp="1"/>
          </p:cNvSpPr>
          <p:nvPr>
            <p:ph type="sldNum" sz="quarter" idx="12"/>
          </p:nvPr>
        </p:nvSpPr>
        <p:spPr/>
        <p:txBody>
          <a:bodyPr/>
          <a:lstStyle/>
          <a:p>
            <a:fld id="{32D4B517-E49B-41B6-9DBC-23634E0F1CDC}" type="slidenum">
              <a:rPr lang="en-CA" smtClean="0"/>
              <a:pPr/>
              <a:t>18</a:t>
            </a:fld>
            <a:endParaRPr lang="en-CA" dirty="0"/>
          </a:p>
        </p:txBody>
      </p:sp>
    </p:spTree>
    <p:extLst>
      <p:ext uri="{BB962C8B-B14F-4D97-AF65-F5344CB8AC3E}">
        <p14:creationId xmlns:p14="http://schemas.microsoft.com/office/powerpoint/2010/main" val="162510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6525" y="368288"/>
            <a:ext cx="8596668" cy="767172"/>
          </a:xfrm>
        </p:spPr>
        <p:txBody>
          <a:bodyPr vert="horz" lIns="91440" tIns="45720" rIns="91440" bIns="45720" rtlCol="0" anchor="t">
            <a:normAutofit/>
          </a:bodyPr>
          <a:lstStyle/>
          <a:p>
            <a:r>
              <a:rPr lang="en-US" b="1" dirty="0">
                <a:latin typeface="Arial" panose="020B0604020202020204" pitchFamily="34" charset="0"/>
                <a:cs typeface="Arial" panose="020B0604020202020204" pitchFamily="34" charset="0"/>
              </a:rPr>
              <a:t>Agenda</a:t>
            </a:r>
          </a:p>
        </p:txBody>
      </p:sp>
      <p:sp>
        <p:nvSpPr>
          <p:cNvPr id="35" name="Rectangle 34">
            <a:extLst>
              <a:ext uri="{FF2B5EF4-FFF2-40B4-BE49-F238E27FC236}">
                <a16:creationId xmlns:a16="http://schemas.microsoft.com/office/drawing/2014/main" id="{7AC43CD1-5425-4B40-AA6A-1822E5CDABBC}"/>
              </a:ext>
            </a:extLst>
          </p:cNvPr>
          <p:cNvSpPr/>
          <p:nvPr/>
        </p:nvSpPr>
        <p:spPr>
          <a:xfrm>
            <a:off x="1111539" y="1425734"/>
            <a:ext cx="9834118" cy="4430423"/>
          </a:xfrm>
          <a:prstGeom prst="rect">
            <a:avLst/>
          </a:prstGeom>
        </p:spPr>
        <p:txBody>
          <a:bodyPr vert="horz" lIns="91440" tIns="45720" rIns="91440" bIns="45720" rtlCol="0">
            <a:normAutofit/>
          </a:bodyPr>
          <a:lstStyle/>
          <a:p>
            <a:pPr marL="342900" marR="0" lvl="0" indent="-342900" fontAlgn="auto">
              <a:spcBef>
                <a:spcPts val="1000"/>
              </a:spcBef>
              <a:buClr>
                <a:schemeClr val="accent1"/>
              </a:buClr>
              <a:buSzPct val="80000"/>
              <a:buFont typeface="Wingdings" panose="05000000000000000000" pitchFamily="2" charset="2"/>
              <a:buChar char="q"/>
              <a:tabLst/>
              <a:defRPr/>
            </a:pPr>
            <a:r>
              <a:rPr kumimoji="0" lang="en-US" sz="3000" b="0" i="0" u="none" strike="noStrike" cap="none" spc="0" normalizeH="0" baseline="0" noProof="0" dirty="0">
                <a:ln>
                  <a:noFill/>
                </a:ln>
                <a:effectLst/>
                <a:uLnTx/>
                <a:uFillTx/>
                <a:latin typeface="Arial" panose="020B0604020202020204" pitchFamily="34" charset="0"/>
                <a:cs typeface="Arial" panose="020B0604020202020204" pitchFamily="34" charset="0"/>
              </a:rPr>
              <a:t>Creating the right conditions for an inclusive workplace</a:t>
            </a:r>
          </a:p>
          <a:p>
            <a:pPr marL="342900" marR="0" lvl="0" indent="-342900" fontAlgn="auto">
              <a:spcBef>
                <a:spcPts val="1000"/>
              </a:spcBef>
              <a:buClr>
                <a:schemeClr val="accent1"/>
              </a:buClr>
              <a:buSzPct val="80000"/>
              <a:buFont typeface="Wingdings" panose="05000000000000000000" pitchFamily="2" charset="2"/>
              <a:buChar char="q"/>
              <a:tabLst/>
              <a:defRPr/>
            </a:pPr>
            <a:r>
              <a:rPr kumimoji="0" lang="en-US" sz="3000" b="0" i="0" u="none" strike="noStrike" cap="none" spc="0" normalizeH="0" baseline="0" noProof="0" dirty="0">
                <a:ln>
                  <a:noFill/>
                </a:ln>
                <a:effectLst/>
                <a:uLnTx/>
                <a:uFillTx/>
                <a:latin typeface="Arial" panose="020B0604020202020204" pitchFamily="34" charset="0"/>
                <a:cs typeface="Arial" panose="020B0604020202020204" pitchFamily="34" charset="0"/>
              </a:rPr>
              <a:t>The GC Workplace Accessibility Passport</a:t>
            </a:r>
          </a:p>
          <a:p>
            <a:pPr marL="342900" marR="0" lvl="0" indent="-342900" fontAlgn="auto">
              <a:spcBef>
                <a:spcPts val="1000"/>
              </a:spcBef>
              <a:buClr>
                <a:schemeClr val="accent1"/>
              </a:buClr>
              <a:buSzPct val="80000"/>
              <a:buFont typeface="Wingdings" panose="05000000000000000000" pitchFamily="2" charset="2"/>
              <a:buChar char="q"/>
              <a:tabLst/>
              <a:defRPr/>
            </a:pPr>
            <a:r>
              <a:rPr kumimoji="0" lang="en-US" sz="3000" b="0" i="0" u="none" strike="noStrike" cap="none" spc="0" normalizeH="0" baseline="0" noProof="0" dirty="0">
                <a:ln>
                  <a:noFill/>
                </a:ln>
                <a:effectLst/>
                <a:uLnTx/>
                <a:uFillTx/>
                <a:latin typeface="Arial" panose="020B0604020202020204" pitchFamily="34" charset="0"/>
                <a:cs typeface="Arial" panose="020B0604020202020204" pitchFamily="34" charset="0"/>
              </a:rPr>
              <a:t>Passport Resources</a:t>
            </a: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Slide Number Placeholder 2">
            <a:extLst>
              <a:ext uri="{FF2B5EF4-FFF2-40B4-BE49-F238E27FC236}">
                <a16:creationId xmlns:a16="http://schemas.microsoft.com/office/drawing/2014/main" id="{9976FF17-A249-CBFE-49AD-BE01E8AB4EB6}"/>
              </a:ext>
            </a:extLst>
          </p:cNvPr>
          <p:cNvSpPr>
            <a:spLocks noGrp="1"/>
          </p:cNvSpPr>
          <p:nvPr>
            <p:ph type="sldNum" sz="quarter" idx="10"/>
          </p:nvPr>
        </p:nvSpPr>
        <p:spPr/>
        <p:txBody>
          <a:bodyPr/>
          <a:lstStyle/>
          <a:p>
            <a:fld id="{C42F5A24-FAD5-448B-90C7-C38AA06B112A}" type="slidenum">
              <a:rPr lang="en-CA" smtClean="0"/>
              <a:pPr/>
              <a:t>2</a:t>
            </a:fld>
            <a:endParaRPr lang="en-CA" dirty="0"/>
          </a:p>
        </p:txBody>
      </p:sp>
    </p:spTree>
    <p:extLst>
      <p:ext uri="{BB962C8B-B14F-4D97-AF65-F5344CB8AC3E}">
        <p14:creationId xmlns:p14="http://schemas.microsoft.com/office/powerpoint/2010/main" val="334830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6525" y="368288"/>
            <a:ext cx="8596668" cy="767172"/>
          </a:xfrm>
        </p:spPr>
        <p:txBody>
          <a:bodyPr vert="horz" lIns="91440" tIns="45720" rIns="91440" bIns="45720" rtlCol="0" anchor="t">
            <a:normAutofit/>
          </a:bodyPr>
          <a:lstStyle/>
          <a:p>
            <a:r>
              <a:rPr lang="en-US" b="1" dirty="0">
                <a:latin typeface="Arial" panose="020B0604020202020204" pitchFamily="34" charset="0"/>
                <a:cs typeface="Arial" panose="020B0604020202020204" pitchFamily="34" charset="0"/>
              </a:rPr>
              <a:t>The Employment Challenge</a:t>
            </a: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5" name="Rectangle 34">
            <a:extLst>
              <a:ext uri="{FF2B5EF4-FFF2-40B4-BE49-F238E27FC236}">
                <a16:creationId xmlns:a16="http://schemas.microsoft.com/office/drawing/2014/main" id="{7AC43CD1-5425-4B40-AA6A-1822E5CDABBC}"/>
              </a:ext>
            </a:extLst>
          </p:cNvPr>
          <p:cNvSpPr/>
          <p:nvPr/>
        </p:nvSpPr>
        <p:spPr>
          <a:xfrm>
            <a:off x="1107293" y="1280197"/>
            <a:ext cx="10150274" cy="4430423"/>
          </a:xfrm>
          <a:prstGeom prst="rect">
            <a:avLst/>
          </a:prstGeom>
        </p:spPr>
        <p:txBody>
          <a:bodyPr vert="horz" lIns="91440" tIns="45720" rIns="91440" bIns="45720" rtlCol="0">
            <a:noAutofit/>
          </a:bodyPr>
          <a:lstStyle/>
          <a:p>
            <a:pPr marL="342900" marR="0" lvl="0" indent="-342900" fontAlgn="auto">
              <a:spcBef>
                <a:spcPts val="1000"/>
              </a:spcBef>
              <a:buClr>
                <a:schemeClr val="accent1"/>
              </a:buClr>
              <a:buSzPct val="100000"/>
              <a:buFont typeface="Wingdings" panose="05000000000000000000" pitchFamily="2" charset="2"/>
              <a:buChar char="§"/>
              <a:tabLst/>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Persons with disabilities face significant recruitment, retention and promotion challenges:</a:t>
            </a:r>
          </a:p>
          <a:p>
            <a:pPr marL="342900" lvl="0" indent="-342900">
              <a:spcBef>
                <a:spcPts val="1000"/>
              </a:spcBef>
              <a:buClr>
                <a:schemeClr val="accent1"/>
              </a:buClr>
              <a:buSzPct val="100000"/>
              <a:buFont typeface="Wingdings" panose="05000000000000000000" pitchFamily="2" charset="2"/>
              <a:buChar char="§"/>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Representation of </a:t>
            </a:r>
            <a:r>
              <a:rPr lang="en-US" sz="2000" dirty="0">
                <a:latin typeface="Arial" panose="020B0604020202020204" pitchFamily="34" charset="0"/>
                <a:cs typeface="Arial" panose="020B0604020202020204" pitchFamily="34" charset="0"/>
              </a:rPr>
              <a:t>persons with disabilities </a:t>
            </a: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remains below workforce availability (</a:t>
            </a:r>
            <a:r>
              <a:rPr lang="en-US" sz="2000" dirty="0">
                <a:latin typeface="Arial" panose="020B0604020202020204" pitchFamily="34" charset="0"/>
                <a:cs typeface="Arial" panose="020B0604020202020204" pitchFamily="34" charset="0"/>
              </a:rPr>
              <a:t>6.9</a:t>
            </a: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 vs </a:t>
            </a:r>
            <a:r>
              <a:rPr lang="en-US" sz="2000" dirty="0">
                <a:latin typeface="Arial" panose="020B0604020202020204" pitchFamily="34" charset="0"/>
                <a:cs typeface="Arial" panose="020B0604020202020204" pitchFamily="34" charset="0"/>
              </a:rPr>
              <a:t>9.2%)(</a:t>
            </a:r>
            <a:r>
              <a:rPr lang="en-US" sz="2000" dirty="0">
                <a:solidFill>
                  <a:schemeClr val="tx1">
                    <a:lumMod val="75000"/>
                    <a:lumOff val="25000"/>
                  </a:schemeClr>
                </a:solidFill>
                <a:latin typeface="Arial" panose="020B0604020202020204" pitchFamily="34" charset="0"/>
                <a:cs typeface="Arial" panose="020B0604020202020204" pitchFamily="34" charset="0"/>
                <a:hlinkClick r:id="rId3"/>
              </a:rPr>
              <a:t>Employment Equity in the Public Service of Canada for Fiscal Year 2022 to 2023 - Canada.ca</a:t>
            </a:r>
            <a:r>
              <a:rPr lang="en-US" sz="2000" dirty="0">
                <a:latin typeface="Arial" panose="020B0604020202020204" pitchFamily="34" charset="0"/>
                <a:cs typeface="Arial" panose="020B0604020202020204" pitchFamily="34" charset="0"/>
              </a:rPr>
              <a:t>)</a:t>
            </a:r>
            <a:endParaRPr lang="en-US" sz="2000" b="0" i="0" u="none" strike="noStrike"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fontAlgn="auto">
              <a:spcBef>
                <a:spcPts val="1000"/>
              </a:spcBef>
              <a:buClr>
                <a:schemeClr val="accent1"/>
              </a:buClr>
              <a:buSzPct val="100000"/>
              <a:buFont typeface="Wingdings" panose="05000000000000000000" pitchFamily="2" charset="2"/>
              <a:buChar char="§"/>
              <a:tabLst/>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Modest improvement mainly due to increase in self-identification and decrease in separations</a:t>
            </a:r>
          </a:p>
          <a:p>
            <a:pPr marL="342900" marR="0" lvl="0" indent="-342900" fontAlgn="auto">
              <a:spcBef>
                <a:spcPts val="1000"/>
              </a:spcBef>
              <a:buClr>
                <a:schemeClr val="accent1"/>
              </a:buClr>
              <a:buSzPct val="100000"/>
              <a:buFont typeface="Wingdings" panose="05000000000000000000" pitchFamily="2" charset="2"/>
              <a:buChar char="§"/>
              <a:tabLst/>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GC commitment to hire 5,000 net new </a:t>
            </a:r>
            <a:r>
              <a:rPr lang="en-US" sz="2000" dirty="0">
                <a:latin typeface="Arial" panose="020B0604020202020204" pitchFamily="34" charset="0"/>
                <a:cs typeface="Arial" panose="020B0604020202020204" pitchFamily="34" charset="0"/>
              </a:rPr>
              <a:t>persons with disabilities</a:t>
            </a: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 by 2025 would require the Federal Public Service to hire 2,442 persons with disabilities per year for the next two years, to account for </a:t>
            </a:r>
            <a:r>
              <a:rPr kumimoji="0" lang="en-US" sz="2000" b="0" i="0" u="none" strike="noStrike" cap="none" spc="0" normalizeH="0" baseline="0" noProof="0" dirty="0" err="1">
                <a:ln>
                  <a:noFill/>
                </a:ln>
                <a:effectLst/>
                <a:uLnTx/>
                <a:uFillTx/>
                <a:latin typeface="Arial" panose="020B0604020202020204" pitchFamily="34" charset="0"/>
                <a:cs typeface="Arial" panose="020B0604020202020204" pitchFamily="34" charset="0"/>
              </a:rPr>
              <a:t>antici</a:t>
            </a:r>
            <a:r>
              <a:rPr lang="en-US" sz="2000" dirty="0">
                <a:latin typeface="Arial" panose="020B0604020202020204" pitchFamily="34" charset="0"/>
                <a:cs typeface="Arial" panose="020B0604020202020204" pitchFamily="34" charset="0"/>
              </a:rPr>
              <a:t>pated departures of persons with disabilities during that timeframe.</a:t>
            </a:r>
            <a:endPar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endParaRPr>
          </a:p>
          <a:p>
            <a:pPr marL="342900" marR="0" lvl="0" indent="-342900" fontAlgn="auto">
              <a:spcBef>
                <a:spcPts val="1000"/>
              </a:spcBef>
              <a:buClr>
                <a:schemeClr val="accent1"/>
              </a:buClr>
              <a:buSzPct val="100000"/>
              <a:buFont typeface="Wingdings" panose="05000000000000000000" pitchFamily="2" charset="2"/>
              <a:buChar char="§"/>
              <a:tabLst/>
              <a:defRPr/>
            </a:pPr>
            <a:r>
              <a:rPr kumimoji="0" lang="en-US" sz="2000" b="0" i="0" u="none" strike="noStrike" cap="none" spc="0" normalizeH="0" baseline="0" noProof="0" dirty="0">
                <a:ln>
                  <a:noFill/>
                </a:ln>
                <a:effectLst/>
                <a:uLnTx/>
                <a:uFillTx/>
                <a:latin typeface="Arial" panose="020B0604020202020204" pitchFamily="34" charset="0"/>
                <a:cs typeface="Arial" panose="020B0604020202020204" pitchFamily="34" charset="0"/>
              </a:rPr>
              <a:t>Departments and agencies have been advised of these recruitment goals  </a:t>
            </a:r>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Slide Number Placeholder 2">
            <a:extLst>
              <a:ext uri="{FF2B5EF4-FFF2-40B4-BE49-F238E27FC236}">
                <a16:creationId xmlns:a16="http://schemas.microsoft.com/office/drawing/2014/main" id="{2AEFE405-62EC-E7FA-A3C7-ACC11FDA6837}"/>
              </a:ext>
            </a:extLst>
          </p:cNvPr>
          <p:cNvSpPr>
            <a:spLocks noGrp="1"/>
          </p:cNvSpPr>
          <p:nvPr>
            <p:ph type="sldNum" sz="quarter" idx="10"/>
          </p:nvPr>
        </p:nvSpPr>
        <p:spPr/>
        <p:txBody>
          <a:bodyPr/>
          <a:lstStyle/>
          <a:p>
            <a:fld id="{C42F5A24-FAD5-448B-90C7-C38AA06B112A}" type="slidenum">
              <a:rPr lang="en-CA" smtClean="0"/>
              <a:pPr/>
              <a:t>3</a:t>
            </a:fld>
            <a:endParaRPr lang="en-CA" dirty="0"/>
          </a:p>
        </p:txBody>
      </p:sp>
    </p:spTree>
    <p:extLst>
      <p:ext uri="{BB962C8B-B14F-4D97-AF65-F5344CB8AC3E}">
        <p14:creationId xmlns:p14="http://schemas.microsoft.com/office/powerpoint/2010/main" val="299592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91740" y="179916"/>
            <a:ext cx="8596668" cy="595313"/>
          </a:xfrm>
        </p:spPr>
        <p:txBody>
          <a:bodyPr vert="horz" lIns="91440" tIns="45720" rIns="91440" bIns="45720" rtlCol="0" anchor="t">
            <a:noAutofit/>
          </a:bodyPr>
          <a:lstStyle/>
          <a:p>
            <a:r>
              <a:rPr lang="en-CA" b="1" dirty="0">
                <a:latin typeface="Arial" panose="020B0604020202020204" pitchFamily="34" charset="0"/>
                <a:cs typeface="Arial" panose="020B0604020202020204" pitchFamily="34" charset="0"/>
              </a:rPr>
              <a:t>Towards Disability Inclusion </a:t>
            </a:r>
            <a:endParaRPr lang="en-US" b="1" dirty="0">
              <a:solidFill>
                <a:schemeClr val="accent1"/>
              </a:solidFill>
              <a:latin typeface="Arial" panose="020B0604020202020204" pitchFamily="34" charset="0"/>
              <a:cs typeface="Arial" panose="020B0604020202020204" pitchFamily="34" charset="0"/>
            </a:endParaRP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grpSp>
        <p:nvGrpSpPr>
          <p:cNvPr id="3" name="Group - Towards Disability Inclusion" descr="Venn diagram of 3 overlapping circles representing the areas that require action to achieve a barrier-free Canada by 2040.">
            <a:extLst>
              <a:ext uri="{FF2B5EF4-FFF2-40B4-BE49-F238E27FC236}">
                <a16:creationId xmlns:a16="http://schemas.microsoft.com/office/drawing/2014/main" id="{7D2A36A3-BFBD-4A94-078A-69009B2DFEAB}"/>
              </a:ext>
            </a:extLst>
          </p:cNvPr>
          <p:cNvGrpSpPr>
            <a:grpSpLocks noChangeAspect="1"/>
          </p:cNvGrpSpPr>
          <p:nvPr/>
        </p:nvGrpSpPr>
        <p:grpSpPr bwMode="auto">
          <a:xfrm>
            <a:off x="2387600" y="779463"/>
            <a:ext cx="6616700" cy="6078537"/>
            <a:chOff x="2744038" y="854096"/>
            <a:chExt cx="6114607" cy="5617476"/>
          </a:xfrm>
        </p:grpSpPr>
        <p:sp>
          <p:nvSpPr>
            <p:cNvPr id="5" name="Purple circle - Title &quot;Environment&quot;" descr="Purple circle with 3 lines of text. &#10;Title: Environment &#10;Bullet 1: Free of Barriers&#10;Bullet 2: Welcoming ">
              <a:extLst>
                <a:ext uri="{FF2B5EF4-FFF2-40B4-BE49-F238E27FC236}">
                  <a16:creationId xmlns:a16="http://schemas.microsoft.com/office/drawing/2014/main" id="{21E5E3B5-ECB0-5266-BC4F-431E61310A2B}"/>
                </a:ext>
              </a:extLst>
            </p:cNvPr>
            <p:cNvSpPr>
              <a:spLocks noChangeAspect="1"/>
            </p:cNvSpPr>
            <p:nvPr/>
          </p:nvSpPr>
          <p:spPr>
            <a:xfrm>
              <a:off x="2744038" y="854096"/>
              <a:ext cx="3253886" cy="3252532"/>
            </a:xfrm>
            <a:prstGeom prst="ellipse">
              <a:avLst/>
            </a:prstGeom>
            <a:solidFill>
              <a:srgbClr val="7F3F98">
                <a:alpha val="50000"/>
              </a:srgb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nchor="ctr"/>
            <a:lstStyle/>
            <a:p>
              <a:pPr defTabSz="1111250">
                <a:lnSpc>
                  <a:spcPct val="90000"/>
                </a:lnSpc>
                <a:spcAft>
                  <a:spcPts val="1800"/>
                </a:spcAft>
                <a:buFont typeface="Wingdings" panose="05000000000000000000" pitchFamily="2" charset="2"/>
                <a:buNone/>
                <a:defRPr/>
              </a:pPr>
              <a:r>
                <a:rPr lang="en-CA" sz="2400" b="1" dirty="0">
                  <a:latin typeface="Arial" panose="020B0604020202020204" pitchFamily="34" charset="0"/>
                  <a:cs typeface="Arial" panose="020B0604020202020204" pitchFamily="34" charset="0"/>
                </a:rPr>
                <a:t>Accessible Environment</a:t>
              </a:r>
            </a:p>
            <a:p>
              <a:pPr marL="447675"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Free of Barriers</a:t>
              </a:r>
            </a:p>
            <a:p>
              <a:pPr marL="447675"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Welcoming</a:t>
              </a:r>
            </a:p>
            <a:p>
              <a:pPr algn="ctr" defTabSz="1111250">
                <a:lnSpc>
                  <a:spcPct val="90000"/>
                </a:lnSpc>
                <a:spcAft>
                  <a:spcPct val="35000"/>
                </a:spcAft>
                <a:buFont typeface="Wingdings" panose="05000000000000000000" pitchFamily="2" charset="2"/>
                <a:buNone/>
                <a:defRPr/>
              </a:pPr>
              <a:endParaRPr lang="en-CA" dirty="0">
                <a:solidFill>
                  <a:schemeClr val="bg1"/>
                </a:solidFill>
                <a:latin typeface="Arial" panose="020B0604020202020204" pitchFamily="34" charset="0"/>
                <a:cs typeface="Arial" panose="020B0604020202020204" pitchFamily="34" charset="0"/>
              </a:endParaRPr>
            </a:p>
          </p:txBody>
        </p:sp>
        <p:sp>
          <p:nvSpPr>
            <p:cNvPr id="6" name="Pink circle - Title &quot;Culture&quot;" descr="Pink circle with 4 lines of text.&#10;Title: Culture&#10;Bullet 1: Free of Discrimination&#10;Bullet 2: Respectful&#10;Bullet 3: Values Differences">
              <a:extLst>
                <a:ext uri="{FF2B5EF4-FFF2-40B4-BE49-F238E27FC236}">
                  <a16:creationId xmlns:a16="http://schemas.microsoft.com/office/drawing/2014/main" id="{85987E55-7CC3-ECE0-E5E2-48A1F8AF4605}"/>
                </a:ext>
              </a:extLst>
            </p:cNvPr>
            <p:cNvSpPr>
              <a:spLocks noChangeAspect="1"/>
            </p:cNvSpPr>
            <p:nvPr/>
          </p:nvSpPr>
          <p:spPr>
            <a:xfrm>
              <a:off x="5604759" y="928917"/>
              <a:ext cx="3253886" cy="3253999"/>
            </a:xfrm>
            <a:prstGeom prst="ellipse">
              <a:avLst/>
            </a:prstGeom>
            <a:solidFill>
              <a:srgbClr val="B52775">
                <a:alpha val="49804"/>
              </a:srgbClr>
            </a:solidFill>
            <a:ln w="19050">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tIns="0" bIns="108000" anchor="ctr"/>
            <a:lstStyle/>
            <a:p>
              <a:pPr defTabSz="1111250">
                <a:lnSpc>
                  <a:spcPct val="90000"/>
                </a:lnSpc>
                <a:spcAft>
                  <a:spcPts val="1800"/>
                </a:spcAft>
                <a:buFont typeface="Wingdings" panose="05000000000000000000" pitchFamily="2" charset="2"/>
                <a:buNone/>
                <a:defRPr/>
              </a:pPr>
              <a:r>
                <a:rPr lang="en-CA" sz="2400" b="1" dirty="0">
                  <a:latin typeface="Arial" panose="020B0604020202020204" pitchFamily="34" charset="0"/>
                  <a:cs typeface="Arial" panose="020B0604020202020204" pitchFamily="34" charset="0"/>
                </a:rPr>
                <a:t>Culture of equity</a:t>
              </a:r>
            </a:p>
            <a:p>
              <a:pPr marL="538163"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Free of discrimination</a:t>
              </a:r>
            </a:p>
            <a:p>
              <a:pPr marL="538163"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Respectful</a:t>
              </a:r>
            </a:p>
            <a:p>
              <a:pPr marL="538163"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Values differences</a:t>
              </a:r>
            </a:p>
          </p:txBody>
        </p:sp>
        <p:sp>
          <p:nvSpPr>
            <p:cNvPr id="7" name="Teal circle - Title  &quot;Individual Adjustments&quot;" descr="Teal circle with 3 lines of text.&#10;Title: Individual Adjustments&#10;Bullet 1:  Adaptive Equipment and Tools Bullet 2: Support Measures.">
              <a:extLst>
                <a:ext uri="{FF2B5EF4-FFF2-40B4-BE49-F238E27FC236}">
                  <a16:creationId xmlns:a16="http://schemas.microsoft.com/office/drawing/2014/main" id="{2C2B542F-2390-5268-41DB-3C545D922663}"/>
                </a:ext>
              </a:extLst>
            </p:cNvPr>
            <p:cNvSpPr>
              <a:spLocks noChangeAspect="1"/>
            </p:cNvSpPr>
            <p:nvPr/>
          </p:nvSpPr>
          <p:spPr>
            <a:xfrm>
              <a:off x="3941140" y="3219040"/>
              <a:ext cx="3253886" cy="3252532"/>
            </a:xfrm>
            <a:prstGeom prst="ellipse">
              <a:avLst/>
            </a:prstGeom>
            <a:solidFill>
              <a:schemeClr val="accent1">
                <a:alpha val="65000"/>
              </a:schemeClr>
            </a:solidFill>
            <a:ln w="19050"/>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tIns="540000" anchor="ctr"/>
            <a:lstStyle/>
            <a:p>
              <a:pPr defTabSz="1111250">
                <a:lnSpc>
                  <a:spcPct val="90000"/>
                </a:lnSpc>
                <a:spcBef>
                  <a:spcPts val="1200"/>
                </a:spcBef>
                <a:spcAft>
                  <a:spcPts val="1200"/>
                </a:spcAft>
                <a:buFont typeface="Wingdings" panose="05000000000000000000" pitchFamily="2" charset="2"/>
                <a:buNone/>
                <a:defRPr/>
              </a:pPr>
              <a:r>
                <a:rPr lang="en-CA" sz="2400" b="1" dirty="0">
                  <a:latin typeface="Arial" panose="020B0604020202020204" pitchFamily="34" charset="0"/>
                  <a:cs typeface="Arial" panose="020B0604020202020204" pitchFamily="34" charset="0"/>
                </a:rPr>
                <a:t>Individual Adjustments</a:t>
              </a:r>
            </a:p>
            <a:p>
              <a:pPr marL="447675"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Adaptive equipment and tools</a:t>
              </a:r>
            </a:p>
            <a:p>
              <a:pPr marL="447675" indent="-285750" defTabSz="1111250">
                <a:lnSpc>
                  <a:spcPct val="90000"/>
                </a:lnSpc>
                <a:spcAft>
                  <a:spcPct val="35000"/>
                </a:spcAft>
                <a:buFont typeface="Arial" panose="020B0604020202020204" pitchFamily="34" charset="0"/>
                <a:buChar char="•"/>
                <a:defRPr/>
              </a:pPr>
              <a:r>
                <a:rPr lang="en-CA" sz="2000" dirty="0">
                  <a:latin typeface="Arial" panose="020B0604020202020204" pitchFamily="34" charset="0"/>
                  <a:cs typeface="Arial" panose="020B0604020202020204" pitchFamily="34" charset="0"/>
                </a:rPr>
                <a:t>Support measures</a:t>
              </a:r>
            </a:p>
          </p:txBody>
        </p:sp>
      </p:grpSp>
      <p:sp>
        <p:nvSpPr>
          <p:cNvPr id="4" name="Slide Number Placeholder 3"/>
          <p:cNvSpPr>
            <a:spLocks noGrp="1"/>
          </p:cNvSpPr>
          <p:nvPr>
            <p:ph type="sldNum" sz="quarter" idx="10"/>
          </p:nvPr>
        </p:nvSpPr>
        <p:spPr>
          <a:xfrm>
            <a:off x="408401" y="6312430"/>
            <a:ext cx="683339"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7D92B0D8-A9D7-4D4D-9307-6A60148BF0A2}" type="slidenum">
              <a:rPr kumimoji="0" lang="en-US" b="0" i="0" u="none" strike="noStrike" kern="1200" cap="none" spc="0" normalizeH="0" baseline="0" noProof="0" smtClean="0">
                <a:ln>
                  <a:noFill/>
                </a:ln>
                <a:solidFill>
                  <a:schemeClr val="tx1"/>
                </a:solidFill>
                <a:effectLst/>
                <a:uLnTx/>
                <a:uFillTx/>
                <a:latin typeface="Arial" panose="020B0604020202020204" pitchFamily="34" charset="0"/>
                <a:cs typeface="Arial" panose="020B0604020202020204" pitchFamily="34" charset="0"/>
              </a:rPr>
              <a:t>4</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140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95621" y="375103"/>
            <a:ext cx="8596668" cy="767172"/>
          </a:xfrm>
        </p:spPr>
        <p:txBody>
          <a:bodyPr vert="horz" lIns="91440" tIns="45720" rIns="91440" bIns="45720" rtlCol="0" anchor="t">
            <a:normAutofit/>
          </a:bodyPr>
          <a:lstStyle/>
          <a:p>
            <a:r>
              <a:rPr lang="en-US" sz="3600" b="1" dirty="0">
                <a:latin typeface="Arial" panose="020B0604020202020204" pitchFamily="34" charset="0"/>
                <a:cs typeface="Arial" panose="020B0604020202020204" pitchFamily="34" charset="0"/>
              </a:rPr>
              <a:t>The </a:t>
            </a:r>
            <a:r>
              <a:rPr lang="en-US" sz="3600" b="1" i="1" dirty="0">
                <a:latin typeface="Arial" panose="020B0604020202020204" pitchFamily="34" charset="0"/>
                <a:cs typeface="Arial" panose="020B0604020202020204" pitchFamily="34" charset="0"/>
              </a:rPr>
              <a:t>Accessible Canada Act (ACA)</a:t>
            </a:r>
            <a:endParaRPr lang="en-US" b="1" dirty="0">
              <a:latin typeface="Arial" panose="020B0604020202020204" pitchFamily="34" charset="0"/>
              <a:cs typeface="Arial" panose="020B0604020202020204" pitchFamily="34" charset="0"/>
            </a:endParaRP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Content Placeholder 2">
            <a:extLst>
              <a:ext uri="{FF2B5EF4-FFF2-40B4-BE49-F238E27FC236}">
                <a16:creationId xmlns:a16="http://schemas.microsoft.com/office/drawing/2014/main" id="{D2F58DE3-B27A-7B2E-B390-0B194FE21CD5}"/>
              </a:ext>
            </a:extLst>
          </p:cNvPr>
          <p:cNvSpPr txBox="1">
            <a:spLocks/>
          </p:cNvSpPr>
          <p:nvPr/>
        </p:nvSpPr>
        <p:spPr>
          <a:xfrm>
            <a:off x="1049928" y="1142275"/>
            <a:ext cx="10092144" cy="5377874"/>
          </a:xfrm>
          <a:prstGeom prst="rect">
            <a:avLst/>
          </a:prstGeom>
        </p:spPr>
        <p:txBody>
          <a:bodyPr vert="horz" lIns="91440" tIns="45720" rIns="91440" bIns="45720" rtlCol="0" anchor="t">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sz="2800" dirty="0">
                <a:latin typeface="Arial" panose="020B0604020202020204" pitchFamily="34" charset="0"/>
                <a:cs typeface="Arial" panose="020B0604020202020204" pitchFamily="34" charset="0"/>
              </a:rPr>
              <a:t>The ACA:</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Is based on a broad definition of disability (See Annex B)</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Shifts the responsibility to organizations to remove or avoid the creation of barriers to accessibility</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Nothing Without Us: puts PWDs at the </a:t>
            </a:r>
            <a:r>
              <a:rPr lang="en-CA" sz="2800" dirty="0">
                <a:latin typeface="Arial" panose="020B0604020202020204" pitchFamily="34" charset="0"/>
                <a:cs typeface="Arial" panose="020B0604020202020204" pitchFamily="34" charset="0"/>
              </a:rPr>
              <a:t>centre</a:t>
            </a:r>
            <a:r>
              <a:rPr lang="en-US" sz="2800" dirty="0">
                <a:latin typeface="Arial" panose="020B0604020202020204" pitchFamily="34" charset="0"/>
                <a:cs typeface="Arial" panose="020B0604020202020204" pitchFamily="34" charset="0"/>
              </a:rPr>
              <a:t> of discussion and action</a:t>
            </a:r>
          </a:p>
          <a:p>
            <a:pPr>
              <a:buFont typeface="Wingdings" panose="05000000000000000000" pitchFamily="2" charset="2"/>
              <a:buChar char="§"/>
            </a:pPr>
            <a:r>
              <a:rPr lang="en-US" sz="2800" dirty="0">
                <a:latin typeface="Arial" panose="020B0604020202020204" pitchFamily="34" charset="0"/>
                <a:cs typeface="Arial" panose="020B0604020202020204" pitchFamily="34" charset="0"/>
              </a:rPr>
              <a:t>Requires all GC organizations to develop Accessibility Plans and to measure progress</a:t>
            </a:r>
            <a:endParaRPr lang="en-CA" sz="2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5C3FE8B-974A-84FD-4959-ACDE831C89F4}"/>
              </a:ext>
            </a:extLst>
          </p:cNvPr>
          <p:cNvSpPr>
            <a:spLocks noGrp="1"/>
          </p:cNvSpPr>
          <p:nvPr>
            <p:ph type="sldNum" sz="quarter" idx="10"/>
          </p:nvPr>
        </p:nvSpPr>
        <p:spPr/>
        <p:txBody>
          <a:bodyPr/>
          <a:lstStyle/>
          <a:p>
            <a:fld id="{C42F5A24-FAD5-448B-90C7-C38AA06B112A}" type="slidenum">
              <a:rPr lang="en-CA" smtClean="0"/>
              <a:pPr/>
              <a:t>5</a:t>
            </a:fld>
            <a:endParaRPr lang="en-CA" dirty="0"/>
          </a:p>
        </p:txBody>
      </p:sp>
    </p:spTree>
    <p:extLst>
      <p:ext uri="{BB962C8B-B14F-4D97-AF65-F5344CB8AC3E}">
        <p14:creationId xmlns:p14="http://schemas.microsoft.com/office/powerpoint/2010/main" val="246012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 name="Straight Connector 40">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3"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4"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5" name="Isosceles Triangle 44">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6"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7"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49" name="Isosceles Triangle 48">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latin typeface="Arial" panose="020B0604020202020204" pitchFamily="34" charset="0"/>
                <a:cs typeface="Arial" panose="020B0604020202020204" pitchFamily="34" charset="0"/>
              </a:endParaRPr>
            </a:p>
          </p:txBody>
        </p:sp>
      </p:grpSp>
      <p:sp useBgFill="1">
        <p:nvSpPr>
          <p:cNvPr id="52" name="Rectangle 5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6525" y="368288"/>
            <a:ext cx="8596668" cy="767172"/>
          </a:xfrm>
        </p:spPr>
        <p:txBody>
          <a:bodyPr vert="horz" lIns="91440" tIns="45720" rIns="91440" bIns="45720" rtlCol="0" anchor="t">
            <a:normAutofit/>
          </a:bodyPr>
          <a:lstStyle/>
          <a:p>
            <a:r>
              <a:rPr lang="en-US" sz="3600" b="1" dirty="0">
                <a:latin typeface="Arial" panose="020B0604020202020204" pitchFamily="34" charset="0"/>
                <a:cs typeface="Arial" panose="020B0604020202020204" pitchFamily="34" charset="0"/>
              </a:rPr>
              <a:t>Creating the </a:t>
            </a:r>
            <a:r>
              <a:rPr lang="en-US" b="1" dirty="0">
                <a:latin typeface="Arial" panose="020B0604020202020204" pitchFamily="34" charset="0"/>
                <a:cs typeface="Arial" panose="020B0604020202020204" pitchFamily="34" charset="0"/>
              </a:rPr>
              <a:t>R</a:t>
            </a:r>
            <a:r>
              <a:rPr lang="en-US" sz="3600" b="1" dirty="0">
                <a:latin typeface="Arial" panose="020B0604020202020204" pitchFamily="34" charset="0"/>
                <a:cs typeface="Arial" panose="020B0604020202020204" pitchFamily="34" charset="0"/>
              </a:rPr>
              <a:t>ight </a:t>
            </a:r>
            <a:r>
              <a:rPr lang="en-US" b="1" dirty="0">
                <a:latin typeface="Arial" panose="020B0604020202020204" pitchFamily="34" charset="0"/>
                <a:cs typeface="Arial" panose="020B0604020202020204" pitchFamily="34" charset="0"/>
              </a:rPr>
              <a:t>C</a:t>
            </a:r>
            <a:r>
              <a:rPr lang="en-US" sz="3600" b="1" dirty="0">
                <a:latin typeface="Arial" panose="020B0604020202020204" pitchFamily="34" charset="0"/>
                <a:cs typeface="Arial" panose="020B0604020202020204" pitchFamily="34" charset="0"/>
              </a:rPr>
              <a:t>onditions</a:t>
            </a:r>
            <a:endParaRPr lang="en-US" b="1" dirty="0">
              <a:latin typeface="Arial" panose="020B0604020202020204" pitchFamily="34" charset="0"/>
              <a:cs typeface="Arial" panose="020B0604020202020204" pitchFamily="34" charset="0"/>
            </a:endParaRPr>
          </a:p>
        </p:txBody>
      </p:sp>
      <p:sp>
        <p:nvSpPr>
          <p:cNvPr id="54" name="Isosceles Triangle 5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6" name="Isosceles Triangle 5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graphicFrame>
        <p:nvGraphicFramePr>
          <p:cNvPr id="5" name="Content Placeholder 5">
            <a:extLst>
              <a:ext uri="{FF2B5EF4-FFF2-40B4-BE49-F238E27FC236}">
                <a16:creationId xmlns:a16="http://schemas.microsoft.com/office/drawing/2014/main" id="{B5DA6F41-347F-F122-429E-AA32854D698A}"/>
              </a:ext>
            </a:extLst>
          </p:cNvPr>
          <p:cNvGraphicFramePr>
            <a:graphicFrameLocks/>
          </p:cNvGraphicFramePr>
          <p:nvPr>
            <p:extLst>
              <p:ext uri="{D42A27DB-BD31-4B8C-83A1-F6EECF244321}">
                <p14:modId xmlns:p14="http://schemas.microsoft.com/office/powerpoint/2010/main" val="3490502952"/>
              </p:ext>
            </p:extLst>
          </p:nvPr>
        </p:nvGraphicFramePr>
        <p:xfrm>
          <a:off x="1112768" y="1162218"/>
          <a:ext cx="10314174" cy="2382520"/>
        </p:xfrm>
        <a:graphic>
          <a:graphicData uri="http://schemas.openxmlformats.org/drawingml/2006/table">
            <a:tbl>
              <a:tblPr firstRow="1" bandRow="1">
                <a:tableStyleId>{7E9639D4-E3E2-4D34-9284-5A2195B3D0D7}</a:tableStyleId>
              </a:tblPr>
              <a:tblGrid>
                <a:gridCol w="3438058">
                  <a:extLst>
                    <a:ext uri="{9D8B030D-6E8A-4147-A177-3AD203B41FA5}">
                      <a16:colId xmlns:a16="http://schemas.microsoft.com/office/drawing/2014/main" val="2163830472"/>
                    </a:ext>
                  </a:extLst>
                </a:gridCol>
                <a:gridCol w="3438058">
                  <a:extLst>
                    <a:ext uri="{9D8B030D-6E8A-4147-A177-3AD203B41FA5}">
                      <a16:colId xmlns:a16="http://schemas.microsoft.com/office/drawing/2014/main" val="3147370870"/>
                    </a:ext>
                  </a:extLst>
                </a:gridCol>
                <a:gridCol w="3438058">
                  <a:extLst>
                    <a:ext uri="{9D8B030D-6E8A-4147-A177-3AD203B41FA5}">
                      <a16:colId xmlns:a16="http://schemas.microsoft.com/office/drawing/2014/main" val="1553625819"/>
                    </a:ext>
                  </a:extLst>
                </a:gridCol>
              </a:tblGrid>
              <a:tr h="370840">
                <a:tc>
                  <a:txBody>
                    <a:bodyPr/>
                    <a:lstStyle/>
                    <a:p>
                      <a:pPr algn="l"/>
                      <a:r>
                        <a:rPr lang="en-CA" dirty="0">
                          <a:latin typeface="Arial" panose="020B0604020202020204" pitchFamily="34" charset="0"/>
                          <a:cs typeface="Arial" panose="020B0604020202020204" pitchFamily="34" charset="0"/>
                        </a:rPr>
                        <a:t>1. Inclusive Workplace</a:t>
                      </a:r>
                    </a:p>
                  </a:txBody>
                  <a:tcPr>
                    <a:lnB w="12700" cap="flat" cmpd="sng" algn="ctr">
                      <a:solidFill>
                        <a:schemeClr val="tx1"/>
                      </a:solidFill>
                      <a:prstDash val="solid"/>
                      <a:round/>
                      <a:headEnd type="none" w="med" len="med"/>
                      <a:tailEnd type="none" w="med" len="med"/>
                    </a:lnB>
                  </a:tcPr>
                </a:tc>
                <a:tc>
                  <a:txBody>
                    <a:bodyPr/>
                    <a:lstStyle/>
                    <a:p>
                      <a:pPr algn="l"/>
                      <a:r>
                        <a:rPr lang="en-CA" dirty="0">
                          <a:latin typeface="Arial" panose="020B0604020202020204" pitchFamily="34" charset="0"/>
                          <a:cs typeface="Arial" panose="020B0604020202020204" pitchFamily="34" charset="0"/>
                        </a:rPr>
                        <a:t>2. Yes by Default</a:t>
                      </a:r>
                    </a:p>
                  </a:txBody>
                  <a:tcPr>
                    <a:lnB w="12700" cap="flat" cmpd="sng" algn="ctr">
                      <a:solidFill>
                        <a:schemeClr val="tx1"/>
                      </a:solidFill>
                      <a:prstDash val="solid"/>
                      <a:round/>
                      <a:headEnd type="none" w="med" len="med"/>
                      <a:tailEnd type="none" w="med" len="med"/>
                    </a:lnB>
                  </a:tcPr>
                </a:tc>
                <a:tc>
                  <a:txBody>
                    <a:bodyPr/>
                    <a:lstStyle/>
                    <a:p>
                      <a:pPr algn="l"/>
                      <a:r>
                        <a:rPr lang="en-CA" dirty="0">
                          <a:latin typeface="Arial" panose="020B0604020202020204" pitchFamily="34" charset="0"/>
                          <a:cs typeface="Arial" panose="020B0604020202020204" pitchFamily="34" charset="0"/>
                        </a:rPr>
                        <a:t>3. Aiming for Success</a:t>
                      </a:r>
                    </a:p>
                  </a:txBody>
                  <a:tcPr/>
                </a:tc>
                <a:extLst>
                  <a:ext uri="{0D108BD9-81ED-4DB2-BD59-A6C34878D82A}">
                    <a16:rowId xmlns:a16="http://schemas.microsoft.com/office/drawing/2014/main" val="1930095573"/>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Policies, rules, practices, and operations should shape a workplace that is free of barriers and values differences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cs typeface="Arial" panose="020B0604020202020204" pitchFamily="34" charset="0"/>
                        </a:rPr>
                        <a:t>Every employee is entitled to request and receive support from their manager and organization at the earliest opportunity </a:t>
                      </a:r>
                    </a:p>
                    <a:p>
                      <a:pPr algn="l"/>
                      <a:endParaRPr lang="en-CA"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latin typeface="Arial" panose="020B0604020202020204" pitchFamily="34" charset="0"/>
                          <a:cs typeface="Arial" panose="020B0604020202020204" pitchFamily="34" charset="0"/>
                        </a:rPr>
                        <a:t>Decisions related to adaptive devices and support measures should build on employee strengths and abilities, eliminate barriers, and enable the employee to realize their full potential </a:t>
                      </a:r>
                      <a:endParaRPr lang="en-CA"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9864266"/>
                  </a:ext>
                </a:extLst>
              </a:tr>
            </a:tbl>
          </a:graphicData>
        </a:graphic>
      </p:graphicFrame>
      <p:graphicFrame>
        <p:nvGraphicFramePr>
          <p:cNvPr id="6" name="Content Placeholder 5">
            <a:extLst>
              <a:ext uri="{FF2B5EF4-FFF2-40B4-BE49-F238E27FC236}">
                <a16:creationId xmlns:a16="http://schemas.microsoft.com/office/drawing/2014/main" id="{816B8434-1570-6FEE-3CBD-17AB8B67DFBF}"/>
              </a:ext>
            </a:extLst>
          </p:cNvPr>
          <p:cNvGraphicFramePr>
            <a:graphicFrameLocks/>
          </p:cNvGraphicFramePr>
          <p:nvPr>
            <p:extLst>
              <p:ext uri="{D42A27DB-BD31-4B8C-83A1-F6EECF244321}">
                <p14:modId xmlns:p14="http://schemas.microsoft.com/office/powerpoint/2010/main" val="243787064"/>
              </p:ext>
            </p:extLst>
          </p:nvPr>
        </p:nvGraphicFramePr>
        <p:xfrm>
          <a:off x="1109594" y="3555166"/>
          <a:ext cx="10311078" cy="2108200"/>
        </p:xfrm>
        <a:graphic>
          <a:graphicData uri="http://schemas.openxmlformats.org/drawingml/2006/table">
            <a:tbl>
              <a:tblPr firstRow="1" bandRow="1">
                <a:tableStyleId>{7E9639D4-E3E2-4D34-9284-5A2195B3D0D7}</a:tableStyleId>
              </a:tblPr>
              <a:tblGrid>
                <a:gridCol w="3437026">
                  <a:extLst>
                    <a:ext uri="{9D8B030D-6E8A-4147-A177-3AD203B41FA5}">
                      <a16:colId xmlns:a16="http://schemas.microsoft.com/office/drawing/2014/main" val="2163830472"/>
                    </a:ext>
                  </a:extLst>
                </a:gridCol>
                <a:gridCol w="3437026">
                  <a:extLst>
                    <a:ext uri="{9D8B030D-6E8A-4147-A177-3AD203B41FA5}">
                      <a16:colId xmlns:a16="http://schemas.microsoft.com/office/drawing/2014/main" val="3147370870"/>
                    </a:ext>
                  </a:extLst>
                </a:gridCol>
                <a:gridCol w="3437026">
                  <a:extLst>
                    <a:ext uri="{9D8B030D-6E8A-4147-A177-3AD203B41FA5}">
                      <a16:colId xmlns:a16="http://schemas.microsoft.com/office/drawing/2014/main" val="1553625819"/>
                    </a:ext>
                  </a:extLst>
                </a:gridCol>
              </a:tblGrid>
              <a:tr h="370840">
                <a:tc>
                  <a:txBody>
                    <a:bodyPr/>
                    <a:lstStyle/>
                    <a:p>
                      <a:pPr algn="l"/>
                      <a:r>
                        <a:rPr lang="en-CA" dirty="0">
                          <a:latin typeface="Arial" panose="020B0604020202020204" pitchFamily="34" charset="0"/>
                          <a:cs typeface="Arial" panose="020B0604020202020204" pitchFamily="34" charset="0"/>
                        </a:rPr>
                        <a:t>4. Streamline the Process</a:t>
                      </a:r>
                    </a:p>
                  </a:txBody>
                  <a:tcPr/>
                </a:tc>
                <a:tc>
                  <a:txBody>
                    <a:bodyPr/>
                    <a:lstStyle/>
                    <a:p>
                      <a:pPr algn="l"/>
                      <a:r>
                        <a:rPr lang="en-CA" dirty="0">
                          <a:latin typeface="Arial" panose="020B0604020202020204" pitchFamily="34" charset="0"/>
                          <a:cs typeface="Arial" panose="020B0604020202020204" pitchFamily="34" charset="0"/>
                        </a:rPr>
                        <a:t>5. Open the communication</a:t>
                      </a:r>
                    </a:p>
                  </a:txBody>
                  <a:tcPr>
                    <a:lnB w="12700" cap="flat" cmpd="sng" algn="ctr">
                      <a:solidFill>
                        <a:schemeClr val="tx1"/>
                      </a:solidFill>
                      <a:prstDash val="solid"/>
                      <a:round/>
                      <a:headEnd type="none" w="med" len="med"/>
                      <a:tailEnd type="none" w="med" len="med"/>
                    </a:lnB>
                  </a:tcPr>
                </a:tc>
                <a:tc>
                  <a:txBody>
                    <a:bodyPr/>
                    <a:lstStyle/>
                    <a:p>
                      <a:pPr algn="l"/>
                      <a:r>
                        <a:rPr lang="en-CA" dirty="0">
                          <a:latin typeface="Arial" panose="020B0604020202020204" pitchFamily="34" charset="0"/>
                          <a:cs typeface="Arial" panose="020B0604020202020204" pitchFamily="34" charset="0"/>
                        </a:rPr>
                        <a:t>6. Engagement</a:t>
                      </a:r>
                    </a:p>
                  </a:txBody>
                  <a:tcPr/>
                </a:tc>
                <a:extLst>
                  <a:ext uri="{0D108BD9-81ED-4DB2-BD59-A6C34878D82A}">
                    <a16:rowId xmlns:a16="http://schemas.microsoft.com/office/drawing/2014/main" val="1930095573"/>
                  </a:ext>
                </a:extLst>
              </a:tr>
              <a:tr h="370840">
                <a:tc>
                  <a:txBody>
                    <a:bodyPr/>
                    <a:lstStyle/>
                    <a:p>
                      <a:pPr algn="l"/>
                      <a:r>
                        <a:rPr lang="en-US" dirty="0"/>
                        <a:t>Evidence to support accommodation requests should focus on how the employee interacts with the work environment and how barriers may be addressed </a:t>
                      </a:r>
                      <a:endParaRPr lang="en-US"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tcPr>
                </a:tc>
                <a:tc>
                  <a:txBody>
                    <a:bodyPr/>
                    <a:lstStyle/>
                    <a:p>
                      <a:pPr algn="l"/>
                      <a:r>
                        <a:rPr lang="en-US" dirty="0"/>
                        <a:t>Managers can set the stage by asking every employee: “How can I best support you so you can succeed in this job?”</a:t>
                      </a:r>
                    </a:p>
                    <a:p>
                      <a:pPr algn="l"/>
                      <a:endParaRPr lang="en-CA"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dirty="0"/>
                        <a:t>Other stakeholders may need to be called upon to provide expertise and support. </a:t>
                      </a:r>
                    </a:p>
                    <a:p>
                      <a:pPr algn="l"/>
                      <a:endParaRPr lang="en-CA"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9864266"/>
                  </a:ext>
                </a:extLst>
              </a:tr>
            </a:tbl>
          </a:graphicData>
        </a:graphic>
      </p:graphicFrame>
      <p:sp>
        <p:nvSpPr>
          <p:cNvPr id="4" name="Slide Number Placeholder 3"/>
          <p:cNvSpPr>
            <a:spLocks noGrp="1"/>
          </p:cNvSpPr>
          <p:nvPr>
            <p:ph type="sldNum" sz="quarter" idx="10"/>
          </p:nvPr>
        </p:nvSpPr>
        <p:spPr>
          <a:xfrm>
            <a:off x="339493" y="6237312"/>
            <a:ext cx="683339" cy="365125"/>
          </a:xfrm>
        </p:spPr>
        <p:txBody>
          <a:bodyPr vert="horz" lIns="91440" tIns="45720" rIns="91440" bIns="45720" rtlCol="0" anchor="ctr">
            <a:normAutofit/>
          </a:bodyPr>
          <a:lstStyle/>
          <a:p>
            <a:pPr marR="0" lvl="0" indent="0" fontAlgn="auto">
              <a:spcBef>
                <a:spcPts val="0"/>
              </a:spcBef>
              <a:spcAft>
                <a:spcPts val="600"/>
              </a:spcAft>
              <a:buClrTx/>
              <a:buSzTx/>
              <a:buFontTx/>
              <a:buNone/>
              <a:tabLst/>
              <a:defRPr/>
            </a:pPr>
            <a:fld id="{115FE097-24E6-4F80-B3F5-B069288A07F9}" type="slidenum">
              <a:rPr kumimoji="0" lang="en-US" b="0" i="0" u="none" strike="noStrike" kern="1200" cap="none" spc="0" normalizeH="0" baseline="0" noProof="0" smtClean="0">
                <a:ln>
                  <a:noFill/>
                </a:ln>
                <a:solidFill>
                  <a:schemeClr val="tx1"/>
                </a:solidFill>
                <a:effectLst/>
                <a:uLnTx/>
                <a:uFillTx/>
                <a:latin typeface="Arial" panose="020B0604020202020204" pitchFamily="34" charset="0"/>
                <a:cs typeface="Arial" panose="020B0604020202020204" pitchFamily="34" charset="0"/>
              </a:rPr>
              <a:t>6</a:t>
            </a:fld>
            <a:endParaRPr kumimoji="0" lang="en-US"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38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E8C86A-01BE-E65E-CE61-B3B56EC0C52D}"/>
              </a:ext>
            </a:extLst>
          </p:cNvPr>
          <p:cNvSpPr>
            <a:spLocks noGrp="1"/>
          </p:cNvSpPr>
          <p:nvPr>
            <p:ph type="title"/>
          </p:nvPr>
        </p:nvSpPr>
        <p:spPr>
          <a:xfrm>
            <a:off x="1333501" y="609600"/>
            <a:ext cx="10409765" cy="1320800"/>
          </a:xfrm>
        </p:spPr>
        <p:txBody>
          <a:bodyPr>
            <a:normAutofit/>
          </a:bodyPr>
          <a:lstStyle/>
          <a:p>
            <a:r>
              <a:rPr lang="en-US" b="1" dirty="0">
                <a:latin typeface="Arial" panose="020B0604020202020204" pitchFamily="34" charset="0"/>
                <a:cs typeface="Arial" panose="020B0604020202020204" pitchFamily="34" charset="0"/>
              </a:rPr>
              <a:t>Why is workplace accommodation important?</a:t>
            </a:r>
            <a:endParaRPr lang="en-CA" b="1" dirty="0">
              <a:latin typeface="Arial" panose="020B0604020202020204" pitchFamily="34" charset="0"/>
              <a:cs typeface="Arial" panose="020B0604020202020204" pitchFamily="34" charset="0"/>
            </a:endParaRPr>
          </a:p>
        </p:txBody>
      </p:sp>
      <p:sp>
        <p:nvSpPr>
          <p:cNvPr id="12" name="Isosceles Triangle 11">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 name="Content Placeholder 4">
            <a:extLst>
              <a:ext uri="{FF2B5EF4-FFF2-40B4-BE49-F238E27FC236}">
                <a16:creationId xmlns:a16="http://schemas.microsoft.com/office/drawing/2014/main" id="{14702806-C2F5-0946-CAE1-9446C4FA8277}"/>
              </a:ext>
            </a:extLst>
          </p:cNvPr>
          <p:cNvSpPr txBox="1">
            <a:spLocks noGrp="1"/>
          </p:cNvSpPr>
          <p:nvPr>
            <p:ph idx="1"/>
          </p:nvPr>
        </p:nvSpPr>
        <p:spPr>
          <a:xfrm>
            <a:off x="1333501" y="1785381"/>
            <a:ext cx="9911070" cy="3880773"/>
          </a:xfrm>
          <a:prstGeom prst="rect">
            <a:avLst/>
          </a:prstGeom>
        </p:spPr>
        <p:txBody>
          <a:bodyPr lIns="91440" tIns="45720" rIns="91440" bIns="45720" rtlCol="0">
            <a:normAutofit/>
          </a:bodyPr>
          <a:lstStyle/>
          <a:p>
            <a:pPr marL="0" indent="0" defTabSz="914400">
              <a:spcBef>
                <a:spcPts val="1000"/>
              </a:spcBef>
              <a:buFont typeface="Arial" panose="020B0604020202020204" pitchFamily="34" charset="0"/>
              <a:buNone/>
            </a:pPr>
            <a:r>
              <a:rPr lang="en-US" dirty="0">
                <a:latin typeface="Arial" panose="020B0604020202020204" pitchFamily="34" charset="0"/>
                <a:cs typeface="Arial" panose="020B0604020202020204" pitchFamily="34" charset="0"/>
              </a:rPr>
              <a:t>Canada’s legal framework supports employment equity through a duty to accommodate approach. </a:t>
            </a:r>
          </a:p>
          <a:p>
            <a:pPr marL="0" indent="0" defTabSz="914400">
              <a:spcBef>
                <a:spcPts val="1000"/>
              </a:spcBef>
              <a:buFont typeface="Arial" panose="020B0604020202020204" pitchFamily="34" charset="0"/>
              <a:buNone/>
            </a:pPr>
            <a:r>
              <a:rPr lang="en-US" dirty="0">
                <a:latin typeface="Arial" panose="020B0604020202020204" pitchFamily="34" charset="0"/>
                <a:cs typeface="Arial" panose="020B0604020202020204" pitchFamily="34" charset="0"/>
              </a:rPr>
              <a:t>The ACA requires proactive deliberate measures by organizations to create a barrier-free environment by 2040. </a:t>
            </a:r>
          </a:p>
          <a:p>
            <a:pPr marL="0" indent="0" defTabSz="914400">
              <a:spcBef>
                <a:spcPts val="1000"/>
              </a:spcBef>
              <a:buFont typeface="Arial" panose="020B0604020202020204" pitchFamily="34" charset="0"/>
              <a:buNone/>
            </a:pPr>
            <a:r>
              <a:rPr lang="en-US" dirty="0">
                <a:latin typeface="Arial" panose="020B0604020202020204" pitchFamily="34" charset="0"/>
                <a:cs typeface="Arial" panose="020B0604020202020204" pitchFamily="34" charset="0"/>
              </a:rPr>
              <a:t>Two fundamental conditions to recruitment, promotion, and retention of public servants with disabilities: </a:t>
            </a:r>
          </a:p>
          <a:p>
            <a:pPr defTabSz="914400">
              <a:spcBef>
                <a:spcPts val="1000"/>
              </a:spcBef>
              <a:buFont typeface="Wingdings" panose="05000000000000000000" pitchFamily="2" charset="2"/>
              <a:buChar char="§"/>
            </a:pPr>
            <a:r>
              <a:rPr lang="en-US" dirty="0">
                <a:latin typeface="Arial" panose="020B0604020202020204" pitchFamily="34" charset="0"/>
                <a:cs typeface="Arial" panose="020B0604020202020204" pitchFamily="34" charset="0"/>
              </a:rPr>
              <a:t>A culture of equity and respect </a:t>
            </a:r>
          </a:p>
          <a:p>
            <a:pPr defTabSz="914400">
              <a:spcBef>
                <a:spcPts val="1000"/>
              </a:spcBef>
              <a:buFont typeface="Wingdings" panose="05000000000000000000" pitchFamily="2" charset="2"/>
              <a:buChar char="§"/>
            </a:pPr>
            <a:r>
              <a:rPr lang="en-US" dirty="0">
                <a:latin typeface="Arial" panose="020B0604020202020204" pitchFamily="34" charset="0"/>
                <a:cs typeface="Arial" panose="020B0604020202020204" pitchFamily="34" charset="0"/>
              </a:rPr>
              <a:t>Prompt and easy access to </a:t>
            </a:r>
            <a:r>
              <a:rPr lang="en-CA" dirty="0">
                <a:latin typeface="Arial" panose="020B0604020202020204" pitchFamily="34" charset="0"/>
                <a:cs typeface="Arial" panose="020B0604020202020204" pitchFamily="34" charset="0"/>
              </a:rPr>
              <a:t>unique</a:t>
            </a:r>
            <a:r>
              <a:rPr lang="en-US" dirty="0">
                <a:latin typeface="Arial" panose="020B0604020202020204" pitchFamily="34" charset="0"/>
                <a:cs typeface="Arial" panose="020B0604020202020204" pitchFamily="34" charset="0"/>
              </a:rPr>
              <a:t> individual adjustments </a:t>
            </a:r>
          </a:p>
          <a:p>
            <a:pPr marL="0" indent="0" defTabSz="914400">
              <a:spcBef>
                <a:spcPts val="1000"/>
              </a:spcBef>
              <a:buFont typeface="Arial" panose="020B0604020202020204" pitchFamily="34" charset="0"/>
              <a:buNone/>
            </a:pPr>
            <a:r>
              <a:rPr lang="en-CA" b="1" dirty="0">
                <a:latin typeface="Arial" panose="020B0604020202020204" pitchFamily="34" charset="0"/>
                <a:cs typeface="Arial" panose="020B0604020202020204" pitchFamily="34" charset="0"/>
              </a:rPr>
              <a:t>Example of an accommodation: </a:t>
            </a:r>
            <a:r>
              <a:rPr lang="en-CA" dirty="0">
                <a:latin typeface="Arial" panose="020B0604020202020204" pitchFamily="34" charset="0"/>
                <a:cs typeface="Arial" panose="020B0604020202020204" pitchFamily="34" charset="0"/>
              </a:rPr>
              <a:t>MS Word has a myriad of features that support accessibility of documents (environment), a screen reader (individual adjustment) is the tool that allows an individual with print-related accessibility needs to use Word.</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14" name="Isosceles Triangle 13">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Slide Number Placeholder 2">
            <a:extLst>
              <a:ext uri="{FF2B5EF4-FFF2-40B4-BE49-F238E27FC236}">
                <a16:creationId xmlns:a16="http://schemas.microsoft.com/office/drawing/2014/main" id="{09ED2A65-4449-C75F-7AB6-876EBAF57AAF}"/>
              </a:ext>
            </a:extLst>
          </p:cNvPr>
          <p:cNvSpPr>
            <a:spLocks noGrp="1"/>
          </p:cNvSpPr>
          <p:nvPr>
            <p:ph type="sldNum" sz="quarter" idx="12"/>
          </p:nvPr>
        </p:nvSpPr>
        <p:spPr/>
        <p:txBody>
          <a:bodyPr/>
          <a:lstStyle/>
          <a:p>
            <a:fld id="{32D4B517-E49B-41B6-9DBC-23634E0F1CDC}" type="slidenum">
              <a:rPr lang="en-CA" smtClean="0"/>
              <a:pPr/>
              <a:t>7</a:t>
            </a:fld>
            <a:endParaRPr lang="en-CA" dirty="0"/>
          </a:p>
        </p:txBody>
      </p:sp>
    </p:spTree>
    <p:extLst>
      <p:ext uri="{BB962C8B-B14F-4D97-AF65-F5344CB8AC3E}">
        <p14:creationId xmlns:p14="http://schemas.microsoft.com/office/powerpoint/2010/main" val="1642229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9E8F5F-AA58-B455-4FB3-19E02CB8EDAA}"/>
              </a:ext>
            </a:extLst>
          </p:cNvPr>
          <p:cNvSpPr>
            <a:spLocks noGrp="1"/>
          </p:cNvSpPr>
          <p:nvPr>
            <p:ph type="title"/>
          </p:nvPr>
        </p:nvSpPr>
        <p:spPr>
          <a:xfrm>
            <a:off x="1418551" y="604196"/>
            <a:ext cx="10197494" cy="1099457"/>
          </a:xfrm>
        </p:spPr>
        <p:txBody>
          <a:bodyPr>
            <a:normAutofit/>
          </a:bodyPr>
          <a:lstStyle/>
          <a:p>
            <a:r>
              <a:rPr lang="en-US" b="1" dirty="0">
                <a:latin typeface="Arial" panose="020B0604020202020204" pitchFamily="34" charset="0"/>
                <a:cs typeface="Arial" panose="020B0604020202020204" pitchFamily="34" charset="0"/>
              </a:rPr>
              <a:t>Yes by default</a:t>
            </a:r>
            <a:endParaRPr lang="en-CA" b="1" dirty="0">
              <a:latin typeface="Arial" panose="020B0604020202020204" pitchFamily="34" charset="0"/>
              <a:cs typeface="Arial" panose="020B0604020202020204" pitchFamily="34" charset="0"/>
            </a:endParaRPr>
          </a:p>
        </p:txBody>
      </p:sp>
      <p:sp>
        <p:nvSpPr>
          <p:cNvPr id="13" name="Isosceles Triangle 12">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15" name="Isosceles Triangle 14">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5" name="Content Placeholder 4">
            <a:extLst>
              <a:ext uri="{FF2B5EF4-FFF2-40B4-BE49-F238E27FC236}">
                <a16:creationId xmlns:a16="http://schemas.microsoft.com/office/drawing/2014/main" id="{C8C7D68C-B6DA-A88E-A47C-925278C48B19}"/>
              </a:ext>
            </a:extLst>
          </p:cNvPr>
          <p:cNvSpPr txBox="1">
            <a:spLocks/>
          </p:cNvSpPr>
          <p:nvPr/>
        </p:nvSpPr>
        <p:spPr>
          <a:xfrm>
            <a:off x="1391116" y="1709057"/>
            <a:ext cx="7431898" cy="4939814"/>
          </a:xfrm>
          <a:prstGeom prst="rect">
            <a:avLst/>
          </a:prstGeom>
          <a:noFill/>
          <a:ln>
            <a:solidFill>
              <a:schemeClr val="bg1"/>
            </a:solidFill>
          </a:ln>
        </p:spPr>
        <p:txBody>
          <a:bodyPr wrap="square" rtlCol="0">
            <a:spAutoFit/>
          </a:bodyPr>
          <a:lstStyle/>
          <a:p>
            <a:pPr marL="342900" indent="-342900" defTabSz="361188">
              <a:spcAft>
                <a:spcPts val="600"/>
              </a:spcAft>
              <a:buClr>
                <a:schemeClr val="accent1"/>
              </a:buClr>
              <a:buFont typeface="Wingdings" panose="05000000000000000000" pitchFamily="2" charset="2"/>
              <a:buChar char="§"/>
              <a:defRPr/>
            </a:pPr>
            <a:r>
              <a:rPr lang="en-US" sz="2500" kern="1200" dirty="0">
                <a:solidFill>
                  <a:schemeClr val="tx1"/>
                </a:solidFill>
                <a:latin typeface="Arial" panose="020B0604020202020204" pitchFamily="34" charset="0"/>
                <a:cs typeface="Arial" panose="020B0604020202020204" pitchFamily="34" charset="0"/>
              </a:rPr>
              <a:t>Every employee is entitled to request and receive support from their manager and organization at the earliest opportunity</a:t>
            </a:r>
          </a:p>
          <a:p>
            <a:pPr marL="342900" indent="-342900" defTabSz="361188">
              <a:spcAft>
                <a:spcPts val="600"/>
              </a:spcAft>
              <a:buClr>
                <a:schemeClr val="accent1"/>
              </a:buClr>
              <a:buFont typeface="Wingdings" panose="05000000000000000000" pitchFamily="2" charset="2"/>
              <a:buChar char="§"/>
              <a:defRPr/>
            </a:pPr>
            <a:r>
              <a:rPr lang="en-US" sz="2500" kern="1200" dirty="0">
                <a:solidFill>
                  <a:schemeClr val="tx1"/>
                </a:solidFill>
                <a:latin typeface="Arial" panose="020B0604020202020204" pitchFamily="34" charset="0"/>
                <a:cs typeface="Arial" panose="020B0604020202020204" pitchFamily="34" charset="0"/>
              </a:rPr>
              <a:t>The objective of workplace accommodation is to equip every employee with the tools and support measures they need to contribute to their full potential</a:t>
            </a:r>
          </a:p>
          <a:p>
            <a:pPr marL="342900" indent="-342900" defTabSz="361188">
              <a:spcAft>
                <a:spcPts val="600"/>
              </a:spcAft>
              <a:buClr>
                <a:schemeClr val="accent1"/>
              </a:buClr>
              <a:buFont typeface="Wingdings" panose="05000000000000000000" pitchFamily="2" charset="2"/>
              <a:buChar char="§"/>
              <a:defRPr/>
            </a:pPr>
            <a:r>
              <a:rPr lang="en-US" sz="2500" kern="1200" dirty="0">
                <a:solidFill>
                  <a:schemeClr val="tx1"/>
                </a:solidFill>
                <a:latin typeface="Arial" panose="020B0604020202020204" pitchFamily="34" charset="0"/>
                <a:cs typeface="Arial" panose="020B0604020202020204" pitchFamily="34" charset="0"/>
              </a:rPr>
              <a:t>Every request for workplace accommodation needs to be examined </a:t>
            </a:r>
          </a:p>
          <a:p>
            <a:pPr marL="342900" indent="-342900" defTabSz="361188">
              <a:spcAft>
                <a:spcPts val="600"/>
              </a:spcAft>
              <a:buClr>
                <a:schemeClr val="accent1"/>
              </a:buClr>
              <a:buFont typeface="Wingdings" panose="05000000000000000000" pitchFamily="2" charset="2"/>
              <a:buChar char="§"/>
              <a:defRPr/>
            </a:pPr>
            <a:r>
              <a:rPr lang="en-US" sz="2500" kern="1200" dirty="0">
                <a:solidFill>
                  <a:schemeClr val="tx1"/>
                </a:solidFill>
                <a:latin typeface="Arial" panose="020B0604020202020204" pitchFamily="34" charset="0"/>
                <a:cs typeface="Arial" panose="020B0604020202020204" pitchFamily="34" charset="0"/>
              </a:rPr>
              <a:t>As the representative of the employer, managers cannot deny requests for reasonable accommodation</a:t>
            </a:r>
            <a:endParaRPr lang="en-US" sz="25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4A93141-F6B0-BA34-001C-02C3170AC805}"/>
              </a:ext>
            </a:extLst>
          </p:cNvPr>
          <p:cNvSpPr txBox="1"/>
          <p:nvPr/>
        </p:nvSpPr>
        <p:spPr>
          <a:xfrm>
            <a:off x="9123519" y="1703653"/>
            <a:ext cx="2480203" cy="1554272"/>
          </a:xfrm>
          <a:prstGeom prst="rect">
            <a:avLst/>
          </a:prstGeom>
          <a:noFill/>
        </p:spPr>
        <p:txBody>
          <a:bodyPr wrap="square" rtlCol="0">
            <a:spAutoFit/>
          </a:bodyPr>
          <a:lstStyle/>
          <a:p>
            <a:pPr defTabSz="361188">
              <a:spcAft>
                <a:spcPts val="600"/>
              </a:spcAft>
            </a:pPr>
            <a:r>
              <a:rPr lang="en-US" b="1" kern="1200" dirty="0">
                <a:solidFill>
                  <a:schemeClr val="tx1"/>
                </a:solidFill>
                <a:latin typeface="Arial" panose="020B0604020202020204" pitchFamily="34" charset="0"/>
                <a:ea typeface="+mn-ea"/>
                <a:cs typeface="Times New Roman" panose="02020603050405020304" pitchFamily="18" charset="0"/>
              </a:rPr>
              <a:t>“Yes” doesn’t necessarily mean yes to everything the employee asks for</a:t>
            </a:r>
            <a:endParaRPr lang="en-CA" b="1" kern="1200" dirty="0">
              <a:solidFill>
                <a:schemeClr val="tx1"/>
              </a:solidFill>
              <a:latin typeface="Arial" panose="020B0604020202020204" pitchFamily="34" charset="0"/>
              <a:ea typeface="+mn-ea"/>
              <a:cs typeface="Times New Roman" panose="02020603050405020304" pitchFamily="18" charset="0"/>
            </a:endParaRPr>
          </a:p>
          <a:p>
            <a:pPr>
              <a:spcAft>
                <a:spcPts val="600"/>
              </a:spcAft>
            </a:pPr>
            <a:endParaRPr lang="en-CA" dirty="0"/>
          </a:p>
        </p:txBody>
      </p:sp>
      <p:sp>
        <p:nvSpPr>
          <p:cNvPr id="3" name="Slide Number Placeholder 2">
            <a:extLst>
              <a:ext uri="{FF2B5EF4-FFF2-40B4-BE49-F238E27FC236}">
                <a16:creationId xmlns:a16="http://schemas.microsoft.com/office/drawing/2014/main" id="{DB1CE18D-ABE9-A130-CF32-6558F1E32BAB}"/>
              </a:ext>
            </a:extLst>
          </p:cNvPr>
          <p:cNvSpPr>
            <a:spLocks noGrp="1"/>
          </p:cNvSpPr>
          <p:nvPr>
            <p:ph type="sldNum" sz="quarter" idx="12"/>
          </p:nvPr>
        </p:nvSpPr>
        <p:spPr/>
        <p:txBody>
          <a:bodyPr/>
          <a:lstStyle/>
          <a:p>
            <a:fld id="{32D4B517-E49B-41B6-9DBC-23634E0F1CDC}" type="slidenum">
              <a:rPr lang="en-CA" smtClean="0"/>
              <a:pPr/>
              <a:t>8</a:t>
            </a:fld>
            <a:endParaRPr lang="en-CA" dirty="0"/>
          </a:p>
        </p:txBody>
      </p:sp>
    </p:spTree>
    <p:extLst>
      <p:ext uri="{BB962C8B-B14F-4D97-AF65-F5344CB8AC3E}">
        <p14:creationId xmlns:p14="http://schemas.microsoft.com/office/powerpoint/2010/main" val="4086928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a:xfrm>
            <a:off x="1333502" y="609600"/>
            <a:ext cx="10199102" cy="1320800"/>
          </a:xfrm>
        </p:spPr>
        <p:txBody>
          <a:bodyPr>
            <a:normAutofit/>
          </a:bodyPr>
          <a:lstStyle/>
          <a:p>
            <a:r>
              <a:rPr lang="en-US" b="1" dirty="0">
                <a:latin typeface="Arial" panose="020B0604020202020204" pitchFamily="34" charset="0"/>
                <a:cs typeface="Arial" panose="020B0604020202020204" pitchFamily="34" charset="0"/>
              </a:rPr>
              <a:t>The GC Workplace Accessibility Passport is…</a:t>
            </a:r>
          </a:p>
        </p:txBody>
      </p:sp>
      <p:sp>
        <p:nvSpPr>
          <p:cNvPr id="14" name="Isosceles Triangle 13">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7" name="Content Placeholder 6">
            <a:extLst>
              <a:ext uri="{FF2B5EF4-FFF2-40B4-BE49-F238E27FC236}">
                <a16:creationId xmlns:a16="http://schemas.microsoft.com/office/drawing/2014/main" id="{589677CC-076E-5213-C3B1-7C736266846B}"/>
              </a:ext>
            </a:extLst>
          </p:cNvPr>
          <p:cNvSpPr>
            <a:spLocks noGrp="1"/>
          </p:cNvSpPr>
          <p:nvPr>
            <p:ph idx="1"/>
          </p:nvPr>
        </p:nvSpPr>
        <p:spPr>
          <a:xfrm>
            <a:off x="1451484" y="2072813"/>
            <a:ext cx="9118983" cy="3880773"/>
          </a:xfrm>
        </p:spPr>
        <p:txBody>
          <a:bodyPr vert="horz" lIns="91440" tIns="45720" rIns="91440" bIns="45720" rtlCol="0">
            <a:normAutofit/>
          </a:bodyPr>
          <a:lstStyle/>
          <a:p>
            <a:pPr>
              <a:buSzPct val="100000"/>
              <a:buFont typeface="Wingdings" panose="05000000000000000000" pitchFamily="2" charset="2"/>
              <a:buChar char="§"/>
            </a:pPr>
            <a:r>
              <a:rPr lang="en-US" sz="2800" b="0" i="0" dirty="0">
                <a:effectLst/>
                <a:latin typeface="Arial" panose="020B0604020202020204" pitchFamily="34" charset="0"/>
                <a:ea typeface="Calibri"/>
                <a:cs typeface="Arial" panose="020B0604020202020204" pitchFamily="34" charset="0"/>
              </a:rPr>
              <a:t>A way to explain to the manager this is how I function, this is why</a:t>
            </a:r>
          </a:p>
          <a:p>
            <a:pPr>
              <a:buSzPct val="100000"/>
              <a:buFont typeface="Wingdings" panose="05000000000000000000" pitchFamily="2" charset="2"/>
              <a:buChar char="§"/>
            </a:pPr>
            <a:r>
              <a:rPr lang="en-US" sz="2800" b="0" i="0" dirty="0">
                <a:effectLst/>
                <a:latin typeface="Arial" panose="020B0604020202020204" pitchFamily="34" charset="0"/>
                <a:ea typeface="Calibri"/>
                <a:cs typeface="Arial" panose="020B0604020202020204" pitchFamily="34" charset="0"/>
              </a:rPr>
              <a:t>A basis for </a:t>
            </a:r>
            <a:r>
              <a:rPr lang="en-US" sz="2800" dirty="0">
                <a:latin typeface="Arial" panose="020B0604020202020204" pitchFamily="34" charset="0"/>
                <a:ea typeface="Calibri"/>
                <a:cs typeface="Arial" panose="020B0604020202020204" pitchFamily="34" charset="0"/>
              </a:rPr>
              <a:t>ongoing</a:t>
            </a:r>
            <a:r>
              <a:rPr lang="en-US" sz="2800" b="0" i="0" dirty="0">
                <a:effectLst/>
                <a:latin typeface="Arial" panose="020B0604020202020204" pitchFamily="34" charset="0"/>
                <a:ea typeface="Calibri"/>
                <a:cs typeface="Arial" panose="020B0604020202020204" pitchFamily="34" charset="0"/>
              </a:rPr>
              <a:t> and open dialog between employee and manager</a:t>
            </a:r>
          </a:p>
          <a:p>
            <a:pPr>
              <a:buSzPct val="100000"/>
              <a:buFont typeface="Wingdings" panose="05000000000000000000" pitchFamily="2" charset="2"/>
              <a:buChar char="§"/>
            </a:pPr>
            <a:r>
              <a:rPr lang="en-US" sz="2800" dirty="0">
                <a:latin typeface="Arial" panose="020B0604020202020204" pitchFamily="34" charset="0"/>
                <a:ea typeface="Calibri"/>
                <a:cs typeface="Arial" panose="020B0604020202020204" pitchFamily="34" charset="0"/>
              </a:rPr>
              <a:t>A m</a:t>
            </a:r>
            <a:r>
              <a:rPr lang="en-US" sz="2800" b="0" i="0" dirty="0">
                <a:effectLst/>
                <a:latin typeface="Arial" panose="020B0604020202020204" pitchFamily="34" charset="0"/>
                <a:ea typeface="Calibri"/>
                <a:cs typeface="Arial" panose="020B0604020202020204" pitchFamily="34" charset="0"/>
              </a:rPr>
              <a:t>echanism to “get to yes” i.e.</a:t>
            </a:r>
            <a:r>
              <a:rPr lang="en-US" sz="2800" dirty="0">
                <a:latin typeface="Arial" panose="020B0604020202020204" pitchFamily="34" charset="0"/>
                <a:ea typeface="Calibri"/>
                <a:cs typeface="Arial" panose="020B0604020202020204" pitchFamily="34" charset="0"/>
              </a:rPr>
              <a:t> </a:t>
            </a:r>
            <a:r>
              <a:rPr lang="en-US" sz="2800" b="0" i="0" dirty="0">
                <a:effectLst/>
                <a:latin typeface="Arial" panose="020B0604020202020204" pitchFamily="34" charset="0"/>
                <a:ea typeface="Calibri"/>
                <a:cs typeface="Arial" panose="020B0604020202020204" pitchFamily="34" charset="0"/>
              </a:rPr>
              <a:t> to agree on the tools and support measures that will help address barriers faced by the employee in the workplace</a:t>
            </a:r>
          </a:p>
          <a:p>
            <a:endParaRPr lang="en-CA" dirty="0"/>
          </a:p>
        </p:txBody>
      </p:sp>
      <p:sp>
        <p:nvSpPr>
          <p:cNvPr id="16" name="Isosceles Triangle 15">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CA"/>
          </a:p>
        </p:txBody>
      </p:sp>
      <p:sp>
        <p:nvSpPr>
          <p:cNvPr id="3" name="Slide Number Placeholder 2">
            <a:extLst>
              <a:ext uri="{FF2B5EF4-FFF2-40B4-BE49-F238E27FC236}">
                <a16:creationId xmlns:a16="http://schemas.microsoft.com/office/drawing/2014/main" id="{7E45A7F6-070A-54B9-0482-8E872EC21F7F}"/>
              </a:ext>
            </a:extLst>
          </p:cNvPr>
          <p:cNvSpPr>
            <a:spLocks noGrp="1"/>
          </p:cNvSpPr>
          <p:nvPr>
            <p:ph type="sldNum" sz="quarter" idx="12"/>
          </p:nvPr>
        </p:nvSpPr>
        <p:spPr/>
        <p:txBody>
          <a:bodyPr/>
          <a:lstStyle/>
          <a:p>
            <a:fld id="{32D4B517-E49B-41B6-9DBC-23634E0F1CDC}" type="slidenum">
              <a:rPr lang="en-CA" smtClean="0"/>
              <a:pPr/>
              <a:t>9</a:t>
            </a:fld>
            <a:endParaRPr lang="en-CA" dirty="0"/>
          </a:p>
        </p:txBody>
      </p:sp>
    </p:spTree>
    <p:extLst>
      <p:ext uri="{BB962C8B-B14F-4D97-AF65-F5344CB8AC3E}">
        <p14:creationId xmlns:p14="http://schemas.microsoft.com/office/powerpoint/2010/main" val="18619363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d3ccf4433338424422326a&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2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06160EF53A62224D8A52237F3F6AB4BD" ma:contentTypeVersion="18" ma:contentTypeDescription="Create a new document." ma:contentTypeScope="" ma:versionID="1718c936896288b73ef9e9ccede44805">
  <xsd:schema xmlns:xsd="http://www.w3.org/2001/XMLSchema" xmlns:xs="http://www.w3.org/2001/XMLSchema" xmlns:p="http://schemas.microsoft.com/office/2006/metadata/properties" xmlns:ns2="a735e4d9-f002-48fa-91dd-96ff79369b34" xmlns:ns3="c4d78bb9-6ee1-421e-9a2e-603293e5625a" xmlns:ns4="b77277c2-9dc1-48dd-9285-4a1b79aa80d3" targetNamespace="http://schemas.microsoft.com/office/2006/metadata/properties" ma:root="true" ma:fieldsID="7cb33c37f376b7a1a57681392fe093cc" ns2:_="" ns3:_="" ns4:_="">
    <xsd:import namespace="a735e4d9-f002-48fa-91dd-96ff79369b34"/>
    <xsd:import namespace="c4d78bb9-6ee1-421e-9a2e-603293e5625a"/>
    <xsd:import namespace="b77277c2-9dc1-48dd-9285-4a1b79aa80d3"/>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4:GCDocs_x0020_File_x0020_Path" minOccurs="0"/>
                <xsd:element ref="ns4:NodeID" minOccurs="0"/>
                <xsd:element ref="ns3:MediaServiceSearchProperties" minOccurs="0"/>
                <xsd:element ref="ns2:SharedWithUsers" minOccurs="0"/>
                <xsd:element ref="ns2:SharedWithDetail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35e4d9-f002-48fa-91dd-96ff79369b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665a53ce-7d2a-4828-a45f-67f5f84005aa}" ma:internalName="TaxCatchAll" ma:showField="CatchAllData" ma:web="a735e4d9-f002-48fa-91dd-96ff79369b3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4d78bb9-6ee1-421e-9a2e-603293e5625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6" nillable="true" ma:displayName="MediaServiceSearchProperties" ma:hidden="true" ma:internalName="MediaServiceSearchProperties"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77277c2-9dc1-48dd-9285-4a1b79aa80d3" elementFormDefault="qualified">
    <xsd:import namespace="http://schemas.microsoft.com/office/2006/documentManagement/types"/>
    <xsd:import namespace="http://schemas.microsoft.com/office/infopath/2007/PartnerControls"/>
    <xsd:element name="GCDocs_x0020_File_x0020_Path" ma:index="14" nillable="true" ma:displayName="GCDocs File Path" ma:internalName="GCDocs_x0020_File_x0020_Path">
      <xsd:simpleType>
        <xsd:restriction base="dms:Note">
          <xsd:maxLength value="255"/>
        </xsd:restriction>
      </xsd:simpleType>
    </xsd:element>
    <xsd:element name="NodeID" ma:index="15" nillable="true" ma:displayName="NodeID" ma:internalName="Node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NodeID xmlns="b77277c2-9dc1-48dd-9285-4a1b79aa80d3" xsi:nil="true"/>
    <TaxCatchAll xmlns="a735e4d9-f002-48fa-91dd-96ff79369b34" xsi:nil="true"/>
    <lcf76f155ced4ddcb4097134ff3c332f xmlns="c4d78bb9-6ee1-421e-9a2e-603293e5625a">
      <Terms xmlns="http://schemas.microsoft.com/office/infopath/2007/PartnerControls"/>
    </lcf76f155ced4ddcb4097134ff3c332f>
    <GCDocs_x0020_File_x0020_Path xmlns="b77277c2-9dc1-48dd-9285-4a1b79aa80d3" xsi:nil="true"/>
    <_dlc_DocId xmlns="a735e4d9-f002-48fa-91dd-96ff79369b34">CHYK3PT4K6Y4-1311600425-17353</_dlc_DocId>
    <MediaLengthInSeconds xmlns="c4d78bb9-6ee1-421e-9a2e-603293e5625a" xsi:nil="true"/>
    <_dlc_DocIdUrl xmlns="a735e4d9-f002-48fa-91dd-96ff79369b34">
      <Url>https://056gc.sharepoint.com/sites/OPSA-CEWF_BAFP-FCMTH/_layouts/15/DocIdRedir.aspx?ID=CHYK3PT4K6Y4-1311600425-17353</Url>
      <Description>CHYK3PT4K6Y4-1311600425-17353</Description>
    </_dlc_DocIdUrl>
    <SharedWithUsers xmlns="a735e4d9-f002-48fa-91dd-96ff79369b34">
      <UserInfo>
        <DisplayName/>
        <AccountId xsi:nil="true"/>
        <AccountType/>
      </UserInfo>
    </SharedWithUsers>
  </documentManagement>
</p:properties>
</file>

<file path=customXml/itemProps1.xml><?xml version="1.0" encoding="utf-8"?>
<ds:datastoreItem xmlns:ds="http://schemas.openxmlformats.org/officeDocument/2006/customXml" ds:itemID="{15508DD2-9AEA-4CF7-A458-D6B18F0836F3}">
  <ds:schemaRefs>
    <ds:schemaRef ds:uri="http://schemas.microsoft.com/sharepoint/events"/>
  </ds:schemaRefs>
</ds:datastoreItem>
</file>

<file path=customXml/itemProps2.xml><?xml version="1.0" encoding="utf-8"?>
<ds:datastoreItem xmlns:ds="http://schemas.openxmlformats.org/officeDocument/2006/customXml" ds:itemID="{4F662227-15D3-4EC8-A79C-D6D4DA64E1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35e4d9-f002-48fa-91dd-96ff79369b34"/>
    <ds:schemaRef ds:uri="c4d78bb9-6ee1-421e-9a2e-603293e5625a"/>
    <ds:schemaRef ds:uri="b77277c2-9dc1-48dd-9285-4a1b79aa80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5F2BC4B-BE09-43C5-8E54-ED6BDBCB39C5}">
  <ds:schemaRefs>
    <ds:schemaRef ds:uri="http://schemas.microsoft.com/sharepoint/v3/contenttype/forms"/>
  </ds:schemaRefs>
</ds:datastoreItem>
</file>

<file path=customXml/itemProps4.xml><?xml version="1.0" encoding="utf-8"?>
<ds:datastoreItem xmlns:ds="http://schemas.openxmlformats.org/officeDocument/2006/customXml" ds:itemID="{FE97C9C2-D436-4FDE-86FA-0F692C381C62}">
  <ds:schemaRefs>
    <ds:schemaRef ds:uri="http://purl.org/dc/dcmitype/"/>
    <ds:schemaRef ds:uri="http://schemas.microsoft.com/office/2006/documentManagement/types"/>
    <ds:schemaRef ds:uri="b77277c2-9dc1-48dd-9285-4a1b79aa80d3"/>
    <ds:schemaRef ds:uri="http://www.w3.org/XML/1998/namespace"/>
    <ds:schemaRef ds:uri="a735e4d9-f002-48fa-91dd-96ff79369b34"/>
    <ds:schemaRef ds:uri="http://purl.org/dc/elements/1.1/"/>
    <ds:schemaRef ds:uri="http://purl.org/dc/terms/"/>
    <ds:schemaRef ds:uri="http://schemas.microsoft.com/office/infopath/2007/PartnerControls"/>
    <ds:schemaRef ds:uri="http://schemas.openxmlformats.org/package/2006/metadata/core-properties"/>
    <ds:schemaRef ds:uri="c4d78bb9-6ee1-421e-9a2e-603293e5625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0</TotalTime>
  <Words>1788</Words>
  <Application>Microsoft Office PowerPoint</Application>
  <PresentationFormat>Widescreen</PresentationFormat>
  <Paragraphs>193</Paragraphs>
  <Slides>18</Slides>
  <Notes>18</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18</vt:i4>
      </vt:variant>
    </vt:vector>
  </HeadingPairs>
  <TitlesOfParts>
    <vt:vector size="29" baseType="lpstr">
      <vt:lpstr>Aptos</vt:lpstr>
      <vt:lpstr>Aptos Display</vt:lpstr>
      <vt:lpstr>Arial</vt:lpstr>
      <vt:lpstr>Calibri</vt:lpstr>
      <vt:lpstr>Open Sans</vt:lpstr>
      <vt:lpstr>Wingdings</vt:lpstr>
      <vt:lpstr>Wingdings 3</vt:lpstr>
      <vt:lpstr>Facet</vt:lpstr>
      <vt:lpstr>1_Facet</vt:lpstr>
      <vt:lpstr>2_Facet</vt:lpstr>
      <vt:lpstr>Custom Design</vt:lpstr>
      <vt:lpstr>The GC Workplace Accessibility Passport</vt:lpstr>
      <vt:lpstr>Agenda</vt:lpstr>
      <vt:lpstr>The Employment Challenge</vt:lpstr>
      <vt:lpstr>Towards Disability Inclusion </vt:lpstr>
      <vt:lpstr>The Accessible Canada Act (ACA)</vt:lpstr>
      <vt:lpstr>Creating the Right Conditions</vt:lpstr>
      <vt:lpstr>Why is workplace accommodation important?</vt:lpstr>
      <vt:lpstr>Yes by default</vt:lpstr>
      <vt:lpstr>The GC Workplace Accessibility Passport is…</vt:lpstr>
      <vt:lpstr>The Vision for the Passport</vt:lpstr>
      <vt:lpstr>Workplace Situations, Barriers, and Solutions </vt:lpstr>
      <vt:lpstr>The GC Workplace Accessibility Passport: An Accessible Word Document </vt:lpstr>
      <vt:lpstr>Signing and Updating the Passport Agreement </vt:lpstr>
      <vt:lpstr>About Supporting Documentation </vt:lpstr>
      <vt:lpstr>Passport Resources</vt:lpstr>
      <vt:lpstr>Annex A - Passport-related Activities</vt:lpstr>
      <vt:lpstr>Annex B – Accessible Canada Act – Definition of Disability</vt:lpstr>
      <vt:lpstr>Annex C – What OPSA has heard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78</cp:revision>
  <dcterms:created xsi:type="dcterms:W3CDTF">2021-03-10T13:51:12Z</dcterms:created>
  <dcterms:modified xsi:type="dcterms:W3CDTF">2024-06-11T13:22:04Z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3d0ca00b-3f0e-465a-aac7-1a6a22fcea40_Enabled">
    <vt:lpwstr>true</vt:lpwstr>
  </property>
  <property fmtid="{D5CDD505-2E9C-101B-9397-08002B2CF9AE}" pid="4" name="MSIP_Label_3d0ca00b-3f0e-465a-aac7-1a6a22fcea40_SetDate">
    <vt:lpwstr>2022-10-13T21:35:31Z</vt:lpwstr>
  </property>
  <property fmtid="{D5CDD505-2E9C-101B-9397-08002B2CF9AE}" pid="5" name="MSIP_Label_3d0ca00b-3f0e-465a-aac7-1a6a22fcea40_Method">
    <vt:lpwstr>Privileged</vt:lpwstr>
  </property>
  <property fmtid="{D5CDD505-2E9C-101B-9397-08002B2CF9AE}" pid="6" name="MSIP_Label_3d0ca00b-3f0e-465a-aac7-1a6a22fcea40_Name">
    <vt:lpwstr>3d0ca00b-3f0e-465a-aac7-1a6a22fcea40</vt:lpwstr>
  </property>
  <property fmtid="{D5CDD505-2E9C-101B-9397-08002B2CF9AE}" pid="7" name="MSIP_Label_3d0ca00b-3f0e-465a-aac7-1a6a22fcea40_SiteId">
    <vt:lpwstr>6397df10-4595-4047-9c4f-03311282152b</vt:lpwstr>
  </property>
  <property fmtid="{D5CDD505-2E9C-101B-9397-08002B2CF9AE}" pid="8" name="MSIP_Label_3d0ca00b-3f0e-465a-aac7-1a6a22fcea40_ActionId">
    <vt:lpwstr>ddd82c0e-80e7-4ad9-abd1-6a4f2bf857ae</vt:lpwstr>
  </property>
  <property fmtid="{D5CDD505-2E9C-101B-9397-08002B2CF9AE}" pid="9" name="MSIP_Label_3d0ca00b-3f0e-465a-aac7-1a6a22fcea40_ContentBits">
    <vt:lpwstr>1</vt:lpwstr>
  </property>
  <property fmtid="{D5CDD505-2E9C-101B-9397-08002B2CF9AE}" pid="10" name="ContentTypeId">
    <vt:lpwstr>0x01010006160EF53A62224D8A52237F3F6AB4BD</vt:lpwstr>
  </property>
  <property fmtid="{D5CDD505-2E9C-101B-9397-08002B2CF9AE}" pid="11" name="MediaServiceImageTags">
    <vt:lpwstr/>
  </property>
  <property fmtid="{D5CDD505-2E9C-101B-9397-08002B2CF9AE}" pid="12" name="ComplianceAssetId">
    <vt:lpwstr/>
  </property>
  <property fmtid="{D5CDD505-2E9C-101B-9397-08002B2CF9AE}" pid="13" name="_ExtendedDescription">
    <vt:lpwstr/>
  </property>
  <property fmtid="{D5CDD505-2E9C-101B-9397-08002B2CF9AE}" pid="14" name="_dlc_DocIdItemGuid">
    <vt:lpwstr>48701fa8-6a00-467b-b877-971780c084c4</vt:lpwstr>
  </property>
  <property fmtid="{D5CDD505-2E9C-101B-9397-08002B2CF9AE}" pid="15" name="TriggerFlowInfo">
    <vt:lpwstr/>
  </property>
</Properties>
</file>