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3.xml" ContentType="application/vnd.openxmlformats-officedocument.presentationml.notesSlide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notesSlides/notesSlide4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70" r:id="rId4"/>
  </p:sldMasterIdLst>
  <p:notesMasterIdLst>
    <p:notesMasterId r:id="rId9"/>
  </p:notesMasterIdLst>
  <p:handoutMasterIdLst>
    <p:handoutMasterId r:id="rId10"/>
  </p:handoutMasterIdLst>
  <p:sldIdLst>
    <p:sldId id="256" r:id="rId5"/>
    <p:sldId id="258" r:id="rId6"/>
    <p:sldId id="271" r:id="rId7"/>
    <p:sldId id="27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2E546733-ACC1-D3F8-DE2F-8E044741D62F}" name="Forest, Julie" initials="FJ" userId="S::Julie.Forest@transports.gouv.qc.ca::e6fe0dd2-cc01-4de0-bfea-fa135dfea287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2" autoAdjust="0"/>
    <p:restoredTop sz="93162" autoAdjust="0"/>
  </p:normalViewPr>
  <p:slideViewPr>
    <p:cSldViewPr snapToGrid="0">
      <p:cViewPr varScale="1">
        <p:scale>
          <a:sx n="59" d="100"/>
          <a:sy n="59" d="100"/>
        </p:scale>
        <p:origin x="516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54" d="100"/>
          <a:sy n="54" d="100"/>
        </p:scale>
        <p:origin x="2236" y="5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5" Type="http://schemas.microsoft.com/office/2018/10/relationships/authors" Target="authors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D3FD8C-AB8C-4ED2-8A71-E48040E03B0D}" type="datetimeFigureOut">
              <a:rPr lang="fr-CA" smtClean="0"/>
              <a:t>2024-11-10</a:t>
            </a:fld>
            <a:endParaRPr lang="fr-CA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D63D704-B3DE-4362-B744-DF3AC3482AE2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87061552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A63DC8-C6F9-4622-8DFC-2F20DC9BB91F}" type="datetimeFigureOut">
              <a:rPr lang="fr-CA" smtClean="0"/>
              <a:t>2024-11-10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FC41C64-3B65-4897-8D3B-3B1D0179E22D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2281811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1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5531904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2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50094048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3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9717175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CA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FC41C64-3B65-4897-8D3B-3B1D0179E22D}" type="slidenum">
              <a:rPr lang="fr-CA" smtClean="0"/>
              <a:t>4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364602548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ccuei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53976" y="5368326"/>
            <a:ext cx="3938024" cy="1487427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9336" y="5371668"/>
            <a:ext cx="3685888" cy="14840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74403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02428"/>
            <a:ext cx="10515600" cy="405531"/>
          </a:xfrm>
        </p:spPr>
        <p:txBody>
          <a:bodyPr>
            <a:normAutofit/>
          </a:bodyPr>
          <a:lstStyle>
            <a:lvl1pPr>
              <a:defRPr sz="360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839789" y="1364071"/>
            <a:ext cx="5157787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839789" y="2544096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1" y="1364071"/>
            <a:ext cx="5183188" cy="823912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10" name="Content Placeholder 3"/>
          <p:cNvSpPr>
            <a:spLocks noGrp="1"/>
          </p:cNvSpPr>
          <p:nvPr>
            <p:ph sz="half" idx="13" hasCustomPrompt="1"/>
          </p:nvPr>
        </p:nvSpPr>
        <p:spPr>
          <a:xfrm>
            <a:off x="6196013" y="2527042"/>
            <a:ext cx="5157787" cy="3067667"/>
          </a:xfrm>
        </p:spPr>
        <p:txBody>
          <a:bodyPr>
            <a:normAutofit/>
          </a:bodyPr>
          <a:lstStyle>
            <a:lvl1pPr>
              <a:buClr>
                <a:schemeClr val="accent3">
                  <a:lumMod val="40000"/>
                  <a:lumOff val="60000"/>
                </a:schemeClr>
              </a:buClr>
              <a:defRPr sz="2400"/>
            </a:lvl1pPr>
            <a:lvl2pPr>
              <a:buClr>
                <a:schemeClr val="accent3">
                  <a:lumMod val="40000"/>
                  <a:lumOff val="60000"/>
                </a:schemeClr>
              </a:buClr>
              <a:defRPr sz="2000"/>
            </a:lvl2pPr>
            <a:lvl3pPr>
              <a:buClr>
                <a:schemeClr val="accent3">
                  <a:lumMod val="40000"/>
                  <a:lumOff val="60000"/>
                </a:schemeClr>
              </a:buClr>
              <a:defRPr sz="1800"/>
            </a:lvl3pPr>
            <a:lvl4pPr>
              <a:buClr>
                <a:schemeClr val="accent3">
                  <a:lumMod val="40000"/>
                  <a:lumOff val="60000"/>
                </a:schemeClr>
              </a:buClr>
              <a:defRPr sz="1600"/>
            </a:lvl4pPr>
            <a:lvl5pPr>
              <a:buClr>
                <a:schemeClr val="accent3">
                  <a:lumMod val="40000"/>
                  <a:lumOff val="60000"/>
                </a:schemeClr>
              </a:buClr>
              <a:defRPr sz="1600"/>
            </a:lvl5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7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8" name="Image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9" name="Imag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15938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0" y="1199536"/>
            <a:ext cx="12191999" cy="2035125"/>
          </a:xfrm>
        </p:spPr>
        <p:txBody>
          <a:bodyPr anchor="b">
            <a:normAutofit/>
          </a:bodyPr>
          <a:lstStyle>
            <a:lvl1pPr algn="ctr">
              <a:defRPr sz="6000" b="0">
                <a:latin typeface="+mn-lt"/>
              </a:defRPr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2874202" y="3434891"/>
            <a:ext cx="6443594" cy="1655762"/>
          </a:xfrm>
        </p:spPr>
        <p:txBody>
          <a:bodyPr>
            <a:normAutofit/>
          </a:bodyPr>
          <a:lstStyle>
            <a:lvl1pPr marL="0" indent="0" algn="ctr">
              <a:buNone/>
              <a:defRPr sz="4000" b="1">
                <a:solidFill>
                  <a:schemeClr val="accent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 dirty="0"/>
              <a:t>MODIFIER LE STYLE DES SOUS-TITRES DU MASQUE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43403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4390115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1850" y="796414"/>
            <a:ext cx="10515600" cy="55060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1858298"/>
            <a:ext cx="10515600" cy="3352800"/>
          </a:xfrm>
        </p:spPr>
        <p:txBody>
          <a:bodyPr>
            <a:normAutofit/>
          </a:bodyPr>
          <a:lstStyle>
            <a:lvl1pPr marL="0" indent="0"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dirty="0"/>
              <a:t>Modifier les styles du texte du masque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811954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92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4" name="Image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73977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3" name="Image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4" name="Image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7438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629265"/>
            <a:ext cx="3932237" cy="1002890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5183188" y="1936955"/>
            <a:ext cx="5504477" cy="3303640"/>
          </a:xfrm>
        </p:spPr>
        <p:txBody>
          <a:bodyPr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6954"/>
            <a:ext cx="3932237" cy="3310323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97348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9788" y="382250"/>
            <a:ext cx="3932237" cy="1263445"/>
          </a:xfrm>
        </p:spPr>
        <p:txBody>
          <a:bodyPr anchor="b"/>
          <a:lstStyle>
            <a:lvl1pPr>
              <a:defRPr sz="3200">
                <a:solidFill>
                  <a:schemeClr val="accent2"/>
                </a:solidFill>
              </a:defRPr>
            </a:lvl1pPr>
          </a:lstStyle>
          <a:p>
            <a:r>
              <a:rPr lang="fr-FR" dirty="0"/>
              <a:t>Modifiez </a:t>
            </a:r>
            <a:br>
              <a:rPr lang="fr-FR" dirty="0"/>
            </a:br>
            <a:r>
              <a:rPr lang="fr-FR" dirty="0"/>
              <a:t>le style du titre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1907458"/>
            <a:ext cx="4462257" cy="3460956"/>
          </a:xfrm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dirty="0"/>
              <a:t>Cliquez sur l'icône pour ajouter une image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937459"/>
            <a:ext cx="3932237" cy="3311014"/>
          </a:xfrm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 dirty="0"/>
              <a:t>Modifier les styles </a:t>
            </a:r>
            <a:br>
              <a:rPr lang="fr-FR" dirty="0"/>
            </a:br>
            <a:r>
              <a:rPr lang="fr-FR" dirty="0"/>
              <a:t>du texte du masque</a:t>
            </a:r>
          </a:p>
        </p:txBody>
      </p:sp>
      <p:sp>
        <p:nvSpPr>
          <p:cNvPr id="5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  <p:pic>
        <p:nvPicPr>
          <p:cNvPr id="6" name="Image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3427" y="5691039"/>
            <a:ext cx="2258573" cy="1173482"/>
          </a:xfrm>
          <a:prstGeom prst="rect">
            <a:avLst/>
          </a:prstGeom>
        </p:spPr>
      </p:pic>
      <p:pic>
        <p:nvPicPr>
          <p:cNvPr id="7" name="Imag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669447"/>
            <a:ext cx="2034433" cy="11885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585583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jp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806245"/>
            <a:ext cx="10515600" cy="55060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/>
              <a:t>MODIFIEZ LE STYLE DU TITRE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/>
              <a:t>Modifier les styles du texte du masque</a:t>
            </a:r>
          </a:p>
          <a:p>
            <a:pPr lvl="1"/>
            <a:r>
              <a:rPr lang="fr-FR" dirty="0"/>
              <a:t>Deuxième niveau</a:t>
            </a:r>
          </a:p>
          <a:p>
            <a:pPr lvl="2"/>
            <a:r>
              <a:rPr lang="fr-FR" dirty="0"/>
              <a:t>Troisième niveau</a:t>
            </a:r>
          </a:p>
          <a:p>
            <a:pPr lvl="3"/>
            <a:r>
              <a:rPr lang="fr-FR" dirty="0"/>
              <a:t>Quatrième niveau</a:t>
            </a:r>
          </a:p>
          <a:p>
            <a:pPr lvl="4"/>
            <a:r>
              <a:rPr lang="fr-FR" dirty="0"/>
              <a:t>Cinquième niveau</a:t>
            </a:r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4"/>
          </p:nvPr>
        </p:nvSpPr>
        <p:spPr>
          <a:xfrm>
            <a:off x="8610600" y="885503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1EA75C-EC4C-4D33-ACF8-A8544E993E0B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2235510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  <p:sldLayoutId id="2147483680" r:id="rId2"/>
    <p:sldLayoutId id="2147483672" r:id="rId3"/>
    <p:sldLayoutId id="2147483673" r:id="rId4"/>
    <p:sldLayoutId id="2147483674" r:id="rId5"/>
    <p:sldLayoutId id="2147483676" r:id="rId6"/>
    <p:sldLayoutId id="2147483677" r:id="rId7"/>
    <p:sldLayoutId id="2147483678" r:id="rId8"/>
    <p:sldLayoutId id="2147483679" r:id="rId9"/>
    <p:sldLayoutId id="2147483665" r:id="rId10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b="1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chemeClr val="accent3">
            <a:lumMod val="40000"/>
            <a:lumOff val="60000"/>
          </a:schemeClr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5" Type="http://schemas.openxmlformats.org/officeDocument/2006/relationships/image" Target="../media/image6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notesSlide" Target="../notesSlides/notesSlide2.xml"/><Relationship Id="rId7" Type="http://schemas.openxmlformats.org/officeDocument/2006/relationships/image" Target="../media/image10.png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g"/><Relationship Id="rId9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tags" Target="../tags/tag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tags" Target="../tags/tag9.xml"/><Relationship Id="rId1" Type="http://schemas.openxmlformats.org/officeDocument/2006/relationships/tags" Target="../tags/tag8.xml"/><Relationship Id="rId4" Type="http://schemas.openxmlformats.org/officeDocument/2006/relationships/notesSlide" Target="../notesSlides/notesSlide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>
            <a:lum/>
          </a:blip>
          <a:srcRect/>
          <a:stretch>
            <a:fillRect t="-1000" b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  <p:custDataLst>
              <p:tags r:id="rId1"/>
            </p:custDataLst>
          </p:nvPr>
        </p:nvSpPr>
        <p:spPr>
          <a:xfrm>
            <a:off x="0" y="1707526"/>
            <a:ext cx="12191999" cy="2035125"/>
          </a:xfrm>
        </p:spPr>
        <p:txBody>
          <a:bodyPr>
            <a:normAutofit fontScale="90000"/>
          </a:bodyPr>
          <a:lstStyle/>
          <a:p>
            <a:br>
              <a:rPr lang="fr-CA" dirty="0"/>
            </a:br>
            <a:r>
              <a:rPr lang="fr-CA" sz="4400" b="1" i="1" dirty="0">
                <a:solidFill>
                  <a:schemeClr val="accent4"/>
                </a:solidFill>
              </a:rPr>
              <a:t>Conférence sur les infrastructures et les communautés</a:t>
            </a:r>
            <a:br>
              <a:rPr lang="fr-CA" sz="6000" b="1" i="1" dirty="0">
                <a:solidFill>
                  <a:schemeClr val="accent4"/>
                </a:solidFill>
              </a:rPr>
            </a:br>
            <a:r>
              <a:rPr lang="fr-CA" sz="4000" b="1" dirty="0">
                <a:latin typeface="Calibri" panose="020F0502020204030204" pitchFamily="34" charset="0"/>
              </a:rPr>
              <a:t>Panel : </a:t>
            </a:r>
            <a:r>
              <a:rPr lang="fr-C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Déverrouiller le potentiel des données des organisations publiques pour améliorer les transports</a:t>
            </a:r>
            <a:br>
              <a:rPr lang="fr-CA" sz="40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fr-CA" sz="31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13 novembre 2024</a:t>
            </a:r>
            <a:endParaRPr lang="fr-CA" b="1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  <p:custDataLst>
              <p:tags r:id="rId2"/>
            </p:custDataLst>
          </p:nvPr>
        </p:nvSpPr>
        <p:spPr>
          <a:xfrm>
            <a:off x="928913" y="3968282"/>
            <a:ext cx="10334171" cy="1655762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200" b="1" dirty="0"/>
              <a:t>Brigitte St-Pierre, </a:t>
            </a:r>
            <a:r>
              <a:rPr lang="fr-CA" sz="2200" dirty="0" err="1"/>
              <a:t>ing</a:t>
            </a:r>
            <a:r>
              <a:rPr lang="fr-CA" sz="2200" dirty="0"/>
              <a:t>., </a:t>
            </a:r>
            <a:r>
              <a:rPr lang="fr-CA" sz="2200" dirty="0" err="1"/>
              <a:t>M.Sc.A</a:t>
            </a:r>
            <a:r>
              <a:rPr lang="fr-CA" sz="2200" dirty="0"/>
              <a:t>., directrice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200" b="1" dirty="0"/>
              <a:t>Direction de la modélisation des systèmes de transport (DMST)</a:t>
            </a:r>
            <a:br>
              <a:rPr lang="fr-CA" sz="2200" b="1" dirty="0"/>
            </a:br>
            <a:r>
              <a:rPr lang="fr-CA" sz="2200" b="1" dirty="0"/>
              <a:t>Direction générale de la gestion des actifs routiers et de l’innovation (DGGARI)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r-CA" sz="2200" dirty="0"/>
              <a:t>Ministère des Transports et de la Mobilité durable (MTMD)</a:t>
            </a:r>
            <a:endParaRPr lang="fr-CA" sz="2200" b="1" dirty="0"/>
          </a:p>
        </p:txBody>
      </p:sp>
    </p:spTree>
    <p:extLst>
      <p:ext uri="{BB962C8B-B14F-4D97-AF65-F5344CB8AC3E}">
        <p14:creationId xmlns:p14="http://schemas.microsoft.com/office/powerpoint/2010/main" val="5585304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04502" y="139710"/>
            <a:ext cx="10515600" cy="1105444"/>
          </a:xfrm>
        </p:spPr>
        <p:txBody>
          <a:bodyPr>
            <a:normAutofit fontScale="90000"/>
          </a:bodyPr>
          <a:lstStyle/>
          <a:p>
            <a:br>
              <a:rPr lang="fr-CA" sz="4000" b="0" dirty="0"/>
            </a:br>
            <a:r>
              <a:rPr lang="fr-CA" dirty="0"/>
              <a:t>Direction de la modélisation des systèmes de transport</a:t>
            </a:r>
            <a:br>
              <a:rPr lang="fr-CA" sz="4000" b="0" dirty="0"/>
            </a:br>
            <a:r>
              <a:rPr lang="fr-CA" b="0" dirty="0"/>
              <a:t>Organisation et mandat</a:t>
            </a:r>
            <a:br>
              <a:rPr lang="fr-CA" dirty="0"/>
            </a:br>
            <a:endParaRPr lang="fr-CA" b="0" dirty="0"/>
          </a:p>
        </p:txBody>
      </p:sp>
      <p:sp>
        <p:nvSpPr>
          <p:cNvPr id="5" name="Rectangle : coins arrondis 4">
            <a:extLst>
              <a:ext uri="{FF2B5EF4-FFF2-40B4-BE49-F238E27FC236}">
                <a16:creationId xmlns:a16="http://schemas.microsoft.com/office/drawing/2014/main" id="{AE2395E8-4DA3-7216-E325-9B29162752F8}"/>
              </a:ext>
            </a:extLst>
          </p:cNvPr>
          <p:cNvSpPr/>
          <p:nvPr/>
        </p:nvSpPr>
        <p:spPr>
          <a:xfrm>
            <a:off x="382646" y="2847074"/>
            <a:ext cx="4255970" cy="2830720"/>
          </a:xfrm>
          <a:prstGeom prst="roundRect">
            <a:avLst/>
          </a:prstGeom>
          <a:gradFill>
            <a:gsLst>
              <a:gs pos="0">
                <a:schemeClr val="accent5">
                  <a:lumMod val="110000"/>
                  <a:satMod val="105000"/>
                  <a:tint val="67000"/>
                  <a:alpha val="22000"/>
                </a:schemeClr>
              </a:gs>
              <a:gs pos="50000">
                <a:schemeClr val="accent5">
                  <a:lumMod val="105000"/>
                  <a:satMod val="103000"/>
                  <a:tint val="73000"/>
                </a:schemeClr>
              </a:gs>
              <a:gs pos="100000">
                <a:schemeClr val="accent5">
                  <a:lumMod val="105000"/>
                  <a:satMod val="109000"/>
                  <a:tint val="81000"/>
                </a:schemeClr>
              </a:gs>
            </a:gsLst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DCA8E5C6-03F8-4D20-D1E4-15157FA7633A}"/>
              </a:ext>
            </a:extLst>
          </p:cNvPr>
          <p:cNvSpPr txBox="1">
            <a:spLocks/>
          </p:cNvSpPr>
          <p:nvPr/>
        </p:nvSpPr>
        <p:spPr>
          <a:xfrm>
            <a:off x="548242" y="1436213"/>
            <a:ext cx="4255969" cy="4547178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000" dirty="0"/>
              <a:t>Plus de 40 ans d’expertise au MTMD</a:t>
            </a:r>
          </a:p>
          <a:p>
            <a:r>
              <a:rPr lang="fr-CA" sz="2000" dirty="0"/>
              <a:t>Équipe de 25 professionnels multidisciplinaires et ingénieurs </a:t>
            </a:r>
          </a:p>
          <a:p>
            <a:endParaRPr lang="fr-CA" sz="2000" dirty="0"/>
          </a:p>
          <a:p>
            <a:r>
              <a:rPr lang="fr-CA" sz="2000" u="sng" dirty="0"/>
              <a:t>Mandat 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Supporter le Ministère </a:t>
            </a:r>
            <a:br>
              <a:rPr lang="fr-CA" sz="2000" dirty="0"/>
            </a:br>
            <a:r>
              <a:rPr lang="fr-CA" sz="2000" dirty="0"/>
              <a:t>au niveau de la </a:t>
            </a:r>
            <a:r>
              <a:rPr lang="fr-CA" sz="2000" b="1" dirty="0"/>
              <a:t>planification </a:t>
            </a:r>
            <a:br>
              <a:rPr lang="fr-CA" sz="2000" dirty="0"/>
            </a:br>
            <a:r>
              <a:rPr lang="fr-CA" sz="2000" dirty="0"/>
              <a:t>du transport urbain régional </a:t>
            </a:r>
            <a:br>
              <a:rPr lang="fr-CA" sz="2000" dirty="0"/>
            </a:br>
            <a:r>
              <a:rPr lang="fr-CA" sz="2000" dirty="0"/>
              <a:t>et de l’</a:t>
            </a:r>
            <a:r>
              <a:rPr lang="fr-CA" sz="2000" b="1" dirty="0"/>
              <a:t>analyse</a:t>
            </a:r>
            <a:r>
              <a:rPr lang="fr-CA" sz="2000" dirty="0"/>
              <a:t> des projets, politiques et programmes </a:t>
            </a:r>
            <a:br>
              <a:rPr lang="fr-CA" sz="2000" dirty="0"/>
            </a:br>
            <a:r>
              <a:rPr lang="fr-CA" sz="2000" dirty="0"/>
              <a:t>par des </a:t>
            </a:r>
            <a:r>
              <a:rPr lang="fr-CA" sz="2000" b="1" dirty="0"/>
              <a:t>simulations</a:t>
            </a:r>
            <a:r>
              <a:rPr lang="fr-CA" sz="2000" dirty="0"/>
              <a:t> du système </a:t>
            </a:r>
            <a:br>
              <a:rPr lang="fr-CA" sz="2000" dirty="0"/>
            </a:br>
            <a:r>
              <a:rPr lang="fr-CA" sz="2000" dirty="0"/>
              <a:t>de transport </a:t>
            </a:r>
            <a:r>
              <a:rPr lang="fr-CA" sz="1800" dirty="0"/>
              <a:t>(actuel et projeté) </a:t>
            </a:r>
            <a:r>
              <a:rPr lang="fr-CA" sz="2000" dirty="0"/>
              <a:t>et des impacts sur la mobilité durable. </a:t>
            </a:r>
          </a:p>
          <a:p>
            <a:endParaRPr lang="fr-CA" sz="2000" dirty="0"/>
          </a:p>
        </p:txBody>
      </p:sp>
      <p:sp>
        <p:nvSpPr>
          <p:cNvPr id="7" name="Espace réservé du contenu 3">
            <a:extLst>
              <a:ext uri="{FF2B5EF4-FFF2-40B4-BE49-F238E27FC236}">
                <a16:creationId xmlns:a16="http://schemas.microsoft.com/office/drawing/2014/main" id="{242971BA-B8CD-F3D5-D335-222581249836}"/>
              </a:ext>
            </a:extLst>
          </p:cNvPr>
          <p:cNvSpPr txBox="1">
            <a:spLocks/>
          </p:cNvSpPr>
          <p:nvPr/>
        </p:nvSpPr>
        <p:spPr>
          <a:xfrm>
            <a:off x="7778644" y="1364072"/>
            <a:ext cx="3914500" cy="1105444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- Enquêtes origine-destination </a:t>
            </a:r>
            <a:br>
              <a:rPr lang="fr-CA" sz="2000" dirty="0"/>
            </a:br>
            <a:r>
              <a:rPr lang="fr-CA" sz="2000" dirty="0"/>
              <a:t>pour </a:t>
            </a:r>
            <a:r>
              <a:rPr lang="fr-CA" sz="2000" b="1" dirty="0"/>
              <a:t>6 régions métropolitaines</a:t>
            </a:r>
          </a:p>
          <a:p>
            <a:pPr marL="0" indent="0">
              <a:buFont typeface="Arial" panose="020B0604020202020204" pitchFamily="34" charset="0"/>
              <a:buNone/>
            </a:pPr>
            <a:r>
              <a:rPr lang="fr-CA" sz="2000" dirty="0">
                <a:sym typeface="Wingdings" panose="05000000000000000000" pitchFamily="2" charset="2"/>
              </a:rPr>
              <a:t> </a:t>
            </a:r>
            <a:r>
              <a:rPr lang="fr-CA" sz="2000" dirty="0"/>
              <a:t>75% de la population du Québec</a:t>
            </a:r>
          </a:p>
          <a:p>
            <a:pPr marL="0" indent="0">
              <a:buFont typeface="Arial" panose="020B0604020202020204" pitchFamily="34" charset="0"/>
              <a:buNone/>
            </a:pPr>
            <a:endParaRPr lang="fr-CA" sz="2000" dirty="0"/>
          </a:p>
        </p:txBody>
      </p:sp>
      <p:grpSp>
        <p:nvGrpSpPr>
          <p:cNvPr id="8" name="Groupe 7">
            <a:extLst>
              <a:ext uri="{FF2B5EF4-FFF2-40B4-BE49-F238E27FC236}">
                <a16:creationId xmlns:a16="http://schemas.microsoft.com/office/drawing/2014/main" id="{F319CCAE-EDEB-C0BA-36BB-BF462BBE9F4D}"/>
              </a:ext>
            </a:extLst>
          </p:cNvPr>
          <p:cNvGrpSpPr/>
          <p:nvPr/>
        </p:nvGrpSpPr>
        <p:grpSpPr>
          <a:xfrm>
            <a:off x="4738188" y="1420236"/>
            <a:ext cx="2879961" cy="4257558"/>
            <a:chOff x="4960819" y="1500246"/>
            <a:chExt cx="2879961" cy="4257558"/>
          </a:xfrm>
        </p:grpSpPr>
        <p:grpSp>
          <p:nvGrpSpPr>
            <p:cNvPr id="9" name="Groupe 8">
              <a:extLst>
                <a:ext uri="{FF2B5EF4-FFF2-40B4-BE49-F238E27FC236}">
                  <a16:creationId xmlns:a16="http://schemas.microsoft.com/office/drawing/2014/main" id="{4C361B5D-88C9-8502-CE07-985FA1A830CF}"/>
                </a:ext>
              </a:extLst>
            </p:cNvPr>
            <p:cNvGrpSpPr/>
            <p:nvPr/>
          </p:nvGrpSpPr>
          <p:grpSpPr>
            <a:xfrm>
              <a:off x="5395661" y="1500246"/>
              <a:ext cx="2445119" cy="869684"/>
              <a:chOff x="833296" y="466"/>
              <a:chExt cx="2445119" cy="869684"/>
            </a:xfrm>
          </p:grpSpPr>
          <p:sp>
            <p:nvSpPr>
              <p:cNvPr id="23" name="Flèche : pentagone 22">
                <a:extLst>
                  <a:ext uri="{FF2B5EF4-FFF2-40B4-BE49-F238E27FC236}">
                    <a16:creationId xmlns:a16="http://schemas.microsoft.com/office/drawing/2014/main" id="{513BC09B-3794-F6F1-C2BF-57DD22088697}"/>
                  </a:ext>
                </a:extLst>
              </p:cNvPr>
              <p:cNvSpPr/>
              <p:nvPr/>
            </p:nvSpPr>
            <p:spPr>
              <a:xfrm rot="10800000">
                <a:off x="833296" y="466"/>
                <a:ext cx="2445119" cy="869684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2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CA"/>
              </a:p>
            </p:txBody>
          </p:sp>
          <p:sp>
            <p:nvSpPr>
              <p:cNvPr id="24" name="Flèche : pentagone 4">
                <a:extLst>
                  <a:ext uri="{FF2B5EF4-FFF2-40B4-BE49-F238E27FC236}">
                    <a16:creationId xmlns:a16="http://schemas.microsoft.com/office/drawing/2014/main" id="{78F16B5F-5DF9-3B5A-4859-2A1C063364F3}"/>
                  </a:ext>
                </a:extLst>
              </p:cNvPr>
              <p:cNvSpPr txBox="1"/>
              <p:nvPr/>
            </p:nvSpPr>
            <p:spPr>
              <a:xfrm rot="21600000">
                <a:off x="1050717" y="466"/>
                <a:ext cx="2227698" cy="8696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3507" tIns="80010" rIns="149352" bIns="80010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2100" b="1" kern="1200" noProof="0"/>
                  <a:t>Collecte et gestion des données</a:t>
                </a:r>
                <a:endParaRPr lang="fr-CA" sz="2100" b="1" kern="1200" noProof="0" dirty="0"/>
              </a:p>
            </p:txBody>
          </p:sp>
        </p:grpSp>
        <p:sp>
          <p:nvSpPr>
            <p:cNvPr id="10" name="Ellipse 9">
              <a:extLst>
                <a:ext uri="{FF2B5EF4-FFF2-40B4-BE49-F238E27FC236}">
                  <a16:creationId xmlns:a16="http://schemas.microsoft.com/office/drawing/2014/main" id="{0E1E5572-5F27-927B-24E0-24E65CB31742}"/>
                </a:ext>
              </a:extLst>
            </p:cNvPr>
            <p:cNvSpPr/>
            <p:nvPr/>
          </p:nvSpPr>
          <p:spPr>
            <a:xfrm>
              <a:off x="4960819" y="1500246"/>
              <a:ext cx="869684" cy="869684"/>
            </a:xfrm>
            <a:prstGeom prst="ellipse">
              <a:avLst/>
            </a:prstGeom>
            <a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A"/>
            </a:p>
          </p:txBody>
        </p:sp>
        <p:grpSp>
          <p:nvGrpSpPr>
            <p:cNvPr id="11" name="Groupe 10">
              <a:extLst>
                <a:ext uri="{FF2B5EF4-FFF2-40B4-BE49-F238E27FC236}">
                  <a16:creationId xmlns:a16="http://schemas.microsoft.com/office/drawing/2014/main" id="{E0F4B06E-CE6F-26ED-367E-3F0949565E18}"/>
                </a:ext>
              </a:extLst>
            </p:cNvPr>
            <p:cNvGrpSpPr/>
            <p:nvPr/>
          </p:nvGrpSpPr>
          <p:grpSpPr>
            <a:xfrm>
              <a:off x="5395661" y="2629537"/>
              <a:ext cx="2445119" cy="869684"/>
              <a:chOff x="833296" y="1129757"/>
              <a:chExt cx="2445119" cy="869684"/>
            </a:xfrm>
          </p:grpSpPr>
          <p:sp>
            <p:nvSpPr>
              <p:cNvPr id="21" name="Flèche : pentagone 20">
                <a:extLst>
                  <a:ext uri="{FF2B5EF4-FFF2-40B4-BE49-F238E27FC236}">
                    <a16:creationId xmlns:a16="http://schemas.microsoft.com/office/drawing/2014/main" id="{7C8B7E46-CD3F-F99E-4B03-D5FDD0852BCD}"/>
                  </a:ext>
                </a:extLst>
              </p:cNvPr>
              <p:cNvSpPr/>
              <p:nvPr/>
            </p:nvSpPr>
            <p:spPr>
              <a:xfrm rot="10800000">
                <a:off x="833296" y="1129757"/>
                <a:ext cx="2445119" cy="869684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297054"/>
                  <a:satOff val="5266"/>
                  <a:lumOff val="2941"/>
                  <a:alphaOff val="0"/>
                </a:schemeClr>
              </a:fillRef>
              <a:effectRef idx="0">
                <a:schemeClr val="accent2">
                  <a:hueOff val="-297054"/>
                  <a:satOff val="5266"/>
                  <a:lumOff val="294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CA"/>
              </a:p>
            </p:txBody>
          </p:sp>
          <p:sp>
            <p:nvSpPr>
              <p:cNvPr id="22" name="Flèche : pentagone 7">
                <a:extLst>
                  <a:ext uri="{FF2B5EF4-FFF2-40B4-BE49-F238E27FC236}">
                    <a16:creationId xmlns:a16="http://schemas.microsoft.com/office/drawing/2014/main" id="{5B64E18E-57C6-BDB9-CB25-11E18CDDA723}"/>
                  </a:ext>
                </a:extLst>
              </p:cNvPr>
              <p:cNvSpPr txBox="1"/>
              <p:nvPr/>
            </p:nvSpPr>
            <p:spPr>
              <a:xfrm rot="21600000">
                <a:off x="1050717" y="1129757"/>
                <a:ext cx="2227698" cy="8696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3507" tIns="80010" rIns="149352" bIns="80010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2100" b="1" kern="1200" noProof="0" dirty="0"/>
                  <a:t>Analyses et prévision de la demande</a:t>
                </a:r>
              </a:p>
            </p:txBody>
          </p:sp>
        </p:grpSp>
        <p:sp>
          <p:nvSpPr>
            <p:cNvPr id="12" name="Ellipse 11">
              <a:extLst>
                <a:ext uri="{FF2B5EF4-FFF2-40B4-BE49-F238E27FC236}">
                  <a16:creationId xmlns:a16="http://schemas.microsoft.com/office/drawing/2014/main" id="{D12D6DAD-C2ED-4C5E-72E2-9022122AB4A3}"/>
                </a:ext>
              </a:extLst>
            </p:cNvPr>
            <p:cNvSpPr/>
            <p:nvPr/>
          </p:nvSpPr>
          <p:spPr>
            <a:xfrm>
              <a:off x="4960819" y="2629537"/>
              <a:ext cx="869684" cy="869684"/>
            </a:xfrm>
            <a:prstGeom prst="ellipse">
              <a:avLst/>
            </a:prstGeom>
            <a:blipFill>
              <a:blip r:embed="rId5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9000" r="-39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-369786"/>
                <a:satOff val="6502"/>
                <a:lumOff val="925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A"/>
            </a:p>
          </p:txBody>
        </p:sp>
        <p:grpSp>
          <p:nvGrpSpPr>
            <p:cNvPr id="13" name="Groupe 12">
              <a:extLst>
                <a:ext uri="{FF2B5EF4-FFF2-40B4-BE49-F238E27FC236}">
                  <a16:creationId xmlns:a16="http://schemas.microsoft.com/office/drawing/2014/main" id="{EE02B020-280E-29B3-F828-1D36F5423AD7}"/>
                </a:ext>
              </a:extLst>
            </p:cNvPr>
            <p:cNvGrpSpPr/>
            <p:nvPr/>
          </p:nvGrpSpPr>
          <p:grpSpPr>
            <a:xfrm>
              <a:off x="5395661" y="3758829"/>
              <a:ext cx="2445119" cy="869684"/>
              <a:chOff x="833296" y="2259049"/>
              <a:chExt cx="2445119" cy="869684"/>
            </a:xfrm>
          </p:grpSpPr>
          <p:sp>
            <p:nvSpPr>
              <p:cNvPr id="19" name="Flèche : pentagone 18">
                <a:extLst>
                  <a:ext uri="{FF2B5EF4-FFF2-40B4-BE49-F238E27FC236}">
                    <a16:creationId xmlns:a16="http://schemas.microsoft.com/office/drawing/2014/main" id="{E6A290EB-C9FE-9BCD-1856-2D43FB82E003}"/>
                  </a:ext>
                </a:extLst>
              </p:cNvPr>
              <p:cNvSpPr/>
              <p:nvPr/>
            </p:nvSpPr>
            <p:spPr>
              <a:xfrm rot="10800000">
                <a:off x="833296" y="2259049"/>
                <a:ext cx="2445119" cy="869684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594109"/>
                  <a:satOff val="10533"/>
                  <a:lumOff val="5881"/>
                  <a:alphaOff val="0"/>
                </a:schemeClr>
              </a:fillRef>
              <a:effectRef idx="0">
                <a:schemeClr val="accent2">
                  <a:hueOff val="-594109"/>
                  <a:satOff val="10533"/>
                  <a:lumOff val="5881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CA"/>
              </a:p>
            </p:txBody>
          </p:sp>
          <p:sp>
            <p:nvSpPr>
              <p:cNvPr id="20" name="Flèche : pentagone 10">
                <a:extLst>
                  <a:ext uri="{FF2B5EF4-FFF2-40B4-BE49-F238E27FC236}">
                    <a16:creationId xmlns:a16="http://schemas.microsoft.com/office/drawing/2014/main" id="{4738D661-5B66-E6D6-4DFA-DA3014443C76}"/>
                  </a:ext>
                </a:extLst>
              </p:cNvPr>
              <p:cNvSpPr txBox="1"/>
              <p:nvPr/>
            </p:nvSpPr>
            <p:spPr>
              <a:xfrm rot="21600000">
                <a:off x="1050717" y="2259049"/>
                <a:ext cx="2227698" cy="8696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3507" tIns="80010" rIns="149352" bIns="80010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2100" b="1" kern="1200" noProof="0"/>
                  <a:t>Modélisation routière</a:t>
                </a:r>
                <a:endParaRPr lang="fr-CA" sz="2100" b="1" kern="1200" noProof="0" dirty="0"/>
              </a:p>
            </p:txBody>
          </p:sp>
        </p:grpSp>
        <p:sp>
          <p:nvSpPr>
            <p:cNvPr id="14" name="Ellipse 13">
              <a:extLst>
                <a:ext uri="{FF2B5EF4-FFF2-40B4-BE49-F238E27FC236}">
                  <a16:creationId xmlns:a16="http://schemas.microsoft.com/office/drawing/2014/main" id="{FE4D0218-773D-3E5D-AD91-E025A811B77C}"/>
                </a:ext>
              </a:extLst>
            </p:cNvPr>
            <p:cNvSpPr/>
            <p:nvPr/>
          </p:nvSpPr>
          <p:spPr>
            <a:xfrm>
              <a:off x="4960819" y="3758829"/>
              <a:ext cx="869684" cy="869684"/>
            </a:xfrm>
            <a:prstGeom prst="ellipse">
              <a:avLst/>
            </a:prstGeom>
            <a:blipFill>
              <a:blip r:embed="rId6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31000" r="-31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-739572"/>
                <a:satOff val="13004"/>
                <a:lumOff val="1851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A"/>
            </a:p>
          </p:txBody>
        </p:sp>
        <p:grpSp>
          <p:nvGrpSpPr>
            <p:cNvPr id="15" name="Groupe 14">
              <a:extLst>
                <a:ext uri="{FF2B5EF4-FFF2-40B4-BE49-F238E27FC236}">
                  <a16:creationId xmlns:a16="http://schemas.microsoft.com/office/drawing/2014/main" id="{5004480C-2EE6-8A7E-5254-EC7805FC04DD}"/>
                </a:ext>
              </a:extLst>
            </p:cNvPr>
            <p:cNvGrpSpPr/>
            <p:nvPr/>
          </p:nvGrpSpPr>
          <p:grpSpPr>
            <a:xfrm>
              <a:off x="5395661" y="4888120"/>
              <a:ext cx="2445119" cy="869684"/>
              <a:chOff x="833296" y="3388340"/>
              <a:chExt cx="2445119" cy="869684"/>
            </a:xfrm>
          </p:grpSpPr>
          <p:sp>
            <p:nvSpPr>
              <p:cNvPr id="17" name="Flèche : pentagone 16">
                <a:extLst>
                  <a:ext uri="{FF2B5EF4-FFF2-40B4-BE49-F238E27FC236}">
                    <a16:creationId xmlns:a16="http://schemas.microsoft.com/office/drawing/2014/main" id="{5110E846-2318-6B3F-05AB-322E575C5303}"/>
                  </a:ext>
                </a:extLst>
              </p:cNvPr>
              <p:cNvSpPr/>
              <p:nvPr/>
            </p:nvSpPr>
            <p:spPr>
              <a:xfrm rot="10800000">
                <a:off x="833296" y="3388340"/>
                <a:ext cx="2445119" cy="869684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2">
                  <a:hueOff val="-891163"/>
                  <a:satOff val="15799"/>
                  <a:lumOff val="8822"/>
                  <a:alphaOff val="0"/>
                </a:schemeClr>
              </a:fillRef>
              <a:effectRef idx="0">
                <a:schemeClr val="accent2">
                  <a:hueOff val="-891163"/>
                  <a:satOff val="15799"/>
                  <a:lumOff val="8822"/>
                  <a:alphaOff val="0"/>
                </a:schemeClr>
              </a:effectRef>
              <a:fontRef idx="minor">
                <a:schemeClr val="lt1"/>
              </a:fontRef>
            </p:style>
            <p:txBody>
              <a:bodyPr/>
              <a:lstStyle/>
              <a:p>
                <a:endParaRPr lang="fr-CA"/>
              </a:p>
            </p:txBody>
          </p:sp>
          <p:sp>
            <p:nvSpPr>
              <p:cNvPr id="18" name="Flèche : pentagone 13">
                <a:extLst>
                  <a:ext uri="{FF2B5EF4-FFF2-40B4-BE49-F238E27FC236}">
                    <a16:creationId xmlns:a16="http://schemas.microsoft.com/office/drawing/2014/main" id="{9AAD6007-E726-BA59-19BF-3317CFBA4950}"/>
                  </a:ext>
                </a:extLst>
              </p:cNvPr>
              <p:cNvSpPr txBox="1"/>
              <p:nvPr/>
            </p:nvSpPr>
            <p:spPr>
              <a:xfrm rot="21600000">
                <a:off x="1050717" y="3388340"/>
                <a:ext cx="2227698" cy="86968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383507" tIns="80010" rIns="149352" bIns="80010" numCol="1" spcCol="1270" anchor="ctr" anchorCtr="0">
                <a:noAutofit/>
              </a:bodyPr>
              <a:lstStyle/>
              <a:p>
                <a:pPr marL="0" lvl="0" indent="0" algn="ctr" defTabSz="93345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  <a:buNone/>
                </a:pPr>
                <a:r>
                  <a:rPr lang="fr-CA" sz="2100" b="1" kern="1200" noProof="0" dirty="0"/>
                  <a:t>Modélisation du transport collectif (TC)</a:t>
                </a:r>
              </a:p>
            </p:txBody>
          </p:sp>
        </p:grpSp>
        <p:sp>
          <p:nvSpPr>
            <p:cNvPr id="16" name="Ellipse 15">
              <a:extLst>
                <a:ext uri="{FF2B5EF4-FFF2-40B4-BE49-F238E27FC236}">
                  <a16:creationId xmlns:a16="http://schemas.microsoft.com/office/drawing/2014/main" id="{F586ABE1-2EA9-7C5B-72F4-96283F32E419}"/>
                </a:ext>
              </a:extLst>
            </p:cNvPr>
            <p:cNvSpPr/>
            <p:nvPr/>
          </p:nvSpPr>
          <p:spPr>
            <a:xfrm>
              <a:off x="4960819" y="4888120"/>
              <a:ext cx="869684" cy="869684"/>
            </a:xfrm>
            <a:prstGeom prst="ellipse">
              <a:avLst/>
            </a:prstGeom>
            <a:blipFill>
              <a:blip r:embed="rId7" cstate="print">
                <a:extLst>
                  <a:ext uri="{BEBA8EAE-BF5A-486C-A8C5-ECC9F3942E4B}">
                    <a14:imgProps xmlns:a14="http://schemas.microsoft.com/office/drawing/2010/main">
                      <a14:imgLayer r:embed="rId8">
                        <a14:imgEffect>
                          <a14:brightnessContrast bright="40000" contrast="-2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7000" r="-17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2">
                <a:tint val="50000"/>
                <a:hueOff val="-1109358"/>
                <a:satOff val="19506"/>
                <a:lumOff val="2776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fr-CA"/>
            </a:p>
          </p:txBody>
        </p:sp>
      </p:grpSp>
      <p:pic>
        <p:nvPicPr>
          <p:cNvPr id="25" name="Picture 3">
            <a:extLst>
              <a:ext uri="{FF2B5EF4-FFF2-40B4-BE49-F238E27FC236}">
                <a16:creationId xmlns:a16="http://schemas.microsoft.com/office/drawing/2014/main" id="{D2E2CA43-DF03-E29C-25A9-2DF3ED8B3F0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8" t="3771" r="11125" b="10555"/>
          <a:stretch/>
        </p:blipFill>
        <p:spPr bwMode="auto">
          <a:xfrm>
            <a:off x="7778644" y="2444782"/>
            <a:ext cx="4066674" cy="313395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6" name="Espace réservé du contenu 3">
            <a:extLst>
              <a:ext uri="{FF2B5EF4-FFF2-40B4-BE49-F238E27FC236}">
                <a16:creationId xmlns:a16="http://schemas.microsoft.com/office/drawing/2014/main" id="{680B05CA-17FE-5675-40B5-8E32D3E31A2B}"/>
              </a:ext>
            </a:extLst>
          </p:cNvPr>
          <p:cNvSpPr txBox="1">
            <a:spLocks/>
          </p:cNvSpPr>
          <p:nvPr/>
        </p:nvSpPr>
        <p:spPr>
          <a:xfrm>
            <a:off x="7771024" y="5493928"/>
            <a:ext cx="4074294" cy="473485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fr-CA" sz="2000" dirty="0"/>
              <a:t>- Enquête nationale de mobilité 2024</a:t>
            </a:r>
          </a:p>
        </p:txBody>
      </p:sp>
    </p:spTree>
    <p:extLst>
      <p:ext uri="{BB962C8B-B14F-4D97-AF65-F5344CB8AC3E}">
        <p14:creationId xmlns:p14="http://schemas.microsoft.com/office/powerpoint/2010/main" val="8797587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5290" y="280465"/>
            <a:ext cx="10515600" cy="550607"/>
          </a:xfrm>
        </p:spPr>
        <p:txBody>
          <a:bodyPr>
            <a:noAutofit/>
          </a:bodyPr>
          <a:lstStyle/>
          <a:p>
            <a:r>
              <a:rPr lang="fr-CA" sz="3200" dirty="0"/>
              <a:t>Objectifs des Enquêtes Origine-Destination </a:t>
            </a:r>
            <a:r>
              <a:rPr lang="fr-CA" sz="2800" dirty="0"/>
              <a:t>(EOD)</a:t>
            </a:r>
            <a:endParaRPr lang="fr-CA" sz="3200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506730" y="931221"/>
            <a:ext cx="11403330" cy="3583629"/>
          </a:xfrm>
        </p:spPr>
        <p:txBody>
          <a:bodyPr>
            <a:normAutofit/>
          </a:bodyPr>
          <a:lstStyle/>
          <a:p>
            <a:r>
              <a:rPr lang="fr-CA" sz="2400" dirty="0"/>
              <a:t>Bâtir un portrait des déplacements des ménages habitant un territoire donné :</a:t>
            </a:r>
          </a:p>
          <a:p>
            <a:pPr lvl="1"/>
            <a:r>
              <a:rPr lang="fr-CA" sz="2200" dirty="0"/>
              <a:t>Recueillir des renseignements précis, fiables et à jour sur les habitudes de déplacement des résidents d’un territoire;</a:t>
            </a:r>
          </a:p>
          <a:p>
            <a:pPr lvl="1"/>
            <a:r>
              <a:rPr lang="fr-CA" sz="2200" dirty="0"/>
              <a:t>Fournir un portrait représentatif des déplacements effectués par </a:t>
            </a:r>
            <a:r>
              <a:rPr lang="fr-CA" sz="2200" u="sng" dirty="0"/>
              <a:t>tous les modes de transport</a:t>
            </a:r>
            <a:r>
              <a:rPr lang="fr-CA" sz="2200" dirty="0"/>
              <a:t> pour un jour moyen de semaine.</a:t>
            </a:r>
          </a:p>
          <a:p>
            <a:r>
              <a:rPr lang="fr-CA" sz="2400" dirty="0"/>
              <a:t>Alimenter les outils et modèles de planification des transports de la région urbaine concernée.</a:t>
            </a:r>
            <a:endParaRPr lang="fr-CA" sz="2400" dirty="0">
              <a:highlight>
                <a:srgbClr val="FFFF00"/>
              </a:highlight>
            </a:endParaRPr>
          </a:p>
          <a:p>
            <a:r>
              <a:rPr lang="fr-CA" sz="2400" dirty="0"/>
              <a:t>Nourrir les réflexions sur le long terme et mettre en lumière des tendances par l’entremise d’une collecte active de grande envergure.</a:t>
            </a:r>
          </a:p>
        </p:txBody>
      </p:sp>
      <p:sp>
        <p:nvSpPr>
          <p:cNvPr id="5" name="Titre 1">
            <a:extLst>
              <a:ext uri="{FF2B5EF4-FFF2-40B4-BE49-F238E27FC236}">
                <a16:creationId xmlns:a16="http://schemas.microsoft.com/office/drawing/2014/main" id="{0F515C66-EB8E-C031-5AD0-7BFE3F917EB8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>
          <a:xfrm>
            <a:off x="419099" y="4433365"/>
            <a:ext cx="11403330" cy="55060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b="1" kern="1200">
                <a:solidFill>
                  <a:schemeClr val="tx1"/>
                </a:solidFill>
                <a:latin typeface="+mn-lt"/>
                <a:ea typeface="+mj-ea"/>
                <a:cs typeface="+mj-cs"/>
              </a:defRPr>
            </a:lvl1pPr>
          </a:lstStyle>
          <a:p>
            <a:r>
              <a:rPr lang="fr-CA" sz="3200" dirty="0"/>
              <a:t>Objectifs de l’Enquête nationale de mobilité des personnes </a:t>
            </a:r>
            <a:r>
              <a:rPr lang="fr-CA" sz="2800" dirty="0"/>
              <a:t>(ENMP)</a:t>
            </a:r>
            <a:endParaRPr lang="fr-CA" sz="3200" dirty="0"/>
          </a:p>
        </p:txBody>
      </p:sp>
      <p:sp>
        <p:nvSpPr>
          <p:cNvPr id="6" name="Espace réservé du contenu 2">
            <a:extLst>
              <a:ext uri="{FF2B5EF4-FFF2-40B4-BE49-F238E27FC236}">
                <a16:creationId xmlns:a16="http://schemas.microsoft.com/office/drawing/2014/main" id="{8DDA2153-CC5B-5876-F8F8-0649946FE3F6}"/>
              </a:ext>
            </a:extLst>
          </p:cNvPr>
          <p:cNvSpPr txBox="1">
            <a:spLocks/>
          </p:cNvSpPr>
          <p:nvPr>
            <p:custDataLst>
              <p:tags r:id="rId4"/>
            </p:custDataLst>
          </p:nvPr>
        </p:nvSpPr>
        <p:spPr>
          <a:xfrm>
            <a:off x="506730" y="5015541"/>
            <a:ext cx="11220450" cy="1190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3">
                  <a:lumMod val="40000"/>
                  <a:lumOff val="60000"/>
                </a:schemeClr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fr-CA" sz="2400" dirty="0"/>
              <a:t>Combler le manque de connaissances de la mobilité des personnes en dehors des RMR</a:t>
            </a:r>
          </a:p>
          <a:p>
            <a:r>
              <a:rPr lang="fr-CA" sz="2400" dirty="0"/>
              <a:t>Mesurer de grands indicateurs de mobilité à l’échelle nationale, </a:t>
            </a:r>
            <a:r>
              <a:rPr lang="fr-CA" sz="2400" u="sng" dirty="0"/>
              <a:t>annuellement</a:t>
            </a:r>
            <a:r>
              <a:rPr lang="fr-CA" sz="2400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98831695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415290" y="280465"/>
            <a:ext cx="10515600" cy="550607"/>
          </a:xfrm>
        </p:spPr>
        <p:txBody>
          <a:bodyPr>
            <a:noAutofit/>
          </a:bodyPr>
          <a:lstStyle/>
          <a:p>
            <a:r>
              <a:rPr lang="fr-CA" sz="3200" dirty="0"/>
              <a:t>Utilisateurs de nombreuses sources de données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  <p:custDataLst>
              <p:tags r:id="rId2"/>
            </p:custDataLst>
          </p:nvPr>
        </p:nvSpPr>
        <p:spPr>
          <a:xfrm>
            <a:off x="495844" y="1077683"/>
            <a:ext cx="11403330" cy="4963888"/>
          </a:xfrm>
        </p:spPr>
        <p:txBody>
          <a:bodyPr>
            <a:normAutofit fontScale="92500" lnSpcReduction="10000"/>
          </a:bodyPr>
          <a:lstStyle/>
          <a:p>
            <a:r>
              <a:rPr lang="fr-CA" dirty="0"/>
              <a:t>Données démographiques (Statistique Canada et ISQ + modèle démo interne)</a:t>
            </a:r>
          </a:p>
          <a:p>
            <a:r>
              <a:rPr lang="fr-CA" dirty="0"/>
              <a:t>Inventaires des projets de développement (Villes et municipalités)</a:t>
            </a:r>
          </a:p>
          <a:p>
            <a:r>
              <a:rPr lang="fr-CA" dirty="0"/>
              <a:t>Bases de données d’adresses</a:t>
            </a:r>
          </a:p>
          <a:p>
            <a:r>
              <a:rPr lang="fr-CA" dirty="0"/>
              <a:t>Données de réseaux (</a:t>
            </a:r>
            <a:r>
              <a:rPr lang="fr-CA" dirty="0" err="1"/>
              <a:t>géobase</a:t>
            </a:r>
            <a:r>
              <a:rPr lang="fr-CA" dirty="0"/>
              <a:t> routière, GTFS)</a:t>
            </a:r>
          </a:p>
          <a:p>
            <a:r>
              <a:rPr lang="fr-CA" dirty="0"/>
              <a:t>Enquêtes </a:t>
            </a:r>
            <a:r>
              <a:rPr lang="fr-CA" dirty="0" err="1"/>
              <a:t>origine-destination</a:t>
            </a:r>
            <a:r>
              <a:rPr lang="fr-CA" dirty="0"/>
              <a:t> (produites à l’interne)</a:t>
            </a:r>
          </a:p>
          <a:p>
            <a:r>
              <a:rPr lang="fr-CA" dirty="0"/>
              <a:t>Données d’immatriculation/permis de conduire (SAAQ)</a:t>
            </a:r>
          </a:p>
          <a:p>
            <a:r>
              <a:rPr lang="fr-CA" dirty="0"/>
              <a:t>Comptages routiers (MTMD), achalandages de transport collectif (OPTC)</a:t>
            </a:r>
          </a:p>
          <a:p>
            <a:r>
              <a:rPr lang="fr-CA" dirty="0"/>
              <a:t>Données de vitesse HERE (entente de partage de Transport Canada)</a:t>
            </a:r>
          </a:p>
          <a:p>
            <a:r>
              <a:rPr lang="fr-CA" dirty="0"/>
              <a:t>Données de traces GPS de camions ATRI</a:t>
            </a:r>
          </a:p>
          <a:p>
            <a:r>
              <a:rPr lang="fr-CA" dirty="0"/>
              <a:t>Données massives OD (en remplacement des enquêtes OD cordon)</a:t>
            </a:r>
          </a:p>
          <a:p>
            <a:r>
              <a:rPr lang="fr-CA" dirty="0"/>
              <a:t>Etc.</a:t>
            </a:r>
          </a:p>
        </p:txBody>
      </p:sp>
    </p:spTree>
    <p:extLst>
      <p:ext uri="{BB962C8B-B14F-4D97-AF65-F5344CB8AC3E}">
        <p14:creationId xmlns:p14="http://schemas.microsoft.com/office/powerpoint/2010/main" val="2700211965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heme/theme1.xml><?xml version="1.0" encoding="utf-8"?>
<a:theme xmlns:a="http://schemas.openxmlformats.org/drawingml/2006/main" name="Thème Office">
  <a:themeElements>
    <a:clrScheme name="Personnalisé 10">
      <a:dk1>
        <a:srgbClr val="2D2E83"/>
      </a:dk1>
      <a:lt1>
        <a:sysClr val="window" lastClr="FFFFFF"/>
      </a:lt1>
      <a:dk2>
        <a:srgbClr val="38A7DE"/>
      </a:dk2>
      <a:lt2>
        <a:srgbClr val="BDE3F2"/>
      </a:lt2>
      <a:accent1>
        <a:srgbClr val="005DA1"/>
      </a:accent1>
      <a:accent2>
        <a:srgbClr val="3B85C4"/>
      </a:accent2>
      <a:accent3>
        <a:srgbClr val="4DC0DF"/>
      </a:accent3>
      <a:accent4>
        <a:srgbClr val="2FB7C2"/>
      </a:accent4>
      <a:accent5>
        <a:srgbClr val="2FB7C2"/>
      </a:accent5>
      <a:accent6>
        <a:srgbClr val="F7F109"/>
      </a:accent6>
      <a:hlink>
        <a:srgbClr val="0000FF"/>
      </a:hlink>
      <a:folHlink>
        <a:srgbClr val="002060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ienLiveLink xmlns="480e0cdb-6de6-4ad6-a9b9-f5663938e49f">
      <Url>http://gid.mtq.min.intra/otcs/llisapi.dll?func=ll&amp;objId=2000&amp;objAction=browse&amp;sort=name&amp;viewType=1</Url>
      <Description>http://gid.mtq.min.intra/otcs/llisapi.dll?func=ll&amp;objId=2000&amp;objAction=browse&amp;sort=name&amp;viewType=1</Description>
    </LienLiveLink>
    <DirectionResponable xmlns="480e0cdb-6de6-4ad6-a9b9-f5663938e49f">57</DirectionResponable>
    <EdimestreResponsable xmlns="480e0cdb-6de6-4ad6-a9b9-f5663938e49f">60</EdimestreResponsable>
    <TypeFichier xmlns="480e0cdb-6de6-4ad6-a9b9-f5663938e49f">29</TypeFichier>
    <TaxCatchAll xmlns="480e0cdb-6de6-4ad6-a9b9-f5663938e49f"/>
    <DomaineAffaire xmlns="480e0cdb-6de6-4ad6-a9b9-f5663938e49f">7</DomaineAffaire>
    <TaxKeywordTaxHTField xmlns="480e0cdb-6de6-4ad6-a9b9-f5663938e49f">
      <Terms xmlns="http://schemas.microsoft.com/office/infopath/2007/PartnerControls"/>
    </TaxKeywordTaxHTField>
    <DescriptionMTQ xmlns="480e0cdb-6de6-4ad6-a9b9-f5663938e49f">Modèle de présentation PowerPoint au format 16x9 –​ Image gouvernementale​</DescriptionMTQ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 Intranet" ma:contentTypeID="0x01010027C3E2A2F3A98746B9DFF9DBB66EF7E80069E510F3E3318E4CA6D8F3C64655748E" ma:contentTypeVersion="46" ma:contentTypeDescription="" ma:contentTypeScope="" ma:versionID="5b16c06aba48e14dc464bdf7d9ea97a3">
  <xsd:schema xmlns:xsd="http://www.w3.org/2001/XMLSchema" xmlns:xs="http://www.w3.org/2001/XMLSchema" xmlns:p="http://schemas.microsoft.com/office/2006/metadata/properties" xmlns:ns2="480e0cdb-6de6-4ad6-a9b9-f5663938e49f" targetNamespace="http://schemas.microsoft.com/office/2006/metadata/properties" ma:root="true" ma:fieldsID="2beade5ed610c7ceea47b2a7e97118fc" ns2:_="">
    <xsd:import namespace="480e0cdb-6de6-4ad6-a9b9-f5663938e49f"/>
    <xsd:element name="properties">
      <xsd:complexType>
        <xsd:sequence>
          <xsd:element name="documentManagement">
            <xsd:complexType>
              <xsd:all>
                <xsd:element ref="ns2:DomaineAffaire"/>
                <xsd:element ref="ns2:EdimestreResponsable"/>
                <xsd:element ref="ns2:DirectionResponable"/>
                <xsd:element ref="ns2:LienLiveLink"/>
                <xsd:element ref="ns2:TaxCatchAll" minOccurs="0"/>
                <xsd:element ref="ns2:TaxCatchAllLabel" minOccurs="0"/>
                <xsd:element ref="ns2:TaxKeywordTaxHTField" minOccurs="0"/>
                <xsd:element ref="ns2:TypeFichier"/>
                <xsd:element ref="ns2:SharedWithUsers" minOccurs="0"/>
                <xsd:element ref="ns2:DescriptionMTQ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80e0cdb-6de6-4ad6-a9b9-f5663938e49f" elementFormDefault="qualified">
    <xsd:import namespace="http://schemas.microsoft.com/office/2006/documentManagement/types"/>
    <xsd:import namespace="http://schemas.microsoft.com/office/infopath/2007/PartnerControls"/>
    <xsd:element name="DomaineAffaire" ma:index="2" ma:displayName="Domaine d'affaires" ma:list="{b991ebf3-876f-4b0b-8074-db70cadc626b}" ma:internalName="DomaineAffaire" ma:readOnly="false" ma:showField="Title" ma:web="480e0cdb-6de6-4ad6-a9b9-f5663938e49f">
      <xsd:simpleType>
        <xsd:restriction base="dms:Lookup"/>
      </xsd:simpleType>
    </xsd:element>
    <xsd:element name="EdimestreResponsable" ma:index="3" ma:displayName="Édimestre responsable" ma:list="{a9a39cb8-eea3-4f54-a818-3b644a79ff78}" ma:internalName="EdimestreResponsable" ma:readOnly="false" ma:showField="Title" ma:web="480e0cdb-6de6-4ad6-a9b9-f5663938e49f">
      <xsd:simpleType>
        <xsd:restriction base="dms:Lookup"/>
      </xsd:simpleType>
    </xsd:element>
    <xsd:element name="DirectionResponable" ma:index="4" ma:displayName="Direction responsable" ma:list="{66f74e8c-533b-4c43-a586-7649c592ace5}" ma:internalName="DirectionResponable" ma:readOnly="false" ma:showField="Title" ma:web="480e0cdb-6de6-4ad6-a9b9-f5663938e49f">
      <xsd:simpleType>
        <xsd:restriction base="dms:Lookup"/>
      </xsd:simpleType>
    </xsd:element>
    <xsd:element name="LienLiveLink" ma:index="5" ma:displayName="Lien vers Content Server" ma:format="Hyperlink" ma:internalName="LienLiveLink" ma:readOnly="false">
      <xsd:complexType>
        <xsd:complexContent>
          <xsd:extension base="dms:URL">
            <xsd:sequence>
              <xsd:element name="Url" type="dms:ValidUrl"/>
              <xsd:element name="Description" type="xsd:string"/>
            </xsd:sequence>
          </xsd:extension>
        </xsd:complexContent>
      </xsd:complexType>
    </xsd:element>
    <xsd:element name="TaxCatchAll" ma:index="7" nillable="true" ma:displayName="Colonne Attraper tout de Taxonomie" ma:description="" ma:hidden="true" ma:list="{ac4a2eb9-aa37-4fba-8273-9d62ed223acc}" ma:internalName="TaxCatchAll" ma:showField="CatchAllData" ma:web="480e0cdb-6de6-4ad6-a9b9-f5663938e4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CatchAllLabel" ma:index="8" nillable="true" ma:displayName="Colonne Attraper tout de Taxonomie1" ma:description="" ma:hidden="true" ma:list="{ac4a2eb9-aa37-4fba-8273-9d62ed223acc}" ma:internalName="TaxCatchAllLabel" ma:readOnly="true" ma:showField="CatchAllDataLabel" ma:web="480e0cdb-6de6-4ad6-a9b9-f5663938e49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TaxKeywordTaxHTField" ma:index="9" nillable="true" ma:taxonomy="true" ma:internalName="TaxKeywordTaxHTField" ma:taxonomyFieldName="TaxKeyword" ma:displayName="Mots-clés" ma:readOnly="false" ma:fieldId="{23f27201-bee3-471e-b2e7-b64fd8b7ca38}" ma:taxonomyMulti="true" ma:sspId="20d275d2-23cf-4302-8d03-bf6004f0912c" ma:termSetId="00000000-0000-0000-0000-000000000000" ma:anchorId="00000000-0000-0000-0000-000000000000" ma:open="true" ma:isKeyword="true">
      <xsd:complexType>
        <xsd:sequence>
          <xsd:element ref="pc:Terms" minOccurs="0" maxOccurs="1"/>
        </xsd:sequence>
      </xsd:complexType>
    </xsd:element>
    <xsd:element name="TypeFichier" ma:index="16" ma:displayName="Type de document" ma:list="{7f5b0efb-2a07-40c2-8949-78be1db0bf51}" ma:internalName="TypeFichier" ma:readOnly="false" ma:showField="Title" ma:web="480e0cdb-6de6-4ad6-a9b9-f5663938e49f">
      <xsd:simpleType>
        <xsd:restriction base="dms:Lookup"/>
      </xsd:simpleType>
    </xsd:element>
    <xsd:element name="SharedWithUsers" ma:index="17" nillable="true" ma:displayName="Partagé avec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escriptionMTQ" ma:index="18" ma:displayName="Description (MTQ)" ma:internalName="DescriptionMTQ" ma:readOnly="fals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13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CF1EAED2-9A8F-4745-A946-67FAAEE467CF}">
  <ds:schemaRefs>
    <ds:schemaRef ds:uri="http://purl.org/dc/elements/1.1/"/>
    <ds:schemaRef ds:uri="http://schemas.microsoft.com/office/2006/metadata/properties"/>
    <ds:schemaRef ds:uri="http://purl.org/dc/terms/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480e0cdb-6de6-4ad6-a9b9-f5663938e49f"/>
    <ds:schemaRef ds:uri="http://www.w3.org/XML/1998/namespace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7D95AFE2-2638-4B62-92B6-FA763ADB502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80e0cdb-6de6-4ad6-a9b9-f5663938e4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D332AAB-E78C-407F-911A-D38AFB36DD4F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2795</TotalTime>
  <Words>430</Words>
  <Application>Microsoft Office PowerPoint</Application>
  <PresentationFormat>Grand écran</PresentationFormat>
  <Paragraphs>42</Paragraphs>
  <Slides>4</Slides>
  <Notes>4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4</vt:i4>
      </vt:variant>
    </vt:vector>
  </HeadingPairs>
  <TitlesOfParts>
    <vt:vector size="8" baseType="lpstr">
      <vt:lpstr>Arial</vt:lpstr>
      <vt:lpstr>Calibri</vt:lpstr>
      <vt:lpstr>Wingdings</vt:lpstr>
      <vt:lpstr>Thème Office</vt:lpstr>
      <vt:lpstr> Conférence sur les infrastructures et les communautés Panel : Déverrouiller le potentiel des données des organisations publiques pour améliorer les transports 13 novembre 2024</vt:lpstr>
      <vt:lpstr> Direction de la modélisation des systèmes de transport Organisation et mandat </vt:lpstr>
      <vt:lpstr>Objectifs des Enquêtes Origine-Destination (EOD)</vt:lpstr>
      <vt:lpstr>Utilisateurs de nombreuses sources de données</vt:lpstr>
    </vt:vector>
  </TitlesOfParts>
  <Company>Ministère du Conseil exécutif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Brigitte.St-Pierre@transports.gouv.qc.ca</dc:creator>
  <cp:lastModifiedBy>St-Pierre, Brigitte</cp:lastModifiedBy>
  <cp:revision>145</cp:revision>
  <dcterms:created xsi:type="dcterms:W3CDTF">2019-04-02T14:08:11Z</dcterms:created>
  <dcterms:modified xsi:type="dcterms:W3CDTF">2024-11-11T15:23:17Z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hdb5887685844772b2d4920e3b938f5d">
    <vt:lpwstr/>
  </property>
  <property fmtid="{D5CDD505-2E9C-101B-9397-08002B2CF9AE}" pid="3" name="TaxKeyword">
    <vt:lpwstr/>
  </property>
  <property fmtid="{D5CDD505-2E9C-101B-9397-08002B2CF9AE}" pid="4" name="KeywordCoginov">
    <vt:lpwstr/>
  </property>
  <property fmtid="{D5CDD505-2E9C-101B-9397-08002B2CF9AE}" pid="5" name="ContentTypeId">
    <vt:lpwstr>0x01010027C3E2A2F3A98746B9DFF9DBB66EF7E80069E510F3E3318E4CA6D8F3C64655748E</vt:lpwstr>
  </property>
</Properties>
</file>