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8" r:id="rId1"/>
  </p:sldMasterIdLst>
  <p:notesMasterIdLst>
    <p:notesMasterId r:id="rId4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Lst>
  <p:sldSz cx="9144000" cy="5143500" type="screen16x9"/>
  <p:notesSz cx="6858000" cy="9144000"/>
  <p:embeddedFontLst>
    <p:embeddedFont>
      <p:font typeface="Calibri" panose="020F0502020204030204" pitchFamily="34" charset="0"/>
      <p:regular r:id="rId45"/>
      <p:bold r:id="rId46"/>
      <p:italic r:id="rId47"/>
      <p:boldItalic r:id="rId48"/>
    </p:embeddedFont>
    <p:embeddedFont>
      <p:font typeface="Roboto" panose="020B0604020202020204" charset="0"/>
      <p:regular r:id="rId49"/>
      <p:bold r:id="rId50"/>
      <p:italic r:id="rId51"/>
      <p:boldItalic r:id="rId52"/>
    </p:embeddedFont>
  </p:embeddedFontLst>
  <p:custDataLst>
    <p:tags r:id="rId53"/>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28D5C5C-DAF3-4DD7-82D5-E81687070C32}">
  <a:tblStyle styleId="{728D5C5C-DAF3-4DD7-82D5-E81687070C3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3" d="100"/>
          <a:sy n="113" d="100"/>
        </p:scale>
        <p:origin x="102" y="63"/>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3" Type="http://schemas.openxmlformats.org/officeDocument/2006/relationships/tags" Target="tags/tag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4.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5.fntdata"/><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notesMaster" Target="notesMasters/notesMaster1.xml"/><Relationship Id="rId52"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youtu.be/bZjB9pDaIsg?t=1189"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docs.google.com/spreadsheets/d/181V_7zL7UTmPLWWEh4T62gJ-tAW2Q2KtznML3P5XZn8/edit?usp=sharing"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81b1280581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81b1280581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a1c4b1ca1b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3" name="Google Shape;203;ga1c4b1ca1b_0_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723900" lvl="0" indent="-228600" algn="l" rtl="0">
              <a:lnSpc>
                <a:spcPct val="115000"/>
              </a:lnSpc>
              <a:spcBef>
                <a:spcPts val="0"/>
              </a:spcBef>
              <a:spcAft>
                <a:spcPts val="0"/>
              </a:spcAft>
              <a:buClr>
                <a:srgbClr val="1D1C1D"/>
              </a:buClr>
              <a:buSzPts val="1150"/>
              <a:buNone/>
            </a:pPr>
            <a:r>
              <a:rPr lang="en" sz="1150">
                <a:solidFill>
                  <a:srgbClr val="1D1C1D"/>
                </a:solidFill>
                <a:highlight>
                  <a:srgbClr val="F8F8F8"/>
                </a:highlight>
              </a:rPr>
              <a:t>Travel restrictions during COVID-19 are complicated for Canadians and those aiming to visit or immigrate to Canada</a:t>
            </a:r>
            <a:endParaRPr sz="1150">
              <a:solidFill>
                <a:srgbClr val="1D1C1D"/>
              </a:solidFill>
              <a:highlight>
                <a:srgbClr val="F8F8F8"/>
              </a:highlight>
            </a:endParaRPr>
          </a:p>
          <a:p>
            <a:pPr marL="723900" lvl="0" indent="-228600" algn="l" rtl="0">
              <a:lnSpc>
                <a:spcPct val="115000"/>
              </a:lnSpc>
              <a:spcBef>
                <a:spcPts val="0"/>
              </a:spcBef>
              <a:spcAft>
                <a:spcPts val="0"/>
              </a:spcAft>
              <a:buClr>
                <a:srgbClr val="1D1C1D"/>
              </a:buClr>
              <a:buSzPts val="1150"/>
              <a:buNone/>
            </a:pPr>
            <a:r>
              <a:rPr lang="en" sz="1150">
                <a:solidFill>
                  <a:srgbClr val="1D1C1D"/>
                </a:solidFill>
                <a:highlight>
                  <a:srgbClr val="F8F8F8"/>
                </a:highlight>
              </a:rPr>
              <a:t>User testing of current COVID-19 Travel pages</a:t>
            </a:r>
            <a:endParaRPr sz="1150">
              <a:solidFill>
                <a:srgbClr val="1D1C1D"/>
              </a:solidFill>
              <a:highlight>
                <a:srgbClr val="F8F8F8"/>
              </a:highlight>
            </a:endParaRPr>
          </a:p>
          <a:p>
            <a:pPr marL="0" lvl="0" indent="0" algn="l" rtl="0">
              <a:lnSpc>
                <a:spcPct val="115000"/>
              </a:lnSpc>
              <a:spcBef>
                <a:spcPts val="0"/>
              </a:spcBef>
              <a:spcAft>
                <a:spcPts val="0"/>
              </a:spcAft>
              <a:buClr>
                <a:schemeClr val="dk1"/>
              </a:buClr>
              <a:buSzPts val="1100"/>
              <a:buFont typeface="Arial"/>
              <a:buNone/>
            </a:pPr>
            <a:r>
              <a:rPr lang="en" sz="1150">
                <a:solidFill>
                  <a:srgbClr val="1D1C1D"/>
                </a:solidFill>
                <a:highlight>
                  <a:srgbClr val="F8F8F8"/>
                </a:highlight>
              </a:rPr>
              <a:t>highlighted struggles for those trying to figure out the rules applying to their circumstances</a:t>
            </a:r>
            <a:endParaRPr sz="1150">
              <a:solidFill>
                <a:srgbClr val="1D1C1D"/>
              </a:solidFill>
              <a:highlight>
                <a:srgbClr val="F8F8F8"/>
              </a:highlight>
            </a:endParaRPr>
          </a:p>
          <a:p>
            <a:pPr marL="723900" lvl="0" indent="-228600" algn="l" rtl="0">
              <a:lnSpc>
                <a:spcPct val="115000"/>
              </a:lnSpc>
              <a:spcBef>
                <a:spcPts val="0"/>
              </a:spcBef>
              <a:spcAft>
                <a:spcPts val="0"/>
              </a:spcAft>
              <a:buClr>
                <a:srgbClr val="1D1C1D"/>
              </a:buClr>
              <a:buSzPts val="1150"/>
              <a:buNone/>
            </a:pPr>
            <a:r>
              <a:rPr lang="en" sz="1150">
                <a:solidFill>
                  <a:srgbClr val="1D1C1D"/>
                </a:solidFill>
                <a:highlight>
                  <a:srgbClr val="F8F8F8"/>
                </a:highlight>
              </a:rPr>
              <a:t>Some information currently overlaps and some</a:t>
            </a:r>
            <a:endParaRPr sz="1150">
              <a:solidFill>
                <a:srgbClr val="1D1C1D"/>
              </a:solidFill>
              <a:highlight>
                <a:srgbClr val="F8F8F8"/>
              </a:highlight>
            </a:endParaRPr>
          </a:p>
          <a:p>
            <a:pPr marL="0" lvl="0" indent="0" algn="l" rtl="0">
              <a:lnSpc>
                <a:spcPct val="115000"/>
              </a:lnSpc>
              <a:spcBef>
                <a:spcPts val="0"/>
              </a:spcBef>
              <a:spcAft>
                <a:spcPts val="0"/>
              </a:spcAft>
              <a:buClr>
                <a:schemeClr val="dk1"/>
              </a:buClr>
              <a:buSzPts val="1100"/>
              <a:buFont typeface="Arial"/>
              <a:buNone/>
            </a:pPr>
            <a:r>
              <a:rPr lang="en" sz="1150">
                <a:solidFill>
                  <a:srgbClr val="1D1C1D"/>
                </a:solidFill>
                <a:highlight>
                  <a:srgbClr val="F8F8F8"/>
                </a:highlight>
              </a:rPr>
              <a:t>is contradictory depending on the departmental page being viewed</a:t>
            </a:r>
            <a:endParaRPr sz="1150">
              <a:solidFill>
                <a:srgbClr val="1D1C1D"/>
              </a:solidFill>
              <a:highlight>
                <a:srgbClr val="F8F8F8"/>
              </a:highlight>
            </a:endParaRPr>
          </a:p>
          <a:p>
            <a:pPr marL="723900" lvl="0" indent="-228600" algn="l" rtl="0">
              <a:lnSpc>
                <a:spcPct val="115000"/>
              </a:lnSpc>
              <a:spcBef>
                <a:spcPts val="0"/>
              </a:spcBef>
              <a:spcAft>
                <a:spcPts val="0"/>
              </a:spcAft>
              <a:buClr>
                <a:srgbClr val="1D1C1D"/>
              </a:buClr>
              <a:buSzPts val="1150"/>
              <a:buNone/>
            </a:pPr>
            <a:r>
              <a:rPr lang="en" sz="1150">
                <a:solidFill>
                  <a:srgbClr val="1D1C1D"/>
                </a:solidFill>
                <a:highlight>
                  <a:srgbClr val="F8F8F8"/>
                </a:highlight>
              </a:rPr>
              <a:t>During testing, many participants drew</a:t>
            </a:r>
            <a:endParaRPr sz="1150">
              <a:solidFill>
                <a:srgbClr val="1D1C1D"/>
              </a:solidFill>
              <a:highlight>
                <a:srgbClr val="F8F8F8"/>
              </a:highlight>
            </a:endParaRPr>
          </a:p>
          <a:p>
            <a:pPr marL="0" lvl="0" indent="0" algn="l" rtl="0">
              <a:lnSpc>
                <a:spcPct val="115000"/>
              </a:lnSpc>
              <a:spcBef>
                <a:spcPts val="0"/>
              </a:spcBef>
              <a:spcAft>
                <a:spcPts val="0"/>
              </a:spcAft>
              <a:buClr>
                <a:schemeClr val="dk1"/>
              </a:buClr>
              <a:buSzPts val="1100"/>
              <a:buFont typeface="Arial"/>
              <a:buNone/>
            </a:pPr>
            <a:r>
              <a:rPr lang="en" sz="1150">
                <a:solidFill>
                  <a:srgbClr val="1D1C1D"/>
                </a:solidFill>
                <a:highlight>
                  <a:srgbClr val="F8F8F8"/>
                </a:highlight>
              </a:rPr>
              <a:t>incorrect conclusions about travel to Canada</a:t>
            </a:r>
            <a:endParaRPr sz="1150">
              <a:solidFill>
                <a:srgbClr val="1D1C1D"/>
              </a:solidFill>
              <a:highlight>
                <a:srgbClr val="F8F8F8"/>
              </a:highlight>
            </a:endParaRPr>
          </a:p>
          <a:p>
            <a:pPr marL="723900" lvl="0" indent="-228600" algn="l" rtl="0">
              <a:lnSpc>
                <a:spcPct val="115000"/>
              </a:lnSpc>
              <a:spcBef>
                <a:spcPts val="0"/>
              </a:spcBef>
              <a:spcAft>
                <a:spcPts val="0"/>
              </a:spcAft>
              <a:buClr>
                <a:srgbClr val="1D1C1D"/>
              </a:buClr>
              <a:buSzPts val="1150"/>
              <a:buNone/>
            </a:pPr>
            <a:r>
              <a:rPr lang="en" sz="1150">
                <a:solidFill>
                  <a:srgbClr val="1D1C1D"/>
                </a:solidFill>
                <a:highlight>
                  <a:srgbClr val="F8F8F8"/>
                </a:highlight>
              </a:rPr>
              <a:t>Many crucial pages that explain rules for workers, travellers and students are long and complicated</a:t>
            </a:r>
            <a:endParaRPr sz="1150">
              <a:solidFill>
                <a:srgbClr val="1D1C1D"/>
              </a:solidFill>
              <a:highlight>
                <a:srgbClr val="F8F8F8"/>
              </a:highlight>
            </a:endParaRPr>
          </a:p>
          <a:p>
            <a:pPr marL="723900" lvl="0" indent="-228600" algn="l" rtl="0">
              <a:lnSpc>
                <a:spcPct val="115000"/>
              </a:lnSpc>
              <a:spcBef>
                <a:spcPts val="0"/>
              </a:spcBef>
              <a:spcAft>
                <a:spcPts val="0"/>
              </a:spcAft>
              <a:buClr>
                <a:srgbClr val="1D1C1D"/>
              </a:buClr>
              <a:buSzPts val="1150"/>
              <a:buNone/>
            </a:pPr>
            <a:endParaRPr sz="1150">
              <a:solidFill>
                <a:srgbClr val="1D1C1D"/>
              </a:solidFill>
              <a:highlight>
                <a:srgbClr val="F8F8F8"/>
              </a:highlight>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a1c4b1ca1b_0_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9" name="Google Shape;209;ga1c4b1ca1b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a1c4b1ca1b_0_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6" name="Google Shape;216;ga1c4b1ca1b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a1c4b1ca1b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a1c4b1ca1b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a1c4b1ca1b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7" name="Google Shape;247;ga1c4b1ca1b_0_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a1c4b1ca1b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6" name="Google Shape;256;ga1c4b1ca1b_0_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a1c4b1ca1b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2" name="Google Shape;262;ga1c4b1ca1b_0_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a1c4b1ca1b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a1c4b1ca1b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96ce4130a5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96ce4130a5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 focus on calls, emails and errors will require data collection from participating departments</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96ce4130a5_7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96ce4130a5_7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5369a3be02_5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5369a3be02_5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 focus on calls, emails and errors will require data collection from participating departments</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97e0e05a83_2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97e0e05a83_2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97bb3afaea_5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97bb3afaea_5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Overall success on these four tasks was: 13/42  </a:t>
            </a:r>
            <a:br>
              <a:rPr lang="en"/>
            </a:br>
            <a:r>
              <a:rPr lang="en"/>
              <a:t>Important to note that we can’t really directly compare early testing to the prototype testing because of: </a:t>
            </a:r>
            <a:endParaRPr/>
          </a:p>
          <a:p>
            <a:pPr marL="457200" lvl="0" indent="-298450" algn="l" rtl="0">
              <a:spcBef>
                <a:spcPts val="0"/>
              </a:spcBef>
              <a:spcAft>
                <a:spcPts val="0"/>
              </a:spcAft>
              <a:buSzPts val="1100"/>
              <a:buChar char="-"/>
            </a:pPr>
            <a:r>
              <a:rPr lang="en"/>
              <a:t>only 4 of the 9 tasks were tested in the early testing</a:t>
            </a:r>
            <a:endParaRPr/>
          </a:p>
          <a:p>
            <a:pPr marL="457200" lvl="0" indent="-298450" algn="l" rtl="0">
              <a:spcBef>
                <a:spcPts val="0"/>
              </a:spcBef>
              <a:spcAft>
                <a:spcPts val="0"/>
              </a:spcAft>
              <a:buSzPts val="1100"/>
              <a:buChar char="-"/>
            </a:pPr>
            <a:r>
              <a:rPr lang="en"/>
              <a:t>of these 4 tasks, the wording changed significantly on 3 of them</a:t>
            </a:r>
            <a:endParaRPr/>
          </a:p>
          <a:p>
            <a:pPr marL="457200" lvl="0" indent="-298450" algn="l" rtl="0">
              <a:spcBef>
                <a:spcPts val="0"/>
              </a:spcBef>
              <a:spcAft>
                <a:spcPts val="0"/>
              </a:spcAft>
              <a:buSzPts val="1100"/>
              <a:buChar char="-"/>
            </a:pPr>
            <a:r>
              <a:rPr lang="en"/>
              <a:t>Different methodology</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96ce4130a5_7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1" name="Google Shape;301;g96ce4130a5_7_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400">
              <a:solidFill>
                <a:schemeClr val="dk1"/>
              </a:solidFill>
              <a:highlight>
                <a:srgbClr val="FFFF00"/>
              </a:highlight>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772b7e1260_1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772b7e1260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96ce4130a5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96ce4130a5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SzPts val="1300"/>
              <a:buFont typeface="Calibri"/>
              <a:buChar char="-"/>
            </a:pPr>
            <a:r>
              <a:rPr lang="en" sz="1300">
                <a:latin typeface="Calibri"/>
                <a:ea typeface="Calibri"/>
                <a:cs typeface="Calibri"/>
                <a:sym typeface="Calibri"/>
              </a:rPr>
              <a:t>The grey band represents the percentage of people who got to a place where they could have found the answer</a:t>
            </a:r>
            <a:endParaRPr sz="1300">
              <a:latin typeface="Calibri"/>
              <a:ea typeface="Calibri"/>
              <a:cs typeface="Calibri"/>
              <a:sym typeface="Calibri"/>
            </a:endParaRPr>
          </a:p>
          <a:p>
            <a:pPr marL="457200" lvl="0" indent="-311150" algn="l" rtl="0">
              <a:spcBef>
                <a:spcPts val="0"/>
              </a:spcBef>
              <a:spcAft>
                <a:spcPts val="0"/>
              </a:spcAft>
              <a:buSzPts val="1300"/>
              <a:buFont typeface="Calibri"/>
              <a:buChar char="-"/>
            </a:pPr>
            <a:r>
              <a:rPr lang="en" sz="1300">
                <a:latin typeface="Calibri"/>
                <a:ea typeface="Calibri"/>
                <a:cs typeface="Calibri"/>
                <a:sym typeface="Calibri"/>
              </a:rPr>
              <a:t>The overall green band represents to the percentage of people who actually found the answer</a:t>
            </a:r>
            <a:endParaRPr sz="1300">
              <a:latin typeface="Calibri"/>
              <a:ea typeface="Calibri"/>
              <a:cs typeface="Calibri"/>
              <a:sym typeface="Calibri"/>
            </a:endParaRPr>
          </a:p>
          <a:p>
            <a:pPr marL="914400" lvl="1" indent="-311150" algn="l" rtl="0">
              <a:spcBef>
                <a:spcPts val="0"/>
              </a:spcBef>
              <a:spcAft>
                <a:spcPts val="0"/>
              </a:spcAft>
              <a:buSzPts val="1300"/>
              <a:buFont typeface="Calibri"/>
              <a:buChar char="-"/>
            </a:pPr>
            <a:r>
              <a:rPr lang="en" sz="1300">
                <a:latin typeface="Calibri"/>
                <a:ea typeface="Calibri"/>
                <a:cs typeface="Calibri"/>
                <a:sym typeface="Calibri"/>
              </a:rPr>
              <a:t>Light green: % of people who found the answer on the support pages (not the wizard)</a:t>
            </a:r>
            <a:endParaRPr sz="1300">
              <a:latin typeface="Calibri"/>
              <a:ea typeface="Calibri"/>
              <a:cs typeface="Calibri"/>
              <a:sym typeface="Calibri"/>
            </a:endParaRPr>
          </a:p>
          <a:p>
            <a:pPr marL="914400" lvl="1" indent="-311150" algn="l" rtl="0">
              <a:spcBef>
                <a:spcPts val="0"/>
              </a:spcBef>
              <a:spcAft>
                <a:spcPts val="0"/>
              </a:spcAft>
              <a:buSzPts val="1300"/>
              <a:buFont typeface="Calibri"/>
              <a:buChar char="-"/>
            </a:pPr>
            <a:r>
              <a:rPr lang="en" sz="1300">
                <a:latin typeface="Calibri"/>
                <a:ea typeface="Calibri"/>
                <a:cs typeface="Calibri"/>
                <a:sym typeface="Calibri"/>
              </a:rPr>
              <a:t>Dark green: % of people who found the answer in the wizard</a:t>
            </a:r>
            <a:endParaRPr sz="1300">
              <a:latin typeface="Calibri"/>
              <a:ea typeface="Calibri"/>
              <a:cs typeface="Calibri"/>
              <a:sym typeface="Calibri"/>
            </a:endParaRPr>
          </a:p>
          <a:p>
            <a:pPr marL="0" lvl="0" indent="0" algn="l" rtl="0">
              <a:spcBef>
                <a:spcPts val="0"/>
              </a:spcBef>
              <a:spcAft>
                <a:spcPts val="0"/>
              </a:spcAft>
              <a:buNone/>
            </a:pPr>
            <a:endParaRPr sz="1300">
              <a:latin typeface="Calibri"/>
              <a:ea typeface="Calibri"/>
              <a:cs typeface="Calibri"/>
              <a:sym typeface="Calibri"/>
            </a:endParaRPr>
          </a:p>
          <a:p>
            <a:pPr marL="457200" lvl="0" indent="-311150" algn="l" rtl="0">
              <a:spcBef>
                <a:spcPts val="0"/>
              </a:spcBef>
              <a:spcAft>
                <a:spcPts val="0"/>
              </a:spcAft>
              <a:buSzPts val="1300"/>
              <a:buFont typeface="Calibri"/>
              <a:buChar char="-"/>
            </a:pPr>
            <a:r>
              <a:rPr lang="en" sz="1300">
                <a:latin typeface="Calibri"/>
                <a:ea typeface="Calibri"/>
                <a:cs typeface="Calibri"/>
                <a:sym typeface="Calibri"/>
              </a:rPr>
              <a:t>For the tasks that could be answered from the wizard, the wizard is what helped the most</a:t>
            </a:r>
            <a:endParaRPr sz="1300">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9a426f87a4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9a426f87a4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chemeClr val="dk1"/>
                </a:solidFill>
              </a:rPr>
              <a:t>T1, T2 and T4 are excluded - because they could *only* be answered on supporting pages, and not the wizard</a:t>
            </a:r>
            <a:endParaRPr sz="1400" b="1">
              <a:solidFill>
                <a:schemeClr val="dk1"/>
              </a:solidFill>
            </a:endParaRPr>
          </a:p>
          <a:p>
            <a:pPr marL="0" lvl="0" indent="0" algn="l" rtl="0">
              <a:spcBef>
                <a:spcPts val="0"/>
              </a:spcBef>
              <a:spcAft>
                <a:spcPts val="0"/>
              </a:spcAft>
              <a:buNone/>
            </a:pPr>
            <a:endParaRPr sz="1400" b="1">
              <a:solidFill>
                <a:schemeClr val="dk1"/>
              </a:solidFill>
            </a:endParaRPr>
          </a:p>
          <a:p>
            <a:pPr marL="0" lvl="0" indent="0" algn="l" rtl="0">
              <a:spcBef>
                <a:spcPts val="0"/>
              </a:spcBef>
              <a:spcAft>
                <a:spcPts val="0"/>
              </a:spcAft>
              <a:buNone/>
            </a:pPr>
            <a:r>
              <a:rPr lang="en" sz="1400" b="1">
                <a:solidFill>
                  <a:schemeClr val="dk1"/>
                </a:solidFill>
              </a:rPr>
              <a:t>Stats</a:t>
            </a:r>
            <a:endParaRPr sz="1400" b="1">
              <a:solidFill>
                <a:schemeClr val="dk1"/>
              </a:solidFill>
            </a:endParaRPr>
          </a:p>
          <a:p>
            <a:pPr marL="0" lvl="0" indent="0" algn="l" rtl="0">
              <a:spcBef>
                <a:spcPts val="0"/>
              </a:spcBef>
              <a:spcAft>
                <a:spcPts val="0"/>
              </a:spcAft>
              <a:buNone/>
            </a:pPr>
            <a:r>
              <a:rPr lang="en" sz="1400">
                <a:solidFill>
                  <a:schemeClr val="dk1"/>
                </a:solidFill>
              </a:rPr>
              <a:t>82 people used the wizard, 76 succeeded. (93%)</a:t>
            </a:r>
            <a:endParaRPr sz="1400">
              <a:solidFill>
                <a:schemeClr val="dk1"/>
              </a:solidFill>
            </a:endParaRPr>
          </a:p>
          <a:p>
            <a:pPr marL="0" lvl="0" indent="0" algn="l" rtl="0">
              <a:spcBef>
                <a:spcPts val="0"/>
              </a:spcBef>
              <a:spcAft>
                <a:spcPts val="0"/>
              </a:spcAft>
              <a:buNone/>
            </a:pPr>
            <a:r>
              <a:rPr lang="en" sz="1400">
                <a:solidFill>
                  <a:schemeClr val="dk1"/>
                </a:solidFill>
              </a:rPr>
              <a:t>37 people used the pages, 26 succeeded. (70%)</a:t>
            </a:r>
            <a:endParaRPr sz="1400">
              <a:solidFill>
                <a:schemeClr val="dk1"/>
              </a:solidFill>
            </a:endParaRPr>
          </a:p>
          <a:p>
            <a:pPr marL="0" lvl="0" indent="0" algn="l" rtl="0">
              <a:spcBef>
                <a:spcPts val="0"/>
              </a:spcBef>
              <a:spcAft>
                <a:spcPts val="0"/>
              </a:spcAft>
              <a:buNone/>
            </a:pPr>
            <a:endParaRPr sz="1400">
              <a:solidFill>
                <a:schemeClr val="dk1"/>
              </a:solidFill>
            </a:endParaRPr>
          </a:p>
          <a:p>
            <a:pPr marL="0" lvl="0" indent="0" algn="l" rtl="0">
              <a:spcBef>
                <a:spcPts val="0"/>
              </a:spcBef>
              <a:spcAft>
                <a:spcPts val="0"/>
              </a:spcAft>
              <a:buNone/>
            </a:pPr>
            <a:r>
              <a:rPr lang="en" sz="1400">
                <a:solidFill>
                  <a:schemeClr val="dk1"/>
                </a:solidFill>
              </a:rPr>
              <a:t>The wizard really help people find and understand the content that was relevant for them. </a:t>
            </a:r>
            <a:endParaRPr sz="1400">
              <a:solidFill>
                <a:schemeClr val="dk1"/>
              </a:solidFill>
            </a:endParaRPr>
          </a:p>
          <a:p>
            <a:pPr marL="0" lvl="0" indent="0" algn="l" rtl="0">
              <a:spcBef>
                <a:spcPts val="0"/>
              </a:spcBef>
              <a:spcAft>
                <a:spcPts val="0"/>
              </a:spcAft>
              <a:buNone/>
            </a:pPr>
            <a:br>
              <a:rPr lang="en" sz="1200"/>
            </a:br>
            <a:endParaRPr sz="1200">
              <a:solidFill>
                <a:schemeClr val="dk1"/>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9a426f87a4_2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9a426f87a4_2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333333"/>
                </a:solidFill>
                <a:highlight>
                  <a:srgbClr val="FFFFFF"/>
                </a:highlight>
              </a:rPr>
              <a:t>Most people need a visa or an Electronic Travel Authorization (eTA) to travel to Canada  - it’s complicated</a:t>
            </a:r>
            <a:endParaRPr>
              <a:solidFill>
                <a:srgbClr val="333333"/>
              </a:solidFill>
              <a:highlight>
                <a:srgbClr val="FFFFFF"/>
              </a:highlight>
            </a:endParaRPr>
          </a:p>
          <a:p>
            <a:pPr marL="0" lvl="0" indent="0" algn="l" rtl="0">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2400" b="1">
                <a:solidFill>
                  <a:schemeClr val="dk1"/>
                </a:solidFill>
              </a:rPr>
              <a:t>Applying the interactive model</a:t>
            </a:r>
            <a:endParaRPr sz="2400" b="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						</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900">
                <a:solidFill>
                  <a:schemeClr val="dk1"/>
                </a:solidFill>
              </a:rPr>
              <a:t>• </a:t>
            </a:r>
            <a:r>
              <a:rPr lang="en" sz="1800">
                <a:solidFill>
                  <a:schemeClr val="dk1"/>
                </a:solidFill>
              </a:rPr>
              <a:t>Question and answer and interactive ‘wizard’ models have proven to improve task completion (to help people get the service or information they need) in other key COVD support and topic areas, eg:</a:t>
            </a:r>
            <a:endParaRPr sz="18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						</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900">
                <a:solidFill>
                  <a:schemeClr val="dk1"/>
                </a:solidFill>
              </a:rPr>
              <a:t>• </a:t>
            </a:r>
            <a:r>
              <a:rPr lang="en" sz="1600">
                <a:solidFill>
                  <a:schemeClr val="dk1"/>
                </a:solidFill>
              </a:rPr>
              <a:t>Individual benefits navigator (ESDC and CDS)</a:t>
            </a:r>
            <a:endParaRPr sz="16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900">
                <a:solidFill>
                  <a:schemeClr val="dk1"/>
                </a:solidFill>
              </a:rPr>
              <a:t>• </a:t>
            </a:r>
            <a:r>
              <a:rPr lang="en" sz="1600">
                <a:solidFill>
                  <a:schemeClr val="dk1"/>
                </a:solidFill>
              </a:rPr>
              <a:t>Business benefits navigator (ISED)</a:t>
            </a:r>
            <a:endParaRPr sz="16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900">
                <a:solidFill>
                  <a:schemeClr val="dk1"/>
                </a:solidFill>
              </a:rPr>
              <a:t>• </a:t>
            </a:r>
            <a:r>
              <a:rPr lang="en" sz="1600">
                <a:solidFill>
                  <a:schemeClr val="dk1"/>
                </a:solidFill>
              </a:rPr>
              <a:t>Program applications, eg CERB and CEWS (CRA) </a:t>
            </a:r>
            <a:endParaRPr sz="16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lvl="0" indent="0" algn="l" rtl="0">
              <a:spcBef>
                <a:spcPts val="0"/>
              </a:spcBef>
              <a:spcAft>
                <a:spcPts val="0"/>
              </a:spcAft>
              <a:buNone/>
            </a:pPr>
            <a:endParaRPr>
              <a:solidFill>
                <a:srgbClr val="333333"/>
              </a:solidFill>
              <a:highlight>
                <a:srgbClr val="FFFFFF"/>
              </a:highlight>
            </a:endParaRPr>
          </a:p>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96ce4130a5_3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96ce4130a5_3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457200" algn="l" rtl="0">
              <a:spcBef>
                <a:spcPts val="0"/>
              </a:spcBef>
              <a:spcAft>
                <a:spcPts val="0"/>
              </a:spcAft>
              <a:buNone/>
            </a:pPr>
            <a:r>
              <a:rPr lang="en"/>
              <a:t>Wizards all the way down - we link to the visitor visa / eTA wizard to help people understand what travel documents they’d need.</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97e0e05a83_2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g97e0e05a83_2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45720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97e0e05a83_2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97e0e05a83_2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45720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97e0e05a83_2_2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 name="Google Shape;113;g97e0e05a83_2_25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1600"/>
              </a:spcAft>
              <a:buNone/>
            </a:pPr>
            <a:r>
              <a:rPr lang="en" sz="1600">
                <a:solidFill>
                  <a:srgbClr val="1D1C1D"/>
                </a:solidFill>
              </a:rPr>
              <a:t>*Early testing was done as several smaller studies, which is different than usual DTO working standard with a formal baseline.</a:t>
            </a:r>
            <a:endParaRPr sz="1700"/>
          </a:p>
        </p:txBody>
      </p:sp>
      <p:sp>
        <p:nvSpPr>
          <p:cNvPr id="114" name="Google Shape;114;g97e0e05a83_2_25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97e0e05a83_2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97e0e05a83_2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45720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88355ce754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 name="Google Shape;419;g88355ce754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81b1280581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81b1280581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90da1ac87b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90da1ac87b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90da1ac87b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9" name="Google Shape;449;g90da1ac87b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90da1ac87b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 name="Google Shape;464;g90da1ac87b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Clr>
                <a:schemeClr val="dk1"/>
              </a:buClr>
              <a:buSzPts val="1300"/>
              <a:buChar char="●"/>
            </a:pPr>
            <a:r>
              <a:rPr lang="en" sz="1300">
                <a:solidFill>
                  <a:schemeClr val="dk1"/>
                </a:solidFill>
              </a:rPr>
              <a:t>Problem was clearly satisficing - we can see how FR did better Strengthen content for Canadians who want to leave Canada - we did create an expand/collapse devoted to leaving in the Isolation/Quarantine page</a:t>
            </a:r>
            <a:br>
              <a:rPr lang="en" sz="1300">
                <a:solidFill>
                  <a:schemeClr val="dk1"/>
                </a:solidFill>
              </a:rPr>
            </a:br>
            <a:br>
              <a:rPr lang="en" sz="1300">
                <a:solidFill>
                  <a:schemeClr val="dk1"/>
                </a:solidFill>
              </a:rPr>
            </a:br>
            <a:endParaRPr sz="1300">
              <a:solidFill>
                <a:schemeClr val="dk1"/>
              </a:solidFill>
            </a:endParaRPr>
          </a:p>
          <a:p>
            <a:pPr marL="0" lvl="0" indent="0" algn="l" rtl="0">
              <a:spcBef>
                <a:spcPts val="0"/>
              </a:spcBef>
              <a:spcAft>
                <a:spcPts val="0"/>
              </a:spcAft>
              <a:buNone/>
            </a:pPr>
            <a:endParaRPr sz="1300">
              <a:solidFill>
                <a:schemeClr val="dk1"/>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97475c8f9a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97475c8f9a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Clr>
                <a:schemeClr val="dk1"/>
              </a:buClr>
              <a:buSzPts val="1300"/>
              <a:buChar char="●"/>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90da1ac87b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90da1ac87b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rPr>
              <a:t>It’s confusing to have noticing “border guard” as a success sub bullet. I isn’t a factor in our coding for success.  Perhaps we need a slide solely devoted (across ALL tasks) to show CBSA that they saw the notice in this final format better?</a:t>
            </a:r>
            <a:endParaRPr sz="1200">
              <a:solidFill>
                <a:schemeClr val="dk1"/>
              </a:solidFill>
            </a:endParaRPr>
          </a:p>
          <a:p>
            <a:pPr marL="0" lvl="0" indent="0" algn="l" rtl="0">
              <a:spcBef>
                <a:spcPts val="0"/>
              </a:spcBef>
              <a:spcAft>
                <a:spcPts val="0"/>
              </a:spcAft>
              <a:buClr>
                <a:schemeClr val="dk1"/>
              </a:buClr>
              <a:buSzPts val="1100"/>
              <a:buFont typeface="Arial"/>
              <a:buNone/>
            </a:pPr>
            <a:endParaRPr sz="1200">
              <a:solidFill>
                <a:schemeClr val="dk1"/>
              </a:solidFill>
            </a:endParaRPr>
          </a:p>
          <a:p>
            <a:pPr marL="0" lvl="0" indent="0" algn="l" rtl="0">
              <a:spcBef>
                <a:spcPts val="0"/>
              </a:spcBef>
              <a:spcAft>
                <a:spcPts val="0"/>
              </a:spcAft>
              <a:buClr>
                <a:schemeClr val="dk1"/>
              </a:buClr>
              <a:buSzPts val="1100"/>
              <a:buFont typeface="Arial"/>
              <a:buNone/>
            </a:pPr>
            <a:r>
              <a:rPr lang="en" sz="1000" u="sng">
                <a:solidFill>
                  <a:schemeClr val="hlink"/>
                </a:solidFill>
                <a:latin typeface="Calibri"/>
                <a:ea typeface="Calibri"/>
                <a:cs typeface="Calibri"/>
                <a:sym typeface="Calibri"/>
                <a:hlinkClick r:id="rId3"/>
              </a:rPr>
              <a:t>https://youtu.be/bZjB9pDaIsg?t=1189</a:t>
            </a:r>
            <a:endParaRPr sz="12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g90da1ac87b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 name="Google Shape;513;g90da1ac87b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91aeb0d49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 name="Google Shape;526;g91aeb0d49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96ce4130a5_7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3" name="Google Shape;143;g96ce4130a5_7_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t>https://docs.google.com/presentation/d/1JPmZ3vF2bLNHYdjpydTNobTgBWEpzOEaHBlDkVIn7_c/edit#slide=id.p1</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
              <a:t>Reference: </a:t>
            </a:r>
            <a:r>
              <a:rPr lang="en" sz="1150">
                <a:solidFill>
                  <a:schemeClr val="hlink"/>
                </a:solidFill>
                <a:highlight>
                  <a:srgbClr val="F8F8F8"/>
                </a:highlight>
                <a:uFill>
                  <a:noFill/>
                </a:uFill>
                <a:hlinkClick r:id="rId3"/>
              </a:rPr>
              <a:t>https://docs.google.com/spreadsheets/d/181V_7zL7UTmPLWWEh4T62gJ-tAW2Q2KtznML3P5XZn8/edit?usp=sharing</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95912626ce_2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95912626ce_2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g955a53e47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5" name="Google Shape;545;g955a53e47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96a851a3c6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96a851a3c6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Change in the wizard with “you are the guardian” - language changed in the prototype (prototype iteration) </a:t>
            </a:r>
            <a:endParaRPr/>
          </a:p>
          <a:p>
            <a:pPr marL="914400" lvl="1" indent="-298450" algn="l" rtl="0">
              <a:spcBef>
                <a:spcPts val="0"/>
              </a:spcBef>
              <a:spcAft>
                <a:spcPts val="0"/>
              </a:spcAft>
              <a:buSzPts val="1100"/>
              <a:buChar char="○"/>
            </a:pPr>
            <a:r>
              <a:rPr lang="en"/>
              <a:t>Changed by P5; higher success rate when this was changed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96ce4130a5_7_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1600"/>
              </a:spcAft>
              <a:buSzPts val="1100"/>
              <a:buNone/>
            </a:pPr>
            <a:r>
              <a:rPr lang="en" sz="2000">
                <a:solidFill>
                  <a:schemeClr val="dk1"/>
                </a:solidFill>
              </a:rPr>
              <a:t>Partners: IRCC, CBSA, PHAC/HC, Transport, PCO</a:t>
            </a:r>
            <a:endParaRPr sz="2000">
              <a:solidFill>
                <a:schemeClr val="dk1"/>
              </a:solidFill>
            </a:endParaRPr>
          </a:p>
        </p:txBody>
      </p:sp>
      <p:sp>
        <p:nvSpPr>
          <p:cNvPr id="153" name="Google Shape;153;g96ce4130a5_7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97e0e05a83_2_1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97e0e05a83_2_1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For a first run of optimization, 74% is a great result, given the complexity</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9ac97cd897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9ac97cd897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Task 6 (in early testing) and task 9 (in prototype) are more directly comparable (wording was the same). </a:t>
            </a:r>
            <a:endParaRPr/>
          </a:p>
          <a:p>
            <a:pPr marL="0" lvl="0" indent="0" algn="l" rtl="0">
              <a:spcBef>
                <a:spcPts val="0"/>
              </a:spcBef>
              <a:spcAft>
                <a:spcPts val="0"/>
              </a:spcAft>
              <a:buNone/>
            </a:pPr>
            <a:r>
              <a:rPr lang="en"/>
              <a:t>It really shows how it was nearly impossible solve the task in the live pages, and how it became relatively simple in the prototype.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a1c4b1ca1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a1c4b1ca1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a1c4b1ca1b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7" name="Google Shape;197;ga1c4b1ca1b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723900" lvl="0" indent="-228600" algn="l" rtl="0">
              <a:lnSpc>
                <a:spcPct val="115000"/>
              </a:lnSpc>
              <a:spcBef>
                <a:spcPts val="0"/>
              </a:spcBef>
              <a:spcAft>
                <a:spcPts val="0"/>
              </a:spcAft>
              <a:buClr>
                <a:srgbClr val="1D1C1D"/>
              </a:buClr>
              <a:buSzPts val="1150"/>
              <a:buNone/>
            </a:pPr>
            <a:r>
              <a:rPr lang="en" sz="1150">
                <a:solidFill>
                  <a:srgbClr val="1D1C1D"/>
                </a:solidFill>
                <a:highlight>
                  <a:srgbClr val="F8F8F8"/>
                </a:highlight>
              </a:rPr>
              <a:t>Travel restrictions during COVID-19 are complicated for Canadians and those aiming to visit or immigrate to Canada</a:t>
            </a:r>
            <a:endParaRPr sz="1150">
              <a:solidFill>
                <a:srgbClr val="1D1C1D"/>
              </a:solidFill>
              <a:highlight>
                <a:srgbClr val="F8F8F8"/>
              </a:highlight>
            </a:endParaRPr>
          </a:p>
          <a:p>
            <a:pPr marL="723900" lvl="0" indent="-228600" algn="l" rtl="0">
              <a:lnSpc>
                <a:spcPct val="115000"/>
              </a:lnSpc>
              <a:spcBef>
                <a:spcPts val="0"/>
              </a:spcBef>
              <a:spcAft>
                <a:spcPts val="0"/>
              </a:spcAft>
              <a:buClr>
                <a:srgbClr val="1D1C1D"/>
              </a:buClr>
              <a:buSzPts val="1150"/>
              <a:buNone/>
            </a:pPr>
            <a:r>
              <a:rPr lang="en" sz="1150">
                <a:solidFill>
                  <a:srgbClr val="1D1C1D"/>
                </a:solidFill>
                <a:highlight>
                  <a:srgbClr val="F8F8F8"/>
                </a:highlight>
              </a:rPr>
              <a:t>User testing of current COVID-19 Travel pages</a:t>
            </a:r>
            <a:endParaRPr sz="1150">
              <a:solidFill>
                <a:srgbClr val="1D1C1D"/>
              </a:solidFill>
              <a:highlight>
                <a:srgbClr val="F8F8F8"/>
              </a:highlight>
            </a:endParaRPr>
          </a:p>
          <a:p>
            <a:pPr marL="0" lvl="0" indent="0" algn="l" rtl="0">
              <a:lnSpc>
                <a:spcPct val="115000"/>
              </a:lnSpc>
              <a:spcBef>
                <a:spcPts val="0"/>
              </a:spcBef>
              <a:spcAft>
                <a:spcPts val="0"/>
              </a:spcAft>
              <a:buClr>
                <a:schemeClr val="dk1"/>
              </a:buClr>
              <a:buSzPts val="1100"/>
              <a:buFont typeface="Arial"/>
              <a:buNone/>
            </a:pPr>
            <a:r>
              <a:rPr lang="en" sz="1150">
                <a:solidFill>
                  <a:srgbClr val="1D1C1D"/>
                </a:solidFill>
                <a:highlight>
                  <a:srgbClr val="F8F8F8"/>
                </a:highlight>
              </a:rPr>
              <a:t>highlighted struggles for those trying to figure out the rules applying to their circumstances</a:t>
            </a:r>
            <a:endParaRPr sz="1150">
              <a:solidFill>
                <a:srgbClr val="1D1C1D"/>
              </a:solidFill>
              <a:highlight>
                <a:srgbClr val="F8F8F8"/>
              </a:highlight>
            </a:endParaRPr>
          </a:p>
          <a:p>
            <a:pPr marL="723900" lvl="0" indent="-228600" algn="l" rtl="0">
              <a:lnSpc>
                <a:spcPct val="115000"/>
              </a:lnSpc>
              <a:spcBef>
                <a:spcPts val="0"/>
              </a:spcBef>
              <a:spcAft>
                <a:spcPts val="0"/>
              </a:spcAft>
              <a:buClr>
                <a:srgbClr val="1D1C1D"/>
              </a:buClr>
              <a:buSzPts val="1150"/>
              <a:buNone/>
            </a:pPr>
            <a:r>
              <a:rPr lang="en" sz="1150">
                <a:solidFill>
                  <a:srgbClr val="1D1C1D"/>
                </a:solidFill>
                <a:highlight>
                  <a:srgbClr val="F8F8F8"/>
                </a:highlight>
              </a:rPr>
              <a:t>Some information currently overlaps and some</a:t>
            </a:r>
            <a:endParaRPr sz="1150">
              <a:solidFill>
                <a:srgbClr val="1D1C1D"/>
              </a:solidFill>
              <a:highlight>
                <a:srgbClr val="F8F8F8"/>
              </a:highlight>
            </a:endParaRPr>
          </a:p>
          <a:p>
            <a:pPr marL="0" lvl="0" indent="0" algn="l" rtl="0">
              <a:lnSpc>
                <a:spcPct val="115000"/>
              </a:lnSpc>
              <a:spcBef>
                <a:spcPts val="0"/>
              </a:spcBef>
              <a:spcAft>
                <a:spcPts val="0"/>
              </a:spcAft>
              <a:buClr>
                <a:schemeClr val="dk1"/>
              </a:buClr>
              <a:buSzPts val="1100"/>
              <a:buFont typeface="Arial"/>
              <a:buNone/>
            </a:pPr>
            <a:r>
              <a:rPr lang="en" sz="1150">
                <a:solidFill>
                  <a:srgbClr val="1D1C1D"/>
                </a:solidFill>
                <a:highlight>
                  <a:srgbClr val="F8F8F8"/>
                </a:highlight>
              </a:rPr>
              <a:t>is contradictory depending on the departmental page being viewed</a:t>
            </a:r>
            <a:endParaRPr sz="1150">
              <a:solidFill>
                <a:srgbClr val="1D1C1D"/>
              </a:solidFill>
              <a:highlight>
                <a:srgbClr val="F8F8F8"/>
              </a:highlight>
            </a:endParaRPr>
          </a:p>
          <a:p>
            <a:pPr marL="723900" lvl="0" indent="-228600" algn="l" rtl="0">
              <a:lnSpc>
                <a:spcPct val="115000"/>
              </a:lnSpc>
              <a:spcBef>
                <a:spcPts val="0"/>
              </a:spcBef>
              <a:spcAft>
                <a:spcPts val="0"/>
              </a:spcAft>
              <a:buClr>
                <a:srgbClr val="1D1C1D"/>
              </a:buClr>
              <a:buSzPts val="1150"/>
              <a:buNone/>
            </a:pPr>
            <a:r>
              <a:rPr lang="en" sz="1150">
                <a:solidFill>
                  <a:srgbClr val="1D1C1D"/>
                </a:solidFill>
                <a:highlight>
                  <a:srgbClr val="F8F8F8"/>
                </a:highlight>
              </a:rPr>
              <a:t>During testing, many participants drew</a:t>
            </a:r>
            <a:endParaRPr sz="1150">
              <a:solidFill>
                <a:srgbClr val="1D1C1D"/>
              </a:solidFill>
              <a:highlight>
                <a:srgbClr val="F8F8F8"/>
              </a:highlight>
            </a:endParaRPr>
          </a:p>
          <a:p>
            <a:pPr marL="0" lvl="0" indent="0" algn="l" rtl="0">
              <a:lnSpc>
                <a:spcPct val="115000"/>
              </a:lnSpc>
              <a:spcBef>
                <a:spcPts val="0"/>
              </a:spcBef>
              <a:spcAft>
                <a:spcPts val="0"/>
              </a:spcAft>
              <a:buClr>
                <a:schemeClr val="dk1"/>
              </a:buClr>
              <a:buSzPts val="1100"/>
              <a:buFont typeface="Arial"/>
              <a:buNone/>
            </a:pPr>
            <a:r>
              <a:rPr lang="en" sz="1150">
                <a:solidFill>
                  <a:srgbClr val="1D1C1D"/>
                </a:solidFill>
                <a:highlight>
                  <a:srgbClr val="F8F8F8"/>
                </a:highlight>
              </a:rPr>
              <a:t>incorrect conclusions about travel to Canada</a:t>
            </a:r>
            <a:endParaRPr sz="1150">
              <a:solidFill>
                <a:srgbClr val="1D1C1D"/>
              </a:solidFill>
              <a:highlight>
                <a:srgbClr val="F8F8F8"/>
              </a:highlight>
            </a:endParaRPr>
          </a:p>
          <a:p>
            <a:pPr marL="723900" lvl="0" indent="-228600" algn="l" rtl="0">
              <a:lnSpc>
                <a:spcPct val="115000"/>
              </a:lnSpc>
              <a:spcBef>
                <a:spcPts val="0"/>
              </a:spcBef>
              <a:spcAft>
                <a:spcPts val="0"/>
              </a:spcAft>
              <a:buClr>
                <a:srgbClr val="1D1C1D"/>
              </a:buClr>
              <a:buSzPts val="1150"/>
              <a:buNone/>
            </a:pPr>
            <a:r>
              <a:rPr lang="en" sz="1150">
                <a:solidFill>
                  <a:srgbClr val="1D1C1D"/>
                </a:solidFill>
                <a:highlight>
                  <a:srgbClr val="F8F8F8"/>
                </a:highlight>
              </a:rPr>
              <a:t>Many crucial pages that explain rules for workers, travellers and students are long and complicated</a:t>
            </a:r>
            <a:endParaRPr sz="1150">
              <a:solidFill>
                <a:srgbClr val="1D1C1D"/>
              </a:solidFill>
              <a:highlight>
                <a:srgbClr val="F8F8F8"/>
              </a:highlight>
            </a:endParaRPr>
          </a:p>
          <a:p>
            <a:pPr marL="723900" lvl="0" indent="-228600" algn="l" rtl="0">
              <a:lnSpc>
                <a:spcPct val="115000"/>
              </a:lnSpc>
              <a:spcBef>
                <a:spcPts val="0"/>
              </a:spcBef>
              <a:spcAft>
                <a:spcPts val="0"/>
              </a:spcAft>
              <a:buClr>
                <a:srgbClr val="1D1C1D"/>
              </a:buClr>
              <a:buSzPts val="1150"/>
              <a:buNone/>
            </a:pPr>
            <a:endParaRPr sz="1150">
              <a:solidFill>
                <a:srgbClr val="1D1C1D"/>
              </a:solidFill>
              <a:highlight>
                <a:srgbClr val="F8F8F8"/>
              </a:highlight>
            </a:endParaRPr>
          </a:p>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3" name="Google Shape;13;p2"/>
          <p:cNvPicPr preferRelativeResize="0"/>
          <p:nvPr/>
        </p:nvPicPr>
        <p:blipFill rotWithShape="1">
          <a:blip r:embed="rId2">
            <a:alphaModFix/>
          </a:blip>
          <a:srcRect l="386" r="386"/>
          <a:stretch/>
        </p:blipFill>
        <p:spPr>
          <a:xfrm>
            <a:off x="0" y="-41375"/>
            <a:ext cx="9143999" cy="944849"/>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5"/>
        <p:cNvGrpSpPr/>
        <p:nvPr/>
      </p:nvGrpSpPr>
      <p:grpSpPr>
        <a:xfrm>
          <a:off x="0" y="0"/>
          <a:ext cx="0" cy="0"/>
          <a:chOff x="0" y="0"/>
          <a:chExt cx="0" cy="0"/>
        </a:xfrm>
      </p:grpSpPr>
      <p:sp>
        <p:nvSpPr>
          <p:cNvPr id="46" name="Google Shape;46;p1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11"/>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8" name="Google Shape;48;p11"/>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9" name="Google Shape;49;p11"/>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50" name="Google Shape;50;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ustom Layout 1">
  <p:cSld name="CUSTOM">
    <p:spTree>
      <p:nvGrpSpPr>
        <p:cNvPr id="1" name="Shape 51"/>
        <p:cNvGrpSpPr/>
        <p:nvPr/>
      </p:nvGrpSpPr>
      <p:grpSpPr>
        <a:xfrm>
          <a:off x="0" y="0"/>
          <a:ext cx="0" cy="0"/>
          <a:chOff x="0" y="0"/>
          <a:chExt cx="0" cy="0"/>
        </a:xfrm>
      </p:grpSpPr>
      <p:sp>
        <p:nvSpPr>
          <p:cNvPr id="52" name="Google Shape;52;p1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3"/>
        <p:cNvGrpSpPr/>
        <p:nvPr/>
      </p:nvGrpSpPr>
      <p:grpSpPr>
        <a:xfrm>
          <a:off x="0" y="0"/>
          <a:ext cx="0" cy="0"/>
          <a:chOff x="0" y="0"/>
          <a:chExt cx="0" cy="0"/>
        </a:xfrm>
      </p:grpSpPr>
      <p:sp>
        <p:nvSpPr>
          <p:cNvPr id="54" name="Google Shape;54;p13"/>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55" name="Google Shape;55;p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6"/>
        <p:cNvGrpSpPr/>
        <p:nvPr/>
      </p:nvGrpSpPr>
      <p:grpSpPr>
        <a:xfrm>
          <a:off x="0" y="0"/>
          <a:ext cx="0" cy="0"/>
          <a:chOff x="0" y="0"/>
          <a:chExt cx="0" cy="0"/>
        </a:xfrm>
      </p:grpSpPr>
      <p:sp>
        <p:nvSpPr>
          <p:cNvPr id="57" name="Google Shape;57;p14"/>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8" name="Google Shape;58;p14"/>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9" name="Google Shape;59;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0"/>
        <p:cNvGrpSpPr/>
        <p:nvPr/>
      </p:nvGrpSpPr>
      <p:grpSpPr>
        <a:xfrm>
          <a:off x="0" y="0"/>
          <a:ext cx="0" cy="0"/>
          <a:chOff x="0" y="0"/>
          <a:chExt cx="0" cy="0"/>
        </a:xfrm>
      </p:grpSpPr>
      <p:sp>
        <p:nvSpPr>
          <p:cNvPr id="61" name="Google Shape;61;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1">
  <p:cSld name="SECTION_HEADER_1">
    <p:bg>
      <p:bgPr>
        <a:solidFill>
          <a:srgbClr val="004D71"/>
        </a:solidFill>
        <a:effectLst/>
      </p:bgPr>
    </p:bg>
    <p:spTree>
      <p:nvGrpSpPr>
        <p:cNvPr id="1" name="Shape 62"/>
        <p:cNvGrpSpPr/>
        <p:nvPr/>
      </p:nvGrpSpPr>
      <p:grpSpPr>
        <a:xfrm>
          <a:off x="0" y="0"/>
          <a:ext cx="0" cy="0"/>
          <a:chOff x="0" y="0"/>
          <a:chExt cx="0" cy="0"/>
        </a:xfrm>
      </p:grpSpPr>
      <p:sp>
        <p:nvSpPr>
          <p:cNvPr id="63" name="Google Shape;63;p16"/>
          <p:cNvSpPr txBox="1">
            <a:spLocks noGrp="1"/>
          </p:cNvSpPr>
          <p:nvPr>
            <p:ph type="title"/>
          </p:nvPr>
        </p:nvSpPr>
        <p:spPr>
          <a:xfrm>
            <a:off x="311700" y="155450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CFDE00"/>
              </a:buClr>
              <a:buSzPts val="3600"/>
              <a:buNone/>
              <a:defRPr sz="3600">
                <a:solidFill>
                  <a:srgbClr val="CFDE00"/>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4" name="Google Shape;64;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65" name="Google Shape;65;p16"/>
          <p:cNvSpPr/>
          <p:nvPr/>
        </p:nvSpPr>
        <p:spPr>
          <a:xfrm>
            <a:off x="6962775" y="-1694"/>
            <a:ext cx="2181225" cy="150813"/>
          </a:xfrm>
          <a:custGeom>
            <a:avLst/>
            <a:gdLst/>
            <a:ahLst/>
            <a:cxnLst/>
            <a:rect l="l" t="t" r="r" b="b"/>
            <a:pathLst>
              <a:path w="1374" h="95" extrusionOk="0">
                <a:moveTo>
                  <a:pt x="96" y="0"/>
                </a:moveTo>
                <a:lnTo>
                  <a:pt x="90" y="0"/>
                </a:lnTo>
                <a:lnTo>
                  <a:pt x="0" y="95"/>
                </a:lnTo>
                <a:lnTo>
                  <a:pt x="6" y="95"/>
                </a:lnTo>
                <a:lnTo>
                  <a:pt x="1374" y="95"/>
                </a:lnTo>
                <a:lnTo>
                  <a:pt x="1374" y="0"/>
                </a:lnTo>
                <a:lnTo>
                  <a:pt x="96" y="0"/>
                </a:lnTo>
                <a:close/>
              </a:path>
            </a:pathLst>
          </a:custGeom>
          <a:solidFill>
            <a:srgbClr val="333E4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 name="Google Shape;66;p16"/>
          <p:cNvSpPr/>
          <p:nvPr/>
        </p:nvSpPr>
        <p:spPr>
          <a:xfrm>
            <a:off x="6829425" y="-1694"/>
            <a:ext cx="276225" cy="150813"/>
          </a:xfrm>
          <a:custGeom>
            <a:avLst/>
            <a:gdLst/>
            <a:ahLst/>
            <a:cxnLst/>
            <a:rect l="l" t="t" r="r" b="b"/>
            <a:pathLst>
              <a:path w="174" h="95" extrusionOk="0">
                <a:moveTo>
                  <a:pt x="96" y="0"/>
                </a:moveTo>
                <a:lnTo>
                  <a:pt x="96" y="0"/>
                </a:lnTo>
                <a:lnTo>
                  <a:pt x="0" y="95"/>
                </a:lnTo>
                <a:lnTo>
                  <a:pt x="6" y="95"/>
                </a:lnTo>
                <a:lnTo>
                  <a:pt x="84" y="95"/>
                </a:lnTo>
                <a:lnTo>
                  <a:pt x="174" y="0"/>
                </a:lnTo>
                <a:lnTo>
                  <a:pt x="96" y="0"/>
                </a:lnTo>
                <a:close/>
              </a:path>
            </a:pathLst>
          </a:custGeom>
          <a:solidFill>
            <a:srgbClr val="CFDE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 name="Google Shape;67;p16"/>
          <p:cNvSpPr/>
          <p:nvPr/>
        </p:nvSpPr>
        <p:spPr>
          <a:xfrm>
            <a:off x="-1" y="-1694"/>
            <a:ext cx="6981825" cy="150813"/>
          </a:xfrm>
          <a:custGeom>
            <a:avLst/>
            <a:gdLst/>
            <a:ahLst/>
            <a:cxnLst/>
            <a:rect l="l" t="t" r="r" b="b"/>
            <a:pathLst>
              <a:path w="4398" h="95" extrusionOk="0">
                <a:moveTo>
                  <a:pt x="4398" y="0"/>
                </a:moveTo>
                <a:lnTo>
                  <a:pt x="0" y="0"/>
                </a:lnTo>
                <a:lnTo>
                  <a:pt x="0" y="95"/>
                </a:lnTo>
                <a:lnTo>
                  <a:pt x="4302" y="95"/>
                </a:lnTo>
                <a:lnTo>
                  <a:pt x="4398" y="0"/>
                </a:lnTo>
                <a:close/>
              </a:path>
            </a:pathLst>
          </a:custGeom>
          <a:solidFill>
            <a:srgbClr val="004D7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 name="Google Shape;68;p16"/>
          <p:cNvSpPr txBox="1">
            <a:spLocks noGrp="1"/>
          </p:cNvSpPr>
          <p:nvPr>
            <p:ph type="subTitle" idx="1"/>
          </p:nvPr>
        </p:nvSpPr>
        <p:spPr>
          <a:xfrm>
            <a:off x="271025" y="2576600"/>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CFDE00"/>
              </a:buClr>
              <a:buSzPts val="3000"/>
              <a:buNone/>
              <a:defRPr sz="3000">
                <a:solidFill>
                  <a:srgbClr val="CFDE00"/>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9"/>
        <p:cNvGrpSpPr/>
        <p:nvPr/>
      </p:nvGrpSpPr>
      <p:grpSpPr>
        <a:xfrm>
          <a:off x="0" y="0"/>
          <a:ext cx="0" cy="0"/>
          <a:chOff x="0" y="0"/>
          <a:chExt cx="0" cy="0"/>
        </a:xfrm>
      </p:grpSpPr>
      <p:sp>
        <p:nvSpPr>
          <p:cNvPr id="70" name="Google Shape;70;p17"/>
          <p:cNvSpPr txBox="1">
            <a:spLocks noGrp="1"/>
          </p:cNvSpPr>
          <p:nvPr>
            <p:ph type="title"/>
          </p:nvPr>
        </p:nvSpPr>
        <p:spPr>
          <a:xfrm>
            <a:off x="628650" y="273844"/>
            <a:ext cx="7886700" cy="9942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1" name="Google Shape;71;p17"/>
          <p:cNvSpPr txBox="1">
            <a:spLocks noGrp="1"/>
          </p:cNvSpPr>
          <p:nvPr>
            <p:ph type="body" idx="1"/>
          </p:nvPr>
        </p:nvSpPr>
        <p:spPr>
          <a:xfrm>
            <a:off x="628650" y="1369219"/>
            <a:ext cx="7886700" cy="32634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72" name="Google Shape;72;p17"/>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sz="1400"/>
            </a:lvl1pPr>
            <a:lvl2pPr lvl="1" algn="l" rtl="0">
              <a:lnSpc>
                <a:spcPct val="100000"/>
              </a:lnSpc>
              <a:spcBef>
                <a:spcPts val="0"/>
              </a:spcBef>
              <a:spcAft>
                <a:spcPts val="0"/>
              </a:spcAft>
              <a:buSzPts val="1400"/>
              <a:buNone/>
              <a:defRPr sz="1400"/>
            </a:lvl2pPr>
            <a:lvl3pPr lvl="2" algn="l" rtl="0">
              <a:lnSpc>
                <a:spcPct val="100000"/>
              </a:lnSpc>
              <a:spcBef>
                <a:spcPts val="0"/>
              </a:spcBef>
              <a:spcAft>
                <a:spcPts val="0"/>
              </a:spcAft>
              <a:buSzPts val="1400"/>
              <a:buNone/>
              <a:defRPr sz="1400"/>
            </a:lvl3pPr>
            <a:lvl4pPr lvl="3" algn="l" rtl="0">
              <a:lnSpc>
                <a:spcPct val="100000"/>
              </a:lnSpc>
              <a:spcBef>
                <a:spcPts val="0"/>
              </a:spcBef>
              <a:spcAft>
                <a:spcPts val="0"/>
              </a:spcAft>
              <a:buSzPts val="1400"/>
              <a:buNone/>
              <a:defRPr sz="1400"/>
            </a:lvl4pPr>
            <a:lvl5pPr lvl="4" algn="l" rtl="0">
              <a:lnSpc>
                <a:spcPct val="100000"/>
              </a:lnSpc>
              <a:spcBef>
                <a:spcPts val="0"/>
              </a:spcBef>
              <a:spcAft>
                <a:spcPts val="0"/>
              </a:spcAft>
              <a:buSzPts val="1400"/>
              <a:buNone/>
              <a:defRPr sz="1400"/>
            </a:lvl5pPr>
            <a:lvl6pPr lvl="5" algn="l" rtl="0">
              <a:lnSpc>
                <a:spcPct val="100000"/>
              </a:lnSpc>
              <a:spcBef>
                <a:spcPts val="0"/>
              </a:spcBef>
              <a:spcAft>
                <a:spcPts val="0"/>
              </a:spcAft>
              <a:buSzPts val="1400"/>
              <a:buNone/>
              <a:defRPr sz="1400"/>
            </a:lvl6pPr>
            <a:lvl7pPr lvl="6" algn="l" rtl="0">
              <a:lnSpc>
                <a:spcPct val="100000"/>
              </a:lnSpc>
              <a:spcBef>
                <a:spcPts val="0"/>
              </a:spcBef>
              <a:spcAft>
                <a:spcPts val="0"/>
              </a:spcAft>
              <a:buSzPts val="1400"/>
              <a:buNone/>
              <a:defRPr sz="1400"/>
            </a:lvl7pPr>
            <a:lvl8pPr lvl="7" algn="l" rtl="0">
              <a:lnSpc>
                <a:spcPct val="100000"/>
              </a:lnSpc>
              <a:spcBef>
                <a:spcPts val="0"/>
              </a:spcBef>
              <a:spcAft>
                <a:spcPts val="0"/>
              </a:spcAft>
              <a:buSzPts val="1400"/>
              <a:buNone/>
              <a:defRPr sz="1400"/>
            </a:lvl8pPr>
            <a:lvl9pPr lvl="8" algn="l" rtl="0">
              <a:lnSpc>
                <a:spcPct val="100000"/>
              </a:lnSpc>
              <a:spcBef>
                <a:spcPts val="0"/>
              </a:spcBef>
              <a:spcAft>
                <a:spcPts val="0"/>
              </a:spcAft>
              <a:buSzPts val="1400"/>
              <a:buNone/>
              <a:defRPr sz="1400"/>
            </a:lvl9pPr>
          </a:lstStyle>
          <a:p>
            <a:endParaRPr/>
          </a:p>
        </p:txBody>
      </p:sp>
      <p:sp>
        <p:nvSpPr>
          <p:cNvPr id="73" name="Google Shape;73;p17"/>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sz="1400"/>
            </a:lvl1pPr>
            <a:lvl2pPr lvl="1" algn="l" rtl="0">
              <a:lnSpc>
                <a:spcPct val="100000"/>
              </a:lnSpc>
              <a:spcBef>
                <a:spcPts val="0"/>
              </a:spcBef>
              <a:spcAft>
                <a:spcPts val="0"/>
              </a:spcAft>
              <a:buSzPts val="1400"/>
              <a:buNone/>
              <a:defRPr sz="1400"/>
            </a:lvl2pPr>
            <a:lvl3pPr lvl="2" algn="l" rtl="0">
              <a:lnSpc>
                <a:spcPct val="100000"/>
              </a:lnSpc>
              <a:spcBef>
                <a:spcPts val="0"/>
              </a:spcBef>
              <a:spcAft>
                <a:spcPts val="0"/>
              </a:spcAft>
              <a:buSzPts val="1400"/>
              <a:buNone/>
              <a:defRPr sz="1400"/>
            </a:lvl3pPr>
            <a:lvl4pPr lvl="3" algn="l" rtl="0">
              <a:lnSpc>
                <a:spcPct val="100000"/>
              </a:lnSpc>
              <a:spcBef>
                <a:spcPts val="0"/>
              </a:spcBef>
              <a:spcAft>
                <a:spcPts val="0"/>
              </a:spcAft>
              <a:buSzPts val="1400"/>
              <a:buNone/>
              <a:defRPr sz="1400"/>
            </a:lvl4pPr>
            <a:lvl5pPr lvl="4" algn="l" rtl="0">
              <a:lnSpc>
                <a:spcPct val="100000"/>
              </a:lnSpc>
              <a:spcBef>
                <a:spcPts val="0"/>
              </a:spcBef>
              <a:spcAft>
                <a:spcPts val="0"/>
              </a:spcAft>
              <a:buSzPts val="1400"/>
              <a:buNone/>
              <a:defRPr sz="1400"/>
            </a:lvl5pPr>
            <a:lvl6pPr lvl="5" algn="l" rtl="0">
              <a:lnSpc>
                <a:spcPct val="100000"/>
              </a:lnSpc>
              <a:spcBef>
                <a:spcPts val="0"/>
              </a:spcBef>
              <a:spcAft>
                <a:spcPts val="0"/>
              </a:spcAft>
              <a:buSzPts val="1400"/>
              <a:buNone/>
              <a:defRPr sz="1400"/>
            </a:lvl6pPr>
            <a:lvl7pPr lvl="6" algn="l" rtl="0">
              <a:lnSpc>
                <a:spcPct val="100000"/>
              </a:lnSpc>
              <a:spcBef>
                <a:spcPts val="0"/>
              </a:spcBef>
              <a:spcAft>
                <a:spcPts val="0"/>
              </a:spcAft>
              <a:buSzPts val="1400"/>
              <a:buNone/>
              <a:defRPr sz="1400"/>
            </a:lvl7pPr>
            <a:lvl8pPr lvl="7" algn="l" rtl="0">
              <a:lnSpc>
                <a:spcPct val="100000"/>
              </a:lnSpc>
              <a:spcBef>
                <a:spcPts val="0"/>
              </a:spcBef>
              <a:spcAft>
                <a:spcPts val="0"/>
              </a:spcAft>
              <a:buSzPts val="1400"/>
              <a:buNone/>
              <a:defRPr sz="1400"/>
            </a:lvl8pPr>
            <a:lvl9pPr lvl="8" algn="l" rtl="0">
              <a:lnSpc>
                <a:spcPct val="100000"/>
              </a:lnSpc>
              <a:spcBef>
                <a:spcPts val="0"/>
              </a:spcBef>
              <a:spcAft>
                <a:spcPts val="0"/>
              </a:spcAft>
              <a:buSzPts val="1400"/>
              <a:buNone/>
              <a:defRPr sz="1400"/>
            </a:lvl9pPr>
          </a:lstStyle>
          <a:p>
            <a:endParaRPr/>
          </a:p>
        </p:txBody>
      </p:sp>
      <p:sp>
        <p:nvSpPr>
          <p:cNvPr id="74" name="Google Shape;74;p17"/>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2">
  <p:cSld name="SECTION_HEADER_2">
    <p:bg>
      <p:bgPr>
        <a:solidFill>
          <a:srgbClr val="FFFFFF"/>
        </a:solidFill>
        <a:effectLst/>
      </p:bgPr>
    </p:bg>
    <p:spTree>
      <p:nvGrpSpPr>
        <p:cNvPr id="1" name="Shape 75"/>
        <p:cNvGrpSpPr/>
        <p:nvPr/>
      </p:nvGrpSpPr>
      <p:grpSpPr>
        <a:xfrm>
          <a:off x="0" y="0"/>
          <a:ext cx="0" cy="0"/>
          <a:chOff x="0" y="0"/>
          <a:chExt cx="0" cy="0"/>
        </a:xfrm>
      </p:grpSpPr>
      <p:sp>
        <p:nvSpPr>
          <p:cNvPr id="76" name="Google Shape;76;p18"/>
          <p:cNvSpPr txBox="1">
            <a:spLocks noGrp="1"/>
          </p:cNvSpPr>
          <p:nvPr>
            <p:ph type="title"/>
          </p:nvPr>
        </p:nvSpPr>
        <p:spPr>
          <a:xfrm>
            <a:off x="311700" y="155450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004D71"/>
              </a:buClr>
              <a:buSzPts val="3600"/>
              <a:buNone/>
              <a:defRPr sz="3600">
                <a:solidFill>
                  <a:srgbClr val="004D7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7" name="Google Shape;77;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78" name="Google Shape;78;p18"/>
          <p:cNvSpPr/>
          <p:nvPr/>
        </p:nvSpPr>
        <p:spPr>
          <a:xfrm>
            <a:off x="6962775" y="-1694"/>
            <a:ext cx="2181225" cy="150813"/>
          </a:xfrm>
          <a:custGeom>
            <a:avLst/>
            <a:gdLst/>
            <a:ahLst/>
            <a:cxnLst/>
            <a:rect l="l" t="t" r="r" b="b"/>
            <a:pathLst>
              <a:path w="1374" h="95" extrusionOk="0">
                <a:moveTo>
                  <a:pt x="96" y="0"/>
                </a:moveTo>
                <a:lnTo>
                  <a:pt x="90" y="0"/>
                </a:lnTo>
                <a:lnTo>
                  <a:pt x="0" y="95"/>
                </a:lnTo>
                <a:lnTo>
                  <a:pt x="6" y="95"/>
                </a:lnTo>
                <a:lnTo>
                  <a:pt x="1374" y="95"/>
                </a:lnTo>
                <a:lnTo>
                  <a:pt x="1374" y="0"/>
                </a:lnTo>
                <a:lnTo>
                  <a:pt x="96" y="0"/>
                </a:lnTo>
                <a:close/>
              </a:path>
            </a:pathLst>
          </a:custGeom>
          <a:solidFill>
            <a:srgbClr val="333E4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 name="Google Shape;79;p18"/>
          <p:cNvSpPr/>
          <p:nvPr/>
        </p:nvSpPr>
        <p:spPr>
          <a:xfrm>
            <a:off x="6829425" y="-1694"/>
            <a:ext cx="276225" cy="150813"/>
          </a:xfrm>
          <a:custGeom>
            <a:avLst/>
            <a:gdLst/>
            <a:ahLst/>
            <a:cxnLst/>
            <a:rect l="l" t="t" r="r" b="b"/>
            <a:pathLst>
              <a:path w="174" h="95" extrusionOk="0">
                <a:moveTo>
                  <a:pt x="96" y="0"/>
                </a:moveTo>
                <a:lnTo>
                  <a:pt x="96" y="0"/>
                </a:lnTo>
                <a:lnTo>
                  <a:pt x="0" y="95"/>
                </a:lnTo>
                <a:lnTo>
                  <a:pt x="6" y="95"/>
                </a:lnTo>
                <a:lnTo>
                  <a:pt x="84" y="95"/>
                </a:lnTo>
                <a:lnTo>
                  <a:pt x="174" y="0"/>
                </a:lnTo>
                <a:lnTo>
                  <a:pt x="96" y="0"/>
                </a:lnTo>
                <a:close/>
              </a:path>
            </a:pathLst>
          </a:custGeom>
          <a:solidFill>
            <a:srgbClr val="CFDE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 name="Google Shape;80;p18"/>
          <p:cNvSpPr/>
          <p:nvPr/>
        </p:nvSpPr>
        <p:spPr>
          <a:xfrm>
            <a:off x="-1" y="-1694"/>
            <a:ext cx="6981825" cy="150813"/>
          </a:xfrm>
          <a:custGeom>
            <a:avLst/>
            <a:gdLst/>
            <a:ahLst/>
            <a:cxnLst/>
            <a:rect l="l" t="t" r="r" b="b"/>
            <a:pathLst>
              <a:path w="4398" h="95" extrusionOk="0">
                <a:moveTo>
                  <a:pt x="4398" y="0"/>
                </a:moveTo>
                <a:lnTo>
                  <a:pt x="0" y="0"/>
                </a:lnTo>
                <a:lnTo>
                  <a:pt x="0" y="95"/>
                </a:lnTo>
                <a:lnTo>
                  <a:pt x="4302" y="95"/>
                </a:lnTo>
                <a:lnTo>
                  <a:pt x="4398" y="0"/>
                </a:lnTo>
                <a:close/>
              </a:path>
            </a:pathLst>
          </a:custGeom>
          <a:solidFill>
            <a:srgbClr val="004D7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 name="Google Shape;81;p18"/>
          <p:cNvSpPr txBox="1">
            <a:spLocks noGrp="1"/>
          </p:cNvSpPr>
          <p:nvPr>
            <p:ph type="subTitle" idx="1"/>
          </p:nvPr>
        </p:nvSpPr>
        <p:spPr>
          <a:xfrm>
            <a:off x="271025" y="2576600"/>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4D71"/>
              </a:buClr>
              <a:buSzPts val="3000"/>
              <a:buNone/>
              <a:defRPr sz="3000">
                <a:solidFill>
                  <a:srgbClr val="004D7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3">
  <p:cSld name="SECTION_HEADER_3">
    <p:bg>
      <p:bgPr>
        <a:solidFill>
          <a:srgbClr val="FFFFFF"/>
        </a:solidFill>
        <a:effectLst/>
      </p:bgPr>
    </p:bg>
    <p:spTree>
      <p:nvGrpSpPr>
        <p:cNvPr id="1" name="Shape 82"/>
        <p:cNvGrpSpPr/>
        <p:nvPr/>
      </p:nvGrpSpPr>
      <p:grpSpPr>
        <a:xfrm>
          <a:off x="0" y="0"/>
          <a:ext cx="0" cy="0"/>
          <a:chOff x="0" y="0"/>
          <a:chExt cx="0" cy="0"/>
        </a:xfrm>
      </p:grpSpPr>
      <p:sp>
        <p:nvSpPr>
          <p:cNvPr id="83" name="Google Shape;83;p19"/>
          <p:cNvSpPr txBox="1">
            <a:spLocks noGrp="1"/>
          </p:cNvSpPr>
          <p:nvPr>
            <p:ph type="title"/>
          </p:nvPr>
        </p:nvSpPr>
        <p:spPr>
          <a:xfrm>
            <a:off x="311700" y="155450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004D71"/>
              </a:buClr>
              <a:buSzPts val="3600"/>
              <a:buNone/>
              <a:defRPr sz="3600">
                <a:solidFill>
                  <a:srgbClr val="004D7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84" name="Google Shape;84;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85" name="Google Shape;85;p19"/>
          <p:cNvSpPr/>
          <p:nvPr/>
        </p:nvSpPr>
        <p:spPr>
          <a:xfrm>
            <a:off x="6962775" y="-1694"/>
            <a:ext cx="2181225" cy="150813"/>
          </a:xfrm>
          <a:custGeom>
            <a:avLst/>
            <a:gdLst/>
            <a:ahLst/>
            <a:cxnLst/>
            <a:rect l="l" t="t" r="r" b="b"/>
            <a:pathLst>
              <a:path w="1374" h="95" extrusionOk="0">
                <a:moveTo>
                  <a:pt x="96" y="0"/>
                </a:moveTo>
                <a:lnTo>
                  <a:pt x="90" y="0"/>
                </a:lnTo>
                <a:lnTo>
                  <a:pt x="0" y="95"/>
                </a:lnTo>
                <a:lnTo>
                  <a:pt x="6" y="95"/>
                </a:lnTo>
                <a:lnTo>
                  <a:pt x="1374" y="95"/>
                </a:lnTo>
                <a:lnTo>
                  <a:pt x="1374" y="0"/>
                </a:lnTo>
                <a:lnTo>
                  <a:pt x="96" y="0"/>
                </a:lnTo>
                <a:close/>
              </a:path>
            </a:pathLst>
          </a:custGeom>
          <a:solidFill>
            <a:srgbClr val="333E4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 name="Google Shape;86;p19"/>
          <p:cNvSpPr/>
          <p:nvPr/>
        </p:nvSpPr>
        <p:spPr>
          <a:xfrm>
            <a:off x="6829425" y="-1694"/>
            <a:ext cx="276225" cy="150813"/>
          </a:xfrm>
          <a:custGeom>
            <a:avLst/>
            <a:gdLst/>
            <a:ahLst/>
            <a:cxnLst/>
            <a:rect l="l" t="t" r="r" b="b"/>
            <a:pathLst>
              <a:path w="174" h="95" extrusionOk="0">
                <a:moveTo>
                  <a:pt x="96" y="0"/>
                </a:moveTo>
                <a:lnTo>
                  <a:pt x="96" y="0"/>
                </a:lnTo>
                <a:lnTo>
                  <a:pt x="0" y="95"/>
                </a:lnTo>
                <a:lnTo>
                  <a:pt x="6" y="95"/>
                </a:lnTo>
                <a:lnTo>
                  <a:pt x="84" y="95"/>
                </a:lnTo>
                <a:lnTo>
                  <a:pt x="174" y="0"/>
                </a:lnTo>
                <a:lnTo>
                  <a:pt x="96" y="0"/>
                </a:lnTo>
                <a:close/>
              </a:path>
            </a:pathLst>
          </a:custGeom>
          <a:solidFill>
            <a:srgbClr val="CFDE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 name="Google Shape;87;p19"/>
          <p:cNvSpPr/>
          <p:nvPr/>
        </p:nvSpPr>
        <p:spPr>
          <a:xfrm>
            <a:off x="-1" y="-1694"/>
            <a:ext cx="6981825" cy="150813"/>
          </a:xfrm>
          <a:custGeom>
            <a:avLst/>
            <a:gdLst/>
            <a:ahLst/>
            <a:cxnLst/>
            <a:rect l="l" t="t" r="r" b="b"/>
            <a:pathLst>
              <a:path w="4398" h="95" extrusionOk="0">
                <a:moveTo>
                  <a:pt x="4398" y="0"/>
                </a:moveTo>
                <a:lnTo>
                  <a:pt x="0" y="0"/>
                </a:lnTo>
                <a:lnTo>
                  <a:pt x="0" y="95"/>
                </a:lnTo>
                <a:lnTo>
                  <a:pt x="4302" y="95"/>
                </a:lnTo>
                <a:lnTo>
                  <a:pt x="4398" y="0"/>
                </a:lnTo>
                <a:close/>
              </a:path>
            </a:pathLst>
          </a:custGeom>
          <a:solidFill>
            <a:srgbClr val="004D7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 name="Google Shape;88;p19"/>
          <p:cNvSpPr txBox="1">
            <a:spLocks noGrp="1"/>
          </p:cNvSpPr>
          <p:nvPr>
            <p:ph type="subTitle" idx="1"/>
          </p:nvPr>
        </p:nvSpPr>
        <p:spPr>
          <a:xfrm>
            <a:off x="271025" y="2576600"/>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4D71"/>
              </a:buClr>
              <a:buSzPts val="3000"/>
              <a:buNone/>
              <a:defRPr sz="3000">
                <a:solidFill>
                  <a:srgbClr val="004D7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4">
  <p:cSld name="SECTION_HEADER_4">
    <p:bg>
      <p:bgPr>
        <a:solidFill>
          <a:srgbClr val="FFFFFF"/>
        </a:solidFill>
        <a:effectLst/>
      </p:bgPr>
    </p:bg>
    <p:spTree>
      <p:nvGrpSpPr>
        <p:cNvPr id="1" name="Shape 89"/>
        <p:cNvGrpSpPr/>
        <p:nvPr/>
      </p:nvGrpSpPr>
      <p:grpSpPr>
        <a:xfrm>
          <a:off x="0" y="0"/>
          <a:ext cx="0" cy="0"/>
          <a:chOff x="0" y="0"/>
          <a:chExt cx="0" cy="0"/>
        </a:xfrm>
      </p:grpSpPr>
      <p:sp>
        <p:nvSpPr>
          <p:cNvPr id="90" name="Google Shape;90;p20"/>
          <p:cNvSpPr txBox="1">
            <a:spLocks noGrp="1"/>
          </p:cNvSpPr>
          <p:nvPr>
            <p:ph type="title"/>
          </p:nvPr>
        </p:nvSpPr>
        <p:spPr>
          <a:xfrm>
            <a:off x="311700" y="155450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004D71"/>
              </a:buClr>
              <a:buSzPts val="3600"/>
              <a:buNone/>
              <a:defRPr sz="3600">
                <a:solidFill>
                  <a:srgbClr val="004D7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91" name="Google Shape;91;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92" name="Google Shape;92;p20"/>
          <p:cNvSpPr/>
          <p:nvPr/>
        </p:nvSpPr>
        <p:spPr>
          <a:xfrm>
            <a:off x="6962775" y="-1694"/>
            <a:ext cx="2181225" cy="150813"/>
          </a:xfrm>
          <a:custGeom>
            <a:avLst/>
            <a:gdLst/>
            <a:ahLst/>
            <a:cxnLst/>
            <a:rect l="l" t="t" r="r" b="b"/>
            <a:pathLst>
              <a:path w="1374" h="95" extrusionOk="0">
                <a:moveTo>
                  <a:pt x="96" y="0"/>
                </a:moveTo>
                <a:lnTo>
                  <a:pt x="90" y="0"/>
                </a:lnTo>
                <a:lnTo>
                  <a:pt x="0" y="95"/>
                </a:lnTo>
                <a:lnTo>
                  <a:pt x="6" y="95"/>
                </a:lnTo>
                <a:lnTo>
                  <a:pt x="1374" y="95"/>
                </a:lnTo>
                <a:lnTo>
                  <a:pt x="1374" y="0"/>
                </a:lnTo>
                <a:lnTo>
                  <a:pt x="96" y="0"/>
                </a:lnTo>
                <a:close/>
              </a:path>
            </a:pathLst>
          </a:custGeom>
          <a:solidFill>
            <a:srgbClr val="333E4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 name="Google Shape;93;p20"/>
          <p:cNvSpPr/>
          <p:nvPr/>
        </p:nvSpPr>
        <p:spPr>
          <a:xfrm>
            <a:off x="6829425" y="-1694"/>
            <a:ext cx="276225" cy="150813"/>
          </a:xfrm>
          <a:custGeom>
            <a:avLst/>
            <a:gdLst/>
            <a:ahLst/>
            <a:cxnLst/>
            <a:rect l="l" t="t" r="r" b="b"/>
            <a:pathLst>
              <a:path w="174" h="95" extrusionOk="0">
                <a:moveTo>
                  <a:pt x="96" y="0"/>
                </a:moveTo>
                <a:lnTo>
                  <a:pt x="96" y="0"/>
                </a:lnTo>
                <a:lnTo>
                  <a:pt x="0" y="95"/>
                </a:lnTo>
                <a:lnTo>
                  <a:pt x="6" y="95"/>
                </a:lnTo>
                <a:lnTo>
                  <a:pt x="84" y="95"/>
                </a:lnTo>
                <a:lnTo>
                  <a:pt x="174" y="0"/>
                </a:lnTo>
                <a:lnTo>
                  <a:pt x="96" y="0"/>
                </a:lnTo>
                <a:close/>
              </a:path>
            </a:pathLst>
          </a:custGeom>
          <a:solidFill>
            <a:srgbClr val="CFDE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 name="Google Shape;94;p20"/>
          <p:cNvSpPr/>
          <p:nvPr/>
        </p:nvSpPr>
        <p:spPr>
          <a:xfrm>
            <a:off x="-1" y="-1694"/>
            <a:ext cx="6981825" cy="150813"/>
          </a:xfrm>
          <a:custGeom>
            <a:avLst/>
            <a:gdLst/>
            <a:ahLst/>
            <a:cxnLst/>
            <a:rect l="l" t="t" r="r" b="b"/>
            <a:pathLst>
              <a:path w="4398" h="95" extrusionOk="0">
                <a:moveTo>
                  <a:pt x="4398" y="0"/>
                </a:moveTo>
                <a:lnTo>
                  <a:pt x="0" y="0"/>
                </a:lnTo>
                <a:lnTo>
                  <a:pt x="0" y="95"/>
                </a:lnTo>
                <a:lnTo>
                  <a:pt x="4302" y="95"/>
                </a:lnTo>
                <a:lnTo>
                  <a:pt x="4398" y="0"/>
                </a:lnTo>
                <a:close/>
              </a:path>
            </a:pathLst>
          </a:custGeom>
          <a:solidFill>
            <a:srgbClr val="004D7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 name="Google Shape;95;p20"/>
          <p:cNvSpPr txBox="1">
            <a:spLocks noGrp="1"/>
          </p:cNvSpPr>
          <p:nvPr>
            <p:ph type="subTitle" idx="1"/>
          </p:nvPr>
        </p:nvSpPr>
        <p:spPr>
          <a:xfrm>
            <a:off x="271025" y="2576600"/>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4D71"/>
              </a:buClr>
              <a:buSzPts val="3000"/>
              <a:buNone/>
              <a:defRPr sz="3000">
                <a:solidFill>
                  <a:srgbClr val="004D7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ustom Layout 3">
  <p:cSld name="CUSTOM_2">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pic>
        <p:nvPicPr>
          <p:cNvPr id="16" name="Google Shape;16;p3" descr="PPT.pdf"/>
          <p:cNvPicPr preferRelativeResize="0"/>
          <p:nvPr/>
        </p:nvPicPr>
        <p:blipFill rotWithShape="1">
          <a:blip r:embed="rId2">
            <a:alphaModFix/>
          </a:blip>
          <a:srcRect/>
          <a:stretch/>
        </p:blipFill>
        <p:spPr>
          <a:xfrm>
            <a:off x="-2700" y="-63"/>
            <a:ext cx="9144002" cy="5143626"/>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sic Page With header Bar">
  <p:cSld name="Basic Page With header Bar">
    <p:bg>
      <p:bgPr>
        <a:blipFill>
          <a:blip r:embed="rId2">
            <a:alphaModFix/>
          </a:blip>
          <a:stretch>
            <a:fillRect/>
          </a:stretch>
        </a:blipFill>
        <a:effectLst/>
      </p:bgPr>
    </p:bg>
    <p:spTree>
      <p:nvGrpSpPr>
        <p:cNvPr id="1" name="Shape 96"/>
        <p:cNvGrpSpPr/>
        <p:nvPr/>
      </p:nvGrpSpPr>
      <p:grpSpPr>
        <a:xfrm>
          <a:off x="0" y="0"/>
          <a:ext cx="0" cy="0"/>
          <a:chOff x="0" y="0"/>
          <a:chExt cx="0" cy="0"/>
        </a:xfrm>
      </p:grpSpPr>
      <p:sp>
        <p:nvSpPr>
          <p:cNvPr id="97" name="Google Shape;97;p21"/>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98" name="Google Shape;98;p21"/>
          <p:cNvSpPr txBox="1">
            <a:spLocks noGrp="1"/>
          </p:cNvSpPr>
          <p:nvPr>
            <p:ph type="body" idx="1"/>
          </p:nvPr>
        </p:nvSpPr>
        <p:spPr>
          <a:xfrm>
            <a:off x="759198" y="103547"/>
            <a:ext cx="8097300" cy="6591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720"/>
              </a:spcBef>
              <a:spcAft>
                <a:spcPts val="0"/>
              </a:spcAft>
              <a:buClr>
                <a:schemeClr val="accent1"/>
              </a:buClr>
              <a:buSzPts val="3600"/>
              <a:buFont typeface="Arial"/>
              <a:buNone/>
              <a:defRPr sz="3600" b="0" i="0" u="none" strike="noStrike" cap="none">
                <a:solidFill>
                  <a:schemeClr val="accent1"/>
                </a:solidFill>
                <a:latin typeface="Calibri"/>
                <a:ea typeface="Calibri"/>
                <a:cs typeface="Calibri"/>
                <a:sym typeface="Calibri"/>
              </a:defRPr>
            </a:lvl1pPr>
            <a:lvl2pPr marL="914400" marR="0" lvl="1" indent="-228600" algn="l" rtl="0">
              <a:lnSpc>
                <a:spcPct val="115000"/>
              </a:lnSpc>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L="1371600" marR="0" lvl="2" indent="-381000" algn="l" rtl="0">
              <a:lnSpc>
                <a:spcPct val="115000"/>
              </a:lnSpc>
              <a:spcBef>
                <a:spcPts val="16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15000"/>
              </a:lnSpc>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ustom Layout 2">
  <p:cSld name="CUSTOM_1">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9" name="Google Shape;19;p4"/>
          <p:cNvGrpSpPr/>
          <p:nvPr/>
        </p:nvGrpSpPr>
        <p:grpSpPr>
          <a:xfrm>
            <a:off x="3" y="8"/>
            <a:ext cx="9141561" cy="5159290"/>
            <a:chOff x="0" y="0"/>
            <a:chExt cx="24384000" cy="13854162"/>
          </a:xfrm>
        </p:grpSpPr>
        <p:pic>
          <p:nvPicPr>
            <p:cNvPr id="20" name="Google Shape;20;p4" descr="PPT.pdf"/>
            <p:cNvPicPr preferRelativeResize="0"/>
            <p:nvPr/>
          </p:nvPicPr>
          <p:blipFill rotWithShape="1">
            <a:blip r:embed="rId2">
              <a:alphaModFix/>
            </a:blip>
            <a:srcRect t="85125"/>
            <a:stretch/>
          </p:blipFill>
          <p:spPr>
            <a:xfrm>
              <a:off x="0" y="11814048"/>
              <a:ext cx="24384000" cy="2040114"/>
            </a:xfrm>
            <a:prstGeom prst="rect">
              <a:avLst/>
            </a:prstGeom>
            <a:noFill/>
            <a:ln>
              <a:noFill/>
            </a:ln>
          </p:spPr>
        </p:pic>
        <p:pic>
          <p:nvPicPr>
            <p:cNvPr id="21" name="Google Shape;21;p4" descr="PPT.pdf"/>
            <p:cNvPicPr preferRelativeResize="0"/>
            <p:nvPr/>
          </p:nvPicPr>
          <p:blipFill rotWithShape="1">
            <a:blip r:embed="rId2">
              <a:alphaModFix/>
            </a:blip>
            <a:srcRect r="49964" b="45752"/>
            <a:stretch/>
          </p:blipFill>
          <p:spPr>
            <a:xfrm>
              <a:off x="0" y="0"/>
              <a:ext cx="24384000" cy="11814048"/>
            </a:xfrm>
            <a:prstGeom prst="rect">
              <a:avLst/>
            </a:prstGeom>
            <a:noFill/>
            <a:ln>
              <a:noFill/>
            </a:ln>
          </p:spPr>
        </p:pic>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2"/>
        <p:cNvGrpSpPr/>
        <p:nvPr/>
      </p:nvGrpSpPr>
      <p:grpSpPr>
        <a:xfrm>
          <a:off x="0" y="0"/>
          <a:ext cx="0" cy="0"/>
          <a:chOff x="0" y="0"/>
          <a:chExt cx="0" cy="0"/>
        </a:xfrm>
      </p:grpSpPr>
      <p:sp>
        <p:nvSpPr>
          <p:cNvPr id="23" name="Google Shape;23;p5"/>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8" name="Google Shape;28;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29" name="Google Shape;29;p6"/>
          <p:cNvPicPr preferRelativeResize="0"/>
          <p:nvPr/>
        </p:nvPicPr>
        <p:blipFill rotWithShape="1">
          <a:blip r:embed="rId2">
            <a:alphaModFix/>
          </a:blip>
          <a:srcRect l="386" r="386" b="63321"/>
          <a:stretch/>
        </p:blipFill>
        <p:spPr>
          <a:xfrm>
            <a:off x="0" y="-36275"/>
            <a:ext cx="9143999" cy="34655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0"/>
        <p:cNvGrpSpPr/>
        <p:nvPr/>
      </p:nvGrpSpPr>
      <p:grpSpPr>
        <a:xfrm>
          <a:off x="0" y="0"/>
          <a:ext cx="0" cy="0"/>
          <a:chOff x="0" y="0"/>
          <a:chExt cx="0" cy="0"/>
        </a:xfrm>
      </p:grpSpPr>
      <p:sp>
        <p:nvSpPr>
          <p:cNvPr id="31" name="Google Shape;31;p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2" name="Google Shape;32;p7"/>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3" name="Google Shape;33;p7"/>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4" name="Google Shape;34;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7" name="Google Shape;37;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8"/>
        <p:cNvGrpSpPr/>
        <p:nvPr/>
      </p:nvGrpSpPr>
      <p:grpSpPr>
        <a:xfrm>
          <a:off x="0" y="0"/>
          <a:ext cx="0" cy="0"/>
          <a:chOff x="0" y="0"/>
          <a:chExt cx="0" cy="0"/>
        </a:xfrm>
      </p:grpSpPr>
      <p:sp>
        <p:nvSpPr>
          <p:cNvPr id="39" name="Google Shape;39;p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0" name="Google Shape;40;p9"/>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41" name="Google Shape;41;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2"/>
        <p:cNvGrpSpPr/>
        <p:nvPr/>
      </p:nvGrpSpPr>
      <p:grpSpPr>
        <a:xfrm>
          <a:off x="0" y="0"/>
          <a:ext cx="0" cy="0"/>
          <a:chOff x="0" y="0"/>
          <a:chExt cx="0" cy="0"/>
        </a:xfrm>
      </p:grpSpPr>
      <p:sp>
        <p:nvSpPr>
          <p:cNvPr id="43" name="Google Shape;43;p10"/>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44" name="Google Shape;44;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2" name="MSIPCMContentMarking" descr="{&quot;HashCode&quot;:-601194179,&quot;Placement&quot;:&quot;Header&quot;}">
            <a:extLst>
              <a:ext uri="{FF2B5EF4-FFF2-40B4-BE49-F238E27FC236}">
                <a16:creationId xmlns:a16="http://schemas.microsoft.com/office/drawing/2014/main" id="{C9D47B21-46F5-4587-93FB-303030776CA9}"/>
              </a:ext>
            </a:extLst>
          </p:cNvPr>
          <p:cNvSpPr txBox="1"/>
          <p:nvPr userDrawn="1"/>
        </p:nvSpPr>
        <p:spPr>
          <a:xfrm>
            <a:off x="6686292" y="0"/>
            <a:ext cx="2457708" cy="280749"/>
          </a:xfrm>
          <a:prstGeom prst="rect">
            <a:avLst/>
          </a:prstGeom>
          <a:noFill/>
        </p:spPr>
        <p:txBody>
          <a:bodyPr vert="horz" wrap="square" lIns="0" tIns="0" rIns="0" bIns="0" rtlCol="0" anchor="ctr" anchorCtr="1">
            <a:spAutoFit/>
          </a:bodyPr>
          <a:lstStyle/>
          <a:p>
            <a:pPr algn="r">
              <a:spcBef>
                <a:spcPts val="0"/>
              </a:spcBef>
              <a:spcAft>
                <a:spcPts val="0"/>
              </a:spcAft>
            </a:pPr>
            <a:r>
              <a:rPr lang="en-CA" sz="1200">
                <a:solidFill>
                  <a:srgbClr val="0000FF"/>
                </a:solidFill>
                <a:latin typeface="Arial" panose="020B0604020202020204" pitchFamily="34" charset="0"/>
              </a:rPr>
              <a:t>PROTECTED A / PROTÉGÉ A</a:t>
            </a: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hyperlink" Target="https://www.cic.gc.ca/visit-visiter/en/visas" TargetMode="External"/><Relationship Id="rId7"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hyperlink" Target="https://covid-benefits.alpha.canada.ca/en/start" TargetMode="External"/><Relationship Id="rId4" Type="http://schemas.openxmlformats.org/officeDocument/2006/relationships/hyperlink" Target="https://www.canada.ca/en/services/benefits/ei/cerb-application.html#apply"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23.gi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5.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35.png"/></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hyperlink" Target="http://test.canada.ca/covid-19-guidance/proto/travel/group/index.html" TargetMode="Externa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endParaRPr sz="4800">
              <a:solidFill>
                <a:srgbClr val="336699"/>
              </a:solidFill>
              <a:latin typeface="Roboto"/>
              <a:ea typeface="Roboto"/>
              <a:cs typeface="Roboto"/>
              <a:sym typeface="Roboto"/>
            </a:endParaRPr>
          </a:p>
          <a:p>
            <a:pPr marL="0" marR="0" lvl="0" indent="0" algn="ctr" rtl="0">
              <a:lnSpc>
                <a:spcPct val="100000"/>
              </a:lnSpc>
              <a:spcBef>
                <a:spcPts val="0"/>
              </a:spcBef>
              <a:spcAft>
                <a:spcPts val="0"/>
              </a:spcAft>
              <a:buNone/>
            </a:pPr>
            <a:endParaRPr sz="4800">
              <a:solidFill>
                <a:srgbClr val="336699"/>
              </a:solidFill>
              <a:latin typeface="Roboto"/>
              <a:ea typeface="Roboto"/>
              <a:cs typeface="Roboto"/>
              <a:sym typeface="Roboto"/>
            </a:endParaRPr>
          </a:p>
          <a:p>
            <a:pPr marL="0" marR="0" lvl="0" indent="0" algn="ctr" rtl="0">
              <a:lnSpc>
                <a:spcPct val="100000"/>
              </a:lnSpc>
              <a:spcBef>
                <a:spcPts val="0"/>
              </a:spcBef>
              <a:spcAft>
                <a:spcPts val="0"/>
              </a:spcAft>
              <a:buNone/>
            </a:pPr>
            <a:endParaRPr sz="4800">
              <a:solidFill>
                <a:srgbClr val="336699"/>
              </a:solidFill>
              <a:latin typeface="Roboto"/>
              <a:ea typeface="Roboto"/>
              <a:cs typeface="Roboto"/>
              <a:sym typeface="Roboto"/>
            </a:endParaRPr>
          </a:p>
          <a:p>
            <a:pPr marL="0" marR="0" lvl="0" indent="0" algn="ctr" rtl="0">
              <a:lnSpc>
                <a:spcPct val="100000"/>
              </a:lnSpc>
              <a:spcBef>
                <a:spcPts val="0"/>
              </a:spcBef>
              <a:spcAft>
                <a:spcPts val="0"/>
              </a:spcAft>
              <a:buNone/>
            </a:pPr>
            <a:endParaRPr sz="4800">
              <a:solidFill>
                <a:srgbClr val="336699"/>
              </a:solidFill>
              <a:latin typeface="Roboto"/>
              <a:ea typeface="Roboto"/>
              <a:cs typeface="Roboto"/>
              <a:sym typeface="Roboto"/>
            </a:endParaRPr>
          </a:p>
          <a:p>
            <a:pPr marL="0" marR="0" lvl="0" indent="0" algn="ctr" rtl="0">
              <a:lnSpc>
                <a:spcPct val="100000"/>
              </a:lnSpc>
              <a:spcBef>
                <a:spcPts val="0"/>
              </a:spcBef>
              <a:spcAft>
                <a:spcPts val="0"/>
              </a:spcAft>
              <a:buNone/>
            </a:pPr>
            <a:endParaRPr sz="4800">
              <a:solidFill>
                <a:srgbClr val="336699"/>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4800">
              <a:solidFill>
                <a:srgbClr val="003399"/>
              </a:solidFill>
              <a:latin typeface="Roboto"/>
              <a:ea typeface="Roboto"/>
              <a:cs typeface="Roboto"/>
              <a:sym typeface="Roboto"/>
            </a:endParaRPr>
          </a:p>
          <a:p>
            <a:pPr marL="0" lvl="0" indent="0" algn="l" rtl="0">
              <a:spcBef>
                <a:spcPts val="0"/>
              </a:spcBef>
              <a:spcAft>
                <a:spcPts val="0"/>
              </a:spcAft>
              <a:buNone/>
            </a:pPr>
            <a:endParaRPr/>
          </a:p>
        </p:txBody>
      </p:sp>
      <p:sp>
        <p:nvSpPr>
          <p:cNvPr id="104" name="Google Shape;104;p22"/>
          <p:cNvSpPr txBox="1">
            <a:spLocks noGrp="1"/>
          </p:cNvSpPr>
          <p:nvPr>
            <p:ph type="subTitle" idx="4294967295"/>
          </p:nvPr>
        </p:nvSpPr>
        <p:spPr>
          <a:xfrm>
            <a:off x="137230" y="2795700"/>
            <a:ext cx="8961900" cy="234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200">
                <a:solidFill>
                  <a:srgbClr val="434343"/>
                </a:solidFill>
              </a:rPr>
              <a:t>Interdepartmental collaboration </a:t>
            </a:r>
            <a:br>
              <a:rPr lang="en" sz="2200">
                <a:solidFill>
                  <a:srgbClr val="434343"/>
                </a:solidFill>
              </a:rPr>
            </a:br>
            <a:r>
              <a:rPr lang="en" sz="2200">
                <a:solidFill>
                  <a:srgbClr val="434343"/>
                </a:solidFill>
              </a:rPr>
              <a:t>delivering results for Canadians</a:t>
            </a:r>
            <a:endParaRPr sz="1500">
              <a:solidFill>
                <a:srgbClr val="434343"/>
              </a:solidFill>
            </a:endParaRPr>
          </a:p>
          <a:p>
            <a:pPr marL="0" lvl="0" indent="0" algn="l" rtl="0">
              <a:spcBef>
                <a:spcPts val="1600"/>
              </a:spcBef>
              <a:spcAft>
                <a:spcPts val="0"/>
              </a:spcAft>
              <a:buClr>
                <a:schemeClr val="dk1"/>
              </a:buClr>
              <a:buSzPts val="1100"/>
              <a:buFont typeface="Arial"/>
              <a:buNone/>
            </a:pPr>
            <a:br>
              <a:rPr lang="en" sz="1100">
                <a:solidFill>
                  <a:srgbClr val="000000"/>
                </a:solidFill>
                <a:latin typeface="Roboto"/>
                <a:ea typeface="Roboto"/>
                <a:cs typeface="Roboto"/>
                <a:sym typeface="Roboto"/>
              </a:rPr>
            </a:br>
            <a:r>
              <a:rPr lang="en">
                <a:solidFill>
                  <a:srgbClr val="000000"/>
                </a:solidFill>
                <a:latin typeface="Roboto"/>
                <a:ea typeface="Roboto"/>
                <a:cs typeface="Roboto"/>
                <a:sym typeface="Roboto"/>
              </a:rPr>
              <a:t>October 14, 2020</a:t>
            </a:r>
            <a:endParaRPr>
              <a:solidFill>
                <a:srgbClr val="000000"/>
              </a:solidFill>
              <a:latin typeface="Roboto"/>
              <a:ea typeface="Roboto"/>
              <a:cs typeface="Roboto"/>
              <a:sym typeface="Roboto"/>
            </a:endParaRPr>
          </a:p>
          <a:p>
            <a:pPr marL="0" lvl="0" indent="0" algn="l" rtl="0">
              <a:spcBef>
                <a:spcPts val="1600"/>
              </a:spcBef>
              <a:spcAft>
                <a:spcPts val="0"/>
              </a:spcAft>
              <a:buClr>
                <a:schemeClr val="dk1"/>
              </a:buClr>
              <a:buSzPts val="1100"/>
              <a:buFont typeface="Arial"/>
              <a:buNone/>
            </a:pPr>
            <a:endParaRPr/>
          </a:p>
          <a:p>
            <a:pPr marL="0" lvl="0" indent="0" algn="l" rtl="0">
              <a:spcBef>
                <a:spcPts val="1600"/>
              </a:spcBef>
              <a:spcAft>
                <a:spcPts val="1600"/>
              </a:spcAft>
              <a:buNone/>
            </a:pPr>
            <a:endParaRPr/>
          </a:p>
        </p:txBody>
      </p:sp>
      <p:sp>
        <p:nvSpPr>
          <p:cNvPr id="105" name="Google Shape;105;p22"/>
          <p:cNvSpPr txBox="1"/>
          <p:nvPr/>
        </p:nvSpPr>
        <p:spPr>
          <a:xfrm>
            <a:off x="120875" y="229150"/>
            <a:ext cx="5868900" cy="269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4400">
                <a:latin typeface="Roboto"/>
                <a:ea typeface="Roboto"/>
                <a:cs typeface="Roboto"/>
                <a:sym typeface="Roboto"/>
              </a:rPr>
              <a:t>COVID-19</a:t>
            </a:r>
            <a:endParaRPr sz="4400">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 sz="4400">
                <a:latin typeface="Roboto"/>
                <a:ea typeface="Roboto"/>
                <a:cs typeface="Roboto"/>
                <a:sym typeface="Roboto"/>
              </a:rPr>
              <a:t>Travel restrictions</a:t>
            </a:r>
            <a:endParaRPr sz="4400">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 sz="4400">
                <a:latin typeface="Roboto"/>
                <a:ea typeface="Roboto"/>
                <a:cs typeface="Roboto"/>
                <a:sym typeface="Roboto"/>
              </a:rPr>
              <a:t>on </a:t>
            </a:r>
            <a:r>
              <a:rPr lang="en" sz="4400">
                <a:solidFill>
                  <a:schemeClr val="dk1"/>
                </a:solidFill>
                <a:latin typeface="Roboto"/>
                <a:ea typeface="Roboto"/>
                <a:cs typeface="Roboto"/>
                <a:sym typeface="Roboto"/>
              </a:rPr>
              <a:t> Canada.ca </a:t>
            </a:r>
            <a:r>
              <a:rPr lang="en" sz="4400">
                <a:latin typeface="Roboto"/>
                <a:ea typeface="Roboto"/>
                <a:cs typeface="Roboto"/>
                <a:sym typeface="Roboto"/>
              </a:rPr>
              <a:t> </a:t>
            </a:r>
            <a:br>
              <a:rPr lang="en" sz="4400">
                <a:latin typeface="Roboto"/>
                <a:ea typeface="Roboto"/>
                <a:cs typeface="Roboto"/>
                <a:sym typeface="Roboto"/>
              </a:rPr>
            </a:br>
            <a:endParaRPr sz="10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31"/>
          <p:cNvSpPr txBox="1">
            <a:spLocks noGrp="1"/>
          </p:cNvSpPr>
          <p:nvPr>
            <p:ph type="body" idx="4294967295"/>
          </p:nvPr>
        </p:nvSpPr>
        <p:spPr>
          <a:xfrm>
            <a:off x="310896" y="0"/>
            <a:ext cx="8097300" cy="659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720"/>
              </a:spcBef>
              <a:spcAft>
                <a:spcPts val="0"/>
              </a:spcAft>
              <a:buSzPts val="3600"/>
              <a:buNone/>
            </a:pPr>
            <a:r>
              <a:rPr lang="en" sz="2800">
                <a:solidFill>
                  <a:srgbClr val="000000"/>
                </a:solidFill>
              </a:rPr>
              <a:t>Interdepartmental and program/communications collaboration</a:t>
            </a:r>
            <a:endParaRPr sz="2800">
              <a:solidFill>
                <a:srgbClr val="000000"/>
              </a:solidFill>
            </a:endParaRPr>
          </a:p>
        </p:txBody>
      </p:sp>
      <p:sp>
        <p:nvSpPr>
          <p:cNvPr id="206" name="Google Shape;206;p31"/>
          <p:cNvSpPr txBox="1"/>
          <p:nvPr/>
        </p:nvSpPr>
        <p:spPr>
          <a:xfrm>
            <a:off x="502925" y="1100175"/>
            <a:ext cx="8302500" cy="3303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800" b="1">
                <a:solidFill>
                  <a:srgbClr val="1D1C1D"/>
                </a:solidFill>
              </a:rPr>
              <a:t>A whole-of-Government approach</a:t>
            </a:r>
            <a:r>
              <a:rPr lang="en" sz="1800">
                <a:solidFill>
                  <a:srgbClr val="1D1C1D"/>
                </a:solidFill>
              </a:rPr>
              <a:t> is required to consolidate information and support increased task success.</a:t>
            </a:r>
            <a:endParaRPr sz="1800">
              <a:solidFill>
                <a:srgbClr val="1D1C1D"/>
              </a:solidFill>
            </a:endParaRPr>
          </a:p>
          <a:p>
            <a:pPr marL="0" marR="0" lvl="0" indent="0" algn="l" rtl="0">
              <a:lnSpc>
                <a:spcPct val="100000"/>
              </a:lnSpc>
              <a:spcBef>
                <a:spcPts val="0"/>
              </a:spcBef>
              <a:spcAft>
                <a:spcPts val="0"/>
              </a:spcAft>
              <a:buNone/>
            </a:pPr>
            <a:endParaRPr sz="1600">
              <a:solidFill>
                <a:srgbClr val="1D1C1D"/>
              </a:solidFill>
            </a:endParaRPr>
          </a:p>
          <a:p>
            <a:pPr marL="0" marR="0" lvl="0" indent="0" algn="l" rtl="0">
              <a:lnSpc>
                <a:spcPct val="100000"/>
              </a:lnSpc>
              <a:spcBef>
                <a:spcPts val="0"/>
              </a:spcBef>
              <a:spcAft>
                <a:spcPts val="0"/>
              </a:spcAft>
              <a:buNone/>
            </a:pPr>
            <a:r>
              <a:rPr lang="en" sz="1600">
                <a:solidFill>
                  <a:srgbClr val="1D1C1D"/>
                </a:solidFill>
              </a:rPr>
              <a:t>Putting travel information in one place:</a:t>
            </a:r>
            <a:endParaRPr sz="1600">
              <a:solidFill>
                <a:srgbClr val="1D1C1D"/>
              </a:solidFill>
            </a:endParaRPr>
          </a:p>
          <a:p>
            <a:pPr marL="457200" lvl="0" indent="-330200" algn="l" rtl="0">
              <a:spcBef>
                <a:spcPts val="0"/>
              </a:spcBef>
              <a:spcAft>
                <a:spcPts val="0"/>
              </a:spcAft>
              <a:buClr>
                <a:srgbClr val="1D1C1D"/>
              </a:buClr>
              <a:buSzPts val="1600"/>
              <a:buChar char="●"/>
            </a:pPr>
            <a:r>
              <a:rPr lang="en" sz="1600">
                <a:solidFill>
                  <a:srgbClr val="1D1C1D"/>
                </a:solidFill>
              </a:rPr>
              <a:t>ensures content is not duplicated or contradictory by building together</a:t>
            </a:r>
            <a:endParaRPr sz="1600">
              <a:solidFill>
                <a:srgbClr val="1D1C1D"/>
              </a:solidFill>
            </a:endParaRPr>
          </a:p>
          <a:p>
            <a:pPr marL="457200" marR="0" lvl="0" indent="-330200" algn="l" rtl="0">
              <a:lnSpc>
                <a:spcPct val="100000"/>
              </a:lnSpc>
              <a:spcBef>
                <a:spcPts val="0"/>
              </a:spcBef>
              <a:spcAft>
                <a:spcPts val="0"/>
              </a:spcAft>
              <a:buClr>
                <a:srgbClr val="1D1C1D"/>
              </a:buClr>
              <a:buSzPts val="1600"/>
              <a:buChar char="●"/>
            </a:pPr>
            <a:r>
              <a:rPr lang="en" sz="1600">
                <a:solidFill>
                  <a:srgbClr val="1D1C1D"/>
                </a:solidFill>
              </a:rPr>
              <a:t>simplifies the user journey</a:t>
            </a:r>
            <a:endParaRPr sz="1600">
              <a:solidFill>
                <a:srgbClr val="1D1C1D"/>
              </a:solidFill>
            </a:endParaRPr>
          </a:p>
          <a:p>
            <a:pPr marL="457200" lvl="0" indent="-330200" algn="l" rtl="0">
              <a:spcBef>
                <a:spcPts val="0"/>
              </a:spcBef>
              <a:spcAft>
                <a:spcPts val="0"/>
              </a:spcAft>
              <a:buClr>
                <a:srgbClr val="1D1C1D"/>
              </a:buClr>
              <a:buSzPts val="1600"/>
              <a:buChar char="●"/>
            </a:pPr>
            <a:r>
              <a:rPr lang="en" sz="1600">
                <a:solidFill>
                  <a:srgbClr val="1D1C1D"/>
                </a:solidFill>
              </a:rPr>
              <a:t>fewer calls, emails, complaints at the border</a:t>
            </a:r>
            <a:endParaRPr sz="1600">
              <a:solidFill>
                <a:srgbClr val="1D1C1D"/>
              </a:solidFill>
            </a:endParaRPr>
          </a:p>
          <a:p>
            <a:pPr marL="0" marR="0" lvl="0" indent="0" algn="l" rtl="0">
              <a:lnSpc>
                <a:spcPct val="100000"/>
              </a:lnSpc>
              <a:spcBef>
                <a:spcPts val="0"/>
              </a:spcBef>
              <a:spcAft>
                <a:spcPts val="0"/>
              </a:spcAft>
              <a:buNone/>
            </a:pPr>
            <a:endParaRPr sz="1600">
              <a:solidFill>
                <a:srgbClr val="1D1C1D"/>
              </a:solidFill>
            </a:endParaRPr>
          </a:p>
          <a:p>
            <a:pPr marL="0" marR="0" lvl="0" indent="0" algn="l" rtl="0">
              <a:lnSpc>
                <a:spcPct val="100000"/>
              </a:lnSpc>
              <a:spcBef>
                <a:spcPts val="0"/>
              </a:spcBef>
              <a:spcAft>
                <a:spcPts val="0"/>
              </a:spcAft>
              <a:buNone/>
            </a:pPr>
            <a:r>
              <a:rPr lang="en" sz="1600">
                <a:solidFill>
                  <a:srgbClr val="1D1C1D"/>
                </a:solidFill>
              </a:rPr>
              <a:t>Coordinated content management should mean:</a:t>
            </a:r>
            <a:endParaRPr sz="1600">
              <a:solidFill>
                <a:srgbClr val="1D1C1D"/>
              </a:solidFill>
            </a:endParaRPr>
          </a:p>
          <a:p>
            <a:pPr marL="457200" lvl="0" indent="-330200" algn="l" rtl="0">
              <a:spcBef>
                <a:spcPts val="0"/>
              </a:spcBef>
              <a:spcAft>
                <a:spcPts val="0"/>
              </a:spcAft>
              <a:buClr>
                <a:srgbClr val="1D1C1D"/>
              </a:buClr>
              <a:buSzPts val="1600"/>
              <a:buChar char="●"/>
            </a:pPr>
            <a:r>
              <a:rPr lang="en" sz="1600">
                <a:solidFill>
                  <a:srgbClr val="1D1C1D"/>
                </a:solidFill>
              </a:rPr>
              <a:t>formal collaboration between departments </a:t>
            </a:r>
            <a:endParaRPr sz="1600" b="0" i="0" u="none" strike="noStrike" cap="none">
              <a:solidFill>
                <a:srgbClr val="1D1C1D"/>
              </a:solidFill>
              <a:latin typeface="Arial"/>
              <a:ea typeface="Arial"/>
              <a:cs typeface="Arial"/>
              <a:sym typeface="Arial"/>
            </a:endParaRPr>
          </a:p>
          <a:p>
            <a:pPr marL="457200" marR="0" lvl="0" indent="-330200" algn="l" rtl="0">
              <a:lnSpc>
                <a:spcPct val="100000"/>
              </a:lnSpc>
              <a:spcBef>
                <a:spcPts val="0"/>
              </a:spcBef>
              <a:spcAft>
                <a:spcPts val="0"/>
              </a:spcAft>
              <a:buClr>
                <a:srgbClr val="1D1C1D"/>
              </a:buClr>
              <a:buSzPts val="1600"/>
              <a:buFont typeface="Arial"/>
              <a:buChar char="●"/>
            </a:pPr>
            <a:r>
              <a:rPr lang="en" sz="1600" i="0" u="none" strike="noStrike" cap="none">
                <a:solidFill>
                  <a:srgbClr val="1D1C1D"/>
                </a:solidFill>
              </a:rPr>
              <a:t>cross-discipline representation</a:t>
            </a:r>
            <a:r>
              <a:rPr lang="en" sz="1600" b="0" i="0" u="none" strike="noStrike" cap="none">
                <a:solidFill>
                  <a:srgbClr val="1D1C1D"/>
                </a:solidFill>
                <a:latin typeface="Arial"/>
                <a:ea typeface="Arial"/>
                <a:cs typeface="Arial"/>
                <a:sym typeface="Arial"/>
              </a:rPr>
              <a:t> from Digital and Strategic Communications, as well as Program and Policy</a:t>
            </a:r>
            <a:endParaRPr sz="1600" b="0" i="0" u="none" strike="noStrike" cap="none">
              <a:solidFill>
                <a:srgbClr val="1D1C1D"/>
              </a:solidFill>
              <a:latin typeface="Arial"/>
              <a:ea typeface="Arial"/>
              <a:cs typeface="Arial"/>
              <a:sym typeface="Arial"/>
            </a:endParaRPr>
          </a:p>
          <a:p>
            <a:pPr marL="0" marR="0" lvl="0" indent="0" algn="l" rtl="0">
              <a:lnSpc>
                <a:spcPct val="100000"/>
              </a:lnSpc>
              <a:spcBef>
                <a:spcPts val="0"/>
              </a:spcBef>
              <a:spcAft>
                <a:spcPts val="0"/>
              </a:spcAft>
              <a:buNone/>
            </a:pPr>
            <a:endParaRPr sz="2000" b="0" i="0" u="none" strike="noStrike" cap="none">
              <a:solidFill>
                <a:srgbClr val="1D1C1D"/>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32"/>
          <p:cNvSpPr txBox="1">
            <a:spLocks noGrp="1"/>
          </p:cNvSpPr>
          <p:nvPr>
            <p:ph type="body" idx="4294967295"/>
          </p:nvPr>
        </p:nvSpPr>
        <p:spPr>
          <a:xfrm>
            <a:off x="310896" y="0"/>
            <a:ext cx="8097300" cy="659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720"/>
              </a:spcBef>
              <a:spcAft>
                <a:spcPts val="0"/>
              </a:spcAft>
              <a:buClr>
                <a:schemeClr val="accent1"/>
              </a:buClr>
              <a:buSzPts val="3600"/>
              <a:buFont typeface="Arial"/>
              <a:buNone/>
            </a:pPr>
            <a:r>
              <a:rPr lang="en" sz="2800">
                <a:solidFill>
                  <a:srgbClr val="000000"/>
                </a:solidFill>
              </a:rPr>
              <a:t>Governance (distributed accountability)</a:t>
            </a:r>
            <a:endParaRPr sz="2800">
              <a:solidFill>
                <a:srgbClr val="000000"/>
              </a:solidFill>
            </a:endParaRPr>
          </a:p>
        </p:txBody>
      </p:sp>
      <p:sp>
        <p:nvSpPr>
          <p:cNvPr id="212" name="Google Shape;212;p32"/>
          <p:cNvSpPr txBox="1"/>
          <p:nvPr/>
        </p:nvSpPr>
        <p:spPr>
          <a:xfrm>
            <a:off x="502925" y="932075"/>
            <a:ext cx="8469600" cy="3420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900"/>
              <a:t>Governance and maintenance of the coordinated content requires ongoing effort and commitment from partners.</a:t>
            </a:r>
            <a:endParaRPr sz="1900"/>
          </a:p>
          <a:p>
            <a:pPr marL="0" marR="0" lvl="0" indent="0" algn="l" rtl="0">
              <a:lnSpc>
                <a:spcPct val="100000"/>
              </a:lnSpc>
              <a:spcBef>
                <a:spcPts val="0"/>
              </a:spcBef>
              <a:spcAft>
                <a:spcPts val="0"/>
              </a:spcAft>
              <a:buNone/>
            </a:pPr>
            <a:endParaRPr sz="1900" b="1"/>
          </a:p>
          <a:p>
            <a:pPr marL="457200" marR="0" lvl="0" indent="-342900" algn="l" rtl="0">
              <a:lnSpc>
                <a:spcPct val="100000"/>
              </a:lnSpc>
              <a:spcBef>
                <a:spcPts val="0"/>
              </a:spcBef>
              <a:spcAft>
                <a:spcPts val="0"/>
              </a:spcAft>
              <a:buSzPts val="1800"/>
              <a:buChar char="●"/>
            </a:pPr>
            <a:r>
              <a:rPr lang="en" sz="1800" b="1"/>
              <a:t>Prototype and content design, interdepartmental delivery leadership</a:t>
            </a:r>
            <a:r>
              <a:rPr lang="en" sz="1800" b="1" i="0" u="none" strike="noStrike" cap="none">
                <a:solidFill>
                  <a:srgbClr val="000000"/>
                </a:solidFill>
              </a:rPr>
              <a:t>:</a:t>
            </a:r>
            <a:r>
              <a:rPr lang="en" sz="1800" i="0" u="none" strike="noStrike" cap="none">
                <a:solidFill>
                  <a:srgbClr val="000000"/>
                </a:solidFill>
              </a:rPr>
              <a:t> TBS</a:t>
            </a:r>
            <a:endParaRPr sz="1800" i="0" u="none" strike="noStrike" cap="none">
              <a:solidFill>
                <a:srgbClr val="000000"/>
              </a:solidFill>
            </a:endParaRPr>
          </a:p>
          <a:p>
            <a:pPr marL="457200" marR="0" lvl="0" indent="-342900" algn="l" rtl="0">
              <a:lnSpc>
                <a:spcPct val="100000"/>
              </a:lnSpc>
              <a:spcBef>
                <a:spcPts val="0"/>
              </a:spcBef>
              <a:spcAft>
                <a:spcPts val="0"/>
              </a:spcAft>
              <a:buSzPts val="1800"/>
              <a:buChar char="●"/>
            </a:pPr>
            <a:r>
              <a:rPr lang="en" sz="1800" b="1"/>
              <a:t>Interdepartmental collaboration and governance oversight:</a:t>
            </a:r>
            <a:r>
              <a:rPr lang="en" sz="1800"/>
              <a:t> PCO</a:t>
            </a:r>
            <a:endParaRPr sz="1800"/>
          </a:p>
          <a:p>
            <a:pPr marL="457200" marR="0" lvl="0" indent="-342900" algn="l" rtl="0">
              <a:lnSpc>
                <a:spcPct val="100000"/>
              </a:lnSpc>
              <a:spcBef>
                <a:spcPts val="0"/>
              </a:spcBef>
              <a:spcAft>
                <a:spcPts val="0"/>
              </a:spcAft>
              <a:buClr>
                <a:srgbClr val="000000"/>
              </a:buClr>
              <a:buSzPts val="1800"/>
              <a:buChar char="●"/>
            </a:pPr>
            <a:r>
              <a:rPr lang="en" sz="1800" b="1" i="0" u="none" strike="noStrike" cap="none">
                <a:solidFill>
                  <a:srgbClr val="000000"/>
                </a:solidFill>
              </a:rPr>
              <a:t>Content contributors:</a:t>
            </a:r>
            <a:r>
              <a:rPr lang="en" sz="1800" i="0" u="none" strike="noStrike" cap="none">
                <a:solidFill>
                  <a:srgbClr val="000000"/>
                </a:solidFill>
              </a:rPr>
              <a:t> CBSA, IRCC, TC, PHAC</a:t>
            </a:r>
            <a:endParaRPr sz="1800" i="0" u="none" strike="noStrike" cap="none">
              <a:solidFill>
                <a:srgbClr val="000000"/>
              </a:solidFill>
            </a:endParaRPr>
          </a:p>
          <a:p>
            <a:pPr marL="457200" marR="0" lvl="0" indent="-342900" algn="l" rtl="0">
              <a:lnSpc>
                <a:spcPct val="100000"/>
              </a:lnSpc>
              <a:spcBef>
                <a:spcPts val="0"/>
              </a:spcBef>
              <a:spcAft>
                <a:spcPts val="0"/>
              </a:spcAft>
              <a:buSzPts val="1800"/>
              <a:buChar char="●"/>
            </a:pPr>
            <a:r>
              <a:rPr lang="en" sz="1800" b="1" i="0" u="none" strike="noStrike" cap="none">
                <a:solidFill>
                  <a:srgbClr val="000000"/>
                </a:solidFill>
              </a:rPr>
              <a:t>Content oversight </a:t>
            </a:r>
            <a:r>
              <a:rPr lang="en" sz="1800" b="1"/>
              <a:t>and</a:t>
            </a:r>
            <a:r>
              <a:rPr lang="en" sz="1800" b="1" i="0" u="none" strike="noStrike" cap="none">
                <a:solidFill>
                  <a:srgbClr val="000000"/>
                </a:solidFill>
              </a:rPr>
              <a:t> validation:</a:t>
            </a:r>
            <a:r>
              <a:rPr lang="en" sz="1800" i="0" u="none" strike="noStrike" cap="none">
                <a:solidFill>
                  <a:srgbClr val="000000"/>
                </a:solidFill>
              </a:rPr>
              <a:t> PHAC</a:t>
            </a:r>
            <a:endParaRPr sz="1800" i="0" u="none" strike="noStrike" cap="none">
              <a:solidFill>
                <a:srgbClr val="000000"/>
              </a:solidFill>
            </a:endParaRPr>
          </a:p>
          <a:p>
            <a:pPr marL="457200" marR="0" lvl="0" indent="-342900" algn="l" rtl="0">
              <a:lnSpc>
                <a:spcPct val="100000"/>
              </a:lnSpc>
              <a:spcBef>
                <a:spcPts val="0"/>
              </a:spcBef>
              <a:spcAft>
                <a:spcPts val="0"/>
              </a:spcAft>
              <a:buSzPts val="1800"/>
              <a:buChar char="●"/>
            </a:pPr>
            <a:r>
              <a:rPr lang="en" sz="1800" b="1" i="0" u="none" strike="noStrike" cap="none">
                <a:solidFill>
                  <a:srgbClr val="000000"/>
                </a:solidFill>
              </a:rPr>
              <a:t>Technical ownership </a:t>
            </a:r>
            <a:r>
              <a:rPr lang="en" sz="1800" b="1"/>
              <a:t>and</a:t>
            </a:r>
            <a:r>
              <a:rPr lang="en" sz="1800" b="1" i="0" u="none" strike="noStrike" cap="none">
                <a:solidFill>
                  <a:srgbClr val="000000"/>
                </a:solidFill>
              </a:rPr>
              <a:t> production:</a:t>
            </a:r>
            <a:r>
              <a:rPr lang="en" sz="1800" i="0" u="none" strike="noStrike" cap="none">
                <a:solidFill>
                  <a:srgbClr val="000000"/>
                </a:solidFill>
              </a:rPr>
              <a:t> GAC</a:t>
            </a:r>
            <a:endParaRPr sz="1800" i="0" u="none" strike="noStrike" cap="none">
              <a:solidFill>
                <a:srgbClr val="000000"/>
              </a:solidFill>
            </a:endParaRPr>
          </a:p>
          <a:p>
            <a:pPr marL="457200" marR="0" lvl="0" indent="-342900" algn="l" rtl="0">
              <a:lnSpc>
                <a:spcPct val="150000"/>
              </a:lnSpc>
              <a:spcBef>
                <a:spcPts val="0"/>
              </a:spcBef>
              <a:spcAft>
                <a:spcPts val="0"/>
              </a:spcAft>
              <a:buClr>
                <a:srgbClr val="000000"/>
              </a:buClr>
              <a:buSzPts val="1800"/>
              <a:buChar char="●"/>
            </a:pPr>
            <a:r>
              <a:rPr lang="en" sz="1800" b="1" i="0" u="none" strike="noStrike" cap="none">
                <a:solidFill>
                  <a:srgbClr val="000000"/>
                </a:solidFill>
              </a:rPr>
              <a:t>Performance measurement:</a:t>
            </a:r>
            <a:r>
              <a:rPr lang="en" sz="1800" i="0" u="none" strike="noStrike" cap="none">
                <a:solidFill>
                  <a:srgbClr val="000000"/>
                </a:solidFill>
              </a:rPr>
              <a:t> GAC, PHAC</a:t>
            </a:r>
            <a:endParaRPr sz="1800" i="0" u="none" strike="noStrike" cap="none">
              <a:solidFill>
                <a:srgbClr val="1D1C1D"/>
              </a:solidFill>
            </a:endParaRPr>
          </a:p>
          <a:p>
            <a:pPr marL="0" marR="0" lvl="1" indent="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2000"/>
              <a:buFont typeface="Arial"/>
              <a:buNone/>
            </a:pPr>
            <a:endParaRPr sz="2000" b="0" i="0" u="none" strike="noStrike" cap="none">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2000"/>
              <a:buFont typeface="Arial"/>
              <a:buNone/>
            </a:pPr>
            <a:endParaRPr sz="2000" b="0" i="0" u="none" strike="noStrike" cap="none">
              <a:solidFill>
                <a:schemeClr val="dk1"/>
              </a:solidFill>
              <a:latin typeface="Calibri"/>
              <a:ea typeface="Calibri"/>
              <a:cs typeface="Calibri"/>
              <a:sym typeface="Calibri"/>
            </a:endParaRPr>
          </a:p>
          <a:p>
            <a:pPr marL="342900" marR="0" lvl="0" indent="-273050" algn="l" rtl="0">
              <a:lnSpc>
                <a:spcPct val="115000"/>
              </a:lnSpc>
              <a:spcBef>
                <a:spcPts val="0"/>
              </a:spcBef>
              <a:spcAft>
                <a:spcPts val="0"/>
              </a:spcAft>
              <a:buClr>
                <a:schemeClr val="dk1"/>
              </a:buClr>
              <a:buSzPts val="1100"/>
              <a:buFont typeface="Arial"/>
              <a:buNone/>
            </a:pPr>
            <a:endParaRPr sz="2000" b="0" i="0" u="none" strike="noStrike" cap="none">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13" name="Google Shape;213;p32"/>
          <p:cNvSpPr txBox="1"/>
          <p:nvPr/>
        </p:nvSpPr>
        <p:spPr>
          <a:xfrm>
            <a:off x="445175" y="3797350"/>
            <a:ext cx="8420400" cy="60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900"/>
              <a:t>In the old model, each department would have had all these responsibilities.</a:t>
            </a:r>
            <a:endParaRPr sz="19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3"/>
          <p:cNvSpPr txBox="1">
            <a:spLocks noGrp="1"/>
          </p:cNvSpPr>
          <p:nvPr>
            <p:ph type="body" idx="4294967295"/>
          </p:nvPr>
        </p:nvSpPr>
        <p:spPr>
          <a:xfrm>
            <a:off x="310900" y="0"/>
            <a:ext cx="8744700" cy="659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720"/>
              </a:spcBef>
              <a:spcAft>
                <a:spcPts val="0"/>
              </a:spcAft>
              <a:buClr>
                <a:schemeClr val="accent1"/>
              </a:buClr>
              <a:buSzPts val="3600"/>
              <a:buFont typeface="Arial"/>
              <a:buNone/>
            </a:pPr>
            <a:r>
              <a:rPr lang="en" sz="2800">
                <a:solidFill>
                  <a:srgbClr val="000000"/>
                </a:solidFill>
              </a:rPr>
              <a:t>Governance: Interdepartmental travel working group</a:t>
            </a:r>
            <a:endParaRPr sz="2800">
              <a:solidFill>
                <a:srgbClr val="000000"/>
              </a:solidFill>
            </a:endParaRPr>
          </a:p>
        </p:txBody>
      </p:sp>
      <p:sp>
        <p:nvSpPr>
          <p:cNvPr id="219" name="Google Shape;219;p33"/>
          <p:cNvSpPr txBox="1"/>
          <p:nvPr/>
        </p:nvSpPr>
        <p:spPr>
          <a:xfrm>
            <a:off x="517550" y="902825"/>
            <a:ext cx="8469600" cy="4103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2000"/>
              <a:buFont typeface="Arial"/>
              <a:buNone/>
            </a:pPr>
            <a:r>
              <a:rPr lang="en" sz="2000" i="0" u="none" strike="noStrike" cap="none">
                <a:solidFill>
                  <a:srgbClr val="1D1C1D"/>
                </a:solidFill>
              </a:rPr>
              <a:t>The </a:t>
            </a:r>
            <a:r>
              <a:rPr lang="en" sz="2000" b="1" i="0" u="none" strike="noStrike" cap="none">
                <a:solidFill>
                  <a:srgbClr val="1D1C1D"/>
                </a:solidFill>
              </a:rPr>
              <a:t>working group</a:t>
            </a:r>
            <a:r>
              <a:rPr lang="en" sz="2000" i="0" u="none" strike="noStrike" cap="none">
                <a:solidFill>
                  <a:srgbClr val="1D1C1D"/>
                </a:solidFill>
              </a:rPr>
              <a:t>:</a:t>
            </a:r>
            <a:endParaRPr sz="2000" i="0" u="none" strike="noStrike" cap="none">
              <a:solidFill>
                <a:srgbClr val="1D1C1D"/>
              </a:solidFill>
            </a:endParaRPr>
          </a:p>
          <a:p>
            <a:pPr marL="457200" lvl="0" indent="-349250" algn="l" rtl="0">
              <a:lnSpc>
                <a:spcPct val="115000"/>
              </a:lnSpc>
              <a:spcBef>
                <a:spcPts val="0"/>
              </a:spcBef>
              <a:spcAft>
                <a:spcPts val="0"/>
              </a:spcAft>
              <a:buClr>
                <a:srgbClr val="1D1C1D"/>
              </a:buClr>
              <a:buSzPts val="1900"/>
              <a:buChar char="●"/>
            </a:pPr>
            <a:r>
              <a:rPr lang="en" sz="1900">
                <a:solidFill>
                  <a:srgbClr val="1D1C1D"/>
                </a:solidFill>
              </a:rPr>
              <a:t>supports safety and security of travellers with accurate, up-to-date information</a:t>
            </a:r>
            <a:endParaRPr sz="1900">
              <a:solidFill>
                <a:srgbClr val="1D1C1D"/>
              </a:solidFill>
            </a:endParaRPr>
          </a:p>
          <a:p>
            <a:pPr marL="457200" marR="0" lvl="0" indent="-349250" algn="l" rtl="0">
              <a:lnSpc>
                <a:spcPct val="115000"/>
              </a:lnSpc>
              <a:spcBef>
                <a:spcPts val="0"/>
              </a:spcBef>
              <a:spcAft>
                <a:spcPts val="0"/>
              </a:spcAft>
              <a:buClr>
                <a:srgbClr val="1D1C1D"/>
              </a:buClr>
              <a:buSzPts val="1900"/>
              <a:buChar char="●"/>
            </a:pPr>
            <a:r>
              <a:rPr lang="en" sz="1900" i="0" u="none" strike="noStrike" cap="none">
                <a:solidFill>
                  <a:srgbClr val="1D1C1D"/>
                </a:solidFill>
              </a:rPr>
              <a:t>provides approvals and substantive guidance to content and approach</a:t>
            </a:r>
            <a:endParaRPr sz="1900" i="0" u="none" strike="noStrike" cap="none">
              <a:solidFill>
                <a:srgbClr val="1D1C1D"/>
              </a:solidFill>
            </a:endParaRPr>
          </a:p>
          <a:p>
            <a:pPr marL="457200" marR="0" lvl="0" indent="-349250" algn="l" rtl="0">
              <a:lnSpc>
                <a:spcPct val="115000"/>
              </a:lnSpc>
              <a:spcBef>
                <a:spcPts val="0"/>
              </a:spcBef>
              <a:spcAft>
                <a:spcPts val="0"/>
              </a:spcAft>
              <a:buClr>
                <a:srgbClr val="1D1C1D"/>
              </a:buClr>
              <a:buSzPts val="1900"/>
              <a:buChar char="●"/>
            </a:pPr>
            <a:r>
              <a:rPr lang="en" sz="1900" i="0" u="none" strike="noStrike" cap="none">
                <a:solidFill>
                  <a:srgbClr val="1D1C1D"/>
                </a:solidFill>
              </a:rPr>
              <a:t>focuses on product development with usability at the forefront</a:t>
            </a:r>
            <a:endParaRPr sz="1900" i="0" u="none" strike="noStrike" cap="none">
              <a:solidFill>
                <a:srgbClr val="1D1C1D"/>
              </a:solidFill>
            </a:endParaRPr>
          </a:p>
          <a:p>
            <a:pPr marL="457200" marR="0" lvl="0" indent="-349250" algn="l" rtl="0">
              <a:lnSpc>
                <a:spcPct val="115000"/>
              </a:lnSpc>
              <a:spcBef>
                <a:spcPts val="0"/>
              </a:spcBef>
              <a:spcAft>
                <a:spcPts val="0"/>
              </a:spcAft>
              <a:buClr>
                <a:srgbClr val="1D1C1D"/>
              </a:buClr>
              <a:buSzPts val="1900"/>
              <a:buChar char="●"/>
            </a:pPr>
            <a:r>
              <a:rPr lang="en" sz="1900" i="0" u="none" strike="noStrike" cap="none">
                <a:solidFill>
                  <a:srgbClr val="1D1C1D"/>
                </a:solidFill>
              </a:rPr>
              <a:t>stays agile with quick decisions and changes</a:t>
            </a:r>
            <a:endParaRPr sz="1900" i="0" u="none" strike="noStrike" cap="none">
              <a:solidFill>
                <a:srgbClr val="1D1C1D"/>
              </a:solidFill>
            </a:endParaRPr>
          </a:p>
          <a:p>
            <a:pPr marL="457200" marR="0" lvl="0" indent="-349250" algn="l" rtl="0">
              <a:lnSpc>
                <a:spcPct val="115000"/>
              </a:lnSpc>
              <a:spcBef>
                <a:spcPts val="0"/>
              </a:spcBef>
              <a:spcAft>
                <a:spcPts val="0"/>
              </a:spcAft>
              <a:buClr>
                <a:srgbClr val="1D1C1D"/>
              </a:buClr>
              <a:buSzPts val="1900"/>
              <a:buChar char="●"/>
            </a:pPr>
            <a:r>
              <a:rPr lang="en" sz="1900" i="0" u="none" strike="noStrike" cap="none">
                <a:solidFill>
                  <a:srgbClr val="1D1C1D"/>
                </a:solidFill>
              </a:rPr>
              <a:t>keeps the web tool focused on call drivers and task success</a:t>
            </a:r>
            <a:endParaRPr sz="1900" i="0" u="none" strike="noStrike" cap="none">
              <a:solidFill>
                <a:srgbClr val="1D1C1D"/>
              </a:solidFill>
            </a:endParaRPr>
          </a:p>
          <a:p>
            <a:pPr marL="457200" marR="0" lvl="0" indent="-349250" algn="l" rtl="0">
              <a:lnSpc>
                <a:spcPct val="115000"/>
              </a:lnSpc>
              <a:spcBef>
                <a:spcPts val="0"/>
              </a:spcBef>
              <a:spcAft>
                <a:spcPts val="0"/>
              </a:spcAft>
              <a:buClr>
                <a:srgbClr val="1D1C1D"/>
              </a:buClr>
              <a:buSzPts val="1900"/>
              <a:buChar char="●"/>
            </a:pPr>
            <a:r>
              <a:rPr lang="en" sz="1900" i="0" u="none" strike="noStrike" cap="none">
                <a:solidFill>
                  <a:srgbClr val="1D1C1D"/>
                </a:solidFill>
              </a:rPr>
              <a:t>approves removal of duplicate content post-launch</a:t>
            </a:r>
            <a:endParaRPr sz="1900" i="0" u="none" strike="noStrike" cap="none">
              <a:solidFill>
                <a:srgbClr val="1D1C1D"/>
              </a:solidFill>
            </a:endParaRPr>
          </a:p>
          <a:p>
            <a:pPr marL="457200" marR="0" lvl="0" indent="-349250" algn="l" rtl="0">
              <a:lnSpc>
                <a:spcPct val="115000"/>
              </a:lnSpc>
              <a:spcBef>
                <a:spcPts val="0"/>
              </a:spcBef>
              <a:spcAft>
                <a:spcPts val="0"/>
              </a:spcAft>
              <a:buClr>
                <a:srgbClr val="1D1C1D"/>
              </a:buClr>
              <a:buSzPts val="1900"/>
              <a:buChar char="●"/>
            </a:pPr>
            <a:r>
              <a:rPr lang="en" sz="1900">
                <a:solidFill>
                  <a:srgbClr val="1D1C1D"/>
                </a:solidFill>
              </a:rPr>
              <a:t>improves continuously based on evidence and user feedback</a:t>
            </a:r>
            <a:endParaRPr sz="1900">
              <a:solidFill>
                <a:srgbClr val="1D1C1D"/>
              </a:solidFill>
            </a:endParaRPr>
          </a:p>
          <a:p>
            <a:pPr marL="457200" marR="0" lvl="0" indent="0" algn="l" rtl="0">
              <a:lnSpc>
                <a:spcPct val="100000"/>
              </a:lnSpc>
              <a:spcBef>
                <a:spcPts val="0"/>
              </a:spcBef>
              <a:spcAft>
                <a:spcPts val="0"/>
              </a:spcAft>
              <a:buClr>
                <a:srgbClr val="000000"/>
              </a:buClr>
              <a:buSzPts val="2000"/>
              <a:buFont typeface="Arial"/>
              <a:buNone/>
            </a:pPr>
            <a:endParaRPr sz="1800" i="0" u="none" strike="noStrike" cap="none">
              <a:solidFill>
                <a:srgbClr val="1D1C1D"/>
              </a:solidFill>
            </a:endParaRPr>
          </a:p>
          <a:p>
            <a:pPr marL="0" marR="0" lvl="1" indent="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2000"/>
              <a:buFont typeface="Arial"/>
              <a:buNone/>
            </a:pPr>
            <a:endParaRPr sz="2000" b="0" i="0" u="none" strike="noStrike" cap="none">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2000"/>
              <a:buFont typeface="Arial"/>
              <a:buNone/>
            </a:pPr>
            <a:endParaRPr sz="2000" b="0" i="0" u="none" strike="noStrike" cap="none">
              <a:solidFill>
                <a:schemeClr val="dk1"/>
              </a:solidFill>
              <a:latin typeface="Calibri"/>
              <a:ea typeface="Calibri"/>
              <a:cs typeface="Calibri"/>
              <a:sym typeface="Calibri"/>
            </a:endParaRPr>
          </a:p>
          <a:p>
            <a:pPr marL="342900" marR="0" lvl="0" indent="-273050" algn="l" rtl="0">
              <a:lnSpc>
                <a:spcPct val="115000"/>
              </a:lnSpc>
              <a:spcBef>
                <a:spcPts val="0"/>
              </a:spcBef>
              <a:spcAft>
                <a:spcPts val="0"/>
              </a:spcAft>
              <a:buClr>
                <a:schemeClr val="dk1"/>
              </a:buClr>
              <a:buSzPts val="1100"/>
              <a:buFont typeface="Arial"/>
              <a:buNone/>
            </a:pPr>
            <a:endParaRPr sz="2000" b="0" i="0" u="none" strike="noStrike" cap="none">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34"/>
          <p:cNvSpPr txBox="1"/>
          <p:nvPr/>
        </p:nvSpPr>
        <p:spPr>
          <a:xfrm>
            <a:off x="4297477" y="527464"/>
            <a:ext cx="1290600" cy="663600"/>
          </a:xfrm>
          <a:prstGeom prst="rect">
            <a:avLst/>
          </a:prstGeom>
          <a:solidFill>
            <a:srgbClr val="D5A6BD"/>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a:p>
        </p:txBody>
      </p:sp>
      <p:sp>
        <p:nvSpPr>
          <p:cNvPr id="225" name="Google Shape;225;p34"/>
          <p:cNvSpPr txBox="1"/>
          <p:nvPr/>
        </p:nvSpPr>
        <p:spPr>
          <a:xfrm>
            <a:off x="4297475" y="1190650"/>
            <a:ext cx="1476900" cy="3207000"/>
          </a:xfrm>
          <a:prstGeom prst="rect">
            <a:avLst/>
          </a:prstGeom>
          <a:solidFill>
            <a:srgbClr val="D9EAD3"/>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solidFill>
                <a:srgbClr val="FFFFFF"/>
              </a:solidFill>
            </a:endParaRPr>
          </a:p>
        </p:txBody>
      </p:sp>
      <p:pic>
        <p:nvPicPr>
          <p:cNvPr id="226" name="Google Shape;226;p34"/>
          <p:cNvPicPr preferRelativeResize="0"/>
          <p:nvPr/>
        </p:nvPicPr>
        <p:blipFill rotWithShape="1">
          <a:blip r:embed="rId3">
            <a:alphaModFix/>
          </a:blip>
          <a:srcRect t="17512" r="5249"/>
          <a:stretch/>
        </p:blipFill>
        <p:spPr>
          <a:xfrm>
            <a:off x="5774205" y="525891"/>
            <a:ext cx="3222845" cy="3919559"/>
          </a:xfrm>
          <a:prstGeom prst="rect">
            <a:avLst/>
          </a:prstGeom>
          <a:noFill/>
          <a:ln>
            <a:noFill/>
          </a:ln>
        </p:spPr>
      </p:pic>
      <p:sp>
        <p:nvSpPr>
          <p:cNvPr id="227" name="Google Shape;227;p34"/>
          <p:cNvSpPr/>
          <p:nvPr/>
        </p:nvSpPr>
        <p:spPr>
          <a:xfrm>
            <a:off x="4297477" y="709102"/>
            <a:ext cx="1696500" cy="261600"/>
          </a:xfrm>
          <a:prstGeom prst="homePlate">
            <a:avLst>
              <a:gd name="adj" fmla="val 50000"/>
            </a:avLst>
          </a:prstGeom>
          <a:solidFill>
            <a:srgbClr val="D5A6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34"/>
          <p:cNvSpPr txBox="1">
            <a:spLocks noGrp="1"/>
          </p:cNvSpPr>
          <p:nvPr>
            <p:ph type="title"/>
          </p:nvPr>
        </p:nvSpPr>
        <p:spPr>
          <a:xfrm>
            <a:off x="311700" y="0"/>
            <a:ext cx="8101500" cy="658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Shared ownership and responsibility</a:t>
            </a:r>
            <a:endParaRPr/>
          </a:p>
        </p:txBody>
      </p:sp>
      <p:sp>
        <p:nvSpPr>
          <p:cNvPr id="229" name="Google Shape;229;p34"/>
          <p:cNvSpPr txBox="1"/>
          <p:nvPr/>
        </p:nvSpPr>
        <p:spPr>
          <a:xfrm>
            <a:off x="54876" y="777250"/>
            <a:ext cx="4053000" cy="3716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b="1"/>
              <a:t>Content management and updates</a:t>
            </a:r>
            <a:endParaRPr sz="1800" b="1">
              <a:solidFill>
                <a:srgbClr val="000000"/>
              </a:solidFill>
            </a:endParaRPr>
          </a:p>
          <a:p>
            <a:pPr marL="457200" lvl="0" indent="-342900" algn="l" rtl="0">
              <a:lnSpc>
                <a:spcPct val="100000"/>
              </a:lnSpc>
              <a:spcBef>
                <a:spcPts val="0"/>
              </a:spcBef>
              <a:spcAft>
                <a:spcPts val="0"/>
              </a:spcAft>
              <a:buSzPts val="1800"/>
              <a:buChar char="●"/>
            </a:pPr>
            <a:r>
              <a:rPr lang="en" sz="1800"/>
              <a:t>Departments are responsible for specific subject areas and supporting pages </a:t>
            </a:r>
            <a:endParaRPr sz="1800"/>
          </a:p>
          <a:p>
            <a:pPr marL="457200" lvl="0" indent="-342900" algn="l" rtl="0">
              <a:lnSpc>
                <a:spcPct val="100000"/>
              </a:lnSpc>
              <a:spcBef>
                <a:spcPts val="0"/>
              </a:spcBef>
              <a:spcAft>
                <a:spcPts val="0"/>
              </a:spcAft>
              <a:buSzPts val="1800"/>
              <a:buChar char="●"/>
            </a:pPr>
            <a:r>
              <a:rPr lang="en" sz="1800"/>
              <a:t>Departments provide simple approved updates to GAC, who publishes the changes</a:t>
            </a:r>
            <a:endParaRPr sz="1800"/>
          </a:p>
          <a:p>
            <a:pPr marL="457200" lvl="0" indent="-342900" algn="l" rtl="0">
              <a:lnSpc>
                <a:spcPct val="100000"/>
              </a:lnSpc>
              <a:spcBef>
                <a:spcPts val="0"/>
              </a:spcBef>
              <a:spcAft>
                <a:spcPts val="0"/>
              </a:spcAft>
              <a:buSzPts val="1800"/>
              <a:buChar char="●"/>
            </a:pPr>
            <a:r>
              <a:rPr lang="en" sz="1800"/>
              <a:t>Complex changes will be viewed on a staging site and must go through a more complete UX/QA review by the working group</a:t>
            </a:r>
            <a:endParaRPr sz="1800"/>
          </a:p>
        </p:txBody>
      </p:sp>
      <p:sp>
        <p:nvSpPr>
          <p:cNvPr id="230" name="Google Shape;230;p34"/>
          <p:cNvSpPr txBox="1"/>
          <p:nvPr/>
        </p:nvSpPr>
        <p:spPr>
          <a:xfrm>
            <a:off x="4675578" y="2544916"/>
            <a:ext cx="978600" cy="663600"/>
          </a:xfrm>
          <a:prstGeom prst="rect">
            <a:avLst/>
          </a:prstGeom>
          <a:solidFill>
            <a:srgbClr val="38761D"/>
          </a:solidFill>
          <a:ln>
            <a:noFill/>
          </a:ln>
        </p:spPr>
        <p:txBody>
          <a:bodyPr spcFirstLastPara="1" wrap="square" lIns="91425" tIns="91425" rIns="91425" bIns="91425" anchor="t" anchorCtr="0">
            <a:noAutofit/>
          </a:bodyPr>
          <a:lstStyle/>
          <a:p>
            <a:pPr marL="0" lvl="0" indent="0" algn="l" rtl="0">
              <a:spcBef>
                <a:spcPts val="0"/>
              </a:spcBef>
              <a:spcAft>
                <a:spcPts val="0"/>
              </a:spcAft>
              <a:buNone/>
            </a:pPr>
            <a:br>
              <a:rPr lang="en" sz="1300">
                <a:solidFill>
                  <a:schemeClr val="dk1"/>
                </a:solidFill>
              </a:rPr>
            </a:br>
            <a:r>
              <a:rPr lang="en" sz="1300">
                <a:solidFill>
                  <a:srgbClr val="FFFFFF"/>
                </a:solidFill>
              </a:rPr>
              <a:t>PHAC</a:t>
            </a:r>
            <a:endParaRPr>
              <a:solidFill>
                <a:srgbClr val="FFFFFF"/>
              </a:solidFill>
            </a:endParaRPr>
          </a:p>
        </p:txBody>
      </p:sp>
      <p:sp>
        <p:nvSpPr>
          <p:cNvPr id="231" name="Google Shape;231;p34"/>
          <p:cNvSpPr txBox="1"/>
          <p:nvPr/>
        </p:nvSpPr>
        <p:spPr>
          <a:xfrm>
            <a:off x="4675571" y="3816220"/>
            <a:ext cx="912900" cy="382200"/>
          </a:xfrm>
          <a:prstGeom prst="rect">
            <a:avLst/>
          </a:prstGeom>
          <a:solidFill>
            <a:srgbClr val="0097A7"/>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a:solidFill>
                  <a:srgbClr val="FFFFFF"/>
                </a:solidFill>
              </a:rPr>
              <a:t>CBSA</a:t>
            </a:r>
            <a:endParaRPr>
              <a:solidFill>
                <a:srgbClr val="FFFFFF"/>
              </a:solidFill>
            </a:endParaRPr>
          </a:p>
        </p:txBody>
      </p:sp>
      <p:sp>
        <p:nvSpPr>
          <p:cNvPr id="232" name="Google Shape;232;p34"/>
          <p:cNvSpPr txBox="1"/>
          <p:nvPr/>
        </p:nvSpPr>
        <p:spPr>
          <a:xfrm>
            <a:off x="4675571" y="3361679"/>
            <a:ext cx="912900" cy="382200"/>
          </a:xfrm>
          <a:prstGeom prst="rect">
            <a:avLst/>
          </a:prstGeom>
          <a:solidFill>
            <a:srgbClr val="CFDE00"/>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a:solidFill>
                  <a:schemeClr val="dk1"/>
                </a:solidFill>
              </a:rPr>
              <a:t>Transport</a:t>
            </a:r>
            <a:endParaRPr/>
          </a:p>
        </p:txBody>
      </p:sp>
      <p:sp>
        <p:nvSpPr>
          <p:cNvPr id="233" name="Google Shape;233;p34"/>
          <p:cNvSpPr txBox="1"/>
          <p:nvPr/>
        </p:nvSpPr>
        <p:spPr>
          <a:xfrm>
            <a:off x="4675578" y="1632238"/>
            <a:ext cx="912900" cy="693000"/>
          </a:xfrm>
          <a:prstGeom prst="rect">
            <a:avLst/>
          </a:prstGeom>
          <a:solidFill>
            <a:srgbClr val="93C47D"/>
          </a:solidFill>
          <a:ln>
            <a:noFill/>
          </a:ln>
        </p:spPr>
        <p:txBody>
          <a:bodyPr spcFirstLastPara="1" wrap="square" lIns="91425" tIns="91425" rIns="91425" bIns="91425" anchor="t" anchorCtr="0">
            <a:noAutofit/>
          </a:bodyPr>
          <a:lstStyle/>
          <a:p>
            <a:pPr marL="0" lvl="0" indent="0" algn="l" rtl="0">
              <a:spcBef>
                <a:spcPts val="0"/>
              </a:spcBef>
              <a:spcAft>
                <a:spcPts val="0"/>
              </a:spcAft>
              <a:buNone/>
            </a:pPr>
            <a:br>
              <a:rPr lang="en" sz="1300">
                <a:solidFill>
                  <a:srgbClr val="FFFFFF"/>
                </a:solidFill>
              </a:rPr>
            </a:br>
            <a:r>
              <a:rPr lang="en" sz="1300"/>
              <a:t>IRCC</a:t>
            </a:r>
            <a:endParaRPr/>
          </a:p>
        </p:txBody>
      </p:sp>
      <p:sp>
        <p:nvSpPr>
          <p:cNvPr id="234" name="Google Shape;234;p34"/>
          <p:cNvSpPr txBox="1"/>
          <p:nvPr/>
        </p:nvSpPr>
        <p:spPr>
          <a:xfrm>
            <a:off x="4609655" y="558809"/>
            <a:ext cx="978600" cy="59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1"/>
                </a:solidFill>
              </a:rPr>
              <a:t>PHAC with contributions from others</a:t>
            </a:r>
            <a:endParaRPr sz="1100"/>
          </a:p>
        </p:txBody>
      </p:sp>
      <p:sp>
        <p:nvSpPr>
          <p:cNvPr id="235" name="Google Shape;235;p34"/>
          <p:cNvSpPr/>
          <p:nvPr/>
        </p:nvSpPr>
        <p:spPr>
          <a:xfrm>
            <a:off x="5689626" y="1170673"/>
            <a:ext cx="303900" cy="261600"/>
          </a:xfrm>
          <a:prstGeom prst="homePlate">
            <a:avLst>
              <a:gd name="adj" fmla="val 50000"/>
            </a:avLst>
          </a:pr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34"/>
          <p:cNvSpPr/>
          <p:nvPr/>
        </p:nvSpPr>
        <p:spPr>
          <a:xfrm>
            <a:off x="5588419" y="2544907"/>
            <a:ext cx="405300" cy="261600"/>
          </a:xfrm>
          <a:prstGeom prst="homePlate">
            <a:avLst>
              <a:gd name="adj" fmla="val 50000"/>
            </a:avLst>
          </a:pr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34"/>
          <p:cNvSpPr/>
          <p:nvPr/>
        </p:nvSpPr>
        <p:spPr>
          <a:xfrm>
            <a:off x="5588419" y="2946800"/>
            <a:ext cx="405300" cy="261600"/>
          </a:xfrm>
          <a:prstGeom prst="homePlate">
            <a:avLst>
              <a:gd name="adj" fmla="val 50000"/>
            </a:avLst>
          </a:pr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34"/>
          <p:cNvSpPr/>
          <p:nvPr/>
        </p:nvSpPr>
        <p:spPr>
          <a:xfrm>
            <a:off x="5537657" y="3414004"/>
            <a:ext cx="455400" cy="261600"/>
          </a:xfrm>
          <a:prstGeom prst="homePlate">
            <a:avLst>
              <a:gd name="adj" fmla="val 50000"/>
            </a:avLst>
          </a:prstGeom>
          <a:solidFill>
            <a:srgbClr val="CFD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34"/>
          <p:cNvSpPr/>
          <p:nvPr/>
        </p:nvSpPr>
        <p:spPr>
          <a:xfrm>
            <a:off x="5537755" y="3871447"/>
            <a:ext cx="455400" cy="261600"/>
          </a:xfrm>
          <a:prstGeom prst="homePlate">
            <a:avLst>
              <a:gd name="adj" fmla="val 50000"/>
            </a:avLst>
          </a:prstGeom>
          <a:solidFill>
            <a:srgbClr val="0097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34"/>
          <p:cNvSpPr txBox="1"/>
          <p:nvPr/>
        </p:nvSpPr>
        <p:spPr>
          <a:xfrm rot="-5400000">
            <a:off x="3558700" y="2479644"/>
            <a:ext cx="1596600" cy="14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b="1"/>
              <a:t>Supporting pages</a:t>
            </a:r>
            <a:endParaRPr sz="1300" b="1"/>
          </a:p>
        </p:txBody>
      </p:sp>
      <p:sp>
        <p:nvSpPr>
          <p:cNvPr id="241" name="Google Shape;241;p34"/>
          <p:cNvSpPr/>
          <p:nvPr/>
        </p:nvSpPr>
        <p:spPr>
          <a:xfrm>
            <a:off x="5588419" y="1170682"/>
            <a:ext cx="186000" cy="1922400"/>
          </a:xfrm>
          <a:prstGeom prst="rect">
            <a:avLst/>
          </a:pr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34"/>
          <p:cNvSpPr/>
          <p:nvPr/>
        </p:nvSpPr>
        <p:spPr>
          <a:xfrm>
            <a:off x="5537709" y="1632224"/>
            <a:ext cx="455400" cy="261600"/>
          </a:xfrm>
          <a:prstGeom prst="homePlate">
            <a:avLst>
              <a:gd name="adj" fmla="val 50000"/>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34"/>
          <p:cNvSpPr/>
          <p:nvPr/>
        </p:nvSpPr>
        <p:spPr>
          <a:xfrm>
            <a:off x="5537681" y="2059280"/>
            <a:ext cx="455400" cy="261600"/>
          </a:xfrm>
          <a:prstGeom prst="homePlate">
            <a:avLst>
              <a:gd name="adj" fmla="val 50000"/>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34"/>
          <p:cNvSpPr txBox="1"/>
          <p:nvPr/>
        </p:nvSpPr>
        <p:spPr>
          <a:xfrm rot="-5400000">
            <a:off x="4014409" y="785112"/>
            <a:ext cx="688800" cy="14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t>Wizard</a:t>
            </a:r>
            <a:endParaRPr sz="1200" b="1"/>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35"/>
          <p:cNvSpPr/>
          <p:nvPr/>
        </p:nvSpPr>
        <p:spPr>
          <a:xfrm>
            <a:off x="6907738" y="86550"/>
            <a:ext cx="1898100" cy="2731200"/>
          </a:xfrm>
          <a:prstGeom prst="wedgeRectCallout">
            <a:avLst>
              <a:gd name="adj1" fmla="val -59965"/>
              <a:gd name="adj2" fmla="val -25261"/>
            </a:avLst>
          </a:pr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35"/>
          <p:cNvSpPr txBox="1">
            <a:spLocks noGrp="1"/>
          </p:cNvSpPr>
          <p:nvPr>
            <p:ph type="body" idx="4294967295"/>
          </p:nvPr>
        </p:nvSpPr>
        <p:spPr>
          <a:xfrm>
            <a:off x="310896" y="0"/>
            <a:ext cx="8097300" cy="659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720"/>
              </a:spcBef>
              <a:spcAft>
                <a:spcPts val="0"/>
              </a:spcAft>
              <a:buSzPts val="3600"/>
              <a:buNone/>
            </a:pPr>
            <a:r>
              <a:rPr lang="en" sz="2800">
                <a:solidFill>
                  <a:srgbClr val="000000"/>
                </a:solidFill>
              </a:rPr>
              <a:t>Updating content</a:t>
            </a:r>
            <a:endParaRPr sz="2800">
              <a:solidFill>
                <a:srgbClr val="000000"/>
              </a:solidFill>
            </a:endParaRPr>
          </a:p>
        </p:txBody>
      </p:sp>
      <p:sp>
        <p:nvSpPr>
          <p:cNvPr id="251" name="Google Shape;251;p35"/>
          <p:cNvSpPr txBox="1"/>
          <p:nvPr/>
        </p:nvSpPr>
        <p:spPr>
          <a:xfrm>
            <a:off x="502920" y="777240"/>
            <a:ext cx="4200600" cy="3625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 sz="1800" b="0" i="0" u="none" strike="noStrike" cap="none">
                <a:solidFill>
                  <a:schemeClr val="dk1"/>
                </a:solidFill>
                <a:latin typeface="Arial"/>
                <a:ea typeface="Arial"/>
                <a:cs typeface="Arial"/>
                <a:sym typeface="Arial"/>
              </a:rPr>
              <a:t>Content change requests will:</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1800" b="0" i="0" u="none" strike="noStrike" cap="none">
              <a:solidFill>
                <a:schemeClr val="dk1"/>
              </a:solidFill>
              <a:latin typeface="Arial"/>
              <a:ea typeface="Arial"/>
              <a:cs typeface="Arial"/>
              <a:sym typeface="Arial"/>
            </a:endParaRPr>
          </a:p>
          <a:p>
            <a:pPr marL="457200" marR="0" lvl="0" indent="-342900" algn="l" rtl="0">
              <a:lnSpc>
                <a:spcPct val="100000"/>
              </a:lnSpc>
              <a:spcBef>
                <a:spcPts val="0"/>
              </a:spcBef>
              <a:spcAft>
                <a:spcPts val="0"/>
              </a:spcAft>
              <a:buClr>
                <a:schemeClr val="dk1"/>
              </a:buClr>
              <a:buSzPts val="1800"/>
              <a:buFont typeface="Arial"/>
              <a:buChar char="●"/>
            </a:pPr>
            <a:r>
              <a:rPr lang="en" sz="1800" b="0" i="0" u="none" strike="noStrike" cap="none">
                <a:solidFill>
                  <a:schemeClr val="dk1"/>
                </a:solidFill>
                <a:latin typeface="Arial"/>
                <a:ea typeface="Arial"/>
                <a:cs typeface="Arial"/>
                <a:sym typeface="Arial"/>
              </a:rPr>
              <a:t>be submitted and tracked following a pre-established workflow</a:t>
            </a:r>
            <a:endParaRPr sz="1800" b="0" i="0" u="none" strike="noStrike" cap="none">
              <a:solidFill>
                <a:schemeClr val="dk1"/>
              </a:solidFill>
              <a:latin typeface="Arial"/>
              <a:ea typeface="Arial"/>
              <a:cs typeface="Arial"/>
              <a:sym typeface="Arial"/>
            </a:endParaRPr>
          </a:p>
          <a:p>
            <a:pPr marL="457200" marR="0" lvl="0" indent="-342900" algn="l" rtl="0">
              <a:lnSpc>
                <a:spcPct val="100000"/>
              </a:lnSpc>
              <a:spcBef>
                <a:spcPts val="0"/>
              </a:spcBef>
              <a:spcAft>
                <a:spcPts val="0"/>
              </a:spcAft>
              <a:buClr>
                <a:schemeClr val="dk1"/>
              </a:buClr>
              <a:buSzPts val="1800"/>
              <a:buFont typeface="Arial"/>
              <a:buChar char="●"/>
            </a:pPr>
            <a:r>
              <a:rPr lang="en" sz="1800" b="0" i="0" u="none" strike="noStrike" cap="none">
                <a:solidFill>
                  <a:schemeClr val="dk1"/>
                </a:solidFill>
                <a:latin typeface="Arial"/>
                <a:ea typeface="Arial"/>
                <a:cs typeface="Arial"/>
                <a:sym typeface="Arial"/>
              </a:rPr>
              <a:t>identify all impacted pages within the COVID travel section</a:t>
            </a:r>
            <a:endParaRPr sz="1800" b="0" i="0" u="none" strike="noStrike" cap="none">
              <a:solidFill>
                <a:schemeClr val="dk1"/>
              </a:solidFill>
              <a:latin typeface="Arial"/>
              <a:ea typeface="Arial"/>
              <a:cs typeface="Arial"/>
              <a:sym typeface="Arial"/>
            </a:endParaRPr>
          </a:p>
          <a:p>
            <a:pPr marL="457200" marR="0" lvl="0" indent="-342900" algn="l" rtl="0">
              <a:lnSpc>
                <a:spcPct val="100000"/>
              </a:lnSpc>
              <a:spcBef>
                <a:spcPts val="0"/>
              </a:spcBef>
              <a:spcAft>
                <a:spcPts val="0"/>
              </a:spcAft>
              <a:buClr>
                <a:schemeClr val="dk1"/>
              </a:buClr>
              <a:buSzPts val="1800"/>
              <a:buFont typeface="Arial"/>
              <a:buChar char="●"/>
            </a:pPr>
            <a:r>
              <a:rPr lang="en" sz="1800" b="0" i="0" u="none" strike="noStrike" cap="none">
                <a:solidFill>
                  <a:schemeClr val="dk1"/>
                </a:solidFill>
                <a:latin typeface="Arial"/>
                <a:ea typeface="Arial"/>
                <a:cs typeface="Arial"/>
                <a:sym typeface="Arial"/>
              </a:rPr>
              <a:t>respect departmental approval processes and requirements</a:t>
            </a:r>
            <a:endParaRPr sz="1800" b="0" i="0" u="none" strike="noStrike" cap="none">
              <a:solidFill>
                <a:schemeClr val="dk1"/>
              </a:solidFill>
              <a:latin typeface="Arial"/>
              <a:ea typeface="Arial"/>
              <a:cs typeface="Arial"/>
              <a:sym typeface="Arial"/>
            </a:endParaRPr>
          </a:p>
          <a:p>
            <a:pPr marL="457200" marR="0" lvl="0" indent="-342900" algn="l" rtl="0">
              <a:lnSpc>
                <a:spcPct val="100000"/>
              </a:lnSpc>
              <a:spcBef>
                <a:spcPts val="0"/>
              </a:spcBef>
              <a:spcAft>
                <a:spcPts val="0"/>
              </a:spcAft>
              <a:buClr>
                <a:schemeClr val="dk1"/>
              </a:buClr>
              <a:buSzPts val="1800"/>
              <a:buChar char="●"/>
            </a:pPr>
            <a:r>
              <a:rPr lang="en" sz="1800">
                <a:solidFill>
                  <a:schemeClr val="dk1"/>
                </a:solidFill>
              </a:rPr>
              <a:t>GAC provides 24/7 publishing for urgent requests </a:t>
            </a:r>
            <a:endParaRPr sz="1800">
              <a:solidFill>
                <a:schemeClr val="dk1"/>
              </a:solidFill>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2" name="Google Shape;252;p35"/>
          <p:cNvSpPr txBox="1"/>
          <p:nvPr/>
        </p:nvSpPr>
        <p:spPr>
          <a:xfrm>
            <a:off x="6911425" y="353825"/>
            <a:ext cx="1898100" cy="2604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b="1" i="0" u="none" strike="noStrike" cap="none">
                <a:solidFill>
                  <a:srgbClr val="000000"/>
                </a:solidFill>
              </a:rPr>
              <a:t>Example of a simple request workflow </a:t>
            </a:r>
            <a:endParaRPr b="1" i="0" u="none" strike="noStrike" cap="none">
              <a:solidFill>
                <a:srgbClr val="000000"/>
              </a:solidFill>
            </a:endParaRPr>
          </a:p>
          <a:p>
            <a:pPr marL="0" marR="0" lvl="0" indent="0" algn="l" rtl="0">
              <a:lnSpc>
                <a:spcPct val="100000"/>
              </a:lnSpc>
              <a:spcBef>
                <a:spcPts val="0"/>
              </a:spcBef>
              <a:spcAft>
                <a:spcPts val="0"/>
              </a:spcAft>
              <a:buClr>
                <a:srgbClr val="000000"/>
              </a:buClr>
              <a:buSzPts val="1400"/>
              <a:buFont typeface="Arial"/>
              <a:buNone/>
            </a:pPr>
            <a:endParaRPr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b="0" i="0" u="none" strike="noStrike" cap="none">
                <a:solidFill>
                  <a:srgbClr val="000000"/>
                </a:solidFill>
                <a:latin typeface="Arial"/>
                <a:ea typeface="Arial"/>
                <a:cs typeface="Arial"/>
                <a:sym typeface="Arial"/>
              </a:rPr>
              <a:t>For complex requests, there will be additional steps to include increased collaboration, quality assurance  and approvals.</a:t>
            </a:r>
            <a:endParaRPr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53" name="Google Shape;253;p35"/>
          <p:cNvPicPr preferRelativeResize="0"/>
          <p:nvPr/>
        </p:nvPicPr>
        <p:blipFill>
          <a:blip r:embed="rId3">
            <a:alphaModFix/>
          </a:blip>
          <a:stretch>
            <a:fillRect/>
          </a:stretch>
        </p:blipFill>
        <p:spPr>
          <a:xfrm>
            <a:off x="4703525" y="86550"/>
            <a:ext cx="1924050" cy="48482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36"/>
          <p:cNvSpPr txBox="1">
            <a:spLocks noGrp="1"/>
          </p:cNvSpPr>
          <p:nvPr>
            <p:ph type="body" idx="4294967295"/>
          </p:nvPr>
        </p:nvSpPr>
        <p:spPr>
          <a:xfrm>
            <a:off x="310896" y="0"/>
            <a:ext cx="8097300" cy="659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720"/>
              </a:spcBef>
              <a:spcAft>
                <a:spcPts val="0"/>
              </a:spcAft>
              <a:buSzPts val="3600"/>
              <a:buNone/>
            </a:pPr>
            <a:r>
              <a:rPr lang="en" sz="2800">
                <a:solidFill>
                  <a:srgbClr val="000000"/>
                </a:solidFill>
              </a:rPr>
              <a:t>Challenges                        Solutions</a:t>
            </a:r>
            <a:endParaRPr sz="2800">
              <a:solidFill>
                <a:srgbClr val="000000"/>
              </a:solidFill>
            </a:endParaRPr>
          </a:p>
        </p:txBody>
      </p:sp>
      <p:graphicFrame>
        <p:nvGraphicFramePr>
          <p:cNvPr id="259" name="Google Shape;259;p36"/>
          <p:cNvGraphicFramePr/>
          <p:nvPr/>
        </p:nvGraphicFramePr>
        <p:xfrm>
          <a:off x="52173" y="697550"/>
          <a:ext cx="9051800" cy="3627383"/>
        </p:xfrm>
        <a:graphic>
          <a:graphicData uri="http://schemas.openxmlformats.org/drawingml/2006/table">
            <a:tbl>
              <a:tblPr>
                <a:noFill/>
                <a:tableStyleId>{728D5C5C-DAF3-4DD7-82D5-E81687070C32}</a:tableStyleId>
              </a:tblPr>
              <a:tblGrid>
                <a:gridCol w="4399975">
                  <a:extLst>
                    <a:ext uri="{9D8B030D-6E8A-4147-A177-3AD203B41FA5}">
                      <a16:colId xmlns:a16="http://schemas.microsoft.com/office/drawing/2014/main" val="20000"/>
                    </a:ext>
                  </a:extLst>
                </a:gridCol>
                <a:gridCol w="4651825">
                  <a:extLst>
                    <a:ext uri="{9D8B030D-6E8A-4147-A177-3AD203B41FA5}">
                      <a16:colId xmlns:a16="http://schemas.microsoft.com/office/drawing/2014/main" val="20001"/>
                    </a:ext>
                  </a:extLst>
                </a:gridCol>
              </a:tblGrid>
              <a:tr h="381000">
                <a:tc>
                  <a:txBody>
                    <a:bodyPr/>
                    <a:lstStyle/>
                    <a:p>
                      <a:pPr marL="0" marR="0" lvl="0" indent="0" algn="l" rtl="0">
                        <a:lnSpc>
                          <a:spcPct val="115000"/>
                        </a:lnSpc>
                        <a:spcBef>
                          <a:spcPts val="0"/>
                        </a:spcBef>
                        <a:spcAft>
                          <a:spcPts val="0"/>
                        </a:spcAft>
                        <a:buNone/>
                      </a:pPr>
                      <a:r>
                        <a:rPr lang="en" sz="1550">
                          <a:solidFill>
                            <a:srgbClr val="1D1C1D"/>
                          </a:solidFill>
                        </a:rPr>
                        <a:t>Complex approval processes</a:t>
                      </a:r>
                      <a:endParaRPr sz="1550">
                        <a:solidFill>
                          <a:srgbClr val="1D1C1D"/>
                        </a:solidFill>
                      </a:endParaRPr>
                    </a:p>
                  </a:txBody>
                  <a:tcPr marL="91425" marR="91425" marT="91425" marB="91425"/>
                </a:tc>
                <a:tc>
                  <a:txBody>
                    <a:bodyPr/>
                    <a:lstStyle/>
                    <a:p>
                      <a:pPr marL="0" marR="0" lvl="0" indent="0" algn="l" rtl="0">
                        <a:lnSpc>
                          <a:spcPct val="115000"/>
                        </a:lnSpc>
                        <a:spcBef>
                          <a:spcPts val="0"/>
                        </a:spcBef>
                        <a:spcAft>
                          <a:spcPts val="0"/>
                        </a:spcAft>
                        <a:buNone/>
                      </a:pPr>
                      <a:r>
                        <a:rPr lang="en" sz="1550">
                          <a:solidFill>
                            <a:srgbClr val="1D1C1D"/>
                          </a:solidFill>
                        </a:rPr>
                        <a:t>Present approval packages in context, using demos </a:t>
                      </a:r>
                      <a:endParaRPr sz="1550">
                        <a:solidFill>
                          <a:srgbClr val="1D1C1D"/>
                        </a:solidFill>
                      </a:endParaRPr>
                    </a:p>
                  </a:txBody>
                  <a:tcPr marL="91425" marR="91425" marT="91425" marB="91425"/>
                </a:tc>
                <a:extLst>
                  <a:ext uri="{0D108BD9-81ED-4DB2-BD59-A6C34878D82A}">
                    <a16:rowId xmlns:a16="http://schemas.microsoft.com/office/drawing/2014/main" val="10000"/>
                  </a:ext>
                </a:extLst>
              </a:tr>
              <a:tr h="381000">
                <a:tc>
                  <a:txBody>
                    <a:bodyPr/>
                    <a:lstStyle/>
                    <a:p>
                      <a:pPr marL="0" marR="0" lvl="0" indent="0" algn="l" rtl="0">
                        <a:lnSpc>
                          <a:spcPct val="115000"/>
                        </a:lnSpc>
                        <a:spcBef>
                          <a:spcPts val="0"/>
                        </a:spcBef>
                        <a:spcAft>
                          <a:spcPts val="0"/>
                        </a:spcAft>
                        <a:buNone/>
                      </a:pPr>
                      <a:r>
                        <a:rPr lang="en" sz="1550">
                          <a:solidFill>
                            <a:srgbClr val="1D1C1D"/>
                          </a:solidFill>
                        </a:rPr>
                        <a:t>Sequencing of OIC changes and approvals led to heavy workload for programs teams at PHAC</a:t>
                      </a:r>
                      <a:endParaRPr sz="1550">
                        <a:solidFill>
                          <a:srgbClr val="1D1C1D"/>
                        </a:solidFill>
                      </a:endParaRPr>
                    </a:p>
                  </a:txBody>
                  <a:tcPr marL="91425" marR="91425" marT="91425" marB="91425"/>
                </a:tc>
                <a:tc>
                  <a:txBody>
                    <a:bodyPr/>
                    <a:lstStyle/>
                    <a:p>
                      <a:pPr marL="0" marR="0" lvl="0" indent="0" algn="l" rtl="0">
                        <a:lnSpc>
                          <a:spcPct val="115000"/>
                        </a:lnSpc>
                        <a:spcBef>
                          <a:spcPts val="0"/>
                        </a:spcBef>
                        <a:spcAft>
                          <a:spcPts val="0"/>
                        </a:spcAft>
                        <a:buNone/>
                      </a:pPr>
                      <a:r>
                        <a:rPr lang="en" sz="1550">
                          <a:solidFill>
                            <a:srgbClr val="1D1C1D"/>
                          </a:solidFill>
                        </a:rPr>
                        <a:t>Apply Agile and Lean processes to simplify approvals (to be done)</a:t>
                      </a:r>
                      <a:endParaRPr sz="1550">
                        <a:solidFill>
                          <a:srgbClr val="1D1C1D"/>
                        </a:solidFill>
                      </a:endParaRPr>
                    </a:p>
                  </a:txBody>
                  <a:tcPr marL="91425" marR="91425" marT="91425" marB="91425"/>
                </a:tc>
                <a:extLst>
                  <a:ext uri="{0D108BD9-81ED-4DB2-BD59-A6C34878D82A}">
                    <a16:rowId xmlns:a16="http://schemas.microsoft.com/office/drawing/2014/main" val="10001"/>
                  </a:ext>
                </a:extLst>
              </a:tr>
              <a:tr h="381000">
                <a:tc>
                  <a:txBody>
                    <a:bodyPr/>
                    <a:lstStyle/>
                    <a:p>
                      <a:pPr marL="0" marR="0" lvl="0" indent="0" algn="l" rtl="0">
                        <a:lnSpc>
                          <a:spcPct val="115000"/>
                        </a:lnSpc>
                        <a:spcBef>
                          <a:spcPts val="0"/>
                        </a:spcBef>
                        <a:spcAft>
                          <a:spcPts val="0"/>
                        </a:spcAft>
                        <a:buNone/>
                      </a:pPr>
                      <a:r>
                        <a:rPr lang="en" sz="1550">
                          <a:solidFill>
                            <a:srgbClr val="1D1C1D"/>
                          </a:solidFill>
                        </a:rPr>
                        <a:t>Concerns about capacity for multiple federal departments to maintain or rapidly update materials</a:t>
                      </a:r>
                      <a:endParaRPr sz="1550">
                        <a:solidFill>
                          <a:srgbClr val="1D1C1D"/>
                        </a:solidFill>
                      </a:endParaRPr>
                    </a:p>
                  </a:txBody>
                  <a:tcPr marL="91425" marR="91425" marT="91425" marB="91425"/>
                </a:tc>
                <a:tc>
                  <a:txBody>
                    <a:bodyPr/>
                    <a:lstStyle/>
                    <a:p>
                      <a:pPr marL="0" marR="0" lvl="0" indent="0" algn="l" rtl="0">
                        <a:lnSpc>
                          <a:spcPct val="115000"/>
                        </a:lnSpc>
                        <a:spcBef>
                          <a:spcPts val="0"/>
                        </a:spcBef>
                        <a:spcAft>
                          <a:spcPts val="0"/>
                        </a:spcAft>
                        <a:buNone/>
                      </a:pPr>
                      <a:r>
                        <a:rPr lang="en" sz="1550">
                          <a:solidFill>
                            <a:srgbClr val="1D1C1D"/>
                          </a:solidFill>
                        </a:rPr>
                        <a:t>Develop workflow process, maintain interdepartmental working group to manage integrated product, identify clear roles/responsibilities/ownership for post-launch</a:t>
                      </a:r>
                      <a:endParaRPr sz="1550">
                        <a:solidFill>
                          <a:srgbClr val="1D1C1D"/>
                        </a:solidFill>
                      </a:endParaRPr>
                    </a:p>
                  </a:txBody>
                  <a:tcPr marL="91425" marR="91425" marT="91425" marB="91425"/>
                </a:tc>
                <a:extLst>
                  <a:ext uri="{0D108BD9-81ED-4DB2-BD59-A6C34878D82A}">
                    <a16:rowId xmlns:a16="http://schemas.microsoft.com/office/drawing/2014/main" val="10002"/>
                  </a:ext>
                </a:extLst>
              </a:tr>
              <a:tr h="381000">
                <a:tc>
                  <a:txBody>
                    <a:bodyPr/>
                    <a:lstStyle/>
                    <a:p>
                      <a:pPr marL="0" marR="0" lvl="0" indent="0" algn="l" rtl="0">
                        <a:lnSpc>
                          <a:spcPct val="115000"/>
                        </a:lnSpc>
                        <a:spcBef>
                          <a:spcPts val="0"/>
                        </a:spcBef>
                        <a:spcAft>
                          <a:spcPts val="0"/>
                        </a:spcAft>
                        <a:buNone/>
                      </a:pPr>
                      <a:r>
                        <a:rPr lang="en" sz="1550">
                          <a:solidFill>
                            <a:srgbClr val="1D1C1D"/>
                          </a:solidFill>
                        </a:rPr>
                        <a:t>Keeping team members up to date as development happened during summer vacation period </a:t>
                      </a:r>
                      <a:endParaRPr sz="1550">
                        <a:solidFill>
                          <a:srgbClr val="1D1C1D"/>
                        </a:solidFill>
                      </a:endParaRPr>
                    </a:p>
                  </a:txBody>
                  <a:tcPr marL="91425" marR="91425" marT="91425" marB="91425"/>
                </a:tc>
                <a:tc>
                  <a:txBody>
                    <a:bodyPr/>
                    <a:lstStyle/>
                    <a:p>
                      <a:pPr marL="0" marR="0" lvl="0" indent="0" algn="l" rtl="0">
                        <a:lnSpc>
                          <a:spcPct val="115000"/>
                        </a:lnSpc>
                        <a:spcBef>
                          <a:spcPts val="0"/>
                        </a:spcBef>
                        <a:spcAft>
                          <a:spcPts val="0"/>
                        </a:spcAft>
                        <a:buNone/>
                      </a:pPr>
                      <a:r>
                        <a:rPr lang="en" sz="1550">
                          <a:solidFill>
                            <a:srgbClr val="1D1C1D"/>
                          </a:solidFill>
                        </a:rPr>
                        <a:t>Bring replacements in early, document research findings and decisions, take time for successful knowledge transfer</a:t>
                      </a:r>
                      <a:endParaRPr sz="1550">
                        <a:solidFill>
                          <a:srgbClr val="1D1C1D"/>
                        </a:solidFill>
                      </a:endParaRPr>
                    </a:p>
                  </a:txBody>
                  <a:tcPr marL="91425" marR="91425" marT="91425" marB="91425"/>
                </a:tc>
                <a:extLst>
                  <a:ext uri="{0D108BD9-81ED-4DB2-BD59-A6C34878D82A}">
                    <a16:rowId xmlns:a16="http://schemas.microsoft.com/office/drawing/2014/main" val="10003"/>
                  </a:ext>
                </a:extLst>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37"/>
          <p:cNvSpPr txBox="1">
            <a:spLocks noGrp="1"/>
          </p:cNvSpPr>
          <p:nvPr>
            <p:ph type="body" idx="4294967295"/>
          </p:nvPr>
        </p:nvSpPr>
        <p:spPr>
          <a:xfrm>
            <a:off x="310896" y="0"/>
            <a:ext cx="8097300" cy="659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720"/>
              </a:spcBef>
              <a:spcAft>
                <a:spcPts val="0"/>
              </a:spcAft>
              <a:buSzPts val="3600"/>
              <a:buNone/>
            </a:pPr>
            <a:r>
              <a:rPr lang="en" sz="2800">
                <a:solidFill>
                  <a:srgbClr val="000000"/>
                </a:solidFill>
              </a:rPr>
              <a:t>Next steps</a:t>
            </a:r>
            <a:endParaRPr sz="2800">
              <a:solidFill>
                <a:srgbClr val="000000"/>
              </a:solidFill>
            </a:endParaRPr>
          </a:p>
        </p:txBody>
      </p:sp>
      <p:sp>
        <p:nvSpPr>
          <p:cNvPr id="265" name="Google Shape;265;p37"/>
          <p:cNvSpPr txBox="1"/>
          <p:nvPr/>
        </p:nvSpPr>
        <p:spPr>
          <a:xfrm>
            <a:off x="501225" y="777240"/>
            <a:ext cx="8306700" cy="330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800" b="1">
                <a:solidFill>
                  <a:srgbClr val="1D1C1D"/>
                </a:solidFill>
              </a:rPr>
              <a:t>Launch</a:t>
            </a:r>
            <a:r>
              <a:rPr lang="en" sz="1800">
                <a:solidFill>
                  <a:srgbClr val="1D1C1D"/>
                </a:solidFill>
              </a:rPr>
              <a:t>: </a:t>
            </a:r>
            <a:endParaRPr sz="1800">
              <a:solidFill>
                <a:srgbClr val="1D1C1D"/>
              </a:solidFill>
            </a:endParaRPr>
          </a:p>
          <a:p>
            <a:pPr marL="457200" marR="0" lvl="0" indent="-342900" algn="l" rtl="0">
              <a:lnSpc>
                <a:spcPct val="100000"/>
              </a:lnSpc>
              <a:spcBef>
                <a:spcPts val="0"/>
              </a:spcBef>
              <a:spcAft>
                <a:spcPts val="0"/>
              </a:spcAft>
              <a:buClr>
                <a:srgbClr val="1D1C1D"/>
              </a:buClr>
              <a:buSzPts val="1800"/>
              <a:buChar char="●"/>
            </a:pPr>
            <a:r>
              <a:rPr lang="en" sz="1800">
                <a:solidFill>
                  <a:srgbClr val="1D1C1D"/>
                </a:solidFill>
              </a:rPr>
              <a:t>GAC to implement prototype from DTO handoff on </a:t>
            </a:r>
            <a:r>
              <a:rPr lang="en" sz="1800" b="1">
                <a:solidFill>
                  <a:srgbClr val="1D1C1D"/>
                </a:solidFill>
              </a:rPr>
              <a:t>September 8</a:t>
            </a:r>
            <a:endParaRPr sz="1800" b="1">
              <a:solidFill>
                <a:srgbClr val="1D1C1D"/>
              </a:solidFill>
            </a:endParaRPr>
          </a:p>
          <a:p>
            <a:pPr marL="457200" marR="0" lvl="0" indent="-342900" algn="l" rtl="0">
              <a:lnSpc>
                <a:spcPct val="100000"/>
              </a:lnSpc>
              <a:spcBef>
                <a:spcPts val="0"/>
              </a:spcBef>
              <a:spcAft>
                <a:spcPts val="0"/>
              </a:spcAft>
              <a:buClr>
                <a:srgbClr val="1D1C1D"/>
              </a:buClr>
              <a:buSzPts val="1800"/>
              <a:buChar char="●"/>
            </a:pPr>
            <a:r>
              <a:rPr lang="en" sz="1800">
                <a:solidFill>
                  <a:srgbClr val="1D1C1D"/>
                </a:solidFill>
              </a:rPr>
              <a:t>Launch the pages after new OIC changes, adjustments and legal reviews are incorporated - </a:t>
            </a:r>
            <a:r>
              <a:rPr lang="en" sz="1800" b="1">
                <a:solidFill>
                  <a:srgbClr val="1D1C1D"/>
                </a:solidFill>
              </a:rPr>
              <a:t>soon</a:t>
            </a:r>
            <a:endParaRPr sz="1800" b="1">
              <a:solidFill>
                <a:srgbClr val="1D1C1D"/>
              </a:solidFill>
            </a:endParaRPr>
          </a:p>
          <a:p>
            <a:pPr marL="0" marR="0" lvl="0" indent="0" algn="l" rtl="0">
              <a:lnSpc>
                <a:spcPct val="100000"/>
              </a:lnSpc>
              <a:spcBef>
                <a:spcPts val="0"/>
              </a:spcBef>
              <a:spcAft>
                <a:spcPts val="0"/>
              </a:spcAft>
              <a:buNone/>
            </a:pPr>
            <a:endParaRPr sz="1800">
              <a:solidFill>
                <a:srgbClr val="1D1C1D"/>
              </a:solidFill>
            </a:endParaRPr>
          </a:p>
          <a:p>
            <a:pPr marL="0" marR="0" lvl="0" indent="0" algn="l" rtl="0">
              <a:lnSpc>
                <a:spcPct val="100000"/>
              </a:lnSpc>
              <a:spcBef>
                <a:spcPts val="0"/>
              </a:spcBef>
              <a:spcAft>
                <a:spcPts val="0"/>
              </a:spcAft>
              <a:buNone/>
            </a:pPr>
            <a:r>
              <a:rPr lang="en" sz="1800" b="1">
                <a:solidFill>
                  <a:srgbClr val="1D1C1D"/>
                </a:solidFill>
              </a:rPr>
              <a:t>Post Launch</a:t>
            </a:r>
            <a:r>
              <a:rPr lang="en" sz="1800">
                <a:solidFill>
                  <a:srgbClr val="1D1C1D"/>
                </a:solidFill>
              </a:rPr>
              <a:t>: Travel working group to focus on: </a:t>
            </a:r>
            <a:endParaRPr sz="1800">
              <a:solidFill>
                <a:srgbClr val="1D1C1D"/>
              </a:solidFill>
            </a:endParaRPr>
          </a:p>
          <a:p>
            <a:pPr marL="457200" marR="0" lvl="0" indent="-342900" algn="l" rtl="0">
              <a:lnSpc>
                <a:spcPct val="100000"/>
              </a:lnSpc>
              <a:spcBef>
                <a:spcPts val="0"/>
              </a:spcBef>
              <a:spcAft>
                <a:spcPts val="0"/>
              </a:spcAft>
              <a:buClr>
                <a:srgbClr val="1D1C1D"/>
              </a:buClr>
              <a:buSzPts val="1800"/>
              <a:buFont typeface="Arial"/>
              <a:buChar char="●"/>
            </a:pPr>
            <a:r>
              <a:rPr lang="en" sz="1800">
                <a:solidFill>
                  <a:srgbClr val="1D1C1D"/>
                </a:solidFill>
              </a:rPr>
              <a:t>Efficient, collaborative updates and improvements</a:t>
            </a:r>
            <a:endParaRPr sz="1800">
              <a:solidFill>
                <a:srgbClr val="1D1C1D"/>
              </a:solidFill>
            </a:endParaRPr>
          </a:p>
          <a:p>
            <a:pPr marL="457200" marR="0" lvl="0" indent="-342900" algn="l" rtl="0">
              <a:lnSpc>
                <a:spcPct val="100000"/>
              </a:lnSpc>
              <a:spcBef>
                <a:spcPts val="0"/>
              </a:spcBef>
              <a:spcAft>
                <a:spcPts val="0"/>
              </a:spcAft>
              <a:buClr>
                <a:srgbClr val="1D1C1D"/>
              </a:buClr>
              <a:buSzPts val="1800"/>
              <a:buFont typeface="Arial"/>
              <a:buChar char="●"/>
            </a:pPr>
            <a:r>
              <a:rPr lang="en" sz="1800">
                <a:solidFill>
                  <a:srgbClr val="1D1C1D"/>
                </a:solidFill>
              </a:rPr>
              <a:t>ROT exercises with departments to reduce duplication </a:t>
            </a:r>
            <a:endParaRPr sz="1800">
              <a:solidFill>
                <a:srgbClr val="1D1C1D"/>
              </a:solidFill>
            </a:endParaRPr>
          </a:p>
          <a:p>
            <a:pPr marL="457200" marR="0" lvl="0" indent="-342900" algn="l" rtl="0">
              <a:lnSpc>
                <a:spcPct val="100000"/>
              </a:lnSpc>
              <a:spcBef>
                <a:spcPts val="0"/>
              </a:spcBef>
              <a:spcAft>
                <a:spcPts val="0"/>
              </a:spcAft>
              <a:buClr>
                <a:srgbClr val="1D1C1D"/>
              </a:buClr>
              <a:buSzPts val="1800"/>
              <a:buChar char="●"/>
            </a:pPr>
            <a:r>
              <a:rPr lang="en" sz="1800">
                <a:solidFill>
                  <a:srgbClr val="1D1C1D"/>
                </a:solidFill>
              </a:rPr>
              <a:t>Performance measurement and enhancements</a:t>
            </a:r>
            <a:endParaRPr sz="1800">
              <a:solidFill>
                <a:srgbClr val="1D1C1D"/>
              </a:solidFill>
            </a:endParaRPr>
          </a:p>
          <a:p>
            <a:pPr marL="457200" marR="0" lvl="0" indent="-342900" algn="l" rtl="0">
              <a:lnSpc>
                <a:spcPct val="100000"/>
              </a:lnSpc>
              <a:spcBef>
                <a:spcPts val="0"/>
              </a:spcBef>
              <a:spcAft>
                <a:spcPts val="0"/>
              </a:spcAft>
              <a:buClr>
                <a:srgbClr val="1D1C1D"/>
              </a:buClr>
              <a:buSzPts val="1800"/>
              <a:buChar char="●"/>
            </a:pPr>
            <a:r>
              <a:rPr lang="en" sz="1800">
                <a:solidFill>
                  <a:srgbClr val="1D1C1D"/>
                </a:solidFill>
              </a:rPr>
              <a:t>Develop lessons learned: successes, areas for improvement</a:t>
            </a:r>
            <a:endParaRPr sz="1800">
              <a:solidFill>
                <a:srgbClr val="1D1C1D"/>
              </a:solidFill>
            </a:endParaRPr>
          </a:p>
          <a:p>
            <a:pPr marL="914400" marR="0" lvl="0" indent="0" algn="l" rtl="0">
              <a:lnSpc>
                <a:spcPct val="100000"/>
              </a:lnSpc>
              <a:spcBef>
                <a:spcPts val="0"/>
              </a:spcBef>
              <a:spcAft>
                <a:spcPts val="0"/>
              </a:spcAft>
              <a:buNone/>
            </a:pPr>
            <a:endParaRPr sz="2000">
              <a:solidFill>
                <a:srgbClr val="1D1C1D"/>
              </a:solidFill>
            </a:endParaRPr>
          </a:p>
          <a:p>
            <a:pPr marL="0" marR="0" lvl="0" indent="0" algn="l" rtl="0">
              <a:lnSpc>
                <a:spcPct val="100000"/>
              </a:lnSpc>
              <a:spcBef>
                <a:spcPts val="0"/>
              </a:spcBef>
              <a:spcAft>
                <a:spcPts val="0"/>
              </a:spcAft>
              <a:buNone/>
            </a:pPr>
            <a:endParaRPr sz="2000" b="0" i="0" u="none" strike="noStrike" cap="none">
              <a:solidFill>
                <a:srgbClr val="1D1C1D"/>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38"/>
          <p:cNvSpPr txBox="1">
            <a:spLocks noGrp="1"/>
          </p:cNvSpPr>
          <p:nvPr>
            <p:ph type="title"/>
          </p:nvPr>
        </p:nvSpPr>
        <p:spPr>
          <a:xfrm>
            <a:off x="311700" y="1931550"/>
            <a:ext cx="8520600" cy="1280400"/>
          </a:xfrm>
          <a:prstGeom prst="rect">
            <a:avLst/>
          </a:prstGeom>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a:latin typeface="Roboto"/>
                <a:ea typeface="Roboto"/>
                <a:cs typeface="Roboto"/>
                <a:sym typeface="Roboto"/>
              </a:rPr>
              <a:t>The case for the wizard approach to complex content</a:t>
            </a:r>
            <a:endParaRPr>
              <a:latin typeface="Roboto"/>
              <a:ea typeface="Roboto"/>
              <a:cs typeface="Roboto"/>
              <a:sym typeface="Roboto"/>
            </a:endParaRPr>
          </a:p>
          <a:p>
            <a:pPr marL="0" marR="0" lvl="0" indent="0" algn="ctr" rtl="0">
              <a:lnSpc>
                <a:spcPct val="100000"/>
              </a:lnSpc>
              <a:spcBef>
                <a:spcPts val="0"/>
              </a:spcBef>
              <a:spcAft>
                <a:spcPts val="0"/>
              </a:spcAft>
              <a:buNone/>
            </a:pPr>
            <a:endParaRPr>
              <a:latin typeface="Roboto"/>
              <a:ea typeface="Roboto"/>
              <a:cs typeface="Roboto"/>
              <a:sym typeface="Roboto"/>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39"/>
          <p:cNvSpPr txBox="1">
            <a:spLocks noGrp="1"/>
          </p:cNvSpPr>
          <p:nvPr>
            <p:ph type="title"/>
          </p:nvPr>
        </p:nvSpPr>
        <p:spPr>
          <a:xfrm>
            <a:off x="311700" y="152400"/>
            <a:ext cx="77871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Project retrospective</a:t>
            </a:r>
            <a:endParaRPr/>
          </a:p>
        </p:txBody>
      </p:sp>
      <p:sp>
        <p:nvSpPr>
          <p:cNvPr id="276" name="Google Shape;276;p39"/>
          <p:cNvSpPr txBox="1">
            <a:spLocks noGrp="1"/>
          </p:cNvSpPr>
          <p:nvPr>
            <p:ph type="body" idx="4294967295"/>
          </p:nvPr>
        </p:nvSpPr>
        <p:spPr>
          <a:xfrm>
            <a:off x="486462" y="777247"/>
            <a:ext cx="7917900" cy="1949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1D1C1D"/>
              </a:buClr>
              <a:buSzPts val="1800"/>
              <a:buChar char="●"/>
            </a:pPr>
            <a:r>
              <a:rPr lang="en">
                <a:solidFill>
                  <a:srgbClr val="1D1C1D"/>
                </a:solidFill>
              </a:rPr>
              <a:t>The case for the interactive wizard-based approach to travel restrictions information</a:t>
            </a:r>
            <a:endParaRPr>
              <a:solidFill>
                <a:srgbClr val="1D1C1D"/>
              </a:solidFill>
            </a:endParaRPr>
          </a:p>
          <a:p>
            <a:pPr marL="457200" lvl="0" indent="-342900" algn="l" rtl="0">
              <a:spcBef>
                <a:spcPts val="0"/>
              </a:spcBef>
              <a:spcAft>
                <a:spcPts val="0"/>
              </a:spcAft>
              <a:buClr>
                <a:srgbClr val="1D1C1D"/>
              </a:buClr>
              <a:buSzPts val="1800"/>
              <a:buChar char="●"/>
            </a:pPr>
            <a:r>
              <a:rPr lang="en">
                <a:solidFill>
                  <a:srgbClr val="1D1C1D"/>
                </a:solidFill>
              </a:rPr>
              <a:t>Testing: comparative results; improvements</a:t>
            </a:r>
            <a:endParaRPr>
              <a:solidFill>
                <a:srgbClr val="1D1C1D"/>
              </a:solidFill>
            </a:endParaRPr>
          </a:p>
          <a:p>
            <a:pPr marL="457200" lvl="0" indent="-342900" algn="l" rtl="0">
              <a:spcBef>
                <a:spcPts val="0"/>
              </a:spcBef>
              <a:spcAft>
                <a:spcPts val="0"/>
              </a:spcAft>
              <a:buClr>
                <a:srgbClr val="1D1C1D"/>
              </a:buClr>
              <a:buSzPts val="1800"/>
              <a:buChar char="●"/>
            </a:pPr>
            <a:r>
              <a:rPr lang="en">
                <a:solidFill>
                  <a:srgbClr val="1D1C1D"/>
                </a:solidFill>
              </a:rPr>
              <a:t>Interdepartmental collaboration for prototyping and launch</a:t>
            </a:r>
            <a:endParaRPr>
              <a:solidFill>
                <a:srgbClr val="1D1C1D"/>
              </a:solidFill>
            </a:endParaRPr>
          </a:p>
          <a:p>
            <a:pPr marL="914400" lvl="1" indent="-342900" algn="l" rtl="0">
              <a:spcBef>
                <a:spcPts val="0"/>
              </a:spcBef>
              <a:spcAft>
                <a:spcPts val="0"/>
              </a:spcAft>
              <a:buClr>
                <a:srgbClr val="1D1C1D"/>
              </a:buClr>
              <a:buSzPts val="1800"/>
              <a:buChar char="○"/>
            </a:pPr>
            <a:r>
              <a:rPr lang="en" sz="1800">
                <a:solidFill>
                  <a:srgbClr val="1D1C1D"/>
                </a:solidFill>
              </a:rPr>
              <a:t>Departments involved: TBS, CBSA, GAC, PCO, PHAC, HC, IRCC</a:t>
            </a:r>
            <a:endParaRPr sz="1800">
              <a:solidFill>
                <a:srgbClr val="1D1C1D"/>
              </a:solidFill>
            </a:endParaRPr>
          </a:p>
          <a:p>
            <a:pPr marL="457200" lvl="0" indent="-342900" algn="l" rtl="0">
              <a:spcBef>
                <a:spcPts val="0"/>
              </a:spcBef>
              <a:spcAft>
                <a:spcPts val="0"/>
              </a:spcAft>
              <a:buClr>
                <a:srgbClr val="1D1C1D"/>
              </a:buClr>
              <a:buSzPts val="1800"/>
              <a:buChar char="●"/>
            </a:pPr>
            <a:r>
              <a:rPr lang="en">
                <a:solidFill>
                  <a:srgbClr val="1D1C1D"/>
                </a:solidFill>
              </a:rPr>
              <a:t>The lessons learned from this project are critical for projects involving multiple stakeholders, that move quickly from rapid prototyping to deployment </a:t>
            </a:r>
            <a:endParaRPr>
              <a:solidFill>
                <a:srgbClr val="1D1C1D"/>
              </a:solidFill>
            </a:endParaRPr>
          </a:p>
          <a:p>
            <a:pPr marL="0" lvl="0" indent="0" algn="l" rtl="0">
              <a:spcBef>
                <a:spcPts val="1600"/>
              </a:spcBef>
              <a:spcAft>
                <a:spcPts val="1600"/>
              </a:spcAft>
              <a:buNone/>
            </a:pPr>
            <a:endParaRPr>
              <a:solidFill>
                <a:srgbClr val="1D1C1D"/>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40"/>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case for redesign</a:t>
            </a:r>
            <a:endParaRPr/>
          </a:p>
        </p:txBody>
      </p:sp>
      <p:sp>
        <p:nvSpPr>
          <p:cNvPr id="282" name="Google Shape;282;p40"/>
          <p:cNvSpPr txBox="1">
            <a:spLocks noGrp="1"/>
          </p:cNvSpPr>
          <p:nvPr>
            <p:ph type="body" idx="4294967295"/>
          </p:nvPr>
        </p:nvSpPr>
        <p:spPr>
          <a:xfrm>
            <a:off x="502920" y="777240"/>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1D1C1D"/>
              </a:buClr>
              <a:buSzPts val="1800"/>
              <a:buChar char="●"/>
            </a:pPr>
            <a:r>
              <a:rPr lang="en">
                <a:solidFill>
                  <a:srgbClr val="1D1C1D"/>
                </a:solidFill>
              </a:rPr>
              <a:t>Travel restrictions during COVID-19 are complicated for Canadians and those aiming to visit or immigrate to Canada</a:t>
            </a:r>
            <a:endParaRPr>
              <a:solidFill>
                <a:srgbClr val="1D1C1D"/>
              </a:solidFill>
            </a:endParaRPr>
          </a:p>
          <a:p>
            <a:pPr marL="457200" lvl="0" indent="-342900" algn="l" rtl="0">
              <a:spcBef>
                <a:spcPts val="0"/>
              </a:spcBef>
              <a:spcAft>
                <a:spcPts val="0"/>
              </a:spcAft>
              <a:buClr>
                <a:srgbClr val="1D1C1D"/>
              </a:buClr>
              <a:buSzPts val="1800"/>
              <a:buChar char="●"/>
            </a:pPr>
            <a:r>
              <a:rPr lang="en">
                <a:solidFill>
                  <a:srgbClr val="1D1C1D"/>
                </a:solidFill>
              </a:rPr>
              <a:t>Usability testing highlighted struggles for those trying to figure out the rules that apply to their circumstances</a:t>
            </a:r>
            <a:endParaRPr>
              <a:solidFill>
                <a:srgbClr val="1D1C1D"/>
              </a:solidFill>
            </a:endParaRPr>
          </a:p>
          <a:p>
            <a:pPr marL="457200" lvl="0" indent="-342900" algn="l" rtl="0">
              <a:spcBef>
                <a:spcPts val="0"/>
              </a:spcBef>
              <a:spcAft>
                <a:spcPts val="0"/>
              </a:spcAft>
              <a:buClr>
                <a:srgbClr val="1D1C1D"/>
              </a:buClr>
              <a:buSzPts val="1800"/>
              <a:buChar char="●"/>
            </a:pPr>
            <a:r>
              <a:rPr lang="en">
                <a:solidFill>
                  <a:srgbClr val="1D1C1D"/>
                </a:solidFill>
              </a:rPr>
              <a:t>Travel, transport and immigration are handled by multiple departments, complicating efforts at clarity and attempts to reduce duplication</a:t>
            </a:r>
            <a:endParaRPr>
              <a:solidFill>
                <a:srgbClr val="1D1C1D"/>
              </a:solidFill>
            </a:endParaRPr>
          </a:p>
          <a:p>
            <a:pPr marL="0" lvl="0" indent="0" algn="l" rtl="0">
              <a:spcBef>
                <a:spcPts val="0"/>
              </a:spcBef>
              <a:spcAft>
                <a:spcPts val="160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23"/>
          <p:cNvSpPr txBox="1">
            <a:spLocks noGrp="1"/>
          </p:cNvSpPr>
          <p:nvPr>
            <p:ph type="title"/>
          </p:nvPr>
        </p:nvSpPr>
        <p:spPr>
          <a:xfrm>
            <a:off x="317450" y="203700"/>
            <a:ext cx="8711700" cy="356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300"/>
              <a:t>Goals of this project</a:t>
            </a:r>
            <a:endParaRPr sz="2300"/>
          </a:p>
          <a:p>
            <a:pPr marL="0" lvl="0" indent="0" algn="l" rtl="0">
              <a:spcBef>
                <a:spcPts val="0"/>
              </a:spcBef>
              <a:spcAft>
                <a:spcPts val="0"/>
              </a:spcAft>
              <a:buNone/>
            </a:pPr>
            <a:endParaRPr sz="2300"/>
          </a:p>
          <a:p>
            <a:pPr marL="457200" lvl="0" indent="-342900" algn="l" rtl="0">
              <a:spcBef>
                <a:spcPts val="0"/>
              </a:spcBef>
              <a:spcAft>
                <a:spcPts val="0"/>
              </a:spcAft>
              <a:buSzPts val="1800"/>
              <a:buChar char="●"/>
            </a:pPr>
            <a:r>
              <a:rPr lang="en" sz="1800">
                <a:solidFill>
                  <a:srgbClr val="1D1C1D"/>
                </a:solidFill>
              </a:rPr>
              <a:t>Improve content about traveling during the COVID19 pandemic: make it easier to find, easier to understand, accessible, mobile friendly </a:t>
            </a:r>
            <a:endParaRPr sz="1800">
              <a:solidFill>
                <a:srgbClr val="1D1C1D"/>
              </a:solidFill>
            </a:endParaRPr>
          </a:p>
          <a:p>
            <a:pPr marL="457200" lvl="0" indent="-342900" algn="l" rtl="0">
              <a:spcBef>
                <a:spcPts val="0"/>
              </a:spcBef>
              <a:spcAft>
                <a:spcPts val="0"/>
              </a:spcAft>
              <a:buSzPts val="1800"/>
              <a:buChar char="●"/>
            </a:pPr>
            <a:r>
              <a:rPr lang="en" sz="1800">
                <a:solidFill>
                  <a:srgbClr val="1D1C1D"/>
                </a:solidFill>
              </a:rPr>
              <a:t>Lessen the burden on departments (reduce calls and emails for questions that can be answered on the website) </a:t>
            </a:r>
            <a:endParaRPr sz="1800">
              <a:solidFill>
                <a:srgbClr val="1D1C1D"/>
              </a:solidFill>
            </a:endParaRPr>
          </a:p>
          <a:p>
            <a:pPr marL="457200" lvl="0" indent="-342900" algn="l" rtl="0">
              <a:spcBef>
                <a:spcPts val="0"/>
              </a:spcBef>
              <a:spcAft>
                <a:spcPts val="0"/>
              </a:spcAft>
              <a:buSzPts val="1800"/>
              <a:buChar char="●"/>
            </a:pPr>
            <a:r>
              <a:rPr lang="en" sz="1800">
                <a:solidFill>
                  <a:srgbClr val="1D1C1D"/>
                </a:solidFill>
              </a:rPr>
              <a:t>Reduce errors for travellers arriving in Canada</a:t>
            </a:r>
            <a:endParaRPr sz="1800">
              <a:solidFill>
                <a:srgbClr val="1D1C1D"/>
              </a:solidFill>
            </a:endParaRPr>
          </a:p>
          <a:p>
            <a:pPr marL="457200" lvl="0" indent="-342900" algn="l" rtl="0">
              <a:spcBef>
                <a:spcPts val="0"/>
              </a:spcBef>
              <a:spcAft>
                <a:spcPts val="0"/>
              </a:spcAft>
              <a:buClr>
                <a:srgbClr val="1D1C1D"/>
              </a:buClr>
              <a:buSzPts val="1800"/>
              <a:buChar char="●"/>
            </a:pPr>
            <a:r>
              <a:rPr lang="en" sz="1800">
                <a:solidFill>
                  <a:srgbClr val="1D1C1D"/>
                </a:solidFill>
              </a:rPr>
              <a:t>Develop collaborative relationships between departments to: </a:t>
            </a:r>
            <a:endParaRPr sz="1800">
              <a:solidFill>
                <a:srgbClr val="1D1C1D"/>
              </a:solidFill>
            </a:endParaRPr>
          </a:p>
          <a:p>
            <a:pPr marL="914400" lvl="1" indent="-342900" algn="l" rtl="0">
              <a:spcBef>
                <a:spcPts val="0"/>
              </a:spcBef>
              <a:spcAft>
                <a:spcPts val="0"/>
              </a:spcAft>
              <a:buClr>
                <a:srgbClr val="1D1C1D"/>
              </a:buClr>
              <a:buSzPts val="1800"/>
              <a:buChar char="○"/>
            </a:pPr>
            <a:r>
              <a:rPr lang="en" sz="1800">
                <a:solidFill>
                  <a:srgbClr val="1D1C1D"/>
                </a:solidFill>
              </a:rPr>
              <a:t>Accelerate complicated updates that affect multiple mandates </a:t>
            </a:r>
            <a:endParaRPr sz="1800">
              <a:solidFill>
                <a:srgbClr val="1D1C1D"/>
              </a:solidFill>
            </a:endParaRPr>
          </a:p>
          <a:p>
            <a:pPr marL="914400" lvl="1" indent="-342900" algn="l" rtl="0">
              <a:spcBef>
                <a:spcPts val="0"/>
              </a:spcBef>
              <a:spcAft>
                <a:spcPts val="0"/>
              </a:spcAft>
              <a:buClr>
                <a:srgbClr val="1D1C1D"/>
              </a:buClr>
              <a:buSzPts val="1800"/>
              <a:buChar char="○"/>
            </a:pPr>
            <a:r>
              <a:rPr lang="en" sz="1800">
                <a:solidFill>
                  <a:srgbClr val="1D1C1D"/>
                </a:solidFill>
              </a:rPr>
              <a:t>Reduce duplicate/contradictory travel content across multiple departments</a:t>
            </a:r>
            <a:endParaRPr sz="1800">
              <a:solidFill>
                <a:srgbClr val="1D1C1D"/>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41"/>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Live site - early testing details</a:t>
            </a:r>
            <a:endParaRPr/>
          </a:p>
        </p:txBody>
      </p:sp>
      <p:sp>
        <p:nvSpPr>
          <p:cNvPr id="288" name="Google Shape;288;p41"/>
          <p:cNvSpPr txBox="1">
            <a:spLocks noGrp="1"/>
          </p:cNvSpPr>
          <p:nvPr>
            <p:ph type="body" idx="4294967295"/>
          </p:nvPr>
        </p:nvSpPr>
        <p:spPr>
          <a:xfrm>
            <a:off x="502920" y="777240"/>
            <a:ext cx="8520600" cy="36546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chemeClr val="dk1"/>
              </a:buClr>
              <a:buSzPts val="1800"/>
              <a:buChar char="●"/>
            </a:pPr>
            <a:r>
              <a:rPr lang="en">
                <a:solidFill>
                  <a:schemeClr val="dk1"/>
                </a:solidFill>
              </a:rPr>
              <a:t>30 minute usability sessions with Canadians</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Remote testing using mobile device on Validately testing service</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6 tasks (updated after the June 23 sessions)</a:t>
            </a:r>
            <a:endParaRPr>
              <a:solidFill>
                <a:schemeClr val="dk1"/>
              </a:solidFill>
            </a:endParaRPr>
          </a:p>
          <a:p>
            <a:pPr marL="914400" lvl="1" indent="-317500" algn="l" rtl="0">
              <a:lnSpc>
                <a:spcPct val="200000"/>
              </a:lnSpc>
              <a:spcBef>
                <a:spcPts val="0"/>
              </a:spcBef>
              <a:spcAft>
                <a:spcPts val="0"/>
              </a:spcAft>
              <a:buClr>
                <a:schemeClr val="dk1"/>
              </a:buClr>
              <a:buSzPts val="1400"/>
              <a:buChar char="○"/>
            </a:pPr>
            <a:r>
              <a:rPr lang="en">
                <a:solidFill>
                  <a:schemeClr val="dk1"/>
                </a:solidFill>
              </a:rPr>
              <a:t>Sessions were recorded with permission (all participants gave their consent)</a:t>
            </a:r>
            <a:endParaRPr>
              <a:solidFill>
                <a:schemeClr val="dk1"/>
              </a:solidFill>
            </a:endParaRPr>
          </a:p>
          <a:p>
            <a:pPr marL="0" lvl="0" indent="0" algn="l" rtl="0">
              <a:lnSpc>
                <a:spcPct val="100000"/>
              </a:lnSpc>
              <a:spcBef>
                <a:spcPts val="0"/>
              </a:spcBef>
              <a:spcAft>
                <a:spcPts val="0"/>
              </a:spcAft>
              <a:buNone/>
            </a:pPr>
            <a:r>
              <a:rPr lang="en">
                <a:solidFill>
                  <a:schemeClr val="dk1"/>
                </a:solidFill>
              </a:rPr>
              <a:t>June 23</a:t>
            </a:r>
            <a:endParaRPr sz="1400">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6 participants (all in English) completed informal sessions on Validately  </a:t>
            </a:r>
            <a:endParaRPr>
              <a:solidFill>
                <a:schemeClr val="dk1"/>
              </a:solidFill>
            </a:endParaRPr>
          </a:p>
          <a:p>
            <a:pPr marL="0" lvl="0" indent="0" algn="l" rtl="0">
              <a:lnSpc>
                <a:spcPct val="100000"/>
              </a:lnSpc>
              <a:spcBef>
                <a:spcPts val="1600"/>
              </a:spcBef>
              <a:spcAft>
                <a:spcPts val="0"/>
              </a:spcAft>
              <a:buNone/>
            </a:pPr>
            <a:r>
              <a:rPr lang="en">
                <a:solidFill>
                  <a:schemeClr val="dk1"/>
                </a:solidFill>
              </a:rPr>
              <a:t>July 9</a:t>
            </a: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10 participants (5 in English and 5 in French) completed informal sessions on TryMyUI </a:t>
            </a:r>
            <a:endParaRPr sz="2200">
              <a:solidFill>
                <a:schemeClr val="dk1"/>
              </a:solidFill>
            </a:endParaRPr>
          </a:p>
          <a:p>
            <a:pPr marL="457200" lvl="0" indent="0" algn="l" rtl="0">
              <a:spcBef>
                <a:spcPts val="1600"/>
              </a:spcBef>
              <a:spcAft>
                <a:spcPts val="1600"/>
              </a:spcAft>
              <a:buNone/>
            </a:pPr>
            <a:r>
              <a:rPr lang="en">
                <a:solidFill>
                  <a:schemeClr val="dk1"/>
                </a:solidFill>
              </a:rPr>
              <a:t> </a:t>
            </a:r>
            <a:endParaRPr>
              <a:solidFill>
                <a:schemeClr val="dk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42"/>
          <p:cNvSpPr txBox="1"/>
          <p:nvPr/>
        </p:nvSpPr>
        <p:spPr>
          <a:xfrm>
            <a:off x="426575" y="752300"/>
            <a:ext cx="1217700" cy="74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4" name="Google Shape;294;p42"/>
          <p:cNvSpPr txBox="1"/>
          <p:nvPr/>
        </p:nvSpPr>
        <p:spPr>
          <a:xfrm>
            <a:off x="310900" y="0"/>
            <a:ext cx="8669700" cy="423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solidFill>
                  <a:schemeClr val="dk1"/>
                </a:solidFill>
              </a:rPr>
              <a:t>Live site - early testing results before prototyping</a:t>
            </a:r>
            <a:br>
              <a:rPr lang="en" sz="2800">
                <a:solidFill>
                  <a:schemeClr val="dk1"/>
                </a:solidFill>
              </a:rPr>
            </a:br>
            <a:r>
              <a:rPr lang="en" sz="1500">
                <a:solidFill>
                  <a:schemeClr val="dk1"/>
                </a:solidFill>
              </a:rPr>
              <a:t>*</a:t>
            </a:r>
            <a:r>
              <a:rPr lang="en" sz="1100">
                <a:solidFill>
                  <a:schemeClr val="dk1"/>
                </a:solidFill>
              </a:rPr>
              <a:t>We cannot directly compare early testing as a baseline due to different task wording, lack of moderation, and less task performances to compare. However, early testing provided a sense of the struggles with current live content.</a:t>
            </a:r>
            <a:br>
              <a:rPr lang="en" sz="1100">
                <a:solidFill>
                  <a:schemeClr val="dk1"/>
                </a:solidFill>
              </a:rPr>
            </a:br>
            <a:br>
              <a:rPr lang="en" sz="1100">
                <a:solidFill>
                  <a:schemeClr val="dk1"/>
                </a:solidFill>
              </a:rPr>
            </a:br>
            <a:r>
              <a:rPr lang="en">
                <a:solidFill>
                  <a:schemeClr val="dk1"/>
                </a:solidFill>
              </a:rPr>
              <a:t>T1: Layla resides in Ontario and wants to visit PEI next week for 7 days. Will she be allowed in the province? </a:t>
            </a:r>
            <a:br>
              <a:rPr lang="en">
                <a:solidFill>
                  <a:schemeClr val="dk1"/>
                </a:solidFill>
              </a:rPr>
            </a:br>
            <a:br>
              <a:rPr lang="en" b="1">
                <a:solidFill>
                  <a:schemeClr val="lt1"/>
                </a:solidFill>
                <a:highlight>
                  <a:srgbClr val="990000"/>
                </a:highlight>
              </a:rPr>
            </a:br>
            <a:br>
              <a:rPr lang="en">
                <a:solidFill>
                  <a:schemeClr val="dk1"/>
                </a:solidFill>
              </a:rPr>
            </a:br>
            <a:r>
              <a:rPr lang="en">
                <a:solidFill>
                  <a:schemeClr val="dk1"/>
                </a:solidFill>
              </a:rPr>
              <a:t>T3: Juana's aunt and uncle have offered to come to Canada from their home in California to care for the children for the summer. Will they be allowed into Canada?</a:t>
            </a:r>
            <a:br>
              <a:rPr lang="en">
                <a:solidFill>
                  <a:schemeClr val="dk1"/>
                </a:solidFill>
              </a:rPr>
            </a:br>
            <a:br>
              <a:rPr lang="en" b="1">
                <a:solidFill>
                  <a:schemeClr val="lt1"/>
                </a:solidFill>
                <a:highlight>
                  <a:srgbClr val="990000"/>
                </a:highlight>
              </a:rPr>
            </a:br>
            <a:endParaRPr b="1">
              <a:solidFill>
                <a:schemeClr val="lt1"/>
              </a:solidFill>
              <a:highlight>
                <a:srgbClr val="990000"/>
              </a:highlight>
            </a:endParaRPr>
          </a:p>
          <a:p>
            <a:pPr marL="0" lvl="0" indent="0" algn="l" rtl="0">
              <a:spcBef>
                <a:spcPts val="0"/>
              </a:spcBef>
              <a:spcAft>
                <a:spcPts val="0"/>
              </a:spcAft>
              <a:buNone/>
            </a:pPr>
            <a:r>
              <a:rPr lang="en">
                <a:solidFill>
                  <a:schemeClr val="dk1"/>
                </a:solidFill>
              </a:rPr>
              <a:t>T5: Sakura is coming from Japan to study in Canada on a student permit. Will she be allowed into Canada?</a:t>
            </a:r>
            <a:r>
              <a:rPr lang="en" sz="1100" b="1">
                <a:solidFill>
                  <a:schemeClr val="dk1"/>
                </a:solidFill>
              </a:rPr>
              <a:t> (Note: Success criteria didn’t require recognition of a non optional reason - ‘having a permit’ was marked correct)</a:t>
            </a:r>
            <a:br>
              <a:rPr lang="en" sz="1600">
                <a:solidFill>
                  <a:schemeClr val="dk1"/>
                </a:solidFill>
              </a:rPr>
            </a:br>
            <a:endParaRPr b="1">
              <a:solidFill>
                <a:schemeClr val="lt1"/>
              </a:solidFill>
              <a:highlight>
                <a:srgbClr val="BF9000"/>
              </a:highlight>
            </a:endParaRPr>
          </a:p>
          <a:p>
            <a:pPr marL="0" lvl="0" indent="0" algn="l" rtl="0">
              <a:spcBef>
                <a:spcPts val="0"/>
              </a:spcBef>
              <a:spcAft>
                <a:spcPts val="0"/>
              </a:spcAft>
              <a:buNone/>
            </a:pPr>
            <a:br>
              <a:rPr lang="en" b="1">
                <a:solidFill>
                  <a:schemeClr val="lt1"/>
                </a:solidFill>
                <a:highlight>
                  <a:srgbClr val="BF9000"/>
                </a:highlight>
              </a:rPr>
            </a:br>
            <a:r>
              <a:rPr lang="en">
                <a:solidFill>
                  <a:schemeClr val="dk1"/>
                </a:solidFill>
              </a:rPr>
              <a:t>T6: Farouk lives in Indonesia, and his brother is getting married in British Columbia in August. He plans on being in Canada for 20 days. Will Farouk be able to enter Canada? </a:t>
            </a:r>
            <a:br>
              <a:rPr lang="en">
                <a:solidFill>
                  <a:schemeClr val="dk1"/>
                </a:solidFill>
              </a:rPr>
            </a:br>
            <a:endParaRPr>
              <a:solidFill>
                <a:schemeClr val="dk1"/>
              </a:solidFill>
              <a:latin typeface="Calibri"/>
              <a:ea typeface="Calibri"/>
              <a:cs typeface="Calibri"/>
              <a:sym typeface="Calibri"/>
            </a:endParaRPr>
          </a:p>
        </p:txBody>
      </p:sp>
      <p:sp>
        <p:nvSpPr>
          <p:cNvPr id="295" name="Google Shape;295;p42"/>
          <p:cNvSpPr txBox="1"/>
          <p:nvPr/>
        </p:nvSpPr>
        <p:spPr>
          <a:xfrm>
            <a:off x="401375" y="1562350"/>
            <a:ext cx="2012400" cy="235800"/>
          </a:xfrm>
          <a:prstGeom prst="rect">
            <a:avLst/>
          </a:prstGeom>
          <a:solidFill>
            <a:schemeClr val="lt1"/>
          </a:solidFill>
          <a:ln w="19050" cap="flat" cmpd="sng">
            <a:solidFill>
              <a:srgbClr val="C13A2B"/>
            </a:solidFill>
            <a:prstDash val="solid"/>
            <a:round/>
            <a:headEnd type="none" w="sm" len="sm"/>
            <a:tailEnd type="none" w="sm" len="sm"/>
          </a:ln>
        </p:spPr>
        <p:txBody>
          <a:bodyPr spcFirstLastPara="1" wrap="square" lIns="91425" tIns="0"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rPr>
              <a:t>2/10 were correct</a:t>
            </a:r>
            <a:endParaRPr strike="sngStrike"/>
          </a:p>
        </p:txBody>
      </p:sp>
      <p:sp>
        <p:nvSpPr>
          <p:cNvPr id="296" name="Google Shape;296;p42"/>
          <p:cNvSpPr txBox="1"/>
          <p:nvPr/>
        </p:nvSpPr>
        <p:spPr>
          <a:xfrm>
            <a:off x="401375" y="2453850"/>
            <a:ext cx="2012400" cy="235800"/>
          </a:xfrm>
          <a:prstGeom prst="rect">
            <a:avLst/>
          </a:prstGeom>
          <a:solidFill>
            <a:schemeClr val="lt1"/>
          </a:solidFill>
          <a:ln w="19050" cap="flat" cmpd="sng">
            <a:solidFill>
              <a:srgbClr val="C13A2B"/>
            </a:solidFill>
            <a:prstDash val="solid"/>
            <a:round/>
            <a:headEnd type="none" w="sm" len="sm"/>
            <a:tailEnd type="none" w="sm" len="sm"/>
          </a:ln>
        </p:spPr>
        <p:txBody>
          <a:bodyPr spcFirstLastPara="1" wrap="square" lIns="91425" tIns="0" rIns="91425" bIns="91425" anchor="t" anchorCtr="0">
            <a:noAutofit/>
          </a:bodyPr>
          <a:lstStyle/>
          <a:p>
            <a:pPr marL="0" lvl="0" indent="0" algn="l" rtl="0">
              <a:spcBef>
                <a:spcPts val="0"/>
              </a:spcBef>
              <a:spcAft>
                <a:spcPts val="0"/>
              </a:spcAft>
              <a:buNone/>
            </a:pPr>
            <a:r>
              <a:rPr lang="en" b="1">
                <a:solidFill>
                  <a:schemeClr val="dk1"/>
                </a:solidFill>
              </a:rPr>
              <a:t>1/6 were correct</a:t>
            </a:r>
            <a:endParaRPr strike="sngStrike"/>
          </a:p>
        </p:txBody>
      </p:sp>
      <p:sp>
        <p:nvSpPr>
          <p:cNvPr id="297" name="Google Shape;297;p42"/>
          <p:cNvSpPr txBox="1"/>
          <p:nvPr/>
        </p:nvSpPr>
        <p:spPr>
          <a:xfrm>
            <a:off x="401374" y="3262200"/>
            <a:ext cx="2012400" cy="235800"/>
          </a:xfrm>
          <a:prstGeom prst="rect">
            <a:avLst/>
          </a:prstGeom>
          <a:solidFill>
            <a:schemeClr val="lt1"/>
          </a:solidFill>
          <a:ln w="19050" cap="flat" cmpd="sng">
            <a:solidFill>
              <a:srgbClr val="BF9000"/>
            </a:solidFill>
            <a:prstDash val="solid"/>
            <a:round/>
            <a:headEnd type="none" w="sm" len="sm"/>
            <a:tailEnd type="none" w="sm" len="sm"/>
          </a:ln>
        </p:spPr>
        <p:txBody>
          <a:bodyPr spcFirstLastPara="1" wrap="square" lIns="91425" tIns="0" rIns="91425" bIns="91425" anchor="t" anchorCtr="0">
            <a:noAutofit/>
          </a:bodyPr>
          <a:lstStyle/>
          <a:p>
            <a:pPr marL="0" lvl="0" indent="0" algn="l" rtl="0">
              <a:spcBef>
                <a:spcPts val="0"/>
              </a:spcBef>
              <a:spcAft>
                <a:spcPts val="0"/>
              </a:spcAft>
              <a:buNone/>
            </a:pPr>
            <a:r>
              <a:rPr lang="en" b="1">
                <a:solidFill>
                  <a:schemeClr val="dk1"/>
                </a:solidFill>
              </a:rPr>
              <a:t>10/16 were correct</a:t>
            </a:r>
            <a:endParaRPr strike="sngStrike"/>
          </a:p>
        </p:txBody>
      </p:sp>
      <p:sp>
        <p:nvSpPr>
          <p:cNvPr id="298" name="Google Shape;298;p42"/>
          <p:cNvSpPr txBox="1"/>
          <p:nvPr/>
        </p:nvSpPr>
        <p:spPr>
          <a:xfrm>
            <a:off x="401375" y="4070550"/>
            <a:ext cx="2012400" cy="235800"/>
          </a:xfrm>
          <a:prstGeom prst="rect">
            <a:avLst/>
          </a:prstGeom>
          <a:solidFill>
            <a:schemeClr val="lt1"/>
          </a:solidFill>
          <a:ln w="19050" cap="flat" cmpd="sng">
            <a:solidFill>
              <a:srgbClr val="C13A2B"/>
            </a:solidFill>
            <a:prstDash val="solid"/>
            <a:round/>
            <a:headEnd type="none" w="sm" len="sm"/>
            <a:tailEnd type="none" w="sm" len="sm"/>
          </a:ln>
        </p:spPr>
        <p:txBody>
          <a:bodyPr spcFirstLastPara="1" wrap="square" lIns="91425" tIns="0" rIns="91425" bIns="91425" anchor="t" anchorCtr="0">
            <a:noAutofit/>
          </a:bodyPr>
          <a:lstStyle/>
          <a:p>
            <a:pPr marL="0" lvl="0" indent="0" algn="l" rtl="0">
              <a:spcBef>
                <a:spcPts val="0"/>
              </a:spcBef>
              <a:spcAft>
                <a:spcPts val="0"/>
              </a:spcAft>
              <a:buNone/>
            </a:pPr>
            <a:r>
              <a:rPr lang="en" b="1">
                <a:solidFill>
                  <a:schemeClr val="dk1"/>
                </a:solidFill>
              </a:rPr>
              <a:t>0/10 were correct</a:t>
            </a:r>
            <a:endParaRPr strike="sngStrike"/>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43"/>
          <p:cNvSpPr txBox="1">
            <a:spLocks noGrp="1"/>
          </p:cNvSpPr>
          <p:nvPr>
            <p:ph type="body" idx="4294967295"/>
          </p:nvPr>
        </p:nvSpPr>
        <p:spPr>
          <a:xfrm>
            <a:off x="310900" y="0"/>
            <a:ext cx="8097300" cy="415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720"/>
              </a:spcBef>
              <a:spcAft>
                <a:spcPts val="0"/>
              </a:spcAft>
              <a:buSzPts val="3600"/>
              <a:buNone/>
            </a:pPr>
            <a:r>
              <a:rPr lang="en" sz="2800">
                <a:solidFill>
                  <a:srgbClr val="000000"/>
                </a:solidFill>
              </a:rPr>
              <a:t>Summary of issues</a:t>
            </a:r>
            <a:r>
              <a:rPr lang="en" sz="2800">
                <a:solidFill>
                  <a:srgbClr val="000000"/>
                </a:solidFill>
                <a:latin typeface="Arial"/>
                <a:ea typeface="Arial"/>
                <a:cs typeface="Arial"/>
                <a:sym typeface="Arial"/>
              </a:rPr>
              <a:t> on live site</a:t>
            </a:r>
            <a:endParaRPr sz="2800">
              <a:solidFill>
                <a:srgbClr val="000000"/>
              </a:solidFill>
              <a:latin typeface="Arial"/>
              <a:ea typeface="Arial"/>
              <a:cs typeface="Arial"/>
              <a:sym typeface="Arial"/>
            </a:endParaRPr>
          </a:p>
        </p:txBody>
      </p:sp>
      <p:sp>
        <p:nvSpPr>
          <p:cNvPr id="304" name="Google Shape;304;p43"/>
          <p:cNvSpPr txBox="1"/>
          <p:nvPr/>
        </p:nvSpPr>
        <p:spPr>
          <a:xfrm>
            <a:off x="502925" y="777249"/>
            <a:ext cx="4478100" cy="3501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 sz="1800" b="0" i="0" u="none" strike="noStrike" cap="none" dirty="0">
                <a:solidFill>
                  <a:srgbClr val="1D1C1D"/>
                </a:solidFill>
                <a:latin typeface="Arial"/>
                <a:ea typeface="Arial"/>
                <a:cs typeface="Arial"/>
                <a:sym typeface="Arial"/>
              </a:rPr>
              <a:t>Usability testing confirmed key challenges with the </a:t>
            </a:r>
            <a:r>
              <a:rPr lang="en" sz="1800" dirty="0">
                <a:solidFill>
                  <a:srgbClr val="1D1C1D"/>
                </a:solidFill>
              </a:rPr>
              <a:t>live </a:t>
            </a:r>
            <a:r>
              <a:rPr lang="en" sz="1800" b="0" i="0" u="none" strike="noStrike" cap="none" dirty="0">
                <a:solidFill>
                  <a:srgbClr val="1D1C1D"/>
                </a:solidFill>
                <a:latin typeface="Arial"/>
                <a:ea typeface="Arial"/>
                <a:cs typeface="Arial"/>
                <a:sym typeface="Arial"/>
              </a:rPr>
              <a:t>content:</a:t>
            </a:r>
            <a:endParaRPr sz="1800" b="0" i="0" u="none" strike="noStrike" cap="none" dirty="0">
              <a:solidFill>
                <a:schemeClr val="dk1"/>
              </a:solidFill>
              <a:latin typeface="Arial"/>
              <a:ea typeface="Arial"/>
              <a:cs typeface="Arial"/>
              <a:sym typeface="Arial"/>
            </a:endParaRPr>
          </a:p>
          <a:p>
            <a:pPr marL="914400" marR="0" lvl="1" indent="-342900" algn="l" rtl="0">
              <a:lnSpc>
                <a:spcPct val="100000"/>
              </a:lnSpc>
              <a:spcBef>
                <a:spcPts val="0"/>
              </a:spcBef>
              <a:spcAft>
                <a:spcPts val="0"/>
              </a:spcAft>
              <a:buClr>
                <a:schemeClr val="dk1"/>
              </a:buClr>
              <a:buSzPts val="1800"/>
              <a:buFont typeface="Arial"/>
              <a:buChar char="○"/>
            </a:pPr>
            <a:r>
              <a:rPr lang="en" sz="1800" b="0" i="0" u="none" strike="noStrike" cap="none" dirty="0">
                <a:solidFill>
                  <a:srgbClr val="1D1C1D"/>
                </a:solidFill>
                <a:latin typeface="Arial"/>
                <a:ea typeface="Arial"/>
                <a:cs typeface="Arial"/>
                <a:sym typeface="Arial"/>
              </a:rPr>
              <a:t>Duplicat</a:t>
            </a:r>
            <a:r>
              <a:rPr lang="en" sz="1800" dirty="0">
                <a:solidFill>
                  <a:srgbClr val="1D1C1D"/>
                </a:solidFill>
              </a:rPr>
              <a:t>e and scattered content</a:t>
            </a:r>
            <a:endParaRPr sz="1800" b="0" i="0" u="none" strike="noStrike" cap="none" dirty="0">
              <a:solidFill>
                <a:srgbClr val="1D1C1D"/>
              </a:solidFill>
              <a:latin typeface="Arial"/>
              <a:ea typeface="Arial"/>
              <a:cs typeface="Arial"/>
              <a:sym typeface="Arial"/>
            </a:endParaRPr>
          </a:p>
          <a:p>
            <a:pPr marL="914400" marR="0" lvl="1" indent="-342900" algn="l" rtl="0">
              <a:lnSpc>
                <a:spcPct val="100000"/>
              </a:lnSpc>
              <a:spcBef>
                <a:spcPts val="0"/>
              </a:spcBef>
              <a:spcAft>
                <a:spcPts val="0"/>
              </a:spcAft>
              <a:buClr>
                <a:schemeClr val="dk1"/>
              </a:buClr>
              <a:buSzPts val="1800"/>
              <a:buFont typeface="Arial"/>
              <a:buChar char="○"/>
            </a:pPr>
            <a:r>
              <a:rPr lang="en" sz="1800" b="0" i="0" u="none" strike="noStrike" cap="none" dirty="0">
                <a:solidFill>
                  <a:srgbClr val="1D1C1D"/>
                </a:solidFill>
                <a:latin typeface="Arial"/>
                <a:ea typeface="Arial"/>
                <a:cs typeface="Arial"/>
                <a:sym typeface="Arial"/>
              </a:rPr>
              <a:t>Long pages</a:t>
            </a:r>
            <a:endParaRPr sz="1800" b="0" i="0" u="none" strike="noStrike" cap="none" dirty="0">
              <a:solidFill>
                <a:srgbClr val="1D1C1D"/>
              </a:solidFill>
              <a:latin typeface="Arial"/>
              <a:ea typeface="Arial"/>
              <a:cs typeface="Arial"/>
              <a:sym typeface="Arial"/>
            </a:endParaRPr>
          </a:p>
          <a:p>
            <a:pPr marL="914400" marR="0" lvl="1" indent="-342900" algn="l" rtl="0">
              <a:lnSpc>
                <a:spcPct val="100000"/>
              </a:lnSpc>
              <a:spcBef>
                <a:spcPts val="0"/>
              </a:spcBef>
              <a:spcAft>
                <a:spcPts val="0"/>
              </a:spcAft>
              <a:buClr>
                <a:schemeClr val="dk1"/>
              </a:buClr>
              <a:buSzPts val="1800"/>
              <a:buFont typeface="Arial"/>
              <a:buChar char="○"/>
            </a:pPr>
            <a:r>
              <a:rPr lang="en" sz="1800" b="0" i="0" u="none" strike="noStrike" cap="none" dirty="0">
                <a:solidFill>
                  <a:srgbClr val="1D1C1D"/>
                </a:solidFill>
                <a:latin typeface="Arial"/>
                <a:ea typeface="Arial"/>
                <a:cs typeface="Arial"/>
                <a:sym typeface="Arial"/>
              </a:rPr>
              <a:t>Complex information </a:t>
            </a:r>
            <a:endParaRPr sz="1800" b="0" i="0" u="none" strike="noStrike" cap="none" dirty="0">
              <a:solidFill>
                <a:srgbClr val="1D1C1D"/>
              </a:solidFill>
              <a:latin typeface="Arial"/>
              <a:ea typeface="Arial"/>
              <a:cs typeface="Arial"/>
              <a:sym typeface="Arial"/>
            </a:endParaRPr>
          </a:p>
          <a:p>
            <a:pPr marL="914400" marR="0" lvl="1" indent="-342900" algn="l" rtl="0">
              <a:lnSpc>
                <a:spcPct val="100000"/>
              </a:lnSpc>
              <a:spcBef>
                <a:spcPts val="0"/>
              </a:spcBef>
              <a:spcAft>
                <a:spcPts val="0"/>
              </a:spcAft>
              <a:buClr>
                <a:srgbClr val="1D1C1D"/>
              </a:buClr>
              <a:buSzPts val="1800"/>
              <a:buFont typeface="Arial"/>
              <a:buChar char="○"/>
            </a:pPr>
            <a:r>
              <a:rPr lang="en" sz="1800" b="0" i="0" u="none" strike="noStrike" cap="none" dirty="0">
                <a:solidFill>
                  <a:srgbClr val="1D1C1D"/>
                </a:solidFill>
                <a:latin typeface="Arial"/>
                <a:ea typeface="Arial"/>
                <a:cs typeface="Arial"/>
                <a:sym typeface="Arial"/>
              </a:rPr>
              <a:t>Mix of integrated and siloed content</a:t>
            </a:r>
            <a:endParaRPr sz="1800" b="0" i="0" u="none" strike="noStrike" cap="none" dirty="0">
              <a:solidFill>
                <a:srgbClr val="1D1C1D"/>
              </a:solidFill>
              <a:latin typeface="Arial"/>
              <a:ea typeface="Arial"/>
              <a:cs typeface="Arial"/>
              <a:sym typeface="Arial"/>
            </a:endParaRPr>
          </a:p>
          <a:p>
            <a:pPr marL="914400" marR="0" lvl="1" indent="-342900" algn="l" rtl="0">
              <a:lnSpc>
                <a:spcPct val="100000"/>
              </a:lnSpc>
              <a:spcBef>
                <a:spcPts val="0"/>
              </a:spcBef>
              <a:spcAft>
                <a:spcPts val="0"/>
              </a:spcAft>
              <a:buClr>
                <a:srgbClr val="1D1C1D"/>
              </a:buClr>
              <a:buSzPts val="1800"/>
              <a:buFont typeface="Arial"/>
              <a:buChar char="○"/>
            </a:pPr>
            <a:r>
              <a:rPr lang="en" sz="1800" b="0" i="0" u="none" strike="noStrike" cap="none" dirty="0">
                <a:solidFill>
                  <a:srgbClr val="1D1C1D"/>
                </a:solidFill>
                <a:latin typeface="Arial"/>
                <a:ea typeface="Arial"/>
                <a:cs typeface="Arial"/>
                <a:sym typeface="Arial"/>
              </a:rPr>
              <a:t>Missing and misleading content </a:t>
            </a:r>
            <a:endParaRPr sz="1800" b="0" i="0" u="none" strike="noStrike" cap="none" dirty="0">
              <a:solidFill>
                <a:srgbClr val="1D1C1D"/>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1800" b="0" i="0" u="none" strike="noStrike" cap="none" dirty="0">
              <a:solidFill>
                <a:srgbClr val="1D1C1D"/>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 sz="1600" b="1" dirty="0">
                <a:solidFill>
                  <a:srgbClr val="1D1C1D"/>
                </a:solidFill>
              </a:rPr>
              <a:t>Many people failed on the live site.</a:t>
            </a:r>
            <a:endParaRPr sz="1600" b="1" dirty="0">
              <a:solidFill>
                <a:srgbClr val="1D1C1D"/>
              </a:solidFill>
            </a:endParaRPr>
          </a:p>
          <a:p>
            <a:pPr marL="0" marR="0" lvl="0" indent="0" algn="l" rtl="0">
              <a:lnSpc>
                <a:spcPct val="100000"/>
              </a:lnSpc>
              <a:spcBef>
                <a:spcPts val="0"/>
              </a:spcBef>
              <a:spcAft>
                <a:spcPts val="0"/>
              </a:spcAft>
              <a:buClr>
                <a:srgbClr val="000000"/>
              </a:buClr>
              <a:buSzPts val="1800"/>
              <a:buFont typeface="Arial"/>
              <a:buNone/>
            </a:pPr>
            <a:endParaRPr sz="1600" dirty="0">
              <a:solidFill>
                <a:srgbClr val="1D1C1D"/>
              </a:solidFill>
            </a:endParaRPr>
          </a:p>
          <a:p>
            <a:pPr marL="0" marR="0" lvl="0" indent="0" algn="l" rtl="0">
              <a:lnSpc>
                <a:spcPct val="90000"/>
              </a:lnSpc>
              <a:spcBef>
                <a:spcPts val="0"/>
              </a:spcBef>
              <a:spcAft>
                <a:spcPts val="0"/>
              </a:spcAft>
              <a:buClr>
                <a:srgbClr val="000000"/>
              </a:buClr>
              <a:buSzPts val="600"/>
              <a:buFont typeface="Arial"/>
              <a:buNone/>
            </a:pPr>
            <a:endParaRPr sz="600" b="0" i="0" u="none" strike="noStrike" cap="none" dirty="0">
              <a:solidFill>
                <a:srgbClr val="000000"/>
              </a:solidFill>
              <a:latin typeface="Arial"/>
              <a:ea typeface="Arial"/>
              <a:cs typeface="Arial"/>
              <a:sym typeface="Arial"/>
            </a:endParaRPr>
          </a:p>
        </p:txBody>
      </p:sp>
      <p:pic>
        <p:nvPicPr>
          <p:cNvPr id="305" name="Google Shape;305;p43"/>
          <p:cNvPicPr preferRelativeResize="0"/>
          <p:nvPr/>
        </p:nvPicPr>
        <p:blipFill rotWithShape="1">
          <a:blip r:embed="rId3">
            <a:alphaModFix/>
          </a:blip>
          <a:srcRect/>
          <a:stretch/>
        </p:blipFill>
        <p:spPr>
          <a:xfrm>
            <a:off x="5415250" y="319325"/>
            <a:ext cx="3279100" cy="3996249"/>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44"/>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0000"/>
                </a:solidFill>
              </a:rPr>
              <a:t>Testing the prototype with travellers </a:t>
            </a:r>
            <a:endParaRPr>
              <a:solidFill>
                <a:srgbClr val="000000"/>
              </a:solidFill>
            </a:endParaRPr>
          </a:p>
        </p:txBody>
      </p:sp>
      <p:sp>
        <p:nvSpPr>
          <p:cNvPr id="311" name="Google Shape;311;p44"/>
          <p:cNvSpPr txBox="1">
            <a:spLocks noGrp="1"/>
          </p:cNvSpPr>
          <p:nvPr>
            <p:ph type="body" idx="4294967295"/>
          </p:nvPr>
        </p:nvSpPr>
        <p:spPr>
          <a:xfrm>
            <a:off x="502920" y="701040"/>
            <a:ext cx="8520600" cy="37137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chemeClr val="dk1"/>
              </a:buClr>
              <a:buSzPts val="1800"/>
              <a:buChar char="●"/>
            </a:pPr>
            <a:r>
              <a:rPr lang="en">
                <a:solidFill>
                  <a:schemeClr val="dk1"/>
                </a:solidFill>
              </a:rPr>
              <a:t>21 participants completed formal sessions (10 in English and 11 French + 2 pilots not analyzed)</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Testing performed on device of their choice </a:t>
            </a: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Recruiting criteria</a:t>
            </a:r>
            <a:endParaRPr>
              <a:solidFill>
                <a:schemeClr val="dk1"/>
              </a:solidFill>
            </a:endParaRPr>
          </a:p>
          <a:p>
            <a:pPr marL="914400" lvl="1" indent="-317500" algn="l" rtl="0">
              <a:lnSpc>
                <a:spcPct val="115000"/>
              </a:lnSpc>
              <a:spcBef>
                <a:spcPts val="0"/>
              </a:spcBef>
              <a:spcAft>
                <a:spcPts val="0"/>
              </a:spcAft>
              <a:buClr>
                <a:schemeClr val="dk1"/>
              </a:buClr>
              <a:buSzPts val="1400"/>
              <a:buChar char="○"/>
            </a:pPr>
            <a:r>
              <a:rPr lang="en">
                <a:solidFill>
                  <a:schemeClr val="dk1"/>
                </a:solidFill>
              </a:rPr>
              <a:t>Mix of Canadians and non-Canadians</a:t>
            </a:r>
            <a:endParaRPr>
              <a:solidFill>
                <a:schemeClr val="dk1"/>
              </a:solidFill>
            </a:endParaRPr>
          </a:p>
          <a:p>
            <a:pPr marL="914400" lvl="1" indent="-317500" algn="l" rtl="0">
              <a:lnSpc>
                <a:spcPct val="115000"/>
              </a:lnSpc>
              <a:spcBef>
                <a:spcPts val="0"/>
              </a:spcBef>
              <a:spcAft>
                <a:spcPts val="0"/>
              </a:spcAft>
              <a:buClr>
                <a:schemeClr val="dk1"/>
              </a:buClr>
              <a:buSzPts val="1400"/>
              <a:buChar char="○"/>
            </a:pPr>
            <a:r>
              <a:rPr lang="en">
                <a:solidFill>
                  <a:schemeClr val="dk1"/>
                </a:solidFill>
              </a:rPr>
              <a:t>Half of non-Canadians were not native English/French speakers</a:t>
            </a:r>
            <a:endParaRPr>
              <a:solidFill>
                <a:schemeClr val="dk1"/>
              </a:solidFill>
            </a:endParaRPr>
          </a:p>
          <a:p>
            <a:pPr marL="914400" lvl="1" indent="-317500" algn="l" rtl="0">
              <a:lnSpc>
                <a:spcPct val="115000"/>
              </a:lnSpc>
              <a:spcBef>
                <a:spcPts val="0"/>
              </a:spcBef>
              <a:spcAft>
                <a:spcPts val="0"/>
              </a:spcAft>
              <a:buClr>
                <a:schemeClr val="dk1"/>
              </a:buClr>
              <a:buSzPts val="1400"/>
              <a:buChar char="○"/>
            </a:pPr>
            <a:r>
              <a:rPr lang="en">
                <a:solidFill>
                  <a:schemeClr val="dk1"/>
                </a:solidFill>
              </a:rPr>
              <a:t>Participants included: </a:t>
            </a:r>
            <a:endParaRPr>
              <a:solidFill>
                <a:schemeClr val="dk1"/>
              </a:solidFill>
            </a:endParaRPr>
          </a:p>
          <a:p>
            <a:pPr marL="1371600" lvl="2" indent="-317500" algn="l" rtl="0">
              <a:lnSpc>
                <a:spcPct val="115000"/>
              </a:lnSpc>
              <a:spcBef>
                <a:spcPts val="0"/>
              </a:spcBef>
              <a:spcAft>
                <a:spcPts val="0"/>
              </a:spcAft>
              <a:buClr>
                <a:schemeClr val="dk1"/>
              </a:buClr>
              <a:buSzPts val="1400"/>
              <a:buChar char="■"/>
            </a:pPr>
            <a:r>
              <a:rPr lang="en">
                <a:solidFill>
                  <a:schemeClr val="dk1"/>
                </a:solidFill>
              </a:rPr>
              <a:t>Canada - 15 (ON - 6 , QC - 5, BC - 1, NS -1, MB -1, NWT -1)</a:t>
            </a:r>
            <a:endParaRPr>
              <a:solidFill>
                <a:schemeClr val="dk1"/>
              </a:solidFill>
            </a:endParaRPr>
          </a:p>
          <a:p>
            <a:pPr marL="1371600" lvl="2" indent="-317500" algn="l" rtl="0">
              <a:lnSpc>
                <a:spcPct val="115000"/>
              </a:lnSpc>
              <a:spcBef>
                <a:spcPts val="0"/>
              </a:spcBef>
              <a:spcAft>
                <a:spcPts val="0"/>
              </a:spcAft>
              <a:buClr>
                <a:schemeClr val="dk1"/>
              </a:buClr>
              <a:buSzPts val="1400"/>
              <a:buChar char="■"/>
            </a:pPr>
            <a:r>
              <a:rPr lang="en">
                <a:solidFill>
                  <a:schemeClr val="dk1"/>
                </a:solidFill>
              </a:rPr>
              <a:t>Abroad - 6 (Poland -1, Nairobi -1, France -2, USA -1, Romania - 1)</a:t>
            </a:r>
            <a:endParaRPr>
              <a:solidFill>
                <a:schemeClr val="dk1"/>
              </a:solidFill>
              <a:highlight>
                <a:srgbClr val="FFFF00"/>
              </a:highlight>
            </a:endParaRPr>
          </a:p>
          <a:p>
            <a:pPr marL="457200" lvl="0" indent="-342900" algn="l" rtl="0">
              <a:spcBef>
                <a:spcPts val="0"/>
              </a:spcBef>
              <a:spcAft>
                <a:spcPts val="0"/>
              </a:spcAft>
              <a:buClr>
                <a:schemeClr val="dk1"/>
              </a:buClr>
              <a:buSzPts val="1800"/>
              <a:buChar char="●"/>
            </a:pPr>
            <a:r>
              <a:rPr lang="en">
                <a:solidFill>
                  <a:schemeClr val="dk1"/>
                </a:solidFill>
              </a:rPr>
              <a:t>60 minute usability sessions</a:t>
            </a:r>
            <a:endParaRPr>
              <a:solidFill>
                <a:schemeClr val="dk1"/>
              </a:solidFill>
            </a:endParaRPr>
          </a:p>
          <a:p>
            <a:pPr marL="914400" lvl="1" indent="-317500" algn="l" rtl="0">
              <a:lnSpc>
                <a:spcPct val="115000"/>
              </a:lnSpc>
              <a:spcBef>
                <a:spcPts val="0"/>
              </a:spcBef>
              <a:spcAft>
                <a:spcPts val="0"/>
              </a:spcAft>
              <a:buClr>
                <a:schemeClr val="dk1"/>
              </a:buClr>
              <a:buSzPts val="1400"/>
              <a:buChar char="○"/>
            </a:pPr>
            <a:r>
              <a:rPr lang="en">
                <a:solidFill>
                  <a:schemeClr val="dk1"/>
                </a:solidFill>
              </a:rPr>
              <a:t>Remote testing using Zoom </a:t>
            </a:r>
            <a:endParaRPr>
              <a:solidFill>
                <a:schemeClr val="dk1"/>
              </a:solidFill>
            </a:endParaRPr>
          </a:p>
          <a:p>
            <a:pPr marL="914400" lvl="1" indent="-317500" algn="l" rtl="0">
              <a:lnSpc>
                <a:spcPct val="115000"/>
              </a:lnSpc>
              <a:spcBef>
                <a:spcPts val="0"/>
              </a:spcBef>
              <a:spcAft>
                <a:spcPts val="0"/>
              </a:spcAft>
              <a:buClr>
                <a:schemeClr val="dk1"/>
              </a:buClr>
              <a:buSzPts val="1400"/>
              <a:buChar char="○"/>
            </a:pPr>
            <a:r>
              <a:rPr lang="en">
                <a:solidFill>
                  <a:schemeClr val="dk1"/>
                </a:solidFill>
              </a:rPr>
              <a:t>9</a:t>
            </a:r>
            <a:r>
              <a:rPr lang="en" sz="1400">
                <a:solidFill>
                  <a:schemeClr val="dk1"/>
                </a:solidFill>
              </a:rPr>
              <a:t> tasks randomized with T9 being last</a:t>
            </a:r>
            <a:endParaRPr>
              <a:solidFill>
                <a:schemeClr val="dk1"/>
              </a:solidFill>
            </a:endParaRPr>
          </a:p>
          <a:p>
            <a:pPr marL="914400" lvl="1" indent="-317500" algn="l" rtl="0">
              <a:lnSpc>
                <a:spcPct val="115000"/>
              </a:lnSpc>
              <a:spcBef>
                <a:spcPts val="0"/>
              </a:spcBef>
              <a:spcAft>
                <a:spcPts val="0"/>
              </a:spcAft>
              <a:buClr>
                <a:schemeClr val="dk1"/>
              </a:buClr>
              <a:buSzPts val="1400"/>
              <a:buChar char="○"/>
            </a:pPr>
            <a:r>
              <a:rPr lang="en" sz="1400">
                <a:solidFill>
                  <a:schemeClr val="dk1"/>
                </a:solidFill>
              </a:rPr>
              <a:t>Sessions were recorded with permission (all participants gave their consent)</a:t>
            </a:r>
            <a:endParaRPr>
              <a:solidFill>
                <a:schemeClr val="dk1"/>
              </a:solidFill>
            </a:endParaRPr>
          </a:p>
          <a:p>
            <a:pPr marL="457200" lvl="0" indent="0" algn="l" rtl="0">
              <a:spcBef>
                <a:spcPts val="0"/>
              </a:spcBef>
              <a:spcAft>
                <a:spcPts val="1600"/>
              </a:spcAft>
              <a:buNone/>
            </a:pPr>
            <a:r>
              <a:rPr lang="en">
                <a:solidFill>
                  <a:schemeClr val="dk1"/>
                </a:solidFill>
              </a:rPr>
              <a:t> </a:t>
            </a:r>
            <a:endParaRPr>
              <a:solidFill>
                <a:schemeClr val="dk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45"/>
          <p:cNvSpPr txBox="1"/>
          <p:nvPr/>
        </p:nvSpPr>
        <p:spPr>
          <a:xfrm>
            <a:off x="344250" y="849921"/>
            <a:ext cx="1539300" cy="284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800" b="1">
                <a:solidFill>
                  <a:schemeClr val="dk1"/>
                </a:solidFill>
              </a:rPr>
              <a:t>T1: Travel within Canada</a:t>
            </a:r>
            <a:endParaRPr sz="800" b="1">
              <a:solidFill>
                <a:schemeClr val="dk1"/>
              </a:solidFill>
            </a:endParaRPr>
          </a:p>
          <a:p>
            <a:pPr marL="0" lvl="0" indent="0" algn="r" rtl="0">
              <a:spcBef>
                <a:spcPts val="0"/>
              </a:spcBef>
              <a:spcAft>
                <a:spcPts val="0"/>
              </a:spcAft>
              <a:buNone/>
            </a:pPr>
            <a:endParaRPr sz="800" b="1">
              <a:solidFill>
                <a:schemeClr val="dk1"/>
              </a:solidFill>
            </a:endParaRPr>
          </a:p>
        </p:txBody>
      </p:sp>
      <p:sp>
        <p:nvSpPr>
          <p:cNvPr id="317" name="Google Shape;317;p45"/>
          <p:cNvSpPr txBox="1"/>
          <p:nvPr/>
        </p:nvSpPr>
        <p:spPr>
          <a:xfrm>
            <a:off x="350110" y="1243363"/>
            <a:ext cx="1496400" cy="2694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800" b="1">
                <a:solidFill>
                  <a:schemeClr val="dk1"/>
                </a:solidFill>
              </a:rPr>
              <a:t>T2: Connecting flights</a:t>
            </a:r>
            <a:endParaRPr sz="800" b="1">
              <a:solidFill>
                <a:schemeClr val="dk1"/>
              </a:solidFill>
            </a:endParaRPr>
          </a:p>
        </p:txBody>
      </p:sp>
      <p:sp>
        <p:nvSpPr>
          <p:cNvPr id="318" name="Google Shape;318;p45"/>
          <p:cNvSpPr txBox="1">
            <a:spLocks noGrp="1"/>
          </p:cNvSpPr>
          <p:nvPr>
            <p:ph type="title"/>
          </p:nvPr>
        </p:nvSpPr>
        <p:spPr>
          <a:xfrm>
            <a:off x="310896" y="0"/>
            <a:ext cx="8283000" cy="542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Prototype delivered high task success rates</a:t>
            </a:r>
            <a:endParaRPr/>
          </a:p>
          <a:p>
            <a:pPr marL="0" lvl="0" indent="0" algn="l" rtl="0">
              <a:spcBef>
                <a:spcPts val="0"/>
              </a:spcBef>
              <a:spcAft>
                <a:spcPts val="0"/>
              </a:spcAft>
              <a:buNone/>
            </a:pPr>
            <a:r>
              <a:rPr lang="en"/>
              <a:t> </a:t>
            </a:r>
            <a:endParaRPr/>
          </a:p>
        </p:txBody>
      </p:sp>
      <p:sp>
        <p:nvSpPr>
          <p:cNvPr id="319" name="Google Shape;319;p45"/>
          <p:cNvSpPr txBox="1"/>
          <p:nvPr/>
        </p:nvSpPr>
        <p:spPr>
          <a:xfrm>
            <a:off x="139700" y="1621528"/>
            <a:ext cx="1737900" cy="2694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800" b="1">
                <a:solidFill>
                  <a:schemeClr val="dk1"/>
                </a:solidFill>
              </a:rPr>
              <a:t>T3: Immediate family (wedding)</a:t>
            </a:r>
            <a:endParaRPr sz="800" b="1">
              <a:solidFill>
                <a:schemeClr val="dk1"/>
              </a:solidFill>
            </a:endParaRPr>
          </a:p>
        </p:txBody>
      </p:sp>
      <p:sp>
        <p:nvSpPr>
          <p:cNvPr id="320" name="Google Shape;320;p45"/>
          <p:cNvSpPr txBox="1"/>
          <p:nvPr/>
        </p:nvSpPr>
        <p:spPr>
          <a:xfrm>
            <a:off x="365696" y="1987363"/>
            <a:ext cx="1496400" cy="2694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800" b="1">
                <a:solidFill>
                  <a:schemeClr val="dk1"/>
                </a:solidFill>
              </a:rPr>
              <a:t>T4: Leave Canada</a:t>
            </a:r>
            <a:endParaRPr sz="800" b="1">
              <a:solidFill>
                <a:schemeClr val="dk1"/>
              </a:solidFill>
            </a:endParaRPr>
          </a:p>
        </p:txBody>
      </p:sp>
      <p:sp>
        <p:nvSpPr>
          <p:cNvPr id="321" name="Google Shape;321;p45"/>
          <p:cNvSpPr txBox="1"/>
          <p:nvPr/>
        </p:nvSpPr>
        <p:spPr>
          <a:xfrm>
            <a:off x="221552" y="2365704"/>
            <a:ext cx="1659900" cy="2694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800" b="1">
                <a:solidFill>
                  <a:schemeClr val="dk1"/>
                </a:solidFill>
              </a:rPr>
              <a:t>T5: Temporary foreign worker</a:t>
            </a:r>
            <a:endParaRPr sz="800" b="1">
              <a:solidFill>
                <a:schemeClr val="dk1"/>
              </a:solidFill>
            </a:endParaRPr>
          </a:p>
        </p:txBody>
      </p:sp>
      <p:sp>
        <p:nvSpPr>
          <p:cNvPr id="322" name="Google Shape;322;p45"/>
          <p:cNvSpPr txBox="1"/>
          <p:nvPr/>
        </p:nvSpPr>
        <p:spPr>
          <a:xfrm>
            <a:off x="186451" y="2742219"/>
            <a:ext cx="1659900" cy="2694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800" b="1">
                <a:solidFill>
                  <a:schemeClr val="dk1"/>
                </a:solidFill>
              </a:rPr>
              <a:t>T6: Foreign Student</a:t>
            </a:r>
            <a:endParaRPr sz="800" b="1">
              <a:solidFill>
                <a:schemeClr val="dk1"/>
              </a:solidFill>
            </a:endParaRPr>
          </a:p>
        </p:txBody>
      </p:sp>
      <p:sp>
        <p:nvSpPr>
          <p:cNvPr id="323" name="Google Shape;323;p45"/>
          <p:cNvSpPr txBox="1"/>
          <p:nvPr/>
        </p:nvSpPr>
        <p:spPr>
          <a:xfrm>
            <a:off x="217623" y="3119969"/>
            <a:ext cx="1659900" cy="2694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800" b="1">
                <a:solidFill>
                  <a:schemeClr val="dk1"/>
                </a:solidFill>
              </a:rPr>
              <a:t>T7: Grief and loss</a:t>
            </a:r>
            <a:endParaRPr sz="800" b="1">
              <a:solidFill>
                <a:schemeClr val="dk1"/>
              </a:solidFill>
            </a:endParaRPr>
          </a:p>
        </p:txBody>
      </p:sp>
      <p:sp>
        <p:nvSpPr>
          <p:cNvPr id="324" name="Google Shape;324;p45"/>
          <p:cNvSpPr txBox="1"/>
          <p:nvPr/>
        </p:nvSpPr>
        <p:spPr>
          <a:xfrm>
            <a:off x="217623" y="3522371"/>
            <a:ext cx="1659900" cy="2694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800" b="1">
                <a:solidFill>
                  <a:schemeClr val="dk1"/>
                </a:solidFill>
              </a:rPr>
              <a:t>T8: Caring  (U.S.)</a:t>
            </a:r>
            <a:endParaRPr sz="800" b="1">
              <a:solidFill>
                <a:schemeClr val="dk1"/>
              </a:solidFill>
            </a:endParaRPr>
          </a:p>
          <a:p>
            <a:pPr marL="0" lvl="0" indent="0" algn="r" rtl="0">
              <a:spcBef>
                <a:spcPts val="0"/>
              </a:spcBef>
              <a:spcAft>
                <a:spcPts val="0"/>
              </a:spcAft>
              <a:buNone/>
            </a:pPr>
            <a:endParaRPr sz="800" b="1">
              <a:solidFill>
                <a:schemeClr val="dk1"/>
              </a:solidFill>
            </a:endParaRPr>
          </a:p>
        </p:txBody>
      </p:sp>
      <p:sp>
        <p:nvSpPr>
          <p:cNvPr id="325" name="Google Shape;325;p45"/>
          <p:cNvSpPr txBox="1"/>
          <p:nvPr/>
        </p:nvSpPr>
        <p:spPr>
          <a:xfrm>
            <a:off x="147487" y="3909817"/>
            <a:ext cx="1776900" cy="2694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800" b="1">
                <a:solidFill>
                  <a:schemeClr val="dk1"/>
                </a:solidFill>
              </a:rPr>
              <a:t>T9: Immediate family (childcare)</a:t>
            </a:r>
            <a:endParaRPr sz="800" b="1">
              <a:solidFill>
                <a:schemeClr val="dk1"/>
              </a:solidFill>
            </a:endParaRPr>
          </a:p>
        </p:txBody>
      </p:sp>
      <p:sp>
        <p:nvSpPr>
          <p:cNvPr id="326" name="Google Shape;326;p45"/>
          <p:cNvSpPr txBox="1"/>
          <p:nvPr/>
        </p:nvSpPr>
        <p:spPr>
          <a:xfrm>
            <a:off x="2985463" y="464375"/>
            <a:ext cx="2498100" cy="22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solidFill>
                  <a:srgbClr val="666666"/>
                </a:solidFill>
              </a:rPr>
              <a:t>Results combined EN and FR</a:t>
            </a:r>
            <a:endParaRPr sz="900">
              <a:solidFill>
                <a:srgbClr val="666666"/>
              </a:solidFill>
            </a:endParaRPr>
          </a:p>
        </p:txBody>
      </p:sp>
      <p:pic>
        <p:nvPicPr>
          <p:cNvPr id="327" name="Google Shape;327;p45"/>
          <p:cNvPicPr preferRelativeResize="0"/>
          <p:nvPr/>
        </p:nvPicPr>
        <p:blipFill rotWithShape="1">
          <a:blip r:embed="rId3">
            <a:alphaModFix/>
          </a:blip>
          <a:srcRect l="14500" t="32084" b="26707"/>
          <a:stretch/>
        </p:blipFill>
        <p:spPr>
          <a:xfrm>
            <a:off x="5252442" y="4483045"/>
            <a:ext cx="777603" cy="151505"/>
          </a:xfrm>
          <a:prstGeom prst="rect">
            <a:avLst/>
          </a:prstGeom>
          <a:noFill/>
          <a:ln>
            <a:noFill/>
          </a:ln>
        </p:spPr>
      </p:pic>
      <p:pic>
        <p:nvPicPr>
          <p:cNvPr id="328" name="Google Shape;328;p45"/>
          <p:cNvPicPr preferRelativeResize="0"/>
          <p:nvPr/>
        </p:nvPicPr>
        <p:blipFill rotWithShape="1">
          <a:blip r:embed="rId4">
            <a:alphaModFix/>
          </a:blip>
          <a:srcRect t="28308" b="34240"/>
          <a:stretch/>
        </p:blipFill>
        <p:spPr>
          <a:xfrm>
            <a:off x="2988772" y="4461708"/>
            <a:ext cx="2248116" cy="151505"/>
          </a:xfrm>
          <a:prstGeom prst="rect">
            <a:avLst/>
          </a:prstGeom>
          <a:noFill/>
          <a:ln>
            <a:noFill/>
          </a:ln>
        </p:spPr>
      </p:pic>
      <p:pic>
        <p:nvPicPr>
          <p:cNvPr id="329" name="Google Shape;329;p45"/>
          <p:cNvPicPr preferRelativeResize="0"/>
          <p:nvPr/>
        </p:nvPicPr>
        <p:blipFill>
          <a:blip r:embed="rId5">
            <a:alphaModFix/>
          </a:blip>
          <a:stretch>
            <a:fillRect/>
          </a:stretch>
        </p:blipFill>
        <p:spPr>
          <a:xfrm>
            <a:off x="1877525" y="759280"/>
            <a:ext cx="6209739" cy="3587113"/>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46"/>
          <p:cNvSpPr txBox="1">
            <a:spLocks noGrp="1"/>
          </p:cNvSpPr>
          <p:nvPr>
            <p:ph type="title"/>
          </p:nvPr>
        </p:nvSpPr>
        <p:spPr>
          <a:xfrm>
            <a:off x="311700" y="0"/>
            <a:ext cx="4807200" cy="907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Answers not information:</a:t>
            </a:r>
            <a:br>
              <a:rPr lang="en"/>
            </a:br>
            <a:r>
              <a:rPr lang="en"/>
              <a:t>Wizards are more successful</a:t>
            </a:r>
            <a:endParaRPr/>
          </a:p>
        </p:txBody>
      </p:sp>
      <p:sp>
        <p:nvSpPr>
          <p:cNvPr id="335" name="Google Shape;335;p46"/>
          <p:cNvSpPr txBox="1"/>
          <p:nvPr/>
        </p:nvSpPr>
        <p:spPr>
          <a:xfrm>
            <a:off x="475875" y="1760293"/>
            <a:ext cx="5130300" cy="1298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600" b="1">
                <a:solidFill>
                  <a:schemeClr val="dk1"/>
                </a:solidFill>
              </a:rPr>
              <a:t>Wizard: </a:t>
            </a:r>
            <a:r>
              <a:rPr lang="en" sz="1600">
                <a:solidFill>
                  <a:schemeClr val="dk1"/>
                </a:solidFill>
              </a:rPr>
              <a:t>participants chose to use the wizard more than </a:t>
            </a:r>
            <a:r>
              <a:rPr lang="en" sz="1600" b="1">
                <a:solidFill>
                  <a:schemeClr val="dk1"/>
                </a:solidFill>
              </a:rPr>
              <a:t>twice as often</a:t>
            </a:r>
            <a:r>
              <a:rPr lang="en" sz="1600">
                <a:solidFill>
                  <a:schemeClr val="dk1"/>
                </a:solidFill>
              </a:rPr>
              <a:t>, and had a success rate of </a:t>
            </a:r>
            <a:r>
              <a:rPr lang="en" sz="1900" b="1">
                <a:solidFill>
                  <a:srgbClr val="229654"/>
                </a:solidFill>
              </a:rPr>
              <a:t>93%</a:t>
            </a:r>
            <a:r>
              <a:rPr lang="en" sz="1600" b="1">
                <a:solidFill>
                  <a:schemeClr val="dk1"/>
                </a:solidFill>
              </a:rPr>
              <a:t>.</a:t>
            </a:r>
            <a:endParaRPr sz="800" b="1">
              <a:solidFill>
                <a:schemeClr val="dk1"/>
              </a:solidFill>
            </a:endParaRPr>
          </a:p>
          <a:p>
            <a:pPr marL="914400" lvl="0" indent="0" algn="l" rtl="0">
              <a:lnSpc>
                <a:spcPct val="100000"/>
              </a:lnSpc>
              <a:spcBef>
                <a:spcPts val="0"/>
              </a:spcBef>
              <a:spcAft>
                <a:spcPts val="0"/>
              </a:spcAft>
              <a:buNone/>
            </a:pPr>
            <a:endParaRPr sz="800">
              <a:solidFill>
                <a:schemeClr val="dk1"/>
              </a:solidFill>
            </a:endParaRPr>
          </a:p>
          <a:p>
            <a:pPr marL="0" lvl="0" indent="0" algn="l" rtl="0">
              <a:lnSpc>
                <a:spcPct val="100000"/>
              </a:lnSpc>
              <a:spcBef>
                <a:spcPts val="0"/>
              </a:spcBef>
              <a:spcAft>
                <a:spcPts val="0"/>
              </a:spcAft>
              <a:buNone/>
            </a:pPr>
            <a:r>
              <a:rPr lang="en" sz="1600" b="1">
                <a:solidFill>
                  <a:schemeClr val="dk1"/>
                </a:solidFill>
              </a:rPr>
              <a:t>Supporting pages: </a:t>
            </a:r>
            <a:r>
              <a:rPr lang="en" sz="1600">
                <a:solidFill>
                  <a:schemeClr val="dk1"/>
                </a:solidFill>
              </a:rPr>
              <a:t>Participants who chose to use the supporting pages had a success rate of </a:t>
            </a:r>
            <a:r>
              <a:rPr lang="en" sz="1900" b="1">
                <a:solidFill>
                  <a:srgbClr val="229654"/>
                </a:solidFill>
              </a:rPr>
              <a:t>70%</a:t>
            </a:r>
            <a:r>
              <a:rPr lang="en" sz="1600" b="1">
                <a:solidFill>
                  <a:schemeClr val="dk1"/>
                </a:solidFill>
              </a:rPr>
              <a:t>.</a:t>
            </a:r>
            <a:endParaRPr sz="1600" b="1">
              <a:solidFill>
                <a:schemeClr val="dk1"/>
              </a:solidFill>
            </a:endParaRPr>
          </a:p>
          <a:p>
            <a:pPr marL="0" lvl="0" indent="0" algn="l" rtl="0">
              <a:lnSpc>
                <a:spcPct val="100000"/>
              </a:lnSpc>
              <a:spcBef>
                <a:spcPts val="0"/>
              </a:spcBef>
              <a:spcAft>
                <a:spcPts val="0"/>
              </a:spcAft>
              <a:buNone/>
            </a:pPr>
            <a:endParaRPr sz="1300">
              <a:solidFill>
                <a:schemeClr val="dk1"/>
              </a:solidFill>
            </a:endParaRPr>
          </a:p>
        </p:txBody>
      </p:sp>
      <p:pic>
        <p:nvPicPr>
          <p:cNvPr id="336" name="Google Shape;336;p46"/>
          <p:cNvPicPr preferRelativeResize="0"/>
          <p:nvPr/>
        </p:nvPicPr>
        <p:blipFill>
          <a:blip r:embed="rId3">
            <a:alphaModFix/>
          </a:blip>
          <a:stretch>
            <a:fillRect/>
          </a:stretch>
        </p:blipFill>
        <p:spPr>
          <a:xfrm>
            <a:off x="5682375" y="74100"/>
            <a:ext cx="2823000" cy="4240175"/>
          </a:xfrm>
          <a:prstGeom prst="rect">
            <a:avLst/>
          </a:prstGeom>
          <a:noFill/>
          <a:ln>
            <a:noFill/>
          </a:ln>
          <a:effectLst>
            <a:outerShdw blurRad="57150" dist="19050" dir="5400000" algn="bl" rotWithShape="0">
              <a:srgbClr val="000000">
                <a:alpha val="50000"/>
              </a:srgbClr>
            </a:outerShdw>
          </a:effectLst>
        </p:spPr>
      </p:pic>
      <p:sp>
        <p:nvSpPr>
          <p:cNvPr id="337" name="Google Shape;337;p46"/>
          <p:cNvSpPr txBox="1"/>
          <p:nvPr/>
        </p:nvSpPr>
        <p:spPr>
          <a:xfrm>
            <a:off x="502920" y="1036320"/>
            <a:ext cx="49488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t>6 tasks could be completed using either the wizard or the supporting pages. </a:t>
            </a:r>
            <a:endParaRPr sz="1600"/>
          </a:p>
        </p:txBody>
      </p:sp>
      <p:sp>
        <p:nvSpPr>
          <p:cNvPr id="338" name="Google Shape;338;p46"/>
          <p:cNvSpPr txBox="1"/>
          <p:nvPr/>
        </p:nvSpPr>
        <p:spPr>
          <a:xfrm>
            <a:off x="3853870" y="4336947"/>
            <a:ext cx="3718500" cy="245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200"/>
              <a:t>(T3, T5, T6, T7, T8 and T9)</a:t>
            </a:r>
            <a:endParaRPr sz="1200"/>
          </a:p>
        </p:txBody>
      </p:sp>
      <p:sp>
        <p:nvSpPr>
          <p:cNvPr id="339" name="Google Shape;339;p46"/>
          <p:cNvSpPr txBox="1"/>
          <p:nvPr/>
        </p:nvSpPr>
        <p:spPr>
          <a:xfrm>
            <a:off x="502925" y="3137676"/>
            <a:ext cx="4948800" cy="1176600"/>
          </a:xfrm>
          <a:prstGeom prst="rect">
            <a:avLst/>
          </a:prstGeom>
          <a:solidFill>
            <a:srgbClr val="F3F3F3"/>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700"/>
              <a:t>People get confused by content that is irrelevant to their task. Wizards </a:t>
            </a:r>
            <a:r>
              <a:rPr lang="en" sz="1700" b="1"/>
              <a:t>reduce cognitive load</a:t>
            </a:r>
            <a:r>
              <a:rPr lang="en" sz="1700"/>
              <a:t> and help people find and focus on </a:t>
            </a:r>
            <a:r>
              <a:rPr lang="en" sz="1700" b="1"/>
              <a:t>customized answers</a:t>
            </a:r>
            <a:r>
              <a:rPr lang="en" sz="1700"/>
              <a:t>.</a:t>
            </a:r>
            <a:endParaRPr sz="17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47"/>
          <p:cNvSpPr txBox="1">
            <a:spLocks noGrp="1"/>
          </p:cNvSpPr>
          <p:nvPr>
            <p:ph type="title"/>
          </p:nvPr>
        </p:nvSpPr>
        <p:spPr>
          <a:xfrm>
            <a:off x="311700" y="762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Wizards are not new or risky</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
        <p:nvSpPr>
          <p:cNvPr id="345" name="Google Shape;345;p47"/>
          <p:cNvSpPr txBox="1"/>
          <p:nvPr/>
        </p:nvSpPr>
        <p:spPr>
          <a:xfrm>
            <a:off x="255775" y="400400"/>
            <a:ext cx="5779200" cy="3140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sz="1700">
                <a:solidFill>
                  <a:schemeClr val="dk1"/>
                </a:solidFill>
              </a:rPr>
              <a:t>Question and answer and interactive ‘wizard’ models have proven to improve task completion (to help people get the service or information they need) in other areas, eg:</a:t>
            </a:r>
            <a:endParaRPr sz="1700"/>
          </a:p>
          <a:p>
            <a:pPr marL="457200" lvl="0" indent="-336550" algn="l" rtl="0">
              <a:spcBef>
                <a:spcPts val="1200"/>
              </a:spcBef>
              <a:spcAft>
                <a:spcPts val="0"/>
              </a:spcAft>
              <a:buSzPts val="1700"/>
              <a:buChar char="●"/>
            </a:pPr>
            <a:r>
              <a:rPr lang="en" sz="1700"/>
              <a:t>IRCC: </a:t>
            </a:r>
            <a:r>
              <a:rPr lang="en" sz="1700" u="sng">
                <a:solidFill>
                  <a:schemeClr val="hlink"/>
                </a:solidFill>
                <a:hlinkClick r:id="rId3"/>
              </a:rPr>
              <a:t>Find out if you need a visa</a:t>
            </a:r>
            <a:r>
              <a:rPr lang="en" sz="1700"/>
              <a:t> </a:t>
            </a:r>
            <a:endParaRPr sz="1700"/>
          </a:p>
          <a:p>
            <a:pPr marL="914400" lvl="1" indent="-336550" algn="l" rtl="0">
              <a:spcBef>
                <a:spcPts val="0"/>
              </a:spcBef>
              <a:spcAft>
                <a:spcPts val="0"/>
              </a:spcAft>
              <a:buSzPts val="1700"/>
              <a:buChar char="○"/>
            </a:pPr>
            <a:r>
              <a:rPr lang="en" sz="1700"/>
              <a:t>used by millions of visitors 2016-2020</a:t>
            </a:r>
            <a:endParaRPr sz="1700"/>
          </a:p>
          <a:p>
            <a:pPr marL="457200" lvl="0" indent="-336550" algn="l" rtl="0">
              <a:spcBef>
                <a:spcPts val="0"/>
              </a:spcBef>
              <a:spcAft>
                <a:spcPts val="0"/>
              </a:spcAft>
              <a:buSzPts val="1700"/>
              <a:buChar char="●"/>
            </a:pPr>
            <a:r>
              <a:rPr lang="en" sz="1700"/>
              <a:t>CRA: </a:t>
            </a:r>
            <a:r>
              <a:rPr lang="en" sz="1700" u="sng">
                <a:solidFill>
                  <a:schemeClr val="hlink"/>
                </a:solidFill>
                <a:hlinkClick r:id="rId4"/>
              </a:rPr>
              <a:t>How to apply to CERB</a:t>
            </a:r>
            <a:endParaRPr sz="1700"/>
          </a:p>
          <a:p>
            <a:pPr marL="457200" lvl="0" indent="-336550" algn="l" rtl="0">
              <a:spcBef>
                <a:spcPts val="0"/>
              </a:spcBef>
              <a:spcAft>
                <a:spcPts val="0"/>
              </a:spcAft>
              <a:buSzPts val="1700"/>
              <a:buChar char="●"/>
            </a:pPr>
            <a:r>
              <a:rPr lang="en" sz="1700"/>
              <a:t>ISED: </a:t>
            </a:r>
            <a:r>
              <a:rPr lang="en" sz="1700" u="sng">
                <a:solidFill>
                  <a:schemeClr val="hlink"/>
                </a:solidFill>
                <a:hlinkClick r:id="rId5"/>
              </a:rPr>
              <a:t>Find financial help during COVID</a:t>
            </a:r>
            <a:br>
              <a:rPr lang="en" sz="1700"/>
            </a:br>
            <a:endParaRPr sz="1700"/>
          </a:p>
          <a:p>
            <a:pPr marL="0" lvl="0" indent="0" algn="l" rtl="0">
              <a:spcBef>
                <a:spcPts val="0"/>
              </a:spcBef>
              <a:spcAft>
                <a:spcPts val="0"/>
              </a:spcAft>
              <a:buClr>
                <a:schemeClr val="dk1"/>
              </a:buClr>
              <a:buSzPts val="1100"/>
              <a:buFont typeface="Arial"/>
              <a:buNone/>
            </a:pPr>
            <a:r>
              <a:rPr lang="en" sz="1700">
                <a:solidFill>
                  <a:schemeClr val="dk1"/>
                </a:solidFill>
              </a:rPr>
              <a:t>A wizard makes no promises. It gets a user to specific information and reduces distracting details that are irrelevant to the user’s task.  It includes </a:t>
            </a:r>
            <a:r>
              <a:rPr lang="en" sz="1700" b="1">
                <a:solidFill>
                  <a:schemeClr val="dk1"/>
                </a:solidFill>
              </a:rPr>
              <a:t>disclaimers or warnings</a:t>
            </a:r>
            <a:r>
              <a:rPr lang="en" sz="1700">
                <a:solidFill>
                  <a:schemeClr val="dk1"/>
                </a:solidFill>
              </a:rPr>
              <a:t> </a:t>
            </a:r>
            <a:endParaRPr sz="1700">
              <a:solidFill>
                <a:schemeClr val="dk1"/>
              </a:solidFill>
            </a:endParaRPr>
          </a:p>
          <a:p>
            <a:pPr marL="0" lvl="0" indent="0" algn="l" rtl="0">
              <a:spcBef>
                <a:spcPts val="0"/>
              </a:spcBef>
              <a:spcAft>
                <a:spcPts val="0"/>
              </a:spcAft>
              <a:buNone/>
            </a:pPr>
            <a:endParaRPr sz="1700"/>
          </a:p>
        </p:txBody>
      </p:sp>
      <p:pic>
        <p:nvPicPr>
          <p:cNvPr id="346" name="Google Shape;346;p47"/>
          <p:cNvPicPr preferRelativeResize="0"/>
          <p:nvPr/>
        </p:nvPicPr>
        <p:blipFill>
          <a:blip r:embed="rId6">
            <a:alphaModFix/>
          </a:blip>
          <a:stretch>
            <a:fillRect/>
          </a:stretch>
        </p:blipFill>
        <p:spPr>
          <a:xfrm>
            <a:off x="6321006" y="1962043"/>
            <a:ext cx="966475" cy="966475"/>
          </a:xfrm>
          <a:prstGeom prst="rect">
            <a:avLst/>
          </a:prstGeom>
          <a:noFill/>
          <a:ln>
            <a:noFill/>
          </a:ln>
        </p:spPr>
      </p:pic>
      <p:pic>
        <p:nvPicPr>
          <p:cNvPr id="347" name="Google Shape;347;p47"/>
          <p:cNvPicPr preferRelativeResize="0"/>
          <p:nvPr/>
        </p:nvPicPr>
        <p:blipFill rotWithShape="1">
          <a:blip r:embed="rId7">
            <a:alphaModFix/>
          </a:blip>
          <a:srcRect b="7638"/>
          <a:stretch/>
        </p:blipFill>
        <p:spPr>
          <a:xfrm>
            <a:off x="6233275" y="139650"/>
            <a:ext cx="2681250" cy="4190775"/>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pic>
        <p:nvPicPr>
          <p:cNvPr id="352" name="Google Shape;352;p48"/>
          <p:cNvPicPr preferRelativeResize="0"/>
          <p:nvPr/>
        </p:nvPicPr>
        <p:blipFill>
          <a:blip r:embed="rId3">
            <a:alphaModFix/>
          </a:blip>
          <a:stretch>
            <a:fillRect/>
          </a:stretch>
        </p:blipFill>
        <p:spPr>
          <a:xfrm>
            <a:off x="6470125" y="930588"/>
            <a:ext cx="2421825" cy="4115161"/>
          </a:xfrm>
          <a:prstGeom prst="rect">
            <a:avLst/>
          </a:prstGeom>
          <a:noFill/>
          <a:ln>
            <a:noFill/>
          </a:ln>
          <a:effectLst>
            <a:outerShdw blurRad="57150" dist="19050" dir="5400000" algn="bl" rotWithShape="0">
              <a:srgbClr val="000000">
                <a:alpha val="50000"/>
              </a:srgbClr>
            </a:outerShdw>
          </a:effectLst>
        </p:spPr>
      </p:pic>
      <p:sp>
        <p:nvSpPr>
          <p:cNvPr id="353" name="Google Shape;353;p48"/>
          <p:cNvSpPr txBox="1"/>
          <p:nvPr/>
        </p:nvSpPr>
        <p:spPr>
          <a:xfrm>
            <a:off x="3062382" y="708827"/>
            <a:ext cx="2788500" cy="82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a:solidFill>
                  <a:srgbClr val="990000"/>
                </a:solidFill>
              </a:rPr>
              <a:t>People scrolled past disclaimer each time to see the answer first</a:t>
            </a:r>
            <a:endParaRPr sz="1700">
              <a:solidFill>
                <a:srgbClr val="990000"/>
              </a:solidFill>
            </a:endParaRPr>
          </a:p>
        </p:txBody>
      </p:sp>
      <p:sp>
        <p:nvSpPr>
          <p:cNvPr id="354" name="Google Shape;354;p48"/>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Surface answers, link next steps, integrate the legal</a:t>
            </a:r>
            <a:endParaRPr/>
          </a:p>
          <a:p>
            <a:pPr marL="0" lvl="0" indent="0" algn="l" rtl="0">
              <a:spcBef>
                <a:spcPts val="0"/>
              </a:spcBef>
              <a:spcAft>
                <a:spcPts val="0"/>
              </a:spcAft>
              <a:buNone/>
            </a:pPr>
            <a:endParaRPr/>
          </a:p>
        </p:txBody>
      </p:sp>
      <p:sp>
        <p:nvSpPr>
          <p:cNvPr id="355" name="Google Shape;355;p48"/>
          <p:cNvSpPr txBox="1"/>
          <p:nvPr/>
        </p:nvSpPr>
        <p:spPr>
          <a:xfrm>
            <a:off x="3402625" y="2036500"/>
            <a:ext cx="2537100" cy="96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a:solidFill>
                  <a:srgbClr val="38761D"/>
                </a:solidFill>
              </a:rPr>
              <a:t>“What you need to do next” heading - people clicked through to read more</a:t>
            </a:r>
            <a:br>
              <a:rPr lang="en" sz="1700"/>
            </a:br>
            <a:endParaRPr sz="1700"/>
          </a:p>
          <a:p>
            <a:pPr marL="0" lvl="0" indent="0" algn="l" rtl="0">
              <a:spcBef>
                <a:spcPts val="0"/>
              </a:spcBef>
              <a:spcAft>
                <a:spcPts val="0"/>
              </a:spcAft>
              <a:buNone/>
            </a:pPr>
            <a:endParaRPr/>
          </a:p>
          <a:p>
            <a:pPr marL="0" lvl="0" indent="0" algn="l" rtl="0">
              <a:spcBef>
                <a:spcPts val="0"/>
              </a:spcBef>
              <a:spcAft>
                <a:spcPts val="0"/>
              </a:spcAft>
              <a:buNone/>
            </a:pPr>
            <a:endParaRPr/>
          </a:p>
        </p:txBody>
      </p:sp>
      <p:pic>
        <p:nvPicPr>
          <p:cNvPr id="356" name="Google Shape;356;p48"/>
          <p:cNvPicPr preferRelativeResize="0"/>
          <p:nvPr/>
        </p:nvPicPr>
        <p:blipFill rotWithShape="1">
          <a:blip r:embed="rId4">
            <a:alphaModFix/>
          </a:blip>
          <a:srcRect t="1777"/>
          <a:stretch/>
        </p:blipFill>
        <p:spPr>
          <a:xfrm>
            <a:off x="316756" y="981125"/>
            <a:ext cx="2485985" cy="4031357"/>
          </a:xfrm>
          <a:prstGeom prst="rect">
            <a:avLst/>
          </a:prstGeom>
          <a:noFill/>
          <a:ln>
            <a:noFill/>
          </a:ln>
          <a:effectLst>
            <a:outerShdw blurRad="57150" dist="19050" dir="5400000" algn="bl" rotWithShape="0">
              <a:srgbClr val="000000">
                <a:alpha val="50000"/>
              </a:srgbClr>
            </a:outerShdw>
          </a:effectLst>
        </p:spPr>
      </p:pic>
      <p:sp>
        <p:nvSpPr>
          <p:cNvPr id="357" name="Google Shape;357;p48"/>
          <p:cNvSpPr/>
          <p:nvPr/>
        </p:nvSpPr>
        <p:spPr>
          <a:xfrm>
            <a:off x="2709850" y="1573380"/>
            <a:ext cx="1166113" cy="357388"/>
          </a:xfrm>
          <a:custGeom>
            <a:avLst/>
            <a:gdLst/>
            <a:ahLst/>
            <a:cxnLst/>
            <a:rect l="l" t="t" r="r" b="b"/>
            <a:pathLst>
              <a:path w="33771" h="15770" extrusionOk="0">
                <a:moveTo>
                  <a:pt x="33771" y="0"/>
                </a:moveTo>
                <a:cubicBezTo>
                  <a:pt x="33771" y="6921"/>
                  <a:pt x="26293" y="13830"/>
                  <a:pt x="19483" y="15067"/>
                </a:cubicBezTo>
                <a:cubicBezTo>
                  <a:pt x="13091" y="16228"/>
                  <a:pt x="6497" y="15587"/>
                  <a:pt x="0" y="15587"/>
                </a:cubicBezTo>
              </a:path>
            </a:pathLst>
          </a:custGeom>
          <a:noFill/>
          <a:ln w="19050" cap="flat" cmpd="sng">
            <a:solidFill>
              <a:srgbClr val="990000"/>
            </a:solidFill>
            <a:prstDash val="solid"/>
            <a:round/>
            <a:headEnd type="none" w="med" len="med"/>
            <a:tailEnd type="triangle" w="med" len="med"/>
          </a:ln>
        </p:spPr>
      </p:sp>
      <p:sp>
        <p:nvSpPr>
          <p:cNvPr id="358" name="Google Shape;358;p48"/>
          <p:cNvSpPr txBox="1"/>
          <p:nvPr/>
        </p:nvSpPr>
        <p:spPr>
          <a:xfrm>
            <a:off x="3453025" y="4052175"/>
            <a:ext cx="2788500" cy="96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a:solidFill>
                  <a:srgbClr val="38761D"/>
                </a:solidFill>
              </a:rPr>
              <a:t>People read the legal notice when it was part of the answer</a:t>
            </a:r>
            <a:endParaRPr sz="1700">
              <a:solidFill>
                <a:srgbClr val="38761D"/>
              </a:solidFill>
            </a:endParaRPr>
          </a:p>
        </p:txBody>
      </p:sp>
      <p:sp>
        <p:nvSpPr>
          <p:cNvPr id="359" name="Google Shape;359;p48"/>
          <p:cNvSpPr/>
          <p:nvPr/>
        </p:nvSpPr>
        <p:spPr>
          <a:xfrm rot="9104498" flipH="1">
            <a:off x="5638497" y="3913377"/>
            <a:ext cx="940975" cy="214441"/>
          </a:xfrm>
          <a:custGeom>
            <a:avLst/>
            <a:gdLst/>
            <a:ahLst/>
            <a:cxnLst/>
            <a:rect l="l" t="t" r="r" b="b"/>
            <a:pathLst>
              <a:path w="50141" h="19662" extrusionOk="0">
                <a:moveTo>
                  <a:pt x="0" y="0"/>
                </a:moveTo>
                <a:cubicBezTo>
                  <a:pt x="0" y="17772"/>
                  <a:pt x="32897" y="22428"/>
                  <a:pt x="50141" y="18126"/>
                </a:cubicBezTo>
              </a:path>
            </a:pathLst>
          </a:custGeom>
          <a:noFill/>
          <a:ln w="19050" cap="flat" cmpd="sng">
            <a:solidFill>
              <a:srgbClr val="6AA84F"/>
            </a:solidFill>
            <a:prstDash val="solid"/>
            <a:round/>
            <a:headEnd type="none" w="med" len="med"/>
            <a:tailEnd type="triangle" w="med" len="med"/>
          </a:ln>
        </p:spPr>
      </p:sp>
      <p:sp>
        <p:nvSpPr>
          <p:cNvPr id="360" name="Google Shape;360;p48"/>
          <p:cNvSpPr/>
          <p:nvPr/>
        </p:nvSpPr>
        <p:spPr>
          <a:xfrm rot="1209742">
            <a:off x="5762711" y="1432180"/>
            <a:ext cx="692562" cy="940324"/>
          </a:xfrm>
          <a:custGeom>
            <a:avLst/>
            <a:gdLst/>
            <a:ahLst/>
            <a:cxnLst/>
            <a:rect l="l" t="t" r="r" b="b"/>
            <a:pathLst>
              <a:path w="30284" h="12007" extrusionOk="0">
                <a:moveTo>
                  <a:pt x="0" y="12007"/>
                </a:moveTo>
                <a:cubicBezTo>
                  <a:pt x="3035" y="5937"/>
                  <a:pt x="9813" y="987"/>
                  <a:pt x="16547" y="143"/>
                </a:cubicBezTo>
                <a:cubicBezTo>
                  <a:pt x="21120" y="-430"/>
                  <a:pt x="25676" y="1704"/>
                  <a:pt x="30284" y="1704"/>
                </a:cubicBezTo>
              </a:path>
            </a:pathLst>
          </a:custGeom>
          <a:noFill/>
          <a:ln w="19050" cap="flat" cmpd="sng">
            <a:solidFill>
              <a:srgbClr val="6AA84F"/>
            </a:solidFill>
            <a:prstDash val="solid"/>
            <a:round/>
            <a:headEnd type="none" w="med" len="med"/>
            <a:tailEnd type="triangle" w="med" len="med"/>
          </a:ln>
        </p:spPr>
      </p:sp>
      <p:sp>
        <p:nvSpPr>
          <p:cNvPr id="361" name="Google Shape;361;p48"/>
          <p:cNvSpPr/>
          <p:nvPr/>
        </p:nvSpPr>
        <p:spPr>
          <a:xfrm>
            <a:off x="358957" y="4610325"/>
            <a:ext cx="757200" cy="210000"/>
          </a:xfrm>
          <a:prstGeom prst="rect">
            <a:avLst/>
          </a:prstGeom>
          <a:noFill/>
          <a:ln w="1905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48"/>
          <p:cNvSpPr txBox="1"/>
          <p:nvPr/>
        </p:nvSpPr>
        <p:spPr>
          <a:xfrm>
            <a:off x="3062375" y="3231975"/>
            <a:ext cx="2911200" cy="82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a:solidFill>
                  <a:srgbClr val="990000"/>
                </a:solidFill>
              </a:rPr>
              <a:t>“You must” - wasn’t clear these were next steps </a:t>
            </a:r>
            <a:endParaRPr sz="1700">
              <a:solidFill>
                <a:srgbClr val="990000"/>
              </a:solidFill>
            </a:endParaRPr>
          </a:p>
        </p:txBody>
      </p:sp>
      <p:cxnSp>
        <p:nvCxnSpPr>
          <p:cNvPr id="363" name="Google Shape;363;p48"/>
          <p:cNvCxnSpPr>
            <a:stCxn id="362" idx="1"/>
            <a:endCxn id="361" idx="3"/>
          </p:cNvCxnSpPr>
          <p:nvPr/>
        </p:nvCxnSpPr>
        <p:spPr>
          <a:xfrm flipH="1">
            <a:off x="1116275" y="3642075"/>
            <a:ext cx="1946100" cy="1073400"/>
          </a:xfrm>
          <a:prstGeom prst="curvedConnector3">
            <a:avLst>
              <a:gd name="adj1" fmla="val 50003"/>
            </a:avLst>
          </a:prstGeom>
          <a:noFill/>
          <a:ln w="19050" cap="flat" cmpd="sng">
            <a:solidFill>
              <a:srgbClr val="990000"/>
            </a:solidFill>
            <a:prstDash val="solid"/>
            <a:round/>
            <a:headEnd type="none" w="med" len="med"/>
            <a:tailEnd type="triangle" w="med" len="med"/>
          </a:ln>
        </p:spPr>
      </p:cxnSp>
      <p:sp>
        <p:nvSpPr>
          <p:cNvPr id="364" name="Google Shape;364;p48"/>
          <p:cNvSpPr/>
          <p:nvPr/>
        </p:nvSpPr>
        <p:spPr>
          <a:xfrm>
            <a:off x="8368775" y="1455850"/>
            <a:ext cx="757200" cy="264900"/>
          </a:xfrm>
          <a:prstGeom prst="roundRect">
            <a:avLst>
              <a:gd name="adj" fmla="val 16667"/>
            </a:avLst>
          </a:prstGeom>
          <a:solidFill>
            <a:srgbClr val="B6D7A8"/>
          </a:solidFill>
          <a:ln w="9525" cap="flat" cmpd="sng">
            <a:solidFill>
              <a:srgbClr val="38761D"/>
            </a:solidFill>
            <a:prstDash val="solid"/>
            <a:round/>
            <a:headEnd type="none" w="sm" len="sm"/>
            <a:tailEnd type="none" w="sm" len="sm"/>
          </a:ln>
          <a:effectLst>
            <a:outerShdw blurRad="128588" dist="47625" dir="3300000" algn="bl" rotWithShape="0">
              <a:srgbClr val="666666">
                <a:alpha val="49410"/>
              </a:srgbClr>
            </a:outerShdw>
          </a:effectLst>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latin typeface="Roboto"/>
                <a:ea typeface="Roboto"/>
                <a:cs typeface="Roboto"/>
                <a:sym typeface="Roboto"/>
              </a:rPr>
              <a:t>Version 2</a:t>
            </a:r>
            <a:endParaRPr sz="1100" i="0" u="none" strike="noStrike" cap="none">
              <a:solidFill>
                <a:srgbClr val="000000"/>
              </a:solidFill>
              <a:latin typeface="Roboto"/>
              <a:ea typeface="Roboto"/>
              <a:cs typeface="Roboto"/>
              <a:sym typeface="Roboto"/>
            </a:endParaRPr>
          </a:p>
        </p:txBody>
      </p:sp>
      <p:sp>
        <p:nvSpPr>
          <p:cNvPr id="365" name="Google Shape;365;p48"/>
          <p:cNvSpPr/>
          <p:nvPr/>
        </p:nvSpPr>
        <p:spPr>
          <a:xfrm>
            <a:off x="-43075" y="1308475"/>
            <a:ext cx="757200" cy="264900"/>
          </a:xfrm>
          <a:prstGeom prst="roundRect">
            <a:avLst>
              <a:gd name="adj" fmla="val 16667"/>
            </a:avLst>
          </a:prstGeom>
          <a:solidFill>
            <a:srgbClr val="CCCCCC"/>
          </a:solidFill>
          <a:ln w="9525" cap="flat" cmpd="sng">
            <a:solidFill>
              <a:srgbClr val="999999"/>
            </a:solidFill>
            <a:prstDash val="solid"/>
            <a:round/>
            <a:headEnd type="none" w="sm" len="sm"/>
            <a:tailEnd type="none" w="sm" len="sm"/>
          </a:ln>
          <a:effectLst>
            <a:outerShdw blurRad="128588" dist="47625" dir="3300000" algn="bl" rotWithShape="0">
              <a:srgbClr val="666666">
                <a:alpha val="49410"/>
              </a:srgbClr>
            </a:outerShdw>
          </a:effectLst>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latin typeface="Roboto"/>
                <a:ea typeface="Roboto"/>
                <a:cs typeface="Roboto"/>
                <a:sym typeface="Roboto"/>
              </a:rPr>
              <a:t>Version 1</a:t>
            </a:r>
            <a:endParaRPr sz="1100" i="0" u="none" strike="noStrike" cap="none">
              <a:solidFill>
                <a:srgbClr val="000000"/>
              </a:solidFill>
              <a:latin typeface="Roboto"/>
              <a:ea typeface="Roboto"/>
              <a:cs typeface="Roboto"/>
              <a:sym typeface="Roboto"/>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pic>
        <p:nvPicPr>
          <p:cNvPr id="370" name="Google Shape;370;p49"/>
          <p:cNvPicPr preferRelativeResize="0"/>
          <p:nvPr/>
        </p:nvPicPr>
        <p:blipFill rotWithShape="1">
          <a:blip r:embed="rId3">
            <a:alphaModFix/>
          </a:blip>
          <a:srcRect l="1819" t="5713" r="1915"/>
          <a:stretch/>
        </p:blipFill>
        <p:spPr>
          <a:xfrm>
            <a:off x="276300" y="742825"/>
            <a:ext cx="2130900" cy="3595550"/>
          </a:xfrm>
          <a:prstGeom prst="rect">
            <a:avLst/>
          </a:prstGeom>
          <a:noFill/>
          <a:ln>
            <a:noFill/>
          </a:ln>
          <a:effectLst>
            <a:outerShdw blurRad="57150" dist="19050" dir="5400000" algn="bl" rotWithShape="0">
              <a:srgbClr val="000000">
                <a:alpha val="50000"/>
              </a:srgbClr>
            </a:outerShdw>
          </a:effectLst>
        </p:spPr>
      </p:pic>
      <p:pic>
        <p:nvPicPr>
          <p:cNvPr id="371" name="Google Shape;371;p49"/>
          <p:cNvPicPr preferRelativeResize="0"/>
          <p:nvPr/>
        </p:nvPicPr>
        <p:blipFill rotWithShape="1">
          <a:blip r:embed="rId4">
            <a:alphaModFix/>
          </a:blip>
          <a:srcRect t="3390"/>
          <a:stretch/>
        </p:blipFill>
        <p:spPr>
          <a:xfrm>
            <a:off x="6008325" y="155643"/>
            <a:ext cx="3015275" cy="4142100"/>
          </a:xfrm>
          <a:prstGeom prst="rect">
            <a:avLst/>
          </a:prstGeom>
          <a:noFill/>
          <a:ln>
            <a:noFill/>
          </a:ln>
          <a:effectLst>
            <a:outerShdw blurRad="57150" dist="19050" dir="5400000" algn="bl" rotWithShape="0">
              <a:srgbClr val="000000">
                <a:alpha val="50000"/>
              </a:srgbClr>
            </a:outerShdw>
          </a:effectLst>
        </p:spPr>
      </p:pic>
      <p:sp>
        <p:nvSpPr>
          <p:cNvPr id="372" name="Google Shape;372;p49"/>
          <p:cNvSpPr/>
          <p:nvPr/>
        </p:nvSpPr>
        <p:spPr>
          <a:xfrm>
            <a:off x="8041425" y="63800"/>
            <a:ext cx="886200" cy="264900"/>
          </a:xfrm>
          <a:prstGeom prst="roundRect">
            <a:avLst>
              <a:gd name="adj" fmla="val 16667"/>
            </a:avLst>
          </a:prstGeom>
          <a:solidFill>
            <a:srgbClr val="B6D7A8"/>
          </a:solidFill>
          <a:ln w="9525" cap="flat" cmpd="sng">
            <a:solidFill>
              <a:srgbClr val="38761D"/>
            </a:solidFill>
            <a:prstDash val="solid"/>
            <a:round/>
            <a:headEnd type="none" w="sm" len="sm"/>
            <a:tailEnd type="none" w="sm" len="sm"/>
          </a:ln>
          <a:effectLst>
            <a:outerShdw blurRad="128588" dist="47625" dir="3300000" algn="bl" rotWithShape="0">
              <a:srgbClr val="666666">
                <a:alpha val="49410"/>
              </a:srgbClr>
            </a:outerShdw>
          </a:effectLst>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latin typeface="Roboto"/>
                <a:ea typeface="Roboto"/>
                <a:cs typeface="Roboto"/>
                <a:sym typeface="Roboto"/>
              </a:rPr>
              <a:t>Version 2</a:t>
            </a:r>
            <a:endParaRPr sz="1100" i="0" u="none" strike="noStrike" cap="none">
              <a:solidFill>
                <a:srgbClr val="000000"/>
              </a:solidFill>
              <a:latin typeface="Roboto"/>
              <a:ea typeface="Roboto"/>
              <a:cs typeface="Roboto"/>
              <a:sym typeface="Roboto"/>
            </a:endParaRPr>
          </a:p>
        </p:txBody>
      </p:sp>
      <p:sp>
        <p:nvSpPr>
          <p:cNvPr id="373" name="Google Shape;373;p49"/>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Words matter</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sz="2600"/>
          </a:p>
          <a:p>
            <a:pPr marL="0" lvl="0" indent="0" algn="l" rtl="0">
              <a:spcBef>
                <a:spcPts val="0"/>
              </a:spcBef>
              <a:spcAft>
                <a:spcPts val="0"/>
              </a:spcAft>
              <a:buNone/>
            </a:pPr>
            <a:endParaRPr/>
          </a:p>
        </p:txBody>
      </p:sp>
      <p:sp>
        <p:nvSpPr>
          <p:cNvPr id="374" name="Google Shape;374;p49"/>
          <p:cNvSpPr txBox="1"/>
          <p:nvPr/>
        </p:nvSpPr>
        <p:spPr>
          <a:xfrm>
            <a:off x="2993626" y="3734175"/>
            <a:ext cx="3015300" cy="68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a:solidFill>
                  <a:srgbClr val="38761D"/>
                </a:solidFill>
              </a:rPr>
              <a:t>“Does not guarantee entry” was understood as intended</a:t>
            </a:r>
            <a:endParaRPr sz="1700">
              <a:solidFill>
                <a:srgbClr val="38761D"/>
              </a:solidFill>
            </a:endParaRPr>
          </a:p>
        </p:txBody>
      </p:sp>
      <p:sp>
        <p:nvSpPr>
          <p:cNvPr id="375" name="Google Shape;375;p49"/>
          <p:cNvSpPr txBox="1"/>
          <p:nvPr/>
        </p:nvSpPr>
        <p:spPr>
          <a:xfrm>
            <a:off x="2801625" y="2773475"/>
            <a:ext cx="2737200" cy="90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a:solidFill>
                  <a:srgbClr val="990000"/>
                </a:solidFill>
              </a:rPr>
              <a:t>“Permission” was perceived as something to be granted elsewhere</a:t>
            </a:r>
            <a:endParaRPr sz="1700">
              <a:solidFill>
                <a:srgbClr val="990000"/>
              </a:solidFill>
            </a:endParaRPr>
          </a:p>
        </p:txBody>
      </p:sp>
      <p:sp>
        <p:nvSpPr>
          <p:cNvPr id="376" name="Google Shape;376;p49"/>
          <p:cNvSpPr/>
          <p:nvPr/>
        </p:nvSpPr>
        <p:spPr>
          <a:xfrm rot="1208275">
            <a:off x="2163519" y="1246312"/>
            <a:ext cx="563290" cy="121947"/>
          </a:xfrm>
          <a:custGeom>
            <a:avLst/>
            <a:gdLst/>
            <a:ahLst/>
            <a:cxnLst/>
            <a:rect l="l" t="t" r="r" b="b"/>
            <a:pathLst>
              <a:path w="33771" h="15770" extrusionOk="0">
                <a:moveTo>
                  <a:pt x="33771" y="0"/>
                </a:moveTo>
                <a:cubicBezTo>
                  <a:pt x="33771" y="6921"/>
                  <a:pt x="26293" y="13830"/>
                  <a:pt x="19483" y="15067"/>
                </a:cubicBezTo>
                <a:cubicBezTo>
                  <a:pt x="13091" y="16228"/>
                  <a:pt x="6497" y="15587"/>
                  <a:pt x="0" y="15587"/>
                </a:cubicBezTo>
              </a:path>
            </a:pathLst>
          </a:custGeom>
          <a:noFill/>
          <a:ln w="19050" cap="flat" cmpd="sng">
            <a:solidFill>
              <a:srgbClr val="990000"/>
            </a:solidFill>
            <a:prstDash val="solid"/>
            <a:round/>
            <a:headEnd type="none" w="med" len="med"/>
            <a:tailEnd type="triangle" w="med" len="med"/>
          </a:ln>
        </p:spPr>
      </p:sp>
      <p:sp>
        <p:nvSpPr>
          <p:cNvPr id="377" name="Google Shape;377;p49"/>
          <p:cNvSpPr/>
          <p:nvPr/>
        </p:nvSpPr>
        <p:spPr>
          <a:xfrm rot="-3378193">
            <a:off x="5677701" y="2959812"/>
            <a:ext cx="2074380" cy="900292"/>
          </a:xfrm>
          <a:custGeom>
            <a:avLst/>
            <a:gdLst/>
            <a:ahLst/>
            <a:cxnLst/>
            <a:rect l="l" t="t" r="r" b="b"/>
            <a:pathLst>
              <a:path w="50141" h="19662" extrusionOk="0">
                <a:moveTo>
                  <a:pt x="0" y="0"/>
                </a:moveTo>
                <a:cubicBezTo>
                  <a:pt x="0" y="17772"/>
                  <a:pt x="32897" y="22428"/>
                  <a:pt x="50141" y="18126"/>
                </a:cubicBezTo>
              </a:path>
            </a:pathLst>
          </a:custGeom>
          <a:noFill/>
          <a:ln w="19050" cap="flat" cmpd="sng">
            <a:solidFill>
              <a:srgbClr val="6AA84F"/>
            </a:solidFill>
            <a:prstDash val="solid"/>
            <a:round/>
            <a:headEnd type="none" w="med" len="med"/>
            <a:tailEnd type="triangle" w="med" len="med"/>
          </a:ln>
        </p:spPr>
      </p:sp>
      <p:sp>
        <p:nvSpPr>
          <p:cNvPr id="378" name="Google Shape;378;p49"/>
          <p:cNvSpPr txBox="1"/>
          <p:nvPr/>
        </p:nvSpPr>
        <p:spPr>
          <a:xfrm>
            <a:off x="2730563" y="460602"/>
            <a:ext cx="2592600" cy="97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a:solidFill>
                  <a:srgbClr val="990000"/>
                </a:solidFill>
              </a:rPr>
              <a:t>Link with partial answer (14 days) stopped people from exploring further (satisficing)</a:t>
            </a:r>
            <a:endParaRPr sz="1700">
              <a:solidFill>
                <a:srgbClr val="990000"/>
              </a:solidFill>
            </a:endParaRPr>
          </a:p>
        </p:txBody>
      </p:sp>
      <p:sp>
        <p:nvSpPr>
          <p:cNvPr id="379" name="Google Shape;379;p49"/>
          <p:cNvSpPr/>
          <p:nvPr/>
        </p:nvSpPr>
        <p:spPr>
          <a:xfrm>
            <a:off x="6943466" y="2428721"/>
            <a:ext cx="1960200" cy="304500"/>
          </a:xfrm>
          <a:prstGeom prst="rect">
            <a:avLst/>
          </a:prstGeom>
          <a:noFill/>
          <a:ln w="19050" cap="flat" cmpd="sng">
            <a:solidFill>
              <a:srgbClr val="22965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49"/>
          <p:cNvSpPr txBox="1"/>
          <p:nvPr/>
        </p:nvSpPr>
        <p:spPr>
          <a:xfrm>
            <a:off x="3073975" y="1649975"/>
            <a:ext cx="2727600" cy="97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a:solidFill>
                  <a:srgbClr val="38761D"/>
                </a:solidFill>
              </a:rPr>
              <a:t>“Read and follow” encouraged click-through for more details</a:t>
            </a:r>
            <a:endParaRPr sz="1700">
              <a:solidFill>
                <a:srgbClr val="38761D"/>
              </a:solidFill>
            </a:endParaRPr>
          </a:p>
        </p:txBody>
      </p:sp>
      <p:sp>
        <p:nvSpPr>
          <p:cNvPr id="381" name="Google Shape;381;p49"/>
          <p:cNvSpPr/>
          <p:nvPr/>
        </p:nvSpPr>
        <p:spPr>
          <a:xfrm>
            <a:off x="6276251" y="942717"/>
            <a:ext cx="2150100" cy="432600"/>
          </a:xfrm>
          <a:prstGeom prst="rect">
            <a:avLst/>
          </a:prstGeom>
          <a:noFill/>
          <a:ln w="19050" cap="flat" cmpd="sng">
            <a:solidFill>
              <a:srgbClr val="22965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49"/>
          <p:cNvSpPr/>
          <p:nvPr/>
        </p:nvSpPr>
        <p:spPr>
          <a:xfrm rot="-2698815">
            <a:off x="5542582" y="1708159"/>
            <a:ext cx="1028728" cy="80777"/>
          </a:xfrm>
          <a:custGeom>
            <a:avLst/>
            <a:gdLst/>
            <a:ahLst/>
            <a:cxnLst/>
            <a:rect l="l" t="t" r="r" b="b"/>
            <a:pathLst>
              <a:path w="50141" h="19662" extrusionOk="0">
                <a:moveTo>
                  <a:pt x="0" y="0"/>
                </a:moveTo>
                <a:cubicBezTo>
                  <a:pt x="0" y="17772"/>
                  <a:pt x="32897" y="22428"/>
                  <a:pt x="50141" y="18126"/>
                </a:cubicBezTo>
              </a:path>
            </a:pathLst>
          </a:custGeom>
          <a:noFill/>
          <a:ln w="19050" cap="flat" cmpd="sng">
            <a:solidFill>
              <a:srgbClr val="6AA84F"/>
            </a:solidFill>
            <a:prstDash val="solid"/>
            <a:round/>
            <a:headEnd type="none" w="med" len="med"/>
            <a:tailEnd type="triangle" w="med" len="med"/>
          </a:ln>
        </p:spPr>
      </p:sp>
      <p:sp>
        <p:nvSpPr>
          <p:cNvPr id="383" name="Google Shape;383;p49"/>
          <p:cNvSpPr/>
          <p:nvPr/>
        </p:nvSpPr>
        <p:spPr>
          <a:xfrm>
            <a:off x="432925" y="933721"/>
            <a:ext cx="1820400" cy="304500"/>
          </a:xfrm>
          <a:prstGeom prst="rect">
            <a:avLst/>
          </a:prstGeom>
          <a:noFill/>
          <a:ln w="1905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49"/>
          <p:cNvSpPr/>
          <p:nvPr/>
        </p:nvSpPr>
        <p:spPr>
          <a:xfrm>
            <a:off x="972745" y="3772950"/>
            <a:ext cx="1331100" cy="210000"/>
          </a:xfrm>
          <a:prstGeom prst="rect">
            <a:avLst/>
          </a:prstGeom>
          <a:noFill/>
          <a:ln w="1905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85" name="Google Shape;385;p49"/>
          <p:cNvCxnSpPr>
            <a:stCxn id="375" idx="1"/>
          </p:cNvCxnSpPr>
          <p:nvPr/>
        </p:nvCxnSpPr>
        <p:spPr>
          <a:xfrm flipH="1">
            <a:off x="1807425" y="3228425"/>
            <a:ext cx="994200" cy="480900"/>
          </a:xfrm>
          <a:prstGeom prst="curvedConnector3">
            <a:avLst>
              <a:gd name="adj1" fmla="val 50000"/>
            </a:avLst>
          </a:prstGeom>
          <a:noFill/>
          <a:ln w="19050" cap="flat" cmpd="sng">
            <a:solidFill>
              <a:srgbClr val="990000"/>
            </a:solidFill>
            <a:prstDash val="solid"/>
            <a:round/>
            <a:headEnd type="none" w="med" len="med"/>
            <a:tailEnd type="triangle" w="med" len="med"/>
          </a:ln>
        </p:spPr>
      </p:cxnSp>
      <p:sp>
        <p:nvSpPr>
          <p:cNvPr id="386" name="Google Shape;386;p49"/>
          <p:cNvSpPr/>
          <p:nvPr/>
        </p:nvSpPr>
        <p:spPr>
          <a:xfrm>
            <a:off x="126650" y="612750"/>
            <a:ext cx="793800" cy="264900"/>
          </a:xfrm>
          <a:prstGeom prst="roundRect">
            <a:avLst>
              <a:gd name="adj" fmla="val 16667"/>
            </a:avLst>
          </a:prstGeom>
          <a:solidFill>
            <a:srgbClr val="CCCCCC"/>
          </a:solidFill>
          <a:ln w="9525" cap="flat" cmpd="sng">
            <a:solidFill>
              <a:srgbClr val="999999"/>
            </a:solidFill>
            <a:prstDash val="solid"/>
            <a:round/>
            <a:headEnd type="none" w="sm" len="sm"/>
            <a:tailEnd type="none" w="sm" len="sm"/>
          </a:ln>
          <a:effectLst>
            <a:outerShdw blurRad="128588" dist="47625" dir="3300000" algn="bl" rotWithShape="0">
              <a:srgbClr val="666666">
                <a:alpha val="49410"/>
              </a:srgbClr>
            </a:outerShdw>
          </a:effectLst>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latin typeface="Roboto"/>
                <a:ea typeface="Roboto"/>
                <a:cs typeface="Roboto"/>
                <a:sym typeface="Roboto"/>
              </a:rPr>
              <a:t>Version 1</a:t>
            </a:r>
            <a:endParaRPr sz="1100" i="0" u="none" strike="noStrike" cap="none">
              <a:solidFill>
                <a:srgbClr val="000000"/>
              </a:solidFill>
              <a:latin typeface="Roboto"/>
              <a:ea typeface="Roboto"/>
              <a:cs typeface="Roboto"/>
              <a:sym typeface="Roboto"/>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50"/>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600"/>
              <a:t>When you break a mental model (idea of family), help people understand</a:t>
            </a:r>
            <a:endParaRPr sz="2600"/>
          </a:p>
          <a:p>
            <a:pPr marL="0" lvl="0" indent="0" algn="l" rtl="0">
              <a:spcBef>
                <a:spcPts val="0"/>
              </a:spcBef>
              <a:spcAft>
                <a:spcPts val="0"/>
              </a:spcAft>
              <a:buNone/>
            </a:pPr>
            <a:endParaRPr/>
          </a:p>
        </p:txBody>
      </p:sp>
      <p:sp>
        <p:nvSpPr>
          <p:cNvPr id="392" name="Google Shape;392;p50"/>
          <p:cNvSpPr txBox="1"/>
          <p:nvPr/>
        </p:nvSpPr>
        <p:spPr>
          <a:xfrm>
            <a:off x="2887800" y="870675"/>
            <a:ext cx="3150600" cy="319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br>
              <a:rPr lang="en" sz="1800">
                <a:solidFill>
                  <a:schemeClr val="dk1"/>
                </a:solidFill>
              </a:rPr>
            </a:br>
            <a:r>
              <a:rPr lang="en" sz="1700">
                <a:solidFill>
                  <a:srgbClr val="990000"/>
                </a:solidFill>
              </a:rPr>
              <a:t>Success on live content:</a:t>
            </a:r>
            <a:endParaRPr sz="1700">
              <a:solidFill>
                <a:srgbClr val="990000"/>
              </a:solidFill>
            </a:endParaRPr>
          </a:p>
          <a:p>
            <a:pPr marL="0" lvl="0" indent="0" algn="l" rtl="0">
              <a:lnSpc>
                <a:spcPct val="100000"/>
              </a:lnSpc>
              <a:spcBef>
                <a:spcPts val="0"/>
              </a:spcBef>
              <a:spcAft>
                <a:spcPts val="0"/>
              </a:spcAft>
              <a:buNone/>
            </a:pPr>
            <a:r>
              <a:rPr lang="en" sz="1700">
                <a:solidFill>
                  <a:srgbClr val="990000"/>
                </a:solidFill>
              </a:rPr>
              <a:t>1/6 - aunt/uncle</a:t>
            </a:r>
            <a:endParaRPr sz="1700">
              <a:solidFill>
                <a:srgbClr val="990000"/>
              </a:solidFill>
            </a:endParaRPr>
          </a:p>
          <a:p>
            <a:pPr marL="0" lvl="0" indent="0" algn="l" rtl="0">
              <a:lnSpc>
                <a:spcPct val="100000"/>
              </a:lnSpc>
              <a:spcBef>
                <a:spcPts val="0"/>
              </a:spcBef>
              <a:spcAft>
                <a:spcPts val="0"/>
              </a:spcAft>
              <a:buNone/>
            </a:pPr>
            <a:r>
              <a:rPr lang="en" sz="1700">
                <a:solidFill>
                  <a:srgbClr val="990000"/>
                </a:solidFill>
              </a:rPr>
              <a:t>0/10 - brother</a:t>
            </a:r>
            <a:endParaRPr sz="1700">
              <a:solidFill>
                <a:srgbClr val="990000"/>
              </a:solidFill>
            </a:endParaRPr>
          </a:p>
          <a:p>
            <a:pPr marL="0" lvl="0" indent="0" algn="l" rtl="0">
              <a:lnSpc>
                <a:spcPct val="100000"/>
              </a:lnSpc>
              <a:spcBef>
                <a:spcPts val="0"/>
              </a:spcBef>
              <a:spcAft>
                <a:spcPts val="0"/>
              </a:spcAft>
              <a:buNone/>
            </a:pPr>
            <a:br>
              <a:rPr lang="en" sz="1800">
                <a:solidFill>
                  <a:srgbClr val="C13A2B"/>
                </a:solidFill>
              </a:rPr>
            </a:br>
            <a:endParaRPr sz="1800">
              <a:solidFill>
                <a:srgbClr val="C13A2B"/>
              </a:solidFill>
            </a:endParaRPr>
          </a:p>
          <a:p>
            <a:pPr marL="0" lvl="0" indent="0" algn="l" rtl="0">
              <a:lnSpc>
                <a:spcPct val="100000"/>
              </a:lnSpc>
              <a:spcBef>
                <a:spcPts val="0"/>
              </a:spcBef>
              <a:spcAft>
                <a:spcPts val="0"/>
              </a:spcAft>
              <a:buNone/>
            </a:pPr>
            <a:endParaRPr sz="1700">
              <a:solidFill>
                <a:srgbClr val="38761D"/>
              </a:solidFill>
            </a:endParaRPr>
          </a:p>
          <a:p>
            <a:pPr marL="0" lvl="0" indent="0" algn="l" rtl="0">
              <a:lnSpc>
                <a:spcPct val="100000"/>
              </a:lnSpc>
              <a:spcBef>
                <a:spcPts val="0"/>
              </a:spcBef>
              <a:spcAft>
                <a:spcPts val="0"/>
              </a:spcAft>
              <a:buNone/>
            </a:pPr>
            <a:r>
              <a:rPr lang="en" sz="1700">
                <a:solidFill>
                  <a:srgbClr val="38761D"/>
                </a:solidFill>
              </a:rPr>
              <a:t>       Success using a choice:</a:t>
            </a:r>
            <a:endParaRPr sz="1700">
              <a:solidFill>
                <a:srgbClr val="38761D"/>
              </a:solidFill>
            </a:endParaRPr>
          </a:p>
          <a:p>
            <a:pPr marL="0" lvl="0" indent="0" algn="l" rtl="0">
              <a:spcBef>
                <a:spcPts val="0"/>
              </a:spcBef>
              <a:spcAft>
                <a:spcPts val="0"/>
              </a:spcAft>
              <a:buNone/>
            </a:pPr>
            <a:r>
              <a:rPr lang="en" sz="1700">
                <a:solidFill>
                  <a:srgbClr val="38761D"/>
                </a:solidFill>
              </a:rPr>
              <a:t>       17/20 - aunt/uncle</a:t>
            </a:r>
            <a:endParaRPr sz="1700">
              <a:solidFill>
                <a:srgbClr val="38761D"/>
              </a:solidFill>
            </a:endParaRPr>
          </a:p>
          <a:p>
            <a:pPr marL="0" lvl="0" indent="0" algn="l" rtl="0">
              <a:spcBef>
                <a:spcPts val="0"/>
              </a:spcBef>
              <a:spcAft>
                <a:spcPts val="0"/>
              </a:spcAft>
              <a:buNone/>
            </a:pPr>
            <a:r>
              <a:rPr lang="en" sz="1700">
                <a:solidFill>
                  <a:srgbClr val="38761D"/>
                </a:solidFill>
              </a:rPr>
              <a:t>       18/20 - brother</a:t>
            </a:r>
            <a:endParaRPr sz="1700">
              <a:solidFill>
                <a:srgbClr val="38761D"/>
              </a:solidFill>
            </a:endParaRPr>
          </a:p>
          <a:p>
            <a:pPr marL="457200" lvl="0" indent="0" algn="l" rtl="0">
              <a:lnSpc>
                <a:spcPct val="100000"/>
              </a:lnSpc>
              <a:spcBef>
                <a:spcPts val="0"/>
              </a:spcBef>
              <a:spcAft>
                <a:spcPts val="0"/>
              </a:spcAft>
              <a:buNone/>
            </a:pPr>
            <a:endParaRPr sz="1300">
              <a:solidFill>
                <a:schemeClr val="dk1"/>
              </a:solidFill>
            </a:endParaRPr>
          </a:p>
        </p:txBody>
      </p:sp>
      <p:pic>
        <p:nvPicPr>
          <p:cNvPr id="393" name="Google Shape;393;p50"/>
          <p:cNvPicPr preferRelativeResize="0"/>
          <p:nvPr/>
        </p:nvPicPr>
        <p:blipFill>
          <a:blip r:embed="rId3">
            <a:alphaModFix/>
          </a:blip>
          <a:stretch>
            <a:fillRect/>
          </a:stretch>
        </p:blipFill>
        <p:spPr>
          <a:xfrm>
            <a:off x="280225" y="1185412"/>
            <a:ext cx="2563459" cy="3146063"/>
          </a:xfrm>
          <a:prstGeom prst="rect">
            <a:avLst/>
          </a:prstGeom>
          <a:noFill/>
          <a:ln>
            <a:noFill/>
          </a:ln>
          <a:effectLst>
            <a:outerShdw blurRad="57150" dist="19050" dir="5400000" algn="bl" rotWithShape="0">
              <a:srgbClr val="000000">
                <a:alpha val="50000"/>
              </a:srgbClr>
            </a:outerShdw>
          </a:effectLst>
        </p:spPr>
      </p:pic>
      <p:sp>
        <p:nvSpPr>
          <p:cNvPr id="394" name="Google Shape;394;p50"/>
          <p:cNvSpPr/>
          <p:nvPr/>
        </p:nvSpPr>
        <p:spPr>
          <a:xfrm>
            <a:off x="168875" y="983175"/>
            <a:ext cx="759900" cy="264900"/>
          </a:xfrm>
          <a:prstGeom prst="roundRect">
            <a:avLst>
              <a:gd name="adj" fmla="val 16667"/>
            </a:avLst>
          </a:prstGeom>
          <a:solidFill>
            <a:srgbClr val="CCCCCC"/>
          </a:solidFill>
          <a:ln w="9525" cap="flat" cmpd="sng">
            <a:solidFill>
              <a:srgbClr val="999999"/>
            </a:solidFill>
            <a:prstDash val="solid"/>
            <a:round/>
            <a:headEnd type="none" w="sm" len="sm"/>
            <a:tailEnd type="none" w="sm" len="sm"/>
          </a:ln>
          <a:effectLst>
            <a:outerShdw blurRad="128588" dist="47625" dir="3300000" algn="bl" rotWithShape="0">
              <a:srgbClr val="666666">
                <a:alpha val="49410"/>
              </a:srgbClr>
            </a:outerShdw>
          </a:effectLst>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latin typeface="Roboto"/>
                <a:ea typeface="Roboto"/>
                <a:cs typeface="Roboto"/>
                <a:sym typeface="Roboto"/>
              </a:rPr>
              <a:t>Live site</a:t>
            </a:r>
            <a:endParaRPr sz="1100" i="0" u="none" strike="noStrike" cap="none">
              <a:solidFill>
                <a:srgbClr val="000000"/>
              </a:solidFill>
              <a:latin typeface="Roboto"/>
              <a:ea typeface="Roboto"/>
              <a:cs typeface="Roboto"/>
              <a:sym typeface="Roboto"/>
            </a:endParaRPr>
          </a:p>
        </p:txBody>
      </p:sp>
      <p:pic>
        <p:nvPicPr>
          <p:cNvPr id="395" name="Google Shape;395;p50"/>
          <p:cNvPicPr preferRelativeResize="0"/>
          <p:nvPr/>
        </p:nvPicPr>
        <p:blipFill rotWithShape="1">
          <a:blip r:embed="rId4">
            <a:alphaModFix/>
          </a:blip>
          <a:srcRect t="1468"/>
          <a:stretch/>
        </p:blipFill>
        <p:spPr>
          <a:xfrm>
            <a:off x="5938250" y="597100"/>
            <a:ext cx="2665882" cy="3734374"/>
          </a:xfrm>
          <a:prstGeom prst="rect">
            <a:avLst/>
          </a:prstGeom>
          <a:noFill/>
          <a:ln>
            <a:noFill/>
          </a:ln>
          <a:effectLst>
            <a:outerShdw blurRad="57150" dist="19050" dir="5400000" algn="bl" rotWithShape="0">
              <a:srgbClr val="000000">
                <a:alpha val="50000"/>
              </a:srgbClr>
            </a:outerShdw>
          </a:effectLst>
        </p:spPr>
      </p:pic>
      <p:sp>
        <p:nvSpPr>
          <p:cNvPr id="396" name="Google Shape;396;p50"/>
          <p:cNvSpPr/>
          <p:nvPr/>
        </p:nvSpPr>
        <p:spPr>
          <a:xfrm>
            <a:off x="2558518" y="2150300"/>
            <a:ext cx="1052051" cy="196179"/>
          </a:xfrm>
          <a:custGeom>
            <a:avLst/>
            <a:gdLst/>
            <a:ahLst/>
            <a:cxnLst/>
            <a:rect l="l" t="t" r="r" b="b"/>
            <a:pathLst>
              <a:path w="33771" h="15770" extrusionOk="0">
                <a:moveTo>
                  <a:pt x="33771" y="0"/>
                </a:moveTo>
                <a:cubicBezTo>
                  <a:pt x="33771" y="6921"/>
                  <a:pt x="26293" y="13830"/>
                  <a:pt x="19483" y="15067"/>
                </a:cubicBezTo>
                <a:cubicBezTo>
                  <a:pt x="13091" y="16228"/>
                  <a:pt x="6497" y="15587"/>
                  <a:pt x="0" y="15587"/>
                </a:cubicBezTo>
              </a:path>
            </a:pathLst>
          </a:custGeom>
          <a:noFill/>
          <a:ln w="19050" cap="flat" cmpd="sng">
            <a:solidFill>
              <a:srgbClr val="990000"/>
            </a:solidFill>
            <a:prstDash val="solid"/>
            <a:round/>
            <a:headEnd type="none" w="med" len="med"/>
            <a:tailEnd type="triangle" w="med" len="med"/>
          </a:ln>
        </p:spPr>
      </p:sp>
      <p:sp>
        <p:nvSpPr>
          <p:cNvPr id="397" name="Google Shape;397;p50"/>
          <p:cNvSpPr/>
          <p:nvPr/>
        </p:nvSpPr>
        <p:spPr>
          <a:xfrm rot="-1695367">
            <a:off x="4913313" y="3470064"/>
            <a:ext cx="1111300" cy="437391"/>
          </a:xfrm>
          <a:custGeom>
            <a:avLst/>
            <a:gdLst/>
            <a:ahLst/>
            <a:cxnLst/>
            <a:rect l="l" t="t" r="r" b="b"/>
            <a:pathLst>
              <a:path w="50141" h="19662" extrusionOk="0">
                <a:moveTo>
                  <a:pt x="0" y="0"/>
                </a:moveTo>
                <a:cubicBezTo>
                  <a:pt x="0" y="17772"/>
                  <a:pt x="32897" y="22428"/>
                  <a:pt x="50141" y="18126"/>
                </a:cubicBezTo>
              </a:path>
            </a:pathLst>
          </a:custGeom>
          <a:noFill/>
          <a:ln w="19050" cap="flat" cmpd="sng">
            <a:solidFill>
              <a:srgbClr val="6AA84F"/>
            </a:solidFill>
            <a:prstDash val="solid"/>
            <a:round/>
            <a:headEnd type="none" w="med" len="med"/>
            <a:tailEnd type="triangle" w="med" len="med"/>
          </a:ln>
        </p:spPr>
      </p:sp>
      <p:sp>
        <p:nvSpPr>
          <p:cNvPr id="398" name="Google Shape;398;p50"/>
          <p:cNvSpPr/>
          <p:nvPr/>
        </p:nvSpPr>
        <p:spPr>
          <a:xfrm>
            <a:off x="8247750" y="392750"/>
            <a:ext cx="573300" cy="264900"/>
          </a:xfrm>
          <a:prstGeom prst="roundRect">
            <a:avLst>
              <a:gd name="adj" fmla="val 16667"/>
            </a:avLst>
          </a:prstGeom>
          <a:solidFill>
            <a:srgbClr val="B6D7A8"/>
          </a:solidFill>
          <a:ln w="9525" cap="flat" cmpd="sng">
            <a:solidFill>
              <a:srgbClr val="38761D"/>
            </a:solidFill>
            <a:prstDash val="solid"/>
            <a:round/>
            <a:headEnd type="none" w="sm" len="sm"/>
            <a:tailEnd type="none" w="sm" len="sm"/>
          </a:ln>
          <a:effectLst>
            <a:outerShdw blurRad="128588" dist="47625" dir="3300000" algn="bl" rotWithShape="0">
              <a:srgbClr val="666666">
                <a:alpha val="49410"/>
              </a:srgbClr>
            </a:outerShdw>
          </a:effectLst>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latin typeface="Roboto"/>
                <a:ea typeface="Roboto"/>
                <a:cs typeface="Roboto"/>
                <a:sym typeface="Roboto"/>
              </a:rPr>
              <a:t>After</a:t>
            </a:r>
            <a:endParaRPr sz="1100" i="0" u="none" strike="noStrike" cap="none">
              <a:solidFill>
                <a:srgbClr val="000000"/>
              </a:solidFill>
              <a:latin typeface="Roboto"/>
              <a:ea typeface="Roboto"/>
              <a:cs typeface="Roboto"/>
              <a:sym typeface="Robot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24"/>
          <p:cNvSpPr txBox="1">
            <a:spLocks noGrp="1"/>
          </p:cNvSpPr>
          <p:nvPr>
            <p:ph type="title"/>
          </p:nvPr>
        </p:nvSpPr>
        <p:spPr>
          <a:xfrm>
            <a:off x="311700" y="0"/>
            <a:ext cx="8520600" cy="5727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2400"/>
              <a:buFont typeface="Arial"/>
              <a:buNone/>
            </a:pPr>
            <a:r>
              <a:rPr lang="en"/>
              <a:t>Optimization methodology</a:t>
            </a:r>
            <a:endParaRPr sz="2000"/>
          </a:p>
        </p:txBody>
      </p:sp>
      <p:grpSp>
        <p:nvGrpSpPr>
          <p:cNvPr id="117" name="Google Shape;117;p24"/>
          <p:cNvGrpSpPr/>
          <p:nvPr/>
        </p:nvGrpSpPr>
        <p:grpSpPr>
          <a:xfrm>
            <a:off x="166278" y="1029031"/>
            <a:ext cx="8624494" cy="3403805"/>
            <a:chOff x="-57742" y="1058780"/>
            <a:chExt cx="9148715" cy="3070640"/>
          </a:xfrm>
        </p:grpSpPr>
        <p:sp>
          <p:nvSpPr>
            <p:cNvPr id="118" name="Google Shape;118;p24"/>
            <p:cNvSpPr txBox="1"/>
            <p:nvPr/>
          </p:nvSpPr>
          <p:spPr>
            <a:xfrm>
              <a:off x="7353673" y="1165915"/>
              <a:ext cx="1737300" cy="360900"/>
            </a:xfrm>
            <a:prstGeom prst="rect">
              <a:avLst/>
            </a:prstGeom>
            <a:no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 sz="1500">
                  <a:solidFill>
                    <a:srgbClr val="595959"/>
                  </a:solidFill>
                  <a:latin typeface="Roboto"/>
                  <a:ea typeface="Roboto"/>
                  <a:cs typeface="Roboto"/>
                  <a:sym typeface="Roboto"/>
                </a:rPr>
                <a:t>Transition</a:t>
              </a:r>
              <a:endParaRPr sz="1500" i="0" u="none" strike="noStrike" cap="none">
                <a:solidFill>
                  <a:srgbClr val="595959"/>
                </a:solidFill>
                <a:latin typeface="Roboto"/>
                <a:ea typeface="Roboto"/>
                <a:cs typeface="Roboto"/>
                <a:sym typeface="Roboto"/>
              </a:endParaRPr>
            </a:p>
          </p:txBody>
        </p:sp>
        <p:cxnSp>
          <p:nvCxnSpPr>
            <p:cNvPr id="119" name="Google Shape;119;p24"/>
            <p:cNvCxnSpPr>
              <a:stCxn id="120" idx="6"/>
              <a:endCxn id="121" idx="1"/>
            </p:cNvCxnSpPr>
            <p:nvPr/>
          </p:nvCxnSpPr>
          <p:spPr>
            <a:xfrm>
              <a:off x="7263535" y="2381371"/>
              <a:ext cx="437400" cy="0"/>
            </a:xfrm>
            <a:prstGeom prst="straightConnector1">
              <a:avLst/>
            </a:prstGeom>
            <a:noFill/>
            <a:ln w="9525" cap="flat" cmpd="sng">
              <a:solidFill>
                <a:srgbClr val="AEABAB"/>
              </a:solidFill>
              <a:prstDash val="solid"/>
              <a:miter lim="800000"/>
              <a:headEnd type="none" w="sm" len="sm"/>
              <a:tailEnd type="none" w="sm" len="sm"/>
            </a:ln>
          </p:spPr>
        </p:cxnSp>
        <p:sp>
          <p:nvSpPr>
            <p:cNvPr id="122" name="Google Shape;122;p24"/>
            <p:cNvSpPr txBox="1"/>
            <p:nvPr/>
          </p:nvSpPr>
          <p:spPr>
            <a:xfrm>
              <a:off x="-57742" y="1058780"/>
              <a:ext cx="1616700" cy="575100"/>
            </a:xfrm>
            <a:prstGeom prst="rect">
              <a:avLst/>
            </a:prstGeom>
            <a:no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 sz="1500">
                  <a:solidFill>
                    <a:srgbClr val="595959"/>
                  </a:solidFill>
                  <a:latin typeface="Roboto"/>
                  <a:ea typeface="Roboto"/>
                  <a:cs typeface="Roboto"/>
                  <a:sym typeface="Roboto"/>
                </a:rPr>
                <a:t> Initiation</a:t>
              </a:r>
              <a:endParaRPr sz="1500" i="0" u="none" strike="noStrike" cap="none">
                <a:solidFill>
                  <a:srgbClr val="595959"/>
                </a:solidFill>
                <a:latin typeface="Roboto"/>
                <a:ea typeface="Roboto"/>
                <a:cs typeface="Roboto"/>
                <a:sym typeface="Roboto"/>
              </a:endParaRPr>
            </a:p>
          </p:txBody>
        </p:sp>
        <p:sp>
          <p:nvSpPr>
            <p:cNvPr id="123" name="Google Shape;123;p24"/>
            <p:cNvSpPr/>
            <p:nvPr/>
          </p:nvSpPr>
          <p:spPr>
            <a:xfrm>
              <a:off x="1727119" y="1877971"/>
              <a:ext cx="1042800" cy="1006800"/>
            </a:xfrm>
            <a:prstGeom prst="ellipse">
              <a:avLst/>
            </a:prstGeom>
            <a:solidFill>
              <a:srgbClr val="9EBAEE"/>
            </a:solidFill>
            <a:ln w="9525" cap="flat" cmpd="sng">
              <a:solidFill>
                <a:srgbClr val="AEABA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en" sz="3000" i="0" u="none" strike="noStrike" cap="none">
                  <a:latin typeface="Roboto"/>
                  <a:ea typeface="Roboto"/>
                  <a:cs typeface="Roboto"/>
                  <a:sym typeface="Roboto"/>
                </a:rPr>
                <a:t>2</a:t>
              </a:r>
              <a:endParaRPr sz="3000" i="0" u="none" strike="noStrike" cap="none">
                <a:latin typeface="Roboto"/>
                <a:ea typeface="Roboto"/>
                <a:cs typeface="Roboto"/>
                <a:sym typeface="Roboto"/>
              </a:endParaRPr>
            </a:p>
          </p:txBody>
        </p:sp>
        <p:sp>
          <p:nvSpPr>
            <p:cNvPr id="124" name="Google Shape;124;p24"/>
            <p:cNvSpPr txBox="1"/>
            <p:nvPr/>
          </p:nvSpPr>
          <p:spPr>
            <a:xfrm>
              <a:off x="1449298" y="1058815"/>
              <a:ext cx="1616700" cy="575100"/>
            </a:xfrm>
            <a:prstGeom prst="rect">
              <a:avLst/>
            </a:prstGeom>
            <a:no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 sz="1500">
                  <a:solidFill>
                    <a:srgbClr val="595959"/>
                  </a:solidFill>
                  <a:latin typeface="Roboto"/>
                  <a:ea typeface="Roboto"/>
                  <a:cs typeface="Roboto"/>
                  <a:sym typeface="Roboto"/>
                </a:rPr>
                <a:t>Discovery</a:t>
              </a:r>
              <a:endParaRPr sz="1500" i="0" u="none" strike="noStrike" cap="none">
                <a:solidFill>
                  <a:srgbClr val="595959"/>
                </a:solidFill>
                <a:latin typeface="Roboto"/>
                <a:ea typeface="Roboto"/>
                <a:cs typeface="Roboto"/>
                <a:sym typeface="Roboto"/>
              </a:endParaRPr>
            </a:p>
          </p:txBody>
        </p:sp>
        <p:sp>
          <p:nvSpPr>
            <p:cNvPr id="125" name="Google Shape;125;p24"/>
            <p:cNvSpPr/>
            <p:nvPr/>
          </p:nvSpPr>
          <p:spPr>
            <a:xfrm>
              <a:off x="3224942" y="1877971"/>
              <a:ext cx="1042800" cy="1006800"/>
            </a:xfrm>
            <a:prstGeom prst="ellipse">
              <a:avLst/>
            </a:prstGeom>
            <a:solidFill>
              <a:srgbClr val="3C78D8"/>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en" sz="3000" i="0" u="none" strike="noStrike" cap="none">
                  <a:solidFill>
                    <a:srgbClr val="FFFFFF"/>
                  </a:solidFill>
                  <a:latin typeface="Roboto"/>
                  <a:ea typeface="Roboto"/>
                  <a:cs typeface="Roboto"/>
                  <a:sym typeface="Roboto"/>
                </a:rPr>
                <a:t>3</a:t>
              </a:r>
              <a:endParaRPr sz="3000" i="0" u="none" strike="noStrike" cap="none">
                <a:solidFill>
                  <a:srgbClr val="FFFFFF"/>
                </a:solidFill>
                <a:latin typeface="Roboto"/>
                <a:ea typeface="Roboto"/>
                <a:cs typeface="Roboto"/>
                <a:sym typeface="Roboto"/>
              </a:endParaRPr>
            </a:p>
          </p:txBody>
        </p:sp>
        <p:sp>
          <p:nvSpPr>
            <p:cNvPr id="126" name="Google Shape;126;p24"/>
            <p:cNvSpPr txBox="1"/>
            <p:nvPr/>
          </p:nvSpPr>
          <p:spPr>
            <a:xfrm>
              <a:off x="2898063" y="1060147"/>
              <a:ext cx="1616700" cy="575100"/>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500"/>
                <a:buFont typeface="Arial"/>
                <a:buNone/>
              </a:pPr>
              <a:r>
                <a:rPr lang="en" sz="1500">
                  <a:solidFill>
                    <a:srgbClr val="595959"/>
                  </a:solidFill>
                  <a:latin typeface="Roboto"/>
                  <a:ea typeface="Roboto"/>
                  <a:cs typeface="Roboto"/>
                  <a:sym typeface="Roboto"/>
                </a:rPr>
                <a:t>  *Early testing</a:t>
              </a:r>
              <a:endParaRPr sz="1500">
                <a:solidFill>
                  <a:srgbClr val="595959"/>
                </a:solidFill>
                <a:latin typeface="Roboto"/>
                <a:ea typeface="Roboto"/>
                <a:cs typeface="Roboto"/>
                <a:sym typeface="Roboto"/>
              </a:endParaRPr>
            </a:p>
          </p:txBody>
        </p:sp>
        <p:sp>
          <p:nvSpPr>
            <p:cNvPr id="127" name="Google Shape;127;p24"/>
            <p:cNvSpPr txBox="1"/>
            <p:nvPr/>
          </p:nvSpPr>
          <p:spPr>
            <a:xfrm>
              <a:off x="4458291" y="1073187"/>
              <a:ext cx="1616700" cy="575100"/>
            </a:xfrm>
            <a:prstGeom prst="rect">
              <a:avLst/>
            </a:prstGeom>
            <a:no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 sz="1500">
                  <a:solidFill>
                    <a:srgbClr val="595959"/>
                  </a:solidFill>
                  <a:latin typeface="Roboto"/>
                  <a:ea typeface="Roboto"/>
                  <a:cs typeface="Roboto"/>
                  <a:sym typeface="Roboto"/>
                </a:rPr>
                <a:t>Design and prototype</a:t>
              </a:r>
              <a:endParaRPr sz="1500" i="0" u="none" strike="noStrike" cap="none">
                <a:solidFill>
                  <a:srgbClr val="595959"/>
                </a:solidFill>
                <a:latin typeface="Roboto"/>
                <a:ea typeface="Roboto"/>
                <a:cs typeface="Roboto"/>
                <a:sym typeface="Roboto"/>
              </a:endParaRPr>
            </a:p>
          </p:txBody>
        </p:sp>
        <p:cxnSp>
          <p:nvCxnSpPr>
            <p:cNvPr id="128" name="Google Shape;128;p24"/>
            <p:cNvCxnSpPr>
              <a:stCxn id="129" idx="3"/>
              <a:endCxn id="123" idx="2"/>
            </p:cNvCxnSpPr>
            <p:nvPr/>
          </p:nvCxnSpPr>
          <p:spPr>
            <a:xfrm>
              <a:off x="1272100" y="2381371"/>
              <a:ext cx="455100" cy="0"/>
            </a:xfrm>
            <a:prstGeom prst="straightConnector1">
              <a:avLst/>
            </a:prstGeom>
            <a:noFill/>
            <a:ln w="9525" cap="flat" cmpd="sng">
              <a:solidFill>
                <a:srgbClr val="AEABAB"/>
              </a:solidFill>
              <a:prstDash val="solid"/>
              <a:miter lim="800000"/>
              <a:headEnd type="none" w="sm" len="sm"/>
              <a:tailEnd type="none" w="sm" len="sm"/>
            </a:ln>
          </p:spPr>
        </p:cxnSp>
        <p:cxnSp>
          <p:nvCxnSpPr>
            <p:cNvPr id="130" name="Google Shape;130;p24"/>
            <p:cNvCxnSpPr>
              <a:stCxn id="123" idx="6"/>
              <a:endCxn id="125" idx="2"/>
            </p:cNvCxnSpPr>
            <p:nvPr/>
          </p:nvCxnSpPr>
          <p:spPr>
            <a:xfrm>
              <a:off x="2769919" y="2381371"/>
              <a:ext cx="455100" cy="0"/>
            </a:xfrm>
            <a:prstGeom prst="straightConnector1">
              <a:avLst/>
            </a:prstGeom>
            <a:noFill/>
            <a:ln w="9525" cap="flat" cmpd="sng">
              <a:solidFill>
                <a:srgbClr val="AEABAB"/>
              </a:solidFill>
              <a:prstDash val="solid"/>
              <a:miter lim="800000"/>
              <a:headEnd type="none" w="sm" len="sm"/>
              <a:tailEnd type="none" w="sm" len="sm"/>
            </a:ln>
          </p:spPr>
        </p:cxnSp>
        <p:cxnSp>
          <p:nvCxnSpPr>
            <p:cNvPr id="131" name="Google Shape;131;p24"/>
            <p:cNvCxnSpPr>
              <a:stCxn id="125" idx="6"/>
            </p:cNvCxnSpPr>
            <p:nvPr/>
          </p:nvCxnSpPr>
          <p:spPr>
            <a:xfrm>
              <a:off x="4267742" y="2381371"/>
              <a:ext cx="1943100" cy="0"/>
            </a:xfrm>
            <a:prstGeom prst="straightConnector1">
              <a:avLst/>
            </a:prstGeom>
            <a:noFill/>
            <a:ln w="9525" cap="flat" cmpd="sng">
              <a:solidFill>
                <a:srgbClr val="AEABAB"/>
              </a:solidFill>
              <a:prstDash val="solid"/>
              <a:miter lim="800000"/>
              <a:headEnd type="none" w="sm" len="sm"/>
              <a:tailEnd type="none" w="sm" len="sm"/>
            </a:ln>
          </p:spPr>
        </p:cxnSp>
        <p:sp>
          <p:nvSpPr>
            <p:cNvPr id="132" name="Google Shape;132;p24"/>
            <p:cNvSpPr txBox="1"/>
            <p:nvPr/>
          </p:nvSpPr>
          <p:spPr>
            <a:xfrm>
              <a:off x="174450" y="3072520"/>
              <a:ext cx="1152300" cy="1012200"/>
            </a:xfrm>
            <a:prstGeom prst="rect">
              <a:avLst/>
            </a:prstGeom>
            <a:no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a:latin typeface="Roboto"/>
                  <a:ea typeface="Roboto"/>
                  <a:cs typeface="Roboto"/>
                  <a:sym typeface="Roboto"/>
                </a:rPr>
                <a:t>Project start-up, define the problem</a:t>
              </a:r>
              <a:endParaRPr sz="1200" i="0" u="none" strike="noStrike" cap="none">
                <a:latin typeface="Roboto"/>
                <a:ea typeface="Roboto"/>
                <a:cs typeface="Roboto"/>
                <a:sym typeface="Roboto"/>
              </a:endParaRPr>
            </a:p>
          </p:txBody>
        </p:sp>
        <p:sp>
          <p:nvSpPr>
            <p:cNvPr id="133" name="Google Shape;133;p24"/>
            <p:cNvSpPr txBox="1"/>
            <p:nvPr/>
          </p:nvSpPr>
          <p:spPr>
            <a:xfrm>
              <a:off x="1501549" y="3072520"/>
              <a:ext cx="1448700" cy="1012200"/>
            </a:xfrm>
            <a:prstGeom prst="rect">
              <a:avLst/>
            </a:prstGeom>
            <a:no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a:latin typeface="Roboto"/>
                  <a:ea typeface="Roboto"/>
                  <a:cs typeface="Roboto"/>
                  <a:sym typeface="Roboto"/>
                </a:rPr>
                <a:t>Initial research, determine tasks</a:t>
              </a:r>
              <a:endParaRPr sz="1200">
                <a:latin typeface="Roboto"/>
                <a:ea typeface="Roboto"/>
                <a:cs typeface="Roboto"/>
                <a:sym typeface="Roboto"/>
              </a:endParaRPr>
            </a:p>
          </p:txBody>
        </p:sp>
        <p:sp>
          <p:nvSpPr>
            <p:cNvPr id="134" name="Google Shape;134;p24"/>
            <p:cNvSpPr txBox="1"/>
            <p:nvPr/>
          </p:nvSpPr>
          <p:spPr>
            <a:xfrm>
              <a:off x="3048825" y="3332620"/>
              <a:ext cx="1382100" cy="7968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rgbClr val="000000"/>
                </a:buClr>
                <a:buSzPts val="1200"/>
                <a:buFont typeface="Arial"/>
                <a:buNone/>
              </a:pPr>
              <a:r>
                <a:rPr lang="en" sz="1200">
                  <a:latin typeface="Roboto"/>
                  <a:ea typeface="Roboto"/>
                  <a:cs typeface="Roboto"/>
                  <a:sym typeface="Roboto"/>
                </a:rPr>
                <a:t>Test the current service with users</a:t>
              </a:r>
              <a:endParaRPr sz="1200">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endParaRPr sz="1200">
                <a:latin typeface="Roboto"/>
                <a:ea typeface="Roboto"/>
                <a:cs typeface="Roboto"/>
                <a:sym typeface="Roboto"/>
              </a:endParaRPr>
            </a:p>
          </p:txBody>
        </p:sp>
        <p:sp>
          <p:nvSpPr>
            <p:cNvPr id="135" name="Google Shape;135;p24"/>
            <p:cNvSpPr txBox="1"/>
            <p:nvPr/>
          </p:nvSpPr>
          <p:spPr>
            <a:xfrm>
              <a:off x="4446372" y="3193870"/>
              <a:ext cx="1695300" cy="7695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rgbClr val="000000"/>
                </a:buClr>
                <a:buSzPts val="1200"/>
                <a:buFont typeface="Arial"/>
                <a:buNone/>
              </a:pPr>
              <a:r>
                <a:rPr lang="en" sz="1200">
                  <a:latin typeface="Roboto"/>
                  <a:ea typeface="Roboto"/>
                  <a:cs typeface="Roboto"/>
                  <a:sym typeface="Roboto"/>
                </a:rPr>
                <a:t>Develop prototype, test and iterate</a:t>
              </a:r>
              <a:endParaRPr sz="1200">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endParaRPr sz="1200">
                <a:latin typeface="Roboto"/>
                <a:ea typeface="Roboto"/>
                <a:cs typeface="Roboto"/>
                <a:sym typeface="Roboto"/>
              </a:endParaRPr>
            </a:p>
          </p:txBody>
        </p:sp>
        <p:sp>
          <p:nvSpPr>
            <p:cNvPr id="136" name="Google Shape;136;p24"/>
            <p:cNvSpPr txBox="1"/>
            <p:nvPr/>
          </p:nvSpPr>
          <p:spPr>
            <a:xfrm>
              <a:off x="7445445" y="2977588"/>
              <a:ext cx="1553700" cy="994800"/>
            </a:xfrm>
            <a:prstGeom prst="rect">
              <a:avLst/>
            </a:prstGeom>
            <a:no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a:latin typeface="Roboto"/>
                  <a:ea typeface="Roboto"/>
                  <a:cs typeface="Roboto"/>
                  <a:sym typeface="Roboto"/>
                </a:rPr>
                <a:t>Prototype hand-off and transition to live</a:t>
              </a:r>
              <a:endParaRPr sz="1200">
                <a:latin typeface="Roboto"/>
                <a:ea typeface="Roboto"/>
                <a:cs typeface="Roboto"/>
                <a:sym typeface="Roboto"/>
              </a:endParaRPr>
            </a:p>
          </p:txBody>
        </p:sp>
        <p:sp>
          <p:nvSpPr>
            <p:cNvPr id="137" name="Google Shape;137;p24"/>
            <p:cNvSpPr txBox="1"/>
            <p:nvPr/>
          </p:nvSpPr>
          <p:spPr>
            <a:xfrm>
              <a:off x="6046525" y="3193875"/>
              <a:ext cx="1382100" cy="7695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rgbClr val="000000"/>
                </a:buClr>
                <a:buSzPts val="1200"/>
                <a:buFont typeface="Arial"/>
                <a:buNone/>
              </a:pPr>
              <a:r>
                <a:rPr lang="en" sz="1200">
                  <a:latin typeface="Roboto"/>
                  <a:ea typeface="Roboto"/>
                  <a:cs typeface="Roboto"/>
                  <a:sym typeface="Roboto"/>
                </a:rPr>
                <a:t>Test prototype with users, iterate to improve</a:t>
              </a:r>
              <a:endParaRPr sz="1200">
                <a:latin typeface="Roboto"/>
                <a:ea typeface="Roboto"/>
                <a:cs typeface="Roboto"/>
                <a:sym typeface="Roboto"/>
              </a:endParaRPr>
            </a:p>
          </p:txBody>
        </p:sp>
        <p:sp>
          <p:nvSpPr>
            <p:cNvPr id="138" name="Google Shape;138;p24"/>
            <p:cNvSpPr txBox="1"/>
            <p:nvPr/>
          </p:nvSpPr>
          <p:spPr>
            <a:xfrm>
              <a:off x="5930098" y="1058837"/>
              <a:ext cx="1616700" cy="575100"/>
            </a:xfrm>
            <a:prstGeom prst="rect">
              <a:avLst/>
            </a:prstGeom>
            <a:no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 sz="1500">
                  <a:solidFill>
                    <a:srgbClr val="595959"/>
                  </a:solidFill>
                  <a:latin typeface="Roboto"/>
                  <a:ea typeface="Roboto"/>
                  <a:cs typeface="Roboto"/>
                  <a:sym typeface="Roboto"/>
                </a:rPr>
                <a:t>Comparison study</a:t>
              </a:r>
              <a:endParaRPr sz="1500" i="0" u="none" strike="noStrike" cap="none">
                <a:solidFill>
                  <a:srgbClr val="595959"/>
                </a:solidFill>
                <a:latin typeface="Roboto"/>
                <a:ea typeface="Roboto"/>
                <a:cs typeface="Roboto"/>
                <a:sym typeface="Roboto"/>
              </a:endParaRPr>
            </a:p>
          </p:txBody>
        </p:sp>
        <p:sp>
          <p:nvSpPr>
            <p:cNvPr id="120" name="Google Shape;120;p24"/>
            <p:cNvSpPr/>
            <p:nvPr/>
          </p:nvSpPr>
          <p:spPr>
            <a:xfrm>
              <a:off x="6220735" y="1877971"/>
              <a:ext cx="1042800" cy="1006800"/>
            </a:xfrm>
            <a:prstGeom prst="ellipse">
              <a:avLst/>
            </a:prstGeom>
            <a:solidFill>
              <a:srgbClr val="1C4587"/>
            </a:solidFill>
            <a:ln w="9525" cap="flat" cmpd="sng">
              <a:solidFill>
                <a:srgbClr val="AEABAB"/>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en" sz="3000">
                  <a:solidFill>
                    <a:srgbClr val="FFFFFF"/>
                  </a:solidFill>
                  <a:latin typeface="Roboto"/>
                  <a:ea typeface="Roboto"/>
                  <a:cs typeface="Roboto"/>
                  <a:sym typeface="Roboto"/>
                </a:rPr>
                <a:t>5</a:t>
              </a:r>
              <a:endParaRPr sz="3000" i="0" u="none" strike="noStrike" cap="none">
                <a:solidFill>
                  <a:srgbClr val="FFFFFF"/>
                </a:solidFill>
                <a:latin typeface="Roboto"/>
                <a:ea typeface="Roboto"/>
                <a:cs typeface="Roboto"/>
                <a:sym typeface="Roboto"/>
              </a:endParaRPr>
            </a:p>
          </p:txBody>
        </p:sp>
        <p:sp>
          <p:nvSpPr>
            <p:cNvPr id="129" name="Google Shape;129;p24"/>
            <p:cNvSpPr/>
            <p:nvPr/>
          </p:nvSpPr>
          <p:spPr>
            <a:xfrm>
              <a:off x="229300" y="1951321"/>
              <a:ext cx="1042800" cy="860100"/>
            </a:xfrm>
            <a:prstGeom prst="roundRect">
              <a:avLst>
                <a:gd name="adj" fmla="val 16667"/>
              </a:avLst>
            </a:prstGeom>
            <a:solidFill>
              <a:srgbClr val="DDEAF6"/>
            </a:solidFill>
            <a:ln w="9525" cap="flat" cmpd="sng">
              <a:solidFill>
                <a:srgbClr val="AEABAB"/>
              </a:solidFill>
              <a:prstDash val="solid"/>
              <a:miter lim="8000"/>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r>
                <a:rPr lang="en" sz="3000">
                  <a:latin typeface="Roboto"/>
                  <a:ea typeface="Roboto"/>
                  <a:cs typeface="Roboto"/>
                  <a:sym typeface="Roboto"/>
                </a:rPr>
                <a:t>1</a:t>
              </a:r>
              <a:endParaRPr sz="3000">
                <a:latin typeface="Roboto"/>
                <a:ea typeface="Roboto"/>
                <a:cs typeface="Roboto"/>
                <a:sym typeface="Roboto"/>
              </a:endParaRPr>
            </a:p>
          </p:txBody>
        </p:sp>
        <p:sp>
          <p:nvSpPr>
            <p:cNvPr id="121" name="Google Shape;121;p24"/>
            <p:cNvSpPr/>
            <p:nvPr/>
          </p:nvSpPr>
          <p:spPr>
            <a:xfrm>
              <a:off x="7700888" y="1951321"/>
              <a:ext cx="1042800" cy="860100"/>
            </a:xfrm>
            <a:prstGeom prst="roundRect">
              <a:avLst>
                <a:gd name="adj" fmla="val 16667"/>
              </a:avLst>
            </a:prstGeom>
            <a:solidFill>
              <a:srgbClr val="70AD47"/>
            </a:solidFill>
            <a:ln w="12700" cap="flat" cmpd="sng">
              <a:solidFill>
                <a:srgbClr val="AEABAB"/>
              </a:solidFill>
              <a:prstDash val="solid"/>
              <a:miter lim="8000"/>
              <a:headEnd type="none" w="sm" len="sm"/>
              <a:tailEnd type="none" w="sm" len="sm"/>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None/>
              </a:pPr>
              <a:r>
                <a:rPr lang="en" sz="3000">
                  <a:solidFill>
                    <a:srgbClr val="FFFFFF"/>
                  </a:solidFill>
                  <a:latin typeface="Roboto"/>
                  <a:ea typeface="Roboto"/>
                  <a:cs typeface="Roboto"/>
                  <a:sym typeface="Roboto"/>
                </a:rPr>
                <a:t>6</a:t>
              </a:r>
              <a:endParaRPr sz="3000">
                <a:solidFill>
                  <a:srgbClr val="FFFFFF"/>
                </a:solidFill>
                <a:latin typeface="Roboto"/>
                <a:ea typeface="Roboto"/>
                <a:cs typeface="Roboto"/>
                <a:sym typeface="Roboto"/>
              </a:endParaRPr>
            </a:p>
          </p:txBody>
        </p:sp>
        <p:sp>
          <p:nvSpPr>
            <p:cNvPr id="139" name="Google Shape;139;p24"/>
            <p:cNvSpPr/>
            <p:nvPr/>
          </p:nvSpPr>
          <p:spPr>
            <a:xfrm>
              <a:off x="4855375" y="1883975"/>
              <a:ext cx="1042800" cy="994800"/>
            </a:xfrm>
            <a:custGeom>
              <a:avLst/>
              <a:gdLst/>
              <a:ahLst/>
              <a:cxnLst/>
              <a:rect l="l" t="t" r="r" b="b"/>
              <a:pathLst>
                <a:path w="450" h="450" extrusionOk="0">
                  <a:moveTo>
                    <a:pt x="444" y="25"/>
                  </a:moveTo>
                  <a:cubicBezTo>
                    <a:pt x="440" y="21"/>
                    <a:pt x="436" y="19"/>
                    <a:pt x="431" y="19"/>
                  </a:cubicBezTo>
                  <a:cubicBezTo>
                    <a:pt x="426" y="19"/>
                    <a:pt x="421" y="21"/>
                    <a:pt x="418" y="25"/>
                  </a:cubicBezTo>
                  <a:cubicBezTo>
                    <a:pt x="380" y="62"/>
                    <a:pt x="380" y="62"/>
                    <a:pt x="380" y="62"/>
                  </a:cubicBezTo>
                  <a:cubicBezTo>
                    <a:pt x="359" y="43"/>
                    <a:pt x="335" y="27"/>
                    <a:pt x="308" y="17"/>
                  </a:cubicBezTo>
                  <a:cubicBezTo>
                    <a:pt x="281" y="6"/>
                    <a:pt x="253" y="0"/>
                    <a:pt x="225" y="0"/>
                  </a:cubicBezTo>
                  <a:cubicBezTo>
                    <a:pt x="171" y="0"/>
                    <a:pt x="124" y="17"/>
                    <a:pt x="84" y="49"/>
                  </a:cubicBezTo>
                  <a:cubicBezTo>
                    <a:pt x="44" y="81"/>
                    <a:pt x="18" y="124"/>
                    <a:pt x="5" y="176"/>
                  </a:cubicBezTo>
                  <a:cubicBezTo>
                    <a:pt x="5" y="178"/>
                    <a:pt x="5" y="178"/>
                    <a:pt x="5" y="178"/>
                  </a:cubicBezTo>
                  <a:cubicBezTo>
                    <a:pt x="8" y="185"/>
                    <a:pt x="8" y="185"/>
                    <a:pt x="8" y="185"/>
                  </a:cubicBezTo>
                  <a:cubicBezTo>
                    <a:pt x="15" y="188"/>
                    <a:pt x="15" y="188"/>
                    <a:pt x="15" y="188"/>
                  </a:cubicBezTo>
                  <a:cubicBezTo>
                    <a:pt x="73" y="188"/>
                    <a:pt x="73" y="188"/>
                    <a:pt x="73" y="188"/>
                  </a:cubicBezTo>
                  <a:cubicBezTo>
                    <a:pt x="77" y="188"/>
                    <a:pt x="80" y="185"/>
                    <a:pt x="82" y="181"/>
                  </a:cubicBezTo>
                  <a:cubicBezTo>
                    <a:pt x="90" y="161"/>
                    <a:pt x="95" y="150"/>
                    <a:pt x="97" y="147"/>
                  </a:cubicBezTo>
                  <a:cubicBezTo>
                    <a:pt x="111" y="124"/>
                    <a:pt x="129" y="107"/>
                    <a:pt x="152" y="94"/>
                  </a:cubicBezTo>
                  <a:cubicBezTo>
                    <a:pt x="174" y="82"/>
                    <a:pt x="199" y="75"/>
                    <a:pt x="225" y="75"/>
                  </a:cubicBezTo>
                  <a:cubicBezTo>
                    <a:pt x="264" y="75"/>
                    <a:pt x="298" y="89"/>
                    <a:pt x="327" y="115"/>
                  </a:cubicBezTo>
                  <a:cubicBezTo>
                    <a:pt x="287" y="156"/>
                    <a:pt x="287" y="156"/>
                    <a:pt x="287" y="156"/>
                  </a:cubicBezTo>
                  <a:cubicBezTo>
                    <a:pt x="283" y="159"/>
                    <a:pt x="281" y="164"/>
                    <a:pt x="281" y="169"/>
                  </a:cubicBezTo>
                  <a:cubicBezTo>
                    <a:pt x="281" y="174"/>
                    <a:pt x="283" y="178"/>
                    <a:pt x="287" y="182"/>
                  </a:cubicBezTo>
                  <a:cubicBezTo>
                    <a:pt x="290" y="186"/>
                    <a:pt x="295" y="188"/>
                    <a:pt x="300" y="188"/>
                  </a:cubicBezTo>
                  <a:cubicBezTo>
                    <a:pt x="431" y="188"/>
                    <a:pt x="431" y="188"/>
                    <a:pt x="431" y="188"/>
                  </a:cubicBezTo>
                  <a:cubicBezTo>
                    <a:pt x="436" y="188"/>
                    <a:pt x="440" y="186"/>
                    <a:pt x="444" y="182"/>
                  </a:cubicBezTo>
                  <a:cubicBezTo>
                    <a:pt x="448" y="178"/>
                    <a:pt x="450" y="174"/>
                    <a:pt x="450" y="169"/>
                  </a:cubicBezTo>
                  <a:cubicBezTo>
                    <a:pt x="450" y="38"/>
                    <a:pt x="450" y="38"/>
                    <a:pt x="450" y="38"/>
                  </a:cubicBezTo>
                  <a:cubicBezTo>
                    <a:pt x="450" y="33"/>
                    <a:pt x="448" y="28"/>
                    <a:pt x="444" y="25"/>
                  </a:cubicBezTo>
                  <a:close/>
                  <a:moveTo>
                    <a:pt x="439" y="265"/>
                  </a:moveTo>
                  <a:cubicBezTo>
                    <a:pt x="433" y="262"/>
                    <a:pt x="433" y="262"/>
                    <a:pt x="433" y="262"/>
                  </a:cubicBezTo>
                  <a:cubicBezTo>
                    <a:pt x="377" y="262"/>
                    <a:pt x="377" y="262"/>
                    <a:pt x="377" y="262"/>
                  </a:cubicBezTo>
                  <a:cubicBezTo>
                    <a:pt x="372" y="262"/>
                    <a:pt x="369" y="265"/>
                    <a:pt x="368" y="269"/>
                  </a:cubicBezTo>
                  <a:cubicBezTo>
                    <a:pt x="360" y="289"/>
                    <a:pt x="355" y="300"/>
                    <a:pt x="352" y="303"/>
                  </a:cubicBezTo>
                  <a:cubicBezTo>
                    <a:pt x="339" y="326"/>
                    <a:pt x="321" y="343"/>
                    <a:pt x="298" y="356"/>
                  </a:cubicBezTo>
                  <a:cubicBezTo>
                    <a:pt x="275" y="368"/>
                    <a:pt x="251" y="375"/>
                    <a:pt x="225" y="375"/>
                  </a:cubicBezTo>
                  <a:cubicBezTo>
                    <a:pt x="206" y="375"/>
                    <a:pt x="188" y="371"/>
                    <a:pt x="170" y="364"/>
                  </a:cubicBezTo>
                  <a:cubicBezTo>
                    <a:pt x="153" y="357"/>
                    <a:pt x="137" y="347"/>
                    <a:pt x="123" y="334"/>
                  </a:cubicBezTo>
                  <a:cubicBezTo>
                    <a:pt x="163" y="294"/>
                    <a:pt x="163" y="294"/>
                    <a:pt x="163" y="294"/>
                  </a:cubicBezTo>
                  <a:cubicBezTo>
                    <a:pt x="167" y="291"/>
                    <a:pt x="169" y="286"/>
                    <a:pt x="169" y="281"/>
                  </a:cubicBezTo>
                  <a:cubicBezTo>
                    <a:pt x="169" y="276"/>
                    <a:pt x="167" y="272"/>
                    <a:pt x="163" y="268"/>
                  </a:cubicBezTo>
                  <a:cubicBezTo>
                    <a:pt x="159" y="264"/>
                    <a:pt x="155" y="262"/>
                    <a:pt x="150" y="262"/>
                  </a:cubicBezTo>
                  <a:cubicBezTo>
                    <a:pt x="19" y="262"/>
                    <a:pt x="19" y="262"/>
                    <a:pt x="19" y="262"/>
                  </a:cubicBezTo>
                  <a:cubicBezTo>
                    <a:pt x="14" y="262"/>
                    <a:pt x="9" y="264"/>
                    <a:pt x="6" y="268"/>
                  </a:cubicBezTo>
                  <a:cubicBezTo>
                    <a:pt x="2" y="272"/>
                    <a:pt x="0" y="276"/>
                    <a:pt x="0" y="281"/>
                  </a:cubicBezTo>
                  <a:cubicBezTo>
                    <a:pt x="0" y="412"/>
                    <a:pt x="0" y="412"/>
                    <a:pt x="0" y="412"/>
                  </a:cubicBezTo>
                  <a:cubicBezTo>
                    <a:pt x="0" y="417"/>
                    <a:pt x="2" y="422"/>
                    <a:pt x="6" y="425"/>
                  </a:cubicBezTo>
                  <a:cubicBezTo>
                    <a:pt x="9" y="429"/>
                    <a:pt x="14" y="431"/>
                    <a:pt x="19" y="431"/>
                  </a:cubicBezTo>
                  <a:cubicBezTo>
                    <a:pt x="24" y="431"/>
                    <a:pt x="28" y="429"/>
                    <a:pt x="32" y="425"/>
                  </a:cubicBezTo>
                  <a:cubicBezTo>
                    <a:pt x="70" y="388"/>
                    <a:pt x="70" y="388"/>
                    <a:pt x="70" y="388"/>
                  </a:cubicBezTo>
                  <a:cubicBezTo>
                    <a:pt x="91" y="407"/>
                    <a:pt x="114" y="423"/>
                    <a:pt x="141" y="434"/>
                  </a:cubicBezTo>
                  <a:cubicBezTo>
                    <a:pt x="168" y="444"/>
                    <a:pt x="195" y="450"/>
                    <a:pt x="224" y="450"/>
                  </a:cubicBezTo>
                  <a:cubicBezTo>
                    <a:pt x="277" y="450"/>
                    <a:pt x="324" y="433"/>
                    <a:pt x="364" y="401"/>
                  </a:cubicBezTo>
                  <a:cubicBezTo>
                    <a:pt x="403" y="368"/>
                    <a:pt x="429" y="326"/>
                    <a:pt x="442" y="274"/>
                  </a:cubicBezTo>
                  <a:cubicBezTo>
                    <a:pt x="442" y="272"/>
                    <a:pt x="442" y="272"/>
                    <a:pt x="442" y="272"/>
                  </a:cubicBezTo>
                  <a:lnTo>
                    <a:pt x="439" y="265"/>
                  </a:lnTo>
                  <a:close/>
                </a:path>
              </a:pathLst>
            </a:custGeom>
            <a:solidFill>
              <a:srgbClr val="1155CC"/>
            </a:solidFill>
            <a:ln w="9525" cap="flat" cmpd="sng">
              <a:solidFill>
                <a:srgbClr val="AEABAB"/>
              </a:solidFill>
              <a:prstDash val="solid"/>
              <a:miter lim="800000"/>
              <a:headEnd type="none" w="sm" len="sm"/>
              <a:tailEnd type="none" w="sm" len="sm"/>
            </a:ln>
          </p:spPr>
          <p:txBody>
            <a:bodyPr spcFirstLastPara="1" wrap="square" lIns="91450" tIns="45700" rIns="91450" bIns="45700" anchor="ctr" anchorCtr="0">
              <a:noAutofit/>
            </a:bodyPr>
            <a:lstStyle/>
            <a:p>
              <a:pPr marL="0" lvl="0" indent="0" algn="ctr" rtl="0">
                <a:spcBef>
                  <a:spcPts val="0"/>
                </a:spcBef>
                <a:spcAft>
                  <a:spcPts val="0"/>
                </a:spcAft>
                <a:buClr>
                  <a:srgbClr val="000000"/>
                </a:buClr>
                <a:buSzPts val="3000"/>
                <a:buFont typeface="Arial"/>
                <a:buNone/>
              </a:pPr>
              <a:r>
                <a:rPr lang="en" sz="3000">
                  <a:latin typeface="Roboto"/>
                  <a:ea typeface="Roboto"/>
                  <a:cs typeface="Roboto"/>
                  <a:sym typeface="Roboto"/>
                </a:rPr>
                <a:t>4</a:t>
              </a:r>
              <a:endParaRPr sz="4000" i="0" u="none" strike="noStrike" cap="none">
                <a:latin typeface="Roboto"/>
                <a:ea typeface="Roboto"/>
                <a:cs typeface="Roboto"/>
                <a:sym typeface="Roboto"/>
              </a:endParaRPr>
            </a:p>
          </p:txBody>
        </p:sp>
        <p:sp>
          <p:nvSpPr>
            <p:cNvPr id="140" name="Google Shape;140;p24"/>
            <p:cNvSpPr/>
            <p:nvPr/>
          </p:nvSpPr>
          <p:spPr>
            <a:xfrm>
              <a:off x="6894400" y="2461850"/>
              <a:ext cx="534225" cy="575100"/>
            </a:xfrm>
            <a:custGeom>
              <a:avLst/>
              <a:gdLst/>
              <a:ahLst/>
              <a:cxnLst/>
              <a:rect l="l" t="t" r="r" b="b"/>
              <a:pathLst>
                <a:path w="450" h="450" extrusionOk="0">
                  <a:moveTo>
                    <a:pt x="444" y="25"/>
                  </a:moveTo>
                  <a:cubicBezTo>
                    <a:pt x="440" y="21"/>
                    <a:pt x="436" y="19"/>
                    <a:pt x="431" y="19"/>
                  </a:cubicBezTo>
                  <a:cubicBezTo>
                    <a:pt x="426" y="19"/>
                    <a:pt x="421" y="21"/>
                    <a:pt x="418" y="25"/>
                  </a:cubicBezTo>
                  <a:cubicBezTo>
                    <a:pt x="380" y="62"/>
                    <a:pt x="380" y="62"/>
                    <a:pt x="380" y="62"/>
                  </a:cubicBezTo>
                  <a:cubicBezTo>
                    <a:pt x="359" y="43"/>
                    <a:pt x="335" y="27"/>
                    <a:pt x="308" y="17"/>
                  </a:cubicBezTo>
                  <a:cubicBezTo>
                    <a:pt x="281" y="6"/>
                    <a:pt x="253" y="0"/>
                    <a:pt x="225" y="0"/>
                  </a:cubicBezTo>
                  <a:cubicBezTo>
                    <a:pt x="171" y="0"/>
                    <a:pt x="124" y="17"/>
                    <a:pt x="84" y="49"/>
                  </a:cubicBezTo>
                  <a:cubicBezTo>
                    <a:pt x="44" y="81"/>
                    <a:pt x="18" y="124"/>
                    <a:pt x="5" y="176"/>
                  </a:cubicBezTo>
                  <a:cubicBezTo>
                    <a:pt x="5" y="178"/>
                    <a:pt x="5" y="178"/>
                    <a:pt x="5" y="178"/>
                  </a:cubicBezTo>
                  <a:cubicBezTo>
                    <a:pt x="8" y="185"/>
                    <a:pt x="8" y="185"/>
                    <a:pt x="8" y="185"/>
                  </a:cubicBezTo>
                  <a:cubicBezTo>
                    <a:pt x="15" y="188"/>
                    <a:pt x="15" y="188"/>
                    <a:pt x="15" y="188"/>
                  </a:cubicBezTo>
                  <a:cubicBezTo>
                    <a:pt x="73" y="188"/>
                    <a:pt x="73" y="188"/>
                    <a:pt x="73" y="188"/>
                  </a:cubicBezTo>
                  <a:cubicBezTo>
                    <a:pt x="77" y="188"/>
                    <a:pt x="80" y="185"/>
                    <a:pt x="82" y="181"/>
                  </a:cubicBezTo>
                  <a:cubicBezTo>
                    <a:pt x="90" y="161"/>
                    <a:pt x="95" y="150"/>
                    <a:pt x="97" y="147"/>
                  </a:cubicBezTo>
                  <a:cubicBezTo>
                    <a:pt x="111" y="124"/>
                    <a:pt x="129" y="107"/>
                    <a:pt x="152" y="94"/>
                  </a:cubicBezTo>
                  <a:cubicBezTo>
                    <a:pt x="174" y="82"/>
                    <a:pt x="199" y="75"/>
                    <a:pt x="225" y="75"/>
                  </a:cubicBezTo>
                  <a:cubicBezTo>
                    <a:pt x="264" y="75"/>
                    <a:pt x="298" y="89"/>
                    <a:pt x="327" y="115"/>
                  </a:cubicBezTo>
                  <a:cubicBezTo>
                    <a:pt x="287" y="156"/>
                    <a:pt x="287" y="156"/>
                    <a:pt x="287" y="156"/>
                  </a:cubicBezTo>
                  <a:cubicBezTo>
                    <a:pt x="283" y="159"/>
                    <a:pt x="281" y="164"/>
                    <a:pt x="281" y="169"/>
                  </a:cubicBezTo>
                  <a:cubicBezTo>
                    <a:pt x="281" y="174"/>
                    <a:pt x="283" y="178"/>
                    <a:pt x="287" y="182"/>
                  </a:cubicBezTo>
                  <a:cubicBezTo>
                    <a:pt x="290" y="186"/>
                    <a:pt x="295" y="188"/>
                    <a:pt x="300" y="188"/>
                  </a:cubicBezTo>
                  <a:cubicBezTo>
                    <a:pt x="431" y="188"/>
                    <a:pt x="431" y="188"/>
                    <a:pt x="431" y="188"/>
                  </a:cubicBezTo>
                  <a:cubicBezTo>
                    <a:pt x="436" y="188"/>
                    <a:pt x="440" y="186"/>
                    <a:pt x="444" y="182"/>
                  </a:cubicBezTo>
                  <a:cubicBezTo>
                    <a:pt x="448" y="178"/>
                    <a:pt x="450" y="174"/>
                    <a:pt x="450" y="169"/>
                  </a:cubicBezTo>
                  <a:cubicBezTo>
                    <a:pt x="450" y="38"/>
                    <a:pt x="450" y="38"/>
                    <a:pt x="450" y="38"/>
                  </a:cubicBezTo>
                  <a:cubicBezTo>
                    <a:pt x="450" y="33"/>
                    <a:pt x="448" y="28"/>
                    <a:pt x="444" y="25"/>
                  </a:cubicBezTo>
                  <a:close/>
                  <a:moveTo>
                    <a:pt x="439" y="265"/>
                  </a:moveTo>
                  <a:cubicBezTo>
                    <a:pt x="433" y="262"/>
                    <a:pt x="433" y="262"/>
                    <a:pt x="433" y="262"/>
                  </a:cubicBezTo>
                  <a:cubicBezTo>
                    <a:pt x="377" y="262"/>
                    <a:pt x="377" y="262"/>
                    <a:pt x="377" y="262"/>
                  </a:cubicBezTo>
                  <a:cubicBezTo>
                    <a:pt x="372" y="262"/>
                    <a:pt x="369" y="265"/>
                    <a:pt x="368" y="269"/>
                  </a:cubicBezTo>
                  <a:cubicBezTo>
                    <a:pt x="360" y="289"/>
                    <a:pt x="355" y="300"/>
                    <a:pt x="352" y="303"/>
                  </a:cubicBezTo>
                  <a:cubicBezTo>
                    <a:pt x="339" y="326"/>
                    <a:pt x="321" y="343"/>
                    <a:pt x="298" y="356"/>
                  </a:cubicBezTo>
                  <a:cubicBezTo>
                    <a:pt x="275" y="368"/>
                    <a:pt x="251" y="375"/>
                    <a:pt x="225" y="375"/>
                  </a:cubicBezTo>
                  <a:cubicBezTo>
                    <a:pt x="206" y="375"/>
                    <a:pt x="188" y="371"/>
                    <a:pt x="170" y="364"/>
                  </a:cubicBezTo>
                  <a:cubicBezTo>
                    <a:pt x="153" y="357"/>
                    <a:pt x="137" y="347"/>
                    <a:pt x="123" y="334"/>
                  </a:cubicBezTo>
                  <a:cubicBezTo>
                    <a:pt x="163" y="294"/>
                    <a:pt x="163" y="294"/>
                    <a:pt x="163" y="294"/>
                  </a:cubicBezTo>
                  <a:cubicBezTo>
                    <a:pt x="167" y="291"/>
                    <a:pt x="169" y="286"/>
                    <a:pt x="169" y="281"/>
                  </a:cubicBezTo>
                  <a:cubicBezTo>
                    <a:pt x="169" y="276"/>
                    <a:pt x="167" y="272"/>
                    <a:pt x="163" y="268"/>
                  </a:cubicBezTo>
                  <a:cubicBezTo>
                    <a:pt x="159" y="264"/>
                    <a:pt x="155" y="262"/>
                    <a:pt x="150" y="262"/>
                  </a:cubicBezTo>
                  <a:cubicBezTo>
                    <a:pt x="19" y="262"/>
                    <a:pt x="19" y="262"/>
                    <a:pt x="19" y="262"/>
                  </a:cubicBezTo>
                  <a:cubicBezTo>
                    <a:pt x="14" y="262"/>
                    <a:pt x="9" y="264"/>
                    <a:pt x="6" y="268"/>
                  </a:cubicBezTo>
                  <a:cubicBezTo>
                    <a:pt x="2" y="272"/>
                    <a:pt x="0" y="276"/>
                    <a:pt x="0" y="281"/>
                  </a:cubicBezTo>
                  <a:cubicBezTo>
                    <a:pt x="0" y="412"/>
                    <a:pt x="0" y="412"/>
                    <a:pt x="0" y="412"/>
                  </a:cubicBezTo>
                  <a:cubicBezTo>
                    <a:pt x="0" y="417"/>
                    <a:pt x="2" y="422"/>
                    <a:pt x="6" y="425"/>
                  </a:cubicBezTo>
                  <a:cubicBezTo>
                    <a:pt x="9" y="429"/>
                    <a:pt x="14" y="431"/>
                    <a:pt x="19" y="431"/>
                  </a:cubicBezTo>
                  <a:cubicBezTo>
                    <a:pt x="24" y="431"/>
                    <a:pt x="28" y="429"/>
                    <a:pt x="32" y="425"/>
                  </a:cubicBezTo>
                  <a:cubicBezTo>
                    <a:pt x="70" y="388"/>
                    <a:pt x="70" y="388"/>
                    <a:pt x="70" y="388"/>
                  </a:cubicBezTo>
                  <a:cubicBezTo>
                    <a:pt x="91" y="407"/>
                    <a:pt x="114" y="423"/>
                    <a:pt x="141" y="434"/>
                  </a:cubicBezTo>
                  <a:cubicBezTo>
                    <a:pt x="168" y="444"/>
                    <a:pt x="195" y="450"/>
                    <a:pt x="224" y="450"/>
                  </a:cubicBezTo>
                  <a:cubicBezTo>
                    <a:pt x="277" y="450"/>
                    <a:pt x="324" y="433"/>
                    <a:pt x="364" y="401"/>
                  </a:cubicBezTo>
                  <a:cubicBezTo>
                    <a:pt x="403" y="368"/>
                    <a:pt x="429" y="326"/>
                    <a:pt x="442" y="274"/>
                  </a:cubicBezTo>
                  <a:cubicBezTo>
                    <a:pt x="442" y="272"/>
                    <a:pt x="442" y="272"/>
                    <a:pt x="442" y="272"/>
                  </a:cubicBezTo>
                  <a:lnTo>
                    <a:pt x="439" y="265"/>
                  </a:lnTo>
                  <a:close/>
                </a:path>
              </a:pathLst>
            </a:custGeom>
            <a:solidFill>
              <a:srgbClr val="1155CC"/>
            </a:solidFill>
            <a:ln w="9525" cap="flat" cmpd="sng">
              <a:solidFill>
                <a:srgbClr val="AEABAB"/>
              </a:solidFill>
              <a:prstDash val="solid"/>
              <a:miter lim="800000"/>
              <a:headEnd type="none" w="sm" len="sm"/>
              <a:tailEnd type="none" w="sm" len="sm"/>
            </a:ln>
          </p:spPr>
          <p:txBody>
            <a:bodyPr spcFirstLastPara="1" wrap="square" lIns="91450" tIns="45700" rIns="91450"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endParaRPr sz="4000" b="0" i="0" u="none" strike="noStrike" cap="none">
                <a:solidFill>
                  <a:srgbClr val="FFFFFF"/>
                </a:solidFill>
                <a:latin typeface="Calibri"/>
                <a:ea typeface="Calibri"/>
                <a:cs typeface="Calibri"/>
                <a:sym typeface="Calibri"/>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pic>
        <p:nvPicPr>
          <p:cNvPr id="403" name="Google Shape;403;p51"/>
          <p:cNvPicPr preferRelativeResize="0"/>
          <p:nvPr/>
        </p:nvPicPr>
        <p:blipFill>
          <a:blip r:embed="rId3">
            <a:alphaModFix/>
          </a:blip>
          <a:stretch>
            <a:fillRect/>
          </a:stretch>
        </p:blipFill>
        <p:spPr>
          <a:xfrm>
            <a:off x="287475" y="573700"/>
            <a:ext cx="2634958" cy="3938724"/>
          </a:xfrm>
          <a:prstGeom prst="rect">
            <a:avLst/>
          </a:prstGeom>
          <a:noFill/>
          <a:ln>
            <a:noFill/>
          </a:ln>
          <a:effectLst>
            <a:outerShdw blurRad="57150" dist="19050" dir="5400000" algn="bl" rotWithShape="0">
              <a:srgbClr val="000000">
                <a:alpha val="50000"/>
              </a:srgbClr>
            </a:outerShdw>
          </a:effectLst>
        </p:spPr>
      </p:pic>
      <p:sp>
        <p:nvSpPr>
          <p:cNvPr id="404" name="Google Shape;404;p51"/>
          <p:cNvSpPr txBox="1">
            <a:spLocks noGrp="1"/>
          </p:cNvSpPr>
          <p:nvPr>
            <p:ph type="title"/>
          </p:nvPr>
        </p:nvSpPr>
        <p:spPr>
          <a:xfrm>
            <a:off x="311700" y="0"/>
            <a:ext cx="8832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Segment complex details that don’t apply to everyone</a:t>
            </a:r>
            <a:endParaRPr/>
          </a:p>
          <a:p>
            <a:pPr marL="0" lvl="0" indent="0" algn="l" rtl="0">
              <a:spcBef>
                <a:spcPts val="0"/>
              </a:spcBef>
              <a:spcAft>
                <a:spcPts val="0"/>
              </a:spcAft>
              <a:buClr>
                <a:schemeClr val="dk1"/>
              </a:buClr>
              <a:buSzPts val="1100"/>
              <a:buFont typeface="Arial"/>
              <a:buNone/>
            </a:pPr>
            <a:endParaRPr sz="2600"/>
          </a:p>
          <a:p>
            <a:pPr marL="0" lvl="0" indent="0" algn="l" rtl="0">
              <a:spcBef>
                <a:spcPts val="0"/>
              </a:spcBef>
              <a:spcAft>
                <a:spcPts val="0"/>
              </a:spcAft>
              <a:buNone/>
            </a:pPr>
            <a:endParaRPr/>
          </a:p>
        </p:txBody>
      </p:sp>
      <p:sp>
        <p:nvSpPr>
          <p:cNvPr id="405" name="Google Shape;405;p51"/>
          <p:cNvSpPr txBox="1"/>
          <p:nvPr/>
        </p:nvSpPr>
        <p:spPr>
          <a:xfrm>
            <a:off x="3115350" y="3089702"/>
            <a:ext cx="2695500" cy="117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a:solidFill>
                  <a:srgbClr val="38761D"/>
                </a:solidFill>
              </a:rPr>
              <a:t>Expand/collapse pattern lets users choose the specific detail they want to learn more about</a:t>
            </a:r>
            <a:endParaRPr sz="1700">
              <a:solidFill>
                <a:srgbClr val="38761D"/>
              </a:solidFill>
            </a:endParaRPr>
          </a:p>
        </p:txBody>
      </p:sp>
      <p:sp>
        <p:nvSpPr>
          <p:cNvPr id="406" name="Google Shape;406;p51"/>
          <p:cNvSpPr txBox="1"/>
          <p:nvPr/>
        </p:nvSpPr>
        <p:spPr>
          <a:xfrm>
            <a:off x="3133900" y="658343"/>
            <a:ext cx="2753700" cy="106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a:solidFill>
                  <a:srgbClr val="990000"/>
                </a:solidFill>
              </a:rPr>
              <a:t>Huge volume of text + isolation, quarantine, exemptions grouped with only small subheadings</a:t>
            </a:r>
            <a:endParaRPr sz="1700">
              <a:solidFill>
                <a:srgbClr val="990000"/>
              </a:solidFill>
            </a:endParaRPr>
          </a:p>
        </p:txBody>
      </p:sp>
      <p:sp>
        <p:nvSpPr>
          <p:cNvPr id="407" name="Google Shape;407;p51"/>
          <p:cNvSpPr/>
          <p:nvPr/>
        </p:nvSpPr>
        <p:spPr>
          <a:xfrm>
            <a:off x="2373986" y="1839343"/>
            <a:ext cx="1052051" cy="196179"/>
          </a:xfrm>
          <a:custGeom>
            <a:avLst/>
            <a:gdLst/>
            <a:ahLst/>
            <a:cxnLst/>
            <a:rect l="l" t="t" r="r" b="b"/>
            <a:pathLst>
              <a:path w="33771" h="15770" extrusionOk="0">
                <a:moveTo>
                  <a:pt x="33771" y="0"/>
                </a:moveTo>
                <a:cubicBezTo>
                  <a:pt x="33771" y="6921"/>
                  <a:pt x="26293" y="13830"/>
                  <a:pt x="19483" y="15067"/>
                </a:cubicBezTo>
                <a:cubicBezTo>
                  <a:pt x="13091" y="16228"/>
                  <a:pt x="6497" y="15587"/>
                  <a:pt x="0" y="15587"/>
                </a:cubicBezTo>
              </a:path>
            </a:pathLst>
          </a:custGeom>
          <a:noFill/>
          <a:ln w="19050" cap="flat" cmpd="sng">
            <a:solidFill>
              <a:srgbClr val="990000"/>
            </a:solidFill>
            <a:prstDash val="solid"/>
            <a:round/>
            <a:headEnd type="none" w="med" len="med"/>
            <a:tailEnd type="triangle" w="med" len="med"/>
          </a:ln>
        </p:spPr>
      </p:sp>
      <p:pic>
        <p:nvPicPr>
          <p:cNvPr id="408" name="Google Shape;408;p51"/>
          <p:cNvPicPr preferRelativeResize="0"/>
          <p:nvPr/>
        </p:nvPicPr>
        <p:blipFill>
          <a:blip r:embed="rId4">
            <a:alphaModFix/>
          </a:blip>
          <a:stretch>
            <a:fillRect/>
          </a:stretch>
        </p:blipFill>
        <p:spPr>
          <a:xfrm>
            <a:off x="5921570" y="534325"/>
            <a:ext cx="2859380" cy="3978100"/>
          </a:xfrm>
          <a:prstGeom prst="rect">
            <a:avLst/>
          </a:prstGeom>
          <a:noFill/>
          <a:ln>
            <a:noFill/>
          </a:ln>
          <a:effectLst>
            <a:outerShdw blurRad="57150" dist="19050" dir="5400000" algn="bl" rotWithShape="0">
              <a:srgbClr val="000000">
                <a:alpha val="50000"/>
              </a:srgbClr>
            </a:outerShdw>
          </a:effectLst>
        </p:spPr>
      </p:pic>
      <p:sp>
        <p:nvSpPr>
          <p:cNvPr id="409" name="Google Shape;409;p51"/>
          <p:cNvSpPr txBox="1"/>
          <p:nvPr/>
        </p:nvSpPr>
        <p:spPr>
          <a:xfrm>
            <a:off x="3099525" y="2222243"/>
            <a:ext cx="2753700" cy="56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a:solidFill>
                  <a:srgbClr val="38761D"/>
                </a:solidFill>
              </a:rPr>
              <a:t>Quarantine, exemptions, isolation as main headings</a:t>
            </a:r>
            <a:endParaRPr sz="1700">
              <a:solidFill>
                <a:srgbClr val="38761D"/>
              </a:solidFill>
            </a:endParaRPr>
          </a:p>
        </p:txBody>
      </p:sp>
      <p:sp>
        <p:nvSpPr>
          <p:cNvPr id="410" name="Google Shape;410;p51"/>
          <p:cNvSpPr/>
          <p:nvPr/>
        </p:nvSpPr>
        <p:spPr>
          <a:xfrm>
            <a:off x="6030200" y="4051800"/>
            <a:ext cx="1914900" cy="210000"/>
          </a:xfrm>
          <a:prstGeom prst="rect">
            <a:avLst/>
          </a:prstGeom>
          <a:noFill/>
          <a:ln w="19050" cap="flat" cmpd="sng">
            <a:solidFill>
              <a:srgbClr val="22965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51"/>
          <p:cNvSpPr/>
          <p:nvPr/>
        </p:nvSpPr>
        <p:spPr>
          <a:xfrm>
            <a:off x="6054963" y="534325"/>
            <a:ext cx="2592600" cy="210000"/>
          </a:xfrm>
          <a:prstGeom prst="rect">
            <a:avLst/>
          </a:prstGeom>
          <a:noFill/>
          <a:ln w="19050" cap="flat" cmpd="sng">
            <a:solidFill>
              <a:srgbClr val="22965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51"/>
          <p:cNvSpPr/>
          <p:nvPr/>
        </p:nvSpPr>
        <p:spPr>
          <a:xfrm rot="8972340" flipH="1">
            <a:off x="5590523" y="3379975"/>
            <a:ext cx="580051" cy="80800"/>
          </a:xfrm>
          <a:custGeom>
            <a:avLst/>
            <a:gdLst/>
            <a:ahLst/>
            <a:cxnLst/>
            <a:rect l="l" t="t" r="r" b="b"/>
            <a:pathLst>
              <a:path w="30284" h="12007" extrusionOk="0">
                <a:moveTo>
                  <a:pt x="0" y="12007"/>
                </a:moveTo>
                <a:cubicBezTo>
                  <a:pt x="3035" y="5937"/>
                  <a:pt x="9813" y="987"/>
                  <a:pt x="16547" y="143"/>
                </a:cubicBezTo>
                <a:cubicBezTo>
                  <a:pt x="21120" y="-430"/>
                  <a:pt x="25676" y="1704"/>
                  <a:pt x="30284" y="1704"/>
                </a:cubicBezTo>
              </a:path>
            </a:pathLst>
          </a:custGeom>
          <a:noFill/>
          <a:ln w="19050" cap="flat" cmpd="sng">
            <a:solidFill>
              <a:srgbClr val="6AA84F"/>
            </a:solidFill>
            <a:prstDash val="solid"/>
            <a:round/>
            <a:headEnd type="none" w="med" len="med"/>
            <a:tailEnd type="triangle" w="med" len="med"/>
          </a:ln>
        </p:spPr>
      </p:sp>
      <p:sp>
        <p:nvSpPr>
          <p:cNvPr id="413" name="Google Shape;413;p51"/>
          <p:cNvSpPr/>
          <p:nvPr/>
        </p:nvSpPr>
        <p:spPr>
          <a:xfrm>
            <a:off x="8400275" y="774625"/>
            <a:ext cx="573300" cy="264900"/>
          </a:xfrm>
          <a:prstGeom prst="roundRect">
            <a:avLst>
              <a:gd name="adj" fmla="val 16667"/>
            </a:avLst>
          </a:prstGeom>
          <a:solidFill>
            <a:srgbClr val="B6D7A8"/>
          </a:solidFill>
          <a:ln w="9525" cap="flat" cmpd="sng">
            <a:solidFill>
              <a:srgbClr val="38761D"/>
            </a:solidFill>
            <a:prstDash val="solid"/>
            <a:round/>
            <a:headEnd type="none" w="sm" len="sm"/>
            <a:tailEnd type="none" w="sm" len="sm"/>
          </a:ln>
          <a:effectLst>
            <a:outerShdw blurRad="128588" dist="47625" dir="3300000" algn="bl" rotWithShape="0">
              <a:srgbClr val="666666">
                <a:alpha val="49410"/>
              </a:srgbClr>
            </a:outerShdw>
          </a:effectLst>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latin typeface="Roboto"/>
                <a:ea typeface="Roboto"/>
                <a:cs typeface="Roboto"/>
                <a:sym typeface="Roboto"/>
              </a:rPr>
              <a:t>After</a:t>
            </a:r>
            <a:endParaRPr sz="1100" i="0" u="none" strike="noStrike" cap="none">
              <a:solidFill>
                <a:srgbClr val="000000"/>
              </a:solidFill>
              <a:latin typeface="Roboto"/>
              <a:ea typeface="Roboto"/>
              <a:cs typeface="Roboto"/>
              <a:sym typeface="Roboto"/>
            </a:endParaRPr>
          </a:p>
        </p:txBody>
      </p:sp>
      <p:sp>
        <p:nvSpPr>
          <p:cNvPr id="414" name="Google Shape;414;p51"/>
          <p:cNvSpPr/>
          <p:nvPr/>
        </p:nvSpPr>
        <p:spPr>
          <a:xfrm>
            <a:off x="2340025" y="506875"/>
            <a:ext cx="759900" cy="264900"/>
          </a:xfrm>
          <a:prstGeom prst="roundRect">
            <a:avLst>
              <a:gd name="adj" fmla="val 16667"/>
            </a:avLst>
          </a:prstGeom>
          <a:solidFill>
            <a:srgbClr val="CCCCCC"/>
          </a:solidFill>
          <a:ln w="9525" cap="flat" cmpd="sng">
            <a:solidFill>
              <a:srgbClr val="999999"/>
            </a:solidFill>
            <a:prstDash val="solid"/>
            <a:round/>
            <a:headEnd type="none" w="sm" len="sm"/>
            <a:tailEnd type="none" w="sm" len="sm"/>
          </a:ln>
          <a:effectLst>
            <a:outerShdw blurRad="128588" dist="47625" dir="3300000" algn="bl" rotWithShape="0">
              <a:srgbClr val="666666">
                <a:alpha val="49410"/>
              </a:srgbClr>
            </a:outerShdw>
          </a:effectLst>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latin typeface="Roboto"/>
                <a:ea typeface="Roboto"/>
                <a:cs typeface="Roboto"/>
                <a:sym typeface="Roboto"/>
              </a:rPr>
              <a:t>Live site</a:t>
            </a:r>
            <a:endParaRPr sz="1100" i="0" u="none" strike="noStrike" cap="none">
              <a:solidFill>
                <a:srgbClr val="000000"/>
              </a:solidFill>
              <a:latin typeface="Roboto"/>
              <a:ea typeface="Roboto"/>
              <a:cs typeface="Roboto"/>
              <a:sym typeface="Roboto"/>
            </a:endParaRPr>
          </a:p>
        </p:txBody>
      </p:sp>
      <p:sp>
        <p:nvSpPr>
          <p:cNvPr id="415" name="Google Shape;415;p51"/>
          <p:cNvSpPr/>
          <p:nvPr/>
        </p:nvSpPr>
        <p:spPr>
          <a:xfrm rot="-4754114">
            <a:off x="5240231" y="1364972"/>
            <a:ext cx="1961053" cy="518980"/>
          </a:xfrm>
          <a:custGeom>
            <a:avLst/>
            <a:gdLst/>
            <a:ahLst/>
            <a:cxnLst/>
            <a:rect l="l" t="t" r="r" b="b"/>
            <a:pathLst>
              <a:path w="50141" h="19662" extrusionOk="0">
                <a:moveTo>
                  <a:pt x="0" y="0"/>
                </a:moveTo>
                <a:cubicBezTo>
                  <a:pt x="0" y="17772"/>
                  <a:pt x="32897" y="22428"/>
                  <a:pt x="50141" y="18126"/>
                </a:cubicBezTo>
              </a:path>
            </a:pathLst>
          </a:custGeom>
          <a:noFill/>
          <a:ln w="19050" cap="flat" cmpd="sng">
            <a:solidFill>
              <a:srgbClr val="6AA84F"/>
            </a:solidFill>
            <a:prstDash val="solid"/>
            <a:round/>
            <a:headEnd type="none" w="med" len="med"/>
            <a:tailEnd type="triangle" w="med" len="med"/>
          </a:ln>
        </p:spPr>
      </p:sp>
      <p:sp>
        <p:nvSpPr>
          <p:cNvPr id="416" name="Google Shape;416;p51"/>
          <p:cNvSpPr/>
          <p:nvPr/>
        </p:nvSpPr>
        <p:spPr>
          <a:xfrm rot="-10283418">
            <a:off x="5752017" y="2558867"/>
            <a:ext cx="1700643" cy="1305108"/>
          </a:xfrm>
          <a:custGeom>
            <a:avLst/>
            <a:gdLst/>
            <a:ahLst/>
            <a:cxnLst/>
            <a:rect l="l" t="t" r="r" b="b"/>
            <a:pathLst>
              <a:path w="50141" h="19662" extrusionOk="0">
                <a:moveTo>
                  <a:pt x="0" y="0"/>
                </a:moveTo>
                <a:cubicBezTo>
                  <a:pt x="0" y="17772"/>
                  <a:pt x="32897" y="22428"/>
                  <a:pt x="50141" y="18126"/>
                </a:cubicBezTo>
              </a:path>
            </a:pathLst>
          </a:custGeom>
          <a:noFill/>
          <a:ln w="19050" cap="flat" cmpd="sng">
            <a:solidFill>
              <a:srgbClr val="6AA84F"/>
            </a:solidFill>
            <a:prstDash val="solid"/>
            <a:round/>
            <a:headEnd type="triangle" w="med" len="med"/>
            <a:tailEnd type="none" w="med" len="med"/>
          </a:ln>
        </p:spPr>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52"/>
          <p:cNvSpPr txBox="1">
            <a:spLocks noGrp="1"/>
          </p:cNvSpPr>
          <p:nvPr>
            <p:ph type="title"/>
          </p:nvPr>
        </p:nvSpPr>
        <p:spPr>
          <a:xfrm>
            <a:off x="262400" y="1999050"/>
            <a:ext cx="85206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Roboto"/>
                <a:ea typeface="Roboto"/>
                <a:cs typeface="Roboto"/>
                <a:sym typeface="Roboto"/>
              </a:rPr>
              <a:t>Performance </a:t>
            </a:r>
            <a:r>
              <a:rPr lang="en"/>
              <a:t>b</a:t>
            </a:r>
            <a:r>
              <a:rPr lang="en">
                <a:latin typeface="Roboto"/>
                <a:ea typeface="Roboto"/>
                <a:cs typeface="Roboto"/>
                <a:sym typeface="Roboto"/>
              </a:rPr>
              <a:t>reakdown by </a:t>
            </a:r>
            <a:r>
              <a:rPr lang="en"/>
              <a:t>t</a:t>
            </a:r>
            <a:r>
              <a:rPr lang="en">
                <a:latin typeface="Roboto"/>
                <a:ea typeface="Roboto"/>
                <a:cs typeface="Roboto"/>
                <a:sym typeface="Roboto"/>
              </a:rPr>
              <a:t>ask</a:t>
            </a:r>
            <a:endParaRPr>
              <a:latin typeface="Roboto"/>
              <a:ea typeface="Roboto"/>
              <a:cs typeface="Roboto"/>
              <a:sym typeface="Roboto"/>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53"/>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Task 1: Travel restrictions within Canada </a:t>
            </a:r>
            <a:endParaRPr/>
          </a:p>
        </p:txBody>
      </p:sp>
      <p:sp>
        <p:nvSpPr>
          <p:cNvPr id="427" name="Google Shape;427;p53"/>
          <p:cNvSpPr/>
          <p:nvPr/>
        </p:nvSpPr>
        <p:spPr>
          <a:xfrm>
            <a:off x="6397500" y="496825"/>
            <a:ext cx="2746500" cy="966300"/>
          </a:xfrm>
          <a:prstGeom prst="wedgeEllipseCallout">
            <a:avLst>
              <a:gd name="adj1" fmla="val -48592"/>
              <a:gd name="adj2" fmla="val 53760"/>
            </a:avLst>
          </a:prstGeom>
          <a:solidFill>
            <a:srgbClr val="BBD6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rgbClr val="000000"/>
                </a:solidFill>
              </a:rPr>
              <a:t>“</a:t>
            </a:r>
            <a:r>
              <a:rPr lang="en" sz="1150">
                <a:solidFill>
                  <a:schemeClr val="dk1"/>
                </a:solidFill>
              </a:rPr>
              <a:t>So that’s me. I’m not in the bubble. If I want to be really sure I can click the link of Newfoundland.</a:t>
            </a:r>
            <a:r>
              <a:rPr lang="en" sz="1100">
                <a:solidFill>
                  <a:srgbClr val="000000"/>
                </a:solidFill>
              </a:rPr>
              <a:t>” (P</a:t>
            </a:r>
            <a:r>
              <a:rPr lang="en" sz="1100"/>
              <a:t>8</a:t>
            </a:r>
            <a:r>
              <a:rPr lang="en" sz="1100">
                <a:solidFill>
                  <a:srgbClr val="000000"/>
                </a:solidFill>
              </a:rPr>
              <a:t>)</a:t>
            </a:r>
            <a:endParaRPr sz="1100"/>
          </a:p>
        </p:txBody>
      </p:sp>
      <p:sp>
        <p:nvSpPr>
          <p:cNvPr id="428" name="Google Shape;428;p53"/>
          <p:cNvSpPr txBox="1"/>
          <p:nvPr/>
        </p:nvSpPr>
        <p:spPr>
          <a:xfrm>
            <a:off x="54875" y="548640"/>
            <a:ext cx="3646500" cy="37074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500" b="1">
                <a:solidFill>
                  <a:srgbClr val="000000"/>
                </a:solidFill>
              </a:rPr>
              <a:t>Results</a:t>
            </a:r>
            <a:endParaRPr sz="1500" b="1">
              <a:solidFill>
                <a:srgbClr val="000000"/>
              </a:solidFill>
            </a:endParaRPr>
          </a:p>
          <a:p>
            <a:pPr marL="457200" lvl="0" indent="-311150" algn="l" rtl="0">
              <a:spcBef>
                <a:spcPts val="0"/>
              </a:spcBef>
              <a:spcAft>
                <a:spcPts val="0"/>
              </a:spcAft>
              <a:buClr>
                <a:srgbClr val="000000"/>
              </a:buClr>
              <a:buSzPts val="1300"/>
              <a:buChar char="●"/>
            </a:pPr>
            <a:r>
              <a:rPr lang="en" sz="1300"/>
              <a:t>14/21 </a:t>
            </a:r>
            <a:r>
              <a:rPr lang="en" sz="1300">
                <a:solidFill>
                  <a:schemeClr val="dk1"/>
                </a:solidFill>
              </a:rPr>
              <a:t>successfully completed the task</a:t>
            </a:r>
            <a:endParaRPr sz="1300">
              <a:solidFill>
                <a:schemeClr val="dk1"/>
              </a:solidFill>
            </a:endParaRPr>
          </a:p>
          <a:p>
            <a:pPr marL="914400" lvl="1" indent="-301625" algn="l" rtl="0">
              <a:spcBef>
                <a:spcPts val="0"/>
              </a:spcBef>
              <a:spcAft>
                <a:spcPts val="0"/>
              </a:spcAft>
              <a:buClr>
                <a:schemeClr val="dk1"/>
              </a:buClr>
              <a:buSzPts val="1150"/>
              <a:buChar char="○"/>
            </a:pPr>
            <a:r>
              <a:rPr lang="en" sz="1150">
                <a:solidFill>
                  <a:schemeClr val="dk1"/>
                </a:solidFill>
              </a:rPr>
              <a:t>20/21 skipped over the wizard (this wasn’t a wizard task at all)</a:t>
            </a:r>
            <a:endParaRPr sz="1150">
              <a:solidFill>
                <a:schemeClr val="dk1"/>
              </a:solidFill>
            </a:endParaRPr>
          </a:p>
          <a:p>
            <a:pPr marL="457200" lvl="0" indent="-311150" algn="l" rtl="0">
              <a:spcBef>
                <a:spcPts val="0"/>
              </a:spcBef>
              <a:spcAft>
                <a:spcPts val="0"/>
              </a:spcAft>
              <a:buClr>
                <a:schemeClr val="dk1"/>
              </a:buClr>
              <a:buSzPts val="1300"/>
              <a:buChar char="●"/>
            </a:pPr>
            <a:r>
              <a:rPr lang="en" sz="1300">
                <a:solidFill>
                  <a:schemeClr val="dk1"/>
                </a:solidFill>
              </a:rPr>
              <a:t>Findability 20/21 </a:t>
            </a:r>
            <a:endParaRPr sz="1300"/>
          </a:p>
          <a:p>
            <a:pPr marL="457200" lvl="0" indent="0" algn="l" rtl="0">
              <a:spcBef>
                <a:spcPts val="0"/>
              </a:spcBef>
              <a:spcAft>
                <a:spcPts val="0"/>
              </a:spcAft>
              <a:buNone/>
            </a:pPr>
            <a:endParaRPr sz="900">
              <a:solidFill>
                <a:srgbClr val="000000"/>
              </a:solidFill>
            </a:endParaRPr>
          </a:p>
          <a:p>
            <a:pPr marL="0" lvl="0" indent="0" algn="l" rtl="0">
              <a:lnSpc>
                <a:spcPct val="150000"/>
              </a:lnSpc>
              <a:spcBef>
                <a:spcPts val="0"/>
              </a:spcBef>
              <a:spcAft>
                <a:spcPts val="0"/>
              </a:spcAft>
              <a:buNone/>
            </a:pPr>
            <a:r>
              <a:rPr lang="en" sz="1500" b="1">
                <a:solidFill>
                  <a:srgbClr val="000000"/>
                </a:solidFill>
              </a:rPr>
              <a:t>Factors improving success</a:t>
            </a:r>
            <a:endParaRPr sz="1500" b="1">
              <a:solidFill>
                <a:srgbClr val="000000"/>
              </a:solidFill>
            </a:endParaRPr>
          </a:p>
          <a:p>
            <a:pPr marL="457200" lvl="0" indent="-311150" algn="l" rtl="0">
              <a:spcBef>
                <a:spcPts val="0"/>
              </a:spcBef>
              <a:spcAft>
                <a:spcPts val="0"/>
              </a:spcAft>
              <a:buSzPts val="1300"/>
              <a:buChar char="●"/>
            </a:pPr>
            <a:r>
              <a:rPr lang="en" sz="1300">
                <a:solidFill>
                  <a:schemeClr val="dk1"/>
                </a:solidFill>
              </a:rPr>
              <a:t>Strong information scent with Provincial and territorial restrictions page</a:t>
            </a:r>
            <a:endParaRPr sz="1300">
              <a:solidFill>
                <a:schemeClr val="dk1"/>
              </a:solidFill>
            </a:endParaRPr>
          </a:p>
          <a:p>
            <a:pPr marL="457200" lvl="0" indent="-311150" algn="l" rtl="0">
              <a:spcBef>
                <a:spcPts val="0"/>
              </a:spcBef>
              <a:spcAft>
                <a:spcPts val="0"/>
              </a:spcAft>
              <a:buSzPts val="1300"/>
              <a:buChar char="●"/>
            </a:pPr>
            <a:r>
              <a:rPr lang="en" sz="1300">
                <a:solidFill>
                  <a:schemeClr val="dk1"/>
                </a:solidFill>
              </a:rPr>
              <a:t>Adding the Atlantic province “travel bubble” summary</a:t>
            </a:r>
            <a:endParaRPr sz="1300">
              <a:solidFill>
                <a:schemeClr val="dk1"/>
              </a:solidFill>
            </a:endParaRPr>
          </a:p>
          <a:p>
            <a:pPr marL="0" lvl="0" indent="0" algn="l" rtl="0">
              <a:spcBef>
                <a:spcPts val="0"/>
              </a:spcBef>
              <a:spcAft>
                <a:spcPts val="0"/>
              </a:spcAft>
              <a:buNone/>
            </a:pPr>
            <a:endParaRPr sz="1300">
              <a:solidFill>
                <a:schemeClr val="dk1"/>
              </a:solidFill>
            </a:endParaRPr>
          </a:p>
          <a:p>
            <a:pPr marL="0" lvl="0" indent="0" algn="l" rtl="0">
              <a:lnSpc>
                <a:spcPct val="150000"/>
              </a:lnSpc>
              <a:spcBef>
                <a:spcPts val="0"/>
              </a:spcBef>
              <a:spcAft>
                <a:spcPts val="0"/>
              </a:spcAft>
              <a:buClr>
                <a:schemeClr val="dk1"/>
              </a:buClr>
              <a:buSzPts val="1100"/>
              <a:buFont typeface="Arial"/>
              <a:buNone/>
            </a:pPr>
            <a:r>
              <a:rPr lang="en" sz="1500" b="1">
                <a:solidFill>
                  <a:schemeClr val="dk1"/>
                </a:solidFill>
              </a:rPr>
              <a:t>Further improvements </a:t>
            </a:r>
            <a:endParaRPr sz="1500" b="1">
              <a:solidFill>
                <a:schemeClr val="dk1"/>
              </a:solidFill>
            </a:endParaRPr>
          </a:p>
          <a:p>
            <a:pPr marL="457200" lvl="0" indent="-311150" algn="l" rtl="0">
              <a:spcBef>
                <a:spcPts val="0"/>
              </a:spcBef>
              <a:spcAft>
                <a:spcPts val="0"/>
              </a:spcAft>
              <a:buClr>
                <a:schemeClr val="dk1"/>
              </a:buClr>
              <a:buSzPts val="1300"/>
              <a:buChar char="●"/>
            </a:pPr>
            <a:r>
              <a:rPr lang="en" sz="1300">
                <a:solidFill>
                  <a:schemeClr val="dk1"/>
                </a:solidFill>
              </a:rPr>
              <a:t>Consider working with provinces and territories to ensure content is consistent across websites</a:t>
            </a:r>
            <a:endParaRPr sz="1300">
              <a:solidFill>
                <a:schemeClr val="dk1"/>
              </a:solidFill>
            </a:endParaRPr>
          </a:p>
        </p:txBody>
      </p:sp>
      <p:pic>
        <p:nvPicPr>
          <p:cNvPr id="430" name="Google Shape;430;p53"/>
          <p:cNvPicPr preferRelativeResize="0"/>
          <p:nvPr/>
        </p:nvPicPr>
        <p:blipFill>
          <a:blip r:embed="rId3">
            <a:alphaModFix/>
          </a:blip>
          <a:stretch>
            <a:fillRect/>
          </a:stretch>
        </p:blipFill>
        <p:spPr>
          <a:xfrm>
            <a:off x="3697136" y="1531300"/>
            <a:ext cx="5135163" cy="2778575"/>
          </a:xfrm>
          <a:prstGeom prst="rect">
            <a:avLst/>
          </a:prstGeom>
          <a:noFill/>
          <a:ln>
            <a:noFill/>
          </a:ln>
          <a:effectLst>
            <a:outerShdw blurRad="57150" dist="19050" dir="5400000" algn="bl" rotWithShape="0">
              <a:srgbClr val="000000">
                <a:alpha val="50000"/>
              </a:srgbClr>
            </a:outerShdw>
          </a:effectLst>
        </p:spPr>
      </p:pic>
      <p:sp>
        <p:nvSpPr>
          <p:cNvPr id="431" name="Google Shape;431;p53"/>
          <p:cNvSpPr/>
          <p:nvPr/>
        </p:nvSpPr>
        <p:spPr>
          <a:xfrm>
            <a:off x="3416375" y="1531300"/>
            <a:ext cx="4299000" cy="515400"/>
          </a:xfrm>
          <a:prstGeom prst="flowChartConnector">
            <a:avLst/>
          </a:prstGeom>
          <a:no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500"/>
          </a:p>
        </p:txBody>
      </p:sp>
      <p:cxnSp>
        <p:nvCxnSpPr>
          <p:cNvPr id="432" name="Google Shape;432;p53"/>
          <p:cNvCxnSpPr/>
          <p:nvPr/>
        </p:nvCxnSpPr>
        <p:spPr>
          <a:xfrm rot="10800000" flipH="1">
            <a:off x="3067725" y="1986475"/>
            <a:ext cx="633600" cy="53700"/>
          </a:xfrm>
          <a:prstGeom prst="straightConnector1">
            <a:avLst/>
          </a:prstGeom>
          <a:noFill/>
          <a:ln w="19050" cap="flat" cmpd="sng">
            <a:solidFill>
              <a:srgbClr val="38761D"/>
            </a:solidFill>
            <a:prstDash val="solid"/>
            <a:round/>
            <a:headEnd type="none" w="med" len="med"/>
            <a:tailEnd type="triangle" w="med" len="med"/>
          </a:ln>
        </p:spPr>
      </p:cxnSp>
      <p:sp>
        <p:nvSpPr>
          <p:cNvPr id="433" name="Google Shape;433;p53"/>
          <p:cNvSpPr/>
          <p:nvPr/>
        </p:nvSpPr>
        <p:spPr>
          <a:xfrm>
            <a:off x="6052400" y="3332425"/>
            <a:ext cx="2876700" cy="1205700"/>
          </a:xfrm>
          <a:prstGeom prst="wedgeEllipseCallout">
            <a:avLst>
              <a:gd name="adj1" fmla="val -48592"/>
              <a:gd name="adj2" fmla="val 53760"/>
            </a:avLst>
          </a:prstGeom>
          <a:solidFill>
            <a:srgbClr val="BBD6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t>“</a:t>
            </a:r>
            <a:r>
              <a:rPr lang="en" sz="1150"/>
              <a:t>Elles limitent l'entrée des personnes provenant des provinces et territoires qui ne font pas partie de la "bulle”. C'est ça.” </a:t>
            </a:r>
            <a:r>
              <a:rPr lang="en" sz="1100">
                <a:solidFill>
                  <a:srgbClr val="000000"/>
                </a:solidFill>
              </a:rPr>
              <a:t>(P</a:t>
            </a:r>
            <a:r>
              <a:rPr lang="en" sz="1100"/>
              <a:t>16</a:t>
            </a:r>
            <a:r>
              <a:rPr lang="en" sz="1100">
                <a:solidFill>
                  <a:srgbClr val="000000"/>
                </a:solidFill>
              </a:rPr>
              <a:t>)</a:t>
            </a:r>
            <a:endParaRPr sz="1100"/>
          </a:p>
        </p:txBody>
      </p:sp>
      <p:sp>
        <p:nvSpPr>
          <p:cNvPr id="434" name="Google Shape;434;p53"/>
          <p:cNvSpPr/>
          <p:nvPr/>
        </p:nvSpPr>
        <p:spPr>
          <a:xfrm>
            <a:off x="8232282" y="1463125"/>
            <a:ext cx="780000" cy="265500"/>
          </a:xfrm>
          <a:prstGeom prst="roundRect">
            <a:avLst>
              <a:gd name="adj" fmla="val 16667"/>
            </a:avLst>
          </a:prstGeom>
          <a:solidFill>
            <a:srgbClr val="6AA84F"/>
          </a:solidFill>
          <a:ln w="9525" cap="flat" cmpd="sng">
            <a:solidFill>
              <a:srgbClr val="38761D"/>
            </a:solidFill>
            <a:prstDash val="solid"/>
            <a:round/>
            <a:headEnd type="none" w="sm" len="sm"/>
            <a:tailEnd type="none" w="sm" len="sm"/>
          </a:ln>
          <a:effectLst>
            <a:outerShdw blurRad="128588" dist="47625" dir="3300000" algn="bl" rotWithShape="0">
              <a:srgbClr val="666666">
                <a:alpha val="49410"/>
              </a:srgbClr>
            </a:outerShdw>
          </a:effectLst>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900">
                <a:latin typeface="Roboto"/>
                <a:ea typeface="Roboto"/>
                <a:cs typeface="Roboto"/>
                <a:sym typeface="Roboto"/>
              </a:rPr>
              <a:t>Supporting</a:t>
            </a:r>
            <a:endParaRPr sz="900" i="0" u="none" strike="noStrike" cap="none">
              <a:solidFill>
                <a:srgbClr val="000000"/>
              </a:solidFill>
              <a:latin typeface="Roboto"/>
              <a:ea typeface="Roboto"/>
              <a:cs typeface="Roboto"/>
              <a:sym typeface="Roboto"/>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54"/>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Task 2: Understanding quarantine </a:t>
            </a:r>
            <a:endParaRPr/>
          </a:p>
        </p:txBody>
      </p:sp>
      <p:sp>
        <p:nvSpPr>
          <p:cNvPr id="441" name="Google Shape;441;p54"/>
          <p:cNvSpPr txBox="1"/>
          <p:nvPr/>
        </p:nvSpPr>
        <p:spPr>
          <a:xfrm>
            <a:off x="54864" y="548640"/>
            <a:ext cx="3773100" cy="32850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500" b="1">
                <a:solidFill>
                  <a:srgbClr val="000000"/>
                </a:solidFill>
              </a:rPr>
              <a:t>Results</a:t>
            </a:r>
            <a:endParaRPr sz="1500" b="1">
              <a:solidFill>
                <a:srgbClr val="000000"/>
              </a:solidFill>
            </a:endParaRPr>
          </a:p>
          <a:p>
            <a:pPr marL="457200" lvl="0" indent="-311150" algn="l" rtl="0">
              <a:spcBef>
                <a:spcPts val="0"/>
              </a:spcBef>
              <a:spcAft>
                <a:spcPts val="0"/>
              </a:spcAft>
              <a:buSzPts val="1300"/>
              <a:buChar char="●"/>
            </a:pPr>
            <a:r>
              <a:rPr lang="en" sz="1300">
                <a:solidFill>
                  <a:schemeClr val="dk1"/>
                </a:solidFill>
              </a:rPr>
              <a:t>12/21 successfully completed the task</a:t>
            </a:r>
            <a:endParaRPr sz="1300">
              <a:solidFill>
                <a:schemeClr val="dk1"/>
              </a:solidFill>
            </a:endParaRPr>
          </a:p>
          <a:p>
            <a:pPr marL="914400" lvl="1" indent="-301625" algn="l" rtl="0">
              <a:lnSpc>
                <a:spcPct val="115000"/>
              </a:lnSpc>
              <a:spcBef>
                <a:spcPts val="0"/>
              </a:spcBef>
              <a:spcAft>
                <a:spcPts val="0"/>
              </a:spcAft>
              <a:buClr>
                <a:schemeClr val="dk1"/>
              </a:buClr>
              <a:buSzPts val="1150"/>
              <a:buChar char="○"/>
            </a:pPr>
            <a:r>
              <a:rPr lang="en" sz="1150">
                <a:solidFill>
                  <a:schemeClr val="dk1"/>
                </a:solidFill>
              </a:rPr>
              <a:t>4 answered correctly using the link in the wizard answer to go to a supporting page</a:t>
            </a:r>
            <a:endParaRPr sz="1150">
              <a:solidFill>
                <a:schemeClr val="dk1"/>
              </a:solidFill>
            </a:endParaRPr>
          </a:p>
          <a:p>
            <a:pPr marL="914400" lvl="1" indent="-301625" algn="l" rtl="0">
              <a:spcBef>
                <a:spcPts val="0"/>
              </a:spcBef>
              <a:spcAft>
                <a:spcPts val="0"/>
              </a:spcAft>
              <a:buClr>
                <a:schemeClr val="dk1"/>
              </a:buClr>
              <a:buSzPts val="1150"/>
              <a:buChar char="○"/>
            </a:pPr>
            <a:r>
              <a:rPr lang="en" sz="1150">
                <a:solidFill>
                  <a:schemeClr val="dk1"/>
                </a:solidFill>
              </a:rPr>
              <a:t>2 answered wrong from mandatory quarantine requirements</a:t>
            </a:r>
            <a:endParaRPr sz="1150">
              <a:solidFill>
                <a:schemeClr val="dk1"/>
              </a:solidFill>
            </a:endParaRPr>
          </a:p>
          <a:p>
            <a:pPr marL="914400" lvl="1" indent="-301625" algn="l" rtl="0">
              <a:spcBef>
                <a:spcPts val="0"/>
              </a:spcBef>
              <a:spcAft>
                <a:spcPts val="0"/>
              </a:spcAft>
              <a:buClr>
                <a:schemeClr val="dk1"/>
              </a:buClr>
              <a:buSzPts val="1150"/>
              <a:buChar char="○"/>
            </a:pPr>
            <a:r>
              <a:rPr lang="en" sz="1150">
                <a:solidFill>
                  <a:schemeClr val="dk1"/>
                </a:solidFill>
                <a:highlight>
                  <a:srgbClr val="FFFF00"/>
                </a:highlight>
              </a:rPr>
              <a:t>How many hit TL? Pretty big issue?</a:t>
            </a:r>
            <a:endParaRPr sz="1150">
              <a:solidFill>
                <a:schemeClr val="dk1"/>
              </a:solidFill>
              <a:highlight>
                <a:srgbClr val="FFFF00"/>
              </a:highlight>
            </a:endParaRPr>
          </a:p>
          <a:p>
            <a:pPr marL="457200" lvl="0" indent="-311150" algn="l" rtl="0">
              <a:spcBef>
                <a:spcPts val="0"/>
              </a:spcBef>
              <a:spcAft>
                <a:spcPts val="0"/>
              </a:spcAft>
              <a:buClr>
                <a:schemeClr val="dk1"/>
              </a:buClr>
              <a:buSzPts val="1300"/>
              <a:buChar char="●"/>
            </a:pPr>
            <a:r>
              <a:rPr lang="en" sz="1300">
                <a:solidFill>
                  <a:schemeClr val="dk1"/>
                </a:solidFill>
              </a:rPr>
              <a:t>Findability 15/21</a:t>
            </a:r>
            <a:endParaRPr sz="1300">
              <a:solidFill>
                <a:schemeClr val="dk1"/>
              </a:solidFill>
            </a:endParaRPr>
          </a:p>
          <a:p>
            <a:pPr marL="457200" lvl="0" indent="0" algn="l" rtl="0">
              <a:spcBef>
                <a:spcPts val="0"/>
              </a:spcBef>
              <a:spcAft>
                <a:spcPts val="0"/>
              </a:spcAft>
              <a:buNone/>
            </a:pPr>
            <a:endParaRPr sz="900">
              <a:solidFill>
                <a:srgbClr val="000000"/>
              </a:solidFill>
            </a:endParaRPr>
          </a:p>
          <a:p>
            <a:pPr marL="0" lvl="0" indent="0" algn="l" rtl="0">
              <a:lnSpc>
                <a:spcPct val="150000"/>
              </a:lnSpc>
              <a:spcBef>
                <a:spcPts val="0"/>
              </a:spcBef>
              <a:spcAft>
                <a:spcPts val="0"/>
              </a:spcAft>
              <a:buNone/>
            </a:pPr>
            <a:r>
              <a:rPr lang="en" sz="1500" b="1">
                <a:solidFill>
                  <a:srgbClr val="000000"/>
                </a:solidFill>
              </a:rPr>
              <a:t>Factors improving success</a:t>
            </a:r>
            <a:endParaRPr sz="1500" b="1">
              <a:solidFill>
                <a:srgbClr val="000000"/>
              </a:solidFill>
            </a:endParaRPr>
          </a:p>
          <a:p>
            <a:pPr marL="457200" lvl="0" indent="-311150" algn="l" rtl="0">
              <a:spcBef>
                <a:spcPts val="0"/>
              </a:spcBef>
              <a:spcAft>
                <a:spcPts val="0"/>
              </a:spcAft>
              <a:buClr>
                <a:schemeClr val="dk1"/>
              </a:buClr>
              <a:buSzPts val="1300"/>
              <a:buChar char="●"/>
            </a:pPr>
            <a:r>
              <a:rPr lang="en" sz="1300">
                <a:solidFill>
                  <a:schemeClr val="dk1"/>
                </a:solidFill>
              </a:rPr>
              <a:t>Using green button to access the wizard</a:t>
            </a:r>
            <a:endParaRPr sz="1300">
              <a:solidFill>
                <a:schemeClr val="dk1"/>
              </a:solidFill>
            </a:endParaRPr>
          </a:p>
          <a:p>
            <a:pPr marL="457200" lvl="0" indent="-311150" algn="l" rtl="0">
              <a:spcBef>
                <a:spcPts val="0"/>
              </a:spcBef>
              <a:spcAft>
                <a:spcPts val="0"/>
              </a:spcAft>
              <a:buClr>
                <a:schemeClr val="dk1"/>
              </a:buClr>
              <a:buSzPts val="1300"/>
              <a:buChar char="●"/>
            </a:pPr>
            <a:r>
              <a:rPr lang="en" sz="1300">
                <a:solidFill>
                  <a:schemeClr val="dk1"/>
                </a:solidFill>
                <a:highlight>
                  <a:srgbClr val="FFFF00"/>
                </a:highlight>
              </a:rPr>
              <a:t>Created </a:t>
            </a:r>
            <a:r>
              <a:rPr lang="en" sz="1300" b="1">
                <a:solidFill>
                  <a:schemeClr val="dk1"/>
                </a:solidFill>
                <a:highlight>
                  <a:srgbClr val="FFFF00"/>
                </a:highlight>
              </a:rPr>
              <a:t>Connecting flights within Canada </a:t>
            </a:r>
            <a:r>
              <a:rPr lang="en" sz="1300">
                <a:solidFill>
                  <a:schemeClr val="dk1"/>
                </a:solidFill>
                <a:highlight>
                  <a:srgbClr val="FFFF00"/>
                </a:highlight>
              </a:rPr>
              <a:t>content</a:t>
            </a:r>
            <a:r>
              <a:rPr lang="en" sz="1300" b="1">
                <a:solidFill>
                  <a:schemeClr val="dk1"/>
                </a:solidFill>
                <a:highlight>
                  <a:srgbClr val="FFFF00"/>
                </a:highlight>
              </a:rPr>
              <a:t> </a:t>
            </a:r>
            <a:r>
              <a:rPr lang="en" sz="1300">
                <a:solidFill>
                  <a:schemeClr val="dk1"/>
                </a:solidFill>
                <a:highlight>
                  <a:srgbClr val="FFFF00"/>
                </a:highlight>
              </a:rPr>
              <a:t>on the provinces page - has high level summary of what to expect</a:t>
            </a:r>
            <a:endParaRPr sz="1300">
              <a:solidFill>
                <a:schemeClr val="dk1"/>
              </a:solidFill>
              <a:highlight>
                <a:srgbClr val="FFFF00"/>
              </a:highlight>
            </a:endParaRPr>
          </a:p>
          <a:p>
            <a:pPr marL="457200" lvl="0" indent="-311150" algn="l" rtl="0">
              <a:lnSpc>
                <a:spcPct val="100000"/>
              </a:lnSpc>
              <a:spcBef>
                <a:spcPts val="0"/>
              </a:spcBef>
              <a:spcAft>
                <a:spcPts val="0"/>
              </a:spcAft>
              <a:buSzPts val="1300"/>
              <a:buChar char="●"/>
            </a:pPr>
            <a:r>
              <a:rPr lang="en" sz="1300"/>
              <a:t>Putting the term “final destination” in bold</a:t>
            </a:r>
            <a:endParaRPr sz="1300"/>
          </a:p>
          <a:p>
            <a:pPr marL="0" lvl="0" indent="0" algn="l" rtl="0">
              <a:lnSpc>
                <a:spcPct val="100000"/>
              </a:lnSpc>
              <a:spcBef>
                <a:spcPts val="0"/>
              </a:spcBef>
              <a:spcAft>
                <a:spcPts val="0"/>
              </a:spcAft>
              <a:buNone/>
            </a:pPr>
            <a:endParaRPr sz="1300"/>
          </a:p>
          <a:p>
            <a:pPr marL="0" lvl="0" indent="0" algn="l" rtl="0">
              <a:lnSpc>
                <a:spcPct val="100000"/>
              </a:lnSpc>
              <a:spcBef>
                <a:spcPts val="0"/>
              </a:spcBef>
              <a:spcAft>
                <a:spcPts val="0"/>
              </a:spcAft>
              <a:buNone/>
            </a:pPr>
            <a:endParaRPr sz="1300"/>
          </a:p>
          <a:p>
            <a:pPr marL="457200" lvl="0" indent="0" algn="l" rtl="0">
              <a:spcBef>
                <a:spcPts val="0"/>
              </a:spcBef>
              <a:spcAft>
                <a:spcPts val="0"/>
              </a:spcAft>
              <a:buNone/>
            </a:pPr>
            <a:endParaRPr sz="1300">
              <a:solidFill>
                <a:schemeClr val="dk1"/>
              </a:solidFill>
            </a:endParaRPr>
          </a:p>
        </p:txBody>
      </p:sp>
      <p:pic>
        <p:nvPicPr>
          <p:cNvPr id="442" name="Google Shape;442;p54"/>
          <p:cNvPicPr preferRelativeResize="0"/>
          <p:nvPr/>
        </p:nvPicPr>
        <p:blipFill>
          <a:blip r:embed="rId3">
            <a:alphaModFix/>
          </a:blip>
          <a:stretch>
            <a:fillRect/>
          </a:stretch>
        </p:blipFill>
        <p:spPr>
          <a:xfrm>
            <a:off x="3756200" y="1523100"/>
            <a:ext cx="5195325" cy="1748450"/>
          </a:xfrm>
          <a:prstGeom prst="rect">
            <a:avLst/>
          </a:prstGeom>
          <a:noFill/>
          <a:ln>
            <a:noFill/>
          </a:ln>
          <a:effectLst>
            <a:outerShdw blurRad="57150" dist="19050" dir="5400000" algn="bl" rotWithShape="0">
              <a:srgbClr val="000000">
                <a:alpha val="50000"/>
              </a:srgbClr>
            </a:outerShdw>
          </a:effectLst>
        </p:spPr>
      </p:pic>
      <p:sp>
        <p:nvSpPr>
          <p:cNvPr id="443" name="Google Shape;443;p54"/>
          <p:cNvSpPr/>
          <p:nvPr/>
        </p:nvSpPr>
        <p:spPr>
          <a:xfrm>
            <a:off x="4640200" y="2551025"/>
            <a:ext cx="1275600" cy="258600"/>
          </a:xfrm>
          <a:prstGeom prst="flowChartConnector">
            <a:avLst/>
          </a:prstGeom>
          <a:no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500"/>
          </a:p>
        </p:txBody>
      </p:sp>
      <p:cxnSp>
        <p:nvCxnSpPr>
          <p:cNvPr id="444" name="Google Shape;444;p54"/>
          <p:cNvCxnSpPr/>
          <p:nvPr/>
        </p:nvCxnSpPr>
        <p:spPr>
          <a:xfrm>
            <a:off x="2857350" y="2507275"/>
            <a:ext cx="1324200" cy="84600"/>
          </a:xfrm>
          <a:prstGeom prst="straightConnector1">
            <a:avLst/>
          </a:prstGeom>
          <a:noFill/>
          <a:ln w="19050" cap="flat" cmpd="sng">
            <a:solidFill>
              <a:srgbClr val="38761D"/>
            </a:solidFill>
            <a:prstDash val="solid"/>
            <a:round/>
            <a:headEnd type="none" w="med" len="med"/>
            <a:tailEnd type="triangle" w="med" len="med"/>
          </a:ln>
        </p:spPr>
      </p:cxnSp>
      <p:sp>
        <p:nvSpPr>
          <p:cNvPr id="445" name="Google Shape;445;p54"/>
          <p:cNvSpPr/>
          <p:nvPr/>
        </p:nvSpPr>
        <p:spPr>
          <a:xfrm>
            <a:off x="6397500" y="339125"/>
            <a:ext cx="2746500" cy="966300"/>
          </a:xfrm>
          <a:prstGeom prst="wedgeEllipseCallout">
            <a:avLst>
              <a:gd name="adj1" fmla="val -48592"/>
              <a:gd name="adj2" fmla="val 53760"/>
            </a:avLst>
          </a:prstGeom>
          <a:solidFill>
            <a:srgbClr val="BBD6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rgbClr val="000000"/>
                </a:solidFill>
              </a:rPr>
              <a:t>“</a:t>
            </a:r>
            <a:r>
              <a:rPr lang="en" sz="1100"/>
              <a:t>Looks to me that I would be able to go and just have to quarantine when I reach my final destination</a:t>
            </a:r>
            <a:r>
              <a:rPr lang="en" sz="1100">
                <a:solidFill>
                  <a:srgbClr val="000000"/>
                </a:solidFill>
              </a:rPr>
              <a:t>” (P</a:t>
            </a:r>
            <a:r>
              <a:rPr lang="en" sz="1100"/>
              <a:t>8</a:t>
            </a:r>
            <a:r>
              <a:rPr lang="en" sz="1100">
                <a:solidFill>
                  <a:srgbClr val="000000"/>
                </a:solidFill>
              </a:rPr>
              <a:t>)</a:t>
            </a:r>
            <a:endParaRPr sz="1100"/>
          </a:p>
        </p:txBody>
      </p:sp>
      <p:sp>
        <p:nvSpPr>
          <p:cNvPr id="446" name="Google Shape;446;p54"/>
          <p:cNvSpPr/>
          <p:nvPr/>
        </p:nvSpPr>
        <p:spPr>
          <a:xfrm>
            <a:off x="8228232" y="1421950"/>
            <a:ext cx="780000" cy="265500"/>
          </a:xfrm>
          <a:prstGeom prst="roundRect">
            <a:avLst>
              <a:gd name="adj" fmla="val 16667"/>
            </a:avLst>
          </a:prstGeom>
          <a:solidFill>
            <a:srgbClr val="6AA84F"/>
          </a:solidFill>
          <a:ln w="9525" cap="flat" cmpd="sng">
            <a:solidFill>
              <a:srgbClr val="38761D"/>
            </a:solidFill>
            <a:prstDash val="solid"/>
            <a:round/>
            <a:headEnd type="none" w="sm" len="sm"/>
            <a:tailEnd type="none" w="sm" len="sm"/>
          </a:ln>
          <a:effectLst>
            <a:outerShdw blurRad="128588" dist="47625" dir="3300000" algn="bl" rotWithShape="0">
              <a:srgbClr val="666666">
                <a:alpha val="49410"/>
              </a:srgbClr>
            </a:outerShdw>
          </a:effectLst>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900">
                <a:latin typeface="Roboto"/>
                <a:ea typeface="Roboto"/>
                <a:cs typeface="Roboto"/>
                <a:sym typeface="Roboto"/>
              </a:rPr>
              <a:t>Supporting</a:t>
            </a:r>
            <a:endParaRPr sz="900" i="0" u="none" strike="noStrike" cap="none">
              <a:solidFill>
                <a:srgbClr val="000000"/>
              </a:solidFill>
              <a:latin typeface="Roboto"/>
              <a:ea typeface="Roboto"/>
              <a:cs typeface="Roboto"/>
              <a:sym typeface="Roboto"/>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pic>
        <p:nvPicPr>
          <p:cNvPr id="451" name="Google Shape;451;p55"/>
          <p:cNvPicPr preferRelativeResize="0"/>
          <p:nvPr/>
        </p:nvPicPr>
        <p:blipFill>
          <a:blip r:embed="rId3">
            <a:alphaModFix/>
          </a:blip>
          <a:stretch>
            <a:fillRect/>
          </a:stretch>
        </p:blipFill>
        <p:spPr>
          <a:xfrm>
            <a:off x="4523800" y="512075"/>
            <a:ext cx="4376900" cy="2184275"/>
          </a:xfrm>
          <a:prstGeom prst="rect">
            <a:avLst/>
          </a:prstGeom>
          <a:noFill/>
          <a:ln>
            <a:noFill/>
          </a:ln>
          <a:effectLst>
            <a:outerShdw blurRad="57150" dist="19050" dir="5400000" algn="bl" rotWithShape="0">
              <a:srgbClr val="000000">
                <a:alpha val="50000"/>
              </a:srgbClr>
            </a:outerShdw>
          </a:effectLst>
        </p:spPr>
      </p:pic>
      <p:sp>
        <p:nvSpPr>
          <p:cNvPr id="452" name="Google Shape;452;p55"/>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Task 3: Immediate family (Brother’s wedding)</a:t>
            </a:r>
            <a:endParaRPr/>
          </a:p>
        </p:txBody>
      </p:sp>
      <p:sp>
        <p:nvSpPr>
          <p:cNvPr id="454" name="Google Shape;454;p55"/>
          <p:cNvSpPr txBox="1"/>
          <p:nvPr/>
        </p:nvSpPr>
        <p:spPr>
          <a:xfrm>
            <a:off x="54864" y="548640"/>
            <a:ext cx="4144200" cy="38406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500" b="1">
                <a:solidFill>
                  <a:srgbClr val="000000"/>
                </a:solidFill>
              </a:rPr>
              <a:t>Results</a:t>
            </a:r>
            <a:endParaRPr sz="1500" b="1">
              <a:solidFill>
                <a:srgbClr val="000000"/>
              </a:solidFill>
            </a:endParaRPr>
          </a:p>
          <a:p>
            <a:pPr marL="457200" lvl="0" indent="-311150" algn="l" rtl="0">
              <a:spcBef>
                <a:spcPts val="0"/>
              </a:spcBef>
              <a:spcAft>
                <a:spcPts val="0"/>
              </a:spcAft>
              <a:buClr>
                <a:schemeClr val="dk1"/>
              </a:buClr>
              <a:buSzPts val="1300"/>
              <a:buChar char="●"/>
            </a:pPr>
            <a:r>
              <a:rPr lang="en" sz="1300">
                <a:solidFill>
                  <a:schemeClr val="dk1"/>
                </a:solidFill>
              </a:rPr>
              <a:t>17/20 successfully completed the task (1 after the time limit)</a:t>
            </a:r>
            <a:endParaRPr sz="1300">
              <a:solidFill>
                <a:schemeClr val="dk1"/>
              </a:solidFill>
            </a:endParaRPr>
          </a:p>
          <a:p>
            <a:pPr marL="914400" lvl="1" indent="-301625" algn="l" rtl="0">
              <a:lnSpc>
                <a:spcPct val="115000"/>
              </a:lnSpc>
              <a:spcBef>
                <a:spcPts val="0"/>
              </a:spcBef>
              <a:spcAft>
                <a:spcPts val="0"/>
              </a:spcAft>
              <a:buClr>
                <a:schemeClr val="dk1"/>
              </a:buClr>
              <a:buSzPts val="1150"/>
              <a:buChar char="○"/>
            </a:pPr>
            <a:r>
              <a:rPr lang="en" sz="1150">
                <a:solidFill>
                  <a:schemeClr val="dk1"/>
                </a:solidFill>
              </a:rPr>
              <a:t>14 answered using the wizard</a:t>
            </a:r>
            <a:endParaRPr sz="1150">
              <a:solidFill>
                <a:schemeClr val="dk1"/>
              </a:solidFill>
            </a:endParaRPr>
          </a:p>
          <a:p>
            <a:pPr marL="914400" lvl="1" indent="-301625" algn="l" rtl="0">
              <a:lnSpc>
                <a:spcPct val="115000"/>
              </a:lnSpc>
              <a:spcBef>
                <a:spcPts val="0"/>
              </a:spcBef>
              <a:spcAft>
                <a:spcPts val="0"/>
              </a:spcAft>
              <a:buClr>
                <a:schemeClr val="dk1"/>
              </a:buClr>
              <a:buSzPts val="1150"/>
              <a:buChar char="○"/>
            </a:pPr>
            <a:r>
              <a:rPr lang="en" sz="1150">
                <a:solidFill>
                  <a:schemeClr val="dk1"/>
                </a:solidFill>
              </a:rPr>
              <a:t>2 answered from Foreign nationals reuniting with immediate family</a:t>
            </a:r>
            <a:endParaRPr sz="1150">
              <a:solidFill>
                <a:schemeClr val="dk1"/>
              </a:solidFill>
            </a:endParaRPr>
          </a:p>
          <a:p>
            <a:pPr marL="914400" lvl="1" indent="-301625" algn="l" rtl="0">
              <a:lnSpc>
                <a:spcPct val="115000"/>
              </a:lnSpc>
              <a:spcBef>
                <a:spcPts val="0"/>
              </a:spcBef>
              <a:spcAft>
                <a:spcPts val="0"/>
              </a:spcAft>
              <a:buClr>
                <a:schemeClr val="dk1"/>
              </a:buClr>
              <a:buSzPts val="1150"/>
              <a:buChar char="○"/>
            </a:pPr>
            <a:r>
              <a:rPr lang="en" sz="1150">
                <a:solidFill>
                  <a:schemeClr val="dk1"/>
                </a:solidFill>
              </a:rPr>
              <a:t>1 answered in “full rules”</a:t>
            </a:r>
            <a:endParaRPr sz="1150">
              <a:solidFill>
                <a:schemeClr val="dk1"/>
              </a:solidFill>
            </a:endParaRPr>
          </a:p>
          <a:p>
            <a:pPr marL="914400" lvl="1" indent="-301625" algn="l" rtl="0">
              <a:spcBef>
                <a:spcPts val="0"/>
              </a:spcBef>
              <a:spcAft>
                <a:spcPts val="0"/>
              </a:spcAft>
              <a:buClr>
                <a:schemeClr val="dk1"/>
              </a:buClr>
              <a:buSzPts val="1150"/>
              <a:buChar char="○"/>
            </a:pPr>
            <a:r>
              <a:rPr lang="en" sz="1150">
                <a:solidFill>
                  <a:schemeClr val="dk1"/>
                </a:solidFill>
              </a:rPr>
              <a:t>1 answered wrong (from the Mandatory isolation and quarantine page) and 1 guessed without finding any content</a:t>
            </a:r>
            <a:endParaRPr sz="1150">
              <a:solidFill>
                <a:schemeClr val="dk1"/>
              </a:solidFill>
            </a:endParaRPr>
          </a:p>
          <a:p>
            <a:pPr marL="457200" lvl="0" indent="-311150" algn="l" rtl="0">
              <a:spcBef>
                <a:spcPts val="0"/>
              </a:spcBef>
              <a:spcAft>
                <a:spcPts val="0"/>
              </a:spcAft>
              <a:buClr>
                <a:schemeClr val="dk1"/>
              </a:buClr>
              <a:buSzPts val="1300"/>
              <a:buChar char="●"/>
            </a:pPr>
            <a:r>
              <a:rPr lang="en" sz="1300">
                <a:solidFill>
                  <a:schemeClr val="dk1"/>
                </a:solidFill>
              </a:rPr>
              <a:t>Findability 19/20</a:t>
            </a:r>
            <a:endParaRPr sz="1300"/>
          </a:p>
          <a:p>
            <a:pPr marL="457200" lvl="0" indent="0" algn="l" rtl="0">
              <a:spcBef>
                <a:spcPts val="0"/>
              </a:spcBef>
              <a:spcAft>
                <a:spcPts val="0"/>
              </a:spcAft>
              <a:buNone/>
            </a:pPr>
            <a:endParaRPr sz="900">
              <a:solidFill>
                <a:srgbClr val="000000"/>
              </a:solidFill>
            </a:endParaRPr>
          </a:p>
          <a:p>
            <a:pPr marL="0" lvl="0" indent="0" algn="l" rtl="0">
              <a:lnSpc>
                <a:spcPct val="150000"/>
              </a:lnSpc>
              <a:spcBef>
                <a:spcPts val="0"/>
              </a:spcBef>
              <a:spcAft>
                <a:spcPts val="0"/>
              </a:spcAft>
              <a:buNone/>
            </a:pPr>
            <a:r>
              <a:rPr lang="en" sz="1500" b="1">
                <a:solidFill>
                  <a:srgbClr val="000000"/>
                </a:solidFill>
              </a:rPr>
              <a:t>Factors improving success</a:t>
            </a:r>
            <a:endParaRPr sz="1500" b="1">
              <a:solidFill>
                <a:srgbClr val="000000"/>
              </a:solidFill>
            </a:endParaRPr>
          </a:p>
          <a:p>
            <a:pPr marL="457200" lvl="0" indent="-311150" algn="l" rtl="0">
              <a:lnSpc>
                <a:spcPct val="100000"/>
              </a:lnSpc>
              <a:spcBef>
                <a:spcPts val="0"/>
              </a:spcBef>
              <a:spcAft>
                <a:spcPts val="0"/>
              </a:spcAft>
              <a:buClr>
                <a:srgbClr val="000000"/>
              </a:buClr>
              <a:buSzPts val="1300"/>
              <a:buChar char="●"/>
            </a:pPr>
            <a:r>
              <a:rPr lang="en" sz="1300"/>
              <a:t>Call to action button access to the wizard</a:t>
            </a:r>
            <a:endParaRPr sz="1300"/>
          </a:p>
          <a:p>
            <a:pPr marL="457200" lvl="0" indent="-311150" algn="l" rtl="0">
              <a:lnSpc>
                <a:spcPct val="100000"/>
              </a:lnSpc>
              <a:spcBef>
                <a:spcPts val="0"/>
              </a:spcBef>
              <a:spcAft>
                <a:spcPts val="0"/>
              </a:spcAft>
              <a:buClr>
                <a:srgbClr val="000000"/>
              </a:buClr>
              <a:buSzPts val="1300"/>
              <a:buChar char="●"/>
            </a:pPr>
            <a:r>
              <a:rPr lang="en" sz="1300"/>
              <a:t>Using a choice to help people understand the definition of immediate family.</a:t>
            </a:r>
            <a:endParaRPr sz="1300"/>
          </a:p>
          <a:p>
            <a:pPr marL="457200" lvl="0" indent="-311150" algn="l" rtl="0">
              <a:lnSpc>
                <a:spcPct val="100000"/>
              </a:lnSpc>
              <a:spcBef>
                <a:spcPts val="0"/>
              </a:spcBef>
              <a:spcAft>
                <a:spcPts val="0"/>
              </a:spcAft>
              <a:buSzPts val="1300"/>
              <a:buChar char="●"/>
            </a:pPr>
            <a:r>
              <a:rPr lang="en" sz="1300"/>
              <a:t>Having clear, specific examples included with radio buttons (“weddings, aunt, etc.”)</a:t>
            </a:r>
            <a:endParaRPr sz="1300"/>
          </a:p>
        </p:txBody>
      </p:sp>
      <p:sp>
        <p:nvSpPr>
          <p:cNvPr id="455" name="Google Shape;455;p55"/>
          <p:cNvSpPr/>
          <p:nvPr/>
        </p:nvSpPr>
        <p:spPr>
          <a:xfrm>
            <a:off x="4440225" y="629866"/>
            <a:ext cx="3696000" cy="283500"/>
          </a:xfrm>
          <a:prstGeom prst="flowChartConnector">
            <a:avLst/>
          </a:prstGeom>
          <a:no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500"/>
          </a:p>
        </p:txBody>
      </p:sp>
      <p:sp>
        <p:nvSpPr>
          <p:cNvPr id="456" name="Google Shape;456;p55"/>
          <p:cNvSpPr/>
          <p:nvPr/>
        </p:nvSpPr>
        <p:spPr>
          <a:xfrm>
            <a:off x="6523084" y="913566"/>
            <a:ext cx="2475000" cy="996000"/>
          </a:xfrm>
          <a:prstGeom prst="wedgeEllipseCallout">
            <a:avLst>
              <a:gd name="adj1" fmla="val -50434"/>
              <a:gd name="adj2" fmla="val -54990"/>
            </a:avLst>
          </a:prstGeom>
          <a:solidFill>
            <a:srgbClr val="BBD6E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rgbClr val="000000"/>
                </a:solidFill>
              </a:rPr>
              <a:t>“</a:t>
            </a:r>
            <a:r>
              <a:rPr lang="en" sz="1100">
                <a:solidFill>
                  <a:schemeClr val="dk1"/>
                </a:solidFill>
              </a:rPr>
              <a:t>I’m glad it specifies wedding because a lot of people wouldn’t necessarily view that as optional</a:t>
            </a:r>
            <a:r>
              <a:rPr lang="en" sz="1100">
                <a:solidFill>
                  <a:srgbClr val="000000"/>
                </a:solidFill>
              </a:rPr>
              <a:t>” (P</a:t>
            </a:r>
            <a:r>
              <a:rPr lang="en" sz="1100"/>
              <a:t>8</a:t>
            </a:r>
            <a:r>
              <a:rPr lang="en" sz="1100">
                <a:solidFill>
                  <a:srgbClr val="000000"/>
                </a:solidFill>
              </a:rPr>
              <a:t>)</a:t>
            </a:r>
            <a:endParaRPr sz="1100"/>
          </a:p>
        </p:txBody>
      </p:sp>
      <p:sp>
        <p:nvSpPr>
          <p:cNvPr id="457" name="Google Shape;457;p55"/>
          <p:cNvSpPr/>
          <p:nvPr/>
        </p:nvSpPr>
        <p:spPr>
          <a:xfrm>
            <a:off x="6804300" y="1982800"/>
            <a:ext cx="2103900" cy="753600"/>
          </a:xfrm>
          <a:prstGeom prst="wedgeEllipseCallout">
            <a:avLst>
              <a:gd name="adj1" fmla="val -57516"/>
              <a:gd name="adj2" fmla="val 37027"/>
            </a:avLst>
          </a:prstGeom>
          <a:solidFill>
            <a:srgbClr val="BBD6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rgbClr val="000000"/>
                </a:solidFill>
              </a:rPr>
              <a:t>“</a:t>
            </a:r>
            <a:r>
              <a:rPr lang="en" sz="1100">
                <a:solidFill>
                  <a:schemeClr val="dk1"/>
                </a:solidFill>
              </a:rPr>
              <a:t>I like how it includes weddings, that was clear for me</a:t>
            </a:r>
            <a:r>
              <a:rPr lang="en" sz="1100">
                <a:solidFill>
                  <a:srgbClr val="000000"/>
                </a:solidFill>
              </a:rPr>
              <a:t>” (P</a:t>
            </a:r>
            <a:r>
              <a:rPr lang="en" sz="1100"/>
              <a:t>7</a:t>
            </a:r>
            <a:r>
              <a:rPr lang="en" sz="1100">
                <a:solidFill>
                  <a:srgbClr val="000000"/>
                </a:solidFill>
              </a:rPr>
              <a:t>)</a:t>
            </a:r>
            <a:endParaRPr sz="1100"/>
          </a:p>
        </p:txBody>
      </p:sp>
      <p:pic>
        <p:nvPicPr>
          <p:cNvPr id="458" name="Google Shape;458;p55"/>
          <p:cNvPicPr preferRelativeResize="0"/>
          <p:nvPr/>
        </p:nvPicPr>
        <p:blipFill>
          <a:blip r:embed="rId4">
            <a:alphaModFix/>
          </a:blip>
          <a:stretch>
            <a:fillRect/>
          </a:stretch>
        </p:blipFill>
        <p:spPr>
          <a:xfrm>
            <a:off x="4811825" y="2800700"/>
            <a:ext cx="3202274" cy="1581275"/>
          </a:xfrm>
          <a:prstGeom prst="rect">
            <a:avLst/>
          </a:prstGeom>
          <a:noFill/>
          <a:ln>
            <a:noFill/>
          </a:ln>
          <a:effectLst>
            <a:outerShdw blurRad="57150" dist="19050" dir="5400000" algn="bl" rotWithShape="0">
              <a:srgbClr val="000000">
                <a:alpha val="50000"/>
              </a:srgbClr>
            </a:outerShdw>
          </a:effectLst>
        </p:spPr>
      </p:pic>
      <p:cxnSp>
        <p:nvCxnSpPr>
          <p:cNvPr id="459" name="Google Shape;459;p55"/>
          <p:cNvCxnSpPr/>
          <p:nvPr/>
        </p:nvCxnSpPr>
        <p:spPr>
          <a:xfrm rot="10800000" flipH="1">
            <a:off x="3935700" y="3870400"/>
            <a:ext cx="876000" cy="156000"/>
          </a:xfrm>
          <a:prstGeom prst="straightConnector1">
            <a:avLst/>
          </a:prstGeom>
          <a:noFill/>
          <a:ln w="19050" cap="flat" cmpd="sng">
            <a:solidFill>
              <a:srgbClr val="38761D"/>
            </a:solidFill>
            <a:prstDash val="solid"/>
            <a:round/>
            <a:headEnd type="none" w="med" len="med"/>
            <a:tailEnd type="triangle" w="med" len="med"/>
          </a:ln>
        </p:spPr>
      </p:cxnSp>
      <p:sp>
        <p:nvSpPr>
          <p:cNvPr id="460" name="Google Shape;460;p55"/>
          <p:cNvSpPr/>
          <p:nvPr/>
        </p:nvSpPr>
        <p:spPr>
          <a:xfrm>
            <a:off x="7585307" y="2800700"/>
            <a:ext cx="780000" cy="265500"/>
          </a:xfrm>
          <a:prstGeom prst="roundRect">
            <a:avLst>
              <a:gd name="adj" fmla="val 16667"/>
            </a:avLst>
          </a:prstGeom>
          <a:solidFill>
            <a:srgbClr val="6AA84F"/>
          </a:solidFill>
          <a:ln w="9525" cap="flat" cmpd="sng">
            <a:solidFill>
              <a:srgbClr val="38761D"/>
            </a:solidFill>
            <a:prstDash val="solid"/>
            <a:round/>
            <a:headEnd type="none" w="sm" len="sm"/>
            <a:tailEnd type="none" w="sm" len="sm"/>
          </a:ln>
          <a:effectLst>
            <a:outerShdw blurRad="128588" dist="47625" dir="3300000" algn="bl" rotWithShape="0">
              <a:srgbClr val="666666">
                <a:alpha val="49410"/>
              </a:srgbClr>
            </a:outerShdw>
          </a:effectLst>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900">
                <a:latin typeface="Roboto"/>
                <a:ea typeface="Roboto"/>
                <a:cs typeface="Roboto"/>
                <a:sym typeface="Roboto"/>
              </a:rPr>
              <a:t>Supporting</a:t>
            </a:r>
            <a:endParaRPr sz="900" i="0" u="none" strike="noStrike" cap="none">
              <a:solidFill>
                <a:srgbClr val="000000"/>
              </a:solidFill>
              <a:latin typeface="Roboto"/>
              <a:ea typeface="Roboto"/>
              <a:cs typeface="Roboto"/>
              <a:sym typeface="Roboto"/>
            </a:endParaRPr>
          </a:p>
        </p:txBody>
      </p:sp>
      <p:sp>
        <p:nvSpPr>
          <p:cNvPr id="461" name="Google Shape;461;p55"/>
          <p:cNvSpPr/>
          <p:nvPr/>
        </p:nvSpPr>
        <p:spPr>
          <a:xfrm>
            <a:off x="8242850" y="430525"/>
            <a:ext cx="839700" cy="264900"/>
          </a:xfrm>
          <a:prstGeom prst="roundRect">
            <a:avLst>
              <a:gd name="adj" fmla="val 16667"/>
            </a:avLst>
          </a:prstGeom>
          <a:solidFill>
            <a:srgbClr val="C27BA0"/>
          </a:solidFill>
          <a:ln w="9525" cap="flat" cmpd="sng">
            <a:solidFill>
              <a:srgbClr val="A64D79"/>
            </a:solidFill>
            <a:prstDash val="solid"/>
            <a:round/>
            <a:headEnd type="none" w="sm" len="sm"/>
            <a:tailEnd type="none" w="sm" len="sm"/>
          </a:ln>
          <a:effectLst>
            <a:outerShdw blurRad="128588" dist="47625" dir="3300000" algn="bl" rotWithShape="0">
              <a:srgbClr val="666666">
                <a:alpha val="49410"/>
              </a:srgbClr>
            </a:outerShdw>
          </a:effectLst>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900">
                <a:latin typeface="Roboto"/>
                <a:ea typeface="Roboto"/>
                <a:cs typeface="Roboto"/>
                <a:sym typeface="Roboto"/>
              </a:rPr>
              <a:t>Wizard</a:t>
            </a:r>
            <a:endParaRPr sz="900" i="0" u="none" strike="noStrike" cap="none">
              <a:solidFill>
                <a:srgbClr val="000000"/>
              </a:solidFill>
              <a:latin typeface="Roboto"/>
              <a:ea typeface="Roboto"/>
              <a:cs typeface="Roboto"/>
              <a:sym typeface="Roboto"/>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pic>
        <p:nvPicPr>
          <p:cNvPr id="466" name="Google Shape;466;p56"/>
          <p:cNvPicPr preferRelativeResize="0"/>
          <p:nvPr/>
        </p:nvPicPr>
        <p:blipFill rotWithShape="1">
          <a:blip r:embed="rId3">
            <a:alphaModFix/>
          </a:blip>
          <a:srcRect b="7638"/>
          <a:stretch/>
        </p:blipFill>
        <p:spPr>
          <a:xfrm>
            <a:off x="4723600" y="3150625"/>
            <a:ext cx="4186171" cy="1335900"/>
          </a:xfrm>
          <a:prstGeom prst="rect">
            <a:avLst/>
          </a:prstGeom>
          <a:noFill/>
          <a:ln>
            <a:noFill/>
          </a:ln>
          <a:effectLst>
            <a:outerShdw blurRad="57150" dist="19050" dir="5400000" algn="bl" rotWithShape="0">
              <a:srgbClr val="000000">
                <a:alpha val="50000"/>
              </a:srgbClr>
            </a:outerShdw>
          </a:effectLst>
        </p:spPr>
      </p:pic>
      <p:sp>
        <p:nvSpPr>
          <p:cNvPr id="467" name="Google Shape;467;p56"/>
          <p:cNvSpPr txBox="1"/>
          <p:nvPr/>
        </p:nvSpPr>
        <p:spPr>
          <a:xfrm>
            <a:off x="54900" y="496875"/>
            <a:ext cx="4644300" cy="38130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500" b="1">
                <a:solidFill>
                  <a:srgbClr val="000000"/>
                </a:solidFill>
              </a:rPr>
              <a:t>Results</a:t>
            </a:r>
            <a:endParaRPr sz="1500" b="1">
              <a:solidFill>
                <a:srgbClr val="000000"/>
              </a:solidFill>
            </a:endParaRPr>
          </a:p>
          <a:p>
            <a:pPr marL="457200" lvl="0" indent="-311150" algn="l" rtl="0">
              <a:spcBef>
                <a:spcPts val="0"/>
              </a:spcBef>
              <a:spcAft>
                <a:spcPts val="0"/>
              </a:spcAft>
              <a:buClr>
                <a:schemeClr val="dk1"/>
              </a:buClr>
              <a:buSzPts val="1300"/>
              <a:buChar char="●"/>
            </a:pPr>
            <a:r>
              <a:rPr lang="en" sz="1300"/>
              <a:t>6/19</a:t>
            </a:r>
            <a:r>
              <a:rPr lang="en" sz="1300">
                <a:solidFill>
                  <a:schemeClr val="dk1"/>
                </a:solidFill>
              </a:rPr>
              <a:t> successfully completed the task (1 after the 5 min time limit)</a:t>
            </a:r>
            <a:endParaRPr sz="1300">
              <a:solidFill>
                <a:schemeClr val="dk1"/>
              </a:solidFill>
            </a:endParaRPr>
          </a:p>
          <a:p>
            <a:pPr marL="914400" lvl="1" indent="-301625" algn="l" rtl="0">
              <a:spcBef>
                <a:spcPts val="0"/>
              </a:spcBef>
              <a:spcAft>
                <a:spcPts val="0"/>
              </a:spcAft>
              <a:buClr>
                <a:schemeClr val="dk1"/>
              </a:buClr>
              <a:buSzPts val="1150"/>
              <a:buChar char="○"/>
            </a:pPr>
            <a:r>
              <a:rPr lang="en" sz="1150">
                <a:solidFill>
                  <a:schemeClr val="dk1"/>
                </a:solidFill>
              </a:rPr>
              <a:t>8 answered wrong because of “satisficing.” When they read “14-day quarantine” they stopped looking, and concluded there was no way out of it. </a:t>
            </a:r>
            <a:endParaRPr sz="1150">
              <a:solidFill>
                <a:schemeClr val="dk1"/>
              </a:solidFill>
            </a:endParaRPr>
          </a:p>
          <a:p>
            <a:pPr marL="914400" lvl="1" indent="-301625" algn="l" rtl="0">
              <a:spcBef>
                <a:spcPts val="0"/>
              </a:spcBef>
              <a:spcAft>
                <a:spcPts val="0"/>
              </a:spcAft>
              <a:buClr>
                <a:schemeClr val="dk1"/>
              </a:buClr>
              <a:buSzPts val="1150"/>
              <a:buChar char="○"/>
            </a:pPr>
            <a:r>
              <a:rPr lang="en" sz="1150">
                <a:solidFill>
                  <a:schemeClr val="dk1"/>
                </a:solidFill>
              </a:rPr>
              <a:t>5 ran out of time</a:t>
            </a:r>
            <a:endParaRPr sz="1150">
              <a:solidFill>
                <a:schemeClr val="dk1"/>
              </a:solidFill>
            </a:endParaRPr>
          </a:p>
          <a:p>
            <a:pPr marL="457200" lvl="0" indent="-311150" algn="l" rtl="0">
              <a:spcBef>
                <a:spcPts val="0"/>
              </a:spcBef>
              <a:spcAft>
                <a:spcPts val="0"/>
              </a:spcAft>
              <a:buClr>
                <a:schemeClr val="dk1"/>
              </a:buClr>
              <a:buSzPts val="1300"/>
              <a:buChar char="●"/>
            </a:pPr>
            <a:r>
              <a:rPr lang="en" sz="1300">
                <a:solidFill>
                  <a:schemeClr val="dk1"/>
                </a:solidFill>
              </a:rPr>
              <a:t>Findability 14/19</a:t>
            </a:r>
            <a:endParaRPr sz="1300"/>
          </a:p>
          <a:p>
            <a:pPr marL="457200" lvl="0" indent="0" algn="l" rtl="0">
              <a:spcBef>
                <a:spcPts val="0"/>
              </a:spcBef>
              <a:spcAft>
                <a:spcPts val="0"/>
              </a:spcAft>
              <a:buNone/>
            </a:pPr>
            <a:endParaRPr sz="500">
              <a:solidFill>
                <a:srgbClr val="000000"/>
              </a:solidFill>
            </a:endParaRPr>
          </a:p>
          <a:p>
            <a:pPr marL="0" lvl="0" indent="0" algn="l" rtl="0">
              <a:lnSpc>
                <a:spcPct val="150000"/>
              </a:lnSpc>
              <a:spcBef>
                <a:spcPts val="0"/>
              </a:spcBef>
              <a:spcAft>
                <a:spcPts val="0"/>
              </a:spcAft>
              <a:buNone/>
            </a:pPr>
            <a:r>
              <a:rPr lang="en" sz="1500" b="1">
                <a:solidFill>
                  <a:srgbClr val="000000"/>
                </a:solidFill>
              </a:rPr>
              <a:t>Factors improving success</a:t>
            </a:r>
            <a:endParaRPr sz="1300">
              <a:highlight>
                <a:srgbClr val="FFFFFF"/>
              </a:highlight>
            </a:endParaRPr>
          </a:p>
          <a:p>
            <a:pPr marL="457200" lvl="0" indent="-311150" algn="l" rtl="0">
              <a:lnSpc>
                <a:spcPct val="100000"/>
              </a:lnSpc>
              <a:spcBef>
                <a:spcPts val="0"/>
              </a:spcBef>
              <a:spcAft>
                <a:spcPts val="0"/>
              </a:spcAft>
              <a:buSzPts val="1300"/>
              <a:buChar char="●"/>
            </a:pPr>
            <a:r>
              <a:rPr lang="en" sz="1300"/>
              <a:t>Removing content about 14-day quarantine in wizard answer to entice users to keep looking</a:t>
            </a:r>
            <a:br>
              <a:rPr lang="en" sz="1300"/>
            </a:br>
            <a:r>
              <a:rPr lang="en" sz="1300"/>
              <a:t>9/10 clicked through to the isolation page after this change, compared to 6/10 before.</a:t>
            </a:r>
            <a:endParaRPr sz="1300"/>
          </a:p>
          <a:p>
            <a:pPr marL="457200" lvl="0" indent="-311150" algn="l" rtl="0">
              <a:lnSpc>
                <a:spcPct val="100000"/>
              </a:lnSpc>
              <a:spcBef>
                <a:spcPts val="0"/>
              </a:spcBef>
              <a:spcAft>
                <a:spcPts val="0"/>
              </a:spcAft>
              <a:buSzPts val="1300"/>
              <a:buChar char="●"/>
            </a:pPr>
            <a:r>
              <a:rPr lang="en" sz="1300">
                <a:solidFill>
                  <a:schemeClr val="dk1"/>
                </a:solidFill>
              </a:rPr>
              <a:t>Moving content about quarantine start date from the top of page to an expand/collapse in both subsections with / without symptoms stopped satisficing at the top</a:t>
            </a:r>
            <a:endParaRPr sz="1300"/>
          </a:p>
          <a:p>
            <a:pPr marL="0" lvl="0" indent="0" algn="l" rtl="0">
              <a:lnSpc>
                <a:spcPct val="150000"/>
              </a:lnSpc>
              <a:spcBef>
                <a:spcPts val="0"/>
              </a:spcBef>
              <a:spcAft>
                <a:spcPts val="0"/>
              </a:spcAft>
              <a:buNone/>
            </a:pPr>
            <a:endParaRPr sz="1500" b="1">
              <a:solidFill>
                <a:schemeClr val="dk1"/>
              </a:solidFill>
            </a:endParaRPr>
          </a:p>
          <a:p>
            <a:pPr marL="0" lvl="0" indent="0" algn="l" rtl="0">
              <a:lnSpc>
                <a:spcPct val="100000"/>
              </a:lnSpc>
              <a:spcBef>
                <a:spcPts val="0"/>
              </a:spcBef>
              <a:spcAft>
                <a:spcPts val="0"/>
              </a:spcAft>
              <a:buNone/>
            </a:pPr>
            <a:endParaRPr sz="1300">
              <a:highlight>
                <a:srgbClr val="FFFFFF"/>
              </a:highlight>
            </a:endParaRPr>
          </a:p>
          <a:p>
            <a:pPr marL="457200" lvl="0" indent="0" algn="l" rtl="0">
              <a:lnSpc>
                <a:spcPct val="100000"/>
              </a:lnSpc>
              <a:spcBef>
                <a:spcPts val="0"/>
              </a:spcBef>
              <a:spcAft>
                <a:spcPts val="0"/>
              </a:spcAft>
              <a:buNone/>
            </a:pPr>
            <a:endParaRPr sz="500">
              <a:highlight>
                <a:srgbClr val="FFFFFF"/>
              </a:highlight>
            </a:endParaRPr>
          </a:p>
          <a:p>
            <a:pPr marL="0" lvl="0" indent="0" algn="l" rtl="0">
              <a:lnSpc>
                <a:spcPct val="100000"/>
              </a:lnSpc>
              <a:spcBef>
                <a:spcPts val="0"/>
              </a:spcBef>
              <a:spcAft>
                <a:spcPts val="0"/>
              </a:spcAft>
              <a:buNone/>
            </a:pPr>
            <a:endParaRPr sz="1300">
              <a:solidFill>
                <a:schemeClr val="dk1"/>
              </a:solidFill>
            </a:endParaRPr>
          </a:p>
        </p:txBody>
      </p:sp>
      <p:pic>
        <p:nvPicPr>
          <p:cNvPr id="468" name="Google Shape;468;p56"/>
          <p:cNvPicPr preferRelativeResize="0"/>
          <p:nvPr/>
        </p:nvPicPr>
        <p:blipFill>
          <a:blip r:embed="rId4">
            <a:alphaModFix/>
          </a:blip>
          <a:stretch>
            <a:fillRect/>
          </a:stretch>
        </p:blipFill>
        <p:spPr>
          <a:xfrm>
            <a:off x="4784125" y="591250"/>
            <a:ext cx="1572524" cy="2453066"/>
          </a:xfrm>
          <a:prstGeom prst="rect">
            <a:avLst/>
          </a:prstGeom>
          <a:noFill/>
          <a:ln>
            <a:noFill/>
          </a:ln>
          <a:effectLst>
            <a:outerShdw blurRad="57150" dist="19050" dir="5400000" algn="bl" rotWithShape="0">
              <a:srgbClr val="000000">
                <a:alpha val="50000"/>
              </a:srgbClr>
            </a:outerShdw>
          </a:effectLst>
        </p:spPr>
      </p:pic>
      <p:sp>
        <p:nvSpPr>
          <p:cNvPr id="469" name="Google Shape;469;p56"/>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Task 4: Leave Canada (visit for 10 days)</a:t>
            </a:r>
            <a:endParaRPr/>
          </a:p>
        </p:txBody>
      </p:sp>
      <p:sp>
        <p:nvSpPr>
          <p:cNvPr id="471" name="Google Shape;471;p56"/>
          <p:cNvSpPr/>
          <p:nvPr/>
        </p:nvSpPr>
        <p:spPr>
          <a:xfrm>
            <a:off x="4793006" y="3776735"/>
            <a:ext cx="4186200" cy="296400"/>
          </a:xfrm>
          <a:prstGeom prst="flowChartConnector">
            <a:avLst/>
          </a:prstGeom>
          <a:no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500"/>
          </a:p>
        </p:txBody>
      </p:sp>
      <p:cxnSp>
        <p:nvCxnSpPr>
          <p:cNvPr id="472" name="Google Shape;472;p56"/>
          <p:cNvCxnSpPr/>
          <p:nvPr/>
        </p:nvCxnSpPr>
        <p:spPr>
          <a:xfrm>
            <a:off x="4572000" y="3653229"/>
            <a:ext cx="518700" cy="257700"/>
          </a:xfrm>
          <a:prstGeom prst="straightConnector1">
            <a:avLst/>
          </a:prstGeom>
          <a:noFill/>
          <a:ln w="19050" cap="flat" cmpd="sng">
            <a:solidFill>
              <a:srgbClr val="38761D"/>
            </a:solidFill>
            <a:prstDash val="solid"/>
            <a:round/>
            <a:headEnd type="none" w="med" len="med"/>
            <a:tailEnd type="triangle" w="med" len="med"/>
          </a:ln>
        </p:spPr>
      </p:cxnSp>
      <p:sp>
        <p:nvSpPr>
          <p:cNvPr id="473" name="Google Shape;473;p56"/>
          <p:cNvSpPr/>
          <p:nvPr/>
        </p:nvSpPr>
        <p:spPr>
          <a:xfrm>
            <a:off x="8153097" y="3097525"/>
            <a:ext cx="826200" cy="251100"/>
          </a:xfrm>
          <a:prstGeom prst="roundRect">
            <a:avLst>
              <a:gd name="adj" fmla="val 16667"/>
            </a:avLst>
          </a:prstGeom>
          <a:solidFill>
            <a:srgbClr val="C27BA0"/>
          </a:solidFill>
          <a:ln w="9525" cap="flat" cmpd="sng">
            <a:solidFill>
              <a:srgbClr val="A64D79"/>
            </a:solidFill>
            <a:prstDash val="solid"/>
            <a:round/>
            <a:headEnd type="none" w="sm" len="sm"/>
            <a:tailEnd type="none" w="sm" len="sm"/>
          </a:ln>
          <a:effectLst>
            <a:outerShdw blurRad="128588" dist="47625" dir="3300000" algn="bl" rotWithShape="0">
              <a:srgbClr val="666666">
                <a:alpha val="49410"/>
              </a:srgbClr>
            </a:outerShdw>
          </a:effectLst>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900">
                <a:latin typeface="Roboto"/>
                <a:ea typeface="Roboto"/>
                <a:cs typeface="Roboto"/>
                <a:sym typeface="Roboto"/>
              </a:rPr>
              <a:t>Wizard</a:t>
            </a:r>
            <a:endParaRPr sz="900" i="0" u="none" strike="noStrike" cap="none">
              <a:solidFill>
                <a:srgbClr val="000000"/>
              </a:solidFill>
              <a:latin typeface="Roboto"/>
              <a:ea typeface="Roboto"/>
              <a:cs typeface="Roboto"/>
              <a:sym typeface="Roboto"/>
            </a:endParaRPr>
          </a:p>
        </p:txBody>
      </p:sp>
      <p:sp>
        <p:nvSpPr>
          <p:cNvPr id="474" name="Google Shape;474;p56"/>
          <p:cNvSpPr/>
          <p:nvPr/>
        </p:nvSpPr>
        <p:spPr>
          <a:xfrm>
            <a:off x="5064200" y="1887200"/>
            <a:ext cx="892800" cy="895500"/>
          </a:xfrm>
          <a:prstGeom prst="mathMultiply">
            <a:avLst>
              <a:gd name="adj1" fmla="val 2352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75" name="Google Shape;475;p56"/>
          <p:cNvPicPr preferRelativeResize="0"/>
          <p:nvPr/>
        </p:nvPicPr>
        <p:blipFill>
          <a:blip r:embed="rId5">
            <a:alphaModFix/>
          </a:blip>
          <a:stretch>
            <a:fillRect/>
          </a:stretch>
        </p:blipFill>
        <p:spPr>
          <a:xfrm>
            <a:off x="6729786" y="912425"/>
            <a:ext cx="2309440" cy="1870275"/>
          </a:xfrm>
          <a:prstGeom prst="rect">
            <a:avLst/>
          </a:prstGeom>
          <a:noFill/>
          <a:ln>
            <a:noFill/>
          </a:ln>
          <a:effectLst>
            <a:outerShdw blurRad="57150" dist="19050" dir="5400000" algn="bl" rotWithShape="0">
              <a:srgbClr val="000000">
                <a:alpha val="50000"/>
              </a:srgbClr>
            </a:outerShdw>
          </a:effectLst>
        </p:spPr>
      </p:pic>
      <p:cxnSp>
        <p:nvCxnSpPr>
          <p:cNvPr id="476" name="Google Shape;476;p56"/>
          <p:cNvCxnSpPr/>
          <p:nvPr/>
        </p:nvCxnSpPr>
        <p:spPr>
          <a:xfrm>
            <a:off x="6390975" y="2537225"/>
            <a:ext cx="484800" cy="0"/>
          </a:xfrm>
          <a:prstGeom prst="straightConnector1">
            <a:avLst/>
          </a:prstGeom>
          <a:noFill/>
          <a:ln w="19050" cap="flat" cmpd="sng">
            <a:solidFill>
              <a:srgbClr val="38761D"/>
            </a:solidFill>
            <a:prstDash val="solid"/>
            <a:round/>
            <a:headEnd type="none" w="med" len="med"/>
            <a:tailEnd type="triangle" w="med" len="med"/>
          </a:ln>
        </p:spPr>
      </p:cxnSp>
      <p:cxnSp>
        <p:nvCxnSpPr>
          <p:cNvPr id="477" name="Google Shape;477;p56"/>
          <p:cNvCxnSpPr/>
          <p:nvPr/>
        </p:nvCxnSpPr>
        <p:spPr>
          <a:xfrm rot="10800000" flipH="1">
            <a:off x="3300350" y="2484800"/>
            <a:ext cx="1764000" cy="143700"/>
          </a:xfrm>
          <a:prstGeom prst="straightConnector1">
            <a:avLst/>
          </a:prstGeom>
          <a:noFill/>
          <a:ln w="19050" cap="flat" cmpd="sng">
            <a:solidFill>
              <a:srgbClr val="980000"/>
            </a:solidFill>
            <a:prstDash val="solid"/>
            <a:round/>
            <a:headEnd type="none" w="med" len="med"/>
            <a:tailEnd type="triangle" w="med" len="med"/>
          </a:ln>
        </p:spPr>
      </p:cxnSp>
      <p:sp>
        <p:nvSpPr>
          <p:cNvPr id="478" name="Google Shape;478;p56"/>
          <p:cNvSpPr/>
          <p:nvPr/>
        </p:nvSpPr>
        <p:spPr>
          <a:xfrm>
            <a:off x="6030257" y="750325"/>
            <a:ext cx="780000" cy="265500"/>
          </a:xfrm>
          <a:prstGeom prst="roundRect">
            <a:avLst>
              <a:gd name="adj" fmla="val 16667"/>
            </a:avLst>
          </a:prstGeom>
          <a:solidFill>
            <a:srgbClr val="6AA84F"/>
          </a:solidFill>
          <a:ln w="9525" cap="flat" cmpd="sng">
            <a:solidFill>
              <a:srgbClr val="38761D"/>
            </a:solidFill>
            <a:prstDash val="solid"/>
            <a:round/>
            <a:headEnd type="none" w="sm" len="sm"/>
            <a:tailEnd type="none" w="sm" len="sm"/>
          </a:ln>
          <a:effectLst>
            <a:outerShdw blurRad="128588" dist="47625" dir="3300000" algn="bl" rotWithShape="0">
              <a:srgbClr val="666666">
                <a:alpha val="49410"/>
              </a:srgbClr>
            </a:outerShdw>
          </a:effectLst>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900">
                <a:latin typeface="Roboto"/>
                <a:ea typeface="Roboto"/>
                <a:cs typeface="Roboto"/>
                <a:sym typeface="Roboto"/>
              </a:rPr>
              <a:t>Supporting</a:t>
            </a:r>
            <a:endParaRPr sz="900" i="0" u="none" strike="noStrike" cap="none">
              <a:solidFill>
                <a:srgbClr val="000000"/>
              </a:solidFill>
              <a:latin typeface="Roboto"/>
              <a:ea typeface="Roboto"/>
              <a:cs typeface="Roboto"/>
              <a:sym typeface="Roboto"/>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p57"/>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Task 4: Leave Canada - further improvement</a:t>
            </a:r>
            <a:endParaRPr/>
          </a:p>
        </p:txBody>
      </p:sp>
      <p:sp>
        <p:nvSpPr>
          <p:cNvPr id="484" name="Google Shape;484;p57"/>
          <p:cNvSpPr txBox="1"/>
          <p:nvPr/>
        </p:nvSpPr>
        <p:spPr>
          <a:xfrm>
            <a:off x="54864" y="548640"/>
            <a:ext cx="5392500" cy="40395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300" b="1">
                <a:solidFill>
                  <a:schemeClr val="dk1"/>
                </a:solidFill>
              </a:rPr>
              <a:t>Satisficing remains a problem</a:t>
            </a:r>
            <a:endParaRPr sz="1300" b="1">
              <a:solidFill>
                <a:schemeClr val="dk1"/>
              </a:solidFill>
            </a:endParaRPr>
          </a:p>
          <a:p>
            <a:pPr marL="457200" lvl="0" indent="-304800" algn="l" rtl="0">
              <a:spcBef>
                <a:spcPts val="0"/>
              </a:spcBef>
              <a:spcAft>
                <a:spcPts val="0"/>
              </a:spcAft>
              <a:buClr>
                <a:schemeClr val="dk1"/>
              </a:buClr>
              <a:buSzPts val="1200"/>
              <a:buChar char="●"/>
            </a:pPr>
            <a:r>
              <a:rPr lang="en" sz="1200">
                <a:solidFill>
                  <a:schemeClr val="dk1"/>
                </a:solidFill>
              </a:rPr>
              <a:t>When the 14-day period text was removed from the wizard answer, 9/10 clicked through to the isolation page. 6 satisficed when they saw it on the isolation page, and the other 3 were correct</a:t>
            </a:r>
            <a:endParaRPr sz="400">
              <a:solidFill>
                <a:schemeClr val="dk1"/>
              </a:solidFill>
            </a:endParaRPr>
          </a:p>
          <a:p>
            <a:pPr marL="0" lvl="0" indent="0" algn="l" rtl="0">
              <a:lnSpc>
                <a:spcPct val="150000"/>
              </a:lnSpc>
              <a:spcBef>
                <a:spcPts val="1000"/>
              </a:spcBef>
              <a:spcAft>
                <a:spcPts val="0"/>
              </a:spcAft>
              <a:buNone/>
            </a:pPr>
            <a:r>
              <a:rPr lang="en" sz="1300" b="1">
                <a:solidFill>
                  <a:schemeClr val="dk1"/>
                </a:solidFill>
              </a:rPr>
              <a:t>Trips less than 15 days are discouraged</a:t>
            </a:r>
            <a:endParaRPr sz="1100">
              <a:solidFill>
                <a:schemeClr val="dk1"/>
              </a:solidFill>
              <a:highlight>
                <a:schemeClr val="lt1"/>
              </a:highlight>
            </a:endParaRPr>
          </a:p>
          <a:p>
            <a:pPr marL="457200" lvl="0" indent="-304800" algn="l" rtl="0">
              <a:spcBef>
                <a:spcPts val="0"/>
              </a:spcBef>
              <a:spcAft>
                <a:spcPts val="0"/>
              </a:spcAft>
              <a:buClr>
                <a:schemeClr val="dk1"/>
              </a:buClr>
              <a:buSzPts val="1200"/>
              <a:buChar char="●"/>
            </a:pPr>
            <a:r>
              <a:rPr lang="en" sz="1200">
                <a:solidFill>
                  <a:schemeClr val="dk1"/>
                </a:solidFill>
              </a:rPr>
              <a:t>PHAC asked for content about staying less than 15 days to be removed (FN family page), putting the emphasis on planning to stay and linking to the “if you must leave” content. </a:t>
            </a:r>
            <a:endParaRPr sz="1200">
              <a:solidFill>
                <a:schemeClr val="dk1"/>
              </a:solidFill>
            </a:endParaRPr>
          </a:p>
          <a:p>
            <a:pPr marL="457200" lvl="0" indent="-304800" algn="l" rtl="0">
              <a:spcBef>
                <a:spcPts val="0"/>
              </a:spcBef>
              <a:spcAft>
                <a:spcPts val="0"/>
              </a:spcAft>
              <a:buClr>
                <a:schemeClr val="dk1"/>
              </a:buClr>
              <a:buSzPts val="1200"/>
              <a:buChar char="●"/>
            </a:pPr>
            <a:r>
              <a:rPr lang="en" sz="1200">
                <a:solidFill>
                  <a:schemeClr val="dk1"/>
                </a:solidFill>
              </a:rPr>
              <a:t>It’s a different approach now, “have to leave” vs “want a short visit and can leave”. Further testing / review calls and feedback recommended. </a:t>
            </a:r>
            <a:endParaRPr sz="1200">
              <a:solidFill>
                <a:schemeClr val="dk1"/>
              </a:solidFill>
            </a:endParaRPr>
          </a:p>
          <a:p>
            <a:pPr marL="457200" lvl="0" indent="-304800" algn="l" rtl="0">
              <a:spcBef>
                <a:spcPts val="0"/>
              </a:spcBef>
              <a:spcAft>
                <a:spcPts val="0"/>
              </a:spcAft>
              <a:buClr>
                <a:schemeClr val="dk1"/>
              </a:buClr>
              <a:buSzPts val="1200"/>
              <a:buChar char="●"/>
            </a:pPr>
            <a:r>
              <a:rPr lang="en" sz="1200">
                <a:solidFill>
                  <a:schemeClr val="dk1"/>
                </a:solidFill>
              </a:rPr>
              <a:t>Those who “must leave” might be more successful with this new content, whereas citizens wanting a “short visit” were not (which seems to be the desired messaging now)</a:t>
            </a:r>
            <a:endParaRPr sz="1200">
              <a:solidFill>
                <a:schemeClr val="dk1"/>
              </a:solidFill>
            </a:endParaRPr>
          </a:p>
          <a:p>
            <a:pPr marL="0" lvl="0" indent="0" algn="l" rtl="0">
              <a:lnSpc>
                <a:spcPct val="150000"/>
              </a:lnSpc>
              <a:spcBef>
                <a:spcPts val="1000"/>
              </a:spcBef>
              <a:spcAft>
                <a:spcPts val="0"/>
              </a:spcAft>
              <a:buNone/>
            </a:pPr>
            <a:r>
              <a:rPr lang="en" sz="1300" b="1"/>
              <a:t>Leaving Canada opportunity for rescue link</a:t>
            </a:r>
            <a:endParaRPr sz="1300" b="1"/>
          </a:p>
          <a:p>
            <a:pPr marL="457200" lvl="0" indent="-304800" algn="l" rtl="0">
              <a:spcBef>
                <a:spcPts val="0"/>
              </a:spcBef>
              <a:spcAft>
                <a:spcPts val="0"/>
              </a:spcAft>
              <a:buClr>
                <a:schemeClr val="dk1"/>
              </a:buClr>
              <a:buSzPts val="1200"/>
              <a:buChar char="●"/>
            </a:pPr>
            <a:r>
              <a:rPr lang="en" sz="1200">
                <a:solidFill>
                  <a:schemeClr val="dk1"/>
                </a:solidFill>
              </a:rPr>
              <a:t>2 thought “Travelling outside of Canada” would have the answer. A rescue link to the isolation page expand/collapse about leaving while under quarantine would make sense</a:t>
            </a:r>
            <a:endParaRPr sz="1200">
              <a:solidFill>
                <a:schemeClr val="dk1"/>
              </a:solidFill>
            </a:endParaRPr>
          </a:p>
          <a:p>
            <a:pPr marL="0" lvl="0" indent="0" algn="l" rtl="0">
              <a:lnSpc>
                <a:spcPct val="100000"/>
              </a:lnSpc>
              <a:spcBef>
                <a:spcPts val="0"/>
              </a:spcBef>
              <a:spcAft>
                <a:spcPts val="0"/>
              </a:spcAft>
              <a:buNone/>
            </a:pPr>
            <a:endParaRPr sz="1300">
              <a:highlight>
                <a:srgbClr val="FFFFFF"/>
              </a:highlight>
            </a:endParaRPr>
          </a:p>
          <a:p>
            <a:pPr marL="457200" lvl="0" indent="0" algn="l" rtl="0">
              <a:lnSpc>
                <a:spcPct val="100000"/>
              </a:lnSpc>
              <a:spcBef>
                <a:spcPts val="0"/>
              </a:spcBef>
              <a:spcAft>
                <a:spcPts val="0"/>
              </a:spcAft>
              <a:buNone/>
            </a:pPr>
            <a:endParaRPr sz="500">
              <a:highlight>
                <a:srgbClr val="FFFFFF"/>
              </a:highlight>
            </a:endParaRPr>
          </a:p>
          <a:p>
            <a:pPr marL="0" lvl="0" indent="0" algn="l" rtl="0">
              <a:lnSpc>
                <a:spcPct val="100000"/>
              </a:lnSpc>
              <a:spcBef>
                <a:spcPts val="0"/>
              </a:spcBef>
              <a:spcAft>
                <a:spcPts val="0"/>
              </a:spcAft>
              <a:buNone/>
            </a:pPr>
            <a:endParaRPr sz="1300">
              <a:solidFill>
                <a:schemeClr val="dk1"/>
              </a:solidFill>
            </a:endParaRPr>
          </a:p>
        </p:txBody>
      </p:sp>
      <p:pic>
        <p:nvPicPr>
          <p:cNvPr id="485" name="Google Shape;485;p57"/>
          <p:cNvPicPr preferRelativeResize="0"/>
          <p:nvPr/>
        </p:nvPicPr>
        <p:blipFill rotWithShape="1">
          <a:blip r:embed="rId3">
            <a:alphaModFix/>
          </a:blip>
          <a:srcRect r="18606" b="81347"/>
          <a:stretch/>
        </p:blipFill>
        <p:spPr>
          <a:xfrm>
            <a:off x="5297250" y="560175"/>
            <a:ext cx="3568299" cy="883275"/>
          </a:xfrm>
          <a:prstGeom prst="rect">
            <a:avLst/>
          </a:prstGeom>
          <a:noFill/>
          <a:ln>
            <a:noFill/>
          </a:ln>
          <a:effectLst>
            <a:outerShdw blurRad="57150" dist="19050" dir="5400000" algn="bl" rotWithShape="0">
              <a:srgbClr val="000000">
                <a:alpha val="50000"/>
              </a:srgbClr>
            </a:outerShdw>
          </a:effectLst>
        </p:spPr>
      </p:pic>
      <p:sp>
        <p:nvSpPr>
          <p:cNvPr id="486" name="Google Shape;486;p57"/>
          <p:cNvSpPr/>
          <p:nvPr/>
        </p:nvSpPr>
        <p:spPr>
          <a:xfrm>
            <a:off x="5392430" y="740062"/>
            <a:ext cx="1363800" cy="368700"/>
          </a:xfrm>
          <a:prstGeom prst="flowChartConnector">
            <a:avLst/>
          </a:prstGeom>
          <a:noFill/>
          <a:ln w="19050" cap="flat" cmpd="sng">
            <a:solidFill>
              <a:srgbClr val="99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500">
              <a:solidFill>
                <a:srgbClr val="CC0000"/>
              </a:solidFill>
            </a:endParaRPr>
          </a:p>
        </p:txBody>
      </p:sp>
      <p:pic>
        <p:nvPicPr>
          <p:cNvPr id="487" name="Google Shape;487;p57"/>
          <p:cNvPicPr preferRelativeResize="0"/>
          <p:nvPr/>
        </p:nvPicPr>
        <p:blipFill rotWithShape="1">
          <a:blip r:embed="rId4">
            <a:alphaModFix/>
          </a:blip>
          <a:srcRect t="5526"/>
          <a:stretch/>
        </p:blipFill>
        <p:spPr>
          <a:xfrm>
            <a:off x="5332792" y="1711428"/>
            <a:ext cx="3680683" cy="1029959"/>
          </a:xfrm>
          <a:prstGeom prst="rect">
            <a:avLst/>
          </a:prstGeom>
          <a:noFill/>
          <a:ln>
            <a:noFill/>
          </a:ln>
          <a:effectLst>
            <a:outerShdw blurRad="57150" dist="19050" dir="5400000" algn="bl" rotWithShape="0">
              <a:srgbClr val="000000">
                <a:alpha val="50000"/>
              </a:srgbClr>
            </a:outerShdw>
          </a:effectLst>
        </p:spPr>
      </p:pic>
      <p:sp>
        <p:nvSpPr>
          <p:cNvPr id="488" name="Google Shape;488;p57"/>
          <p:cNvSpPr/>
          <p:nvPr/>
        </p:nvSpPr>
        <p:spPr>
          <a:xfrm>
            <a:off x="6684354" y="1647100"/>
            <a:ext cx="2222400" cy="321600"/>
          </a:xfrm>
          <a:prstGeom prst="flowChartConnector">
            <a:avLst/>
          </a:prstGeom>
          <a:no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500"/>
          </a:p>
        </p:txBody>
      </p:sp>
      <p:pic>
        <p:nvPicPr>
          <p:cNvPr id="489" name="Google Shape;489;p57"/>
          <p:cNvPicPr preferRelativeResize="0"/>
          <p:nvPr/>
        </p:nvPicPr>
        <p:blipFill rotWithShape="1">
          <a:blip r:embed="rId3">
            <a:alphaModFix/>
          </a:blip>
          <a:srcRect l="2454" t="68136" r="4218" b="5644"/>
          <a:stretch/>
        </p:blipFill>
        <p:spPr>
          <a:xfrm>
            <a:off x="5332792" y="3129957"/>
            <a:ext cx="3680682" cy="1116837"/>
          </a:xfrm>
          <a:prstGeom prst="rect">
            <a:avLst/>
          </a:prstGeom>
          <a:noFill/>
          <a:ln>
            <a:noFill/>
          </a:ln>
          <a:effectLst>
            <a:outerShdw blurRad="57150" dist="19050" dir="5400000" algn="bl" rotWithShape="0">
              <a:srgbClr val="000000">
                <a:alpha val="50000"/>
              </a:srgbClr>
            </a:outerShdw>
          </a:effectLst>
        </p:spPr>
      </p:pic>
      <p:cxnSp>
        <p:nvCxnSpPr>
          <p:cNvPr id="490" name="Google Shape;490;p57"/>
          <p:cNvCxnSpPr/>
          <p:nvPr/>
        </p:nvCxnSpPr>
        <p:spPr>
          <a:xfrm>
            <a:off x="6136732" y="2682887"/>
            <a:ext cx="341400" cy="529500"/>
          </a:xfrm>
          <a:prstGeom prst="straightConnector1">
            <a:avLst/>
          </a:prstGeom>
          <a:noFill/>
          <a:ln w="19050" cap="flat" cmpd="sng">
            <a:solidFill>
              <a:srgbClr val="38761D"/>
            </a:solidFill>
            <a:prstDash val="solid"/>
            <a:round/>
            <a:headEnd type="none" w="med" len="med"/>
            <a:tailEnd type="triangle" w="med" len="med"/>
          </a:ln>
        </p:spPr>
      </p:cxnSp>
      <p:sp>
        <p:nvSpPr>
          <p:cNvPr id="491" name="Google Shape;491;p57"/>
          <p:cNvSpPr/>
          <p:nvPr/>
        </p:nvSpPr>
        <p:spPr>
          <a:xfrm>
            <a:off x="7914510" y="371250"/>
            <a:ext cx="775200" cy="248700"/>
          </a:xfrm>
          <a:prstGeom prst="roundRect">
            <a:avLst>
              <a:gd name="adj" fmla="val 16667"/>
            </a:avLst>
          </a:prstGeom>
          <a:solidFill>
            <a:srgbClr val="6AA84F"/>
          </a:solidFill>
          <a:ln w="9525" cap="flat" cmpd="sng">
            <a:solidFill>
              <a:srgbClr val="38761D"/>
            </a:solidFill>
            <a:prstDash val="solid"/>
            <a:round/>
            <a:headEnd type="none" w="sm" len="sm"/>
            <a:tailEnd type="none" w="sm" len="sm"/>
          </a:ln>
          <a:effectLst>
            <a:outerShdw blurRad="128588" dist="47625" dir="3300000" algn="bl" rotWithShape="0">
              <a:srgbClr val="666666">
                <a:alpha val="49410"/>
              </a:srgbClr>
            </a:outerShdw>
          </a:effectLst>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900">
                <a:latin typeface="Roboto"/>
                <a:ea typeface="Roboto"/>
                <a:cs typeface="Roboto"/>
                <a:sym typeface="Roboto"/>
              </a:rPr>
              <a:t>Supporting</a:t>
            </a:r>
            <a:endParaRPr sz="900" i="0" u="none" strike="noStrike" cap="none">
              <a:solidFill>
                <a:srgbClr val="000000"/>
              </a:solidFill>
              <a:latin typeface="Roboto"/>
              <a:ea typeface="Roboto"/>
              <a:cs typeface="Roboto"/>
              <a:sym typeface="Roboto"/>
            </a:endParaRPr>
          </a:p>
        </p:txBody>
      </p:sp>
      <p:sp>
        <p:nvSpPr>
          <p:cNvPr id="492" name="Google Shape;492;p57"/>
          <p:cNvSpPr/>
          <p:nvPr/>
        </p:nvSpPr>
        <p:spPr>
          <a:xfrm>
            <a:off x="8131467" y="2963798"/>
            <a:ext cx="775200" cy="248700"/>
          </a:xfrm>
          <a:prstGeom prst="roundRect">
            <a:avLst>
              <a:gd name="adj" fmla="val 16667"/>
            </a:avLst>
          </a:prstGeom>
          <a:solidFill>
            <a:srgbClr val="6AA84F"/>
          </a:solidFill>
          <a:ln w="9525" cap="flat" cmpd="sng">
            <a:solidFill>
              <a:srgbClr val="38761D"/>
            </a:solidFill>
            <a:prstDash val="solid"/>
            <a:round/>
            <a:headEnd type="none" w="sm" len="sm"/>
            <a:tailEnd type="none" w="sm" len="sm"/>
          </a:ln>
          <a:effectLst>
            <a:outerShdw blurRad="128588" dist="47625" dir="3300000" algn="bl" rotWithShape="0">
              <a:srgbClr val="666666">
                <a:alpha val="49410"/>
              </a:srgbClr>
            </a:outerShdw>
          </a:effectLst>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900">
                <a:latin typeface="Roboto"/>
                <a:ea typeface="Roboto"/>
                <a:cs typeface="Roboto"/>
                <a:sym typeface="Roboto"/>
              </a:rPr>
              <a:t>Supporting</a:t>
            </a:r>
            <a:endParaRPr sz="900" i="0" u="none" strike="noStrike" cap="none">
              <a:solidFill>
                <a:srgbClr val="000000"/>
              </a:solidFill>
              <a:latin typeface="Roboto"/>
              <a:ea typeface="Roboto"/>
              <a:cs typeface="Roboto"/>
              <a:sym typeface="Roboto"/>
            </a:endParaRPr>
          </a:p>
        </p:txBody>
      </p:sp>
      <p:sp>
        <p:nvSpPr>
          <p:cNvPr id="493" name="Google Shape;493;p57"/>
          <p:cNvSpPr/>
          <p:nvPr/>
        </p:nvSpPr>
        <p:spPr>
          <a:xfrm>
            <a:off x="5050689" y="1550560"/>
            <a:ext cx="775200" cy="248700"/>
          </a:xfrm>
          <a:prstGeom prst="roundRect">
            <a:avLst>
              <a:gd name="adj" fmla="val 16667"/>
            </a:avLst>
          </a:prstGeom>
          <a:solidFill>
            <a:srgbClr val="6AA84F"/>
          </a:solidFill>
          <a:ln w="9525" cap="flat" cmpd="sng">
            <a:solidFill>
              <a:srgbClr val="38761D"/>
            </a:solidFill>
            <a:prstDash val="solid"/>
            <a:round/>
            <a:headEnd type="none" w="sm" len="sm"/>
            <a:tailEnd type="none" w="sm" len="sm"/>
          </a:ln>
          <a:effectLst>
            <a:outerShdw blurRad="128588" dist="47625" dir="3300000" algn="bl" rotWithShape="0">
              <a:srgbClr val="666666">
                <a:alpha val="49410"/>
              </a:srgbClr>
            </a:outerShdw>
          </a:effectLst>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900">
                <a:latin typeface="Roboto"/>
                <a:ea typeface="Roboto"/>
                <a:cs typeface="Roboto"/>
                <a:sym typeface="Roboto"/>
              </a:rPr>
              <a:t>Supporting</a:t>
            </a:r>
            <a:endParaRPr sz="900" i="0" u="none" strike="noStrike" cap="none">
              <a:solidFill>
                <a:srgbClr val="000000"/>
              </a:solidFill>
              <a:latin typeface="Roboto"/>
              <a:ea typeface="Roboto"/>
              <a:cs typeface="Roboto"/>
              <a:sym typeface="Roboto"/>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58"/>
          <p:cNvSpPr/>
          <p:nvPr/>
        </p:nvSpPr>
        <p:spPr>
          <a:xfrm>
            <a:off x="7169475" y="4565425"/>
            <a:ext cx="1785900" cy="414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58"/>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Task 5: Temporary foreign worker</a:t>
            </a:r>
            <a:endParaRPr/>
          </a:p>
        </p:txBody>
      </p:sp>
      <p:sp>
        <p:nvSpPr>
          <p:cNvPr id="501" name="Google Shape;501;p58"/>
          <p:cNvSpPr/>
          <p:nvPr/>
        </p:nvSpPr>
        <p:spPr>
          <a:xfrm>
            <a:off x="4160635" y="1666360"/>
            <a:ext cx="1882200" cy="555300"/>
          </a:xfrm>
          <a:prstGeom prst="flowChartConnector">
            <a:avLst/>
          </a:prstGeom>
          <a:no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500"/>
          </a:p>
        </p:txBody>
      </p:sp>
      <p:sp>
        <p:nvSpPr>
          <p:cNvPr id="502" name="Google Shape;502;p58"/>
          <p:cNvSpPr/>
          <p:nvPr/>
        </p:nvSpPr>
        <p:spPr>
          <a:xfrm>
            <a:off x="4160635" y="3123389"/>
            <a:ext cx="1836000" cy="414300"/>
          </a:xfrm>
          <a:prstGeom prst="flowChartConnector">
            <a:avLst/>
          </a:prstGeom>
          <a:no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500"/>
          </a:p>
        </p:txBody>
      </p:sp>
      <p:sp>
        <p:nvSpPr>
          <p:cNvPr id="503" name="Google Shape;503;p58"/>
          <p:cNvSpPr txBox="1"/>
          <p:nvPr/>
        </p:nvSpPr>
        <p:spPr>
          <a:xfrm>
            <a:off x="54875" y="548640"/>
            <a:ext cx="3912900" cy="37791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500" b="1">
                <a:solidFill>
                  <a:srgbClr val="000000"/>
                </a:solidFill>
              </a:rPr>
              <a:t>Results</a:t>
            </a:r>
            <a:endParaRPr sz="1500" b="1">
              <a:solidFill>
                <a:srgbClr val="000000"/>
              </a:solidFill>
            </a:endParaRPr>
          </a:p>
          <a:p>
            <a:pPr marL="457200" lvl="0" indent="-311150" algn="l" rtl="0">
              <a:spcBef>
                <a:spcPts val="0"/>
              </a:spcBef>
              <a:spcAft>
                <a:spcPts val="0"/>
              </a:spcAft>
              <a:buClr>
                <a:schemeClr val="dk1"/>
              </a:buClr>
              <a:buSzPts val="1300"/>
              <a:buChar char="●"/>
            </a:pPr>
            <a:r>
              <a:rPr lang="en" sz="1300">
                <a:solidFill>
                  <a:schemeClr val="dk1"/>
                </a:solidFill>
              </a:rPr>
              <a:t>17/20 successfully completed the task </a:t>
            </a:r>
            <a:endParaRPr sz="1300">
              <a:solidFill>
                <a:schemeClr val="dk1"/>
              </a:solidFill>
            </a:endParaRPr>
          </a:p>
          <a:p>
            <a:pPr marL="914400" lvl="1" indent="-301625" algn="l" rtl="0">
              <a:lnSpc>
                <a:spcPct val="115000"/>
              </a:lnSpc>
              <a:spcBef>
                <a:spcPts val="0"/>
              </a:spcBef>
              <a:spcAft>
                <a:spcPts val="0"/>
              </a:spcAft>
              <a:buClr>
                <a:schemeClr val="dk1"/>
              </a:buClr>
              <a:buSzPts val="1150"/>
              <a:buChar char="○"/>
            </a:pPr>
            <a:r>
              <a:rPr lang="en" sz="1150">
                <a:solidFill>
                  <a:schemeClr val="dk1"/>
                </a:solidFill>
              </a:rPr>
              <a:t>14 answered correctly using the wizard, 1 was wrong</a:t>
            </a:r>
            <a:endParaRPr sz="1150">
              <a:solidFill>
                <a:schemeClr val="dk1"/>
              </a:solidFill>
            </a:endParaRPr>
          </a:p>
          <a:p>
            <a:pPr marL="914400" lvl="1" indent="-301625" algn="l" rtl="0">
              <a:lnSpc>
                <a:spcPct val="115000"/>
              </a:lnSpc>
              <a:spcBef>
                <a:spcPts val="0"/>
              </a:spcBef>
              <a:spcAft>
                <a:spcPts val="0"/>
              </a:spcAft>
              <a:buClr>
                <a:schemeClr val="dk1"/>
              </a:buClr>
              <a:buSzPts val="1150"/>
              <a:buChar char="○"/>
            </a:pPr>
            <a:r>
              <a:rPr lang="en" sz="1150">
                <a:solidFill>
                  <a:schemeClr val="dk1"/>
                </a:solidFill>
              </a:rPr>
              <a:t>3 answered on ‘Visitors, foreign...’</a:t>
            </a:r>
            <a:endParaRPr sz="1150">
              <a:solidFill>
                <a:schemeClr val="dk1"/>
              </a:solidFill>
            </a:endParaRPr>
          </a:p>
          <a:p>
            <a:pPr marL="914400" lvl="1" indent="-301625" algn="l" rtl="0">
              <a:lnSpc>
                <a:spcPct val="115000"/>
              </a:lnSpc>
              <a:spcBef>
                <a:spcPts val="0"/>
              </a:spcBef>
              <a:spcAft>
                <a:spcPts val="0"/>
              </a:spcAft>
              <a:buClr>
                <a:schemeClr val="dk1"/>
              </a:buClr>
              <a:buSzPts val="1150"/>
              <a:buChar char="○"/>
            </a:pPr>
            <a:r>
              <a:rPr lang="en" sz="1150">
                <a:solidFill>
                  <a:schemeClr val="dk1"/>
                </a:solidFill>
              </a:rPr>
              <a:t>1 timed out after starting with wizard, backed out</a:t>
            </a:r>
            <a:endParaRPr sz="1150">
              <a:solidFill>
                <a:schemeClr val="dk1"/>
              </a:solidFill>
            </a:endParaRPr>
          </a:p>
          <a:p>
            <a:pPr marL="914400" lvl="1" indent="-301625" algn="l" rtl="0">
              <a:lnSpc>
                <a:spcPct val="115000"/>
              </a:lnSpc>
              <a:spcBef>
                <a:spcPts val="0"/>
              </a:spcBef>
              <a:spcAft>
                <a:spcPts val="0"/>
              </a:spcAft>
              <a:buClr>
                <a:schemeClr val="dk1"/>
              </a:buClr>
              <a:buSzPts val="1150"/>
              <a:buChar char="○"/>
            </a:pPr>
            <a:r>
              <a:rPr lang="en" sz="1150">
                <a:solidFill>
                  <a:schemeClr val="dk1"/>
                </a:solidFill>
              </a:rPr>
              <a:t>1 was wrong for guessing correctly but does not actually see the answer</a:t>
            </a:r>
            <a:endParaRPr sz="1150">
              <a:solidFill>
                <a:schemeClr val="dk1"/>
              </a:solidFill>
              <a:highlight>
                <a:srgbClr val="FFFF00"/>
              </a:highlight>
            </a:endParaRPr>
          </a:p>
          <a:p>
            <a:pPr marL="457200" lvl="0" indent="-311150" algn="l" rtl="0">
              <a:spcBef>
                <a:spcPts val="0"/>
              </a:spcBef>
              <a:spcAft>
                <a:spcPts val="0"/>
              </a:spcAft>
              <a:buClr>
                <a:schemeClr val="dk1"/>
              </a:buClr>
              <a:buSzPts val="1300"/>
              <a:buChar char="●"/>
            </a:pPr>
            <a:r>
              <a:rPr lang="en" sz="1300">
                <a:solidFill>
                  <a:schemeClr val="dk1"/>
                </a:solidFill>
              </a:rPr>
              <a:t>Findability 18/20</a:t>
            </a:r>
            <a:endParaRPr sz="1300">
              <a:solidFill>
                <a:schemeClr val="dk1"/>
              </a:solidFill>
            </a:endParaRPr>
          </a:p>
          <a:p>
            <a:pPr marL="457200" lvl="0" indent="0" algn="l" rtl="0">
              <a:spcBef>
                <a:spcPts val="0"/>
              </a:spcBef>
              <a:spcAft>
                <a:spcPts val="0"/>
              </a:spcAft>
              <a:buNone/>
            </a:pPr>
            <a:endParaRPr sz="900">
              <a:solidFill>
                <a:srgbClr val="000000"/>
              </a:solidFill>
            </a:endParaRPr>
          </a:p>
          <a:p>
            <a:pPr marL="0" lvl="0" indent="0" algn="l" rtl="0">
              <a:lnSpc>
                <a:spcPct val="150000"/>
              </a:lnSpc>
              <a:spcBef>
                <a:spcPts val="0"/>
              </a:spcBef>
              <a:spcAft>
                <a:spcPts val="0"/>
              </a:spcAft>
              <a:buNone/>
            </a:pPr>
            <a:r>
              <a:rPr lang="en" sz="1500" b="1">
                <a:solidFill>
                  <a:srgbClr val="000000"/>
                </a:solidFill>
              </a:rPr>
              <a:t>Factors improving success</a:t>
            </a:r>
            <a:endParaRPr sz="1300"/>
          </a:p>
          <a:p>
            <a:pPr marL="457200" lvl="0" indent="-311150" algn="l" rtl="0">
              <a:spcBef>
                <a:spcPts val="0"/>
              </a:spcBef>
              <a:spcAft>
                <a:spcPts val="0"/>
              </a:spcAft>
              <a:buClr>
                <a:schemeClr val="dk1"/>
              </a:buClr>
              <a:buSzPts val="1300"/>
              <a:buChar char="●"/>
            </a:pPr>
            <a:r>
              <a:rPr lang="en" sz="1300">
                <a:solidFill>
                  <a:schemeClr val="dk1"/>
                </a:solidFill>
              </a:rPr>
              <a:t>Strong information scent for ‘workers’ in the wizard and ‘Visitors, foreign..’ from the SIT page</a:t>
            </a:r>
            <a:endParaRPr sz="1300">
              <a:solidFill>
                <a:schemeClr val="dk1"/>
              </a:solidFill>
            </a:endParaRPr>
          </a:p>
          <a:p>
            <a:pPr marL="457200" lvl="0" indent="-311150" algn="l" rtl="0">
              <a:spcBef>
                <a:spcPts val="0"/>
              </a:spcBef>
              <a:spcAft>
                <a:spcPts val="0"/>
              </a:spcAft>
              <a:buClr>
                <a:schemeClr val="dk1"/>
              </a:buClr>
              <a:buSzPts val="1300"/>
              <a:buChar char="●"/>
            </a:pPr>
            <a:r>
              <a:rPr lang="en" sz="1300">
                <a:solidFill>
                  <a:schemeClr val="dk1"/>
                </a:solidFill>
              </a:rPr>
              <a:t>Clear and specific headings, clear bullet points on answers</a:t>
            </a:r>
            <a:endParaRPr sz="1300"/>
          </a:p>
        </p:txBody>
      </p:sp>
      <p:pic>
        <p:nvPicPr>
          <p:cNvPr id="504" name="Google Shape;504;p58"/>
          <p:cNvPicPr preferRelativeResize="0"/>
          <p:nvPr/>
        </p:nvPicPr>
        <p:blipFill rotWithShape="1">
          <a:blip r:embed="rId3">
            <a:alphaModFix/>
          </a:blip>
          <a:srcRect r="3993"/>
          <a:stretch/>
        </p:blipFill>
        <p:spPr>
          <a:xfrm>
            <a:off x="6677900" y="1664550"/>
            <a:ext cx="2434075" cy="2597100"/>
          </a:xfrm>
          <a:prstGeom prst="rect">
            <a:avLst/>
          </a:prstGeom>
          <a:noFill/>
          <a:ln>
            <a:noFill/>
          </a:ln>
          <a:effectLst>
            <a:outerShdw blurRad="57150" dist="19050" dir="5400000" algn="bl" rotWithShape="0">
              <a:srgbClr val="000000">
                <a:alpha val="50000"/>
              </a:srgbClr>
            </a:outerShdw>
          </a:effectLst>
        </p:spPr>
      </p:pic>
      <p:sp>
        <p:nvSpPr>
          <p:cNvPr id="505" name="Google Shape;505;p58"/>
          <p:cNvSpPr/>
          <p:nvPr/>
        </p:nvSpPr>
        <p:spPr>
          <a:xfrm>
            <a:off x="8272275" y="1545950"/>
            <a:ext cx="839700" cy="264900"/>
          </a:xfrm>
          <a:prstGeom prst="roundRect">
            <a:avLst>
              <a:gd name="adj" fmla="val 16667"/>
            </a:avLst>
          </a:prstGeom>
          <a:solidFill>
            <a:srgbClr val="C27BA0"/>
          </a:solidFill>
          <a:ln w="9525" cap="flat" cmpd="sng">
            <a:solidFill>
              <a:srgbClr val="A64D79"/>
            </a:solidFill>
            <a:prstDash val="solid"/>
            <a:round/>
            <a:headEnd type="none" w="sm" len="sm"/>
            <a:tailEnd type="none" w="sm" len="sm"/>
          </a:ln>
          <a:effectLst>
            <a:outerShdw blurRad="128588" dist="47625" dir="3300000" algn="bl" rotWithShape="0">
              <a:srgbClr val="666666">
                <a:alpha val="49410"/>
              </a:srgbClr>
            </a:outerShdw>
          </a:effectLst>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900">
                <a:latin typeface="Roboto"/>
                <a:ea typeface="Roboto"/>
                <a:cs typeface="Roboto"/>
                <a:sym typeface="Roboto"/>
              </a:rPr>
              <a:t>Wizard</a:t>
            </a:r>
            <a:endParaRPr sz="900" i="0" u="none" strike="noStrike" cap="none">
              <a:solidFill>
                <a:srgbClr val="000000"/>
              </a:solidFill>
              <a:latin typeface="Roboto"/>
              <a:ea typeface="Roboto"/>
              <a:cs typeface="Roboto"/>
              <a:sym typeface="Roboto"/>
            </a:endParaRPr>
          </a:p>
        </p:txBody>
      </p:sp>
      <p:pic>
        <p:nvPicPr>
          <p:cNvPr id="506" name="Google Shape;506;p58"/>
          <p:cNvPicPr preferRelativeResize="0"/>
          <p:nvPr/>
        </p:nvPicPr>
        <p:blipFill>
          <a:blip r:embed="rId4">
            <a:alphaModFix/>
          </a:blip>
          <a:stretch>
            <a:fillRect/>
          </a:stretch>
        </p:blipFill>
        <p:spPr>
          <a:xfrm>
            <a:off x="4068823" y="789160"/>
            <a:ext cx="2019600" cy="3574239"/>
          </a:xfrm>
          <a:prstGeom prst="rect">
            <a:avLst/>
          </a:prstGeom>
          <a:noFill/>
          <a:ln>
            <a:noFill/>
          </a:ln>
          <a:effectLst>
            <a:outerShdw blurRad="57150" dist="19050" dir="5400000" algn="bl" rotWithShape="0">
              <a:srgbClr val="000000">
                <a:alpha val="50000"/>
              </a:srgbClr>
            </a:outerShdw>
          </a:effectLst>
        </p:spPr>
      </p:pic>
      <p:pic>
        <p:nvPicPr>
          <p:cNvPr id="507" name="Google Shape;507;p58"/>
          <p:cNvPicPr preferRelativeResize="0"/>
          <p:nvPr/>
        </p:nvPicPr>
        <p:blipFill>
          <a:blip r:embed="rId5">
            <a:alphaModFix/>
          </a:blip>
          <a:stretch>
            <a:fillRect/>
          </a:stretch>
        </p:blipFill>
        <p:spPr>
          <a:xfrm>
            <a:off x="5442525" y="3707251"/>
            <a:ext cx="2829750" cy="1200125"/>
          </a:xfrm>
          <a:prstGeom prst="rect">
            <a:avLst/>
          </a:prstGeom>
          <a:noFill/>
          <a:ln>
            <a:noFill/>
          </a:ln>
          <a:effectLst>
            <a:outerShdw blurRad="57150" dist="19050" dir="5400000" algn="bl" rotWithShape="0">
              <a:srgbClr val="000000">
                <a:alpha val="50000"/>
              </a:srgbClr>
            </a:outerShdw>
          </a:effectLst>
        </p:spPr>
      </p:pic>
      <p:sp>
        <p:nvSpPr>
          <p:cNvPr id="508" name="Google Shape;508;p58"/>
          <p:cNvSpPr/>
          <p:nvPr/>
        </p:nvSpPr>
        <p:spPr>
          <a:xfrm>
            <a:off x="5392822" y="3707250"/>
            <a:ext cx="2303700" cy="414300"/>
          </a:xfrm>
          <a:prstGeom prst="flowChartConnector">
            <a:avLst/>
          </a:prstGeom>
          <a:no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500"/>
          </a:p>
        </p:txBody>
      </p:sp>
      <p:sp>
        <p:nvSpPr>
          <p:cNvPr id="509" name="Google Shape;509;p58"/>
          <p:cNvSpPr/>
          <p:nvPr/>
        </p:nvSpPr>
        <p:spPr>
          <a:xfrm>
            <a:off x="7402532" y="3572875"/>
            <a:ext cx="780000" cy="265500"/>
          </a:xfrm>
          <a:prstGeom prst="roundRect">
            <a:avLst>
              <a:gd name="adj" fmla="val 16667"/>
            </a:avLst>
          </a:prstGeom>
          <a:solidFill>
            <a:srgbClr val="6AA84F"/>
          </a:solidFill>
          <a:ln w="9525" cap="flat" cmpd="sng">
            <a:solidFill>
              <a:srgbClr val="38761D"/>
            </a:solidFill>
            <a:prstDash val="solid"/>
            <a:round/>
            <a:headEnd type="none" w="sm" len="sm"/>
            <a:tailEnd type="none" w="sm" len="sm"/>
          </a:ln>
          <a:effectLst>
            <a:outerShdw blurRad="128588" dist="47625" dir="3300000" algn="bl" rotWithShape="0">
              <a:srgbClr val="666666">
                <a:alpha val="49410"/>
              </a:srgbClr>
            </a:outerShdw>
          </a:effectLst>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900">
                <a:latin typeface="Roboto"/>
                <a:ea typeface="Roboto"/>
                <a:cs typeface="Roboto"/>
                <a:sym typeface="Roboto"/>
              </a:rPr>
              <a:t>Supporting</a:t>
            </a:r>
            <a:endParaRPr sz="900" i="0" u="none" strike="noStrike" cap="none">
              <a:solidFill>
                <a:srgbClr val="000000"/>
              </a:solidFill>
              <a:latin typeface="Roboto"/>
              <a:ea typeface="Roboto"/>
              <a:cs typeface="Roboto"/>
              <a:sym typeface="Roboto"/>
            </a:endParaRPr>
          </a:p>
        </p:txBody>
      </p:sp>
      <p:sp>
        <p:nvSpPr>
          <p:cNvPr id="510" name="Google Shape;510;p58"/>
          <p:cNvSpPr/>
          <p:nvPr/>
        </p:nvSpPr>
        <p:spPr>
          <a:xfrm>
            <a:off x="6320925" y="40650"/>
            <a:ext cx="2346600" cy="1547700"/>
          </a:xfrm>
          <a:prstGeom prst="wedgeEllipseCallout">
            <a:avLst>
              <a:gd name="adj1" fmla="val -67782"/>
              <a:gd name="adj2" fmla="val 43391"/>
            </a:avLst>
          </a:prstGeom>
          <a:solidFill>
            <a:srgbClr val="BBD6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t>“</a:t>
            </a:r>
            <a:r>
              <a:rPr lang="en" sz="1100">
                <a:solidFill>
                  <a:schemeClr val="dk1"/>
                </a:solidFill>
              </a:rPr>
              <a:t>I’m curious about the big button even though I’m going through and trying to find something specific, my first instinct is to click that.” </a:t>
            </a:r>
            <a:r>
              <a:rPr lang="en" sz="1100">
                <a:solidFill>
                  <a:srgbClr val="000000"/>
                </a:solidFill>
              </a:rPr>
              <a:t> (P</a:t>
            </a:r>
            <a:r>
              <a:rPr lang="en" sz="1100"/>
              <a:t>7</a:t>
            </a:r>
            <a:r>
              <a:rPr lang="en" sz="1100">
                <a:solidFill>
                  <a:srgbClr val="000000"/>
                </a:solidFill>
              </a:rPr>
              <a:t>) </a:t>
            </a:r>
            <a:endParaRPr sz="1100">
              <a:highlight>
                <a:srgbClr val="FFFF00"/>
              </a:highlight>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pic>
        <p:nvPicPr>
          <p:cNvPr id="515" name="Google Shape;515;p59"/>
          <p:cNvPicPr preferRelativeResize="0"/>
          <p:nvPr/>
        </p:nvPicPr>
        <p:blipFill>
          <a:blip r:embed="rId3">
            <a:alphaModFix/>
          </a:blip>
          <a:stretch>
            <a:fillRect/>
          </a:stretch>
        </p:blipFill>
        <p:spPr>
          <a:xfrm>
            <a:off x="4444467" y="572700"/>
            <a:ext cx="2248845" cy="3368769"/>
          </a:xfrm>
          <a:prstGeom prst="rect">
            <a:avLst/>
          </a:prstGeom>
          <a:noFill/>
          <a:ln>
            <a:noFill/>
          </a:ln>
          <a:effectLst>
            <a:outerShdw blurRad="57150" dist="19050" dir="5400000" algn="bl" rotWithShape="0">
              <a:srgbClr val="000000">
                <a:alpha val="50000"/>
              </a:srgbClr>
            </a:outerShdw>
          </a:effectLst>
        </p:spPr>
      </p:pic>
      <p:sp>
        <p:nvSpPr>
          <p:cNvPr id="516" name="Google Shape;516;p59"/>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Task 6: Travel restrictions for students (from U.S.) </a:t>
            </a:r>
            <a:endParaRPr/>
          </a:p>
        </p:txBody>
      </p:sp>
      <p:sp>
        <p:nvSpPr>
          <p:cNvPr id="517" name="Google Shape;517;p59"/>
          <p:cNvSpPr/>
          <p:nvPr/>
        </p:nvSpPr>
        <p:spPr>
          <a:xfrm>
            <a:off x="4248875" y="2040375"/>
            <a:ext cx="2491200" cy="562800"/>
          </a:xfrm>
          <a:prstGeom prst="flowChartConnector">
            <a:avLst/>
          </a:prstGeom>
          <a:no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500"/>
          </a:p>
        </p:txBody>
      </p:sp>
      <p:sp>
        <p:nvSpPr>
          <p:cNvPr id="518" name="Google Shape;518;p59"/>
          <p:cNvSpPr/>
          <p:nvPr/>
        </p:nvSpPr>
        <p:spPr>
          <a:xfrm>
            <a:off x="6926150" y="628400"/>
            <a:ext cx="2005200" cy="1360800"/>
          </a:xfrm>
          <a:prstGeom prst="wedgeEllipseCallout">
            <a:avLst>
              <a:gd name="adj1" fmla="val -59076"/>
              <a:gd name="adj2" fmla="val 54025"/>
            </a:avLst>
          </a:prstGeom>
          <a:solidFill>
            <a:srgbClr val="BBD6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rgbClr val="000000"/>
                </a:solidFill>
              </a:rPr>
              <a:t>“</a:t>
            </a:r>
            <a:r>
              <a:rPr lang="en" sz="1100">
                <a:solidFill>
                  <a:schemeClr val="dk1"/>
                </a:solidFill>
              </a:rPr>
              <a:t>I find wizards like that so much easier to use than digging through websites on your own</a:t>
            </a:r>
            <a:r>
              <a:rPr lang="en" sz="1100">
                <a:solidFill>
                  <a:srgbClr val="000000"/>
                </a:solidFill>
              </a:rPr>
              <a:t>” (P</a:t>
            </a:r>
            <a:r>
              <a:rPr lang="en" sz="1100"/>
              <a:t>2</a:t>
            </a:r>
            <a:r>
              <a:rPr lang="en" sz="1100">
                <a:solidFill>
                  <a:srgbClr val="000000"/>
                </a:solidFill>
              </a:rPr>
              <a:t>)</a:t>
            </a:r>
            <a:endParaRPr sz="1100"/>
          </a:p>
        </p:txBody>
      </p:sp>
      <p:sp>
        <p:nvSpPr>
          <p:cNvPr id="519" name="Google Shape;519;p59"/>
          <p:cNvSpPr txBox="1"/>
          <p:nvPr/>
        </p:nvSpPr>
        <p:spPr>
          <a:xfrm>
            <a:off x="54877" y="548640"/>
            <a:ext cx="4447500" cy="40056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500" b="1">
                <a:solidFill>
                  <a:srgbClr val="000000"/>
                </a:solidFill>
              </a:rPr>
              <a:t>Results</a:t>
            </a:r>
            <a:endParaRPr sz="1500" b="1">
              <a:solidFill>
                <a:srgbClr val="000000"/>
              </a:solidFill>
            </a:endParaRPr>
          </a:p>
          <a:p>
            <a:pPr marL="457200" lvl="0" indent="-311150" algn="l" rtl="0">
              <a:spcBef>
                <a:spcPts val="0"/>
              </a:spcBef>
              <a:spcAft>
                <a:spcPts val="0"/>
              </a:spcAft>
              <a:buClr>
                <a:schemeClr val="dk1"/>
              </a:buClr>
              <a:buSzPts val="1300"/>
              <a:buChar char="●"/>
            </a:pPr>
            <a:r>
              <a:rPr lang="en" sz="1300">
                <a:solidFill>
                  <a:schemeClr val="dk1"/>
                </a:solidFill>
              </a:rPr>
              <a:t>18/20 successfully completed the task </a:t>
            </a:r>
            <a:endParaRPr sz="1300">
              <a:solidFill>
                <a:schemeClr val="dk1"/>
              </a:solidFill>
            </a:endParaRPr>
          </a:p>
          <a:p>
            <a:pPr marL="914400" lvl="1" indent="-301625" algn="l" rtl="0">
              <a:lnSpc>
                <a:spcPct val="115000"/>
              </a:lnSpc>
              <a:spcBef>
                <a:spcPts val="0"/>
              </a:spcBef>
              <a:spcAft>
                <a:spcPts val="0"/>
              </a:spcAft>
              <a:buClr>
                <a:schemeClr val="dk1"/>
              </a:buClr>
              <a:buSzPts val="1150"/>
              <a:buChar char="○"/>
            </a:pPr>
            <a:r>
              <a:rPr lang="en" sz="1150">
                <a:solidFill>
                  <a:schemeClr val="dk1"/>
                </a:solidFill>
              </a:rPr>
              <a:t>15 answered from using the wizard</a:t>
            </a:r>
            <a:endParaRPr sz="1150">
              <a:solidFill>
                <a:schemeClr val="dk1"/>
              </a:solidFill>
            </a:endParaRPr>
          </a:p>
          <a:p>
            <a:pPr marL="914400" lvl="1" indent="-301625" algn="l" rtl="0">
              <a:lnSpc>
                <a:spcPct val="115000"/>
              </a:lnSpc>
              <a:spcBef>
                <a:spcPts val="0"/>
              </a:spcBef>
              <a:spcAft>
                <a:spcPts val="0"/>
              </a:spcAft>
              <a:buClr>
                <a:schemeClr val="dk1"/>
              </a:buClr>
              <a:buSzPts val="1150"/>
              <a:buChar char="○"/>
            </a:pPr>
            <a:r>
              <a:rPr lang="en" sz="1150">
                <a:solidFill>
                  <a:schemeClr val="dk1"/>
                </a:solidFill>
              </a:rPr>
              <a:t>3 answered on ‘Visitors, foreign...’</a:t>
            </a:r>
            <a:endParaRPr sz="1150">
              <a:solidFill>
                <a:schemeClr val="dk1"/>
              </a:solidFill>
            </a:endParaRPr>
          </a:p>
          <a:p>
            <a:pPr marL="914400" lvl="1" indent="-301625" algn="l" rtl="0">
              <a:lnSpc>
                <a:spcPct val="115000"/>
              </a:lnSpc>
              <a:spcBef>
                <a:spcPts val="0"/>
              </a:spcBef>
              <a:spcAft>
                <a:spcPts val="0"/>
              </a:spcAft>
              <a:buClr>
                <a:schemeClr val="dk1"/>
              </a:buClr>
              <a:buSzPts val="1150"/>
              <a:buChar char="○"/>
            </a:pPr>
            <a:r>
              <a:rPr lang="en" sz="1150">
                <a:solidFill>
                  <a:schemeClr val="dk1"/>
                </a:solidFill>
              </a:rPr>
              <a:t>1 was wrong minor (yes but not quarantine)</a:t>
            </a:r>
            <a:endParaRPr sz="1150">
              <a:solidFill>
                <a:schemeClr val="dk1"/>
              </a:solidFill>
            </a:endParaRPr>
          </a:p>
          <a:p>
            <a:pPr marL="457200" lvl="0" indent="-311150" algn="l" rtl="0">
              <a:spcBef>
                <a:spcPts val="0"/>
              </a:spcBef>
              <a:spcAft>
                <a:spcPts val="0"/>
              </a:spcAft>
              <a:buClr>
                <a:schemeClr val="dk1"/>
              </a:buClr>
              <a:buSzPts val="1300"/>
              <a:buChar char="●"/>
            </a:pPr>
            <a:r>
              <a:rPr lang="en" sz="1300">
                <a:solidFill>
                  <a:schemeClr val="dk1"/>
                </a:solidFill>
              </a:rPr>
              <a:t>Findability 19/20</a:t>
            </a:r>
            <a:endParaRPr sz="1300"/>
          </a:p>
          <a:p>
            <a:pPr marL="457200" lvl="0" indent="0" algn="l" rtl="0">
              <a:spcBef>
                <a:spcPts val="0"/>
              </a:spcBef>
              <a:spcAft>
                <a:spcPts val="0"/>
              </a:spcAft>
              <a:buNone/>
            </a:pPr>
            <a:endParaRPr sz="900">
              <a:solidFill>
                <a:srgbClr val="000000"/>
              </a:solidFill>
            </a:endParaRPr>
          </a:p>
          <a:p>
            <a:pPr marL="0" lvl="0" indent="0" algn="l" rtl="0">
              <a:lnSpc>
                <a:spcPct val="150000"/>
              </a:lnSpc>
              <a:spcBef>
                <a:spcPts val="0"/>
              </a:spcBef>
              <a:spcAft>
                <a:spcPts val="0"/>
              </a:spcAft>
              <a:buNone/>
            </a:pPr>
            <a:r>
              <a:rPr lang="en" sz="1500" b="1">
                <a:solidFill>
                  <a:srgbClr val="000000"/>
                </a:solidFill>
              </a:rPr>
              <a:t>Factors improving success</a:t>
            </a:r>
            <a:endParaRPr sz="1500" b="1">
              <a:solidFill>
                <a:srgbClr val="000000"/>
              </a:solidFill>
            </a:endParaRPr>
          </a:p>
          <a:p>
            <a:pPr marL="457200" lvl="0" indent="-311150" algn="l" rtl="0">
              <a:lnSpc>
                <a:spcPct val="100000"/>
              </a:lnSpc>
              <a:spcBef>
                <a:spcPts val="0"/>
              </a:spcBef>
              <a:spcAft>
                <a:spcPts val="0"/>
              </a:spcAft>
              <a:buClr>
                <a:srgbClr val="000000"/>
              </a:buClr>
              <a:buSzPts val="1300"/>
              <a:buChar char="●"/>
            </a:pPr>
            <a:r>
              <a:rPr lang="en" sz="1300">
                <a:solidFill>
                  <a:schemeClr val="dk1"/>
                </a:solidFill>
              </a:rPr>
              <a:t>Wizard call to action was clear</a:t>
            </a:r>
            <a:endParaRPr sz="1300">
              <a:solidFill>
                <a:schemeClr val="dk1"/>
              </a:solidFill>
            </a:endParaRPr>
          </a:p>
          <a:p>
            <a:pPr marL="457200" lvl="0" indent="-311150" algn="l" rtl="0">
              <a:lnSpc>
                <a:spcPct val="100000"/>
              </a:lnSpc>
              <a:spcBef>
                <a:spcPts val="0"/>
              </a:spcBef>
              <a:spcAft>
                <a:spcPts val="0"/>
              </a:spcAft>
              <a:buClr>
                <a:srgbClr val="000000"/>
              </a:buClr>
              <a:buSzPts val="1300"/>
              <a:buChar char="●"/>
            </a:pPr>
            <a:r>
              <a:rPr lang="en" sz="1300">
                <a:solidFill>
                  <a:schemeClr val="dk1"/>
                </a:solidFill>
              </a:rPr>
              <a:t>Strong information scent for ‘students’ in the wizard </a:t>
            </a:r>
            <a:endParaRPr sz="1300">
              <a:solidFill>
                <a:schemeClr val="dk1"/>
              </a:solidFill>
            </a:endParaRPr>
          </a:p>
          <a:p>
            <a:pPr marL="457200" lvl="0" indent="-311150" algn="l" rtl="0">
              <a:lnSpc>
                <a:spcPct val="100000"/>
              </a:lnSpc>
              <a:spcBef>
                <a:spcPts val="0"/>
              </a:spcBef>
              <a:spcAft>
                <a:spcPts val="0"/>
              </a:spcAft>
              <a:buClr>
                <a:srgbClr val="000000"/>
              </a:buClr>
              <a:buSzPts val="1300"/>
              <a:buChar char="●"/>
            </a:pPr>
            <a:r>
              <a:rPr lang="en" sz="1300"/>
              <a:t>Clear headings and concrete examples of situations such as labs and workshops for which they may enter Canada to study </a:t>
            </a:r>
            <a:endParaRPr sz="1300"/>
          </a:p>
        </p:txBody>
      </p:sp>
      <p:sp>
        <p:nvSpPr>
          <p:cNvPr id="520" name="Google Shape;520;p59"/>
          <p:cNvSpPr/>
          <p:nvPr/>
        </p:nvSpPr>
        <p:spPr>
          <a:xfrm>
            <a:off x="6077299" y="1095272"/>
            <a:ext cx="803700" cy="256200"/>
          </a:xfrm>
          <a:prstGeom prst="roundRect">
            <a:avLst>
              <a:gd name="adj" fmla="val 16667"/>
            </a:avLst>
          </a:prstGeom>
          <a:solidFill>
            <a:srgbClr val="C27BA0"/>
          </a:solidFill>
          <a:ln w="9525" cap="flat" cmpd="sng">
            <a:solidFill>
              <a:srgbClr val="A64D79"/>
            </a:solidFill>
            <a:prstDash val="solid"/>
            <a:round/>
            <a:headEnd type="none" w="sm" len="sm"/>
            <a:tailEnd type="none" w="sm" len="sm"/>
          </a:ln>
          <a:effectLst>
            <a:outerShdw blurRad="128588" dist="47625" dir="3300000" algn="bl" rotWithShape="0">
              <a:srgbClr val="666666">
                <a:alpha val="49410"/>
              </a:srgbClr>
            </a:outerShdw>
          </a:effectLst>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900">
                <a:latin typeface="Roboto"/>
                <a:ea typeface="Roboto"/>
                <a:cs typeface="Roboto"/>
                <a:sym typeface="Roboto"/>
              </a:rPr>
              <a:t>Wizard</a:t>
            </a:r>
            <a:endParaRPr sz="900" i="0" u="none" strike="noStrike" cap="none">
              <a:solidFill>
                <a:srgbClr val="000000"/>
              </a:solidFill>
              <a:latin typeface="Roboto"/>
              <a:ea typeface="Roboto"/>
              <a:cs typeface="Roboto"/>
              <a:sym typeface="Roboto"/>
            </a:endParaRPr>
          </a:p>
        </p:txBody>
      </p:sp>
      <p:pic>
        <p:nvPicPr>
          <p:cNvPr id="521" name="Google Shape;521;p59"/>
          <p:cNvPicPr preferRelativeResize="0"/>
          <p:nvPr/>
        </p:nvPicPr>
        <p:blipFill rotWithShape="1">
          <a:blip r:embed="rId4">
            <a:alphaModFix/>
          </a:blip>
          <a:srcRect l="4095"/>
          <a:stretch/>
        </p:blipFill>
        <p:spPr>
          <a:xfrm>
            <a:off x="6047260" y="2768414"/>
            <a:ext cx="2884039" cy="1731261"/>
          </a:xfrm>
          <a:prstGeom prst="rect">
            <a:avLst/>
          </a:prstGeom>
          <a:noFill/>
          <a:ln>
            <a:noFill/>
          </a:ln>
          <a:effectLst>
            <a:outerShdw blurRad="57150" dist="19050" dir="5400000" algn="bl" rotWithShape="0">
              <a:srgbClr val="000000">
                <a:alpha val="50000"/>
              </a:srgbClr>
            </a:outerShdw>
          </a:effectLst>
        </p:spPr>
      </p:pic>
      <p:sp>
        <p:nvSpPr>
          <p:cNvPr id="522" name="Google Shape;522;p59"/>
          <p:cNvSpPr/>
          <p:nvPr/>
        </p:nvSpPr>
        <p:spPr>
          <a:xfrm>
            <a:off x="7800502" y="2603177"/>
            <a:ext cx="746700" cy="256800"/>
          </a:xfrm>
          <a:prstGeom prst="roundRect">
            <a:avLst>
              <a:gd name="adj" fmla="val 16667"/>
            </a:avLst>
          </a:prstGeom>
          <a:solidFill>
            <a:srgbClr val="6AA84F"/>
          </a:solidFill>
          <a:ln w="9525" cap="flat" cmpd="sng">
            <a:solidFill>
              <a:srgbClr val="38761D"/>
            </a:solidFill>
            <a:prstDash val="solid"/>
            <a:round/>
            <a:headEnd type="none" w="sm" len="sm"/>
            <a:tailEnd type="none" w="sm" len="sm"/>
          </a:ln>
          <a:effectLst>
            <a:outerShdw blurRad="128588" dist="47625" dir="3300000" algn="bl" rotWithShape="0">
              <a:srgbClr val="666666">
                <a:alpha val="49410"/>
              </a:srgbClr>
            </a:outerShdw>
          </a:effectLst>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900">
                <a:latin typeface="Roboto"/>
                <a:ea typeface="Roboto"/>
                <a:cs typeface="Roboto"/>
                <a:sym typeface="Roboto"/>
              </a:rPr>
              <a:t>Supporting</a:t>
            </a:r>
            <a:endParaRPr sz="900" i="0" u="none" strike="noStrike" cap="none">
              <a:solidFill>
                <a:srgbClr val="000000"/>
              </a:solidFill>
              <a:latin typeface="Roboto"/>
              <a:ea typeface="Roboto"/>
              <a:cs typeface="Roboto"/>
              <a:sym typeface="Roboto"/>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60"/>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Task 7: Grief and loss (Grandmother’s funeral)</a:t>
            </a:r>
            <a:endParaRPr/>
          </a:p>
        </p:txBody>
      </p:sp>
      <p:sp>
        <p:nvSpPr>
          <p:cNvPr id="530" name="Google Shape;530;p60"/>
          <p:cNvSpPr txBox="1"/>
          <p:nvPr/>
        </p:nvSpPr>
        <p:spPr>
          <a:xfrm>
            <a:off x="54875" y="548649"/>
            <a:ext cx="4929900" cy="34089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500" b="1">
                <a:solidFill>
                  <a:srgbClr val="000000"/>
                </a:solidFill>
              </a:rPr>
              <a:t>Results</a:t>
            </a:r>
            <a:endParaRPr sz="1500" b="1">
              <a:solidFill>
                <a:srgbClr val="000000"/>
              </a:solidFill>
            </a:endParaRPr>
          </a:p>
          <a:p>
            <a:pPr marL="457200" lvl="0" indent="-311150" algn="l" rtl="0">
              <a:spcBef>
                <a:spcPts val="0"/>
              </a:spcBef>
              <a:spcAft>
                <a:spcPts val="0"/>
              </a:spcAft>
              <a:buClr>
                <a:schemeClr val="dk1"/>
              </a:buClr>
              <a:buSzPts val="1300"/>
              <a:buChar char="●"/>
            </a:pPr>
            <a:r>
              <a:rPr lang="en" sz="1300">
                <a:solidFill>
                  <a:schemeClr val="dk1"/>
                </a:solidFill>
              </a:rPr>
              <a:t>15/20 successfully completed the task</a:t>
            </a:r>
            <a:endParaRPr sz="1300">
              <a:solidFill>
                <a:schemeClr val="dk1"/>
              </a:solidFill>
            </a:endParaRPr>
          </a:p>
          <a:p>
            <a:pPr marL="914400" lvl="1" indent="-301625" algn="l" rtl="0">
              <a:lnSpc>
                <a:spcPct val="115000"/>
              </a:lnSpc>
              <a:spcBef>
                <a:spcPts val="0"/>
              </a:spcBef>
              <a:spcAft>
                <a:spcPts val="0"/>
              </a:spcAft>
              <a:buClr>
                <a:schemeClr val="dk1"/>
              </a:buClr>
              <a:buSzPts val="1150"/>
              <a:buChar char="○"/>
            </a:pPr>
            <a:r>
              <a:rPr lang="en" sz="1150">
                <a:solidFill>
                  <a:schemeClr val="dk1"/>
                </a:solidFill>
              </a:rPr>
              <a:t>11 used the wizard to answer correctly (2 timed out, 2 made minor errors)</a:t>
            </a:r>
            <a:endParaRPr sz="1150">
              <a:solidFill>
                <a:schemeClr val="dk1"/>
              </a:solidFill>
            </a:endParaRPr>
          </a:p>
          <a:p>
            <a:pPr marL="914400" lvl="1" indent="-301625" algn="l" rtl="0">
              <a:lnSpc>
                <a:spcPct val="115000"/>
              </a:lnSpc>
              <a:spcBef>
                <a:spcPts val="0"/>
              </a:spcBef>
              <a:spcAft>
                <a:spcPts val="0"/>
              </a:spcAft>
              <a:buClr>
                <a:schemeClr val="dk1"/>
              </a:buClr>
              <a:buSzPts val="1150"/>
              <a:buChar char="○"/>
            </a:pPr>
            <a:r>
              <a:rPr lang="en" sz="1150">
                <a:solidFill>
                  <a:schemeClr val="dk1"/>
                </a:solidFill>
              </a:rPr>
              <a:t>4 used the ‘Caring for others’ (1 timed out)</a:t>
            </a:r>
            <a:endParaRPr sz="1300">
              <a:solidFill>
                <a:schemeClr val="dk1"/>
              </a:solidFill>
            </a:endParaRPr>
          </a:p>
          <a:p>
            <a:pPr marL="0" lvl="0" indent="0" algn="l" rtl="0">
              <a:spcBef>
                <a:spcPts val="0"/>
              </a:spcBef>
              <a:spcAft>
                <a:spcPts val="0"/>
              </a:spcAft>
              <a:buNone/>
            </a:pPr>
            <a:endParaRPr sz="1150">
              <a:solidFill>
                <a:schemeClr val="dk1"/>
              </a:solidFill>
            </a:endParaRPr>
          </a:p>
          <a:p>
            <a:pPr marL="457200" lvl="0" indent="-311150" algn="l" rtl="0">
              <a:spcBef>
                <a:spcPts val="0"/>
              </a:spcBef>
              <a:spcAft>
                <a:spcPts val="0"/>
              </a:spcAft>
              <a:buClr>
                <a:schemeClr val="dk1"/>
              </a:buClr>
              <a:buSzPts val="1300"/>
              <a:buChar char="●"/>
            </a:pPr>
            <a:r>
              <a:rPr lang="en" sz="1300">
                <a:solidFill>
                  <a:schemeClr val="dk1"/>
                </a:solidFill>
              </a:rPr>
              <a:t>Findability 20/20</a:t>
            </a:r>
            <a:endParaRPr sz="1300"/>
          </a:p>
          <a:p>
            <a:pPr marL="457200" lvl="0" indent="0" algn="l" rtl="0">
              <a:spcBef>
                <a:spcPts val="0"/>
              </a:spcBef>
              <a:spcAft>
                <a:spcPts val="0"/>
              </a:spcAft>
              <a:buNone/>
            </a:pPr>
            <a:endParaRPr sz="400">
              <a:solidFill>
                <a:srgbClr val="000000"/>
              </a:solidFill>
            </a:endParaRPr>
          </a:p>
          <a:p>
            <a:pPr marL="0" lvl="0" indent="0" algn="l" rtl="0">
              <a:lnSpc>
                <a:spcPct val="150000"/>
              </a:lnSpc>
              <a:spcBef>
                <a:spcPts val="0"/>
              </a:spcBef>
              <a:spcAft>
                <a:spcPts val="0"/>
              </a:spcAft>
              <a:buNone/>
            </a:pPr>
            <a:r>
              <a:rPr lang="en" sz="1500" b="1">
                <a:solidFill>
                  <a:srgbClr val="000000"/>
                </a:solidFill>
              </a:rPr>
              <a:t>Factors improving success</a:t>
            </a:r>
            <a:endParaRPr sz="1300"/>
          </a:p>
          <a:p>
            <a:pPr marL="457200" lvl="0" indent="-311150" algn="l" rtl="0">
              <a:lnSpc>
                <a:spcPct val="100000"/>
              </a:lnSpc>
              <a:spcBef>
                <a:spcPts val="0"/>
              </a:spcBef>
              <a:spcAft>
                <a:spcPts val="0"/>
              </a:spcAft>
              <a:buClr>
                <a:srgbClr val="000000"/>
              </a:buClr>
              <a:buSzPts val="1300"/>
              <a:buChar char="●"/>
            </a:pPr>
            <a:r>
              <a:rPr lang="en" sz="1300"/>
              <a:t>Strong information scent for ‘grief and loss’ from the wizard and ‘Caring for others’ from the SIT page</a:t>
            </a:r>
            <a:endParaRPr sz="1300"/>
          </a:p>
          <a:p>
            <a:pPr marL="457200" lvl="0" indent="-311150" algn="l" rtl="0">
              <a:lnSpc>
                <a:spcPct val="100000"/>
              </a:lnSpc>
              <a:spcBef>
                <a:spcPts val="0"/>
              </a:spcBef>
              <a:spcAft>
                <a:spcPts val="0"/>
              </a:spcAft>
              <a:buSzPts val="1300"/>
              <a:buChar char="●"/>
            </a:pPr>
            <a:r>
              <a:rPr lang="en" sz="1300"/>
              <a:t>Clear headings and examples of why entry is considered not optional and and how to meet quarantine</a:t>
            </a:r>
            <a:endParaRPr sz="1300"/>
          </a:p>
          <a:p>
            <a:pPr marL="457200" lvl="0" indent="-311150" algn="l" rtl="0">
              <a:lnSpc>
                <a:spcPct val="100000"/>
              </a:lnSpc>
              <a:spcBef>
                <a:spcPts val="0"/>
              </a:spcBef>
              <a:spcAft>
                <a:spcPts val="0"/>
              </a:spcAft>
              <a:buSzPts val="1300"/>
              <a:buChar char="●"/>
            </a:pPr>
            <a:r>
              <a:rPr lang="en" sz="1300"/>
              <a:t>Use of bold text on key points</a:t>
            </a:r>
            <a:endParaRPr sz="1300"/>
          </a:p>
          <a:p>
            <a:pPr marL="457200" lvl="0" indent="-311150" algn="l" rtl="0">
              <a:lnSpc>
                <a:spcPct val="100000"/>
              </a:lnSpc>
              <a:spcBef>
                <a:spcPts val="0"/>
              </a:spcBef>
              <a:spcAft>
                <a:spcPts val="0"/>
              </a:spcAft>
              <a:buSzPts val="1300"/>
              <a:buChar char="●"/>
            </a:pPr>
            <a:r>
              <a:rPr lang="en" sz="1300"/>
              <a:t>Well managed expectations - content is open and honest</a:t>
            </a:r>
            <a:endParaRPr sz="400"/>
          </a:p>
          <a:p>
            <a:pPr marL="457200" lvl="0" indent="0" algn="l" rtl="0">
              <a:lnSpc>
                <a:spcPct val="100000"/>
              </a:lnSpc>
              <a:spcBef>
                <a:spcPts val="0"/>
              </a:spcBef>
              <a:spcAft>
                <a:spcPts val="0"/>
              </a:spcAft>
              <a:buNone/>
            </a:pPr>
            <a:endParaRPr sz="1300"/>
          </a:p>
        </p:txBody>
      </p:sp>
      <p:pic>
        <p:nvPicPr>
          <p:cNvPr id="531" name="Google Shape;531;p60"/>
          <p:cNvPicPr preferRelativeResize="0"/>
          <p:nvPr/>
        </p:nvPicPr>
        <p:blipFill>
          <a:blip r:embed="rId3">
            <a:alphaModFix/>
          </a:blip>
          <a:stretch>
            <a:fillRect/>
          </a:stretch>
        </p:blipFill>
        <p:spPr>
          <a:xfrm>
            <a:off x="5089937" y="675625"/>
            <a:ext cx="3677037" cy="3662625"/>
          </a:xfrm>
          <a:prstGeom prst="rect">
            <a:avLst/>
          </a:prstGeom>
          <a:noFill/>
          <a:ln>
            <a:noFill/>
          </a:ln>
          <a:effectLst>
            <a:outerShdw blurRad="57150" dist="19050" dir="5400000" algn="bl" rotWithShape="0">
              <a:srgbClr val="000000">
                <a:alpha val="50000"/>
              </a:srgbClr>
            </a:outerShdw>
          </a:effectLst>
        </p:spPr>
      </p:pic>
      <p:sp>
        <p:nvSpPr>
          <p:cNvPr id="532" name="Google Shape;532;p60"/>
          <p:cNvSpPr/>
          <p:nvPr/>
        </p:nvSpPr>
        <p:spPr>
          <a:xfrm>
            <a:off x="6989427" y="1220659"/>
            <a:ext cx="1458000" cy="312900"/>
          </a:xfrm>
          <a:prstGeom prst="flowChartConnector">
            <a:avLst/>
          </a:prstGeom>
          <a:no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500"/>
          </a:p>
        </p:txBody>
      </p:sp>
      <p:sp>
        <p:nvSpPr>
          <p:cNvPr id="533" name="Google Shape;533;p60"/>
          <p:cNvSpPr/>
          <p:nvPr/>
        </p:nvSpPr>
        <p:spPr>
          <a:xfrm>
            <a:off x="5128788" y="1902622"/>
            <a:ext cx="2778900" cy="312900"/>
          </a:xfrm>
          <a:prstGeom prst="flowChartConnector">
            <a:avLst/>
          </a:prstGeom>
          <a:no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500"/>
          </a:p>
        </p:txBody>
      </p:sp>
      <p:sp>
        <p:nvSpPr>
          <p:cNvPr id="534" name="Google Shape;534;p60"/>
          <p:cNvSpPr/>
          <p:nvPr/>
        </p:nvSpPr>
        <p:spPr>
          <a:xfrm>
            <a:off x="5032150" y="2632714"/>
            <a:ext cx="1884900" cy="312900"/>
          </a:xfrm>
          <a:prstGeom prst="flowChartConnector">
            <a:avLst/>
          </a:prstGeom>
          <a:no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500"/>
          </a:p>
        </p:txBody>
      </p:sp>
      <p:sp>
        <p:nvSpPr>
          <p:cNvPr id="535" name="Google Shape;535;p60"/>
          <p:cNvSpPr/>
          <p:nvPr/>
        </p:nvSpPr>
        <p:spPr>
          <a:xfrm>
            <a:off x="7869639" y="514750"/>
            <a:ext cx="801000" cy="251700"/>
          </a:xfrm>
          <a:prstGeom prst="roundRect">
            <a:avLst>
              <a:gd name="adj" fmla="val 16667"/>
            </a:avLst>
          </a:prstGeom>
          <a:solidFill>
            <a:srgbClr val="C27BA0"/>
          </a:solidFill>
          <a:ln w="9525" cap="flat" cmpd="sng">
            <a:solidFill>
              <a:srgbClr val="A64D79"/>
            </a:solidFill>
            <a:prstDash val="solid"/>
            <a:round/>
            <a:headEnd type="none" w="sm" len="sm"/>
            <a:tailEnd type="none" w="sm" len="sm"/>
          </a:ln>
          <a:effectLst>
            <a:outerShdw blurRad="128588" dist="47625" dir="3300000" algn="bl" rotWithShape="0">
              <a:srgbClr val="666666">
                <a:alpha val="49410"/>
              </a:srgbClr>
            </a:outerShdw>
          </a:effectLst>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900">
                <a:latin typeface="Roboto"/>
                <a:ea typeface="Roboto"/>
                <a:cs typeface="Roboto"/>
                <a:sym typeface="Roboto"/>
              </a:rPr>
              <a:t>Wizard</a:t>
            </a:r>
            <a:endParaRPr sz="900" i="0" u="none" strike="noStrike" cap="none">
              <a:solidFill>
                <a:srgbClr val="000000"/>
              </a:solidFill>
              <a:latin typeface="Roboto"/>
              <a:ea typeface="Roboto"/>
              <a:cs typeface="Roboto"/>
              <a:sym typeface="Robot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5"/>
          <p:cNvSpPr txBox="1">
            <a:spLocks noGrp="1"/>
          </p:cNvSpPr>
          <p:nvPr>
            <p:ph type="title" idx="4294967295"/>
          </p:nvPr>
        </p:nvSpPr>
        <p:spPr>
          <a:xfrm>
            <a:off x="310896" y="0"/>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t>Initiation and discovery</a:t>
            </a:r>
            <a:endParaRPr/>
          </a:p>
        </p:txBody>
      </p:sp>
      <p:sp>
        <p:nvSpPr>
          <p:cNvPr id="146" name="Google Shape;146;p25"/>
          <p:cNvSpPr txBox="1">
            <a:spLocks noGrp="1"/>
          </p:cNvSpPr>
          <p:nvPr>
            <p:ph type="body" idx="4294967295"/>
          </p:nvPr>
        </p:nvSpPr>
        <p:spPr>
          <a:xfrm>
            <a:off x="502925" y="777250"/>
            <a:ext cx="4636200" cy="3065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600"/>
              <a:buNone/>
            </a:pPr>
            <a:r>
              <a:rPr lang="en" sz="1600">
                <a:solidFill>
                  <a:srgbClr val="1D1C1D"/>
                </a:solidFill>
                <a:latin typeface="Arial"/>
                <a:ea typeface="Arial"/>
                <a:cs typeface="Arial"/>
                <a:sym typeface="Arial"/>
              </a:rPr>
              <a:t>Travel is one of the top COVID tasks visitors attempt online.</a:t>
            </a:r>
            <a:endParaRPr sz="1600">
              <a:solidFill>
                <a:srgbClr val="1D1C1D"/>
              </a:solidFill>
              <a:latin typeface="Arial"/>
              <a:ea typeface="Arial"/>
              <a:cs typeface="Arial"/>
              <a:sym typeface="Arial"/>
            </a:endParaRPr>
          </a:p>
          <a:p>
            <a:pPr marL="0" lvl="0" indent="0" algn="l" rtl="0">
              <a:lnSpc>
                <a:spcPct val="100000"/>
              </a:lnSpc>
              <a:spcBef>
                <a:spcPts val="0"/>
              </a:spcBef>
              <a:spcAft>
                <a:spcPts val="0"/>
              </a:spcAft>
              <a:buSzPts val="3600"/>
              <a:buNone/>
            </a:pPr>
            <a:endParaRPr sz="1600">
              <a:solidFill>
                <a:srgbClr val="1D1C1D"/>
              </a:solidFill>
            </a:endParaRPr>
          </a:p>
          <a:p>
            <a:pPr marL="0" lvl="0" indent="0" algn="l" rtl="0">
              <a:lnSpc>
                <a:spcPct val="100000"/>
              </a:lnSpc>
              <a:spcBef>
                <a:spcPts val="0"/>
              </a:spcBef>
              <a:spcAft>
                <a:spcPts val="0"/>
              </a:spcAft>
              <a:buSzPts val="3600"/>
              <a:buNone/>
            </a:pPr>
            <a:r>
              <a:rPr lang="en" sz="1600">
                <a:solidFill>
                  <a:srgbClr val="1D1C1D"/>
                </a:solidFill>
              </a:rPr>
              <a:t>Responses from the page success questionnaire showed the a</a:t>
            </a:r>
            <a:r>
              <a:rPr lang="en" sz="1600">
                <a:solidFill>
                  <a:srgbClr val="1D1C1D"/>
                </a:solidFill>
                <a:latin typeface="Arial"/>
                <a:ea typeface="Arial"/>
                <a:cs typeface="Arial"/>
                <a:sym typeface="Arial"/>
              </a:rPr>
              <a:t>verage </a:t>
            </a:r>
            <a:r>
              <a:rPr lang="en" sz="1600">
                <a:solidFill>
                  <a:srgbClr val="1D1C1D"/>
                </a:solidFill>
              </a:rPr>
              <a:t>reported </a:t>
            </a:r>
            <a:r>
              <a:rPr lang="en" sz="1600">
                <a:solidFill>
                  <a:srgbClr val="1D1C1D"/>
                </a:solidFill>
                <a:latin typeface="Arial"/>
                <a:ea typeface="Arial"/>
                <a:cs typeface="Arial"/>
                <a:sym typeface="Arial"/>
              </a:rPr>
              <a:t>success rate for travel was </a:t>
            </a:r>
            <a:r>
              <a:rPr lang="en" sz="1600" b="1">
                <a:solidFill>
                  <a:srgbClr val="B45F06"/>
                </a:solidFill>
                <a:latin typeface="Arial"/>
                <a:ea typeface="Arial"/>
                <a:cs typeface="Arial"/>
                <a:sym typeface="Arial"/>
              </a:rPr>
              <a:t>59.7%</a:t>
            </a:r>
            <a:r>
              <a:rPr lang="en" sz="1600">
                <a:solidFill>
                  <a:srgbClr val="1D1C1D"/>
                </a:solidFill>
                <a:latin typeface="Arial"/>
                <a:ea typeface="Arial"/>
                <a:cs typeface="Arial"/>
                <a:sym typeface="Arial"/>
              </a:rPr>
              <a:t>.</a:t>
            </a:r>
            <a:endParaRPr sz="1600">
              <a:solidFill>
                <a:srgbClr val="1D1C1D"/>
              </a:solidFill>
              <a:latin typeface="Arial"/>
              <a:ea typeface="Arial"/>
              <a:cs typeface="Arial"/>
              <a:sym typeface="Arial"/>
            </a:endParaRPr>
          </a:p>
          <a:p>
            <a:pPr marL="0" lvl="0" indent="0" algn="l" rtl="0">
              <a:lnSpc>
                <a:spcPct val="100000"/>
              </a:lnSpc>
              <a:spcBef>
                <a:spcPts val="1200"/>
              </a:spcBef>
              <a:spcAft>
                <a:spcPts val="0"/>
              </a:spcAft>
              <a:buSzPts val="3600"/>
              <a:buNone/>
            </a:pPr>
            <a:r>
              <a:rPr lang="en" sz="1600">
                <a:solidFill>
                  <a:srgbClr val="1D1C1D"/>
                </a:solidFill>
                <a:latin typeface="Arial"/>
                <a:ea typeface="Arial"/>
                <a:cs typeface="Arial"/>
                <a:sym typeface="Arial"/>
              </a:rPr>
              <a:t>Call centres, inboxes </a:t>
            </a:r>
            <a:r>
              <a:rPr lang="en" sz="1600">
                <a:solidFill>
                  <a:srgbClr val="1D1C1D"/>
                </a:solidFill>
              </a:rPr>
              <a:t>are receiving a high volume of</a:t>
            </a:r>
            <a:r>
              <a:rPr lang="en" sz="1600">
                <a:solidFill>
                  <a:srgbClr val="1D1C1D"/>
                </a:solidFill>
                <a:latin typeface="Arial"/>
                <a:ea typeface="Arial"/>
                <a:cs typeface="Arial"/>
                <a:sym typeface="Arial"/>
              </a:rPr>
              <a:t> inquiries </a:t>
            </a:r>
            <a:r>
              <a:rPr lang="en" sz="1600">
                <a:solidFill>
                  <a:srgbClr val="1D1C1D"/>
                </a:solidFill>
              </a:rPr>
              <a:t>that could be managed through</a:t>
            </a:r>
            <a:r>
              <a:rPr lang="en" sz="1600">
                <a:solidFill>
                  <a:srgbClr val="1D1C1D"/>
                </a:solidFill>
                <a:latin typeface="Arial"/>
                <a:ea typeface="Arial"/>
                <a:cs typeface="Arial"/>
                <a:sym typeface="Arial"/>
              </a:rPr>
              <a:t> web content.</a:t>
            </a:r>
            <a:endParaRPr sz="1600">
              <a:solidFill>
                <a:srgbClr val="1D1C1D"/>
              </a:solidFill>
              <a:latin typeface="Arial"/>
              <a:ea typeface="Arial"/>
              <a:cs typeface="Arial"/>
              <a:sym typeface="Arial"/>
            </a:endParaRPr>
          </a:p>
          <a:p>
            <a:pPr marL="0" lvl="0" indent="0" algn="l" rtl="0">
              <a:lnSpc>
                <a:spcPct val="100000"/>
              </a:lnSpc>
              <a:spcBef>
                <a:spcPts val="1200"/>
              </a:spcBef>
              <a:spcAft>
                <a:spcPts val="1200"/>
              </a:spcAft>
              <a:buSzPts val="3600"/>
              <a:buNone/>
            </a:pPr>
            <a:r>
              <a:rPr lang="en" sz="1600">
                <a:solidFill>
                  <a:srgbClr val="1D1C1D"/>
                </a:solidFill>
              </a:rPr>
              <a:t>EO Inbox received </a:t>
            </a:r>
            <a:r>
              <a:rPr lang="en" sz="1600">
                <a:solidFill>
                  <a:schemeClr val="dk1"/>
                </a:solidFill>
                <a:latin typeface="Calibri"/>
                <a:ea typeface="Calibri"/>
                <a:cs typeface="Calibri"/>
                <a:sym typeface="Calibri"/>
              </a:rPr>
              <a:t>8,325* emails and closed </a:t>
            </a:r>
            <a:r>
              <a:rPr lang="en" sz="1600" b="1">
                <a:solidFill>
                  <a:schemeClr val="dk1"/>
                </a:solidFill>
                <a:latin typeface="Calibri"/>
                <a:ea typeface="Calibri"/>
                <a:cs typeface="Calibri"/>
                <a:sym typeface="Calibri"/>
              </a:rPr>
              <a:t>3,398 during the week of Sept 18-24</a:t>
            </a:r>
            <a:r>
              <a:rPr lang="en" sz="1600">
                <a:solidFill>
                  <a:schemeClr val="dk1"/>
                </a:solidFill>
                <a:latin typeface="Calibri"/>
                <a:ea typeface="Calibri"/>
                <a:cs typeface="Calibri"/>
                <a:sym typeface="Calibri"/>
              </a:rPr>
              <a:t> </a:t>
            </a:r>
            <a:br>
              <a:rPr lang="en" sz="2400">
                <a:solidFill>
                  <a:schemeClr val="dk1"/>
                </a:solidFill>
                <a:latin typeface="Calibri"/>
                <a:ea typeface="Calibri"/>
                <a:cs typeface="Calibri"/>
                <a:sym typeface="Calibri"/>
              </a:rPr>
            </a:br>
            <a:r>
              <a:rPr lang="en" sz="1000">
                <a:solidFill>
                  <a:schemeClr val="dk1"/>
                </a:solidFill>
                <a:latin typeface="Calibri"/>
                <a:ea typeface="Calibri"/>
                <a:cs typeface="Calibri"/>
                <a:sym typeface="Calibri"/>
              </a:rPr>
              <a:t>*Total Unique Enquiries (YTD)</a:t>
            </a:r>
            <a:endParaRPr sz="1600">
              <a:solidFill>
                <a:srgbClr val="1D1C1D"/>
              </a:solidFill>
              <a:highlight>
                <a:srgbClr val="FFFF00"/>
              </a:highlight>
            </a:endParaRPr>
          </a:p>
        </p:txBody>
      </p:sp>
      <p:pic>
        <p:nvPicPr>
          <p:cNvPr id="147" name="Google Shape;147;p25"/>
          <p:cNvPicPr preferRelativeResize="0"/>
          <p:nvPr/>
        </p:nvPicPr>
        <p:blipFill rotWithShape="1">
          <a:blip r:embed="rId3">
            <a:alphaModFix/>
          </a:blip>
          <a:srcRect/>
          <a:stretch/>
        </p:blipFill>
        <p:spPr>
          <a:xfrm>
            <a:off x="5200404" y="533100"/>
            <a:ext cx="3867396" cy="3566076"/>
          </a:xfrm>
          <a:prstGeom prst="rect">
            <a:avLst/>
          </a:prstGeom>
          <a:noFill/>
          <a:ln>
            <a:noFill/>
          </a:ln>
        </p:spPr>
      </p:pic>
      <p:pic>
        <p:nvPicPr>
          <p:cNvPr id="148" name="Google Shape;148;p25"/>
          <p:cNvPicPr preferRelativeResize="0"/>
          <p:nvPr/>
        </p:nvPicPr>
        <p:blipFill rotWithShape="1">
          <a:blip r:embed="rId4">
            <a:alphaModFix/>
          </a:blip>
          <a:srcRect t="4223"/>
          <a:stretch/>
        </p:blipFill>
        <p:spPr>
          <a:xfrm>
            <a:off x="5268775" y="3286743"/>
            <a:ext cx="2178339" cy="1142506"/>
          </a:xfrm>
          <a:prstGeom prst="rect">
            <a:avLst/>
          </a:prstGeom>
          <a:noFill/>
          <a:ln>
            <a:noFill/>
          </a:ln>
        </p:spPr>
      </p:pic>
      <p:sp>
        <p:nvSpPr>
          <p:cNvPr id="149" name="Google Shape;149;p25"/>
          <p:cNvSpPr/>
          <p:nvPr/>
        </p:nvSpPr>
        <p:spPr>
          <a:xfrm rot="5400000">
            <a:off x="6088275" y="1798475"/>
            <a:ext cx="1011600" cy="165300"/>
          </a:xfrm>
          <a:prstGeom prst="rect">
            <a:avLst/>
          </a:prstGeom>
          <a:noFill/>
          <a:ln w="1905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5"/>
          <p:cNvSpPr/>
          <p:nvPr/>
        </p:nvSpPr>
        <p:spPr>
          <a:xfrm rot="-754467">
            <a:off x="3574237" y="2353662"/>
            <a:ext cx="3129341" cy="599637"/>
          </a:xfrm>
          <a:custGeom>
            <a:avLst/>
            <a:gdLst/>
            <a:ahLst/>
            <a:cxnLst/>
            <a:rect l="l" t="t" r="r" b="b"/>
            <a:pathLst>
              <a:path w="122588" h="15592" extrusionOk="0">
                <a:moveTo>
                  <a:pt x="0" y="0"/>
                </a:moveTo>
                <a:cubicBezTo>
                  <a:pt x="15491" y="7743"/>
                  <a:pt x="32412" y="13842"/>
                  <a:pt x="49676" y="15223"/>
                </a:cubicBezTo>
                <a:cubicBezTo>
                  <a:pt x="74425" y="17202"/>
                  <a:pt x="100370" y="11081"/>
                  <a:pt x="122588" y="0"/>
                </a:cubicBezTo>
              </a:path>
            </a:pathLst>
          </a:custGeom>
          <a:noFill/>
          <a:ln w="19050" cap="flat" cmpd="sng">
            <a:solidFill>
              <a:srgbClr val="C13A2B"/>
            </a:solidFill>
            <a:prstDash val="solid"/>
            <a:round/>
            <a:headEnd type="none" w="med" len="med"/>
            <a:tailEnd type="triangle" w="med" len="med"/>
          </a:ln>
        </p:spPr>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p61"/>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Task 7: Grief and loss (Grandmother’s funeral)</a:t>
            </a:r>
            <a:endParaRPr/>
          </a:p>
        </p:txBody>
      </p:sp>
      <p:sp>
        <p:nvSpPr>
          <p:cNvPr id="541" name="Google Shape;541;p61"/>
          <p:cNvSpPr txBox="1"/>
          <p:nvPr/>
        </p:nvSpPr>
        <p:spPr>
          <a:xfrm>
            <a:off x="54876" y="681900"/>
            <a:ext cx="6387000" cy="40092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500" b="1">
                <a:solidFill>
                  <a:schemeClr val="dk1"/>
                </a:solidFill>
              </a:rPr>
              <a:t>The answer changed while building the prototype</a:t>
            </a:r>
            <a:endParaRPr sz="1500" b="1"/>
          </a:p>
          <a:p>
            <a:pPr marL="457200" lvl="0" indent="-311150" algn="l" rtl="0">
              <a:lnSpc>
                <a:spcPct val="100000"/>
              </a:lnSpc>
              <a:spcBef>
                <a:spcPts val="0"/>
              </a:spcBef>
              <a:spcAft>
                <a:spcPts val="0"/>
              </a:spcAft>
              <a:buClr>
                <a:srgbClr val="000000"/>
              </a:buClr>
              <a:buSzPts val="1300"/>
              <a:buChar char="●"/>
            </a:pPr>
            <a:r>
              <a:rPr lang="en" sz="1300"/>
              <a:t>The task was designed for the correct answer to be “No,” but we learned there are special cases where you can come in. </a:t>
            </a:r>
            <a:endParaRPr sz="1300"/>
          </a:p>
          <a:p>
            <a:pPr marL="457200" lvl="0" indent="-311150" algn="l" rtl="0">
              <a:lnSpc>
                <a:spcPct val="100000"/>
              </a:lnSpc>
              <a:spcBef>
                <a:spcPts val="0"/>
              </a:spcBef>
              <a:spcAft>
                <a:spcPts val="0"/>
              </a:spcAft>
              <a:buClr>
                <a:srgbClr val="000000"/>
              </a:buClr>
              <a:buSzPts val="1300"/>
              <a:buChar char="●"/>
            </a:pPr>
            <a:r>
              <a:rPr lang="en" sz="1300"/>
              <a:t>Addressing this required adding information to the task that we hadn’t considered in its design. </a:t>
            </a:r>
            <a:endParaRPr sz="1300"/>
          </a:p>
          <a:p>
            <a:pPr marL="457200" lvl="0" indent="-311150" algn="l" rtl="0">
              <a:lnSpc>
                <a:spcPct val="100000"/>
              </a:lnSpc>
              <a:spcBef>
                <a:spcPts val="0"/>
              </a:spcBef>
              <a:spcAft>
                <a:spcPts val="0"/>
              </a:spcAft>
              <a:buClr>
                <a:srgbClr val="000000"/>
              </a:buClr>
              <a:buSzPts val="1300"/>
              <a:buChar char="●"/>
            </a:pPr>
            <a:r>
              <a:rPr lang="en" sz="1300">
                <a:solidFill>
                  <a:schemeClr val="dk1"/>
                </a:solidFill>
              </a:rPr>
              <a:t>We encouraged the facilitator to say “he only wants to attend the funeral” if asked for clarity. However, not everyone asked for clarity so some did not get this prompting to help better understand the complexity. </a:t>
            </a:r>
            <a:br>
              <a:rPr lang="en" sz="1300">
                <a:solidFill>
                  <a:schemeClr val="dk1"/>
                </a:solidFill>
              </a:rPr>
            </a:br>
            <a:endParaRPr sz="1300"/>
          </a:p>
          <a:p>
            <a:pPr marL="0" lvl="0" indent="0" algn="l" rtl="0">
              <a:lnSpc>
                <a:spcPct val="150000"/>
              </a:lnSpc>
              <a:spcBef>
                <a:spcPts val="0"/>
              </a:spcBef>
              <a:spcAft>
                <a:spcPts val="0"/>
              </a:spcAft>
              <a:buClr>
                <a:schemeClr val="dk1"/>
              </a:buClr>
              <a:buSzPts val="1100"/>
              <a:buFont typeface="Arial"/>
              <a:buNone/>
            </a:pPr>
            <a:r>
              <a:rPr lang="en" sz="1500" b="1">
                <a:solidFill>
                  <a:schemeClr val="dk1"/>
                </a:solidFill>
              </a:rPr>
              <a:t>The task is complex and personal</a:t>
            </a:r>
            <a:endParaRPr sz="1300">
              <a:solidFill>
                <a:schemeClr val="dk1"/>
              </a:solidFill>
            </a:endParaRPr>
          </a:p>
          <a:p>
            <a:pPr marL="457200" lvl="0" indent="-311150" algn="l" rtl="0">
              <a:spcBef>
                <a:spcPts val="0"/>
              </a:spcBef>
              <a:spcAft>
                <a:spcPts val="0"/>
              </a:spcAft>
              <a:buClr>
                <a:schemeClr val="dk1"/>
              </a:buClr>
              <a:buSzPts val="1300"/>
              <a:buChar char="●"/>
            </a:pPr>
            <a:r>
              <a:rPr lang="en" sz="1300">
                <a:solidFill>
                  <a:schemeClr val="dk1"/>
                </a:solidFill>
              </a:rPr>
              <a:t>2 were WM (wrong minor). They knew Naveen had to quarantine, however, they did not seem to recognize how or if they’d know if his entry was optional / not optional or where he could quarantine in order to attend within the 5 days.</a:t>
            </a:r>
            <a:endParaRPr sz="1300">
              <a:solidFill>
                <a:schemeClr val="dk1"/>
              </a:solidFill>
            </a:endParaRPr>
          </a:p>
          <a:p>
            <a:pPr marL="457200" lvl="0" indent="-311150" algn="l" rtl="0">
              <a:spcBef>
                <a:spcPts val="0"/>
              </a:spcBef>
              <a:spcAft>
                <a:spcPts val="0"/>
              </a:spcAft>
              <a:buClr>
                <a:schemeClr val="dk1"/>
              </a:buClr>
              <a:buSzPts val="1300"/>
              <a:buChar char="●"/>
            </a:pPr>
            <a:r>
              <a:rPr lang="en" sz="1300">
                <a:solidFill>
                  <a:schemeClr val="dk1"/>
                </a:solidFill>
              </a:rPr>
              <a:t>3 were TL (time limit). These people tried to find a clear answer for if his entry was optional or not, or if he could quarantine in the same place as the “funeral or vigil”, or if there was another way he could attend in 5 days.</a:t>
            </a:r>
            <a:endParaRPr sz="1300"/>
          </a:p>
        </p:txBody>
      </p:sp>
      <p:sp>
        <p:nvSpPr>
          <p:cNvPr id="542" name="Google Shape;542;p61"/>
          <p:cNvSpPr/>
          <p:nvPr/>
        </p:nvSpPr>
        <p:spPr>
          <a:xfrm>
            <a:off x="6556250" y="1220475"/>
            <a:ext cx="2432700" cy="2109900"/>
          </a:xfrm>
          <a:prstGeom prst="wedgeEllipseCallout">
            <a:avLst>
              <a:gd name="adj1" fmla="val -52751"/>
              <a:gd name="adj2" fmla="val 68890"/>
            </a:avLst>
          </a:prstGeom>
          <a:solidFill>
            <a:srgbClr val="BBD6E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100"/>
              <a:t>"Seems like you have to plead your case, it might work but admittedly it would be intimidating to travel all that way and not have a clear answer”. (P7)</a:t>
            </a:r>
            <a:endParaRPr sz="110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p62"/>
          <p:cNvSpPr txBox="1"/>
          <p:nvPr/>
        </p:nvSpPr>
        <p:spPr>
          <a:xfrm>
            <a:off x="54875" y="548650"/>
            <a:ext cx="4036800" cy="3813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500" b="1">
                <a:solidFill>
                  <a:srgbClr val="000000"/>
                </a:solidFill>
              </a:rPr>
              <a:t>Results</a:t>
            </a:r>
            <a:endParaRPr sz="1500" b="1">
              <a:solidFill>
                <a:srgbClr val="000000"/>
              </a:solidFill>
            </a:endParaRPr>
          </a:p>
          <a:p>
            <a:pPr marL="457200" lvl="0" indent="-311150" algn="l" rtl="0">
              <a:spcBef>
                <a:spcPts val="0"/>
              </a:spcBef>
              <a:spcAft>
                <a:spcPts val="0"/>
              </a:spcAft>
              <a:buClr>
                <a:schemeClr val="dk1"/>
              </a:buClr>
              <a:buSzPts val="1300"/>
              <a:buChar char="●"/>
            </a:pPr>
            <a:r>
              <a:rPr lang="en" sz="1300">
                <a:solidFill>
                  <a:schemeClr val="dk1"/>
                </a:solidFill>
              </a:rPr>
              <a:t>18/20 successfully completed the task </a:t>
            </a:r>
            <a:endParaRPr sz="1300">
              <a:solidFill>
                <a:schemeClr val="dk1"/>
              </a:solidFill>
            </a:endParaRPr>
          </a:p>
          <a:p>
            <a:pPr marL="914400" lvl="1" indent="-301625" algn="l" rtl="0">
              <a:spcBef>
                <a:spcPts val="0"/>
              </a:spcBef>
              <a:spcAft>
                <a:spcPts val="0"/>
              </a:spcAft>
              <a:buClr>
                <a:schemeClr val="dk1"/>
              </a:buClr>
              <a:buSzPts val="1150"/>
              <a:buChar char="○"/>
            </a:pPr>
            <a:r>
              <a:rPr lang="en" sz="1150">
                <a:solidFill>
                  <a:schemeClr val="dk1"/>
                </a:solidFill>
              </a:rPr>
              <a:t>9 first clicked the wizard (10 were correct in wizard)</a:t>
            </a:r>
            <a:endParaRPr sz="1150">
              <a:solidFill>
                <a:schemeClr val="dk1"/>
              </a:solidFill>
            </a:endParaRPr>
          </a:p>
          <a:p>
            <a:pPr marL="914400" lvl="1" indent="-301625" algn="l" rtl="0">
              <a:spcBef>
                <a:spcPts val="0"/>
              </a:spcBef>
              <a:spcAft>
                <a:spcPts val="0"/>
              </a:spcAft>
              <a:buClr>
                <a:schemeClr val="dk1"/>
              </a:buClr>
              <a:buSzPts val="1150"/>
              <a:buChar char="○"/>
            </a:pPr>
            <a:r>
              <a:rPr lang="en" sz="1150">
                <a:solidFill>
                  <a:schemeClr val="dk1"/>
                </a:solidFill>
              </a:rPr>
              <a:t>9 first clicked to ‘Caring for others ‘</a:t>
            </a:r>
            <a:endParaRPr sz="1150">
              <a:solidFill>
                <a:schemeClr val="dk1"/>
              </a:solidFill>
            </a:endParaRPr>
          </a:p>
          <a:p>
            <a:pPr marL="914400" lvl="1" indent="-301625" algn="l" rtl="0">
              <a:spcBef>
                <a:spcPts val="0"/>
              </a:spcBef>
              <a:spcAft>
                <a:spcPts val="0"/>
              </a:spcAft>
              <a:buClr>
                <a:schemeClr val="dk1"/>
              </a:buClr>
              <a:buSzPts val="1150"/>
              <a:buChar char="○"/>
            </a:pPr>
            <a:r>
              <a:rPr lang="en" sz="1150">
                <a:solidFill>
                  <a:schemeClr val="dk1"/>
                </a:solidFill>
              </a:rPr>
              <a:t>1 first clicked from ‘Reuniting with family’ and used rescue link ‘Caring for others’</a:t>
            </a:r>
            <a:endParaRPr sz="1150">
              <a:solidFill>
                <a:schemeClr val="dk1"/>
              </a:solidFill>
            </a:endParaRPr>
          </a:p>
          <a:p>
            <a:pPr marL="914400" lvl="1" indent="-301625" algn="l" rtl="0">
              <a:spcBef>
                <a:spcPts val="0"/>
              </a:spcBef>
              <a:spcAft>
                <a:spcPts val="0"/>
              </a:spcAft>
              <a:buClr>
                <a:schemeClr val="dk1"/>
              </a:buClr>
              <a:buSzPts val="1150"/>
              <a:buChar char="○"/>
            </a:pPr>
            <a:r>
              <a:rPr lang="en" sz="1150">
                <a:solidFill>
                  <a:schemeClr val="dk1"/>
                </a:solidFill>
              </a:rPr>
              <a:t>2/20 reached time limit (1 eventually found the correct answer)</a:t>
            </a:r>
            <a:endParaRPr sz="1150">
              <a:solidFill>
                <a:schemeClr val="dk1"/>
              </a:solidFill>
            </a:endParaRPr>
          </a:p>
          <a:p>
            <a:pPr marL="457200" lvl="0" indent="-311150" algn="l" rtl="0">
              <a:lnSpc>
                <a:spcPct val="115000"/>
              </a:lnSpc>
              <a:spcBef>
                <a:spcPts val="0"/>
              </a:spcBef>
              <a:spcAft>
                <a:spcPts val="0"/>
              </a:spcAft>
              <a:buClr>
                <a:schemeClr val="dk1"/>
              </a:buClr>
              <a:buSzPts val="1300"/>
              <a:buChar char="●"/>
            </a:pPr>
            <a:r>
              <a:rPr lang="en" sz="1300">
                <a:solidFill>
                  <a:schemeClr val="dk1"/>
                </a:solidFill>
              </a:rPr>
              <a:t>Findability 20/20</a:t>
            </a:r>
            <a:endParaRPr sz="900">
              <a:solidFill>
                <a:srgbClr val="000000"/>
              </a:solidFill>
            </a:endParaRPr>
          </a:p>
          <a:p>
            <a:pPr marL="0" lvl="0" indent="0" algn="l" rtl="0">
              <a:lnSpc>
                <a:spcPct val="115000"/>
              </a:lnSpc>
              <a:spcBef>
                <a:spcPts val="0"/>
              </a:spcBef>
              <a:spcAft>
                <a:spcPts val="0"/>
              </a:spcAft>
              <a:buNone/>
            </a:pPr>
            <a:r>
              <a:rPr lang="en" sz="1500" b="1">
                <a:solidFill>
                  <a:srgbClr val="000000"/>
                </a:solidFill>
              </a:rPr>
              <a:t>Factors improving success</a:t>
            </a:r>
            <a:endParaRPr sz="1500" b="1">
              <a:solidFill>
                <a:srgbClr val="000000"/>
              </a:solidFill>
            </a:endParaRPr>
          </a:p>
          <a:p>
            <a:pPr marL="457200" lvl="0" indent="-311150" algn="l" rtl="0">
              <a:spcBef>
                <a:spcPts val="0"/>
              </a:spcBef>
              <a:spcAft>
                <a:spcPts val="0"/>
              </a:spcAft>
              <a:buSzPts val="1300"/>
              <a:buChar char="●"/>
            </a:pPr>
            <a:r>
              <a:rPr lang="en" sz="1300">
                <a:solidFill>
                  <a:schemeClr val="dk1"/>
                </a:solidFill>
              </a:rPr>
              <a:t>Strong information scent with ‘Caring for others’</a:t>
            </a:r>
            <a:endParaRPr sz="1300"/>
          </a:p>
          <a:p>
            <a:pPr marL="457200" lvl="0" indent="-311150" algn="l" rtl="0">
              <a:lnSpc>
                <a:spcPct val="100000"/>
              </a:lnSpc>
              <a:spcBef>
                <a:spcPts val="0"/>
              </a:spcBef>
              <a:spcAft>
                <a:spcPts val="0"/>
              </a:spcAft>
              <a:buClr>
                <a:srgbClr val="000000"/>
              </a:buClr>
              <a:buSzPts val="1300"/>
              <a:buChar char="●"/>
            </a:pPr>
            <a:r>
              <a:rPr lang="en" sz="1300"/>
              <a:t>Clear heading ‘Providing (non-professional) care’ and expand/collapse heading </a:t>
            </a:r>
            <a:endParaRPr sz="1300"/>
          </a:p>
          <a:p>
            <a:pPr marL="457200" lvl="0" indent="-311150" algn="l" rtl="0">
              <a:spcBef>
                <a:spcPts val="0"/>
              </a:spcBef>
              <a:spcAft>
                <a:spcPts val="0"/>
              </a:spcAft>
              <a:buClr>
                <a:schemeClr val="dk1"/>
              </a:buClr>
              <a:buSzPts val="1300"/>
              <a:buChar char="●"/>
            </a:pPr>
            <a:r>
              <a:rPr lang="en" sz="1300">
                <a:solidFill>
                  <a:schemeClr val="dk1"/>
                </a:solidFill>
              </a:rPr>
              <a:t>Participants understood clearly that entry would be dependent on having the correct items/evidence</a:t>
            </a:r>
            <a:endParaRPr sz="1300"/>
          </a:p>
          <a:p>
            <a:pPr marL="457200" lvl="0" indent="0" algn="l" rtl="0">
              <a:lnSpc>
                <a:spcPct val="100000"/>
              </a:lnSpc>
              <a:spcBef>
                <a:spcPts val="0"/>
              </a:spcBef>
              <a:spcAft>
                <a:spcPts val="0"/>
              </a:spcAft>
              <a:buNone/>
            </a:pPr>
            <a:endParaRPr sz="1300">
              <a:solidFill>
                <a:schemeClr val="dk1"/>
              </a:solidFill>
            </a:endParaRPr>
          </a:p>
          <a:p>
            <a:pPr marL="457200" lvl="0" indent="0" algn="l" rtl="0">
              <a:lnSpc>
                <a:spcPct val="100000"/>
              </a:lnSpc>
              <a:spcBef>
                <a:spcPts val="0"/>
              </a:spcBef>
              <a:spcAft>
                <a:spcPts val="0"/>
              </a:spcAft>
              <a:buNone/>
            </a:pPr>
            <a:endParaRPr sz="1500">
              <a:solidFill>
                <a:srgbClr val="333333"/>
              </a:solidFill>
            </a:endParaRPr>
          </a:p>
          <a:p>
            <a:pPr marL="457200" lvl="0" indent="0" algn="l" rtl="0">
              <a:lnSpc>
                <a:spcPct val="100000"/>
              </a:lnSpc>
              <a:spcBef>
                <a:spcPts val="0"/>
              </a:spcBef>
              <a:spcAft>
                <a:spcPts val="0"/>
              </a:spcAft>
              <a:buNone/>
            </a:pPr>
            <a:endParaRPr sz="1300"/>
          </a:p>
        </p:txBody>
      </p:sp>
      <p:pic>
        <p:nvPicPr>
          <p:cNvPr id="548" name="Google Shape;548;p62"/>
          <p:cNvPicPr preferRelativeResize="0"/>
          <p:nvPr/>
        </p:nvPicPr>
        <p:blipFill>
          <a:blip r:embed="rId3">
            <a:alphaModFix/>
          </a:blip>
          <a:stretch>
            <a:fillRect/>
          </a:stretch>
        </p:blipFill>
        <p:spPr>
          <a:xfrm>
            <a:off x="4205801" y="839372"/>
            <a:ext cx="4415778" cy="3296328"/>
          </a:xfrm>
          <a:prstGeom prst="rect">
            <a:avLst/>
          </a:prstGeom>
          <a:noFill/>
          <a:ln>
            <a:noFill/>
          </a:ln>
          <a:effectLst>
            <a:outerShdw blurRad="57150" dist="19050" dir="5400000" algn="bl" rotWithShape="0">
              <a:srgbClr val="000000">
                <a:alpha val="50000"/>
              </a:srgbClr>
            </a:outerShdw>
          </a:effectLst>
        </p:spPr>
      </p:pic>
      <p:sp>
        <p:nvSpPr>
          <p:cNvPr id="549" name="Google Shape;549;p62"/>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Task 8: Compassionate care (Sick mother)</a:t>
            </a:r>
            <a:endParaRPr/>
          </a:p>
        </p:txBody>
      </p:sp>
      <p:cxnSp>
        <p:nvCxnSpPr>
          <p:cNvPr id="551" name="Google Shape;551;p62"/>
          <p:cNvCxnSpPr/>
          <p:nvPr/>
        </p:nvCxnSpPr>
        <p:spPr>
          <a:xfrm rot="10800000" flipH="1">
            <a:off x="3899125" y="3123541"/>
            <a:ext cx="659400" cy="510300"/>
          </a:xfrm>
          <a:prstGeom prst="straightConnector1">
            <a:avLst/>
          </a:prstGeom>
          <a:noFill/>
          <a:ln w="19050" cap="flat" cmpd="sng">
            <a:solidFill>
              <a:srgbClr val="38761D"/>
            </a:solidFill>
            <a:prstDash val="solid"/>
            <a:round/>
            <a:headEnd type="none" w="med" len="med"/>
            <a:tailEnd type="triangle" w="med" len="med"/>
          </a:ln>
        </p:spPr>
      </p:cxnSp>
      <p:sp>
        <p:nvSpPr>
          <p:cNvPr id="552" name="Google Shape;552;p62"/>
          <p:cNvSpPr/>
          <p:nvPr/>
        </p:nvSpPr>
        <p:spPr>
          <a:xfrm>
            <a:off x="4174283" y="2456689"/>
            <a:ext cx="4415700" cy="537300"/>
          </a:xfrm>
          <a:prstGeom prst="flowChartConnector">
            <a:avLst/>
          </a:prstGeom>
          <a:no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500"/>
          </a:p>
        </p:txBody>
      </p:sp>
      <p:sp>
        <p:nvSpPr>
          <p:cNvPr id="553" name="Google Shape;553;p62"/>
          <p:cNvSpPr/>
          <p:nvPr/>
        </p:nvSpPr>
        <p:spPr>
          <a:xfrm>
            <a:off x="6811375" y="322700"/>
            <a:ext cx="2313300" cy="1123800"/>
          </a:xfrm>
          <a:prstGeom prst="wedgeEllipseCallout">
            <a:avLst>
              <a:gd name="adj1" fmla="val -40136"/>
              <a:gd name="adj2" fmla="val 91939"/>
            </a:avLst>
          </a:prstGeom>
          <a:solidFill>
            <a:srgbClr val="BBD6E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sz="1000">
                <a:solidFill>
                  <a:schemeClr val="dk1"/>
                </a:solidFill>
              </a:rPr>
              <a:t>“‘Caring for others..providing health care for a family member’ seems to be the better choice she’ll need specific documents.” (P9)</a:t>
            </a:r>
            <a:endParaRPr sz="1000"/>
          </a:p>
        </p:txBody>
      </p:sp>
      <p:sp>
        <p:nvSpPr>
          <p:cNvPr id="554" name="Google Shape;554;p62"/>
          <p:cNvSpPr/>
          <p:nvPr/>
        </p:nvSpPr>
        <p:spPr>
          <a:xfrm>
            <a:off x="4145452" y="613175"/>
            <a:ext cx="789000" cy="226200"/>
          </a:xfrm>
          <a:prstGeom prst="roundRect">
            <a:avLst>
              <a:gd name="adj" fmla="val 16667"/>
            </a:avLst>
          </a:prstGeom>
          <a:solidFill>
            <a:srgbClr val="6AA84F"/>
          </a:solidFill>
          <a:ln w="9525" cap="flat" cmpd="sng">
            <a:solidFill>
              <a:srgbClr val="38761D"/>
            </a:solidFill>
            <a:prstDash val="solid"/>
            <a:round/>
            <a:headEnd type="none" w="sm" len="sm"/>
            <a:tailEnd type="none" w="sm" len="sm"/>
          </a:ln>
          <a:effectLst>
            <a:outerShdw blurRad="128588" dist="47625" dir="3300000" algn="bl" rotWithShape="0">
              <a:srgbClr val="666666">
                <a:alpha val="49410"/>
              </a:srgbClr>
            </a:outerShdw>
          </a:effectLst>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900">
                <a:latin typeface="Roboto"/>
                <a:ea typeface="Roboto"/>
                <a:cs typeface="Roboto"/>
                <a:sym typeface="Roboto"/>
              </a:rPr>
              <a:t>Supporting</a:t>
            </a:r>
            <a:endParaRPr sz="900" i="0" u="none" strike="noStrike" cap="none">
              <a:solidFill>
                <a:srgbClr val="000000"/>
              </a:solidFill>
              <a:latin typeface="Roboto"/>
              <a:ea typeface="Roboto"/>
              <a:cs typeface="Roboto"/>
              <a:sym typeface="Roboto"/>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pic>
        <p:nvPicPr>
          <p:cNvPr id="559" name="Google Shape;559;p63"/>
          <p:cNvPicPr preferRelativeResize="0"/>
          <p:nvPr/>
        </p:nvPicPr>
        <p:blipFill>
          <a:blip r:embed="rId3">
            <a:alphaModFix/>
          </a:blip>
          <a:stretch>
            <a:fillRect/>
          </a:stretch>
        </p:blipFill>
        <p:spPr>
          <a:xfrm>
            <a:off x="5032098" y="511615"/>
            <a:ext cx="3802306" cy="2623552"/>
          </a:xfrm>
          <a:prstGeom prst="rect">
            <a:avLst/>
          </a:prstGeom>
          <a:noFill/>
          <a:ln>
            <a:noFill/>
          </a:ln>
          <a:effectLst>
            <a:outerShdw blurRad="57150" dist="19050" dir="5400000" algn="bl" rotWithShape="0">
              <a:srgbClr val="666666">
                <a:alpha val="50000"/>
              </a:srgbClr>
            </a:outerShdw>
          </a:effectLst>
        </p:spPr>
      </p:pic>
      <p:pic>
        <p:nvPicPr>
          <p:cNvPr id="560" name="Google Shape;560;p63"/>
          <p:cNvPicPr preferRelativeResize="0"/>
          <p:nvPr/>
        </p:nvPicPr>
        <p:blipFill>
          <a:blip r:embed="rId4">
            <a:alphaModFix/>
          </a:blip>
          <a:stretch>
            <a:fillRect/>
          </a:stretch>
        </p:blipFill>
        <p:spPr>
          <a:xfrm>
            <a:off x="4685532" y="2525880"/>
            <a:ext cx="4137370" cy="1853844"/>
          </a:xfrm>
          <a:prstGeom prst="rect">
            <a:avLst/>
          </a:prstGeom>
          <a:noFill/>
          <a:ln>
            <a:noFill/>
          </a:ln>
          <a:effectLst>
            <a:outerShdw blurRad="57150" dist="19050" dir="5400000" algn="bl" rotWithShape="0">
              <a:srgbClr val="666666">
                <a:alpha val="50000"/>
              </a:srgbClr>
            </a:outerShdw>
          </a:effectLst>
        </p:spPr>
      </p:pic>
      <p:sp>
        <p:nvSpPr>
          <p:cNvPr id="561" name="Google Shape;561;p63"/>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Task 9: Immediate family (childcare)</a:t>
            </a:r>
            <a:endParaRPr/>
          </a:p>
        </p:txBody>
      </p:sp>
      <p:sp>
        <p:nvSpPr>
          <p:cNvPr id="563" name="Google Shape;563;p63"/>
          <p:cNvSpPr txBox="1"/>
          <p:nvPr/>
        </p:nvSpPr>
        <p:spPr>
          <a:xfrm>
            <a:off x="54875" y="548640"/>
            <a:ext cx="4217400" cy="37320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500" b="1">
                <a:solidFill>
                  <a:srgbClr val="000000"/>
                </a:solidFill>
              </a:rPr>
              <a:t>Results</a:t>
            </a:r>
            <a:endParaRPr sz="1500" b="1">
              <a:solidFill>
                <a:srgbClr val="000000"/>
              </a:solidFill>
            </a:endParaRPr>
          </a:p>
          <a:p>
            <a:pPr marL="457200" lvl="0" indent="-311150" algn="l" rtl="0">
              <a:spcBef>
                <a:spcPts val="0"/>
              </a:spcBef>
              <a:spcAft>
                <a:spcPts val="0"/>
              </a:spcAft>
              <a:buClr>
                <a:schemeClr val="dk1"/>
              </a:buClr>
              <a:buSzPts val="1300"/>
              <a:buChar char="●"/>
            </a:pPr>
            <a:r>
              <a:rPr lang="en" sz="1300">
                <a:solidFill>
                  <a:schemeClr val="dk1"/>
                </a:solidFill>
              </a:rPr>
              <a:t>18/20 successfully completed the task </a:t>
            </a:r>
            <a:endParaRPr sz="1300">
              <a:solidFill>
                <a:schemeClr val="dk1"/>
              </a:solidFill>
            </a:endParaRPr>
          </a:p>
          <a:p>
            <a:pPr marL="914400" lvl="1" indent="-301625" algn="l" rtl="0">
              <a:lnSpc>
                <a:spcPct val="115000"/>
              </a:lnSpc>
              <a:spcBef>
                <a:spcPts val="0"/>
              </a:spcBef>
              <a:spcAft>
                <a:spcPts val="0"/>
              </a:spcAft>
              <a:buClr>
                <a:schemeClr val="dk1"/>
              </a:buClr>
              <a:buSzPts val="1150"/>
              <a:buChar char="○"/>
            </a:pPr>
            <a:r>
              <a:rPr lang="en" sz="1150">
                <a:solidFill>
                  <a:schemeClr val="dk1"/>
                </a:solidFill>
              </a:rPr>
              <a:t>12 answered correctly using the wizard </a:t>
            </a:r>
            <a:endParaRPr sz="1150">
              <a:solidFill>
                <a:schemeClr val="dk1"/>
              </a:solidFill>
            </a:endParaRPr>
          </a:p>
          <a:p>
            <a:pPr marL="914400" lvl="1" indent="-301625" algn="l" rtl="0">
              <a:lnSpc>
                <a:spcPct val="115000"/>
              </a:lnSpc>
              <a:spcBef>
                <a:spcPts val="0"/>
              </a:spcBef>
              <a:spcAft>
                <a:spcPts val="0"/>
              </a:spcAft>
              <a:buClr>
                <a:schemeClr val="dk1"/>
              </a:buClr>
              <a:buSzPts val="1150"/>
              <a:buChar char="○"/>
            </a:pPr>
            <a:r>
              <a:rPr lang="en" sz="1150">
                <a:solidFill>
                  <a:schemeClr val="dk1"/>
                </a:solidFill>
              </a:rPr>
              <a:t>4 answered from ‘Caring for others’ </a:t>
            </a:r>
            <a:endParaRPr sz="1300">
              <a:solidFill>
                <a:schemeClr val="dk1"/>
              </a:solidFill>
            </a:endParaRPr>
          </a:p>
          <a:p>
            <a:pPr marL="914400" lvl="1" indent="-301625" algn="l" rtl="0">
              <a:spcBef>
                <a:spcPts val="0"/>
              </a:spcBef>
              <a:spcAft>
                <a:spcPts val="0"/>
              </a:spcAft>
              <a:buClr>
                <a:schemeClr val="dk1"/>
              </a:buClr>
              <a:buSzPts val="1150"/>
              <a:buChar char="○"/>
            </a:pPr>
            <a:r>
              <a:rPr lang="en" sz="1150">
                <a:solidFill>
                  <a:schemeClr val="dk1"/>
                </a:solidFill>
              </a:rPr>
              <a:t>2 answered from ‘Reuniting with family’</a:t>
            </a:r>
            <a:endParaRPr sz="1150">
              <a:solidFill>
                <a:schemeClr val="dk1"/>
              </a:solidFill>
            </a:endParaRPr>
          </a:p>
          <a:p>
            <a:pPr marL="457200" lvl="0" indent="-311150" algn="l" rtl="0">
              <a:spcBef>
                <a:spcPts val="0"/>
              </a:spcBef>
              <a:spcAft>
                <a:spcPts val="0"/>
              </a:spcAft>
              <a:buClr>
                <a:schemeClr val="dk1"/>
              </a:buClr>
              <a:buSzPts val="1300"/>
              <a:buChar char="●"/>
            </a:pPr>
            <a:r>
              <a:rPr lang="en" sz="1300">
                <a:solidFill>
                  <a:schemeClr val="dk1"/>
                </a:solidFill>
              </a:rPr>
              <a:t>Findability 19/20</a:t>
            </a:r>
            <a:endParaRPr sz="1300"/>
          </a:p>
          <a:p>
            <a:pPr marL="457200" lvl="0" indent="0" algn="l" rtl="0">
              <a:spcBef>
                <a:spcPts val="0"/>
              </a:spcBef>
              <a:spcAft>
                <a:spcPts val="0"/>
              </a:spcAft>
              <a:buNone/>
            </a:pPr>
            <a:endParaRPr sz="900">
              <a:solidFill>
                <a:srgbClr val="000000"/>
              </a:solidFill>
            </a:endParaRPr>
          </a:p>
          <a:p>
            <a:pPr marL="0" lvl="0" indent="0" algn="l" rtl="0">
              <a:lnSpc>
                <a:spcPct val="150000"/>
              </a:lnSpc>
              <a:spcBef>
                <a:spcPts val="0"/>
              </a:spcBef>
              <a:spcAft>
                <a:spcPts val="0"/>
              </a:spcAft>
              <a:buNone/>
            </a:pPr>
            <a:r>
              <a:rPr lang="en" sz="1500" b="1">
                <a:solidFill>
                  <a:srgbClr val="000000"/>
                </a:solidFill>
              </a:rPr>
              <a:t>Factors improving success</a:t>
            </a:r>
            <a:endParaRPr sz="1500" b="1">
              <a:solidFill>
                <a:srgbClr val="000000"/>
              </a:solidFill>
            </a:endParaRPr>
          </a:p>
          <a:p>
            <a:pPr marL="457200" lvl="0" indent="-311150" algn="l" rtl="0">
              <a:lnSpc>
                <a:spcPct val="100000"/>
              </a:lnSpc>
              <a:spcBef>
                <a:spcPts val="0"/>
              </a:spcBef>
              <a:spcAft>
                <a:spcPts val="0"/>
              </a:spcAft>
              <a:buClr>
                <a:srgbClr val="000000"/>
              </a:buClr>
              <a:buSzPts val="1300"/>
              <a:buChar char="●"/>
            </a:pPr>
            <a:r>
              <a:rPr lang="en" sz="1300"/>
              <a:t>Wizard question to determine whether immediate family </a:t>
            </a:r>
            <a:endParaRPr sz="1300"/>
          </a:p>
          <a:p>
            <a:pPr marL="914400" lvl="1" indent="-311150" algn="l" rtl="0">
              <a:lnSpc>
                <a:spcPct val="100000"/>
              </a:lnSpc>
              <a:spcBef>
                <a:spcPts val="0"/>
              </a:spcBef>
              <a:spcAft>
                <a:spcPts val="0"/>
              </a:spcAft>
              <a:buSzPts val="1300"/>
              <a:buChar char="○"/>
            </a:pPr>
            <a:r>
              <a:rPr lang="en" sz="1300"/>
              <a:t>When ‘none of the above’ is selected, clear that aunt and uncle are not deemed immediate family </a:t>
            </a:r>
            <a:endParaRPr sz="1300"/>
          </a:p>
          <a:p>
            <a:pPr marL="457200" lvl="0" indent="-311150" algn="l" rtl="0">
              <a:lnSpc>
                <a:spcPct val="100000"/>
              </a:lnSpc>
              <a:spcBef>
                <a:spcPts val="0"/>
              </a:spcBef>
              <a:spcAft>
                <a:spcPts val="0"/>
              </a:spcAft>
              <a:buClr>
                <a:schemeClr val="dk1"/>
              </a:buClr>
              <a:buSzPts val="1300"/>
              <a:buChar char="●"/>
            </a:pPr>
            <a:r>
              <a:rPr lang="en" sz="1300">
                <a:solidFill>
                  <a:schemeClr val="dk1"/>
                </a:solidFill>
              </a:rPr>
              <a:t>Cross link to ‘Caring for others’ for detailed information on what types of care are application</a:t>
            </a:r>
            <a:endParaRPr sz="1300">
              <a:solidFill>
                <a:schemeClr val="dk1"/>
              </a:solidFill>
            </a:endParaRPr>
          </a:p>
          <a:p>
            <a:pPr marL="457200" lvl="0" indent="-311150" algn="l" rtl="0">
              <a:lnSpc>
                <a:spcPct val="100000"/>
              </a:lnSpc>
              <a:spcBef>
                <a:spcPts val="0"/>
              </a:spcBef>
              <a:spcAft>
                <a:spcPts val="0"/>
              </a:spcAft>
              <a:buClr>
                <a:schemeClr val="dk1"/>
              </a:buClr>
              <a:buSzPts val="1300"/>
              <a:buChar char="●"/>
            </a:pPr>
            <a:r>
              <a:rPr lang="en" sz="1300">
                <a:solidFill>
                  <a:schemeClr val="dk1"/>
                </a:solidFill>
              </a:rPr>
              <a:t>Heading ‘Other types of care’ further explains that childcare is not a reason for entry </a:t>
            </a:r>
            <a:endParaRPr sz="1300"/>
          </a:p>
        </p:txBody>
      </p:sp>
      <p:cxnSp>
        <p:nvCxnSpPr>
          <p:cNvPr id="564" name="Google Shape;564;p63"/>
          <p:cNvCxnSpPr/>
          <p:nvPr/>
        </p:nvCxnSpPr>
        <p:spPr>
          <a:xfrm rot="10800000" flipH="1">
            <a:off x="3368775" y="1648900"/>
            <a:ext cx="1707300" cy="1128600"/>
          </a:xfrm>
          <a:prstGeom prst="straightConnector1">
            <a:avLst/>
          </a:prstGeom>
          <a:noFill/>
          <a:ln w="19050" cap="flat" cmpd="sng">
            <a:solidFill>
              <a:srgbClr val="38761D"/>
            </a:solidFill>
            <a:prstDash val="solid"/>
            <a:round/>
            <a:headEnd type="none" w="med" len="med"/>
            <a:tailEnd type="triangle" w="med" len="med"/>
          </a:ln>
        </p:spPr>
      </p:cxnSp>
      <p:sp>
        <p:nvSpPr>
          <p:cNvPr id="565" name="Google Shape;565;p63"/>
          <p:cNvSpPr/>
          <p:nvPr/>
        </p:nvSpPr>
        <p:spPr>
          <a:xfrm>
            <a:off x="4833980" y="2167439"/>
            <a:ext cx="3342600" cy="312600"/>
          </a:xfrm>
          <a:prstGeom prst="flowChartConnector">
            <a:avLst/>
          </a:prstGeom>
          <a:no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500"/>
          </a:p>
        </p:txBody>
      </p:sp>
      <p:sp>
        <p:nvSpPr>
          <p:cNvPr id="566" name="Google Shape;566;p63"/>
          <p:cNvSpPr/>
          <p:nvPr/>
        </p:nvSpPr>
        <p:spPr>
          <a:xfrm>
            <a:off x="7013150" y="2648925"/>
            <a:ext cx="2133300" cy="1016100"/>
          </a:xfrm>
          <a:prstGeom prst="wedgeEllipseCallout">
            <a:avLst>
              <a:gd name="adj1" fmla="val -27871"/>
              <a:gd name="adj2" fmla="val 72628"/>
            </a:avLst>
          </a:prstGeom>
          <a:solidFill>
            <a:srgbClr val="BBD6E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100"/>
              <a:t>"I'm not sure exactly if immediate family is family and kids, or [includes] aunt and uncles" (P2)</a:t>
            </a:r>
            <a:endParaRPr sz="1100"/>
          </a:p>
        </p:txBody>
      </p:sp>
      <p:sp>
        <p:nvSpPr>
          <p:cNvPr id="567" name="Google Shape;567;p63"/>
          <p:cNvSpPr/>
          <p:nvPr/>
        </p:nvSpPr>
        <p:spPr>
          <a:xfrm>
            <a:off x="8162626" y="506725"/>
            <a:ext cx="831300" cy="266100"/>
          </a:xfrm>
          <a:prstGeom prst="roundRect">
            <a:avLst>
              <a:gd name="adj" fmla="val 16667"/>
            </a:avLst>
          </a:prstGeom>
          <a:solidFill>
            <a:srgbClr val="C27BA0"/>
          </a:solidFill>
          <a:ln w="9525" cap="flat" cmpd="sng">
            <a:solidFill>
              <a:srgbClr val="A64D79"/>
            </a:solidFill>
            <a:prstDash val="solid"/>
            <a:round/>
            <a:headEnd type="none" w="sm" len="sm"/>
            <a:tailEnd type="none" w="sm" len="sm"/>
          </a:ln>
          <a:effectLst>
            <a:outerShdw blurRad="128588" dist="47625" dir="3300000" algn="bl" rotWithShape="0">
              <a:srgbClr val="666666">
                <a:alpha val="49410"/>
              </a:srgbClr>
            </a:outerShdw>
          </a:effectLst>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900">
                <a:latin typeface="Roboto"/>
                <a:ea typeface="Roboto"/>
                <a:cs typeface="Roboto"/>
                <a:sym typeface="Roboto"/>
              </a:rPr>
              <a:t>Wizard</a:t>
            </a:r>
            <a:endParaRPr sz="900" i="0" u="none" strike="noStrike" cap="none">
              <a:solidFill>
                <a:srgbClr val="000000"/>
              </a:solidFill>
              <a:latin typeface="Roboto"/>
              <a:ea typeface="Roboto"/>
              <a:cs typeface="Roboto"/>
              <a:sym typeface="Roboto"/>
            </a:endParaRPr>
          </a:p>
        </p:txBody>
      </p:sp>
      <p:sp>
        <p:nvSpPr>
          <p:cNvPr id="568" name="Google Shape;568;p63"/>
          <p:cNvSpPr/>
          <p:nvPr/>
        </p:nvSpPr>
        <p:spPr>
          <a:xfrm>
            <a:off x="8079250" y="2382825"/>
            <a:ext cx="887100" cy="266100"/>
          </a:xfrm>
          <a:prstGeom prst="roundRect">
            <a:avLst>
              <a:gd name="adj" fmla="val 16667"/>
            </a:avLst>
          </a:prstGeom>
          <a:solidFill>
            <a:srgbClr val="6AA84F"/>
          </a:solidFill>
          <a:ln w="9525" cap="flat" cmpd="sng">
            <a:solidFill>
              <a:srgbClr val="38761D"/>
            </a:solidFill>
            <a:prstDash val="solid"/>
            <a:round/>
            <a:headEnd type="none" w="sm" len="sm"/>
            <a:tailEnd type="none" w="sm" len="sm"/>
          </a:ln>
          <a:effectLst>
            <a:outerShdw blurRad="128588" dist="47625" dir="3300000" algn="bl" rotWithShape="0">
              <a:srgbClr val="666666">
                <a:alpha val="49410"/>
              </a:srgbClr>
            </a:outerShdw>
          </a:effectLst>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900">
                <a:latin typeface="Roboto"/>
                <a:ea typeface="Roboto"/>
                <a:cs typeface="Roboto"/>
                <a:sym typeface="Roboto"/>
              </a:rPr>
              <a:t>Supporting</a:t>
            </a:r>
            <a:endParaRPr sz="900" i="0" u="none" strike="noStrike" cap="none">
              <a:solidFill>
                <a:srgbClr val="000000"/>
              </a:solidFill>
              <a:latin typeface="Roboto"/>
              <a:ea typeface="Roboto"/>
              <a:cs typeface="Roboto"/>
              <a:sym typeface="Robot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pic>
        <p:nvPicPr>
          <p:cNvPr id="155" name="Google Shape;155;p26"/>
          <p:cNvPicPr preferRelativeResize="0"/>
          <p:nvPr/>
        </p:nvPicPr>
        <p:blipFill rotWithShape="1">
          <a:blip r:embed="rId3">
            <a:alphaModFix/>
          </a:blip>
          <a:srcRect b="3707"/>
          <a:stretch/>
        </p:blipFill>
        <p:spPr>
          <a:xfrm>
            <a:off x="5759100" y="193625"/>
            <a:ext cx="2102722" cy="3892100"/>
          </a:xfrm>
          <a:prstGeom prst="rect">
            <a:avLst/>
          </a:prstGeom>
          <a:noFill/>
          <a:ln>
            <a:noFill/>
          </a:ln>
          <a:effectLst>
            <a:outerShdw blurRad="57150" dist="19050" dir="5400000" algn="bl" rotWithShape="0">
              <a:srgbClr val="000000">
                <a:alpha val="50000"/>
              </a:srgbClr>
            </a:outerShdw>
          </a:effectLst>
        </p:spPr>
      </p:pic>
      <p:sp>
        <p:nvSpPr>
          <p:cNvPr id="156" name="Google Shape;156;p26"/>
          <p:cNvSpPr txBox="1">
            <a:spLocks noGrp="1"/>
          </p:cNvSpPr>
          <p:nvPr>
            <p:ph type="body" idx="4294967295"/>
          </p:nvPr>
        </p:nvSpPr>
        <p:spPr>
          <a:xfrm>
            <a:off x="310896" y="0"/>
            <a:ext cx="8097300" cy="659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720"/>
              </a:spcBef>
              <a:spcAft>
                <a:spcPts val="0"/>
              </a:spcAft>
              <a:buClr>
                <a:schemeClr val="accent1"/>
              </a:buClr>
              <a:buSzPts val="3600"/>
              <a:buFont typeface="Arial"/>
              <a:buNone/>
            </a:pPr>
            <a:r>
              <a:rPr lang="en" sz="2800">
                <a:solidFill>
                  <a:srgbClr val="000000"/>
                </a:solidFill>
                <a:latin typeface="Arial"/>
                <a:ea typeface="Arial"/>
                <a:cs typeface="Arial"/>
                <a:sym typeface="Arial"/>
              </a:rPr>
              <a:t>Building a solution together</a:t>
            </a:r>
            <a:endParaRPr sz="2800">
              <a:solidFill>
                <a:srgbClr val="000000"/>
              </a:solidFill>
              <a:latin typeface="Arial"/>
              <a:ea typeface="Arial"/>
              <a:cs typeface="Arial"/>
              <a:sym typeface="Arial"/>
            </a:endParaRPr>
          </a:p>
        </p:txBody>
      </p:sp>
      <p:sp>
        <p:nvSpPr>
          <p:cNvPr id="157" name="Google Shape;157;p26"/>
          <p:cNvSpPr txBox="1"/>
          <p:nvPr/>
        </p:nvSpPr>
        <p:spPr>
          <a:xfrm>
            <a:off x="269750" y="585175"/>
            <a:ext cx="5387100" cy="3623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900"/>
              <a:buFont typeface="Arial"/>
              <a:buNone/>
            </a:pPr>
            <a:endParaRPr sz="1700">
              <a:solidFill>
                <a:srgbClr val="1D1C1D"/>
              </a:solidFill>
            </a:endParaRPr>
          </a:p>
          <a:p>
            <a:pPr marL="0" lvl="0" indent="0" algn="l" rtl="0">
              <a:lnSpc>
                <a:spcPct val="115000"/>
              </a:lnSpc>
              <a:spcBef>
                <a:spcPts val="0"/>
              </a:spcBef>
              <a:spcAft>
                <a:spcPts val="0"/>
              </a:spcAft>
              <a:buClr>
                <a:schemeClr val="dk1"/>
              </a:buClr>
              <a:buSzPts val="1900"/>
              <a:buFont typeface="Arial"/>
              <a:buNone/>
            </a:pPr>
            <a:r>
              <a:rPr lang="en" sz="1500">
                <a:solidFill>
                  <a:srgbClr val="1D1C1D"/>
                </a:solidFill>
              </a:rPr>
              <a:t>Through workshop sessions with partners and subject matter experts, the team designed a wizard and a series of supporting pages.</a:t>
            </a:r>
            <a:endParaRPr sz="1500">
              <a:solidFill>
                <a:srgbClr val="1D1C1D"/>
              </a:solidFill>
            </a:endParaRPr>
          </a:p>
          <a:p>
            <a:pPr marL="0" lvl="0" indent="0" algn="l" rtl="0">
              <a:lnSpc>
                <a:spcPct val="115000"/>
              </a:lnSpc>
              <a:spcBef>
                <a:spcPts val="0"/>
              </a:spcBef>
              <a:spcAft>
                <a:spcPts val="0"/>
              </a:spcAft>
              <a:buClr>
                <a:schemeClr val="dk1"/>
              </a:buClr>
              <a:buSzPts val="1900"/>
              <a:buFont typeface="Arial"/>
              <a:buNone/>
            </a:pPr>
            <a:endParaRPr sz="1500">
              <a:solidFill>
                <a:srgbClr val="1D1C1D"/>
              </a:solidFill>
            </a:endParaRPr>
          </a:p>
          <a:p>
            <a:pPr marL="0" marR="0" lvl="0" indent="0" algn="l" rtl="0">
              <a:lnSpc>
                <a:spcPct val="100000"/>
              </a:lnSpc>
              <a:spcBef>
                <a:spcPts val="0"/>
              </a:spcBef>
              <a:spcAft>
                <a:spcPts val="0"/>
              </a:spcAft>
              <a:buClr>
                <a:srgbClr val="000000"/>
              </a:buClr>
              <a:buSzPts val="1900"/>
              <a:buFont typeface="Arial"/>
              <a:buNone/>
            </a:pPr>
            <a:r>
              <a:rPr lang="en" sz="1700" b="1">
                <a:solidFill>
                  <a:srgbClr val="1D1C1D"/>
                </a:solidFill>
              </a:rPr>
              <a:t>Prototype</a:t>
            </a:r>
            <a:endParaRPr sz="1700" b="1">
              <a:solidFill>
                <a:srgbClr val="1D1C1D"/>
              </a:solidFill>
            </a:endParaRPr>
          </a:p>
          <a:p>
            <a:pPr marL="0" marR="0" lvl="0" indent="0" algn="l" rtl="0">
              <a:lnSpc>
                <a:spcPct val="100000"/>
              </a:lnSpc>
              <a:spcBef>
                <a:spcPts val="0"/>
              </a:spcBef>
              <a:spcAft>
                <a:spcPts val="0"/>
              </a:spcAft>
              <a:buClr>
                <a:srgbClr val="000000"/>
              </a:buClr>
              <a:buSzPts val="1900"/>
              <a:buFont typeface="Arial"/>
              <a:buNone/>
            </a:pPr>
            <a:r>
              <a:rPr lang="en" sz="1700">
                <a:solidFill>
                  <a:srgbClr val="1D1C1D"/>
                </a:solidFill>
              </a:rPr>
              <a:t>People can chose to:</a:t>
            </a:r>
            <a:endParaRPr sz="1700" i="0" u="none" strike="noStrike" cap="none">
              <a:solidFill>
                <a:srgbClr val="1D1C1D"/>
              </a:solidFill>
            </a:endParaRPr>
          </a:p>
          <a:p>
            <a:pPr marL="457200" marR="0" lvl="0" indent="-336550" algn="l" rtl="0">
              <a:lnSpc>
                <a:spcPct val="100000"/>
              </a:lnSpc>
              <a:spcBef>
                <a:spcPts val="0"/>
              </a:spcBef>
              <a:spcAft>
                <a:spcPts val="0"/>
              </a:spcAft>
              <a:buSzPts val="1700"/>
              <a:buChar char="●"/>
            </a:pPr>
            <a:r>
              <a:rPr lang="en" sz="1700"/>
              <a:t>answer questions based on their situation to get a </a:t>
            </a:r>
            <a:r>
              <a:rPr lang="en" sz="1700" b="1"/>
              <a:t>customized answer</a:t>
            </a:r>
            <a:endParaRPr sz="1700" b="1" i="0" u="none" strike="noStrike" cap="none"/>
          </a:p>
          <a:p>
            <a:pPr marL="457200" marR="0" lvl="0" indent="-336550" algn="l" rtl="0">
              <a:lnSpc>
                <a:spcPct val="100000"/>
              </a:lnSpc>
              <a:spcBef>
                <a:spcPts val="0"/>
              </a:spcBef>
              <a:spcAft>
                <a:spcPts val="0"/>
              </a:spcAft>
              <a:buSzPts val="1700"/>
              <a:buChar char="●"/>
            </a:pPr>
            <a:r>
              <a:rPr lang="en" sz="1700"/>
              <a:t>look up details for a specific situation themselves within a </a:t>
            </a:r>
            <a:r>
              <a:rPr lang="en" sz="1700" b="1"/>
              <a:t>consolidated, single group of web pages</a:t>
            </a:r>
            <a:endParaRPr sz="1700" b="1" i="0" u="none" strike="noStrike" cap="none"/>
          </a:p>
          <a:p>
            <a:pPr marL="0" marR="0" lvl="0" indent="0" algn="l" rtl="0">
              <a:lnSpc>
                <a:spcPct val="115000"/>
              </a:lnSpc>
              <a:spcBef>
                <a:spcPts val="0"/>
              </a:spcBef>
              <a:spcAft>
                <a:spcPts val="0"/>
              </a:spcAft>
              <a:buClr>
                <a:srgbClr val="000000"/>
              </a:buClr>
              <a:buSzPts val="2000"/>
              <a:buFont typeface="Arial"/>
              <a:buNone/>
            </a:pPr>
            <a:endParaRPr sz="2000" b="0" i="0" u="none" strike="noStrike" cap="none">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2000"/>
              <a:buFont typeface="Arial"/>
              <a:buNone/>
            </a:pPr>
            <a:endParaRPr sz="2000" b="0" i="0" u="none" strike="noStrike" cap="none">
              <a:solidFill>
                <a:schemeClr val="dk1"/>
              </a:solidFill>
              <a:latin typeface="Calibri"/>
              <a:ea typeface="Calibri"/>
              <a:cs typeface="Calibri"/>
              <a:sym typeface="Calibri"/>
            </a:endParaRPr>
          </a:p>
          <a:p>
            <a:pPr marL="342900" marR="0" lvl="0" indent="-273050" algn="l" rtl="0">
              <a:lnSpc>
                <a:spcPct val="115000"/>
              </a:lnSpc>
              <a:spcBef>
                <a:spcPts val="0"/>
              </a:spcBef>
              <a:spcAft>
                <a:spcPts val="0"/>
              </a:spcAft>
              <a:buClr>
                <a:schemeClr val="dk1"/>
              </a:buClr>
              <a:buSzPts val="1100"/>
              <a:buFont typeface="Arial"/>
              <a:buNone/>
            </a:pPr>
            <a:endParaRPr sz="2000" b="0" i="0" u="none" strike="noStrike" cap="none">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pic>
        <p:nvPicPr>
          <p:cNvPr id="158" name="Google Shape;158;p26"/>
          <p:cNvPicPr preferRelativeResize="0"/>
          <p:nvPr/>
        </p:nvPicPr>
        <p:blipFill rotWithShape="1">
          <a:blip r:embed="rId4">
            <a:alphaModFix/>
          </a:blip>
          <a:srcRect r="980" b="20986"/>
          <a:stretch/>
        </p:blipFill>
        <p:spPr>
          <a:xfrm>
            <a:off x="6911351" y="1826332"/>
            <a:ext cx="2174599" cy="1879229"/>
          </a:xfrm>
          <a:prstGeom prst="rect">
            <a:avLst/>
          </a:prstGeom>
          <a:noFill/>
          <a:ln>
            <a:noFill/>
          </a:ln>
          <a:effectLst>
            <a:outerShdw blurRad="57150" dist="19050" dir="5400000" algn="bl" rotWithShape="0">
              <a:srgbClr val="000000">
                <a:alpha val="50000"/>
              </a:srgbClr>
            </a:outerShdw>
          </a:effectLst>
        </p:spPr>
      </p:pic>
      <p:sp>
        <p:nvSpPr>
          <p:cNvPr id="159" name="Google Shape;159;p26"/>
          <p:cNvSpPr txBox="1"/>
          <p:nvPr/>
        </p:nvSpPr>
        <p:spPr>
          <a:xfrm>
            <a:off x="4250100" y="4015513"/>
            <a:ext cx="1509000" cy="30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u="sng">
                <a:solidFill>
                  <a:schemeClr val="hlink"/>
                </a:solidFill>
                <a:hlinkClick r:id="rId5"/>
              </a:rPr>
              <a:t>Prototype link</a:t>
            </a:r>
            <a:endParaRPr sz="15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7"/>
          <p:cNvSpPr/>
          <p:nvPr/>
        </p:nvSpPr>
        <p:spPr>
          <a:xfrm rot="2700000">
            <a:off x="3475951" y="1474287"/>
            <a:ext cx="1914279" cy="1914279"/>
          </a:xfrm>
          <a:prstGeom prst="rect">
            <a:avLst/>
          </a:prstGeom>
          <a:solidFill>
            <a:srgbClr val="004D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7"/>
          <p:cNvSpPr txBox="1"/>
          <p:nvPr/>
        </p:nvSpPr>
        <p:spPr>
          <a:xfrm>
            <a:off x="3501991" y="1544076"/>
            <a:ext cx="2001000" cy="1249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6000" b="1">
                <a:solidFill>
                  <a:srgbClr val="FFFFFF"/>
                </a:solidFill>
                <a:latin typeface="Roboto"/>
                <a:ea typeface="Roboto"/>
                <a:cs typeface="Roboto"/>
                <a:sym typeface="Roboto"/>
              </a:rPr>
              <a:t>74</a:t>
            </a:r>
            <a:r>
              <a:rPr lang="en" sz="5000" b="1">
                <a:solidFill>
                  <a:srgbClr val="FFFFFF"/>
                </a:solidFill>
                <a:latin typeface="Roboto"/>
                <a:ea typeface="Roboto"/>
                <a:cs typeface="Roboto"/>
                <a:sym typeface="Roboto"/>
              </a:rPr>
              <a:t>%</a:t>
            </a:r>
            <a:endParaRPr sz="5000" b="1">
              <a:solidFill>
                <a:srgbClr val="FFFFFF"/>
              </a:solidFill>
              <a:latin typeface="Roboto"/>
              <a:ea typeface="Roboto"/>
              <a:cs typeface="Roboto"/>
              <a:sym typeface="Roboto"/>
            </a:endParaRPr>
          </a:p>
        </p:txBody>
      </p:sp>
      <p:sp>
        <p:nvSpPr>
          <p:cNvPr id="166" name="Google Shape;166;p27"/>
          <p:cNvSpPr txBox="1"/>
          <p:nvPr/>
        </p:nvSpPr>
        <p:spPr>
          <a:xfrm>
            <a:off x="3748066" y="2430563"/>
            <a:ext cx="1394400" cy="363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500">
                <a:solidFill>
                  <a:srgbClr val="FFFFFF"/>
                </a:solidFill>
                <a:latin typeface="Roboto"/>
                <a:ea typeface="Roboto"/>
                <a:cs typeface="Roboto"/>
                <a:sym typeface="Roboto"/>
              </a:rPr>
              <a:t>task success on the travel prototype</a:t>
            </a:r>
            <a:endParaRPr sz="1500">
              <a:solidFill>
                <a:srgbClr val="FFFFFF"/>
              </a:solidFill>
              <a:latin typeface="Roboto"/>
              <a:ea typeface="Roboto"/>
              <a:cs typeface="Roboto"/>
              <a:sym typeface="Roboto"/>
            </a:endParaRPr>
          </a:p>
        </p:txBody>
      </p:sp>
      <p:sp>
        <p:nvSpPr>
          <p:cNvPr id="167" name="Google Shape;167;p27"/>
          <p:cNvSpPr txBox="1"/>
          <p:nvPr/>
        </p:nvSpPr>
        <p:spPr>
          <a:xfrm>
            <a:off x="142614" y="948751"/>
            <a:ext cx="3723600" cy="574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200" b="1"/>
              <a:t>  Answers not information</a:t>
            </a:r>
            <a:endParaRPr sz="2200" b="1"/>
          </a:p>
          <a:p>
            <a:pPr marL="0" lvl="0" indent="0" algn="ctr" rtl="0">
              <a:spcBef>
                <a:spcPts val="0"/>
              </a:spcBef>
              <a:spcAft>
                <a:spcPts val="0"/>
              </a:spcAft>
              <a:buNone/>
            </a:pPr>
            <a:r>
              <a:rPr lang="en" sz="1500">
                <a:solidFill>
                  <a:srgbClr val="666666"/>
                </a:solidFill>
              </a:rPr>
              <a:t>      Make complex simple with wizards </a:t>
            </a:r>
            <a:br>
              <a:rPr lang="en" sz="1500">
                <a:solidFill>
                  <a:srgbClr val="666666"/>
                </a:solidFill>
              </a:rPr>
            </a:br>
            <a:endParaRPr sz="1500">
              <a:solidFill>
                <a:srgbClr val="666666"/>
              </a:solidFill>
            </a:endParaRPr>
          </a:p>
        </p:txBody>
      </p:sp>
      <p:sp>
        <p:nvSpPr>
          <p:cNvPr id="168" name="Google Shape;168;p27"/>
          <p:cNvSpPr txBox="1"/>
          <p:nvPr/>
        </p:nvSpPr>
        <p:spPr>
          <a:xfrm>
            <a:off x="5095816" y="951263"/>
            <a:ext cx="4221600" cy="57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b="1"/>
              <a:t>Surface tasks and answers</a:t>
            </a:r>
            <a:endParaRPr sz="2200" b="1"/>
          </a:p>
          <a:p>
            <a:pPr marL="0" lvl="0" indent="0" algn="l" rtl="0">
              <a:spcBef>
                <a:spcPts val="0"/>
              </a:spcBef>
              <a:spcAft>
                <a:spcPts val="0"/>
              </a:spcAft>
              <a:buNone/>
            </a:pPr>
            <a:r>
              <a:rPr lang="en" sz="1500">
                <a:solidFill>
                  <a:srgbClr val="666666"/>
                </a:solidFill>
              </a:rPr>
              <a:t>   Answers first and integrate legal as content</a:t>
            </a:r>
            <a:endParaRPr sz="1500">
              <a:solidFill>
                <a:srgbClr val="666666"/>
              </a:solidFill>
            </a:endParaRPr>
          </a:p>
        </p:txBody>
      </p:sp>
      <p:sp>
        <p:nvSpPr>
          <p:cNvPr id="169" name="Google Shape;169;p27"/>
          <p:cNvSpPr txBox="1"/>
          <p:nvPr/>
        </p:nvSpPr>
        <p:spPr>
          <a:xfrm>
            <a:off x="5881166" y="2004863"/>
            <a:ext cx="3723600" cy="57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b="1"/>
              <a:t>Words matter</a:t>
            </a:r>
            <a:endParaRPr sz="2200" b="1"/>
          </a:p>
          <a:p>
            <a:pPr marL="0" lvl="0" indent="0" algn="l" rtl="0">
              <a:spcBef>
                <a:spcPts val="0"/>
              </a:spcBef>
              <a:spcAft>
                <a:spcPts val="0"/>
              </a:spcAft>
              <a:buNone/>
            </a:pPr>
            <a:r>
              <a:rPr lang="en" sz="1500">
                <a:solidFill>
                  <a:srgbClr val="666666"/>
                </a:solidFill>
              </a:rPr>
              <a:t>Clear, specific and direct language</a:t>
            </a:r>
            <a:br>
              <a:rPr lang="en" sz="1500">
                <a:solidFill>
                  <a:srgbClr val="666666"/>
                </a:solidFill>
              </a:rPr>
            </a:br>
            <a:endParaRPr sz="1500">
              <a:solidFill>
                <a:srgbClr val="666666"/>
              </a:solidFill>
            </a:endParaRPr>
          </a:p>
        </p:txBody>
      </p:sp>
      <p:sp>
        <p:nvSpPr>
          <p:cNvPr id="170" name="Google Shape;170;p27"/>
          <p:cNvSpPr txBox="1"/>
          <p:nvPr/>
        </p:nvSpPr>
        <p:spPr>
          <a:xfrm>
            <a:off x="126891" y="2020313"/>
            <a:ext cx="3723600" cy="57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b="1"/>
              <a:t>One source for travel</a:t>
            </a:r>
            <a:endParaRPr sz="2200" b="1"/>
          </a:p>
          <a:p>
            <a:pPr marL="0" lvl="0" indent="0" algn="l" rtl="0">
              <a:spcBef>
                <a:spcPts val="0"/>
              </a:spcBef>
              <a:spcAft>
                <a:spcPts val="0"/>
              </a:spcAft>
              <a:buNone/>
            </a:pPr>
            <a:r>
              <a:rPr lang="en" sz="1500">
                <a:solidFill>
                  <a:srgbClr val="666666"/>
                </a:solidFill>
              </a:rPr>
              <a:t>    Collaborate to craft answers </a:t>
            </a:r>
            <a:endParaRPr sz="1500">
              <a:solidFill>
                <a:srgbClr val="666666"/>
              </a:solidFill>
            </a:endParaRPr>
          </a:p>
        </p:txBody>
      </p:sp>
      <p:sp>
        <p:nvSpPr>
          <p:cNvPr id="171" name="Google Shape;171;p27"/>
          <p:cNvSpPr txBox="1"/>
          <p:nvPr/>
        </p:nvSpPr>
        <p:spPr>
          <a:xfrm>
            <a:off x="177841" y="3177035"/>
            <a:ext cx="4221600" cy="73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b="1"/>
              <a:t>Interactive definitions</a:t>
            </a:r>
            <a:endParaRPr sz="2200" b="1"/>
          </a:p>
          <a:p>
            <a:pPr marL="0" lvl="0" indent="0" algn="l" rtl="0">
              <a:spcBef>
                <a:spcPts val="0"/>
              </a:spcBef>
              <a:spcAft>
                <a:spcPts val="0"/>
              </a:spcAft>
              <a:buNone/>
            </a:pPr>
            <a:r>
              <a:rPr lang="en" sz="1500">
                <a:solidFill>
                  <a:srgbClr val="666666"/>
                </a:solidFill>
              </a:rPr>
              <a:t>   Help people understand unusual definitions </a:t>
            </a:r>
            <a:endParaRPr sz="1500">
              <a:solidFill>
                <a:srgbClr val="666666"/>
              </a:solidFill>
            </a:endParaRPr>
          </a:p>
        </p:txBody>
      </p:sp>
      <p:sp>
        <p:nvSpPr>
          <p:cNvPr id="172" name="Google Shape;172;p27"/>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How we improved travel restrictions task success</a:t>
            </a:r>
            <a:endParaRPr/>
          </a:p>
          <a:p>
            <a:pPr marL="0" lvl="0" indent="0" algn="l" rtl="0">
              <a:spcBef>
                <a:spcPts val="0"/>
              </a:spcBef>
              <a:spcAft>
                <a:spcPts val="0"/>
              </a:spcAft>
              <a:buNone/>
            </a:pPr>
            <a:endParaRPr/>
          </a:p>
        </p:txBody>
      </p:sp>
      <p:sp>
        <p:nvSpPr>
          <p:cNvPr id="173" name="Google Shape;173;p27"/>
          <p:cNvSpPr txBox="1"/>
          <p:nvPr/>
        </p:nvSpPr>
        <p:spPr>
          <a:xfrm>
            <a:off x="4922391" y="3177051"/>
            <a:ext cx="4221600" cy="57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b="1"/>
              <a:t>    Layer complex details</a:t>
            </a:r>
            <a:endParaRPr sz="2200" b="1"/>
          </a:p>
          <a:p>
            <a:pPr marL="0" lvl="0" indent="0" algn="l" rtl="0">
              <a:spcBef>
                <a:spcPts val="0"/>
              </a:spcBef>
              <a:spcAft>
                <a:spcPts val="0"/>
              </a:spcAft>
              <a:buNone/>
            </a:pPr>
            <a:r>
              <a:rPr lang="en" sz="1500">
                <a:solidFill>
                  <a:srgbClr val="666666"/>
                </a:solidFill>
              </a:rPr>
              <a:t>Simplify dense content into specific choices</a:t>
            </a:r>
            <a:br>
              <a:rPr lang="en" sz="1500">
                <a:solidFill>
                  <a:srgbClr val="666666"/>
                </a:solidFill>
              </a:rPr>
            </a:br>
            <a:endParaRPr sz="1500">
              <a:solidFill>
                <a:srgbClr val="666666"/>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28"/>
          <p:cNvSpPr txBox="1"/>
          <p:nvPr/>
        </p:nvSpPr>
        <p:spPr>
          <a:xfrm>
            <a:off x="426575" y="752300"/>
            <a:ext cx="1217700" cy="74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9" name="Google Shape;179;p28"/>
          <p:cNvSpPr txBox="1"/>
          <p:nvPr/>
        </p:nvSpPr>
        <p:spPr>
          <a:xfrm>
            <a:off x="310900" y="0"/>
            <a:ext cx="8352600" cy="149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solidFill>
                  <a:schemeClr val="dk1"/>
                </a:solidFill>
              </a:rPr>
              <a:t>Live site vs prototype results for a similar task</a:t>
            </a:r>
            <a:br>
              <a:rPr lang="en" sz="2800">
                <a:solidFill>
                  <a:schemeClr val="dk1"/>
                </a:solidFill>
              </a:rPr>
            </a:br>
            <a:br>
              <a:rPr lang="en" b="1">
                <a:solidFill>
                  <a:schemeClr val="lt1"/>
                </a:solidFill>
                <a:highlight>
                  <a:srgbClr val="BF9000"/>
                </a:highlight>
              </a:rPr>
            </a:br>
            <a:r>
              <a:rPr lang="en" b="1">
                <a:solidFill>
                  <a:schemeClr val="dk1"/>
                </a:solidFill>
              </a:rPr>
              <a:t>Immediate family task</a:t>
            </a:r>
            <a:r>
              <a:rPr lang="en">
                <a:solidFill>
                  <a:schemeClr val="dk1"/>
                </a:solidFill>
              </a:rPr>
              <a:t>: Farouk lives in Indonesia, and his brother is getting married in British Columbia in August. He plans on being in Canada for 20 days. Will Farouk be able to enter Canada? </a:t>
            </a:r>
            <a:br>
              <a:rPr lang="en">
                <a:solidFill>
                  <a:schemeClr val="dk1"/>
                </a:solidFill>
              </a:rPr>
            </a:br>
            <a:endParaRPr>
              <a:solidFill>
                <a:schemeClr val="dk1"/>
              </a:solidFill>
              <a:latin typeface="Calibri"/>
              <a:ea typeface="Calibri"/>
              <a:cs typeface="Calibri"/>
              <a:sym typeface="Calibri"/>
            </a:endParaRPr>
          </a:p>
          <a:p>
            <a:pPr marL="0" lvl="0" indent="0" algn="l" rtl="0">
              <a:spcBef>
                <a:spcPts val="0"/>
              </a:spcBef>
              <a:spcAft>
                <a:spcPts val="0"/>
              </a:spcAft>
              <a:buNone/>
            </a:pPr>
            <a:br>
              <a:rPr lang="en" sz="1100">
                <a:solidFill>
                  <a:schemeClr val="dk1"/>
                </a:solidFill>
              </a:rPr>
            </a:br>
            <a:br>
              <a:rPr lang="en" sz="1100">
                <a:solidFill>
                  <a:schemeClr val="dk1"/>
                </a:solidFill>
              </a:rPr>
            </a:br>
            <a:br>
              <a:rPr lang="en" sz="1600">
                <a:solidFill>
                  <a:schemeClr val="dk1"/>
                </a:solidFill>
              </a:rPr>
            </a:br>
            <a:endParaRPr sz="1600">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a:p>
            <a:pPr marL="0" lvl="0" indent="0" algn="l" rtl="0">
              <a:spcBef>
                <a:spcPts val="0"/>
              </a:spcBef>
              <a:spcAft>
                <a:spcPts val="0"/>
              </a:spcAft>
              <a:buNone/>
            </a:pPr>
            <a:br>
              <a:rPr lang="en" b="1">
                <a:solidFill>
                  <a:schemeClr val="lt1"/>
                </a:solidFill>
                <a:highlight>
                  <a:srgbClr val="BF9000"/>
                </a:highlight>
              </a:rPr>
            </a:br>
            <a:endParaRPr>
              <a:solidFill>
                <a:schemeClr val="dk1"/>
              </a:solidFill>
              <a:latin typeface="Calibri"/>
              <a:ea typeface="Calibri"/>
              <a:cs typeface="Calibri"/>
              <a:sym typeface="Calibri"/>
            </a:endParaRPr>
          </a:p>
        </p:txBody>
      </p:sp>
      <p:sp>
        <p:nvSpPr>
          <p:cNvPr id="180" name="Google Shape;180;p28"/>
          <p:cNvSpPr txBox="1"/>
          <p:nvPr/>
        </p:nvSpPr>
        <p:spPr>
          <a:xfrm>
            <a:off x="950000" y="1715425"/>
            <a:ext cx="2012400" cy="235800"/>
          </a:xfrm>
          <a:prstGeom prst="rect">
            <a:avLst/>
          </a:prstGeom>
          <a:solidFill>
            <a:schemeClr val="lt1"/>
          </a:solidFill>
          <a:ln w="19050" cap="flat" cmpd="sng">
            <a:solidFill>
              <a:srgbClr val="C13A2B"/>
            </a:solidFill>
            <a:prstDash val="solid"/>
            <a:round/>
            <a:headEnd type="none" w="sm" len="sm"/>
            <a:tailEnd type="none" w="sm" len="sm"/>
          </a:ln>
        </p:spPr>
        <p:txBody>
          <a:bodyPr spcFirstLastPara="1" wrap="square" lIns="91425" tIns="0" rIns="91425" bIns="91425" anchor="t" anchorCtr="0">
            <a:noAutofit/>
          </a:bodyPr>
          <a:lstStyle/>
          <a:p>
            <a:pPr marL="0" lvl="0" indent="0" algn="l" rtl="0">
              <a:spcBef>
                <a:spcPts val="0"/>
              </a:spcBef>
              <a:spcAft>
                <a:spcPts val="0"/>
              </a:spcAft>
              <a:buNone/>
            </a:pPr>
            <a:r>
              <a:rPr lang="en" b="1">
                <a:solidFill>
                  <a:schemeClr val="dk1"/>
                </a:solidFill>
              </a:rPr>
              <a:t>0/10 were correct</a:t>
            </a:r>
            <a:endParaRPr/>
          </a:p>
        </p:txBody>
      </p:sp>
      <p:sp>
        <p:nvSpPr>
          <p:cNvPr id="181" name="Google Shape;181;p28"/>
          <p:cNvSpPr txBox="1"/>
          <p:nvPr/>
        </p:nvSpPr>
        <p:spPr>
          <a:xfrm>
            <a:off x="5440600" y="1715425"/>
            <a:ext cx="2280000" cy="235800"/>
          </a:xfrm>
          <a:prstGeom prst="rect">
            <a:avLst/>
          </a:prstGeom>
          <a:solidFill>
            <a:schemeClr val="lt1"/>
          </a:solidFill>
          <a:ln w="19050" cap="flat" cmpd="sng">
            <a:solidFill>
              <a:srgbClr val="229654"/>
            </a:solidFill>
            <a:prstDash val="solid"/>
            <a:round/>
            <a:headEnd type="none" w="sm" len="sm"/>
            <a:tailEnd type="none" w="sm" len="sm"/>
          </a:ln>
        </p:spPr>
        <p:txBody>
          <a:bodyPr spcFirstLastPara="1" wrap="square" lIns="91425" tIns="0" rIns="91425" bIns="91425" anchor="t" anchorCtr="0">
            <a:noAutofit/>
          </a:bodyPr>
          <a:lstStyle/>
          <a:p>
            <a:pPr marL="0" marR="0" lvl="0" indent="0" algn="l" rtl="0">
              <a:lnSpc>
                <a:spcPct val="100000"/>
              </a:lnSpc>
              <a:spcBef>
                <a:spcPts val="0"/>
              </a:spcBef>
              <a:spcAft>
                <a:spcPts val="0"/>
              </a:spcAft>
              <a:buNone/>
            </a:pPr>
            <a:r>
              <a:rPr lang="en" b="1">
                <a:solidFill>
                  <a:schemeClr val="dk1"/>
                </a:solidFill>
              </a:rPr>
              <a:t>18/20 were correct 89%</a:t>
            </a:r>
            <a:endParaRPr b="1">
              <a:solidFill>
                <a:schemeClr val="dk1"/>
              </a:solidFill>
            </a:endParaRPr>
          </a:p>
        </p:txBody>
      </p:sp>
      <p:sp>
        <p:nvSpPr>
          <p:cNvPr id="182" name="Google Shape;182;p28"/>
          <p:cNvSpPr txBox="1"/>
          <p:nvPr/>
        </p:nvSpPr>
        <p:spPr>
          <a:xfrm>
            <a:off x="618875" y="1270750"/>
            <a:ext cx="3040800" cy="44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b="1">
                <a:solidFill>
                  <a:schemeClr val="dk1"/>
                </a:solidFill>
              </a:rPr>
              <a:t>Live site, unmoderated </a:t>
            </a:r>
            <a:r>
              <a:rPr lang="en" sz="900">
                <a:solidFill>
                  <a:schemeClr val="dk1"/>
                </a:solidFill>
              </a:rPr>
              <a:t>(Task 6)</a:t>
            </a:r>
            <a:endParaRPr sz="900">
              <a:solidFill>
                <a:schemeClr val="lt1"/>
              </a:solidFill>
              <a:highlight>
                <a:srgbClr val="990000"/>
              </a:highlight>
            </a:endParaRPr>
          </a:p>
          <a:p>
            <a:pPr marL="0" lvl="0" indent="0" algn="l" rtl="0">
              <a:spcBef>
                <a:spcPts val="0"/>
              </a:spcBef>
              <a:spcAft>
                <a:spcPts val="0"/>
              </a:spcAft>
              <a:buNone/>
            </a:pPr>
            <a:endParaRPr sz="1300"/>
          </a:p>
        </p:txBody>
      </p:sp>
      <p:sp>
        <p:nvSpPr>
          <p:cNvPr id="183" name="Google Shape;183;p28"/>
          <p:cNvSpPr txBox="1"/>
          <p:nvPr/>
        </p:nvSpPr>
        <p:spPr>
          <a:xfrm>
            <a:off x="5141350" y="1270750"/>
            <a:ext cx="2935500" cy="44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b="1">
                <a:solidFill>
                  <a:schemeClr val="dk1"/>
                </a:solidFill>
              </a:rPr>
              <a:t>Prototype, moderated </a:t>
            </a:r>
            <a:r>
              <a:rPr lang="en" sz="900">
                <a:solidFill>
                  <a:schemeClr val="dk1"/>
                </a:solidFill>
              </a:rPr>
              <a:t>(Task 9)</a:t>
            </a:r>
            <a:endParaRPr sz="900">
              <a:solidFill>
                <a:schemeClr val="lt1"/>
              </a:solidFill>
              <a:highlight>
                <a:srgbClr val="990000"/>
              </a:highlight>
            </a:endParaRPr>
          </a:p>
          <a:p>
            <a:pPr marL="0" lvl="0" indent="0" algn="l" rtl="0">
              <a:spcBef>
                <a:spcPts val="0"/>
              </a:spcBef>
              <a:spcAft>
                <a:spcPts val="0"/>
              </a:spcAft>
              <a:buNone/>
            </a:pPr>
            <a:endParaRPr sz="1300"/>
          </a:p>
        </p:txBody>
      </p:sp>
      <p:pic>
        <p:nvPicPr>
          <p:cNvPr id="184" name="Google Shape;184;p28"/>
          <p:cNvPicPr preferRelativeResize="0"/>
          <p:nvPr/>
        </p:nvPicPr>
        <p:blipFill>
          <a:blip r:embed="rId3">
            <a:alphaModFix/>
          </a:blip>
          <a:stretch>
            <a:fillRect/>
          </a:stretch>
        </p:blipFill>
        <p:spPr>
          <a:xfrm>
            <a:off x="4420650" y="2301225"/>
            <a:ext cx="4376900" cy="2184275"/>
          </a:xfrm>
          <a:prstGeom prst="rect">
            <a:avLst/>
          </a:prstGeom>
          <a:noFill/>
          <a:ln>
            <a:noFill/>
          </a:ln>
          <a:effectLst>
            <a:outerShdw blurRad="57150" dist="19050" dir="5400000" algn="bl" rotWithShape="0">
              <a:srgbClr val="000000">
                <a:alpha val="50000"/>
              </a:srgbClr>
            </a:outerShdw>
          </a:effectLst>
        </p:spPr>
      </p:pic>
      <p:sp>
        <p:nvSpPr>
          <p:cNvPr id="185" name="Google Shape;185;p28"/>
          <p:cNvSpPr/>
          <p:nvPr/>
        </p:nvSpPr>
        <p:spPr>
          <a:xfrm>
            <a:off x="6419934" y="2702716"/>
            <a:ext cx="2475000" cy="996000"/>
          </a:xfrm>
          <a:prstGeom prst="wedgeEllipseCallout">
            <a:avLst>
              <a:gd name="adj1" fmla="val -50434"/>
              <a:gd name="adj2" fmla="val -54990"/>
            </a:avLst>
          </a:prstGeom>
          <a:solidFill>
            <a:srgbClr val="BBD6E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rgbClr val="000000"/>
                </a:solidFill>
              </a:rPr>
              <a:t>“</a:t>
            </a:r>
            <a:r>
              <a:rPr lang="en" sz="1100">
                <a:solidFill>
                  <a:schemeClr val="dk1"/>
                </a:solidFill>
              </a:rPr>
              <a:t>I’m glad it specifies wedding because a lot of people wouldn’t necessarily view that as optional</a:t>
            </a:r>
            <a:r>
              <a:rPr lang="en" sz="1100">
                <a:solidFill>
                  <a:srgbClr val="000000"/>
                </a:solidFill>
              </a:rPr>
              <a:t>” (P</a:t>
            </a:r>
            <a:r>
              <a:rPr lang="en" sz="1100"/>
              <a:t>8</a:t>
            </a:r>
            <a:r>
              <a:rPr lang="en" sz="1100">
                <a:solidFill>
                  <a:srgbClr val="000000"/>
                </a:solidFill>
              </a:rPr>
              <a:t>)</a:t>
            </a:r>
            <a:endParaRPr sz="1100"/>
          </a:p>
        </p:txBody>
      </p:sp>
      <p:sp>
        <p:nvSpPr>
          <p:cNvPr id="186" name="Google Shape;186;p28"/>
          <p:cNvSpPr/>
          <p:nvPr/>
        </p:nvSpPr>
        <p:spPr>
          <a:xfrm>
            <a:off x="6701150" y="3771950"/>
            <a:ext cx="2103900" cy="753600"/>
          </a:xfrm>
          <a:prstGeom prst="wedgeEllipseCallout">
            <a:avLst>
              <a:gd name="adj1" fmla="val -57516"/>
              <a:gd name="adj2" fmla="val 37027"/>
            </a:avLst>
          </a:prstGeom>
          <a:solidFill>
            <a:srgbClr val="BBD6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rgbClr val="000000"/>
                </a:solidFill>
              </a:rPr>
              <a:t>“</a:t>
            </a:r>
            <a:r>
              <a:rPr lang="en" sz="1100">
                <a:solidFill>
                  <a:schemeClr val="dk1"/>
                </a:solidFill>
              </a:rPr>
              <a:t>I like how it includes weddings, that was clear for me</a:t>
            </a:r>
            <a:r>
              <a:rPr lang="en" sz="1100">
                <a:solidFill>
                  <a:srgbClr val="000000"/>
                </a:solidFill>
              </a:rPr>
              <a:t>” (P</a:t>
            </a:r>
            <a:r>
              <a:rPr lang="en" sz="1100"/>
              <a:t>7</a:t>
            </a:r>
            <a:r>
              <a:rPr lang="en" sz="1100">
                <a:solidFill>
                  <a:srgbClr val="000000"/>
                </a:solidFill>
              </a:rPr>
              <a:t>)</a:t>
            </a:r>
            <a:endParaRPr sz="1100"/>
          </a:p>
        </p:txBody>
      </p:sp>
      <p:sp>
        <p:nvSpPr>
          <p:cNvPr id="187" name="Google Shape;187;p28"/>
          <p:cNvSpPr/>
          <p:nvPr/>
        </p:nvSpPr>
        <p:spPr>
          <a:xfrm>
            <a:off x="8139700" y="2219675"/>
            <a:ext cx="839700" cy="264900"/>
          </a:xfrm>
          <a:prstGeom prst="roundRect">
            <a:avLst>
              <a:gd name="adj" fmla="val 16667"/>
            </a:avLst>
          </a:prstGeom>
          <a:solidFill>
            <a:srgbClr val="C27BA0"/>
          </a:solidFill>
          <a:ln w="9525" cap="flat" cmpd="sng">
            <a:solidFill>
              <a:srgbClr val="A64D79"/>
            </a:solidFill>
            <a:prstDash val="solid"/>
            <a:round/>
            <a:headEnd type="none" w="sm" len="sm"/>
            <a:tailEnd type="none" w="sm" len="sm"/>
          </a:ln>
          <a:effectLst>
            <a:outerShdw blurRad="128588" dist="47625" dir="3300000" algn="bl" rotWithShape="0">
              <a:srgbClr val="666666">
                <a:alpha val="49410"/>
              </a:srgbClr>
            </a:outerShdw>
          </a:effectLst>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900">
                <a:latin typeface="Roboto"/>
                <a:ea typeface="Roboto"/>
                <a:cs typeface="Roboto"/>
                <a:sym typeface="Roboto"/>
              </a:rPr>
              <a:t>Wizard</a:t>
            </a:r>
            <a:endParaRPr sz="900" i="0" u="none" strike="noStrike" cap="none">
              <a:solidFill>
                <a:srgbClr val="000000"/>
              </a:solidFill>
              <a:latin typeface="Roboto"/>
              <a:ea typeface="Roboto"/>
              <a:cs typeface="Roboto"/>
              <a:sym typeface="Roboto"/>
            </a:endParaRPr>
          </a:p>
        </p:txBody>
      </p:sp>
      <p:sp>
        <p:nvSpPr>
          <p:cNvPr id="188" name="Google Shape;188;p28"/>
          <p:cNvSpPr txBox="1"/>
          <p:nvPr/>
        </p:nvSpPr>
        <p:spPr>
          <a:xfrm>
            <a:off x="426575" y="2155150"/>
            <a:ext cx="3425400" cy="1838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b="1">
                <a:solidFill>
                  <a:schemeClr val="dk1"/>
                </a:solidFill>
                <a:latin typeface="Calibri"/>
                <a:ea typeface="Calibri"/>
                <a:cs typeface="Calibri"/>
                <a:sym typeface="Calibri"/>
              </a:rPr>
              <a:t>Notes from July test analysis </a:t>
            </a:r>
            <a:endParaRPr sz="1800" b="1">
              <a:solidFill>
                <a:schemeClr val="dk1"/>
              </a:solidFill>
              <a:latin typeface="Calibri"/>
              <a:ea typeface="Calibri"/>
              <a:cs typeface="Calibri"/>
              <a:sym typeface="Calibri"/>
            </a:endParaRPr>
          </a:p>
          <a:p>
            <a:pPr marL="457200" lvl="0" indent="-311150" algn="l" rtl="0">
              <a:lnSpc>
                <a:spcPct val="115000"/>
              </a:lnSpc>
              <a:spcBef>
                <a:spcPts val="0"/>
              </a:spcBef>
              <a:spcAft>
                <a:spcPts val="0"/>
              </a:spcAft>
              <a:buClr>
                <a:schemeClr val="dk1"/>
              </a:buClr>
              <a:buSzPts val="1300"/>
              <a:buFont typeface="Calibri"/>
              <a:buChar char="●"/>
            </a:pPr>
            <a:r>
              <a:rPr lang="en" sz="1300">
                <a:solidFill>
                  <a:schemeClr val="dk1"/>
                </a:solidFill>
                <a:latin typeface="Calibri"/>
                <a:ea typeface="Calibri"/>
                <a:cs typeface="Calibri"/>
                <a:sym typeface="Calibri"/>
              </a:rPr>
              <a:t>Impossible to solve the task from the Travel restrictions page </a:t>
            </a:r>
            <a:endParaRPr sz="1300">
              <a:solidFill>
                <a:schemeClr val="dk1"/>
              </a:solidFill>
              <a:latin typeface="Calibri"/>
              <a:ea typeface="Calibri"/>
              <a:cs typeface="Calibri"/>
              <a:sym typeface="Calibri"/>
            </a:endParaRPr>
          </a:p>
          <a:p>
            <a:pPr marL="457200" lvl="0" indent="-311150" algn="l" rtl="0">
              <a:lnSpc>
                <a:spcPct val="115000"/>
              </a:lnSpc>
              <a:spcBef>
                <a:spcPts val="0"/>
              </a:spcBef>
              <a:spcAft>
                <a:spcPts val="0"/>
              </a:spcAft>
              <a:buClr>
                <a:schemeClr val="dk1"/>
              </a:buClr>
              <a:buSzPts val="1300"/>
              <a:buFont typeface="Calibri"/>
              <a:buChar char="●"/>
            </a:pPr>
            <a:r>
              <a:rPr lang="en" sz="1300">
                <a:solidFill>
                  <a:schemeClr val="dk1"/>
                </a:solidFill>
                <a:latin typeface="Calibri"/>
                <a:ea typeface="Calibri"/>
                <a:cs typeface="Calibri"/>
                <a:sym typeface="Calibri"/>
              </a:rPr>
              <a:t>Definition of “immediate family” is so different from people’s mental model that it needs to be defined more clearly</a:t>
            </a:r>
            <a:endParaRPr sz="900"/>
          </a:p>
        </p:txBody>
      </p:sp>
      <p:sp>
        <p:nvSpPr>
          <p:cNvPr id="189" name="Google Shape;189;p28"/>
          <p:cNvSpPr txBox="1"/>
          <p:nvPr/>
        </p:nvSpPr>
        <p:spPr>
          <a:xfrm>
            <a:off x="426575" y="3944600"/>
            <a:ext cx="4139400" cy="56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800">
              <a:solidFill>
                <a:srgbClr val="7F8690"/>
              </a:solidFill>
              <a:latin typeface="Roboto"/>
              <a:ea typeface="Roboto"/>
              <a:cs typeface="Roboto"/>
              <a:sym typeface="Robot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29"/>
          <p:cNvSpPr txBox="1">
            <a:spLocks noGrp="1"/>
          </p:cNvSpPr>
          <p:nvPr>
            <p:ph type="title"/>
          </p:nvPr>
        </p:nvSpPr>
        <p:spPr>
          <a:xfrm>
            <a:off x="311700" y="1931550"/>
            <a:ext cx="8520600" cy="1280400"/>
          </a:xfrm>
          <a:prstGeom prst="rect">
            <a:avLst/>
          </a:prstGeom>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a:latin typeface="Roboto"/>
                <a:ea typeface="Roboto"/>
                <a:cs typeface="Roboto"/>
                <a:sym typeface="Roboto"/>
              </a:rPr>
              <a:t>Interdepartmental collaboration for </a:t>
            </a:r>
            <a:endParaRPr>
              <a:latin typeface="Roboto"/>
              <a:ea typeface="Roboto"/>
              <a:cs typeface="Roboto"/>
              <a:sym typeface="Roboto"/>
            </a:endParaRPr>
          </a:p>
          <a:p>
            <a:pPr marL="0" marR="0" lvl="0" indent="0" algn="ctr" rtl="0">
              <a:lnSpc>
                <a:spcPct val="100000"/>
              </a:lnSpc>
              <a:spcBef>
                <a:spcPts val="0"/>
              </a:spcBef>
              <a:spcAft>
                <a:spcPts val="0"/>
              </a:spcAft>
              <a:buNone/>
            </a:pPr>
            <a:r>
              <a:rPr lang="en">
                <a:latin typeface="Roboto"/>
                <a:ea typeface="Roboto"/>
                <a:cs typeface="Roboto"/>
                <a:sym typeface="Roboto"/>
              </a:rPr>
              <a:t>prototyping and launch</a:t>
            </a:r>
            <a:endParaRPr>
              <a:latin typeface="Roboto"/>
              <a:ea typeface="Roboto"/>
              <a:cs typeface="Roboto"/>
              <a:sym typeface="Roboto"/>
            </a:endParaRPr>
          </a:p>
          <a:p>
            <a:pPr marL="0" marR="0" lvl="0" indent="0" algn="ctr" rtl="0">
              <a:lnSpc>
                <a:spcPct val="100000"/>
              </a:lnSpc>
              <a:spcBef>
                <a:spcPts val="0"/>
              </a:spcBef>
              <a:spcAft>
                <a:spcPts val="0"/>
              </a:spcAft>
              <a:buNone/>
            </a:pPr>
            <a:endParaRPr>
              <a:latin typeface="Roboto"/>
              <a:ea typeface="Roboto"/>
              <a:cs typeface="Roboto"/>
              <a:sym typeface="Roboto"/>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30"/>
          <p:cNvSpPr txBox="1">
            <a:spLocks noGrp="1"/>
          </p:cNvSpPr>
          <p:nvPr>
            <p:ph type="body" idx="4294967295"/>
          </p:nvPr>
        </p:nvSpPr>
        <p:spPr>
          <a:xfrm>
            <a:off x="310896" y="0"/>
            <a:ext cx="8097300" cy="659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720"/>
              </a:spcBef>
              <a:spcAft>
                <a:spcPts val="0"/>
              </a:spcAft>
              <a:buSzPts val="3600"/>
              <a:buNone/>
            </a:pPr>
            <a:r>
              <a:rPr lang="en" sz="2800">
                <a:solidFill>
                  <a:srgbClr val="000000"/>
                </a:solidFill>
              </a:rPr>
              <a:t>Interdepartmental and program/communications and Travel content</a:t>
            </a:r>
            <a:endParaRPr sz="2800">
              <a:solidFill>
                <a:srgbClr val="000000"/>
              </a:solidFill>
            </a:endParaRPr>
          </a:p>
        </p:txBody>
      </p:sp>
      <p:sp>
        <p:nvSpPr>
          <p:cNvPr id="200" name="Google Shape;200;p30"/>
          <p:cNvSpPr txBox="1"/>
          <p:nvPr/>
        </p:nvSpPr>
        <p:spPr>
          <a:xfrm>
            <a:off x="488300" y="1203750"/>
            <a:ext cx="8302500" cy="3201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a:solidFill>
                  <a:srgbClr val="1D1C1D"/>
                </a:solidFill>
              </a:rPr>
              <a:t>Travel, transport and immigration are handled by multiple departments.</a:t>
            </a:r>
            <a:endParaRPr sz="1800">
              <a:solidFill>
                <a:srgbClr val="1D1C1D"/>
              </a:solidFill>
            </a:endParaRPr>
          </a:p>
          <a:p>
            <a:pPr marL="0" lvl="0" indent="0" algn="l" rtl="0">
              <a:lnSpc>
                <a:spcPct val="115000"/>
              </a:lnSpc>
              <a:spcBef>
                <a:spcPts val="0"/>
              </a:spcBef>
              <a:spcAft>
                <a:spcPts val="0"/>
              </a:spcAft>
              <a:buNone/>
            </a:pPr>
            <a:endParaRPr sz="1800">
              <a:solidFill>
                <a:srgbClr val="1D1C1D"/>
              </a:solidFill>
            </a:endParaRPr>
          </a:p>
          <a:p>
            <a:pPr marL="0" lvl="0" indent="0" algn="l" rtl="0">
              <a:lnSpc>
                <a:spcPct val="115000"/>
              </a:lnSpc>
              <a:spcBef>
                <a:spcPts val="0"/>
              </a:spcBef>
              <a:spcAft>
                <a:spcPts val="0"/>
              </a:spcAft>
              <a:buNone/>
            </a:pPr>
            <a:r>
              <a:rPr lang="en" sz="1800">
                <a:solidFill>
                  <a:srgbClr val="1D1C1D"/>
                </a:solidFill>
              </a:rPr>
              <a:t>This complicates:</a:t>
            </a:r>
            <a:endParaRPr sz="1800">
              <a:solidFill>
                <a:srgbClr val="1D1C1D"/>
              </a:solidFill>
            </a:endParaRPr>
          </a:p>
          <a:p>
            <a:pPr marL="457200" lvl="0" indent="-342900" algn="l" rtl="0">
              <a:lnSpc>
                <a:spcPct val="115000"/>
              </a:lnSpc>
              <a:spcBef>
                <a:spcPts val="0"/>
              </a:spcBef>
              <a:spcAft>
                <a:spcPts val="0"/>
              </a:spcAft>
              <a:buClr>
                <a:srgbClr val="1D1C1D"/>
              </a:buClr>
              <a:buSzPts val="1800"/>
              <a:buChar char="●"/>
            </a:pPr>
            <a:r>
              <a:rPr lang="en" sz="1800" b="1">
                <a:solidFill>
                  <a:srgbClr val="1D1C1D"/>
                </a:solidFill>
              </a:rPr>
              <a:t>findability </a:t>
            </a:r>
            <a:r>
              <a:rPr lang="en" sz="1800">
                <a:solidFill>
                  <a:srgbClr val="1D1C1D"/>
                </a:solidFill>
              </a:rPr>
              <a:t>for end-users </a:t>
            </a:r>
            <a:endParaRPr sz="1800">
              <a:solidFill>
                <a:srgbClr val="1D1C1D"/>
              </a:solidFill>
            </a:endParaRPr>
          </a:p>
          <a:p>
            <a:pPr marL="457200" lvl="0" indent="-342900" algn="l" rtl="0">
              <a:lnSpc>
                <a:spcPct val="115000"/>
              </a:lnSpc>
              <a:spcBef>
                <a:spcPts val="0"/>
              </a:spcBef>
              <a:spcAft>
                <a:spcPts val="0"/>
              </a:spcAft>
              <a:buClr>
                <a:srgbClr val="1D1C1D"/>
              </a:buClr>
              <a:buSzPts val="1800"/>
              <a:buChar char="●"/>
            </a:pPr>
            <a:r>
              <a:rPr lang="en" sz="1800" b="1">
                <a:solidFill>
                  <a:srgbClr val="1D1C1D"/>
                </a:solidFill>
              </a:rPr>
              <a:t>effort </a:t>
            </a:r>
            <a:r>
              <a:rPr lang="en" sz="1800">
                <a:solidFill>
                  <a:srgbClr val="1D1C1D"/>
                </a:solidFill>
              </a:rPr>
              <a:t>by departements to reduce duplication</a:t>
            </a:r>
            <a:endParaRPr sz="1800">
              <a:solidFill>
                <a:srgbClr val="1D1C1D"/>
              </a:solidFill>
            </a:endParaRPr>
          </a:p>
          <a:p>
            <a:pPr marL="0" lvl="0" indent="0" algn="l" rtl="0">
              <a:lnSpc>
                <a:spcPct val="115000"/>
              </a:lnSpc>
              <a:spcBef>
                <a:spcPts val="0"/>
              </a:spcBef>
              <a:spcAft>
                <a:spcPts val="0"/>
              </a:spcAft>
              <a:buNone/>
            </a:pPr>
            <a:endParaRPr sz="1800">
              <a:solidFill>
                <a:srgbClr val="1D1C1D"/>
              </a:solidFill>
            </a:endParaRPr>
          </a:p>
          <a:p>
            <a:pPr marL="0" lvl="0" indent="0" algn="l" rtl="0">
              <a:lnSpc>
                <a:spcPct val="115000"/>
              </a:lnSpc>
              <a:spcBef>
                <a:spcPts val="0"/>
              </a:spcBef>
              <a:spcAft>
                <a:spcPts val="0"/>
              </a:spcAft>
              <a:buNone/>
            </a:pPr>
            <a:r>
              <a:rPr lang="en" sz="1800">
                <a:solidFill>
                  <a:srgbClr val="1D1C1D"/>
                </a:solidFill>
              </a:rPr>
              <a:t>Example: Current information for students, workers and visitors is </a:t>
            </a:r>
            <a:r>
              <a:rPr lang="en" sz="1800" b="1">
                <a:solidFill>
                  <a:srgbClr val="1D1C1D"/>
                </a:solidFill>
              </a:rPr>
              <a:t>repeated on 3 different long, complex departmental pages</a:t>
            </a:r>
            <a:endParaRPr sz="1800" b="1">
              <a:solidFill>
                <a:srgbClr val="1D1C1D"/>
              </a:solidFill>
            </a:endParaRPr>
          </a:p>
          <a:p>
            <a:pPr marL="0" marR="0" lvl="0" indent="0" algn="l" rtl="0">
              <a:lnSpc>
                <a:spcPct val="100000"/>
              </a:lnSpc>
              <a:spcBef>
                <a:spcPts val="0"/>
              </a:spcBef>
              <a:spcAft>
                <a:spcPts val="0"/>
              </a:spcAft>
              <a:buNone/>
            </a:pPr>
            <a:endParaRPr sz="2000" b="0" i="0" u="none" strike="noStrike" cap="none">
              <a:solidFill>
                <a:srgbClr val="1D1C1D"/>
              </a:solidFill>
              <a:latin typeface="Arial"/>
              <a:ea typeface="Arial"/>
              <a:cs typeface="Arial"/>
              <a:sym typeface="Arial"/>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6756366|-13593164|-13155766|-3334100|-3351552|Treasury Board&quot;,&quot;Id&quot;:&quot;5f92e63d31373065281d74bd&quot;,&quot;SmartGridHorizontal&quot;:0,&quot;LinkedExcelSources&quot;:{},&quot;LinkedProjectSources&quot;:{},&quot;FlowConfig&quot;:{&quot;Canvas&quot;:{&quot;Slide&quot;:-1,&quot;Width&quot;:0,&quot;Height&quot;:0},&quot;Timeline&quot;:{&quot;Actions&quot;:[]}},&quot;LinkedSlideMergeSources&quot;:{},&quot;LinkedSharePointSlideMergeSources&quot;:{}}"/>
</p:tagLst>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4570</Words>
  <Application>Microsoft Office PowerPoint</Application>
  <PresentationFormat>On-screen Show (16:9)</PresentationFormat>
  <Paragraphs>510</Paragraphs>
  <Slides>42</Slides>
  <Notes>42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42</vt:i4>
      </vt:variant>
    </vt:vector>
  </HeadingPairs>
  <TitlesOfParts>
    <vt:vector size="46" baseType="lpstr">
      <vt:lpstr>Roboto</vt:lpstr>
      <vt:lpstr>Arial</vt:lpstr>
      <vt:lpstr>Calibri</vt:lpstr>
      <vt:lpstr>Simple Light</vt:lpstr>
      <vt:lpstr>      </vt:lpstr>
      <vt:lpstr>Goals of this project  Improve content about traveling during the COVID19 pandemic: make it easier to find, easier to understand, accessible, mobile friendly  Lessen the burden on departments (reduce calls and emails for questions that can be answered on the website)  Reduce errors for travellers arriving in Canada Develop collaborative relationships between departments to:  Accelerate complicated updates that affect multiple mandates  Reduce duplicate/contradictory travel content across multiple departments</vt:lpstr>
      <vt:lpstr>Optimization methodology</vt:lpstr>
      <vt:lpstr>Initiation and discovery</vt:lpstr>
      <vt:lpstr>PowerPoint Presentation</vt:lpstr>
      <vt:lpstr>How we improved travel restrictions task success </vt:lpstr>
      <vt:lpstr>PowerPoint Presentation</vt:lpstr>
      <vt:lpstr>Interdepartmental collaboration for  prototyping and launch </vt:lpstr>
      <vt:lpstr>PowerPoint Presentation</vt:lpstr>
      <vt:lpstr>PowerPoint Presentation</vt:lpstr>
      <vt:lpstr>PowerPoint Presentation</vt:lpstr>
      <vt:lpstr>PowerPoint Presentation</vt:lpstr>
      <vt:lpstr>Shared ownership and responsibility</vt:lpstr>
      <vt:lpstr>PowerPoint Presentation</vt:lpstr>
      <vt:lpstr>PowerPoint Presentation</vt:lpstr>
      <vt:lpstr>PowerPoint Presentation</vt:lpstr>
      <vt:lpstr>The case for the wizard approach to complex content </vt:lpstr>
      <vt:lpstr>Project retrospective</vt:lpstr>
      <vt:lpstr>The case for redesign</vt:lpstr>
      <vt:lpstr>Live site - early testing details</vt:lpstr>
      <vt:lpstr>PowerPoint Presentation</vt:lpstr>
      <vt:lpstr>PowerPoint Presentation</vt:lpstr>
      <vt:lpstr>Testing the prototype with travellers </vt:lpstr>
      <vt:lpstr>Prototype delivered high task success rates  </vt:lpstr>
      <vt:lpstr>Answers not information: Wizards are more successful</vt:lpstr>
      <vt:lpstr>Wizards are not new or risky  </vt:lpstr>
      <vt:lpstr>Surface answers, link next steps, integrate the legal </vt:lpstr>
      <vt:lpstr>Words matter   </vt:lpstr>
      <vt:lpstr>When you break a mental model (idea of family), help people understand </vt:lpstr>
      <vt:lpstr>Segment complex details that don’t apply to everyone  </vt:lpstr>
      <vt:lpstr>Performance breakdown by task</vt:lpstr>
      <vt:lpstr>Task 1: Travel restrictions within Canada </vt:lpstr>
      <vt:lpstr>Task 2: Understanding quarantine </vt:lpstr>
      <vt:lpstr>Task 3: Immediate family (Brother’s wedding)</vt:lpstr>
      <vt:lpstr>Task 4: Leave Canada (visit for 10 days)</vt:lpstr>
      <vt:lpstr>Task 4: Leave Canada - further improvement</vt:lpstr>
      <vt:lpstr>Task 5: Temporary foreign worker</vt:lpstr>
      <vt:lpstr>Task 6: Travel restrictions for students (from U.S.) </vt:lpstr>
      <vt:lpstr>Task 7: Grief and loss (Grandmother’s funeral)</vt:lpstr>
      <vt:lpstr>Task 7: Grief and loss (Grandmother’s funeral)</vt:lpstr>
      <vt:lpstr>Task 8: Compassionate care (Sick mother)</vt:lpstr>
      <vt:lpstr>Task 9: Immediate family (childcare)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Piper, Laura</dc:creator>
  <cp:lastModifiedBy>Piper, Laura</cp:lastModifiedBy>
  <cp:revision>2</cp:revision>
  <dcterms:modified xsi:type="dcterms:W3CDTF">2020-10-23T14:18:55Z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9960ef0-144c-4014-bb94-0b3d185365af_Enabled">
    <vt:lpwstr>True</vt:lpwstr>
  </property>
  <property fmtid="{D5CDD505-2E9C-101B-9397-08002B2CF9AE}" pid="3" name="MSIP_Label_49960ef0-144c-4014-bb94-0b3d185365af_SiteId">
    <vt:lpwstr>6397df10-4595-4047-9c4f-03311282152b</vt:lpwstr>
  </property>
  <property fmtid="{D5CDD505-2E9C-101B-9397-08002B2CF9AE}" pid="4" name="MSIP_Label_49960ef0-144c-4014-bb94-0b3d185365af_Owner">
    <vt:lpwstr>LPIPER@tbs-sct.gc.ca</vt:lpwstr>
  </property>
  <property fmtid="{D5CDD505-2E9C-101B-9397-08002B2CF9AE}" pid="5" name="MSIP_Label_49960ef0-144c-4014-bb94-0b3d185365af_SetDate">
    <vt:lpwstr>2020-10-23T14:15:24.3265785Z</vt:lpwstr>
  </property>
  <property fmtid="{D5CDD505-2E9C-101B-9397-08002B2CF9AE}" pid="6" name="MSIP_Label_49960ef0-144c-4014-bb94-0b3d185365af_Name">
    <vt:lpwstr>PROTECTED A</vt:lpwstr>
  </property>
  <property fmtid="{D5CDD505-2E9C-101B-9397-08002B2CF9AE}" pid="7" name="MSIP_Label_49960ef0-144c-4014-bb94-0b3d185365af_Application">
    <vt:lpwstr>Microsoft Azure Information Protection</vt:lpwstr>
  </property>
  <property fmtid="{D5CDD505-2E9C-101B-9397-08002B2CF9AE}" pid="8" name="MSIP_Label_49960ef0-144c-4014-bb94-0b3d185365af_ActionId">
    <vt:lpwstr>9b165b89-7d08-4f4d-8b12-7671fafb93d7</vt:lpwstr>
  </property>
  <property fmtid="{D5CDD505-2E9C-101B-9397-08002B2CF9AE}" pid="9" name="MSIP_Label_49960ef0-144c-4014-bb94-0b3d185365af_Extended_MSFT_Method">
    <vt:lpwstr>Manual</vt:lpwstr>
  </property>
  <property fmtid="{D5CDD505-2E9C-101B-9397-08002B2CF9AE}" pid="10" name="Sensitivity">
    <vt:lpwstr>PROTECTED A</vt:lpwstr>
  </property>
</Properties>
</file>