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0" r:id="rId2"/>
    <p:sldMasterId id="2147483734" r:id="rId3"/>
    <p:sldMasterId id="2147483763" r:id="rId4"/>
    <p:sldMasterId id="2147483780" r:id="rId5"/>
  </p:sldMasterIdLst>
  <p:notesMasterIdLst>
    <p:notesMasterId r:id="rId10"/>
  </p:notesMasterIdLst>
  <p:sldIdLst>
    <p:sldId id="2080108046" r:id="rId6"/>
    <p:sldId id="2080107824" r:id="rId7"/>
    <p:sldId id="2080107825" r:id="rId8"/>
    <p:sldId id="208010783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a, Deepika" initials="KD" lastIdx="1" clrIdx="0">
    <p:extLst>
      <p:ext uri="{19B8F6BF-5375-455C-9EA6-DF929625EA0E}">
        <p15:presenceInfo xmlns:p15="http://schemas.microsoft.com/office/powerpoint/2012/main" userId="S::DKALIA@tbs-sct.gc.ca::51cf1621-ad89-4958-b1a0-6a5158b69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1"/>
    <a:srgbClr val="203864"/>
    <a:srgbClr val="1F497D"/>
    <a:srgbClr val="1F355B"/>
    <a:srgbClr val="D9D9D9"/>
    <a:srgbClr val="E7E6E6"/>
    <a:srgbClr val="1D354F"/>
    <a:srgbClr val="122030"/>
    <a:srgbClr val="3C689E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8C4E-A826-40EF-BFFF-6B65873AB9EC}" type="datetimeFigureOut">
              <a:rPr lang="en-CA" smtClean="0"/>
              <a:t>2022-05-04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6BC30-1106-4D3A-B9F1-7C9915FF5C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52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6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0225EB9-38BE-4478-8640-05511FEB2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3628571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C6688C60-05EF-43E8-8752-37731B3EEB4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24298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34EC9E77-37A9-411D-A975-ADD1793DF0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756230"/>
            <a:ext cx="12192000" cy="510177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3BD40A83-11D0-4675-8B32-B6B784EFE01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12531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0225EB9-38BE-4478-8640-05511FEB2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975429" y="1"/>
            <a:ext cx="3120572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74747F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94C00B0-B1F7-4AFF-A9BC-FA74C0CC0A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096001" y="-2"/>
            <a:ext cx="6096001" cy="6858001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122554D-5B00-4E6C-A489-B5214802AE0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153166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5">
            <a:extLst>
              <a:ext uri="{FF2B5EF4-FFF2-40B4-BE49-F238E27FC236}">
                <a16:creationId xmlns:a16="http://schemas.microsoft.com/office/drawing/2014/main" id="{5F5665CA-72CF-4268-A3EF-F1EB18DE9870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1555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80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1420D-21EE-4B71-9A53-2F8F1A072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4926717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BA2FCB-7C9E-4F65-8B2A-2C364E4888A9}"/>
              </a:ext>
            </a:extLst>
          </p:cNvPr>
          <p:cNvSpPr txBox="1">
            <a:spLocks/>
          </p:cNvSpPr>
          <p:nvPr userDrawn="1"/>
        </p:nvSpPr>
        <p:spPr>
          <a:xfrm>
            <a:off x="1043921" y="564924"/>
            <a:ext cx="3478912" cy="3387497"/>
          </a:xfrm>
          <a:prstGeom prst="rect">
            <a:avLst/>
          </a:prstGeom>
        </p:spPr>
        <p:txBody>
          <a:bodyPr vert="horz" lIns="91392" tIns="45696" rIns="91392" bIns="45696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9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B6FCA45A-5481-459E-A69F-D310AA9FE7A3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0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4975808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C88584A8-85C1-4430-A6F8-FC92D05664BA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63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7167F8AE-043E-4094-B307-85FA676B7670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9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6A718A3-D37D-4516-BE27-3F0B948334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799">
              <a:latin typeface="EYInterstate Light" panose="02000506000000020004" pitchFamily="2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A51A698-CF45-4AB7-8622-688DC9423415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6A718A3-D37D-4516-BE27-3F0B948334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799" dirty="0">
              <a:latin typeface="EYInterstate Light" panose="02000506000000020004" pitchFamily="2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A51A698-CF45-4AB7-8622-688DC9423415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16667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2A6AF78-47F9-4EC6-8B23-26A6D78891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9376229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B7FF1B7D-35AE-4CAC-AFBF-FEDEDAC008C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50041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900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900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900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900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900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5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7529D85-8586-41AC-BF12-44E11A1E997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096001" y="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5A80237-0909-4F59-AD47-E2D1F9D57CCC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EYInterstate"/>
                <a:cs typeface="EYInterstate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219310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D71A6CC-CFB2-4C6A-B759-7A5221AA60E8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1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4975808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8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E1A67E12-39E6-4EF4-9298-CC9668C21B3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815772" y="1"/>
            <a:ext cx="937623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9B265795-FC7A-49B8-A239-4E8A8A2D8B2B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0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0225EB9-38BE-4478-8640-05511FEB2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3628571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C6688C60-05EF-43E8-8752-37731B3EEB4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58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A30A96-2568-4E48-999D-A5B812D6137A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902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071152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67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044B6D"/>
          </a:solidFill>
          <a:ln>
            <a:solidFill>
              <a:srgbClr val="044B6D"/>
            </a:solidFill>
          </a:ln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90F6F6-9198-48DA-BFEE-0D12D30D5AAC}"/>
              </a:ext>
            </a:extLst>
          </p:cNvPr>
          <p:cNvGrpSpPr/>
          <p:nvPr userDrawn="1"/>
        </p:nvGrpSpPr>
        <p:grpSpPr>
          <a:xfrm>
            <a:off x="9656818" y="240178"/>
            <a:ext cx="2158876" cy="219545"/>
            <a:chOff x="9661848" y="240177"/>
            <a:chExt cx="2160000" cy="21954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924B083-6F1C-40CB-B250-4260B2AB0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6513" y="344952"/>
              <a:ext cx="2070671" cy="0"/>
            </a:xfrm>
            <a:prstGeom prst="line">
              <a:avLst/>
            </a:prstGeom>
            <a:ln w="28575">
              <a:solidFill>
                <a:srgbClr val="CCDC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1590BA-4A21-4055-AB8F-203B6B51AA5D}"/>
                </a:ext>
              </a:extLst>
            </p:cNvPr>
            <p:cNvSpPr/>
            <p:nvPr/>
          </p:nvSpPr>
          <p:spPr>
            <a:xfrm>
              <a:off x="11602294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7AE9D-0073-40D1-BF2A-001B337E3A27}"/>
                </a:ext>
              </a:extLst>
            </p:cNvPr>
            <p:cNvSpPr/>
            <p:nvPr/>
          </p:nvSpPr>
          <p:spPr>
            <a:xfrm>
              <a:off x="10632070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28DF7E-5C1E-4CA5-B16C-B592CE6A2123}"/>
                </a:ext>
              </a:extLst>
            </p:cNvPr>
            <p:cNvSpPr/>
            <p:nvPr/>
          </p:nvSpPr>
          <p:spPr>
            <a:xfrm>
              <a:off x="10146959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2A151D-7772-4FE5-AEF8-245D87B642F4}"/>
                </a:ext>
              </a:extLst>
            </p:cNvPr>
            <p:cNvSpPr/>
            <p:nvPr/>
          </p:nvSpPr>
          <p:spPr>
            <a:xfrm>
              <a:off x="9661848" y="240177"/>
              <a:ext cx="219554" cy="219544"/>
            </a:xfrm>
            <a:prstGeom prst="ellipse">
              <a:avLst/>
            </a:prstGeom>
            <a:solidFill>
              <a:srgbClr val="CCDC00"/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504000" rtlCol="0" anchor="ctr" anchorCtr="0"/>
            <a:lstStyle/>
            <a:p>
              <a:pPr algn="ctr"/>
              <a:r>
                <a:rPr lang="en-CA" sz="900" b="1" dirty="0">
                  <a:solidFill>
                    <a:schemeClr val="tx1"/>
                  </a:solidFill>
                </a:rPr>
                <a:t>XXXX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20DCD1-3345-419D-906D-3AD09C5A25D4}"/>
                </a:ext>
              </a:extLst>
            </p:cNvPr>
            <p:cNvSpPr/>
            <p:nvPr/>
          </p:nvSpPr>
          <p:spPr>
            <a:xfrm>
              <a:off x="11117181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FF09C03-7DDD-4C75-AC4D-ECD21E8CABE7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6554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  <a:ln>
            <a:solidFill>
              <a:srgbClr val="044B6D"/>
            </a:solidFill>
          </a:ln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90F6F6-9198-48DA-BFEE-0D12D30D5AAC}"/>
              </a:ext>
            </a:extLst>
          </p:cNvPr>
          <p:cNvGrpSpPr/>
          <p:nvPr userDrawn="1"/>
        </p:nvGrpSpPr>
        <p:grpSpPr>
          <a:xfrm>
            <a:off x="9656818" y="240178"/>
            <a:ext cx="2158876" cy="219545"/>
            <a:chOff x="9661848" y="240177"/>
            <a:chExt cx="2160000" cy="21954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924B083-6F1C-40CB-B250-4260B2AB0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6513" y="344952"/>
              <a:ext cx="2070671" cy="0"/>
            </a:xfrm>
            <a:prstGeom prst="line">
              <a:avLst/>
            </a:prstGeom>
            <a:ln w="28575">
              <a:solidFill>
                <a:srgbClr val="CCDC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1590BA-4A21-4055-AB8F-203B6B51AA5D}"/>
                </a:ext>
              </a:extLst>
            </p:cNvPr>
            <p:cNvSpPr/>
            <p:nvPr/>
          </p:nvSpPr>
          <p:spPr>
            <a:xfrm>
              <a:off x="11602294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7AE9D-0073-40D1-BF2A-001B337E3A27}"/>
                </a:ext>
              </a:extLst>
            </p:cNvPr>
            <p:cNvSpPr/>
            <p:nvPr/>
          </p:nvSpPr>
          <p:spPr>
            <a:xfrm>
              <a:off x="10632070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28DF7E-5C1E-4CA5-B16C-B592CE6A2123}"/>
                </a:ext>
              </a:extLst>
            </p:cNvPr>
            <p:cNvSpPr/>
            <p:nvPr/>
          </p:nvSpPr>
          <p:spPr>
            <a:xfrm>
              <a:off x="10146959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2A151D-7772-4FE5-AEF8-245D87B642F4}"/>
                </a:ext>
              </a:extLst>
            </p:cNvPr>
            <p:cNvSpPr/>
            <p:nvPr/>
          </p:nvSpPr>
          <p:spPr>
            <a:xfrm>
              <a:off x="9661848" y="240177"/>
              <a:ext cx="219554" cy="219544"/>
            </a:xfrm>
            <a:prstGeom prst="ellipse">
              <a:avLst/>
            </a:prstGeom>
            <a:solidFill>
              <a:srgbClr val="CCDC00"/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504000" rtlCol="0" anchor="ctr" anchorCtr="0"/>
            <a:lstStyle/>
            <a:p>
              <a:pPr algn="ctr"/>
              <a:r>
                <a:rPr lang="en-CA" sz="900" b="1" dirty="0">
                  <a:solidFill>
                    <a:schemeClr val="tx1"/>
                  </a:solidFill>
                </a:rPr>
                <a:t>XXXX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20DCD1-3345-419D-906D-3AD09C5A25D4}"/>
                </a:ext>
              </a:extLst>
            </p:cNvPr>
            <p:cNvSpPr/>
            <p:nvPr/>
          </p:nvSpPr>
          <p:spPr>
            <a:xfrm>
              <a:off x="11117181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FF09C03-7DDD-4C75-AC4D-ECD21E8CABE7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83193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6A718A3-D37D-4516-BE27-3F0B948334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799" dirty="0">
              <a:latin typeface="EYInterstate Light" panose="02000506000000020004" pitchFamily="2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A51A698-CF45-4AB7-8622-688DC9423415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4219006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F24286-CC68-4605-80D1-01C1DE85B79F}"/>
              </a:ext>
            </a:extLst>
          </p:cNvPr>
          <p:cNvGrpSpPr/>
          <p:nvPr userDrawn="1"/>
        </p:nvGrpSpPr>
        <p:grpSpPr>
          <a:xfrm>
            <a:off x="9656818" y="240178"/>
            <a:ext cx="2158876" cy="219545"/>
            <a:chOff x="9661848" y="240177"/>
            <a:chExt cx="2160000" cy="21954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856436-E776-4354-93E1-925BF29C88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6513" y="344952"/>
              <a:ext cx="2070671" cy="0"/>
            </a:xfrm>
            <a:prstGeom prst="line">
              <a:avLst/>
            </a:prstGeom>
            <a:ln w="28575">
              <a:solidFill>
                <a:srgbClr val="CCDC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9AFFC5-A57E-42B6-AA85-AA12E77B3F23}"/>
                </a:ext>
              </a:extLst>
            </p:cNvPr>
            <p:cNvSpPr/>
            <p:nvPr/>
          </p:nvSpPr>
          <p:spPr>
            <a:xfrm>
              <a:off x="11602294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38D5AD-E908-469B-AEE3-121258443F38}"/>
                </a:ext>
              </a:extLst>
            </p:cNvPr>
            <p:cNvSpPr/>
            <p:nvPr/>
          </p:nvSpPr>
          <p:spPr>
            <a:xfrm>
              <a:off x="10632070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A18FD1-2472-48C2-9D53-3F80EC51014B}"/>
                </a:ext>
              </a:extLst>
            </p:cNvPr>
            <p:cNvSpPr/>
            <p:nvPr userDrawn="1"/>
          </p:nvSpPr>
          <p:spPr>
            <a:xfrm>
              <a:off x="10146959" y="240177"/>
              <a:ext cx="219554" cy="219544"/>
            </a:xfrm>
            <a:prstGeom prst="ellipse">
              <a:avLst/>
            </a:prstGeom>
            <a:solidFill>
              <a:srgbClr val="CCDC00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12000" rtlCol="0" anchor="ctr" anchorCtr="0"/>
            <a:lstStyle/>
            <a:p>
              <a:pPr algn="ctr"/>
              <a:r>
                <a:rPr lang="en-CA" sz="900" b="1" dirty="0">
                  <a:solidFill>
                    <a:schemeClr val="tx1"/>
                  </a:solidFill>
                </a:rPr>
                <a:t>XXXX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E6E3157-CABD-4014-9067-1295623FA954}"/>
                </a:ext>
              </a:extLst>
            </p:cNvPr>
            <p:cNvSpPr/>
            <p:nvPr/>
          </p:nvSpPr>
          <p:spPr>
            <a:xfrm>
              <a:off x="9661848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F42FA1-14D5-4065-B828-27DC32A001BA}"/>
                </a:ext>
              </a:extLst>
            </p:cNvPr>
            <p:cNvSpPr/>
            <p:nvPr/>
          </p:nvSpPr>
          <p:spPr>
            <a:xfrm>
              <a:off x="11117181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3DE9675-E22F-4917-A230-01EBA317679D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1767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A01EB5-A4BF-4BE7-89AC-980DB48AE407}"/>
              </a:ext>
            </a:extLst>
          </p:cNvPr>
          <p:cNvGrpSpPr/>
          <p:nvPr userDrawn="1"/>
        </p:nvGrpSpPr>
        <p:grpSpPr>
          <a:xfrm>
            <a:off x="9656818" y="240178"/>
            <a:ext cx="2158876" cy="219545"/>
            <a:chOff x="9661848" y="240177"/>
            <a:chExt cx="2160000" cy="21954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AC6892-9084-49EE-80ED-F1F16DF06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6513" y="344952"/>
              <a:ext cx="2070671" cy="0"/>
            </a:xfrm>
            <a:prstGeom prst="line">
              <a:avLst/>
            </a:prstGeom>
            <a:ln w="28575">
              <a:solidFill>
                <a:srgbClr val="CCDC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182E2B-4A1E-48AD-9A42-96E56D7ED3F9}"/>
                </a:ext>
              </a:extLst>
            </p:cNvPr>
            <p:cNvSpPr/>
            <p:nvPr/>
          </p:nvSpPr>
          <p:spPr>
            <a:xfrm>
              <a:off x="11602294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838DA8-6757-49CB-B97D-2032333A2230}"/>
                </a:ext>
              </a:extLst>
            </p:cNvPr>
            <p:cNvSpPr/>
            <p:nvPr/>
          </p:nvSpPr>
          <p:spPr>
            <a:xfrm>
              <a:off x="10632070" y="240177"/>
              <a:ext cx="219554" cy="219545"/>
            </a:xfrm>
            <a:prstGeom prst="ellipse">
              <a:avLst/>
            </a:prstGeom>
            <a:solidFill>
              <a:srgbClr val="CCDC00"/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504000" rtlCol="0" anchor="ctr" anchorCtr="0"/>
            <a:lstStyle/>
            <a:p>
              <a:pPr lvl="0" algn="ctr"/>
              <a:r>
                <a:rPr lang="en-US" sz="900" b="1" dirty="0">
                  <a:solidFill>
                    <a:schemeClr val="tx1"/>
                  </a:solidFill>
                </a:rPr>
                <a:t>X</a:t>
              </a:r>
              <a:r>
                <a:rPr lang="en-CA" sz="900" b="1" dirty="0">
                  <a:solidFill>
                    <a:schemeClr val="tx1"/>
                  </a:solidFill>
                </a:rPr>
                <a:t>XXX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435BE4-E84D-460E-A348-78FAD68F6327}"/>
                </a:ext>
              </a:extLst>
            </p:cNvPr>
            <p:cNvSpPr/>
            <p:nvPr/>
          </p:nvSpPr>
          <p:spPr>
            <a:xfrm>
              <a:off x="10146959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lvl="0"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5D2A09-AB57-4E0E-8FEE-2D345CB688FB}"/>
                </a:ext>
              </a:extLst>
            </p:cNvPr>
            <p:cNvSpPr/>
            <p:nvPr/>
          </p:nvSpPr>
          <p:spPr>
            <a:xfrm>
              <a:off x="9661848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lvl="0"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367480-1081-4D65-B921-CDCBAFB3B966}"/>
                </a:ext>
              </a:extLst>
            </p:cNvPr>
            <p:cNvSpPr/>
            <p:nvPr/>
          </p:nvSpPr>
          <p:spPr>
            <a:xfrm>
              <a:off x="11117181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31F22-2290-4EF9-BDBD-E1BDDBDB6A5B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869787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4A679A-EC20-4A8C-A1A9-8A380590AF65}"/>
              </a:ext>
            </a:extLst>
          </p:cNvPr>
          <p:cNvGrpSpPr/>
          <p:nvPr userDrawn="1"/>
        </p:nvGrpSpPr>
        <p:grpSpPr>
          <a:xfrm>
            <a:off x="9656818" y="240178"/>
            <a:ext cx="2158876" cy="219545"/>
            <a:chOff x="9661848" y="240177"/>
            <a:chExt cx="2160000" cy="21954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F6A829-F207-4229-AE23-4301B9C59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6513" y="344952"/>
              <a:ext cx="2070671" cy="0"/>
            </a:xfrm>
            <a:prstGeom prst="line">
              <a:avLst/>
            </a:prstGeom>
            <a:ln w="28575">
              <a:solidFill>
                <a:srgbClr val="CCDC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63E93F-8A5D-4710-996C-805F2176B046}"/>
                </a:ext>
              </a:extLst>
            </p:cNvPr>
            <p:cNvSpPr/>
            <p:nvPr/>
          </p:nvSpPr>
          <p:spPr>
            <a:xfrm>
              <a:off x="11602294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CA" sz="1799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5DB033-BF01-40C9-B903-9900DADCB282}"/>
                </a:ext>
              </a:extLst>
            </p:cNvPr>
            <p:cNvSpPr/>
            <p:nvPr/>
          </p:nvSpPr>
          <p:spPr>
            <a:xfrm>
              <a:off x="10632070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lvl="0"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D46293-9957-4C09-83B8-16BEDDBF0433}"/>
                </a:ext>
              </a:extLst>
            </p:cNvPr>
            <p:cNvSpPr/>
            <p:nvPr/>
          </p:nvSpPr>
          <p:spPr>
            <a:xfrm>
              <a:off x="10146959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lvl="0"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68E5C3-8697-4370-BB7E-9BF17D6B7F1C}"/>
                </a:ext>
              </a:extLst>
            </p:cNvPr>
            <p:cNvSpPr/>
            <p:nvPr/>
          </p:nvSpPr>
          <p:spPr>
            <a:xfrm>
              <a:off x="9661848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2029A1-0697-44B4-92E8-13E8606DD6F9}"/>
                </a:ext>
              </a:extLst>
            </p:cNvPr>
            <p:cNvSpPr/>
            <p:nvPr/>
          </p:nvSpPr>
          <p:spPr>
            <a:xfrm>
              <a:off x="11117181" y="240177"/>
              <a:ext cx="219554" cy="219545"/>
            </a:xfrm>
            <a:prstGeom prst="ellipse">
              <a:avLst/>
            </a:prstGeom>
            <a:solidFill>
              <a:srgbClr val="CCDC00"/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504000" rtlCol="0" anchor="ctr" anchorCtr="0"/>
            <a:lstStyle/>
            <a:p>
              <a:pPr lvl="0" algn="ctr"/>
              <a:r>
                <a:rPr lang="en-US" sz="900" b="1" dirty="0">
                  <a:solidFill>
                    <a:schemeClr val="tx1"/>
                  </a:solidFill>
                </a:rPr>
                <a:t>X</a:t>
              </a:r>
              <a:r>
                <a:rPr lang="en-CA" sz="900" b="1" dirty="0">
                  <a:solidFill>
                    <a:schemeClr val="tx1"/>
                  </a:solidFill>
                </a:rPr>
                <a:t>XXX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24D732E-284D-4C88-A358-CE52CFBF4427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6654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F72AEB-B647-4D04-B475-705533E5C592}"/>
              </a:ext>
            </a:extLst>
          </p:cNvPr>
          <p:cNvGrpSpPr/>
          <p:nvPr userDrawn="1"/>
        </p:nvGrpSpPr>
        <p:grpSpPr>
          <a:xfrm>
            <a:off x="9656818" y="240178"/>
            <a:ext cx="2158876" cy="219545"/>
            <a:chOff x="9661848" y="240177"/>
            <a:chExt cx="2160000" cy="21954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97C22B-F2A9-4350-9211-DCB9036E5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6513" y="344952"/>
              <a:ext cx="2070671" cy="0"/>
            </a:xfrm>
            <a:prstGeom prst="line">
              <a:avLst/>
            </a:prstGeom>
            <a:ln w="28575">
              <a:solidFill>
                <a:srgbClr val="CCDC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AF7AF7-1A18-4066-B21A-54C055971EEE}"/>
                </a:ext>
              </a:extLst>
            </p:cNvPr>
            <p:cNvSpPr/>
            <p:nvPr/>
          </p:nvSpPr>
          <p:spPr>
            <a:xfrm>
              <a:off x="11602294" y="240177"/>
              <a:ext cx="219554" cy="219545"/>
            </a:xfrm>
            <a:prstGeom prst="ellipse">
              <a:avLst/>
            </a:prstGeom>
            <a:solidFill>
              <a:srgbClr val="CCDC00"/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504000" rtlCol="0" anchor="ctr" anchorCtr="0"/>
            <a:lstStyle/>
            <a:p>
              <a:pPr lvl="0" algn="ctr"/>
              <a:r>
                <a:rPr lang="en-US" sz="900" b="1" dirty="0">
                  <a:solidFill>
                    <a:schemeClr val="tx1"/>
                  </a:solidFill>
                </a:rPr>
                <a:t>X</a:t>
              </a:r>
              <a:r>
                <a:rPr lang="en-CA" sz="900" b="1" dirty="0">
                  <a:solidFill>
                    <a:schemeClr val="tx1"/>
                  </a:solidFill>
                </a:rPr>
                <a:t>XXX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5AFA3A-DC8A-4F5A-866A-CA9F1A367E8C}"/>
                </a:ext>
              </a:extLst>
            </p:cNvPr>
            <p:cNvSpPr/>
            <p:nvPr/>
          </p:nvSpPr>
          <p:spPr>
            <a:xfrm>
              <a:off x="10632070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lvl="0"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382F0D-60F4-483B-B48B-6CBD111E3F4D}"/>
                </a:ext>
              </a:extLst>
            </p:cNvPr>
            <p:cNvSpPr/>
            <p:nvPr/>
          </p:nvSpPr>
          <p:spPr>
            <a:xfrm>
              <a:off x="10146959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lvl="0"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BD9119-5A97-43F4-87D2-B0A7CEB2BDA2}"/>
                </a:ext>
              </a:extLst>
            </p:cNvPr>
            <p:cNvSpPr/>
            <p:nvPr/>
          </p:nvSpPr>
          <p:spPr>
            <a:xfrm>
              <a:off x="9661848" y="240177"/>
              <a:ext cx="219554" cy="21954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rgbClr val="CC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algn="ctr"/>
              <a:endParaRPr lang="en-CA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FF1F62-6B16-4183-9BD7-03EE711388D8}"/>
                </a:ext>
              </a:extLst>
            </p:cNvPr>
            <p:cNvSpPr/>
            <p:nvPr/>
          </p:nvSpPr>
          <p:spPr>
            <a:xfrm>
              <a:off x="11117181" y="240177"/>
              <a:ext cx="219554" cy="21954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648000" rtlCol="0" anchor="ctr" anchorCtr="0"/>
            <a:lstStyle/>
            <a:p>
              <a:pPr lvl="0" algn="ctr"/>
              <a:endParaRPr lang="en-CA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B42B8AD-33D9-4EC6-A654-743CDC6200C4}"/>
              </a:ext>
            </a:extLst>
          </p:cNvPr>
          <p:cNvSpPr/>
          <p:nvPr userDrawn="1"/>
        </p:nvSpPr>
        <p:spPr>
          <a:xfrm>
            <a:off x="546068" y="506851"/>
            <a:ext cx="1000809" cy="78830"/>
          </a:xfrm>
          <a:prstGeom prst="rect">
            <a:avLst/>
          </a:prstGeom>
          <a:solidFill>
            <a:srgbClr val="CCD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CA" sz="1198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0640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34EC9E77-37A9-411D-A975-ADD1793DF0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756230"/>
            <a:ext cx="12192000" cy="510177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3BD40A83-11D0-4675-8B32-B6B784EFE01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7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0225EB9-38BE-4478-8640-05511FEB2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975429" y="1"/>
            <a:ext cx="3120572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74747F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94C00B0-B1F7-4AFF-A9BC-FA74C0CC0A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096001" y="-2"/>
            <a:ext cx="6096001" cy="6858001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1B284A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122554D-5B00-4E6C-A489-B5214802AE0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29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C3889324-CF41-4186-88B0-E7BB7C19D79C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70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6A718A3-D37D-4516-BE27-3F0B948334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 sz="1799">
              <a:latin typeface="EYInterstate Light" panose="02000506000000020004" pitchFamily="2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A51A698-CF45-4AB7-8622-688DC9423415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2A6AF78-47F9-4EC6-8B23-26A6D78891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9376229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B7FF1B7D-35AE-4CAC-AFBF-FEDEDAC008C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50041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900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900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900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900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900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6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7529D85-8586-41AC-BF12-44E11A1E997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096001" y="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5A80237-0909-4F59-AD47-E2D1F9D57CCC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EYInterstate"/>
                <a:cs typeface="EYInterstate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209622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5">
            <a:extLst>
              <a:ext uri="{FF2B5EF4-FFF2-40B4-BE49-F238E27FC236}">
                <a16:creationId xmlns:a16="http://schemas.microsoft.com/office/drawing/2014/main" id="{E46B6492-4348-48C1-9DA7-8BD1A8C56AC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3126505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D71A6CC-CFB2-4C6A-B759-7A5221AA60E8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3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4975808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18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E1A67E12-39E6-4EF4-9298-CC9668C21B3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815772" y="1"/>
            <a:ext cx="937623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9B265795-FC7A-49B8-A239-4E8A8A2D8B2B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8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0225EB9-38BE-4478-8640-05511FEB2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3628571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C6688C60-05EF-43E8-8752-37731B3EEB4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56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1756228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37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02C2B25-F1E2-4984-BF08-B0D7C7986E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2192000" cy="927461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43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34EC9E77-37A9-411D-A975-ADD1793DF0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756230"/>
            <a:ext cx="12192000" cy="510177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3BD40A83-11D0-4675-8B32-B6B784EFE010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54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0225EB9-38BE-4478-8640-05511FEB2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975429" y="1"/>
            <a:ext cx="3120572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74747F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94C00B0-B1F7-4AFF-A9BC-FA74C0CC0A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096001" y="-2"/>
            <a:ext cx="6096001" cy="6858001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33864"/>
          </a:solidFill>
        </p:spPr>
        <p:txBody>
          <a:bodyPr wrap="square" lIns="0" tIns="0" rIns="0" bIns="0" rtlCol="0"/>
          <a:lstStyle/>
          <a:p>
            <a:endParaRPr sz="1599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122554D-5B00-4E6C-A489-B5214802AE0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43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5">
            <a:extLst>
              <a:ext uri="{FF2B5EF4-FFF2-40B4-BE49-F238E27FC236}">
                <a16:creationId xmlns:a16="http://schemas.microsoft.com/office/drawing/2014/main" id="{5F5665CA-72CF-4268-A3EF-F1EB18DE9870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27363" y="6518276"/>
            <a:ext cx="5380772" cy="19620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 </a:t>
            </a:r>
            <a:r>
              <a:rPr lang="en-CA" sz="1199" b="1" spc="2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COMPTROLLERSHIP PROGRAM    </a:t>
            </a:r>
            <a:r>
              <a:rPr lang="en-CA" sz="1199" spc="5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CA" sz="1199" spc="150" dirty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fld id="{A2FE7783-C4DA-134B-970A-767F90B7B606}" type="slidenum">
              <a:rPr lang="en-CA" sz="1199" spc="15" smtClean="0">
                <a:solidFill>
                  <a:srgbClr val="7474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12694" algn="r">
                <a:spcBef>
                  <a:spcPts val="90"/>
                </a:spcBef>
              </a:pPr>
              <a:t>‹#›</a:t>
            </a:fld>
            <a:endParaRPr sz="1199" dirty="0">
              <a:solidFill>
                <a:srgbClr val="7474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65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">
            <a:extLst>
              <a:ext uri="{FF2B5EF4-FFF2-40B4-BE49-F238E27FC236}">
                <a16:creationId xmlns:a16="http://schemas.microsoft.com/office/drawing/2014/main" id="{4D1AC1DF-9FCF-4216-9503-5E512EDE01D4}"/>
              </a:ext>
            </a:extLst>
          </p:cNvPr>
          <p:cNvSpPr/>
          <p:nvPr userDrawn="1"/>
        </p:nvSpPr>
        <p:spPr>
          <a:xfrm>
            <a:off x="-1" y="2614624"/>
            <a:ext cx="6700157" cy="2638081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36" y="2656114"/>
            <a:ext cx="6467020" cy="936172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36" y="3739243"/>
            <a:ext cx="6467020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363" y="4441825"/>
            <a:ext cx="5149850" cy="461963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19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2A6AF78-47F9-4EC6-8B23-26A6D78891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9376229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B7FF1B7D-35AE-4CAC-AFBF-FEDEDAC008C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137248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">
            <a:extLst>
              <a:ext uri="{FF2B5EF4-FFF2-40B4-BE49-F238E27FC236}">
                <a16:creationId xmlns:a16="http://schemas.microsoft.com/office/drawing/2014/main" id="{4D1AC1DF-9FCF-4216-9503-5E512EDE01D4}"/>
              </a:ext>
            </a:extLst>
          </p:cNvPr>
          <p:cNvSpPr/>
          <p:nvPr userDrawn="1"/>
        </p:nvSpPr>
        <p:spPr>
          <a:xfrm>
            <a:off x="-1" y="3030583"/>
            <a:ext cx="12192001" cy="1873205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36" y="3148148"/>
            <a:ext cx="6467020" cy="561703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36" y="3739243"/>
            <a:ext cx="6467020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36" y="4351020"/>
            <a:ext cx="5149850" cy="461963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9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1" y="-3476"/>
            <a:ext cx="4250871" cy="6861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560FD-BC4A-478E-8B49-25F0818F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15" y="1638300"/>
            <a:ext cx="3659973" cy="2494356"/>
          </a:xfrm>
        </p:spPr>
        <p:txBody>
          <a:bodyPr tIns="91440" bIns="91440" anchor="b" anchorCtr="0">
            <a:noAutofit/>
          </a:bodyPr>
          <a:lstStyle>
            <a:lvl1pPr algn="r">
              <a:defRPr sz="4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95" y="1081291"/>
            <a:ext cx="7096669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2AB06-D320-41C2-AFCD-7A872C21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79FE8A-F7F4-468F-B745-626D85811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443" y="3991368"/>
            <a:ext cx="2701245" cy="282575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024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87" y="1618435"/>
            <a:ext cx="5626100" cy="2287359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89A9F-39C3-4BF7-8598-3259497E6E3B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57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7"/>
            <a:ext cx="12196549" cy="1266219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560FD-BC4A-478E-8B49-25F0818F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32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1349713"/>
            <a:ext cx="11496676" cy="49958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2AB06-D320-41C2-AFCD-7A872C21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8F14FB-C473-4984-B694-22830C578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8" y="647700"/>
            <a:ext cx="5094288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55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foo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71B5-6BB5-4979-81C8-D6B5F8EC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14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Google Shape;15;p7">
            <a:extLst>
              <a:ext uri="{FF2B5EF4-FFF2-40B4-BE49-F238E27FC236}">
                <a16:creationId xmlns:a16="http://schemas.microsoft.com/office/drawing/2014/main" id="{BBD40E3A-B39D-4F18-9DE7-2E47F904A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813CEC-C5A9-47FB-B36E-52B2780D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5999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foot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4870-E907-4A7C-8CA6-743EFB716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394715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Google Shape;15;p7">
            <a:extLst>
              <a:ext uri="{FF2B5EF4-FFF2-40B4-BE49-F238E27FC236}">
                <a16:creationId xmlns:a16="http://schemas.microsoft.com/office/drawing/2014/main" id="{E3CA26BF-9A57-432E-BDA8-B94D6AD5A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5026E9-AC6A-41EC-865C-9DD6AB41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724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1DA28-10D5-470D-8139-A6AFA973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2B90E7-03D5-4C34-96E8-4E03C82F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9" y="6432549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56C7BC-2890-4B51-9CF6-A53E1140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75" y="6432550"/>
            <a:ext cx="5467349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6A4D8C-41C4-429B-B643-8F120F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083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foo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71B5-6BB5-4979-81C8-D6B5F8EC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14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CB43F7-9460-4547-B32A-DFDBCE7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Google Shape;15;p7">
            <a:extLst>
              <a:ext uri="{FF2B5EF4-FFF2-40B4-BE49-F238E27FC236}">
                <a16:creationId xmlns:a16="http://schemas.microsoft.com/office/drawing/2014/main" id="{0FE18FD8-80E8-42B3-BF48-16FE7716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38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foot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4870-E907-4A7C-8CA6-743EFB716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394715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CB43F7-9460-4547-B32A-DFDBCE7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Google Shape;15;p7">
            <a:extLst>
              <a:ext uri="{FF2B5EF4-FFF2-40B4-BE49-F238E27FC236}">
                <a16:creationId xmlns:a16="http://schemas.microsoft.com/office/drawing/2014/main" id="{0FE18FD8-80E8-42B3-BF48-16FE7716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21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(blank m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58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7529D85-8586-41AC-BF12-44E11A1E997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096001" y="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5A80237-0909-4F59-AD47-E2D1F9D57CCC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781603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">
            <a:extLst>
              <a:ext uri="{FF2B5EF4-FFF2-40B4-BE49-F238E27FC236}">
                <a16:creationId xmlns:a16="http://schemas.microsoft.com/office/drawing/2014/main" id="{4D1AC1DF-9FCF-4216-9503-5E512EDE01D4}"/>
              </a:ext>
            </a:extLst>
          </p:cNvPr>
          <p:cNvSpPr/>
          <p:nvPr userDrawn="1"/>
        </p:nvSpPr>
        <p:spPr>
          <a:xfrm>
            <a:off x="-1" y="2899955"/>
            <a:ext cx="6700157" cy="2003834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36" y="3088277"/>
            <a:ext cx="6467020" cy="582386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36" y="3689056"/>
            <a:ext cx="6467020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36" y="4155225"/>
            <a:ext cx="5150077" cy="478109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47F5C-BB52-45C3-A3B5-619CB25E06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136" y="6431730"/>
            <a:ext cx="646702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GCDocs</a:t>
            </a:r>
            <a:r>
              <a:rPr lang="en-US" dirty="0"/>
              <a:t> Link: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129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">
            <a:extLst>
              <a:ext uri="{FF2B5EF4-FFF2-40B4-BE49-F238E27FC236}">
                <a16:creationId xmlns:a16="http://schemas.microsoft.com/office/drawing/2014/main" id="{4D1AC1DF-9FCF-4216-9503-5E512EDE01D4}"/>
              </a:ext>
            </a:extLst>
          </p:cNvPr>
          <p:cNvSpPr/>
          <p:nvPr userDrawn="1"/>
        </p:nvSpPr>
        <p:spPr>
          <a:xfrm>
            <a:off x="-1" y="2899955"/>
            <a:ext cx="7115176" cy="2003834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36" y="3088277"/>
            <a:ext cx="6467020" cy="582386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36" y="3689056"/>
            <a:ext cx="6467020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36" y="4155225"/>
            <a:ext cx="5150077" cy="478109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47F5C-BB52-45C3-A3B5-619CB25E06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136" y="6431730"/>
            <a:ext cx="646702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GCDocs</a:t>
            </a:r>
            <a:r>
              <a:rPr lang="en-US" dirty="0"/>
              <a:t> Link: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319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36" y="3088277"/>
            <a:ext cx="6467020" cy="582386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36" y="3689056"/>
            <a:ext cx="6467020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36" y="4155225"/>
            <a:ext cx="5150077" cy="478109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47F5C-BB52-45C3-A3B5-619CB25E06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136" y="6431730"/>
            <a:ext cx="646702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GCDocs</a:t>
            </a:r>
            <a:r>
              <a:rPr lang="en-US" dirty="0"/>
              <a:t> Link: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74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">
            <a:extLst>
              <a:ext uri="{FF2B5EF4-FFF2-40B4-BE49-F238E27FC236}">
                <a16:creationId xmlns:a16="http://schemas.microsoft.com/office/drawing/2014/main" id="{4D1AC1DF-9FCF-4216-9503-5E512EDE01D4}"/>
              </a:ext>
            </a:extLst>
          </p:cNvPr>
          <p:cNvSpPr/>
          <p:nvPr userDrawn="1"/>
        </p:nvSpPr>
        <p:spPr>
          <a:xfrm>
            <a:off x="-1" y="3043646"/>
            <a:ext cx="12192001" cy="2063931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8" y="3332663"/>
            <a:ext cx="9877515" cy="484957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99" y="3817620"/>
            <a:ext cx="9877514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426" y="4302577"/>
            <a:ext cx="9877287" cy="48518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7F77F7-A953-4049-888D-D3874BC59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198" y="6442072"/>
            <a:ext cx="646702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GCDocs</a:t>
            </a:r>
            <a:r>
              <a:rPr lang="en-US" dirty="0"/>
              <a:t> Link: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277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0;p1">
            <a:extLst>
              <a:ext uri="{FF2B5EF4-FFF2-40B4-BE49-F238E27FC236}">
                <a16:creationId xmlns:a16="http://schemas.microsoft.com/office/drawing/2014/main" id="{4D1AC1DF-9FCF-4216-9503-5E512EDE01D4}"/>
              </a:ext>
            </a:extLst>
          </p:cNvPr>
          <p:cNvSpPr/>
          <p:nvPr userDrawn="1"/>
        </p:nvSpPr>
        <p:spPr>
          <a:xfrm>
            <a:off x="-1" y="3043646"/>
            <a:ext cx="12192001" cy="2063931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8" y="3332663"/>
            <a:ext cx="9877515" cy="484957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99" y="3817620"/>
            <a:ext cx="9877514" cy="582385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2CE71-3F3E-4818-9540-1882B2F3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426" y="4302577"/>
            <a:ext cx="9877287" cy="48518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7F77F7-A953-4049-888D-D3874BC59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198" y="6442072"/>
            <a:ext cx="646702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GCDocs</a:t>
            </a:r>
            <a:r>
              <a:rPr lang="en-US" dirty="0"/>
              <a:t> Link: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84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1" y="-3476"/>
            <a:ext cx="4250871" cy="6861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560FD-BC4A-478E-8B49-25F0818F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15" y="1638300"/>
            <a:ext cx="3659973" cy="2494356"/>
          </a:xfrm>
        </p:spPr>
        <p:txBody>
          <a:bodyPr tIns="91440" bIns="91440" anchor="b" anchorCtr="0">
            <a:noAutofit/>
          </a:bodyPr>
          <a:lstStyle>
            <a:lvl1pPr algn="r">
              <a:defRPr sz="4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95" y="1081291"/>
            <a:ext cx="7096669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2AB06-D320-41C2-AFCD-7A872C21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79FE8A-F7F4-468F-B745-626D85811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443" y="3991368"/>
            <a:ext cx="2701245" cy="282575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81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87" y="1618435"/>
            <a:ext cx="5626100" cy="2514599"/>
          </a:xfrm>
        </p:spPr>
        <p:txBody>
          <a:bodyPr anchor="b">
            <a:normAutofit/>
          </a:bodyPr>
          <a:lstStyle>
            <a:lvl1pPr algn="l">
              <a:defRPr sz="3600" b="1" i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89A9F-39C3-4BF7-8598-3259497E6E3B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70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7"/>
            <a:ext cx="12196549" cy="1266219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560FD-BC4A-478E-8B49-25F0818F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32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1565577"/>
            <a:ext cx="11496676" cy="4779999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2AB06-D320-41C2-AFCD-7A872C21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8F14FB-C473-4984-B694-22830C578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8" y="647700"/>
            <a:ext cx="5094288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468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foo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71B5-6BB5-4979-81C8-D6B5F8EC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14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Google Shape;15;p7">
            <a:extLst>
              <a:ext uri="{FF2B5EF4-FFF2-40B4-BE49-F238E27FC236}">
                <a16:creationId xmlns:a16="http://schemas.microsoft.com/office/drawing/2014/main" id="{BBD40E3A-B39D-4F18-9DE7-2E47F904A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813CEC-C5A9-47FB-B36E-52B2780D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32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foot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4870-E907-4A7C-8CA6-743EFB716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394715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Google Shape;15;p7">
            <a:extLst>
              <a:ext uri="{FF2B5EF4-FFF2-40B4-BE49-F238E27FC236}">
                <a16:creationId xmlns:a16="http://schemas.microsoft.com/office/drawing/2014/main" id="{E3CA26BF-9A57-432E-BDA8-B94D6AD5A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5026E9-AC6A-41EC-865C-9DD6AB41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46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D71A6CC-CFB2-4C6A-B759-7A5221AA60E8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1617095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1DA28-10D5-470D-8139-A6AFA973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2B90E7-03D5-4C34-96E8-4E03C82F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9" y="6432549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56C7BC-2890-4B51-9CF6-A53E1140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75" y="6432550"/>
            <a:ext cx="5467349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6A4D8C-41C4-429B-B643-8F120F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2945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foo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71B5-6BB5-4979-81C8-D6B5F8EC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14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CB43F7-9460-4547-B32A-DFDBCE7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Google Shape;15;p7">
            <a:extLst>
              <a:ext uri="{FF2B5EF4-FFF2-40B4-BE49-F238E27FC236}">
                <a16:creationId xmlns:a16="http://schemas.microsoft.com/office/drawing/2014/main" id="{0FE18FD8-80E8-42B3-BF48-16FE7716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728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foot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4870-E907-4A7C-8CA6-743EFB716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394715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CB43F7-9460-4547-B32A-DFDBCE7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rgbClr val="004D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Google Shape;15;p7">
            <a:extLst>
              <a:ext uri="{FF2B5EF4-FFF2-40B4-BE49-F238E27FC236}">
                <a16:creationId xmlns:a16="http://schemas.microsoft.com/office/drawing/2014/main" id="{0FE18FD8-80E8-42B3-BF48-16FE7716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934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(blank m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83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7"/>
            <a:ext cx="12196549" cy="1266219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560FD-BC4A-478E-8B49-25F0818F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1349713"/>
            <a:ext cx="11496676" cy="49958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E0D8-A6F1-457D-83DD-37496FAE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9" y="6432549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5B01-6509-4061-AFB4-AEEC16F5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75" y="6432550"/>
            <a:ext cx="5467349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2AB06-D320-41C2-AFCD-7A872C21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8F14FB-C473-4984-B694-22830C578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704032"/>
            <a:ext cx="11496675" cy="2650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084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2127978"/>
            <a:ext cx="9585011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40704" y="2889262"/>
            <a:ext cx="5528733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4" y="3104964"/>
            <a:ext cx="5512513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5" y="4155922"/>
            <a:ext cx="4148667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blank m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page including ministerial signature of the Treasury Board of Canada Secretariat, the Government of Canada Wordmark, as well as a decorative image that includes silhouettes of people, digital devices and data graphics.">
            <a:extLst>
              <a:ext uri="{FF2B5EF4-FFF2-40B4-BE49-F238E27FC236}">
                <a16:creationId xmlns:a16="http://schemas.microsoft.com/office/drawing/2014/main" id="{5AC08D54-0C20-4903-8A56-4D6120801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60;p1">
            <a:extLst>
              <a:ext uri="{FF2B5EF4-FFF2-40B4-BE49-F238E27FC236}">
                <a16:creationId xmlns:a16="http://schemas.microsoft.com/office/drawing/2014/main" id="{35999802-8647-4E92-BDC4-55E62ECEB35D}"/>
              </a:ext>
            </a:extLst>
          </p:cNvPr>
          <p:cNvSpPr/>
          <p:nvPr userDrawn="1"/>
        </p:nvSpPr>
        <p:spPr>
          <a:xfrm>
            <a:off x="-2" y="2965268"/>
            <a:ext cx="12191999" cy="1968681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9B698F97-8017-47F7-8140-8744543DD956}"/>
              </a:ext>
            </a:extLst>
          </p:cNvPr>
          <p:cNvSpPr txBox="1"/>
          <p:nvPr userDrawn="1"/>
        </p:nvSpPr>
        <p:spPr>
          <a:xfrm>
            <a:off x="351023" y="2965268"/>
            <a:ext cx="9994759" cy="196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2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Follow-up: FMI PD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b="0" i="0" u="none" strike="noStrike" kern="1200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Technology Innovation and Experimentation Stream</a:t>
            </a:r>
            <a:br>
              <a:rPr lang="en-CA" sz="28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November 25</a:t>
            </a:r>
            <a:r>
              <a:rPr lang="en-CA" sz="1800" b="0" i="1" u="none" strike="noStrike" cap="none" baseline="30000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th, </a:t>
            </a:r>
            <a:r>
              <a:rPr lang="en-CA" sz="1800" b="0" i="1" u="none" strike="noStrike" kern="1200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2021</a:t>
            </a:r>
            <a:endParaRPr sz="1800" b="0" i="1" u="none" strike="noStrike" kern="1200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618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BC9-5212-4546-8422-42CAEBC6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7726"/>
            <a:ext cx="5626100" cy="2514599"/>
          </a:xfrm>
        </p:spPr>
        <p:txBody>
          <a:bodyPr anchor="b">
            <a:normAutofit/>
          </a:bodyPr>
          <a:lstStyle>
            <a:lvl1pPr algn="r">
              <a:defRPr sz="3600" b="1" i="0" baseline="0">
                <a:solidFill>
                  <a:srgbClr val="004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57AA-5857-4D55-8584-39601315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5677"/>
            <a:ext cx="5626100" cy="1609723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rgbClr val="004D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A030BD-6C91-46E7-8BB8-7986819E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11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560FD-BC4A-478E-8B49-25F0818F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E0D8-A6F1-457D-83DD-37496FAE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9" y="6432549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5B01-6509-4061-AFB4-AEEC16F5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75" y="6432550"/>
            <a:ext cx="5467349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2AB06-D320-41C2-AFCD-7A872C21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6902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foo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71B5-6BB5-4979-81C8-D6B5F8EC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14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Google Shape;15;p7">
            <a:extLst>
              <a:ext uri="{FF2B5EF4-FFF2-40B4-BE49-F238E27FC236}">
                <a16:creationId xmlns:a16="http://schemas.microsoft.com/office/drawing/2014/main" id="{BBD40E3A-B39D-4F18-9DE7-2E47F904A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813CEC-C5A9-47FB-B36E-52B2780D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535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8E9A7D92-A8BE-4810-964C-B860065A6E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4975808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719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foot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4870-E907-4A7C-8CA6-743EFB716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394715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Google Shape;15;p7">
            <a:extLst>
              <a:ext uri="{FF2B5EF4-FFF2-40B4-BE49-F238E27FC236}">
                <a16:creationId xmlns:a16="http://schemas.microsoft.com/office/drawing/2014/main" id="{E3CA26BF-9A57-432E-BDA8-B94D6AD5A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4549" y="-3476"/>
            <a:ext cx="12196549" cy="8644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5026E9-AC6A-41EC-865C-9DD6AB41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477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;p7">
            <a:extLst>
              <a:ext uri="{FF2B5EF4-FFF2-40B4-BE49-F238E27FC236}">
                <a16:creationId xmlns:a16="http://schemas.microsoft.com/office/drawing/2014/main" id="{A296FF22-069A-44F4-8E7E-870437BE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E343-A4F0-405F-AFEF-51FFF61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1DA28-10D5-470D-8139-A6AFA973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04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2B90E7-03D5-4C34-96E8-4E03C82F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9" y="6432549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56C7BC-2890-4B51-9CF6-A53E1140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75" y="6432550"/>
            <a:ext cx="5467349" cy="365125"/>
          </a:xfr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6A4D8C-41C4-429B-B643-8F120F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32548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rgbClr val="004D7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46296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foo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71B5-6BB5-4979-81C8-D6B5F8EC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14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CB43F7-9460-4547-B32A-DFDBCE7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04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Google Shape;15;p7">
            <a:extLst>
              <a:ext uri="{FF2B5EF4-FFF2-40B4-BE49-F238E27FC236}">
                <a16:creationId xmlns:a16="http://schemas.microsoft.com/office/drawing/2014/main" id="{0FE18FD8-80E8-42B3-BF48-16FE7716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2807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foot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4870-E907-4A7C-8CA6-743EFB716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6394715"/>
            <a:ext cx="12192000" cy="4656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6D4E8-2DE7-4987-B609-A91A6CC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4" y="6442073"/>
            <a:ext cx="2743200" cy="365125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fld id="{A5089A9F-39C3-4BF7-8598-3259497E6E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CB43F7-9460-4547-B32A-DFDBCE7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496675" cy="7778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04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CCA5A-4FED-4A35-95EF-4F0FF239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1100"/>
            <a:ext cx="11496676" cy="499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Google Shape;15;p7">
            <a:extLst>
              <a:ext uri="{FF2B5EF4-FFF2-40B4-BE49-F238E27FC236}">
                <a16:creationId xmlns:a16="http://schemas.microsoft.com/office/drawing/2014/main" id="{0FE18FD8-80E8-42B3-BF48-16FE7716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-4549" y="860924"/>
            <a:ext cx="12196549" cy="53476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66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E1A67E12-39E6-4EF4-9298-CC9668C21B3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815772" y="1"/>
            <a:ext cx="9376230" cy="6858000"/>
          </a:xfrm>
          <a:custGeom>
            <a:avLst/>
            <a:gdLst/>
            <a:ahLst/>
            <a:cxnLst/>
            <a:rect l="l" t="t" r="r" b="b"/>
            <a:pathLst>
              <a:path w="4335144" h="11308715">
                <a:moveTo>
                  <a:pt x="4334946" y="0"/>
                </a:moveTo>
                <a:lnTo>
                  <a:pt x="0" y="0"/>
                </a:lnTo>
                <a:lnTo>
                  <a:pt x="0" y="11308556"/>
                </a:lnTo>
                <a:lnTo>
                  <a:pt x="4334946" y="11308556"/>
                </a:lnTo>
                <a:lnTo>
                  <a:pt x="4334946" y="0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 sz="1599" dirty="0">
              <a:latin typeface="EYInterstate Light" panose="02000506000000020004" pitchFamily="2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9B265795-FC7A-49B8-A239-4E8A8A2D8B2B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27363" y="6518277"/>
            <a:ext cx="5380772" cy="11926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4" algn="r">
              <a:spcBef>
                <a:spcPts val="90"/>
              </a:spcBef>
            </a:pPr>
            <a:r>
              <a:rPr lang="en-CA" sz="700" b="1" spc="25" dirty="0">
                <a:solidFill>
                  <a:srgbClr val="747480"/>
                </a:solidFill>
                <a:latin typeface="EYInterstate"/>
                <a:cs typeface="EYInterstate"/>
              </a:rPr>
              <a:t>GC DIGITAL COMPTROLLERSHIP PROGRAM    </a:t>
            </a:r>
            <a:r>
              <a:rPr lang="en-CA" sz="700" spc="5" dirty="0">
                <a:solidFill>
                  <a:srgbClr val="747480"/>
                </a:solidFill>
                <a:latin typeface="EYInterstate Light" panose="02000506000000020004" pitchFamily="2" charset="0"/>
              </a:rPr>
              <a:t>|</a:t>
            </a:r>
            <a:r>
              <a:rPr lang="en-CA" sz="700" spc="150" dirty="0">
                <a:solidFill>
                  <a:srgbClr val="747480"/>
                </a:solidFill>
                <a:latin typeface="EYInterstate Light" panose="02000506000000020004" pitchFamily="2" charset="0"/>
              </a:rPr>
              <a:t>  </a:t>
            </a:r>
            <a:fld id="{A2FE7783-C4DA-134B-970A-767F90B7B606}" type="slidenum">
              <a:rPr lang="en-CA" sz="700" spc="15" smtClean="0">
                <a:solidFill>
                  <a:srgbClr val="747480"/>
                </a:solidFill>
                <a:latin typeface="EYInterstate"/>
                <a:cs typeface="EYInterstate"/>
              </a:rPr>
              <a:pPr marL="12694" algn="r">
                <a:spcBef>
                  <a:spcPts val="90"/>
                </a:spcBef>
              </a:pPr>
              <a:t>‹#›</a:t>
            </a:fld>
            <a:endParaRPr sz="700" dirty="0">
              <a:solidFill>
                <a:srgbClr val="747480"/>
              </a:solidFill>
              <a:latin typeface="EYInterstate"/>
              <a:cs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395516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81442CAB-09E6-46CF-9E97-DE3B29913734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356616" indent="-356616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  <a:endParaRPr lang="en-CA" sz="12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dt="0"/>
  <p:txStyles>
    <p:titleStyle>
      <a:lvl1pPr algn="l" defTabSz="913486" rtl="0" eaLnBrk="1" latinLnBrk="0" hangingPunct="1">
        <a:lnSpc>
          <a:spcPct val="85000"/>
        </a:lnSpc>
        <a:spcBef>
          <a:spcPct val="0"/>
        </a:spcBef>
        <a:buNone/>
        <a:defRPr sz="2398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260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9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519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7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8778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5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038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1297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2086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9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2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5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pos="3768">
          <p15:clr>
            <a:srgbClr val="F26B43"/>
          </p15:clr>
        </p15:guide>
        <p15:guide id="5" pos="7318">
          <p15:clr>
            <a:srgbClr val="F26B43"/>
          </p15:clr>
        </p15:guide>
        <p15:guide id="6" pos="3912">
          <p15:clr>
            <a:srgbClr val="F26B43"/>
          </p15:clr>
        </p15:guide>
        <p15:guide id="7" pos="362">
          <p15:clr>
            <a:srgbClr val="F26B43"/>
          </p15:clr>
        </p15:guide>
        <p15:guide id="8" orient="horz" pos="768">
          <p15:clr>
            <a:srgbClr val="F26B43"/>
          </p15:clr>
        </p15:guide>
        <p15:guide id="9" orient="horz" pos="3912">
          <p15:clr>
            <a:srgbClr val="F26B43"/>
          </p15:clr>
        </p15:guide>
        <p15:guide id="10" orient="horz" pos="4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962DAAE1-D679-4795-A035-99D7A7E0A866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356438" indent="-356438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  <a:endParaRPr lang="en-CA" sz="12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4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</p:sldLayoutIdLst>
  <p:hf hdr="0" dt="0"/>
  <p:txStyles>
    <p:titleStyle>
      <a:lvl1pPr algn="l" defTabSz="913486" rtl="0" eaLnBrk="1" latinLnBrk="0" hangingPunct="1">
        <a:lnSpc>
          <a:spcPct val="85000"/>
        </a:lnSpc>
        <a:spcBef>
          <a:spcPct val="0"/>
        </a:spcBef>
        <a:buNone/>
        <a:defRPr sz="2398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260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9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519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7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8778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5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038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1297" indent="-356260" algn="l" defTabSz="913486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2086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9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2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5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2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pos="3770">
          <p15:clr>
            <a:srgbClr val="F26B43"/>
          </p15:clr>
        </p15:guide>
        <p15:guide id="5" pos="7322">
          <p15:clr>
            <a:srgbClr val="F26B43"/>
          </p15:clr>
        </p15:guide>
        <p15:guide id="6" pos="3914">
          <p15:clr>
            <a:srgbClr val="F26B43"/>
          </p15:clr>
        </p15:guide>
        <p15:guide id="7" pos="362">
          <p15:clr>
            <a:srgbClr val="F26B43"/>
          </p15:clr>
        </p15:guide>
        <p15:guide id="8" orient="horz" pos="768">
          <p15:clr>
            <a:srgbClr val="F26B43"/>
          </p15:clr>
        </p15:guide>
        <p15:guide id="9" orient="horz" pos="3912">
          <p15:clr>
            <a:srgbClr val="F26B43"/>
          </p15:clr>
        </p15:guide>
        <p15:guide id="10" orient="horz" pos="4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264F6-DFC7-4299-80BA-65E730DD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4CECE-1912-489A-938A-3EFCA47D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DF156-5A56-419D-89B5-4569B68B1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2153-9BB0-4855-94CB-F84676F4B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98F9-720A-4F09-BCDD-018D52F65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9A9F-39C3-4BF7-8598-3259497E6E3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F4EE073B-0219-4581-9534-0B7DA6CD3CE3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200" baseline="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  <a:endParaRPr lang="en-CA" sz="1200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264F6-DFC7-4299-80BA-65E730DD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4CECE-1912-489A-938A-3EFCA47D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DF156-5A56-419D-89B5-4569B68B1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2153-9BB0-4855-94CB-F84676F4B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98F9-720A-4F09-BCDD-018D52F65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9A9F-39C3-4BF7-8598-3259497E6E3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4522F524-CDA2-44DF-ABDB-AFF2C1F80165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05234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264F6-DFC7-4299-80BA-65E730DD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4CECE-1912-489A-938A-3EFCA47D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DF156-5A56-419D-89B5-4569B68B1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2153-9BB0-4855-94CB-F84676F4B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98F9-720A-4F09-BCDD-018D52F65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9A9F-39C3-4BF7-8598-3259497E6E3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4F3BD812-2CC7-45BF-8EE3-3CFE736B83CD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9283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02FE-4A04-4767-A282-A26F1987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536" y="2831693"/>
            <a:ext cx="9585011" cy="987095"/>
          </a:xfrm>
        </p:spPr>
        <p:txBody>
          <a:bodyPr anchor="b" anchorCtr="0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4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FM-Business Capability </a:t>
            </a:r>
            <a:br>
              <a:rPr lang="en-US" sz="4000" b="1" dirty="0">
                <a:solidFill>
                  <a:srgbClr val="004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4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(BCM)</a:t>
            </a:r>
            <a:endParaRPr lang="en-CA" sz="4000" b="1" dirty="0">
              <a:solidFill>
                <a:srgbClr val="004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C8B89-D32E-4504-A33A-F1457C3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4B517-E49B-41B6-9DBC-23634E0F1CD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26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3CA2-56C5-462A-A00A-49B3CA82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solidFill>
                  <a:srgbClr val="FFFFFF"/>
                </a:solidFill>
              </a:rPr>
              <a:t>Business Capability Model (BCM)</a:t>
            </a:r>
            <a:endParaRPr lang="en-CA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7077-F935-46DE-BB20-3C7A3817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1100"/>
            <a:ext cx="6404113" cy="499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 Business Capability Model facilitates strategic discussion on identifying key capabilities required by a business or an organization</a:t>
            </a:r>
          </a:p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Decomposes the functional areas of an enterprise and describes the primary business functions. It helps describe, discuss, understand and optimize </a:t>
            </a:r>
            <a:r>
              <a:rPr lang="en-C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 an enterprise does to execute on its mission and reach its strategic objectives (core business abilities/capabilities), rather than </a:t>
            </a:r>
            <a:r>
              <a:rPr lang="en-C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 it does it (business processes)</a:t>
            </a: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0F448-0544-474E-A969-51D86C248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236" y="1964118"/>
            <a:ext cx="4274270" cy="34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7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3CA2-56C5-462A-A00A-49B3CA82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solidFill>
                  <a:srgbClr val="FFFFFF"/>
                </a:solidFill>
              </a:rPr>
              <a:t>Business Capability Model (BCM)</a:t>
            </a:r>
            <a:endParaRPr lang="en-CA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7077-F935-46DE-BB20-3C7A3817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Overview cont’d…</a:t>
            </a:r>
          </a:p>
          <a:p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Key reasons we need to utilize a BCM: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Provides us with a model to quickly identify the business areas where the capabilities with the most value can be delivered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Brings together the business and IT discussion quickly to achieve a joint level of understanding (common language)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Helps develop a coherent and comprehensive view of business motivation, capabilities, processes, data and resources</a:t>
            </a:r>
          </a:p>
          <a:p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Each business capability has a maturity level that can be different across various sections of the same organization, one business unit’s capability may be more mature than that of another business unit</a:t>
            </a:r>
          </a:p>
          <a:p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Business capabilities are composed of a number of sub-elements; the four primary elements are the </a:t>
            </a:r>
            <a:r>
              <a:rPr lang="en-CA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people/staff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CA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 that are followed, the </a:t>
            </a:r>
            <a:r>
              <a:rPr lang="en-CA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 that is used and the </a:t>
            </a:r>
            <a:r>
              <a:rPr lang="en-CA" sz="1800" b="1" dirty="0">
                <a:latin typeface="Calibri" panose="020F0502020204030204" pitchFamily="34" charset="0"/>
                <a:cs typeface="Calibri" panose="020F0502020204030204" pitchFamily="34" charset="0"/>
              </a:rPr>
              <a:t>systems/solutions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 that are leveraged that, together activate the business capability and provide it with a capacity and maturity</a:t>
            </a:r>
          </a:p>
          <a:p>
            <a:pPr marL="0" indent="0">
              <a:buNone/>
            </a:pP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r>
              <a:rPr lang="en-CA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shade the areas of the BCM that your proposed initiative or investment will impact (next slide). </a:t>
            </a: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8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53959-8021-4161-8E27-C0EAD678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chemeClr val="accent1">
                    <a:lumMod val="50000"/>
                  </a:schemeClr>
                </a:solidFill>
              </a:rPr>
              <a:t>FM Business Capability Model (BCM)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F38E-0D81-42B8-9E56-4163BAA5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89A9F-39C3-4BF7-8598-3259497E6E3B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4D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5E71DAB-6B7F-490A-9B86-93521050C2D4}"/>
              </a:ext>
            </a:extLst>
          </p:cNvPr>
          <p:cNvGrpSpPr/>
          <p:nvPr/>
        </p:nvGrpSpPr>
        <p:grpSpPr>
          <a:xfrm>
            <a:off x="438263" y="1001457"/>
            <a:ext cx="11124298" cy="5497662"/>
            <a:chOff x="438263" y="1001457"/>
            <a:chExt cx="11124298" cy="549766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1BCE7B1-BF2E-48BD-9CF4-4C9DC9F3EA1A}"/>
                </a:ext>
              </a:extLst>
            </p:cNvPr>
            <p:cNvSpPr/>
            <p:nvPr/>
          </p:nvSpPr>
          <p:spPr>
            <a:xfrm>
              <a:off x="438263" y="1001457"/>
              <a:ext cx="11124298" cy="549766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3AE3F0D-7EA1-4C20-82EB-E04B9EC6408F}"/>
                </a:ext>
              </a:extLst>
            </p:cNvPr>
            <p:cNvGrpSpPr/>
            <p:nvPr/>
          </p:nvGrpSpPr>
          <p:grpSpPr>
            <a:xfrm>
              <a:off x="553500" y="1106599"/>
              <a:ext cx="10895550" cy="5315595"/>
              <a:chOff x="553500" y="1106599"/>
              <a:chExt cx="10895550" cy="531559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BEDF1C2-71F2-4E1A-BF79-C175B7AC5BD6}"/>
                  </a:ext>
                </a:extLst>
              </p:cNvPr>
              <p:cNvGrpSpPr/>
              <p:nvPr/>
            </p:nvGrpSpPr>
            <p:grpSpPr>
              <a:xfrm>
                <a:off x="553500" y="1106599"/>
                <a:ext cx="10895550" cy="5315595"/>
                <a:chOff x="2267880" y="1106599"/>
                <a:chExt cx="7724512" cy="4696367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3300A35-89A7-4C4F-899C-4AD81F81E87E}"/>
                    </a:ext>
                  </a:extLst>
                </p:cNvPr>
                <p:cNvSpPr/>
                <p:nvPr/>
              </p:nvSpPr>
              <p:spPr bwMode="gray">
                <a:xfrm>
                  <a:off x="2267880" y="1106603"/>
                  <a:ext cx="832869" cy="4696358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20574" rIns="50612" bIns="40490" rtlCol="0" anchor="t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Finance and Budget</a:t>
                  </a: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2C81BA32-A2A6-4AD3-AC45-0D046005EC6F}"/>
                    </a:ext>
                  </a:extLst>
                </p:cNvPr>
                <p:cNvSpPr/>
                <p:nvPr/>
              </p:nvSpPr>
              <p:spPr bwMode="gray">
                <a:xfrm>
                  <a:off x="4236921" y="1106601"/>
                  <a:ext cx="832869" cy="4696365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40490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/>
                      <a:cs typeface="Calibri"/>
                    </a:rPr>
                    <a:t>Non Tax Revenue</a:t>
                  </a:r>
                  <a:endParaRPr kumimoji="0" lang="en-IE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rial Unicode MS" pitchFamily="34" charset="-128"/>
                    <a:cs typeface="Calibri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44C2D78-FC54-4404-8F42-FB78132729F2}"/>
                    </a:ext>
                  </a:extLst>
                </p:cNvPr>
                <p:cNvSpPr/>
                <p:nvPr/>
              </p:nvSpPr>
              <p:spPr bwMode="gray">
                <a:xfrm>
                  <a:off x="5221441" y="1106599"/>
                  <a:ext cx="832869" cy="469636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20574" rIns="50612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Human Resources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79C7A48-3D52-45BF-9079-E9A9A78238C3}"/>
                    </a:ext>
                  </a:extLst>
                </p:cNvPr>
                <p:cNvSpPr/>
                <p:nvPr/>
              </p:nvSpPr>
              <p:spPr bwMode="gray">
                <a:xfrm>
                  <a:off x="6205961" y="1106603"/>
                  <a:ext cx="832869" cy="2351407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20574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Asset Management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A7B44AAE-5A5C-4B82-ABEA-059471B71536}"/>
                    </a:ext>
                  </a:extLst>
                </p:cNvPr>
                <p:cNvSpPr/>
                <p:nvPr/>
              </p:nvSpPr>
              <p:spPr bwMode="gray">
                <a:xfrm>
                  <a:off x="7190482" y="1106602"/>
                  <a:ext cx="832869" cy="1747202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20574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Materials Management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64689DB6-326D-49CE-8D6D-CFA0082E7845}"/>
                    </a:ext>
                  </a:extLst>
                </p:cNvPr>
                <p:cNvSpPr/>
                <p:nvPr/>
              </p:nvSpPr>
              <p:spPr bwMode="gray">
                <a:xfrm>
                  <a:off x="8175002" y="1106603"/>
                  <a:ext cx="832869" cy="2661992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20574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Supply Chain Management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EAB46D17-C1DC-4F06-BBC2-D27D07F760A3}"/>
                    </a:ext>
                  </a:extLst>
                </p:cNvPr>
                <p:cNvSpPr/>
                <p:nvPr/>
              </p:nvSpPr>
              <p:spPr bwMode="gray">
                <a:xfrm>
                  <a:off x="7197843" y="2937737"/>
                  <a:ext cx="832869" cy="2860220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40490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Application Platform</a:t>
                  </a: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CD70E6C8-0847-4E8E-9A11-C2C055A36A46}"/>
                    </a:ext>
                  </a:extLst>
                </p:cNvPr>
                <p:cNvSpPr/>
                <p:nvPr/>
              </p:nvSpPr>
              <p:spPr bwMode="gray">
                <a:xfrm>
                  <a:off x="8175002" y="3811677"/>
                  <a:ext cx="832869" cy="1991285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40490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IT Management</a:t>
                  </a: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52685903-B29D-4D61-83E5-67A16AA61A02}"/>
                    </a:ext>
                  </a:extLst>
                </p:cNvPr>
                <p:cNvSpPr/>
                <p:nvPr/>
              </p:nvSpPr>
              <p:spPr bwMode="gray">
                <a:xfrm>
                  <a:off x="9159523" y="3811678"/>
                  <a:ext cx="832869" cy="199128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40490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Database and Data Management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B838F23-558C-4E26-9FA8-B5CA04A955CC}"/>
                    </a:ext>
                  </a:extLst>
                </p:cNvPr>
                <p:cNvSpPr/>
                <p:nvPr/>
              </p:nvSpPr>
              <p:spPr bwMode="gray">
                <a:xfrm>
                  <a:off x="2353461" y="141627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Accounting and Financial Close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1074952-9CDB-4DEB-84C3-DA674028191B}"/>
                    </a:ext>
                  </a:extLst>
                </p:cNvPr>
                <p:cNvSpPr/>
                <p:nvPr/>
              </p:nvSpPr>
              <p:spPr bwMode="gray">
                <a:xfrm>
                  <a:off x="2353460" y="174381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Accounts Payable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300AAE42-4FF1-4866-B688-6599FD59F199}"/>
                    </a:ext>
                  </a:extLst>
                </p:cNvPr>
                <p:cNvSpPr/>
                <p:nvPr/>
              </p:nvSpPr>
              <p:spPr bwMode="gray">
                <a:xfrm>
                  <a:off x="2353459" y="207135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Accounts Receivable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B36F42A-B79C-4AA6-AC21-989A423BDC48}"/>
                    </a:ext>
                  </a:extLst>
                </p:cNvPr>
                <p:cNvSpPr/>
                <p:nvPr/>
              </p:nvSpPr>
              <p:spPr bwMode="gray">
                <a:xfrm>
                  <a:off x="2353823" y="2398893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Asset Accounting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2B130BB-BF42-477D-944F-1DFDB2B4FBF3}"/>
                    </a:ext>
                  </a:extLst>
                </p:cNvPr>
                <p:cNvSpPr/>
                <p:nvPr/>
              </p:nvSpPr>
              <p:spPr bwMode="gray">
                <a:xfrm>
                  <a:off x="2353823" y="2726433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Financial Planning and Analysis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40E9CCFE-555E-4B07-9D7D-71E06D296FDD}"/>
                    </a:ext>
                  </a:extLst>
                </p:cNvPr>
                <p:cNvSpPr/>
                <p:nvPr/>
              </p:nvSpPr>
              <p:spPr bwMode="gray">
                <a:xfrm>
                  <a:off x="2353823" y="3053972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Funds Management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C9D1AE1-8AC7-48E8-9C32-6E0BFA7A69EA}"/>
                    </a:ext>
                  </a:extLst>
                </p:cNvPr>
                <p:cNvSpPr/>
                <p:nvPr/>
              </p:nvSpPr>
              <p:spPr bwMode="gray">
                <a:xfrm>
                  <a:off x="2353823" y="338150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Portfolio and Project Management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7E70076-4212-423A-BD90-568514EB527D}"/>
                    </a:ext>
                  </a:extLst>
                </p:cNvPr>
                <p:cNvSpPr/>
                <p:nvPr/>
              </p:nvSpPr>
              <p:spPr bwMode="gray">
                <a:xfrm>
                  <a:off x="2354815" y="370904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Treasury Management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61CB31C-7DE6-45A3-89CA-8DB4B78A985B}"/>
                    </a:ext>
                  </a:extLst>
                </p:cNvPr>
                <p:cNvSpPr/>
                <p:nvPr/>
              </p:nvSpPr>
              <p:spPr bwMode="gray">
                <a:xfrm>
                  <a:off x="2354815" y="403658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Travel Expense Management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A027DE45-33CD-48B9-9A59-D78F95FC0B30}"/>
                    </a:ext>
                  </a:extLst>
                </p:cNvPr>
                <p:cNvSpPr/>
                <p:nvPr/>
              </p:nvSpPr>
              <p:spPr bwMode="gray">
                <a:xfrm>
                  <a:off x="2354816" y="436412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Grants Management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FDEFDDF7-A617-4D93-8EAD-5C2BEFA35FC2}"/>
                    </a:ext>
                  </a:extLst>
                </p:cNvPr>
                <p:cNvSpPr/>
                <p:nvPr/>
              </p:nvSpPr>
              <p:spPr bwMode="gray">
                <a:xfrm>
                  <a:off x="4319882" y="142270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Customer Data Management</a:t>
                  </a: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D3F176C-DDE2-4B31-8C95-B7D773877A5E}"/>
                    </a:ext>
                  </a:extLst>
                </p:cNvPr>
                <p:cNvSpPr/>
                <p:nvPr/>
              </p:nvSpPr>
              <p:spPr bwMode="gray">
                <a:xfrm>
                  <a:off x="4319882" y="176948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Revenue Management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BD610097-DD08-4502-A027-8DF1A4B5E927}"/>
                    </a:ext>
                  </a:extLst>
                </p:cNvPr>
                <p:cNvSpPr/>
                <p:nvPr/>
              </p:nvSpPr>
              <p:spPr bwMode="gray">
                <a:xfrm>
                  <a:off x="4319882" y="211626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Order Management</a:t>
                  </a: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8D99A55-41E0-4F24-B305-D5E3A753BF57}"/>
                    </a:ext>
                  </a:extLst>
                </p:cNvPr>
                <p:cNvSpPr/>
                <p:nvPr/>
              </p:nvSpPr>
              <p:spPr bwMode="gray">
                <a:xfrm>
                  <a:off x="5299522" y="141796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Organisational Management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F544030-E0DC-4B42-AD59-4FECEED0606F}"/>
                    </a:ext>
                  </a:extLst>
                </p:cNvPr>
                <p:cNvSpPr/>
                <p:nvPr/>
              </p:nvSpPr>
              <p:spPr bwMode="gray">
                <a:xfrm>
                  <a:off x="5299522" y="175377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Personnel Administration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F5F3C24-4F2B-481D-9C02-7999438FF10C}"/>
                    </a:ext>
                  </a:extLst>
                </p:cNvPr>
                <p:cNvSpPr/>
                <p:nvPr/>
              </p:nvSpPr>
              <p:spPr bwMode="gray">
                <a:xfrm>
                  <a:off x="2353823" y="501920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Salary Forecasting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5E54A7E1-CCAF-4BF6-A8CE-A48C5D11F367}"/>
                    </a:ext>
                  </a:extLst>
                </p:cNvPr>
                <p:cNvSpPr/>
                <p:nvPr/>
              </p:nvSpPr>
              <p:spPr bwMode="gray">
                <a:xfrm>
                  <a:off x="5299522" y="2089573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Payroll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2397915-A0E2-422C-A9DC-445D71829C47}"/>
                    </a:ext>
                  </a:extLst>
                </p:cNvPr>
                <p:cNvSpPr/>
                <p:nvPr/>
              </p:nvSpPr>
              <p:spPr bwMode="gray">
                <a:xfrm>
                  <a:off x="5299522" y="242537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Talent Management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F680D0B-2636-40F5-AC99-9F2AC1786145}"/>
                    </a:ext>
                  </a:extLst>
                </p:cNvPr>
                <p:cNvSpPr/>
                <p:nvPr/>
              </p:nvSpPr>
              <p:spPr bwMode="gray">
                <a:xfrm>
                  <a:off x="5299522" y="2761182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Time and Attendance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639D923-CC7B-42E9-B90A-A38AE6E38833}"/>
                    </a:ext>
                  </a:extLst>
                </p:cNvPr>
                <p:cNvSpPr/>
                <p:nvPr/>
              </p:nvSpPr>
              <p:spPr bwMode="gray">
                <a:xfrm>
                  <a:off x="5299522" y="309698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People Analytics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4634D3AD-FFDE-4C36-A05B-E7FC37FFCF13}"/>
                    </a:ext>
                  </a:extLst>
                </p:cNvPr>
                <p:cNvSpPr/>
                <p:nvPr/>
              </p:nvSpPr>
              <p:spPr bwMode="gray">
                <a:xfrm>
                  <a:off x="3252400" y="1106601"/>
                  <a:ext cx="832869" cy="4696365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40490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Procurement</a:t>
                  </a: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101826D-74C5-4121-9743-89076985E0BD}"/>
                    </a:ext>
                  </a:extLst>
                </p:cNvPr>
                <p:cNvSpPr/>
                <p:nvPr/>
              </p:nvSpPr>
              <p:spPr bwMode="gray">
                <a:xfrm>
                  <a:off x="3334347" y="142744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Supplier Data Management</a:t>
                  </a: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334A2EB0-616D-4876-BB0B-F50EF3888C32}"/>
                    </a:ext>
                  </a:extLst>
                </p:cNvPr>
                <p:cNvSpPr/>
                <p:nvPr/>
              </p:nvSpPr>
              <p:spPr bwMode="gray">
                <a:xfrm>
                  <a:off x="3334346" y="1761021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Operational Procurement</a:t>
                  </a: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8ADA2047-57D5-45A5-8D81-73ADD239D84E}"/>
                    </a:ext>
                  </a:extLst>
                </p:cNvPr>
                <p:cNvSpPr/>
                <p:nvPr/>
              </p:nvSpPr>
              <p:spPr bwMode="gray">
                <a:xfrm>
                  <a:off x="3334344" y="209459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Sourcing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A7F972F-2636-4749-BA11-8B0BF4AFAD06}"/>
                    </a:ext>
                  </a:extLst>
                </p:cNvPr>
                <p:cNvSpPr/>
                <p:nvPr/>
              </p:nvSpPr>
              <p:spPr bwMode="gray">
                <a:xfrm>
                  <a:off x="3334346" y="242816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Catalog Management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0FA1F06-A685-4719-88F3-53FD19C06B2C}"/>
                    </a:ext>
                  </a:extLst>
                </p:cNvPr>
                <p:cNvSpPr/>
                <p:nvPr/>
              </p:nvSpPr>
              <p:spPr bwMode="gray">
                <a:xfrm>
                  <a:off x="3334344" y="276174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Contract Management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A038AD0A-1145-46C9-97BD-CC13F6D810E4}"/>
                    </a:ext>
                  </a:extLst>
                </p:cNvPr>
                <p:cNvSpPr/>
                <p:nvPr/>
              </p:nvSpPr>
              <p:spPr bwMode="gray">
                <a:xfrm>
                  <a:off x="3334344" y="309532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Invoice Management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1DD5120E-63C2-43B0-9182-5F2D6DD54ECB}"/>
                    </a:ext>
                  </a:extLst>
                </p:cNvPr>
                <p:cNvSpPr/>
                <p:nvPr/>
              </p:nvSpPr>
              <p:spPr bwMode="gray">
                <a:xfrm>
                  <a:off x="3334344" y="342889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Spend Analysis</a:t>
                  </a: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956BD200-CF04-4397-87D7-4C376D53C275}"/>
                    </a:ext>
                  </a:extLst>
                </p:cNvPr>
                <p:cNvSpPr/>
                <p:nvPr/>
              </p:nvSpPr>
              <p:spPr bwMode="gray">
                <a:xfrm>
                  <a:off x="3331048" y="376247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Collaborative Networking</a:t>
                  </a: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4CFE5B0-DFB4-4AE0-9590-2E8246AA50F6}"/>
                    </a:ext>
                  </a:extLst>
                </p:cNvPr>
                <p:cNvSpPr/>
                <p:nvPr/>
              </p:nvSpPr>
              <p:spPr bwMode="gray">
                <a:xfrm>
                  <a:off x="6274341" y="1418191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Asset Master Record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ADEFF41A-8A89-44D8-81BC-E8EA366850FD}"/>
                    </a:ext>
                  </a:extLst>
                </p:cNvPr>
                <p:cNvSpPr/>
                <p:nvPr/>
              </p:nvSpPr>
              <p:spPr bwMode="gray">
                <a:xfrm>
                  <a:off x="6274341" y="1758403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Asset Operations and Maintenance</a:t>
                  </a: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0C225AC-B275-453E-A491-622AE9D23E0D}"/>
                    </a:ext>
                  </a:extLst>
                </p:cNvPr>
                <p:cNvSpPr/>
                <p:nvPr/>
              </p:nvSpPr>
              <p:spPr bwMode="gray">
                <a:xfrm>
                  <a:off x="6274339" y="209861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Asset Insights</a:t>
                  </a: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633B2B4B-5CB4-4971-A7EA-AE201039D1DB}"/>
                    </a:ext>
                  </a:extLst>
                </p:cNvPr>
                <p:cNvSpPr/>
                <p:nvPr/>
              </p:nvSpPr>
              <p:spPr bwMode="gray">
                <a:xfrm>
                  <a:off x="6274339" y="243882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Environment, Health, and Safety</a:t>
                  </a: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BE3A7016-FFEE-4421-811A-BE7A4CAF8C3B}"/>
                    </a:ext>
                  </a:extLst>
                </p:cNvPr>
                <p:cNvSpPr/>
                <p:nvPr/>
              </p:nvSpPr>
              <p:spPr bwMode="gray">
                <a:xfrm>
                  <a:off x="7272979" y="142872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Material Master Record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94FC291-36D6-42B6-A521-708A0543E745}"/>
                    </a:ext>
                  </a:extLst>
                </p:cNvPr>
                <p:cNvSpPr/>
                <p:nvPr/>
              </p:nvSpPr>
              <p:spPr bwMode="gray">
                <a:xfrm>
                  <a:off x="7272979" y="175377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Core Inventory Management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1682B56-70BE-444E-B7C4-3E9CC2B06001}"/>
                    </a:ext>
                  </a:extLst>
                </p:cNvPr>
                <p:cNvSpPr/>
                <p:nvPr/>
              </p:nvSpPr>
              <p:spPr bwMode="gray">
                <a:xfrm>
                  <a:off x="8259451" y="1428872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Business Planning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81975BC-E56F-48EA-8403-804E6C912A30}"/>
                    </a:ext>
                  </a:extLst>
                </p:cNvPr>
                <p:cNvSpPr/>
                <p:nvPr/>
              </p:nvSpPr>
              <p:spPr bwMode="gray">
                <a:xfrm>
                  <a:off x="8259451" y="176908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Warehouse Management</a:t>
                  </a: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EDF551F4-7CD8-481F-B897-3726B6810271}"/>
                    </a:ext>
                  </a:extLst>
                </p:cNvPr>
                <p:cNvSpPr/>
                <p:nvPr/>
              </p:nvSpPr>
              <p:spPr bwMode="gray">
                <a:xfrm>
                  <a:off x="8259450" y="210929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Transportation Management</a:t>
                  </a: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FA4A041-FB11-4C82-92F1-BB34F663E8D2}"/>
                    </a:ext>
                  </a:extLst>
                </p:cNvPr>
                <p:cNvSpPr/>
                <p:nvPr/>
              </p:nvSpPr>
              <p:spPr bwMode="gray">
                <a:xfrm>
                  <a:off x="8259450" y="244950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Yard Logistics </a:t>
                  </a: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6E0865C0-D193-47A2-9888-4D057723346A}"/>
                    </a:ext>
                  </a:extLst>
                </p:cNvPr>
                <p:cNvSpPr/>
                <p:nvPr/>
              </p:nvSpPr>
              <p:spPr bwMode="gray">
                <a:xfrm>
                  <a:off x="9159523" y="1106601"/>
                  <a:ext cx="832869" cy="266199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20574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Analytics and Reporting</a:t>
                  </a: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51077D34-279F-456D-85F8-A1051A26771A}"/>
                    </a:ext>
                  </a:extLst>
                </p:cNvPr>
                <p:cNvSpPr/>
                <p:nvPr/>
              </p:nvSpPr>
              <p:spPr bwMode="gray">
                <a:xfrm>
                  <a:off x="2353823" y="469166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Real Estate Management</a:t>
                  </a: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74E9D9B-2D99-47B8-BE89-04180D33AA42}"/>
                    </a:ext>
                  </a:extLst>
                </p:cNvPr>
                <p:cNvSpPr/>
                <p:nvPr/>
              </p:nvSpPr>
              <p:spPr bwMode="gray">
                <a:xfrm>
                  <a:off x="9238726" y="142865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Business Intelligence</a:t>
                  </a: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D7476096-B676-40E2-A7B9-291CD9B8D01A}"/>
                    </a:ext>
                  </a:extLst>
                </p:cNvPr>
                <p:cNvSpPr/>
                <p:nvPr/>
              </p:nvSpPr>
              <p:spPr bwMode="gray">
                <a:xfrm>
                  <a:off x="9238726" y="176137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Planning and Analysis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3C804175-9CE6-4492-A235-187EF811C001}"/>
                    </a:ext>
                  </a:extLst>
                </p:cNvPr>
                <p:cNvSpPr/>
                <p:nvPr/>
              </p:nvSpPr>
              <p:spPr bwMode="gray">
                <a:xfrm>
                  <a:off x="9238725" y="209410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Operational Reporting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7D5C4143-3670-4E55-A9AC-EEC5DB00BD85}"/>
                    </a:ext>
                  </a:extLst>
                </p:cNvPr>
                <p:cNvSpPr/>
                <p:nvPr/>
              </p:nvSpPr>
              <p:spPr bwMode="gray">
                <a:xfrm>
                  <a:off x="9238725" y="242682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Predictive Analytics</a:t>
                  </a: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70EF675-3383-498C-ABC0-7D669E7CA04C}"/>
                    </a:ext>
                  </a:extLst>
                </p:cNvPr>
                <p:cNvSpPr/>
                <p:nvPr/>
              </p:nvSpPr>
              <p:spPr bwMode="gray">
                <a:xfrm>
                  <a:off x="9238725" y="275955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Machine Learning Services</a:t>
                  </a: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87439712-8CC3-4FCE-85A5-72D9E417FB40}"/>
                    </a:ext>
                  </a:extLst>
                </p:cNvPr>
                <p:cNvSpPr/>
                <p:nvPr/>
              </p:nvSpPr>
              <p:spPr bwMode="gray">
                <a:xfrm>
                  <a:off x="9238724" y="309228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Enterprise Data Warehouse</a:t>
                  </a: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DD81D70F-5F10-43ED-A038-E2B9318F992F}"/>
                    </a:ext>
                  </a:extLst>
                </p:cNvPr>
                <p:cNvSpPr/>
                <p:nvPr/>
              </p:nvSpPr>
              <p:spPr bwMode="gray">
                <a:xfrm>
                  <a:off x="9238724" y="3425002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Robotic Process Automation</a:t>
                  </a: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80FCFFEA-48BD-4EBF-AAA5-A1BB082E267C}"/>
                    </a:ext>
                  </a:extLst>
                </p:cNvPr>
                <p:cNvSpPr/>
                <p:nvPr/>
              </p:nvSpPr>
              <p:spPr bwMode="gray">
                <a:xfrm>
                  <a:off x="7283715" y="325595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Application Platform</a:t>
                  </a: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AC154340-5340-4C28-9397-ABE543915CD5}"/>
                    </a:ext>
                  </a:extLst>
                </p:cNvPr>
                <p:cNvSpPr/>
                <p:nvPr/>
              </p:nvSpPr>
              <p:spPr bwMode="gray">
                <a:xfrm>
                  <a:off x="7283715" y="3587460"/>
                  <a:ext cx="672274" cy="345284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Content, Collaboration and Output Management</a:t>
                  </a: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20FA2721-544C-4DA4-B949-27309C77E967}"/>
                    </a:ext>
                  </a:extLst>
                </p:cNvPr>
                <p:cNvSpPr/>
                <p:nvPr/>
              </p:nvSpPr>
              <p:spPr bwMode="gray">
                <a:xfrm>
                  <a:off x="7283715" y="398025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Interface Management</a:t>
                  </a: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67BC6BDF-E88D-4C9F-9E37-E1423E954D22}"/>
                    </a:ext>
                  </a:extLst>
                </p:cNvPr>
                <p:cNvSpPr/>
                <p:nvPr/>
              </p:nvSpPr>
              <p:spPr bwMode="gray">
                <a:xfrm>
                  <a:off x="7277367" y="431176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Process Management and Integration</a:t>
                  </a: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60EA90E-16DF-4741-8990-05B53CF755ED}"/>
                    </a:ext>
                  </a:extLst>
                </p:cNvPr>
                <p:cNvSpPr/>
                <p:nvPr/>
              </p:nvSpPr>
              <p:spPr bwMode="gray">
                <a:xfrm>
                  <a:off x="7277367" y="464327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User Experience</a:t>
                  </a: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6F99DD72-C5DC-4FC0-A47C-BECB93C3881D}"/>
                    </a:ext>
                  </a:extLst>
                </p:cNvPr>
                <p:cNvSpPr/>
                <p:nvPr/>
              </p:nvSpPr>
              <p:spPr bwMode="gray">
                <a:xfrm>
                  <a:off x="9238725" y="416315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Information Governance</a:t>
                  </a: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B8A5E1D8-BE62-4243-B8F3-77EAAA8B0ACE}"/>
                    </a:ext>
                  </a:extLst>
                </p:cNvPr>
                <p:cNvSpPr/>
                <p:nvPr/>
              </p:nvSpPr>
              <p:spPr bwMode="gray">
                <a:xfrm>
                  <a:off x="9238724" y="4505841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Data Quality</a:t>
                  </a: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21238F87-612C-4B56-9936-1C2E784B1AE3}"/>
                    </a:ext>
                  </a:extLst>
                </p:cNvPr>
                <p:cNvSpPr/>
                <p:nvPr/>
              </p:nvSpPr>
              <p:spPr bwMode="gray">
                <a:xfrm>
                  <a:off x="9238724" y="4848524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Master Data Management</a:t>
                  </a: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5108A84-A9E0-4E3A-BB6A-0664BCF8628F}"/>
                    </a:ext>
                  </a:extLst>
                </p:cNvPr>
                <p:cNvSpPr/>
                <p:nvPr/>
              </p:nvSpPr>
              <p:spPr bwMode="gray">
                <a:xfrm>
                  <a:off x="9238724" y="519120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Data Migration and Replication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06DD3257-7CFE-46F7-9D72-ED6E584CCECA}"/>
                    </a:ext>
                  </a:extLst>
                </p:cNvPr>
                <p:cNvSpPr/>
                <p:nvPr/>
              </p:nvSpPr>
              <p:spPr bwMode="gray">
                <a:xfrm>
                  <a:off x="8255303" y="416315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Application Lifecycle Management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64F8933E-3E99-4E37-BC1E-6B9A20EB6B33}"/>
                    </a:ext>
                  </a:extLst>
                </p:cNvPr>
                <p:cNvSpPr/>
                <p:nvPr/>
              </p:nvSpPr>
              <p:spPr bwMode="gray">
                <a:xfrm>
                  <a:off x="8255299" y="451588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IT Infrastructure Management</a:t>
                  </a: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570AF13D-85AB-4A7B-8438-BE3F3B900986}"/>
                    </a:ext>
                  </a:extLst>
                </p:cNvPr>
                <p:cNvSpPr/>
                <p:nvPr/>
              </p:nvSpPr>
              <p:spPr bwMode="gray">
                <a:xfrm>
                  <a:off x="7283715" y="4974781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Security</a:t>
                  </a: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F719B2F6-125C-43CD-B0EF-8088F1C0C97F}"/>
                    </a:ext>
                  </a:extLst>
                </p:cNvPr>
                <p:cNvSpPr/>
                <p:nvPr/>
              </p:nvSpPr>
              <p:spPr bwMode="gray">
                <a:xfrm>
                  <a:off x="7283715" y="5306292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Access and Identity Management</a:t>
                  </a: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68FCB84-0B82-4B18-8AC5-2A0CC2F034E4}"/>
                    </a:ext>
                  </a:extLst>
                </p:cNvPr>
                <p:cNvSpPr/>
                <p:nvPr/>
              </p:nvSpPr>
              <p:spPr bwMode="gray">
                <a:xfrm>
                  <a:off x="6205961" y="3587460"/>
                  <a:ext cx="832869" cy="2215502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spcFirstLastPara="0" vertOverflow="overflow" horzOverflow="overflow" vert="horz" wrap="square" lIns="50612" tIns="40490" rIns="50612" bIns="404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+mn-cs"/>
                    </a:rPr>
                    <a:t>Manufacturing</a:t>
                  </a: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B1CE59B7-ADC5-4AD6-B2F5-2AB7580A984A}"/>
                    </a:ext>
                  </a:extLst>
                </p:cNvPr>
                <p:cNvSpPr/>
                <p:nvPr/>
              </p:nvSpPr>
              <p:spPr bwMode="gray">
                <a:xfrm>
                  <a:off x="5299522" y="343279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Delegated Signatories</a:t>
                  </a: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AE141735-F116-4FB0-A7A4-FF81EE2BFA43}"/>
                    </a:ext>
                  </a:extLst>
                </p:cNvPr>
                <p:cNvSpPr/>
                <p:nvPr/>
              </p:nvSpPr>
              <p:spPr bwMode="gray">
                <a:xfrm>
                  <a:off x="2353459" y="534673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Enterprise Risk and Compliance</a:t>
                  </a: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016B5755-A704-431D-872A-E465E4522D39}"/>
                    </a:ext>
                  </a:extLst>
                </p:cNvPr>
                <p:cNvSpPr/>
                <p:nvPr/>
              </p:nvSpPr>
              <p:spPr bwMode="gray">
                <a:xfrm>
                  <a:off x="6286260" y="3784447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Bill of Materials</a:t>
                  </a: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6035F17-E331-4290-8FDA-1C5B5F8FB841}"/>
                    </a:ext>
                  </a:extLst>
                </p:cNvPr>
                <p:cNvSpPr/>
                <p:nvPr/>
              </p:nvSpPr>
              <p:spPr bwMode="gray">
                <a:xfrm>
                  <a:off x="6286260" y="4128055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Production Planning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D1813CCC-AA20-47AC-919A-CF0CB9F77445}"/>
                    </a:ext>
                  </a:extLst>
                </p:cNvPr>
                <p:cNvSpPr/>
                <p:nvPr/>
              </p:nvSpPr>
              <p:spPr bwMode="gray">
                <a:xfrm>
                  <a:off x="6286258" y="4471663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Production Execution</a:t>
                  </a: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91B31198-B556-4B91-8C1E-722F89FFC85E}"/>
                    </a:ext>
                  </a:extLst>
                </p:cNvPr>
                <p:cNvSpPr/>
                <p:nvPr/>
              </p:nvSpPr>
              <p:spPr bwMode="gray">
                <a:xfrm>
                  <a:off x="6286257" y="481527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Quality Management</a:t>
                  </a: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D0F38022-7E36-43D8-BBC0-AEC376AE4527}"/>
                    </a:ext>
                  </a:extLst>
                </p:cNvPr>
                <p:cNvSpPr/>
                <p:nvPr/>
              </p:nvSpPr>
              <p:spPr bwMode="gray">
                <a:xfrm>
                  <a:off x="5293563" y="3768596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Defence Organizational Management</a:t>
                  </a: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A528B70D-316C-45A2-AD6F-4AF3CBBCE9E8}"/>
                    </a:ext>
                  </a:extLst>
                </p:cNvPr>
                <p:cNvSpPr/>
                <p:nvPr/>
              </p:nvSpPr>
              <p:spPr bwMode="gray">
                <a:xfrm>
                  <a:off x="6274336" y="2779039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Defence Maintenance &amp; Configuration</a:t>
                  </a: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CE8DE862-B7C9-4A8E-8BCC-163570FE61C0}"/>
                    </a:ext>
                  </a:extLst>
                </p:cNvPr>
                <p:cNvSpPr/>
                <p:nvPr/>
              </p:nvSpPr>
              <p:spPr bwMode="gray">
                <a:xfrm>
                  <a:off x="8259447" y="2789718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Defence Supply &amp; Replenishment</a:t>
                  </a: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17A942F-1DC0-4DA3-9026-B390A8D2E6A5}"/>
                    </a:ext>
                  </a:extLst>
                </p:cNvPr>
                <p:cNvSpPr/>
                <p:nvPr/>
              </p:nvSpPr>
              <p:spPr bwMode="gray">
                <a:xfrm>
                  <a:off x="6274336" y="3119250"/>
                  <a:ext cx="672274" cy="284005"/>
                </a:xfrm>
                <a:prstGeom prst="rect">
                  <a:avLst/>
                </a:prstGeom>
                <a:solidFill>
                  <a:srgbClr val="1F497D"/>
                </a:solidFill>
                <a:ln w="25400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/>
              </p:spPr>
              <p:txBody>
                <a:bodyPr lIns="50612" tIns="40490" rIns="50612" bIns="40490" rtlCol="0" anchor="ctr"/>
                <a:lstStyle/>
                <a:p>
                  <a:pPr marL="0" marR="0" lvl="0" indent="0" algn="ctr" defTabSz="51421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buFontTx/>
                    <a:buNone/>
                    <a:tabLst/>
                    <a:defRPr/>
                  </a:pPr>
                  <a:r>
                    <a:rPr kumimoji="0" lang="en-I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Arial Unicode MS" pitchFamily="34" charset="-128"/>
                      <a:cs typeface="Arial Unicode MS" pitchFamily="34" charset="-128"/>
                    </a:rPr>
                    <a:t>Defence Operational Readiness</a:t>
                  </a: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9A9608B-06EB-45A1-9896-806FC6AE020E}"/>
                  </a:ext>
                </a:extLst>
              </p:cNvPr>
              <p:cNvSpPr/>
              <p:nvPr/>
            </p:nvSpPr>
            <p:spPr bwMode="gray">
              <a:xfrm>
                <a:off x="3447882" y="2641895"/>
                <a:ext cx="948253" cy="321452"/>
              </a:xfrm>
              <a:prstGeom prst="rec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1F497D"/>
                </a:solidFill>
                <a:prstDash val="solid"/>
                <a:headEnd/>
                <a:tailEnd/>
              </a:ln>
              <a:effectLst/>
            </p:spPr>
            <p:txBody>
              <a:bodyPr lIns="50612" tIns="40490" rIns="50612" bIns="40490" rtlCol="0" anchor="ctr"/>
              <a:lstStyle/>
              <a:p>
                <a:pPr marL="0" marR="0" lvl="0" indent="0" algn="ctr" defTabSz="51421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en-IE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Arial Unicode MS" pitchFamily="34" charset="-128"/>
                    <a:cs typeface="Arial Unicode MS" pitchFamily="34" charset="-128"/>
                  </a:rPr>
                  <a:t>Billing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BEFAD8F-D4B2-418D-A1B4-E200542F2BDD}"/>
                  </a:ext>
                </a:extLst>
              </p:cNvPr>
              <p:cNvSpPr/>
              <p:nvPr/>
            </p:nvSpPr>
            <p:spPr bwMode="gray">
              <a:xfrm>
                <a:off x="3452532" y="3032645"/>
                <a:ext cx="948253" cy="321452"/>
              </a:xfrm>
              <a:prstGeom prst="rec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1F497D"/>
                </a:solidFill>
                <a:prstDash val="solid"/>
                <a:headEnd/>
                <a:tailEnd/>
              </a:ln>
              <a:effectLst/>
            </p:spPr>
            <p:txBody>
              <a:bodyPr lIns="50612" tIns="40490" rIns="50612" bIns="40490" rtlCol="0" anchor="ctr"/>
              <a:lstStyle/>
              <a:p>
                <a:pPr marL="0" marR="0" lvl="0" indent="0" algn="ctr" defTabSz="51421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en-IE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Arial Unicode MS" pitchFamily="34" charset="-128"/>
                    <a:cs typeface="Arial Unicode MS" pitchFamily="34" charset="-128"/>
                  </a:rPr>
                  <a:t>Credit Management</a:t>
                </a: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E674513-7B3D-4BF1-900A-BE871BD991D0}"/>
              </a:ext>
            </a:extLst>
          </p:cNvPr>
          <p:cNvGrpSpPr/>
          <p:nvPr/>
        </p:nvGrpSpPr>
        <p:grpSpPr>
          <a:xfrm>
            <a:off x="7971893" y="358882"/>
            <a:ext cx="2666276" cy="418781"/>
            <a:chOff x="8667966" y="6361870"/>
            <a:chExt cx="2666276" cy="418781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4494A1B-2E45-4CCA-95C5-CBD23B414CD9}"/>
                </a:ext>
              </a:extLst>
            </p:cNvPr>
            <p:cNvSpPr/>
            <p:nvPr/>
          </p:nvSpPr>
          <p:spPr>
            <a:xfrm>
              <a:off x="8667966" y="6361870"/>
              <a:ext cx="2666276" cy="418781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3E1E897-44CF-4FB7-83DF-DD82A42C9C84}"/>
                </a:ext>
              </a:extLst>
            </p:cNvPr>
            <p:cNvSpPr/>
            <p:nvPr/>
          </p:nvSpPr>
          <p:spPr>
            <a:xfrm>
              <a:off x="8667966" y="6469894"/>
              <a:ext cx="56618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4AF226D-54AE-441C-AEB2-4E0954DAE6FE}"/>
                </a:ext>
              </a:extLst>
            </p:cNvPr>
            <p:cNvSpPr/>
            <p:nvPr/>
          </p:nvSpPr>
          <p:spPr bwMode="gray">
            <a:xfrm>
              <a:off x="9923867" y="6444464"/>
              <a:ext cx="593467" cy="245287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50612" tIns="40490" rIns="50612" bIns="40490" rtlCol="0" anchor="ctr"/>
            <a:lstStyle/>
            <a:p>
              <a:pPr marL="0" marR="0" lvl="0" indent="0" algn="ctr" defTabSz="5142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pitchFamily="34" charset="-128"/>
                </a:rPr>
                <a:t>Level 2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91B71B1-952B-4A7F-A7D5-4D8AD1AA1043}"/>
                </a:ext>
              </a:extLst>
            </p:cNvPr>
            <p:cNvSpPr/>
            <p:nvPr/>
          </p:nvSpPr>
          <p:spPr bwMode="gray">
            <a:xfrm>
              <a:off x="9282273" y="6444464"/>
              <a:ext cx="593467" cy="245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50612" tIns="40490" rIns="50612" bIns="40490" rtlCol="0" anchor="ctr"/>
            <a:lstStyle/>
            <a:p>
              <a:pPr marL="0" marR="0" lvl="0" indent="0" algn="ctr" defTabSz="5142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pitchFamily="34" charset="-128"/>
                </a:rPr>
                <a:t>Level 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89A208B-4767-40CB-8EAF-E1A325CE5B9F}"/>
                </a:ext>
              </a:extLst>
            </p:cNvPr>
            <p:cNvSpPr/>
            <p:nvPr/>
          </p:nvSpPr>
          <p:spPr bwMode="gray">
            <a:xfrm>
              <a:off x="10579981" y="6438798"/>
              <a:ext cx="669044" cy="2509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0612" tIns="40490" rIns="50612" bIns="40490" rtlCol="0" anchor="ctr"/>
            <a:lstStyle/>
            <a:p>
              <a:pPr marL="0" marR="0" lvl="0" indent="0" algn="ctr" defTabSz="5142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pitchFamily="34" charset="-128"/>
                </a:rPr>
                <a:t>Impact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F7DB1D7C-50EB-4792-AE6D-9D8A05A29451}"/>
              </a:ext>
            </a:extLst>
          </p:cNvPr>
          <p:cNvSpPr txBox="1"/>
          <p:nvPr/>
        </p:nvSpPr>
        <p:spPr>
          <a:xfrm>
            <a:off x="343144" y="10101"/>
            <a:ext cx="854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*To be completed by the department as part of the submission process. Please shade the areas impacted.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284D1BD-2CD5-40E9-80F3-953A7873253C}"/>
              </a:ext>
            </a:extLst>
          </p:cNvPr>
          <p:cNvSpPr txBox="1"/>
          <p:nvPr/>
        </p:nvSpPr>
        <p:spPr>
          <a:xfrm>
            <a:off x="10552756" y="217685"/>
            <a:ext cx="168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13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1b7783a3432454920588fc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3_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DCP Note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CP_Template" id="{D72ECBB4-2E9E-4498-8E4A-11D385778A0A}" vid="{02A11E97-C06D-4027-9417-9378033625C5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CP Revis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16523</TotalTime>
  <Words>517</Words>
  <Application>Microsoft Office PowerPoint</Application>
  <PresentationFormat>Widescreen</PresentationFormat>
  <Paragraphs>107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EYInterstate</vt:lpstr>
      <vt:lpstr>EYInterstate Light</vt:lpstr>
      <vt:lpstr>3_EY light background</vt:lpstr>
      <vt:lpstr>6_DCP Note</vt:lpstr>
      <vt:lpstr>2_Office Theme</vt:lpstr>
      <vt:lpstr>1_DCP Revised</vt:lpstr>
      <vt:lpstr>Office Theme</vt:lpstr>
      <vt:lpstr>FM-Business Capability  Model (BCM)</vt:lpstr>
      <vt:lpstr>Business Capability Model (BCM)</vt:lpstr>
      <vt:lpstr>Business Capability Model (BCM)</vt:lpstr>
      <vt:lpstr>FM Business Capability Model (BCM)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Leask, Wendy</dc:creator>
  <cp:lastModifiedBy>Anne Beausoleil</cp:lastModifiedBy>
  <cp:revision>269</cp:revision>
  <dcterms:created xsi:type="dcterms:W3CDTF">2020-12-16T04:06:03Z</dcterms:created>
  <dcterms:modified xsi:type="dcterms:W3CDTF">2022-05-04T17:34:37Z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2021-12-13T16:43:38Z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a439fe18-c62c-4736-bffe-6798229d23f3</vt:lpwstr>
  </property>
  <property fmtid="{D5CDD505-2E9C-101B-9397-08002B2CF9AE}" pid="8" name="MSIP_Label_3d0ca00b-3f0e-465a-aac7-1a6a22fcea40_ContentBits">
    <vt:lpwstr>1</vt:lpwstr>
  </property>
</Properties>
</file>