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
  </p:notesMasterIdLst>
  <p:handoutMasterIdLst>
    <p:handoutMasterId r:id="rId17"/>
  </p:handoutMasterIdLst>
  <p:sldIdLst>
    <p:sldId id="299" r:id="rId2"/>
    <p:sldId id="325" r:id="rId3"/>
    <p:sldId id="349" r:id="rId4"/>
    <p:sldId id="350" r:id="rId5"/>
    <p:sldId id="278" r:id="rId6"/>
    <p:sldId id="344" r:id="rId7"/>
    <p:sldId id="321" r:id="rId8"/>
    <p:sldId id="323" r:id="rId9"/>
    <p:sldId id="352" r:id="rId10"/>
    <p:sldId id="320" r:id="rId11"/>
    <p:sldId id="322" r:id="rId12"/>
    <p:sldId id="336" r:id="rId13"/>
    <p:sldId id="351" r:id="rId14"/>
    <p:sldId id="33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41" autoAdjust="0"/>
    <p:restoredTop sz="57899" autoAdjust="0"/>
  </p:normalViewPr>
  <p:slideViewPr>
    <p:cSldViewPr snapToObjects="1" showGuides="1">
      <p:cViewPr varScale="1">
        <p:scale>
          <a:sx n="108" d="100"/>
          <a:sy n="108" d="100"/>
        </p:scale>
        <p:origin x="96" y="23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ollab.ca/blog/view/14612094/dlcp-s3-8-leleadercompatissant-couter-d-cisions-souhaitebonheur#elgg-object-14660835" TargetMode="External"/><Relationship Id="rId7" Type="http://schemas.openxmlformats.org/officeDocument/2006/relationships/hyperlink" Target="https://www.youtube.com/watch?v=5nsySCMH36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qBBy5Jx_xrQ" TargetMode="External"/><Relationship Id="rId5" Type="http://schemas.openxmlformats.org/officeDocument/2006/relationships/hyperlink" Target="https://vimeo.com/470384287" TargetMode="External"/><Relationship Id="rId4" Type="http://schemas.openxmlformats.org/officeDocument/2006/relationships/hyperlink" Target="https://www.youtube.com/watch?v=ErzUlNhtz5Q"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A-Claude</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Les résultats du sondage : </a:t>
            </a:r>
            <a:r>
              <a:rPr lang="fr-FR" dirty="0">
                <a:hlinkClick r:id="rId3"/>
              </a:rPr>
              <a:t>https://gccollab.ca/blog/view/14612094/dlcp-s3-8-leleadercompatissant-couter-d-cisions-souhaitebonheur#elgg-object-14660835</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4"/>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noProof="0" dirty="0"/>
              <a:t>5 min – Une pause d’autocompassion : </a:t>
            </a:r>
            <a:r>
              <a:rPr lang="fr-CA" sz="1800" noProof="0" dirty="0">
                <a:hlinkClick r:id="rId5"/>
              </a:rPr>
              <a:t>https://vimeo.com/470384287</a:t>
            </a:r>
            <a:r>
              <a:rPr lang="fr-CA" sz="1800" noProof="0" dirty="0"/>
              <a:t> </a:t>
            </a:r>
            <a:endParaRPr lang="fr-CA" sz="1800" u="sng" noProof="0" dirty="0">
              <a:solidFill>
                <a:srgbClr val="0563C1"/>
              </a:solidFill>
              <a:effectLst/>
              <a:latin typeface="Arial" panose="020B0604020202020204" pitchFamily="34" charset="0"/>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6"/>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7"/>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12937">
              <a:defRPr/>
            </a:pPr>
            <a:r>
              <a:rPr lang="fr-CA" sz="1400" dirty="0" smtClean="0"/>
              <a:t>Galina</a:t>
            </a:r>
          </a:p>
          <a:p>
            <a:pPr defTabSz="912937">
              <a:defRPr/>
            </a:pPr>
            <a:endParaRPr lang="fr-CA" sz="1400" dirty="0" smtClean="0"/>
          </a:p>
          <a:p>
            <a:pPr rtl="0"/>
            <a:r>
              <a:rPr lang="fr-FR" sz="1200" b="0" i="0" kern="1200" dirty="0" smtClean="0">
                <a:solidFill>
                  <a:schemeClr val="tx1"/>
                </a:solidFill>
                <a:effectLst/>
                <a:latin typeface="+mn-lt"/>
                <a:ea typeface="+mn-ea"/>
                <a:cs typeface="+mn-cs"/>
              </a:rPr>
              <a:t>L’</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implique de vous répondre de la même manière que vous le feriez avec un bon ami lorsque celui-ci traverse une période difficile, lorsqu’il échoue ou remarque quelque chose qu’il n'aime pas chez lui-même. La pratique de l’</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vous enseigne à adopter une attitude gentille et compréhensive envers vous-même.</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Il existe plusieurs moyens pour développer de l’</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Par exemple, la « pause d’</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 est un exercice méditatif guidé par une narration de 5 minutes qui peut apaiser la personne lors de moments difficiles, en offrant un survol des trois composantes de l’</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pPr rtl="0"/>
            <a:r>
              <a:rPr lang="fr-FR" sz="1200" b="0" i="0" kern="1200" dirty="0" smtClean="0">
                <a:solidFill>
                  <a:schemeClr val="tx1"/>
                </a:solidFill>
                <a:effectLst/>
                <a:latin typeface="+mn-lt"/>
                <a:ea typeface="+mn-ea"/>
                <a:cs typeface="+mn-cs"/>
              </a:rPr>
              <a:t>voici une courte </a:t>
            </a:r>
            <a:r>
              <a:rPr lang="fr-FR" sz="1200" b="0" i="0" kern="1200" dirty="0" err="1" smtClean="0">
                <a:solidFill>
                  <a:schemeClr val="tx1"/>
                </a:solidFill>
                <a:effectLst/>
                <a:latin typeface="+mn-lt"/>
                <a:ea typeface="+mn-ea"/>
                <a:cs typeface="+mn-cs"/>
              </a:rPr>
              <a:t>video</a:t>
            </a:r>
            <a:r>
              <a:rPr lang="fr-FR" sz="1200" b="0" i="0" kern="1200" dirty="0" smtClean="0">
                <a:solidFill>
                  <a:schemeClr val="tx1"/>
                </a:solidFill>
                <a:effectLst/>
                <a:latin typeface="+mn-lt"/>
                <a:ea typeface="+mn-ea"/>
                <a:cs typeface="+mn-cs"/>
              </a:rPr>
              <a:t> pour pratiquer la pause d’</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a:t>
            </a:r>
            <a:r>
              <a:rPr lang="fr-CA" sz="1200" noProof="0" dirty="0" smtClean="0">
                <a:hlinkClick r:id="rId3"/>
              </a:rPr>
              <a:t>https://vimeo.com/470384287</a:t>
            </a:r>
            <a:r>
              <a:rPr lang="fr-CA" sz="1200" noProof="0" dirty="0" smtClean="0"/>
              <a:t> </a:t>
            </a:r>
            <a:endParaRPr lang="fr-FR" sz="1200" b="0" i="0" kern="1200" dirty="0" smtClean="0">
              <a:solidFill>
                <a:schemeClr val="tx1"/>
              </a:solidFill>
              <a:effectLst/>
              <a:latin typeface="+mn-lt"/>
              <a:ea typeface="+mn-ea"/>
              <a:cs typeface="+mn-cs"/>
            </a:endParaRPr>
          </a:p>
          <a:p>
            <a:pPr defTabSz="912937">
              <a:defRPr/>
            </a:pPr>
            <a:endParaRPr lang="fr-CA" sz="1400" dirty="0" smtClean="0"/>
          </a:p>
          <a:p>
            <a:pPr defTabSz="912937">
              <a:defRPr/>
            </a:pPr>
            <a:r>
              <a:rPr lang="fr-FR" sz="1200" b="0" i="0" kern="1200" dirty="0" smtClean="0">
                <a:solidFill>
                  <a:schemeClr val="tx1"/>
                </a:solidFill>
                <a:effectLst/>
                <a:latin typeface="+mn-lt"/>
                <a:ea typeface="+mn-ea"/>
                <a:cs typeface="+mn-cs"/>
              </a:rPr>
              <a:t>Il existe aussi des exercices qui peuvent être pratiqués</a:t>
            </a:r>
            <a:r>
              <a:rPr lang="fr-FR" sz="1200" b="0" i="0" kern="1200" baseline="0" dirty="0" smtClean="0">
                <a:solidFill>
                  <a:schemeClr val="tx1"/>
                </a:solidFill>
                <a:effectLst/>
                <a:latin typeface="+mn-lt"/>
                <a:ea typeface="+mn-ea"/>
                <a:cs typeface="+mn-cs"/>
              </a:rPr>
              <a:t> dans la vie quotidienne qui </a:t>
            </a:r>
            <a:r>
              <a:rPr lang="fr-FR" sz="1200" b="0" i="0" kern="1200" dirty="0" smtClean="0">
                <a:solidFill>
                  <a:schemeClr val="tx1"/>
                </a:solidFill>
                <a:effectLst/>
                <a:latin typeface="+mn-lt"/>
                <a:ea typeface="+mn-ea"/>
                <a:cs typeface="+mn-cs"/>
              </a:rPr>
              <a:t>n’incluent pas de méditation, par exemple, l’écriture d’une « lettre d’</a:t>
            </a:r>
            <a:r>
              <a:rPr lang="fr-FR" sz="1200" b="0" i="0" kern="1200" dirty="0" err="1" smtClean="0">
                <a:solidFill>
                  <a:schemeClr val="tx1"/>
                </a:solidFill>
                <a:effectLst/>
                <a:latin typeface="+mn-lt"/>
                <a:ea typeface="+mn-ea"/>
                <a:cs typeface="+mn-cs"/>
              </a:rPr>
              <a:t>autocompassion</a:t>
            </a:r>
            <a:r>
              <a:rPr lang="fr-FR" sz="1200" b="0" i="0" kern="1200" dirty="0" smtClean="0">
                <a:solidFill>
                  <a:schemeClr val="tx1"/>
                </a:solidFill>
                <a:effectLst/>
                <a:latin typeface="+mn-lt"/>
                <a:ea typeface="+mn-ea"/>
                <a:cs typeface="+mn-cs"/>
              </a:rPr>
              <a:t> »</a:t>
            </a:r>
            <a:endParaRPr lang="fr-CA" sz="1400" dirty="0"/>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smtClean="0"/>
              <a:t>(</a:t>
            </a: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r>
              <a:rPr lang="fr-CA" sz="1800" u="sng" noProof="0" dirty="0"/>
              <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Galina</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r>
              <a:rPr lang="fr-CA" baseline="0" noProof="0" dirty="0" smtClean="0"/>
              <a:t>. Nos maisons, nous les nettoyons régulièrement, et notre conscient?</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aseline="0" noProof="0" dirty="0" smtClean="0"/>
              <a:t>Pourquoi pas, a</a:t>
            </a:r>
            <a:r>
              <a:rPr lang="fr-CA" b="0" i="0" baseline="0" noProof="0" dirty="0" smtClean="0">
                <a:solidFill>
                  <a:srgbClr val="333333"/>
                </a:solidFill>
                <a:effectLst/>
                <a:latin typeface="Helvetica" panose="020B0604020202020204" pitchFamily="34" charset="0"/>
              </a:rPr>
              <a:t>ppelez </a:t>
            </a:r>
            <a:r>
              <a:rPr lang="fr-CA" b="0" i="0" baseline="0" noProof="0" dirty="0">
                <a:solidFill>
                  <a:srgbClr val="333333"/>
                </a:solidFill>
                <a:effectLst/>
                <a:latin typeface="Helvetica" panose="020B0604020202020204" pitchFamily="34" charset="0"/>
              </a:rPr>
              <a:t>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a:t>
            </a:r>
            <a:r>
              <a:rPr lang="fr-CA" baseline="0" noProof="0" dirty="0" smtClean="0"/>
              <a:t>Vous pouvez aussi </a:t>
            </a:r>
            <a:r>
              <a:rPr lang="fr-CA" baseline="0" noProof="0" dirty="0" err="1" smtClean="0"/>
              <a:t>desactiver</a:t>
            </a:r>
            <a:r>
              <a:rPr lang="fr-CA" baseline="0" noProof="0" dirty="0" smtClean="0"/>
              <a:t> </a:t>
            </a:r>
            <a:r>
              <a:rPr lang="fr-CA" baseline="0" noProof="0" dirty="0"/>
              <a:t>toutes les notifications automatiques qui n’apportent rien dans </a:t>
            </a:r>
            <a:r>
              <a:rPr lang="fr-CA" baseline="0" noProof="0" dirty="0" smtClean="0"/>
              <a:t>votre </a:t>
            </a:r>
            <a:r>
              <a:rPr lang="fr-CA" baseline="0" noProof="0" dirty="0"/>
              <a:t>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a:t>
            </a:r>
            <a:r>
              <a:rPr lang="fr-CA" baseline="0" noProof="0" dirty="0" smtClean="0"/>
              <a:t>. </a:t>
            </a:r>
            <a:r>
              <a:rPr lang="fr-FR" baseline="0" noProof="0" dirty="0" smtClean="0"/>
              <a:t>Quand je prépare ma réponse, je pense toujours et si, c'est moi, qui reçois ce message, qu'est-ce que ce courriel me fera sentir? Serais-je contente de le recevoir? Est-ce je réagis et par le conséquent réponds d'une manière adéquate.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noProof="0" dirty="0" smtClean="0"/>
              <a:t>Voici une vidéo </a:t>
            </a:r>
            <a:r>
              <a:rPr lang="fr-CA" baseline="0" noProof="0" dirty="0" smtClean="0"/>
              <a:t>qui explique comment s’exercer à rédiger des courriels en faisant preuve de bienveillance</a:t>
            </a:r>
            <a:r>
              <a:rPr lang="fr-CA" sz="1200" u="none" noProof="0" dirty="0" smtClean="0"/>
              <a:t> : </a:t>
            </a:r>
            <a:r>
              <a:rPr lang="fr-CA" sz="1200" u="sng" noProof="0" dirty="0" smtClean="0">
                <a:hlinkClick r:id="rId3"/>
              </a:rPr>
              <a:t>https://www.youtube.com/watch?v=qBBy5Jx_xrQ</a:t>
            </a:r>
            <a:r>
              <a:rPr lang="fr-CA" sz="1100" u="none" noProof="0" dirty="0" smtClean="0"/>
              <a:t> </a:t>
            </a:r>
            <a:r>
              <a:rPr lang="fr-CA" sz="1200" kern="1200" noProof="0" dirty="0" smtClean="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smtClean="0"/>
              <a:t>(</a:t>
            </a: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Galina</a:t>
            </a:r>
          </a:p>
          <a:p>
            <a:pPr defTabSz="912937">
              <a:defRPr/>
            </a:pPr>
            <a:endParaRPr lang="fr-CA" dirty="0"/>
          </a:p>
          <a:p>
            <a:r>
              <a:rPr lang="fr-CA" noProof="0" dirty="0"/>
              <a:t>(lire/paraphraser la diapositive</a:t>
            </a:r>
            <a:r>
              <a:rPr lang="fr-CA" noProof="0" dirty="0" smtClean="0"/>
              <a:t>)</a:t>
            </a:r>
          </a:p>
          <a:p>
            <a:endParaRPr lang="fr-CA" noProof="0" dirty="0" smtClean="0"/>
          </a:p>
          <a:p>
            <a:r>
              <a:rPr lang="fr-CA" noProof="0" dirty="0" smtClean="0"/>
              <a:t>S’il vous</a:t>
            </a:r>
            <a:r>
              <a:rPr lang="fr-CA" baseline="0" noProof="0" dirty="0" smtClean="0"/>
              <a:t> manque de l’inspiration, sachez qu’il y a plusieurs façons à faire comme vous avez peut-être remarqués. De mon expérience, au début, tout est beau, les idées ne me manquaient pas, mais depuis quelque temps mon intérêt a commençait de s’éteindre. Je l’ai pris comme défi. </a:t>
            </a:r>
          </a:p>
          <a:p>
            <a:endParaRPr lang="fr-CA" baseline="0" noProof="0" dirty="0" smtClean="0"/>
          </a:p>
          <a:p>
            <a:r>
              <a:rPr lang="fr-CA" baseline="0" noProof="0" dirty="0" smtClean="0"/>
              <a:t>(J’ouvre les parenthèses ici, on a tous des styles d’apprentissage différents. Moi, je suis plutôt logique. Et quand les idées ne me venaient plus, je pensais: Quel de mes besoins est comblé en ce moment? Le premier qui m’est venu à l’esprit a été l’oxygène, ma respiration, mais d’où vient l’oxygène, des plantes, et ainsi de suite, je ne pouvais plus m’arrêter, j’ai fait une carte mentale complète. Ma fille par contre ne s’exprime que par les images, les couleurs, peut-être dessiner au lieu d’écrire. Si votre style d’apprendre est en écoutant. On peut enregistrer une note audio ou vidéo ou comme mon fils, faire dicter nos idées pour quelqu’un d’autre les écrire.  Toujours une bonne idée, </a:t>
            </a:r>
            <a:r>
              <a:rPr lang="fr-CA" baseline="0" noProof="0" smtClean="0"/>
              <a:t>pensez catégories </a:t>
            </a:r>
            <a:r>
              <a:rPr lang="fr-CA" baseline="0" noProof="0" dirty="0" smtClean="0"/>
              <a:t>(mes plats préférés par exemple)  </a:t>
            </a:r>
            <a:endParaRPr lang="fr-CA" noProof="0" dirty="0"/>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r>
              <a:rPr lang="fr-CA" sz="2400" u="sng" noProof="0" dirty="0">
                <a:solidFill>
                  <a:srgbClr val="2803C3"/>
                </a:solidFill>
                <a:effectLst/>
                <a:latin typeface="Arial" panose="020B0604020202020204" pitchFamily="34" charset="0"/>
                <a:ea typeface="Calibri" panose="020F0502020204030204" pitchFamily="34" charset="0"/>
              </a:rPr>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r>
              <a:rPr lang="fr-CA" sz="1200" noProof="0" dirty="0"/>
              <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r>
              <a:rPr lang="fr-CA" sz="2000" noProof="0" dirty="0">
                <a:effectLst/>
                <a:ea typeface="Calibri" panose="020F0502020204030204" pitchFamily="34" charset="0"/>
                <a:cs typeface="Times New Roman" panose="02020603050405020304" pitchFamily="18" charset="0"/>
              </a:rPr>
              <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r>
              <a:rPr lang="en-CA" sz="1200" dirty="0"/>
              <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r>
              <a:rPr lang="en-CA" sz="1200" dirty="0"/>
              <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smtClean="0"/>
              <a:t>Galina</a:t>
            </a:r>
          </a:p>
          <a:p>
            <a:pPr defTabSz="912937">
              <a:defRPr/>
            </a:pPr>
            <a:endParaRPr lang="fr-CA" dirty="0" smtClean="0"/>
          </a:p>
          <a:p>
            <a:pPr defTabSz="912937">
              <a:defRPr/>
            </a:pPr>
            <a:r>
              <a:rPr lang="fr-CA" dirty="0" smtClean="0"/>
              <a:t>(lire</a:t>
            </a:r>
            <a:r>
              <a:rPr lang="fr-CA" baseline="0" dirty="0" smtClean="0"/>
              <a:t> le diapositif?)</a:t>
            </a:r>
            <a:endParaRPr lang="fr-CA" dirty="0" smtClean="0"/>
          </a:p>
          <a:p>
            <a:pPr defTabSz="912937">
              <a:defRPr/>
            </a:pPr>
            <a:endParaRPr lang="fr-CA" dirty="0" smtClean="0"/>
          </a:p>
          <a:p>
            <a:pPr defTabSz="912937">
              <a:defRPr/>
            </a:pPr>
            <a:r>
              <a:rPr lang="fr-CA" dirty="0" smtClean="0"/>
              <a:t>Avant d’aller </a:t>
            </a:r>
            <a:r>
              <a:rPr lang="fr-FR" dirty="0" smtClean="0"/>
              <a:t>en petits groupes.</a:t>
            </a:r>
            <a:endParaRPr lang="fr-CA" dirty="0"/>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J’aimerais </a:t>
            </a:r>
            <a:r>
              <a:rPr lang="fr-FR" dirty="0" smtClean="0"/>
              <a:t>donner </a:t>
            </a:r>
            <a:r>
              <a:rPr lang="fr-FR" dirty="0"/>
              <a:t>la parole à deux ou trois personnes qui aimeraient faire des rétroactions en plénière. </a:t>
            </a:r>
            <a:r>
              <a:rPr lang="fr-FR" baseline="0" dirty="0" smtClean="0"/>
              <a:t>Bref retour sur l’exercice avec l’eau, l’</a:t>
            </a:r>
            <a:r>
              <a:rPr lang="fr-FR" baseline="0" dirty="0" err="1" smtClean="0"/>
              <a:t>autocompassion</a:t>
            </a:r>
            <a:r>
              <a:rPr lang="fr-CA" baseline="0" dirty="0" smtClean="0"/>
              <a:t> ou le </a:t>
            </a:r>
            <a:r>
              <a:rPr lang="fr-FR" sz="1200" dirty="0" smtClean="0"/>
              <a:t>nettoyage conscient de son environnement</a:t>
            </a:r>
            <a:r>
              <a:rPr lang="fr-CA" baseline="0" dirty="0" smtClean="0"/>
              <a:t>.</a:t>
            </a:r>
          </a:p>
          <a:p>
            <a:endParaRPr lang="fr-FR" dirty="0" smtClean="0"/>
          </a:p>
          <a:p>
            <a:r>
              <a:rPr lang="fr-CA" u="none" dirty="0" smtClean="0"/>
              <a:t>Parlez de la façon dont l’expérience s’est déroulée pour vous.</a:t>
            </a:r>
          </a:p>
          <a:p>
            <a:pPr lvl="1"/>
            <a:r>
              <a:rPr lang="fr-CA" u="none" noProof="0" dirty="0" smtClean="0"/>
              <a:t>Qu’avez-vous appris?</a:t>
            </a:r>
          </a:p>
          <a:p>
            <a:pPr lvl="1"/>
            <a:r>
              <a:rPr lang="fr-CA" u="none" noProof="0" dirty="0" smtClean="0"/>
              <a:t>Qu’avez-vous remarqué?</a:t>
            </a:r>
          </a:p>
          <a:p>
            <a:pPr lvl="1"/>
            <a:r>
              <a:rPr lang="fr-CA" u="none" noProof="0" dirty="0" smtClean="0"/>
              <a:t>Qu’est-ce qui a été difficile ou plutôt facile?</a:t>
            </a:r>
          </a:p>
          <a:p>
            <a:endParaRPr lang="fr-FR" dirty="0" smtClean="0"/>
          </a:p>
          <a:p>
            <a:r>
              <a:rPr lang="fr-FR" dirty="0" smtClean="0"/>
              <a:t>Si </a:t>
            </a:r>
            <a:r>
              <a:rPr lang="fr-FR" dirty="0"/>
              <a:t>vous êtes le premier, ouvrez simplement votre micro et parlez, si vous êtes le deuxième ou le troisième, veuillez lever la main.</a:t>
            </a:r>
          </a:p>
          <a:p>
            <a:endParaRPr lang="fr-FR" dirty="0" smtClean="0"/>
          </a:p>
          <a:p>
            <a:r>
              <a:rPr lang="fr-FR" dirty="0" smtClean="0"/>
              <a:t>Vous </a:t>
            </a:r>
            <a:r>
              <a:rPr lang="fr-FR" dirty="0"/>
              <a:t>aurez maintenant l’occasion de faire part d’une rétroaction, en petits groupes de quatre à six personnes choisies au hasard. Soyez simplement conscient et partagez le temps disponible entre vous.</a:t>
            </a:r>
          </a:p>
          <a:p>
            <a:endParaRPr lang="fr-FR" dirty="0"/>
          </a:p>
          <a:p>
            <a:r>
              <a:rPr lang="fr-FR" dirty="0" smtClean="0"/>
              <a:t>(</a:t>
            </a:r>
            <a:r>
              <a:rPr lang="fr-FR" dirty="0"/>
              <a:t>ouvrir les salles de discussion</a:t>
            </a:r>
            <a:r>
              <a:rPr lang="fr-FR" dirty="0" smtClean="0"/>
              <a:t>)</a:t>
            </a:r>
          </a:p>
          <a:p>
            <a:endParaRPr lang="fr-FR" dirty="0"/>
          </a:p>
          <a:p>
            <a:r>
              <a:rPr lang="fr-FR" dirty="0"/>
              <a:t>Une fois terminé, </a:t>
            </a:r>
            <a:r>
              <a:rPr lang="fr-FR" dirty="0" smtClean="0"/>
              <a:t>si vous avez des questions ou des commentaires, les animateurs vous attendent dans la salle principale. Si non, vous pouvez tout simplement quitter la réunion. </a:t>
            </a:r>
          </a:p>
          <a:p>
            <a:endParaRPr lang="fr-FR" dirty="0" smtClean="0"/>
          </a:p>
          <a:p>
            <a:r>
              <a:rPr lang="fr-FR" dirty="0" smtClean="0"/>
              <a:t>Bonnes discussions et à la prochaine. Je vous souhaite du bonheur!</a:t>
            </a:r>
          </a:p>
          <a:p>
            <a:endParaRPr lang="fr-FR" dirty="0" smtClean="0"/>
          </a:p>
          <a:p>
            <a:r>
              <a:rPr lang="fr-FR" i="1" dirty="0" smtClean="0"/>
              <a:t>Je </a:t>
            </a:r>
            <a:r>
              <a:rPr lang="fr-FR" i="1" dirty="0"/>
              <a:t>te souhaite du bonheur! / </a:t>
            </a:r>
            <a:r>
              <a:rPr lang="en-US" i="1"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A-Claude</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A-Claude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A-Claude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A-Claude</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A-Claude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smtClean="0"/>
              <a:t>Galina</a:t>
            </a:r>
          </a:p>
          <a:p>
            <a:pPr defTabSz="912937">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smtClean="0"/>
              <a:t>La </a:t>
            </a:r>
            <a:r>
              <a:rPr lang="fr-CA" sz="1200" baseline="0" noProof="0" dirty="0"/>
              <a:t>vision idéalisée du bonheur éternel que nous ont transmis les contes de fées de notre enfance n’existe pas réellement. </a:t>
            </a: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smtClean="0"/>
              <a:t>Nous </a:t>
            </a:r>
            <a:r>
              <a:rPr lang="fr-CA" sz="1200" baseline="0" noProof="0" dirty="0"/>
              <a:t>devons tous surmonter des difficultés chaque jour, et l’échec personnel fait partie de l’existence humaine. </a:t>
            </a: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smtClean="0"/>
              <a:t>Nous </a:t>
            </a:r>
            <a:r>
              <a:rPr lang="fr-CA" sz="1200" baseline="0" noProof="0" dirty="0"/>
              <a:t>sommes tous des êtres humains complexes, aux prises avec des difficultés constantes. L’expérience humaine est semée d’embûches, et nous connaissons tous l’échec. </a:t>
            </a: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smtClean="0"/>
              <a:t>Ce qui peut faire la différence est comment nous réagissons </a:t>
            </a:r>
            <a:r>
              <a:rPr lang="fr-CA" sz="1200" baseline="0" noProof="0" dirty="0"/>
              <a:t>à ces </a:t>
            </a:r>
            <a:r>
              <a:rPr lang="fr-CA" sz="1200" baseline="0" noProof="0" dirty="0" smtClean="0"/>
              <a:t>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smtClean="0"/>
          </a:p>
          <a:p>
            <a:pPr defTabSz="912937">
              <a:defRPr/>
            </a:pPr>
            <a:r>
              <a:rPr lang="fr-CA" dirty="0" smtClean="0"/>
              <a:t>Qu'est-ce que l'</a:t>
            </a:r>
            <a:r>
              <a:rPr lang="fr-CA" dirty="0" err="1" smtClean="0"/>
              <a:t>autocompassion</a:t>
            </a:r>
            <a:r>
              <a:rPr lang="fr-CA" dirty="0" smtClean="0"/>
              <a:t> ?</a:t>
            </a:r>
          </a:p>
          <a:p>
            <a:pPr defTabSz="912937">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smtClean="0"/>
              <a:t>(lire les 2 puces principales)</a:t>
            </a: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smtClean="0"/>
              <a:t>(</a:t>
            </a:r>
            <a:r>
              <a:rPr lang="fr-FR" sz="1200" baseline="0" noProof="0" dirty="0"/>
              <a:t>lisez les sous-puces de la deuxième puce</a:t>
            </a:r>
            <a:r>
              <a:rPr lang="fr-FR" sz="1200"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r>
              <a:rPr lang="fr-CA" sz="1200"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smtClean="0"/>
              <a:t>courte vidéo sur l'auto-compassion - </a:t>
            </a:r>
            <a:r>
              <a:rPr lang="fr-CA" sz="1800" u="sng" noProof="0" dirty="0" smtClean="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smtClean="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smtClean="0">
                <a:solidFill>
                  <a:srgbClr val="FF0000"/>
                </a:solidFill>
              </a:rPr>
              <a:t>3</a:t>
            </a:r>
            <a:r>
              <a:rPr lang="fr-CA" noProof="0" dirty="0">
                <a:solidFill>
                  <a:srgbClr val="FF0000"/>
                </a:solidFill>
              </a:rPr>
              <a:t>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Galina</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smtClean="0">
                <a:solidFill>
                  <a:srgbClr val="C00000"/>
                </a:solidFill>
                <a:effectLst/>
                <a:latin typeface="Arial" panose="020B0604020202020204" pitchFamily="34" charset="0"/>
                <a:ea typeface="Calibri" panose="020F0502020204030204" pitchFamily="34" charset="0"/>
              </a:rPr>
              <a:t>Les </a:t>
            </a:r>
            <a:r>
              <a:rPr lang="fr-CA" sz="1200" baseline="0" noProof="0" dirty="0">
                <a:solidFill>
                  <a:srgbClr val="C00000"/>
                </a:solidFill>
                <a:effectLst/>
                <a:latin typeface="Arial" panose="020B0604020202020204" pitchFamily="34" charset="0"/>
                <a:ea typeface="Calibri" panose="020F0502020204030204" pitchFamily="34" charset="0"/>
              </a:rPr>
              <a:t>gens n’ont aucun problème à voir la compassion comme une qualité des plus louables, particulièrement lorsqu’elle est dirigée vers les autres.  </a:t>
            </a:r>
            <a:endParaRPr lang="fr-CA" sz="1200" baseline="0" noProof="0" dirty="0" smtClean="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smtClean="0"/>
              <a:t>Elle se veut l’expression de</a:t>
            </a:r>
            <a:r>
              <a:rPr lang="fr-CA" sz="1200" i="0" baseline="0" dirty="0" smtClean="0"/>
              <a:t> plus belles</a:t>
            </a:r>
            <a:r>
              <a:rPr lang="fr-CA" sz="1200" i="0" dirty="0" smtClean="0"/>
              <a:t> qualités comme la gentillesse</a:t>
            </a:r>
            <a:r>
              <a:rPr lang="fr-CA" sz="1200" i="0" baseline="0" dirty="0" smtClean="0"/>
              <a:t> ou la </a:t>
            </a:r>
            <a:r>
              <a:rPr lang="fr-CA" sz="1200" i="0" u="sng" dirty="0" smtClean="0"/>
              <a:t>clémence, la tendresse</a:t>
            </a:r>
            <a:r>
              <a:rPr lang="fr-CA" sz="1200" i="0" u="sng" baseline="0" dirty="0" smtClean="0"/>
              <a:t> et la </a:t>
            </a:r>
            <a:r>
              <a:rPr lang="fr-CA" sz="1200" i="0" u="sng" dirty="0" smtClean="0"/>
              <a:t>bienveillance</a:t>
            </a:r>
            <a:r>
              <a:rPr lang="fr-CA" sz="1200" i="0" dirty="0" smtClean="0"/>
              <a:t>, la compréhension, l’empathie, la </a:t>
            </a:r>
            <a:r>
              <a:rPr lang="fr-CA" sz="1200" i="0" u="sng" dirty="0" smtClean="0"/>
              <a:t>sympathie et la solidarité</a:t>
            </a:r>
            <a:r>
              <a:rPr lang="fr-CA" sz="1200" i="0" dirty="0" smtClean="0"/>
              <a:t>, assorties du besoin d’aider </a:t>
            </a:r>
            <a:r>
              <a:rPr lang="fr-CA" sz="1200" i="0" u="sng" dirty="0" smtClean="0"/>
              <a:t>d’autres créatures vivantes, tant humaines qu’animales, qui</a:t>
            </a:r>
            <a:r>
              <a:rPr lang="fr-CA" sz="1200" i="0" u="sng" baseline="0" dirty="0" smtClean="0"/>
              <a:t> sont </a:t>
            </a:r>
            <a:r>
              <a:rPr lang="fr-CA" sz="1200" i="0" u="sng" dirty="0" smtClean="0"/>
              <a:t>en détresse</a:t>
            </a:r>
            <a:r>
              <a:rPr lang="fr-CA" sz="1200" i="0" dirty="0" smtClean="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smtClean="0"/>
              <a:t>Tandis que l’’</a:t>
            </a:r>
            <a:r>
              <a:rPr lang="fr-CA" sz="1200" i="0" dirty="0" err="1" smtClean="0"/>
              <a:t>autocompassion</a:t>
            </a:r>
            <a:r>
              <a:rPr lang="fr-CA" sz="1200" i="0" dirty="0" smtClean="0"/>
              <a:t> est vue comme un synonyme d’apitoiement, </a:t>
            </a:r>
            <a:r>
              <a:rPr lang="fr-CA" sz="1200" i="0" u="sng" dirty="0" smtClean="0"/>
              <a:t>d’égocentrisme, de complaisance, de narcissisme </a:t>
            </a:r>
            <a:r>
              <a:rPr lang="fr-CA" sz="1200" i="0" dirty="0" smtClean="0"/>
              <a:t>et d’égoïsme pur et simple. </a:t>
            </a:r>
            <a:r>
              <a:rPr lang="fr-CA" sz="1200" i="0" u="sng" dirty="0" smtClean="0"/>
              <a:t>Encore aujourd’hui, de nombreuses générations semblent croire que</a:t>
            </a:r>
            <a:r>
              <a:rPr lang="fr-CA" sz="1200" i="0" dirty="0" smtClean="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smtClean="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smtClean="0">
                <a:solidFill>
                  <a:srgbClr val="C00000"/>
                </a:solidFill>
                <a:effectLst/>
                <a:latin typeface="Arial" panose="020B0604020202020204" pitchFamily="34" charset="0"/>
                <a:ea typeface="Calibri" panose="020F0502020204030204" pitchFamily="34" charset="0"/>
              </a:rPr>
              <a:t>Selon la D</a:t>
            </a:r>
            <a:r>
              <a:rPr lang="fr-CA" sz="1200" baseline="30000" noProof="0" dirty="0" smtClean="0">
                <a:solidFill>
                  <a:srgbClr val="C00000"/>
                </a:solidFill>
                <a:effectLst/>
                <a:latin typeface="Arial" panose="020B0604020202020204" pitchFamily="34" charset="0"/>
                <a:ea typeface="Calibri" panose="020F0502020204030204" pitchFamily="34" charset="0"/>
              </a:rPr>
              <a:t>re</a:t>
            </a:r>
            <a:r>
              <a:rPr lang="fr-CA" sz="1200" noProof="0" dirty="0" smtClean="0">
                <a:solidFill>
                  <a:srgbClr val="C00000"/>
                </a:solidFill>
                <a:effectLst/>
                <a:latin typeface="Arial" panose="020B0604020202020204" pitchFamily="34" charset="0"/>
                <a:ea typeface="Calibri" panose="020F0502020204030204" pitchFamily="34" charset="0"/>
              </a:rPr>
              <a:t> Kristin</a:t>
            </a:r>
            <a:r>
              <a:rPr lang="fr-CA" sz="1200" baseline="0" noProof="0" dirty="0" smtClean="0">
                <a:solidFill>
                  <a:srgbClr val="C00000"/>
                </a:solidFill>
                <a:effectLst/>
                <a:latin typeface="Arial" panose="020B0604020202020204" pitchFamily="34" charset="0"/>
                <a:ea typeface="Calibri" panose="020F0502020204030204" pitchFamily="34" charset="0"/>
              </a:rPr>
              <a:t> </a:t>
            </a:r>
            <a:r>
              <a:rPr lang="fr-CA" sz="1200" baseline="0" noProof="0" dirty="0" err="1" smtClean="0">
                <a:solidFill>
                  <a:srgbClr val="C00000"/>
                </a:solidFill>
                <a:effectLst/>
                <a:latin typeface="Arial" panose="020B0604020202020204" pitchFamily="34" charset="0"/>
                <a:ea typeface="Calibri" panose="020F0502020204030204" pitchFamily="34" charset="0"/>
              </a:rPr>
              <a:t>Neff</a:t>
            </a:r>
            <a:r>
              <a:rPr lang="fr-CA" sz="1200" baseline="0" noProof="0" dirty="0" smtClean="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smtClean="0">
                <a:solidFill>
                  <a:srgbClr val="C00000"/>
                </a:solidFill>
                <a:effectLst/>
                <a:latin typeface="Arial" panose="020B0604020202020204" pitchFamily="34" charset="0"/>
                <a:ea typeface="Calibri" panose="020F0502020204030204" pitchFamily="34" charset="0"/>
              </a:rPr>
              <a:t>autocompassion</a:t>
            </a:r>
            <a:r>
              <a:rPr lang="fr-CA" sz="1200" baseline="0" noProof="0" dirty="0" smtClean="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smtClean="0">
                <a:solidFill>
                  <a:srgbClr val="C00000"/>
                </a:solidFill>
                <a:effectLst/>
                <a:latin typeface="Arial" panose="020B0604020202020204" pitchFamily="34" charset="0"/>
                <a:ea typeface="Calibri" panose="020F0502020204030204" pitchFamily="34" charset="0"/>
              </a:rPr>
              <a:t>(</a:t>
            </a: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Galina</a:t>
            </a:r>
          </a:p>
          <a:p>
            <a:pPr defTabSz="912937">
              <a:defRPr/>
            </a:pPr>
            <a:endParaRPr lang="fr-CA" dirty="0"/>
          </a:p>
          <a:p>
            <a:r>
              <a:rPr lang="fr-CA" noProof="0" dirty="0"/>
              <a:t>Ce que je </a:t>
            </a:r>
            <a:r>
              <a:rPr lang="fr-CA" noProof="0" dirty="0" smtClean="0"/>
              <a:t>vais</a:t>
            </a:r>
            <a:r>
              <a:rPr lang="fr-CA" baseline="0" noProof="0" dirty="0" smtClean="0"/>
              <a:t> vous</a:t>
            </a:r>
            <a:r>
              <a:rPr lang="fr-CA" noProof="0" dirty="0" smtClean="0"/>
              <a:t> </a:t>
            </a:r>
            <a:r>
              <a:rPr lang="fr-CA" noProof="0" dirty="0"/>
              <a:t>dire </a:t>
            </a:r>
            <a:r>
              <a:rPr lang="fr-CA" noProof="0" dirty="0" smtClean="0"/>
              <a:t>peut </a:t>
            </a:r>
            <a:r>
              <a:rPr lang="fr-CA" noProof="0" dirty="0"/>
              <a:t>être interprété différemment par chacun d’entre nous. Il est question ici de la façon dont nous sommes perçus</a:t>
            </a:r>
            <a:r>
              <a:rPr lang="fr-CA" noProof="0" dirty="0" smtClean="0"/>
              <a:t>.</a:t>
            </a:r>
          </a:p>
          <a:p>
            <a:endParaRPr lang="fr-CA" noProof="0" dirty="0" smtClean="0"/>
          </a:p>
          <a:p>
            <a:r>
              <a:rPr lang="fr-FR" sz="1200" b="0" i="0" kern="1200" dirty="0" smtClean="0">
                <a:solidFill>
                  <a:schemeClr val="tx1"/>
                </a:solidFill>
                <a:effectLst/>
                <a:latin typeface="+mn-lt"/>
                <a:ea typeface="+mn-ea"/>
                <a:cs typeface="+mn-cs"/>
              </a:rPr>
              <a:t>Les autres peuvent ne pas nous voir de la même manière que nous-mêmes.</a:t>
            </a:r>
          </a:p>
          <a:p>
            <a:endParaRPr lang="fr-FR" sz="1200" b="0" i="0" kern="1200" noProof="0" dirty="0" smtClean="0">
              <a:solidFill>
                <a:schemeClr val="tx1"/>
              </a:solidFill>
              <a:effectLst/>
              <a:latin typeface="+mn-lt"/>
              <a:ea typeface="+mn-ea"/>
              <a:cs typeface="+mn-cs"/>
            </a:endParaRPr>
          </a:p>
          <a:p>
            <a:r>
              <a:rPr lang="fr-FR" b="0" noProof="0" dirty="0" smtClean="0"/>
              <a:t>Nous réfléchissons constamment à quelle image donner aux autres. A comment ils nous verront… Nous ignorons toutefois que les gens ne nous voient souvent pas comme nous pensons ou voulons qu’ils nous voient.</a:t>
            </a:r>
          </a:p>
          <a:p>
            <a:endParaRPr lang="fr-FR" b="0" noProof="0" dirty="0" smtClean="0"/>
          </a:p>
          <a:p>
            <a:r>
              <a:rPr lang="fr-FR" b="0" noProof="0" dirty="0" smtClean="0"/>
              <a:t>Savez-vous ce qui serait très positif ? Commencer à interagir avec les gens autour de nous et leur demander directement comment ils nous voient.</a:t>
            </a:r>
          </a:p>
          <a:p>
            <a:endParaRPr lang="fr-FR" b="0" noProof="0" dirty="0" smtClean="0"/>
          </a:p>
          <a:p>
            <a:r>
              <a:rPr lang="en-CA" sz="1200" b="0" i="0" kern="1200" dirty="0" err="1" smtClean="0">
                <a:solidFill>
                  <a:schemeClr val="tx1"/>
                </a:solidFill>
                <a:effectLst/>
                <a:latin typeface="+mn-lt"/>
                <a:ea typeface="+mn-ea"/>
                <a:cs typeface="+mn-cs"/>
              </a:rPr>
              <a:t>Qu’allez-vous</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découvrir</a:t>
            </a:r>
            <a:r>
              <a:rPr lang="en-CA" sz="1200" b="0" i="0" kern="1200" dirty="0" smtClean="0">
                <a:solidFill>
                  <a:schemeClr val="tx1"/>
                </a:solidFill>
                <a:effectLst/>
                <a:latin typeface="+mn-lt"/>
                <a:ea typeface="+mn-ea"/>
                <a:cs typeface="+mn-cs"/>
              </a:rPr>
              <a:t> sur </a:t>
            </a:r>
            <a:r>
              <a:rPr lang="en-CA" sz="1200" b="0" i="0" kern="1200" dirty="0" err="1" smtClean="0">
                <a:solidFill>
                  <a:schemeClr val="tx1"/>
                </a:solidFill>
                <a:effectLst/>
                <a:latin typeface="+mn-lt"/>
                <a:ea typeface="+mn-ea"/>
                <a:cs typeface="+mn-cs"/>
              </a:rPr>
              <a:t>vous-même</a:t>
            </a:r>
            <a:r>
              <a:rPr lang="en-CA" sz="1200" b="0" i="0" kern="1200" dirty="0" smtClean="0">
                <a:solidFill>
                  <a:schemeClr val="tx1"/>
                </a:solidFill>
                <a:effectLst/>
                <a:latin typeface="+mn-lt"/>
                <a:ea typeface="+mn-ea"/>
                <a:cs typeface="+mn-cs"/>
              </a:rPr>
              <a:t> ?</a:t>
            </a:r>
            <a:endParaRPr lang="fr-CA" b="0" noProof="0" dirty="0"/>
          </a:p>
          <a:p>
            <a:endParaRPr lang="fr-CA" noProof="0" dirty="0"/>
          </a:p>
          <a:p>
            <a:r>
              <a:rPr lang="fr-CA" noProof="0" dirty="0"/>
              <a:t>Dans cet </a:t>
            </a:r>
            <a:r>
              <a:rPr lang="fr-CA" noProof="0" dirty="0" smtClean="0"/>
              <a:t>exemple, sur la diapositive</a:t>
            </a:r>
            <a:r>
              <a:rPr lang="fr-CA" noProof="0" dirty="0"/>
              <a:t> :</a:t>
            </a:r>
          </a:p>
          <a:p>
            <a:r>
              <a:rPr lang="fr-CA" noProof="0" dirty="0"/>
              <a:t>(clic)</a:t>
            </a:r>
          </a:p>
          <a:p>
            <a:r>
              <a:rPr lang="fr-CA" noProof="0" dirty="0" smtClean="0"/>
              <a:t>Première</a:t>
            </a:r>
            <a:r>
              <a:rPr lang="fr-CA" baseline="0" noProof="0" dirty="0" smtClean="0"/>
              <a:t> image: </a:t>
            </a:r>
            <a:r>
              <a:rPr lang="fr-CA" noProof="0" dirty="0" smtClean="0"/>
              <a:t>Comment </a:t>
            </a:r>
            <a:r>
              <a:rPr lang="fr-CA" noProof="0" dirty="0"/>
              <a:t>ma mère et mon père me voient</a:t>
            </a:r>
            <a:r>
              <a:rPr lang="fr-CA" baseline="0" noProof="0" dirty="0"/>
              <a:t> – surtout lorsque nous sommes jeunes et qu’ils croient que nous sommes des </a:t>
            </a:r>
            <a:r>
              <a:rPr lang="fr-CA" baseline="0" noProof="0" dirty="0" smtClean="0"/>
              <a:t>anges</a:t>
            </a: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smtClean="0"/>
              <a:t>Deuxième image: Comment </a:t>
            </a:r>
            <a:r>
              <a:rPr lang="fr-CA" baseline="0" noProof="0" dirty="0"/>
              <a:t>mon conjoint ou ma conjointe me </a:t>
            </a:r>
            <a:r>
              <a:rPr lang="fr-CA" baseline="0" noProof="0" dirty="0" smtClean="0"/>
              <a:t>voit – quand on tombe en amour </a:t>
            </a:r>
            <a:r>
              <a:rPr lang="fr-CA" baseline="0" noProof="0" dirty="0"/>
              <a:t>– particulièrement pendant la « phase de lune de miel », </a:t>
            </a:r>
            <a:r>
              <a:rPr lang="fr-CA" baseline="0" noProof="0" dirty="0" smtClean="0"/>
              <a:t>comme </a:t>
            </a:r>
            <a:r>
              <a:rPr lang="fr-CA" baseline="0" noProof="0" dirty="0"/>
              <a:t>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smtClean="0"/>
              <a:t>Troisième image: Comment </a:t>
            </a:r>
            <a:r>
              <a:rPr lang="fr-CA" baseline="0" noProof="0" dirty="0"/>
              <a:t>mon frère aîné me voit </a:t>
            </a:r>
            <a:r>
              <a:rPr lang="fr-CA" baseline="0" noProof="0" dirty="0" smtClean="0"/>
              <a:t>–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t>(clic)</a:t>
            </a:r>
          </a:p>
          <a:p>
            <a:r>
              <a:rPr lang="fr-CA" baseline="0" noProof="0" dirty="0" smtClean="0"/>
              <a:t>Quatrième image: Comment je me perçois – </a:t>
            </a:r>
            <a:r>
              <a:rPr lang="fr-FR" sz="1200" b="0" i="0" kern="1200" dirty="0" smtClean="0">
                <a:solidFill>
                  <a:schemeClr val="tx1"/>
                </a:solidFill>
                <a:effectLst/>
                <a:latin typeface="+mn-lt"/>
                <a:ea typeface="+mn-ea"/>
                <a:cs typeface="+mn-cs"/>
              </a:rPr>
              <a:t>La perception que nous avons</a:t>
            </a:r>
            <a:r>
              <a:rPr lang="fr-FR" sz="1200" b="0" i="0" kern="1200" baseline="0" dirty="0" smtClean="0">
                <a:solidFill>
                  <a:schemeClr val="tx1"/>
                </a:solidFill>
                <a:effectLst/>
                <a:latin typeface="+mn-lt"/>
                <a:ea typeface="+mn-ea"/>
                <a:cs typeface="+mn-cs"/>
              </a:rPr>
              <a:t> de nous </a:t>
            </a:r>
            <a:r>
              <a:rPr lang="fr-FR" sz="1200" b="0" i="0" kern="1200" dirty="0" smtClean="0">
                <a:solidFill>
                  <a:schemeClr val="tx1"/>
                </a:solidFill>
                <a:effectLst/>
                <a:latin typeface="+mn-lt"/>
                <a:ea typeface="+mn-ea"/>
                <a:cs typeface="+mn-cs"/>
              </a:rPr>
              <a:t>est très importante, car elle va déterminer comment nous nous sentons et ce que nous</a:t>
            </a:r>
            <a:r>
              <a:rPr lang="fr-FR" sz="1200" b="0" i="0" kern="1200" baseline="0" dirty="0" smtClean="0">
                <a:solidFill>
                  <a:schemeClr val="tx1"/>
                </a:solidFill>
                <a:effectLst/>
                <a:latin typeface="+mn-lt"/>
                <a:ea typeface="+mn-ea"/>
                <a:cs typeface="+mn-cs"/>
              </a:rPr>
              <a:t> sommes </a:t>
            </a:r>
            <a:r>
              <a:rPr lang="fr-FR" sz="1200" b="0" i="0" kern="1200" dirty="0" smtClean="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smtClean="0">
                <a:solidFill>
                  <a:schemeClr val="tx1"/>
                </a:solidFill>
                <a:effectLst/>
                <a:latin typeface="+mn-lt"/>
                <a:ea typeface="+mn-ea"/>
                <a:cs typeface="+mn-cs"/>
              </a:rPr>
              <a:t> </a:t>
            </a:r>
          </a:p>
          <a:p>
            <a:endParaRPr lang="fr-FR" baseline="0" noProof="0" dirty="0" smtClean="0"/>
          </a:p>
          <a:p>
            <a:r>
              <a:rPr lang="fr-FR" baseline="0" noProof="0" dirty="0" smtClean="0"/>
              <a:t>Une personne avec une image négative voit des obstacles, des problèmes insurmontables, elle doute des ses capacités, se trouve des excuses pour ne pas aller de l’avant ou se convainc qu’il n’ y a aucun espoir ! C’est une personne qui a du mal à se fier aux autres, car elle n’a pas confiance en elle-même !</a:t>
            </a:r>
            <a:endParaRPr lang="fr-CA" baseline="0" noProof="0" dirty="0" smtClean="0"/>
          </a:p>
          <a:p>
            <a:r>
              <a:rPr lang="fr-CA" baseline="0" noProof="0" dirty="0" smtClean="0"/>
              <a:t> </a:t>
            </a:r>
          </a:p>
          <a:p>
            <a:r>
              <a:rPr lang="fr-FR" sz="1200" b="0" i="0" kern="1200" dirty="0" smtClean="0">
                <a:solidFill>
                  <a:schemeClr val="tx1"/>
                </a:solidFill>
                <a:effectLst/>
                <a:latin typeface="+mn-lt"/>
                <a:ea typeface="+mn-ea"/>
                <a:cs typeface="+mn-cs"/>
              </a:rPr>
              <a:t>Tandis qu’une personne avec une image positive renverra une information positive; ces interactions avec les autres seront plus faciles. Cette personne pourra aisément entretenir de bonnes relations. C’est une personne qui verra des opportunités partout et dans tout ! Elle abordera les situations sous différents angles pour trouver des solutions ! Bref, c’est une personne forte et positive, qui inspire la confiance !</a:t>
            </a:r>
          </a:p>
          <a:p>
            <a:endParaRPr lang="fr-FR" sz="1200" b="0" i="0" kern="1200" baseline="0" noProof="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En outre, vouloir tirer le meilleur de son image n’est pas du narcissisme mais un moyen de se dire que l’on s’aime, que l’on veut prendre soin de soi. </a:t>
            </a:r>
          </a:p>
          <a:p>
            <a:endParaRPr lang="fr-FR" sz="1200" b="0" i="0" kern="1200" baseline="0" noProof="0" dirty="0" smtClean="0">
              <a:solidFill>
                <a:schemeClr val="tx1"/>
              </a:solidFill>
              <a:effectLst/>
              <a:latin typeface="+mn-lt"/>
              <a:ea typeface="+mn-ea"/>
              <a:cs typeface="+mn-cs"/>
            </a:endParaRPr>
          </a:p>
          <a:p>
            <a:endParaRPr lang="fr-FR" sz="1200" b="0" i="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6"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7"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2023-11-06</a:t>
            </a:fld>
            <a:endParaRPr lang="en-CA" dirty="0"/>
          </a:p>
        </p:txBody>
      </p:sp>
      <p:sp>
        <p:nvSpPr>
          <p:cNvPr id="18" name="Footer Placeholder 4"/>
          <p:cNvSpPr>
            <a:spLocks noGrp="1"/>
          </p:cNvSpPr>
          <p:nvPr>
            <p:ph type="ftr" sz="quarter" idx="11"/>
          </p:nvPr>
        </p:nvSpPr>
        <p:spPr>
          <a:xfrm>
            <a:off x="3124200" y="6356350"/>
            <a:ext cx="2895600" cy="365125"/>
          </a:xfrm>
        </p:spPr>
        <p:txBody>
          <a:bodyPr/>
          <a:lstStyle/>
          <a:p>
            <a:endParaRPr lang="en-CA" dirty="0"/>
          </a:p>
        </p:txBody>
      </p:sp>
      <p:pic>
        <p:nvPicPr>
          <p:cNvPr id="19" name="Picture 18"/>
          <p:cNvPicPr>
            <a:picLocks noChangeAspect="1"/>
          </p:cNvPicPr>
          <p:nvPr userDrawn="1"/>
        </p:nvPicPr>
        <p:blipFill>
          <a:blip r:embed="rId2"/>
          <a:stretch>
            <a:fillRect/>
          </a:stretch>
        </p:blipFill>
        <p:spPr>
          <a:xfrm>
            <a:off x="2555776" y="680662"/>
            <a:ext cx="4248472" cy="756525"/>
          </a:xfrm>
          <a:prstGeom prst="rect">
            <a:avLst/>
          </a:prstGeom>
        </p:spPr>
      </p:pic>
      <p:pic>
        <p:nvPicPr>
          <p:cNvPr id="20"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2023-11-06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2023-11-06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2023-11-06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2023-11-06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2.xml"/><Relationship Id="rId7" Type="http://schemas.openxmlformats.org/officeDocument/2006/relationships/notesSlide" Target="../notesSlides/notesSlide10.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44.xml"/><Relationship Id="rId10" Type="http://schemas.openxmlformats.org/officeDocument/2006/relationships/image" Target="../media/image32.png"/><Relationship Id="rId4" Type="http://schemas.openxmlformats.org/officeDocument/2006/relationships/tags" Target="../tags/tag4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3.jpg"/><Relationship Id="rId18" Type="http://schemas.openxmlformats.org/officeDocument/2006/relationships/image" Target="../media/image34.png"/><Relationship Id="rId26" Type="http://schemas.openxmlformats.org/officeDocument/2006/relationships/image" Target="../media/image27.png"/><Relationship Id="rId3" Type="http://schemas.openxmlformats.org/officeDocument/2006/relationships/tags" Target="../tags/tag47.xml"/><Relationship Id="rId21" Type="http://schemas.openxmlformats.org/officeDocument/2006/relationships/image" Target="../media/image37.jpg"/><Relationship Id="rId7" Type="http://schemas.openxmlformats.org/officeDocument/2006/relationships/tags" Target="../tags/tag51.xml"/><Relationship Id="rId12" Type="http://schemas.openxmlformats.org/officeDocument/2006/relationships/notesSlide" Target="../notesSlides/notesSlide11.xml"/><Relationship Id="rId17" Type="http://schemas.openxmlformats.org/officeDocument/2006/relationships/hyperlink" Target="https://www.youtube.com/watch?v=5nsySCMH36s" TargetMode="External"/><Relationship Id="rId25" Type="http://schemas.openxmlformats.org/officeDocument/2006/relationships/image" Target="../media/image41.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6.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0.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9.jpg"/><Relationship Id="rId10" Type="http://schemas.openxmlformats.org/officeDocument/2006/relationships/tags" Target="../tags/tag54.xml"/><Relationship Id="rId19" Type="http://schemas.openxmlformats.org/officeDocument/2006/relationships/image" Target="../media/image3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8.jpg"/><Relationship Id="rId27" Type="http://schemas.openxmlformats.org/officeDocument/2006/relationships/hyperlink" Target="https://www.youtube.com/watch?v=qBBy5Jx_xrQ" TargetMode="Externa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hyperlink" Target="https://www.youtube.com/watch?v=DQQniKP5GHI&amp;list=PLpvdaRtw1_6ohU4KKukK1melcIB3R-QFR&amp;index=8" TargetMode="External"/><Relationship Id="rId18" Type="http://schemas.openxmlformats.org/officeDocument/2006/relationships/image" Target="../media/image21.png"/><Relationship Id="rId3" Type="http://schemas.openxmlformats.org/officeDocument/2006/relationships/tags" Target="../tags/tag57.xml"/><Relationship Id="rId7" Type="http://schemas.openxmlformats.org/officeDocument/2006/relationships/slideLayout" Target="../slideLayouts/slideLayout2.xml"/><Relationship Id="rId12" Type="http://schemas.openxmlformats.org/officeDocument/2006/relationships/hyperlink" Target="https://www.youtube.com/watch?v=Fevw8ahkeeU" TargetMode="External"/><Relationship Id="rId17" Type="http://schemas.openxmlformats.org/officeDocument/2006/relationships/image" Target="../media/image20.png"/><Relationship Id="rId2" Type="http://schemas.openxmlformats.org/officeDocument/2006/relationships/tags" Target="../tags/tag56.xml"/><Relationship Id="rId16" Type="http://schemas.openxmlformats.org/officeDocument/2006/relationships/image" Target="../media/image19.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hyperlink" Target="https://vimeo.com/470384287" TargetMode="External"/><Relationship Id="rId5" Type="http://schemas.openxmlformats.org/officeDocument/2006/relationships/tags" Target="../tags/tag59.xml"/><Relationship Id="rId15" Type="http://schemas.openxmlformats.org/officeDocument/2006/relationships/image" Target="../media/image18.png"/><Relationship Id="rId10" Type="http://schemas.openxmlformats.org/officeDocument/2006/relationships/hyperlink" Target="https://www.youtube.com/watch?v=PTsk8VHCZjM" TargetMode="External"/><Relationship Id="rId4" Type="http://schemas.openxmlformats.org/officeDocument/2006/relationships/tags" Target="../tags/tag58.xml"/><Relationship Id="rId9" Type="http://schemas.openxmlformats.org/officeDocument/2006/relationships/hyperlink" Target="https://www.youtube.com/watch?v=PLyuSZhyBV4" TargetMode="External"/><Relationship Id="rId14" Type="http://schemas.openxmlformats.org/officeDocument/2006/relationships/image" Target="../media/image42.gif"/></Relationships>
</file>

<file path=ppt/slides/_rels/slide1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35.png"/><Relationship Id="rId18" Type="http://schemas.openxmlformats.org/officeDocument/2006/relationships/image" Target="../media/image28.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6.jpeg"/><Relationship Id="rId17" Type="http://schemas.openxmlformats.org/officeDocument/2006/relationships/image" Target="../media/image26.jpg"/><Relationship Id="rId2" Type="http://schemas.openxmlformats.org/officeDocument/2006/relationships/tags" Target="../tags/tag62.xml"/><Relationship Id="rId16" Type="http://schemas.openxmlformats.org/officeDocument/2006/relationships/image" Target="../media/image16.jp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13.xml"/><Relationship Id="rId5" Type="http://schemas.openxmlformats.org/officeDocument/2006/relationships/tags" Target="../tags/tag65.xml"/><Relationship Id="rId15" Type="http://schemas.openxmlformats.org/officeDocument/2006/relationships/image" Target="../media/image32.png"/><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3.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4.xml"/><Relationship Id="rId18" Type="http://schemas.openxmlformats.org/officeDocument/2006/relationships/image" Target="../media/image17.png"/><Relationship Id="rId26" Type="http://schemas.openxmlformats.org/officeDocument/2006/relationships/image" Target="../media/image23.png"/><Relationship Id="rId3" Type="http://schemas.openxmlformats.org/officeDocument/2006/relationships/tags" Target="../tags/tag11.xml"/><Relationship Id="rId21" Type="http://schemas.openxmlformats.org/officeDocument/2006/relationships/image" Target="../media/image20.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6.jpg"/><Relationship Id="rId25" Type="http://schemas.openxmlformats.org/officeDocument/2006/relationships/image" Target="../media/image22.png"/><Relationship Id="rId2" Type="http://schemas.openxmlformats.org/officeDocument/2006/relationships/tags" Target="../tags/tag10.xml"/><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2.jpg"/><Relationship Id="rId5" Type="http://schemas.openxmlformats.org/officeDocument/2006/relationships/tags" Target="../tags/tag13.xml"/><Relationship Id="rId15" Type="http://schemas.openxmlformats.org/officeDocument/2006/relationships/image" Target="../media/image14.jpg"/><Relationship Id="rId23" Type="http://schemas.openxmlformats.org/officeDocument/2006/relationships/image" Target="../media/image21.png"/><Relationship Id="rId10" Type="http://schemas.openxmlformats.org/officeDocument/2006/relationships/tags" Target="../tags/tag18.xml"/><Relationship Id="rId19" Type="http://schemas.openxmlformats.org/officeDocument/2006/relationships/image" Target="../media/image18.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3.jpg"/><Relationship Id="rId22" Type="http://schemas.microsoft.com/office/2007/relationships/hdphoto" Target="../media/hdphoto2.wdp"/><Relationship Id="rId27"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xml"/><Relationship Id="rId7" Type="http://schemas.openxmlformats.org/officeDocument/2006/relationships/image" Target="../media/image6.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7.png"/><Relationship Id="rId4" Type="http://schemas.openxmlformats.org/officeDocument/2006/relationships/tags" Target="../tags/tag29.xml"/><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Connexion – système de </a:t>
            </a:r>
            <a:r>
              <a:rPr lang="fr-CA" sz="2800" b="1" i="1" dirty="0">
                <a:latin typeface="Bradley Hand ITC" panose="03070402050302030203" pitchFamily="66" charset="0"/>
              </a:rPr>
              <a:t>Jumelage </a:t>
            </a:r>
            <a:r>
              <a:rPr lang="fr-CA" sz="2800" dirty="0"/>
              <a:t> – une fois </a:t>
            </a:r>
            <a:br>
              <a:rPr lang="fr-CA" sz="2800" dirty="0"/>
            </a:br>
            <a:r>
              <a:rPr lang="fr-CA" sz="2800" dirty="0"/>
              <a:t>par semaine </a:t>
            </a:r>
          </a:p>
          <a:p>
            <a:pPr lvl="0">
              <a:spcBef>
                <a:spcPts val="600"/>
              </a:spcBef>
            </a:pPr>
            <a:r>
              <a:rPr lang="fr-CA" sz="2800" dirty="0"/>
              <a:t>Journal de gratitude – quotidiennement</a:t>
            </a:r>
          </a:p>
          <a:p>
            <a:pPr>
              <a:spcBef>
                <a:spcPts val="600"/>
              </a:spcBef>
            </a:pPr>
            <a:r>
              <a:rPr lang="fr-FR" sz="2800" dirty="0"/>
              <a:t>Exercez ce qui est sur la diapositive suivante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1600" dirty="0">
                <a:effectLst/>
                <a:ea typeface="Calibri" panose="020F0502020204030204" pitchFamily="34" charset="0"/>
                <a:cs typeface="Times New Roman" panose="02020603050405020304" pitchFamily="18" charset="0"/>
              </a:rPr>
              <a:t>Scan corporel ou respiration</a:t>
            </a:r>
            <a:br>
              <a:rPr lang="fr-CA" sz="1600" dirty="0">
                <a:effectLst/>
                <a:ea typeface="Calibri" panose="020F0502020204030204" pitchFamily="34" charset="0"/>
                <a:cs typeface="Times New Roman" panose="02020603050405020304" pitchFamily="18" charset="0"/>
              </a:rPr>
            </a:br>
            <a:r>
              <a:rPr lang="fr-CA" sz="1600" noProof="0" dirty="0">
                <a:effectLst/>
                <a:ea typeface="Calibri" panose="020F0502020204030204" pitchFamily="34" charset="0"/>
                <a:cs typeface="Times New Roman" panose="02020603050405020304" pitchFamily="18" charset="0"/>
              </a:rPr>
              <a:t>10 min – </a:t>
            </a:r>
            <a:r>
              <a:rPr lang="fr-CA" sz="1600" noProof="0" dirty="0">
                <a:effectLst/>
                <a:ea typeface="Calibri" panose="020F0502020204030204" pitchFamily="34" charset="0"/>
                <a:cs typeface="Times New Roman" panose="02020603050405020304" pitchFamily="18" charset="0"/>
                <a:hlinkClick r:id="rId9"/>
              </a:rPr>
              <a:t>Pleine Conscience Débutant - </a:t>
            </a:r>
            <a:r>
              <a:rPr lang="fr-CA" sz="1600" noProof="0" dirty="0" err="1">
                <a:effectLst/>
                <a:ea typeface="Calibri" panose="020F0502020204030204" pitchFamily="34" charset="0"/>
                <a:cs typeface="Times New Roman" panose="02020603050405020304" pitchFamily="18" charset="0"/>
                <a:hlinkClick r:id="rId9"/>
              </a:rPr>
              <a:t>Youtube</a:t>
            </a:r>
            <a:r>
              <a:rPr lang="fr-CA" sz="1600" noProof="0" dirty="0">
                <a:effectLst/>
                <a:ea typeface="Calibri" panose="020F0502020204030204" pitchFamily="34" charset="0"/>
                <a:cs typeface="Times New Roman" panose="02020603050405020304" pitchFamily="18" charset="0"/>
                <a:hlinkClick r:id="rId9"/>
              </a:rPr>
              <a:t> </a:t>
            </a:r>
            <a:r>
              <a:rPr lang="fr-CA" sz="1600" noProof="0" dirty="0">
                <a:effectLst/>
                <a:ea typeface="Calibri" panose="020F0502020204030204" pitchFamily="34" charset="0"/>
                <a:cs typeface="Times New Roman" panose="02020603050405020304" pitchFamily="18" charset="0"/>
              </a:rPr>
              <a:t/>
            </a:r>
            <a:br>
              <a:rPr lang="fr-CA" sz="1600" noProof="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0"/>
              </a:rPr>
              <a:t>Pleine Conscience pour Débutant – YouTube</a:t>
            </a:r>
            <a:r>
              <a:rPr lang="fr-CA" sz="1600" u="sng" dirty="0">
                <a:solidFill>
                  <a:srgbClr val="0563C1"/>
                </a:solidFill>
                <a:effectLst/>
                <a:ea typeface="Calibri" panose="020F0502020204030204" pitchFamily="34" charset="0"/>
                <a:cs typeface="Times New Roman" panose="02020603050405020304" pitchFamily="18" charset="0"/>
                <a:hlinkClick r:id="rId9"/>
              </a:rPr>
              <a:t> </a:t>
            </a:r>
            <a:endParaRPr lang="fr-CA" sz="1600" dirty="0">
              <a:effectLst/>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1600" dirty="0"/>
              <a:t>Autocompassion</a:t>
            </a:r>
            <a:r>
              <a:rPr lang="fr-CA" sz="3200" dirty="0"/>
              <a:t/>
            </a:r>
            <a:br>
              <a:rPr lang="fr-CA" sz="3200" dirty="0"/>
            </a:br>
            <a:r>
              <a:rPr lang="fr-CA" sz="1600" dirty="0">
                <a:effectLst/>
                <a:ea typeface="Calibri" panose="020F0502020204030204" pitchFamily="34" charset="0"/>
                <a:cs typeface="Times New Roman" panose="02020603050405020304" pitchFamily="18" charset="0"/>
              </a:rPr>
              <a:t>5 min – </a:t>
            </a:r>
            <a:r>
              <a:rPr lang="fr-CA" sz="1600" dirty="0">
                <a:effectLst/>
                <a:ea typeface="Calibri" panose="020F0502020204030204" pitchFamily="34" charset="0"/>
                <a:cs typeface="Times New Roman" panose="02020603050405020304" pitchFamily="18" charset="0"/>
                <a:hlinkClick r:id="rId11"/>
              </a:rPr>
              <a:t>Une pause d’autocompassion - </a:t>
            </a:r>
            <a:r>
              <a:rPr lang="fr-CA" sz="1600" dirty="0" err="1">
                <a:effectLst/>
                <a:ea typeface="Calibri" panose="020F0502020204030204" pitchFamily="34" charset="0"/>
                <a:cs typeface="Times New Roman" panose="02020603050405020304" pitchFamily="18" charset="0"/>
                <a:hlinkClick r:id="rId11"/>
              </a:rPr>
              <a:t>Vimeo</a:t>
            </a:r>
            <a:r>
              <a:rPr lang="fr-CA" sz="1600" dirty="0">
                <a:effectLst/>
                <a:ea typeface="Calibri" panose="020F0502020204030204" pitchFamily="34" charset="0"/>
                <a:cs typeface="Times New Roman" panose="02020603050405020304" pitchFamily="18" charset="0"/>
              </a:rPr>
              <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8 min – </a:t>
            </a:r>
            <a:r>
              <a:rPr lang="fr-CA" sz="1600" dirty="0">
                <a:effectLst/>
                <a:ea typeface="Calibri" panose="020F0502020204030204" pitchFamily="34" charset="0"/>
                <a:cs typeface="Times New Roman" panose="02020603050405020304" pitchFamily="18" charset="0"/>
                <a:hlinkClick r:id="rId12"/>
              </a:rPr>
              <a:t>La pause d’autocompassion - YouTube</a:t>
            </a:r>
            <a:r>
              <a:rPr lang="fr-CA" sz="1600" dirty="0">
                <a:effectLst/>
                <a:ea typeface="Calibri" panose="020F0502020204030204" pitchFamily="34" charset="0"/>
                <a:cs typeface="Times New Roman" panose="02020603050405020304" pitchFamily="18" charset="0"/>
              </a:rPr>
              <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3"/>
              </a:rPr>
              <a:t>Autocompassion - YouTube</a:t>
            </a:r>
            <a:r>
              <a:rPr lang="fr-CA" sz="1600" dirty="0">
                <a:effectLst/>
                <a:ea typeface="Calibri" panose="020F0502020204030204" pitchFamily="34" charset="0"/>
                <a:cs typeface="Times New Roman" panose="02020603050405020304" pitchFamily="18" charset="0"/>
              </a:rPr>
              <a:t> </a:t>
            </a:r>
            <a:br>
              <a:rPr lang="fr-CA" sz="1600" dirty="0">
                <a:effectLst/>
                <a:ea typeface="Calibri" panose="020F0502020204030204" pitchFamily="34" charset="0"/>
                <a:cs typeface="Times New Roman" panose="02020603050405020304" pitchFamily="18" charset="0"/>
              </a:rPr>
            </a:br>
            <a:endParaRPr lang="fr-CA" sz="16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13</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sz="2800" dirty="0"/>
              <a:t>Définition d’autocompassion </a:t>
            </a:r>
            <a:endParaRPr lang="fr-CA" dirty="0"/>
          </a:p>
          <a:p>
            <a:pPr lvl="1">
              <a:spcBef>
                <a:spcPts val="1200"/>
              </a:spcBef>
            </a:pPr>
            <a:r>
              <a:rPr lang="fr-CA" dirty="0"/>
              <a:t>Les cinq mythes de l’autocompassion</a:t>
            </a:r>
          </a:p>
          <a:p>
            <a:pPr lvl="0">
              <a:spcBef>
                <a:spcPts val="1200"/>
              </a:spcBef>
            </a:pPr>
            <a:r>
              <a:rPr lang="fr-CA" dirty="0"/>
              <a:t>Exercices</a:t>
            </a:r>
          </a:p>
          <a:p>
            <a:pPr lvl="1">
              <a:spcBef>
                <a:spcPts val="1200"/>
              </a:spcBef>
            </a:pPr>
            <a:r>
              <a:rPr lang="fr-CA" dirty="0"/>
              <a:t>boire de l’eau conscient</a:t>
            </a:r>
          </a:p>
          <a:p>
            <a:pPr lvl="1">
              <a:spcBef>
                <a:spcPts val="1200"/>
              </a:spcBef>
            </a:pPr>
            <a:r>
              <a:rPr lang="fr-CA" sz="2800" dirty="0"/>
              <a:t>Autocompassion en pleine conscience</a:t>
            </a:r>
            <a:endParaRPr lang="fr-CA" dirty="0"/>
          </a:p>
          <a:p>
            <a:pPr lvl="1">
              <a:spcBef>
                <a:spcPts val="1200"/>
              </a:spcBef>
            </a:pPr>
            <a:r>
              <a:rPr lang="fr-CA" dirty="0"/>
              <a:t>Nettoyage conscient</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FFF1E1D-73E6-FE5C-1ECC-B7572E37D1D3}"/>
              </a:ext>
            </a:extLst>
          </p:cNvPr>
          <p:cNvSpPr/>
          <p:nvPr>
            <p:custDataLst>
              <p:tags r:id="rId3"/>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46337" y="3151187"/>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66417" y="4906962"/>
            <a:ext cx="6400800" cy="1752600"/>
          </a:xfrm>
        </p:spPr>
        <p:txBody>
          <a:bodyPr>
            <a:normAutofit/>
          </a:bodyPr>
          <a:lstStyle/>
          <a:p>
            <a:pPr marL="0" indent="0" algn="ctr">
              <a:buNone/>
            </a:pPr>
            <a:r>
              <a:rPr lang="fr-CA" dirty="0">
                <a:solidFill>
                  <a:prstClr val="black">
                    <a:tint val="75000"/>
                  </a:prstClr>
                </a:solidFill>
                <a:latin typeface="Calibri"/>
              </a:rPr>
              <a:t>Semaine 4 (de 8)</a:t>
            </a:r>
          </a:p>
          <a:p>
            <a:pPr marL="0" indent="0" algn="ctr">
              <a:buFont typeface="Arial" pitchFamily="34" charset="0"/>
              <a:buNone/>
              <a:defRPr/>
            </a:pPr>
            <a:r>
              <a:rPr lang="fr-CA" dirty="0">
                <a:solidFill>
                  <a:prstClr val="black">
                    <a:tint val="75000"/>
                  </a:prstClr>
                </a:solidFill>
                <a:latin typeface="Calibri"/>
              </a:rPr>
              <a:t>6 novembre 2023</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1"/>
            </p:custDataLst>
          </p:nvPr>
        </p:nvSpPr>
        <p:spPr>
          <a:xfrm>
            <a:off x="662460" y="1660136"/>
            <a:ext cx="6692887" cy="519786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pic>
        <p:nvPicPr>
          <p:cNvPr id="23" name="Picture 22"/>
          <p:cNvPicPr>
            <a:picLocks noChangeAspect="1"/>
          </p:cNvPicPr>
          <p:nvPr>
            <p:custDataLst>
              <p:tags r:id="rId2"/>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3"/>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xmlns=""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Autofit/>
          </a:bodyPr>
          <a:lstStyle/>
          <a:p>
            <a:r>
              <a:rPr lang="fr-CA" sz="3600" dirty="0"/>
              <a:t>Programme – semaine 4, L’autocompassion</a:t>
            </a:r>
            <a:br>
              <a:rPr lang="fr-CA" sz="3600" dirty="0"/>
            </a:br>
            <a:r>
              <a:rPr lang="fr-CA" sz="3600" dirty="0"/>
              <a:t>(clarté et compassion)</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000" dirty="0"/>
              <a:t>Pour la plupart des gens, la compassion est une qualité des plus louables. </a:t>
            </a:r>
          </a:p>
          <a:p>
            <a:pPr>
              <a:spcBef>
                <a:spcPts val="400"/>
              </a:spcBef>
            </a:pPr>
            <a:endParaRPr lang="fr-CA" sz="2000" dirty="0" smtClean="0"/>
          </a:p>
          <a:p>
            <a:pPr>
              <a:spcBef>
                <a:spcPts val="400"/>
              </a:spcBef>
            </a:pPr>
            <a:r>
              <a:rPr lang="fr-CA" sz="2000" dirty="0"/>
              <a:t>À </a:t>
            </a:r>
            <a:r>
              <a:rPr lang="fr-CA" sz="2000" dirty="0" smtClean="0"/>
              <a:t>l’inverse,</a:t>
            </a:r>
            <a:r>
              <a:rPr lang="fr-CA" sz="2000" dirty="0"/>
              <a:t> </a:t>
            </a:r>
            <a:r>
              <a:rPr lang="fr-CA" sz="2000" i="1" dirty="0"/>
              <a:t>l’autocompassion</a:t>
            </a:r>
            <a:r>
              <a:rPr lang="fr-CA" sz="2000" dirty="0"/>
              <a:t> a plutôt une connotation négative pour plusieurs </a:t>
            </a:r>
            <a:r>
              <a:rPr lang="fr-CA" sz="2000" dirty="0" smtClean="0"/>
              <a:t>personnes.</a:t>
            </a:r>
          </a:p>
          <a:p>
            <a:pPr>
              <a:spcBef>
                <a:spcPts val="400"/>
              </a:spcBef>
            </a:pPr>
            <a:endParaRPr lang="fr-CA" sz="2000" dirty="0"/>
          </a:p>
          <a:p>
            <a:pPr>
              <a:spcBef>
                <a:spcPts val="400"/>
              </a:spcBef>
            </a:pPr>
            <a:r>
              <a:rPr lang="fr-CA" sz="2000" dirty="0"/>
              <a:t>Les cinq mythes de l’autocompassion </a:t>
            </a:r>
            <a:r>
              <a:rPr lang="fr-CA" sz="2000" dirty="0" smtClean="0"/>
              <a:t>:</a:t>
            </a:r>
          </a:p>
          <a:p>
            <a:pPr>
              <a:spcBef>
                <a:spcPts val="400"/>
              </a:spcBef>
            </a:pPr>
            <a:endParaRPr lang="fr-CA" sz="2000" dirty="0"/>
          </a:p>
          <a:p>
            <a:pPr marL="857250" lvl="1" indent="-457200">
              <a:spcBef>
                <a:spcPts val="400"/>
              </a:spcBef>
              <a:buFont typeface="+mj-lt"/>
              <a:buAutoNum type="arabicPeriod"/>
            </a:pPr>
            <a:r>
              <a:rPr lang="fr-CA" sz="1700" dirty="0"/>
              <a:t>L’autocompassion est une forme d’apitoiement sur soi</a:t>
            </a:r>
          </a:p>
          <a:p>
            <a:pPr marL="857250" lvl="1" indent="-457200">
              <a:spcBef>
                <a:spcPts val="400"/>
              </a:spcBef>
              <a:buFont typeface="+mj-lt"/>
              <a:buAutoNum type="arabicPeriod"/>
            </a:pPr>
            <a:r>
              <a:rPr lang="fr-CA" sz="1700" dirty="0"/>
              <a:t>L’autocompassion est un signe de faiblesse</a:t>
            </a:r>
          </a:p>
          <a:p>
            <a:pPr marL="857250" lvl="1" indent="-457200">
              <a:spcBef>
                <a:spcPts val="400"/>
              </a:spcBef>
              <a:buFont typeface="+mj-lt"/>
              <a:buAutoNum type="arabicPeriod"/>
            </a:pPr>
            <a:r>
              <a:rPr lang="fr-CA" sz="1700" dirty="0"/>
              <a:t>L’autocompassion amène l’autocomplaisance</a:t>
            </a:r>
          </a:p>
          <a:p>
            <a:pPr marL="857250" lvl="1" indent="-457200">
              <a:spcBef>
                <a:spcPts val="400"/>
              </a:spcBef>
              <a:buFont typeface="+mj-lt"/>
              <a:buAutoNum type="arabicPeriod"/>
            </a:pPr>
            <a:r>
              <a:rPr lang="fr-CA" sz="1700" dirty="0"/>
              <a:t>L’autocompassion équivaut à du narcissisme</a:t>
            </a:r>
          </a:p>
          <a:p>
            <a:pPr marL="857250" lvl="1" indent="-457200">
              <a:spcBef>
                <a:spcPts val="400"/>
              </a:spcBef>
              <a:buFont typeface="+mj-lt"/>
              <a:buAutoNum type="arabicPeriod"/>
            </a:pPr>
            <a:r>
              <a:rPr lang="fr-CA" sz="17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7661</TotalTime>
  <Words>3953</Words>
  <Application>Microsoft Office PowerPoint</Application>
  <PresentationFormat>On-screen Show (4:3)</PresentationFormat>
  <Paragraphs>331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Bradley Hand ITC</vt:lpstr>
      <vt:lpstr>Calibri</vt:lpstr>
      <vt:lpstr>Helvetica</vt:lpstr>
      <vt:lpstr>Roboto</vt:lpstr>
      <vt:lpstr>Times New Roman</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Compte rendu de la semaine 3</vt:lpstr>
      <vt:lpstr>Programme – semaine 4, L’autocompassion (clarté et compassion)</vt:lpstr>
      <vt:lpstr>Pleine conscience – boire de l'eau</vt:lpstr>
      <vt:lpstr>Autocompassion – Définition</vt:lpstr>
      <vt:lpstr>Les cinq mythes de l’autocompassion (1/2)</vt:lpstr>
      <vt:lpstr>Les cinq mythes de l’autocompassion (2/2)</vt:lpstr>
      <vt:lpstr>Pleine conscience – autocompassion </vt:lpstr>
      <vt:lpstr>Nettoyage conscient de son environnement</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468</cp:revision>
  <cp:lastPrinted>2016-05-02T17:15:08Z</cp:lastPrinted>
  <dcterms:created xsi:type="dcterms:W3CDTF">2015-04-14T20:39:51Z</dcterms:created>
  <dcterms:modified xsi:type="dcterms:W3CDTF">2023-11-06T14:41:01Z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