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7" r:id="rId2"/>
    <p:sldId id="265" r:id="rId3"/>
    <p:sldId id="267" r:id="rId4"/>
    <p:sldId id="268" r:id="rId5"/>
    <p:sldId id="269" r:id="rId6"/>
    <p:sldId id="270" r:id="rId7"/>
    <p:sldId id="271" r:id="rId8"/>
    <p:sldId id="272" r:id="rId9"/>
    <p:sldId id="278" r:id="rId10"/>
    <p:sldId id="273" r:id="rId11"/>
    <p:sldId id="279" r:id="rId12"/>
    <p:sldId id="280" r:id="rId13"/>
    <p:sldId id="283" r:id="rId14"/>
    <p:sldId id="284" r:id="rId15"/>
    <p:sldId id="28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6363"/>
    <a:srgbClr val="475757"/>
    <a:srgbClr val="8D8787"/>
    <a:srgbClr val="837D7D"/>
    <a:srgbClr val="767171"/>
    <a:srgbClr val="B39B4D"/>
    <a:srgbClr val="3E4C4C"/>
    <a:srgbClr val="2F3939"/>
    <a:srgbClr val="6B8483"/>
    <a:srgbClr val="9289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077" autoAdjust="0"/>
    <p:restoredTop sz="94543" autoAdjust="0"/>
  </p:normalViewPr>
  <p:slideViewPr>
    <p:cSldViewPr snapToGrid="0">
      <p:cViewPr varScale="1">
        <p:scale>
          <a:sx n="107" d="100"/>
          <a:sy n="107" d="100"/>
        </p:scale>
        <p:origin x="13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0E33D1-19F2-403E-97CB-438893EABD96}" type="datetimeFigureOut">
              <a:rPr lang="en-CA" smtClean="0"/>
              <a:t>2023-12-04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DE66FB-34C9-46A0-A283-96758231D745}" type="slidenum">
              <a:rPr lang="en-CA" smtClean="0"/>
              <a:t>‹#›</a:t>
            </a:fld>
            <a:endParaRPr lang="en-CA"/>
          </a:p>
        </p:txBody>
      </p:sp>
    </p:spTree>
    <p:extLst>
      <p:ext uri="{BB962C8B-B14F-4D97-AF65-F5344CB8AC3E}">
        <p14:creationId xmlns:p14="http://schemas.microsoft.com/office/powerpoint/2010/main" val="3962513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1DE66FB-34C9-46A0-A283-96758231D745}" type="slidenum">
              <a:rPr lang="en-CA" smtClean="0"/>
              <a:t>1</a:t>
            </a:fld>
            <a:endParaRPr lang="en-CA"/>
          </a:p>
        </p:txBody>
      </p:sp>
    </p:spTree>
    <p:extLst>
      <p:ext uri="{BB962C8B-B14F-4D97-AF65-F5344CB8AC3E}">
        <p14:creationId xmlns:p14="http://schemas.microsoft.com/office/powerpoint/2010/main" val="1096142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DE66FB-34C9-46A0-A283-96758231D74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82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1DE66FB-34C9-46A0-A283-96758231D745}" type="slidenum">
              <a:rPr lang="en-CA" smtClean="0"/>
              <a:t>7</a:t>
            </a:fld>
            <a:endParaRPr lang="en-CA"/>
          </a:p>
        </p:txBody>
      </p:sp>
    </p:spTree>
    <p:extLst>
      <p:ext uri="{BB962C8B-B14F-4D97-AF65-F5344CB8AC3E}">
        <p14:creationId xmlns:p14="http://schemas.microsoft.com/office/powerpoint/2010/main" val="1898924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1DE66FB-34C9-46A0-A283-96758231D745}" type="slidenum">
              <a:rPr lang="en-CA" smtClean="0"/>
              <a:t>8</a:t>
            </a:fld>
            <a:endParaRPr lang="en-CA"/>
          </a:p>
        </p:txBody>
      </p:sp>
    </p:spTree>
    <p:extLst>
      <p:ext uri="{BB962C8B-B14F-4D97-AF65-F5344CB8AC3E}">
        <p14:creationId xmlns:p14="http://schemas.microsoft.com/office/powerpoint/2010/main" val="82349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DE66FB-34C9-46A0-A283-96758231D74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7357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51DE66FB-34C9-46A0-A283-96758231D745}" type="slidenum">
              <a:rPr lang="en-CA" smtClean="0"/>
              <a:t>10</a:t>
            </a:fld>
            <a:endParaRPr lang="en-CA"/>
          </a:p>
        </p:txBody>
      </p:sp>
    </p:spTree>
    <p:extLst>
      <p:ext uri="{BB962C8B-B14F-4D97-AF65-F5344CB8AC3E}">
        <p14:creationId xmlns:p14="http://schemas.microsoft.com/office/powerpoint/2010/main" val="1491924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DE66FB-34C9-46A0-A283-96758231D74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7461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DE66FB-34C9-46A0-A283-96758231D74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976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prstClr val="white"/>
              </a:solidFill>
              <a:latin typeface="+mj-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DE66FB-34C9-46A0-A283-96758231D74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0461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DE66FB-34C9-46A0-A283-96758231D74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318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B5A4C-85F2-24C6-05B7-5337A10995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0BC62CA-32C1-8B3B-6A2E-B9F1E282D5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71C96AF-48C6-062B-E90F-19BAB25592BF}"/>
              </a:ext>
            </a:extLst>
          </p:cNvPr>
          <p:cNvSpPr>
            <a:spLocks noGrp="1"/>
          </p:cNvSpPr>
          <p:nvPr>
            <p:ph type="dt" sz="half" idx="10"/>
          </p:nvPr>
        </p:nvSpPr>
        <p:spPr/>
        <p:txBody>
          <a:bodyPr/>
          <a:lstStyle/>
          <a:p>
            <a:fld id="{1656007D-4F0E-42BD-9C72-0EC6BFA14F1D}" type="datetimeFigureOut">
              <a:rPr lang="en-CA" smtClean="0"/>
              <a:t>2023-12-04</a:t>
            </a:fld>
            <a:endParaRPr lang="en-CA"/>
          </a:p>
        </p:txBody>
      </p:sp>
      <p:sp>
        <p:nvSpPr>
          <p:cNvPr id="5" name="Footer Placeholder 4">
            <a:extLst>
              <a:ext uri="{FF2B5EF4-FFF2-40B4-BE49-F238E27FC236}">
                <a16:creationId xmlns:a16="http://schemas.microsoft.com/office/drawing/2014/main" id="{90D3E7AB-82A1-254F-3A0F-42F24FBD8A7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0403EF3-5236-CAA8-0D00-6141D6F90023}"/>
              </a:ext>
            </a:extLst>
          </p:cNvPr>
          <p:cNvSpPr>
            <a:spLocks noGrp="1"/>
          </p:cNvSpPr>
          <p:nvPr>
            <p:ph type="sldNum" sz="quarter" idx="12"/>
          </p:nvPr>
        </p:nvSpPr>
        <p:spPr/>
        <p:txBody>
          <a:bodyPr/>
          <a:lstStyle/>
          <a:p>
            <a:fld id="{C6F42AB3-0C43-4742-BF11-ADD85DF55749}" type="slidenum">
              <a:rPr lang="en-CA" smtClean="0"/>
              <a:t>‹#›</a:t>
            </a:fld>
            <a:endParaRPr lang="en-CA"/>
          </a:p>
        </p:txBody>
      </p:sp>
    </p:spTree>
    <p:extLst>
      <p:ext uri="{BB962C8B-B14F-4D97-AF65-F5344CB8AC3E}">
        <p14:creationId xmlns:p14="http://schemas.microsoft.com/office/powerpoint/2010/main" val="3990357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A4EC-A18D-CD24-AE84-957950A025F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A36B04C-2DBB-B8A9-6718-637104A9B1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1071B7C-2188-2D46-B54E-D364E4C3F5C6}"/>
              </a:ext>
            </a:extLst>
          </p:cNvPr>
          <p:cNvSpPr>
            <a:spLocks noGrp="1"/>
          </p:cNvSpPr>
          <p:nvPr>
            <p:ph type="dt" sz="half" idx="10"/>
          </p:nvPr>
        </p:nvSpPr>
        <p:spPr/>
        <p:txBody>
          <a:bodyPr/>
          <a:lstStyle/>
          <a:p>
            <a:fld id="{1656007D-4F0E-42BD-9C72-0EC6BFA14F1D}" type="datetimeFigureOut">
              <a:rPr lang="en-CA" smtClean="0"/>
              <a:t>2023-12-04</a:t>
            </a:fld>
            <a:endParaRPr lang="en-CA"/>
          </a:p>
        </p:txBody>
      </p:sp>
      <p:sp>
        <p:nvSpPr>
          <p:cNvPr id="5" name="Footer Placeholder 4">
            <a:extLst>
              <a:ext uri="{FF2B5EF4-FFF2-40B4-BE49-F238E27FC236}">
                <a16:creationId xmlns:a16="http://schemas.microsoft.com/office/drawing/2014/main" id="{983F9CE9-1E8B-3E16-B967-96854B9F0CB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1D258DA-956E-55CC-3B2B-91731C92201B}"/>
              </a:ext>
            </a:extLst>
          </p:cNvPr>
          <p:cNvSpPr>
            <a:spLocks noGrp="1"/>
          </p:cNvSpPr>
          <p:nvPr>
            <p:ph type="sldNum" sz="quarter" idx="12"/>
          </p:nvPr>
        </p:nvSpPr>
        <p:spPr/>
        <p:txBody>
          <a:bodyPr/>
          <a:lstStyle/>
          <a:p>
            <a:fld id="{C6F42AB3-0C43-4742-BF11-ADD85DF55749}" type="slidenum">
              <a:rPr lang="en-CA" smtClean="0"/>
              <a:t>‹#›</a:t>
            </a:fld>
            <a:endParaRPr lang="en-CA"/>
          </a:p>
        </p:txBody>
      </p:sp>
    </p:spTree>
    <p:extLst>
      <p:ext uri="{BB962C8B-B14F-4D97-AF65-F5344CB8AC3E}">
        <p14:creationId xmlns:p14="http://schemas.microsoft.com/office/powerpoint/2010/main" val="3075466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D18B50-D0EF-85B9-1219-8F028BF4128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FFE5DEB-D77A-7D20-FDFB-A54342FB8C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3E68BD2-804D-2EB3-F2FA-422829F26BF3}"/>
              </a:ext>
            </a:extLst>
          </p:cNvPr>
          <p:cNvSpPr>
            <a:spLocks noGrp="1"/>
          </p:cNvSpPr>
          <p:nvPr>
            <p:ph type="dt" sz="half" idx="10"/>
          </p:nvPr>
        </p:nvSpPr>
        <p:spPr/>
        <p:txBody>
          <a:bodyPr/>
          <a:lstStyle/>
          <a:p>
            <a:fld id="{1656007D-4F0E-42BD-9C72-0EC6BFA14F1D}" type="datetimeFigureOut">
              <a:rPr lang="en-CA" smtClean="0"/>
              <a:t>2023-12-04</a:t>
            </a:fld>
            <a:endParaRPr lang="en-CA"/>
          </a:p>
        </p:txBody>
      </p:sp>
      <p:sp>
        <p:nvSpPr>
          <p:cNvPr id="5" name="Footer Placeholder 4">
            <a:extLst>
              <a:ext uri="{FF2B5EF4-FFF2-40B4-BE49-F238E27FC236}">
                <a16:creationId xmlns:a16="http://schemas.microsoft.com/office/drawing/2014/main" id="{776DE8B6-DEB7-E8C9-587B-FB231E17BF1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B17E1A6-D056-0FA9-984A-FE7FB74C6AFD}"/>
              </a:ext>
            </a:extLst>
          </p:cNvPr>
          <p:cNvSpPr>
            <a:spLocks noGrp="1"/>
          </p:cNvSpPr>
          <p:nvPr>
            <p:ph type="sldNum" sz="quarter" idx="12"/>
          </p:nvPr>
        </p:nvSpPr>
        <p:spPr/>
        <p:txBody>
          <a:bodyPr/>
          <a:lstStyle/>
          <a:p>
            <a:fld id="{C6F42AB3-0C43-4742-BF11-ADD85DF55749}" type="slidenum">
              <a:rPr lang="en-CA" smtClean="0"/>
              <a:t>‹#›</a:t>
            </a:fld>
            <a:endParaRPr lang="en-CA"/>
          </a:p>
        </p:txBody>
      </p:sp>
    </p:spTree>
    <p:extLst>
      <p:ext uri="{BB962C8B-B14F-4D97-AF65-F5344CB8AC3E}">
        <p14:creationId xmlns:p14="http://schemas.microsoft.com/office/powerpoint/2010/main" val="98610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CEA65-7565-6AAA-D14E-C15913C9DD7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C6EA3AE-847F-0262-58FD-3C0B81CC75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668065A-BC7C-81F6-52A3-A641A963EF89}"/>
              </a:ext>
            </a:extLst>
          </p:cNvPr>
          <p:cNvSpPr>
            <a:spLocks noGrp="1"/>
          </p:cNvSpPr>
          <p:nvPr>
            <p:ph type="dt" sz="half" idx="10"/>
          </p:nvPr>
        </p:nvSpPr>
        <p:spPr/>
        <p:txBody>
          <a:bodyPr/>
          <a:lstStyle/>
          <a:p>
            <a:fld id="{1656007D-4F0E-42BD-9C72-0EC6BFA14F1D}" type="datetimeFigureOut">
              <a:rPr lang="en-CA" smtClean="0"/>
              <a:t>2023-12-04</a:t>
            </a:fld>
            <a:endParaRPr lang="en-CA"/>
          </a:p>
        </p:txBody>
      </p:sp>
      <p:sp>
        <p:nvSpPr>
          <p:cNvPr id="5" name="Footer Placeholder 4">
            <a:extLst>
              <a:ext uri="{FF2B5EF4-FFF2-40B4-BE49-F238E27FC236}">
                <a16:creationId xmlns:a16="http://schemas.microsoft.com/office/drawing/2014/main" id="{9BC179CC-0983-2E1C-E3CE-DC8B21BFEFD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19BAB89-26E0-B1BE-7393-5BAA05BA9DF8}"/>
              </a:ext>
            </a:extLst>
          </p:cNvPr>
          <p:cNvSpPr>
            <a:spLocks noGrp="1"/>
          </p:cNvSpPr>
          <p:nvPr>
            <p:ph type="sldNum" sz="quarter" idx="12"/>
          </p:nvPr>
        </p:nvSpPr>
        <p:spPr/>
        <p:txBody>
          <a:bodyPr/>
          <a:lstStyle/>
          <a:p>
            <a:fld id="{C6F42AB3-0C43-4742-BF11-ADD85DF55749}" type="slidenum">
              <a:rPr lang="en-CA" smtClean="0"/>
              <a:t>‹#›</a:t>
            </a:fld>
            <a:endParaRPr lang="en-CA"/>
          </a:p>
        </p:txBody>
      </p:sp>
    </p:spTree>
    <p:extLst>
      <p:ext uri="{BB962C8B-B14F-4D97-AF65-F5344CB8AC3E}">
        <p14:creationId xmlns:p14="http://schemas.microsoft.com/office/powerpoint/2010/main" val="798831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6B769-375E-A023-9757-5C560C434D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1DFE3FE-2E8D-5B47-3A55-FE2BE42DB9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C565BA-9155-5C02-6CAE-2E9F483CEE83}"/>
              </a:ext>
            </a:extLst>
          </p:cNvPr>
          <p:cNvSpPr>
            <a:spLocks noGrp="1"/>
          </p:cNvSpPr>
          <p:nvPr>
            <p:ph type="dt" sz="half" idx="10"/>
          </p:nvPr>
        </p:nvSpPr>
        <p:spPr/>
        <p:txBody>
          <a:bodyPr/>
          <a:lstStyle/>
          <a:p>
            <a:fld id="{1656007D-4F0E-42BD-9C72-0EC6BFA14F1D}" type="datetimeFigureOut">
              <a:rPr lang="en-CA" smtClean="0"/>
              <a:t>2023-12-04</a:t>
            </a:fld>
            <a:endParaRPr lang="en-CA"/>
          </a:p>
        </p:txBody>
      </p:sp>
      <p:sp>
        <p:nvSpPr>
          <p:cNvPr id="5" name="Footer Placeholder 4">
            <a:extLst>
              <a:ext uri="{FF2B5EF4-FFF2-40B4-BE49-F238E27FC236}">
                <a16:creationId xmlns:a16="http://schemas.microsoft.com/office/drawing/2014/main" id="{E5BC7369-6F68-6760-A3BF-1C6CF4F6667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5C73749-162D-7916-2E7D-D578E7ACAE54}"/>
              </a:ext>
            </a:extLst>
          </p:cNvPr>
          <p:cNvSpPr>
            <a:spLocks noGrp="1"/>
          </p:cNvSpPr>
          <p:nvPr>
            <p:ph type="sldNum" sz="quarter" idx="12"/>
          </p:nvPr>
        </p:nvSpPr>
        <p:spPr/>
        <p:txBody>
          <a:bodyPr/>
          <a:lstStyle/>
          <a:p>
            <a:fld id="{C6F42AB3-0C43-4742-BF11-ADD85DF55749}" type="slidenum">
              <a:rPr lang="en-CA" smtClean="0"/>
              <a:t>‹#›</a:t>
            </a:fld>
            <a:endParaRPr lang="en-CA"/>
          </a:p>
        </p:txBody>
      </p:sp>
    </p:spTree>
    <p:extLst>
      <p:ext uri="{BB962C8B-B14F-4D97-AF65-F5344CB8AC3E}">
        <p14:creationId xmlns:p14="http://schemas.microsoft.com/office/powerpoint/2010/main" val="2401152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ABF3-DE32-92A7-4EAC-4633C71745B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639485C-B17D-2678-C2D3-4BEA95933D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EF1B0326-2C04-D79B-5DD9-B638F4A4BB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FE89331-37D6-D2C4-4742-71D8CF55D2D3}"/>
              </a:ext>
            </a:extLst>
          </p:cNvPr>
          <p:cNvSpPr>
            <a:spLocks noGrp="1"/>
          </p:cNvSpPr>
          <p:nvPr>
            <p:ph type="dt" sz="half" idx="10"/>
          </p:nvPr>
        </p:nvSpPr>
        <p:spPr/>
        <p:txBody>
          <a:bodyPr/>
          <a:lstStyle/>
          <a:p>
            <a:fld id="{1656007D-4F0E-42BD-9C72-0EC6BFA14F1D}" type="datetimeFigureOut">
              <a:rPr lang="en-CA" smtClean="0"/>
              <a:t>2023-12-04</a:t>
            </a:fld>
            <a:endParaRPr lang="en-CA"/>
          </a:p>
        </p:txBody>
      </p:sp>
      <p:sp>
        <p:nvSpPr>
          <p:cNvPr id="6" name="Footer Placeholder 5">
            <a:extLst>
              <a:ext uri="{FF2B5EF4-FFF2-40B4-BE49-F238E27FC236}">
                <a16:creationId xmlns:a16="http://schemas.microsoft.com/office/drawing/2014/main" id="{D1D232F7-E463-4EDD-638B-BADA605D464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05F949D-7F13-D508-A23C-04E258008B7E}"/>
              </a:ext>
            </a:extLst>
          </p:cNvPr>
          <p:cNvSpPr>
            <a:spLocks noGrp="1"/>
          </p:cNvSpPr>
          <p:nvPr>
            <p:ph type="sldNum" sz="quarter" idx="12"/>
          </p:nvPr>
        </p:nvSpPr>
        <p:spPr/>
        <p:txBody>
          <a:bodyPr/>
          <a:lstStyle/>
          <a:p>
            <a:fld id="{C6F42AB3-0C43-4742-BF11-ADD85DF55749}" type="slidenum">
              <a:rPr lang="en-CA" smtClean="0"/>
              <a:t>‹#›</a:t>
            </a:fld>
            <a:endParaRPr lang="en-CA"/>
          </a:p>
        </p:txBody>
      </p:sp>
    </p:spTree>
    <p:extLst>
      <p:ext uri="{BB962C8B-B14F-4D97-AF65-F5344CB8AC3E}">
        <p14:creationId xmlns:p14="http://schemas.microsoft.com/office/powerpoint/2010/main" val="3580452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D424E-C004-41E9-E68F-E9CB7EB074A1}"/>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26F51FF-2F68-D580-FFB8-03446002BE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B309AE-B59A-7BC8-5F4F-991EA3F84F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2B85881-AD0F-1880-9B9D-1002D6BF2F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3BBFA7-B08B-305B-D002-EFB3A99786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45BEBBC-0EC9-4693-C9C3-6F3A10E30C85}"/>
              </a:ext>
            </a:extLst>
          </p:cNvPr>
          <p:cNvSpPr>
            <a:spLocks noGrp="1"/>
          </p:cNvSpPr>
          <p:nvPr>
            <p:ph type="dt" sz="half" idx="10"/>
          </p:nvPr>
        </p:nvSpPr>
        <p:spPr/>
        <p:txBody>
          <a:bodyPr/>
          <a:lstStyle/>
          <a:p>
            <a:fld id="{1656007D-4F0E-42BD-9C72-0EC6BFA14F1D}" type="datetimeFigureOut">
              <a:rPr lang="en-CA" smtClean="0"/>
              <a:t>2023-12-04</a:t>
            </a:fld>
            <a:endParaRPr lang="en-CA"/>
          </a:p>
        </p:txBody>
      </p:sp>
      <p:sp>
        <p:nvSpPr>
          <p:cNvPr id="8" name="Footer Placeholder 7">
            <a:extLst>
              <a:ext uri="{FF2B5EF4-FFF2-40B4-BE49-F238E27FC236}">
                <a16:creationId xmlns:a16="http://schemas.microsoft.com/office/drawing/2014/main" id="{35D2DA6B-1F56-F27A-05CA-87A08592BCC7}"/>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2F2A9556-E8A6-4687-9B22-B4807FB16626}"/>
              </a:ext>
            </a:extLst>
          </p:cNvPr>
          <p:cNvSpPr>
            <a:spLocks noGrp="1"/>
          </p:cNvSpPr>
          <p:nvPr>
            <p:ph type="sldNum" sz="quarter" idx="12"/>
          </p:nvPr>
        </p:nvSpPr>
        <p:spPr/>
        <p:txBody>
          <a:bodyPr/>
          <a:lstStyle/>
          <a:p>
            <a:fld id="{C6F42AB3-0C43-4742-BF11-ADD85DF55749}" type="slidenum">
              <a:rPr lang="en-CA" smtClean="0"/>
              <a:t>‹#›</a:t>
            </a:fld>
            <a:endParaRPr lang="en-CA"/>
          </a:p>
        </p:txBody>
      </p:sp>
    </p:spTree>
    <p:extLst>
      <p:ext uri="{BB962C8B-B14F-4D97-AF65-F5344CB8AC3E}">
        <p14:creationId xmlns:p14="http://schemas.microsoft.com/office/powerpoint/2010/main" val="2029126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20346-8C05-512D-D3E3-E9E3C5244FEB}"/>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9579E2C-012E-F757-77E2-1E1290AFD78B}"/>
              </a:ext>
            </a:extLst>
          </p:cNvPr>
          <p:cNvSpPr>
            <a:spLocks noGrp="1"/>
          </p:cNvSpPr>
          <p:nvPr>
            <p:ph type="dt" sz="half" idx="10"/>
          </p:nvPr>
        </p:nvSpPr>
        <p:spPr/>
        <p:txBody>
          <a:bodyPr/>
          <a:lstStyle/>
          <a:p>
            <a:fld id="{1656007D-4F0E-42BD-9C72-0EC6BFA14F1D}" type="datetimeFigureOut">
              <a:rPr lang="en-CA" smtClean="0"/>
              <a:t>2023-12-04</a:t>
            </a:fld>
            <a:endParaRPr lang="en-CA"/>
          </a:p>
        </p:txBody>
      </p:sp>
      <p:sp>
        <p:nvSpPr>
          <p:cNvPr id="4" name="Footer Placeholder 3">
            <a:extLst>
              <a:ext uri="{FF2B5EF4-FFF2-40B4-BE49-F238E27FC236}">
                <a16:creationId xmlns:a16="http://schemas.microsoft.com/office/drawing/2014/main" id="{2F86C9DB-1ED3-547C-7D29-A886D383CD30}"/>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FD5659EB-F4DC-C8E6-EBF2-310CEB9744C0}"/>
              </a:ext>
            </a:extLst>
          </p:cNvPr>
          <p:cNvSpPr>
            <a:spLocks noGrp="1"/>
          </p:cNvSpPr>
          <p:nvPr>
            <p:ph type="sldNum" sz="quarter" idx="12"/>
          </p:nvPr>
        </p:nvSpPr>
        <p:spPr/>
        <p:txBody>
          <a:bodyPr/>
          <a:lstStyle/>
          <a:p>
            <a:fld id="{C6F42AB3-0C43-4742-BF11-ADD85DF55749}" type="slidenum">
              <a:rPr lang="en-CA" smtClean="0"/>
              <a:t>‹#›</a:t>
            </a:fld>
            <a:endParaRPr lang="en-CA"/>
          </a:p>
        </p:txBody>
      </p:sp>
    </p:spTree>
    <p:extLst>
      <p:ext uri="{BB962C8B-B14F-4D97-AF65-F5344CB8AC3E}">
        <p14:creationId xmlns:p14="http://schemas.microsoft.com/office/powerpoint/2010/main" val="3331991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79C9C3-B9AA-539D-F5A3-5F7689692C88}"/>
              </a:ext>
            </a:extLst>
          </p:cNvPr>
          <p:cNvSpPr>
            <a:spLocks noGrp="1"/>
          </p:cNvSpPr>
          <p:nvPr>
            <p:ph type="dt" sz="half" idx="10"/>
          </p:nvPr>
        </p:nvSpPr>
        <p:spPr/>
        <p:txBody>
          <a:bodyPr/>
          <a:lstStyle/>
          <a:p>
            <a:fld id="{1656007D-4F0E-42BD-9C72-0EC6BFA14F1D}" type="datetimeFigureOut">
              <a:rPr lang="en-CA" smtClean="0"/>
              <a:t>2023-12-04</a:t>
            </a:fld>
            <a:endParaRPr lang="en-CA"/>
          </a:p>
        </p:txBody>
      </p:sp>
      <p:sp>
        <p:nvSpPr>
          <p:cNvPr id="3" name="Footer Placeholder 2">
            <a:extLst>
              <a:ext uri="{FF2B5EF4-FFF2-40B4-BE49-F238E27FC236}">
                <a16:creationId xmlns:a16="http://schemas.microsoft.com/office/drawing/2014/main" id="{C9A9F0C5-E216-B32E-BB9A-5ABDCE9E330A}"/>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6E077A2-172C-5B30-8660-8F76AB278B92}"/>
              </a:ext>
            </a:extLst>
          </p:cNvPr>
          <p:cNvSpPr>
            <a:spLocks noGrp="1"/>
          </p:cNvSpPr>
          <p:nvPr>
            <p:ph type="sldNum" sz="quarter" idx="12"/>
          </p:nvPr>
        </p:nvSpPr>
        <p:spPr/>
        <p:txBody>
          <a:bodyPr/>
          <a:lstStyle/>
          <a:p>
            <a:fld id="{C6F42AB3-0C43-4742-BF11-ADD85DF55749}" type="slidenum">
              <a:rPr lang="en-CA" smtClean="0"/>
              <a:t>‹#›</a:t>
            </a:fld>
            <a:endParaRPr lang="en-CA"/>
          </a:p>
        </p:txBody>
      </p:sp>
    </p:spTree>
    <p:extLst>
      <p:ext uri="{BB962C8B-B14F-4D97-AF65-F5344CB8AC3E}">
        <p14:creationId xmlns:p14="http://schemas.microsoft.com/office/powerpoint/2010/main" val="1396895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3E5F2-9398-B967-0085-62856E8CB6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ED9319A-2BBC-2687-9F7C-1467A8118C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CBCCB7D-5C14-F336-B07C-58C75D6A9B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F8F4F7-4313-9133-3F2F-EA63F509F080}"/>
              </a:ext>
            </a:extLst>
          </p:cNvPr>
          <p:cNvSpPr>
            <a:spLocks noGrp="1"/>
          </p:cNvSpPr>
          <p:nvPr>
            <p:ph type="dt" sz="half" idx="10"/>
          </p:nvPr>
        </p:nvSpPr>
        <p:spPr/>
        <p:txBody>
          <a:bodyPr/>
          <a:lstStyle/>
          <a:p>
            <a:fld id="{1656007D-4F0E-42BD-9C72-0EC6BFA14F1D}" type="datetimeFigureOut">
              <a:rPr lang="en-CA" smtClean="0"/>
              <a:t>2023-12-04</a:t>
            </a:fld>
            <a:endParaRPr lang="en-CA"/>
          </a:p>
        </p:txBody>
      </p:sp>
      <p:sp>
        <p:nvSpPr>
          <p:cNvPr id="6" name="Footer Placeholder 5">
            <a:extLst>
              <a:ext uri="{FF2B5EF4-FFF2-40B4-BE49-F238E27FC236}">
                <a16:creationId xmlns:a16="http://schemas.microsoft.com/office/drawing/2014/main" id="{18DEA52C-BF7F-F805-90C8-7BFD9312139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EBA22AB-AE5C-C7E7-F818-85F0CCEC893D}"/>
              </a:ext>
            </a:extLst>
          </p:cNvPr>
          <p:cNvSpPr>
            <a:spLocks noGrp="1"/>
          </p:cNvSpPr>
          <p:nvPr>
            <p:ph type="sldNum" sz="quarter" idx="12"/>
          </p:nvPr>
        </p:nvSpPr>
        <p:spPr/>
        <p:txBody>
          <a:bodyPr/>
          <a:lstStyle/>
          <a:p>
            <a:fld id="{C6F42AB3-0C43-4742-BF11-ADD85DF55749}" type="slidenum">
              <a:rPr lang="en-CA" smtClean="0"/>
              <a:t>‹#›</a:t>
            </a:fld>
            <a:endParaRPr lang="en-CA"/>
          </a:p>
        </p:txBody>
      </p:sp>
    </p:spTree>
    <p:extLst>
      <p:ext uri="{BB962C8B-B14F-4D97-AF65-F5344CB8AC3E}">
        <p14:creationId xmlns:p14="http://schemas.microsoft.com/office/powerpoint/2010/main" val="67350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9524A-BE2F-AF64-121E-7B43AFBBCB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F4D906A-1CF4-7D2C-C311-0076375D7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C0C9F653-DAD2-83F4-67B3-556219E7F5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3D2A4D-B159-ACE3-93AB-6E74418B0E70}"/>
              </a:ext>
            </a:extLst>
          </p:cNvPr>
          <p:cNvSpPr>
            <a:spLocks noGrp="1"/>
          </p:cNvSpPr>
          <p:nvPr>
            <p:ph type="dt" sz="half" idx="10"/>
          </p:nvPr>
        </p:nvSpPr>
        <p:spPr/>
        <p:txBody>
          <a:bodyPr/>
          <a:lstStyle/>
          <a:p>
            <a:fld id="{1656007D-4F0E-42BD-9C72-0EC6BFA14F1D}" type="datetimeFigureOut">
              <a:rPr lang="en-CA" smtClean="0"/>
              <a:t>2023-12-04</a:t>
            </a:fld>
            <a:endParaRPr lang="en-CA"/>
          </a:p>
        </p:txBody>
      </p:sp>
      <p:sp>
        <p:nvSpPr>
          <p:cNvPr id="6" name="Footer Placeholder 5">
            <a:extLst>
              <a:ext uri="{FF2B5EF4-FFF2-40B4-BE49-F238E27FC236}">
                <a16:creationId xmlns:a16="http://schemas.microsoft.com/office/drawing/2014/main" id="{05BC1F9D-B3F5-FACF-3260-57C3C49956F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2883555-436A-E290-C61B-B8940D3B7269}"/>
              </a:ext>
            </a:extLst>
          </p:cNvPr>
          <p:cNvSpPr>
            <a:spLocks noGrp="1"/>
          </p:cNvSpPr>
          <p:nvPr>
            <p:ph type="sldNum" sz="quarter" idx="12"/>
          </p:nvPr>
        </p:nvSpPr>
        <p:spPr/>
        <p:txBody>
          <a:bodyPr/>
          <a:lstStyle/>
          <a:p>
            <a:fld id="{C6F42AB3-0C43-4742-BF11-ADD85DF55749}" type="slidenum">
              <a:rPr lang="en-CA" smtClean="0"/>
              <a:t>‹#›</a:t>
            </a:fld>
            <a:endParaRPr lang="en-CA"/>
          </a:p>
        </p:txBody>
      </p:sp>
    </p:spTree>
    <p:extLst>
      <p:ext uri="{BB962C8B-B14F-4D97-AF65-F5344CB8AC3E}">
        <p14:creationId xmlns:p14="http://schemas.microsoft.com/office/powerpoint/2010/main" val="3541751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C96453-80C4-9E8D-B42A-A4938CC4F6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8C6B40A-6FA7-BD62-D4A4-048D2578CA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53111D5-6D14-6D04-7ABF-E58A70A9F5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56007D-4F0E-42BD-9C72-0EC6BFA14F1D}" type="datetimeFigureOut">
              <a:rPr lang="en-CA" smtClean="0"/>
              <a:t>2023-12-04</a:t>
            </a:fld>
            <a:endParaRPr lang="en-CA"/>
          </a:p>
        </p:txBody>
      </p:sp>
      <p:sp>
        <p:nvSpPr>
          <p:cNvPr id="5" name="Footer Placeholder 4">
            <a:extLst>
              <a:ext uri="{FF2B5EF4-FFF2-40B4-BE49-F238E27FC236}">
                <a16:creationId xmlns:a16="http://schemas.microsoft.com/office/drawing/2014/main" id="{D7D64B1F-AA86-C923-4F0A-9A9B532EB7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7DEA4211-4801-F1E8-FC42-2B43F3A45E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F42AB3-0C43-4742-BF11-ADD85DF55749}" type="slidenum">
              <a:rPr lang="en-CA" smtClean="0"/>
              <a:t>‹#›</a:t>
            </a:fld>
            <a:endParaRPr lang="en-CA"/>
          </a:p>
        </p:txBody>
      </p:sp>
    </p:spTree>
    <p:extLst>
      <p:ext uri="{BB962C8B-B14F-4D97-AF65-F5344CB8AC3E}">
        <p14:creationId xmlns:p14="http://schemas.microsoft.com/office/powerpoint/2010/main" val="3567288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7.jpeg"/><Relationship Id="rId4" Type="http://schemas.openxmlformats.org/officeDocument/2006/relationships/image" Target="../media/image2.jpe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2.xml"/><Relationship Id="rId18" Type="http://schemas.openxmlformats.org/officeDocument/2006/relationships/image" Target="../media/image12.sv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7.xml"/><Relationship Id="rId17" Type="http://schemas.openxmlformats.org/officeDocument/2006/relationships/image" Target="../media/image11.png"/><Relationship Id="rId2" Type="http://schemas.openxmlformats.org/officeDocument/2006/relationships/tags" Target="../tags/tag2.xml"/><Relationship Id="rId16" Type="http://schemas.microsoft.com/office/2007/relationships/hdphoto" Target="../media/hdphoto3.wdp"/><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10.png"/><Relationship Id="rId10" Type="http://schemas.openxmlformats.org/officeDocument/2006/relationships/tags" Target="../tags/tag10.xml"/><Relationship Id="rId19" Type="http://schemas.openxmlformats.org/officeDocument/2006/relationships/image" Target="../media/image13.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3.xml"/><Relationship Id="rId16" Type="http://schemas.openxmlformats.org/officeDocument/2006/relationships/image" Target="../media/image27.sv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3" Type="http://schemas.openxmlformats.org/officeDocument/2006/relationships/image" Target="../media/image28.png"/><Relationship Id="rId7" Type="http://schemas.openxmlformats.org/officeDocument/2006/relationships/image" Target="../media/image32.svg"/><Relationship Id="rId12"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5" Type="http://schemas.openxmlformats.org/officeDocument/2006/relationships/image" Target="../media/image4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F3939"/>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666A94-8EF0-6D5E-6296-CD81891EC89C}"/>
              </a:ext>
            </a:extLst>
          </p:cNvPr>
          <p:cNvSpPr txBox="1"/>
          <p:nvPr/>
        </p:nvSpPr>
        <p:spPr>
          <a:xfrm>
            <a:off x="2514742" y="246579"/>
            <a:ext cx="783829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4400" b="0" i="0" u="none" strike="noStrike" kern="1200" cap="none" spc="0" normalizeH="0" baseline="0" noProof="0" dirty="0">
                <a:ln>
                  <a:noFill/>
                </a:ln>
                <a:solidFill>
                  <a:prstClr val="white"/>
                </a:solidFill>
                <a:effectLst/>
                <a:uLnTx/>
                <a:uFillTx/>
                <a:latin typeface="Avenir Next LT Pro Demi" panose="020B0704020202020204" pitchFamily="34" charset="0"/>
                <a:ea typeface="+mn-ea"/>
                <a:cs typeface="+mn-cs"/>
              </a:rPr>
              <a:t>GCworkplace </a:t>
            </a:r>
            <a:r>
              <a:rPr kumimoji="0" lang="en-CA" sz="4400" b="0" i="0" u="none" strike="noStrike" kern="1200" cap="none" spc="0" normalizeH="0" baseline="0" noProof="0" dirty="0">
                <a:ln>
                  <a:noFill/>
                </a:ln>
                <a:solidFill>
                  <a:prstClr val="white"/>
                </a:solidFill>
                <a:effectLst/>
                <a:uLnTx/>
                <a:uFillTx/>
                <a:latin typeface="Avenir Next LT Pro Demi" panose="020B0704020202020204" pitchFamily="34" charset="0"/>
                <a:ea typeface="+mn-ea"/>
                <a:cs typeface="+mn-cs"/>
              </a:rPr>
              <a:t>before 2020</a:t>
            </a:r>
            <a:endParaRPr kumimoji="0" lang="fr-CA" sz="4400" b="0" i="0" u="none" strike="noStrike" kern="1200" cap="none" spc="0" normalizeH="0" baseline="0" noProof="0" dirty="0">
              <a:ln>
                <a:noFill/>
              </a:ln>
              <a:solidFill>
                <a:prstClr val="white"/>
              </a:solidFill>
              <a:effectLst/>
              <a:uLnTx/>
              <a:uFillTx/>
              <a:latin typeface="Avenir Next LT Pro Demi" panose="020B0704020202020204" pitchFamily="34" charset="0"/>
              <a:ea typeface="+mn-ea"/>
              <a:cs typeface="+mn-cs"/>
            </a:endParaRPr>
          </a:p>
        </p:txBody>
      </p:sp>
      <p:grpSp>
        <p:nvGrpSpPr>
          <p:cNvPr id="18" name="Group 17">
            <a:extLst>
              <a:ext uri="{FF2B5EF4-FFF2-40B4-BE49-F238E27FC236}">
                <a16:creationId xmlns:a16="http://schemas.microsoft.com/office/drawing/2014/main" id="{4696D159-CB85-9C4E-49BA-69A896018776}"/>
              </a:ext>
            </a:extLst>
          </p:cNvPr>
          <p:cNvGrpSpPr/>
          <p:nvPr/>
        </p:nvGrpSpPr>
        <p:grpSpPr>
          <a:xfrm>
            <a:off x="270180" y="1281122"/>
            <a:ext cx="3636924" cy="2421278"/>
            <a:chOff x="270180" y="1281122"/>
            <a:chExt cx="3636924" cy="2421278"/>
          </a:xfrm>
        </p:grpSpPr>
        <p:sp>
          <p:nvSpPr>
            <p:cNvPr id="12" name="Freeform: Shape 11">
              <a:extLst>
                <a:ext uri="{FF2B5EF4-FFF2-40B4-BE49-F238E27FC236}">
                  <a16:creationId xmlns:a16="http://schemas.microsoft.com/office/drawing/2014/main" id="{3DE2103C-8245-D23F-BC37-2CF268E27C70}"/>
                </a:ext>
              </a:extLst>
            </p:cNvPr>
            <p:cNvSpPr/>
            <p:nvPr/>
          </p:nvSpPr>
          <p:spPr>
            <a:xfrm>
              <a:off x="275118" y="1281122"/>
              <a:ext cx="3631986" cy="2421278"/>
            </a:xfrm>
            <a:custGeom>
              <a:avLst/>
              <a:gdLst>
                <a:gd name="connsiteX0" fmla="*/ 0 w 3631986"/>
                <a:gd name="connsiteY0" fmla="*/ 0 h 2421278"/>
                <a:gd name="connsiteX1" fmla="*/ 3631986 w 3631986"/>
                <a:gd name="connsiteY1" fmla="*/ 0 h 2421278"/>
                <a:gd name="connsiteX2" fmla="*/ 3631986 w 3631986"/>
                <a:gd name="connsiteY2" fmla="*/ 2421278 h 2421278"/>
                <a:gd name="connsiteX3" fmla="*/ 0 w 3631986"/>
                <a:gd name="connsiteY3" fmla="*/ 2421278 h 2421278"/>
                <a:gd name="connsiteX4" fmla="*/ 0 w 3631986"/>
                <a:gd name="connsiteY4" fmla="*/ 0 h 242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1986" h="2421278">
                  <a:moveTo>
                    <a:pt x="0" y="0"/>
                  </a:moveTo>
                  <a:lnTo>
                    <a:pt x="3631986" y="0"/>
                  </a:lnTo>
                  <a:lnTo>
                    <a:pt x="3631986" y="2421278"/>
                  </a:lnTo>
                  <a:lnTo>
                    <a:pt x="0" y="2421278"/>
                  </a:lnTo>
                  <a:lnTo>
                    <a:pt x="0" y="0"/>
                  </a:lnTo>
                  <a:close/>
                </a:path>
              </a:pathLst>
            </a:custGeom>
            <a:solidFill>
              <a:srgbClr val="2F393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150" tIns="57150" rIns="57150" bIns="57150" numCol="1" spcCol="1270" anchor="b" anchorCtr="0">
              <a:noAutofit/>
            </a:bodyPr>
            <a:lstStyle/>
            <a:p>
              <a:pPr marL="0" marR="0" lvl="0" indent="0" algn="ctr" defTabSz="644525" rtl="0" eaLnBrk="1" fontAlgn="auto" latinLnBrk="0" hangingPunct="1">
                <a:lnSpc>
                  <a:spcPct val="90000"/>
                </a:lnSpc>
                <a:spcBef>
                  <a:spcPct val="0"/>
                </a:spcBef>
                <a:spcAft>
                  <a:spcPct val="35000"/>
                </a:spcAft>
                <a:buClrTx/>
                <a:buSzTx/>
                <a:buFontTx/>
                <a:buNone/>
                <a:tabLst/>
                <a:defRPr/>
              </a:pPr>
              <a:r>
                <a:rPr kumimoji="0" lang="fr-CA" sz="1450" b="1" i="0" u="none" strike="noStrike" kern="1200" cap="none" spc="0" normalizeH="0" baseline="0" noProof="0" dirty="0" err="1">
                  <a:ln>
                    <a:noFill/>
                  </a:ln>
                  <a:solidFill>
                    <a:prstClr val="white"/>
                  </a:solidFill>
                  <a:effectLst/>
                  <a:uLnTx/>
                  <a:uFillTx/>
                  <a:latin typeface="Calibri" panose="020F0502020204030204"/>
                  <a:ea typeface="+mn-ea"/>
                  <a:cs typeface="+mn-cs"/>
                </a:rPr>
                <a:t>What</a:t>
              </a:r>
              <a:r>
                <a:rPr kumimoji="0" lang="fr-CA" sz="1450" b="1" i="0" u="none" strike="noStrike" kern="1200" cap="none" spc="0" normalizeH="0" baseline="0" noProof="0" dirty="0">
                  <a:ln>
                    <a:noFill/>
                  </a:ln>
                  <a:solidFill>
                    <a:prstClr val="white"/>
                  </a:solidFill>
                  <a:effectLst/>
                  <a:uLnTx/>
                  <a:uFillTx/>
                  <a:latin typeface="Calibri" panose="020F0502020204030204"/>
                  <a:ea typeface="+mn-ea"/>
                  <a:cs typeface="+mn-cs"/>
                </a:rPr>
                <a:t> public servants </a:t>
              </a:r>
              <a:r>
                <a:rPr kumimoji="0" lang="fr-CA" sz="1450" b="1" i="0" u="none" strike="noStrike" kern="1200" cap="none" spc="0" normalizeH="0" baseline="0" noProof="0" dirty="0" err="1">
                  <a:ln>
                    <a:noFill/>
                  </a:ln>
                  <a:solidFill>
                    <a:prstClr val="white"/>
                  </a:solidFill>
                  <a:effectLst/>
                  <a:uLnTx/>
                  <a:uFillTx/>
                  <a:latin typeface="Calibri" panose="020F0502020204030204"/>
                  <a:ea typeface="+mn-ea"/>
                  <a:cs typeface="+mn-cs"/>
                </a:rPr>
                <a:t>thought</a:t>
              </a:r>
              <a:r>
                <a:rPr kumimoji="0" lang="fr-CA" sz="14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r-CA" sz="1450" b="1" i="0" u="none" strike="noStrike" kern="1200" cap="none" spc="0" normalizeH="0" baseline="0" noProof="0" dirty="0" err="1">
                  <a:ln>
                    <a:noFill/>
                  </a:ln>
                  <a:solidFill>
                    <a:prstClr val="white"/>
                  </a:solidFill>
                  <a:effectLst/>
                  <a:uLnTx/>
                  <a:uFillTx/>
                  <a:latin typeface="Calibri" panose="020F0502020204030204"/>
                  <a:ea typeface="+mn-ea"/>
                  <a:cs typeface="+mn-cs"/>
                </a:rPr>
                <a:t>we</a:t>
              </a:r>
              <a:r>
                <a:rPr kumimoji="0" lang="fr-CA" sz="14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r-CA" sz="1450" b="1" i="0" u="none" strike="noStrike" kern="1200" cap="none" spc="0" normalizeH="0" baseline="0" noProof="0" dirty="0" err="1">
                  <a:ln>
                    <a:noFill/>
                  </a:ln>
                  <a:solidFill>
                    <a:prstClr val="white"/>
                  </a:solidFill>
                  <a:effectLst/>
                  <a:uLnTx/>
                  <a:uFillTx/>
                  <a:latin typeface="Calibri" panose="020F0502020204030204"/>
                  <a:ea typeface="+mn-ea"/>
                  <a:cs typeface="+mn-cs"/>
                </a:rPr>
                <a:t>were</a:t>
              </a:r>
              <a:r>
                <a:rPr kumimoji="0" lang="fr-CA" sz="14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r-CA" sz="1450" b="1" i="0" u="none" strike="noStrike" kern="1200" cap="none" spc="0" normalizeH="0" baseline="0" noProof="0" dirty="0" err="1">
                  <a:ln>
                    <a:noFill/>
                  </a:ln>
                  <a:solidFill>
                    <a:prstClr val="white"/>
                  </a:solidFill>
                  <a:effectLst/>
                  <a:uLnTx/>
                  <a:uFillTx/>
                  <a:latin typeface="Calibri" panose="020F0502020204030204"/>
                  <a:ea typeface="+mn-ea"/>
                  <a:cs typeface="+mn-cs"/>
                </a:rPr>
                <a:t>doing</a:t>
              </a:r>
              <a:endParaRPr kumimoji="0" lang="en-CA" sz="145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30" name="Picture 6" descr="India's Lockdown Puts Strain On Call Centers : NPR">
              <a:extLst>
                <a:ext uri="{FF2B5EF4-FFF2-40B4-BE49-F238E27FC236}">
                  <a16:creationId xmlns:a16="http://schemas.microsoft.com/office/drawing/2014/main" id="{5838785F-1EFF-0B75-688A-FFD8037E33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702"/>
            <a:stretch/>
          </p:blipFill>
          <p:spPr bwMode="auto">
            <a:xfrm>
              <a:off x="270180" y="1286057"/>
              <a:ext cx="3636482" cy="20921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BE4BA3C3-CE16-A92E-BBB4-E5825157AA43}"/>
              </a:ext>
            </a:extLst>
          </p:cNvPr>
          <p:cNvGrpSpPr/>
          <p:nvPr/>
        </p:nvGrpSpPr>
        <p:grpSpPr>
          <a:xfrm>
            <a:off x="4265586" y="1281122"/>
            <a:ext cx="3636702" cy="2421278"/>
            <a:chOff x="4265586" y="1281122"/>
            <a:chExt cx="3636702" cy="2421278"/>
          </a:xfrm>
        </p:grpSpPr>
        <p:sp>
          <p:nvSpPr>
            <p:cNvPr id="13" name="Freeform: Shape 12">
              <a:extLst>
                <a:ext uri="{FF2B5EF4-FFF2-40B4-BE49-F238E27FC236}">
                  <a16:creationId xmlns:a16="http://schemas.microsoft.com/office/drawing/2014/main" id="{0075BFEE-DA4F-9326-CCA9-80CF21531740}"/>
                </a:ext>
              </a:extLst>
            </p:cNvPr>
            <p:cNvSpPr/>
            <p:nvPr/>
          </p:nvSpPr>
          <p:spPr>
            <a:xfrm>
              <a:off x="4270302" y="1281122"/>
              <a:ext cx="3631986" cy="2421278"/>
            </a:xfrm>
            <a:custGeom>
              <a:avLst/>
              <a:gdLst>
                <a:gd name="connsiteX0" fmla="*/ 0 w 3631986"/>
                <a:gd name="connsiteY0" fmla="*/ 0 h 2421278"/>
                <a:gd name="connsiteX1" fmla="*/ 3631986 w 3631986"/>
                <a:gd name="connsiteY1" fmla="*/ 0 h 2421278"/>
                <a:gd name="connsiteX2" fmla="*/ 3631986 w 3631986"/>
                <a:gd name="connsiteY2" fmla="*/ 2421278 h 2421278"/>
                <a:gd name="connsiteX3" fmla="*/ 0 w 3631986"/>
                <a:gd name="connsiteY3" fmla="*/ 2421278 h 2421278"/>
                <a:gd name="connsiteX4" fmla="*/ 0 w 3631986"/>
                <a:gd name="connsiteY4" fmla="*/ 0 h 242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1986" h="2421278">
                  <a:moveTo>
                    <a:pt x="0" y="0"/>
                  </a:moveTo>
                  <a:lnTo>
                    <a:pt x="3631986" y="0"/>
                  </a:lnTo>
                  <a:lnTo>
                    <a:pt x="3631986" y="2421278"/>
                  </a:lnTo>
                  <a:lnTo>
                    <a:pt x="0" y="2421278"/>
                  </a:lnTo>
                  <a:lnTo>
                    <a:pt x="0" y="0"/>
                  </a:lnTo>
                  <a:close/>
                </a:path>
              </a:pathLst>
            </a:custGeom>
            <a:solidFill>
              <a:srgbClr val="2F393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150" tIns="57150" rIns="57150" bIns="57150" numCol="1" spcCol="1270" anchor="b" anchorCtr="0">
              <a:noAutofit/>
            </a:bodyPr>
            <a:lstStyle/>
            <a:p>
              <a:pPr marL="0" marR="0" lvl="0" indent="0" algn="ctr" defTabSz="644525" rtl="0" eaLnBrk="1" fontAlgn="auto" latinLnBrk="0" hangingPunct="1">
                <a:lnSpc>
                  <a:spcPct val="90000"/>
                </a:lnSpc>
                <a:spcBef>
                  <a:spcPct val="0"/>
                </a:spcBef>
                <a:spcAft>
                  <a:spcPct val="35000"/>
                </a:spcAft>
                <a:buClrTx/>
                <a:buSzTx/>
                <a:buFontTx/>
                <a:buNone/>
                <a:tabLst/>
                <a:defRPr/>
              </a:pPr>
              <a:r>
                <a:rPr kumimoji="0" lang="fr-CA" sz="1450" b="1" i="0" u="none" strike="noStrike" kern="1200" cap="none" spc="0" normalizeH="0" baseline="0" noProof="0" dirty="0" err="1">
                  <a:ln>
                    <a:noFill/>
                  </a:ln>
                  <a:solidFill>
                    <a:prstClr val="white"/>
                  </a:solidFill>
                  <a:effectLst/>
                  <a:uLnTx/>
                  <a:uFillTx/>
                  <a:latin typeface="Calibri" panose="020F0502020204030204"/>
                  <a:ea typeface="+mn-ea"/>
                  <a:cs typeface="+mn-cs"/>
                </a:rPr>
                <a:t>What</a:t>
              </a:r>
              <a:r>
                <a:rPr kumimoji="0" lang="fr-CA" sz="1450" b="1" i="0" u="none" strike="noStrike" kern="1200" cap="none" spc="0" normalizeH="0" baseline="0" noProof="0" dirty="0">
                  <a:ln>
                    <a:noFill/>
                  </a:ln>
                  <a:solidFill>
                    <a:prstClr val="white"/>
                  </a:solidFill>
                  <a:effectLst/>
                  <a:uLnTx/>
                  <a:uFillTx/>
                  <a:latin typeface="Calibri" panose="020F0502020204030204"/>
                  <a:ea typeface="+mn-ea"/>
                  <a:cs typeface="+mn-cs"/>
                </a:rPr>
                <a:t> leadership </a:t>
              </a:r>
              <a:r>
                <a:rPr kumimoji="0" lang="fr-CA" sz="1450" b="1" i="0" u="none" strike="noStrike" kern="1200" cap="none" spc="0" normalizeH="0" baseline="0" noProof="0" dirty="0" err="1">
                  <a:ln>
                    <a:noFill/>
                  </a:ln>
                  <a:solidFill>
                    <a:prstClr val="white"/>
                  </a:solidFill>
                  <a:effectLst/>
                  <a:uLnTx/>
                  <a:uFillTx/>
                  <a:latin typeface="Calibri" panose="020F0502020204030204"/>
                  <a:ea typeface="+mn-ea"/>
                  <a:cs typeface="+mn-cs"/>
                </a:rPr>
                <a:t>thought</a:t>
              </a:r>
              <a:r>
                <a:rPr kumimoji="0" lang="fr-CA" sz="14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r-CA" sz="1450" b="1" i="0" u="none" strike="noStrike" kern="1200" cap="none" spc="0" normalizeH="0" baseline="0" noProof="0" dirty="0" err="1">
                  <a:ln>
                    <a:noFill/>
                  </a:ln>
                  <a:solidFill>
                    <a:prstClr val="white"/>
                  </a:solidFill>
                  <a:effectLst/>
                  <a:uLnTx/>
                  <a:uFillTx/>
                  <a:latin typeface="Calibri" panose="020F0502020204030204"/>
                  <a:ea typeface="+mn-ea"/>
                  <a:cs typeface="+mn-cs"/>
                </a:rPr>
                <a:t>we</a:t>
              </a:r>
              <a:r>
                <a:rPr kumimoji="0" lang="fr-CA" sz="14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r-CA" sz="1450" b="1" i="0" u="none" strike="noStrike" kern="1200" cap="none" spc="0" normalizeH="0" baseline="0" noProof="0" dirty="0" err="1">
                  <a:ln>
                    <a:noFill/>
                  </a:ln>
                  <a:solidFill>
                    <a:prstClr val="white"/>
                  </a:solidFill>
                  <a:effectLst/>
                  <a:uLnTx/>
                  <a:uFillTx/>
                  <a:latin typeface="Calibri" panose="020F0502020204030204"/>
                  <a:ea typeface="+mn-ea"/>
                  <a:cs typeface="+mn-cs"/>
                </a:rPr>
                <a:t>were</a:t>
              </a:r>
              <a:r>
                <a:rPr kumimoji="0" lang="fr-CA" sz="14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r-CA" sz="1450" b="1" i="0" u="none" strike="noStrike" kern="1200" cap="none" spc="0" normalizeH="0" baseline="0" noProof="0" dirty="0" err="1">
                  <a:ln>
                    <a:noFill/>
                  </a:ln>
                  <a:solidFill>
                    <a:prstClr val="white"/>
                  </a:solidFill>
                  <a:effectLst/>
                  <a:uLnTx/>
                  <a:uFillTx/>
                  <a:latin typeface="Calibri" panose="020F0502020204030204"/>
                  <a:ea typeface="+mn-ea"/>
                  <a:cs typeface="+mn-cs"/>
                </a:rPr>
                <a:t>doing</a:t>
              </a:r>
              <a:endParaRPr kumimoji="0" lang="en-CA" sz="145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34" name="Picture 10" descr="20 super-cool design offices to stir the senses | Creative Bloq">
              <a:extLst>
                <a:ext uri="{FF2B5EF4-FFF2-40B4-BE49-F238E27FC236}">
                  <a16:creationId xmlns:a16="http://schemas.microsoft.com/office/drawing/2014/main" id="{9C8BA264-21DF-235E-295C-AA56042B97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5586" y="1286057"/>
              <a:ext cx="3636482" cy="20873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504EB430-9D37-FEF2-8A19-EEAC1CD220C2}"/>
              </a:ext>
            </a:extLst>
          </p:cNvPr>
          <p:cNvGrpSpPr/>
          <p:nvPr/>
        </p:nvGrpSpPr>
        <p:grpSpPr>
          <a:xfrm>
            <a:off x="8260992" y="1281122"/>
            <a:ext cx="3636482" cy="2421278"/>
            <a:chOff x="8260992" y="1281122"/>
            <a:chExt cx="3636482" cy="2421278"/>
          </a:xfrm>
        </p:grpSpPr>
        <p:sp>
          <p:nvSpPr>
            <p:cNvPr id="14" name="Freeform: Shape 13">
              <a:extLst>
                <a:ext uri="{FF2B5EF4-FFF2-40B4-BE49-F238E27FC236}">
                  <a16:creationId xmlns:a16="http://schemas.microsoft.com/office/drawing/2014/main" id="{4744293F-E0C0-FC9D-E70B-1BCFCA598531}"/>
                </a:ext>
              </a:extLst>
            </p:cNvPr>
            <p:cNvSpPr/>
            <p:nvPr/>
          </p:nvSpPr>
          <p:spPr>
            <a:xfrm>
              <a:off x="8265487" y="1281122"/>
              <a:ext cx="3631986" cy="2421278"/>
            </a:xfrm>
            <a:custGeom>
              <a:avLst/>
              <a:gdLst>
                <a:gd name="connsiteX0" fmla="*/ 0 w 3631986"/>
                <a:gd name="connsiteY0" fmla="*/ 0 h 2421278"/>
                <a:gd name="connsiteX1" fmla="*/ 3631986 w 3631986"/>
                <a:gd name="connsiteY1" fmla="*/ 0 h 2421278"/>
                <a:gd name="connsiteX2" fmla="*/ 3631986 w 3631986"/>
                <a:gd name="connsiteY2" fmla="*/ 2421278 h 2421278"/>
                <a:gd name="connsiteX3" fmla="*/ 0 w 3631986"/>
                <a:gd name="connsiteY3" fmla="*/ 2421278 h 2421278"/>
                <a:gd name="connsiteX4" fmla="*/ 0 w 3631986"/>
                <a:gd name="connsiteY4" fmla="*/ 0 h 242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1986" h="2421278">
                  <a:moveTo>
                    <a:pt x="0" y="0"/>
                  </a:moveTo>
                  <a:lnTo>
                    <a:pt x="3631986" y="0"/>
                  </a:lnTo>
                  <a:lnTo>
                    <a:pt x="3631986" y="2421278"/>
                  </a:lnTo>
                  <a:lnTo>
                    <a:pt x="0" y="2421278"/>
                  </a:lnTo>
                  <a:lnTo>
                    <a:pt x="0" y="0"/>
                  </a:lnTo>
                  <a:close/>
                </a:path>
              </a:pathLst>
            </a:custGeom>
            <a:solidFill>
              <a:srgbClr val="2F393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150" tIns="57150" rIns="57150" bIns="57150" numCol="1" spcCol="1270" anchor="b" anchorCtr="0">
              <a:noAutofit/>
            </a:bodyPr>
            <a:lstStyle/>
            <a:p>
              <a:pPr marL="0" marR="0" lvl="0" indent="0" algn="ctr" defTabSz="644525" rtl="0" eaLnBrk="1" fontAlgn="auto" latinLnBrk="0" hangingPunct="1">
                <a:lnSpc>
                  <a:spcPct val="90000"/>
                </a:lnSpc>
                <a:spcBef>
                  <a:spcPct val="0"/>
                </a:spcBef>
                <a:spcAft>
                  <a:spcPct val="35000"/>
                </a:spcAft>
                <a:buClrTx/>
                <a:buSzTx/>
                <a:buFontTx/>
                <a:buNone/>
                <a:tabLst/>
                <a:defRPr/>
              </a:pPr>
              <a:r>
                <a:rPr kumimoji="0" lang="fr-CA" sz="1450" b="1" i="0" u="none" strike="noStrike" kern="1200" cap="none" spc="0" normalizeH="0" baseline="0" noProof="0" dirty="0" err="1">
                  <a:ln>
                    <a:noFill/>
                  </a:ln>
                  <a:solidFill>
                    <a:prstClr val="white"/>
                  </a:solidFill>
                  <a:effectLst/>
                  <a:uLnTx/>
                  <a:uFillTx/>
                  <a:latin typeface="Calibri" panose="020F0502020204030204"/>
                  <a:ea typeface="+mn-ea"/>
                  <a:cs typeface="+mn-cs"/>
                </a:rPr>
                <a:t>What</a:t>
              </a:r>
              <a:r>
                <a:rPr kumimoji="0" lang="fr-CA" sz="1450" b="1" i="0" u="none" strike="noStrike" kern="1200" cap="none" spc="0" normalizeH="0" baseline="0" noProof="0" dirty="0">
                  <a:ln>
                    <a:noFill/>
                  </a:ln>
                  <a:solidFill>
                    <a:prstClr val="white"/>
                  </a:solidFill>
                  <a:effectLst/>
                  <a:uLnTx/>
                  <a:uFillTx/>
                  <a:latin typeface="Calibri" panose="020F0502020204030204"/>
                  <a:ea typeface="+mn-ea"/>
                  <a:cs typeface="+mn-cs"/>
                </a:rPr>
                <a:t> the public </a:t>
              </a:r>
              <a:r>
                <a:rPr kumimoji="0" lang="fr-CA" sz="1450" b="1" i="0" u="none" strike="noStrike" kern="1200" cap="none" spc="0" normalizeH="0" baseline="0" noProof="0" dirty="0" err="1">
                  <a:ln>
                    <a:noFill/>
                  </a:ln>
                  <a:solidFill>
                    <a:prstClr val="white"/>
                  </a:solidFill>
                  <a:effectLst/>
                  <a:uLnTx/>
                  <a:uFillTx/>
                  <a:latin typeface="Calibri" panose="020F0502020204030204"/>
                  <a:ea typeface="+mn-ea"/>
                  <a:cs typeface="+mn-cs"/>
                </a:rPr>
                <a:t>thought</a:t>
              </a:r>
              <a:r>
                <a:rPr kumimoji="0" lang="fr-CA" sz="14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r-CA" sz="1450" b="1" i="0" u="none" strike="noStrike" kern="1200" cap="none" spc="0" normalizeH="0" baseline="0" noProof="0" dirty="0" err="1">
                  <a:ln>
                    <a:noFill/>
                  </a:ln>
                  <a:solidFill>
                    <a:prstClr val="white"/>
                  </a:solidFill>
                  <a:effectLst/>
                  <a:uLnTx/>
                  <a:uFillTx/>
                  <a:latin typeface="Calibri" panose="020F0502020204030204"/>
                  <a:ea typeface="+mn-ea"/>
                  <a:cs typeface="+mn-cs"/>
                </a:rPr>
                <a:t>we</a:t>
              </a:r>
              <a:r>
                <a:rPr kumimoji="0" lang="fr-CA" sz="14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r-CA" sz="1450" b="1" i="0" u="none" strike="noStrike" kern="1200" cap="none" spc="0" normalizeH="0" baseline="0" noProof="0" dirty="0" err="1">
                  <a:ln>
                    <a:noFill/>
                  </a:ln>
                  <a:solidFill>
                    <a:prstClr val="white"/>
                  </a:solidFill>
                  <a:effectLst/>
                  <a:uLnTx/>
                  <a:uFillTx/>
                  <a:latin typeface="Calibri" panose="020F0502020204030204"/>
                  <a:ea typeface="+mn-ea"/>
                  <a:cs typeface="+mn-cs"/>
                </a:rPr>
                <a:t>were</a:t>
              </a:r>
              <a:r>
                <a:rPr kumimoji="0" lang="fr-CA" sz="14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r-CA" sz="1450" b="1" i="0" u="none" strike="noStrike" kern="1200" cap="none" spc="0" normalizeH="0" baseline="0" noProof="0" dirty="0" err="1">
                  <a:ln>
                    <a:noFill/>
                  </a:ln>
                  <a:solidFill>
                    <a:prstClr val="white"/>
                  </a:solidFill>
                  <a:effectLst/>
                  <a:uLnTx/>
                  <a:uFillTx/>
                  <a:latin typeface="Calibri" panose="020F0502020204030204"/>
                  <a:ea typeface="+mn-ea"/>
                  <a:cs typeface="+mn-cs"/>
                </a:rPr>
                <a:t>doing</a:t>
              </a:r>
              <a:endParaRPr kumimoji="0" lang="en-CA" sz="145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38" name="Picture 14" descr="The 20 Best Hotel Lobbies in the World | Luxury hotels lobby, Hotel lobby  design, Hotel interiors">
              <a:extLst>
                <a:ext uri="{FF2B5EF4-FFF2-40B4-BE49-F238E27FC236}">
                  <a16:creationId xmlns:a16="http://schemas.microsoft.com/office/drawing/2014/main" id="{FE769F77-FD9D-7063-5E65-E589E3BAC59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588" b="2361"/>
            <a:stretch/>
          </p:blipFill>
          <p:spPr bwMode="auto">
            <a:xfrm>
              <a:off x="8260992" y="1281255"/>
              <a:ext cx="3636482" cy="20921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a:extLst>
              <a:ext uri="{FF2B5EF4-FFF2-40B4-BE49-F238E27FC236}">
                <a16:creationId xmlns:a16="http://schemas.microsoft.com/office/drawing/2014/main" id="{ED85D65F-CBA9-DF45-2BA3-06F72924A5E4}"/>
              </a:ext>
            </a:extLst>
          </p:cNvPr>
          <p:cNvGrpSpPr/>
          <p:nvPr/>
        </p:nvGrpSpPr>
        <p:grpSpPr>
          <a:xfrm>
            <a:off x="270180" y="3977197"/>
            <a:ext cx="3636924" cy="2422730"/>
            <a:chOff x="270180" y="3977197"/>
            <a:chExt cx="3636924" cy="2422730"/>
          </a:xfrm>
        </p:grpSpPr>
        <p:sp>
          <p:nvSpPr>
            <p:cNvPr id="15" name="Freeform: Shape 14">
              <a:extLst>
                <a:ext uri="{FF2B5EF4-FFF2-40B4-BE49-F238E27FC236}">
                  <a16:creationId xmlns:a16="http://schemas.microsoft.com/office/drawing/2014/main" id="{8C962AF7-EFB4-8725-371E-9E784DDEBEF6}"/>
                </a:ext>
              </a:extLst>
            </p:cNvPr>
            <p:cNvSpPr/>
            <p:nvPr/>
          </p:nvSpPr>
          <p:spPr>
            <a:xfrm>
              <a:off x="275118" y="3978649"/>
              <a:ext cx="3631986" cy="2421278"/>
            </a:xfrm>
            <a:custGeom>
              <a:avLst/>
              <a:gdLst>
                <a:gd name="connsiteX0" fmla="*/ 0 w 3631986"/>
                <a:gd name="connsiteY0" fmla="*/ 0 h 2421278"/>
                <a:gd name="connsiteX1" fmla="*/ 3631986 w 3631986"/>
                <a:gd name="connsiteY1" fmla="*/ 0 h 2421278"/>
                <a:gd name="connsiteX2" fmla="*/ 3631986 w 3631986"/>
                <a:gd name="connsiteY2" fmla="*/ 2421278 h 2421278"/>
                <a:gd name="connsiteX3" fmla="*/ 0 w 3631986"/>
                <a:gd name="connsiteY3" fmla="*/ 2421278 h 2421278"/>
                <a:gd name="connsiteX4" fmla="*/ 0 w 3631986"/>
                <a:gd name="connsiteY4" fmla="*/ 0 h 242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1986" h="2421278">
                  <a:moveTo>
                    <a:pt x="0" y="0"/>
                  </a:moveTo>
                  <a:lnTo>
                    <a:pt x="3631986" y="0"/>
                  </a:lnTo>
                  <a:lnTo>
                    <a:pt x="3631986" y="2421278"/>
                  </a:lnTo>
                  <a:lnTo>
                    <a:pt x="0" y="2421278"/>
                  </a:lnTo>
                  <a:lnTo>
                    <a:pt x="0" y="0"/>
                  </a:lnTo>
                  <a:close/>
                </a:path>
              </a:pathLst>
            </a:custGeom>
            <a:solidFill>
              <a:srgbClr val="2F393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150" tIns="57150" rIns="57150" bIns="57150" numCol="1" spcCol="1270" anchor="b" anchorCtr="0">
              <a:noAutofit/>
            </a:bodyPr>
            <a:lstStyle/>
            <a:p>
              <a:pPr marL="0" marR="0" lvl="0" indent="0" algn="ctr" defTabSz="644525" rtl="0" eaLnBrk="1" fontAlgn="auto" latinLnBrk="0" hangingPunct="1">
                <a:lnSpc>
                  <a:spcPct val="90000"/>
                </a:lnSpc>
                <a:spcBef>
                  <a:spcPct val="0"/>
                </a:spcBef>
                <a:spcAft>
                  <a:spcPct val="35000"/>
                </a:spcAft>
                <a:buClrTx/>
                <a:buSzTx/>
                <a:buFontTx/>
                <a:buNone/>
                <a:tabLst/>
                <a:defRPr/>
              </a:pPr>
              <a:r>
                <a:rPr kumimoji="0" lang="fr-CA" sz="1450" b="1" i="0" u="none" strike="noStrike" kern="1200" cap="none" spc="0" normalizeH="0" baseline="0" noProof="0" dirty="0" err="1">
                  <a:ln>
                    <a:noFill/>
                  </a:ln>
                  <a:solidFill>
                    <a:prstClr val="white"/>
                  </a:solidFill>
                  <a:effectLst/>
                  <a:uLnTx/>
                  <a:uFillTx/>
                  <a:latin typeface="Calibri" panose="020F0502020204030204"/>
                  <a:ea typeface="+mn-ea"/>
                  <a:cs typeface="+mn-cs"/>
                </a:rPr>
                <a:t>What</a:t>
              </a:r>
              <a:r>
                <a:rPr kumimoji="0" lang="fr-CA" sz="14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r-CA" sz="1450" b="1" i="0" u="none" strike="noStrike" kern="1200" cap="none" spc="0" normalizeH="0" baseline="0" noProof="0" dirty="0" err="1">
                  <a:ln>
                    <a:noFill/>
                  </a:ln>
                  <a:solidFill>
                    <a:prstClr val="white"/>
                  </a:solidFill>
                  <a:effectLst/>
                  <a:uLnTx/>
                  <a:uFillTx/>
                  <a:latin typeface="Calibri" panose="020F0502020204030204"/>
                  <a:ea typeface="+mn-ea"/>
                  <a:cs typeface="+mn-cs"/>
                </a:rPr>
                <a:t>we</a:t>
              </a:r>
              <a:r>
                <a:rPr kumimoji="0" lang="fr-CA" sz="14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r-CA" sz="1450" b="1" i="0" u="none" strike="noStrike" kern="1200" cap="none" spc="0" normalizeH="0" baseline="0" noProof="0" dirty="0" err="1">
                  <a:ln>
                    <a:noFill/>
                  </a:ln>
                  <a:solidFill>
                    <a:prstClr val="white"/>
                  </a:solidFill>
                  <a:effectLst/>
                  <a:uLnTx/>
                  <a:uFillTx/>
                  <a:latin typeface="Calibri" panose="020F0502020204030204"/>
                  <a:ea typeface="+mn-ea"/>
                  <a:cs typeface="+mn-cs"/>
                </a:rPr>
                <a:t>thought</a:t>
              </a:r>
              <a:r>
                <a:rPr kumimoji="0" lang="fr-CA" sz="14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r-CA" sz="1450" b="1" i="0" u="none" strike="noStrike" kern="1200" cap="none" spc="0" normalizeH="0" baseline="0" noProof="0" dirty="0" err="1">
                  <a:ln>
                    <a:noFill/>
                  </a:ln>
                  <a:solidFill>
                    <a:prstClr val="white"/>
                  </a:solidFill>
                  <a:effectLst/>
                  <a:uLnTx/>
                  <a:uFillTx/>
                  <a:latin typeface="Calibri" panose="020F0502020204030204"/>
                  <a:ea typeface="+mn-ea"/>
                  <a:cs typeface="+mn-cs"/>
                </a:rPr>
                <a:t>we</a:t>
              </a:r>
              <a:r>
                <a:rPr kumimoji="0" lang="fr-CA" sz="14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r-CA" sz="1450" b="1" i="0" u="none" strike="noStrike" kern="1200" cap="none" spc="0" normalizeH="0" baseline="0" noProof="0" dirty="0" err="1">
                  <a:ln>
                    <a:noFill/>
                  </a:ln>
                  <a:solidFill>
                    <a:prstClr val="white"/>
                  </a:solidFill>
                  <a:effectLst/>
                  <a:uLnTx/>
                  <a:uFillTx/>
                  <a:latin typeface="Calibri" panose="020F0502020204030204"/>
                  <a:ea typeface="+mn-ea"/>
                  <a:cs typeface="+mn-cs"/>
                </a:rPr>
                <a:t>were</a:t>
              </a:r>
              <a:r>
                <a:rPr kumimoji="0" lang="fr-CA" sz="14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r-CA" sz="1450" b="1" i="0" u="none" strike="noStrike" kern="1200" cap="none" spc="0" normalizeH="0" baseline="0" noProof="0" dirty="0" err="1">
                  <a:ln>
                    <a:noFill/>
                  </a:ln>
                  <a:solidFill>
                    <a:prstClr val="white"/>
                  </a:solidFill>
                  <a:effectLst/>
                  <a:uLnTx/>
                  <a:uFillTx/>
                  <a:latin typeface="Calibri" panose="020F0502020204030204"/>
                  <a:ea typeface="+mn-ea"/>
                  <a:cs typeface="+mn-cs"/>
                </a:rPr>
                <a:t>doing</a:t>
              </a:r>
              <a:endParaRPr kumimoji="0" lang="en-CA" sz="145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38744E60-9863-CF66-080F-FFDC92E45B1F}"/>
                </a:ext>
              </a:extLst>
            </p:cNvPr>
            <p:cNvGrpSpPr/>
            <p:nvPr/>
          </p:nvGrpSpPr>
          <p:grpSpPr>
            <a:xfrm>
              <a:off x="270180" y="3977197"/>
              <a:ext cx="3636482" cy="2089030"/>
              <a:chOff x="270180" y="3993975"/>
              <a:chExt cx="3636482" cy="2089030"/>
            </a:xfrm>
          </p:grpSpPr>
          <p:pic>
            <p:nvPicPr>
              <p:cNvPr id="1040" name="Picture 16" descr="A silhouette style illustration of a team of superheroes on top of a hill  with sunset and city skyline in the… | Superhero silhouette, Famous  superheroes, Superhero">
                <a:extLst>
                  <a:ext uri="{FF2B5EF4-FFF2-40B4-BE49-F238E27FC236}">
                    <a16:creationId xmlns:a16="http://schemas.microsoft.com/office/drawing/2014/main" id="{582B0C8C-8A9D-0A51-BBE0-762070C354B8}"/>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l="9823" t="6814" r="5042" b="24297"/>
              <a:stretch/>
            </p:blipFill>
            <p:spPr bwMode="auto">
              <a:xfrm>
                <a:off x="270180" y="3993975"/>
                <a:ext cx="3636482" cy="208903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CF68878-90A2-C0EB-21DA-84090EFB6EAA}"/>
                  </a:ext>
                  <a:ext uri="{C183D7F6-B498-43B3-948B-1728B52AA6E4}">
                    <adec:decorative xmlns:adec="http://schemas.microsoft.com/office/drawing/2017/decorative" val="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9516"/>
              <a:stretch/>
            </p:blipFill>
            <p:spPr>
              <a:xfrm>
                <a:off x="1867906" y="4401437"/>
                <a:ext cx="317798" cy="291150"/>
              </a:xfrm>
              <a:prstGeom prst="rect">
                <a:avLst/>
              </a:prstGeom>
            </p:spPr>
          </p:pic>
          <p:pic>
            <p:nvPicPr>
              <p:cNvPr id="3" name="Picture 2">
                <a:extLst>
                  <a:ext uri="{FF2B5EF4-FFF2-40B4-BE49-F238E27FC236}">
                    <a16:creationId xmlns:a16="http://schemas.microsoft.com/office/drawing/2014/main" id="{99DA06F3-A809-12F7-D393-8A5A9B98CE1D}"/>
                  </a:ext>
                  <a:ext uri="{C183D7F6-B498-43B3-948B-1728B52AA6E4}">
                    <adec:decorative xmlns:adec="http://schemas.microsoft.com/office/drawing/2017/decorative" val="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9516"/>
              <a:stretch/>
            </p:blipFill>
            <p:spPr>
              <a:xfrm>
                <a:off x="741362" y="4576709"/>
                <a:ext cx="280703" cy="257165"/>
              </a:xfrm>
              <a:prstGeom prst="rect">
                <a:avLst/>
              </a:prstGeom>
            </p:spPr>
          </p:pic>
          <p:pic>
            <p:nvPicPr>
              <p:cNvPr id="6" name="Picture 5">
                <a:extLst>
                  <a:ext uri="{FF2B5EF4-FFF2-40B4-BE49-F238E27FC236}">
                    <a16:creationId xmlns:a16="http://schemas.microsoft.com/office/drawing/2014/main" id="{98DFEC48-F9F7-B819-6B34-A25283B2C39E}"/>
                  </a:ext>
                  <a:ext uri="{C183D7F6-B498-43B3-948B-1728B52AA6E4}">
                    <adec:decorative xmlns:adec="http://schemas.microsoft.com/office/drawing/2017/decorative" val="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9516"/>
              <a:stretch/>
            </p:blipFill>
            <p:spPr>
              <a:xfrm>
                <a:off x="2963862" y="4661482"/>
                <a:ext cx="236680" cy="216833"/>
              </a:xfrm>
              <a:prstGeom prst="rect">
                <a:avLst/>
              </a:prstGeom>
            </p:spPr>
          </p:pic>
        </p:grpSp>
      </p:grpSp>
      <p:pic>
        <p:nvPicPr>
          <p:cNvPr id="8" name="Picture 7">
            <a:extLst>
              <a:ext uri="{FF2B5EF4-FFF2-40B4-BE49-F238E27FC236}">
                <a16:creationId xmlns:a16="http://schemas.microsoft.com/office/drawing/2014/main" id="{BCC2892D-DF75-0A1F-1F76-29684376C054}"/>
              </a:ext>
              <a:ext uri="{C183D7F6-B498-43B3-948B-1728B52AA6E4}">
                <adec:decorative xmlns:adec="http://schemas.microsoft.com/office/drawing/2017/decorative" val="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9516"/>
          <a:stretch/>
        </p:blipFill>
        <p:spPr>
          <a:xfrm>
            <a:off x="2339975" y="351615"/>
            <a:ext cx="656100" cy="601083"/>
          </a:xfrm>
          <a:prstGeom prst="rect">
            <a:avLst/>
          </a:prstGeom>
        </p:spPr>
      </p:pic>
      <p:grpSp>
        <p:nvGrpSpPr>
          <p:cNvPr id="23" name="Group 22">
            <a:extLst>
              <a:ext uri="{FF2B5EF4-FFF2-40B4-BE49-F238E27FC236}">
                <a16:creationId xmlns:a16="http://schemas.microsoft.com/office/drawing/2014/main" id="{23A8B1D9-00FA-D606-F689-EACB15B5B1F8}"/>
              </a:ext>
            </a:extLst>
          </p:cNvPr>
          <p:cNvGrpSpPr/>
          <p:nvPr/>
        </p:nvGrpSpPr>
        <p:grpSpPr>
          <a:xfrm>
            <a:off x="4265586" y="3977197"/>
            <a:ext cx="3636702" cy="2422730"/>
            <a:chOff x="4265586" y="3977197"/>
            <a:chExt cx="3636702" cy="2422730"/>
          </a:xfrm>
        </p:grpSpPr>
        <p:sp>
          <p:nvSpPr>
            <p:cNvPr id="16" name="Freeform: Shape 15">
              <a:extLst>
                <a:ext uri="{FF2B5EF4-FFF2-40B4-BE49-F238E27FC236}">
                  <a16:creationId xmlns:a16="http://schemas.microsoft.com/office/drawing/2014/main" id="{5A1EBE45-55F9-24A6-E5FF-B277F16A16B6}"/>
                </a:ext>
              </a:extLst>
            </p:cNvPr>
            <p:cNvSpPr/>
            <p:nvPr/>
          </p:nvSpPr>
          <p:spPr>
            <a:xfrm>
              <a:off x="4270302" y="3978649"/>
              <a:ext cx="3631986" cy="2421278"/>
            </a:xfrm>
            <a:custGeom>
              <a:avLst/>
              <a:gdLst>
                <a:gd name="connsiteX0" fmla="*/ 0 w 3631986"/>
                <a:gd name="connsiteY0" fmla="*/ 0 h 2421278"/>
                <a:gd name="connsiteX1" fmla="*/ 3631986 w 3631986"/>
                <a:gd name="connsiteY1" fmla="*/ 0 h 2421278"/>
                <a:gd name="connsiteX2" fmla="*/ 3631986 w 3631986"/>
                <a:gd name="connsiteY2" fmla="*/ 2421278 h 2421278"/>
                <a:gd name="connsiteX3" fmla="*/ 0 w 3631986"/>
                <a:gd name="connsiteY3" fmla="*/ 2421278 h 2421278"/>
                <a:gd name="connsiteX4" fmla="*/ 0 w 3631986"/>
                <a:gd name="connsiteY4" fmla="*/ 0 h 242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1986" h="2421278">
                  <a:moveTo>
                    <a:pt x="0" y="0"/>
                  </a:moveTo>
                  <a:lnTo>
                    <a:pt x="3631986" y="0"/>
                  </a:lnTo>
                  <a:lnTo>
                    <a:pt x="3631986" y="2421278"/>
                  </a:lnTo>
                  <a:lnTo>
                    <a:pt x="0" y="2421278"/>
                  </a:lnTo>
                  <a:lnTo>
                    <a:pt x="0" y="0"/>
                  </a:lnTo>
                  <a:close/>
                </a:path>
              </a:pathLst>
            </a:custGeom>
            <a:solidFill>
              <a:srgbClr val="2F393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150" tIns="57150" rIns="57150" bIns="57150" numCol="1" spcCol="1270" anchor="b" anchorCtr="0">
              <a:noAutofit/>
            </a:bodyPr>
            <a:lstStyle/>
            <a:p>
              <a:pPr marL="0" marR="0" lvl="0" indent="0" algn="ctr" defTabSz="644525" rtl="0" eaLnBrk="1" fontAlgn="auto" latinLnBrk="0" hangingPunct="1">
                <a:lnSpc>
                  <a:spcPct val="90000"/>
                </a:lnSpc>
                <a:spcBef>
                  <a:spcPct val="0"/>
                </a:spcBef>
                <a:spcAft>
                  <a:spcPct val="35000"/>
                </a:spcAft>
                <a:buClrTx/>
                <a:buSzTx/>
                <a:buFontTx/>
                <a:buNone/>
                <a:tabLst/>
                <a:defRPr/>
              </a:pPr>
              <a:r>
                <a:rPr kumimoji="0" lang="fr-CA" sz="1450" b="1" i="0" u="none" strike="noStrike" kern="1200" cap="none" spc="0" normalizeH="0" baseline="0" noProof="0" dirty="0" err="1">
                  <a:ln>
                    <a:noFill/>
                  </a:ln>
                  <a:solidFill>
                    <a:prstClr val="white"/>
                  </a:solidFill>
                  <a:effectLst/>
                  <a:uLnTx/>
                  <a:uFillTx/>
                  <a:latin typeface="Calibri" panose="020F0502020204030204"/>
                  <a:ea typeface="+mn-ea"/>
                  <a:cs typeface="+mn-cs"/>
                </a:rPr>
                <a:t>What</a:t>
              </a:r>
              <a:r>
                <a:rPr kumimoji="0" lang="fr-CA" sz="14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r-CA" sz="1450" b="1" i="0" u="none" strike="noStrike" kern="1200" cap="none" spc="0" normalizeH="0" baseline="0" noProof="0" dirty="0" err="1">
                  <a:ln>
                    <a:noFill/>
                  </a:ln>
                  <a:solidFill>
                    <a:prstClr val="white"/>
                  </a:solidFill>
                  <a:effectLst/>
                  <a:uLnTx/>
                  <a:uFillTx/>
                  <a:latin typeface="Calibri" panose="020F0502020204030204"/>
                  <a:ea typeface="+mn-ea"/>
                  <a:cs typeface="+mn-cs"/>
                </a:rPr>
                <a:t>we</a:t>
              </a:r>
              <a:r>
                <a:rPr kumimoji="0" lang="fr-CA" sz="14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r-CA" sz="1450" b="1" i="0" u="none" strike="noStrike" kern="1200" cap="none" spc="0" normalizeH="0" baseline="0" noProof="0" dirty="0" err="1">
                  <a:ln>
                    <a:noFill/>
                  </a:ln>
                  <a:solidFill>
                    <a:prstClr val="white"/>
                  </a:solidFill>
                  <a:effectLst/>
                  <a:uLnTx/>
                  <a:uFillTx/>
                  <a:latin typeface="Calibri" panose="020F0502020204030204"/>
                  <a:ea typeface="+mn-ea"/>
                  <a:cs typeface="+mn-cs"/>
                </a:rPr>
                <a:t>were</a:t>
              </a:r>
              <a:r>
                <a:rPr kumimoji="0" lang="fr-CA" sz="14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r-CA" sz="1450" b="1" i="0" u="none" strike="noStrike" kern="1200" cap="none" spc="0" normalizeH="0" baseline="0" noProof="0" dirty="0" err="1">
                  <a:ln>
                    <a:noFill/>
                  </a:ln>
                  <a:solidFill>
                    <a:prstClr val="white"/>
                  </a:solidFill>
                  <a:effectLst/>
                  <a:uLnTx/>
                  <a:uFillTx/>
                  <a:latin typeface="Calibri" panose="020F0502020204030204"/>
                  <a:ea typeface="+mn-ea"/>
                  <a:cs typeface="+mn-cs"/>
                </a:rPr>
                <a:t>actually</a:t>
              </a:r>
              <a:r>
                <a:rPr kumimoji="0" lang="fr-CA" sz="14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r-CA" sz="1450" b="1" i="0" u="none" strike="noStrike" kern="1200" cap="none" spc="0" normalizeH="0" baseline="0" noProof="0" dirty="0" err="1">
                  <a:ln>
                    <a:noFill/>
                  </a:ln>
                  <a:solidFill>
                    <a:prstClr val="white"/>
                  </a:solidFill>
                  <a:effectLst/>
                  <a:uLnTx/>
                  <a:uFillTx/>
                  <a:latin typeface="Calibri" panose="020F0502020204030204"/>
                  <a:ea typeface="+mn-ea"/>
                  <a:cs typeface="+mn-cs"/>
                </a:rPr>
                <a:t>doing</a:t>
              </a:r>
              <a:endParaRPr kumimoji="0" lang="en-CA" sz="145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A picture containing indoor, window, ceiling, furniture&#10;&#10;Description automatically generated">
              <a:extLst>
                <a:ext uri="{FF2B5EF4-FFF2-40B4-BE49-F238E27FC236}">
                  <a16:creationId xmlns:a16="http://schemas.microsoft.com/office/drawing/2014/main" id="{22B0D425-3DCB-CD9C-4ABE-D68D8B99FD70}"/>
                </a:ext>
              </a:extLst>
            </p:cNvPr>
            <p:cNvPicPr>
              <a:picLocks noChangeAspect="1"/>
            </p:cNvPicPr>
            <p:nvPr/>
          </p:nvPicPr>
          <p:blipFill rotWithShape="1">
            <a:blip r:embed="rId9">
              <a:extLst>
                <a:ext uri="{28A0092B-C50C-407E-A947-70E740481C1C}">
                  <a14:useLocalDpi xmlns:a14="http://schemas.microsoft.com/office/drawing/2010/main" val="0"/>
                </a:ext>
              </a:extLst>
            </a:blip>
            <a:srcRect l="21650" t="11386" r="19510" b="8453"/>
            <a:stretch/>
          </p:blipFill>
          <p:spPr>
            <a:xfrm>
              <a:off x="4265586" y="3977197"/>
              <a:ext cx="3636482" cy="2087341"/>
            </a:xfrm>
            <a:prstGeom prst="rect">
              <a:avLst/>
            </a:prstGeom>
          </p:spPr>
        </p:pic>
      </p:grpSp>
      <p:grpSp>
        <p:nvGrpSpPr>
          <p:cNvPr id="24" name="Group 23">
            <a:extLst>
              <a:ext uri="{FF2B5EF4-FFF2-40B4-BE49-F238E27FC236}">
                <a16:creationId xmlns:a16="http://schemas.microsoft.com/office/drawing/2014/main" id="{FA230A88-CE2B-F382-675C-D9CC772DAE58}"/>
              </a:ext>
            </a:extLst>
          </p:cNvPr>
          <p:cNvGrpSpPr/>
          <p:nvPr/>
        </p:nvGrpSpPr>
        <p:grpSpPr>
          <a:xfrm>
            <a:off x="8260992" y="3977197"/>
            <a:ext cx="3636482" cy="2422730"/>
            <a:chOff x="8260992" y="3977197"/>
            <a:chExt cx="3636482" cy="2422730"/>
          </a:xfrm>
        </p:grpSpPr>
        <p:sp>
          <p:nvSpPr>
            <p:cNvPr id="17" name="Freeform: Shape 16">
              <a:extLst>
                <a:ext uri="{FF2B5EF4-FFF2-40B4-BE49-F238E27FC236}">
                  <a16:creationId xmlns:a16="http://schemas.microsoft.com/office/drawing/2014/main" id="{B6A0E5F3-2F12-CDFB-1F59-0BBE5D1C49BC}"/>
                </a:ext>
              </a:extLst>
            </p:cNvPr>
            <p:cNvSpPr/>
            <p:nvPr/>
          </p:nvSpPr>
          <p:spPr>
            <a:xfrm>
              <a:off x="8265487" y="3978649"/>
              <a:ext cx="3631986" cy="2421278"/>
            </a:xfrm>
            <a:custGeom>
              <a:avLst/>
              <a:gdLst>
                <a:gd name="connsiteX0" fmla="*/ 0 w 3631986"/>
                <a:gd name="connsiteY0" fmla="*/ 0 h 2421278"/>
                <a:gd name="connsiteX1" fmla="*/ 3631986 w 3631986"/>
                <a:gd name="connsiteY1" fmla="*/ 0 h 2421278"/>
                <a:gd name="connsiteX2" fmla="*/ 3631986 w 3631986"/>
                <a:gd name="connsiteY2" fmla="*/ 2421278 h 2421278"/>
                <a:gd name="connsiteX3" fmla="*/ 0 w 3631986"/>
                <a:gd name="connsiteY3" fmla="*/ 2421278 h 2421278"/>
                <a:gd name="connsiteX4" fmla="*/ 0 w 3631986"/>
                <a:gd name="connsiteY4" fmla="*/ 0 h 242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1986" h="2421278">
                  <a:moveTo>
                    <a:pt x="0" y="0"/>
                  </a:moveTo>
                  <a:lnTo>
                    <a:pt x="3631986" y="0"/>
                  </a:lnTo>
                  <a:lnTo>
                    <a:pt x="3631986" y="2421278"/>
                  </a:lnTo>
                  <a:lnTo>
                    <a:pt x="0" y="2421278"/>
                  </a:lnTo>
                  <a:lnTo>
                    <a:pt x="0" y="0"/>
                  </a:lnTo>
                  <a:close/>
                </a:path>
              </a:pathLst>
            </a:custGeom>
            <a:solidFill>
              <a:srgbClr val="2F393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150" tIns="57150" rIns="57150" bIns="57150" numCol="1" spcCol="1270" anchor="b" anchorCtr="0">
              <a:noAutofit/>
            </a:bodyPr>
            <a:lstStyle/>
            <a:p>
              <a:pPr marL="0" marR="0" lvl="0" indent="0" algn="ctr" defTabSz="644525" rtl="0" eaLnBrk="1" fontAlgn="auto" latinLnBrk="0" hangingPunct="1">
                <a:lnSpc>
                  <a:spcPct val="90000"/>
                </a:lnSpc>
                <a:spcBef>
                  <a:spcPct val="0"/>
                </a:spcBef>
                <a:spcAft>
                  <a:spcPct val="35000"/>
                </a:spcAft>
                <a:buClrTx/>
                <a:buSzTx/>
                <a:buFontTx/>
                <a:buNone/>
                <a:tabLst/>
                <a:defRPr/>
              </a:pPr>
              <a:r>
                <a:rPr kumimoji="0" lang="fr-CA" sz="1450" b="1" i="0" u="none" strike="noStrike" kern="1200" cap="none" spc="0" normalizeH="0" baseline="0" noProof="0" dirty="0" err="1">
                  <a:ln>
                    <a:noFill/>
                  </a:ln>
                  <a:solidFill>
                    <a:prstClr val="white"/>
                  </a:solidFill>
                  <a:effectLst/>
                  <a:uLnTx/>
                  <a:uFillTx/>
                  <a:latin typeface="Calibri" panose="020F0502020204030204"/>
                  <a:ea typeface="+mn-ea"/>
                  <a:cs typeface="+mn-cs"/>
                </a:rPr>
                <a:t>Why</a:t>
              </a:r>
              <a:r>
                <a:rPr kumimoji="0" lang="fr-CA" sz="14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r-CA" sz="1450" b="1" i="0" u="none" strike="noStrike" kern="1200" cap="none" spc="0" normalizeH="0" baseline="0" noProof="0" dirty="0" err="1">
                  <a:ln>
                    <a:noFill/>
                  </a:ln>
                  <a:solidFill>
                    <a:prstClr val="white"/>
                  </a:solidFill>
                  <a:effectLst/>
                  <a:uLnTx/>
                  <a:uFillTx/>
                  <a:latin typeface="Calibri" panose="020F0502020204030204"/>
                  <a:ea typeface="+mn-ea"/>
                  <a:cs typeface="+mn-cs"/>
                </a:rPr>
                <a:t>we</a:t>
              </a:r>
              <a:r>
                <a:rPr kumimoji="0" lang="fr-CA" sz="14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r-CA" sz="1450" b="1" i="0" u="none" strike="noStrike" kern="1200" cap="none" spc="0" normalizeH="0" baseline="0" noProof="0" dirty="0" err="1">
                  <a:ln>
                    <a:noFill/>
                  </a:ln>
                  <a:solidFill>
                    <a:prstClr val="white"/>
                  </a:solidFill>
                  <a:effectLst/>
                  <a:uLnTx/>
                  <a:uFillTx/>
                  <a:latin typeface="Calibri" panose="020F0502020204030204"/>
                  <a:ea typeface="+mn-ea"/>
                  <a:cs typeface="+mn-cs"/>
                </a:rPr>
                <a:t>were</a:t>
              </a:r>
              <a:r>
                <a:rPr kumimoji="0" lang="fr-CA" sz="14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r-CA" sz="1450" b="1" i="0" u="none" strike="noStrike" kern="1200" cap="none" spc="0" normalizeH="0" baseline="0" noProof="0" dirty="0" err="1">
                  <a:ln>
                    <a:noFill/>
                  </a:ln>
                  <a:solidFill>
                    <a:prstClr val="white"/>
                  </a:solidFill>
                  <a:effectLst/>
                  <a:uLnTx/>
                  <a:uFillTx/>
                  <a:latin typeface="Calibri" panose="020F0502020204030204"/>
                  <a:ea typeface="+mn-ea"/>
                  <a:cs typeface="+mn-cs"/>
                </a:rPr>
                <a:t>doing</a:t>
              </a:r>
              <a:r>
                <a:rPr kumimoji="0" lang="fr-CA" sz="1450" b="1" i="0" u="none" strike="noStrike" kern="1200" cap="none" spc="0" normalizeH="0" baseline="0" noProof="0" dirty="0">
                  <a:ln>
                    <a:noFill/>
                  </a:ln>
                  <a:solidFill>
                    <a:prstClr val="white"/>
                  </a:solidFill>
                  <a:effectLst/>
                  <a:uLnTx/>
                  <a:uFillTx/>
                  <a:latin typeface="Calibri" panose="020F0502020204030204"/>
                  <a:ea typeface="+mn-ea"/>
                  <a:cs typeface="+mn-cs"/>
                </a:rPr>
                <a:t> it</a:t>
              </a:r>
              <a:endParaRPr kumimoji="0" lang="en-CA" sz="145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42" name="Picture 18" descr="5 Ways to Ensure a Happier Workforce | Inc.com">
              <a:extLst>
                <a:ext uri="{FF2B5EF4-FFF2-40B4-BE49-F238E27FC236}">
                  <a16:creationId xmlns:a16="http://schemas.microsoft.com/office/drawing/2014/main" id="{AD10FEE6-3D50-EB2B-D302-E78EADCBA91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2003"/>
            <a:stretch/>
          </p:blipFill>
          <p:spPr bwMode="auto">
            <a:xfrm>
              <a:off x="8260992" y="3977197"/>
              <a:ext cx="3636482" cy="20873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41235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F3939"/>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55B921-8506-526D-4A0F-8FF5EB7293D7}"/>
              </a:ext>
            </a:extLst>
          </p:cNvPr>
          <p:cNvSpPr txBox="1"/>
          <p:nvPr/>
        </p:nvSpPr>
        <p:spPr>
          <a:xfrm>
            <a:off x="4262263" y="3013501"/>
            <a:ext cx="366747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800" i="0" u="none" strike="noStrike" kern="1200" cap="none" spc="0" normalizeH="0" baseline="0" noProof="0" dirty="0">
                <a:ln>
                  <a:noFill/>
                </a:ln>
                <a:solidFill>
                  <a:prstClr val="white"/>
                </a:solidFill>
                <a:effectLst/>
                <a:uLnTx/>
                <a:uFillTx/>
                <a:latin typeface="Avenir Next LT Pro Demi" panose="020B0704020202020204" pitchFamily="34" charset="0"/>
                <a:ea typeface="+mn-ea"/>
                <a:cs typeface="+mn-cs"/>
              </a:rPr>
              <a:t>Now what?</a:t>
            </a:r>
            <a:endParaRPr kumimoji="0" lang="en-CA" sz="4000" i="0" u="none" strike="noStrike" kern="1200" cap="none" spc="0" normalizeH="0" baseline="0" noProof="0" dirty="0">
              <a:ln>
                <a:noFill/>
              </a:ln>
              <a:solidFill>
                <a:prstClr val="white"/>
              </a:solidFill>
              <a:effectLst/>
              <a:uLnTx/>
              <a:uFillTx/>
              <a:latin typeface="+mj-lt"/>
              <a:ea typeface="+mn-ea"/>
              <a:cs typeface="+mn-cs"/>
            </a:endParaRPr>
          </a:p>
        </p:txBody>
      </p:sp>
    </p:spTree>
    <p:extLst>
      <p:ext uri="{BB962C8B-B14F-4D97-AF65-F5344CB8AC3E}">
        <p14:creationId xmlns:p14="http://schemas.microsoft.com/office/powerpoint/2010/main" val="2625313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F3939"/>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55B921-8506-526D-4A0F-8FF5EB7293D7}"/>
              </a:ext>
            </a:extLst>
          </p:cNvPr>
          <p:cNvSpPr txBox="1"/>
          <p:nvPr/>
        </p:nvSpPr>
        <p:spPr>
          <a:xfrm>
            <a:off x="3157982" y="2402629"/>
            <a:ext cx="5876036" cy="2052741"/>
          </a:xfrm>
          <a:prstGeom prst="rect">
            <a:avLst/>
          </a:prstGeom>
          <a:noFill/>
        </p:spPr>
        <p:txBody>
          <a:bodyPr wrap="square" rtlCol="0">
            <a:spAutoFit/>
          </a:bodyPr>
          <a:lstStyle/>
          <a:p>
            <a:pPr marL="0" marR="0" lvl="0" indent="0" algn="ctr" defTabSz="914400" rtl="0" eaLnBrk="1" fontAlgn="auto" latinLnBrk="0" hangingPunct="1">
              <a:lnSpc>
                <a:spcPts val="9600"/>
              </a:lnSpc>
              <a:spcBef>
                <a:spcPts val="0"/>
              </a:spcBef>
              <a:spcAft>
                <a:spcPts val="0"/>
              </a:spcAft>
              <a:buClrTx/>
              <a:buSzTx/>
              <a:buFontTx/>
              <a:buNone/>
              <a:tabLst/>
              <a:defRPr/>
            </a:pPr>
            <a:r>
              <a:rPr lang="fr-CA" sz="9600" dirty="0">
                <a:solidFill>
                  <a:srgbClr val="FFC000"/>
                </a:solidFill>
                <a:latin typeface="Avenir Next LT Pro Light" panose="020B0304020202020204" pitchFamily="34" charset="0"/>
              </a:rPr>
              <a:t>3</a:t>
            </a:r>
            <a:r>
              <a:rPr lang="fr-CA" sz="8000" dirty="0">
                <a:solidFill>
                  <a:prstClr val="white"/>
                </a:solidFill>
                <a:latin typeface="Avenir Next LT Pro Light" panose="020B0304020202020204" pitchFamily="34" charset="0"/>
              </a:rPr>
              <a:t> </a:t>
            </a:r>
            <a:r>
              <a:rPr lang="en-CA" sz="9600" b="1" dirty="0">
                <a:solidFill>
                  <a:prstClr val="white"/>
                </a:solidFill>
                <a:latin typeface="Avenir Next LT Pro Demi" panose="020B0704020202020204" pitchFamily="34" charset="0"/>
              </a:rPr>
              <a:t>BIG</a:t>
            </a:r>
            <a:r>
              <a:rPr lang="en-CA" sz="9600" dirty="0">
                <a:solidFill>
                  <a:prstClr val="white"/>
                </a:solidFill>
                <a:latin typeface="Avenir Next LT Pro Light" panose="020B0304020202020204" pitchFamily="34" charset="0"/>
              </a:rPr>
              <a:t> </a:t>
            </a:r>
          </a:p>
          <a:p>
            <a:pPr marL="0" marR="0" lvl="0" indent="0" algn="ctr" defTabSz="914400" rtl="0" eaLnBrk="1" fontAlgn="auto" latinLnBrk="0" hangingPunct="1">
              <a:lnSpc>
                <a:spcPts val="6000"/>
              </a:lnSpc>
              <a:spcBef>
                <a:spcPts val="0"/>
              </a:spcBef>
              <a:spcAft>
                <a:spcPts val="0"/>
              </a:spcAft>
              <a:buClrTx/>
              <a:buSzTx/>
              <a:buFontTx/>
              <a:buNone/>
              <a:tabLst/>
              <a:defRPr/>
            </a:pPr>
            <a:r>
              <a:rPr lang="en-CA" sz="4800" dirty="0">
                <a:solidFill>
                  <a:srgbClr val="FFC000"/>
                </a:solidFill>
                <a:latin typeface="Avenir Next LT Pro Light" panose="020B0304020202020204" pitchFamily="34" charset="0"/>
              </a:rPr>
              <a:t>QUESTIONS</a:t>
            </a:r>
            <a:endParaRPr kumimoji="0" lang="en-CA" sz="4000" b="0" i="0" u="none" strike="noStrike" kern="1200" cap="none" spc="0" normalizeH="0" baseline="0" noProof="0" dirty="0">
              <a:ln>
                <a:noFill/>
              </a:ln>
              <a:solidFill>
                <a:srgbClr val="FFC000"/>
              </a:solidFill>
              <a:effectLst/>
              <a:uLnTx/>
              <a:uFillTx/>
              <a:latin typeface="Avenir Next LT Pro Light" panose="020B0304020202020204" pitchFamily="34" charset="0"/>
            </a:endParaRPr>
          </a:p>
        </p:txBody>
      </p:sp>
    </p:spTree>
    <p:extLst>
      <p:ext uri="{BB962C8B-B14F-4D97-AF65-F5344CB8AC3E}">
        <p14:creationId xmlns:p14="http://schemas.microsoft.com/office/powerpoint/2010/main" val="2989362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F3939"/>
        </a:solidFill>
        <a:effectLst/>
      </p:bgPr>
    </p:bg>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3D6693A9-3182-8291-A2AD-74897252B12A}"/>
              </a:ext>
            </a:extLst>
          </p:cNvPr>
          <p:cNvGraphicFramePr>
            <a:graphicFrameLocks/>
          </p:cNvGraphicFramePr>
          <p:nvPr>
            <p:extLst>
              <p:ext uri="{D42A27DB-BD31-4B8C-83A1-F6EECF244321}">
                <p14:modId xmlns:p14="http://schemas.microsoft.com/office/powerpoint/2010/main" val="869903091"/>
              </p:ext>
            </p:extLst>
          </p:nvPr>
        </p:nvGraphicFramePr>
        <p:xfrm>
          <a:off x="507507" y="562873"/>
          <a:ext cx="11176986" cy="957240"/>
        </p:xfrm>
        <a:graphic>
          <a:graphicData uri="http://schemas.openxmlformats.org/drawingml/2006/table">
            <a:tbl>
              <a:tblPr firstRow="1" bandRow="1">
                <a:tableStyleId>{BC89EF96-8CEA-46FF-86C4-4CE0E7609802}</a:tableStyleId>
              </a:tblPr>
              <a:tblGrid>
                <a:gridCol w="11176986">
                  <a:extLst>
                    <a:ext uri="{9D8B030D-6E8A-4147-A177-3AD203B41FA5}">
                      <a16:colId xmlns:a16="http://schemas.microsoft.com/office/drawing/2014/main" val="3996324750"/>
                    </a:ext>
                  </a:extLst>
                </a:gridCol>
              </a:tblGrid>
              <a:tr h="768777">
                <a:tc>
                  <a:txBody>
                    <a:bodyPr/>
                    <a:lstStyle/>
                    <a:p>
                      <a:pPr lvl="3" algn="l"/>
                      <a:r>
                        <a:rPr lang="en-CA" sz="2400" b="0" dirty="0">
                          <a:solidFill>
                            <a:schemeClr val="bg1"/>
                          </a:solidFill>
                        </a:rPr>
                        <a:t>WHAT </a:t>
                      </a:r>
                      <a:r>
                        <a:rPr lang="en-CA" sz="2400" b="1" dirty="0">
                          <a:solidFill>
                            <a:srgbClr val="FFC000"/>
                          </a:solidFill>
                        </a:rPr>
                        <a:t>WORKPLACE UTILIZATION CONCEPT </a:t>
                      </a:r>
                    </a:p>
                    <a:p>
                      <a:pPr lvl="3" algn="l"/>
                      <a:r>
                        <a:rPr lang="en-CA" sz="2400" b="0" dirty="0">
                          <a:solidFill>
                            <a:schemeClr val="bg1"/>
                          </a:solidFill>
                        </a:rPr>
                        <a:t>IS PSPC PROMOTING GOING FORWARD?</a:t>
                      </a:r>
                    </a:p>
                  </a:txBody>
                  <a:tcPr marL="45720" marR="45720" marT="18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F3939"/>
                    </a:solidFill>
                  </a:tcPr>
                </a:tc>
                <a:extLst>
                  <a:ext uri="{0D108BD9-81ED-4DB2-BD59-A6C34878D82A}">
                    <a16:rowId xmlns:a16="http://schemas.microsoft.com/office/drawing/2014/main" val="3327565784"/>
                  </a:ext>
                </a:extLst>
              </a:tr>
            </a:tbl>
          </a:graphicData>
        </a:graphic>
      </p:graphicFrame>
      <p:sp>
        <p:nvSpPr>
          <p:cNvPr id="5" name="TextBox 4">
            <a:extLst>
              <a:ext uri="{FF2B5EF4-FFF2-40B4-BE49-F238E27FC236}">
                <a16:creationId xmlns:a16="http://schemas.microsoft.com/office/drawing/2014/main" id="{6F18B4C3-D903-78B5-D80A-8B02910A95E9}"/>
              </a:ext>
            </a:extLst>
          </p:cNvPr>
          <p:cNvSpPr txBox="1"/>
          <p:nvPr/>
        </p:nvSpPr>
        <p:spPr>
          <a:xfrm>
            <a:off x="1733357" y="3444672"/>
            <a:ext cx="4365595" cy="1384995"/>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CA" sz="1400" b="1" i="0" u="none" strike="noStrike" kern="1200" cap="none" spc="0" normalizeH="0" baseline="0" noProof="0" dirty="0">
                <a:ln>
                  <a:noFill/>
                </a:ln>
                <a:solidFill>
                  <a:srgbClr val="FFC000"/>
                </a:solidFill>
                <a:effectLst/>
                <a:uLnTx/>
                <a:uFillTx/>
                <a:latin typeface="+mn-lt"/>
                <a:ea typeface="+mn-ea"/>
                <a:cs typeface="+mn-cs"/>
              </a:rPr>
              <a:t>RECOMMENDED</a:t>
            </a:r>
          </a:p>
          <a:p>
            <a:pPr marL="0" marR="0" lvl="0" indent="0" algn="l" defTabSz="685800" rtl="0" eaLnBrk="1" fontAlgn="auto" latinLnBrk="0" hangingPunct="1">
              <a:lnSpc>
                <a:spcPct val="100000"/>
              </a:lnSpc>
              <a:spcBef>
                <a:spcPts val="0"/>
              </a:spcBef>
              <a:spcAft>
                <a:spcPts val="0"/>
              </a:spcAft>
              <a:buClrTx/>
              <a:buSzTx/>
              <a:buFontTx/>
              <a:buNone/>
              <a:tabLst/>
              <a:defRPr/>
            </a:pPr>
            <a:r>
              <a:rPr lang="en-CA" sz="1400" b="0" i="1" dirty="0">
                <a:solidFill>
                  <a:schemeClr val="bg1"/>
                </a:solidFill>
              </a:rPr>
              <a:t>As the original utilization concept for GCworkplace, ABW is an inherently accessible, inclusive and  ergonomic concept which provides all users with flexibility, variety and choice throughout the day, for various activities. This is not the case with hotelling (same desk all day).</a:t>
            </a:r>
          </a:p>
        </p:txBody>
      </p:sp>
      <p:sp>
        <p:nvSpPr>
          <p:cNvPr id="7" name="TextBox 6">
            <a:extLst>
              <a:ext uri="{FF2B5EF4-FFF2-40B4-BE49-F238E27FC236}">
                <a16:creationId xmlns:a16="http://schemas.microsoft.com/office/drawing/2014/main" id="{0F837BB5-0430-392F-DDFD-8C2929303D3E}"/>
              </a:ext>
            </a:extLst>
          </p:cNvPr>
          <p:cNvSpPr txBox="1"/>
          <p:nvPr/>
        </p:nvSpPr>
        <p:spPr>
          <a:xfrm>
            <a:off x="1733357" y="5047576"/>
            <a:ext cx="6094520" cy="954107"/>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CA" sz="1400" b="1" i="0" u="none" strike="noStrike" kern="1200" cap="none" spc="0" normalizeH="0" baseline="0" noProof="0" dirty="0">
                <a:ln>
                  <a:noFill/>
                </a:ln>
                <a:solidFill>
                  <a:srgbClr val="FFC000"/>
                </a:solidFill>
                <a:effectLst/>
                <a:uLnTx/>
                <a:uFillTx/>
                <a:latin typeface="Calibri" panose="020F0502020204030204"/>
                <a:ea typeface="+mn-ea"/>
                <a:cs typeface="+mn-cs"/>
              </a:rPr>
              <a:t>IMPACTS TO AMWS BUSINESS</a:t>
            </a:r>
            <a:endParaRPr kumimoji="0" lang="fr-CA" sz="1400" b="0" i="0" u="none" strike="noStrike" kern="1200" cap="none" spc="0" normalizeH="0" baseline="0" noProof="0" dirty="0">
              <a:ln>
                <a:noFill/>
              </a:ln>
              <a:solidFill>
                <a:srgbClr val="FFC000"/>
              </a:solidFill>
              <a:effectLst/>
              <a:uLnTx/>
              <a:uFillTx/>
              <a:latin typeface="Calibri" panose="020F0502020204030204"/>
              <a:ea typeface="+mn-ea"/>
              <a:cs typeface="+mn-cs"/>
            </a:endParaRPr>
          </a:p>
          <a:p>
            <a:pPr marL="171450" indent="-171450" defTabSz="685800">
              <a:buFont typeface="Arial" panose="020B0604020202020204" pitchFamily="34" charset="0"/>
              <a:buChar char="•"/>
              <a:defRPr/>
            </a:pPr>
            <a:r>
              <a:rPr lang="fr-CA" sz="1400" b="0" i="0" dirty="0" err="1">
                <a:solidFill>
                  <a:schemeClr val="bg1"/>
                </a:solidFill>
              </a:rPr>
              <a:t>Efficiency</a:t>
            </a:r>
            <a:r>
              <a:rPr lang="fr-CA" sz="1400" b="0" i="0" dirty="0">
                <a:solidFill>
                  <a:schemeClr val="bg1"/>
                </a:solidFill>
              </a:rPr>
              <a:t> in </a:t>
            </a:r>
            <a:r>
              <a:rPr lang="fr-CA" sz="1400" b="0" i="0" dirty="0" err="1">
                <a:solidFill>
                  <a:schemeClr val="bg1"/>
                </a:solidFill>
              </a:rPr>
              <a:t>space</a:t>
            </a:r>
            <a:r>
              <a:rPr lang="fr-CA" sz="1400" b="0" i="0" dirty="0">
                <a:solidFill>
                  <a:schemeClr val="bg1"/>
                </a:solidFill>
              </a:rPr>
              <a:t> </a:t>
            </a:r>
            <a:r>
              <a:rPr lang="fr-CA" sz="1400" b="0" i="0" dirty="0" err="1">
                <a:solidFill>
                  <a:schemeClr val="bg1"/>
                </a:solidFill>
              </a:rPr>
              <a:t>utilization</a:t>
            </a:r>
            <a:r>
              <a:rPr lang="fr-CA" sz="1400" b="0" i="0" dirty="0">
                <a:solidFill>
                  <a:schemeClr val="bg1"/>
                </a:solidFill>
              </a:rPr>
              <a:t> </a:t>
            </a:r>
            <a:r>
              <a:rPr lang="fr-CA" sz="1400" b="0" i="0" dirty="0" err="1">
                <a:solidFill>
                  <a:schemeClr val="bg1"/>
                </a:solidFill>
              </a:rPr>
              <a:t>which</a:t>
            </a:r>
            <a:r>
              <a:rPr lang="fr-CA" sz="1400" b="0" i="0" dirty="0">
                <a:solidFill>
                  <a:schemeClr val="bg1"/>
                </a:solidFill>
              </a:rPr>
              <a:t> </a:t>
            </a:r>
            <a:r>
              <a:rPr lang="fr-CA" sz="1400" b="0" i="0" dirty="0" err="1">
                <a:solidFill>
                  <a:schemeClr val="bg1"/>
                </a:solidFill>
              </a:rPr>
              <a:t>will</a:t>
            </a:r>
            <a:r>
              <a:rPr lang="fr-CA" sz="1400" b="0" i="0" dirty="0">
                <a:solidFill>
                  <a:schemeClr val="bg1"/>
                </a:solidFill>
              </a:rPr>
              <a:t> impact </a:t>
            </a:r>
            <a:r>
              <a:rPr lang="fr-CA" sz="1400" b="0" i="0" dirty="0" err="1">
                <a:solidFill>
                  <a:schemeClr val="bg1"/>
                </a:solidFill>
              </a:rPr>
              <a:t>space</a:t>
            </a:r>
            <a:r>
              <a:rPr lang="fr-CA" sz="1400" b="0" i="0" dirty="0">
                <a:solidFill>
                  <a:schemeClr val="bg1"/>
                </a:solidFill>
              </a:rPr>
              <a:t> </a:t>
            </a:r>
            <a:r>
              <a:rPr lang="fr-CA" sz="1400" b="0" i="0" dirty="0" err="1">
                <a:solidFill>
                  <a:schemeClr val="bg1"/>
                </a:solidFill>
              </a:rPr>
              <a:t>reduction</a:t>
            </a:r>
            <a:endParaRPr lang="fr-CA" sz="1400" b="0" i="0" dirty="0">
              <a:solidFill>
                <a:schemeClr val="bg1"/>
              </a:solidFill>
            </a:endParaRPr>
          </a:p>
          <a:p>
            <a:pPr marL="171450" indent="-171450" defTabSz="685800">
              <a:buFont typeface="Arial" panose="020B0604020202020204" pitchFamily="34" charset="0"/>
              <a:buChar char="•"/>
              <a:defRPr/>
            </a:pPr>
            <a:r>
              <a:rPr lang="fr-CA" sz="1400" b="0" i="0" dirty="0">
                <a:solidFill>
                  <a:schemeClr val="bg1"/>
                </a:solidFill>
              </a:rPr>
              <a:t>GCworkplace Design </a:t>
            </a:r>
            <a:r>
              <a:rPr lang="fr-CA" sz="1400" b="0" i="0" dirty="0" err="1">
                <a:solidFill>
                  <a:schemeClr val="bg1"/>
                </a:solidFill>
              </a:rPr>
              <a:t>strategy</a:t>
            </a:r>
            <a:r>
              <a:rPr lang="fr-CA" sz="1400" b="0" i="0" dirty="0">
                <a:solidFill>
                  <a:schemeClr val="bg1"/>
                </a:solidFill>
              </a:rPr>
              <a:t> and </a:t>
            </a:r>
            <a:r>
              <a:rPr lang="fr-CA" sz="1400" b="0" i="0" dirty="0" err="1">
                <a:solidFill>
                  <a:schemeClr val="bg1"/>
                </a:solidFill>
              </a:rPr>
              <a:t>tools</a:t>
            </a:r>
            <a:endParaRPr lang="fr-CA" sz="1400" b="0" i="0" dirty="0">
              <a:solidFill>
                <a:schemeClr val="bg1"/>
              </a:solidFill>
            </a:endParaRPr>
          </a:p>
          <a:p>
            <a:pPr marL="171450" indent="-171450" defTabSz="685800">
              <a:buFont typeface="Arial" panose="020B0604020202020204" pitchFamily="34" charset="0"/>
              <a:buChar char="•"/>
              <a:defRPr/>
            </a:pPr>
            <a:r>
              <a:rPr lang="fr-CA" sz="1400" b="0" i="0" dirty="0">
                <a:solidFill>
                  <a:schemeClr val="bg1"/>
                </a:solidFill>
              </a:rPr>
              <a:t>Change management </a:t>
            </a:r>
            <a:r>
              <a:rPr lang="fr-CA" sz="1400" b="0" i="0" dirty="0" err="1">
                <a:solidFill>
                  <a:schemeClr val="bg1"/>
                </a:solidFill>
              </a:rPr>
              <a:t>tools</a:t>
            </a:r>
            <a:r>
              <a:rPr lang="fr-CA" sz="1400" b="0" i="0" dirty="0">
                <a:solidFill>
                  <a:schemeClr val="bg1"/>
                </a:solidFill>
              </a:rPr>
              <a:t> and services</a:t>
            </a:r>
          </a:p>
        </p:txBody>
      </p:sp>
      <p:sp>
        <p:nvSpPr>
          <p:cNvPr id="10" name="Oval 9">
            <a:extLst>
              <a:ext uri="{FF2B5EF4-FFF2-40B4-BE49-F238E27FC236}">
                <a16:creationId xmlns:a16="http://schemas.microsoft.com/office/drawing/2014/main" id="{960D88AF-F87D-683E-A4DD-4977E99D0BB2}"/>
              </a:ext>
            </a:extLst>
          </p:cNvPr>
          <p:cNvSpPr/>
          <p:nvPr/>
        </p:nvSpPr>
        <p:spPr>
          <a:xfrm>
            <a:off x="603684" y="562873"/>
            <a:ext cx="1080000" cy="10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6600" b="1" dirty="0">
                <a:solidFill>
                  <a:srgbClr val="FFC000"/>
                </a:solidFill>
              </a:rPr>
              <a:t>1</a:t>
            </a:r>
            <a:endParaRPr lang="en-CA" sz="6600" b="1" dirty="0">
              <a:solidFill>
                <a:srgbClr val="FFC000"/>
              </a:solidFill>
            </a:endParaRPr>
          </a:p>
        </p:txBody>
      </p:sp>
      <p:sp>
        <p:nvSpPr>
          <p:cNvPr id="12" name="TextBox 11">
            <a:extLst>
              <a:ext uri="{FF2B5EF4-FFF2-40B4-BE49-F238E27FC236}">
                <a16:creationId xmlns:a16="http://schemas.microsoft.com/office/drawing/2014/main" id="{85AD5F0D-156E-9B64-861F-BEFCE84B1602}"/>
              </a:ext>
            </a:extLst>
          </p:cNvPr>
          <p:cNvSpPr txBox="1"/>
          <p:nvPr/>
        </p:nvSpPr>
        <p:spPr>
          <a:xfrm>
            <a:off x="1484790" y="2337323"/>
            <a:ext cx="3602115" cy="646331"/>
          </a:xfrm>
          <a:prstGeom prst="rect">
            <a:avLst/>
          </a:prstGeom>
          <a:noFill/>
        </p:spPr>
        <p:txBody>
          <a:bodyPr wrap="square">
            <a:spAutoFit/>
          </a:bodyPr>
          <a:lstStyle/>
          <a:p>
            <a:pPr algn="ctr"/>
            <a:r>
              <a:rPr lang="en-CA" sz="1800" b="1" dirty="0">
                <a:solidFill>
                  <a:schemeClr val="bg1"/>
                </a:solidFill>
              </a:rPr>
              <a:t>ACTIVITY-BASED WORKING</a:t>
            </a:r>
            <a:endParaRPr lang="en-CA" sz="1000" b="1" dirty="0">
              <a:solidFill>
                <a:schemeClr val="bg1"/>
              </a:solidFill>
            </a:endParaRPr>
          </a:p>
          <a:p>
            <a:pPr algn="ctr"/>
            <a:r>
              <a:rPr lang="en-CA" sz="1800" b="0" dirty="0">
                <a:solidFill>
                  <a:schemeClr val="bg1"/>
                </a:solidFill>
              </a:rPr>
              <a:t>‘general admission’ booking</a:t>
            </a:r>
            <a:endParaRPr lang="en-CA" dirty="0"/>
          </a:p>
        </p:txBody>
      </p:sp>
      <p:sp>
        <p:nvSpPr>
          <p:cNvPr id="14" name="TextBox 13">
            <a:extLst>
              <a:ext uri="{FF2B5EF4-FFF2-40B4-BE49-F238E27FC236}">
                <a16:creationId xmlns:a16="http://schemas.microsoft.com/office/drawing/2014/main" id="{4E6D18EA-56BE-4855-7ACC-F582CA8E1CE1}"/>
              </a:ext>
            </a:extLst>
          </p:cNvPr>
          <p:cNvSpPr txBox="1"/>
          <p:nvPr/>
        </p:nvSpPr>
        <p:spPr>
          <a:xfrm>
            <a:off x="7105097" y="2337322"/>
            <a:ext cx="3602115"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sz="1800" b="1" dirty="0">
                <a:solidFill>
                  <a:schemeClr val="bg1"/>
                </a:solidFill>
              </a:rPr>
              <a:t>HOTELLING/ ‘HOT DESKING’</a:t>
            </a:r>
            <a:endParaRPr lang="en-CA" sz="900" dirty="0">
              <a:solidFill>
                <a:schemeClr val="bg1"/>
              </a:solidFill>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CA" sz="1800" dirty="0">
                <a:solidFill>
                  <a:schemeClr val="bg1"/>
                </a:solidFill>
              </a:rPr>
              <a:t>‘desk for the day’ booking</a:t>
            </a:r>
          </a:p>
        </p:txBody>
      </p:sp>
      <p:sp>
        <p:nvSpPr>
          <p:cNvPr id="15" name="Oval 14">
            <a:extLst>
              <a:ext uri="{FF2B5EF4-FFF2-40B4-BE49-F238E27FC236}">
                <a16:creationId xmlns:a16="http://schemas.microsoft.com/office/drawing/2014/main" id="{45E0892D-9F06-96FD-C199-2CC6095296B1}"/>
              </a:ext>
            </a:extLst>
          </p:cNvPr>
          <p:cNvSpPr/>
          <p:nvPr/>
        </p:nvSpPr>
        <p:spPr>
          <a:xfrm>
            <a:off x="5736000" y="2254014"/>
            <a:ext cx="720000" cy="72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a:solidFill>
                  <a:srgbClr val="FFC000"/>
                </a:solidFill>
              </a:rPr>
              <a:t>or</a:t>
            </a:r>
            <a:endParaRPr lang="en-CA" sz="2800" b="1" dirty="0">
              <a:solidFill>
                <a:srgbClr val="FFC000"/>
              </a:solidFill>
            </a:endParaRPr>
          </a:p>
        </p:txBody>
      </p:sp>
      <p:pic>
        <p:nvPicPr>
          <p:cNvPr id="1026" name="Picture 2" descr="circled-black">
            <a:extLst>
              <a:ext uri="{FF2B5EF4-FFF2-40B4-BE49-F238E27FC236}">
                <a16:creationId xmlns:a16="http://schemas.microsoft.com/office/drawing/2014/main" id="{0BA4F398-A2BC-6A75-AEBC-A59FF7327BA3}"/>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7147" y="1765986"/>
            <a:ext cx="6809170" cy="18276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CB5458D-CBFE-B0FB-6C7C-ABF4E8CFF65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427007" y="1890323"/>
            <a:ext cx="2958293" cy="149588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C4C0E47D-57BA-10A1-E2F3-E6D0E77C13CB}"/>
              </a:ext>
            </a:extLst>
          </p:cNvPr>
          <p:cNvSpPr txBox="1"/>
          <p:nvPr/>
        </p:nvSpPr>
        <p:spPr>
          <a:xfrm rot="500587">
            <a:off x="9703293" y="79899"/>
            <a:ext cx="2752078" cy="1015663"/>
          </a:xfrm>
          <a:prstGeom prst="rect">
            <a:avLst/>
          </a:prstGeom>
          <a:noFill/>
        </p:spPr>
        <p:txBody>
          <a:bodyPr wrap="square" rtlCol="0">
            <a:spAutoFit/>
          </a:bodyPr>
          <a:lstStyle/>
          <a:p>
            <a:pPr algn="ctr"/>
            <a:r>
              <a:rPr lang="fr-CA" sz="6000" dirty="0">
                <a:solidFill>
                  <a:srgbClr val="FF0000"/>
                </a:solidFill>
                <a:latin typeface="+mj-lt"/>
              </a:rPr>
              <a:t>DRAFT</a:t>
            </a:r>
            <a:endParaRPr lang="en-CA" sz="6000" dirty="0">
              <a:solidFill>
                <a:srgbClr val="FF0000"/>
              </a:solidFill>
              <a:latin typeface="+mj-lt"/>
            </a:endParaRPr>
          </a:p>
        </p:txBody>
      </p:sp>
    </p:spTree>
    <p:extLst>
      <p:ext uri="{BB962C8B-B14F-4D97-AF65-F5344CB8AC3E}">
        <p14:creationId xmlns:p14="http://schemas.microsoft.com/office/powerpoint/2010/main" val="214246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heel(1)">
                                      <p:cBhvr>
                                        <p:cTn id="15" dur="1000"/>
                                        <p:tgtEl>
                                          <p:spTgt spid="1026"/>
                                        </p:tgtEl>
                                      </p:cBhvr>
                                    </p:animEffect>
                                  </p:childTnLst>
                                </p:cTn>
                              </p:par>
                              <p:par>
                                <p:cTn id="16" presetID="1" presetClass="entr" presetSubtype="0"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0"/>
      <p:bldP spid="14" grpId="0"/>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F3939"/>
        </a:solidFill>
        <a:effectLst/>
      </p:bgPr>
    </p:bg>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3D6693A9-3182-8291-A2AD-74897252B12A}"/>
              </a:ext>
            </a:extLst>
          </p:cNvPr>
          <p:cNvGraphicFramePr>
            <a:graphicFrameLocks/>
          </p:cNvGraphicFramePr>
          <p:nvPr>
            <p:extLst>
              <p:ext uri="{D42A27DB-BD31-4B8C-83A1-F6EECF244321}">
                <p14:modId xmlns:p14="http://schemas.microsoft.com/office/powerpoint/2010/main" val="991881384"/>
              </p:ext>
            </p:extLst>
          </p:nvPr>
        </p:nvGraphicFramePr>
        <p:xfrm>
          <a:off x="507507" y="562873"/>
          <a:ext cx="11176986" cy="957240"/>
        </p:xfrm>
        <a:graphic>
          <a:graphicData uri="http://schemas.openxmlformats.org/drawingml/2006/table">
            <a:tbl>
              <a:tblPr firstRow="1" bandRow="1">
                <a:tableStyleId>{BC89EF96-8CEA-46FF-86C4-4CE0E7609802}</a:tableStyleId>
              </a:tblPr>
              <a:tblGrid>
                <a:gridCol w="11176986">
                  <a:extLst>
                    <a:ext uri="{9D8B030D-6E8A-4147-A177-3AD203B41FA5}">
                      <a16:colId xmlns:a16="http://schemas.microsoft.com/office/drawing/2014/main" val="3996324750"/>
                    </a:ext>
                  </a:extLst>
                </a:gridCol>
              </a:tblGrid>
              <a:tr h="768777">
                <a:tc>
                  <a:txBody>
                    <a:bodyPr/>
                    <a:lstStyle/>
                    <a:p>
                      <a:pPr lvl="3" algn="l"/>
                      <a:r>
                        <a:rPr lang="en-CA" sz="2400" b="0" dirty="0">
                          <a:solidFill>
                            <a:schemeClr val="bg1"/>
                          </a:solidFill>
                        </a:rPr>
                        <a:t>WHAT </a:t>
                      </a:r>
                      <a:r>
                        <a:rPr lang="en-CA" sz="2400" b="1" dirty="0">
                          <a:solidFill>
                            <a:srgbClr val="FFC000"/>
                          </a:solidFill>
                        </a:rPr>
                        <a:t>PORTFOLIO UTILIZATION STRATEGY</a:t>
                      </a:r>
                      <a:r>
                        <a:rPr lang="en-CA" sz="2400" b="1" dirty="0">
                          <a:solidFill>
                            <a:schemeClr val="bg1"/>
                          </a:solidFill>
                        </a:rPr>
                        <a:t> </a:t>
                      </a:r>
                    </a:p>
                    <a:p>
                      <a:pPr lvl="3" algn="l"/>
                      <a:r>
                        <a:rPr lang="en-CA" sz="2400" b="0" dirty="0">
                          <a:solidFill>
                            <a:schemeClr val="bg1"/>
                          </a:solidFill>
                        </a:rPr>
                        <a:t>IS PSPC PROMOTING GOING FORWARD?</a:t>
                      </a:r>
                    </a:p>
                  </a:txBody>
                  <a:tcPr marL="45720" marR="45720" marT="18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F3939"/>
                    </a:solidFill>
                  </a:tcPr>
                </a:tc>
                <a:extLst>
                  <a:ext uri="{0D108BD9-81ED-4DB2-BD59-A6C34878D82A}">
                    <a16:rowId xmlns:a16="http://schemas.microsoft.com/office/drawing/2014/main" val="3327565784"/>
                  </a:ext>
                </a:extLst>
              </a:tr>
            </a:tbl>
          </a:graphicData>
        </a:graphic>
      </p:graphicFrame>
      <p:sp>
        <p:nvSpPr>
          <p:cNvPr id="5" name="TextBox 4">
            <a:extLst>
              <a:ext uri="{FF2B5EF4-FFF2-40B4-BE49-F238E27FC236}">
                <a16:creationId xmlns:a16="http://schemas.microsoft.com/office/drawing/2014/main" id="{6F18B4C3-D903-78B5-D80A-8B02910A95E9}"/>
              </a:ext>
            </a:extLst>
          </p:cNvPr>
          <p:cNvSpPr txBox="1"/>
          <p:nvPr/>
        </p:nvSpPr>
        <p:spPr>
          <a:xfrm>
            <a:off x="1733357" y="3444672"/>
            <a:ext cx="4365595" cy="1384995"/>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CA" sz="1400" b="1" i="0" u="none" strike="noStrike" kern="1200" cap="none" spc="0" normalizeH="0" baseline="0" noProof="0" dirty="0">
                <a:ln>
                  <a:noFill/>
                </a:ln>
                <a:solidFill>
                  <a:srgbClr val="FFC000"/>
                </a:solidFill>
                <a:effectLst/>
                <a:uLnTx/>
                <a:uFillTx/>
                <a:latin typeface="Calibri" panose="020F0502020204030204"/>
                <a:ea typeface="+mn-ea"/>
                <a:cs typeface="+mn-cs"/>
              </a:rPr>
              <a:t>RECOMMENDED</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400" b="0" i="1" u="none" strike="noStrike" kern="1200" cap="none" spc="0" normalizeH="0" baseline="0" noProof="0" dirty="0">
                <a:ln>
                  <a:noFill/>
                </a:ln>
                <a:solidFill>
                  <a:prstClr val="white"/>
                </a:solidFill>
                <a:effectLst/>
                <a:uLnTx/>
                <a:uFillTx/>
                <a:latin typeface="Calibri" panose="020F0502020204030204"/>
                <a:ea typeface="+mn-ea"/>
                <a:cs typeface="+mn-cs"/>
              </a:rPr>
              <a:t>While choice and flexibility are great, too much choice in location can lead to losing a sense of belonging, especially for someone’s primary workplace. This in turn reduces the ability to gather teams in a common, central location and dilutes the concept of meaningful time in the office.</a:t>
            </a:r>
          </a:p>
        </p:txBody>
      </p:sp>
      <p:sp>
        <p:nvSpPr>
          <p:cNvPr id="7" name="TextBox 6">
            <a:extLst>
              <a:ext uri="{FF2B5EF4-FFF2-40B4-BE49-F238E27FC236}">
                <a16:creationId xmlns:a16="http://schemas.microsoft.com/office/drawing/2014/main" id="{0F837BB5-0430-392F-DDFD-8C2929303D3E}"/>
              </a:ext>
            </a:extLst>
          </p:cNvPr>
          <p:cNvSpPr txBox="1"/>
          <p:nvPr/>
        </p:nvSpPr>
        <p:spPr>
          <a:xfrm>
            <a:off x="1733357" y="5047576"/>
            <a:ext cx="6094520" cy="1384995"/>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CA" sz="1400" b="1" i="0" u="none" strike="noStrike" kern="1200" cap="none" spc="0" normalizeH="0" baseline="0" noProof="0" dirty="0">
                <a:ln>
                  <a:noFill/>
                </a:ln>
                <a:solidFill>
                  <a:srgbClr val="FFC000"/>
                </a:solidFill>
                <a:effectLst/>
                <a:uLnTx/>
                <a:uFillTx/>
                <a:latin typeface="Calibri" panose="020F0502020204030204"/>
                <a:ea typeface="+mn-ea"/>
                <a:cs typeface="+mn-cs"/>
              </a:rPr>
              <a:t>IMPACTS TO AMWS BUSINESS</a:t>
            </a:r>
            <a:endParaRPr kumimoji="0" lang="fr-CA" sz="1400" b="0" i="0" u="none" strike="noStrike" kern="1200" cap="none" spc="0" normalizeH="0" baseline="0" noProof="0" dirty="0">
              <a:ln>
                <a:noFill/>
              </a:ln>
              <a:solidFill>
                <a:srgbClr val="FFC000"/>
              </a:solidFill>
              <a:effectLst/>
              <a:uLnTx/>
              <a:uFillTx/>
              <a:latin typeface="Calibri" panose="020F0502020204030204"/>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400" b="0" i="0" u="none" strike="noStrike" kern="1200" cap="none" spc="0" normalizeH="0" baseline="0" noProof="0" dirty="0">
                <a:ln>
                  <a:noFill/>
                </a:ln>
                <a:solidFill>
                  <a:prstClr val="white"/>
                </a:solidFill>
                <a:effectLst/>
                <a:uLnTx/>
                <a:uFillTx/>
                <a:latin typeface="Calibri" panose="020F0502020204030204"/>
                <a:ea typeface="+mn-ea"/>
                <a:cs typeface="+mn-cs"/>
              </a:rPr>
              <a:t>GCcoworking strategy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400" b="0" i="0" u="none" strike="noStrike" kern="1200" cap="none" spc="0" normalizeH="0" baseline="0" noProof="0" dirty="0">
                <a:ln>
                  <a:noFill/>
                </a:ln>
                <a:solidFill>
                  <a:prstClr val="white"/>
                </a:solidFill>
                <a:effectLst/>
                <a:uLnTx/>
                <a:uFillTx/>
                <a:latin typeface="Calibri" panose="020F0502020204030204"/>
                <a:ea typeface="+mn-ea"/>
                <a:cs typeface="+mn-cs"/>
              </a:rPr>
              <a:t>Space allocation strategy and tools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400" b="0" i="0" u="none" strike="noStrike" kern="1200" cap="none" spc="0" normalizeH="0" baseline="0" noProof="0" dirty="0">
                <a:ln>
                  <a:noFill/>
                </a:ln>
                <a:solidFill>
                  <a:prstClr val="white"/>
                </a:solidFill>
                <a:effectLst/>
                <a:uLnTx/>
                <a:uFillTx/>
                <a:latin typeface="Calibri" panose="020F0502020204030204"/>
                <a:ea typeface="+mn-ea"/>
                <a:cs typeface="+mn-cs"/>
              </a:rPr>
              <a:t>Portfolio reduction strategy</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400" b="0" i="0" u="none" strike="noStrike" kern="1200" cap="none" spc="0" normalizeH="0" baseline="0" noProof="0" dirty="0">
                <a:ln>
                  <a:noFill/>
                </a:ln>
                <a:solidFill>
                  <a:prstClr val="white"/>
                </a:solidFill>
                <a:effectLst/>
                <a:uLnTx/>
                <a:uFillTx/>
                <a:latin typeface="Calibri" panose="020F0502020204030204"/>
                <a:ea typeface="+mn-ea"/>
                <a:cs typeface="+mn-cs"/>
              </a:rPr>
              <a:t>GCworkplace Design strategy (lockers, </a:t>
            </a:r>
            <a:r>
              <a:rPr kumimoji="0" lang="en-CA" sz="1400" b="0" i="0" u="none" strike="noStrike" kern="1200" cap="none" spc="0" normalizeH="0" baseline="0" noProof="0" dirty="0" err="1">
                <a:ln>
                  <a:noFill/>
                </a:ln>
                <a:solidFill>
                  <a:prstClr val="white"/>
                </a:solidFill>
                <a:effectLst/>
                <a:uLnTx/>
                <a:uFillTx/>
                <a:latin typeface="Calibri" panose="020F0502020204030204"/>
                <a:ea typeface="+mn-ea"/>
                <a:cs typeface="+mn-cs"/>
              </a:rPr>
              <a:t>etc</a:t>
            </a:r>
            <a:r>
              <a:rPr kumimoji="0" lang="en-CA" sz="14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400" b="0" i="0" u="none" strike="noStrike" kern="1200" cap="none" spc="0" normalizeH="0" baseline="0" noProof="0" dirty="0">
                <a:ln>
                  <a:noFill/>
                </a:ln>
                <a:solidFill>
                  <a:prstClr val="white"/>
                </a:solidFill>
                <a:effectLst/>
                <a:uLnTx/>
                <a:uFillTx/>
                <a:latin typeface="Calibri" panose="020F0502020204030204"/>
                <a:ea typeface="+mn-ea"/>
                <a:cs typeface="+mn-cs"/>
              </a:rPr>
              <a:t>Change management tools and services</a:t>
            </a:r>
          </a:p>
        </p:txBody>
      </p:sp>
      <p:sp>
        <p:nvSpPr>
          <p:cNvPr id="10" name="Oval 9">
            <a:extLst>
              <a:ext uri="{FF2B5EF4-FFF2-40B4-BE49-F238E27FC236}">
                <a16:creationId xmlns:a16="http://schemas.microsoft.com/office/drawing/2014/main" id="{960D88AF-F87D-683E-A4DD-4977E99D0BB2}"/>
              </a:ext>
            </a:extLst>
          </p:cNvPr>
          <p:cNvSpPr/>
          <p:nvPr/>
        </p:nvSpPr>
        <p:spPr>
          <a:xfrm>
            <a:off x="603684" y="562873"/>
            <a:ext cx="1080000" cy="10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6600" b="1" i="0" u="none" strike="noStrike" kern="1200" cap="none" spc="0" normalizeH="0" baseline="0" noProof="0" dirty="0">
                <a:ln>
                  <a:noFill/>
                </a:ln>
                <a:solidFill>
                  <a:srgbClr val="FFC000"/>
                </a:solidFill>
                <a:effectLst/>
                <a:uLnTx/>
                <a:uFillTx/>
                <a:latin typeface="Calibri" panose="020F0502020204030204"/>
                <a:ea typeface="+mn-ea"/>
                <a:cs typeface="+mn-cs"/>
              </a:rPr>
              <a:t>2</a:t>
            </a:r>
            <a:endParaRPr kumimoji="0" lang="en-CA" sz="66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85AD5F0D-156E-9B64-861F-BEFCE84B1602}"/>
              </a:ext>
            </a:extLst>
          </p:cNvPr>
          <p:cNvSpPr txBox="1"/>
          <p:nvPr/>
        </p:nvSpPr>
        <p:spPr>
          <a:xfrm>
            <a:off x="1484790" y="2337323"/>
            <a:ext cx="3602115" cy="646331"/>
          </a:xfrm>
          <a:prstGeom prst="rect">
            <a:avLst/>
          </a:prstGeom>
          <a:noFill/>
        </p:spPr>
        <p:txBody>
          <a:bodyPr wrap="square">
            <a:spAutoFit/>
          </a:bodyPr>
          <a:lstStyle/>
          <a:p>
            <a:pPr algn="ctr"/>
            <a:r>
              <a:rPr lang="en-CA" sz="1800" b="1" dirty="0">
                <a:solidFill>
                  <a:schemeClr val="bg1"/>
                </a:solidFill>
              </a:rPr>
              <a:t>CENTRALIZED ‘NEIGHBOURHOODS’</a:t>
            </a:r>
          </a:p>
          <a:p>
            <a:pPr algn="ctr"/>
            <a:r>
              <a:rPr lang="en-CA" sz="1800" b="0" dirty="0">
                <a:solidFill>
                  <a:schemeClr val="bg1"/>
                </a:solidFill>
              </a:rPr>
              <a:t>acts as teams’ headquarters</a:t>
            </a: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4E6D18EA-56BE-4855-7ACC-F582CA8E1CE1}"/>
              </a:ext>
            </a:extLst>
          </p:cNvPr>
          <p:cNvSpPr txBox="1"/>
          <p:nvPr/>
        </p:nvSpPr>
        <p:spPr>
          <a:xfrm>
            <a:off x="7105097" y="2337322"/>
            <a:ext cx="3681272"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sz="1800" b="1" dirty="0">
                <a:solidFill>
                  <a:schemeClr val="bg1"/>
                </a:solidFill>
              </a:rPr>
              <a:t>ALL SPACES, ALL SHARED</a:t>
            </a:r>
          </a:p>
          <a:p>
            <a:pPr marL="0" marR="0" lvl="0" indent="0" algn="ctr" defTabSz="685800" rtl="0" eaLnBrk="1" fontAlgn="auto" latinLnBrk="0" hangingPunct="1">
              <a:lnSpc>
                <a:spcPct val="100000"/>
              </a:lnSpc>
              <a:spcBef>
                <a:spcPts val="0"/>
              </a:spcBef>
              <a:spcAft>
                <a:spcPts val="0"/>
              </a:spcAft>
              <a:buClrTx/>
              <a:buSzTx/>
              <a:buFontTx/>
              <a:buNone/>
              <a:tabLst/>
              <a:defRPr/>
            </a:pPr>
            <a:r>
              <a:rPr lang="en-CA" sz="1800" b="0" dirty="0">
                <a:solidFill>
                  <a:schemeClr val="bg1"/>
                </a:solidFill>
              </a:rPr>
              <a:t>no ‘neighbourhoods’ are pre-defined</a:t>
            </a:r>
          </a:p>
        </p:txBody>
      </p:sp>
      <p:sp>
        <p:nvSpPr>
          <p:cNvPr id="15" name="Oval 14">
            <a:extLst>
              <a:ext uri="{FF2B5EF4-FFF2-40B4-BE49-F238E27FC236}">
                <a16:creationId xmlns:a16="http://schemas.microsoft.com/office/drawing/2014/main" id="{45E0892D-9F06-96FD-C199-2CC6095296B1}"/>
              </a:ext>
            </a:extLst>
          </p:cNvPr>
          <p:cNvSpPr/>
          <p:nvPr/>
        </p:nvSpPr>
        <p:spPr>
          <a:xfrm>
            <a:off x="5736000" y="2254014"/>
            <a:ext cx="720000" cy="72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FFC000"/>
                </a:solidFill>
                <a:effectLst/>
                <a:uLnTx/>
                <a:uFillTx/>
                <a:latin typeface="Calibri" panose="020F0502020204030204"/>
                <a:ea typeface="+mn-ea"/>
                <a:cs typeface="+mn-cs"/>
              </a:rPr>
              <a:t>or</a:t>
            </a:r>
            <a:endParaRPr kumimoji="0" lang="en-CA" sz="2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pic>
        <p:nvPicPr>
          <p:cNvPr id="3" name="Picture 2" descr="circled-black">
            <a:extLst>
              <a:ext uri="{FF2B5EF4-FFF2-40B4-BE49-F238E27FC236}">
                <a16:creationId xmlns:a16="http://schemas.microsoft.com/office/drawing/2014/main" id="{7F92E299-99C9-E2C5-8D43-B5F3DD98C450}"/>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7147" y="1765986"/>
            <a:ext cx="6809170" cy="18276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50658804-A4E3-6101-F688-9F8E29AFCFA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427007" y="1890323"/>
            <a:ext cx="2958293" cy="149588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A53082D-3074-2BEB-B799-1659D8DF62D6}"/>
              </a:ext>
            </a:extLst>
          </p:cNvPr>
          <p:cNvSpPr txBox="1"/>
          <p:nvPr/>
        </p:nvSpPr>
        <p:spPr>
          <a:xfrm rot="500587">
            <a:off x="9703293" y="79899"/>
            <a:ext cx="2752078" cy="1015663"/>
          </a:xfrm>
          <a:prstGeom prst="rect">
            <a:avLst/>
          </a:prstGeom>
          <a:noFill/>
        </p:spPr>
        <p:txBody>
          <a:bodyPr wrap="square" rtlCol="0">
            <a:spAutoFit/>
          </a:bodyPr>
          <a:lstStyle/>
          <a:p>
            <a:pPr algn="ctr"/>
            <a:r>
              <a:rPr lang="fr-CA" sz="6000" dirty="0">
                <a:solidFill>
                  <a:srgbClr val="FF0000"/>
                </a:solidFill>
                <a:latin typeface="+mj-lt"/>
              </a:rPr>
              <a:t>DRAFT</a:t>
            </a:r>
            <a:endParaRPr lang="en-CA" sz="6000" dirty="0">
              <a:solidFill>
                <a:srgbClr val="FF0000"/>
              </a:solidFill>
              <a:latin typeface="+mj-lt"/>
            </a:endParaRPr>
          </a:p>
        </p:txBody>
      </p:sp>
    </p:spTree>
    <p:extLst>
      <p:ext uri="{BB962C8B-B14F-4D97-AF65-F5344CB8AC3E}">
        <p14:creationId xmlns:p14="http://schemas.microsoft.com/office/powerpoint/2010/main" val="321638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1000"/>
                                        <p:tgtEl>
                                          <p:spTgt spid="3"/>
                                        </p:tgtEl>
                                      </p:cBhvr>
                                    </p:animEffec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0"/>
      <p:bldP spid="14" grpId="0"/>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F3939"/>
        </a:solidFill>
        <a:effectLst/>
      </p:bgPr>
    </p:bg>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3D6693A9-3182-8291-A2AD-74897252B12A}"/>
              </a:ext>
            </a:extLst>
          </p:cNvPr>
          <p:cNvGraphicFramePr>
            <a:graphicFrameLocks/>
          </p:cNvGraphicFramePr>
          <p:nvPr>
            <p:extLst>
              <p:ext uri="{D42A27DB-BD31-4B8C-83A1-F6EECF244321}">
                <p14:modId xmlns:p14="http://schemas.microsoft.com/office/powerpoint/2010/main" val="995412685"/>
              </p:ext>
            </p:extLst>
          </p:nvPr>
        </p:nvGraphicFramePr>
        <p:xfrm>
          <a:off x="507507" y="562873"/>
          <a:ext cx="11176986" cy="957240"/>
        </p:xfrm>
        <a:graphic>
          <a:graphicData uri="http://schemas.openxmlformats.org/drawingml/2006/table">
            <a:tbl>
              <a:tblPr firstRow="1" bandRow="1">
                <a:tableStyleId>{BC89EF96-8CEA-46FF-86C4-4CE0E7609802}</a:tableStyleId>
              </a:tblPr>
              <a:tblGrid>
                <a:gridCol w="11176986">
                  <a:extLst>
                    <a:ext uri="{9D8B030D-6E8A-4147-A177-3AD203B41FA5}">
                      <a16:colId xmlns:a16="http://schemas.microsoft.com/office/drawing/2014/main" val="3996324750"/>
                    </a:ext>
                  </a:extLst>
                </a:gridCol>
              </a:tblGrid>
              <a:tr h="768777">
                <a:tc>
                  <a:txBody>
                    <a:bodyPr/>
                    <a:lstStyle/>
                    <a:p>
                      <a:pPr lvl="3" algn="l"/>
                      <a:r>
                        <a:rPr lang="en-CA" sz="2400" b="0" dirty="0">
                          <a:solidFill>
                            <a:schemeClr val="bg1"/>
                          </a:solidFill>
                        </a:rPr>
                        <a:t>WHAT </a:t>
                      </a:r>
                      <a:r>
                        <a:rPr lang="en-CA" sz="2400" b="1" dirty="0">
                          <a:solidFill>
                            <a:srgbClr val="FFC000"/>
                          </a:solidFill>
                        </a:rPr>
                        <a:t>WORKPLACE EXPERIENCE SUPPORT </a:t>
                      </a:r>
                    </a:p>
                    <a:p>
                      <a:pPr lvl="3" algn="l"/>
                      <a:r>
                        <a:rPr lang="en-CA" sz="2400" b="0" dirty="0">
                          <a:solidFill>
                            <a:schemeClr val="bg1"/>
                          </a:solidFill>
                        </a:rPr>
                        <a:t>SHOULD PSPC BE PROVIDING TO CLIENTS?</a:t>
                      </a:r>
                    </a:p>
                  </a:txBody>
                  <a:tcPr marL="45720" marR="45720" marT="18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F3939"/>
                    </a:solidFill>
                  </a:tcPr>
                </a:tc>
                <a:extLst>
                  <a:ext uri="{0D108BD9-81ED-4DB2-BD59-A6C34878D82A}">
                    <a16:rowId xmlns:a16="http://schemas.microsoft.com/office/drawing/2014/main" val="3327565784"/>
                  </a:ext>
                </a:extLst>
              </a:tr>
            </a:tbl>
          </a:graphicData>
        </a:graphic>
      </p:graphicFrame>
      <p:sp>
        <p:nvSpPr>
          <p:cNvPr id="5" name="TextBox 4">
            <a:extLst>
              <a:ext uri="{FF2B5EF4-FFF2-40B4-BE49-F238E27FC236}">
                <a16:creationId xmlns:a16="http://schemas.microsoft.com/office/drawing/2014/main" id="{6F18B4C3-D903-78B5-D80A-8B02910A95E9}"/>
              </a:ext>
            </a:extLst>
          </p:cNvPr>
          <p:cNvSpPr txBox="1"/>
          <p:nvPr/>
        </p:nvSpPr>
        <p:spPr>
          <a:xfrm>
            <a:off x="1733356" y="3444672"/>
            <a:ext cx="5457549" cy="1384995"/>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CA" sz="1400" b="1" i="0" u="none" strike="noStrike" kern="1200" cap="none" spc="0" normalizeH="0" baseline="0" noProof="0" dirty="0">
                <a:ln>
                  <a:noFill/>
                </a:ln>
                <a:solidFill>
                  <a:srgbClr val="FFC000"/>
                </a:solidFill>
                <a:effectLst/>
                <a:uLnTx/>
                <a:uFillTx/>
                <a:latin typeface="Calibri" panose="020F0502020204030204"/>
                <a:ea typeface="+mn-ea"/>
                <a:cs typeface="+mn-cs"/>
              </a:rPr>
              <a:t>RECOMMENDED</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400" b="0" i="1" u="none" strike="noStrike" kern="1200" cap="none" spc="0" normalizeH="0" baseline="0" noProof="0" dirty="0">
                <a:ln>
                  <a:noFill/>
                </a:ln>
                <a:solidFill>
                  <a:prstClr val="white"/>
                </a:solidFill>
                <a:effectLst/>
                <a:uLnTx/>
                <a:uFillTx/>
                <a:latin typeface="Calibri" panose="020F0502020204030204"/>
                <a:ea typeface="+mn-ea"/>
                <a:cs typeface="+mn-cs"/>
              </a:rPr>
              <a:t>Because workplace modernization disrupts the WAY we work and use space, support to clients on workplace strategy, workplace experience and/or change management should be included and available when needed rather than optional for a fee when wanted, whether as part of a project or not. This would also help PSPC to deliver on its own mandate.</a:t>
            </a:r>
          </a:p>
        </p:txBody>
      </p:sp>
      <p:sp>
        <p:nvSpPr>
          <p:cNvPr id="7" name="TextBox 6">
            <a:extLst>
              <a:ext uri="{FF2B5EF4-FFF2-40B4-BE49-F238E27FC236}">
                <a16:creationId xmlns:a16="http://schemas.microsoft.com/office/drawing/2014/main" id="{0F837BB5-0430-392F-DDFD-8C2929303D3E}"/>
              </a:ext>
            </a:extLst>
          </p:cNvPr>
          <p:cNvSpPr txBox="1"/>
          <p:nvPr/>
        </p:nvSpPr>
        <p:spPr>
          <a:xfrm>
            <a:off x="1733357" y="5047576"/>
            <a:ext cx="6094520" cy="954107"/>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CA" sz="1400" b="1" i="0" u="none" strike="noStrike" kern="1200" cap="none" spc="0" normalizeH="0" baseline="0" noProof="0" dirty="0">
                <a:ln>
                  <a:noFill/>
                </a:ln>
                <a:solidFill>
                  <a:srgbClr val="FFC000"/>
                </a:solidFill>
                <a:effectLst/>
                <a:uLnTx/>
                <a:uFillTx/>
                <a:latin typeface="Calibri" panose="020F0502020204030204"/>
                <a:ea typeface="+mn-ea"/>
                <a:cs typeface="+mn-cs"/>
              </a:rPr>
              <a:t>IMPACTS TO AMWS BUSINESS</a:t>
            </a:r>
            <a:endParaRPr kumimoji="0" lang="fr-CA" sz="1400" b="0" i="0" u="none" strike="noStrike" kern="1200" cap="none" spc="0" normalizeH="0" baseline="0" noProof="0" dirty="0">
              <a:ln>
                <a:noFill/>
              </a:ln>
              <a:solidFill>
                <a:srgbClr val="FFC000"/>
              </a:solidFill>
              <a:effectLst/>
              <a:uLnTx/>
              <a:uFillTx/>
              <a:latin typeface="Calibri" panose="020F0502020204030204"/>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400" b="0" i="0" u="none" strike="noStrike" kern="1200" cap="none" spc="0" normalizeH="0" baseline="0" noProof="0" dirty="0">
                <a:ln>
                  <a:noFill/>
                </a:ln>
                <a:solidFill>
                  <a:prstClr val="white"/>
                </a:solidFill>
                <a:effectLst/>
                <a:uLnTx/>
                <a:uFillTx/>
                <a:latin typeface="Calibri" panose="020F0502020204030204"/>
                <a:ea typeface="+mn-ea"/>
                <a:cs typeface="+mn-cs"/>
              </a:rPr>
              <a:t>Portfolio reduction strategy</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400" b="0" i="0" u="none" strike="noStrike" kern="1200" cap="none" spc="0" normalizeH="0" baseline="0" noProof="0" dirty="0">
                <a:ln>
                  <a:noFill/>
                </a:ln>
                <a:solidFill>
                  <a:prstClr val="white"/>
                </a:solidFill>
                <a:effectLst/>
                <a:uLnTx/>
                <a:uFillTx/>
                <a:latin typeface="Calibri" panose="020F0502020204030204"/>
                <a:ea typeface="+mn-ea"/>
                <a:cs typeface="+mn-cs"/>
              </a:rPr>
              <a:t>Strategic Workplace Advisory tools and services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400" b="0" i="0" u="none" strike="noStrike" kern="1200" cap="none" spc="0" normalizeH="0" baseline="0" noProof="0" dirty="0">
                <a:ln>
                  <a:noFill/>
                </a:ln>
                <a:solidFill>
                  <a:prstClr val="white"/>
                </a:solidFill>
                <a:effectLst/>
                <a:uLnTx/>
                <a:uFillTx/>
                <a:latin typeface="Calibri" panose="020F0502020204030204"/>
                <a:ea typeface="+mn-ea"/>
                <a:cs typeface="+mn-cs"/>
              </a:rPr>
              <a:t>Change management tools and services</a:t>
            </a:r>
            <a:endParaRPr kumimoji="0" lang="fr-CA"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960D88AF-F87D-683E-A4DD-4977E99D0BB2}"/>
              </a:ext>
            </a:extLst>
          </p:cNvPr>
          <p:cNvSpPr/>
          <p:nvPr/>
        </p:nvSpPr>
        <p:spPr>
          <a:xfrm>
            <a:off x="603684" y="562873"/>
            <a:ext cx="1080000" cy="10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6600" b="1" i="0" u="none" strike="noStrike" kern="1200" cap="none" spc="0" normalizeH="0" baseline="0" noProof="0" dirty="0">
                <a:ln>
                  <a:noFill/>
                </a:ln>
                <a:solidFill>
                  <a:srgbClr val="FFC000"/>
                </a:solidFill>
                <a:effectLst/>
                <a:uLnTx/>
                <a:uFillTx/>
                <a:latin typeface="Calibri" panose="020F0502020204030204"/>
                <a:ea typeface="+mn-ea"/>
                <a:cs typeface="+mn-cs"/>
              </a:rPr>
              <a:t>3</a:t>
            </a:r>
            <a:endParaRPr kumimoji="0" lang="en-CA" sz="66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85AD5F0D-156E-9B64-861F-BEFCE84B1602}"/>
              </a:ext>
            </a:extLst>
          </p:cNvPr>
          <p:cNvSpPr txBox="1"/>
          <p:nvPr/>
        </p:nvSpPr>
        <p:spPr>
          <a:xfrm>
            <a:off x="1484790" y="2337323"/>
            <a:ext cx="3602115" cy="646331"/>
          </a:xfrm>
          <a:prstGeom prst="rect">
            <a:avLst/>
          </a:prstGeom>
          <a:noFill/>
        </p:spPr>
        <p:txBody>
          <a:bodyPr wrap="square">
            <a:spAutoFit/>
          </a:bodyPr>
          <a:lstStyle/>
          <a:p>
            <a:pPr algn="ctr"/>
            <a:r>
              <a:rPr lang="en-CA" sz="1800" b="1" dirty="0">
                <a:solidFill>
                  <a:schemeClr val="bg1"/>
                </a:solidFill>
              </a:rPr>
              <a:t>INTEGRATED SERVICE </a:t>
            </a:r>
          </a:p>
          <a:p>
            <a:pPr algn="ctr"/>
            <a:r>
              <a:rPr lang="en-CA" sz="1800" b="0" dirty="0">
                <a:solidFill>
                  <a:schemeClr val="bg1"/>
                </a:solidFill>
              </a:rPr>
              <a:t>always included when needed</a:t>
            </a:r>
          </a:p>
        </p:txBody>
      </p:sp>
      <p:sp>
        <p:nvSpPr>
          <p:cNvPr id="14" name="TextBox 13">
            <a:extLst>
              <a:ext uri="{FF2B5EF4-FFF2-40B4-BE49-F238E27FC236}">
                <a16:creationId xmlns:a16="http://schemas.microsoft.com/office/drawing/2014/main" id="{4E6D18EA-56BE-4855-7ACC-F582CA8E1CE1}"/>
              </a:ext>
            </a:extLst>
          </p:cNvPr>
          <p:cNvSpPr txBox="1"/>
          <p:nvPr/>
        </p:nvSpPr>
        <p:spPr>
          <a:xfrm>
            <a:off x="7105097" y="2337322"/>
            <a:ext cx="3602115"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sz="1800" b="1" dirty="0">
                <a:solidFill>
                  <a:schemeClr val="bg1"/>
                </a:solidFill>
              </a:rPr>
              <a:t>OPTIONAL SERVICES</a:t>
            </a:r>
          </a:p>
          <a:p>
            <a:pPr marL="0" marR="0" lvl="0" indent="0" algn="ctr" defTabSz="685800" rtl="0" eaLnBrk="1" fontAlgn="auto" latinLnBrk="0" hangingPunct="1">
              <a:lnSpc>
                <a:spcPct val="100000"/>
              </a:lnSpc>
              <a:spcBef>
                <a:spcPts val="0"/>
              </a:spcBef>
              <a:spcAft>
                <a:spcPts val="0"/>
              </a:spcAft>
              <a:buClrTx/>
              <a:buSzTx/>
              <a:buFontTx/>
              <a:buNone/>
              <a:tabLst/>
              <a:defRPr/>
            </a:pPr>
            <a:r>
              <a:rPr lang="en-CA" sz="1800" b="0" dirty="0">
                <a:solidFill>
                  <a:schemeClr val="bg1"/>
                </a:solidFill>
              </a:rPr>
              <a:t>at additional fee when wanted</a:t>
            </a:r>
          </a:p>
        </p:txBody>
      </p:sp>
      <p:sp>
        <p:nvSpPr>
          <p:cNvPr id="15" name="Oval 14">
            <a:extLst>
              <a:ext uri="{FF2B5EF4-FFF2-40B4-BE49-F238E27FC236}">
                <a16:creationId xmlns:a16="http://schemas.microsoft.com/office/drawing/2014/main" id="{45E0892D-9F06-96FD-C199-2CC6095296B1}"/>
              </a:ext>
            </a:extLst>
          </p:cNvPr>
          <p:cNvSpPr/>
          <p:nvPr/>
        </p:nvSpPr>
        <p:spPr>
          <a:xfrm>
            <a:off x="5736000" y="2254014"/>
            <a:ext cx="720000" cy="72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FFC000"/>
                </a:solidFill>
                <a:effectLst/>
                <a:uLnTx/>
                <a:uFillTx/>
                <a:latin typeface="Calibri" panose="020F0502020204030204"/>
                <a:ea typeface="+mn-ea"/>
                <a:cs typeface="+mn-cs"/>
              </a:rPr>
              <a:t>or</a:t>
            </a:r>
            <a:endParaRPr kumimoji="0" lang="en-CA" sz="2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pic>
        <p:nvPicPr>
          <p:cNvPr id="3" name="Picture 2" descr="circled-black">
            <a:extLst>
              <a:ext uri="{FF2B5EF4-FFF2-40B4-BE49-F238E27FC236}">
                <a16:creationId xmlns:a16="http://schemas.microsoft.com/office/drawing/2014/main" id="{DC39C479-1AC4-ECD0-705E-39A0DED25C8D}"/>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7147" y="1765986"/>
            <a:ext cx="6809170" cy="18276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3E58F579-3D65-B66C-83AB-70AFC0E452F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427007" y="1890323"/>
            <a:ext cx="2958293" cy="14958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1299475-FEF6-9F23-75FD-12092E471DEA}"/>
              </a:ext>
            </a:extLst>
          </p:cNvPr>
          <p:cNvSpPr txBox="1"/>
          <p:nvPr/>
        </p:nvSpPr>
        <p:spPr>
          <a:xfrm rot="500587">
            <a:off x="9703293" y="79899"/>
            <a:ext cx="2752078" cy="1015663"/>
          </a:xfrm>
          <a:prstGeom prst="rect">
            <a:avLst/>
          </a:prstGeom>
          <a:noFill/>
        </p:spPr>
        <p:txBody>
          <a:bodyPr wrap="square" rtlCol="0">
            <a:spAutoFit/>
          </a:bodyPr>
          <a:lstStyle/>
          <a:p>
            <a:pPr algn="ctr"/>
            <a:r>
              <a:rPr lang="fr-CA" sz="6000" dirty="0">
                <a:solidFill>
                  <a:srgbClr val="FF0000"/>
                </a:solidFill>
                <a:latin typeface="+mj-lt"/>
              </a:rPr>
              <a:t>DRAFT</a:t>
            </a:r>
            <a:endParaRPr lang="en-CA" sz="6000" dirty="0">
              <a:solidFill>
                <a:srgbClr val="FF0000"/>
              </a:solidFill>
              <a:latin typeface="+mj-lt"/>
            </a:endParaRPr>
          </a:p>
        </p:txBody>
      </p:sp>
    </p:spTree>
    <p:extLst>
      <p:ext uri="{BB962C8B-B14F-4D97-AF65-F5344CB8AC3E}">
        <p14:creationId xmlns:p14="http://schemas.microsoft.com/office/powerpoint/2010/main" val="271942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1000"/>
                                        <p:tgtEl>
                                          <p:spTgt spid="3"/>
                                        </p:tgtEl>
                                      </p:cBhvr>
                                    </p:animEffec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0"/>
      <p:bldP spid="14" grpId="0"/>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F3939"/>
        </a:solidFill>
        <a:effectLst/>
      </p:bgPr>
    </p:bg>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46DCA786-7242-8037-1FF1-FB0B55A1CA42}"/>
              </a:ext>
            </a:extLst>
          </p:cNvPr>
          <p:cNvGraphicFramePr>
            <a:graphicFrameLocks noGrp="1"/>
          </p:cNvGraphicFramePr>
          <p:nvPr>
            <p:extLst>
              <p:ext uri="{D42A27DB-BD31-4B8C-83A1-F6EECF244321}">
                <p14:modId xmlns:p14="http://schemas.microsoft.com/office/powerpoint/2010/main" val="4237052235"/>
              </p:ext>
            </p:extLst>
          </p:nvPr>
        </p:nvGraphicFramePr>
        <p:xfrm>
          <a:off x="498135" y="1260627"/>
          <a:ext cx="11195730" cy="4932000"/>
        </p:xfrm>
        <a:graphic>
          <a:graphicData uri="http://schemas.openxmlformats.org/drawingml/2006/table">
            <a:tbl>
              <a:tblPr firstRow="1" bandRow="1">
                <a:tableStyleId>{5940675A-B579-460E-94D1-54222C63F5DA}</a:tableStyleId>
              </a:tblPr>
              <a:tblGrid>
                <a:gridCol w="2239146">
                  <a:extLst>
                    <a:ext uri="{9D8B030D-6E8A-4147-A177-3AD203B41FA5}">
                      <a16:colId xmlns:a16="http://schemas.microsoft.com/office/drawing/2014/main" val="3872307994"/>
                    </a:ext>
                  </a:extLst>
                </a:gridCol>
                <a:gridCol w="2239146">
                  <a:extLst>
                    <a:ext uri="{9D8B030D-6E8A-4147-A177-3AD203B41FA5}">
                      <a16:colId xmlns:a16="http://schemas.microsoft.com/office/drawing/2014/main" val="1071695017"/>
                    </a:ext>
                  </a:extLst>
                </a:gridCol>
                <a:gridCol w="2239146">
                  <a:extLst>
                    <a:ext uri="{9D8B030D-6E8A-4147-A177-3AD203B41FA5}">
                      <a16:colId xmlns:a16="http://schemas.microsoft.com/office/drawing/2014/main" val="1210742840"/>
                    </a:ext>
                  </a:extLst>
                </a:gridCol>
                <a:gridCol w="2239146">
                  <a:extLst>
                    <a:ext uri="{9D8B030D-6E8A-4147-A177-3AD203B41FA5}">
                      <a16:colId xmlns:a16="http://schemas.microsoft.com/office/drawing/2014/main" val="2939697430"/>
                    </a:ext>
                  </a:extLst>
                </a:gridCol>
                <a:gridCol w="2239146">
                  <a:extLst>
                    <a:ext uri="{9D8B030D-6E8A-4147-A177-3AD203B41FA5}">
                      <a16:colId xmlns:a16="http://schemas.microsoft.com/office/drawing/2014/main" val="1154693450"/>
                    </a:ext>
                  </a:extLst>
                </a:gridCol>
              </a:tblGrid>
              <a:tr h="630000">
                <a:tc>
                  <a:txBody>
                    <a:bodyPr/>
                    <a:lstStyle/>
                    <a:p>
                      <a:pPr algn="r"/>
                      <a:r>
                        <a:rPr lang="fr-CA" sz="1100" b="1" dirty="0">
                          <a:solidFill>
                            <a:schemeClr val="bg1"/>
                          </a:solidFill>
                        </a:rPr>
                        <a:t>WORKPLACE UTILIZATION</a:t>
                      </a:r>
                      <a:endParaRPr lang="en-CA" sz="1100" b="1" dirty="0">
                        <a:solidFill>
                          <a:schemeClr val="bg1"/>
                        </a:solidFill>
                      </a:endParaRPr>
                    </a:p>
                  </a:txBody>
                  <a:tcPr marR="360000" anchor="ctr">
                    <a:solidFill>
                      <a:srgbClr val="3E4C4C"/>
                    </a:solidFill>
                  </a:tcPr>
                </a:tc>
                <a:tc gridSpan="2">
                  <a:txBody>
                    <a:bodyPr/>
                    <a:lstStyle/>
                    <a:p>
                      <a:pPr algn="ctr"/>
                      <a:r>
                        <a:rPr lang="fr-CA" b="1" dirty="0">
                          <a:solidFill>
                            <a:schemeClr val="bg1"/>
                          </a:solidFill>
                        </a:rPr>
                        <a:t>ACTIVITY-BASED</a:t>
                      </a:r>
                    </a:p>
                  </a:txBody>
                  <a:tcPr anchor="ctr">
                    <a:solidFill>
                      <a:srgbClr val="3E4C4C"/>
                    </a:solidFill>
                  </a:tcPr>
                </a:tc>
                <a:tc hMerge="1">
                  <a:txBody>
                    <a:bodyPr/>
                    <a:lstStyle/>
                    <a:p>
                      <a:endParaRPr lang="en-CA" dirty="0"/>
                    </a:p>
                  </a:txBody>
                  <a:tcPr/>
                </a:tc>
                <a:tc gridSpan="2">
                  <a:txBody>
                    <a:bodyPr/>
                    <a:lstStyle/>
                    <a:p>
                      <a:pPr algn="ctr"/>
                      <a:r>
                        <a:rPr lang="fr-CA" b="1" dirty="0">
                          <a:solidFill>
                            <a:schemeClr val="bg1"/>
                          </a:solidFill>
                        </a:rPr>
                        <a:t>HOTELLING / ‘HOT-DESKING’</a:t>
                      </a:r>
                      <a:endParaRPr lang="en-CA" b="1" dirty="0">
                        <a:solidFill>
                          <a:schemeClr val="bg1"/>
                        </a:solidFill>
                      </a:endParaRPr>
                    </a:p>
                  </a:txBody>
                  <a:tcPr anchor="ctr">
                    <a:solidFill>
                      <a:srgbClr val="3E4C4C"/>
                    </a:solidFill>
                  </a:tcPr>
                </a:tc>
                <a:tc hMerge="1">
                  <a:txBody>
                    <a:bodyPr/>
                    <a:lstStyle/>
                    <a:p>
                      <a:endParaRPr lang="en-CA" dirty="0"/>
                    </a:p>
                  </a:txBody>
                  <a:tcPr/>
                </a:tc>
                <a:extLst>
                  <a:ext uri="{0D108BD9-81ED-4DB2-BD59-A6C34878D82A}">
                    <a16:rowId xmlns:a16="http://schemas.microsoft.com/office/drawing/2014/main" val="955386161"/>
                  </a:ext>
                </a:extLst>
              </a:tr>
              <a:tr h="630000">
                <a:tc>
                  <a:txBody>
                    <a:bodyPr/>
                    <a:lstStyle/>
                    <a:p>
                      <a:pPr algn="r"/>
                      <a:r>
                        <a:rPr lang="fr-CA" sz="1100" b="1" dirty="0">
                          <a:solidFill>
                            <a:schemeClr val="bg1"/>
                          </a:solidFill>
                        </a:rPr>
                        <a:t>PORTFOLIO UTILIZATION</a:t>
                      </a:r>
                      <a:endParaRPr lang="en-CA" sz="1100" b="1" dirty="0">
                        <a:solidFill>
                          <a:schemeClr val="bg1"/>
                        </a:solidFill>
                      </a:endParaRPr>
                    </a:p>
                  </a:txBody>
                  <a:tcPr marR="360000" anchor="ctr">
                    <a:solidFill>
                      <a:srgbClr val="3E4C4C"/>
                    </a:solidFill>
                  </a:tcPr>
                </a:tc>
                <a:tc>
                  <a:txBody>
                    <a:bodyPr/>
                    <a:lstStyle/>
                    <a:p>
                      <a:pPr algn="ctr"/>
                      <a:r>
                        <a:rPr lang="fr-CA" sz="1400" b="1" dirty="0" err="1">
                          <a:solidFill>
                            <a:schemeClr val="bg1"/>
                          </a:solidFill>
                        </a:rPr>
                        <a:t>Centralized</a:t>
                      </a:r>
                      <a:r>
                        <a:rPr lang="fr-CA" sz="1400" b="1" dirty="0">
                          <a:solidFill>
                            <a:schemeClr val="bg1"/>
                          </a:solidFill>
                        </a:rPr>
                        <a:t> ‘</a:t>
                      </a:r>
                      <a:r>
                        <a:rPr lang="fr-CA" sz="1400" b="1" dirty="0" err="1">
                          <a:solidFill>
                            <a:schemeClr val="bg1"/>
                          </a:solidFill>
                        </a:rPr>
                        <a:t>Neighbourhoods</a:t>
                      </a:r>
                      <a:r>
                        <a:rPr lang="fr-CA" sz="1400" b="1" dirty="0">
                          <a:solidFill>
                            <a:schemeClr val="bg1"/>
                          </a:solidFill>
                        </a:rPr>
                        <a:t>’</a:t>
                      </a:r>
                      <a:endParaRPr lang="en-CA" sz="1400" b="1" dirty="0">
                        <a:solidFill>
                          <a:schemeClr val="bg1"/>
                        </a:solidFill>
                      </a:endParaRPr>
                    </a:p>
                  </a:txBody>
                  <a:tcPr anchor="ctr">
                    <a:solidFill>
                      <a:srgbClr val="3E4C4C"/>
                    </a:solidFill>
                  </a:tcPr>
                </a:tc>
                <a:tc>
                  <a:txBody>
                    <a:bodyPr/>
                    <a:lstStyle/>
                    <a:p>
                      <a:pPr algn="ctr"/>
                      <a:r>
                        <a:rPr lang="fr-CA" sz="1400" b="1" dirty="0">
                          <a:solidFill>
                            <a:schemeClr val="bg1"/>
                          </a:solidFill>
                        </a:rPr>
                        <a:t>All </a:t>
                      </a:r>
                      <a:r>
                        <a:rPr lang="fr-CA" sz="1400" b="1" dirty="0" err="1">
                          <a:solidFill>
                            <a:schemeClr val="bg1"/>
                          </a:solidFill>
                        </a:rPr>
                        <a:t>Spaces</a:t>
                      </a:r>
                      <a:r>
                        <a:rPr lang="fr-CA" sz="1400" b="1" dirty="0">
                          <a:solidFill>
                            <a:schemeClr val="bg1"/>
                          </a:solidFill>
                        </a:rPr>
                        <a:t> </a:t>
                      </a:r>
                    </a:p>
                    <a:p>
                      <a:pPr algn="ctr"/>
                      <a:r>
                        <a:rPr lang="fr-CA" sz="1400" b="1" dirty="0">
                          <a:solidFill>
                            <a:schemeClr val="bg1"/>
                          </a:solidFill>
                        </a:rPr>
                        <a:t>All </a:t>
                      </a:r>
                      <a:r>
                        <a:rPr lang="fr-CA" sz="1400" b="1" dirty="0" err="1">
                          <a:solidFill>
                            <a:schemeClr val="bg1"/>
                          </a:solidFill>
                        </a:rPr>
                        <a:t>Shared</a:t>
                      </a:r>
                      <a:endParaRPr lang="en-CA" sz="1400" b="1" dirty="0">
                        <a:solidFill>
                          <a:schemeClr val="bg1"/>
                        </a:solidFill>
                      </a:endParaRPr>
                    </a:p>
                  </a:txBody>
                  <a:tcPr anchor="ctr">
                    <a:solidFill>
                      <a:srgbClr val="3E4C4C"/>
                    </a:solidFill>
                  </a:tcPr>
                </a:tc>
                <a:tc>
                  <a:txBody>
                    <a:bodyPr/>
                    <a:lstStyle/>
                    <a:p>
                      <a:pPr algn="ctr"/>
                      <a:r>
                        <a:rPr lang="fr-CA" sz="1400" b="1" dirty="0" err="1">
                          <a:solidFill>
                            <a:schemeClr val="bg1"/>
                          </a:solidFill>
                        </a:rPr>
                        <a:t>Centralized</a:t>
                      </a:r>
                      <a:r>
                        <a:rPr lang="fr-CA" sz="1400" b="1" dirty="0">
                          <a:solidFill>
                            <a:schemeClr val="bg1"/>
                          </a:solidFill>
                        </a:rPr>
                        <a:t> ‘</a:t>
                      </a:r>
                      <a:r>
                        <a:rPr lang="fr-CA" sz="1400" b="1" dirty="0" err="1">
                          <a:solidFill>
                            <a:schemeClr val="bg1"/>
                          </a:solidFill>
                        </a:rPr>
                        <a:t>Neighbourhoods</a:t>
                      </a:r>
                      <a:r>
                        <a:rPr lang="fr-CA" sz="1400" b="1" dirty="0">
                          <a:solidFill>
                            <a:schemeClr val="bg1"/>
                          </a:solidFill>
                        </a:rPr>
                        <a:t>’</a:t>
                      </a:r>
                      <a:endParaRPr lang="en-CA" sz="1400" b="1" dirty="0">
                        <a:solidFill>
                          <a:schemeClr val="bg1"/>
                        </a:solidFill>
                      </a:endParaRPr>
                    </a:p>
                  </a:txBody>
                  <a:tcPr anchor="ctr">
                    <a:solidFill>
                      <a:srgbClr val="3E4C4C"/>
                    </a:solidFill>
                  </a:tcPr>
                </a:tc>
                <a:tc>
                  <a:txBody>
                    <a:bodyPr/>
                    <a:lstStyle/>
                    <a:p>
                      <a:pPr algn="ctr"/>
                      <a:r>
                        <a:rPr lang="fr-CA" sz="1400" b="1" dirty="0">
                          <a:solidFill>
                            <a:schemeClr val="bg1"/>
                          </a:solidFill>
                        </a:rPr>
                        <a:t>All </a:t>
                      </a:r>
                      <a:r>
                        <a:rPr lang="fr-CA" sz="1400" b="1" dirty="0" err="1">
                          <a:solidFill>
                            <a:schemeClr val="bg1"/>
                          </a:solidFill>
                        </a:rPr>
                        <a:t>Spaces</a:t>
                      </a:r>
                      <a:r>
                        <a:rPr lang="fr-CA" sz="1400" b="1" dirty="0">
                          <a:solidFill>
                            <a:schemeClr val="bg1"/>
                          </a:solidFill>
                        </a:rPr>
                        <a:t> </a:t>
                      </a:r>
                    </a:p>
                    <a:p>
                      <a:pPr algn="ctr"/>
                      <a:r>
                        <a:rPr lang="fr-CA" sz="1400" b="1" dirty="0">
                          <a:solidFill>
                            <a:schemeClr val="bg1"/>
                          </a:solidFill>
                        </a:rPr>
                        <a:t>All </a:t>
                      </a:r>
                      <a:r>
                        <a:rPr lang="fr-CA" sz="1400" b="1" dirty="0" err="1">
                          <a:solidFill>
                            <a:schemeClr val="bg1"/>
                          </a:solidFill>
                        </a:rPr>
                        <a:t>Shared</a:t>
                      </a:r>
                      <a:endParaRPr lang="en-CA" sz="1400" b="1" dirty="0">
                        <a:solidFill>
                          <a:schemeClr val="bg1"/>
                        </a:solidFill>
                      </a:endParaRPr>
                    </a:p>
                  </a:txBody>
                  <a:tcPr anchor="ctr">
                    <a:solidFill>
                      <a:srgbClr val="3E4C4C"/>
                    </a:solidFill>
                  </a:tcPr>
                </a:tc>
                <a:extLst>
                  <a:ext uri="{0D108BD9-81ED-4DB2-BD59-A6C34878D82A}">
                    <a16:rowId xmlns:a16="http://schemas.microsoft.com/office/drawing/2014/main" val="2694340181"/>
                  </a:ext>
                </a:extLst>
              </a:tr>
              <a:tr h="612000">
                <a:tc>
                  <a:txBody>
                    <a:bodyPr/>
                    <a:lstStyle/>
                    <a:p>
                      <a:pPr algn="r"/>
                      <a:r>
                        <a:rPr lang="fr-CA" sz="1400" dirty="0" err="1">
                          <a:solidFill>
                            <a:schemeClr val="bg1"/>
                          </a:solidFill>
                        </a:rPr>
                        <a:t>Promotes</a:t>
                      </a:r>
                      <a:r>
                        <a:rPr lang="fr-CA" sz="1400" dirty="0">
                          <a:solidFill>
                            <a:schemeClr val="bg1"/>
                          </a:solidFill>
                        </a:rPr>
                        <a:t> </a:t>
                      </a:r>
                      <a:r>
                        <a:rPr lang="fr-CA" sz="1400" dirty="0" err="1">
                          <a:solidFill>
                            <a:schemeClr val="bg1"/>
                          </a:solidFill>
                        </a:rPr>
                        <a:t>meaningful</a:t>
                      </a:r>
                      <a:r>
                        <a:rPr lang="fr-CA" sz="1400" dirty="0">
                          <a:solidFill>
                            <a:schemeClr val="bg1"/>
                          </a:solidFill>
                        </a:rPr>
                        <a:t> time in office</a:t>
                      </a:r>
                    </a:p>
                  </a:txBody>
                  <a:tcPr anchor="ctr">
                    <a:solidFill>
                      <a:srgbClr val="51636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2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 </a:t>
                      </a:r>
                      <a:r>
                        <a:rPr lang="en-CA" sz="2200" dirty="0">
                          <a:solidFill>
                            <a:srgbClr val="FFC000"/>
                          </a:solidFill>
                          <a:latin typeface="Arial" panose="020B0604020202020204" pitchFamily="34" charset="0"/>
                          <a:cs typeface="Arial" panose="020B0604020202020204" pitchFamily="34" charset="0"/>
                        </a:rPr>
                        <a:t> ●  </a:t>
                      </a:r>
                      <a:r>
                        <a:rPr kumimoji="0" lang="en-CA" sz="22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endParaRPr lang="en-CA" sz="2200" dirty="0">
                        <a:solidFill>
                          <a:srgbClr val="FFC000"/>
                        </a:solidFill>
                      </a:endParaRPr>
                    </a:p>
                  </a:txBody>
                  <a:tcPr anchor="ctr">
                    <a:solidFill>
                      <a:srgbClr val="475757"/>
                    </a:solidFill>
                  </a:tcPr>
                </a:tc>
                <a:tc>
                  <a:txBody>
                    <a:bodyPr/>
                    <a:lstStyle/>
                    <a:p>
                      <a:pPr algn="ctr"/>
                      <a:r>
                        <a:rPr kumimoji="0" lang="en-CA" sz="2200" b="0" i="0" u="none" strike="noStrike" kern="1200" cap="none" spc="0" normalizeH="0" baseline="0" noProof="0" dirty="0">
                          <a:ln>
                            <a:noFill/>
                          </a:ln>
                          <a:solidFill>
                            <a:srgbClr val="8D8787"/>
                          </a:solidFill>
                          <a:effectLst/>
                          <a:uLnTx/>
                          <a:uFillTx/>
                          <a:latin typeface="Arial" panose="020B0604020202020204" pitchFamily="34" charset="0"/>
                          <a:ea typeface="+mn-ea"/>
                          <a:cs typeface="Arial" panose="020B0604020202020204" pitchFamily="34" charset="0"/>
                        </a:rPr>
                        <a:t> ● </a:t>
                      </a:r>
                      <a:endParaRPr lang="en-CA" sz="2200" dirty="0">
                        <a:solidFill>
                          <a:srgbClr val="8D8787"/>
                        </a:solidFill>
                      </a:endParaRPr>
                    </a:p>
                  </a:txBody>
                  <a:tcPr anchor="ctr">
                    <a:solidFill>
                      <a:srgbClr val="475757"/>
                    </a:solidFill>
                  </a:tcPr>
                </a:tc>
                <a:tc>
                  <a:txBody>
                    <a:bodyPr/>
                    <a:lstStyle/>
                    <a:p>
                      <a:pPr algn="ctr"/>
                      <a:r>
                        <a:rPr kumimoji="0" lang="en-CA" sz="22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  </a:t>
                      </a:r>
                      <a:r>
                        <a:rPr lang="en-CA" sz="2200" dirty="0">
                          <a:solidFill>
                            <a:srgbClr val="FFC000"/>
                          </a:solidFill>
                          <a:latin typeface="Arial" panose="020B0604020202020204" pitchFamily="34" charset="0"/>
                          <a:cs typeface="Arial" panose="020B0604020202020204" pitchFamily="34" charset="0"/>
                        </a:rPr>
                        <a:t>●  ●</a:t>
                      </a:r>
                      <a:endParaRPr lang="en-CA" sz="2200" dirty="0">
                        <a:solidFill>
                          <a:srgbClr val="FFC000"/>
                        </a:solidFill>
                      </a:endParaRPr>
                    </a:p>
                  </a:txBody>
                  <a:tcPr anchor="ctr">
                    <a:solidFill>
                      <a:srgbClr val="475757"/>
                    </a:solidFill>
                  </a:tcPr>
                </a:tc>
                <a:tc>
                  <a:txBody>
                    <a:bodyPr/>
                    <a:lstStyle/>
                    <a:p>
                      <a:pPr algn="ctr"/>
                      <a:r>
                        <a:rPr kumimoji="0" lang="en-CA" sz="2200" b="0" i="0" u="none" strike="noStrike" kern="1200" cap="none" spc="0" normalizeH="0" baseline="0" noProof="0" dirty="0">
                          <a:ln>
                            <a:noFill/>
                          </a:ln>
                          <a:solidFill>
                            <a:srgbClr val="8D8787"/>
                          </a:solidFill>
                          <a:effectLst/>
                          <a:uLnTx/>
                          <a:uFillTx/>
                          <a:latin typeface="Arial" panose="020B0604020202020204" pitchFamily="34" charset="0"/>
                          <a:ea typeface="+mn-ea"/>
                          <a:cs typeface="Arial" panose="020B0604020202020204" pitchFamily="34" charset="0"/>
                        </a:rPr>
                        <a:t> ● </a:t>
                      </a:r>
                      <a:endParaRPr lang="en-CA" sz="2200" dirty="0">
                        <a:solidFill>
                          <a:srgbClr val="8D8787"/>
                        </a:solidFill>
                      </a:endParaRPr>
                    </a:p>
                  </a:txBody>
                  <a:tcPr anchor="ctr">
                    <a:solidFill>
                      <a:srgbClr val="475757"/>
                    </a:solidFill>
                  </a:tcPr>
                </a:tc>
                <a:extLst>
                  <a:ext uri="{0D108BD9-81ED-4DB2-BD59-A6C34878D82A}">
                    <a16:rowId xmlns:a16="http://schemas.microsoft.com/office/drawing/2014/main" val="3271216240"/>
                  </a:ext>
                </a:extLst>
              </a:tr>
              <a:tr h="612000">
                <a:tc>
                  <a:txBody>
                    <a:bodyPr/>
                    <a:lstStyle/>
                    <a:p>
                      <a:pPr algn="r"/>
                      <a:r>
                        <a:rPr lang="fr-CA" sz="1400" dirty="0" err="1">
                          <a:solidFill>
                            <a:schemeClr val="bg1"/>
                          </a:solidFill>
                        </a:rPr>
                        <a:t>Ability</a:t>
                      </a:r>
                      <a:r>
                        <a:rPr lang="fr-CA" sz="1400" dirty="0">
                          <a:solidFill>
                            <a:schemeClr val="bg1"/>
                          </a:solidFill>
                        </a:rPr>
                        <a:t> for teams to </a:t>
                      </a:r>
                      <a:r>
                        <a:rPr lang="fr-CA" sz="1400" dirty="0" err="1">
                          <a:solidFill>
                            <a:schemeClr val="bg1"/>
                          </a:solidFill>
                        </a:rPr>
                        <a:t>gather</a:t>
                      </a:r>
                      <a:r>
                        <a:rPr lang="fr-CA" sz="1400" dirty="0">
                          <a:solidFill>
                            <a:schemeClr val="bg1"/>
                          </a:solidFill>
                        </a:rPr>
                        <a:t> </a:t>
                      </a:r>
                      <a:r>
                        <a:rPr lang="fr-CA" sz="1400" dirty="0" err="1">
                          <a:solidFill>
                            <a:schemeClr val="bg1"/>
                          </a:solidFill>
                        </a:rPr>
                        <a:t>regularly</a:t>
                      </a:r>
                      <a:r>
                        <a:rPr lang="fr-CA" sz="1400" dirty="0">
                          <a:solidFill>
                            <a:schemeClr val="bg1"/>
                          </a:solidFill>
                        </a:rPr>
                        <a:t> in-</a:t>
                      </a:r>
                      <a:r>
                        <a:rPr lang="fr-CA" sz="1400" dirty="0" err="1">
                          <a:solidFill>
                            <a:schemeClr val="bg1"/>
                          </a:solidFill>
                        </a:rPr>
                        <a:t>person</a:t>
                      </a:r>
                      <a:endParaRPr lang="en-CA" sz="1400" dirty="0">
                        <a:solidFill>
                          <a:schemeClr val="bg1"/>
                        </a:solidFill>
                      </a:endParaRPr>
                    </a:p>
                  </a:txBody>
                  <a:tcPr anchor="ctr">
                    <a:solidFill>
                      <a:srgbClr val="516363"/>
                    </a:solidFill>
                  </a:tcPr>
                </a:tc>
                <a:tc>
                  <a:txBody>
                    <a:bodyPr/>
                    <a:lstStyle/>
                    <a:p>
                      <a:pPr algn="ctr"/>
                      <a:r>
                        <a:rPr kumimoji="0" lang="en-CA" sz="22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  </a:t>
                      </a:r>
                      <a:r>
                        <a:rPr lang="en-CA" sz="2200" dirty="0">
                          <a:solidFill>
                            <a:srgbClr val="FFC000"/>
                          </a:solidFill>
                          <a:latin typeface="Arial" panose="020B0604020202020204" pitchFamily="34" charset="0"/>
                          <a:cs typeface="Arial" panose="020B0604020202020204" pitchFamily="34" charset="0"/>
                        </a:rPr>
                        <a:t>●  ●</a:t>
                      </a:r>
                      <a:endParaRPr lang="en-CA" sz="2200" dirty="0">
                        <a:solidFill>
                          <a:srgbClr val="FFC000"/>
                        </a:solidFill>
                      </a:endParaRPr>
                    </a:p>
                  </a:txBody>
                  <a:tcPr anchor="ctr">
                    <a:solidFill>
                      <a:srgbClr val="475757"/>
                    </a:solidFill>
                  </a:tcPr>
                </a:tc>
                <a:tc>
                  <a:txBody>
                    <a:bodyPr/>
                    <a:lstStyle/>
                    <a:p>
                      <a:pPr algn="ctr"/>
                      <a:r>
                        <a:rPr kumimoji="0" lang="en-CA" sz="2200" b="0" i="0" u="none" strike="noStrike" kern="1200" cap="none" spc="0" normalizeH="0" baseline="0" noProof="0" dirty="0">
                          <a:ln>
                            <a:noFill/>
                          </a:ln>
                          <a:solidFill>
                            <a:srgbClr val="8D8787"/>
                          </a:solidFill>
                          <a:effectLst/>
                          <a:uLnTx/>
                          <a:uFillTx/>
                          <a:latin typeface="Arial" panose="020B0604020202020204" pitchFamily="34" charset="0"/>
                          <a:ea typeface="+mn-ea"/>
                          <a:cs typeface="Arial" panose="020B0604020202020204" pitchFamily="34" charset="0"/>
                        </a:rPr>
                        <a:t> ● </a:t>
                      </a:r>
                      <a:endParaRPr lang="en-CA" sz="2200" dirty="0">
                        <a:solidFill>
                          <a:srgbClr val="8D8787"/>
                        </a:solidFill>
                      </a:endParaRPr>
                    </a:p>
                  </a:txBody>
                  <a:tcPr anchor="ctr">
                    <a:solidFill>
                      <a:srgbClr val="475757"/>
                    </a:solidFill>
                  </a:tcPr>
                </a:tc>
                <a:tc>
                  <a:txBody>
                    <a:bodyPr/>
                    <a:lstStyle/>
                    <a:p>
                      <a:pPr algn="ctr"/>
                      <a:r>
                        <a:rPr kumimoji="0" lang="en-CA" sz="22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  </a:t>
                      </a:r>
                      <a:r>
                        <a:rPr lang="en-CA" sz="2200" dirty="0">
                          <a:solidFill>
                            <a:srgbClr val="FFC000"/>
                          </a:solidFill>
                          <a:latin typeface="Arial" panose="020B0604020202020204" pitchFamily="34" charset="0"/>
                          <a:cs typeface="Arial" panose="020B0604020202020204" pitchFamily="34" charset="0"/>
                        </a:rPr>
                        <a:t>●  ●</a:t>
                      </a:r>
                      <a:endParaRPr lang="en-CA" sz="2200" dirty="0">
                        <a:solidFill>
                          <a:srgbClr val="FFC000"/>
                        </a:solidFill>
                      </a:endParaRPr>
                    </a:p>
                  </a:txBody>
                  <a:tcPr anchor="ctr">
                    <a:solidFill>
                      <a:srgbClr val="475757"/>
                    </a:solidFill>
                  </a:tcPr>
                </a:tc>
                <a:tc>
                  <a:txBody>
                    <a:bodyPr/>
                    <a:lstStyle/>
                    <a:p>
                      <a:pPr algn="ctr"/>
                      <a:r>
                        <a:rPr kumimoji="0" lang="en-CA" sz="2200" b="0" i="0" u="none" strike="noStrike" kern="1200" cap="none" spc="0" normalizeH="0" baseline="0" noProof="0" dirty="0">
                          <a:ln>
                            <a:noFill/>
                          </a:ln>
                          <a:solidFill>
                            <a:srgbClr val="8D8787"/>
                          </a:solidFill>
                          <a:effectLst/>
                          <a:uLnTx/>
                          <a:uFillTx/>
                          <a:latin typeface="Arial" panose="020B0604020202020204" pitchFamily="34" charset="0"/>
                          <a:ea typeface="+mn-ea"/>
                          <a:cs typeface="Arial" panose="020B0604020202020204" pitchFamily="34" charset="0"/>
                        </a:rPr>
                        <a:t> ● </a:t>
                      </a:r>
                      <a:endParaRPr lang="en-CA" sz="2200" dirty="0">
                        <a:solidFill>
                          <a:srgbClr val="8D8787"/>
                        </a:solidFill>
                      </a:endParaRPr>
                    </a:p>
                  </a:txBody>
                  <a:tcPr anchor="ctr">
                    <a:solidFill>
                      <a:srgbClr val="475757"/>
                    </a:solidFill>
                  </a:tcPr>
                </a:tc>
                <a:extLst>
                  <a:ext uri="{0D108BD9-81ED-4DB2-BD59-A6C34878D82A}">
                    <a16:rowId xmlns:a16="http://schemas.microsoft.com/office/drawing/2014/main" val="1091924559"/>
                  </a:ext>
                </a:extLst>
              </a:tr>
              <a:tr h="612000">
                <a:tc>
                  <a:txBody>
                    <a:bodyPr/>
                    <a:lstStyle/>
                    <a:p>
                      <a:pPr algn="r"/>
                      <a:r>
                        <a:rPr lang="fr-CA" sz="1400" dirty="0" err="1">
                          <a:solidFill>
                            <a:schemeClr val="bg1"/>
                          </a:solidFill>
                        </a:rPr>
                        <a:t>Improves</a:t>
                      </a:r>
                      <a:r>
                        <a:rPr lang="fr-CA" sz="1400" dirty="0">
                          <a:solidFill>
                            <a:schemeClr val="bg1"/>
                          </a:solidFill>
                        </a:rPr>
                        <a:t> </a:t>
                      </a:r>
                      <a:r>
                        <a:rPr lang="fr-CA" sz="1400" dirty="0" err="1">
                          <a:solidFill>
                            <a:schemeClr val="bg1"/>
                          </a:solidFill>
                        </a:rPr>
                        <a:t>onboarding</a:t>
                      </a:r>
                      <a:r>
                        <a:rPr lang="fr-CA" sz="1400" dirty="0">
                          <a:solidFill>
                            <a:schemeClr val="bg1"/>
                          </a:solidFill>
                        </a:rPr>
                        <a:t> of new </a:t>
                      </a:r>
                      <a:r>
                        <a:rPr lang="fr-CA" sz="1400" dirty="0" err="1">
                          <a:solidFill>
                            <a:schemeClr val="bg1"/>
                          </a:solidFill>
                        </a:rPr>
                        <a:t>employees</a:t>
                      </a:r>
                      <a:endParaRPr lang="en-CA" sz="1400" dirty="0">
                        <a:solidFill>
                          <a:schemeClr val="bg1"/>
                        </a:solidFill>
                      </a:endParaRPr>
                    </a:p>
                  </a:txBody>
                  <a:tcPr anchor="ctr">
                    <a:solidFill>
                      <a:srgbClr val="516363"/>
                    </a:solidFill>
                  </a:tcPr>
                </a:tc>
                <a:tc>
                  <a:txBody>
                    <a:bodyPr/>
                    <a:lstStyle/>
                    <a:p>
                      <a:pPr algn="ctr"/>
                      <a:r>
                        <a:rPr kumimoji="0" lang="en-CA" sz="22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  </a:t>
                      </a:r>
                      <a:r>
                        <a:rPr lang="en-CA" sz="2200" dirty="0">
                          <a:solidFill>
                            <a:srgbClr val="FFC000"/>
                          </a:solidFill>
                          <a:latin typeface="Arial" panose="020B0604020202020204" pitchFamily="34" charset="0"/>
                          <a:cs typeface="Arial" panose="020B0604020202020204" pitchFamily="34" charset="0"/>
                        </a:rPr>
                        <a:t>●  ●</a:t>
                      </a:r>
                      <a:endParaRPr lang="en-CA" sz="2200" dirty="0">
                        <a:solidFill>
                          <a:srgbClr val="FFC000"/>
                        </a:solidFill>
                      </a:endParaRPr>
                    </a:p>
                  </a:txBody>
                  <a:tcPr anchor="ctr">
                    <a:solidFill>
                      <a:srgbClr val="475757"/>
                    </a:solidFill>
                  </a:tcPr>
                </a:tc>
                <a:tc>
                  <a:txBody>
                    <a:bodyPr/>
                    <a:lstStyle/>
                    <a:p>
                      <a:pPr algn="ctr"/>
                      <a:r>
                        <a:rPr kumimoji="0" lang="en-CA" sz="2200" b="0" i="0" u="none" strike="noStrike" kern="1200" cap="none" spc="0" normalizeH="0" baseline="0" noProof="0" dirty="0">
                          <a:ln>
                            <a:noFill/>
                          </a:ln>
                          <a:solidFill>
                            <a:srgbClr val="B39B4D"/>
                          </a:solidFill>
                          <a:effectLst/>
                          <a:uLnTx/>
                          <a:uFillTx/>
                          <a:latin typeface="Arial" panose="020B0604020202020204" pitchFamily="34" charset="0"/>
                          <a:ea typeface="+mn-ea"/>
                          <a:cs typeface="Arial" panose="020B0604020202020204" pitchFamily="34" charset="0"/>
                        </a:rPr>
                        <a:t> ●  </a:t>
                      </a:r>
                      <a:r>
                        <a:rPr lang="en-CA" sz="2200" dirty="0">
                          <a:solidFill>
                            <a:srgbClr val="B39B4D"/>
                          </a:solidFill>
                          <a:latin typeface="Arial" panose="020B0604020202020204" pitchFamily="34" charset="0"/>
                          <a:cs typeface="Arial" panose="020B0604020202020204" pitchFamily="34" charset="0"/>
                        </a:rPr>
                        <a:t>●</a:t>
                      </a:r>
                      <a:endParaRPr lang="en-CA" sz="2200" dirty="0">
                        <a:solidFill>
                          <a:srgbClr val="B39B4D"/>
                        </a:solidFill>
                      </a:endParaRPr>
                    </a:p>
                  </a:txBody>
                  <a:tcPr anchor="ctr">
                    <a:solidFill>
                      <a:srgbClr val="475757"/>
                    </a:solidFill>
                  </a:tcPr>
                </a:tc>
                <a:tc>
                  <a:txBody>
                    <a:bodyPr/>
                    <a:lstStyle/>
                    <a:p>
                      <a:pPr algn="ctr"/>
                      <a:r>
                        <a:rPr kumimoji="0" lang="en-CA" sz="2200" b="0" i="0" u="none" strike="noStrike" kern="1200" cap="none" spc="0" normalizeH="0" baseline="0" noProof="0" dirty="0">
                          <a:ln>
                            <a:noFill/>
                          </a:ln>
                          <a:solidFill>
                            <a:srgbClr val="B39B4D"/>
                          </a:solidFill>
                          <a:effectLst/>
                          <a:uLnTx/>
                          <a:uFillTx/>
                          <a:latin typeface="Arial" panose="020B0604020202020204" pitchFamily="34" charset="0"/>
                          <a:ea typeface="+mn-ea"/>
                          <a:cs typeface="Arial" panose="020B0604020202020204" pitchFamily="34" charset="0"/>
                        </a:rPr>
                        <a:t> ●  </a:t>
                      </a:r>
                      <a:r>
                        <a:rPr lang="en-CA" sz="2200" dirty="0">
                          <a:solidFill>
                            <a:srgbClr val="B39B4D"/>
                          </a:solidFill>
                          <a:latin typeface="Arial" panose="020B0604020202020204" pitchFamily="34" charset="0"/>
                          <a:cs typeface="Arial" panose="020B0604020202020204" pitchFamily="34" charset="0"/>
                        </a:rPr>
                        <a:t>●</a:t>
                      </a:r>
                      <a:endParaRPr lang="en-CA" sz="2200" dirty="0">
                        <a:solidFill>
                          <a:srgbClr val="B39B4D"/>
                        </a:solidFill>
                      </a:endParaRPr>
                    </a:p>
                  </a:txBody>
                  <a:tcPr anchor="ctr">
                    <a:solidFill>
                      <a:srgbClr val="475757"/>
                    </a:solidFill>
                  </a:tcPr>
                </a:tc>
                <a:tc>
                  <a:txBody>
                    <a:bodyPr/>
                    <a:lstStyle/>
                    <a:p>
                      <a:pPr algn="ctr"/>
                      <a:r>
                        <a:rPr kumimoji="0" lang="en-CA" sz="2200" b="0" i="0" u="none" strike="noStrike" kern="1200" cap="none" spc="0" normalizeH="0" baseline="0" noProof="0" dirty="0">
                          <a:ln>
                            <a:noFill/>
                          </a:ln>
                          <a:solidFill>
                            <a:srgbClr val="8D8787"/>
                          </a:solidFill>
                          <a:effectLst/>
                          <a:uLnTx/>
                          <a:uFillTx/>
                          <a:latin typeface="Arial" panose="020B0604020202020204" pitchFamily="34" charset="0"/>
                          <a:ea typeface="+mn-ea"/>
                          <a:cs typeface="Arial" panose="020B0604020202020204" pitchFamily="34" charset="0"/>
                        </a:rPr>
                        <a:t> ●</a:t>
                      </a:r>
                      <a:endParaRPr lang="en-CA" sz="2200" dirty="0">
                        <a:solidFill>
                          <a:srgbClr val="8D8787"/>
                        </a:solidFill>
                      </a:endParaRPr>
                    </a:p>
                  </a:txBody>
                  <a:tcPr anchor="ctr">
                    <a:solidFill>
                      <a:srgbClr val="475757"/>
                    </a:solidFill>
                  </a:tcPr>
                </a:tc>
                <a:extLst>
                  <a:ext uri="{0D108BD9-81ED-4DB2-BD59-A6C34878D82A}">
                    <a16:rowId xmlns:a16="http://schemas.microsoft.com/office/drawing/2014/main" val="3729919410"/>
                  </a:ext>
                </a:extLst>
              </a:tr>
              <a:tr h="612000">
                <a:tc>
                  <a:txBody>
                    <a:bodyPr/>
                    <a:lstStyle/>
                    <a:p>
                      <a:pPr algn="r"/>
                      <a:r>
                        <a:rPr lang="fr-CA" sz="1400" dirty="0" err="1">
                          <a:solidFill>
                            <a:schemeClr val="bg1"/>
                          </a:solidFill>
                        </a:rPr>
                        <a:t>Promotes</a:t>
                      </a:r>
                      <a:r>
                        <a:rPr lang="fr-CA" sz="1400" dirty="0">
                          <a:solidFill>
                            <a:schemeClr val="bg1"/>
                          </a:solidFill>
                        </a:rPr>
                        <a:t> ad-hoc collaboration</a:t>
                      </a:r>
                      <a:endParaRPr lang="en-CA" sz="1400" dirty="0">
                        <a:solidFill>
                          <a:schemeClr val="bg1"/>
                        </a:solidFill>
                      </a:endParaRPr>
                    </a:p>
                  </a:txBody>
                  <a:tcPr anchor="ctr">
                    <a:solidFill>
                      <a:srgbClr val="516363"/>
                    </a:solidFill>
                  </a:tcPr>
                </a:tc>
                <a:tc>
                  <a:txBody>
                    <a:bodyPr/>
                    <a:lstStyle/>
                    <a:p>
                      <a:pPr algn="ctr"/>
                      <a:r>
                        <a:rPr kumimoji="0" lang="en-CA" sz="22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  </a:t>
                      </a:r>
                      <a:r>
                        <a:rPr lang="en-CA" sz="2200" dirty="0">
                          <a:solidFill>
                            <a:srgbClr val="FFC000"/>
                          </a:solidFill>
                          <a:latin typeface="Arial" panose="020B0604020202020204" pitchFamily="34" charset="0"/>
                          <a:cs typeface="Arial" panose="020B0604020202020204" pitchFamily="34" charset="0"/>
                        </a:rPr>
                        <a:t>●</a:t>
                      </a:r>
                      <a:r>
                        <a:rPr kumimoji="0" lang="en-CA" sz="22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lang="en-CA" sz="2200" dirty="0">
                          <a:solidFill>
                            <a:srgbClr val="FFC000"/>
                          </a:solidFill>
                          <a:latin typeface="Arial" panose="020B0604020202020204" pitchFamily="34" charset="0"/>
                          <a:cs typeface="Arial" panose="020B0604020202020204" pitchFamily="34" charset="0"/>
                        </a:rPr>
                        <a:t>●</a:t>
                      </a:r>
                      <a:endParaRPr lang="en-CA" sz="2200" dirty="0">
                        <a:solidFill>
                          <a:srgbClr val="FFC000"/>
                        </a:solidFill>
                      </a:endParaRPr>
                    </a:p>
                  </a:txBody>
                  <a:tcPr anchor="ctr">
                    <a:solidFill>
                      <a:srgbClr val="475757"/>
                    </a:solidFill>
                  </a:tcPr>
                </a:tc>
                <a:tc>
                  <a:txBody>
                    <a:bodyPr/>
                    <a:lstStyle/>
                    <a:p>
                      <a:pPr algn="ctr"/>
                      <a:r>
                        <a:rPr kumimoji="0" lang="en-CA" sz="2200" b="0" i="0" u="none" strike="noStrike" kern="1200" cap="none" spc="0" normalizeH="0" baseline="0" noProof="0" dirty="0">
                          <a:ln>
                            <a:noFill/>
                          </a:ln>
                          <a:solidFill>
                            <a:srgbClr val="B39B4D"/>
                          </a:solidFill>
                          <a:effectLst/>
                          <a:uLnTx/>
                          <a:uFillTx/>
                          <a:latin typeface="Arial" panose="020B0604020202020204" pitchFamily="34" charset="0"/>
                          <a:ea typeface="+mn-ea"/>
                          <a:cs typeface="Arial" panose="020B0604020202020204" pitchFamily="34" charset="0"/>
                        </a:rPr>
                        <a:t> ●  </a:t>
                      </a:r>
                      <a:r>
                        <a:rPr lang="en-CA" sz="2200" dirty="0">
                          <a:solidFill>
                            <a:srgbClr val="B39B4D"/>
                          </a:solidFill>
                          <a:latin typeface="Arial" panose="020B0604020202020204" pitchFamily="34" charset="0"/>
                          <a:cs typeface="Arial" panose="020B0604020202020204" pitchFamily="34" charset="0"/>
                        </a:rPr>
                        <a:t>●</a:t>
                      </a:r>
                      <a:endParaRPr lang="en-CA" sz="2200" dirty="0">
                        <a:solidFill>
                          <a:srgbClr val="B39B4D"/>
                        </a:solidFill>
                      </a:endParaRPr>
                    </a:p>
                  </a:txBody>
                  <a:tcPr anchor="ctr">
                    <a:solidFill>
                      <a:srgbClr val="475757"/>
                    </a:solidFill>
                  </a:tcPr>
                </a:tc>
                <a:tc>
                  <a:txBody>
                    <a:bodyPr/>
                    <a:lstStyle/>
                    <a:p>
                      <a:pPr algn="ctr"/>
                      <a:r>
                        <a:rPr kumimoji="0" lang="en-CA" sz="2200" b="0" i="0" u="none" strike="noStrike" kern="1200" cap="none" spc="0" normalizeH="0" baseline="0" noProof="0" dirty="0">
                          <a:ln>
                            <a:noFill/>
                          </a:ln>
                          <a:solidFill>
                            <a:srgbClr val="B39B4D"/>
                          </a:solidFill>
                          <a:effectLst/>
                          <a:uLnTx/>
                          <a:uFillTx/>
                          <a:latin typeface="Arial" panose="020B0604020202020204" pitchFamily="34" charset="0"/>
                          <a:ea typeface="+mn-ea"/>
                          <a:cs typeface="Arial" panose="020B0604020202020204" pitchFamily="34" charset="0"/>
                        </a:rPr>
                        <a:t> ●  </a:t>
                      </a:r>
                      <a:r>
                        <a:rPr lang="en-CA" sz="2200" dirty="0">
                          <a:solidFill>
                            <a:srgbClr val="B39B4D"/>
                          </a:solidFill>
                          <a:latin typeface="Arial" panose="020B0604020202020204" pitchFamily="34" charset="0"/>
                          <a:cs typeface="Arial" panose="020B0604020202020204" pitchFamily="34" charset="0"/>
                        </a:rPr>
                        <a:t>●</a:t>
                      </a:r>
                      <a:endParaRPr lang="en-CA" sz="2200" dirty="0">
                        <a:solidFill>
                          <a:srgbClr val="B39B4D"/>
                        </a:solidFill>
                      </a:endParaRPr>
                    </a:p>
                  </a:txBody>
                  <a:tcPr anchor="ctr">
                    <a:solidFill>
                      <a:srgbClr val="475757"/>
                    </a:solidFill>
                  </a:tcPr>
                </a:tc>
                <a:tc>
                  <a:txBody>
                    <a:bodyPr/>
                    <a:lstStyle/>
                    <a:p>
                      <a:pPr algn="ctr"/>
                      <a:r>
                        <a:rPr kumimoji="0" lang="en-CA" sz="2200" b="0" i="0" u="none" strike="noStrike" kern="1200" cap="none" spc="0" normalizeH="0" baseline="0" noProof="0" dirty="0">
                          <a:ln>
                            <a:noFill/>
                          </a:ln>
                          <a:solidFill>
                            <a:srgbClr val="8D8787"/>
                          </a:solidFill>
                          <a:effectLst/>
                          <a:uLnTx/>
                          <a:uFillTx/>
                          <a:latin typeface="Arial" panose="020B0604020202020204" pitchFamily="34" charset="0"/>
                          <a:ea typeface="+mn-ea"/>
                          <a:cs typeface="Arial" panose="020B0604020202020204" pitchFamily="34" charset="0"/>
                        </a:rPr>
                        <a:t> ● </a:t>
                      </a:r>
                      <a:endParaRPr lang="en-CA" sz="2200" dirty="0">
                        <a:solidFill>
                          <a:srgbClr val="8D8787"/>
                        </a:solidFill>
                      </a:endParaRPr>
                    </a:p>
                  </a:txBody>
                  <a:tcPr anchor="ctr">
                    <a:solidFill>
                      <a:srgbClr val="475757"/>
                    </a:solidFill>
                  </a:tcPr>
                </a:tc>
                <a:extLst>
                  <a:ext uri="{0D108BD9-81ED-4DB2-BD59-A6C34878D82A}">
                    <a16:rowId xmlns:a16="http://schemas.microsoft.com/office/drawing/2014/main" val="3057741423"/>
                  </a:ext>
                </a:extLst>
              </a:tr>
              <a:tr h="612000">
                <a:tc>
                  <a:txBody>
                    <a:bodyPr/>
                    <a:lstStyle/>
                    <a:p>
                      <a:pPr algn="r"/>
                      <a:r>
                        <a:rPr lang="fr-CA" sz="1400" dirty="0">
                          <a:solidFill>
                            <a:schemeClr val="bg1"/>
                          </a:solidFill>
                        </a:rPr>
                        <a:t>Accessible and Inclusive</a:t>
                      </a:r>
                      <a:endParaRPr lang="en-CA" sz="1400" dirty="0">
                        <a:solidFill>
                          <a:schemeClr val="bg1"/>
                        </a:solidFill>
                      </a:endParaRPr>
                    </a:p>
                  </a:txBody>
                  <a:tcPr anchor="ctr">
                    <a:solidFill>
                      <a:srgbClr val="516363"/>
                    </a:solidFill>
                  </a:tcPr>
                </a:tc>
                <a:tc>
                  <a:txBody>
                    <a:bodyPr/>
                    <a:lstStyle/>
                    <a:p>
                      <a:pPr algn="ctr"/>
                      <a:r>
                        <a:rPr kumimoji="0" lang="en-CA" sz="2200" b="0" i="0" u="none" strike="noStrike" kern="1200" cap="none" spc="0" normalizeH="0" baseline="0" noProof="0" dirty="0">
                          <a:ln>
                            <a:noFill/>
                          </a:ln>
                          <a:solidFill>
                            <a:srgbClr val="B39B4D"/>
                          </a:solidFill>
                          <a:effectLst/>
                          <a:uLnTx/>
                          <a:uFillTx/>
                          <a:latin typeface="Arial" panose="020B0604020202020204" pitchFamily="34" charset="0"/>
                          <a:ea typeface="+mn-ea"/>
                          <a:cs typeface="Arial" panose="020B0604020202020204" pitchFamily="34" charset="0"/>
                        </a:rPr>
                        <a:t> ●  </a:t>
                      </a:r>
                      <a:r>
                        <a:rPr lang="en-CA" sz="2200" dirty="0">
                          <a:solidFill>
                            <a:srgbClr val="B39B4D"/>
                          </a:solidFill>
                          <a:latin typeface="Arial" panose="020B0604020202020204" pitchFamily="34" charset="0"/>
                          <a:cs typeface="Arial" panose="020B0604020202020204" pitchFamily="34" charset="0"/>
                        </a:rPr>
                        <a:t>●</a:t>
                      </a:r>
                      <a:endParaRPr lang="en-CA" sz="2200" dirty="0">
                        <a:solidFill>
                          <a:srgbClr val="B39B4D"/>
                        </a:solidFill>
                      </a:endParaRPr>
                    </a:p>
                  </a:txBody>
                  <a:tcPr anchor="ctr">
                    <a:solidFill>
                      <a:srgbClr val="475757"/>
                    </a:solidFill>
                  </a:tcPr>
                </a:tc>
                <a:tc>
                  <a:txBody>
                    <a:bodyPr/>
                    <a:lstStyle/>
                    <a:p>
                      <a:pPr algn="ctr"/>
                      <a:r>
                        <a:rPr kumimoji="0" lang="en-CA" sz="2200" b="0" i="0" u="none" strike="noStrike" kern="1200" cap="none" spc="0" normalizeH="0" baseline="0" noProof="0" dirty="0">
                          <a:ln>
                            <a:noFill/>
                          </a:ln>
                          <a:solidFill>
                            <a:srgbClr val="B39B4D"/>
                          </a:solidFill>
                          <a:effectLst/>
                          <a:uLnTx/>
                          <a:uFillTx/>
                          <a:latin typeface="Arial" panose="020B0604020202020204" pitchFamily="34" charset="0"/>
                          <a:ea typeface="+mn-ea"/>
                          <a:cs typeface="Arial" panose="020B0604020202020204" pitchFamily="34" charset="0"/>
                        </a:rPr>
                        <a:t> ●  </a:t>
                      </a:r>
                      <a:r>
                        <a:rPr lang="en-CA" sz="2200" dirty="0">
                          <a:solidFill>
                            <a:srgbClr val="B39B4D"/>
                          </a:solidFill>
                          <a:latin typeface="Arial" panose="020B0604020202020204" pitchFamily="34" charset="0"/>
                          <a:cs typeface="Arial" panose="020B0604020202020204" pitchFamily="34" charset="0"/>
                        </a:rPr>
                        <a:t>●</a:t>
                      </a:r>
                      <a:endParaRPr lang="en-CA" sz="2200" dirty="0">
                        <a:solidFill>
                          <a:srgbClr val="B39B4D"/>
                        </a:solidFill>
                      </a:endParaRPr>
                    </a:p>
                  </a:txBody>
                  <a:tcPr anchor="ctr">
                    <a:solidFill>
                      <a:srgbClr val="475757"/>
                    </a:solidFill>
                  </a:tcPr>
                </a:tc>
                <a:tc>
                  <a:txBody>
                    <a:bodyPr/>
                    <a:lstStyle/>
                    <a:p>
                      <a:pPr algn="ctr"/>
                      <a:r>
                        <a:rPr kumimoji="0" lang="en-CA" sz="2200" b="0" i="0" u="none" strike="noStrike" kern="1200" cap="none" spc="0" normalizeH="0" baseline="0" noProof="0" dirty="0">
                          <a:ln>
                            <a:noFill/>
                          </a:ln>
                          <a:solidFill>
                            <a:srgbClr val="B39B4D"/>
                          </a:solidFill>
                          <a:effectLst/>
                          <a:uLnTx/>
                          <a:uFillTx/>
                          <a:latin typeface="Arial" panose="020B0604020202020204" pitchFamily="34" charset="0"/>
                          <a:ea typeface="+mn-ea"/>
                          <a:cs typeface="Arial" panose="020B0604020202020204" pitchFamily="34" charset="0"/>
                        </a:rPr>
                        <a:t> ●  </a:t>
                      </a:r>
                      <a:r>
                        <a:rPr lang="en-CA" sz="2200" dirty="0">
                          <a:solidFill>
                            <a:srgbClr val="B39B4D"/>
                          </a:solidFill>
                          <a:latin typeface="Arial" panose="020B0604020202020204" pitchFamily="34" charset="0"/>
                          <a:cs typeface="Arial" panose="020B0604020202020204" pitchFamily="34" charset="0"/>
                        </a:rPr>
                        <a:t>●</a:t>
                      </a:r>
                      <a:endParaRPr lang="en-CA" sz="2200" dirty="0">
                        <a:solidFill>
                          <a:srgbClr val="B39B4D"/>
                        </a:solidFill>
                      </a:endParaRPr>
                    </a:p>
                  </a:txBody>
                  <a:tcPr anchor="ctr">
                    <a:solidFill>
                      <a:srgbClr val="475757"/>
                    </a:solidFill>
                  </a:tcPr>
                </a:tc>
                <a:tc>
                  <a:txBody>
                    <a:bodyPr/>
                    <a:lstStyle/>
                    <a:p>
                      <a:pPr algn="ctr"/>
                      <a:r>
                        <a:rPr kumimoji="0" lang="en-CA" sz="2200" b="0" i="0" u="none" strike="noStrike" kern="1200" cap="none" spc="0" normalizeH="0" baseline="0" noProof="0" dirty="0">
                          <a:ln>
                            <a:noFill/>
                          </a:ln>
                          <a:solidFill>
                            <a:srgbClr val="B39B4D"/>
                          </a:solidFill>
                          <a:effectLst/>
                          <a:uLnTx/>
                          <a:uFillTx/>
                          <a:latin typeface="Arial" panose="020B0604020202020204" pitchFamily="34" charset="0"/>
                          <a:ea typeface="+mn-ea"/>
                          <a:cs typeface="Arial" panose="020B0604020202020204" pitchFamily="34" charset="0"/>
                        </a:rPr>
                        <a:t> ●  </a:t>
                      </a:r>
                      <a:r>
                        <a:rPr lang="en-CA" sz="2200" dirty="0">
                          <a:solidFill>
                            <a:srgbClr val="B39B4D"/>
                          </a:solidFill>
                          <a:latin typeface="Arial" panose="020B0604020202020204" pitchFamily="34" charset="0"/>
                          <a:cs typeface="Arial" panose="020B0604020202020204" pitchFamily="34" charset="0"/>
                        </a:rPr>
                        <a:t>●</a:t>
                      </a:r>
                      <a:endParaRPr lang="en-CA" sz="2200" dirty="0">
                        <a:solidFill>
                          <a:srgbClr val="B39B4D"/>
                        </a:solidFill>
                      </a:endParaRPr>
                    </a:p>
                  </a:txBody>
                  <a:tcPr anchor="ctr">
                    <a:solidFill>
                      <a:srgbClr val="475757"/>
                    </a:solidFill>
                  </a:tcPr>
                </a:tc>
                <a:extLst>
                  <a:ext uri="{0D108BD9-81ED-4DB2-BD59-A6C34878D82A}">
                    <a16:rowId xmlns:a16="http://schemas.microsoft.com/office/drawing/2014/main" val="151771248"/>
                  </a:ext>
                </a:extLst>
              </a:tr>
              <a:tr h="612000">
                <a:tc>
                  <a:txBody>
                    <a:bodyPr/>
                    <a:lstStyle/>
                    <a:p>
                      <a:pPr algn="r"/>
                      <a:r>
                        <a:rPr lang="fr-CA" sz="1400" dirty="0" err="1">
                          <a:solidFill>
                            <a:schemeClr val="bg1"/>
                          </a:solidFill>
                        </a:rPr>
                        <a:t>Predictability</a:t>
                      </a:r>
                      <a:r>
                        <a:rPr lang="fr-CA" sz="1400" dirty="0">
                          <a:solidFill>
                            <a:schemeClr val="bg1"/>
                          </a:solidFill>
                        </a:rPr>
                        <a:t> of </a:t>
                      </a:r>
                      <a:r>
                        <a:rPr lang="fr-CA" sz="1400" dirty="0" err="1">
                          <a:solidFill>
                            <a:schemeClr val="bg1"/>
                          </a:solidFill>
                        </a:rPr>
                        <a:t>work</a:t>
                      </a:r>
                      <a:r>
                        <a:rPr lang="fr-CA" sz="1400" dirty="0">
                          <a:solidFill>
                            <a:schemeClr val="bg1"/>
                          </a:solidFill>
                        </a:rPr>
                        <a:t> location </a:t>
                      </a:r>
                      <a:endParaRPr lang="en-CA" sz="1400" dirty="0">
                        <a:solidFill>
                          <a:schemeClr val="bg1"/>
                        </a:solidFill>
                      </a:endParaRPr>
                    </a:p>
                  </a:txBody>
                  <a:tcPr anchor="ctr">
                    <a:solidFill>
                      <a:srgbClr val="516363"/>
                    </a:solidFill>
                  </a:tcPr>
                </a:tc>
                <a:tc>
                  <a:txBody>
                    <a:bodyPr/>
                    <a:lstStyle/>
                    <a:p>
                      <a:pPr algn="ctr"/>
                      <a:r>
                        <a:rPr kumimoji="0" lang="en-CA" sz="2200" b="0" i="0" u="none" strike="noStrike" kern="1200" cap="none" spc="0" normalizeH="0" baseline="0" noProof="0" dirty="0">
                          <a:ln>
                            <a:noFill/>
                          </a:ln>
                          <a:solidFill>
                            <a:srgbClr val="B39B4D"/>
                          </a:solidFill>
                          <a:effectLst/>
                          <a:uLnTx/>
                          <a:uFillTx/>
                          <a:latin typeface="Arial" panose="020B0604020202020204" pitchFamily="34" charset="0"/>
                          <a:ea typeface="+mn-ea"/>
                          <a:cs typeface="Arial" panose="020B0604020202020204" pitchFamily="34" charset="0"/>
                        </a:rPr>
                        <a:t> ●  </a:t>
                      </a:r>
                      <a:r>
                        <a:rPr lang="en-CA" sz="2200" dirty="0">
                          <a:solidFill>
                            <a:srgbClr val="B39B4D"/>
                          </a:solidFill>
                          <a:latin typeface="Arial" panose="020B0604020202020204" pitchFamily="34" charset="0"/>
                          <a:cs typeface="Arial" panose="020B0604020202020204" pitchFamily="34" charset="0"/>
                        </a:rPr>
                        <a:t>●</a:t>
                      </a:r>
                      <a:r>
                        <a:rPr kumimoji="0" lang="en-CA" sz="2200" b="0" i="0" u="none" strike="noStrike" kern="1200" cap="none" spc="0" normalizeH="0" baseline="0" noProof="0" dirty="0">
                          <a:ln>
                            <a:noFill/>
                          </a:ln>
                          <a:solidFill>
                            <a:srgbClr val="B39B4D"/>
                          </a:solidFill>
                          <a:effectLst/>
                          <a:uLnTx/>
                          <a:uFillTx/>
                          <a:latin typeface="Arial" panose="020B0604020202020204" pitchFamily="34" charset="0"/>
                          <a:ea typeface="+mn-ea"/>
                          <a:cs typeface="Arial" panose="020B0604020202020204" pitchFamily="34" charset="0"/>
                        </a:rPr>
                        <a:t> </a:t>
                      </a:r>
                      <a:endParaRPr lang="en-CA" sz="2200" dirty="0">
                        <a:solidFill>
                          <a:srgbClr val="B39B4D"/>
                        </a:solidFill>
                      </a:endParaRPr>
                    </a:p>
                  </a:txBody>
                  <a:tcPr anchor="ctr">
                    <a:solidFill>
                      <a:srgbClr val="475757"/>
                    </a:solidFill>
                  </a:tcPr>
                </a:tc>
                <a:tc>
                  <a:txBody>
                    <a:bodyPr/>
                    <a:lstStyle/>
                    <a:p>
                      <a:pPr algn="ctr"/>
                      <a:r>
                        <a:rPr kumimoji="0" lang="en-CA" sz="2200" b="0" i="0" u="none" strike="noStrike" kern="1200" cap="none" spc="0" normalizeH="0" baseline="0" noProof="0" dirty="0">
                          <a:ln>
                            <a:noFill/>
                          </a:ln>
                          <a:solidFill>
                            <a:srgbClr val="8D8787"/>
                          </a:solidFill>
                          <a:effectLst/>
                          <a:uLnTx/>
                          <a:uFillTx/>
                          <a:latin typeface="Arial" panose="020B0604020202020204" pitchFamily="34" charset="0"/>
                          <a:ea typeface="+mn-ea"/>
                          <a:cs typeface="Arial" panose="020B0604020202020204" pitchFamily="34" charset="0"/>
                        </a:rPr>
                        <a:t> ●</a:t>
                      </a:r>
                      <a:endParaRPr lang="en-CA" sz="2200" dirty="0">
                        <a:solidFill>
                          <a:srgbClr val="8D8787"/>
                        </a:solidFill>
                      </a:endParaRPr>
                    </a:p>
                  </a:txBody>
                  <a:tcPr anchor="ctr">
                    <a:solidFill>
                      <a:srgbClr val="475757"/>
                    </a:solidFill>
                  </a:tcPr>
                </a:tc>
                <a:tc>
                  <a:txBody>
                    <a:bodyPr/>
                    <a:lstStyle/>
                    <a:p>
                      <a:pPr algn="ctr"/>
                      <a:r>
                        <a:rPr kumimoji="0" lang="en-CA" sz="2200" b="0" i="0" u="none" strike="noStrike" kern="1200" cap="none" spc="0" normalizeH="0" baseline="0" noProof="0" dirty="0">
                          <a:ln>
                            <a:noFill/>
                          </a:ln>
                          <a:solidFill>
                            <a:srgbClr val="B39B4D"/>
                          </a:solidFill>
                          <a:effectLst/>
                          <a:uLnTx/>
                          <a:uFillTx/>
                          <a:latin typeface="Arial" panose="020B0604020202020204" pitchFamily="34" charset="0"/>
                          <a:ea typeface="+mn-ea"/>
                          <a:cs typeface="Arial" panose="020B0604020202020204" pitchFamily="34" charset="0"/>
                        </a:rPr>
                        <a:t> ●  </a:t>
                      </a:r>
                      <a:r>
                        <a:rPr lang="en-CA" sz="2200" dirty="0">
                          <a:solidFill>
                            <a:srgbClr val="B39B4D"/>
                          </a:solidFill>
                          <a:latin typeface="Arial" panose="020B0604020202020204" pitchFamily="34" charset="0"/>
                          <a:cs typeface="Arial" panose="020B0604020202020204" pitchFamily="34" charset="0"/>
                        </a:rPr>
                        <a:t>●</a:t>
                      </a:r>
                      <a:endParaRPr lang="en-CA" sz="2200" dirty="0">
                        <a:solidFill>
                          <a:srgbClr val="B39B4D"/>
                        </a:solidFill>
                      </a:endParaRPr>
                    </a:p>
                  </a:txBody>
                  <a:tcPr anchor="ctr">
                    <a:solidFill>
                      <a:srgbClr val="475757"/>
                    </a:solidFill>
                  </a:tcPr>
                </a:tc>
                <a:tc>
                  <a:txBody>
                    <a:bodyPr/>
                    <a:lstStyle/>
                    <a:p>
                      <a:pPr algn="ctr"/>
                      <a:r>
                        <a:rPr kumimoji="0" lang="en-CA" sz="2200" b="0" i="0" u="none" strike="noStrike" kern="1200" cap="none" spc="0" normalizeH="0" baseline="0" noProof="0" dirty="0">
                          <a:ln>
                            <a:noFill/>
                          </a:ln>
                          <a:solidFill>
                            <a:srgbClr val="8D8787"/>
                          </a:solidFill>
                          <a:effectLst/>
                          <a:uLnTx/>
                          <a:uFillTx/>
                          <a:latin typeface="Arial" panose="020B0604020202020204" pitchFamily="34" charset="0"/>
                          <a:ea typeface="+mn-ea"/>
                          <a:cs typeface="Arial" panose="020B0604020202020204" pitchFamily="34" charset="0"/>
                        </a:rPr>
                        <a:t> ● </a:t>
                      </a:r>
                      <a:endParaRPr lang="en-CA" sz="2200" dirty="0">
                        <a:solidFill>
                          <a:srgbClr val="8D8787"/>
                        </a:solidFill>
                      </a:endParaRPr>
                    </a:p>
                  </a:txBody>
                  <a:tcPr anchor="ctr">
                    <a:solidFill>
                      <a:srgbClr val="475757"/>
                    </a:solidFill>
                  </a:tcPr>
                </a:tc>
                <a:extLst>
                  <a:ext uri="{0D108BD9-81ED-4DB2-BD59-A6C34878D82A}">
                    <a16:rowId xmlns:a16="http://schemas.microsoft.com/office/drawing/2014/main" val="2573626784"/>
                  </a:ext>
                </a:extLst>
              </a:tr>
            </a:tbl>
          </a:graphicData>
        </a:graphic>
      </p:graphicFrame>
      <p:sp>
        <p:nvSpPr>
          <p:cNvPr id="8" name="Arrow: Chevron 7">
            <a:extLst>
              <a:ext uri="{FF2B5EF4-FFF2-40B4-BE49-F238E27FC236}">
                <a16:creationId xmlns:a16="http://schemas.microsoft.com/office/drawing/2014/main" id="{66773251-83B4-F3C8-4FA6-29FD35868412}"/>
              </a:ext>
            </a:extLst>
          </p:cNvPr>
          <p:cNvSpPr/>
          <p:nvPr/>
        </p:nvSpPr>
        <p:spPr>
          <a:xfrm>
            <a:off x="2423604" y="1454457"/>
            <a:ext cx="221942" cy="241176"/>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Arrow: Chevron 8">
            <a:extLst>
              <a:ext uri="{FF2B5EF4-FFF2-40B4-BE49-F238E27FC236}">
                <a16:creationId xmlns:a16="http://schemas.microsoft.com/office/drawing/2014/main" id="{7457B92D-2874-3086-E0F9-437B7F54FFF0}"/>
              </a:ext>
            </a:extLst>
          </p:cNvPr>
          <p:cNvSpPr/>
          <p:nvPr/>
        </p:nvSpPr>
        <p:spPr>
          <a:xfrm>
            <a:off x="2423604" y="2095129"/>
            <a:ext cx="221942" cy="241176"/>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302B53AB-CC92-648E-323B-59019B6F5168}"/>
              </a:ext>
            </a:extLst>
          </p:cNvPr>
          <p:cNvSpPr txBox="1"/>
          <p:nvPr/>
        </p:nvSpPr>
        <p:spPr>
          <a:xfrm>
            <a:off x="3732321" y="1535620"/>
            <a:ext cx="31959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FFC000"/>
                </a:solidFill>
                <a:effectLst/>
                <a:uLnTx/>
                <a:uFillTx/>
                <a:latin typeface="Calibri" panose="020F0502020204030204"/>
                <a:ea typeface="+mn-ea"/>
                <a:cs typeface="+mn-cs"/>
              </a:rPr>
              <a:t>+</a:t>
            </a:r>
            <a:endParaRPr kumimoji="0" lang="en-CA" sz="2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106515F5-E0D6-17B1-F78B-8609D40C8C81}"/>
              </a:ext>
            </a:extLst>
          </p:cNvPr>
          <p:cNvSpPr txBox="1"/>
          <p:nvPr/>
        </p:nvSpPr>
        <p:spPr>
          <a:xfrm>
            <a:off x="5975412" y="1535620"/>
            <a:ext cx="31959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FFC000"/>
                </a:solidFill>
                <a:effectLst/>
                <a:uLnTx/>
                <a:uFillTx/>
                <a:latin typeface="Calibri" panose="020F0502020204030204"/>
                <a:ea typeface="+mn-ea"/>
                <a:cs typeface="+mn-cs"/>
              </a:rPr>
              <a:t>+</a:t>
            </a:r>
            <a:endParaRPr kumimoji="0" lang="en-CA" sz="2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82EDEAD-C19E-48AC-B8A9-02ADAF83AA3C}"/>
              </a:ext>
            </a:extLst>
          </p:cNvPr>
          <p:cNvSpPr txBox="1"/>
          <p:nvPr/>
        </p:nvSpPr>
        <p:spPr>
          <a:xfrm>
            <a:off x="8211059" y="1535620"/>
            <a:ext cx="31959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FFC000"/>
                </a:solidFill>
                <a:effectLst/>
                <a:uLnTx/>
                <a:uFillTx/>
                <a:latin typeface="Calibri" panose="020F0502020204030204"/>
                <a:ea typeface="+mn-ea"/>
                <a:cs typeface="+mn-cs"/>
              </a:rPr>
              <a:t>+</a:t>
            </a:r>
            <a:endParaRPr kumimoji="0" lang="en-CA" sz="2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D07602F9-44C8-5F08-E669-BE4A6070E448}"/>
              </a:ext>
            </a:extLst>
          </p:cNvPr>
          <p:cNvSpPr txBox="1"/>
          <p:nvPr/>
        </p:nvSpPr>
        <p:spPr>
          <a:xfrm>
            <a:off x="10454150" y="1535620"/>
            <a:ext cx="31959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FFC000"/>
                </a:solidFill>
                <a:effectLst/>
                <a:uLnTx/>
                <a:uFillTx/>
                <a:latin typeface="Calibri" panose="020F0502020204030204"/>
                <a:ea typeface="+mn-ea"/>
                <a:cs typeface="+mn-cs"/>
              </a:rPr>
              <a:t>+</a:t>
            </a:r>
            <a:endParaRPr kumimoji="0" lang="en-CA" sz="2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3CC86C07-B4B3-198D-285D-A800BF540825}"/>
              </a:ext>
            </a:extLst>
          </p:cNvPr>
          <p:cNvSpPr txBox="1"/>
          <p:nvPr/>
        </p:nvSpPr>
        <p:spPr>
          <a:xfrm>
            <a:off x="498134" y="520961"/>
            <a:ext cx="1119572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3200" b="1" i="0" u="none" strike="noStrike" kern="1200" cap="none" spc="0" normalizeH="0" baseline="0" noProof="0" dirty="0">
                <a:ln>
                  <a:noFill/>
                </a:ln>
                <a:solidFill>
                  <a:prstClr val="white"/>
                </a:solidFill>
                <a:effectLst/>
                <a:uLnTx/>
                <a:uFillTx/>
                <a:latin typeface="Calibri" panose="020F0502020204030204"/>
                <a:ea typeface="+mn-ea"/>
                <a:cs typeface="+mn-cs"/>
              </a:rPr>
              <a:t>Ratings </a:t>
            </a:r>
            <a:r>
              <a:rPr kumimoji="0" lang="fr-CA" sz="3200" b="0" i="0" u="none" strike="noStrike" kern="1200" cap="none" spc="0" normalizeH="0" baseline="0" noProof="0" dirty="0">
                <a:ln>
                  <a:noFill/>
                </a:ln>
                <a:solidFill>
                  <a:prstClr val="white"/>
                </a:solidFill>
                <a:effectLst/>
                <a:uLnTx/>
                <a:uFillTx/>
                <a:latin typeface="Calibri" panose="020F0502020204030204"/>
                <a:ea typeface="+mn-ea"/>
                <a:cs typeface="+mn-cs"/>
              </a:rPr>
              <a:t>by </a:t>
            </a:r>
            <a:r>
              <a:rPr kumimoji="0" lang="fr-CA" sz="3200" b="0" i="0" u="none" strike="noStrike" kern="1200" cap="none" spc="0" normalizeH="0" baseline="0" noProof="0" dirty="0" err="1">
                <a:ln>
                  <a:noFill/>
                </a:ln>
                <a:solidFill>
                  <a:prstClr val="white"/>
                </a:solidFill>
                <a:effectLst/>
                <a:uLnTx/>
                <a:uFillTx/>
                <a:latin typeface="Calibri" panose="020F0502020204030204"/>
                <a:ea typeface="+mn-ea"/>
                <a:cs typeface="+mn-cs"/>
              </a:rPr>
              <a:t>Utilization</a:t>
            </a:r>
            <a:r>
              <a:rPr kumimoji="0" lang="fr-CA" sz="3200" b="0" i="0" u="none" strike="noStrike" kern="1200" cap="none" spc="0" normalizeH="0" baseline="0" noProof="0" dirty="0">
                <a:ln>
                  <a:noFill/>
                </a:ln>
                <a:solidFill>
                  <a:prstClr val="white"/>
                </a:solidFill>
                <a:effectLst/>
                <a:uLnTx/>
                <a:uFillTx/>
                <a:latin typeface="Calibri" panose="020F0502020204030204"/>
                <a:ea typeface="+mn-ea"/>
                <a:cs typeface="+mn-cs"/>
              </a:rPr>
              <a:t> Types </a:t>
            </a:r>
            <a:endParaRPr kumimoji="0" lang="en-CA"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6763AB0-D661-7514-FAC6-EC24CD70BB58}"/>
              </a:ext>
            </a:extLst>
          </p:cNvPr>
          <p:cNvSpPr txBox="1"/>
          <p:nvPr/>
        </p:nvSpPr>
        <p:spPr>
          <a:xfrm rot="500587">
            <a:off x="9703293" y="79899"/>
            <a:ext cx="2752078" cy="1015663"/>
          </a:xfrm>
          <a:prstGeom prst="rect">
            <a:avLst/>
          </a:prstGeom>
          <a:noFill/>
        </p:spPr>
        <p:txBody>
          <a:bodyPr wrap="square" rtlCol="0">
            <a:spAutoFit/>
          </a:bodyPr>
          <a:lstStyle/>
          <a:p>
            <a:pPr algn="ctr"/>
            <a:r>
              <a:rPr lang="fr-CA" sz="6000" dirty="0">
                <a:solidFill>
                  <a:srgbClr val="FF0000"/>
                </a:solidFill>
                <a:latin typeface="+mj-lt"/>
              </a:rPr>
              <a:t>DRAFT</a:t>
            </a:r>
            <a:endParaRPr lang="en-CA" sz="6000" dirty="0">
              <a:solidFill>
                <a:srgbClr val="FF0000"/>
              </a:solidFill>
              <a:latin typeface="+mj-lt"/>
            </a:endParaRPr>
          </a:p>
        </p:txBody>
      </p:sp>
    </p:spTree>
    <p:extLst>
      <p:ext uri="{BB962C8B-B14F-4D97-AF65-F5344CB8AC3E}">
        <p14:creationId xmlns:p14="http://schemas.microsoft.com/office/powerpoint/2010/main" val="3157559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F3939"/>
        </a:solidFill>
        <a:effectLst/>
      </p:bgPr>
    </p:bg>
    <p:spTree>
      <p:nvGrpSpPr>
        <p:cNvPr id="1" name=""/>
        <p:cNvGrpSpPr/>
        <p:nvPr/>
      </p:nvGrpSpPr>
      <p:grpSpPr>
        <a:xfrm>
          <a:off x="0" y="0"/>
          <a:ext cx="0" cy="0"/>
          <a:chOff x="0" y="0"/>
          <a:chExt cx="0" cy="0"/>
        </a:xfrm>
      </p:grpSpPr>
      <p:pic>
        <p:nvPicPr>
          <p:cNvPr id="7" name="EE86F6A1-01C8-45C8-806C-2272A6B38A01" descr="IMG_1557.jpg">
            <a:extLst>
              <a:ext uri="{FF2B5EF4-FFF2-40B4-BE49-F238E27FC236}">
                <a16:creationId xmlns:a16="http://schemas.microsoft.com/office/drawing/2014/main" id="{2A967F92-AFBA-8E2B-F22D-73FFF5F53539}"/>
              </a:ext>
            </a:extLst>
          </p:cNvPr>
          <p:cNvPicPr>
            <a:picLocks noChangeAspect="1" noChangeArrowheads="1"/>
          </p:cNvPicPr>
          <p:nvPr/>
        </p:nvPicPr>
        <p:blipFill rotWithShape="1">
          <a:blip r:embed="rId2">
            <a:clrChange>
              <a:clrFrom>
                <a:srgbClr val="E1E1E1"/>
              </a:clrFrom>
              <a:clrTo>
                <a:srgbClr val="E1E1E1">
                  <a:alpha val="0"/>
                </a:srgbClr>
              </a:clrTo>
            </a:clrChange>
            <a:extLst>
              <a:ext uri="{BEBA8EAE-BF5A-486C-A8C5-ECC9F3942E4B}">
                <a14:imgProps xmlns:a14="http://schemas.microsoft.com/office/drawing/2010/main">
                  <a14:imgLayer r:embed="rId3">
                    <a14:imgEffect>
                      <a14:sharpenSoften amount="25000"/>
                    </a14:imgEffect>
                    <a14:imgEffect>
                      <a14:saturation sat="0"/>
                    </a14:imgEffect>
                    <a14:imgEffect>
                      <a14:brightnessContrast bright="1000" contrast="22000"/>
                    </a14:imgEffect>
                  </a14:imgLayer>
                </a14:imgProps>
              </a:ext>
              <a:ext uri="{28A0092B-C50C-407E-A947-70E740481C1C}">
                <a14:useLocalDpi xmlns:a14="http://schemas.microsoft.com/office/drawing/2010/main" val="0"/>
              </a:ext>
            </a:extLst>
          </a:blip>
          <a:srcRect t="5597" b="7456"/>
          <a:stretch/>
        </p:blipFill>
        <p:spPr bwMode="auto">
          <a:xfrm>
            <a:off x="4581981" y="691977"/>
            <a:ext cx="2872484" cy="547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199BFE53-7EBB-F40D-226C-F6275B8BC7D3}"/>
              </a:ext>
            </a:extLst>
          </p:cNvPr>
          <p:cNvSpPr txBox="1"/>
          <p:nvPr/>
        </p:nvSpPr>
        <p:spPr>
          <a:xfrm>
            <a:off x="4646223" y="1537410"/>
            <a:ext cx="873734"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srgbClr val="FF0000"/>
                </a:solidFill>
                <a:effectLst/>
                <a:uLnTx/>
                <a:uFillTx/>
                <a:latin typeface="Calibri" panose="020F0502020204030204"/>
                <a:ea typeface="+mn-ea"/>
                <a:cs typeface="+mn-cs"/>
              </a:rPr>
              <a:t>2020</a:t>
            </a:r>
          </a:p>
        </p:txBody>
      </p:sp>
      <p:sp>
        <p:nvSpPr>
          <p:cNvPr id="11" name="TextBox 10">
            <a:extLst>
              <a:ext uri="{FF2B5EF4-FFF2-40B4-BE49-F238E27FC236}">
                <a16:creationId xmlns:a16="http://schemas.microsoft.com/office/drawing/2014/main" id="{92FB5ECC-0AFF-6995-0B6C-FA6CD5CE0D7F}"/>
              </a:ext>
            </a:extLst>
          </p:cNvPr>
          <p:cNvSpPr txBox="1"/>
          <p:nvPr/>
        </p:nvSpPr>
        <p:spPr>
          <a:xfrm>
            <a:off x="5274252" y="1537409"/>
            <a:ext cx="407517"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
        <p:nvSpPr>
          <p:cNvPr id="12" name="TextBox 11">
            <a:extLst>
              <a:ext uri="{FF2B5EF4-FFF2-40B4-BE49-F238E27FC236}">
                <a16:creationId xmlns:a16="http://schemas.microsoft.com/office/drawing/2014/main" id="{47CB5D4B-4B0C-35F4-291E-7A328E20862C}"/>
              </a:ext>
            </a:extLst>
          </p:cNvPr>
          <p:cNvSpPr txBox="1"/>
          <p:nvPr/>
        </p:nvSpPr>
        <p:spPr>
          <a:xfrm>
            <a:off x="5545123" y="1537408"/>
            <a:ext cx="873734"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srgbClr val="FF0000"/>
                </a:solidFill>
                <a:effectLst/>
                <a:uLnTx/>
                <a:uFillTx/>
                <a:latin typeface="Calibri" panose="020F0502020204030204"/>
                <a:ea typeface="+mn-ea"/>
                <a:cs typeface="+mn-cs"/>
              </a:rPr>
              <a:t>2021</a:t>
            </a:r>
          </a:p>
        </p:txBody>
      </p:sp>
      <p:sp>
        <p:nvSpPr>
          <p:cNvPr id="13" name="TextBox 12">
            <a:extLst>
              <a:ext uri="{FF2B5EF4-FFF2-40B4-BE49-F238E27FC236}">
                <a16:creationId xmlns:a16="http://schemas.microsoft.com/office/drawing/2014/main" id="{5FD1FF50-1373-56DA-87F3-E0B4F7934352}"/>
              </a:ext>
            </a:extLst>
          </p:cNvPr>
          <p:cNvSpPr txBox="1"/>
          <p:nvPr/>
        </p:nvSpPr>
        <p:spPr>
          <a:xfrm>
            <a:off x="6173152" y="1537407"/>
            <a:ext cx="407517"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
        <p:nvSpPr>
          <p:cNvPr id="14" name="TextBox 13">
            <a:extLst>
              <a:ext uri="{FF2B5EF4-FFF2-40B4-BE49-F238E27FC236}">
                <a16:creationId xmlns:a16="http://schemas.microsoft.com/office/drawing/2014/main" id="{A11AB951-2036-B842-4C0B-2C84B1E76EFB}"/>
              </a:ext>
            </a:extLst>
          </p:cNvPr>
          <p:cNvSpPr txBox="1"/>
          <p:nvPr/>
        </p:nvSpPr>
        <p:spPr>
          <a:xfrm>
            <a:off x="6454821" y="1537407"/>
            <a:ext cx="873734"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srgbClr val="FF0000"/>
                </a:solidFill>
                <a:effectLst/>
                <a:uLnTx/>
                <a:uFillTx/>
                <a:latin typeface="Calibri" panose="020F0502020204030204"/>
                <a:ea typeface="+mn-ea"/>
                <a:cs typeface="+mn-cs"/>
              </a:rPr>
              <a:t>2022</a:t>
            </a:r>
          </a:p>
        </p:txBody>
      </p:sp>
      <p:sp>
        <p:nvSpPr>
          <p:cNvPr id="15" name="TextBox 14">
            <a:extLst>
              <a:ext uri="{FF2B5EF4-FFF2-40B4-BE49-F238E27FC236}">
                <a16:creationId xmlns:a16="http://schemas.microsoft.com/office/drawing/2014/main" id="{55F7115F-7CC5-060E-B417-FEBCD7A4FC5F}"/>
              </a:ext>
            </a:extLst>
          </p:cNvPr>
          <p:cNvSpPr txBox="1"/>
          <p:nvPr/>
        </p:nvSpPr>
        <p:spPr>
          <a:xfrm>
            <a:off x="7082850" y="1537406"/>
            <a:ext cx="407517"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58246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3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1000"/>
                                        <p:tgtEl>
                                          <p:spTgt spid="13"/>
                                        </p:tgtEl>
                                      </p:cBhvr>
                                    </p:animEffect>
                                  </p:childTnLst>
                                </p:cTn>
                              </p:par>
                            </p:childTnLst>
                          </p:cTn>
                        </p:par>
                        <p:par>
                          <p:cTn id="20" fill="hold">
                            <p:stCondLst>
                              <p:cond delay="45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1000"/>
                                        <p:tgtEl>
                                          <p:spTgt spid="14"/>
                                        </p:tgtEl>
                                      </p:cBhvr>
                                    </p:animEffect>
                                  </p:childTnLst>
                                </p:cTn>
                              </p:par>
                            </p:childTnLst>
                          </p:cTn>
                        </p:par>
                        <p:par>
                          <p:cTn id="24" fill="hold">
                            <p:stCondLst>
                              <p:cond delay="550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F393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FC2B6C-4590-D1A5-C7F7-FB43988DBB8C}"/>
              </a:ext>
            </a:extLst>
          </p:cNvPr>
          <p:cNvSpPr txBox="1"/>
          <p:nvPr/>
        </p:nvSpPr>
        <p:spPr>
          <a:xfrm>
            <a:off x="626723" y="678093"/>
            <a:ext cx="7143108" cy="92333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fr-CA" sz="5400" dirty="0" err="1">
                <a:solidFill>
                  <a:prstClr val="white"/>
                </a:solidFill>
                <a:latin typeface="Avenir Next LT Pro Demi" panose="020B0704020202020204" pitchFamily="34" charset="0"/>
              </a:rPr>
              <a:t>Now</a:t>
            </a:r>
            <a:endParaRPr kumimoji="0" lang="fr-CA" sz="5400" b="0" i="0" u="none" strike="noStrike" kern="1200" cap="none" spc="0" normalizeH="0" baseline="0" noProof="0" dirty="0">
              <a:ln>
                <a:noFill/>
              </a:ln>
              <a:solidFill>
                <a:prstClr val="white"/>
              </a:solidFill>
              <a:effectLst/>
              <a:uLnTx/>
              <a:uFillTx/>
              <a:latin typeface="Avenir Next LT Pro Demi" panose="020B0704020202020204" pitchFamily="34" charset="0"/>
            </a:endParaRPr>
          </a:p>
        </p:txBody>
      </p:sp>
      <p:sp>
        <p:nvSpPr>
          <p:cNvPr id="3" name="Rectangle 2">
            <a:extLst>
              <a:ext uri="{FF2B5EF4-FFF2-40B4-BE49-F238E27FC236}">
                <a16:creationId xmlns:a16="http://schemas.microsoft.com/office/drawing/2014/main" id="{770BB08E-9D63-6321-27E3-146B8B82FCC8}"/>
              </a:ext>
            </a:extLst>
          </p:cNvPr>
          <p:cNvSpPr/>
          <p:nvPr/>
        </p:nvSpPr>
        <p:spPr>
          <a:xfrm>
            <a:off x="626723" y="2126751"/>
            <a:ext cx="2880000" cy="2880000"/>
          </a:xfrm>
          <a:prstGeom prst="rect">
            <a:avLst/>
          </a:prstGeom>
          <a:solidFill>
            <a:srgbClr val="5E7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t>Return to Office Mandate </a:t>
            </a:r>
          </a:p>
          <a:p>
            <a:pPr algn="ctr"/>
            <a:r>
              <a:rPr lang="fr-CA" sz="2400" dirty="0"/>
              <a:t>(Hybrid Work)</a:t>
            </a:r>
            <a:endParaRPr lang="en-CA" sz="2400" dirty="0"/>
          </a:p>
        </p:txBody>
      </p:sp>
      <p:sp>
        <p:nvSpPr>
          <p:cNvPr id="4" name="Rectangle 3">
            <a:extLst>
              <a:ext uri="{FF2B5EF4-FFF2-40B4-BE49-F238E27FC236}">
                <a16:creationId xmlns:a16="http://schemas.microsoft.com/office/drawing/2014/main" id="{0FCD93BE-5E16-ABEC-91D7-E16BF02A0C74}"/>
              </a:ext>
            </a:extLst>
          </p:cNvPr>
          <p:cNvSpPr/>
          <p:nvPr/>
        </p:nvSpPr>
        <p:spPr>
          <a:xfrm>
            <a:off x="4656000" y="2126751"/>
            <a:ext cx="2880000" cy="2880000"/>
          </a:xfrm>
          <a:prstGeom prst="rect">
            <a:avLst/>
          </a:prstGeom>
          <a:solidFill>
            <a:srgbClr val="5E7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t>50% Portfolio </a:t>
            </a:r>
          </a:p>
          <a:p>
            <a:pPr algn="ctr"/>
            <a:r>
              <a:rPr lang="fr-CA" sz="2400" b="1" dirty="0"/>
              <a:t>Reduction</a:t>
            </a:r>
            <a:endParaRPr lang="en-CA" sz="2400" b="1" dirty="0"/>
          </a:p>
        </p:txBody>
      </p:sp>
      <p:sp>
        <p:nvSpPr>
          <p:cNvPr id="5" name="Rectangle 4">
            <a:extLst>
              <a:ext uri="{FF2B5EF4-FFF2-40B4-BE49-F238E27FC236}">
                <a16:creationId xmlns:a16="http://schemas.microsoft.com/office/drawing/2014/main" id="{04A068CB-8334-7819-1BDB-B062A78BC0EF}"/>
              </a:ext>
            </a:extLst>
          </p:cNvPr>
          <p:cNvSpPr/>
          <p:nvPr/>
        </p:nvSpPr>
        <p:spPr>
          <a:xfrm>
            <a:off x="8685277" y="2126751"/>
            <a:ext cx="2880000" cy="2880000"/>
          </a:xfrm>
          <a:prstGeom prst="rect">
            <a:avLst/>
          </a:prstGeom>
          <a:solidFill>
            <a:srgbClr val="5E7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err="1"/>
              <a:t>Everyone</a:t>
            </a:r>
            <a:r>
              <a:rPr lang="fr-CA" sz="2400" b="1" dirty="0"/>
              <a:t>, </a:t>
            </a:r>
            <a:r>
              <a:rPr lang="fr-CA" sz="2400" b="1" dirty="0" err="1"/>
              <a:t>everywhere</a:t>
            </a:r>
            <a:r>
              <a:rPr lang="fr-CA" sz="2400" b="1" dirty="0"/>
              <a:t>: </a:t>
            </a:r>
            <a:r>
              <a:rPr lang="fr-CA" sz="2400" b="1" dirty="0" err="1"/>
              <a:t>unassigned</a:t>
            </a:r>
            <a:r>
              <a:rPr lang="fr-CA" sz="2400" b="1" dirty="0"/>
              <a:t>.</a:t>
            </a:r>
            <a:endParaRPr lang="en-CA" sz="2400" dirty="0"/>
          </a:p>
        </p:txBody>
      </p:sp>
      <p:sp>
        <p:nvSpPr>
          <p:cNvPr id="6" name="Plus Sign 5">
            <a:extLst>
              <a:ext uri="{FF2B5EF4-FFF2-40B4-BE49-F238E27FC236}">
                <a16:creationId xmlns:a16="http://schemas.microsoft.com/office/drawing/2014/main" id="{37CD7367-6DF9-42B6-CA8A-4F9836BD5AD9}"/>
              </a:ext>
            </a:extLst>
          </p:cNvPr>
          <p:cNvSpPr/>
          <p:nvPr/>
        </p:nvSpPr>
        <p:spPr>
          <a:xfrm>
            <a:off x="3631361" y="3116751"/>
            <a:ext cx="900000" cy="900000"/>
          </a:xfrm>
          <a:prstGeom prst="mathPlus">
            <a:avLst>
              <a:gd name="adj1" fmla="val 14387"/>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Equals 8">
            <a:extLst>
              <a:ext uri="{FF2B5EF4-FFF2-40B4-BE49-F238E27FC236}">
                <a16:creationId xmlns:a16="http://schemas.microsoft.com/office/drawing/2014/main" id="{2A627CE4-1648-8672-5E8D-8BBEEF268F19}"/>
              </a:ext>
            </a:extLst>
          </p:cNvPr>
          <p:cNvSpPr/>
          <p:nvPr/>
        </p:nvSpPr>
        <p:spPr>
          <a:xfrm>
            <a:off x="7660638" y="3116751"/>
            <a:ext cx="900000" cy="900000"/>
          </a:xfrm>
          <a:prstGeom prst="mathEqual">
            <a:avLst>
              <a:gd name="adj1" fmla="val 13246"/>
              <a:gd name="adj2" fmla="val 1176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4560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F3939"/>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5A95FF-E8B3-6ADC-6BFA-57863E334963}"/>
              </a:ext>
            </a:extLst>
          </p:cNvPr>
          <p:cNvSpPr/>
          <p:nvPr/>
        </p:nvSpPr>
        <p:spPr>
          <a:xfrm>
            <a:off x="2333021" y="2566223"/>
            <a:ext cx="6373494" cy="478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prstClr val="white"/>
                </a:solidFill>
                <a:effectLst/>
                <a:uLnTx/>
                <a:uFillTx/>
                <a:latin typeface="Calibri" panose="020F0502020204030204"/>
                <a:ea typeface="+mn-ea"/>
                <a:cs typeface="+mn-cs"/>
              </a:rPr>
              <a:t>positive workplace experience    =    </a:t>
            </a:r>
            <a:r>
              <a:rPr kumimoji="0" lang="fr-CA" sz="2000" b="1" i="0" u="none" strike="noStrike" kern="1200" cap="none" spc="0" normalizeH="0" baseline="0" noProof="0" dirty="0">
                <a:ln>
                  <a:noFill/>
                </a:ln>
                <a:solidFill>
                  <a:srgbClr val="FFD966"/>
                </a:solidFill>
                <a:effectLst/>
                <a:uLnTx/>
                <a:uFillTx/>
                <a:latin typeface="Calibri" panose="020F0502020204030204"/>
                <a:ea typeface="+mn-ea"/>
                <a:cs typeface="+mn-cs"/>
              </a:rPr>
              <a:t>happier employees </a:t>
            </a:r>
            <a:endParaRPr kumimoji="0" lang="en-CA" sz="2000" b="0" i="0" u="none" strike="noStrike" kern="1200" cap="none" spc="0" normalizeH="0" baseline="0" noProof="0" dirty="0">
              <a:ln>
                <a:noFill/>
              </a:ln>
              <a:solidFill>
                <a:srgbClr val="FFD966"/>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3F5B47C-46E6-EF11-EB16-E003897F2EA2}"/>
              </a:ext>
            </a:extLst>
          </p:cNvPr>
          <p:cNvSpPr/>
          <p:nvPr/>
        </p:nvSpPr>
        <p:spPr>
          <a:xfrm>
            <a:off x="3209503" y="4485295"/>
            <a:ext cx="6280735" cy="478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err="1">
                <a:ln>
                  <a:noFill/>
                </a:ln>
                <a:solidFill>
                  <a:schemeClr val="accent2">
                    <a:lumMod val="40000"/>
                    <a:lumOff val="60000"/>
                  </a:schemeClr>
                </a:solidFill>
                <a:effectLst/>
                <a:uLnTx/>
                <a:uFillTx/>
                <a:latin typeface="Calibri" panose="020F0502020204030204"/>
                <a:ea typeface="+mn-ea"/>
                <a:cs typeface="+mn-cs"/>
              </a:rPr>
              <a:t>increased</a:t>
            </a:r>
            <a:r>
              <a:rPr kumimoji="0" lang="fr-CA" sz="2000" b="1" i="0" u="none" strike="noStrike" kern="1200" cap="none" spc="0" normalizeH="0" baseline="0" noProof="0" dirty="0">
                <a:ln>
                  <a:noFill/>
                </a:ln>
                <a:solidFill>
                  <a:schemeClr val="accent2">
                    <a:lumMod val="40000"/>
                    <a:lumOff val="60000"/>
                  </a:schemeClr>
                </a:solidFill>
                <a:effectLst/>
                <a:uLnTx/>
                <a:uFillTx/>
                <a:latin typeface="Calibri" panose="020F0502020204030204"/>
                <a:ea typeface="+mn-ea"/>
                <a:cs typeface="+mn-cs"/>
              </a:rPr>
              <a:t> productivity</a:t>
            </a:r>
            <a:r>
              <a:rPr kumimoji="0" lang="fr-CA" sz="2000" b="1" i="0" u="none" strike="noStrike" kern="1200" cap="none" spc="0" normalizeH="0" baseline="0" noProof="0" dirty="0">
                <a:ln>
                  <a:noFill/>
                </a:ln>
                <a:solidFill>
                  <a:prstClr val="white"/>
                </a:solidFill>
                <a:effectLst/>
                <a:uLnTx/>
                <a:uFillTx/>
                <a:latin typeface="Calibri" panose="020F0502020204030204"/>
                <a:ea typeface="+mn-ea"/>
                <a:cs typeface="+mn-cs"/>
              </a:rPr>
              <a:t>    =    better service to Canadians </a:t>
            </a:r>
            <a:endParaRPr kumimoji="0" lang="en-CA"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41CBE09A-8E4C-1CD5-A63B-A9854D56AA66}"/>
              </a:ext>
            </a:extLst>
          </p:cNvPr>
          <p:cNvSpPr txBox="1"/>
          <p:nvPr/>
        </p:nvSpPr>
        <p:spPr>
          <a:xfrm>
            <a:off x="486310" y="1023079"/>
            <a:ext cx="1121937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4400" b="0" i="0" u="none" strike="noStrike" kern="1200" cap="none" spc="0" normalizeH="0" baseline="0" noProof="0" dirty="0">
                <a:ln>
                  <a:noFill/>
                </a:ln>
                <a:solidFill>
                  <a:prstClr val="white"/>
                </a:solidFill>
                <a:effectLst/>
                <a:uLnTx/>
                <a:uFillTx/>
                <a:latin typeface="Avenir Next LT Pro Demi" panose="020B0704020202020204" pitchFamily="34" charset="0"/>
                <a:ea typeface="+mn-ea"/>
                <a:cs typeface="+mn-cs"/>
              </a:rPr>
              <a:t>Workplace Experience</a:t>
            </a:r>
          </a:p>
        </p:txBody>
      </p:sp>
      <p:sp>
        <p:nvSpPr>
          <p:cNvPr id="14" name="Rectangle 13">
            <a:extLst>
              <a:ext uri="{FF2B5EF4-FFF2-40B4-BE49-F238E27FC236}">
                <a16:creationId xmlns:a16="http://schemas.microsoft.com/office/drawing/2014/main" id="{78DC5B65-EDE5-A64A-B081-F999D4D10BCF}"/>
              </a:ext>
            </a:extLst>
          </p:cNvPr>
          <p:cNvSpPr/>
          <p:nvPr/>
        </p:nvSpPr>
        <p:spPr>
          <a:xfrm>
            <a:off x="3587717" y="3207413"/>
            <a:ext cx="5202618" cy="478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rgbClr val="FFD966"/>
                </a:solidFill>
                <a:effectLst/>
                <a:uLnTx/>
                <a:uFillTx/>
                <a:latin typeface="Calibri" panose="020F0502020204030204"/>
              </a:rPr>
              <a:t>happier employees    </a:t>
            </a:r>
            <a:r>
              <a:rPr kumimoji="0" lang="fr-CA" sz="2000" b="1" i="0" u="none" strike="noStrike" kern="1200" cap="none" spc="0" normalizeH="0" baseline="0" noProof="0" dirty="0">
                <a:ln>
                  <a:noFill/>
                </a:ln>
                <a:solidFill>
                  <a:prstClr val="white"/>
                </a:solidFill>
                <a:effectLst/>
                <a:uLnTx/>
                <a:uFillTx/>
                <a:latin typeface="Calibri" panose="020F0502020204030204"/>
              </a:rPr>
              <a:t>=    </a:t>
            </a:r>
            <a:r>
              <a:rPr lang="fr-CA" sz="2000" b="1" dirty="0">
                <a:solidFill>
                  <a:srgbClr val="69D0E5"/>
                </a:solidFill>
                <a:latin typeface="Calibri" panose="020F0502020204030204"/>
              </a:rPr>
              <a:t>more </a:t>
            </a:r>
            <a:r>
              <a:rPr lang="fr-CA" sz="2000" b="1" dirty="0" err="1">
                <a:solidFill>
                  <a:srgbClr val="69D0E5"/>
                </a:solidFill>
                <a:latin typeface="Calibri" panose="020F0502020204030204"/>
              </a:rPr>
              <a:t>engaged</a:t>
            </a:r>
            <a:r>
              <a:rPr lang="fr-CA" sz="2000" b="1" dirty="0">
                <a:solidFill>
                  <a:srgbClr val="69D0E5"/>
                </a:solidFill>
                <a:latin typeface="Calibri" panose="020F0502020204030204"/>
              </a:rPr>
              <a:t> teams</a:t>
            </a:r>
            <a:endParaRPr kumimoji="0" lang="en-CA" sz="2000" b="0" i="0" u="none" strike="noStrike" kern="1200" cap="none" spc="0" normalizeH="0" baseline="0" noProof="0" dirty="0">
              <a:ln>
                <a:noFill/>
              </a:ln>
              <a:solidFill>
                <a:srgbClr val="69D0E5"/>
              </a:solidFill>
              <a:effectLst/>
              <a:uLnTx/>
              <a:uFillTx/>
              <a:latin typeface="Calibri" panose="020F0502020204030204"/>
            </a:endParaRPr>
          </a:p>
        </p:txBody>
      </p:sp>
      <p:sp>
        <p:nvSpPr>
          <p:cNvPr id="15" name="Rectangle 14">
            <a:extLst>
              <a:ext uri="{FF2B5EF4-FFF2-40B4-BE49-F238E27FC236}">
                <a16:creationId xmlns:a16="http://schemas.microsoft.com/office/drawing/2014/main" id="{A13DB738-EBCC-2D21-5C3A-5F61FEA3E77D}"/>
              </a:ext>
            </a:extLst>
          </p:cNvPr>
          <p:cNvSpPr/>
          <p:nvPr/>
        </p:nvSpPr>
        <p:spPr>
          <a:xfrm>
            <a:off x="3415676" y="3877229"/>
            <a:ext cx="5531536" cy="478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000" b="1" dirty="0">
                <a:solidFill>
                  <a:srgbClr val="69D0E5"/>
                </a:solidFill>
                <a:latin typeface="Calibri" panose="020F0502020204030204"/>
              </a:rPr>
              <a:t>more </a:t>
            </a:r>
            <a:r>
              <a:rPr lang="fr-CA" sz="2000" b="1" dirty="0" err="1">
                <a:solidFill>
                  <a:srgbClr val="69D0E5"/>
                </a:solidFill>
                <a:latin typeface="Calibri" panose="020F0502020204030204"/>
              </a:rPr>
              <a:t>engaged</a:t>
            </a:r>
            <a:r>
              <a:rPr lang="fr-CA" sz="2000" b="1" dirty="0">
                <a:solidFill>
                  <a:srgbClr val="69D0E5"/>
                </a:solidFill>
                <a:latin typeface="Calibri" panose="020F0502020204030204"/>
              </a:rPr>
              <a:t> teams    </a:t>
            </a:r>
            <a:r>
              <a:rPr lang="fr-CA" sz="2000" b="1" dirty="0">
                <a:solidFill>
                  <a:schemeClr val="bg1"/>
                </a:solidFill>
                <a:latin typeface="Calibri" panose="020F0502020204030204"/>
              </a:rPr>
              <a:t>=</a:t>
            </a:r>
            <a:r>
              <a:rPr lang="fr-CA" sz="2000" b="1" dirty="0">
                <a:solidFill>
                  <a:srgbClr val="69D0E5"/>
                </a:solidFill>
                <a:latin typeface="Calibri" panose="020F0502020204030204"/>
              </a:rPr>
              <a:t>    </a:t>
            </a:r>
            <a:r>
              <a:rPr lang="fr-CA" sz="2000" b="1" dirty="0" err="1">
                <a:solidFill>
                  <a:schemeClr val="accent2">
                    <a:lumMod val="40000"/>
                    <a:lumOff val="60000"/>
                  </a:schemeClr>
                </a:solidFill>
                <a:latin typeface="Calibri" panose="020F0502020204030204"/>
              </a:rPr>
              <a:t>increased</a:t>
            </a:r>
            <a:r>
              <a:rPr lang="fr-CA" sz="2000" b="1" dirty="0">
                <a:solidFill>
                  <a:schemeClr val="accent2">
                    <a:lumMod val="40000"/>
                    <a:lumOff val="60000"/>
                  </a:schemeClr>
                </a:solidFill>
                <a:latin typeface="Calibri" panose="020F0502020204030204"/>
              </a:rPr>
              <a:t> productivity</a:t>
            </a:r>
            <a:endParaRPr kumimoji="0" lang="en-CA" sz="2000" b="0" i="0" u="none" strike="noStrike" kern="1200" cap="none" spc="0" normalizeH="0" baseline="0" noProof="0" dirty="0">
              <a:ln>
                <a:noFill/>
              </a:ln>
              <a:solidFill>
                <a:schemeClr val="accent2">
                  <a:lumMod val="40000"/>
                  <a:lumOff val="60000"/>
                </a:schemeClr>
              </a:solidFill>
              <a:effectLst/>
              <a:uLnTx/>
              <a:uFillTx/>
              <a:latin typeface="Calibri" panose="020F0502020204030204"/>
            </a:endParaRPr>
          </a:p>
        </p:txBody>
      </p:sp>
    </p:spTree>
    <p:extLst>
      <p:ext uri="{BB962C8B-B14F-4D97-AF65-F5344CB8AC3E}">
        <p14:creationId xmlns:p14="http://schemas.microsoft.com/office/powerpoint/2010/main" val="419252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F393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FC2B6C-4590-D1A5-C7F7-FB43988DBB8C}"/>
              </a:ext>
            </a:extLst>
          </p:cNvPr>
          <p:cNvSpPr txBox="1"/>
          <p:nvPr/>
        </p:nvSpPr>
        <p:spPr>
          <a:xfrm>
            <a:off x="486310" y="537304"/>
            <a:ext cx="11219379" cy="126188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CA" sz="3200" b="0" i="0" u="none" strike="noStrike" kern="1200" cap="none" spc="0" normalizeH="0" baseline="0" noProof="0" dirty="0">
                <a:ln>
                  <a:noFill/>
                </a:ln>
                <a:solidFill>
                  <a:prstClr val="white"/>
                </a:solidFill>
                <a:effectLst/>
                <a:uLnTx/>
                <a:uFillTx/>
                <a:latin typeface="Avenir Next LT Pro" panose="020B0504020202020204" pitchFamily="34" charset="0"/>
              </a:rPr>
              <a:t>Workplace Experience</a:t>
            </a:r>
          </a:p>
          <a:p>
            <a:pPr marL="0" marR="0" lvl="0" indent="0" defTabSz="914400" rtl="0" eaLnBrk="1" fontAlgn="auto" latinLnBrk="0" hangingPunct="1">
              <a:lnSpc>
                <a:spcPct val="100000"/>
              </a:lnSpc>
              <a:spcBef>
                <a:spcPts val="0"/>
              </a:spcBef>
              <a:spcAft>
                <a:spcPts val="0"/>
              </a:spcAft>
              <a:buClrTx/>
              <a:buSzTx/>
              <a:buFontTx/>
              <a:buNone/>
              <a:tabLst/>
              <a:defRPr/>
            </a:pPr>
            <a:r>
              <a:rPr lang="fr-CA" sz="4400" dirty="0" err="1">
                <a:solidFill>
                  <a:prstClr val="white"/>
                </a:solidFill>
                <a:latin typeface="Avenir Next LT Pro Demi" panose="020B0704020202020204" pitchFamily="34" charset="0"/>
              </a:rPr>
              <a:t>Factors</a:t>
            </a:r>
            <a:endParaRPr kumimoji="0" lang="fr-CA" sz="4400" b="0" i="0" u="none" strike="noStrike" kern="1200" cap="none" spc="0" normalizeH="0" baseline="0" noProof="0" dirty="0">
              <a:ln>
                <a:noFill/>
              </a:ln>
              <a:solidFill>
                <a:prstClr val="white"/>
              </a:solidFill>
              <a:effectLst/>
              <a:uLnTx/>
              <a:uFillTx/>
              <a:latin typeface="Avenir Next LT Pro Demi" panose="020B0704020202020204" pitchFamily="34" charset="0"/>
              <a:ea typeface="+mn-ea"/>
              <a:cs typeface="+mn-cs"/>
            </a:endParaRPr>
          </a:p>
        </p:txBody>
      </p:sp>
      <p:grpSp>
        <p:nvGrpSpPr>
          <p:cNvPr id="46" name="Group 45">
            <a:extLst>
              <a:ext uri="{FF2B5EF4-FFF2-40B4-BE49-F238E27FC236}">
                <a16:creationId xmlns:a16="http://schemas.microsoft.com/office/drawing/2014/main" id="{3EDE06C7-87E4-442E-7AA8-402FA4A5923B}"/>
              </a:ext>
            </a:extLst>
          </p:cNvPr>
          <p:cNvGrpSpPr/>
          <p:nvPr/>
        </p:nvGrpSpPr>
        <p:grpSpPr>
          <a:xfrm rot="21277730">
            <a:off x="4082815" y="1927369"/>
            <a:ext cx="1951209" cy="1742755"/>
            <a:chOff x="11694489" y="2915551"/>
            <a:chExt cx="1794491" cy="1602780"/>
          </a:xfrm>
        </p:grpSpPr>
        <p:sp>
          <p:nvSpPr>
            <p:cNvPr id="52" name="Google Shape;184;p7">
              <a:extLst>
                <a:ext uri="{FF2B5EF4-FFF2-40B4-BE49-F238E27FC236}">
                  <a16:creationId xmlns:a16="http://schemas.microsoft.com/office/drawing/2014/main" id="{051DDEB1-B525-B114-FE0E-0AB72AEA5DE9}"/>
                </a:ext>
              </a:extLst>
            </p:cNvPr>
            <p:cNvSpPr/>
            <p:nvPr/>
          </p:nvSpPr>
          <p:spPr>
            <a:xfrm rot="10800000">
              <a:off x="11694489" y="2915551"/>
              <a:ext cx="1794491" cy="1602780"/>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17455C"/>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93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3" name="Google Shape;94;p4">
              <a:extLst>
                <a:ext uri="{FF2B5EF4-FFF2-40B4-BE49-F238E27FC236}">
                  <a16:creationId xmlns:a16="http://schemas.microsoft.com/office/drawing/2014/main" id="{4F3242FC-DCBC-5B56-2BBF-B5559F52181B}"/>
                </a:ext>
              </a:extLst>
            </p:cNvPr>
            <p:cNvSpPr txBox="1"/>
            <p:nvPr/>
          </p:nvSpPr>
          <p:spPr>
            <a:xfrm>
              <a:off x="11734916" y="3464648"/>
              <a:ext cx="1588627" cy="309186"/>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3600"/>
                <a:buFont typeface="Arial"/>
                <a:buNone/>
                <a:tabLst/>
                <a:defRPr/>
              </a:pPr>
              <a:r>
                <a:rPr kumimoji="0" lang="en-US" sz="2800" b="1" i="0" u="none" strike="noStrike" kern="0" cap="none" spc="0" normalizeH="0" baseline="0" noProof="0" dirty="0">
                  <a:ln>
                    <a:noFill/>
                  </a:ln>
                  <a:solidFill>
                    <a:srgbClr val="FFFFFF"/>
                  </a:solidFill>
                  <a:effectLst/>
                  <a:uLnTx/>
                  <a:uFillTx/>
                  <a:latin typeface="Arial Nova Cond Light" panose="020B0306020202020204" pitchFamily="34" charset="0"/>
                  <a:sym typeface="Lato"/>
                </a:rPr>
                <a:t>Flexibility</a:t>
              </a:r>
            </a:p>
          </p:txBody>
        </p:sp>
      </p:grpSp>
      <p:grpSp>
        <p:nvGrpSpPr>
          <p:cNvPr id="42" name="Group 41">
            <a:extLst>
              <a:ext uri="{FF2B5EF4-FFF2-40B4-BE49-F238E27FC236}">
                <a16:creationId xmlns:a16="http://schemas.microsoft.com/office/drawing/2014/main" id="{2B218B14-EA7C-DFC3-8228-05FDF0B11AB3}"/>
              </a:ext>
            </a:extLst>
          </p:cNvPr>
          <p:cNvGrpSpPr/>
          <p:nvPr/>
        </p:nvGrpSpPr>
        <p:grpSpPr>
          <a:xfrm rot="661453">
            <a:off x="6162661" y="1922530"/>
            <a:ext cx="1742755" cy="1951209"/>
            <a:chOff x="13315187" y="2915550"/>
            <a:chExt cx="1602780" cy="1794491"/>
          </a:xfrm>
        </p:grpSpPr>
        <p:sp>
          <p:nvSpPr>
            <p:cNvPr id="44" name="Google Shape;184;p7">
              <a:extLst>
                <a:ext uri="{FF2B5EF4-FFF2-40B4-BE49-F238E27FC236}">
                  <a16:creationId xmlns:a16="http://schemas.microsoft.com/office/drawing/2014/main" id="{67029475-7BEB-6291-3F10-7B5F52DC4DFE}"/>
                </a:ext>
              </a:extLst>
            </p:cNvPr>
            <p:cNvSpPr/>
            <p:nvPr/>
          </p:nvSpPr>
          <p:spPr>
            <a:xfrm rot="16200000">
              <a:off x="13219331" y="3011406"/>
              <a:ext cx="1794491" cy="1602780"/>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18853F"/>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93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 name="Google Shape;97;p4">
              <a:extLst>
                <a:ext uri="{FF2B5EF4-FFF2-40B4-BE49-F238E27FC236}">
                  <a16:creationId xmlns:a16="http://schemas.microsoft.com/office/drawing/2014/main" id="{D6245D77-494F-8045-AF1C-1D2EC1D57FD1}"/>
                </a:ext>
              </a:extLst>
            </p:cNvPr>
            <p:cNvSpPr txBox="1"/>
            <p:nvPr/>
          </p:nvSpPr>
          <p:spPr>
            <a:xfrm>
              <a:off x="13565848" y="3484901"/>
              <a:ext cx="1144320" cy="309186"/>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3600"/>
                <a:buFont typeface="Arial"/>
                <a:buNone/>
                <a:tabLst/>
                <a:defRPr/>
              </a:pPr>
              <a:r>
                <a:rPr kumimoji="0" lang="en-US" sz="2800" b="1" i="0" u="none" strike="noStrike" kern="0" cap="none" spc="0" normalizeH="0" baseline="0" noProof="0" dirty="0">
                  <a:ln>
                    <a:noFill/>
                  </a:ln>
                  <a:solidFill>
                    <a:srgbClr val="FFFFFF"/>
                  </a:solidFill>
                  <a:effectLst/>
                  <a:uLnTx/>
                  <a:uFillTx/>
                  <a:latin typeface="Arial Nova Cond Light" panose="020B0306020202020204" pitchFamily="34" charset="0"/>
                  <a:sym typeface="Lato"/>
                </a:rPr>
                <a:t>Culture</a:t>
              </a:r>
              <a:endParaRPr kumimoji="0" sz="2800" b="1" i="0" u="none" strike="noStrike" kern="0" cap="none" spc="0" normalizeH="0" baseline="0" noProof="0" dirty="0">
                <a:ln>
                  <a:noFill/>
                </a:ln>
                <a:solidFill>
                  <a:srgbClr val="FFFFFF"/>
                </a:solidFill>
                <a:effectLst/>
                <a:uLnTx/>
                <a:uFillTx/>
                <a:latin typeface="Arial Nova Cond Light" panose="020B0306020202020204" pitchFamily="34" charset="0"/>
                <a:sym typeface="Lato"/>
              </a:endParaRPr>
            </a:p>
          </p:txBody>
        </p:sp>
      </p:grpSp>
      <p:grpSp>
        <p:nvGrpSpPr>
          <p:cNvPr id="36" name="Group 35">
            <a:extLst>
              <a:ext uri="{FF2B5EF4-FFF2-40B4-BE49-F238E27FC236}">
                <a16:creationId xmlns:a16="http://schemas.microsoft.com/office/drawing/2014/main" id="{A6B1E34D-42DD-C471-872C-7D8101463A03}"/>
              </a:ext>
            </a:extLst>
          </p:cNvPr>
          <p:cNvGrpSpPr/>
          <p:nvPr/>
        </p:nvGrpSpPr>
        <p:grpSpPr>
          <a:xfrm rot="21279364">
            <a:off x="6043672" y="4144306"/>
            <a:ext cx="1951210" cy="1742755"/>
            <a:chOff x="12881763" y="4622664"/>
            <a:chExt cx="1794491" cy="1602780"/>
          </a:xfrm>
        </p:grpSpPr>
        <p:sp>
          <p:nvSpPr>
            <p:cNvPr id="38" name="Google Shape;184;p7">
              <a:extLst>
                <a:ext uri="{FF2B5EF4-FFF2-40B4-BE49-F238E27FC236}">
                  <a16:creationId xmlns:a16="http://schemas.microsoft.com/office/drawing/2014/main" id="{3C182A74-5E13-FBDD-5820-71F5886930CD}"/>
                </a:ext>
              </a:extLst>
            </p:cNvPr>
            <p:cNvSpPr/>
            <p:nvPr/>
          </p:nvSpPr>
          <p:spPr>
            <a:xfrm>
              <a:off x="12881763" y="4622664"/>
              <a:ext cx="1794491" cy="1602780"/>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A8CE75"/>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93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 name="Google Shape;100;p4">
              <a:extLst>
                <a:ext uri="{FF2B5EF4-FFF2-40B4-BE49-F238E27FC236}">
                  <a16:creationId xmlns:a16="http://schemas.microsoft.com/office/drawing/2014/main" id="{1B5C2337-6669-03D5-664D-65655C9BD4B5}"/>
                </a:ext>
              </a:extLst>
            </p:cNvPr>
            <p:cNvSpPr txBox="1"/>
            <p:nvPr/>
          </p:nvSpPr>
          <p:spPr>
            <a:xfrm>
              <a:off x="13195612" y="5216089"/>
              <a:ext cx="1372380" cy="309186"/>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3600"/>
                <a:buFont typeface="Arial"/>
                <a:buNone/>
                <a:tabLst/>
                <a:defRPr/>
              </a:pPr>
              <a:r>
                <a:rPr kumimoji="0" lang="en-US" sz="2800" b="1" i="0" u="none" strike="noStrike" kern="0" cap="none" spc="0" normalizeH="0" baseline="0" noProof="0" dirty="0">
                  <a:ln>
                    <a:noFill/>
                  </a:ln>
                  <a:solidFill>
                    <a:srgbClr val="FFFFFF"/>
                  </a:solidFill>
                  <a:effectLst/>
                  <a:uLnTx/>
                  <a:uFillTx/>
                  <a:latin typeface="Arial Nova Cond Light" panose="020B0306020202020204" pitchFamily="34" charset="0"/>
                  <a:sym typeface="Lato"/>
                </a:rPr>
                <a:t>Utilization</a:t>
              </a:r>
              <a:endParaRPr kumimoji="0" sz="2800" b="1" i="0" u="none" strike="noStrike" kern="0" cap="none" spc="0" normalizeH="0" baseline="0" noProof="0" dirty="0">
                <a:ln>
                  <a:noFill/>
                </a:ln>
                <a:solidFill>
                  <a:srgbClr val="FFFFFF"/>
                </a:solidFill>
                <a:effectLst/>
                <a:uLnTx/>
                <a:uFillTx/>
                <a:latin typeface="Arial Nova Cond Light" panose="020B0306020202020204" pitchFamily="34" charset="0"/>
                <a:sym typeface="Lato"/>
              </a:endParaRPr>
            </a:p>
          </p:txBody>
        </p:sp>
      </p:grpSp>
      <p:grpSp>
        <p:nvGrpSpPr>
          <p:cNvPr id="3" name="Group 2">
            <a:extLst>
              <a:ext uri="{FF2B5EF4-FFF2-40B4-BE49-F238E27FC236}">
                <a16:creationId xmlns:a16="http://schemas.microsoft.com/office/drawing/2014/main" id="{37126C3D-C49C-BB43-B249-66B2FC03FF48}"/>
              </a:ext>
            </a:extLst>
          </p:cNvPr>
          <p:cNvGrpSpPr/>
          <p:nvPr/>
        </p:nvGrpSpPr>
        <p:grpSpPr>
          <a:xfrm rot="311069">
            <a:off x="4189777" y="3867238"/>
            <a:ext cx="1742755" cy="1951209"/>
            <a:chOff x="11719323" y="4317263"/>
            <a:chExt cx="1602780" cy="1794491"/>
          </a:xfrm>
        </p:grpSpPr>
        <p:sp>
          <p:nvSpPr>
            <p:cNvPr id="4" name="Google Shape;184;p7">
              <a:extLst>
                <a:ext uri="{FF2B5EF4-FFF2-40B4-BE49-F238E27FC236}">
                  <a16:creationId xmlns:a16="http://schemas.microsoft.com/office/drawing/2014/main" id="{FE32754D-9E07-BAEE-7B4E-A9B3A8512E68}"/>
                </a:ext>
              </a:extLst>
            </p:cNvPr>
            <p:cNvSpPr/>
            <p:nvPr/>
          </p:nvSpPr>
          <p:spPr>
            <a:xfrm rot="5400000">
              <a:off x="11623467" y="4413119"/>
              <a:ext cx="1794491" cy="1602780"/>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4CB6A0"/>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93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 name="Google Shape;103;p4">
              <a:extLst>
                <a:ext uri="{FF2B5EF4-FFF2-40B4-BE49-F238E27FC236}">
                  <a16:creationId xmlns:a16="http://schemas.microsoft.com/office/drawing/2014/main" id="{6C53BBB3-7597-863B-B639-50E5D1F08773}"/>
                </a:ext>
              </a:extLst>
            </p:cNvPr>
            <p:cNvSpPr txBox="1"/>
            <p:nvPr/>
          </p:nvSpPr>
          <p:spPr>
            <a:xfrm>
              <a:off x="11720790" y="5083482"/>
              <a:ext cx="1463932" cy="309186"/>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3600"/>
                <a:buFont typeface="Arial"/>
                <a:buNone/>
                <a:tabLst/>
                <a:defRPr/>
              </a:pPr>
              <a:r>
                <a:rPr kumimoji="0" lang="en-US" sz="2800" b="1" i="0" u="none" strike="noStrike" kern="0" cap="none" spc="0" normalizeH="0" baseline="0" noProof="0" dirty="0">
                  <a:ln>
                    <a:noFill/>
                  </a:ln>
                  <a:solidFill>
                    <a:srgbClr val="FFFFFF"/>
                  </a:solidFill>
                  <a:effectLst/>
                  <a:uLnTx/>
                  <a:uFillTx/>
                  <a:latin typeface="Arial Nova Cond Light" panose="020B0306020202020204" pitchFamily="34" charset="0"/>
                  <a:sym typeface="Lato"/>
                </a:rPr>
                <a:t>Space</a:t>
              </a:r>
              <a:endParaRPr kumimoji="0" sz="2800" b="1" i="0" u="none" strike="noStrike" kern="0" cap="none" spc="0" normalizeH="0" baseline="0" noProof="0" dirty="0">
                <a:ln>
                  <a:noFill/>
                </a:ln>
                <a:solidFill>
                  <a:srgbClr val="FFFFFF"/>
                </a:solidFill>
                <a:effectLst/>
                <a:uLnTx/>
                <a:uFillTx/>
                <a:latin typeface="Arial Nova Cond Light" panose="020B0306020202020204" pitchFamily="34" charset="0"/>
                <a:sym typeface="Lato"/>
              </a:endParaRPr>
            </a:p>
          </p:txBody>
        </p:sp>
      </p:grpSp>
      <p:sp>
        <p:nvSpPr>
          <p:cNvPr id="6" name="TextBox 5">
            <a:extLst>
              <a:ext uri="{FF2B5EF4-FFF2-40B4-BE49-F238E27FC236}">
                <a16:creationId xmlns:a16="http://schemas.microsoft.com/office/drawing/2014/main" id="{7A2FBA5E-C0A0-EF9C-72D0-1FF87846CF86}"/>
              </a:ext>
            </a:extLst>
          </p:cNvPr>
          <p:cNvSpPr txBox="1"/>
          <p:nvPr/>
        </p:nvSpPr>
        <p:spPr>
          <a:xfrm>
            <a:off x="789769" y="2537136"/>
            <a:ext cx="3449914" cy="523220"/>
          </a:xfrm>
          <a:prstGeom prst="rect">
            <a:avLst/>
          </a:prstGeom>
          <a:noFill/>
        </p:spPr>
        <p:txBody>
          <a:bodyPr wrap="square" rtlCol="0">
            <a:spAutoFit/>
          </a:bodyPr>
          <a:lstStyle/>
          <a:p>
            <a:pPr marL="285750" indent="-285750">
              <a:buFont typeface="Arial" panose="020B0604020202020204" pitchFamily="34" charset="0"/>
              <a:buChar char="•"/>
            </a:pPr>
            <a:r>
              <a:rPr lang="fr-CA" sz="1400" dirty="0" err="1">
                <a:solidFill>
                  <a:schemeClr val="bg1"/>
                </a:solidFill>
              </a:rPr>
              <a:t>Prescribed</a:t>
            </a:r>
            <a:r>
              <a:rPr lang="fr-CA" sz="1400" dirty="0">
                <a:solidFill>
                  <a:schemeClr val="bg1"/>
                </a:solidFill>
              </a:rPr>
              <a:t> </a:t>
            </a:r>
            <a:r>
              <a:rPr lang="fr-CA" sz="1400" b="1" dirty="0">
                <a:solidFill>
                  <a:srgbClr val="FFC000"/>
                </a:solidFill>
              </a:rPr>
              <a:t>vs</a:t>
            </a:r>
            <a:r>
              <a:rPr lang="fr-CA" sz="1400" dirty="0">
                <a:solidFill>
                  <a:schemeClr val="bg1"/>
                </a:solidFill>
              </a:rPr>
              <a:t> Flexible in-office </a:t>
            </a:r>
            <a:r>
              <a:rPr lang="fr-CA" sz="1400" dirty="0" err="1">
                <a:solidFill>
                  <a:schemeClr val="bg1"/>
                </a:solidFill>
              </a:rPr>
              <a:t>days</a:t>
            </a:r>
            <a:endParaRPr lang="en-CA" sz="1400" dirty="0">
              <a:solidFill>
                <a:schemeClr val="bg1"/>
              </a:solidFill>
            </a:endParaRPr>
          </a:p>
          <a:p>
            <a:pPr marL="285750" indent="-285750">
              <a:buFont typeface="Arial" panose="020B0604020202020204" pitchFamily="34" charset="0"/>
              <a:buChar char="•"/>
            </a:pPr>
            <a:r>
              <a:rPr lang="en-CA" sz="1400" dirty="0">
                <a:solidFill>
                  <a:schemeClr val="bg1"/>
                </a:solidFill>
              </a:rPr>
              <a:t>Variety and/or choice of work location</a:t>
            </a:r>
            <a:endParaRPr lang="fr-CA" sz="1400" dirty="0">
              <a:solidFill>
                <a:schemeClr val="bg1"/>
              </a:solidFill>
            </a:endParaRPr>
          </a:p>
        </p:txBody>
      </p:sp>
      <p:sp>
        <p:nvSpPr>
          <p:cNvPr id="7" name="TextBox 6">
            <a:extLst>
              <a:ext uri="{FF2B5EF4-FFF2-40B4-BE49-F238E27FC236}">
                <a16:creationId xmlns:a16="http://schemas.microsoft.com/office/drawing/2014/main" id="{435205D6-06FF-6BAE-F83D-0ABCC9E68328}"/>
              </a:ext>
            </a:extLst>
          </p:cNvPr>
          <p:cNvSpPr txBox="1"/>
          <p:nvPr/>
        </p:nvSpPr>
        <p:spPr>
          <a:xfrm>
            <a:off x="8118143" y="2537136"/>
            <a:ext cx="3698035" cy="523220"/>
          </a:xfrm>
          <a:prstGeom prst="rect">
            <a:avLst/>
          </a:prstGeom>
          <a:noFill/>
        </p:spPr>
        <p:txBody>
          <a:bodyPr wrap="square" rtlCol="0">
            <a:spAutoFit/>
          </a:bodyPr>
          <a:lstStyle/>
          <a:p>
            <a:pPr marL="285750" indent="-285750">
              <a:buFont typeface="Arial" panose="020B0604020202020204" pitchFamily="34" charset="0"/>
              <a:buChar char="•"/>
            </a:pPr>
            <a:r>
              <a:rPr lang="fr-CA" sz="1400" dirty="0">
                <a:solidFill>
                  <a:schemeClr val="bg1"/>
                </a:solidFill>
              </a:rPr>
              <a:t>Active and visible sponsors and champions</a:t>
            </a:r>
            <a:endParaRPr lang="en-CA" sz="1400" dirty="0">
              <a:solidFill>
                <a:schemeClr val="bg1"/>
              </a:solidFill>
            </a:endParaRPr>
          </a:p>
          <a:p>
            <a:pPr marL="285750" indent="-285750">
              <a:buFont typeface="Arial" panose="020B0604020202020204" pitchFamily="34" charset="0"/>
              <a:buChar char="•"/>
            </a:pPr>
            <a:r>
              <a:rPr lang="en-CA" sz="1400" dirty="0">
                <a:solidFill>
                  <a:schemeClr val="bg1"/>
                </a:solidFill>
              </a:rPr>
              <a:t>Culture of trust and support</a:t>
            </a:r>
            <a:endParaRPr lang="fr-CA" sz="1400" dirty="0">
              <a:solidFill>
                <a:schemeClr val="bg1"/>
              </a:solidFill>
            </a:endParaRPr>
          </a:p>
        </p:txBody>
      </p:sp>
      <p:sp>
        <p:nvSpPr>
          <p:cNvPr id="8" name="TextBox 7">
            <a:extLst>
              <a:ext uri="{FF2B5EF4-FFF2-40B4-BE49-F238E27FC236}">
                <a16:creationId xmlns:a16="http://schemas.microsoft.com/office/drawing/2014/main" id="{20A2EBD9-69CE-0AE7-D5AE-A50E1A544514}"/>
              </a:ext>
            </a:extLst>
          </p:cNvPr>
          <p:cNvSpPr txBox="1"/>
          <p:nvPr/>
        </p:nvSpPr>
        <p:spPr>
          <a:xfrm>
            <a:off x="789769" y="4669043"/>
            <a:ext cx="3698035" cy="738664"/>
          </a:xfrm>
          <a:prstGeom prst="rect">
            <a:avLst/>
          </a:prstGeom>
          <a:noFill/>
        </p:spPr>
        <p:txBody>
          <a:bodyPr wrap="square" rtlCol="0">
            <a:spAutoFit/>
          </a:bodyPr>
          <a:lstStyle/>
          <a:p>
            <a:pPr marL="285750" indent="-285750">
              <a:buFont typeface="Arial" panose="020B0604020202020204" pitchFamily="34" charset="0"/>
              <a:buChar char="•"/>
            </a:pPr>
            <a:r>
              <a:rPr lang="fr-CA" sz="1400" dirty="0">
                <a:solidFill>
                  <a:schemeClr val="bg1"/>
                </a:solidFill>
              </a:rPr>
              <a:t>GCworkplace </a:t>
            </a:r>
            <a:r>
              <a:rPr lang="fr-CA" sz="1400" b="1" dirty="0">
                <a:solidFill>
                  <a:srgbClr val="FFC000"/>
                </a:solidFill>
              </a:rPr>
              <a:t>vs</a:t>
            </a:r>
            <a:r>
              <a:rPr lang="fr-CA" sz="1400" dirty="0">
                <a:solidFill>
                  <a:schemeClr val="bg1"/>
                </a:solidFill>
              </a:rPr>
              <a:t> WP2.0 </a:t>
            </a:r>
            <a:r>
              <a:rPr lang="fr-CA" sz="1400" b="1" dirty="0">
                <a:solidFill>
                  <a:srgbClr val="FFC000"/>
                </a:solidFill>
              </a:rPr>
              <a:t>vs </a:t>
            </a:r>
          </a:p>
          <a:p>
            <a:r>
              <a:rPr lang="fr-CA" sz="1400" dirty="0">
                <a:solidFill>
                  <a:schemeClr val="bg1"/>
                </a:solidFill>
              </a:rPr>
              <a:t>       </a:t>
            </a:r>
            <a:r>
              <a:rPr lang="fr-CA" sz="1400" dirty="0" err="1">
                <a:solidFill>
                  <a:schemeClr val="bg1"/>
                </a:solidFill>
              </a:rPr>
              <a:t>traditional</a:t>
            </a:r>
            <a:r>
              <a:rPr lang="fr-CA" sz="1400" dirty="0">
                <a:solidFill>
                  <a:schemeClr val="bg1"/>
                </a:solidFill>
              </a:rPr>
              <a:t> </a:t>
            </a:r>
            <a:r>
              <a:rPr lang="fr-CA" sz="1400" dirty="0" err="1">
                <a:solidFill>
                  <a:schemeClr val="bg1"/>
                </a:solidFill>
              </a:rPr>
              <a:t>spaces</a:t>
            </a:r>
            <a:r>
              <a:rPr lang="fr-CA" sz="1400" dirty="0">
                <a:solidFill>
                  <a:schemeClr val="bg1"/>
                </a:solidFill>
              </a:rPr>
              <a:t> (high panel)</a:t>
            </a:r>
          </a:p>
          <a:p>
            <a:pPr marL="285750" indent="-285750">
              <a:buFont typeface="Arial" panose="020B0604020202020204" pitchFamily="34" charset="0"/>
              <a:buChar char="•"/>
            </a:pPr>
            <a:endParaRPr lang="fr-CA" sz="1400" dirty="0">
              <a:solidFill>
                <a:schemeClr val="bg1"/>
              </a:solidFill>
            </a:endParaRPr>
          </a:p>
        </p:txBody>
      </p:sp>
      <p:sp>
        <p:nvSpPr>
          <p:cNvPr id="9" name="TextBox 8">
            <a:extLst>
              <a:ext uri="{FF2B5EF4-FFF2-40B4-BE49-F238E27FC236}">
                <a16:creationId xmlns:a16="http://schemas.microsoft.com/office/drawing/2014/main" id="{86991072-9C52-8129-3C7D-996806C99DEC}"/>
              </a:ext>
            </a:extLst>
          </p:cNvPr>
          <p:cNvSpPr txBox="1"/>
          <p:nvPr/>
        </p:nvSpPr>
        <p:spPr>
          <a:xfrm>
            <a:off x="8112010" y="4669043"/>
            <a:ext cx="3698035" cy="738664"/>
          </a:xfrm>
          <a:prstGeom prst="rect">
            <a:avLst/>
          </a:prstGeom>
          <a:noFill/>
        </p:spPr>
        <p:txBody>
          <a:bodyPr wrap="square" rtlCol="0">
            <a:spAutoFit/>
          </a:bodyPr>
          <a:lstStyle/>
          <a:p>
            <a:pPr marL="285750" indent="-285750">
              <a:buFont typeface="Arial" panose="020B0604020202020204" pitchFamily="34" charset="0"/>
              <a:buChar char="•"/>
            </a:pPr>
            <a:r>
              <a:rPr lang="fr-CA" sz="1400" dirty="0" err="1">
                <a:solidFill>
                  <a:schemeClr val="bg1"/>
                </a:solidFill>
              </a:rPr>
              <a:t>Assigned</a:t>
            </a:r>
            <a:r>
              <a:rPr lang="fr-CA" sz="1400" dirty="0">
                <a:solidFill>
                  <a:schemeClr val="bg1"/>
                </a:solidFill>
              </a:rPr>
              <a:t> </a:t>
            </a:r>
            <a:r>
              <a:rPr lang="fr-CA" sz="1400" b="1" dirty="0">
                <a:solidFill>
                  <a:srgbClr val="FFC000"/>
                </a:solidFill>
              </a:rPr>
              <a:t>vs </a:t>
            </a:r>
            <a:r>
              <a:rPr lang="fr-CA" sz="1400" dirty="0" err="1">
                <a:solidFill>
                  <a:schemeClr val="bg1"/>
                </a:solidFill>
              </a:rPr>
              <a:t>unassigned</a:t>
            </a:r>
            <a:endParaRPr lang="fr-CA" sz="1400" dirty="0">
              <a:solidFill>
                <a:schemeClr val="bg1"/>
              </a:solidFill>
            </a:endParaRPr>
          </a:p>
          <a:p>
            <a:pPr marL="285750" indent="-285750">
              <a:buFont typeface="Arial" panose="020B0604020202020204" pitchFamily="34" charset="0"/>
              <a:buChar char="•"/>
            </a:pPr>
            <a:r>
              <a:rPr lang="fr-CA" sz="1400" dirty="0">
                <a:solidFill>
                  <a:schemeClr val="bg1"/>
                </a:solidFill>
              </a:rPr>
              <a:t>Activity-</a:t>
            </a:r>
            <a:r>
              <a:rPr lang="fr-CA" sz="1400" dirty="0" err="1">
                <a:solidFill>
                  <a:schemeClr val="bg1"/>
                </a:solidFill>
              </a:rPr>
              <a:t>based</a:t>
            </a:r>
            <a:r>
              <a:rPr lang="fr-CA" sz="1400" dirty="0">
                <a:solidFill>
                  <a:schemeClr val="bg1"/>
                </a:solidFill>
              </a:rPr>
              <a:t> </a:t>
            </a:r>
            <a:r>
              <a:rPr lang="fr-CA" sz="1400" dirty="0" err="1">
                <a:solidFill>
                  <a:schemeClr val="bg1"/>
                </a:solidFill>
              </a:rPr>
              <a:t>working</a:t>
            </a:r>
            <a:r>
              <a:rPr lang="fr-CA" sz="1400" dirty="0">
                <a:solidFill>
                  <a:schemeClr val="bg1"/>
                </a:solidFill>
              </a:rPr>
              <a:t> </a:t>
            </a:r>
            <a:r>
              <a:rPr lang="fr-CA" sz="1400" b="1" dirty="0">
                <a:solidFill>
                  <a:srgbClr val="FFC000"/>
                </a:solidFill>
              </a:rPr>
              <a:t>vs</a:t>
            </a:r>
            <a:r>
              <a:rPr lang="fr-CA" sz="1400" dirty="0">
                <a:solidFill>
                  <a:schemeClr val="bg1"/>
                </a:solidFill>
              </a:rPr>
              <a:t> </a:t>
            </a:r>
            <a:r>
              <a:rPr lang="fr-CA" sz="1400" dirty="0" err="1">
                <a:solidFill>
                  <a:schemeClr val="bg1"/>
                </a:solidFill>
              </a:rPr>
              <a:t>hotelling</a:t>
            </a:r>
            <a:endParaRPr lang="fr-CA" sz="1400" dirty="0">
              <a:solidFill>
                <a:schemeClr val="bg1"/>
              </a:solidFill>
            </a:endParaRPr>
          </a:p>
          <a:p>
            <a:pPr marL="285750" indent="-285750">
              <a:buFont typeface="Arial" panose="020B0604020202020204" pitchFamily="34" charset="0"/>
              <a:buChar char="•"/>
            </a:pPr>
            <a:endParaRPr lang="fr-CA" sz="1400" dirty="0">
              <a:solidFill>
                <a:schemeClr val="bg1"/>
              </a:solidFill>
            </a:endParaRPr>
          </a:p>
        </p:txBody>
      </p:sp>
    </p:spTree>
    <p:extLst>
      <p:ext uri="{BB962C8B-B14F-4D97-AF65-F5344CB8AC3E}">
        <p14:creationId xmlns:p14="http://schemas.microsoft.com/office/powerpoint/2010/main" val="313555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42"/>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F393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B3AF60-1D25-EACB-C927-096B59E5F94D}"/>
              </a:ext>
            </a:extLst>
          </p:cNvPr>
          <p:cNvSpPr/>
          <p:nvPr/>
        </p:nvSpPr>
        <p:spPr>
          <a:xfrm>
            <a:off x="786114" y="2715850"/>
            <a:ext cx="2284257" cy="2286000"/>
          </a:xfrm>
          <a:prstGeom prst="rect">
            <a:avLst/>
          </a:prstGeom>
          <a:noFill/>
          <a:ln w="38100">
            <a:solidFill>
              <a:srgbClr val="3F767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t>Current </a:t>
            </a:r>
          </a:p>
          <a:p>
            <a:pPr algn="ctr"/>
            <a:r>
              <a:rPr lang="fr-CA" sz="2400" b="1" dirty="0"/>
              <a:t>space</a:t>
            </a:r>
            <a:endParaRPr lang="en-CA" sz="2400" dirty="0"/>
          </a:p>
        </p:txBody>
      </p:sp>
      <p:sp>
        <p:nvSpPr>
          <p:cNvPr id="6" name="Rectangle 5">
            <a:extLst>
              <a:ext uri="{FF2B5EF4-FFF2-40B4-BE49-F238E27FC236}">
                <a16:creationId xmlns:a16="http://schemas.microsoft.com/office/drawing/2014/main" id="{C35BCD4D-A89C-ED22-4702-3CAAE815B133}"/>
              </a:ext>
            </a:extLst>
          </p:cNvPr>
          <p:cNvSpPr/>
          <p:nvPr/>
        </p:nvSpPr>
        <p:spPr>
          <a:xfrm>
            <a:off x="3509567" y="2715850"/>
            <a:ext cx="2284257" cy="2286000"/>
          </a:xfrm>
          <a:prstGeom prst="rect">
            <a:avLst/>
          </a:prstGeom>
          <a:solidFill>
            <a:srgbClr val="3F7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err="1"/>
              <a:t>Sense</a:t>
            </a:r>
            <a:r>
              <a:rPr lang="fr-CA" sz="2400" b="1" dirty="0"/>
              <a:t> of </a:t>
            </a:r>
            <a:r>
              <a:rPr lang="fr-CA" sz="2400" b="1" dirty="0" err="1"/>
              <a:t>belonging</a:t>
            </a:r>
            <a:endParaRPr lang="en-CA" sz="2400" dirty="0"/>
          </a:p>
        </p:txBody>
      </p:sp>
      <p:sp>
        <p:nvSpPr>
          <p:cNvPr id="7" name="Rectangle 6">
            <a:extLst>
              <a:ext uri="{FF2B5EF4-FFF2-40B4-BE49-F238E27FC236}">
                <a16:creationId xmlns:a16="http://schemas.microsoft.com/office/drawing/2014/main" id="{81A7331D-FA8A-A713-01DD-9036F54A9597}"/>
              </a:ext>
            </a:extLst>
          </p:cNvPr>
          <p:cNvSpPr/>
          <p:nvPr/>
        </p:nvSpPr>
        <p:spPr>
          <a:xfrm>
            <a:off x="6255390" y="2715850"/>
            <a:ext cx="2284257" cy="2286000"/>
          </a:xfrm>
          <a:prstGeom prst="rect">
            <a:avLst/>
          </a:prstGeom>
          <a:solidFill>
            <a:srgbClr val="3F7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err="1"/>
              <a:t>Onsite</a:t>
            </a:r>
            <a:r>
              <a:rPr lang="fr-CA" sz="2400" b="1" dirty="0"/>
              <a:t> </a:t>
            </a:r>
          </a:p>
          <a:p>
            <a:pPr algn="ctr"/>
            <a:r>
              <a:rPr lang="fr-CA" sz="2400" b="1" dirty="0"/>
              <a:t>support</a:t>
            </a:r>
            <a:endParaRPr lang="en-CA" sz="2400" dirty="0"/>
          </a:p>
        </p:txBody>
      </p:sp>
      <p:sp>
        <p:nvSpPr>
          <p:cNvPr id="8" name="Rectangle 7">
            <a:extLst>
              <a:ext uri="{FF2B5EF4-FFF2-40B4-BE49-F238E27FC236}">
                <a16:creationId xmlns:a16="http://schemas.microsoft.com/office/drawing/2014/main" id="{4D3B294B-008B-F8A2-AC0B-65820928073A}"/>
              </a:ext>
            </a:extLst>
          </p:cNvPr>
          <p:cNvSpPr/>
          <p:nvPr/>
        </p:nvSpPr>
        <p:spPr>
          <a:xfrm>
            <a:off x="9001213" y="2715849"/>
            <a:ext cx="2284257" cy="2286000"/>
          </a:xfrm>
          <a:prstGeom prst="rect">
            <a:avLst/>
          </a:prstGeom>
          <a:solidFill>
            <a:srgbClr val="3F7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t>Space </a:t>
            </a:r>
          </a:p>
          <a:p>
            <a:pPr algn="ctr"/>
            <a:r>
              <a:rPr lang="fr-CA" sz="2400" b="1" dirty="0"/>
              <a:t>booking</a:t>
            </a:r>
            <a:endParaRPr lang="en-CA" sz="2400" dirty="0"/>
          </a:p>
        </p:txBody>
      </p:sp>
      <p:sp>
        <p:nvSpPr>
          <p:cNvPr id="9" name="TextBox 8">
            <a:extLst>
              <a:ext uri="{FF2B5EF4-FFF2-40B4-BE49-F238E27FC236}">
                <a16:creationId xmlns:a16="http://schemas.microsoft.com/office/drawing/2014/main" id="{3AC4D965-36FC-70AF-617A-734ED0B1E9B2}"/>
              </a:ext>
            </a:extLst>
          </p:cNvPr>
          <p:cNvSpPr txBox="1"/>
          <p:nvPr/>
        </p:nvSpPr>
        <p:spPr>
          <a:xfrm>
            <a:off x="486310" y="537304"/>
            <a:ext cx="11219379" cy="126188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CA" sz="3200" b="0" i="0" u="none" strike="noStrike" kern="1200" cap="none" spc="0" normalizeH="0" baseline="0" noProof="0" dirty="0">
                <a:ln>
                  <a:noFill/>
                </a:ln>
                <a:solidFill>
                  <a:prstClr val="white"/>
                </a:solidFill>
                <a:effectLst/>
                <a:uLnTx/>
                <a:uFillTx/>
                <a:latin typeface="Avenir Next LT Pro" panose="020B0504020202020204" pitchFamily="34" charset="0"/>
              </a:rPr>
              <a:t>Workplace Experience</a:t>
            </a:r>
          </a:p>
          <a:p>
            <a:pPr marL="0" marR="0" lvl="0" indent="0" defTabSz="914400" rtl="0" eaLnBrk="1" fontAlgn="auto" latinLnBrk="0" hangingPunct="1">
              <a:lnSpc>
                <a:spcPct val="100000"/>
              </a:lnSpc>
              <a:spcBef>
                <a:spcPts val="0"/>
              </a:spcBef>
              <a:spcAft>
                <a:spcPts val="0"/>
              </a:spcAft>
              <a:buClrTx/>
              <a:buSzTx/>
              <a:buFontTx/>
              <a:buNone/>
              <a:tabLst/>
              <a:defRPr/>
            </a:pPr>
            <a:r>
              <a:rPr lang="fr-CA" sz="4400" dirty="0" err="1">
                <a:solidFill>
                  <a:prstClr val="white"/>
                </a:solidFill>
                <a:latin typeface="Avenir Next LT Pro Demi" panose="020B0704020202020204" pitchFamily="34" charset="0"/>
              </a:rPr>
              <a:t>Considerations</a:t>
            </a:r>
            <a:endParaRPr kumimoji="0" lang="fr-CA" sz="4400" b="0" i="0" u="none" strike="noStrike" kern="1200" cap="none" spc="0" normalizeH="0" baseline="0" noProof="0" dirty="0">
              <a:ln>
                <a:noFill/>
              </a:ln>
              <a:solidFill>
                <a:prstClr val="white"/>
              </a:solidFill>
              <a:effectLst/>
              <a:uLnTx/>
              <a:uFillTx/>
              <a:latin typeface="Avenir Next LT Pro Demi" panose="020B0704020202020204" pitchFamily="34" charset="0"/>
              <a:ea typeface="+mn-ea"/>
              <a:cs typeface="+mn-cs"/>
            </a:endParaRPr>
          </a:p>
        </p:txBody>
      </p:sp>
    </p:spTree>
    <p:extLst>
      <p:ext uri="{BB962C8B-B14F-4D97-AF65-F5344CB8AC3E}">
        <p14:creationId xmlns:p14="http://schemas.microsoft.com/office/powerpoint/2010/main" val="305225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F3939"/>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55B921-8506-526D-4A0F-8FF5EB7293D7}"/>
              </a:ext>
            </a:extLst>
          </p:cNvPr>
          <p:cNvSpPr txBox="1"/>
          <p:nvPr/>
        </p:nvSpPr>
        <p:spPr>
          <a:xfrm>
            <a:off x="486310" y="511350"/>
            <a:ext cx="4478505"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CA" sz="3600" b="0" i="0" u="none" strike="noStrike" kern="1200" cap="none" spc="0" normalizeH="0" baseline="0" noProof="0" dirty="0" err="1">
                <a:ln>
                  <a:noFill/>
                </a:ln>
                <a:solidFill>
                  <a:prstClr val="white"/>
                </a:solidFill>
                <a:effectLst/>
                <a:uLnTx/>
                <a:uFillTx/>
                <a:latin typeface="Avenir Next LT Pro Demi" panose="020B0704020202020204" pitchFamily="34" charset="0"/>
                <a:ea typeface="+mn-ea"/>
                <a:cs typeface="+mn-cs"/>
              </a:rPr>
              <a:t>Sense</a:t>
            </a:r>
            <a:r>
              <a:rPr kumimoji="0" lang="fr-CA" sz="3600" b="0" i="0" u="none" strike="noStrike" kern="1200" cap="none" spc="0" normalizeH="0" baseline="0" noProof="0" dirty="0">
                <a:ln>
                  <a:noFill/>
                </a:ln>
                <a:solidFill>
                  <a:prstClr val="white"/>
                </a:solidFill>
                <a:effectLst/>
                <a:uLnTx/>
                <a:uFillTx/>
                <a:latin typeface="Avenir Next LT Pro Demi" panose="020B0704020202020204" pitchFamily="34" charset="0"/>
                <a:ea typeface="+mn-ea"/>
                <a:cs typeface="+mn-cs"/>
              </a:rPr>
              <a:t> of </a:t>
            </a:r>
            <a:r>
              <a:rPr kumimoji="0" lang="fr-CA" sz="3600" b="0" i="0" u="none" strike="noStrike" kern="1200" cap="none" spc="0" normalizeH="0" baseline="0" noProof="0" dirty="0" err="1">
                <a:ln>
                  <a:noFill/>
                </a:ln>
                <a:solidFill>
                  <a:prstClr val="white"/>
                </a:solidFill>
                <a:effectLst/>
                <a:uLnTx/>
                <a:uFillTx/>
                <a:latin typeface="Avenir Next LT Pro Demi" panose="020B0704020202020204" pitchFamily="34" charset="0"/>
                <a:ea typeface="+mn-ea"/>
                <a:cs typeface="+mn-cs"/>
              </a:rPr>
              <a:t>belonging</a:t>
            </a:r>
            <a:endParaRPr kumimoji="0" lang="fr-CA" sz="3600" b="0" i="0" u="none" strike="noStrike" kern="1200" cap="none" spc="0" normalizeH="0" baseline="0" noProof="0" dirty="0">
              <a:ln>
                <a:noFill/>
              </a:ln>
              <a:solidFill>
                <a:prstClr val="white"/>
              </a:solidFill>
              <a:effectLst/>
              <a:uLnTx/>
              <a:uFillTx/>
              <a:latin typeface="Avenir Next LT Pro Demi" panose="020B0704020202020204" pitchFamily="34" charset="0"/>
              <a:ea typeface="+mn-ea"/>
              <a:cs typeface="+mn-cs"/>
            </a:endParaRPr>
          </a:p>
        </p:txBody>
      </p:sp>
      <p:sp>
        <p:nvSpPr>
          <p:cNvPr id="148" name="Rectangle 147">
            <a:extLst>
              <a:ext uri="{FF2B5EF4-FFF2-40B4-BE49-F238E27FC236}">
                <a16:creationId xmlns:a16="http://schemas.microsoft.com/office/drawing/2014/main" id="{2701B91B-C6EF-E870-38C2-5B196642C59B}"/>
              </a:ext>
            </a:extLst>
          </p:cNvPr>
          <p:cNvSpPr/>
          <p:nvPr/>
        </p:nvSpPr>
        <p:spPr>
          <a:xfrm>
            <a:off x="3536484" y="2944034"/>
            <a:ext cx="1766087" cy="1377473"/>
          </a:xfrm>
          <a:prstGeom prst="rect">
            <a:avLst/>
          </a:prstGeom>
          <a:solidFill>
            <a:srgbClr val="2F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80" name="Google Shape;1309;p104">
            <a:extLst>
              <a:ext uri="{FF2B5EF4-FFF2-40B4-BE49-F238E27FC236}">
                <a16:creationId xmlns:a16="http://schemas.microsoft.com/office/drawing/2014/main" id="{19CD4057-B80B-8629-EC5C-53DD2DDA1482}"/>
              </a:ext>
            </a:extLst>
          </p:cNvPr>
          <p:cNvGrpSpPr/>
          <p:nvPr>
            <p:custDataLst>
              <p:tags r:id="rId1"/>
            </p:custDataLst>
          </p:nvPr>
        </p:nvGrpSpPr>
        <p:grpSpPr>
          <a:xfrm>
            <a:off x="3872127" y="1928183"/>
            <a:ext cx="1658634" cy="2096928"/>
            <a:chOff x="7398008" y="2595759"/>
            <a:chExt cx="1855558" cy="2456631"/>
          </a:xfrm>
        </p:grpSpPr>
        <p:grpSp>
          <p:nvGrpSpPr>
            <p:cNvPr id="81" name="Google Shape;1310;p104">
              <a:extLst>
                <a:ext uri="{FF2B5EF4-FFF2-40B4-BE49-F238E27FC236}">
                  <a16:creationId xmlns:a16="http://schemas.microsoft.com/office/drawing/2014/main" id="{50719C3A-6311-726D-8881-4DD51AF81B82}"/>
                </a:ext>
              </a:extLst>
            </p:cNvPr>
            <p:cNvGrpSpPr/>
            <p:nvPr/>
          </p:nvGrpSpPr>
          <p:grpSpPr>
            <a:xfrm>
              <a:off x="7398008" y="2595759"/>
              <a:ext cx="1855558" cy="2456631"/>
              <a:chOff x="7397720" y="2595653"/>
              <a:chExt cx="2169990" cy="2872916"/>
            </a:xfrm>
          </p:grpSpPr>
          <p:grpSp>
            <p:nvGrpSpPr>
              <p:cNvPr id="84" name="Google Shape;1311;p104">
                <a:extLst>
                  <a:ext uri="{FF2B5EF4-FFF2-40B4-BE49-F238E27FC236}">
                    <a16:creationId xmlns:a16="http://schemas.microsoft.com/office/drawing/2014/main" id="{6E0431E4-D325-AEB3-1410-AEB69819F97E}"/>
                  </a:ext>
                </a:extLst>
              </p:cNvPr>
              <p:cNvGrpSpPr/>
              <p:nvPr/>
            </p:nvGrpSpPr>
            <p:grpSpPr>
              <a:xfrm>
                <a:off x="7397720" y="2595653"/>
                <a:ext cx="2169990" cy="2872916"/>
                <a:chOff x="3782854" y="2244933"/>
                <a:chExt cx="2700000" cy="3574612"/>
              </a:xfrm>
            </p:grpSpPr>
            <p:sp>
              <p:nvSpPr>
                <p:cNvPr id="90" name="Google Shape;1312;p104">
                  <a:extLst>
                    <a:ext uri="{FF2B5EF4-FFF2-40B4-BE49-F238E27FC236}">
                      <a16:creationId xmlns:a16="http://schemas.microsoft.com/office/drawing/2014/main" id="{81C49BD8-EA74-0F77-80AB-B6ADA4CD5AC4}"/>
                    </a:ext>
                  </a:extLst>
                </p:cNvPr>
                <p:cNvSpPr/>
                <p:nvPr/>
              </p:nvSpPr>
              <p:spPr>
                <a:xfrm>
                  <a:off x="4284219" y="2383528"/>
                  <a:ext cx="1743300" cy="3339600"/>
                </a:xfrm>
                <a:prstGeom prst="roundRect">
                  <a:avLst>
                    <a:gd name="adj" fmla="val 3657"/>
                  </a:avLst>
                </a:prstGeom>
                <a:solidFill>
                  <a:srgbClr val="DEE0E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91" name="Google Shape;1313;p104">
                  <a:extLst>
                    <a:ext uri="{FF2B5EF4-FFF2-40B4-BE49-F238E27FC236}">
                      <a16:creationId xmlns:a16="http://schemas.microsoft.com/office/drawing/2014/main" id="{1D64F60F-0D86-2D57-06E3-67B46867B6F1}"/>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92" name="Google Shape;1314;p104">
                  <a:extLst>
                    <a:ext uri="{FF2B5EF4-FFF2-40B4-BE49-F238E27FC236}">
                      <a16:creationId xmlns:a16="http://schemas.microsoft.com/office/drawing/2014/main" id="{1600A246-447A-B3B1-3720-CF2B1DF30F2E}"/>
                    </a:ext>
                  </a:extLst>
                </p:cNvPr>
                <p:cNvSpPr/>
                <p:nvPr/>
              </p:nvSpPr>
              <p:spPr>
                <a:xfrm>
                  <a:off x="4520683" y="2244933"/>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93" name="Google Shape;1315;p104">
                  <a:extLst>
                    <a:ext uri="{FF2B5EF4-FFF2-40B4-BE49-F238E27FC236}">
                      <a16:creationId xmlns:a16="http://schemas.microsoft.com/office/drawing/2014/main" id="{81CFD8A7-7DBC-023E-71D0-FE78948FD588}"/>
                    </a:ext>
                  </a:extLst>
                </p:cNvPr>
                <p:cNvSpPr/>
                <p:nvPr/>
              </p:nvSpPr>
              <p:spPr>
                <a:xfrm>
                  <a:off x="4408827" y="2517271"/>
                  <a:ext cx="216900" cy="216900"/>
                </a:xfrm>
                <a:prstGeom prst="roundRect">
                  <a:avLst>
                    <a:gd name="adj" fmla="val 16667"/>
                  </a:avLst>
                </a:prstGeom>
                <a:solidFill>
                  <a:srgbClr val="F1F2F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94" name="Google Shape;1316;p104">
                  <a:extLst>
                    <a:ext uri="{FF2B5EF4-FFF2-40B4-BE49-F238E27FC236}">
                      <a16:creationId xmlns:a16="http://schemas.microsoft.com/office/drawing/2014/main" id="{932A989E-6DAA-7771-20A8-43326EDFC961}"/>
                    </a:ext>
                  </a:extLst>
                </p:cNvPr>
                <p:cNvSpPr/>
                <p:nvPr/>
              </p:nvSpPr>
              <p:spPr>
                <a:xfrm>
                  <a:off x="4716593" y="2517271"/>
                  <a:ext cx="216900" cy="216900"/>
                </a:xfrm>
                <a:prstGeom prst="roundRect">
                  <a:avLst>
                    <a:gd name="adj" fmla="val 16667"/>
                  </a:avLst>
                </a:prstGeom>
                <a:solidFill>
                  <a:srgbClr val="F1F2F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95" name="Google Shape;1317;p104">
                  <a:extLst>
                    <a:ext uri="{FF2B5EF4-FFF2-40B4-BE49-F238E27FC236}">
                      <a16:creationId xmlns:a16="http://schemas.microsoft.com/office/drawing/2014/main" id="{23227BFA-4470-CBAE-3321-3284C5D031A7}"/>
                    </a:ext>
                  </a:extLst>
                </p:cNvPr>
                <p:cNvSpPr/>
                <p:nvPr/>
              </p:nvSpPr>
              <p:spPr>
                <a:xfrm>
                  <a:off x="5024359" y="2517271"/>
                  <a:ext cx="216900" cy="216900"/>
                </a:xfrm>
                <a:prstGeom prst="roundRect">
                  <a:avLst>
                    <a:gd name="adj" fmla="val 16667"/>
                  </a:avLst>
                </a:prstGeom>
                <a:solidFill>
                  <a:srgbClr val="F1F2F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96" name="Google Shape;1318;p104">
                  <a:extLst>
                    <a:ext uri="{FF2B5EF4-FFF2-40B4-BE49-F238E27FC236}">
                      <a16:creationId xmlns:a16="http://schemas.microsoft.com/office/drawing/2014/main" id="{18F9F428-6194-1201-54F6-0C2A7FF862E7}"/>
                    </a:ext>
                  </a:extLst>
                </p:cNvPr>
                <p:cNvSpPr/>
                <p:nvPr/>
              </p:nvSpPr>
              <p:spPr>
                <a:xfrm>
                  <a:off x="5332125" y="2517271"/>
                  <a:ext cx="216900" cy="216900"/>
                </a:xfrm>
                <a:prstGeom prst="roundRect">
                  <a:avLst>
                    <a:gd name="adj" fmla="val 16667"/>
                  </a:avLst>
                </a:prstGeom>
                <a:solidFill>
                  <a:srgbClr val="F1F2F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97" name="Google Shape;1304;p104">
                  <a:extLst>
                    <a:ext uri="{FF2B5EF4-FFF2-40B4-BE49-F238E27FC236}">
                      <a16:creationId xmlns:a16="http://schemas.microsoft.com/office/drawing/2014/main" id="{BE681E65-E46E-9A6F-E699-57291D736573}"/>
                    </a:ext>
                  </a:extLst>
                </p:cNvPr>
                <p:cNvSpPr/>
                <p:nvPr/>
              </p:nvSpPr>
              <p:spPr>
                <a:xfrm>
                  <a:off x="5639891" y="2517271"/>
                  <a:ext cx="216900" cy="216900"/>
                </a:xfrm>
                <a:prstGeom prst="roundRect">
                  <a:avLst>
                    <a:gd name="adj" fmla="val 16667"/>
                  </a:avLst>
                </a:prstGeom>
                <a:solidFill>
                  <a:srgbClr val="F1F2F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98" name="Google Shape;1319;p104">
                  <a:extLst>
                    <a:ext uri="{FF2B5EF4-FFF2-40B4-BE49-F238E27FC236}">
                      <a16:creationId xmlns:a16="http://schemas.microsoft.com/office/drawing/2014/main" id="{F2439036-97D0-C2E4-2925-443504C21358}"/>
                    </a:ext>
                  </a:extLst>
                </p:cNvPr>
                <p:cNvSpPr/>
                <p:nvPr/>
              </p:nvSpPr>
              <p:spPr>
                <a:xfrm>
                  <a:off x="4408827" y="2898722"/>
                  <a:ext cx="216900" cy="216900"/>
                </a:xfrm>
                <a:prstGeom prst="roundRect">
                  <a:avLst>
                    <a:gd name="adj" fmla="val 16667"/>
                  </a:avLst>
                </a:prstGeom>
                <a:solidFill>
                  <a:srgbClr val="F1F2F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1F2F2"/>
                    </a:solidFill>
                    <a:effectLst/>
                    <a:uLnTx/>
                    <a:uFillTx/>
                    <a:latin typeface="Arial"/>
                    <a:ea typeface="Arial"/>
                    <a:cs typeface="Arial"/>
                    <a:sym typeface="Arial"/>
                  </a:endParaRPr>
                </a:p>
              </p:txBody>
            </p:sp>
            <p:sp>
              <p:nvSpPr>
                <p:cNvPr id="99" name="Google Shape;1320;p104">
                  <a:extLst>
                    <a:ext uri="{FF2B5EF4-FFF2-40B4-BE49-F238E27FC236}">
                      <a16:creationId xmlns:a16="http://schemas.microsoft.com/office/drawing/2014/main" id="{34D76B18-616B-1980-2041-566CA6282494}"/>
                    </a:ext>
                  </a:extLst>
                </p:cNvPr>
                <p:cNvSpPr/>
                <p:nvPr/>
              </p:nvSpPr>
              <p:spPr>
                <a:xfrm>
                  <a:off x="4716593" y="2898722"/>
                  <a:ext cx="216900" cy="216900"/>
                </a:xfrm>
                <a:prstGeom prst="roundRect">
                  <a:avLst>
                    <a:gd name="adj" fmla="val 16667"/>
                  </a:avLst>
                </a:prstGeom>
                <a:solidFill>
                  <a:srgbClr val="F1F2F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100" name="Google Shape;1321;p104">
                  <a:extLst>
                    <a:ext uri="{FF2B5EF4-FFF2-40B4-BE49-F238E27FC236}">
                      <a16:creationId xmlns:a16="http://schemas.microsoft.com/office/drawing/2014/main" id="{8933925D-2F1E-E89B-5788-DD0EB0CF200E}"/>
                    </a:ext>
                  </a:extLst>
                </p:cNvPr>
                <p:cNvSpPr/>
                <p:nvPr/>
              </p:nvSpPr>
              <p:spPr>
                <a:xfrm>
                  <a:off x="5024358" y="2898723"/>
                  <a:ext cx="216900" cy="216900"/>
                </a:xfrm>
                <a:prstGeom prst="roundRect">
                  <a:avLst>
                    <a:gd name="adj" fmla="val 16667"/>
                  </a:avLst>
                </a:prstGeom>
                <a:solidFill>
                  <a:srgbClr val="F1F2F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101" name="Google Shape;1322;p104">
                  <a:extLst>
                    <a:ext uri="{FF2B5EF4-FFF2-40B4-BE49-F238E27FC236}">
                      <a16:creationId xmlns:a16="http://schemas.microsoft.com/office/drawing/2014/main" id="{7CE376A0-8080-24A6-0380-55EE5146FFD5}"/>
                    </a:ext>
                  </a:extLst>
                </p:cNvPr>
                <p:cNvSpPr/>
                <p:nvPr/>
              </p:nvSpPr>
              <p:spPr>
                <a:xfrm>
                  <a:off x="5332124" y="2898723"/>
                  <a:ext cx="216900" cy="216900"/>
                </a:xfrm>
                <a:prstGeom prst="roundRect">
                  <a:avLst>
                    <a:gd name="adj" fmla="val 16667"/>
                  </a:avLst>
                </a:prstGeom>
                <a:solidFill>
                  <a:srgbClr val="F1F2F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102" name="Google Shape;1297;p104">
                  <a:extLst>
                    <a:ext uri="{FF2B5EF4-FFF2-40B4-BE49-F238E27FC236}">
                      <a16:creationId xmlns:a16="http://schemas.microsoft.com/office/drawing/2014/main" id="{8771729D-B932-1F21-8CB8-418DA1B55ACB}"/>
                    </a:ext>
                  </a:extLst>
                </p:cNvPr>
                <p:cNvSpPr/>
                <p:nvPr/>
              </p:nvSpPr>
              <p:spPr>
                <a:xfrm>
                  <a:off x="5639890" y="2898723"/>
                  <a:ext cx="216900" cy="216900"/>
                </a:xfrm>
                <a:prstGeom prst="roundRect">
                  <a:avLst>
                    <a:gd name="adj" fmla="val 16667"/>
                  </a:avLst>
                </a:prstGeom>
                <a:solidFill>
                  <a:srgbClr val="F1F2F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1F2F2"/>
                    </a:solidFill>
                    <a:effectLst/>
                    <a:uLnTx/>
                    <a:uFillTx/>
                    <a:latin typeface="Arial"/>
                    <a:ea typeface="Arial"/>
                    <a:cs typeface="Arial"/>
                    <a:sym typeface="Arial"/>
                  </a:endParaRPr>
                </a:p>
              </p:txBody>
            </p:sp>
            <p:sp>
              <p:nvSpPr>
                <p:cNvPr id="103" name="Google Shape;1323;p104">
                  <a:extLst>
                    <a:ext uri="{FF2B5EF4-FFF2-40B4-BE49-F238E27FC236}">
                      <a16:creationId xmlns:a16="http://schemas.microsoft.com/office/drawing/2014/main" id="{6EEB385B-CAAA-49C3-5DB7-57946E997BE0}"/>
                    </a:ext>
                  </a:extLst>
                </p:cNvPr>
                <p:cNvSpPr/>
                <p:nvPr/>
              </p:nvSpPr>
              <p:spPr>
                <a:xfrm>
                  <a:off x="4412188" y="3272389"/>
                  <a:ext cx="216900" cy="216900"/>
                </a:xfrm>
                <a:prstGeom prst="roundRect">
                  <a:avLst>
                    <a:gd name="adj" fmla="val 16667"/>
                  </a:avLst>
                </a:prstGeom>
                <a:solidFill>
                  <a:srgbClr val="F1F2F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104" name="Google Shape;1324;p104">
                  <a:extLst>
                    <a:ext uri="{FF2B5EF4-FFF2-40B4-BE49-F238E27FC236}">
                      <a16:creationId xmlns:a16="http://schemas.microsoft.com/office/drawing/2014/main" id="{911ECE95-887B-6047-175A-4BF3AFFB00E0}"/>
                    </a:ext>
                  </a:extLst>
                </p:cNvPr>
                <p:cNvSpPr/>
                <p:nvPr/>
              </p:nvSpPr>
              <p:spPr>
                <a:xfrm>
                  <a:off x="4719954" y="3272389"/>
                  <a:ext cx="216900" cy="216900"/>
                </a:xfrm>
                <a:prstGeom prst="roundRect">
                  <a:avLst>
                    <a:gd name="adj" fmla="val 16667"/>
                  </a:avLst>
                </a:prstGeom>
                <a:solidFill>
                  <a:srgbClr val="F1F2F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105" name="Google Shape;1325;p104">
                  <a:extLst>
                    <a:ext uri="{FF2B5EF4-FFF2-40B4-BE49-F238E27FC236}">
                      <a16:creationId xmlns:a16="http://schemas.microsoft.com/office/drawing/2014/main" id="{67CC6411-5180-5070-8114-48B7D72A577B}"/>
                    </a:ext>
                  </a:extLst>
                </p:cNvPr>
                <p:cNvSpPr/>
                <p:nvPr/>
              </p:nvSpPr>
              <p:spPr>
                <a:xfrm>
                  <a:off x="5027720" y="3272388"/>
                  <a:ext cx="216900" cy="216900"/>
                </a:xfrm>
                <a:prstGeom prst="roundRect">
                  <a:avLst>
                    <a:gd name="adj" fmla="val 16667"/>
                  </a:avLst>
                </a:prstGeom>
                <a:solidFill>
                  <a:srgbClr val="F1F2F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106" name="Google Shape;1326;p104">
                  <a:extLst>
                    <a:ext uri="{FF2B5EF4-FFF2-40B4-BE49-F238E27FC236}">
                      <a16:creationId xmlns:a16="http://schemas.microsoft.com/office/drawing/2014/main" id="{F85C2878-9501-6FCA-CA37-5EA790FF83AD}"/>
                    </a:ext>
                  </a:extLst>
                </p:cNvPr>
                <p:cNvSpPr/>
                <p:nvPr/>
              </p:nvSpPr>
              <p:spPr>
                <a:xfrm>
                  <a:off x="5335486" y="3272388"/>
                  <a:ext cx="216900" cy="216900"/>
                </a:xfrm>
                <a:prstGeom prst="roundRect">
                  <a:avLst>
                    <a:gd name="adj" fmla="val 16667"/>
                  </a:avLst>
                </a:prstGeom>
                <a:solidFill>
                  <a:srgbClr val="F1F2F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107" name="Google Shape;1327;p104">
                  <a:extLst>
                    <a:ext uri="{FF2B5EF4-FFF2-40B4-BE49-F238E27FC236}">
                      <a16:creationId xmlns:a16="http://schemas.microsoft.com/office/drawing/2014/main" id="{F735C892-21D5-EB0B-891E-5C764630D9E4}"/>
                    </a:ext>
                  </a:extLst>
                </p:cNvPr>
                <p:cNvSpPr/>
                <p:nvPr/>
              </p:nvSpPr>
              <p:spPr>
                <a:xfrm>
                  <a:off x="5643252" y="3272388"/>
                  <a:ext cx="216900" cy="216900"/>
                </a:xfrm>
                <a:prstGeom prst="roundRect">
                  <a:avLst>
                    <a:gd name="adj" fmla="val 16667"/>
                  </a:avLst>
                </a:prstGeom>
                <a:solidFill>
                  <a:srgbClr val="F1F2F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108" name="Google Shape;1328;p104">
                  <a:extLst>
                    <a:ext uri="{FF2B5EF4-FFF2-40B4-BE49-F238E27FC236}">
                      <a16:creationId xmlns:a16="http://schemas.microsoft.com/office/drawing/2014/main" id="{45FCB7F8-F451-0895-1F4E-0EFC537682C1}"/>
                    </a:ext>
                  </a:extLst>
                </p:cNvPr>
                <p:cNvSpPr/>
                <p:nvPr/>
              </p:nvSpPr>
              <p:spPr>
                <a:xfrm>
                  <a:off x="4421383" y="3653839"/>
                  <a:ext cx="216900" cy="216900"/>
                </a:xfrm>
                <a:prstGeom prst="roundRect">
                  <a:avLst>
                    <a:gd name="adj" fmla="val 16667"/>
                  </a:avLst>
                </a:prstGeom>
                <a:solidFill>
                  <a:srgbClr val="4FB29D"/>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109" name="Google Shape;1329;p104">
                  <a:extLst>
                    <a:ext uri="{FF2B5EF4-FFF2-40B4-BE49-F238E27FC236}">
                      <a16:creationId xmlns:a16="http://schemas.microsoft.com/office/drawing/2014/main" id="{9770E334-1F9B-9A14-6A0E-4E967DD7E1EE}"/>
                    </a:ext>
                  </a:extLst>
                </p:cNvPr>
                <p:cNvSpPr/>
                <p:nvPr/>
              </p:nvSpPr>
              <p:spPr>
                <a:xfrm>
                  <a:off x="4729149" y="3653839"/>
                  <a:ext cx="216900" cy="216900"/>
                </a:xfrm>
                <a:prstGeom prst="roundRect">
                  <a:avLst>
                    <a:gd name="adj" fmla="val 16667"/>
                  </a:avLst>
                </a:prstGeom>
                <a:solidFill>
                  <a:srgbClr val="4FB29D"/>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110" name="Google Shape;1330;p104">
                  <a:extLst>
                    <a:ext uri="{FF2B5EF4-FFF2-40B4-BE49-F238E27FC236}">
                      <a16:creationId xmlns:a16="http://schemas.microsoft.com/office/drawing/2014/main" id="{AB97339C-F0A5-F064-9F71-000755C74216}"/>
                    </a:ext>
                  </a:extLst>
                </p:cNvPr>
                <p:cNvSpPr/>
                <p:nvPr/>
              </p:nvSpPr>
              <p:spPr>
                <a:xfrm>
                  <a:off x="5036914" y="3653840"/>
                  <a:ext cx="216900" cy="216900"/>
                </a:xfrm>
                <a:prstGeom prst="roundRect">
                  <a:avLst>
                    <a:gd name="adj" fmla="val 16667"/>
                  </a:avLst>
                </a:prstGeom>
                <a:solidFill>
                  <a:srgbClr val="4FB29D"/>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111" name="Google Shape;1331;p104">
                  <a:extLst>
                    <a:ext uri="{FF2B5EF4-FFF2-40B4-BE49-F238E27FC236}">
                      <a16:creationId xmlns:a16="http://schemas.microsoft.com/office/drawing/2014/main" id="{67110EEB-5837-B2D7-DE2B-A469998D0980}"/>
                    </a:ext>
                  </a:extLst>
                </p:cNvPr>
                <p:cNvSpPr/>
                <p:nvPr/>
              </p:nvSpPr>
              <p:spPr>
                <a:xfrm>
                  <a:off x="5344680" y="3653840"/>
                  <a:ext cx="216900" cy="216900"/>
                </a:xfrm>
                <a:prstGeom prst="roundRect">
                  <a:avLst>
                    <a:gd name="adj" fmla="val 16667"/>
                  </a:avLst>
                </a:prstGeom>
                <a:solidFill>
                  <a:srgbClr val="4FB29D"/>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112" name="Google Shape;1332;p104">
                  <a:extLst>
                    <a:ext uri="{FF2B5EF4-FFF2-40B4-BE49-F238E27FC236}">
                      <a16:creationId xmlns:a16="http://schemas.microsoft.com/office/drawing/2014/main" id="{1ACDC843-F9A8-968D-5ED8-D8D2413B557E}"/>
                    </a:ext>
                  </a:extLst>
                </p:cNvPr>
                <p:cNvSpPr/>
                <p:nvPr/>
              </p:nvSpPr>
              <p:spPr>
                <a:xfrm>
                  <a:off x="5652446" y="3653840"/>
                  <a:ext cx="216900" cy="216900"/>
                </a:xfrm>
                <a:prstGeom prst="roundRect">
                  <a:avLst>
                    <a:gd name="adj" fmla="val 16667"/>
                  </a:avLst>
                </a:prstGeom>
                <a:solidFill>
                  <a:srgbClr val="4FB29D"/>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113" name="Google Shape;1333;p104">
                  <a:extLst>
                    <a:ext uri="{FF2B5EF4-FFF2-40B4-BE49-F238E27FC236}">
                      <a16:creationId xmlns:a16="http://schemas.microsoft.com/office/drawing/2014/main" id="{91BC90D3-47A0-8386-19A8-F85D974E9646}"/>
                    </a:ext>
                  </a:extLst>
                </p:cNvPr>
                <p:cNvSpPr/>
                <p:nvPr/>
              </p:nvSpPr>
              <p:spPr>
                <a:xfrm>
                  <a:off x="4426319" y="4032129"/>
                  <a:ext cx="216900" cy="216900"/>
                </a:xfrm>
                <a:prstGeom prst="roundRect">
                  <a:avLst>
                    <a:gd name="adj" fmla="val 16667"/>
                  </a:avLst>
                </a:prstGeom>
                <a:solidFill>
                  <a:srgbClr val="4FB29D"/>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114" name="Google Shape;1334;p104">
                  <a:extLst>
                    <a:ext uri="{FF2B5EF4-FFF2-40B4-BE49-F238E27FC236}">
                      <a16:creationId xmlns:a16="http://schemas.microsoft.com/office/drawing/2014/main" id="{E40914E3-BA4E-6C6D-0EDB-90C6CBBD3188}"/>
                    </a:ext>
                  </a:extLst>
                </p:cNvPr>
                <p:cNvSpPr/>
                <p:nvPr/>
              </p:nvSpPr>
              <p:spPr>
                <a:xfrm>
                  <a:off x="4734085" y="4032129"/>
                  <a:ext cx="216900" cy="216900"/>
                </a:xfrm>
                <a:prstGeom prst="roundRect">
                  <a:avLst>
                    <a:gd name="adj" fmla="val 16667"/>
                  </a:avLst>
                </a:prstGeom>
                <a:solidFill>
                  <a:srgbClr val="4FB29D"/>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115" name="Google Shape;1335;p104">
                  <a:extLst>
                    <a:ext uri="{FF2B5EF4-FFF2-40B4-BE49-F238E27FC236}">
                      <a16:creationId xmlns:a16="http://schemas.microsoft.com/office/drawing/2014/main" id="{66ED692D-A7F9-59F2-F757-797CAA751785}"/>
                    </a:ext>
                  </a:extLst>
                </p:cNvPr>
                <p:cNvSpPr/>
                <p:nvPr/>
              </p:nvSpPr>
              <p:spPr>
                <a:xfrm>
                  <a:off x="5041851" y="4032129"/>
                  <a:ext cx="216900" cy="216900"/>
                </a:xfrm>
                <a:prstGeom prst="roundRect">
                  <a:avLst>
                    <a:gd name="adj" fmla="val 16667"/>
                  </a:avLst>
                </a:prstGeom>
                <a:solidFill>
                  <a:srgbClr val="4FB29D"/>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116" name="Google Shape;1336;p104">
                  <a:extLst>
                    <a:ext uri="{FF2B5EF4-FFF2-40B4-BE49-F238E27FC236}">
                      <a16:creationId xmlns:a16="http://schemas.microsoft.com/office/drawing/2014/main" id="{1902A9FA-3496-7BCC-C83F-A987E966A638}"/>
                    </a:ext>
                  </a:extLst>
                </p:cNvPr>
                <p:cNvSpPr/>
                <p:nvPr/>
              </p:nvSpPr>
              <p:spPr>
                <a:xfrm>
                  <a:off x="5349617" y="4032129"/>
                  <a:ext cx="216900" cy="216900"/>
                </a:xfrm>
                <a:prstGeom prst="roundRect">
                  <a:avLst>
                    <a:gd name="adj" fmla="val 16667"/>
                  </a:avLst>
                </a:prstGeom>
                <a:solidFill>
                  <a:srgbClr val="4FB29D"/>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117" name="Google Shape;1337;p104">
                  <a:extLst>
                    <a:ext uri="{FF2B5EF4-FFF2-40B4-BE49-F238E27FC236}">
                      <a16:creationId xmlns:a16="http://schemas.microsoft.com/office/drawing/2014/main" id="{3E54D710-F05C-225D-0329-F0CB3896B2E9}"/>
                    </a:ext>
                  </a:extLst>
                </p:cNvPr>
                <p:cNvSpPr/>
                <p:nvPr/>
              </p:nvSpPr>
              <p:spPr>
                <a:xfrm>
                  <a:off x="5657383" y="4032129"/>
                  <a:ext cx="216900" cy="216900"/>
                </a:xfrm>
                <a:prstGeom prst="roundRect">
                  <a:avLst>
                    <a:gd name="adj" fmla="val 16667"/>
                  </a:avLst>
                </a:prstGeom>
                <a:solidFill>
                  <a:srgbClr val="4FB29D"/>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118" name="Google Shape;1338;p104">
                  <a:extLst>
                    <a:ext uri="{FF2B5EF4-FFF2-40B4-BE49-F238E27FC236}">
                      <a16:creationId xmlns:a16="http://schemas.microsoft.com/office/drawing/2014/main" id="{7BBC7DBC-4BF7-8CB7-BF1A-02F85873F85E}"/>
                    </a:ext>
                  </a:extLst>
                </p:cNvPr>
                <p:cNvSpPr/>
                <p:nvPr/>
              </p:nvSpPr>
              <p:spPr>
                <a:xfrm>
                  <a:off x="4421382" y="4406686"/>
                  <a:ext cx="216900" cy="216900"/>
                </a:xfrm>
                <a:prstGeom prst="roundRect">
                  <a:avLst>
                    <a:gd name="adj" fmla="val 16667"/>
                  </a:avLst>
                </a:prstGeom>
                <a:solidFill>
                  <a:srgbClr val="4FB29D"/>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119" name="Google Shape;1339;p104">
                  <a:extLst>
                    <a:ext uri="{FF2B5EF4-FFF2-40B4-BE49-F238E27FC236}">
                      <a16:creationId xmlns:a16="http://schemas.microsoft.com/office/drawing/2014/main" id="{30E93D2E-D7D6-2E19-D4BA-0C28B9A0AF9A}"/>
                    </a:ext>
                  </a:extLst>
                </p:cNvPr>
                <p:cNvSpPr/>
                <p:nvPr/>
              </p:nvSpPr>
              <p:spPr>
                <a:xfrm>
                  <a:off x="4729149" y="4406687"/>
                  <a:ext cx="216900" cy="216900"/>
                </a:xfrm>
                <a:prstGeom prst="roundRect">
                  <a:avLst>
                    <a:gd name="adj" fmla="val 16667"/>
                  </a:avLst>
                </a:prstGeom>
                <a:solidFill>
                  <a:srgbClr val="4FB29D"/>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120" name="Google Shape;1340;p104">
                  <a:extLst>
                    <a:ext uri="{FF2B5EF4-FFF2-40B4-BE49-F238E27FC236}">
                      <a16:creationId xmlns:a16="http://schemas.microsoft.com/office/drawing/2014/main" id="{0B71802B-787B-A4A3-8D11-E0E666A734F2}"/>
                    </a:ext>
                  </a:extLst>
                </p:cNvPr>
                <p:cNvSpPr/>
                <p:nvPr/>
              </p:nvSpPr>
              <p:spPr>
                <a:xfrm>
                  <a:off x="5036915" y="4406687"/>
                  <a:ext cx="216900" cy="216900"/>
                </a:xfrm>
                <a:prstGeom prst="roundRect">
                  <a:avLst>
                    <a:gd name="adj" fmla="val 16667"/>
                  </a:avLst>
                </a:prstGeom>
                <a:solidFill>
                  <a:srgbClr val="4FB29D"/>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121" name="Google Shape;1341;p104">
                  <a:extLst>
                    <a:ext uri="{FF2B5EF4-FFF2-40B4-BE49-F238E27FC236}">
                      <a16:creationId xmlns:a16="http://schemas.microsoft.com/office/drawing/2014/main" id="{AC2E871F-0CD2-0897-5DE2-3C899CE18061}"/>
                    </a:ext>
                  </a:extLst>
                </p:cNvPr>
                <p:cNvSpPr/>
                <p:nvPr/>
              </p:nvSpPr>
              <p:spPr>
                <a:xfrm>
                  <a:off x="5344681" y="4406687"/>
                  <a:ext cx="216900" cy="216900"/>
                </a:xfrm>
                <a:prstGeom prst="roundRect">
                  <a:avLst>
                    <a:gd name="adj" fmla="val 16667"/>
                  </a:avLst>
                </a:prstGeom>
                <a:solidFill>
                  <a:srgbClr val="4FB29D"/>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122" name="Google Shape;1342;p104">
                  <a:extLst>
                    <a:ext uri="{FF2B5EF4-FFF2-40B4-BE49-F238E27FC236}">
                      <a16:creationId xmlns:a16="http://schemas.microsoft.com/office/drawing/2014/main" id="{8FCF5B1F-0209-5D57-D5FD-3E472BE19069}"/>
                    </a:ext>
                  </a:extLst>
                </p:cNvPr>
                <p:cNvSpPr/>
                <p:nvPr/>
              </p:nvSpPr>
              <p:spPr>
                <a:xfrm>
                  <a:off x="5652447" y="4406687"/>
                  <a:ext cx="216900" cy="216900"/>
                </a:xfrm>
                <a:prstGeom prst="roundRect">
                  <a:avLst>
                    <a:gd name="adj" fmla="val 16667"/>
                  </a:avLst>
                </a:prstGeom>
                <a:solidFill>
                  <a:srgbClr val="4FB29D"/>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123" name="Google Shape;1343;p104">
                  <a:extLst>
                    <a:ext uri="{FF2B5EF4-FFF2-40B4-BE49-F238E27FC236}">
                      <a16:creationId xmlns:a16="http://schemas.microsoft.com/office/drawing/2014/main" id="{00D20101-DFA6-5E4D-1B6D-7A82A22DC133}"/>
                    </a:ext>
                  </a:extLst>
                </p:cNvPr>
                <p:cNvSpPr/>
                <p:nvPr/>
              </p:nvSpPr>
              <p:spPr>
                <a:xfrm>
                  <a:off x="4422629" y="4768323"/>
                  <a:ext cx="216900" cy="216900"/>
                </a:xfrm>
                <a:prstGeom prst="roundRect">
                  <a:avLst>
                    <a:gd name="adj" fmla="val 16667"/>
                  </a:avLst>
                </a:prstGeom>
                <a:solidFill>
                  <a:srgbClr val="4FB29D"/>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124" name="Google Shape;1344;p104">
                  <a:extLst>
                    <a:ext uri="{FF2B5EF4-FFF2-40B4-BE49-F238E27FC236}">
                      <a16:creationId xmlns:a16="http://schemas.microsoft.com/office/drawing/2014/main" id="{C57E471D-A4AC-67E0-6AFA-FCFC8874108B}"/>
                    </a:ext>
                  </a:extLst>
                </p:cNvPr>
                <p:cNvSpPr/>
                <p:nvPr/>
              </p:nvSpPr>
              <p:spPr>
                <a:xfrm>
                  <a:off x="4730395" y="4768323"/>
                  <a:ext cx="216900" cy="216900"/>
                </a:xfrm>
                <a:prstGeom prst="roundRect">
                  <a:avLst>
                    <a:gd name="adj" fmla="val 16667"/>
                  </a:avLst>
                </a:prstGeom>
                <a:solidFill>
                  <a:srgbClr val="4FB29D"/>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125" name="Google Shape;1345;p104">
                  <a:extLst>
                    <a:ext uri="{FF2B5EF4-FFF2-40B4-BE49-F238E27FC236}">
                      <a16:creationId xmlns:a16="http://schemas.microsoft.com/office/drawing/2014/main" id="{D2D0A901-CEE9-0746-7B8B-5BED2EE46FB5}"/>
                    </a:ext>
                  </a:extLst>
                </p:cNvPr>
                <p:cNvSpPr/>
                <p:nvPr/>
              </p:nvSpPr>
              <p:spPr>
                <a:xfrm>
                  <a:off x="5038161" y="4768323"/>
                  <a:ext cx="216900" cy="216900"/>
                </a:xfrm>
                <a:prstGeom prst="roundRect">
                  <a:avLst>
                    <a:gd name="adj" fmla="val 16667"/>
                  </a:avLst>
                </a:prstGeom>
                <a:solidFill>
                  <a:srgbClr val="4FB29D"/>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126" name="Google Shape;1346;p104">
                  <a:extLst>
                    <a:ext uri="{FF2B5EF4-FFF2-40B4-BE49-F238E27FC236}">
                      <a16:creationId xmlns:a16="http://schemas.microsoft.com/office/drawing/2014/main" id="{6C5A2094-4D0B-0283-938F-F9DDC6ED965F}"/>
                    </a:ext>
                  </a:extLst>
                </p:cNvPr>
                <p:cNvSpPr/>
                <p:nvPr/>
              </p:nvSpPr>
              <p:spPr>
                <a:xfrm>
                  <a:off x="5345927" y="4768323"/>
                  <a:ext cx="216900" cy="216900"/>
                </a:xfrm>
                <a:prstGeom prst="roundRect">
                  <a:avLst>
                    <a:gd name="adj" fmla="val 16667"/>
                  </a:avLst>
                </a:prstGeom>
                <a:solidFill>
                  <a:srgbClr val="4FB29D"/>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127" name="Google Shape;1347;p104">
                  <a:extLst>
                    <a:ext uri="{FF2B5EF4-FFF2-40B4-BE49-F238E27FC236}">
                      <a16:creationId xmlns:a16="http://schemas.microsoft.com/office/drawing/2014/main" id="{D8BA9BD0-C3AF-FF1A-8DD1-A6BB78B58CD4}"/>
                    </a:ext>
                  </a:extLst>
                </p:cNvPr>
                <p:cNvSpPr/>
                <p:nvPr/>
              </p:nvSpPr>
              <p:spPr>
                <a:xfrm>
                  <a:off x="5653693" y="4768323"/>
                  <a:ext cx="216900" cy="216900"/>
                </a:xfrm>
                <a:prstGeom prst="roundRect">
                  <a:avLst>
                    <a:gd name="adj" fmla="val 16667"/>
                  </a:avLst>
                </a:prstGeom>
                <a:solidFill>
                  <a:srgbClr val="4FB29D"/>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128" name="Google Shape;1348;p104">
                  <a:extLst>
                    <a:ext uri="{FF2B5EF4-FFF2-40B4-BE49-F238E27FC236}">
                      <a16:creationId xmlns:a16="http://schemas.microsoft.com/office/drawing/2014/main" id="{FC200F3B-BD16-9F3F-9758-F5C46DC62E9F}"/>
                    </a:ext>
                  </a:extLst>
                </p:cNvPr>
                <p:cNvSpPr/>
                <p:nvPr/>
              </p:nvSpPr>
              <p:spPr>
                <a:xfrm>
                  <a:off x="4417692" y="5142881"/>
                  <a:ext cx="429000" cy="216900"/>
                </a:xfrm>
                <a:prstGeom prst="roundRect">
                  <a:avLst>
                    <a:gd name="adj" fmla="val 16667"/>
                  </a:avLst>
                </a:prstGeom>
                <a:solidFill>
                  <a:srgbClr val="4FB29D"/>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129" name="Google Shape;1349;p104">
                  <a:extLst>
                    <a:ext uri="{FF2B5EF4-FFF2-40B4-BE49-F238E27FC236}">
                      <a16:creationId xmlns:a16="http://schemas.microsoft.com/office/drawing/2014/main" id="{8B1BA1F6-21EF-55D4-B0B9-20083A0EB05A}"/>
                    </a:ext>
                  </a:extLst>
                </p:cNvPr>
                <p:cNvSpPr/>
                <p:nvPr/>
              </p:nvSpPr>
              <p:spPr>
                <a:xfrm>
                  <a:off x="5470853" y="5142881"/>
                  <a:ext cx="394800" cy="216900"/>
                </a:xfrm>
                <a:prstGeom prst="roundRect">
                  <a:avLst>
                    <a:gd name="adj" fmla="val 16667"/>
                  </a:avLst>
                </a:prstGeom>
                <a:solidFill>
                  <a:srgbClr val="4FB29D"/>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130" name="Google Shape;1350;p104">
                  <a:extLst>
                    <a:ext uri="{FF2B5EF4-FFF2-40B4-BE49-F238E27FC236}">
                      <a16:creationId xmlns:a16="http://schemas.microsoft.com/office/drawing/2014/main" id="{2AE59F97-9643-62C7-0BD4-F5FC196CA937}"/>
                    </a:ext>
                  </a:extLst>
                </p:cNvPr>
                <p:cNvSpPr/>
                <p:nvPr/>
              </p:nvSpPr>
              <p:spPr>
                <a:xfrm>
                  <a:off x="3782854" y="5684245"/>
                  <a:ext cx="2700000" cy="135300"/>
                </a:xfrm>
                <a:prstGeom prst="roundRect">
                  <a:avLst>
                    <a:gd name="adj" fmla="val 50000"/>
                  </a:avLst>
                </a:prstGeom>
                <a:solidFill>
                  <a:srgbClr val="4FB29D"/>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grpSp>
          <p:sp>
            <p:nvSpPr>
              <p:cNvPr id="85" name="Google Shape;1351;p104">
                <a:extLst>
                  <a:ext uri="{FF2B5EF4-FFF2-40B4-BE49-F238E27FC236}">
                    <a16:creationId xmlns:a16="http://schemas.microsoft.com/office/drawing/2014/main" id="{2639590E-735D-EC78-E918-F9A6386DF9D1}"/>
                  </a:ext>
                </a:extLst>
              </p:cNvPr>
              <p:cNvSpPr/>
              <p:nvPr/>
            </p:nvSpPr>
            <p:spPr>
              <a:xfrm>
                <a:off x="7683610" y="4967108"/>
                <a:ext cx="59400" cy="396600"/>
              </a:xfrm>
              <a:prstGeom prst="round2SameRect">
                <a:avLst>
                  <a:gd name="adj1" fmla="val 50000"/>
                  <a:gd name="adj2" fmla="val 0"/>
                </a:avLst>
              </a:prstGeom>
              <a:solidFill>
                <a:srgbClr val="14455C"/>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86" name="Google Shape;1352;p104">
                <a:extLst>
                  <a:ext uri="{FF2B5EF4-FFF2-40B4-BE49-F238E27FC236}">
                    <a16:creationId xmlns:a16="http://schemas.microsoft.com/office/drawing/2014/main" id="{CE254A0C-727C-7CED-EE43-83B9E8253FB1}"/>
                  </a:ext>
                </a:extLst>
              </p:cNvPr>
              <p:cNvSpPr/>
              <p:nvPr/>
            </p:nvSpPr>
            <p:spPr>
              <a:xfrm>
                <a:off x="7613882" y="4571524"/>
                <a:ext cx="227100" cy="569700"/>
              </a:xfrm>
              <a:prstGeom prst="roundRect">
                <a:avLst>
                  <a:gd name="adj" fmla="val 50000"/>
                </a:avLst>
              </a:prstGeom>
              <a:solidFill>
                <a:srgbClr val="4FB29D">
                  <a:alpha val="80000"/>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grpSp>
            <p:nvGrpSpPr>
              <p:cNvPr id="87" name="Google Shape;1353;p104">
                <a:extLst>
                  <a:ext uri="{FF2B5EF4-FFF2-40B4-BE49-F238E27FC236}">
                    <a16:creationId xmlns:a16="http://schemas.microsoft.com/office/drawing/2014/main" id="{3ECCD564-975B-02EA-0692-F232A7B07D08}"/>
                  </a:ext>
                </a:extLst>
              </p:cNvPr>
              <p:cNvGrpSpPr/>
              <p:nvPr/>
            </p:nvGrpSpPr>
            <p:grpSpPr>
              <a:xfrm>
                <a:off x="7402085" y="4400279"/>
                <a:ext cx="306080" cy="1067964"/>
                <a:chOff x="3146566" y="4705830"/>
                <a:chExt cx="275700" cy="823920"/>
              </a:xfrm>
            </p:grpSpPr>
            <p:sp>
              <p:nvSpPr>
                <p:cNvPr id="88" name="Google Shape;1354;p104">
                  <a:extLst>
                    <a:ext uri="{FF2B5EF4-FFF2-40B4-BE49-F238E27FC236}">
                      <a16:creationId xmlns:a16="http://schemas.microsoft.com/office/drawing/2014/main" id="{741CA8B2-6883-38EB-5F2C-3D0DD86B5C2B}"/>
                    </a:ext>
                  </a:extLst>
                </p:cNvPr>
                <p:cNvSpPr/>
                <p:nvPr/>
              </p:nvSpPr>
              <p:spPr>
                <a:xfrm>
                  <a:off x="3248276" y="5117250"/>
                  <a:ext cx="72300" cy="412500"/>
                </a:xfrm>
                <a:prstGeom prst="round2SameRect">
                  <a:avLst>
                    <a:gd name="adj1" fmla="val 50000"/>
                    <a:gd name="adj2" fmla="val 0"/>
                  </a:avLst>
                </a:prstGeom>
                <a:solidFill>
                  <a:srgbClr val="14455C"/>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1F2F2"/>
                    </a:solidFill>
                    <a:effectLst/>
                    <a:uLnTx/>
                    <a:uFillTx/>
                    <a:latin typeface="Arial"/>
                    <a:ea typeface="Arial"/>
                    <a:cs typeface="Arial"/>
                    <a:sym typeface="Arial"/>
                  </a:endParaRPr>
                </a:p>
              </p:txBody>
            </p:sp>
            <p:sp>
              <p:nvSpPr>
                <p:cNvPr id="89" name="Google Shape;1355;p104">
                  <a:extLst>
                    <a:ext uri="{FF2B5EF4-FFF2-40B4-BE49-F238E27FC236}">
                      <a16:creationId xmlns:a16="http://schemas.microsoft.com/office/drawing/2014/main" id="{5FD27BD0-3EC1-8057-2670-F06E6DD9A218}"/>
                    </a:ext>
                  </a:extLst>
                </p:cNvPr>
                <p:cNvSpPr/>
                <p:nvPr/>
              </p:nvSpPr>
              <p:spPr>
                <a:xfrm>
                  <a:off x="3146566" y="4705830"/>
                  <a:ext cx="275700" cy="592500"/>
                </a:xfrm>
                <a:prstGeom prst="roundRect">
                  <a:avLst>
                    <a:gd name="adj" fmla="val 50000"/>
                  </a:avLst>
                </a:prstGeom>
                <a:solidFill>
                  <a:srgbClr val="4FB29D">
                    <a:alpha val="81960"/>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grpSp>
        </p:grpSp>
        <p:pic>
          <p:nvPicPr>
            <p:cNvPr id="82" name="Google Shape;1356;p104" descr="Picnic table with solid fill">
              <a:extLst>
                <a:ext uri="{FF2B5EF4-FFF2-40B4-BE49-F238E27FC236}">
                  <a16:creationId xmlns:a16="http://schemas.microsoft.com/office/drawing/2014/main" id="{4E1F7C0D-EB35-E404-8031-2791E47058D5}"/>
                </a:ext>
              </a:extLst>
            </p:cNvPr>
            <p:cNvPicPr preferRelativeResize="0"/>
            <p:nvPr/>
          </p:nvPicPr>
          <p:blipFill rotWithShape="1">
            <a:blip r:embed="rId14">
              <a:alphaModFix/>
              <a:duotone>
                <a:prstClr val="black"/>
                <a:schemeClr val="accent1">
                  <a:tint val="45000"/>
                  <a:satMod val="400000"/>
                </a:schemeClr>
              </a:duotone>
            </a:blip>
            <a:srcRect/>
            <a:stretch/>
          </p:blipFill>
          <p:spPr>
            <a:xfrm>
              <a:off x="8679568" y="4753095"/>
              <a:ext cx="261700" cy="261701"/>
            </a:xfrm>
            <a:prstGeom prst="rect">
              <a:avLst/>
            </a:prstGeom>
            <a:noFill/>
            <a:ln>
              <a:noFill/>
            </a:ln>
          </p:spPr>
        </p:pic>
        <p:sp>
          <p:nvSpPr>
            <p:cNvPr id="83" name="Google Shape;1357;p104" descr="Bicycle Icon">
              <a:extLst>
                <a:ext uri="{FF2B5EF4-FFF2-40B4-BE49-F238E27FC236}">
                  <a16:creationId xmlns:a16="http://schemas.microsoft.com/office/drawing/2014/main" id="{F195F3A7-82C4-ABC7-F801-D79EABE0CE6C}"/>
                </a:ext>
              </a:extLst>
            </p:cNvPr>
            <p:cNvSpPr/>
            <p:nvPr/>
          </p:nvSpPr>
          <p:spPr>
            <a:xfrm>
              <a:off x="7791129" y="4781652"/>
              <a:ext cx="361076" cy="200346"/>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14455C"/>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152" name="Rectangle 151">
            <a:extLst>
              <a:ext uri="{FF2B5EF4-FFF2-40B4-BE49-F238E27FC236}">
                <a16:creationId xmlns:a16="http://schemas.microsoft.com/office/drawing/2014/main" id="{EDFC81D0-92A6-B9F2-1D7D-8E59FCCB1F7A}"/>
              </a:ext>
            </a:extLst>
          </p:cNvPr>
          <p:cNvSpPr/>
          <p:nvPr/>
        </p:nvSpPr>
        <p:spPr>
          <a:xfrm>
            <a:off x="4280795" y="1604757"/>
            <a:ext cx="841242" cy="227644"/>
          </a:xfrm>
          <a:prstGeom prst="rect">
            <a:avLst/>
          </a:prstGeom>
          <a:solidFill>
            <a:srgbClr val="2F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t>Office</a:t>
            </a:r>
            <a:endParaRPr lang="en-CA" b="1" dirty="0"/>
          </a:p>
        </p:txBody>
      </p:sp>
      <p:sp>
        <p:nvSpPr>
          <p:cNvPr id="135" name="TextBox 134">
            <a:extLst>
              <a:ext uri="{FF2B5EF4-FFF2-40B4-BE49-F238E27FC236}">
                <a16:creationId xmlns:a16="http://schemas.microsoft.com/office/drawing/2014/main" id="{1B535DB6-1F6F-DA53-9AED-13F254CC2FA1}"/>
              </a:ext>
            </a:extLst>
          </p:cNvPr>
          <p:cNvSpPr txBox="1"/>
          <p:nvPr/>
        </p:nvSpPr>
        <p:spPr>
          <a:xfrm>
            <a:off x="6817249" y="2533865"/>
            <a:ext cx="996326"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2000" b="1" i="0" u="none" strike="noStrike" kern="0" cap="none" spc="0" normalizeH="0" baseline="0" noProof="0" dirty="0">
                <a:ln>
                  <a:noFill/>
                </a:ln>
                <a:solidFill>
                  <a:srgbClr val="FFC000"/>
                </a:solidFill>
                <a:effectLst/>
                <a:uLnTx/>
                <a:uFillTx/>
              </a:rPr>
              <a:t>TEAM A </a:t>
            </a:r>
          </a:p>
        </p:txBody>
      </p:sp>
      <p:grpSp>
        <p:nvGrpSpPr>
          <p:cNvPr id="164" name="Group 163">
            <a:extLst>
              <a:ext uri="{FF2B5EF4-FFF2-40B4-BE49-F238E27FC236}">
                <a16:creationId xmlns:a16="http://schemas.microsoft.com/office/drawing/2014/main" id="{A1CEA62D-0848-9A44-DEB8-C0083177B7C8}"/>
              </a:ext>
            </a:extLst>
          </p:cNvPr>
          <p:cNvGrpSpPr/>
          <p:nvPr/>
        </p:nvGrpSpPr>
        <p:grpSpPr>
          <a:xfrm>
            <a:off x="4270924" y="2974202"/>
            <a:ext cx="887117" cy="127237"/>
            <a:chOff x="5689499" y="2185230"/>
            <a:chExt cx="887117" cy="127237"/>
          </a:xfrm>
        </p:grpSpPr>
        <p:sp>
          <p:nvSpPr>
            <p:cNvPr id="156" name="Google Shape;1333;p104">
              <a:extLst>
                <a:ext uri="{FF2B5EF4-FFF2-40B4-BE49-F238E27FC236}">
                  <a16:creationId xmlns:a16="http://schemas.microsoft.com/office/drawing/2014/main" id="{B24CA6BA-9094-F3DD-8447-99372901595F}"/>
                </a:ext>
              </a:extLst>
            </p:cNvPr>
            <p:cNvSpPr/>
            <p:nvPr/>
          </p:nvSpPr>
          <p:spPr>
            <a:xfrm>
              <a:off x="5689499" y="2185230"/>
              <a:ext cx="133244" cy="127237"/>
            </a:xfrm>
            <a:prstGeom prst="roundRect">
              <a:avLst>
                <a:gd name="adj" fmla="val 16667"/>
              </a:avLst>
            </a:prstGeom>
            <a:solidFill>
              <a:srgbClr val="FFC00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157" name="Google Shape;1334;p104">
              <a:extLst>
                <a:ext uri="{FF2B5EF4-FFF2-40B4-BE49-F238E27FC236}">
                  <a16:creationId xmlns:a16="http://schemas.microsoft.com/office/drawing/2014/main" id="{AB94E59E-6432-BEB1-B0C6-3AC593108156}"/>
                </a:ext>
              </a:extLst>
            </p:cNvPr>
            <p:cNvSpPr/>
            <p:nvPr/>
          </p:nvSpPr>
          <p:spPr>
            <a:xfrm>
              <a:off x="5876182" y="2185230"/>
              <a:ext cx="133244" cy="127237"/>
            </a:xfrm>
            <a:prstGeom prst="roundRect">
              <a:avLst>
                <a:gd name="adj" fmla="val 16667"/>
              </a:avLst>
            </a:prstGeom>
            <a:solidFill>
              <a:srgbClr val="FFC00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158" name="Google Shape;1335;p104">
              <a:extLst>
                <a:ext uri="{FF2B5EF4-FFF2-40B4-BE49-F238E27FC236}">
                  <a16:creationId xmlns:a16="http://schemas.microsoft.com/office/drawing/2014/main" id="{E88F024C-4E3C-7321-4B07-41AC85E3DE5A}"/>
                </a:ext>
              </a:extLst>
            </p:cNvPr>
            <p:cNvSpPr/>
            <p:nvPr/>
          </p:nvSpPr>
          <p:spPr>
            <a:xfrm>
              <a:off x="6067626" y="2185230"/>
              <a:ext cx="133244" cy="127237"/>
            </a:xfrm>
            <a:prstGeom prst="roundRect">
              <a:avLst>
                <a:gd name="adj" fmla="val 16667"/>
              </a:avLst>
            </a:prstGeom>
            <a:solidFill>
              <a:srgbClr val="FFC00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159" name="Google Shape;1336;p104">
              <a:extLst>
                <a:ext uri="{FF2B5EF4-FFF2-40B4-BE49-F238E27FC236}">
                  <a16:creationId xmlns:a16="http://schemas.microsoft.com/office/drawing/2014/main" id="{23EC4245-18E2-B7C7-4F30-BE98ADF6884B}"/>
                </a:ext>
              </a:extLst>
            </p:cNvPr>
            <p:cNvSpPr/>
            <p:nvPr/>
          </p:nvSpPr>
          <p:spPr>
            <a:xfrm>
              <a:off x="6254308" y="2185230"/>
              <a:ext cx="133244" cy="127237"/>
            </a:xfrm>
            <a:prstGeom prst="roundRect">
              <a:avLst>
                <a:gd name="adj" fmla="val 16667"/>
              </a:avLst>
            </a:prstGeom>
            <a:solidFill>
              <a:srgbClr val="FFC00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160" name="Google Shape;1337;p104">
              <a:extLst>
                <a:ext uri="{FF2B5EF4-FFF2-40B4-BE49-F238E27FC236}">
                  <a16:creationId xmlns:a16="http://schemas.microsoft.com/office/drawing/2014/main" id="{2BDA266C-C2B7-2DF2-558B-622730778B1A}"/>
                </a:ext>
              </a:extLst>
            </p:cNvPr>
            <p:cNvSpPr/>
            <p:nvPr/>
          </p:nvSpPr>
          <p:spPr>
            <a:xfrm>
              <a:off x="6443372" y="2185230"/>
              <a:ext cx="133244" cy="127237"/>
            </a:xfrm>
            <a:prstGeom prst="roundRect">
              <a:avLst>
                <a:gd name="adj" fmla="val 16667"/>
              </a:avLst>
            </a:prstGeom>
            <a:solidFill>
              <a:srgbClr val="FFC00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grpSp>
      <p:grpSp>
        <p:nvGrpSpPr>
          <p:cNvPr id="21" name="Group 20">
            <a:extLst>
              <a:ext uri="{FF2B5EF4-FFF2-40B4-BE49-F238E27FC236}">
                <a16:creationId xmlns:a16="http://schemas.microsoft.com/office/drawing/2014/main" id="{46C48CCE-D9BA-B3CA-BA00-455504FC02C0}"/>
              </a:ext>
            </a:extLst>
          </p:cNvPr>
          <p:cNvGrpSpPr/>
          <p:nvPr/>
        </p:nvGrpSpPr>
        <p:grpSpPr>
          <a:xfrm>
            <a:off x="5205325" y="1949127"/>
            <a:ext cx="6515912" cy="4010464"/>
            <a:chOff x="5205325" y="1949127"/>
            <a:chExt cx="6515912" cy="4010464"/>
          </a:xfrm>
        </p:grpSpPr>
        <p:grpSp>
          <p:nvGrpSpPr>
            <p:cNvPr id="20" name="Group 19">
              <a:extLst>
                <a:ext uri="{FF2B5EF4-FFF2-40B4-BE49-F238E27FC236}">
                  <a16:creationId xmlns:a16="http://schemas.microsoft.com/office/drawing/2014/main" id="{D5E3C64C-8A48-9A6D-54ED-5DAC1B25C3C6}"/>
                </a:ext>
              </a:extLst>
            </p:cNvPr>
            <p:cNvGrpSpPr/>
            <p:nvPr/>
          </p:nvGrpSpPr>
          <p:grpSpPr>
            <a:xfrm>
              <a:off x="5205325" y="1949127"/>
              <a:ext cx="6515912" cy="4010464"/>
              <a:chOff x="5205325" y="1949127"/>
              <a:chExt cx="6515912" cy="4010464"/>
            </a:xfrm>
          </p:grpSpPr>
          <p:grpSp>
            <p:nvGrpSpPr>
              <p:cNvPr id="132" name="Group 131">
                <a:extLst>
                  <a:ext uri="{FF2B5EF4-FFF2-40B4-BE49-F238E27FC236}">
                    <a16:creationId xmlns:a16="http://schemas.microsoft.com/office/drawing/2014/main" id="{28E5E07B-CDCD-6B7D-143E-EA3CBBE3412E}"/>
                  </a:ext>
                </a:extLst>
              </p:cNvPr>
              <p:cNvGrpSpPr/>
              <p:nvPr/>
            </p:nvGrpSpPr>
            <p:grpSpPr>
              <a:xfrm>
                <a:off x="7659080" y="2290425"/>
                <a:ext cx="3325240" cy="3325240"/>
                <a:chOff x="11822417" y="2420345"/>
                <a:chExt cx="3273593" cy="3273593"/>
              </a:xfrm>
              <a:effectLst>
                <a:outerShdw blurRad="63500" sx="102000" sy="102000" algn="ctr" rotWithShape="0">
                  <a:prstClr val="black">
                    <a:alpha val="40000"/>
                  </a:prstClr>
                </a:outerShdw>
              </a:effectLst>
            </p:grpSpPr>
            <p:pic>
              <p:nvPicPr>
                <p:cNvPr id="139" name="Picture 138">
                  <a:extLst>
                    <a:ext uri="{FF2B5EF4-FFF2-40B4-BE49-F238E27FC236}">
                      <a16:creationId xmlns:a16="http://schemas.microsoft.com/office/drawing/2014/main" id="{7C10F78F-123E-3E8B-3ADC-B33B01B3186A}"/>
                    </a:ext>
                  </a:extLst>
                </p:cNvPr>
                <p:cNvPicPr>
                  <a:picLocks noChangeAspect="1"/>
                </p:cNvPicPr>
                <p:nvPr/>
              </p:nvPicPr>
              <p:blipFill>
                <a:blip r:embed="rId15">
                  <a:extLst>
                    <a:ext uri="{BEBA8EAE-BF5A-486C-A8C5-ECC9F3942E4B}">
                      <a14:imgProps xmlns:a14="http://schemas.microsoft.com/office/drawing/2010/main">
                        <a14:imgLayer r:embed="rId16">
                          <a14:imgEffect>
                            <a14:sharpenSoften amount="23000"/>
                          </a14:imgEffect>
                          <a14:imgEffect>
                            <a14:saturation sat="66000"/>
                          </a14:imgEffect>
                          <a14:imgEffect>
                            <a14:brightnessContrast contrast="-44000"/>
                          </a14:imgEffect>
                        </a14:imgLayer>
                      </a14:imgProps>
                    </a:ext>
                  </a:extLst>
                </a:blip>
                <a:stretch>
                  <a:fillRect/>
                </a:stretch>
              </p:blipFill>
              <p:spPr>
                <a:xfrm>
                  <a:off x="11822417" y="2420345"/>
                  <a:ext cx="3273593" cy="3273593"/>
                </a:xfrm>
                <a:prstGeom prst="rect">
                  <a:avLst/>
                </a:prstGeom>
              </p:spPr>
            </p:pic>
            <p:sp>
              <p:nvSpPr>
                <p:cNvPr id="140" name="Oval 139">
                  <a:extLst>
                    <a:ext uri="{FF2B5EF4-FFF2-40B4-BE49-F238E27FC236}">
                      <a16:creationId xmlns:a16="http://schemas.microsoft.com/office/drawing/2014/main" id="{7053BB07-E43E-DE8F-79ED-40C080FBA1D8}"/>
                    </a:ext>
                  </a:extLst>
                </p:cNvPr>
                <p:cNvSpPr/>
                <p:nvPr/>
              </p:nvSpPr>
              <p:spPr>
                <a:xfrm flipH="1">
                  <a:off x="14295180" y="2595017"/>
                  <a:ext cx="163557" cy="162133"/>
                </a:xfrm>
                <a:prstGeom prst="ellipse">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41" name="Oval 140">
                  <a:extLst>
                    <a:ext uri="{FF2B5EF4-FFF2-40B4-BE49-F238E27FC236}">
                      <a16:creationId xmlns:a16="http://schemas.microsoft.com/office/drawing/2014/main" id="{3B5DDF6B-FE8A-3A7D-9A77-593BDC805C72}"/>
                    </a:ext>
                  </a:extLst>
                </p:cNvPr>
                <p:cNvSpPr/>
                <p:nvPr/>
              </p:nvSpPr>
              <p:spPr>
                <a:xfrm flipH="1">
                  <a:off x="14724554" y="2590255"/>
                  <a:ext cx="141590" cy="210096"/>
                </a:xfrm>
                <a:prstGeom prst="ellipse">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142" name="TextBox 141">
                <a:extLst>
                  <a:ext uri="{FF2B5EF4-FFF2-40B4-BE49-F238E27FC236}">
                    <a16:creationId xmlns:a16="http://schemas.microsoft.com/office/drawing/2014/main" id="{B25040EA-039D-A09D-2FBC-9B13D5566A7F}"/>
                  </a:ext>
                </a:extLst>
              </p:cNvPr>
              <p:cNvSpPr txBox="1"/>
              <p:nvPr>
                <p:custDataLst>
                  <p:tags r:id="rId10"/>
                </p:custDataLst>
              </p:nvPr>
            </p:nvSpPr>
            <p:spPr>
              <a:xfrm>
                <a:off x="6922179" y="1949127"/>
                <a:ext cx="4799058" cy="4010464"/>
              </a:xfrm>
              <a:prstGeom prst="rect">
                <a:avLst/>
              </a:prstGeom>
              <a:noFill/>
              <a:ln w="28575">
                <a:solidFill>
                  <a:srgbClr val="FFC000"/>
                </a:solidFill>
                <a:prstDash val="dash"/>
              </a:ln>
            </p:spPr>
            <p:txBody>
              <a:bodyPr wrap="square" rtlCol="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Tw Cen MT"/>
                  <a:cs typeface="Tw Cen MT"/>
                </a:endParaRPr>
              </a:p>
            </p:txBody>
          </p:sp>
          <p:cxnSp>
            <p:nvCxnSpPr>
              <p:cNvPr id="144" name="Straight Connector 143">
                <a:extLst>
                  <a:ext uri="{FF2B5EF4-FFF2-40B4-BE49-F238E27FC236}">
                    <a16:creationId xmlns:a16="http://schemas.microsoft.com/office/drawing/2014/main" id="{D4063882-D7D4-889C-3726-4020C3D3C992}"/>
                  </a:ext>
                </a:extLst>
              </p:cNvPr>
              <p:cNvCxnSpPr>
                <a:cxnSpLocks/>
              </p:cNvCxnSpPr>
              <p:nvPr>
                <p:custDataLst>
                  <p:tags r:id="rId11"/>
                </p:custDataLst>
              </p:nvPr>
            </p:nvCxnSpPr>
            <p:spPr>
              <a:xfrm>
                <a:off x="5205325" y="3029976"/>
                <a:ext cx="1730940" cy="446"/>
              </a:xfrm>
              <a:prstGeom prst="line">
                <a:avLst/>
              </a:prstGeom>
              <a:noFill/>
              <a:ln w="28575" cap="flat" cmpd="sng" algn="ctr">
                <a:solidFill>
                  <a:srgbClr val="FFC000"/>
                </a:solidFill>
                <a:prstDash val="dash"/>
                <a:miter lim="800000"/>
              </a:ln>
              <a:effectLst/>
            </p:spPr>
          </p:cxnSp>
        </p:grpSp>
        <p:sp>
          <p:nvSpPr>
            <p:cNvPr id="145" name="Freeform: Shape 144">
              <a:extLst>
                <a:ext uri="{FF2B5EF4-FFF2-40B4-BE49-F238E27FC236}">
                  <a16:creationId xmlns:a16="http://schemas.microsoft.com/office/drawing/2014/main" id="{EB6B8A92-DA72-7410-D667-17A1CA3179B7}"/>
                </a:ext>
              </a:extLst>
            </p:cNvPr>
            <p:cNvSpPr/>
            <p:nvPr>
              <p:custDataLst>
                <p:tags r:id="rId9"/>
              </p:custDataLst>
            </p:nvPr>
          </p:nvSpPr>
          <p:spPr>
            <a:xfrm>
              <a:off x="8521582" y="3304105"/>
              <a:ext cx="1311564" cy="840509"/>
            </a:xfrm>
            <a:custGeom>
              <a:avLst/>
              <a:gdLst>
                <a:gd name="connsiteX0" fmla="*/ 0 w 1311564"/>
                <a:gd name="connsiteY0" fmla="*/ 0 h 840509"/>
                <a:gd name="connsiteX1" fmla="*/ 9237 w 1311564"/>
                <a:gd name="connsiteY1" fmla="*/ 415636 h 840509"/>
                <a:gd name="connsiteX2" fmla="*/ 129310 w 1311564"/>
                <a:gd name="connsiteY2" fmla="*/ 415636 h 840509"/>
                <a:gd name="connsiteX3" fmla="*/ 138546 w 1311564"/>
                <a:gd name="connsiteY3" fmla="*/ 840509 h 840509"/>
                <a:gd name="connsiteX4" fmla="*/ 1311564 w 1311564"/>
                <a:gd name="connsiteY4" fmla="*/ 831273 h 840509"/>
                <a:gd name="connsiteX5" fmla="*/ 1302328 w 1311564"/>
                <a:gd name="connsiteY5" fmla="*/ 18473 h 840509"/>
                <a:gd name="connsiteX6" fmla="*/ 0 w 1311564"/>
                <a:gd name="connsiteY6" fmla="*/ 0 h 84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564" h="840509">
                  <a:moveTo>
                    <a:pt x="0" y="0"/>
                  </a:moveTo>
                  <a:lnTo>
                    <a:pt x="9237" y="415636"/>
                  </a:lnTo>
                  <a:lnTo>
                    <a:pt x="129310" y="415636"/>
                  </a:lnTo>
                  <a:lnTo>
                    <a:pt x="138546" y="840509"/>
                  </a:lnTo>
                  <a:lnTo>
                    <a:pt x="1311564" y="831273"/>
                  </a:lnTo>
                  <a:lnTo>
                    <a:pt x="1302328" y="18473"/>
                  </a:lnTo>
                  <a:lnTo>
                    <a:pt x="0" y="0"/>
                  </a:lnTo>
                  <a:close/>
                </a:path>
              </a:pathLst>
            </a:custGeom>
            <a:solidFill>
              <a:srgbClr val="E7E6E6">
                <a:lumMod val="75000"/>
                <a:alpha val="6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133" name="TextBox 132">
            <a:extLst>
              <a:ext uri="{FF2B5EF4-FFF2-40B4-BE49-F238E27FC236}">
                <a16:creationId xmlns:a16="http://schemas.microsoft.com/office/drawing/2014/main" id="{82882F06-35B9-0DCD-042C-4BA4F788614C}"/>
              </a:ext>
            </a:extLst>
          </p:cNvPr>
          <p:cNvSpPr txBox="1"/>
          <p:nvPr/>
        </p:nvSpPr>
        <p:spPr>
          <a:xfrm>
            <a:off x="10875537" y="4874173"/>
            <a:ext cx="944492"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2000" b="1" i="0" u="none" strike="noStrike" kern="0" cap="none" spc="0" normalizeH="0" baseline="0" noProof="0" dirty="0">
                <a:ln>
                  <a:noFill/>
                </a:ln>
                <a:solidFill>
                  <a:srgbClr val="4FB29D"/>
                </a:solidFill>
                <a:effectLst/>
                <a:uLnTx/>
                <a:uFillTx/>
              </a:rPr>
              <a:t>TEAM C</a:t>
            </a:r>
          </a:p>
        </p:txBody>
      </p:sp>
      <p:sp>
        <p:nvSpPr>
          <p:cNvPr id="134" name="TextBox 133">
            <a:extLst>
              <a:ext uri="{FF2B5EF4-FFF2-40B4-BE49-F238E27FC236}">
                <a16:creationId xmlns:a16="http://schemas.microsoft.com/office/drawing/2014/main" id="{43F152CD-FDA7-39FE-26DC-8DA4C6B9AB4B}"/>
              </a:ext>
            </a:extLst>
          </p:cNvPr>
          <p:cNvSpPr txBox="1"/>
          <p:nvPr/>
        </p:nvSpPr>
        <p:spPr>
          <a:xfrm>
            <a:off x="10858823" y="2777960"/>
            <a:ext cx="944492"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2000" b="1" i="0" u="none" strike="noStrike" kern="0" cap="none" spc="0" normalizeH="0" baseline="0" noProof="0" dirty="0">
                <a:ln>
                  <a:noFill/>
                </a:ln>
                <a:solidFill>
                  <a:srgbClr val="2E9FD2"/>
                </a:solidFill>
                <a:effectLst/>
                <a:uLnTx/>
                <a:uFillTx/>
              </a:rPr>
              <a:t>TEAM B</a:t>
            </a:r>
          </a:p>
        </p:txBody>
      </p:sp>
      <p:sp>
        <p:nvSpPr>
          <p:cNvPr id="136" name="Rectangle 135">
            <a:extLst>
              <a:ext uri="{FF2B5EF4-FFF2-40B4-BE49-F238E27FC236}">
                <a16:creationId xmlns:a16="http://schemas.microsoft.com/office/drawing/2014/main" id="{44BD2E2C-5275-1423-EFCE-E39DA45E377B}"/>
              </a:ext>
            </a:extLst>
          </p:cNvPr>
          <p:cNvSpPr/>
          <p:nvPr/>
        </p:nvSpPr>
        <p:spPr>
          <a:xfrm>
            <a:off x="7737383" y="2396485"/>
            <a:ext cx="1809806" cy="900200"/>
          </a:xfrm>
          <a:prstGeom prst="rect">
            <a:avLst/>
          </a:prstGeom>
          <a:solidFill>
            <a:srgbClr val="FD9E03">
              <a:alpha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9E6AF5CA-420F-C3EE-B073-C09D1F349696}"/>
              </a:ext>
            </a:extLst>
          </p:cNvPr>
          <p:cNvSpPr/>
          <p:nvPr/>
        </p:nvSpPr>
        <p:spPr>
          <a:xfrm>
            <a:off x="9546665" y="2368415"/>
            <a:ext cx="1386743" cy="1519312"/>
          </a:xfrm>
          <a:custGeom>
            <a:avLst/>
            <a:gdLst>
              <a:gd name="connsiteX0" fmla="*/ 0 w 1452733"/>
              <a:gd name="connsiteY0" fmla="*/ 0 h 1591610"/>
              <a:gd name="connsiteX1" fmla="*/ 1452733 w 1452733"/>
              <a:gd name="connsiteY1" fmla="*/ 0 h 1591610"/>
              <a:gd name="connsiteX2" fmla="*/ 1452733 w 1452733"/>
              <a:gd name="connsiteY2" fmla="*/ 943037 h 1591610"/>
              <a:gd name="connsiteX3" fmla="*/ 1450270 w 1452733"/>
              <a:gd name="connsiteY3" fmla="*/ 943037 h 1591610"/>
              <a:gd name="connsiteX4" fmla="*/ 1450270 w 1452733"/>
              <a:gd name="connsiteY4" fmla="*/ 1591610 h 1591610"/>
              <a:gd name="connsiteX5" fmla="*/ 461116 w 1452733"/>
              <a:gd name="connsiteY5" fmla="*/ 1591610 h 1591610"/>
              <a:gd name="connsiteX6" fmla="*/ 461116 w 1452733"/>
              <a:gd name="connsiteY6" fmla="*/ 943037 h 1591610"/>
              <a:gd name="connsiteX7" fmla="*/ 0 w 1452733"/>
              <a:gd name="connsiteY7" fmla="*/ 943037 h 159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2733" h="1591610">
                <a:moveTo>
                  <a:pt x="0" y="0"/>
                </a:moveTo>
                <a:lnTo>
                  <a:pt x="1452733" y="0"/>
                </a:lnTo>
                <a:lnTo>
                  <a:pt x="1452733" y="943037"/>
                </a:lnTo>
                <a:lnTo>
                  <a:pt x="1450270" y="943037"/>
                </a:lnTo>
                <a:lnTo>
                  <a:pt x="1450270" y="1591610"/>
                </a:lnTo>
                <a:lnTo>
                  <a:pt x="461116" y="1591610"/>
                </a:lnTo>
                <a:lnTo>
                  <a:pt x="461116" y="943037"/>
                </a:lnTo>
                <a:lnTo>
                  <a:pt x="0" y="943037"/>
                </a:lnTo>
                <a:close/>
              </a:path>
            </a:pathLst>
          </a:custGeom>
          <a:solidFill>
            <a:srgbClr val="17455C">
              <a:lumMod val="60000"/>
              <a:lumOff val="40000"/>
              <a:alpha val="4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63C1DC6B-8AE3-661E-6CA2-1E3B355B1708}"/>
              </a:ext>
            </a:extLst>
          </p:cNvPr>
          <p:cNvSpPr/>
          <p:nvPr/>
        </p:nvSpPr>
        <p:spPr>
          <a:xfrm>
            <a:off x="8518762" y="4371158"/>
            <a:ext cx="2414644" cy="1164727"/>
          </a:xfrm>
          <a:custGeom>
            <a:avLst/>
            <a:gdLst>
              <a:gd name="connsiteX0" fmla="*/ 0 w 2529549"/>
              <a:gd name="connsiteY0" fmla="*/ 0 h 1220152"/>
              <a:gd name="connsiteX1" fmla="*/ 813505 w 2529549"/>
              <a:gd name="connsiteY1" fmla="*/ 0 h 1220152"/>
              <a:gd name="connsiteX2" fmla="*/ 813505 w 2529549"/>
              <a:gd name="connsiteY2" fmla="*/ 442963 h 1220152"/>
              <a:gd name="connsiteX3" fmla="*/ 2529549 w 2529549"/>
              <a:gd name="connsiteY3" fmla="*/ 442963 h 1220152"/>
              <a:gd name="connsiteX4" fmla="*/ 2529549 w 2529549"/>
              <a:gd name="connsiteY4" fmla="*/ 1220152 h 1220152"/>
              <a:gd name="connsiteX5" fmla="*/ 467716 w 2529549"/>
              <a:gd name="connsiteY5" fmla="*/ 1220152 h 1220152"/>
              <a:gd name="connsiteX6" fmla="*/ 467716 w 2529549"/>
              <a:gd name="connsiteY6" fmla="*/ 664875 h 1220152"/>
              <a:gd name="connsiteX7" fmla="*/ 0 w 2529549"/>
              <a:gd name="connsiteY7" fmla="*/ 664875 h 122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9549" h="1220152">
                <a:moveTo>
                  <a:pt x="0" y="0"/>
                </a:moveTo>
                <a:lnTo>
                  <a:pt x="813505" y="0"/>
                </a:lnTo>
                <a:lnTo>
                  <a:pt x="813505" y="442963"/>
                </a:lnTo>
                <a:lnTo>
                  <a:pt x="2529549" y="442963"/>
                </a:lnTo>
                <a:lnTo>
                  <a:pt x="2529549" y="1220152"/>
                </a:lnTo>
                <a:lnTo>
                  <a:pt x="467716" y="1220152"/>
                </a:lnTo>
                <a:lnTo>
                  <a:pt x="467716" y="664875"/>
                </a:lnTo>
                <a:lnTo>
                  <a:pt x="0" y="664875"/>
                </a:lnTo>
                <a:close/>
              </a:path>
            </a:pathLst>
          </a:custGeom>
          <a:solidFill>
            <a:srgbClr val="4FB29D">
              <a:alpha val="4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146" name="Graphic 145" descr="No sign outline">
            <a:extLst>
              <a:ext uri="{FF2B5EF4-FFF2-40B4-BE49-F238E27FC236}">
                <a16:creationId xmlns:a16="http://schemas.microsoft.com/office/drawing/2014/main" id="{11ADE18C-F055-9ECA-3666-902F4832C905}"/>
              </a:ext>
            </a:extLst>
          </p:cNvPr>
          <p:cNvPicPr>
            <a:picLocks noChangeAspect="1"/>
          </p:cNvPicPr>
          <p:nvPr>
            <p:custDataLst>
              <p:tags r:id="rId2"/>
            </p:custDataLst>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064947" y="1704313"/>
            <a:ext cx="4513104" cy="4513104"/>
          </a:xfrm>
          <a:prstGeom prst="rect">
            <a:avLst/>
          </a:prstGeom>
          <a:effectLst>
            <a:outerShdw blurRad="63500" sx="102000" sy="102000" algn="ctr" rotWithShape="0">
              <a:prstClr val="black">
                <a:alpha val="40000"/>
              </a:prstClr>
            </a:outerShdw>
          </a:effectLst>
        </p:spPr>
      </p:pic>
      <p:grpSp>
        <p:nvGrpSpPr>
          <p:cNvPr id="18" name="Group 17">
            <a:extLst>
              <a:ext uri="{FF2B5EF4-FFF2-40B4-BE49-F238E27FC236}">
                <a16:creationId xmlns:a16="http://schemas.microsoft.com/office/drawing/2014/main" id="{7B33BF18-F044-2287-6F5C-8AE73AA153DF}"/>
              </a:ext>
            </a:extLst>
          </p:cNvPr>
          <p:cNvGrpSpPr/>
          <p:nvPr/>
        </p:nvGrpSpPr>
        <p:grpSpPr>
          <a:xfrm>
            <a:off x="445503" y="2737339"/>
            <a:ext cx="1960435" cy="1453872"/>
            <a:chOff x="445503" y="2737339"/>
            <a:chExt cx="1960435" cy="1453872"/>
          </a:xfrm>
        </p:grpSpPr>
        <p:sp>
          <p:nvSpPr>
            <p:cNvPr id="149" name="Rectangle 148">
              <a:extLst>
                <a:ext uri="{FF2B5EF4-FFF2-40B4-BE49-F238E27FC236}">
                  <a16:creationId xmlns:a16="http://schemas.microsoft.com/office/drawing/2014/main" id="{8B390AEF-596F-7130-79CB-85C33ED86CB7}"/>
                </a:ext>
              </a:extLst>
            </p:cNvPr>
            <p:cNvSpPr/>
            <p:nvPr/>
          </p:nvSpPr>
          <p:spPr>
            <a:xfrm>
              <a:off x="993913" y="2737339"/>
              <a:ext cx="841242" cy="227644"/>
            </a:xfrm>
            <a:prstGeom prst="rect">
              <a:avLst/>
            </a:prstGeom>
            <a:solidFill>
              <a:srgbClr val="2F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t>Home</a:t>
              </a:r>
              <a:endParaRPr lang="en-CA" b="1" dirty="0"/>
            </a:p>
          </p:txBody>
        </p:sp>
        <p:pic>
          <p:nvPicPr>
            <p:cNvPr id="10" name="Picture 9" descr="Here a possible scenario illustrating the full flexibility of an ecosystem of work spaces is shown. The employee begins their day at home working remotely, then they walk to a nearby GCcoworking location for a short meeting in person with someone. After the meeting, they bike to their office, where they participate in a creative in-person session. And finally, they take public transit to the train station and work while in transit to their destination. The employee has the freedom to be anywhere they choose and still perform their assigned tasks and collaboration.">
              <a:extLst>
                <a:ext uri="{FF2B5EF4-FFF2-40B4-BE49-F238E27FC236}">
                  <a16:creationId xmlns:a16="http://schemas.microsoft.com/office/drawing/2014/main" id="{33CB895A-CB92-F268-8E25-A69E1267477C}"/>
                </a:ext>
              </a:extLst>
            </p:cNvPr>
            <p:cNvPicPr>
              <a:picLocks noChangeAspect="1"/>
            </p:cNvPicPr>
            <p:nvPr>
              <p:custDataLst>
                <p:tags r:id="rId8"/>
              </p:custDataLst>
            </p:nvPr>
          </p:nvPicPr>
          <p:blipFill rotWithShape="1">
            <a:blip r:embed="rId19">
              <a:extLst>
                <a:ext uri="{28A0092B-C50C-407E-A947-70E740481C1C}">
                  <a14:useLocalDpi xmlns:a14="http://schemas.microsoft.com/office/drawing/2010/main" val="0"/>
                </a:ext>
              </a:extLst>
            </a:blip>
            <a:srcRect t="7041" r="67437" b="57091"/>
            <a:stretch/>
          </p:blipFill>
          <p:spPr>
            <a:xfrm>
              <a:off x="445503" y="2944034"/>
              <a:ext cx="1960435" cy="1247177"/>
            </a:xfrm>
            <a:prstGeom prst="rect">
              <a:avLst/>
            </a:prstGeom>
          </p:spPr>
        </p:pic>
      </p:grpSp>
      <p:pic>
        <p:nvPicPr>
          <p:cNvPr id="11" name="Picture 10" descr="Here a possible scenario illustrating the full flexibility of an ecosystem of work spaces is shown. The employee begins their day at home working remotely, then they walk to a nearby GCcoworking location for a short meeting in person with someone. After the meeting, they bike to their office, where they participate in a creative in-person session. And finally, they take public transit to the train station and work while in transit to their destination. The employee has the freedom to be anywhere they choose and still perform their assigned tasks and collaboration.">
            <a:extLst>
              <a:ext uri="{FF2B5EF4-FFF2-40B4-BE49-F238E27FC236}">
                <a16:creationId xmlns:a16="http://schemas.microsoft.com/office/drawing/2014/main" id="{EC708756-17B1-8734-5056-29B73D09852A}"/>
              </a:ext>
            </a:extLst>
          </p:cNvPr>
          <p:cNvPicPr>
            <a:picLocks noChangeAspect="1"/>
          </p:cNvPicPr>
          <p:nvPr>
            <p:custDataLst>
              <p:tags r:id="rId3"/>
            </p:custDataLst>
          </p:nvPr>
        </p:nvPicPr>
        <p:blipFill rotWithShape="1">
          <a:blip r:embed="rId19">
            <a:extLst>
              <a:ext uri="{28A0092B-C50C-407E-A947-70E740481C1C}">
                <a14:useLocalDpi xmlns:a14="http://schemas.microsoft.com/office/drawing/2010/main" val="0"/>
              </a:ext>
            </a:extLst>
          </a:blip>
          <a:srcRect l="-2106" t="41972" r="86406" b="20293"/>
          <a:stretch/>
        </p:blipFill>
        <p:spPr>
          <a:xfrm>
            <a:off x="328753" y="4165823"/>
            <a:ext cx="945199" cy="1312097"/>
          </a:xfrm>
          <a:prstGeom prst="rect">
            <a:avLst/>
          </a:prstGeom>
        </p:spPr>
      </p:pic>
      <p:grpSp>
        <p:nvGrpSpPr>
          <p:cNvPr id="17" name="Group 16">
            <a:extLst>
              <a:ext uri="{FF2B5EF4-FFF2-40B4-BE49-F238E27FC236}">
                <a16:creationId xmlns:a16="http://schemas.microsoft.com/office/drawing/2014/main" id="{DFAE633E-7D14-E95F-7A12-5F3BC8C16D6F}"/>
              </a:ext>
            </a:extLst>
          </p:cNvPr>
          <p:cNvGrpSpPr/>
          <p:nvPr/>
        </p:nvGrpSpPr>
        <p:grpSpPr>
          <a:xfrm>
            <a:off x="1232527" y="4640946"/>
            <a:ext cx="2038804" cy="1584049"/>
            <a:chOff x="1232527" y="4640946"/>
            <a:chExt cx="2038804" cy="1584049"/>
          </a:xfrm>
        </p:grpSpPr>
        <p:sp>
          <p:nvSpPr>
            <p:cNvPr id="150" name="Rectangle 149">
              <a:extLst>
                <a:ext uri="{FF2B5EF4-FFF2-40B4-BE49-F238E27FC236}">
                  <a16:creationId xmlns:a16="http://schemas.microsoft.com/office/drawing/2014/main" id="{4B1776AA-919C-5087-FBFE-CAE76FBE030A}"/>
                </a:ext>
              </a:extLst>
            </p:cNvPr>
            <p:cNvSpPr/>
            <p:nvPr/>
          </p:nvSpPr>
          <p:spPr>
            <a:xfrm>
              <a:off x="1414534" y="4640946"/>
              <a:ext cx="1467520" cy="227644"/>
            </a:xfrm>
            <a:prstGeom prst="rect">
              <a:avLst/>
            </a:prstGeom>
            <a:solidFill>
              <a:srgbClr val="2F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t>GCcoworking</a:t>
              </a:r>
              <a:endParaRPr lang="en-CA" b="1" dirty="0"/>
            </a:p>
          </p:txBody>
        </p:sp>
        <p:pic>
          <p:nvPicPr>
            <p:cNvPr id="12" name="Picture 11" descr="Here a possible scenario illustrating the full flexibility of an ecosystem of work spaces is shown. The employee begins their day at home working remotely, then they walk to a nearby GCcoworking location for a short meeting in person with someone. After the meeting, they bike to their office, where they participate in a creative in-person session. And finally, they take public transit to the train station and work while in transit to their destination. The employee has the freedom to be anywhere they choose and still perform their assigned tasks and collaboration.">
              <a:extLst>
                <a:ext uri="{FF2B5EF4-FFF2-40B4-BE49-F238E27FC236}">
                  <a16:creationId xmlns:a16="http://schemas.microsoft.com/office/drawing/2014/main" id="{282A28F9-794D-1947-6AFC-B61940809C5D}"/>
                </a:ext>
              </a:extLst>
            </p:cNvPr>
            <p:cNvPicPr>
              <a:picLocks noChangeAspect="1"/>
            </p:cNvPicPr>
            <p:nvPr>
              <p:custDataLst>
                <p:tags r:id="rId7"/>
              </p:custDataLst>
            </p:nvPr>
          </p:nvPicPr>
          <p:blipFill rotWithShape="1">
            <a:blip r:embed="rId19">
              <a:extLst>
                <a:ext uri="{28A0092B-C50C-407E-A947-70E740481C1C}">
                  <a14:useLocalDpi xmlns:a14="http://schemas.microsoft.com/office/drawing/2010/main" val="0"/>
                </a:ext>
              </a:extLst>
            </a:blip>
            <a:srcRect l="12904" t="61294" r="53231" b="-1646"/>
            <a:stretch/>
          </p:blipFill>
          <p:spPr>
            <a:xfrm>
              <a:off x="1232527" y="4821872"/>
              <a:ext cx="2038804" cy="1403123"/>
            </a:xfrm>
            <a:prstGeom prst="snipRoundRect">
              <a:avLst>
                <a:gd name="adj1" fmla="val 16667"/>
                <a:gd name="adj2" fmla="val 39888"/>
              </a:avLst>
            </a:prstGeom>
          </p:spPr>
        </p:pic>
      </p:grpSp>
      <p:pic>
        <p:nvPicPr>
          <p:cNvPr id="13" name="Picture 12" descr="Here a possible scenario illustrating the full flexibility of an ecosystem of work spaces is shown. The employee begins their day at home working remotely, then they walk to a nearby GCcoworking location for a short meeting in person with someone. After the meeting, they bike to their office, where they participate in a creative in-person session. And finally, they take public transit to the train station and work while in transit to their destination. The employee has the freedom to be anywhere they choose and still perform their assigned tasks and collaboration.">
            <a:extLst>
              <a:ext uri="{FF2B5EF4-FFF2-40B4-BE49-F238E27FC236}">
                <a16:creationId xmlns:a16="http://schemas.microsoft.com/office/drawing/2014/main" id="{75D0117E-9168-B3EF-AD70-6809B188A888}"/>
              </a:ext>
            </a:extLst>
          </p:cNvPr>
          <p:cNvPicPr>
            <a:picLocks noChangeAspect="1"/>
          </p:cNvPicPr>
          <p:nvPr>
            <p:custDataLst>
              <p:tags r:id="rId4"/>
            </p:custDataLst>
          </p:nvPr>
        </p:nvPicPr>
        <p:blipFill rotWithShape="1">
          <a:blip r:embed="rId19">
            <a:extLst>
              <a:ext uri="{28A0092B-C50C-407E-A947-70E740481C1C}">
                <a14:useLocalDpi xmlns:a14="http://schemas.microsoft.com/office/drawing/2010/main" val="0"/>
              </a:ext>
            </a:extLst>
          </a:blip>
          <a:srcRect l="34206" t="4290" r="45653" b="33771"/>
          <a:stretch/>
        </p:blipFill>
        <p:spPr>
          <a:xfrm>
            <a:off x="2516692" y="2862487"/>
            <a:ext cx="1212620" cy="2153756"/>
          </a:xfrm>
          <a:prstGeom prst="snip2DiagRect">
            <a:avLst>
              <a:gd name="adj1" fmla="val 0"/>
              <a:gd name="adj2" fmla="val 50000"/>
            </a:avLst>
          </a:prstGeom>
        </p:spPr>
      </p:pic>
      <p:pic>
        <p:nvPicPr>
          <p:cNvPr id="14" name="Picture 13" descr="Here a possible scenario illustrating the full flexibility of an ecosystem of work spaces is shown. The employee begins their day at home working remotely, then they walk to a nearby GCcoworking location for a short meeting in person with someone. After the meeting, they bike to their office, where they participate in a creative in-person session. And finally, they take public transit to the train station and work while in transit to their destination. The employee has the freedom to be anywhere they choose and still perform their assigned tasks and collaboration.">
            <a:extLst>
              <a:ext uri="{FF2B5EF4-FFF2-40B4-BE49-F238E27FC236}">
                <a16:creationId xmlns:a16="http://schemas.microsoft.com/office/drawing/2014/main" id="{CDAFE5FD-ABDC-71CA-BC3F-D430642F0AA6}"/>
              </a:ext>
            </a:extLst>
          </p:cNvPr>
          <p:cNvPicPr>
            <a:picLocks noChangeAspect="1"/>
          </p:cNvPicPr>
          <p:nvPr>
            <p:custDataLst>
              <p:tags r:id="rId5"/>
            </p:custDataLst>
          </p:nvPr>
        </p:nvPicPr>
        <p:blipFill rotWithShape="1">
          <a:blip r:embed="rId19">
            <a:extLst>
              <a:ext uri="{28A0092B-C50C-407E-A947-70E740481C1C}">
                <a14:useLocalDpi xmlns:a14="http://schemas.microsoft.com/office/drawing/2010/main" val="0"/>
              </a:ext>
            </a:extLst>
          </a:blip>
          <a:srcRect l="55290" t="45380" r="23227" b="4230"/>
          <a:stretch/>
        </p:blipFill>
        <p:spPr>
          <a:xfrm>
            <a:off x="3772466" y="4280680"/>
            <a:ext cx="1293447" cy="1752166"/>
          </a:xfrm>
          <a:prstGeom prst="snip2DiagRect">
            <a:avLst>
              <a:gd name="adj1" fmla="val 0"/>
              <a:gd name="adj2" fmla="val 0"/>
            </a:avLst>
          </a:prstGeom>
        </p:spPr>
      </p:pic>
      <p:grpSp>
        <p:nvGrpSpPr>
          <p:cNvPr id="16" name="Group 15">
            <a:extLst>
              <a:ext uri="{FF2B5EF4-FFF2-40B4-BE49-F238E27FC236}">
                <a16:creationId xmlns:a16="http://schemas.microsoft.com/office/drawing/2014/main" id="{A6E3B1BE-3C80-2D1F-E213-5296739A10ED}"/>
              </a:ext>
            </a:extLst>
          </p:cNvPr>
          <p:cNvGrpSpPr/>
          <p:nvPr/>
        </p:nvGrpSpPr>
        <p:grpSpPr>
          <a:xfrm>
            <a:off x="5041536" y="4552189"/>
            <a:ext cx="1548168" cy="1466277"/>
            <a:chOff x="5041536" y="4552189"/>
            <a:chExt cx="1548168" cy="1466277"/>
          </a:xfrm>
        </p:grpSpPr>
        <p:sp>
          <p:nvSpPr>
            <p:cNvPr id="151" name="Rectangle 150">
              <a:extLst>
                <a:ext uri="{FF2B5EF4-FFF2-40B4-BE49-F238E27FC236}">
                  <a16:creationId xmlns:a16="http://schemas.microsoft.com/office/drawing/2014/main" id="{D8102C3E-E7E3-E2E7-2FD1-1577494AB606}"/>
                </a:ext>
              </a:extLst>
            </p:cNvPr>
            <p:cNvSpPr/>
            <p:nvPr/>
          </p:nvSpPr>
          <p:spPr>
            <a:xfrm>
              <a:off x="5041536" y="4552189"/>
              <a:ext cx="1467520" cy="227644"/>
            </a:xfrm>
            <a:prstGeom prst="rect">
              <a:avLst/>
            </a:prstGeom>
            <a:solidFill>
              <a:srgbClr val="2F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err="1"/>
                <a:t>Other</a:t>
              </a:r>
              <a:endParaRPr lang="en-CA" b="1" dirty="0"/>
            </a:p>
          </p:txBody>
        </p:sp>
        <p:pic>
          <p:nvPicPr>
            <p:cNvPr id="15" name="Picture 14" descr="Here a possible scenario illustrating the full flexibility of an ecosystem of work spaces is shown. The employee begins their day at home working remotely, then they walk to a nearby GCcoworking location for a short meeting in person with someone. After the meeting, they bike to their office, where they participate in a creative in-person session. And finally, they take public transit to the train station and work while in transit to their destination. The employee has the freedom to be anywhere they choose and still perform their assigned tasks and collaboration.">
              <a:extLst>
                <a:ext uri="{FF2B5EF4-FFF2-40B4-BE49-F238E27FC236}">
                  <a16:creationId xmlns:a16="http://schemas.microsoft.com/office/drawing/2014/main" id="{22E6DBE7-A8E4-8050-58FE-19FA7E26394B}"/>
                </a:ext>
              </a:extLst>
            </p:cNvPr>
            <p:cNvPicPr>
              <a:picLocks noChangeAspect="1"/>
            </p:cNvPicPr>
            <p:nvPr>
              <p:custDataLst>
                <p:tags r:id="rId6"/>
              </p:custDataLst>
            </p:nvPr>
          </p:nvPicPr>
          <p:blipFill rotWithShape="1">
            <a:blip r:embed="rId19">
              <a:extLst>
                <a:ext uri="{28A0092B-C50C-407E-A947-70E740481C1C}">
                  <a14:useLocalDpi xmlns:a14="http://schemas.microsoft.com/office/drawing/2010/main" val="0"/>
                </a:ext>
              </a:extLst>
            </a:blip>
            <a:srcRect l="76812" t="60149" r="-2121" b="4229"/>
            <a:stretch/>
          </p:blipFill>
          <p:spPr>
            <a:xfrm>
              <a:off x="5065913" y="4779833"/>
              <a:ext cx="1523791" cy="1238633"/>
            </a:xfrm>
            <a:prstGeom prst="snip2DiagRect">
              <a:avLst>
                <a:gd name="adj1" fmla="val 0"/>
                <a:gd name="adj2" fmla="val 0"/>
              </a:avLst>
            </a:prstGeom>
          </p:spPr>
        </p:pic>
      </p:grpSp>
    </p:spTree>
    <p:extLst>
      <p:ext uri="{BB962C8B-B14F-4D97-AF65-F5344CB8AC3E}">
        <p14:creationId xmlns:p14="http://schemas.microsoft.com/office/powerpoint/2010/main" val="214303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22" presetClass="entr" presetSubtype="1"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wipe(up)">
                                      <p:cBhvr>
                                        <p:cTn id="9" dur="1000"/>
                                        <p:tgtEl>
                                          <p:spTgt spid="11"/>
                                        </p:tgtEl>
                                      </p:cBhvr>
                                    </p:animEffect>
                                  </p:childTnLst>
                                </p:cTn>
                              </p:par>
                            </p:childTnLst>
                          </p:cTn>
                        </p:par>
                        <p:par>
                          <p:cTn id="10" fill="hold">
                            <p:stCondLst>
                              <p:cond delay="1500"/>
                            </p:stCondLst>
                            <p:childTnLst>
                              <p:par>
                                <p:cTn id="11" presetID="10"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22" presetClass="entr" presetSubtype="4" fill="hold" nodeType="withEffect">
                                  <p:stCondLst>
                                    <p:cond delay="50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1000"/>
                                        <p:tgtEl>
                                          <p:spTgt spid="13"/>
                                        </p:tgtEl>
                                      </p:cBhvr>
                                    </p:animEffect>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fade">
                                      <p:cBhvr>
                                        <p:cTn id="20" dur="500"/>
                                        <p:tgtEl>
                                          <p:spTgt spid="8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2"/>
                                        </p:tgtEl>
                                        <p:attrNameLst>
                                          <p:attrName>style.visibility</p:attrName>
                                        </p:attrNameLst>
                                      </p:cBhvr>
                                      <p:to>
                                        <p:strVal val="visible"/>
                                      </p:to>
                                    </p:set>
                                    <p:animEffect transition="in" filter="fade">
                                      <p:cBhvr>
                                        <p:cTn id="23" dur="500"/>
                                        <p:tgtEl>
                                          <p:spTgt spid="152"/>
                                        </p:tgtEl>
                                      </p:cBhvr>
                                    </p:animEffect>
                                  </p:childTnLst>
                                </p:cTn>
                              </p:par>
                              <p:par>
                                <p:cTn id="24" presetID="22" presetClass="entr" presetSubtype="1" fill="hold" nodeType="withEffect">
                                  <p:stCondLst>
                                    <p:cond delay="50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1000"/>
                                        <p:tgtEl>
                                          <p:spTgt spid="14"/>
                                        </p:tgtEl>
                                      </p:cBhvr>
                                    </p:animEffect>
                                  </p:childTnLst>
                                </p:cTn>
                              </p:par>
                            </p:childTnLst>
                          </p:cTn>
                        </p:par>
                        <p:par>
                          <p:cTn id="27" fill="hold">
                            <p:stCondLst>
                              <p:cond delay="4500"/>
                            </p:stCondLst>
                            <p:childTnLst>
                              <p:par>
                                <p:cTn id="28" presetID="10"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8"/>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3"/>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4"/>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6"/>
                                        </p:tgtEl>
                                        <p:attrNameLst>
                                          <p:attrName>style.visibility</p:attrName>
                                        </p:attrNameLst>
                                      </p:cBhvr>
                                      <p:to>
                                        <p:strVal val="hidden"/>
                                      </p:to>
                                    </p:set>
                                  </p:childTnLst>
                                </p:cTn>
                              </p:par>
                            </p:childTnLst>
                          </p:cTn>
                        </p:par>
                        <p:par>
                          <p:cTn id="45" fill="hold">
                            <p:stCondLst>
                              <p:cond delay="0"/>
                            </p:stCondLst>
                            <p:childTnLst>
                              <p:par>
                                <p:cTn id="46" presetID="22" presetClass="entr" presetSubtype="8" fill="hold" nodeType="afterEffect">
                                  <p:stCondLst>
                                    <p:cond delay="500"/>
                                  </p:stCondLst>
                                  <p:childTnLst>
                                    <p:set>
                                      <p:cBhvr>
                                        <p:cTn id="47" dur="1" fill="hold">
                                          <p:stCondLst>
                                            <p:cond delay="0"/>
                                          </p:stCondLst>
                                        </p:cTn>
                                        <p:tgtEl>
                                          <p:spTgt spid="164"/>
                                        </p:tgtEl>
                                        <p:attrNameLst>
                                          <p:attrName>style.visibility</p:attrName>
                                        </p:attrNameLst>
                                      </p:cBhvr>
                                      <p:to>
                                        <p:strVal val="visible"/>
                                      </p:to>
                                    </p:set>
                                    <p:animEffect transition="in" filter="wipe(left)">
                                      <p:cBhvr>
                                        <p:cTn id="48" dur="500"/>
                                        <p:tgtEl>
                                          <p:spTgt spid="164"/>
                                        </p:tgtEl>
                                      </p:cBhvr>
                                    </p:animEffect>
                                  </p:childTnLst>
                                </p:cTn>
                              </p:par>
                              <p:par>
                                <p:cTn id="49" presetID="22" presetClass="entr" presetSubtype="8" fill="hold" nodeType="withEffect">
                                  <p:stCondLst>
                                    <p:cond delay="100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10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36"/>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35"/>
                                        </p:tgtEl>
                                        <p:attrNameLst>
                                          <p:attrName>style.visibility</p:attrName>
                                        </p:attrNameLst>
                                      </p:cBhvr>
                                      <p:to>
                                        <p:strVal val="visible"/>
                                      </p:to>
                                    </p:set>
                                  </p:childTnLst>
                                </p:cTn>
                              </p:par>
                            </p:childTnLst>
                          </p:cTn>
                        </p:par>
                        <p:par>
                          <p:cTn id="58" fill="hold">
                            <p:stCondLst>
                              <p:cond delay="0"/>
                            </p:stCondLst>
                            <p:childTnLst>
                              <p:par>
                                <p:cTn id="59" presetID="1" presetClass="entr" presetSubtype="0" fill="hold" grpId="0" nodeType="afterEffect">
                                  <p:stCondLst>
                                    <p:cond delay="1000"/>
                                  </p:stCondLst>
                                  <p:childTnLst>
                                    <p:set>
                                      <p:cBhvr>
                                        <p:cTn id="60" dur="1" fill="hold">
                                          <p:stCondLst>
                                            <p:cond delay="0"/>
                                          </p:stCondLst>
                                        </p:cTn>
                                        <p:tgtEl>
                                          <p:spTgt spid="137"/>
                                        </p:tgtEl>
                                        <p:attrNameLst>
                                          <p:attrName>style.visibility</p:attrName>
                                        </p:attrNameLst>
                                      </p:cBhvr>
                                      <p:to>
                                        <p:strVal val="visible"/>
                                      </p:to>
                                    </p:set>
                                  </p:childTnLst>
                                </p:cTn>
                              </p:par>
                              <p:par>
                                <p:cTn id="61" presetID="1" presetClass="entr" presetSubtype="0" fill="hold" grpId="0" nodeType="withEffect">
                                  <p:stCondLst>
                                    <p:cond delay="2000"/>
                                  </p:stCondLst>
                                  <p:childTnLst>
                                    <p:set>
                                      <p:cBhvr>
                                        <p:cTn id="62" dur="1" fill="hold">
                                          <p:stCondLst>
                                            <p:cond delay="0"/>
                                          </p:stCondLst>
                                        </p:cTn>
                                        <p:tgtEl>
                                          <p:spTgt spid="134"/>
                                        </p:tgtEl>
                                        <p:attrNameLst>
                                          <p:attrName>style.visibility</p:attrName>
                                        </p:attrNameLst>
                                      </p:cBhvr>
                                      <p:to>
                                        <p:strVal val="visible"/>
                                      </p:to>
                                    </p:set>
                                  </p:childTnLst>
                                </p:cTn>
                              </p:par>
                              <p:par>
                                <p:cTn id="63" presetID="1" presetClass="entr" presetSubtype="0" fill="hold" grpId="0" nodeType="withEffect">
                                  <p:stCondLst>
                                    <p:cond delay="3000"/>
                                  </p:stCondLst>
                                  <p:childTnLst>
                                    <p:set>
                                      <p:cBhvr>
                                        <p:cTn id="64" dur="1" fill="hold">
                                          <p:stCondLst>
                                            <p:cond delay="0"/>
                                          </p:stCondLst>
                                        </p:cTn>
                                        <p:tgtEl>
                                          <p:spTgt spid="138"/>
                                        </p:tgtEl>
                                        <p:attrNameLst>
                                          <p:attrName>style.visibility</p:attrName>
                                        </p:attrNameLst>
                                      </p:cBhvr>
                                      <p:to>
                                        <p:strVal val="visible"/>
                                      </p:to>
                                    </p:set>
                                  </p:childTnLst>
                                </p:cTn>
                              </p:par>
                              <p:par>
                                <p:cTn id="65" presetID="1" presetClass="entr" presetSubtype="0" fill="hold" grpId="0" nodeType="withEffect">
                                  <p:stCondLst>
                                    <p:cond delay="4000"/>
                                  </p:stCondLst>
                                  <p:childTnLst>
                                    <p:set>
                                      <p:cBhvr>
                                        <p:cTn id="66" dur="1" fill="hold">
                                          <p:stCondLst>
                                            <p:cond delay="0"/>
                                          </p:stCondLst>
                                        </p:cTn>
                                        <p:tgtEl>
                                          <p:spTgt spid="133"/>
                                        </p:tgtEl>
                                        <p:attrNameLst>
                                          <p:attrName>style.visibility</p:attrName>
                                        </p:attrNameLst>
                                      </p:cBhvr>
                                      <p:to>
                                        <p:strVal val="visible"/>
                                      </p:to>
                                    </p:set>
                                  </p:childTnLst>
                                </p:cTn>
                              </p:par>
                              <p:par>
                                <p:cTn id="67" presetID="1" presetClass="entr" presetSubtype="0" fill="hold" nodeType="withEffect">
                                  <p:stCondLst>
                                    <p:cond delay="5000"/>
                                  </p:stCondLst>
                                  <p:childTnLst>
                                    <p:set>
                                      <p:cBhvr>
                                        <p:cTn id="68"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P spid="135" grpId="0"/>
      <p:bldP spid="133" grpId="0"/>
      <p:bldP spid="134" grpId="0"/>
      <p:bldP spid="136" grpId="0" animBg="1"/>
      <p:bldP spid="137" grpId="0" animBg="1"/>
      <p:bldP spid="1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F3939"/>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55B921-8506-526D-4A0F-8FF5EB7293D7}"/>
              </a:ext>
            </a:extLst>
          </p:cNvPr>
          <p:cNvSpPr txBox="1"/>
          <p:nvPr/>
        </p:nvSpPr>
        <p:spPr>
          <a:xfrm>
            <a:off x="486310" y="511350"/>
            <a:ext cx="1121937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600" b="0" i="0" u="none" strike="noStrike" kern="1200" cap="none" spc="0" normalizeH="0" baseline="0">
                <a:ln>
                  <a:noFill/>
                </a:ln>
                <a:solidFill>
                  <a:prstClr val="white"/>
                </a:solidFill>
                <a:effectLst/>
                <a:uLnTx/>
                <a:uFillTx/>
                <a:latin typeface="Avenir Next LT Pro Demi" panose="020B0704020202020204" pitchFamily="34" charset="0"/>
                <a:ea typeface="+mn-ea"/>
                <a:cs typeface="+mn-cs"/>
              </a:rPr>
              <a:t>Onsite support</a:t>
            </a:r>
          </a:p>
        </p:txBody>
      </p:sp>
      <p:sp>
        <p:nvSpPr>
          <p:cNvPr id="5" name="Rectangle 4">
            <a:extLst>
              <a:ext uri="{FF2B5EF4-FFF2-40B4-BE49-F238E27FC236}">
                <a16:creationId xmlns:a16="http://schemas.microsoft.com/office/drawing/2014/main" id="{2B3CD8EF-D299-D108-8CE5-6F8F255CC491}"/>
              </a:ext>
            </a:extLst>
          </p:cNvPr>
          <p:cNvSpPr/>
          <p:nvPr/>
        </p:nvSpPr>
        <p:spPr>
          <a:xfrm>
            <a:off x="6629168" y="1438989"/>
            <a:ext cx="5181449" cy="493395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324000" rIns="180000" rtlCol="0" anchor="t"/>
          <a:lstStyle/>
          <a:p>
            <a:pPr algn="ctr"/>
            <a:r>
              <a:rPr lang="fr-CA" sz="2400" b="1" dirty="0">
                <a:solidFill>
                  <a:srgbClr val="FBF1AB"/>
                </a:solidFill>
              </a:rPr>
              <a:t>Self-Service</a:t>
            </a:r>
            <a:endParaRPr lang="en-CA" b="1" dirty="0">
              <a:solidFill>
                <a:srgbClr val="FBF1AB"/>
              </a:solidFill>
            </a:endParaRPr>
          </a:p>
          <a:p>
            <a:pPr algn="ctr"/>
            <a:r>
              <a:rPr lang="en-CA" b="1" dirty="0">
                <a:solidFill>
                  <a:schemeClr val="bg1"/>
                </a:solidFill>
              </a:rPr>
              <a:t>Integrated instructional signage</a:t>
            </a:r>
            <a:br>
              <a:rPr lang="en-CA" b="1" dirty="0">
                <a:solidFill>
                  <a:srgbClr val="FBF1AB"/>
                </a:solidFill>
              </a:rPr>
            </a:br>
            <a:endParaRPr lang="en-CA" b="1" dirty="0">
              <a:solidFill>
                <a:srgbClr val="FBF1AB"/>
              </a:solidFill>
            </a:endParaRPr>
          </a:p>
        </p:txBody>
      </p:sp>
      <p:grpSp>
        <p:nvGrpSpPr>
          <p:cNvPr id="63" name="Group 62">
            <a:extLst>
              <a:ext uri="{FF2B5EF4-FFF2-40B4-BE49-F238E27FC236}">
                <a16:creationId xmlns:a16="http://schemas.microsoft.com/office/drawing/2014/main" id="{3E0B48B9-4652-159F-7BA0-E54806D2FA69}"/>
              </a:ext>
            </a:extLst>
          </p:cNvPr>
          <p:cNvGrpSpPr/>
          <p:nvPr/>
        </p:nvGrpSpPr>
        <p:grpSpPr>
          <a:xfrm>
            <a:off x="486310" y="1438989"/>
            <a:ext cx="5181449" cy="4933950"/>
            <a:chOff x="486310" y="1438989"/>
            <a:chExt cx="5181449" cy="4933950"/>
          </a:xfrm>
        </p:grpSpPr>
        <p:sp>
          <p:nvSpPr>
            <p:cNvPr id="4" name="Rectangle 3">
              <a:extLst>
                <a:ext uri="{FF2B5EF4-FFF2-40B4-BE49-F238E27FC236}">
                  <a16:creationId xmlns:a16="http://schemas.microsoft.com/office/drawing/2014/main" id="{74A18325-FEFC-DEFC-FA64-FD8D8D70F091}"/>
                </a:ext>
              </a:extLst>
            </p:cNvPr>
            <p:cNvSpPr/>
            <p:nvPr/>
          </p:nvSpPr>
          <p:spPr>
            <a:xfrm>
              <a:off x="486310" y="1438989"/>
              <a:ext cx="5181449" cy="493395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324000" rIns="180000" rtlCol="0" anchor="t"/>
            <a:lstStyle/>
            <a:p>
              <a:pPr algn="ctr"/>
              <a:r>
                <a:rPr lang="fr-CA" sz="2400" b="1" dirty="0">
                  <a:solidFill>
                    <a:srgbClr val="78C1E2"/>
                  </a:solidFill>
                </a:rPr>
                <a:t>Full Service</a:t>
              </a:r>
              <a:endParaRPr lang="fr-CA" b="1" dirty="0"/>
            </a:p>
            <a:p>
              <a:pPr algn="ctr"/>
              <a:r>
                <a:rPr lang="fr-CA" b="1" dirty="0"/>
                <a:t>Office coordinator/concierge</a:t>
              </a:r>
            </a:p>
            <a:p>
              <a:pPr marL="285750" indent="-285750">
                <a:buFontTx/>
                <a:buChar char="-"/>
              </a:pPr>
              <a:endParaRPr lang="fr-CA" dirty="0"/>
            </a:p>
            <a:p>
              <a:pPr marL="285750" indent="-285750">
                <a:buFontTx/>
                <a:buChar char="-"/>
              </a:pPr>
              <a:endParaRPr lang="fr-CA" dirty="0"/>
            </a:p>
            <a:p>
              <a:pPr marL="285750" indent="-285750">
                <a:buFontTx/>
                <a:buChar char="-"/>
              </a:pPr>
              <a:endParaRPr lang="en-CA" dirty="0"/>
            </a:p>
          </p:txBody>
        </p:sp>
        <p:grpSp>
          <p:nvGrpSpPr>
            <p:cNvPr id="24" name="Group 23">
              <a:extLst>
                <a:ext uri="{FF2B5EF4-FFF2-40B4-BE49-F238E27FC236}">
                  <a16:creationId xmlns:a16="http://schemas.microsoft.com/office/drawing/2014/main" id="{FC8C2E7B-1665-51ED-5EE8-7EE384D55C52}"/>
                </a:ext>
              </a:extLst>
            </p:cNvPr>
            <p:cNvGrpSpPr/>
            <p:nvPr/>
          </p:nvGrpSpPr>
          <p:grpSpPr>
            <a:xfrm>
              <a:off x="1381770" y="2685082"/>
              <a:ext cx="3296554" cy="3066772"/>
              <a:chOff x="3057819" y="2822442"/>
              <a:chExt cx="2348013" cy="2184348"/>
            </a:xfrm>
          </p:grpSpPr>
          <p:pic>
            <p:nvPicPr>
              <p:cNvPr id="8" name="Graphic 7" descr="Chat with solid fill">
                <a:extLst>
                  <a:ext uri="{FF2B5EF4-FFF2-40B4-BE49-F238E27FC236}">
                    <a16:creationId xmlns:a16="http://schemas.microsoft.com/office/drawing/2014/main" id="{C0E92C41-7B04-21DC-BB18-C16300BA30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3557588" y="2822442"/>
                <a:ext cx="1160379" cy="1160379"/>
              </a:xfrm>
              <a:prstGeom prst="rect">
                <a:avLst/>
              </a:prstGeom>
            </p:spPr>
          </p:pic>
          <p:pic>
            <p:nvPicPr>
              <p:cNvPr id="10" name="Graphic 9" descr="Person eating with solid fill">
                <a:extLst>
                  <a:ext uri="{FF2B5EF4-FFF2-40B4-BE49-F238E27FC236}">
                    <a16:creationId xmlns:a16="http://schemas.microsoft.com/office/drawing/2014/main" id="{F9C7452F-10C8-172C-C65F-7DFE634BF8E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57819" y="3516127"/>
                <a:ext cx="1490663" cy="1490663"/>
              </a:xfrm>
              <a:prstGeom prst="rect">
                <a:avLst/>
              </a:prstGeom>
            </p:spPr>
          </p:pic>
          <p:pic>
            <p:nvPicPr>
              <p:cNvPr id="12" name="Graphic 11" descr="Confused person with solid fill">
                <a:extLst>
                  <a:ext uri="{FF2B5EF4-FFF2-40B4-BE49-F238E27FC236}">
                    <a16:creationId xmlns:a16="http://schemas.microsoft.com/office/drawing/2014/main" id="{97E21F85-8CF7-B95E-8706-D92293EC547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12848" y="3516127"/>
                <a:ext cx="1192984" cy="1296735"/>
              </a:xfrm>
              <a:prstGeom prst="rect">
                <a:avLst/>
              </a:prstGeom>
            </p:spPr>
          </p:pic>
          <p:sp>
            <p:nvSpPr>
              <p:cNvPr id="18" name="Rectangle 17">
                <a:extLst>
                  <a:ext uri="{FF2B5EF4-FFF2-40B4-BE49-F238E27FC236}">
                    <a16:creationId xmlns:a16="http://schemas.microsoft.com/office/drawing/2014/main" id="{1432F8BA-9B6B-645D-6001-ED1B1E0738E1}"/>
                  </a:ext>
                </a:extLst>
              </p:cNvPr>
              <p:cNvSpPr/>
              <p:nvPr/>
            </p:nvSpPr>
            <p:spPr>
              <a:xfrm>
                <a:off x="3788725" y="3926681"/>
                <a:ext cx="140338" cy="115142"/>
              </a:xfrm>
              <a:prstGeom prst="rect">
                <a:avLst/>
              </a:prstGeom>
              <a:solidFill>
                <a:srgbClr val="55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a:extLst>
                  <a:ext uri="{FF2B5EF4-FFF2-40B4-BE49-F238E27FC236}">
                    <a16:creationId xmlns:a16="http://schemas.microsoft.com/office/drawing/2014/main" id="{0EFD0CDF-74E2-B3C7-0DA6-51F3CAF6F7C1}"/>
                  </a:ext>
                </a:extLst>
              </p:cNvPr>
              <p:cNvSpPr/>
              <p:nvPr/>
            </p:nvSpPr>
            <p:spPr>
              <a:xfrm>
                <a:off x="3856513" y="4004473"/>
                <a:ext cx="186850" cy="169857"/>
              </a:xfrm>
              <a:prstGeom prst="rect">
                <a:avLst/>
              </a:prstGeom>
              <a:solidFill>
                <a:srgbClr val="55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10FDBF14-34DD-52FE-C504-607E63BDF9F2}"/>
                  </a:ext>
                </a:extLst>
              </p:cNvPr>
              <p:cNvSpPr/>
              <p:nvPr/>
            </p:nvSpPr>
            <p:spPr>
              <a:xfrm>
                <a:off x="4007644" y="4255613"/>
                <a:ext cx="345281" cy="550105"/>
              </a:xfrm>
              <a:prstGeom prst="rect">
                <a:avLst/>
              </a:prstGeom>
              <a:solidFill>
                <a:srgbClr val="78C1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64B8DE"/>
                  </a:solidFill>
                </a:endParaRPr>
              </a:p>
            </p:txBody>
          </p:sp>
          <p:sp>
            <p:nvSpPr>
              <p:cNvPr id="21" name="TextBox 20">
                <a:extLst>
                  <a:ext uri="{FF2B5EF4-FFF2-40B4-BE49-F238E27FC236}">
                    <a16:creationId xmlns:a16="http://schemas.microsoft.com/office/drawing/2014/main" id="{67DF0474-9FEE-81E1-B912-C10090A26364}"/>
                  </a:ext>
                </a:extLst>
              </p:cNvPr>
              <p:cNvSpPr txBox="1"/>
              <p:nvPr/>
            </p:nvSpPr>
            <p:spPr>
              <a:xfrm>
                <a:off x="3588743" y="3304071"/>
                <a:ext cx="743932" cy="208257"/>
              </a:xfrm>
              <a:prstGeom prst="rect">
                <a:avLst/>
              </a:prstGeom>
              <a:noFill/>
            </p:spPr>
            <p:txBody>
              <a:bodyPr wrap="square" rtlCol="0">
                <a:spAutoFit/>
              </a:bodyPr>
              <a:lstStyle/>
              <a:p>
                <a:pPr algn="ctr"/>
                <a:r>
                  <a:rPr lang="fr-CA" sz="1300" b="1" dirty="0">
                    <a:solidFill>
                      <a:srgbClr val="78C1E2"/>
                    </a:solidFill>
                  </a:rPr>
                  <a:t>Welcome!</a:t>
                </a:r>
                <a:endParaRPr lang="en-CA" sz="1300" b="1" dirty="0">
                  <a:solidFill>
                    <a:srgbClr val="78C1E2"/>
                  </a:solidFill>
                </a:endParaRPr>
              </a:p>
            </p:txBody>
          </p:sp>
          <p:pic>
            <p:nvPicPr>
              <p:cNvPr id="23" name="Graphic 22" descr="Smiling face outline with solid fill">
                <a:extLst>
                  <a:ext uri="{FF2B5EF4-FFF2-40B4-BE49-F238E27FC236}">
                    <a16:creationId xmlns:a16="http://schemas.microsoft.com/office/drawing/2014/main" id="{061C796E-E606-AD79-93FE-271F4537B5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33285" y="3165968"/>
                <a:ext cx="237435" cy="237435"/>
              </a:xfrm>
              <a:prstGeom prst="rect">
                <a:avLst/>
              </a:prstGeom>
            </p:spPr>
          </p:pic>
        </p:grpSp>
      </p:grpSp>
      <p:graphicFrame>
        <p:nvGraphicFramePr>
          <p:cNvPr id="31" name="Table 31">
            <a:extLst>
              <a:ext uri="{FF2B5EF4-FFF2-40B4-BE49-F238E27FC236}">
                <a16:creationId xmlns:a16="http://schemas.microsoft.com/office/drawing/2014/main" id="{1CFDB6D7-1E41-366D-B26C-D2A94D07EB61}"/>
              </a:ext>
            </a:extLst>
          </p:cNvPr>
          <p:cNvGraphicFramePr>
            <a:graphicFrameLocks noGrp="1"/>
          </p:cNvGraphicFramePr>
          <p:nvPr>
            <p:extLst>
              <p:ext uri="{D42A27DB-BD31-4B8C-83A1-F6EECF244321}">
                <p14:modId xmlns:p14="http://schemas.microsoft.com/office/powerpoint/2010/main" val="4292437711"/>
              </p:ext>
            </p:extLst>
          </p:nvPr>
        </p:nvGraphicFramePr>
        <p:xfrm>
          <a:off x="9249554" y="3262887"/>
          <a:ext cx="1537338" cy="1982880"/>
        </p:xfrm>
        <a:graphic>
          <a:graphicData uri="http://schemas.openxmlformats.org/drawingml/2006/table">
            <a:tbl>
              <a:tblPr firstRow="1" bandRow="1">
                <a:tableStyleId>{5940675A-B579-460E-94D1-54222C63F5DA}</a:tableStyleId>
              </a:tblPr>
              <a:tblGrid>
                <a:gridCol w="512446">
                  <a:extLst>
                    <a:ext uri="{9D8B030D-6E8A-4147-A177-3AD203B41FA5}">
                      <a16:colId xmlns:a16="http://schemas.microsoft.com/office/drawing/2014/main" val="2659629699"/>
                    </a:ext>
                  </a:extLst>
                </a:gridCol>
                <a:gridCol w="512446">
                  <a:extLst>
                    <a:ext uri="{9D8B030D-6E8A-4147-A177-3AD203B41FA5}">
                      <a16:colId xmlns:a16="http://schemas.microsoft.com/office/drawing/2014/main" val="934595750"/>
                    </a:ext>
                  </a:extLst>
                </a:gridCol>
                <a:gridCol w="512446">
                  <a:extLst>
                    <a:ext uri="{9D8B030D-6E8A-4147-A177-3AD203B41FA5}">
                      <a16:colId xmlns:a16="http://schemas.microsoft.com/office/drawing/2014/main" val="1958534117"/>
                    </a:ext>
                  </a:extLst>
                </a:gridCol>
              </a:tblGrid>
              <a:tr h="900000">
                <a:tc>
                  <a:txBody>
                    <a:bodyPr/>
                    <a:lstStyle/>
                    <a:p>
                      <a:endParaRPr lang="en-CA" dirty="0"/>
                    </a:p>
                  </a:txBody>
                  <a:tcPr>
                    <a:lnL w="57150" cap="flat" cmpd="sng" algn="ctr">
                      <a:solidFill>
                        <a:srgbClr val="FBF1AB"/>
                      </a:solidFill>
                      <a:prstDash val="solid"/>
                      <a:round/>
                      <a:headEnd type="none" w="med" len="med"/>
                      <a:tailEnd type="none" w="med" len="med"/>
                    </a:lnL>
                    <a:lnR w="57150" cap="flat" cmpd="sng" algn="ctr">
                      <a:solidFill>
                        <a:srgbClr val="FBF1AB"/>
                      </a:solidFill>
                      <a:prstDash val="solid"/>
                      <a:round/>
                      <a:headEnd type="none" w="med" len="med"/>
                      <a:tailEnd type="none" w="med" len="med"/>
                    </a:lnR>
                    <a:lnT w="57150" cap="flat" cmpd="sng" algn="ctr">
                      <a:solidFill>
                        <a:srgbClr val="FBF1AB"/>
                      </a:solidFill>
                      <a:prstDash val="solid"/>
                      <a:round/>
                      <a:headEnd type="none" w="med" len="med"/>
                      <a:tailEnd type="none" w="med" len="med"/>
                    </a:lnT>
                    <a:lnB w="57150" cap="flat" cmpd="sng" algn="ctr">
                      <a:solidFill>
                        <a:srgbClr val="FBF1AB"/>
                      </a:solidFill>
                      <a:prstDash val="solid"/>
                      <a:round/>
                      <a:headEnd type="none" w="med" len="med"/>
                      <a:tailEnd type="none" w="med" len="med"/>
                    </a:lnB>
                  </a:tcPr>
                </a:tc>
                <a:tc>
                  <a:txBody>
                    <a:bodyPr/>
                    <a:lstStyle/>
                    <a:p>
                      <a:endParaRPr lang="en-CA" dirty="0"/>
                    </a:p>
                  </a:txBody>
                  <a:tcPr>
                    <a:lnL w="57150" cap="flat" cmpd="sng" algn="ctr">
                      <a:solidFill>
                        <a:srgbClr val="FBF1AB"/>
                      </a:solidFill>
                      <a:prstDash val="solid"/>
                      <a:round/>
                      <a:headEnd type="none" w="med" len="med"/>
                      <a:tailEnd type="none" w="med" len="med"/>
                    </a:lnL>
                    <a:lnR w="57150" cap="flat" cmpd="sng" algn="ctr">
                      <a:solidFill>
                        <a:srgbClr val="FBF1AB"/>
                      </a:solidFill>
                      <a:prstDash val="solid"/>
                      <a:round/>
                      <a:headEnd type="none" w="med" len="med"/>
                      <a:tailEnd type="none" w="med" len="med"/>
                    </a:lnR>
                    <a:lnT w="57150" cap="flat" cmpd="sng" algn="ctr">
                      <a:solidFill>
                        <a:srgbClr val="FBF1AB"/>
                      </a:solidFill>
                      <a:prstDash val="solid"/>
                      <a:round/>
                      <a:headEnd type="none" w="med" len="med"/>
                      <a:tailEnd type="none" w="med" len="med"/>
                    </a:lnT>
                    <a:lnB w="57150" cap="flat" cmpd="sng" algn="ctr">
                      <a:solidFill>
                        <a:srgbClr val="FBF1AB"/>
                      </a:solidFill>
                      <a:prstDash val="solid"/>
                      <a:round/>
                      <a:headEnd type="none" w="med" len="med"/>
                      <a:tailEnd type="none" w="med" len="med"/>
                    </a:lnB>
                  </a:tcPr>
                </a:tc>
                <a:tc>
                  <a:txBody>
                    <a:bodyPr/>
                    <a:lstStyle/>
                    <a:p>
                      <a:endParaRPr lang="en-CA" dirty="0"/>
                    </a:p>
                  </a:txBody>
                  <a:tcPr>
                    <a:lnL w="57150" cap="flat" cmpd="sng" algn="ctr">
                      <a:solidFill>
                        <a:srgbClr val="FBF1AB"/>
                      </a:solidFill>
                      <a:prstDash val="solid"/>
                      <a:round/>
                      <a:headEnd type="none" w="med" len="med"/>
                      <a:tailEnd type="none" w="med" len="med"/>
                    </a:lnL>
                    <a:lnR w="57150" cap="flat" cmpd="sng" algn="ctr">
                      <a:solidFill>
                        <a:srgbClr val="FBF1AB"/>
                      </a:solidFill>
                      <a:prstDash val="solid"/>
                      <a:round/>
                      <a:headEnd type="none" w="med" len="med"/>
                      <a:tailEnd type="none" w="med" len="med"/>
                    </a:lnR>
                    <a:lnT w="57150" cap="flat" cmpd="sng" algn="ctr">
                      <a:solidFill>
                        <a:srgbClr val="FBF1AB"/>
                      </a:solidFill>
                      <a:prstDash val="solid"/>
                      <a:round/>
                      <a:headEnd type="none" w="med" len="med"/>
                      <a:tailEnd type="none" w="med" len="med"/>
                    </a:lnT>
                    <a:lnB w="57150" cap="flat" cmpd="sng" algn="ctr">
                      <a:solidFill>
                        <a:srgbClr val="FBF1AB"/>
                      </a:solidFill>
                      <a:prstDash val="solid"/>
                      <a:round/>
                      <a:headEnd type="none" w="med" len="med"/>
                      <a:tailEnd type="none" w="med" len="med"/>
                    </a:lnB>
                  </a:tcPr>
                </a:tc>
                <a:extLst>
                  <a:ext uri="{0D108BD9-81ED-4DB2-BD59-A6C34878D82A}">
                    <a16:rowId xmlns:a16="http://schemas.microsoft.com/office/drawing/2014/main" val="219436021"/>
                  </a:ext>
                </a:extLst>
              </a:tr>
              <a:tr h="900000">
                <a:tc>
                  <a:txBody>
                    <a:bodyPr/>
                    <a:lstStyle/>
                    <a:p>
                      <a:endParaRPr lang="en-CA" dirty="0"/>
                    </a:p>
                  </a:txBody>
                  <a:tcPr>
                    <a:lnL w="57150" cap="flat" cmpd="sng" algn="ctr">
                      <a:solidFill>
                        <a:srgbClr val="FBF1AB"/>
                      </a:solidFill>
                      <a:prstDash val="solid"/>
                      <a:round/>
                      <a:headEnd type="none" w="med" len="med"/>
                      <a:tailEnd type="none" w="med" len="med"/>
                    </a:lnL>
                    <a:lnR w="57150" cap="flat" cmpd="sng" algn="ctr">
                      <a:solidFill>
                        <a:srgbClr val="FBF1AB"/>
                      </a:solidFill>
                      <a:prstDash val="solid"/>
                      <a:round/>
                      <a:headEnd type="none" w="med" len="med"/>
                      <a:tailEnd type="none" w="med" len="med"/>
                    </a:lnR>
                    <a:lnT w="57150" cap="flat" cmpd="sng" algn="ctr">
                      <a:solidFill>
                        <a:srgbClr val="FBF1AB"/>
                      </a:solidFill>
                      <a:prstDash val="solid"/>
                      <a:round/>
                      <a:headEnd type="none" w="med" len="med"/>
                      <a:tailEnd type="none" w="med" len="med"/>
                    </a:lnT>
                    <a:lnB w="57150" cap="flat" cmpd="sng" algn="ctr">
                      <a:solidFill>
                        <a:srgbClr val="FBF1AB"/>
                      </a:solidFill>
                      <a:prstDash val="solid"/>
                      <a:round/>
                      <a:headEnd type="none" w="med" len="med"/>
                      <a:tailEnd type="none" w="med" len="med"/>
                    </a:lnB>
                  </a:tcPr>
                </a:tc>
                <a:tc>
                  <a:txBody>
                    <a:bodyPr/>
                    <a:lstStyle/>
                    <a:p>
                      <a:endParaRPr lang="en-CA" dirty="0"/>
                    </a:p>
                  </a:txBody>
                  <a:tcPr>
                    <a:lnL w="57150" cap="flat" cmpd="sng" algn="ctr">
                      <a:solidFill>
                        <a:srgbClr val="FBF1AB"/>
                      </a:solidFill>
                      <a:prstDash val="solid"/>
                      <a:round/>
                      <a:headEnd type="none" w="med" len="med"/>
                      <a:tailEnd type="none" w="med" len="med"/>
                    </a:lnL>
                    <a:lnR w="57150" cap="flat" cmpd="sng" algn="ctr">
                      <a:solidFill>
                        <a:srgbClr val="FBF1AB"/>
                      </a:solidFill>
                      <a:prstDash val="solid"/>
                      <a:round/>
                      <a:headEnd type="none" w="med" len="med"/>
                      <a:tailEnd type="none" w="med" len="med"/>
                    </a:lnR>
                    <a:lnT w="57150" cap="flat" cmpd="sng" algn="ctr">
                      <a:solidFill>
                        <a:srgbClr val="FBF1AB"/>
                      </a:solidFill>
                      <a:prstDash val="solid"/>
                      <a:round/>
                      <a:headEnd type="none" w="med" len="med"/>
                      <a:tailEnd type="none" w="med" len="med"/>
                    </a:lnT>
                    <a:lnB w="57150" cap="flat" cmpd="sng" algn="ctr">
                      <a:solidFill>
                        <a:srgbClr val="FBF1AB"/>
                      </a:solidFill>
                      <a:prstDash val="solid"/>
                      <a:round/>
                      <a:headEnd type="none" w="med" len="med"/>
                      <a:tailEnd type="none" w="med" len="med"/>
                    </a:lnB>
                  </a:tcPr>
                </a:tc>
                <a:tc>
                  <a:txBody>
                    <a:bodyPr/>
                    <a:lstStyle/>
                    <a:p>
                      <a:endParaRPr lang="en-CA" dirty="0"/>
                    </a:p>
                  </a:txBody>
                  <a:tcPr>
                    <a:lnL w="57150" cap="flat" cmpd="sng" algn="ctr">
                      <a:solidFill>
                        <a:srgbClr val="FBF1AB"/>
                      </a:solidFill>
                      <a:prstDash val="solid"/>
                      <a:round/>
                      <a:headEnd type="none" w="med" len="med"/>
                      <a:tailEnd type="none" w="med" len="med"/>
                    </a:lnL>
                    <a:lnR w="57150" cap="flat" cmpd="sng" algn="ctr">
                      <a:solidFill>
                        <a:srgbClr val="FBF1AB"/>
                      </a:solidFill>
                      <a:prstDash val="solid"/>
                      <a:round/>
                      <a:headEnd type="none" w="med" len="med"/>
                      <a:tailEnd type="none" w="med" len="med"/>
                    </a:lnR>
                    <a:lnT w="57150" cap="flat" cmpd="sng" algn="ctr">
                      <a:solidFill>
                        <a:srgbClr val="FBF1AB"/>
                      </a:solidFill>
                      <a:prstDash val="solid"/>
                      <a:round/>
                      <a:headEnd type="none" w="med" len="med"/>
                      <a:tailEnd type="none" w="med" len="med"/>
                    </a:lnT>
                    <a:lnB w="57150" cap="flat" cmpd="sng" algn="ctr">
                      <a:solidFill>
                        <a:srgbClr val="FBF1AB"/>
                      </a:solidFill>
                      <a:prstDash val="solid"/>
                      <a:round/>
                      <a:headEnd type="none" w="med" len="med"/>
                      <a:tailEnd type="none" w="med" len="med"/>
                    </a:lnB>
                  </a:tcPr>
                </a:tc>
                <a:extLst>
                  <a:ext uri="{0D108BD9-81ED-4DB2-BD59-A6C34878D82A}">
                    <a16:rowId xmlns:a16="http://schemas.microsoft.com/office/drawing/2014/main" val="2873741260"/>
                  </a:ext>
                </a:extLst>
              </a:tr>
              <a:tr h="170547">
                <a:tc gridSpan="3">
                  <a:txBody>
                    <a:bodyPr/>
                    <a:lstStyle/>
                    <a:p>
                      <a:endParaRPr lang="en-CA" sz="600" dirty="0"/>
                    </a:p>
                  </a:txBody>
                  <a:tcPr>
                    <a:lnL w="57150" cap="flat" cmpd="sng" algn="ctr">
                      <a:solidFill>
                        <a:srgbClr val="FBF1AB"/>
                      </a:solidFill>
                      <a:prstDash val="solid"/>
                      <a:round/>
                      <a:headEnd type="none" w="med" len="med"/>
                      <a:tailEnd type="none" w="med" len="med"/>
                    </a:lnL>
                    <a:lnR w="57150" cap="flat" cmpd="sng" algn="ctr">
                      <a:solidFill>
                        <a:srgbClr val="FBF1AB"/>
                      </a:solidFill>
                      <a:prstDash val="solid"/>
                      <a:round/>
                      <a:headEnd type="none" w="med" len="med"/>
                      <a:tailEnd type="none" w="med" len="med"/>
                    </a:lnR>
                    <a:lnT w="57150" cap="flat" cmpd="sng" algn="ctr">
                      <a:solidFill>
                        <a:srgbClr val="FBF1AB"/>
                      </a:solidFill>
                      <a:prstDash val="solid"/>
                      <a:round/>
                      <a:headEnd type="none" w="med" len="med"/>
                      <a:tailEnd type="none" w="med" len="med"/>
                    </a:lnT>
                    <a:lnB w="57150" cap="flat" cmpd="sng" algn="ctr">
                      <a:solidFill>
                        <a:srgbClr val="FBF1AB"/>
                      </a:solidFill>
                      <a:prstDash val="solid"/>
                      <a:round/>
                      <a:headEnd type="none" w="med" len="med"/>
                      <a:tailEnd type="none" w="med" len="med"/>
                    </a:lnB>
                  </a:tcPr>
                </a:tc>
                <a:tc hMerge="1">
                  <a:txBody>
                    <a:bodyPr/>
                    <a:lstStyle/>
                    <a:p>
                      <a:endParaRPr lang="en-CA" sz="600" dirty="0"/>
                    </a:p>
                  </a:txBody>
                  <a:tcPr>
                    <a:lnL w="57150" cap="flat" cmpd="sng" algn="ctr">
                      <a:solidFill>
                        <a:srgbClr val="FBF1AB"/>
                      </a:solidFill>
                      <a:prstDash val="solid"/>
                      <a:round/>
                      <a:headEnd type="none" w="med" len="med"/>
                      <a:tailEnd type="none" w="med" len="med"/>
                    </a:lnL>
                    <a:lnR w="57150" cap="flat" cmpd="sng" algn="ctr">
                      <a:solidFill>
                        <a:srgbClr val="FBF1AB"/>
                      </a:solidFill>
                      <a:prstDash val="solid"/>
                      <a:round/>
                      <a:headEnd type="none" w="med" len="med"/>
                      <a:tailEnd type="none" w="med" len="med"/>
                    </a:lnR>
                    <a:lnT w="57150" cap="flat" cmpd="sng" algn="ctr">
                      <a:solidFill>
                        <a:srgbClr val="FBF1AB"/>
                      </a:solidFill>
                      <a:prstDash val="solid"/>
                      <a:round/>
                      <a:headEnd type="none" w="med" len="med"/>
                      <a:tailEnd type="none" w="med" len="med"/>
                    </a:lnT>
                    <a:lnB w="57150" cap="flat" cmpd="sng" algn="ctr">
                      <a:solidFill>
                        <a:srgbClr val="FBF1AB"/>
                      </a:solidFill>
                      <a:prstDash val="solid"/>
                      <a:round/>
                      <a:headEnd type="none" w="med" len="med"/>
                      <a:tailEnd type="none" w="med" len="med"/>
                    </a:lnB>
                  </a:tcPr>
                </a:tc>
                <a:tc hMerge="1">
                  <a:txBody>
                    <a:bodyPr/>
                    <a:lstStyle/>
                    <a:p>
                      <a:endParaRPr lang="en-CA" sz="600" dirty="0"/>
                    </a:p>
                  </a:txBody>
                  <a:tcPr>
                    <a:lnL w="57150" cap="flat" cmpd="sng" algn="ctr">
                      <a:solidFill>
                        <a:srgbClr val="FBF1AB"/>
                      </a:solidFill>
                      <a:prstDash val="solid"/>
                      <a:round/>
                      <a:headEnd type="none" w="med" len="med"/>
                      <a:tailEnd type="none" w="med" len="med"/>
                    </a:lnL>
                    <a:lnR w="57150" cap="flat" cmpd="sng" algn="ctr">
                      <a:solidFill>
                        <a:srgbClr val="FBF1AB"/>
                      </a:solidFill>
                      <a:prstDash val="solid"/>
                      <a:round/>
                      <a:headEnd type="none" w="med" len="med"/>
                      <a:tailEnd type="none" w="med" len="med"/>
                    </a:lnR>
                    <a:lnT w="57150" cap="flat" cmpd="sng" algn="ctr">
                      <a:solidFill>
                        <a:srgbClr val="FBF1AB"/>
                      </a:solidFill>
                      <a:prstDash val="solid"/>
                      <a:round/>
                      <a:headEnd type="none" w="med" len="med"/>
                      <a:tailEnd type="none" w="med" len="med"/>
                    </a:lnT>
                    <a:lnB w="57150" cap="flat" cmpd="sng" algn="ctr">
                      <a:solidFill>
                        <a:srgbClr val="FBF1AB"/>
                      </a:solidFill>
                      <a:prstDash val="solid"/>
                      <a:round/>
                      <a:headEnd type="none" w="med" len="med"/>
                      <a:tailEnd type="none" w="med" len="med"/>
                    </a:lnB>
                  </a:tcPr>
                </a:tc>
                <a:extLst>
                  <a:ext uri="{0D108BD9-81ED-4DB2-BD59-A6C34878D82A}">
                    <a16:rowId xmlns:a16="http://schemas.microsoft.com/office/drawing/2014/main" val="3133219951"/>
                  </a:ext>
                </a:extLst>
              </a:tr>
            </a:tbl>
          </a:graphicData>
        </a:graphic>
      </p:graphicFrame>
      <p:pic>
        <p:nvPicPr>
          <p:cNvPr id="35" name="Graphic 34" descr="Lock with solid fill">
            <a:extLst>
              <a:ext uri="{FF2B5EF4-FFF2-40B4-BE49-F238E27FC236}">
                <a16:creationId xmlns:a16="http://schemas.microsoft.com/office/drawing/2014/main" id="{71F8FB87-741D-5F68-4D78-9C1ED55A06F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513405" y="4198358"/>
            <a:ext cx="255065" cy="255065"/>
          </a:xfrm>
          <a:prstGeom prst="rect">
            <a:avLst/>
          </a:prstGeom>
        </p:spPr>
      </p:pic>
      <p:pic>
        <p:nvPicPr>
          <p:cNvPr id="36" name="Graphic 35" descr="Lock with solid fill">
            <a:extLst>
              <a:ext uri="{FF2B5EF4-FFF2-40B4-BE49-F238E27FC236}">
                <a16:creationId xmlns:a16="http://schemas.microsoft.com/office/drawing/2014/main" id="{5FF59376-35DB-69F4-9F30-561B46F23FF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489617" y="4198358"/>
            <a:ext cx="255065" cy="255065"/>
          </a:xfrm>
          <a:prstGeom prst="rect">
            <a:avLst/>
          </a:prstGeom>
        </p:spPr>
      </p:pic>
      <p:pic>
        <p:nvPicPr>
          <p:cNvPr id="37" name="Graphic 36" descr="Lock with solid fill">
            <a:extLst>
              <a:ext uri="{FF2B5EF4-FFF2-40B4-BE49-F238E27FC236}">
                <a16:creationId xmlns:a16="http://schemas.microsoft.com/office/drawing/2014/main" id="{EDF25D90-64BB-CB00-0FDC-D86C7C38285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003042" y="3863139"/>
            <a:ext cx="255065" cy="255065"/>
          </a:xfrm>
          <a:prstGeom prst="rect">
            <a:avLst/>
          </a:prstGeom>
        </p:spPr>
      </p:pic>
      <p:pic>
        <p:nvPicPr>
          <p:cNvPr id="38" name="Graphic 37" descr="Lock with solid fill">
            <a:extLst>
              <a:ext uri="{FF2B5EF4-FFF2-40B4-BE49-F238E27FC236}">
                <a16:creationId xmlns:a16="http://schemas.microsoft.com/office/drawing/2014/main" id="{9AA3BB8B-E690-1334-BBBF-7FAEEB67EAE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513404" y="3863138"/>
            <a:ext cx="255065" cy="255065"/>
          </a:xfrm>
          <a:prstGeom prst="rect">
            <a:avLst/>
          </a:prstGeom>
        </p:spPr>
      </p:pic>
      <p:pic>
        <p:nvPicPr>
          <p:cNvPr id="39" name="Graphic 38" descr="Lock with solid fill">
            <a:extLst>
              <a:ext uri="{FF2B5EF4-FFF2-40B4-BE49-F238E27FC236}">
                <a16:creationId xmlns:a16="http://schemas.microsoft.com/office/drawing/2014/main" id="{3EE438A9-019F-724D-5A97-7E1485EAA8E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001479" y="4198357"/>
            <a:ext cx="255065" cy="255065"/>
          </a:xfrm>
          <a:prstGeom prst="rect">
            <a:avLst/>
          </a:prstGeom>
        </p:spPr>
      </p:pic>
      <p:pic>
        <p:nvPicPr>
          <p:cNvPr id="40" name="Graphic 39" descr="Lock with solid fill">
            <a:extLst>
              <a:ext uri="{FF2B5EF4-FFF2-40B4-BE49-F238E27FC236}">
                <a16:creationId xmlns:a16="http://schemas.microsoft.com/office/drawing/2014/main" id="{4724CAB9-505C-E4EC-1199-1C669ECE764C}"/>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t="1" b="58102"/>
          <a:stretch/>
        </p:blipFill>
        <p:spPr>
          <a:xfrm rot="19542002">
            <a:off x="9463777" y="3848101"/>
            <a:ext cx="255065" cy="124773"/>
          </a:xfrm>
          <a:prstGeom prst="rect">
            <a:avLst/>
          </a:prstGeom>
        </p:spPr>
      </p:pic>
      <p:pic>
        <p:nvPicPr>
          <p:cNvPr id="48" name="Graphic 47" descr="Lock with solid fill">
            <a:extLst>
              <a:ext uri="{FF2B5EF4-FFF2-40B4-BE49-F238E27FC236}">
                <a16:creationId xmlns:a16="http://schemas.microsoft.com/office/drawing/2014/main" id="{1BF75319-D619-D3ED-899E-CB294A9450E7}"/>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t="44855"/>
          <a:stretch/>
        </p:blipFill>
        <p:spPr>
          <a:xfrm>
            <a:off x="9489617" y="3981669"/>
            <a:ext cx="255065" cy="140654"/>
          </a:xfrm>
          <a:prstGeom prst="rect">
            <a:avLst/>
          </a:prstGeom>
        </p:spPr>
      </p:pic>
      <p:cxnSp>
        <p:nvCxnSpPr>
          <p:cNvPr id="50" name="Straight Connector 49">
            <a:extLst>
              <a:ext uri="{FF2B5EF4-FFF2-40B4-BE49-F238E27FC236}">
                <a16:creationId xmlns:a16="http://schemas.microsoft.com/office/drawing/2014/main" id="{59925D77-7ED0-58B8-7B67-9330CF4E6EEE}"/>
              </a:ext>
            </a:extLst>
          </p:cNvPr>
          <p:cNvCxnSpPr/>
          <p:nvPr/>
        </p:nvCxnSpPr>
        <p:spPr>
          <a:xfrm rot="20867165" flipV="1">
            <a:off x="9579848" y="3775681"/>
            <a:ext cx="0" cy="59819"/>
          </a:xfrm>
          <a:prstGeom prst="line">
            <a:avLst/>
          </a:prstGeom>
          <a:ln w="12700">
            <a:solidFill>
              <a:srgbClr val="FBF1AB"/>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71F00D5-74FE-61AC-9B96-15E16033BC2B}"/>
              </a:ext>
            </a:extLst>
          </p:cNvPr>
          <p:cNvCxnSpPr>
            <a:cxnSpLocks/>
          </p:cNvCxnSpPr>
          <p:nvPr/>
        </p:nvCxnSpPr>
        <p:spPr>
          <a:xfrm rot="20867165" flipV="1">
            <a:off x="9623932" y="3776513"/>
            <a:ext cx="30590" cy="59819"/>
          </a:xfrm>
          <a:prstGeom prst="line">
            <a:avLst/>
          </a:prstGeom>
          <a:ln w="12700">
            <a:solidFill>
              <a:srgbClr val="FBF1AB"/>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FB7EEF8-EC8E-5431-B42B-E5B7CBA96E49}"/>
              </a:ext>
            </a:extLst>
          </p:cNvPr>
          <p:cNvCxnSpPr>
            <a:cxnSpLocks/>
          </p:cNvCxnSpPr>
          <p:nvPr/>
        </p:nvCxnSpPr>
        <p:spPr>
          <a:xfrm rot="20867165" flipH="1" flipV="1">
            <a:off x="9510834" y="3800994"/>
            <a:ext cx="30590" cy="59819"/>
          </a:xfrm>
          <a:prstGeom prst="line">
            <a:avLst/>
          </a:prstGeom>
          <a:ln w="12700">
            <a:solidFill>
              <a:srgbClr val="FBF1AB"/>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D2D53C39-231F-CBA3-8875-FEB106005D18}"/>
              </a:ext>
            </a:extLst>
          </p:cNvPr>
          <p:cNvSpPr/>
          <p:nvPr/>
        </p:nvSpPr>
        <p:spPr>
          <a:xfrm>
            <a:off x="7818389" y="3209924"/>
            <a:ext cx="965474" cy="1481312"/>
          </a:xfrm>
          <a:prstGeom prst="rect">
            <a:avLst/>
          </a:prstGeom>
          <a:noFill/>
          <a:ln>
            <a:solidFill>
              <a:srgbClr val="FBF1A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A" sz="1200" b="1" dirty="0">
                <a:solidFill>
                  <a:srgbClr val="FBF1AB"/>
                </a:solidFill>
              </a:rPr>
              <a:t>HOW TO…</a:t>
            </a:r>
          </a:p>
          <a:p>
            <a:endParaRPr lang="en-CA" sz="400" dirty="0">
              <a:solidFill>
                <a:srgbClr val="FBF1AB"/>
              </a:solidFill>
            </a:endParaRPr>
          </a:p>
          <a:p>
            <a:r>
              <a:rPr lang="en-CA" sz="800" dirty="0">
                <a:solidFill>
                  <a:srgbClr val="FBF1AB"/>
                </a:solidFill>
              </a:rPr>
              <a:t>1. -----------------</a:t>
            </a:r>
          </a:p>
          <a:p>
            <a:endParaRPr lang="en-CA" sz="800" dirty="0">
              <a:solidFill>
                <a:srgbClr val="FBF1AB"/>
              </a:solidFill>
            </a:endParaRPr>
          </a:p>
          <a:p>
            <a:endParaRPr lang="en-CA" sz="800" dirty="0">
              <a:solidFill>
                <a:srgbClr val="FBF1AB"/>
              </a:solidFill>
            </a:endParaRPr>
          </a:p>
          <a:p>
            <a:r>
              <a:rPr lang="en-CA" sz="800" dirty="0">
                <a:solidFill>
                  <a:srgbClr val="FBF1AB"/>
                </a:solidFill>
              </a:rPr>
              <a:t>2. ------------</a:t>
            </a:r>
          </a:p>
          <a:p>
            <a:endParaRPr lang="en-CA" sz="800" dirty="0">
              <a:solidFill>
                <a:srgbClr val="FBF1AB"/>
              </a:solidFill>
            </a:endParaRPr>
          </a:p>
          <a:p>
            <a:endParaRPr lang="en-CA" sz="800" dirty="0">
              <a:solidFill>
                <a:srgbClr val="FBF1AB"/>
              </a:solidFill>
            </a:endParaRPr>
          </a:p>
          <a:p>
            <a:r>
              <a:rPr lang="en-CA" sz="800" dirty="0">
                <a:solidFill>
                  <a:srgbClr val="FBF1AB"/>
                </a:solidFill>
              </a:rPr>
              <a:t>3. ------------- </a:t>
            </a:r>
          </a:p>
          <a:p>
            <a:endParaRPr lang="fr-CA" sz="800" dirty="0">
              <a:solidFill>
                <a:srgbClr val="FBF1AB"/>
              </a:solidFill>
            </a:endParaRPr>
          </a:p>
        </p:txBody>
      </p:sp>
      <p:pic>
        <p:nvPicPr>
          <p:cNvPr id="16" name="Graphic 15" descr="Man with solid fill">
            <a:extLst>
              <a:ext uri="{FF2B5EF4-FFF2-40B4-BE49-F238E27FC236}">
                <a16:creationId xmlns:a16="http://schemas.microsoft.com/office/drawing/2014/main" id="{1455AEBF-02F0-67A6-1290-BA4B735E8525}"/>
              </a:ext>
            </a:extLst>
          </p:cNvPr>
          <p:cNvPicPr>
            <a:picLocks noChangeAspect="1"/>
          </p:cNvPicPr>
          <p:nvPr/>
        </p:nvPicPr>
        <p:blipFill rotWithShape="1">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r="39489"/>
          <a:stretch/>
        </p:blipFill>
        <p:spPr>
          <a:xfrm>
            <a:off x="7913961" y="3649754"/>
            <a:ext cx="1133525" cy="1873259"/>
          </a:xfrm>
          <a:prstGeom prst="rect">
            <a:avLst/>
          </a:prstGeom>
        </p:spPr>
      </p:pic>
      <p:sp>
        <p:nvSpPr>
          <p:cNvPr id="30" name="Flowchart: Terminator 29">
            <a:extLst>
              <a:ext uri="{FF2B5EF4-FFF2-40B4-BE49-F238E27FC236}">
                <a16:creationId xmlns:a16="http://schemas.microsoft.com/office/drawing/2014/main" id="{6F722083-0B47-DB65-A8B2-E830819F94D2}"/>
              </a:ext>
            </a:extLst>
          </p:cNvPr>
          <p:cNvSpPr/>
          <p:nvPr/>
        </p:nvSpPr>
        <p:spPr>
          <a:xfrm rot="19911336">
            <a:off x="8810354" y="4019271"/>
            <a:ext cx="736290" cy="167475"/>
          </a:xfrm>
          <a:prstGeom prst="flowChartTerminator">
            <a:avLst/>
          </a:prstGeom>
          <a:solidFill>
            <a:srgbClr val="FBF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56" name="Table 56">
            <a:extLst>
              <a:ext uri="{FF2B5EF4-FFF2-40B4-BE49-F238E27FC236}">
                <a16:creationId xmlns:a16="http://schemas.microsoft.com/office/drawing/2014/main" id="{F4076A18-B31F-0E54-FF7C-83601AA07917}"/>
              </a:ext>
            </a:extLst>
          </p:cNvPr>
          <p:cNvGraphicFramePr>
            <a:graphicFrameLocks noGrp="1"/>
          </p:cNvGraphicFramePr>
          <p:nvPr>
            <p:extLst>
              <p:ext uri="{D42A27DB-BD31-4B8C-83A1-F6EECF244321}">
                <p14:modId xmlns:p14="http://schemas.microsoft.com/office/powerpoint/2010/main" val="1190199718"/>
              </p:ext>
            </p:extLst>
          </p:nvPr>
        </p:nvGraphicFramePr>
        <p:xfrm>
          <a:off x="8152729" y="3634507"/>
          <a:ext cx="201243" cy="212014"/>
        </p:xfrm>
        <a:graphic>
          <a:graphicData uri="http://schemas.openxmlformats.org/drawingml/2006/table">
            <a:tbl>
              <a:tblPr firstRow="1" bandRow="1">
                <a:tableStyleId>{5940675A-B579-460E-94D1-54222C63F5DA}</a:tableStyleId>
              </a:tblPr>
              <a:tblGrid>
                <a:gridCol w="66475">
                  <a:extLst>
                    <a:ext uri="{9D8B030D-6E8A-4147-A177-3AD203B41FA5}">
                      <a16:colId xmlns:a16="http://schemas.microsoft.com/office/drawing/2014/main" val="4005423478"/>
                    </a:ext>
                  </a:extLst>
                </a:gridCol>
                <a:gridCol w="67384">
                  <a:extLst>
                    <a:ext uri="{9D8B030D-6E8A-4147-A177-3AD203B41FA5}">
                      <a16:colId xmlns:a16="http://schemas.microsoft.com/office/drawing/2014/main" val="1232312292"/>
                    </a:ext>
                  </a:extLst>
                </a:gridCol>
                <a:gridCol w="67384">
                  <a:extLst>
                    <a:ext uri="{9D8B030D-6E8A-4147-A177-3AD203B41FA5}">
                      <a16:colId xmlns:a16="http://schemas.microsoft.com/office/drawing/2014/main" val="259203196"/>
                    </a:ext>
                  </a:extLst>
                </a:gridCol>
              </a:tblGrid>
              <a:tr h="106007">
                <a:tc>
                  <a:txBody>
                    <a:bodyPr/>
                    <a:lstStyle/>
                    <a:p>
                      <a:endParaRPr lang="en-CA" sz="100"/>
                    </a:p>
                  </a:txBody>
                  <a:tcPr marL="0" marR="0" marT="0" marB="0">
                    <a:lnL w="6350" cap="flat" cmpd="sng" algn="ctr">
                      <a:solidFill>
                        <a:srgbClr val="FBF1AB"/>
                      </a:solidFill>
                      <a:prstDash val="solid"/>
                      <a:round/>
                      <a:headEnd type="none" w="med" len="med"/>
                      <a:tailEnd type="none" w="med" len="med"/>
                    </a:lnL>
                    <a:lnR w="6350" cap="flat" cmpd="sng" algn="ctr">
                      <a:solidFill>
                        <a:srgbClr val="FBF1AB"/>
                      </a:solidFill>
                      <a:prstDash val="solid"/>
                      <a:round/>
                      <a:headEnd type="none" w="med" len="med"/>
                      <a:tailEnd type="none" w="med" len="med"/>
                    </a:lnR>
                    <a:lnT w="6350" cap="flat" cmpd="sng" algn="ctr">
                      <a:solidFill>
                        <a:srgbClr val="FBF1AB"/>
                      </a:solidFill>
                      <a:prstDash val="solid"/>
                      <a:round/>
                      <a:headEnd type="none" w="med" len="med"/>
                      <a:tailEnd type="none" w="med" len="med"/>
                    </a:lnT>
                    <a:lnB w="6350" cap="flat" cmpd="sng" algn="ctr">
                      <a:solidFill>
                        <a:srgbClr val="FBF1AB"/>
                      </a:solidFill>
                      <a:prstDash val="solid"/>
                      <a:round/>
                      <a:headEnd type="none" w="med" len="med"/>
                      <a:tailEnd type="none" w="med" len="med"/>
                    </a:lnB>
                  </a:tcPr>
                </a:tc>
                <a:tc>
                  <a:txBody>
                    <a:bodyPr/>
                    <a:lstStyle/>
                    <a:p>
                      <a:endParaRPr lang="en-CA" sz="100" dirty="0"/>
                    </a:p>
                  </a:txBody>
                  <a:tcPr marL="0" marR="0" marT="0" marB="0">
                    <a:lnL w="6350" cap="flat" cmpd="sng" algn="ctr">
                      <a:solidFill>
                        <a:srgbClr val="FBF1AB"/>
                      </a:solidFill>
                      <a:prstDash val="solid"/>
                      <a:round/>
                      <a:headEnd type="none" w="med" len="med"/>
                      <a:tailEnd type="none" w="med" len="med"/>
                    </a:lnL>
                    <a:lnR w="6350" cap="flat" cmpd="sng" algn="ctr">
                      <a:solidFill>
                        <a:srgbClr val="FBF1AB"/>
                      </a:solidFill>
                      <a:prstDash val="solid"/>
                      <a:round/>
                      <a:headEnd type="none" w="med" len="med"/>
                      <a:tailEnd type="none" w="med" len="med"/>
                    </a:lnR>
                    <a:lnT w="6350" cap="flat" cmpd="sng" algn="ctr">
                      <a:solidFill>
                        <a:srgbClr val="FBF1AB"/>
                      </a:solidFill>
                      <a:prstDash val="solid"/>
                      <a:round/>
                      <a:headEnd type="none" w="med" len="med"/>
                      <a:tailEnd type="none" w="med" len="med"/>
                    </a:lnT>
                    <a:lnB w="6350" cap="flat" cmpd="sng" algn="ctr">
                      <a:solidFill>
                        <a:srgbClr val="FBF1AB"/>
                      </a:solidFill>
                      <a:prstDash val="solid"/>
                      <a:round/>
                      <a:headEnd type="none" w="med" len="med"/>
                      <a:tailEnd type="none" w="med" len="med"/>
                    </a:lnB>
                  </a:tcPr>
                </a:tc>
                <a:tc>
                  <a:txBody>
                    <a:bodyPr/>
                    <a:lstStyle/>
                    <a:p>
                      <a:endParaRPr lang="en-CA" sz="100" dirty="0"/>
                    </a:p>
                  </a:txBody>
                  <a:tcPr marL="0" marR="0" marT="0" marB="0">
                    <a:lnL w="6350" cap="flat" cmpd="sng" algn="ctr">
                      <a:solidFill>
                        <a:srgbClr val="FBF1AB"/>
                      </a:solidFill>
                      <a:prstDash val="solid"/>
                      <a:round/>
                      <a:headEnd type="none" w="med" len="med"/>
                      <a:tailEnd type="none" w="med" len="med"/>
                    </a:lnL>
                    <a:lnR w="6350" cap="flat" cmpd="sng" algn="ctr">
                      <a:solidFill>
                        <a:srgbClr val="FBF1AB"/>
                      </a:solidFill>
                      <a:prstDash val="solid"/>
                      <a:round/>
                      <a:headEnd type="none" w="med" len="med"/>
                      <a:tailEnd type="none" w="med" len="med"/>
                    </a:lnR>
                    <a:lnT w="6350" cap="flat" cmpd="sng" algn="ctr">
                      <a:solidFill>
                        <a:srgbClr val="FBF1AB"/>
                      </a:solidFill>
                      <a:prstDash val="solid"/>
                      <a:round/>
                      <a:headEnd type="none" w="med" len="med"/>
                      <a:tailEnd type="none" w="med" len="med"/>
                    </a:lnT>
                    <a:lnB w="6350" cap="flat" cmpd="sng" algn="ctr">
                      <a:solidFill>
                        <a:srgbClr val="FBF1AB"/>
                      </a:solidFill>
                      <a:prstDash val="solid"/>
                      <a:round/>
                      <a:headEnd type="none" w="med" len="med"/>
                      <a:tailEnd type="none" w="med" len="med"/>
                    </a:lnB>
                  </a:tcPr>
                </a:tc>
                <a:extLst>
                  <a:ext uri="{0D108BD9-81ED-4DB2-BD59-A6C34878D82A}">
                    <a16:rowId xmlns:a16="http://schemas.microsoft.com/office/drawing/2014/main" val="3722272102"/>
                  </a:ext>
                </a:extLst>
              </a:tr>
              <a:tr h="106007">
                <a:tc>
                  <a:txBody>
                    <a:bodyPr/>
                    <a:lstStyle/>
                    <a:p>
                      <a:endParaRPr lang="en-CA" sz="100"/>
                    </a:p>
                  </a:txBody>
                  <a:tcPr marL="0" marR="0" marT="0" marB="0">
                    <a:lnL w="6350" cap="flat" cmpd="sng" algn="ctr">
                      <a:solidFill>
                        <a:srgbClr val="FBF1AB"/>
                      </a:solidFill>
                      <a:prstDash val="solid"/>
                      <a:round/>
                      <a:headEnd type="none" w="med" len="med"/>
                      <a:tailEnd type="none" w="med" len="med"/>
                    </a:lnL>
                    <a:lnR w="6350" cap="flat" cmpd="sng" algn="ctr">
                      <a:solidFill>
                        <a:srgbClr val="FBF1AB"/>
                      </a:solidFill>
                      <a:prstDash val="solid"/>
                      <a:round/>
                      <a:headEnd type="none" w="med" len="med"/>
                      <a:tailEnd type="none" w="med" len="med"/>
                    </a:lnR>
                    <a:lnT w="6350" cap="flat" cmpd="sng" algn="ctr">
                      <a:solidFill>
                        <a:srgbClr val="FBF1AB"/>
                      </a:solidFill>
                      <a:prstDash val="solid"/>
                      <a:round/>
                      <a:headEnd type="none" w="med" len="med"/>
                      <a:tailEnd type="none" w="med" len="med"/>
                    </a:lnT>
                    <a:lnB w="6350" cap="flat" cmpd="sng" algn="ctr">
                      <a:solidFill>
                        <a:srgbClr val="FBF1AB"/>
                      </a:solidFill>
                      <a:prstDash val="solid"/>
                      <a:round/>
                      <a:headEnd type="none" w="med" len="med"/>
                      <a:tailEnd type="none" w="med" len="med"/>
                    </a:lnB>
                  </a:tcPr>
                </a:tc>
                <a:tc>
                  <a:txBody>
                    <a:bodyPr/>
                    <a:lstStyle/>
                    <a:p>
                      <a:endParaRPr lang="en-CA" sz="100" dirty="0"/>
                    </a:p>
                  </a:txBody>
                  <a:tcPr marL="0" marR="0" marT="0" marB="0">
                    <a:lnL w="6350" cap="flat" cmpd="sng" algn="ctr">
                      <a:solidFill>
                        <a:srgbClr val="FBF1AB"/>
                      </a:solidFill>
                      <a:prstDash val="solid"/>
                      <a:round/>
                      <a:headEnd type="none" w="med" len="med"/>
                      <a:tailEnd type="none" w="med" len="med"/>
                    </a:lnL>
                    <a:lnR w="6350" cap="flat" cmpd="sng" algn="ctr">
                      <a:solidFill>
                        <a:srgbClr val="FBF1AB"/>
                      </a:solidFill>
                      <a:prstDash val="solid"/>
                      <a:round/>
                      <a:headEnd type="none" w="med" len="med"/>
                      <a:tailEnd type="none" w="med" len="med"/>
                    </a:lnR>
                    <a:lnT w="6350" cap="flat" cmpd="sng" algn="ctr">
                      <a:solidFill>
                        <a:srgbClr val="FBF1AB"/>
                      </a:solidFill>
                      <a:prstDash val="solid"/>
                      <a:round/>
                      <a:headEnd type="none" w="med" len="med"/>
                      <a:tailEnd type="none" w="med" len="med"/>
                    </a:lnT>
                    <a:lnB w="6350" cap="flat" cmpd="sng" algn="ctr">
                      <a:solidFill>
                        <a:srgbClr val="FBF1AB"/>
                      </a:solidFill>
                      <a:prstDash val="solid"/>
                      <a:round/>
                      <a:headEnd type="none" w="med" len="med"/>
                      <a:tailEnd type="none" w="med" len="med"/>
                    </a:lnB>
                  </a:tcPr>
                </a:tc>
                <a:tc>
                  <a:txBody>
                    <a:bodyPr/>
                    <a:lstStyle/>
                    <a:p>
                      <a:endParaRPr lang="en-CA" sz="100" dirty="0"/>
                    </a:p>
                  </a:txBody>
                  <a:tcPr marL="0" marR="0" marT="0" marB="0">
                    <a:lnL w="6350" cap="flat" cmpd="sng" algn="ctr">
                      <a:solidFill>
                        <a:srgbClr val="FBF1AB"/>
                      </a:solidFill>
                      <a:prstDash val="solid"/>
                      <a:round/>
                      <a:headEnd type="none" w="med" len="med"/>
                      <a:tailEnd type="none" w="med" len="med"/>
                    </a:lnL>
                    <a:lnR w="6350" cap="flat" cmpd="sng" algn="ctr">
                      <a:solidFill>
                        <a:srgbClr val="FBF1AB"/>
                      </a:solidFill>
                      <a:prstDash val="solid"/>
                      <a:round/>
                      <a:headEnd type="none" w="med" len="med"/>
                      <a:tailEnd type="none" w="med" len="med"/>
                    </a:lnR>
                    <a:lnT w="6350" cap="flat" cmpd="sng" algn="ctr">
                      <a:solidFill>
                        <a:srgbClr val="FBF1AB"/>
                      </a:solidFill>
                      <a:prstDash val="solid"/>
                      <a:round/>
                      <a:headEnd type="none" w="med" len="med"/>
                      <a:tailEnd type="none" w="med" len="med"/>
                    </a:lnT>
                    <a:lnB w="6350" cap="flat" cmpd="sng" algn="ctr">
                      <a:solidFill>
                        <a:srgbClr val="FBF1AB"/>
                      </a:solidFill>
                      <a:prstDash val="solid"/>
                      <a:round/>
                      <a:headEnd type="none" w="med" len="med"/>
                      <a:tailEnd type="none" w="med" len="med"/>
                    </a:lnB>
                  </a:tcPr>
                </a:tc>
                <a:extLst>
                  <a:ext uri="{0D108BD9-81ED-4DB2-BD59-A6C34878D82A}">
                    <a16:rowId xmlns:a16="http://schemas.microsoft.com/office/drawing/2014/main" val="684729379"/>
                  </a:ext>
                </a:extLst>
              </a:tr>
            </a:tbl>
          </a:graphicData>
        </a:graphic>
      </p:graphicFrame>
      <p:graphicFrame>
        <p:nvGraphicFramePr>
          <p:cNvPr id="57" name="Table 56">
            <a:extLst>
              <a:ext uri="{FF2B5EF4-FFF2-40B4-BE49-F238E27FC236}">
                <a16:creationId xmlns:a16="http://schemas.microsoft.com/office/drawing/2014/main" id="{A780431A-758D-2713-C7AF-8B743233BBB6}"/>
              </a:ext>
            </a:extLst>
          </p:cNvPr>
          <p:cNvGraphicFramePr>
            <a:graphicFrameLocks noGrp="1"/>
          </p:cNvGraphicFramePr>
          <p:nvPr>
            <p:extLst>
              <p:ext uri="{D42A27DB-BD31-4B8C-83A1-F6EECF244321}">
                <p14:modId xmlns:p14="http://schemas.microsoft.com/office/powerpoint/2010/main" val="2230598360"/>
              </p:ext>
            </p:extLst>
          </p:nvPr>
        </p:nvGraphicFramePr>
        <p:xfrm>
          <a:off x="8057886" y="4025476"/>
          <a:ext cx="161682" cy="85630"/>
        </p:xfrm>
        <a:graphic>
          <a:graphicData uri="http://schemas.openxmlformats.org/drawingml/2006/table">
            <a:tbl>
              <a:tblPr firstRow="1" bandRow="1">
                <a:tableStyleId>{5940675A-B579-460E-94D1-54222C63F5DA}</a:tableStyleId>
              </a:tblPr>
              <a:tblGrid>
                <a:gridCol w="80292">
                  <a:extLst>
                    <a:ext uri="{9D8B030D-6E8A-4147-A177-3AD203B41FA5}">
                      <a16:colId xmlns:a16="http://schemas.microsoft.com/office/drawing/2014/main" val="4005423478"/>
                    </a:ext>
                  </a:extLst>
                </a:gridCol>
                <a:gridCol w="81390">
                  <a:extLst>
                    <a:ext uri="{9D8B030D-6E8A-4147-A177-3AD203B41FA5}">
                      <a16:colId xmlns:a16="http://schemas.microsoft.com/office/drawing/2014/main" val="1232312292"/>
                    </a:ext>
                  </a:extLst>
                </a:gridCol>
              </a:tblGrid>
              <a:tr h="42815">
                <a:tc>
                  <a:txBody>
                    <a:bodyPr/>
                    <a:lstStyle/>
                    <a:p>
                      <a:endParaRPr lang="en-CA" sz="100"/>
                    </a:p>
                  </a:txBody>
                  <a:tcPr marL="0" marR="0" marT="0" marB="0">
                    <a:lnL w="6350" cap="flat" cmpd="sng" algn="ctr">
                      <a:solidFill>
                        <a:srgbClr val="FBF1AB"/>
                      </a:solidFill>
                      <a:prstDash val="solid"/>
                      <a:round/>
                      <a:headEnd type="none" w="med" len="med"/>
                      <a:tailEnd type="none" w="med" len="med"/>
                    </a:lnL>
                    <a:lnR w="6350" cap="flat" cmpd="sng" algn="ctr">
                      <a:solidFill>
                        <a:srgbClr val="FBF1AB"/>
                      </a:solidFill>
                      <a:prstDash val="solid"/>
                      <a:round/>
                      <a:headEnd type="none" w="med" len="med"/>
                      <a:tailEnd type="none" w="med" len="med"/>
                    </a:lnR>
                    <a:lnT w="6350" cap="flat" cmpd="sng" algn="ctr">
                      <a:solidFill>
                        <a:srgbClr val="FBF1AB"/>
                      </a:solidFill>
                      <a:prstDash val="solid"/>
                      <a:round/>
                      <a:headEnd type="none" w="med" len="med"/>
                      <a:tailEnd type="none" w="med" len="med"/>
                    </a:lnT>
                    <a:lnB w="6350" cap="flat" cmpd="sng" algn="ctr">
                      <a:solidFill>
                        <a:srgbClr val="FBF1AB"/>
                      </a:solidFill>
                      <a:prstDash val="solid"/>
                      <a:round/>
                      <a:headEnd type="none" w="med" len="med"/>
                      <a:tailEnd type="none" w="med" len="med"/>
                    </a:lnB>
                  </a:tcPr>
                </a:tc>
                <a:tc>
                  <a:txBody>
                    <a:bodyPr/>
                    <a:lstStyle/>
                    <a:p>
                      <a:endParaRPr lang="en-CA" sz="100"/>
                    </a:p>
                  </a:txBody>
                  <a:tcPr marL="0" marR="0" marT="0" marB="0">
                    <a:lnL w="6350" cap="flat" cmpd="sng" algn="ctr">
                      <a:solidFill>
                        <a:srgbClr val="FBF1AB"/>
                      </a:solidFill>
                      <a:prstDash val="solid"/>
                      <a:round/>
                      <a:headEnd type="none" w="med" len="med"/>
                      <a:tailEnd type="none" w="med" len="med"/>
                    </a:lnL>
                    <a:lnR w="6350" cap="flat" cmpd="sng" algn="ctr">
                      <a:solidFill>
                        <a:srgbClr val="FBF1AB"/>
                      </a:solidFill>
                      <a:prstDash val="solid"/>
                      <a:round/>
                      <a:headEnd type="none" w="med" len="med"/>
                      <a:tailEnd type="none" w="med" len="med"/>
                    </a:lnR>
                    <a:lnT w="6350" cap="flat" cmpd="sng" algn="ctr">
                      <a:solidFill>
                        <a:srgbClr val="FBF1AB"/>
                      </a:solidFill>
                      <a:prstDash val="solid"/>
                      <a:round/>
                      <a:headEnd type="none" w="med" len="med"/>
                      <a:tailEnd type="none" w="med" len="med"/>
                    </a:lnT>
                    <a:lnB w="6350" cap="flat" cmpd="sng" algn="ctr">
                      <a:solidFill>
                        <a:srgbClr val="FBF1AB"/>
                      </a:solidFill>
                      <a:prstDash val="solid"/>
                      <a:round/>
                      <a:headEnd type="none" w="med" len="med"/>
                      <a:tailEnd type="none" w="med" len="med"/>
                    </a:lnB>
                  </a:tcPr>
                </a:tc>
                <a:extLst>
                  <a:ext uri="{0D108BD9-81ED-4DB2-BD59-A6C34878D82A}">
                    <a16:rowId xmlns:a16="http://schemas.microsoft.com/office/drawing/2014/main" val="3722272102"/>
                  </a:ext>
                </a:extLst>
              </a:tr>
              <a:tr h="42815">
                <a:tc>
                  <a:txBody>
                    <a:bodyPr/>
                    <a:lstStyle/>
                    <a:p>
                      <a:endParaRPr lang="en-CA" sz="100"/>
                    </a:p>
                  </a:txBody>
                  <a:tcPr marL="0" marR="0" marT="0" marB="0">
                    <a:lnL w="6350" cap="flat" cmpd="sng" algn="ctr">
                      <a:solidFill>
                        <a:srgbClr val="FBF1AB"/>
                      </a:solidFill>
                      <a:prstDash val="solid"/>
                      <a:round/>
                      <a:headEnd type="none" w="med" len="med"/>
                      <a:tailEnd type="none" w="med" len="med"/>
                    </a:lnL>
                    <a:lnR w="6350" cap="flat" cmpd="sng" algn="ctr">
                      <a:solidFill>
                        <a:srgbClr val="FBF1AB"/>
                      </a:solidFill>
                      <a:prstDash val="solid"/>
                      <a:round/>
                      <a:headEnd type="none" w="med" len="med"/>
                      <a:tailEnd type="none" w="med" len="med"/>
                    </a:lnR>
                    <a:lnT w="6350" cap="flat" cmpd="sng" algn="ctr">
                      <a:solidFill>
                        <a:srgbClr val="FBF1AB"/>
                      </a:solidFill>
                      <a:prstDash val="solid"/>
                      <a:round/>
                      <a:headEnd type="none" w="med" len="med"/>
                      <a:tailEnd type="none" w="med" len="med"/>
                    </a:lnT>
                    <a:lnB w="6350" cap="flat" cmpd="sng" algn="ctr">
                      <a:solidFill>
                        <a:srgbClr val="FBF1AB"/>
                      </a:solidFill>
                      <a:prstDash val="solid"/>
                      <a:round/>
                      <a:headEnd type="none" w="med" len="med"/>
                      <a:tailEnd type="none" w="med" len="med"/>
                    </a:lnB>
                  </a:tcPr>
                </a:tc>
                <a:tc>
                  <a:txBody>
                    <a:bodyPr/>
                    <a:lstStyle/>
                    <a:p>
                      <a:endParaRPr lang="en-CA" sz="100" dirty="0"/>
                    </a:p>
                  </a:txBody>
                  <a:tcPr marL="0" marR="0" marT="0" marB="0">
                    <a:lnL w="6350" cap="flat" cmpd="sng" algn="ctr">
                      <a:solidFill>
                        <a:srgbClr val="FBF1AB"/>
                      </a:solidFill>
                      <a:prstDash val="solid"/>
                      <a:round/>
                      <a:headEnd type="none" w="med" len="med"/>
                      <a:tailEnd type="none" w="med" len="med"/>
                    </a:lnL>
                    <a:lnR w="6350" cap="flat" cmpd="sng" algn="ctr">
                      <a:solidFill>
                        <a:srgbClr val="FBF1AB"/>
                      </a:solidFill>
                      <a:prstDash val="solid"/>
                      <a:round/>
                      <a:headEnd type="none" w="med" len="med"/>
                      <a:tailEnd type="none" w="med" len="med"/>
                    </a:lnR>
                    <a:lnT w="6350" cap="flat" cmpd="sng" algn="ctr">
                      <a:solidFill>
                        <a:srgbClr val="FBF1AB"/>
                      </a:solidFill>
                      <a:prstDash val="solid"/>
                      <a:round/>
                      <a:headEnd type="none" w="med" len="med"/>
                      <a:tailEnd type="none" w="med" len="med"/>
                    </a:lnT>
                    <a:lnB w="6350" cap="flat" cmpd="sng" algn="ctr">
                      <a:solidFill>
                        <a:srgbClr val="FBF1AB"/>
                      </a:solidFill>
                      <a:prstDash val="solid"/>
                      <a:round/>
                      <a:headEnd type="none" w="med" len="med"/>
                      <a:tailEnd type="none" w="med" len="med"/>
                    </a:lnB>
                  </a:tcPr>
                </a:tc>
                <a:extLst>
                  <a:ext uri="{0D108BD9-81ED-4DB2-BD59-A6C34878D82A}">
                    <a16:rowId xmlns:a16="http://schemas.microsoft.com/office/drawing/2014/main" val="684729379"/>
                  </a:ext>
                </a:extLst>
              </a:tr>
            </a:tbl>
          </a:graphicData>
        </a:graphic>
      </p:graphicFrame>
      <p:graphicFrame>
        <p:nvGraphicFramePr>
          <p:cNvPr id="59" name="Table 58">
            <a:extLst>
              <a:ext uri="{FF2B5EF4-FFF2-40B4-BE49-F238E27FC236}">
                <a16:creationId xmlns:a16="http://schemas.microsoft.com/office/drawing/2014/main" id="{335034D6-F703-D6ED-C594-1ECBD06D3BC6}"/>
              </a:ext>
            </a:extLst>
          </p:cNvPr>
          <p:cNvGraphicFramePr>
            <a:graphicFrameLocks noGrp="1"/>
          </p:cNvGraphicFramePr>
          <p:nvPr>
            <p:extLst>
              <p:ext uri="{D42A27DB-BD31-4B8C-83A1-F6EECF244321}">
                <p14:modId xmlns:p14="http://schemas.microsoft.com/office/powerpoint/2010/main" val="537586663"/>
              </p:ext>
            </p:extLst>
          </p:nvPr>
        </p:nvGraphicFramePr>
        <p:xfrm>
          <a:off x="8057886" y="4111696"/>
          <a:ext cx="161682" cy="85630"/>
        </p:xfrm>
        <a:graphic>
          <a:graphicData uri="http://schemas.openxmlformats.org/drawingml/2006/table">
            <a:tbl>
              <a:tblPr firstRow="1" bandRow="1">
                <a:tableStyleId>{5940675A-B579-460E-94D1-54222C63F5DA}</a:tableStyleId>
              </a:tblPr>
              <a:tblGrid>
                <a:gridCol w="80292">
                  <a:extLst>
                    <a:ext uri="{9D8B030D-6E8A-4147-A177-3AD203B41FA5}">
                      <a16:colId xmlns:a16="http://schemas.microsoft.com/office/drawing/2014/main" val="4005423478"/>
                    </a:ext>
                  </a:extLst>
                </a:gridCol>
                <a:gridCol w="81390">
                  <a:extLst>
                    <a:ext uri="{9D8B030D-6E8A-4147-A177-3AD203B41FA5}">
                      <a16:colId xmlns:a16="http://schemas.microsoft.com/office/drawing/2014/main" val="1232312292"/>
                    </a:ext>
                  </a:extLst>
                </a:gridCol>
              </a:tblGrid>
              <a:tr h="42815">
                <a:tc>
                  <a:txBody>
                    <a:bodyPr/>
                    <a:lstStyle/>
                    <a:p>
                      <a:endParaRPr lang="en-CA" sz="100"/>
                    </a:p>
                  </a:txBody>
                  <a:tcPr marL="0" marR="0" marT="0" marB="0">
                    <a:lnL w="6350" cap="flat" cmpd="sng" algn="ctr">
                      <a:solidFill>
                        <a:srgbClr val="FBF1AB"/>
                      </a:solidFill>
                      <a:prstDash val="solid"/>
                      <a:round/>
                      <a:headEnd type="none" w="med" len="med"/>
                      <a:tailEnd type="none" w="med" len="med"/>
                    </a:lnL>
                    <a:lnR w="6350" cap="flat" cmpd="sng" algn="ctr">
                      <a:solidFill>
                        <a:srgbClr val="FBF1AB"/>
                      </a:solidFill>
                      <a:prstDash val="solid"/>
                      <a:round/>
                      <a:headEnd type="none" w="med" len="med"/>
                      <a:tailEnd type="none" w="med" len="med"/>
                    </a:lnR>
                    <a:lnT w="6350" cap="flat" cmpd="sng" algn="ctr">
                      <a:solidFill>
                        <a:srgbClr val="FBF1AB"/>
                      </a:solidFill>
                      <a:prstDash val="solid"/>
                      <a:round/>
                      <a:headEnd type="none" w="med" len="med"/>
                      <a:tailEnd type="none" w="med" len="med"/>
                    </a:lnT>
                    <a:lnB w="6350" cap="flat" cmpd="sng" algn="ctr">
                      <a:solidFill>
                        <a:srgbClr val="FBF1AB"/>
                      </a:solidFill>
                      <a:prstDash val="solid"/>
                      <a:round/>
                      <a:headEnd type="none" w="med" len="med"/>
                      <a:tailEnd type="none" w="med" len="med"/>
                    </a:lnB>
                  </a:tcPr>
                </a:tc>
                <a:tc>
                  <a:txBody>
                    <a:bodyPr/>
                    <a:lstStyle/>
                    <a:p>
                      <a:endParaRPr lang="en-CA" sz="100"/>
                    </a:p>
                  </a:txBody>
                  <a:tcPr marL="0" marR="0" marT="0" marB="0">
                    <a:lnL w="6350" cap="flat" cmpd="sng" algn="ctr">
                      <a:solidFill>
                        <a:srgbClr val="FBF1AB"/>
                      </a:solidFill>
                      <a:prstDash val="solid"/>
                      <a:round/>
                      <a:headEnd type="none" w="med" len="med"/>
                      <a:tailEnd type="none" w="med" len="med"/>
                    </a:lnL>
                    <a:lnR w="6350" cap="flat" cmpd="sng" algn="ctr">
                      <a:solidFill>
                        <a:srgbClr val="FBF1AB"/>
                      </a:solidFill>
                      <a:prstDash val="solid"/>
                      <a:round/>
                      <a:headEnd type="none" w="med" len="med"/>
                      <a:tailEnd type="none" w="med" len="med"/>
                    </a:lnR>
                    <a:lnT w="6350" cap="flat" cmpd="sng" algn="ctr">
                      <a:solidFill>
                        <a:srgbClr val="FBF1AB"/>
                      </a:solidFill>
                      <a:prstDash val="solid"/>
                      <a:round/>
                      <a:headEnd type="none" w="med" len="med"/>
                      <a:tailEnd type="none" w="med" len="med"/>
                    </a:lnT>
                    <a:lnB w="6350" cap="flat" cmpd="sng" algn="ctr">
                      <a:solidFill>
                        <a:srgbClr val="FBF1AB"/>
                      </a:solidFill>
                      <a:prstDash val="solid"/>
                      <a:round/>
                      <a:headEnd type="none" w="med" len="med"/>
                      <a:tailEnd type="none" w="med" len="med"/>
                    </a:lnB>
                  </a:tcPr>
                </a:tc>
                <a:extLst>
                  <a:ext uri="{0D108BD9-81ED-4DB2-BD59-A6C34878D82A}">
                    <a16:rowId xmlns:a16="http://schemas.microsoft.com/office/drawing/2014/main" val="3722272102"/>
                  </a:ext>
                </a:extLst>
              </a:tr>
              <a:tr h="42815">
                <a:tc>
                  <a:txBody>
                    <a:bodyPr/>
                    <a:lstStyle/>
                    <a:p>
                      <a:endParaRPr lang="en-CA" sz="100"/>
                    </a:p>
                  </a:txBody>
                  <a:tcPr marL="0" marR="0" marT="0" marB="0">
                    <a:lnL w="6350" cap="flat" cmpd="sng" algn="ctr">
                      <a:solidFill>
                        <a:srgbClr val="FBF1AB"/>
                      </a:solidFill>
                      <a:prstDash val="solid"/>
                      <a:round/>
                      <a:headEnd type="none" w="med" len="med"/>
                      <a:tailEnd type="none" w="med" len="med"/>
                    </a:lnL>
                    <a:lnR w="6350" cap="flat" cmpd="sng" algn="ctr">
                      <a:solidFill>
                        <a:srgbClr val="FBF1AB"/>
                      </a:solidFill>
                      <a:prstDash val="solid"/>
                      <a:round/>
                      <a:headEnd type="none" w="med" len="med"/>
                      <a:tailEnd type="none" w="med" len="med"/>
                    </a:lnR>
                    <a:lnT w="6350" cap="flat" cmpd="sng" algn="ctr">
                      <a:solidFill>
                        <a:srgbClr val="FBF1AB"/>
                      </a:solidFill>
                      <a:prstDash val="solid"/>
                      <a:round/>
                      <a:headEnd type="none" w="med" len="med"/>
                      <a:tailEnd type="none" w="med" len="med"/>
                    </a:lnT>
                    <a:lnB w="6350" cap="flat" cmpd="sng" algn="ctr">
                      <a:solidFill>
                        <a:srgbClr val="FBF1AB"/>
                      </a:solidFill>
                      <a:prstDash val="solid"/>
                      <a:round/>
                      <a:headEnd type="none" w="med" len="med"/>
                      <a:tailEnd type="none" w="med" len="med"/>
                    </a:lnB>
                  </a:tcPr>
                </a:tc>
                <a:tc>
                  <a:txBody>
                    <a:bodyPr/>
                    <a:lstStyle/>
                    <a:p>
                      <a:endParaRPr lang="en-CA" sz="100" dirty="0"/>
                    </a:p>
                  </a:txBody>
                  <a:tcPr marL="0" marR="0" marT="0" marB="0">
                    <a:lnL w="6350" cap="flat" cmpd="sng" algn="ctr">
                      <a:solidFill>
                        <a:srgbClr val="FBF1AB"/>
                      </a:solidFill>
                      <a:prstDash val="solid"/>
                      <a:round/>
                      <a:headEnd type="none" w="med" len="med"/>
                      <a:tailEnd type="none" w="med" len="med"/>
                    </a:lnL>
                    <a:lnR w="6350" cap="flat" cmpd="sng" algn="ctr">
                      <a:solidFill>
                        <a:srgbClr val="FBF1AB"/>
                      </a:solidFill>
                      <a:prstDash val="solid"/>
                      <a:round/>
                      <a:headEnd type="none" w="med" len="med"/>
                      <a:tailEnd type="none" w="med" len="med"/>
                    </a:lnR>
                    <a:lnT w="6350" cap="flat" cmpd="sng" algn="ctr">
                      <a:solidFill>
                        <a:srgbClr val="FBF1AB"/>
                      </a:solidFill>
                      <a:prstDash val="solid"/>
                      <a:round/>
                      <a:headEnd type="none" w="med" len="med"/>
                      <a:tailEnd type="none" w="med" len="med"/>
                    </a:lnT>
                    <a:lnB w="6350" cap="flat" cmpd="sng" algn="ctr">
                      <a:solidFill>
                        <a:srgbClr val="FBF1AB"/>
                      </a:solidFill>
                      <a:prstDash val="solid"/>
                      <a:round/>
                      <a:headEnd type="none" w="med" len="med"/>
                      <a:tailEnd type="none" w="med" len="med"/>
                    </a:lnB>
                  </a:tcPr>
                </a:tc>
                <a:extLst>
                  <a:ext uri="{0D108BD9-81ED-4DB2-BD59-A6C34878D82A}">
                    <a16:rowId xmlns:a16="http://schemas.microsoft.com/office/drawing/2014/main" val="684729379"/>
                  </a:ext>
                </a:extLst>
              </a:tr>
            </a:tbl>
          </a:graphicData>
        </a:graphic>
      </p:graphicFrame>
      <p:pic>
        <p:nvPicPr>
          <p:cNvPr id="61" name="Graphic 60" descr="Checkbox Checked outline">
            <a:extLst>
              <a:ext uri="{FF2B5EF4-FFF2-40B4-BE49-F238E27FC236}">
                <a16:creationId xmlns:a16="http://schemas.microsoft.com/office/drawing/2014/main" id="{F7D1AA7F-D23E-D655-9270-C1E49D5E471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57004" y="4290874"/>
            <a:ext cx="296968" cy="296968"/>
          </a:xfrm>
          <a:prstGeom prst="rect">
            <a:avLst/>
          </a:prstGeom>
        </p:spPr>
      </p:pic>
      <p:sp>
        <p:nvSpPr>
          <p:cNvPr id="62" name="TextBox 61">
            <a:extLst>
              <a:ext uri="{FF2B5EF4-FFF2-40B4-BE49-F238E27FC236}">
                <a16:creationId xmlns:a16="http://schemas.microsoft.com/office/drawing/2014/main" id="{62CE30ED-9BB7-49DC-00B7-8AC4176F7561}"/>
              </a:ext>
            </a:extLst>
          </p:cNvPr>
          <p:cNvSpPr txBox="1"/>
          <p:nvPr/>
        </p:nvSpPr>
        <p:spPr>
          <a:xfrm>
            <a:off x="5868422" y="3246356"/>
            <a:ext cx="600635" cy="1200329"/>
          </a:xfrm>
          <a:prstGeom prst="rect">
            <a:avLst/>
          </a:prstGeom>
          <a:noFill/>
        </p:spPr>
        <p:txBody>
          <a:bodyPr wrap="square" rtlCol="0">
            <a:spAutoFit/>
          </a:bodyPr>
          <a:lstStyle/>
          <a:p>
            <a:pPr algn="ctr"/>
            <a:r>
              <a:rPr lang="fr-CA" sz="7200" b="1" dirty="0">
                <a:solidFill>
                  <a:schemeClr val="bg1"/>
                </a:solidFill>
              </a:rPr>
              <a:t>&amp;</a:t>
            </a:r>
            <a:endParaRPr lang="en-CA" sz="7200" b="1" dirty="0">
              <a:solidFill>
                <a:schemeClr val="bg1"/>
              </a:solidFill>
            </a:endParaRPr>
          </a:p>
        </p:txBody>
      </p:sp>
    </p:spTree>
    <p:extLst>
      <p:ext uri="{BB962C8B-B14F-4D97-AF65-F5344CB8AC3E}">
        <p14:creationId xmlns:p14="http://schemas.microsoft.com/office/powerpoint/2010/main" val="222770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50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nodeType="withEffect">
                                  <p:stCondLst>
                                    <p:cond delay="500"/>
                                  </p:stCondLst>
                                  <p:childTnLst>
                                    <p:set>
                                      <p:cBhvr>
                                        <p:cTn id="15" dur="1" fill="hold">
                                          <p:stCondLst>
                                            <p:cond delay="0"/>
                                          </p:stCondLst>
                                        </p:cTn>
                                        <p:tgtEl>
                                          <p:spTgt spid="31"/>
                                        </p:tgtEl>
                                        <p:attrNameLst>
                                          <p:attrName>style.visibility</p:attrName>
                                        </p:attrNameLst>
                                      </p:cBhvr>
                                      <p:to>
                                        <p:strVal val="visible"/>
                                      </p:to>
                                    </p:set>
                                  </p:childTnLst>
                                </p:cTn>
                              </p:par>
                              <p:par>
                                <p:cTn id="16" presetID="1" presetClass="entr" presetSubtype="0" fill="hold" nodeType="withEffect">
                                  <p:stCondLst>
                                    <p:cond delay="500"/>
                                  </p:stCondLst>
                                  <p:childTnLst>
                                    <p:set>
                                      <p:cBhvr>
                                        <p:cTn id="17" dur="1" fill="hold">
                                          <p:stCondLst>
                                            <p:cond delay="0"/>
                                          </p:stCondLst>
                                        </p:cTn>
                                        <p:tgtEl>
                                          <p:spTgt spid="35"/>
                                        </p:tgtEl>
                                        <p:attrNameLst>
                                          <p:attrName>style.visibility</p:attrName>
                                        </p:attrNameLst>
                                      </p:cBhvr>
                                      <p:to>
                                        <p:strVal val="visible"/>
                                      </p:to>
                                    </p:set>
                                  </p:childTnLst>
                                </p:cTn>
                              </p:par>
                              <p:par>
                                <p:cTn id="18" presetID="1" presetClass="entr" presetSubtype="0" fill="hold" nodeType="withEffect">
                                  <p:stCondLst>
                                    <p:cond delay="500"/>
                                  </p:stCondLst>
                                  <p:childTnLst>
                                    <p:set>
                                      <p:cBhvr>
                                        <p:cTn id="19" dur="1" fill="hold">
                                          <p:stCondLst>
                                            <p:cond delay="0"/>
                                          </p:stCondLst>
                                        </p:cTn>
                                        <p:tgtEl>
                                          <p:spTgt spid="36"/>
                                        </p:tgtEl>
                                        <p:attrNameLst>
                                          <p:attrName>style.visibility</p:attrName>
                                        </p:attrNameLst>
                                      </p:cBhvr>
                                      <p:to>
                                        <p:strVal val="visible"/>
                                      </p:to>
                                    </p:set>
                                  </p:childTnLst>
                                </p:cTn>
                              </p:par>
                              <p:par>
                                <p:cTn id="20" presetID="1" presetClass="entr" presetSubtype="0" fill="hold" nodeType="withEffect">
                                  <p:stCondLst>
                                    <p:cond delay="500"/>
                                  </p:stCondLst>
                                  <p:childTnLst>
                                    <p:set>
                                      <p:cBhvr>
                                        <p:cTn id="21" dur="1" fill="hold">
                                          <p:stCondLst>
                                            <p:cond delay="0"/>
                                          </p:stCondLst>
                                        </p:cTn>
                                        <p:tgtEl>
                                          <p:spTgt spid="37"/>
                                        </p:tgtEl>
                                        <p:attrNameLst>
                                          <p:attrName>style.visibility</p:attrName>
                                        </p:attrNameLst>
                                      </p:cBhvr>
                                      <p:to>
                                        <p:strVal val="visible"/>
                                      </p:to>
                                    </p:set>
                                  </p:childTnLst>
                                </p:cTn>
                              </p:par>
                              <p:par>
                                <p:cTn id="22" presetID="1" presetClass="entr" presetSubtype="0" fill="hold" nodeType="withEffect">
                                  <p:stCondLst>
                                    <p:cond delay="500"/>
                                  </p:stCondLst>
                                  <p:childTnLst>
                                    <p:set>
                                      <p:cBhvr>
                                        <p:cTn id="23" dur="1" fill="hold">
                                          <p:stCondLst>
                                            <p:cond delay="0"/>
                                          </p:stCondLst>
                                        </p:cTn>
                                        <p:tgtEl>
                                          <p:spTgt spid="38"/>
                                        </p:tgtEl>
                                        <p:attrNameLst>
                                          <p:attrName>style.visibility</p:attrName>
                                        </p:attrNameLst>
                                      </p:cBhvr>
                                      <p:to>
                                        <p:strVal val="visible"/>
                                      </p:to>
                                    </p:set>
                                  </p:childTnLst>
                                </p:cTn>
                              </p:par>
                              <p:par>
                                <p:cTn id="24" presetID="1" presetClass="entr" presetSubtype="0" fill="hold" nodeType="withEffect">
                                  <p:stCondLst>
                                    <p:cond delay="500"/>
                                  </p:stCondLst>
                                  <p:childTnLst>
                                    <p:set>
                                      <p:cBhvr>
                                        <p:cTn id="25" dur="1" fill="hold">
                                          <p:stCondLst>
                                            <p:cond delay="0"/>
                                          </p:stCondLst>
                                        </p:cTn>
                                        <p:tgtEl>
                                          <p:spTgt spid="39"/>
                                        </p:tgtEl>
                                        <p:attrNameLst>
                                          <p:attrName>style.visibility</p:attrName>
                                        </p:attrNameLst>
                                      </p:cBhvr>
                                      <p:to>
                                        <p:strVal val="visible"/>
                                      </p:to>
                                    </p:set>
                                  </p:childTnLst>
                                </p:cTn>
                              </p:par>
                              <p:par>
                                <p:cTn id="26" presetID="1" presetClass="entr" presetSubtype="0" fill="hold" nodeType="withEffect">
                                  <p:stCondLst>
                                    <p:cond delay="500"/>
                                  </p:stCondLst>
                                  <p:childTnLst>
                                    <p:set>
                                      <p:cBhvr>
                                        <p:cTn id="27" dur="1" fill="hold">
                                          <p:stCondLst>
                                            <p:cond delay="0"/>
                                          </p:stCondLst>
                                        </p:cTn>
                                        <p:tgtEl>
                                          <p:spTgt spid="40"/>
                                        </p:tgtEl>
                                        <p:attrNameLst>
                                          <p:attrName>style.visibility</p:attrName>
                                        </p:attrNameLst>
                                      </p:cBhvr>
                                      <p:to>
                                        <p:strVal val="visible"/>
                                      </p:to>
                                    </p:set>
                                  </p:childTnLst>
                                </p:cTn>
                              </p:par>
                              <p:par>
                                <p:cTn id="28" presetID="1" presetClass="entr" presetSubtype="0" fill="hold" nodeType="withEffect">
                                  <p:stCondLst>
                                    <p:cond delay="500"/>
                                  </p:stCondLst>
                                  <p:childTnLst>
                                    <p:set>
                                      <p:cBhvr>
                                        <p:cTn id="29" dur="1" fill="hold">
                                          <p:stCondLst>
                                            <p:cond delay="0"/>
                                          </p:stCondLst>
                                        </p:cTn>
                                        <p:tgtEl>
                                          <p:spTgt spid="48"/>
                                        </p:tgtEl>
                                        <p:attrNameLst>
                                          <p:attrName>style.visibility</p:attrName>
                                        </p:attrNameLst>
                                      </p:cBhvr>
                                      <p:to>
                                        <p:strVal val="visible"/>
                                      </p:to>
                                    </p:set>
                                  </p:childTnLst>
                                </p:cTn>
                              </p:par>
                              <p:par>
                                <p:cTn id="30" presetID="1" presetClass="entr" presetSubtype="0" fill="hold" nodeType="withEffect">
                                  <p:stCondLst>
                                    <p:cond delay="500"/>
                                  </p:stCondLst>
                                  <p:childTnLst>
                                    <p:set>
                                      <p:cBhvr>
                                        <p:cTn id="31" dur="1" fill="hold">
                                          <p:stCondLst>
                                            <p:cond delay="0"/>
                                          </p:stCondLst>
                                        </p:cTn>
                                        <p:tgtEl>
                                          <p:spTgt spid="50"/>
                                        </p:tgtEl>
                                        <p:attrNameLst>
                                          <p:attrName>style.visibility</p:attrName>
                                        </p:attrNameLst>
                                      </p:cBhvr>
                                      <p:to>
                                        <p:strVal val="visible"/>
                                      </p:to>
                                    </p:set>
                                  </p:childTnLst>
                                </p:cTn>
                              </p:par>
                              <p:par>
                                <p:cTn id="32" presetID="1" presetClass="entr" presetSubtype="0" fill="hold" nodeType="withEffect">
                                  <p:stCondLst>
                                    <p:cond delay="500"/>
                                  </p:stCondLst>
                                  <p:childTnLst>
                                    <p:set>
                                      <p:cBhvr>
                                        <p:cTn id="33" dur="1" fill="hold">
                                          <p:stCondLst>
                                            <p:cond delay="0"/>
                                          </p:stCondLst>
                                        </p:cTn>
                                        <p:tgtEl>
                                          <p:spTgt spid="51"/>
                                        </p:tgtEl>
                                        <p:attrNameLst>
                                          <p:attrName>style.visibility</p:attrName>
                                        </p:attrNameLst>
                                      </p:cBhvr>
                                      <p:to>
                                        <p:strVal val="visible"/>
                                      </p:to>
                                    </p:set>
                                  </p:childTnLst>
                                </p:cTn>
                              </p:par>
                              <p:par>
                                <p:cTn id="34" presetID="1" presetClass="entr" presetSubtype="0" fill="hold" nodeType="withEffect">
                                  <p:stCondLst>
                                    <p:cond delay="500"/>
                                  </p:stCondLst>
                                  <p:childTnLst>
                                    <p:set>
                                      <p:cBhvr>
                                        <p:cTn id="35" dur="1" fill="hold">
                                          <p:stCondLst>
                                            <p:cond delay="0"/>
                                          </p:stCondLst>
                                        </p:cTn>
                                        <p:tgtEl>
                                          <p:spTgt spid="53"/>
                                        </p:tgtEl>
                                        <p:attrNameLst>
                                          <p:attrName>style.visibility</p:attrName>
                                        </p:attrNameLst>
                                      </p:cBhvr>
                                      <p:to>
                                        <p:strVal val="visible"/>
                                      </p:to>
                                    </p:set>
                                  </p:childTnLst>
                                </p:cTn>
                              </p:par>
                              <p:par>
                                <p:cTn id="36" presetID="1" presetClass="entr" presetSubtype="0" fill="hold" grpId="0" nodeType="withEffect">
                                  <p:stCondLst>
                                    <p:cond delay="500"/>
                                  </p:stCondLst>
                                  <p:childTnLst>
                                    <p:set>
                                      <p:cBhvr>
                                        <p:cTn id="37" dur="1" fill="hold">
                                          <p:stCondLst>
                                            <p:cond delay="0"/>
                                          </p:stCondLst>
                                        </p:cTn>
                                        <p:tgtEl>
                                          <p:spTgt spid="55"/>
                                        </p:tgtEl>
                                        <p:attrNameLst>
                                          <p:attrName>style.visibility</p:attrName>
                                        </p:attrNameLst>
                                      </p:cBhvr>
                                      <p:to>
                                        <p:strVal val="visible"/>
                                      </p:to>
                                    </p:set>
                                  </p:childTnLst>
                                </p:cTn>
                              </p:par>
                              <p:par>
                                <p:cTn id="38" presetID="1" presetClass="entr" presetSubtype="0" fill="hold" nodeType="withEffect">
                                  <p:stCondLst>
                                    <p:cond delay="500"/>
                                  </p:stCondLst>
                                  <p:childTnLst>
                                    <p:set>
                                      <p:cBhvr>
                                        <p:cTn id="39" dur="1" fill="hold">
                                          <p:stCondLst>
                                            <p:cond delay="0"/>
                                          </p:stCondLst>
                                        </p:cTn>
                                        <p:tgtEl>
                                          <p:spTgt spid="16"/>
                                        </p:tgtEl>
                                        <p:attrNameLst>
                                          <p:attrName>style.visibility</p:attrName>
                                        </p:attrNameLst>
                                      </p:cBhvr>
                                      <p:to>
                                        <p:strVal val="visible"/>
                                      </p:to>
                                    </p:set>
                                  </p:childTnLst>
                                </p:cTn>
                              </p:par>
                              <p:par>
                                <p:cTn id="40" presetID="1" presetClass="entr" presetSubtype="0" fill="hold" grpId="0" nodeType="withEffect">
                                  <p:stCondLst>
                                    <p:cond delay="500"/>
                                  </p:stCondLst>
                                  <p:childTnLst>
                                    <p:set>
                                      <p:cBhvr>
                                        <p:cTn id="41" dur="1" fill="hold">
                                          <p:stCondLst>
                                            <p:cond delay="0"/>
                                          </p:stCondLst>
                                        </p:cTn>
                                        <p:tgtEl>
                                          <p:spTgt spid="30"/>
                                        </p:tgtEl>
                                        <p:attrNameLst>
                                          <p:attrName>style.visibility</p:attrName>
                                        </p:attrNameLst>
                                      </p:cBhvr>
                                      <p:to>
                                        <p:strVal val="visible"/>
                                      </p:to>
                                    </p:set>
                                  </p:childTnLst>
                                </p:cTn>
                              </p:par>
                              <p:par>
                                <p:cTn id="42" presetID="1" presetClass="entr" presetSubtype="0" fill="hold" nodeType="withEffect">
                                  <p:stCondLst>
                                    <p:cond delay="500"/>
                                  </p:stCondLst>
                                  <p:childTnLst>
                                    <p:set>
                                      <p:cBhvr>
                                        <p:cTn id="43" dur="1" fill="hold">
                                          <p:stCondLst>
                                            <p:cond delay="0"/>
                                          </p:stCondLst>
                                        </p:cTn>
                                        <p:tgtEl>
                                          <p:spTgt spid="56"/>
                                        </p:tgtEl>
                                        <p:attrNameLst>
                                          <p:attrName>style.visibility</p:attrName>
                                        </p:attrNameLst>
                                      </p:cBhvr>
                                      <p:to>
                                        <p:strVal val="visible"/>
                                      </p:to>
                                    </p:set>
                                  </p:childTnLst>
                                </p:cTn>
                              </p:par>
                              <p:par>
                                <p:cTn id="44" presetID="1" presetClass="entr" presetSubtype="0" fill="hold" nodeType="withEffect">
                                  <p:stCondLst>
                                    <p:cond delay="500"/>
                                  </p:stCondLst>
                                  <p:childTnLst>
                                    <p:set>
                                      <p:cBhvr>
                                        <p:cTn id="45" dur="1" fill="hold">
                                          <p:stCondLst>
                                            <p:cond delay="0"/>
                                          </p:stCondLst>
                                        </p:cTn>
                                        <p:tgtEl>
                                          <p:spTgt spid="57"/>
                                        </p:tgtEl>
                                        <p:attrNameLst>
                                          <p:attrName>style.visibility</p:attrName>
                                        </p:attrNameLst>
                                      </p:cBhvr>
                                      <p:to>
                                        <p:strVal val="visible"/>
                                      </p:to>
                                    </p:set>
                                  </p:childTnLst>
                                </p:cTn>
                              </p:par>
                              <p:par>
                                <p:cTn id="46" presetID="1" presetClass="entr" presetSubtype="0" fill="hold" nodeType="withEffect">
                                  <p:stCondLst>
                                    <p:cond delay="500"/>
                                  </p:stCondLst>
                                  <p:childTnLst>
                                    <p:set>
                                      <p:cBhvr>
                                        <p:cTn id="47" dur="1" fill="hold">
                                          <p:stCondLst>
                                            <p:cond delay="0"/>
                                          </p:stCondLst>
                                        </p:cTn>
                                        <p:tgtEl>
                                          <p:spTgt spid="59"/>
                                        </p:tgtEl>
                                        <p:attrNameLst>
                                          <p:attrName>style.visibility</p:attrName>
                                        </p:attrNameLst>
                                      </p:cBhvr>
                                      <p:to>
                                        <p:strVal val="visible"/>
                                      </p:to>
                                    </p:set>
                                  </p:childTnLst>
                                </p:cTn>
                              </p:par>
                              <p:par>
                                <p:cTn id="48" presetID="1" presetClass="entr" presetSubtype="0" fill="hold" nodeType="withEffect">
                                  <p:stCondLst>
                                    <p:cond delay="500"/>
                                  </p:stCondLst>
                                  <p:childTnLst>
                                    <p:set>
                                      <p:cBhvr>
                                        <p:cTn id="49"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5" grpId="0" animBg="1"/>
      <p:bldP spid="30"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F3939"/>
        </a:solidFill>
        <a:effectLst/>
      </p:bgPr>
    </p:bg>
    <p:spTree>
      <p:nvGrpSpPr>
        <p:cNvPr id="1" name=""/>
        <p:cNvGrpSpPr/>
        <p:nvPr/>
      </p:nvGrpSpPr>
      <p:grpSpPr>
        <a:xfrm>
          <a:off x="0" y="0"/>
          <a:ext cx="0" cy="0"/>
          <a:chOff x="0" y="0"/>
          <a:chExt cx="0" cy="0"/>
        </a:xfrm>
      </p:grpSpPr>
      <p:sp>
        <p:nvSpPr>
          <p:cNvPr id="486" name="Rectangle 485">
            <a:extLst>
              <a:ext uri="{FF2B5EF4-FFF2-40B4-BE49-F238E27FC236}">
                <a16:creationId xmlns:a16="http://schemas.microsoft.com/office/drawing/2014/main" id="{2A4A30B5-7604-DFB7-6BF5-5ECF3A517F66}"/>
              </a:ext>
            </a:extLst>
          </p:cNvPr>
          <p:cNvSpPr/>
          <p:nvPr/>
        </p:nvSpPr>
        <p:spPr>
          <a:xfrm>
            <a:off x="553185" y="1657420"/>
            <a:ext cx="5785409" cy="966514"/>
          </a:xfrm>
          <a:prstGeom prst="rect">
            <a:avLst/>
          </a:prstGeom>
          <a:solidFill>
            <a:srgbClr val="4E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1" name="Rectangle 450">
            <a:extLst>
              <a:ext uri="{FF2B5EF4-FFF2-40B4-BE49-F238E27FC236}">
                <a16:creationId xmlns:a16="http://schemas.microsoft.com/office/drawing/2014/main" id="{5A98210E-92DC-E4B6-0406-76BEAED7354C}"/>
              </a:ext>
            </a:extLst>
          </p:cNvPr>
          <p:cNvSpPr/>
          <p:nvPr/>
        </p:nvSpPr>
        <p:spPr>
          <a:xfrm>
            <a:off x="3726863" y="3309007"/>
            <a:ext cx="2613470" cy="794840"/>
          </a:xfrm>
          <a:prstGeom prst="rect">
            <a:avLst/>
          </a:prstGeom>
          <a:solidFill>
            <a:srgbClr val="4E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511705C-4867-8390-1C72-D35C3E352E01}"/>
              </a:ext>
            </a:extLst>
          </p:cNvPr>
          <p:cNvSpPr/>
          <p:nvPr/>
        </p:nvSpPr>
        <p:spPr>
          <a:xfrm>
            <a:off x="7039992" y="1657420"/>
            <a:ext cx="4496207" cy="4869373"/>
          </a:xfrm>
          <a:prstGeom prst="rect">
            <a:avLst/>
          </a:prstGeom>
          <a:solidFill>
            <a:srgbClr val="4E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AB059803-B016-8BAF-2F81-F0B861882EFE}"/>
              </a:ext>
            </a:extLst>
          </p:cNvPr>
          <p:cNvSpPr/>
          <p:nvPr/>
        </p:nvSpPr>
        <p:spPr>
          <a:xfrm>
            <a:off x="553185" y="3309008"/>
            <a:ext cx="2605539" cy="794839"/>
          </a:xfrm>
          <a:prstGeom prst="rect">
            <a:avLst/>
          </a:prstGeom>
          <a:solidFill>
            <a:srgbClr val="4E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355B921-8506-526D-4A0F-8FF5EB7293D7}"/>
              </a:ext>
            </a:extLst>
          </p:cNvPr>
          <p:cNvSpPr txBox="1"/>
          <p:nvPr/>
        </p:nvSpPr>
        <p:spPr>
          <a:xfrm>
            <a:off x="486310" y="511350"/>
            <a:ext cx="1121937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3600" b="0" i="0" u="none" strike="noStrike" kern="1200" cap="none" spc="0" normalizeH="0" baseline="0" noProof="0" dirty="0">
                <a:ln>
                  <a:noFill/>
                </a:ln>
                <a:solidFill>
                  <a:prstClr val="white"/>
                </a:solidFill>
                <a:effectLst/>
                <a:uLnTx/>
                <a:uFillTx/>
                <a:latin typeface="Avenir Next LT Pro Demi" panose="020B0704020202020204" pitchFamily="34" charset="0"/>
                <a:ea typeface="+mn-ea"/>
                <a:cs typeface="+mn-cs"/>
              </a:rPr>
              <a:t>Space booking</a:t>
            </a:r>
          </a:p>
        </p:txBody>
      </p:sp>
      <p:pic>
        <p:nvPicPr>
          <p:cNvPr id="6" name="Picture 5">
            <a:extLst>
              <a:ext uri="{FF2B5EF4-FFF2-40B4-BE49-F238E27FC236}">
                <a16:creationId xmlns:a16="http://schemas.microsoft.com/office/drawing/2014/main" id="{28AC81E8-343B-0757-2711-6CB7BE29C9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722" y="3433412"/>
            <a:ext cx="2014463" cy="562597"/>
          </a:xfrm>
          <a:prstGeom prst="rect">
            <a:avLst/>
          </a:prstGeom>
        </p:spPr>
      </p:pic>
      <p:pic>
        <p:nvPicPr>
          <p:cNvPr id="22" name="Graphic 21" descr="Comment Like outline">
            <a:extLst>
              <a:ext uri="{FF2B5EF4-FFF2-40B4-BE49-F238E27FC236}">
                <a16:creationId xmlns:a16="http://schemas.microsoft.com/office/drawing/2014/main" id="{8524B554-46D5-16C3-8B6E-29147D4BB77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32881" y="2095178"/>
            <a:ext cx="500136" cy="500136"/>
          </a:xfrm>
          <a:prstGeom prst="rect">
            <a:avLst/>
          </a:prstGeom>
        </p:spPr>
      </p:pic>
      <p:pic>
        <p:nvPicPr>
          <p:cNvPr id="23" name="Graphic 22" descr="Smiling face outline with solid fill">
            <a:extLst>
              <a:ext uri="{FF2B5EF4-FFF2-40B4-BE49-F238E27FC236}">
                <a16:creationId xmlns:a16="http://schemas.microsoft.com/office/drawing/2014/main" id="{A237230E-627B-6485-665B-FF412D0243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9051" y="2175163"/>
            <a:ext cx="364784" cy="364784"/>
          </a:xfrm>
          <a:prstGeom prst="rect">
            <a:avLst/>
          </a:prstGeom>
        </p:spPr>
      </p:pic>
      <p:pic>
        <p:nvPicPr>
          <p:cNvPr id="25" name="Graphic 24" descr="Badge Heart outline">
            <a:extLst>
              <a:ext uri="{FF2B5EF4-FFF2-40B4-BE49-F238E27FC236}">
                <a16:creationId xmlns:a16="http://schemas.microsoft.com/office/drawing/2014/main" id="{BAFAD568-83F9-38CF-F4F7-A67BC5D77F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175467" y="1944446"/>
            <a:ext cx="301462" cy="301462"/>
          </a:xfrm>
          <a:prstGeom prst="rect">
            <a:avLst/>
          </a:prstGeom>
        </p:spPr>
      </p:pic>
      <p:pic>
        <p:nvPicPr>
          <p:cNvPr id="30" name="Graphic 29" descr="Group success with solid fill">
            <a:extLst>
              <a:ext uri="{FF2B5EF4-FFF2-40B4-BE49-F238E27FC236}">
                <a16:creationId xmlns:a16="http://schemas.microsoft.com/office/drawing/2014/main" id="{13F3CEDF-FB15-CF59-85D6-256EC6A7B6E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30083" y="2279243"/>
            <a:ext cx="1459813" cy="1459813"/>
          </a:xfrm>
          <a:prstGeom prst="rect">
            <a:avLst/>
          </a:prstGeom>
        </p:spPr>
      </p:pic>
      <p:grpSp>
        <p:nvGrpSpPr>
          <p:cNvPr id="34" name="Google Shape;1311;p104">
            <a:extLst>
              <a:ext uri="{FF2B5EF4-FFF2-40B4-BE49-F238E27FC236}">
                <a16:creationId xmlns:a16="http://schemas.microsoft.com/office/drawing/2014/main" id="{2EF411D1-ABF2-23AD-F8D6-474A192BEBE0}"/>
              </a:ext>
            </a:extLst>
          </p:cNvPr>
          <p:cNvGrpSpPr/>
          <p:nvPr/>
        </p:nvGrpSpPr>
        <p:grpSpPr>
          <a:xfrm>
            <a:off x="8882165" y="4514058"/>
            <a:ext cx="872825" cy="1662943"/>
            <a:chOff x="4284219" y="2244933"/>
            <a:chExt cx="1743300" cy="3478195"/>
          </a:xfrm>
        </p:grpSpPr>
        <p:sp>
          <p:nvSpPr>
            <p:cNvPr id="35" name="Google Shape;1312;p104">
              <a:extLst>
                <a:ext uri="{FF2B5EF4-FFF2-40B4-BE49-F238E27FC236}">
                  <a16:creationId xmlns:a16="http://schemas.microsoft.com/office/drawing/2014/main" id="{C6E58FE1-6BAA-CDB8-1421-69CFD4CEB571}"/>
                </a:ext>
              </a:extLst>
            </p:cNvPr>
            <p:cNvSpPr/>
            <p:nvPr/>
          </p:nvSpPr>
          <p:spPr>
            <a:xfrm>
              <a:off x="4284219" y="2383528"/>
              <a:ext cx="1743300" cy="3339600"/>
            </a:xfrm>
            <a:prstGeom prst="roundRect">
              <a:avLst>
                <a:gd name="adj" fmla="val 3657"/>
              </a:avLst>
            </a:prstGeom>
            <a:solidFill>
              <a:srgbClr val="DEE0E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36" name="Google Shape;1313;p104">
              <a:extLst>
                <a:ext uri="{FF2B5EF4-FFF2-40B4-BE49-F238E27FC236}">
                  <a16:creationId xmlns:a16="http://schemas.microsoft.com/office/drawing/2014/main" id="{1B961775-FFB9-10E4-954D-2F3CF260003B}"/>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37" name="Google Shape;1314;p104">
              <a:extLst>
                <a:ext uri="{FF2B5EF4-FFF2-40B4-BE49-F238E27FC236}">
                  <a16:creationId xmlns:a16="http://schemas.microsoft.com/office/drawing/2014/main" id="{51086710-EBEF-D716-2D2E-0F619D120BBA}"/>
                </a:ext>
              </a:extLst>
            </p:cNvPr>
            <p:cNvSpPr/>
            <p:nvPr/>
          </p:nvSpPr>
          <p:spPr>
            <a:xfrm>
              <a:off x="4520683" y="2244933"/>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38" name="Google Shape;1315;p104">
              <a:extLst>
                <a:ext uri="{FF2B5EF4-FFF2-40B4-BE49-F238E27FC236}">
                  <a16:creationId xmlns:a16="http://schemas.microsoft.com/office/drawing/2014/main" id="{0ED20F40-06FD-F750-6073-0CA7AA7EEE7E}"/>
                </a:ext>
              </a:extLst>
            </p:cNvPr>
            <p:cNvSpPr/>
            <p:nvPr/>
          </p:nvSpPr>
          <p:spPr>
            <a:xfrm>
              <a:off x="4408827" y="2517271"/>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39" name="Google Shape;1316;p104">
              <a:extLst>
                <a:ext uri="{FF2B5EF4-FFF2-40B4-BE49-F238E27FC236}">
                  <a16:creationId xmlns:a16="http://schemas.microsoft.com/office/drawing/2014/main" id="{BE851439-A301-C4DF-BED2-8BD03CE26B5C}"/>
                </a:ext>
              </a:extLst>
            </p:cNvPr>
            <p:cNvSpPr/>
            <p:nvPr/>
          </p:nvSpPr>
          <p:spPr>
            <a:xfrm>
              <a:off x="4716593" y="2517271"/>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40" name="Google Shape;1317;p104">
              <a:extLst>
                <a:ext uri="{FF2B5EF4-FFF2-40B4-BE49-F238E27FC236}">
                  <a16:creationId xmlns:a16="http://schemas.microsoft.com/office/drawing/2014/main" id="{63280BF9-863B-7A8D-14D1-0711AB9A6945}"/>
                </a:ext>
              </a:extLst>
            </p:cNvPr>
            <p:cNvSpPr/>
            <p:nvPr/>
          </p:nvSpPr>
          <p:spPr>
            <a:xfrm>
              <a:off x="5024359" y="2517271"/>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41" name="Google Shape;1318;p104">
              <a:extLst>
                <a:ext uri="{FF2B5EF4-FFF2-40B4-BE49-F238E27FC236}">
                  <a16:creationId xmlns:a16="http://schemas.microsoft.com/office/drawing/2014/main" id="{02D6F863-1F9F-76A6-9260-36407E25066B}"/>
                </a:ext>
              </a:extLst>
            </p:cNvPr>
            <p:cNvSpPr/>
            <p:nvPr/>
          </p:nvSpPr>
          <p:spPr>
            <a:xfrm>
              <a:off x="5332125" y="2517271"/>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42" name="Google Shape;1304;p104">
              <a:extLst>
                <a:ext uri="{FF2B5EF4-FFF2-40B4-BE49-F238E27FC236}">
                  <a16:creationId xmlns:a16="http://schemas.microsoft.com/office/drawing/2014/main" id="{4FF71331-B3D5-D855-A248-66F81E1D333D}"/>
                </a:ext>
              </a:extLst>
            </p:cNvPr>
            <p:cNvSpPr/>
            <p:nvPr/>
          </p:nvSpPr>
          <p:spPr>
            <a:xfrm>
              <a:off x="5639891" y="2517271"/>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lumMod val="90000"/>
                  </a:srgbClr>
                </a:solidFill>
                <a:effectLst/>
                <a:uLnTx/>
                <a:uFillTx/>
                <a:latin typeface="Arial"/>
                <a:ea typeface="Arial"/>
                <a:cs typeface="Arial"/>
                <a:sym typeface="Arial"/>
              </a:endParaRPr>
            </a:p>
          </p:txBody>
        </p:sp>
        <p:sp>
          <p:nvSpPr>
            <p:cNvPr id="43" name="Google Shape;1319;p104">
              <a:extLst>
                <a:ext uri="{FF2B5EF4-FFF2-40B4-BE49-F238E27FC236}">
                  <a16:creationId xmlns:a16="http://schemas.microsoft.com/office/drawing/2014/main" id="{7EF6D53E-C3CB-3148-1BF0-C3A5F890D645}"/>
                </a:ext>
              </a:extLst>
            </p:cNvPr>
            <p:cNvSpPr/>
            <p:nvPr/>
          </p:nvSpPr>
          <p:spPr>
            <a:xfrm>
              <a:off x="4408827" y="2898722"/>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44" name="Google Shape;1320;p104">
              <a:extLst>
                <a:ext uri="{FF2B5EF4-FFF2-40B4-BE49-F238E27FC236}">
                  <a16:creationId xmlns:a16="http://schemas.microsoft.com/office/drawing/2014/main" id="{89643114-1C37-5B27-1E35-0DC2285CFD44}"/>
                </a:ext>
              </a:extLst>
            </p:cNvPr>
            <p:cNvSpPr/>
            <p:nvPr/>
          </p:nvSpPr>
          <p:spPr>
            <a:xfrm>
              <a:off x="4716593" y="2898722"/>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45" name="Google Shape;1321;p104">
              <a:extLst>
                <a:ext uri="{FF2B5EF4-FFF2-40B4-BE49-F238E27FC236}">
                  <a16:creationId xmlns:a16="http://schemas.microsoft.com/office/drawing/2014/main" id="{9A034F0B-1535-9037-864C-49D0D219FD36}"/>
                </a:ext>
              </a:extLst>
            </p:cNvPr>
            <p:cNvSpPr/>
            <p:nvPr/>
          </p:nvSpPr>
          <p:spPr>
            <a:xfrm>
              <a:off x="5024358" y="2898723"/>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46" name="Google Shape;1322;p104">
              <a:extLst>
                <a:ext uri="{FF2B5EF4-FFF2-40B4-BE49-F238E27FC236}">
                  <a16:creationId xmlns:a16="http://schemas.microsoft.com/office/drawing/2014/main" id="{9D2E02D3-1304-0F0F-1599-916538C2F4C0}"/>
                </a:ext>
              </a:extLst>
            </p:cNvPr>
            <p:cNvSpPr/>
            <p:nvPr/>
          </p:nvSpPr>
          <p:spPr>
            <a:xfrm>
              <a:off x="5332124" y="2898723"/>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47" name="Google Shape;1297;p104">
              <a:extLst>
                <a:ext uri="{FF2B5EF4-FFF2-40B4-BE49-F238E27FC236}">
                  <a16:creationId xmlns:a16="http://schemas.microsoft.com/office/drawing/2014/main" id="{E5AA69A6-C54A-7BF3-F409-5847CEF837CE}"/>
                </a:ext>
              </a:extLst>
            </p:cNvPr>
            <p:cNvSpPr/>
            <p:nvPr/>
          </p:nvSpPr>
          <p:spPr>
            <a:xfrm>
              <a:off x="5639890" y="2898723"/>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lumMod val="90000"/>
                  </a:srgbClr>
                </a:solidFill>
                <a:effectLst/>
                <a:uLnTx/>
                <a:uFillTx/>
                <a:latin typeface="Arial"/>
                <a:ea typeface="Arial"/>
                <a:cs typeface="Arial"/>
                <a:sym typeface="Arial"/>
              </a:endParaRPr>
            </a:p>
          </p:txBody>
        </p:sp>
        <p:sp>
          <p:nvSpPr>
            <p:cNvPr id="48" name="Google Shape;1323;p104">
              <a:extLst>
                <a:ext uri="{FF2B5EF4-FFF2-40B4-BE49-F238E27FC236}">
                  <a16:creationId xmlns:a16="http://schemas.microsoft.com/office/drawing/2014/main" id="{3E669A34-039B-E789-9D67-3242684C7D72}"/>
                </a:ext>
              </a:extLst>
            </p:cNvPr>
            <p:cNvSpPr/>
            <p:nvPr/>
          </p:nvSpPr>
          <p:spPr>
            <a:xfrm>
              <a:off x="4412188" y="3272389"/>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49" name="Google Shape;1324;p104">
              <a:extLst>
                <a:ext uri="{FF2B5EF4-FFF2-40B4-BE49-F238E27FC236}">
                  <a16:creationId xmlns:a16="http://schemas.microsoft.com/office/drawing/2014/main" id="{3D55D742-5C79-2679-C38E-95FE26D9411F}"/>
                </a:ext>
              </a:extLst>
            </p:cNvPr>
            <p:cNvSpPr/>
            <p:nvPr/>
          </p:nvSpPr>
          <p:spPr>
            <a:xfrm>
              <a:off x="4719954" y="3272389"/>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50" name="Google Shape;1325;p104">
              <a:extLst>
                <a:ext uri="{FF2B5EF4-FFF2-40B4-BE49-F238E27FC236}">
                  <a16:creationId xmlns:a16="http://schemas.microsoft.com/office/drawing/2014/main" id="{24F00E8C-785C-DC43-C654-01B148E25DBF}"/>
                </a:ext>
              </a:extLst>
            </p:cNvPr>
            <p:cNvSpPr/>
            <p:nvPr/>
          </p:nvSpPr>
          <p:spPr>
            <a:xfrm>
              <a:off x="5027720" y="3272388"/>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51" name="Google Shape;1326;p104">
              <a:extLst>
                <a:ext uri="{FF2B5EF4-FFF2-40B4-BE49-F238E27FC236}">
                  <a16:creationId xmlns:a16="http://schemas.microsoft.com/office/drawing/2014/main" id="{7EF3972A-556B-B309-7389-6C225A6A009B}"/>
                </a:ext>
              </a:extLst>
            </p:cNvPr>
            <p:cNvSpPr/>
            <p:nvPr/>
          </p:nvSpPr>
          <p:spPr>
            <a:xfrm>
              <a:off x="5335486" y="3272388"/>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52" name="Google Shape;1327;p104">
              <a:extLst>
                <a:ext uri="{FF2B5EF4-FFF2-40B4-BE49-F238E27FC236}">
                  <a16:creationId xmlns:a16="http://schemas.microsoft.com/office/drawing/2014/main" id="{C583DE84-0D58-E9D8-51EF-B906940548C2}"/>
                </a:ext>
              </a:extLst>
            </p:cNvPr>
            <p:cNvSpPr/>
            <p:nvPr/>
          </p:nvSpPr>
          <p:spPr>
            <a:xfrm>
              <a:off x="5643252" y="3272388"/>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lumMod val="90000"/>
                  </a:srgbClr>
                </a:solidFill>
                <a:effectLst/>
                <a:uLnTx/>
                <a:uFillTx/>
                <a:latin typeface="Arial"/>
                <a:ea typeface="Arial"/>
                <a:cs typeface="Arial"/>
                <a:sym typeface="Arial"/>
              </a:endParaRPr>
            </a:p>
          </p:txBody>
        </p:sp>
        <p:sp>
          <p:nvSpPr>
            <p:cNvPr id="53" name="Google Shape;1328;p104">
              <a:extLst>
                <a:ext uri="{FF2B5EF4-FFF2-40B4-BE49-F238E27FC236}">
                  <a16:creationId xmlns:a16="http://schemas.microsoft.com/office/drawing/2014/main" id="{FEE036B9-4846-483B-CF6B-A11887383071}"/>
                </a:ext>
              </a:extLst>
            </p:cNvPr>
            <p:cNvSpPr/>
            <p:nvPr/>
          </p:nvSpPr>
          <p:spPr>
            <a:xfrm>
              <a:off x="4421383" y="3653839"/>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54" name="Google Shape;1329;p104">
              <a:extLst>
                <a:ext uri="{FF2B5EF4-FFF2-40B4-BE49-F238E27FC236}">
                  <a16:creationId xmlns:a16="http://schemas.microsoft.com/office/drawing/2014/main" id="{006604B5-2C2A-75E1-04C3-2DB5E1551689}"/>
                </a:ext>
              </a:extLst>
            </p:cNvPr>
            <p:cNvSpPr/>
            <p:nvPr/>
          </p:nvSpPr>
          <p:spPr>
            <a:xfrm>
              <a:off x="4729149" y="3653839"/>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55" name="Google Shape;1330;p104">
              <a:extLst>
                <a:ext uri="{FF2B5EF4-FFF2-40B4-BE49-F238E27FC236}">
                  <a16:creationId xmlns:a16="http://schemas.microsoft.com/office/drawing/2014/main" id="{51BC08DA-F6D4-2458-67E4-1499977A9A58}"/>
                </a:ext>
              </a:extLst>
            </p:cNvPr>
            <p:cNvSpPr/>
            <p:nvPr/>
          </p:nvSpPr>
          <p:spPr>
            <a:xfrm>
              <a:off x="5036914" y="3653840"/>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56" name="Google Shape;1331;p104">
              <a:extLst>
                <a:ext uri="{FF2B5EF4-FFF2-40B4-BE49-F238E27FC236}">
                  <a16:creationId xmlns:a16="http://schemas.microsoft.com/office/drawing/2014/main" id="{EABF0A25-FEEF-1D71-F961-77871C3D8113}"/>
                </a:ext>
              </a:extLst>
            </p:cNvPr>
            <p:cNvSpPr/>
            <p:nvPr/>
          </p:nvSpPr>
          <p:spPr>
            <a:xfrm>
              <a:off x="5344680" y="3653840"/>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57" name="Google Shape;1332;p104">
              <a:extLst>
                <a:ext uri="{FF2B5EF4-FFF2-40B4-BE49-F238E27FC236}">
                  <a16:creationId xmlns:a16="http://schemas.microsoft.com/office/drawing/2014/main" id="{80417D7D-DB5A-CF1B-B920-61E029918112}"/>
                </a:ext>
              </a:extLst>
            </p:cNvPr>
            <p:cNvSpPr/>
            <p:nvPr/>
          </p:nvSpPr>
          <p:spPr>
            <a:xfrm>
              <a:off x="5652446" y="3653840"/>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lumMod val="90000"/>
                  </a:srgbClr>
                </a:solidFill>
                <a:effectLst/>
                <a:uLnTx/>
                <a:uFillTx/>
                <a:latin typeface="Arial"/>
                <a:ea typeface="Arial"/>
                <a:cs typeface="Arial"/>
                <a:sym typeface="Arial"/>
              </a:endParaRPr>
            </a:p>
          </p:txBody>
        </p:sp>
        <p:sp>
          <p:nvSpPr>
            <p:cNvPr id="58" name="Google Shape;1333;p104">
              <a:extLst>
                <a:ext uri="{FF2B5EF4-FFF2-40B4-BE49-F238E27FC236}">
                  <a16:creationId xmlns:a16="http://schemas.microsoft.com/office/drawing/2014/main" id="{0003819D-489F-A757-8BD0-886733D012AF}"/>
                </a:ext>
              </a:extLst>
            </p:cNvPr>
            <p:cNvSpPr/>
            <p:nvPr/>
          </p:nvSpPr>
          <p:spPr>
            <a:xfrm>
              <a:off x="4426319" y="4032129"/>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59" name="Google Shape;1334;p104">
              <a:extLst>
                <a:ext uri="{FF2B5EF4-FFF2-40B4-BE49-F238E27FC236}">
                  <a16:creationId xmlns:a16="http://schemas.microsoft.com/office/drawing/2014/main" id="{07EFB939-2442-D869-1823-F0BB89DD6C58}"/>
                </a:ext>
              </a:extLst>
            </p:cNvPr>
            <p:cNvSpPr/>
            <p:nvPr/>
          </p:nvSpPr>
          <p:spPr>
            <a:xfrm>
              <a:off x="4734085" y="4032129"/>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lumMod val="90000"/>
                  </a:srgbClr>
                </a:solidFill>
                <a:effectLst/>
                <a:uLnTx/>
                <a:uFillTx/>
                <a:latin typeface="Arial"/>
                <a:ea typeface="Arial"/>
                <a:cs typeface="Arial"/>
                <a:sym typeface="Arial"/>
              </a:endParaRPr>
            </a:p>
          </p:txBody>
        </p:sp>
        <p:sp>
          <p:nvSpPr>
            <p:cNvPr id="60" name="Google Shape;1335;p104">
              <a:extLst>
                <a:ext uri="{FF2B5EF4-FFF2-40B4-BE49-F238E27FC236}">
                  <a16:creationId xmlns:a16="http://schemas.microsoft.com/office/drawing/2014/main" id="{2A04ED21-99EA-BFCA-86C7-CA905E532D51}"/>
                </a:ext>
              </a:extLst>
            </p:cNvPr>
            <p:cNvSpPr/>
            <p:nvPr/>
          </p:nvSpPr>
          <p:spPr>
            <a:xfrm>
              <a:off x="5041851" y="4032129"/>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lumMod val="90000"/>
                  </a:srgbClr>
                </a:solidFill>
                <a:effectLst/>
                <a:uLnTx/>
                <a:uFillTx/>
                <a:latin typeface="Arial"/>
                <a:ea typeface="Arial"/>
                <a:cs typeface="Arial"/>
                <a:sym typeface="Arial"/>
              </a:endParaRPr>
            </a:p>
          </p:txBody>
        </p:sp>
        <p:sp>
          <p:nvSpPr>
            <p:cNvPr id="61" name="Google Shape;1336;p104">
              <a:extLst>
                <a:ext uri="{FF2B5EF4-FFF2-40B4-BE49-F238E27FC236}">
                  <a16:creationId xmlns:a16="http://schemas.microsoft.com/office/drawing/2014/main" id="{749007E5-2010-F155-0D81-9DFC1918A048}"/>
                </a:ext>
              </a:extLst>
            </p:cNvPr>
            <p:cNvSpPr/>
            <p:nvPr/>
          </p:nvSpPr>
          <p:spPr>
            <a:xfrm>
              <a:off x="5349617" y="4032129"/>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lumMod val="90000"/>
                  </a:srgbClr>
                </a:solidFill>
                <a:effectLst/>
                <a:uLnTx/>
                <a:uFillTx/>
                <a:latin typeface="Arial"/>
                <a:ea typeface="Arial"/>
                <a:cs typeface="Arial"/>
                <a:sym typeface="Arial"/>
              </a:endParaRPr>
            </a:p>
          </p:txBody>
        </p:sp>
        <p:sp>
          <p:nvSpPr>
            <p:cNvPr id="62" name="Google Shape;1337;p104">
              <a:extLst>
                <a:ext uri="{FF2B5EF4-FFF2-40B4-BE49-F238E27FC236}">
                  <a16:creationId xmlns:a16="http://schemas.microsoft.com/office/drawing/2014/main" id="{C81EFE37-5EA6-5D20-DEFB-EAFA271BAEA3}"/>
                </a:ext>
              </a:extLst>
            </p:cNvPr>
            <p:cNvSpPr/>
            <p:nvPr/>
          </p:nvSpPr>
          <p:spPr>
            <a:xfrm>
              <a:off x="5657383" y="4032129"/>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lumMod val="90000"/>
                  </a:srgbClr>
                </a:solidFill>
                <a:effectLst/>
                <a:uLnTx/>
                <a:uFillTx/>
                <a:latin typeface="Arial"/>
                <a:ea typeface="Arial"/>
                <a:cs typeface="Arial"/>
                <a:sym typeface="Arial"/>
              </a:endParaRPr>
            </a:p>
          </p:txBody>
        </p:sp>
        <p:sp>
          <p:nvSpPr>
            <p:cNvPr id="63" name="Google Shape;1338;p104">
              <a:extLst>
                <a:ext uri="{FF2B5EF4-FFF2-40B4-BE49-F238E27FC236}">
                  <a16:creationId xmlns:a16="http://schemas.microsoft.com/office/drawing/2014/main" id="{8D353A21-E570-0E1E-BECE-E1EE596114CA}"/>
                </a:ext>
              </a:extLst>
            </p:cNvPr>
            <p:cNvSpPr/>
            <p:nvPr/>
          </p:nvSpPr>
          <p:spPr>
            <a:xfrm>
              <a:off x="4421382" y="4406686"/>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64" name="Google Shape;1339;p104">
              <a:extLst>
                <a:ext uri="{FF2B5EF4-FFF2-40B4-BE49-F238E27FC236}">
                  <a16:creationId xmlns:a16="http://schemas.microsoft.com/office/drawing/2014/main" id="{95938F34-E872-285A-64AB-6CD7CDCB012F}"/>
                </a:ext>
              </a:extLst>
            </p:cNvPr>
            <p:cNvSpPr/>
            <p:nvPr/>
          </p:nvSpPr>
          <p:spPr>
            <a:xfrm>
              <a:off x="4729149" y="4406687"/>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65" name="Google Shape;1340;p104">
              <a:extLst>
                <a:ext uri="{FF2B5EF4-FFF2-40B4-BE49-F238E27FC236}">
                  <a16:creationId xmlns:a16="http://schemas.microsoft.com/office/drawing/2014/main" id="{8067F4E2-8865-4FCE-7E20-015C88BD0201}"/>
                </a:ext>
              </a:extLst>
            </p:cNvPr>
            <p:cNvSpPr/>
            <p:nvPr/>
          </p:nvSpPr>
          <p:spPr>
            <a:xfrm>
              <a:off x="5036915" y="4406687"/>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66" name="Google Shape;1341;p104">
              <a:extLst>
                <a:ext uri="{FF2B5EF4-FFF2-40B4-BE49-F238E27FC236}">
                  <a16:creationId xmlns:a16="http://schemas.microsoft.com/office/drawing/2014/main" id="{F000F5D7-52D5-1F4F-A025-799670D1D470}"/>
                </a:ext>
              </a:extLst>
            </p:cNvPr>
            <p:cNvSpPr/>
            <p:nvPr/>
          </p:nvSpPr>
          <p:spPr>
            <a:xfrm>
              <a:off x="5344681" y="4406687"/>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67" name="Google Shape;1342;p104">
              <a:extLst>
                <a:ext uri="{FF2B5EF4-FFF2-40B4-BE49-F238E27FC236}">
                  <a16:creationId xmlns:a16="http://schemas.microsoft.com/office/drawing/2014/main" id="{D3647FB4-1BB5-56FD-36F9-B8BF8BA38292}"/>
                </a:ext>
              </a:extLst>
            </p:cNvPr>
            <p:cNvSpPr/>
            <p:nvPr/>
          </p:nvSpPr>
          <p:spPr>
            <a:xfrm>
              <a:off x="5652447" y="4406687"/>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1F2F2"/>
                </a:solidFill>
                <a:effectLst/>
                <a:uLnTx/>
                <a:uFillTx/>
                <a:latin typeface="Arial"/>
                <a:ea typeface="Arial"/>
                <a:cs typeface="Arial"/>
                <a:sym typeface="Arial"/>
              </a:endParaRPr>
            </a:p>
          </p:txBody>
        </p:sp>
        <p:sp>
          <p:nvSpPr>
            <p:cNvPr id="68" name="Google Shape;1343;p104">
              <a:extLst>
                <a:ext uri="{FF2B5EF4-FFF2-40B4-BE49-F238E27FC236}">
                  <a16:creationId xmlns:a16="http://schemas.microsoft.com/office/drawing/2014/main" id="{7A0C528B-2DE6-1E1B-BD78-4BA62AFFAE72}"/>
                </a:ext>
              </a:extLst>
            </p:cNvPr>
            <p:cNvSpPr/>
            <p:nvPr/>
          </p:nvSpPr>
          <p:spPr>
            <a:xfrm>
              <a:off x="4422629" y="4768323"/>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69" name="Google Shape;1344;p104">
              <a:extLst>
                <a:ext uri="{FF2B5EF4-FFF2-40B4-BE49-F238E27FC236}">
                  <a16:creationId xmlns:a16="http://schemas.microsoft.com/office/drawing/2014/main" id="{BA1A7490-DEE1-0399-4831-F1A9D02C621B}"/>
                </a:ext>
              </a:extLst>
            </p:cNvPr>
            <p:cNvSpPr/>
            <p:nvPr/>
          </p:nvSpPr>
          <p:spPr>
            <a:xfrm>
              <a:off x="4730395" y="4768323"/>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70" name="Google Shape;1345;p104">
              <a:extLst>
                <a:ext uri="{FF2B5EF4-FFF2-40B4-BE49-F238E27FC236}">
                  <a16:creationId xmlns:a16="http://schemas.microsoft.com/office/drawing/2014/main" id="{E569C427-6807-A187-EE63-1BC8107E0B9F}"/>
                </a:ext>
              </a:extLst>
            </p:cNvPr>
            <p:cNvSpPr/>
            <p:nvPr/>
          </p:nvSpPr>
          <p:spPr>
            <a:xfrm>
              <a:off x="5038161" y="4768323"/>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71" name="Google Shape;1346;p104">
              <a:extLst>
                <a:ext uri="{FF2B5EF4-FFF2-40B4-BE49-F238E27FC236}">
                  <a16:creationId xmlns:a16="http://schemas.microsoft.com/office/drawing/2014/main" id="{F8ED5EDF-CF14-A91A-8304-A6698B8EBDFE}"/>
                </a:ext>
              </a:extLst>
            </p:cNvPr>
            <p:cNvSpPr/>
            <p:nvPr/>
          </p:nvSpPr>
          <p:spPr>
            <a:xfrm>
              <a:off x="5345927" y="4768323"/>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72" name="Google Shape;1347;p104">
              <a:extLst>
                <a:ext uri="{FF2B5EF4-FFF2-40B4-BE49-F238E27FC236}">
                  <a16:creationId xmlns:a16="http://schemas.microsoft.com/office/drawing/2014/main" id="{047C41B1-098B-904B-187E-B3A078633E13}"/>
                </a:ext>
              </a:extLst>
            </p:cNvPr>
            <p:cNvSpPr/>
            <p:nvPr/>
          </p:nvSpPr>
          <p:spPr>
            <a:xfrm>
              <a:off x="5653693" y="4768323"/>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73" name="Google Shape;1348;p104">
              <a:extLst>
                <a:ext uri="{FF2B5EF4-FFF2-40B4-BE49-F238E27FC236}">
                  <a16:creationId xmlns:a16="http://schemas.microsoft.com/office/drawing/2014/main" id="{927C7BDD-E2C9-0C9E-043E-F6B6BB3B797B}"/>
                </a:ext>
              </a:extLst>
            </p:cNvPr>
            <p:cNvSpPr/>
            <p:nvPr/>
          </p:nvSpPr>
          <p:spPr>
            <a:xfrm>
              <a:off x="4417692" y="5142881"/>
              <a:ext cx="4290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74" name="Google Shape;1349;p104">
              <a:extLst>
                <a:ext uri="{FF2B5EF4-FFF2-40B4-BE49-F238E27FC236}">
                  <a16:creationId xmlns:a16="http://schemas.microsoft.com/office/drawing/2014/main" id="{2A38A3BA-E9C0-C087-951D-DD7344917504}"/>
                </a:ext>
              </a:extLst>
            </p:cNvPr>
            <p:cNvSpPr/>
            <p:nvPr/>
          </p:nvSpPr>
          <p:spPr>
            <a:xfrm>
              <a:off x="5470853" y="5142881"/>
              <a:ext cx="3948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grpSp>
      <p:sp>
        <p:nvSpPr>
          <p:cNvPr id="461" name="TextBox 460">
            <a:extLst>
              <a:ext uri="{FF2B5EF4-FFF2-40B4-BE49-F238E27FC236}">
                <a16:creationId xmlns:a16="http://schemas.microsoft.com/office/drawing/2014/main" id="{061BDB55-1CF3-8B9E-CE5A-CBE60BC803CA}"/>
              </a:ext>
            </a:extLst>
          </p:cNvPr>
          <p:cNvSpPr txBox="1"/>
          <p:nvPr/>
        </p:nvSpPr>
        <p:spPr>
          <a:xfrm>
            <a:off x="3461293" y="1930734"/>
            <a:ext cx="22497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0" cap="none" spc="0" normalizeH="0" baseline="0" noProof="0" dirty="0">
                <a:ln>
                  <a:noFill/>
                </a:ln>
                <a:solidFill>
                  <a:prstClr val="white"/>
                </a:solidFill>
                <a:effectLst/>
                <a:uLnTx/>
                <a:uFillTx/>
                <a:latin typeface="Calibri" panose="020F0502020204030204"/>
                <a:ea typeface="+mn-ea"/>
                <a:cs typeface="+mn-cs"/>
              </a:rPr>
              <a:t>MAX OCCUPANCY </a:t>
            </a:r>
          </a:p>
        </p:txBody>
      </p:sp>
      <p:sp>
        <p:nvSpPr>
          <p:cNvPr id="462" name="TextBox 461">
            <a:extLst>
              <a:ext uri="{FF2B5EF4-FFF2-40B4-BE49-F238E27FC236}">
                <a16:creationId xmlns:a16="http://schemas.microsoft.com/office/drawing/2014/main" id="{C0029FF8-38B7-1823-CADB-0DF6ECC1EA48}"/>
              </a:ext>
            </a:extLst>
          </p:cNvPr>
          <p:cNvSpPr txBox="1"/>
          <p:nvPr/>
        </p:nvSpPr>
        <p:spPr>
          <a:xfrm>
            <a:off x="919923" y="1930735"/>
            <a:ext cx="1896486"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0" cap="none" spc="0" normalizeH="0" baseline="0" noProof="0" dirty="0">
                <a:ln>
                  <a:noFill/>
                </a:ln>
                <a:solidFill>
                  <a:prstClr val="white"/>
                </a:solidFill>
                <a:effectLst/>
                <a:uLnTx/>
                <a:uFillTx/>
                <a:latin typeface="Calibri" panose="020F0502020204030204"/>
                <a:ea typeface="+mn-ea"/>
                <a:cs typeface="+mn-cs"/>
              </a:rPr>
              <a:t>POPULATION </a:t>
            </a:r>
          </a:p>
        </p:txBody>
      </p:sp>
      <p:sp>
        <p:nvSpPr>
          <p:cNvPr id="464" name="TextBox 463">
            <a:extLst>
              <a:ext uri="{FF2B5EF4-FFF2-40B4-BE49-F238E27FC236}">
                <a16:creationId xmlns:a16="http://schemas.microsoft.com/office/drawing/2014/main" id="{A1BD3B49-BDF8-04A7-82DC-A4E618DBB1D9}"/>
              </a:ext>
            </a:extLst>
          </p:cNvPr>
          <p:cNvSpPr txBox="1"/>
          <p:nvPr/>
        </p:nvSpPr>
        <p:spPr>
          <a:xfrm>
            <a:off x="2816408" y="1507131"/>
            <a:ext cx="6322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7200" b="0" i="0" u="none" strike="noStrike" kern="1200" cap="none" spc="0" normalizeH="0" baseline="0" noProof="0" dirty="0">
                <a:ln>
                  <a:noFill/>
                </a:ln>
                <a:solidFill>
                  <a:prstClr val="white"/>
                </a:solidFill>
                <a:effectLst/>
                <a:uLnTx/>
                <a:uFillTx/>
                <a:latin typeface="Calibri" panose="020F0502020204030204"/>
                <a:ea typeface="+mn-ea"/>
                <a:cs typeface="+mn-cs"/>
              </a:rPr>
              <a:t>&gt;</a:t>
            </a:r>
          </a:p>
        </p:txBody>
      </p:sp>
      <p:pic>
        <p:nvPicPr>
          <p:cNvPr id="467" name="Picture 466">
            <a:extLst>
              <a:ext uri="{FF2B5EF4-FFF2-40B4-BE49-F238E27FC236}">
                <a16:creationId xmlns:a16="http://schemas.microsoft.com/office/drawing/2014/main" id="{76BA8A02-4272-23F9-F3A6-17C3B74853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784" y="9344209"/>
            <a:ext cx="1634267" cy="456416"/>
          </a:xfrm>
          <a:prstGeom prst="rect">
            <a:avLst/>
          </a:prstGeom>
        </p:spPr>
      </p:pic>
      <p:sp>
        <p:nvSpPr>
          <p:cNvPr id="471" name="Division Sign 470">
            <a:extLst>
              <a:ext uri="{FF2B5EF4-FFF2-40B4-BE49-F238E27FC236}">
                <a16:creationId xmlns:a16="http://schemas.microsoft.com/office/drawing/2014/main" id="{EC9A3AAC-E2D3-7888-EC48-26DABB2DD161}"/>
              </a:ext>
            </a:extLst>
          </p:cNvPr>
          <p:cNvSpPr/>
          <p:nvPr/>
        </p:nvSpPr>
        <p:spPr>
          <a:xfrm>
            <a:off x="2222418" y="9350664"/>
            <a:ext cx="589625" cy="481530"/>
          </a:xfrm>
          <a:prstGeom prst="mathDivide">
            <a:avLst>
              <a:gd name="adj1" fmla="val 1000"/>
              <a:gd name="adj2" fmla="val 5880"/>
              <a:gd name="adj3" fmla="val 11760"/>
            </a:avLst>
          </a:prstGeom>
          <a:solidFill>
            <a:schemeClr val="bg1"/>
          </a:solidFill>
          <a:ln>
            <a:solidFill>
              <a:srgbClr val="5163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91" name="Graphic 490" descr="Laptop outline">
            <a:extLst>
              <a:ext uri="{FF2B5EF4-FFF2-40B4-BE49-F238E27FC236}">
                <a16:creationId xmlns:a16="http://schemas.microsoft.com/office/drawing/2014/main" id="{7C336E78-E2F5-AF11-1D21-3ABBD3CDF17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646128" y="8210924"/>
            <a:ext cx="3206439" cy="3206439"/>
          </a:xfrm>
          <a:prstGeom prst="rect">
            <a:avLst/>
          </a:prstGeom>
        </p:spPr>
      </p:pic>
      <p:sp>
        <p:nvSpPr>
          <p:cNvPr id="492" name="TextBox 491">
            <a:extLst>
              <a:ext uri="{FF2B5EF4-FFF2-40B4-BE49-F238E27FC236}">
                <a16:creationId xmlns:a16="http://schemas.microsoft.com/office/drawing/2014/main" id="{0C6DB36D-943F-5122-7796-BDC11A28630A}"/>
              </a:ext>
            </a:extLst>
          </p:cNvPr>
          <p:cNvSpPr txBox="1"/>
          <p:nvPr/>
        </p:nvSpPr>
        <p:spPr>
          <a:xfrm>
            <a:off x="3316800" y="9203984"/>
            <a:ext cx="1266108" cy="155411"/>
          </a:xfrm>
          <a:prstGeom prst="round2SameRect">
            <a:avLst>
              <a:gd name="adj1" fmla="val 50000"/>
              <a:gd name="adj2" fmla="val 0"/>
            </a:avLst>
          </a:prstGeom>
          <a:noFill/>
          <a:ln>
            <a:no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prstClr val="white"/>
                </a:solidFill>
                <a:effectLst/>
                <a:uLnTx/>
                <a:uFillTx/>
                <a:latin typeface="Avenir Next LT Pro Demi" panose="020B0704020202020204" pitchFamily="34" charset="0"/>
                <a:ea typeface="+mn-ea"/>
                <a:cs typeface="+mn-cs"/>
              </a:rPr>
              <a:t>Tue, Mar. 7</a:t>
            </a:r>
            <a:endParaRPr kumimoji="0" lang="en-CA" sz="900" b="0" i="0" u="none" strike="noStrike" kern="1200" cap="none" spc="0" normalizeH="0" baseline="0" noProof="0" dirty="0">
              <a:ln>
                <a:noFill/>
              </a:ln>
              <a:solidFill>
                <a:prstClr val="white"/>
              </a:solidFill>
              <a:effectLst/>
              <a:uLnTx/>
              <a:uFillTx/>
              <a:latin typeface="Avenir Next LT Pro Demi" panose="020B0704020202020204" pitchFamily="34" charset="0"/>
              <a:ea typeface="+mn-ea"/>
              <a:cs typeface="+mn-cs"/>
            </a:endParaRPr>
          </a:p>
        </p:txBody>
      </p:sp>
      <p:sp>
        <p:nvSpPr>
          <p:cNvPr id="494" name="TextBox 493">
            <a:extLst>
              <a:ext uri="{FF2B5EF4-FFF2-40B4-BE49-F238E27FC236}">
                <a16:creationId xmlns:a16="http://schemas.microsoft.com/office/drawing/2014/main" id="{D321808C-CEE4-F514-5C9C-31E304182C13}"/>
              </a:ext>
            </a:extLst>
          </p:cNvPr>
          <p:cNvSpPr txBox="1"/>
          <p:nvPr/>
        </p:nvSpPr>
        <p:spPr>
          <a:xfrm>
            <a:off x="3249031" y="9479825"/>
            <a:ext cx="1507302"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dirty="0">
                <a:ln>
                  <a:noFill/>
                </a:ln>
                <a:solidFill>
                  <a:srgbClr val="A8CF75"/>
                </a:solidFill>
                <a:effectLst/>
                <a:uLnTx/>
                <a:uFillTx/>
                <a:latin typeface="Avenir Next LT Pro Demi" panose="020B0704020202020204" pitchFamily="34" charset="0"/>
                <a:ea typeface="+mn-ea"/>
                <a:cs typeface="+mn-cs"/>
              </a:rPr>
              <a:t>GENERAL ADMISSION </a:t>
            </a:r>
            <a:r>
              <a:rPr kumimoji="0" lang="fr-CA" sz="900" b="0" i="0" u="none" strike="noStrike" kern="1200" cap="none" spc="0" normalizeH="0" baseline="0" noProof="0" dirty="0">
                <a:ln>
                  <a:noFill/>
                </a:ln>
                <a:solidFill>
                  <a:prstClr val="white"/>
                </a:solidFill>
                <a:effectLst/>
                <a:uLnTx/>
                <a:uFillTx/>
                <a:latin typeface="Avenir Next LT Pro Demi" panose="020B0704020202020204" pitchFamily="34" charset="0"/>
                <a:ea typeface="+mn-ea"/>
                <a:cs typeface="+mn-cs"/>
              </a:rPr>
              <a:t>to 5th </a:t>
            </a:r>
            <a:r>
              <a:rPr kumimoji="0" lang="fr-CA" sz="900" b="0" i="0" u="none" strike="noStrike" kern="1200" cap="none" spc="0" normalizeH="0" baseline="0" noProof="0" dirty="0" err="1">
                <a:ln>
                  <a:noFill/>
                </a:ln>
                <a:solidFill>
                  <a:prstClr val="white"/>
                </a:solidFill>
                <a:effectLst/>
                <a:uLnTx/>
                <a:uFillTx/>
                <a:latin typeface="Avenir Next LT Pro Demi" panose="020B0704020202020204" pitchFamily="34" charset="0"/>
                <a:ea typeface="+mn-ea"/>
                <a:cs typeface="+mn-cs"/>
              </a:rPr>
              <a:t>Floor</a:t>
            </a:r>
            <a:r>
              <a:rPr kumimoji="0" lang="fr-CA" sz="900" b="0" i="0" u="none" strike="noStrike" kern="1200" cap="none" spc="0" normalizeH="0" baseline="0" noProof="0" dirty="0">
                <a:ln>
                  <a:noFill/>
                </a:ln>
                <a:solidFill>
                  <a:prstClr val="white"/>
                </a:solidFill>
                <a:effectLst/>
                <a:uLnTx/>
                <a:uFillTx/>
                <a:latin typeface="Avenir Next LT Pro Demi" panose="020B0704020202020204" pitchFamily="34" charset="0"/>
                <a:ea typeface="+mn-ea"/>
                <a:cs typeface="+mn-cs"/>
              </a:rPr>
              <a:t> is </a:t>
            </a:r>
            <a:r>
              <a:rPr kumimoji="0" lang="fr-CA" sz="900" b="0" i="0" u="none" strike="noStrike" kern="1200" cap="none" spc="0" normalizeH="0" baseline="0" noProof="0" dirty="0" err="1">
                <a:ln>
                  <a:noFill/>
                </a:ln>
                <a:solidFill>
                  <a:prstClr val="white"/>
                </a:solidFill>
                <a:effectLst/>
                <a:uLnTx/>
                <a:uFillTx/>
                <a:latin typeface="Avenir Next LT Pro Demi" panose="020B0704020202020204" pitchFamily="34" charset="0"/>
                <a:ea typeface="+mn-ea"/>
                <a:cs typeface="+mn-cs"/>
              </a:rPr>
              <a:t>Booked</a:t>
            </a:r>
            <a:endParaRPr kumimoji="0" lang="en-CA" sz="900" b="0" i="0" u="none" strike="noStrike" kern="1200" cap="none" spc="0" normalizeH="0" baseline="0" noProof="0" dirty="0">
              <a:ln>
                <a:noFill/>
              </a:ln>
              <a:solidFill>
                <a:prstClr val="white"/>
              </a:solidFill>
              <a:effectLst/>
              <a:uLnTx/>
              <a:uFillTx/>
              <a:latin typeface="Avenir Next LT Pro Demi" panose="020B0704020202020204" pitchFamily="34" charset="0"/>
              <a:ea typeface="+mn-ea"/>
              <a:cs typeface="+mn-cs"/>
            </a:endParaRPr>
          </a:p>
        </p:txBody>
      </p:sp>
      <p:pic>
        <p:nvPicPr>
          <p:cNvPr id="495" name="Graphic 494" descr="Checkbox Checked outline">
            <a:extLst>
              <a:ext uri="{FF2B5EF4-FFF2-40B4-BE49-F238E27FC236}">
                <a16:creationId xmlns:a16="http://schemas.microsoft.com/office/drawing/2014/main" id="{E0A17740-ED7A-8B80-94D0-5ECF92B1FFB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688237" y="9426046"/>
            <a:ext cx="446783" cy="446783"/>
          </a:xfrm>
          <a:prstGeom prst="rect">
            <a:avLst/>
          </a:prstGeom>
        </p:spPr>
      </p:pic>
      <p:sp>
        <p:nvSpPr>
          <p:cNvPr id="496" name="TextBox 495">
            <a:extLst>
              <a:ext uri="{FF2B5EF4-FFF2-40B4-BE49-F238E27FC236}">
                <a16:creationId xmlns:a16="http://schemas.microsoft.com/office/drawing/2014/main" id="{7A6438D8-E976-DBA5-2558-7806F9DD54E2}"/>
              </a:ext>
            </a:extLst>
          </p:cNvPr>
          <p:cNvSpPr txBox="1"/>
          <p:nvPr/>
        </p:nvSpPr>
        <p:spPr>
          <a:xfrm>
            <a:off x="3366076" y="9937255"/>
            <a:ext cx="1796524"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prstClr val="white"/>
                </a:solidFill>
                <a:effectLst/>
                <a:uLnTx/>
                <a:uFillTx/>
                <a:latin typeface="Avenir Next LT Pro Demi" panose="020B0704020202020204" pitchFamily="34" charset="0"/>
                <a:ea typeface="+mn-ea"/>
                <a:cs typeface="+mn-cs"/>
              </a:rPr>
              <a:t> - 47 of 150 remaining -</a:t>
            </a:r>
            <a:endParaRPr kumimoji="0" lang="en-CA" sz="900" b="0" i="0" u="none" strike="noStrike" kern="1200" cap="none" spc="0" normalizeH="0" baseline="0" noProof="0" dirty="0">
              <a:ln>
                <a:noFill/>
              </a:ln>
              <a:solidFill>
                <a:prstClr val="white"/>
              </a:solidFill>
              <a:effectLst/>
              <a:uLnTx/>
              <a:uFillTx/>
              <a:latin typeface="Avenir Next LT Pro Demi" panose="020B0704020202020204" pitchFamily="34" charset="0"/>
              <a:ea typeface="+mn-ea"/>
              <a:cs typeface="+mn-cs"/>
            </a:endParaRPr>
          </a:p>
        </p:txBody>
      </p:sp>
      <p:grpSp>
        <p:nvGrpSpPr>
          <p:cNvPr id="33" name="Group 32">
            <a:extLst>
              <a:ext uri="{FF2B5EF4-FFF2-40B4-BE49-F238E27FC236}">
                <a16:creationId xmlns:a16="http://schemas.microsoft.com/office/drawing/2014/main" id="{F7E0AB03-018E-5805-3AC4-29988BD241E6}"/>
              </a:ext>
            </a:extLst>
          </p:cNvPr>
          <p:cNvGrpSpPr/>
          <p:nvPr/>
        </p:nvGrpSpPr>
        <p:grpSpPr>
          <a:xfrm>
            <a:off x="8946514" y="4642715"/>
            <a:ext cx="1415746" cy="1179940"/>
            <a:chOff x="9503795" y="1553453"/>
            <a:chExt cx="1599494" cy="1333083"/>
          </a:xfrm>
        </p:grpSpPr>
        <p:sp>
          <p:nvSpPr>
            <p:cNvPr id="75" name="TextBox 74">
              <a:extLst>
                <a:ext uri="{FF2B5EF4-FFF2-40B4-BE49-F238E27FC236}">
                  <a16:creationId xmlns:a16="http://schemas.microsoft.com/office/drawing/2014/main" id="{B6C7D243-1D69-8011-CB5B-3E75131DEAB3}"/>
                </a:ext>
              </a:extLst>
            </p:cNvPr>
            <p:cNvSpPr txBox="1"/>
            <p:nvPr/>
          </p:nvSpPr>
          <p:spPr>
            <a:xfrm>
              <a:off x="10380461" y="2479644"/>
              <a:ext cx="72282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1" i="0" u="none" strike="noStrike" kern="1200" cap="none" spc="0" normalizeH="0" baseline="0" noProof="0" dirty="0">
                  <a:ln>
                    <a:noFill/>
                  </a:ln>
                  <a:solidFill>
                    <a:srgbClr val="FF0000"/>
                  </a:solidFill>
                  <a:effectLst/>
                  <a:uLnTx/>
                  <a:uFillTx/>
                  <a:latin typeface="Arial"/>
                  <a:ea typeface="+mn-ea"/>
                  <a:cs typeface="+mn-cs"/>
                </a:rPr>
                <a:t>FULL</a:t>
              </a:r>
              <a:endParaRPr kumimoji="0" lang="en-CA" sz="1400" b="1" i="0" u="none" strike="noStrike" kern="1200" cap="none" spc="0" normalizeH="0" baseline="0" noProof="0" dirty="0">
                <a:ln>
                  <a:noFill/>
                </a:ln>
                <a:solidFill>
                  <a:srgbClr val="FF0000"/>
                </a:solidFill>
                <a:effectLst/>
                <a:uLnTx/>
                <a:uFillTx/>
                <a:latin typeface="Arial"/>
                <a:ea typeface="+mn-ea"/>
                <a:cs typeface="+mn-cs"/>
              </a:endParaRPr>
            </a:p>
          </p:txBody>
        </p:sp>
        <p:grpSp>
          <p:nvGrpSpPr>
            <p:cNvPr id="32" name="Group 31">
              <a:extLst>
                <a:ext uri="{FF2B5EF4-FFF2-40B4-BE49-F238E27FC236}">
                  <a16:creationId xmlns:a16="http://schemas.microsoft.com/office/drawing/2014/main" id="{BD92A061-CB03-5F7A-A2CD-C83340BF18F4}"/>
                </a:ext>
              </a:extLst>
            </p:cNvPr>
            <p:cNvGrpSpPr/>
            <p:nvPr/>
          </p:nvGrpSpPr>
          <p:grpSpPr>
            <a:xfrm>
              <a:off x="9503795" y="1553453"/>
              <a:ext cx="826152" cy="1333083"/>
              <a:chOff x="11117097" y="1422524"/>
              <a:chExt cx="826152" cy="1333083"/>
            </a:xfrm>
          </p:grpSpPr>
          <p:sp>
            <p:nvSpPr>
              <p:cNvPr id="14" name="Google Shape;1315;p104">
                <a:extLst>
                  <a:ext uri="{FF2B5EF4-FFF2-40B4-BE49-F238E27FC236}">
                    <a16:creationId xmlns:a16="http://schemas.microsoft.com/office/drawing/2014/main" id="{B702693C-C57B-CF79-F9F7-0E54CF3F17AE}"/>
                  </a:ext>
                </a:extLst>
              </p:cNvPr>
              <p:cNvSpPr/>
              <p:nvPr/>
            </p:nvSpPr>
            <p:spPr>
              <a:xfrm>
                <a:off x="11117097" y="1422524"/>
                <a:ext cx="122691" cy="117160"/>
              </a:xfrm>
              <a:prstGeom prst="roundRect">
                <a:avLst>
                  <a:gd name="adj" fmla="val 16667"/>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15" name="Google Shape;1316;p104">
                <a:extLst>
                  <a:ext uri="{FF2B5EF4-FFF2-40B4-BE49-F238E27FC236}">
                    <a16:creationId xmlns:a16="http://schemas.microsoft.com/office/drawing/2014/main" id="{FE4DFACD-2388-9CDF-1895-BF434A84628E}"/>
                  </a:ext>
                </a:extLst>
              </p:cNvPr>
              <p:cNvSpPr/>
              <p:nvPr/>
            </p:nvSpPr>
            <p:spPr>
              <a:xfrm>
                <a:off x="11291187" y="1422524"/>
                <a:ext cx="122691" cy="117160"/>
              </a:xfrm>
              <a:prstGeom prst="roundRect">
                <a:avLst>
                  <a:gd name="adj" fmla="val 16667"/>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16" name="Google Shape;1317;p104">
                <a:extLst>
                  <a:ext uri="{FF2B5EF4-FFF2-40B4-BE49-F238E27FC236}">
                    <a16:creationId xmlns:a16="http://schemas.microsoft.com/office/drawing/2014/main" id="{12EFF83D-927E-2C3F-0242-19CA1C5CDB1D}"/>
                  </a:ext>
                </a:extLst>
              </p:cNvPr>
              <p:cNvSpPr/>
              <p:nvPr/>
            </p:nvSpPr>
            <p:spPr>
              <a:xfrm>
                <a:off x="11465277" y="1422524"/>
                <a:ext cx="122691" cy="117160"/>
              </a:xfrm>
              <a:prstGeom prst="roundRect">
                <a:avLst>
                  <a:gd name="adj" fmla="val 16667"/>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4" name="Google Shape;1319;p104">
                <a:extLst>
                  <a:ext uri="{FF2B5EF4-FFF2-40B4-BE49-F238E27FC236}">
                    <a16:creationId xmlns:a16="http://schemas.microsoft.com/office/drawing/2014/main" id="{91AD65C4-74B4-270D-9CDD-576657ECFEB0}"/>
                  </a:ext>
                </a:extLst>
              </p:cNvPr>
              <p:cNvSpPr/>
              <p:nvPr/>
            </p:nvSpPr>
            <p:spPr>
              <a:xfrm>
                <a:off x="11117097" y="1628567"/>
                <a:ext cx="122691" cy="117160"/>
              </a:xfrm>
              <a:prstGeom prst="roundRect">
                <a:avLst>
                  <a:gd name="adj" fmla="val 16667"/>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 name="Google Shape;1320;p104">
                <a:extLst>
                  <a:ext uri="{FF2B5EF4-FFF2-40B4-BE49-F238E27FC236}">
                    <a16:creationId xmlns:a16="http://schemas.microsoft.com/office/drawing/2014/main" id="{23924FB4-A3E3-D684-90D4-236D9FC566D2}"/>
                  </a:ext>
                </a:extLst>
              </p:cNvPr>
              <p:cNvSpPr/>
              <p:nvPr/>
            </p:nvSpPr>
            <p:spPr>
              <a:xfrm>
                <a:off x="11291187" y="1628567"/>
                <a:ext cx="122691" cy="117160"/>
              </a:xfrm>
              <a:prstGeom prst="roundRect">
                <a:avLst>
                  <a:gd name="adj" fmla="val 16667"/>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31" name="Google Shape;1323;p104">
                <a:extLst>
                  <a:ext uri="{FF2B5EF4-FFF2-40B4-BE49-F238E27FC236}">
                    <a16:creationId xmlns:a16="http://schemas.microsoft.com/office/drawing/2014/main" id="{FF97E60C-E3D4-D945-5DEB-30FC4FC9F8A4}"/>
                  </a:ext>
                </a:extLst>
              </p:cNvPr>
              <p:cNvSpPr/>
              <p:nvPr/>
            </p:nvSpPr>
            <p:spPr>
              <a:xfrm>
                <a:off x="11118998" y="1830407"/>
                <a:ext cx="122691" cy="117160"/>
              </a:xfrm>
              <a:prstGeom prst="roundRect">
                <a:avLst>
                  <a:gd name="adj" fmla="val 16667"/>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448" name="Google Shape;1324;p104">
                <a:extLst>
                  <a:ext uri="{FF2B5EF4-FFF2-40B4-BE49-F238E27FC236}">
                    <a16:creationId xmlns:a16="http://schemas.microsoft.com/office/drawing/2014/main" id="{B5220A27-16F1-A60E-B706-E0F7FE1A23CA}"/>
                  </a:ext>
                </a:extLst>
              </p:cNvPr>
              <p:cNvSpPr/>
              <p:nvPr/>
            </p:nvSpPr>
            <p:spPr>
              <a:xfrm>
                <a:off x="11293088" y="1830407"/>
                <a:ext cx="122691" cy="117160"/>
              </a:xfrm>
              <a:prstGeom prst="roundRect">
                <a:avLst>
                  <a:gd name="adj" fmla="val 16667"/>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449" name="Google Shape;1325;p104">
                <a:extLst>
                  <a:ext uri="{FF2B5EF4-FFF2-40B4-BE49-F238E27FC236}">
                    <a16:creationId xmlns:a16="http://schemas.microsoft.com/office/drawing/2014/main" id="{9C8C7E54-CB76-808E-AD80-6F4AE0970081}"/>
                  </a:ext>
                </a:extLst>
              </p:cNvPr>
              <p:cNvSpPr/>
              <p:nvPr/>
            </p:nvSpPr>
            <p:spPr>
              <a:xfrm>
                <a:off x="11467178" y="1830406"/>
                <a:ext cx="122691" cy="117160"/>
              </a:xfrm>
              <a:prstGeom prst="roundRect">
                <a:avLst>
                  <a:gd name="adj" fmla="val 16667"/>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450" name="Google Shape;1326;p104">
                <a:extLst>
                  <a:ext uri="{FF2B5EF4-FFF2-40B4-BE49-F238E27FC236}">
                    <a16:creationId xmlns:a16="http://schemas.microsoft.com/office/drawing/2014/main" id="{1308A749-64F3-93EB-2B4D-B12FD5D0620E}"/>
                  </a:ext>
                </a:extLst>
              </p:cNvPr>
              <p:cNvSpPr/>
              <p:nvPr/>
            </p:nvSpPr>
            <p:spPr>
              <a:xfrm>
                <a:off x="11641267" y="1830406"/>
                <a:ext cx="122691" cy="117160"/>
              </a:xfrm>
              <a:prstGeom prst="roundRect">
                <a:avLst>
                  <a:gd name="adj" fmla="val 16667"/>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452" name="Google Shape;1328;p104">
                <a:extLst>
                  <a:ext uri="{FF2B5EF4-FFF2-40B4-BE49-F238E27FC236}">
                    <a16:creationId xmlns:a16="http://schemas.microsoft.com/office/drawing/2014/main" id="{7D4CCCD4-D5DC-366C-EC9F-4A73E4AC7B24}"/>
                  </a:ext>
                </a:extLst>
              </p:cNvPr>
              <p:cNvSpPr/>
              <p:nvPr/>
            </p:nvSpPr>
            <p:spPr>
              <a:xfrm>
                <a:off x="11124200" y="2036450"/>
                <a:ext cx="122691" cy="117160"/>
              </a:xfrm>
              <a:prstGeom prst="roundRect">
                <a:avLst>
                  <a:gd name="adj" fmla="val 16667"/>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453" name="Google Shape;1329;p104">
                <a:extLst>
                  <a:ext uri="{FF2B5EF4-FFF2-40B4-BE49-F238E27FC236}">
                    <a16:creationId xmlns:a16="http://schemas.microsoft.com/office/drawing/2014/main" id="{CECE62B3-6107-7309-B896-BBA1402C7178}"/>
                  </a:ext>
                </a:extLst>
              </p:cNvPr>
              <p:cNvSpPr/>
              <p:nvPr/>
            </p:nvSpPr>
            <p:spPr>
              <a:xfrm>
                <a:off x="11298289" y="2036450"/>
                <a:ext cx="122691" cy="117160"/>
              </a:xfrm>
              <a:prstGeom prst="roundRect">
                <a:avLst>
                  <a:gd name="adj" fmla="val 16667"/>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454" name="Google Shape;1330;p104">
                <a:extLst>
                  <a:ext uri="{FF2B5EF4-FFF2-40B4-BE49-F238E27FC236}">
                    <a16:creationId xmlns:a16="http://schemas.microsoft.com/office/drawing/2014/main" id="{C978A42E-B50A-53ED-F7F4-1238EF39F37F}"/>
                  </a:ext>
                </a:extLst>
              </p:cNvPr>
              <p:cNvSpPr/>
              <p:nvPr/>
            </p:nvSpPr>
            <p:spPr>
              <a:xfrm>
                <a:off x="11472378" y="2036450"/>
                <a:ext cx="122691" cy="117160"/>
              </a:xfrm>
              <a:prstGeom prst="roundRect">
                <a:avLst>
                  <a:gd name="adj" fmla="val 16667"/>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455" name="Google Shape;1331;p104">
                <a:extLst>
                  <a:ext uri="{FF2B5EF4-FFF2-40B4-BE49-F238E27FC236}">
                    <a16:creationId xmlns:a16="http://schemas.microsoft.com/office/drawing/2014/main" id="{E15E6B37-7CF2-F128-BBFF-07A81D09B6C5}"/>
                  </a:ext>
                </a:extLst>
              </p:cNvPr>
              <p:cNvSpPr/>
              <p:nvPr/>
            </p:nvSpPr>
            <p:spPr>
              <a:xfrm>
                <a:off x="11646468" y="2036450"/>
                <a:ext cx="122691" cy="117160"/>
              </a:xfrm>
              <a:prstGeom prst="roundRect">
                <a:avLst>
                  <a:gd name="adj" fmla="val 16667"/>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457" name="Google Shape;1333;p104">
                <a:extLst>
                  <a:ext uri="{FF2B5EF4-FFF2-40B4-BE49-F238E27FC236}">
                    <a16:creationId xmlns:a16="http://schemas.microsoft.com/office/drawing/2014/main" id="{3595C19D-A45B-995F-9907-F9747CDD6C46}"/>
                  </a:ext>
                </a:extLst>
              </p:cNvPr>
              <p:cNvSpPr/>
              <p:nvPr/>
            </p:nvSpPr>
            <p:spPr>
              <a:xfrm>
                <a:off x="11126992" y="2240786"/>
                <a:ext cx="122691" cy="117160"/>
              </a:xfrm>
              <a:prstGeom prst="roundRect">
                <a:avLst>
                  <a:gd name="adj" fmla="val 16667"/>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466" name="Google Shape;1338;p104">
                <a:extLst>
                  <a:ext uri="{FF2B5EF4-FFF2-40B4-BE49-F238E27FC236}">
                    <a16:creationId xmlns:a16="http://schemas.microsoft.com/office/drawing/2014/main" id="{55438CC2-B0A5-961B-DBE3-949DD4ABBE11}"/>
                  </a:ext>
                </a:extLst>
              </p:cNvPr>
              <p:cNvSpPr/>
              <p:nvPr/>
            </p:nvSpPr>
            <p:spPr>
              <a:xfrm>
                <a:off x="11124199" y="2443106"/>
                <a:ext cx="122691" cy="117160"/>
              </a:xfrm>
              <a:prstGeom prst="roundRect">
                <a:avLst>
                  <a:gd name="adj" fmla="val 16667"/>
                </a:avLst>
              </a:prstGeom>
              <a:solidFill>
                <a:srgbClr val="FF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468" name="Google Shape;1339;p104">
                <a:extLst>
                  <a:ext uri="{FF2B5EF4-FFF2-40B4-BE49-F238E27FC236}">
                    <a16:creationId xmlns:a16="http://schemas.microsoft.com/office/drawing/2014/main" id="{CA429844-3198-3E0C-CF40-B3C720EA225F}"/>
                  </a:ext>
                </a:extLst>
              </p:cNvPr>
              <p:cNvSpPr/>
              <p:nvPr/>
            </p:nvSpPr>
            <p:spPr>
              <a:xfrm>
                <a:off x="11298289" y="2443107"/>
                <a:ext cx="122691" cy="117160"/>
              </a:xfrm>
              <a:prstGeom prst="roundRect">
                <a:avLst>
                  <a:gd name="adj" fmla="val 16667"/>
                </a:avLst>
              </a:prstGeom>
              <a:solidFill>
                <a:srgbClr val="FF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469" name="Google Shape;1340;p104">
                <a:extLst>
                  <a:ext uri="{FF2B5EF4-FFF2-40B4-BE49-F238E27FC236}">
                    <a16:creationId xmlns:a16="http://schemas.microsoft.com/office/drawing/2014/main" id="{61C61FD0-288C-5FEB-04E4-D6B1557691C6}"/>
                  </a:ext>
                </a:extLst>
              </p:cNvPr>
              <p:cNvSpPr/>
              <p:nvPr/>
            </p:nvSpPr>
            <p:spPr>
              <a:xfrm>
                <a:off x="11472379" y="2443107"/>
                <a:ext cx="122691" cy="117160"/>
              </a:xfrm>
              <a:prstGeom prst="roundRect">
                <a:avLst>
                  <a:gd name="adj" fmla="val 16667"/>
                </a:avLst>
              </a:prstGeom>
              <a:solidFill>
                <a:srgbClr val="FF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470" name="Google Shape;1341;p104">
                <a:extLst>
                  <a:ext uri="{FF2B5EF4-FFF2-40B4-BE49-F238E27FC236}">
                    <a16:creationId xmlns:a16="http://schemas.microsoft.com/office/drawing/2014/main" id="{101AF797-FEAA-D42D-C2E8-05A343E7BD16}"/>
                  </a:ext>
                </a:extLst>
              </p:cNvPr>
              <p:cNvSpPr/>
              <p:nvPr/>
            </p:nvSpPr>
            <p:spPr>
              <a:xfrm>
                <a:off x="11646469" y="2443107"/>
                <a:ext cx="122691" cy="117160"/>
              </a:xfrm>
              <a:prstGeom prst="roundRect">
                <a:avLst>
                  <a:gd name="adj" fmla="val 16667"/>
                </a:avLst>
              </a:prstGeom>
              <a:solidFill>
                <a:srgbClr val="FF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472" name="Google Shape;1342;p104">
                <a:extLst>
                  <a:ext uri="{FF2B5EF4-FFF2-40B4-BE49-F238E27FC236}">
                    <a16:creationId xmlns:a16="http://schemas.microsoft.com/office/drawing/2014/main" id="{5AF32115-BB35-BEA5-F1AA-5C41F0288196}"/>
                  </a:ext>
                </a:extLst>
              </p:cNvPr>
              <p:cNvSpPr/>
              <p:nvPr/>
            </p:nvSpPr>
            <p:spPr>
              <a:xfrm>
                <a:off x="11820558" y="2443107"/>
                <a:ext cx="122691" cy="117160"/>
              </a:xfrm>
              <a:prstGeom prst="roundRect">
                <a:avLst>
                  <a:gd name="adj" fmla="val 16667"/>
                </a:avLst>
              </a:prstGeom>
              <a:solidFill>
                <a:srgbClr val="FF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1F2F2"/>
                  </a:solidFill>
                  <a:effectLst/>
                  <a:uLnTx/>
                  <a:uFillTx/>
                  <a:latin typeface="Arial"/>
                  <a:ea typeface="Arial"/>
                  <a:cs typeface="Arial"/>
                  <a:sym typeface="Arial"/>
                </a:endParaRPr>
              </a:p>
            </p:txBody>
          </p:sp>
          <p:sp>
            <p:nvSpPr>
              <p:cNvPr id="473" name="Google Shape;1343;p104">
                <a:extLst>
                  <a:ext uri="{FF2B5EF4-FFF2-40B4-BE49-F238E27FC236}">
                    <a16:creationId xmlns:a16="http://schemas.microsoft.com/office/drawing/2014/main" id="{BF847719-5433-2B81-86BF-3F83DE9156AF}"/>
                  </a:ext>
                </a:extLst>
              </p:cNvPr>
              <p:cNvSpPr/>
              <p:nvPr/>
            </p:nvSpPr>
            <p:spPr>
              <a:xfrm>
                <a:off x="11124904" y="2638447"/>
                <a:ext cx="122691" cy="117160"/>
              </a:xfrm>
              <a:prstGeom prst="roundRect">
                <a:avLst>
                  <a:gd name="adj" fmla="val 16667"/>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474" name="Google Shape;1344;p104">
                <a:extLst>
                  <a:ext uri="{FF2B5EF4-FFF2-40B4-BE49-F238E27FC236}">
                    <a16:creationId xmlns:a16="http://schemas.microsoft.com/office/drawing/2014/main" id="{8543BAB9-BDE4-B646-BBE8-1B618F481A15}"/>
                  </a:ext>
                </a:extLst>
              </p:cNvPr>
              <p:cNvSpPr/>
              <p:nvPr/>
            </p:nvSpPr>
            <p:spPr>
              <a:xfrm>
                <a:off x="11298994" y="2638447"/>
                <a:ext cx="122691" cy="117160"/>
              </a:xfrm>
              <a:prstGeom prst="roundRect">
                <a:avLst>
                  <a:gd name="adj" fmla="val 16667"/>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475" name="Google Shape;1345;p104">
                <a:extLst>
                  <a:ext uri="{FF2B5EF4-FFF2-40B4-BE49-F238E27FC236}">
                    <a16:creationId xmlns:a16="http://schemas.microsoft.com/office/drawing/2014/main" id="{42DB009F-0ABA-62B1-AD0F-7A61BC0DF116}"/>
                  </a:ext>
                </a:extLst>
              </p:cNvPr>
              <p:cNvSpPr/>
              <p:nvPr/>
            </p:nvSpPr>
            <p:spPr>
              <a:xfrm>
                <a:off x="11473084" y="2638447"/>
                <a:ext cx="122691" cy="117160"/>
              </a:xfrm>
              <a:prstGeom prst="roundRect">
                <a:avLst>
                  <a:gd name="adj" fmla="val 16667"/>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476" name="Google Shape;1346;p104">
                <a:extLst>
                  <a:ext uri="{FF2B5EF4-FFF2-40B4-BE49-F238E27FC236}">
                    <a16:creationId xmlns:a16="http://schemas.microsoft.com/office/drawing/2014/main" id="{CD2DB7AB-7458-5DEB-B2BB-B943EE4CE20B}"/>
                  </a:ext>
                </a:extLst>
              </p:cNvPr>
              <p:cNvSpPr/>
              <p:nvPr/>
            </p:nvSpPr>
            <p:spPr>
              <a:xfrm>
                <a:off x="11647173" y="2638447"/>
                <a:ext cx="122691" cy="117160"/>
              </a:xfrm>
              <a:prstGeom prst="roundRect">
                <a:avLst>
                  <a:gd name="adj" fmla="val 16667"/>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grpSp>
      </p:grpSp>
      <p:sp>
        <p:nvSpPr>
          <p:cNvPr id="480" name="TextBox 479">
            <a:extLst>
              <a:ext uri="{FF2B5EF4-FFF2-40B4-BE49-F238E27FC236}">
                <a16:creationId xmlns:a16="http://schemas.microsoft.com/office/drawing/2014/main" id="{C3FCE240-BE9D-08F5-8C09-C5F258623573}"/>
              </a:ext>
            </a:extLst>
          </p:cNvPr>
          <p:cNvSpPr txBox="1"/>
          <p:nvPr/>
        </p:nvSpPr>
        <p:spPr>
          <a:xfrm>
            <a:off x="7095318" y="3569674"/>
            <a:ext cx="437482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err="1">
                <a:ln>
                  <a:noFill/>
                </a:ln>
                <a:solidFill>
                  <a:prstClr val="white"/>
                </a:solidFill>
                <a:effectLst/>
                <a:uLnTx/>
                <a:uFillTx/>
                <a:latin typeface="Calibri" panose="020F0502020204030204"/>
                <a:ea typeface="+mn-ea"/>
                <a:cs typeface="+mn-cs"/>
              </a:rPr>
              <a:t>employee</a:t>
            </a:r>
            <a:r>
              <a:rPr kumimoji="0" lang="fr-CA" sz="1600" b="1" i="0" u="none" strike="noStrike" kern="1200" cap="none" spc="0" normalizeH="0" baseline="0" noProof="0" dirty="0">
                <a:ln>
                  <a:noFill/>
                </a:ln>
                <a:solidFill>
                  <a:prstClr val="white"/>
                </a:solidFill>
                <a:effectLst/>
                <a:uLnTx/>
                <a:uFillTx/>
                <a:latin typeface="Calibri" panose="020F0502020204030204"/>
                <a:ea typeface="+mn-ea"/>
                <a:cs typeface="+mn-cs"/>
              </a:rPr>
              <a:t> experience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prstClr val="white"/>
                </a:solidFill>
                <a:effectLst/>
                <a:uLnTx/>
                <a:uFillTx/>
                <a:latin typeface="Calibri" panose="020F0502020204030204"/>
                <a:ea typeface="+mn-ea"/>
                <a:cs typeface="+mn-cs"/>
              </a:rPr>
              <a:t>&amp;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err="1">
                <a:ln>
                  <a:noFill/>
                </a:ln>
                <a:solidFill>
                  <a:prstClr val="white"/>
                </a:solidFill>
                <a:effectLst/>
                <a:uLnTx/>
                <a:uFillTx/>
                <a:latin typeface="Calibri" panose="020F0502020204030204"/>
                <a:ea typeface="+mn-ea"/>
                <a:cs typeface="+mn-cs"/>
              </a:rPr>
              <a:t>managing</a:t>
            </a:r>
            <a:r>
              <a:rPr kumimoji="0" lang="fr-CA" sz="16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r-CA" sz="1600" b="1" i="0" u="none" strike="noStrike" kern="1200" cap="none" spc="0" normalizeH="0" baseline="0" noProof="0" dirty="0" err="1">
                <a:ln>
                  <a:noFill/>
                </a:ln>
                <a:solidFill>
                  <a:prstClr val="white"/>
                </a:solidFill>
                <a:effectLst/>
                <a:uLnTx/>
                <a:uFillTx/>
                <a:latin typeface="Calibri" panose="020F0502020204030204"/>
                <a:ea typeface="+mn-ea"/>
                <a:cs typeface="+mn-cs"/>
              </a:rPr>
              <a:t>occupancy</a:t>
            </a:r>
            <a:endParaRPr kumimoji="0" lang="en-CA"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3" name="TextBox 482">
            <a:extLst>
              <a:ext uri="{FF2B5EF4-FFF2-40B4-BE49-F238E27FC236}">
                <a16:creationId xmlns:a16="http://schemas.microsoft.com/office/drawing/2014/main" id="{105FB3D5-F2E0-D5BB-477F-C60E216D494C}"/>
              </a:ext>
            </a:extLst>
          </p:cNvPr>
          <p:cNvSpPr txBox="1"/>
          <p:nvPr/>
        </p:nvSpPr>
        <p:spPr>
          <a:xfrm>
            <a:off x="2522787" y="9363288"/>
            <a:ext cx="3069173"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rgbClr val="A8CF75"/>
                </a:solidFill>
                <a:effectLst/>
                <a:uLnTx/>
                <a:uFillTx/>
                <a:latin typeface="Avenir Next LT Pro Demi" panose="020B0704020202020204" pitchFamily="34" charset="0"/>
                <a:ea typeface="+mn-ea"/>
                <a:cs typeface="+mn-cs"/>
              </a:rPr>
              <a:t>GENERAL ADMISSION</a:t>
            </a:r>
            <a:endParaRPr kumimoji="0" lang="en-CA" sz="2000" b="0" i="0" u="none" strike="noStrike" kern="1200" cap="none" spc="0" normalizeH="0" baseline="0" noProof="0" dirty="0">
              <a:ln>
                <a:noFill/>
              </a:ln>
              <a:solidFill>
                <a:prstClr val="white"/>
              </a:solidFill>
              <a:effectLst/>
              <a:uLnTx/>
              <a:uFillTx/>
              <a:latin typeface="Avenir Next LT Pro Demi" panose="020B0704020202020204" pitchFamily="34" charset="0"/>
              <a:ea typeface="+mn-ea"/>
              <a:cs typeface="+mn-cs"/>
            </a:endParaRPr>
          </a:p>
        </p:txBody>
      </p:sp>
      <p:sp>
        <p:nvSpPr>
          <p:cNvPr id="12" name="TextBox 11">
            <a:extLst>
              <a:ext uri="{FF2B5EF4-FFF2-40B4-BE49-F238E27FC236}">
                <a16:creationId xmlns:a16="http://schemas.microsoft.com/office/drawing/2014/main" id="{FDC507CF-8C7B-98F5-3665-4AF66D353150}"/>
              </a:ext>
            </a:extLst>
          </p:cNvPr>
          <p:cNvSpPr txBox="1"/>
          <p:nvPr/>
        </p:nvSpPr>
        <p:spPr>
          <a:xfrm>
            <a:off x="553185" y="1263427"/>
            <a:ext cx="111551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prstClr val="white"/>
                </a:solidFill>
                <a:effectLst/>
                <a:uLnTx/>
                <a:uFillTx/>
                <a:latin typeface="Calibri" panose="020F0502020204030204"/>
                <a:ea typeface="+mn-ea"/>
                <a:cs typeface="+mn-cs"/>
              </a:rPr>
              <a:t>WHEN</a:t>
            </a:r>
            <a:endParaRPr kumimoji="0" lang="en-CA"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6" name="Rectangle 455">
            <a:extLst>
              <a:ext uri="{FF2B5EF4-FFF2-40B4-BE49-F238E27FC236}">
                <a16:creationId xmlns:a16="http://schemas.microsoft.com/office/drawing/2014/main" id="{461CB222-8071-3043-D77A-68F500855461}"/>
              </a:ext>
            </a:extLst>
          </p:cNvPr>
          <p:cNvSpPr/>
          <p:nvPr/>
        </p:nvSpPr>
        <p:spPr>
          <a:xfrm>
            <a:off x="3725125" y="4524433"/>
            <a:ext cx="2613469" cy="794840"/>
          </a:xfrm>
          <a:prstGeom prst="rect">
            <a:avLst/>
          </a:prstGeom>
          <a:solidFill>
            <a:srgbClr val="4E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8" name="Rectangle 457">
            <a:extLst>
              <a:ext uri="{FF2B5EF4-FFF2-40B4-BE49-F238E27FC236}">
                <a16:creationId xmlns:a16="http://schemas.microsoft.com/office/drawing/2014/main" id="{EAB365BF-A919-0ABF-0C69-43A3E4F672E1}"/>
              </a:ext>
            </a:extLst>
          </p:cNvPr>
          <p:cNvSpPr/>
          <p:nvPr/>
        </p:nvSpPr>
        <p:spPr>
          <a:xfrm>
            <a:off x="553185" y="5731954"/>
            <a:ext cx="2605538" cy="794839"/>
          </a:xfrm>
          <a:prstGeom prst="rect">
            <a:avLst/>
          </a:prstGeom>
          <a:solidFill>
            <a:srgbClr val="4E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0" name="Rectangle 459">
            <a:extLst>
              <a:ext uri="{FF2B5EF4-FFF2-40B4-BE49-F238E27FC236}">
                <a16:creationId xmlns:a16="http://schemas.microsoft.com/office/drawing/2014/main" id="{F55D0E38-A06E-4D50-71FC-6DEFF02FB72D}"/>
              </a:ext>
            </a:extLst>
          </p:cNvPr>
          <p:cNvSpPr/>
          <p:nvPr/>
        </p:nvSpPr>
        <p:spPr>
          <a:xfrm>
            <a:off x="553185" y="4530768"/>
            <a:ext cx="2605538" cy="794839"/>
          </a:xfrm>
          <a:prstGeom prst="rect">
            <a:avLst/>
          </a:prstGeom>
          <a:solidFill>
            <a:srgbClr val="4E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5" name="TextBox 464">
            <a:extLst>
              <a:ext uri="{FF2B5EF4-FFF2-40B4-BE49-F238E27FC236}">
                <a16:creationId xmlns:a16="http://schemas.microsoft.com/office/drawing/2014/main" id="{62A0E907-DA79-F9F8-47B1-65F910A41958}"/>
              </a:ext>
            </a:extLst>
          </p:cNvPr>
          <p:cNvSpPr txBox="1"/>
          <p:nvPr/>
        </p:nvSpPr>
        <p:spPr>
          <a:xfrm>
            <a:off x="3218093" y="3560375"/>
            <a:ext cx="4494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0" i="0" u="none" strike="noStrike" kern="1200" cap="none" spc="0" normalizeH="0" baseline="0" noProof="0" dirty="0">
                <a:ln>
                  <a:noFill/>
                </a:ln>
                <a:solidFill>
                  <a:prstClr val="white"/>
                </a:solidFill>
                <a:effectLst/>
                <a:uLnTx/>
                <a:uFillTx/>
                <a:latin typeface="Calibri" panose="020F0502020204030204"/>
                <a:ea typeface="+mn-ea"/>
                <a:cs typeface="+mn-cs"/>
              </a:rPr>
              <a:t>vs</a:t>
            </a:r>
            <a:endParaRPr kumimoji="0" lang="en-CA"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FE2C8DE-1CAC-EC9F-D5CC-CE9101B1F159}"/>
              </a:ext>
            </a:extLst>
          </p:cNvPr>
          <p:cNvSpPr txBox="1"/>
          <p:nvPr/>
        </p:nvSpPr>
        <p:spPr>
          <a:xfrm>
            <a:off x="921523" y="4593143"/>
            <a:ext cx="186886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rgbClr val="4EB6A0"/>
                </a:solidFill>
                <a:effectLst/>
                <a:uLnTx/>
                <a:uFillTx/>
                <a:latin typeface="Calibri" panose="020F0502020204030204"/>
                <a:ea typeface="Calibri" panose="020F0502020204030204" pitchFamily="34" charset="0"/>
                <a:cs typeface="Calibri" panose="020F0502020204030204" pitchFamily="34" charset="0"/>
              </a:rPr>
              <a:t>A</a:t>
            </a:r>
            <a:r>
              <a:rPr kumimoji="0" lang="fr-CA" sz="2000" b="0" i="0" u="none" strike="noStrike" kern="1200" cap="none" spc="0" normalizeH="0" baseline="0" noProof="0" dirty="0">
                <a:ln>
                  <a:noFill/>
                </a:ln>
                <a:solidFill>
                  <a:srgbClr val="4EB6A0"/>
                </a:solidFill>
                <a:effectLst/>
                <a:uLnTx/>
                <a:uFillTx/>
                <a:latin typeface="Calibri" panose="020F0502020204030204"/>
                <a:ea typeface="+mn-ea"/>
                <a:cs typeface="+mn-cs"/>
              </a:rPr>
              <a:t>ctivity-</a:t>
            </a:r>
            <a:r>
              <a:rPr kumimoji="0" lang="fr-CA" sz="2000" b="1" i="0" u="none" strike="noStrike" kern="1200" cap="none" spc="0" normalizeH="0" baseline="0" noProof="0" dirty="0" err="1">
                <a:ln>
                  <a:noFill/>
                </a:ln>
                <a:solidFill>
                  <a:srgbClr val="4EB6A0"/>
                </a:solidFill>
                <a:effectLst/>
                <a:uLnTx/>
                <a:uFillTx/>
                <a:latin typeface="Calibri" panose="020F0502020204030204"/>
                <a:ea typeface="Calibri" panose="020F0502020204030204" pitchFamily="34" charset="0"/>
                <a:cs typeface="Calibri" panose="020F0502020204030204" pitchFamily="34" charset="0"/>
              </a:rPr>
              <a:t>B</a:t>
            </a:r>
            <a:r>
              <a:rPr kumimoji="0" lang="fr-CA" sz="2000" b="0" i="0" u="none" strike="noStrike" kern="1200" cap="none" spc="0" normalizeH="0" baseline="0" noProof="0" dirty="0" err="1">
                <a:ln>
                  <a:noFill/>
                </a:ln>
                <a:solidFill>
                  <a:srgbClr val="4EB6A0"/>
                </a:solidFill>
                <a:effectLst/>
                <a:uLnTx/>
                <a:uFillTx/>
                <a:latin typeface="Calibri" panose="020F0502020204030204"/>
                <a:ea typeface="+mn-ea"/>
                <a:cs typeface="+mn-cs"/>
              </a:rPr>
              <a:t>ased</a:t>
            </a:r>
            <a:r>
              <a:rPr kumimoji="0" lang="fr-CA" sz="2000" b="0" i="0" u="none" strike="noStrike" kern="1200" cap="none" spc="0" normalizeH="0" baseline="0" noProof="0" dirty="0">
                <a:ln>
                  <a:noFill/>
                </a:ln>
                <a:solidFill>
                  <a:srgbClr val="4EB6A0"/>
                </a:solidFill>
                <a:effectLst/>
                <a:uLnTx/>
                <a:uFillTx/>
                <a:latin typeface="Calibri" panose="020F0502020204030204"/>
                <a:ea typeface="+mn-ea"/>
                <a:cs typeface="+mn-cs"/>
              </a:rPr>
              <a:t> </a:t>
            </a:r>
            <a:r>
              <a:rPr kumimoji="0" lang="fr-CA" sz="2000" b="1" i="0" u="none" strike="noStrike" kern="1200" cap="none" spc="0" normalizeH="0" baseline="0" noProof="0" dirty="0" err="1">
                <a:ln>
                  <a:noFill/>
                </a:ln>
                <a:solidFill>
                  <a:srgbClr val="4EB6A0"/>
                </a:solidFill>
                <a:effectLst/>
                <a:uLnTx/>
                <a:uFillTx/>
                <a:latin typeface="Calibri" panose="020F0502020204030204"/>
                <a:ea typeface="Calibri" panose="020F0502020204030204" pitchFamily="34" charset="0"/>
                <a:cs typeface="Calibri" panose="020F0502020204030204" pitchFamily="34" charset="0"/>
              </a:rPr>
              <a:t>W</a:t>
            </a:r>
            <a:r>
              <a:rPr kumimoji="0" lang="fr-CA" sz="2000" b="0" i="0" u="none" strike="noStrike" kern="1200" cap="none" spc="0" normalizeH="0" baseline="0" noProof="0" dirty="0" err="1">
                <a:ln>
                  <a:noFill/>
                </a:ln>
                <a:solidFill>
                  <a:srgbClr val="4EB6A0"/>
                </a:solidFill>
                <a:effectLst/>
                <a:uLnTx/>
                <a:uFillTx/>
                <a:latin typeface="Calibri" panose="020F0502020204030204"/>
                <a:ea typeface="+mn-ea"/>
                <a:cs typeface="+mn-cs"/>
              </a:rPr>
              <a:t>orking</a:t>
            </a:r>
            <a:endParaRPr kumimoji="0" lang="en-CA" sz="2000" b="0" i="0" u="none" strike="noStrike" kern="1200" cap="none" spc="0" normalizeH="0" baseline="0" noProof="0" dirty="0">
              <a:ln>
                <a:noFill/>
              </a:ln>
              <a:solidFill>
                <a:srgbClr val="4EB6A0"/>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F7EFB648-A8F2-5201-85DF-AEA312C368AD}"/>
              </a:ext>
            </a:extLst>
          </p:cNvPr>
          <p:cNvSpPr txBox="1"/>
          <p:nvPr/>
        </p:nvSpPr>
        <p:spPr>
          <a:xfrm>
            <a:off x="3741203" y="3465562"/>
            <a:ext cx="2630106" cy="564001"/>
          </a:xfrm>
          <a:prstGeom prst="rect">
            <a:avLst/>
          </a:prstGeom>
          <a:noFill/>
        </p:spPr>
        <p:txBody>
          <a:bodyPr wrap="square" rtlCol="0">
            <a:sp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fr-CA" sz="2000" b="0" i="0" u="none" strike="noStrike" kern="1200" cap="none" spc="0" normalizeH="0" baseline="0" noProof="0" dirty="0" err="1">
                <a:ln>
                  <a:noFill/>
                </a:ln>
                <a:solidFill>
                  <a:srgbClr val="ED7D31">
                    <a:lumMod val="40000"/>
                    <a:lumOff val="60000"/>
                  </a:srgbClr>
                </a:solidFill>
                <a:effectLst/>
                <a:uLnTx/>
                <a:uFillTx/>
                <a:latin typeface="Calibri" panose="020F0502020204030204"/>
                <a:ea typeface="Calibri" panose="020F0502020204030204" pitchFamily="34" charset="0"/>
                <a:cs typeface="Calibri" panose="020F0502020204030204" pitchFamily="34" charset="0"/>
              </a:rPr>
              <a:t>Traditional</a:t>
            </a:r>
            <a:r>
              <a:rPr kumimoji="0" lang="fr-CA" sz="2000" b="0" i="0" u="none" strike="noStrike" kern="1200" cap="none" spc="0" normalizeH="0" baseline="0" noProof="0" dirty="0">
                <a:ln>
                  <a:noFill/>
                </a:ln>
                <a:solidFill>
                  <a:srgbClr val="ED7D31">
                    <a:lumMod val="40000"/>
                    <a:lumOff val="60000"/>
                  </a:srgbClr>
                </a:solidFill>
                <a:effectLst/>
                <a:uLnTx/>
                <a:uFillTx/>
                <a:latin typeface="Calibri" panose="020F0502020204030204"/>
                <a:ea typeface="Calibri" panose="020F0502020204030204" pitchFamily="34" charset="0"/>
                <a:cs typeface="Calibri" panose="020F0502020204030204" pitchFamily="34" charset="0"/>
              </a:rPr>
              <a:t> </a:t>
            </a:r>
          </a:p>
          <a:p>
            <a:pPr marL="0" marR="0" lvl="0" indent="0" algn="ctr" defTabSz="914400" rtl="0" eaLnBrk="1" fontAlgn="auto" latinLnBrk="0" hangingPunct="1">
              <a:lnSpc>
                <a:spcPts val="1800"/>
              </a:lnSpc>
              <a:spcBef>
                <a:spcPts val="0"/>
              </a:spcBef>
              <a:spcAft>
                <a:spcPts val="0"/>
              </a:spcAft>
              <a:buClrTx/>
              <a:buSzTx/>
              <a:buFontTx/>
              <a:buNone/>
              <a:tabLst/>
              <a:defRPr/>
            </a:pPr>
            <a:r>
              <a:rPr kumimoji="0" lang="fr-CA" sz="2000" b="0" i="0" u="none" strike="noStrike" kern="1200" cap="none" spc="0" normalizeH="0" baseline="0" noProof="0" dirty="0">
                <a:ln>
                  <a:noFill/>
                </a:ln>
                <a:solidFill>
                  <a:srgbClr val="ED7D31">
                    <a:lumMod val="40000"/>
                    <a:lumOff val="60000"/>
                  </a:srgbClr>
                </a:solidFill>
                <a:effectLst/>
                <a:uLnTx/>
                <a:uFillTx/>
                <a:latin typeface="Calibri" panose="020F0502020204030204"/>
                <a:ea typeface="Calibri" panose="020F0502020204030204" pitchFamily="34" charset="0"/>
                <a:cs typeface="Calibri" panose="020F0502020204030204" pitchFamily="34" charset="0"/>
              </a:rPr>
              <a:t>workplace</a:t>
            </a:r>
            <a:endParaRPr kumimoji="0" lang="en-CA" sz="2000" b="0" i="0" u="none" strike="noStrike" kern="1200" cap="none" spc="0" normalizeH="0" baseline="0" noProof="0" dirty="0">
              <a:ln>
                <a:noFill/>
              </a:ln>
              <a:solidFill>
                <a:srgbClr val="ED7D31">
                  <a:lumMod val="40000"/>
                  <a:lumOff val="60000"/>
                </a:srgbClr>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744916AD-228F-B068-1BFC-DFA2E22245FA}"/>
              </a:ext>
            </a:extLst>
          </p:cNvPr>
          <p:cNvSpPr txBox="1"/>
          <p:nvPr/>
        </p:nvSpPr>
        <p:spPr>
          <a:xfrm>
            <a:off x="4042166" y="4654699"/>
            <a:ext cx="202818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srgbClr val="ED7D31">
                    <a:lumMod val="40000"/>
                    <a:lumOff val="60000"/>
                  </a:srgbClr>
                </a:solidFill>
                <a:effectLst/>
                <a:uLnTx/>
                <a:uFillTx/>
                <a:latin typeface="Calibri" panose="020F0502020204030204"/>
                <a:ea typeface="Calibri" panose="020F0502020204030204" pitchFamily="34" charset="0"/>
                <a:cs typeface="Calibri" panose="020F0502020204030204" pitchFamily="34" charset="0"/>
              </a:rPr>
              <a:t>1:1 </a:t>
            </a:r>
            <a:r>
              <a:rPr kumimoji="0" lang="fr-CA" sz="1600" b="0" i="0" u="none" strike="noStrike" kern="1200" cap="none" spc="0" normalizeH="0" baseline="0" noProof="0" dirty="0" err="1">
                <a:ln>
                  <a:noFill/>
                </a:ln>
                <a:solidFill>
                  <a:srgbClr val="ED7D31">
                    <a:lumMod val="40000"/>
                    <a:lumOff val="60000"/>
                  </a:srgbClr>
                </a:solidFill>
                <a:effectLst/>
                <a:uLnTx/>
                <a:uFillTx/>
                <a:latin typeface="Calibri" panose="020F0502020204030204"/>
                <a:ea typeface="Calibri" panose="020F0502020204030204" pitchFamily="34" charset="0"/>
                <a:cs typeface="Calibri" panose="020F0502020204030204" pitchFamily="34" charset="0"/>
              </a:rPr>
              <a:t>assigned</a:t>
            </a:r>
            <a:r>
              <a:rPr kumimoji="0" lang="fr-CA" sz="1600" b="0" i="0" u="none" strike="noStrike" kern="1200" cap="none" spc="0" normalizeH="0" baseline="0" noProof="0" dirty="0">
                <a:ln>
                  <a:noFill/>
                </a:ln>
                <a:solidFill>
                  <a:srgbClr val="ED7D31">
                    <a:lumMod val="40000"/>
                    <a:lumOff val="60000"/>
                  </a:srgbClr>
                </a:solidFill>
                <a:effectLst/>
                <a:uLnTx/>
                <a:uFillTx/>
                <a:latin typeface="Calibri" panose="020F0502020204030204"/>
                <a:ea typeface="Calibri" panose="020F0502020204030204" pitchFamily="34" charset="0"/>
                <a:cs typeface="Calibri" panose="020F0502020204030204" pitchFamily="34" charset="0"/>
              </a:rPr>
              <a:t> </a:t>
            </a:r>
            <a:r>
              <a:rPr kumimoji="0" lang="fr-CA" sz="1600" b="0" i="0" u="none" strike="noStrike" kern="1200" cap="none" spc="0" normalizeH="0" baseline="0" noProof="0" dirty="0" err="1">
                <a:ln>
                  <a:noFill/>
                </a:ln>
                <a:solidFill>
                  <a:srgbClr val="ED7D31">
                    <a:lumMod val="40000"/>
                    <a:lumOff val="60000"/>
                  </a:srgbClr>
                </a:solidFill>
                <a:effectLst/>
                <a:uLnTx/>
                <a:uFillTx/>
                <a:latin typeface="Calibri" panose="020F0502020204030204"/>
                <a:ea typeface="Calibri" panose="020F0502020204030204" pitchFamily="34" charset="0"/>
                <a:cs typeface="Calibri" panose="020F0502020204030204" pitchFamily="34" charset="0"/>
              </a:rPr>
              <a:t>workstations</a:t>
            </a:r>
            <a:r>
              <a:rPr kumimoji="0" lang="fr-CA" sz="1600" b="0" i="0" u="none" strike="noStrike" kern="1200" cap="none" spc="0" normalizeH="0" baseline="0" noProof="0" dirty="0">
                <a:ln>
                  <a:noFill/>
                </a:ln>
                <a:solidFill>
                  <a:srgbClr val="ED7D31">
                    <a:lumMod val="40000"/>
                    <a:lumOff val="60000"/>
                  </a:srgbClr>
                </a:solidFill>
                <a:effectLst/>
                <a:uLnTx/>
                <a:uFillTx/>
                <a:latin typeface="Calibri" panose="020F0502020204030204"/>
                <a:ea typeface="Calibri" panose="020F0502020204030204" pitchFamily="34" charset="0"/>
                <a:cs typeface="Calibri" panose="020F0502020204030204" pitchFamily="34" charset="0"/>
              </a:rPr>
              <a:t>/offices</a:t>
            </a:r>
            <a:endParaRPr kumimoji="0" lang="en-CA" sz="1600" b="0" i="0" u="none" strike="noStrike" kern="1200" cap="none" spc="0" normalizeH="0" baseline="0" noProof="0" dirty="0">
              <a:ln>
                <a:noFill/>
              </a:ln>
              <a:solidFill>
                <a:srgbClr val="ED7D31">
                  <a:lumMod val="40000"/>
                  <a:lumOff val="60000"/>
                </a:srgbClr>
              </a:solidFill>
              <a:effectLst/>
              <a:uLnTx/>
              <a:uFillTx/>
              <a:latin typeface="Calibri" panose="020F0502020204030204"/>
              <a:ea typeface="+mn-ea"/>
              <a:cs typeface="+mn-cs"/>
            </a:endParaRPr>
          </a:p>
        </p:txBody>
      </p:sp>
      <p:sp>
        <p:nvSpPr>
          <p:cNvPr id="479" name="TextBox 478">
            <a:extLst>
              <a:ext uri="{FF2B5EF4-FFF2-40B4-BE49-F238E27FC236}">
                <a16:creationId xmlns:a16="http://schemas.microsoft.com/office/drawing/2014/main" id="{CBA33395-D1F0-3E21-3E71-0B6796BE4464}"/>
              </a:ext>
            </a:extLst>
          </p:cNvPr>
          <p:cNvSpPr txBox="1"/>
          <p:nvPr/>
        </p:nvSpPr>
        <p:spPr>
          <a:xfrm>
            <a:off x="936316" y="5764043"/>
            <a:ext cx="186886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rgbClr val="4EB6A0"/>
                </a:solidFill>
                <a:effectLst/>
                <a:uLnTx/>
                <a:uFillTx/>
                <a:latin typeface="Calibri" panose="020F0502020204030204"/>
                <a:ea typeface="Calibri" panose="020F0502020204030204" pitchFamily="34" charset="0"/>
                <a:cs typeface="Calibri" panose="020F0502020204030204" pitchFamily="34" charset="0"/>
              </a:rPr>
              <a:t>General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rgbClr val="4EB6A0"/>
                </a:solidFill>
                <a:effectLst/>
                <a:uLnTx/>
                <a:uFillTx/>
                <a:latin typeface="Calibri" panose="020F0502020204030204"/>
                <a:ea typeface="Calibri" panose="020F0502020204030204" pitchFamily="34" charset="0"/>
                <a:cs typeface="Calibri" panose="020F0502020204030204" pitchFamily="34" charset="0"/>
              </a:rPr>
              <a:t>Admission</a:t>
            </a:r>
            <a:endParaRPr kumimoji="0" lang="en-CA" sz="2000" b="0" i="0" u="none" strike="noStrike" kern="1200" cap="none" spc="0" normalizeH="0" baseline="0" noProof="0" dirty="0">
              <a:ln>
                <a:noFill/>
              </a:ln>
              <a:solidFill>
                <a:srgbClr val="4EB6A0"/>
              </a:solidFill>
              <a:effectLst/>
              <a:uLnTx/>
              <a:uFillTx/>
              <a:latin typeface="Calibri" panose="020F0502020204030204"/>
              <a:ea typeface="+mn-ea"/>
              <a:cs typeface="+mn-cs"/>
            </a:endParaRPr>
          </a:p>
        </p:txBody>
      </p:sp>
      <p:sp>
        <p:nvSpPr>
          <p:cNvPr id="484" name="Rectangle 483">
            <a:extLst>
              <a:ext uri="{FF2B5EF4-FFF2-40B4-BE49-F238E27FC236}">
                <a16:creationId xmlns:a16="http://schemas.microsoft.com/office/drawing/2014/main" id="{D3D8D9C1-4A46-E0EA-FD13-820E0CE4BB10}"/>
              </a:ext>
            </a:extLst>
          </p:cNvPr>
          <p:cNvSpPr/>
          <p:nvPr/>
        </p:nvSpPr>
        <p:spPr>
          <a:xfrm>
            <a:off x="3725125" y="5731954"/>
            <a:ext cx="2605538" cy="794839"/>
          </a:xfrm>
          <a:prstGeom prst="rect">
            <a:avLst/>
          </a:prstGeom>
          <a:solidFill>
            <a:srgbClr val="4E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7" name="TextBox 486">
            <a:extLst>
              <a:ext uri="{FF2B5EF4-FFF2-40B4-BE49-F238E27FC236}">
                <a16:creationId xmlns:a16="http://schemas.microsoft.com/office/drawing/2014/main" id="{5E6B17FA-FEE8-53E7-51B0-2906B3329FE6}"/>
              </a:ext>
            </a:extLst>
          </p:cNvPr>
          <p:cNvSpPr txBox="1"/>
          <p:nvPr/>
        </p:nvSpPr>
        <p:spPr>
          <a:xfrm>
            <a:off x="7039992" y="1263427"/>
            <a:ext cx="111551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prstClr val="white"/>
                </a:solidFill>
                <a:effectLst/>
                <a:uLnTx/>
                <a:uFillTx/>
                <a:latin typeface="Calibri" panose="020F0502020204030204"/>
                <a:ea typeface="+mn-ea"/>
                <a:cs typeface="+mn-cs"/>
              </a:rPr>
              <a:t>WHY</a:t>
            </a:r>
            <a:endParaRPr kumimoji="0" lang="en-CA"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8" name="TextBox 487">
            <a:extLst>
              <a:ext uri="{FF2B5EF4-FFF2-40B4-BE49-F238E27FC236}">
                <a16:creationId xmlns:a16="http://schemas.microsoft.com/office/drawing/2014/main" id="{40FDFCFE-3E04-2086-B763-DC21DA06134A}"/>
              </a:ext>
            </a:extLst>
          </p:cNvPr>
          <p:cNvSpPr txBox="1"/>
          <p:nvPr/>
        </p:nvSpPr>
        <p:spPr>
          <a:xfrm>
            <a:off x="553185" y="4179039"/>
            <a:ext cx="577747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fr-CA" sz="1400" b="0" i="0" u="none" strike="noStrike" kern="1200" cap="none" spc="0" normalizeH="0" baseline="0" noProof="0" dirty="0">
                <a:ln>
                  <a:noFill/>
                </a:ln>
                <a:solidFill>
                  <a:prstClr val="white"/>
                </a:solidFill>
                <a:effectLst/>
                <a:uLnTx/>
                <a:uFillTx/>
                <a:latin typeface="Calibri" panose="020F0502020204030204"/>
                <a:ea typeface="+mn-ea"/>
                <a:cs typeface="+mn-cs"/>
              </a:rPr>
              <a:t>DESIGNED FOR                      </a:t>
            </a:r>
            <a:r>
              <a:rPr kumimoji="0" lang="fr-C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endParaRPr kumimoji="0" lang="en-CA"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0" name="TextBox 489">
            <a:extLst>
              <a:ext uri="{FF2B5EF4-FFF2-40B4-BE49-F238E27FC236}">
                <a16:creationId xmlns:a16="http://schemas.microsoft.com/office/drawing/2014/main" id="{8721130B-F582-B13E-33EC-3B4DAECE23DB}"/>
              </a:ext>
            </a:extLst>
          </p:cNvPr>
          <p:cNvSpPr txBox="1"/>
          <p:nvPr/>
        </p:nvSpPr>
        <p:spPr>
          <a:xfrm>
            <a:off x="553185" y="5376200"/>
            <a:ext cx="578540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fr-CA" sz="1400" b="0" i="0" u="none" strike="noStrike" kern="1200" cap="none" spc="0" normalizeH="0" baseline="0" noProof="0" dirty="0">
                <a:ln>
                  <a:noFill/>
                </a:ln>
                <a:solidFill>
                  <a:prstClr val="white"/>
                </a:solidFill>
                <a:effectLst/>
                <a:uLnTx/>
                <a:uFillTx/>
                <a:latin typeface="Calibri" panose="020F0502020204030204"/>
                <a:ea typeface="+mn-ea"/>
                <a:cs typeface="+mn-cs"/>
              </a:rPr>
              <a:t>BOOKING STRATEGY                  </a:t>
            </a:r>
            <a:r>
              <a:rPr kumimoji="0" lang="fr-C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endParaRPr kumimoji="0" lang="en-CA"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7" name="TextBox 496">
            <a:extLst>
              <a:ext uri="{FF2B5EF4-FFF2-40B4-BE49-F238E27FC236}">
                <a16:creationId xmlns:a16="http://schemas.microsoft.com/office/drawing/2014/main" id="{23B28D46-C9BC-3671-0A5C-A3466A9111A4}"/>
              </a:ext>
            </a:extLst>
          </p:cNvPr>
          <p:cNvSpPr txBox="1"/>
          <p:nvPr/>
        </p:nvSpPr>
        <p:spPr>
          <a:xfrm>
            <a:off x="4093464" y="5790677"/>
            <a:ext cx="186886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rgbClr val="ED7D31">
                    <a:lumMod val="40000"/>
                    <a:lumOff val="60000"/>
                  </a:srgbClr>
                </a:solidFill>
                <a:effectLst/>
                <a:uLnTx/>
                <a:uFillTx/>
                <a:latin typeface="Calibri" panose="020F0502020204030204"/>
                <a:ea typeface="Calibri" panose="020F0502020204030204" pitchFamily="34" charset="0"/>
                <a:cs typeface="Calibri" panose="020F0502020204030204" pitchFamily="34" charset="0"/>
              </a:rPr>
              <a:t>Workstation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rgbClr val="ED7D31">
                    <a:lumMod val="40000"/>
                    <a:lumOff val="60000"/>
                  </a:srgbClr>
                </a:solidFill>
                <a:effectLst/>
                <a:uLnTx/>
                <a:uFillTx/>
                <a:latin typeface="Calibri" panose="020F0502020204030204"/>
                <a:ea typeface="Calibri" panose="020F0502020204030204" pitchFamily="34" charset="0"/>
                <a:cs typeface="Calibri" panose="020F0502020204030204" pitchFamily="34" charset="0"/>
              </a:rPr>
              <a:t>for the </a:t>
            </a:r>
            <a:r>
              <a:rPr kumimoji="0" lang="fr-CA" sz="2000" b="1" i="0" u="none" strike="noStrike" kern="1200" cap="none" spc="0" normalizeH="0" baseline="0" noProof="0" dirty="0" err="1">
                <a:ln>
                  <a:noFill/>
                </a:ln>
                <a:solidFill>
                  <a:srgbClr val="ED7D31">
                    <a:lumMod val="40000"/>
                    <a:lumOff val="60000"/>
                  </a:srgbClr>
                </a:solidFill>
                <a:effectLst/>
                <a:uLnTx/>
                <a:uFillTx/>
                <a:latin typeface="Calibri" panose="020F0502020204030204"/>
                <a:ea typeface="Calibri" panose="020F0502020204030204" pitchFamily="34" charset="0"/>
                <a:cs typeface="Calibri" panose="020F0502020204030204" pitchFamily="34" charset="0"/>
              </a:rPr>
              <a:t>day</a:t>
            </a:r>
            <a:endParaRPr kumimoji="0" lang="en-CA" sz="2000" b="0" i="0" u="none" strike="noStrike" kern="1200" cap="none" spc="0" normalizeH="0" baseline="0" noProof="0" dirty="0">
              <a:ln>
                <a:noFill/>
              </a:ln>
              <a:solidFill>
                <a:srgbClr val="ED7D31">
                  <a:lumMod val="40000"/>
                  <a:lumOff val="60000"/>
                </a:srgbClr>
              </a:solidFill>
              <a:effectLst/>
              <a:uLnTx/>
              <a:uFillTx/>
              <a:latin typeface="Calibri" panose="020F0502020204030204"/>
              <a:ea typeface="+mn-ea"/>
              <a:cs typeface="+mn-cs"/>
            </a:endParaRPr>
          </a:p>
        </p:txBody>
      </p:sp>
      <p:sp>
        <p:nvSpPr>
          <p:cNvPr id="498" name="TextBox 497">
            <a:extLst>
              <a:ext uri="{FF2B5EF4-FFF2-40B4-BE49-F238E27FC236}">
                <a16:creationId xmlns:a16="http://schemas.microsoft.com/office/drawing/2014/main" id="{4B4B2FF9-8B90-791A-E52F-D4A6FD265B23}"/>
              </a:ext>
            </a:extLst>
          </p:cNvPr>
          <p:cNvSpPr txBox="1"/>
          <p:nvPr/>
        </p:nvSpPr>
        <p:spPr>
          <a:xfrm>
            <a:off x="553185" y="2902851"/>
            <a:ext cx="111551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prstClr val="white"/>
                </a:solidFill>
                <a:effectLst/>
                <a:uLnTx/>
                <a:uFillTx/>
                <a:latin typeface="Calibri" panose="020F0502020204030204"/>
                <a:ea typeface="+mn-ea"/>
                <a:cs typeface="+mn-cs"/>
              </a:rPr>
              <a:t>HOW</a:t>
            </a:r>
            <a:endParaRPr kumimoji="0" lang="en-CA"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7D2651F-B833-62B2-37F8-3AE85B25ED98}"/>
              </a:ext>
            </a:extLst>
          </p:cNvPr>
          <p:cNvSpPr/>
          <p:nvPr/>
        </p:nvSpPr>
        <p:spPr>
          <a:xfrm>
            <a:off x="489077" y="3269345"/>
            <a:ext cx="5920598" cy="3303499"/>
          </a:xfrm>
          <a:prstGeom prst="rect">
            <a:avLst/>
          </a:prstGeom>
          <a:noFill/>
          <a:ln>
            <a:solidFill>
              <a:srgbClr val="4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15F59E5-F188-9934-99D4-368A6296B419}"/>
              </a:ext>
            </a:extLst>
          </p:cNvPr>
          <p:cNvSpPr/>
          <p:nvPr/>
        </p:nvSpPr>
        <p:spPr>
          <a:xfrm>
            <a:off x="489077" y="1602098"/>
            <a:ext cx="5920598" cy="1068894"/>
          </a:xfrm>
          <a:prstGeom prst="rect">
            <a:avLst/>
          </a:prstGeom>
          <a:noFill/>
          <a:ln>
            <a:solidFill>
              <a:srgbClr val="4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6DD2469-A6A9-A3F8-1F10-FB77F68317C0}"/>
              </a:ext>
            </a:extLst>
          </p:cNvPr>
          <p:cNvSpPr/>
          <p:nvPr/>
        </p:nvSpPr>
        <p:spPr>
          <a:xfrm>
            <a:off x="6976077" y="1605371"/>
            <a:ext cx="4597509" cy="4967473"/>
          </a:xfrm>
          <a:prstGeom prst="rect">
            <a:avLst/>
          </a:prstGeom>
          <a:noFill/>
          <a:ln>
            <a:solidFill>
              <a:srgbClr val="4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721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88"/>
                                        </p:tgtEl>
                                        <p:attrNameLst>
                                          <p:attrName>style.visibility</p:attrName>
                                        </p:attrNameLst>
                                      </p:cBhvr>
                                      <p:to>
                                        <p:strVal val="visible"/>
                                      </p:to>
                                    </p:set>
                                  </p:childTnLst>
                                </p:cTn>
                              </p:par>
                              <p:par>
                                <p:cTn id="33" presetID="1" presetClass="entr" presetSubtype="0" fill="hold" grpId="0" nodeType="withEffect">
                                  <p:stCondLst>
                                    <p:cond delay="500"/>
                                  </p:stCondLst>
                                  <p:childTnLst>
                                    <p:set>
                                      <p:cBhvr>
                                        <p:cTn id="34" dur="1" fill="hold">
                                          <p:stCondLst>
                                            <p:cond delay="0"/>
                                          </p:stCondLst>
                                        </p:cTn>
                                        <p:tgtEl>
                                          <p:spTgt spid="460"/>
                                        </p:tgtEl>
                                        <p:attrNameLst>
                                          <p:attrName>style.visibility</p:attrName>
                                        </p:attrNameLst>
                                      </p:cBhvr>
                                      <p:to>
                                        <p:strVal val="visible"/>
                                      </p:to>
                                    </p:set>
                                  </p:childTnLst>
                                </p:cTn>
                              </p:par>
                              <p:par>
                                <p:cTn id="35" presetID="1" presetClass="entr" presetSubtype="0" fill="hold" grpId="0" nodeType="withEffect">
                                  <p:stCondLst>
                                    <p:cond delay="50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50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500"/>
                                  </p:stCondLst>
                                  <p:childTnLst>
                                    <p:set>
                                      <p:cBhvr>
                                        <p:cTn id="40" dur="1" fill="hold">
                                          <p:stCondLst>
                                            <p:cond delay="0"/>
                                          </p:stCondLst>
                                        </p:cTn>
                                        <p:tgtEl>
                                          <p:spTgt spid="45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90"/>
                                        </p:tgtEl>
                                        <p:attrNameLst>
                                          <p:attrName>style.visibility</p:attrName>
                                        </p:attrNameLst>
                                      </p:cBhvr>
                                      <p:to>
                                        <p:strVal val="visible"/>
                                      </p:to>
                                    </p:set>
                                  </p:childTnLst>
                                </p:cTn>
                              </p:par>
                              <p:par>
                                <p:cTn id="45" presetID="1" presetClass="entr" presetSubtype="0" fill="hold" grpId="0" nodeType="withEffect">
                                  <p:stCondLst>
                                    <p:cond delay="500"/>
                                  </p:stCondLst>
                                  <p:childTnLst>
                                    <p:set>
                                      <p:cBhvr>
                                        <p:cTn id="46" dur="1" fill="hold">
                                          <p:stCondLst>
                                            <p:cond delay="0"/>
                                          </p:stCondLst>
                                        </p:cTn>
                                        <p:tgtEl>
                                          <p:spTgt spid="458"/>
                                        </p:tgtEl>
                                        <p:attrNameLst>
                                          <p:attrName>style.visibility</p:attrName>
                                        </p:attrNameLst>
                                      </p:cBhvr>
                                      <p:to>
                                        <p:strVal val="visible"/>
                                      </p:to>
                                    </p:set>
                                  </p:childTnLst>
                                </p:cTn>
                              </p:par>
                              <p:par>
                                <p:cTn id="47" presetID="1" presetClass="entr" presetSubtype="0" fill="hold" grpId="0" nodeType="withEffect">
                                  <p:stCondLst>
                                    <p:cond delay="500"/>
                                  </p:stCondLst>
                                  <p:childTnLst>
                                    <p:set>
                                      <p:cBhvr>
                                        <p:cTn id="48" dur="1" fill="hold">
                                          <p:stCondLst>
                                            <p:cond delay="0"/>
                                          </p:stCondLst>
                                        </p:cTn>
                                        <p:tgtEl>
                                          <p:spTgt spid="479"/>
                                        </p:tgtEl>
                                        <p:attrNameLst>
                                          <p:attrName>style.visibility</p:attrName>
                                        </p:attrNameLst>
                                      </p:cBhvr>
                                      <p:to>
                                        <p:strVal val="visible"/>
                                      </p:to>
                                    </p:set>
                                  </p:childTnLst>
                                </p:cTn>
                              </p:par>
                              <p:par>
                                <p:cTn id="49" presetID="1" presetClass="entr" presetSubtype="0" fill="hold" grpId="0" nodeType="withEffect">
                                  <p:stCondLst>
                                    <p:cond delay="500"/>
                                  </p:stCondLst>
                                  <p:childTnLst>
                                    <p:set>
                                      <p:cBhvr>
                                        <p:cTn id="50" dur="1" fill="hold">
                                          <p:stCondLst>
                                            <p:cond delay="0"/>
                                          </p:stCondLst>
                                        </p:cTn>
                                        <p:tgtEl>
                                          <p:spTgt spid="484"/>
                                        </p:tgtEl>
                                        <p:attrNameLst>
                                          <p:attrName>style.visibility</p:attrName>
                                        </p:attrNameLst>
                                      </p:cBhvr>
                                      <p:to>
                                        <p:strVal val="visible"/>
                                      </p:to>
                                    </p:set>
                                  </p:childTnLst>
                                </p:cTn>
                              </p:par>
                              <p:par>
                                <p:cTn id="51" presetID="1" presetClass="entr" presetSubtype="0" fill="hold" grpId="0" nodeType="withEffect">
                                  <p:stCondLst>
                                    <p:cond delay="500"/>
                                  </p:stCondLst>
                                  <p:childTnLst>
                                    <p:set>
                                      <p:cBhvr>
                                        <p:cTn id="52" dur="1" fill="hold">
                                          <p:stCondLst>
                                            <p:cond delay="0"/>
                                          </p:stCondLst>
                                        </p:cTn>
                                        <p:tgtEl>
                                          <p:spTgt spid="49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8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 grpId="0" animBg="1"/>
      <p:bldP spid="451" grpId="0" animBg="1"/>
      <p:bldP spid="10" grpId="0" animBg="1"/>
      <p:bldP spid="2" grpId="0" animBg="1"/>
      <p:bldP spid="461" grpId="0"/>
      <p:bldP spid="462" grpId="0"/>
      <p:bldP spid="464" grpId="0"/>
      <p:bldP spid="480" grpId="0"/>
      <p:bldP spid="12" grpId="0"/>
      <p:bldP spid="456" grpId="0" animBg="1"/>
      <p:bldP spid="458" grpId="0" animBg="1"/>
      <p:bldP spid="460" grpId="0" animBg="1"/>
      <p:bldP spid="465" grpId="0"/>
      <p:bldP spid="8" grpId="0"/>
      <p:bldP spid="21" grpId="0"/>
      <p:bldP spid="28" grpId="0"/>
      <p:bldP spid="479" grpId="0"/>
      <p:bldP spid="484" grpId="0" animBg="1"/>
      <p:bldP spid="487" grpId="0"/>
      <p:bldP spid="488" grpId="0"/>
      <p:bldP spid="490" grpId="0"/>
      <p:bldP spid="497" grpId="0"/>
      <p:bldP spid="498"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7"/>
</p:tagLst>
</file>

<file path=ppt/tags/tag10.xml><?xml version="1.0" encoding="utf-8"?>
<p:tagLst xmlns:a="http://schemas.openxmlformats.org/drawingml/2006/main" xmlns:r="http://schemas.openxmlformats.org/officeDocument/2006/relationships" xmlns:p="http://schemas.openxmlformats.org/presentationml/2006/main">
  <p:tag name="NUM" val="11"/>
</p:tagLst>
</file>

<file path=ppt/tags/tag11.xml><?xml version="1.0" encoding="utf-8"?>
<p:tagLst xmlns:a="http://schemas.openxmlformats.org/drawingml/2006/main" xmlns:r="http://schemas.openxmlformats.org/officeDocument/2006/relationships" xmlns:p="http://schemas.openxmlformats.org/presentationml/2006/main">
  <p:tag name="NUM" val="13"/>
</p:tagLst>
</file>

<file path=ppt/tags/tag2.xml><?xml version="1.0" encoding="utf-8"?>
<p:tagLst xmlns:a="http://schemas.openxmlformats.org/drawingml/2006/main" xmlns:r="http://schemas.openxmlformats.org/officeDocument/2006/relationships" xmlns:p="http://schemas.openxmlformats.org/presentationml/2006/main">
  <p:tag name="NUM" val="15"/>
</p:tagLst>
</file>

<file path=ppt/tags/tag3.xml><?xml version="1.0" encoding="utf-8"?>
<p:tagLst xmlns:a="http://schemas.openxmlformats.org/drawingml/2006/main" xmlns:r="http://schemas.openxmlformats.org/officeDocument/2006/relationships" xmlns:p="http://schemas.openxmlformats.org/presentationml/2006/main">
  <p:tag name="NUM" val="9"/>
</p:tagLst>
</file>

<file path=ppt/tags/tag4.xml><?xml version="1.0" encoding="utf-8"?>
<p:tagLst xmlns:a="http://schemas.openxmlformats.org/drawingml/2006/main" xmlns:r="http://schemas.openxmlformats.org/officeDocument/2006/relationships" xmlns:p="http://schemas.openxmlformats.org/presentationml/2006/main">
  <p:tag name="NUM" val="9"/>
</p:tagLst>
</file>

<file path=ppt/tags/tag5.xml><?xml version="1.0" encoding="utf-8"?>
<p:tagLst xmlns:a="http://schemas.openxmlformats.org/drawingml/2006/main" xmlns:r="http://schemas.openxmlformats.org/officeDocument/2006/relationships" xmlns:p="http://schemas.openxmlformats.org/presentationml/2006/main">
  <p:tag name="NUM" val="9"/>
</p:tagLst>
</file>

<file path=ppt/tags/tag6.xml><?xml version="1.0" encoding="utf-8"?>
<p:tagLst xmlns:a="http://schemas.openxmlformats.org/drawingml/2006/main" xmlns:r="http://schemas.openxmlformats.org/officeDocument/2006/relationships" xmlns:p="http://schemas.openxmlformats.org/presentationml/2006/main">
  <p:tag name="NUM" val="9"/>
</p:tagLst>
</file>

<file path=ppt/tags/tag7.xml><?xml version="1.0" encoding="utf-8"?>
<p:tagLst xmlns:a="http://schemas.openxmlformats.org/drawingml/2006/main" xmlns:r="http://schemas.openxmlformats.org/officeDocument/2006/relationships" xmlns:p="http://schemas.openxmlformats.org/presentationml/2006/main">
  <p:tag name="NUM" val="9"/>
</p:tagLst>
</file>

<file path=ppt/tags/tag8.xml><?xml version="1.0" encoding="utf-8"?>
<p:tagLst xmlns:a="http://schemas.openxmlformats.org/drawingml/2006/main" xmlns:r="http://schemas.openxmlformats.org/officeDocument/2006/relationships" xmlns:p="http://schemas.openxmlformats.org/presentationml/2006/main">
  <p:tag name="NUM" val="9"/>
</p:tagLst>
</file>

<file path=ppt/tags/tag9.xml><?xml version="1.0" encoding="utf-8"?>
<p:tagLst xmlns:a="http://schemas.openxmlformats.org/drawingml/2006/main" xmlns:r="http://schemas.openxmlformats.org/officeDocument/2006/relationships" xmlns:p="http://schemas.openxmlformats.org/presentationml/2006/main">
  <p:tag name="NUM" val="1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9601</TotalTime>
  <Words>730</Words>
  <Application>Microsoft Office PowerPoint</Application>
  <PresentationFormat>Widescreen</PresentationFormat>
  <Paragraphs>204</Paragraphs>
  <Slides>15</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Arial Nova Cond Light</vt:lpstr>
      <vt:lpstr>Avenir Next LT Pro</vt:lpstr>
      <vt:lpstr>Avenir Next LT Pro Demi</vt:lpstr>
      <vt:lpstr>Avenir Next LT Pro Light</vt:lpstr>
      <vt:lpstr>Calibri</vt:lpstr>
      <vt:lpstr>Calibri Light</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Government of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Boton, Véronique (SPAC/PSPC)</dc:creator>
  <cp:lastModifiedBy>Boton, Véronique (SPAC/PSPC)</cp:lastModifiedBy>
  <cp:revision>43</cp:revision>
  <dcterms:created xsi:type="dcterms:W3CDTF">2023-10-13T15:30:20Z</dcterms:created>
  <dcterms:modified xsi:type="dcterms:W3CDTF">2023-12-04T19:38:24Z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2023-10-13T16:17:05Z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6944fd84-3f9f-4bd2-a7d9-7564bdbadb5a</vt:lpwstr>
  </property>
  <property fmtid="{D5CDD505-2E9C-101B-9397-08002B2CF9AE}" pid="8" name="MSIP_Label_834ed4f5-eae4-40c7-82be-b1cdf720a1b9_ContentBits">
    <vt:lpwstr>0</vt:lpwstr>
  </property>
</Properties>
</file>