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385" r:id="rId2"/>
    <p:sldId id="5031" r:id="rId3"/>
    <p:sldId id="5033" r:id="rId4"/>
    <p:sldId id="5032"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6323" autoAdjust="0"/>
  </p:normalViewPr>
  <p:slideViewPr>
    <p:cSldViewPr snapToGrid="0" snapToObjects="1">
      <p:cViewPr varScale="1">
        <p:scale>
          <a:sx n="109" d="100"/>
          <a:sy n="109" d="100"/>
        </p:scale>
        <p:origin x="88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5.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
        <p:nvSpPr>
          <p:cNvPr id="8" name="Rectangle 7">
            <a:extLst>
              <a:ext uri="{FF2B5EF4-FFF2-40B4-BE49-F238E27FC236}">
                <a16:creationId xmlns:a16="http://schemas.microsoft.com/office/drawing/2014/main" id="{FE6C5A57-09FC-4186-A65B-1A2A98D6765B}"/>
              </a:ext>
            </a:extLst>
          </p:cNvPr>
          <p:cNvSpPr/>
          <p:nvPr userDrawn="1"/>
        </p:nvSpPr>
        <p:spPr>
          <a:xfrm>
            <a:off x="0" y="0"/>
            <a:ext cx="12192000" cy="64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1" name="Picture 10" descr="Icon&#10;&#10;Description automatically generated">
            <a:extLst>
              <a:ext uri="{FF2B5EF4-FFF2-40B4-BE49-F238E27FC236}">
                <a16:creationId xmlns:a16="http://schemas.microsoft.com/office/drawing/2014/main" id="{0E75A503-2465-41EF-A00D-512437DC697B}"/>
              </a:ext>
            </a:extLst>
          </p:cNvPr>
          <p:cNvPicPr>
            <a:picLocks noChangeAspect="1"/>
          </p:cNvPicPr>
          <p:nvPr userDrawn="1"/>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436" y="68161"/>
            <a:ext cx="461350" cy="503757"/>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7.bin"/><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3/33/WTP_-_Team_Charter_and_User_Guide_to_Me_Templates_EN.ppt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01623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588" y="-4924"/>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fr-FR" sz="3600" b="0" dirty="0">
                <a:solidFill>
                  <a:schemeClr val="bg1"/>
                </a:solidFill>
                <a:latin typeface="Arial Rounded MT Bold" panose="020F0704030504030204" pitchFamily="34" charset="0"/>
              </a:rPr>
              <a:t>Charte de l'équipe et guide personnel</a:t>
            </a:r>
            <a:endParaRPr lang="en-US" sz="3600" b="0" dirty="0">
              <a:latin typeface="Arial Rounded MT Bold" panose="020F0704030504030204" pitchFamily="34" charset="0"/>
            </a:endParaRPr>
          </a:p>
        </p:txBody>
      </p:sp>
      <p:sp>
        <p:nvSpPr>
          <p:cNvPr id="3" name="Subtitle 2"/>
          <p:cNvSpPr>
            <a:spLocks noGrp="1"/>
          </p:cNvSpPr>
          <p:nvPr>
            <p:ph type="subTitle" idx="1"/>
          </p:nvPr>
        </p:nvSpPr>
        <p:spPr>
          <a:xfrm>
            <a:off x="545307" y="3657327"/>
            <a:ext cx="3338324" cy="678352"/>
          </a:xfrm>
        </p:spPr>
        <p:txBody>
          <a:bodyPr>
            <a:normAutofit/>
          </a:bodyPr>
          <a:lstStyle/>
          <a:p>
            <a:r>
              <a:rPr lang="fr-CA"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Gabarits</a:t>
            </a:r>
          </a:p>
        </p:txBody>
      </p:sp>
      <p:sp>
        <p:nvSpPr>
          <p:cNvPr id="9" name="Rectangle 8">
            <a:extLst>
              <a:ext uri="{C183D7F6-B498-43B3-948B-1728B52AA6E4}">
                <adec:decorative xmlns:adec="http://schemas.microsoft.com/office/drawing/2017/decorative" val="1"/>
              </a:ext>
            </a:extLst>
          </p:cNvPr>
          <p:cNvSpPr/>
          <p:nvPr/>
        </p:nvSpPr>
        <p:spPr>
          <a:xfrm>
            <a:off x="1" y="6142244"/>
            <a:ext cx="12199344"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sp>
        <p:nvSpPr>
          <p:cNvPr id="7" name="Text Placeholder 6"/>
          <p:cNvSpPr>
            <a:spLocks noGrp="1"/>
          </p:cNvSpPr>
          <p:nvPr>
            <p:ph type="body" sz="quarter" idx="13"/>
          </p:nvPr>
        </p:nvSpPr>
        <p:spPr>
          <a:xfrm>
            <a:off x="585682" y="4402981"/>
            <a:ext cx="3494087" cy="737503"/>
          </a:xfrm>
        </p:spPr>
        <p:txBody>
          <a:bodyPr/>
          <a:lstStyle/>
          <a:p>
            <a:r>
              <a:rPr lang="en-US"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r>
              <a:rPr lang="en-US"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en-US" sz="1400"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Février</a:t>
            </a:r>
            <a:r>
              <a:rPr lang="en-US"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7295CB04-94FE-4003-ACA9-54B5BB8B227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pic>
        <p:nvPicPr>
          <p:cNvPr id="10" name="Picture 9">
            <a:extLst>
              <a:ext uri="{FF2B5EF4-FFF2-40B4-BE49-F238E27FC236}">
                <a16:creationId xmlns:a16="http://schemas.microsoft.com/office/drawing/2014/main" id="{C17E3E74-0044-5748-7BE9-3740E36AC44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fr-CA" sz="1800" b="0" dirty="0">
                <a:solidFill>
                  <a:schemeClr val="bg1"/>
                </a:solidFill>
                <a:latin typeface="Arial Rounded MT Bold" panose="020F0704030504030204" pitchFamily="34" charset="0"/>
              </a:rPr>
              <a:t>CHARTE D’ÉQUIPE |  Sujets de discussion</a:t>
            </a:r>
          </a:p>
        </p:txBody>
      </p:sp>
      <p:graphicFrame>
        <p:nvGraphicFramePr>
          <p:cNvPr id="22" name="Table 12">
            <a:extLst>
              <a:ext uri="{FF2B5EF4-FFF2-40B4-BE49-F238E27FC236}">
                <a16:creationId xmlns:a16="http://schemas.microsoft.com/office/drawing/2014/main" id="{B93DA0B6-D029-46F7-A8E6-2AE5022B9D7C}"/>
              </a:ext>
            </a:extLst>
          </p:cNvPr>
          <p:cNvGraphicFramePr>
            <a:graphicFrameLocks noGrp="1"/>
          </p:cNvGraphicFramePr>
          <p:nvPr>
            <p:extLst>
              <p:ext uri="{D42A27DB-BD31-4B8C-83A1-F6EECF244321}">
                <p14:modId xmlns:p14="http://schemas.microsoft.com/office/powerpoint/2010/main" val="1712469198"/>
              </p:ext>
            </p:extLst>
          </p:nvPr>
        </p:nvGraphicFramePr>
        <p:xfrm>
          <a:off x="0" y="652690"/>
          <a:ext cx="12188952" cy="6288306"/>
        </p:xfrm>
        <a:graphic>
          <a:graphicData uri="http://schemas.openxmlformats.org/drawingml/2006/table">
            <a:tbl>
              <a:tblPr bandRow="1">
                <a:tableStyleId>{21E4AEA4-8DFA-4A89-87EB-49C32662AFE0}</a:tableStyleId>
              </a:tblPr>
              <a:tblGrid>
                <a:gridCol w="2070847">
                  <a:extLst>
                    <a:ext uri="{9D8B030D-6E8A-4147-A177-3AD203B41FA5}">
                      <a16:colId xmlns:a16="http://schemas.microsoft.com/office/drawing/2014/main" val="478009315"/>
                    </a:ext>
                  </a:extLst>
                </a:gridCol>
                <a:gridCol w="10118105">
                  <a:extLst>
                    <a:ext uri="{9D8B030D-6E8A-4147-A177-3AD203B41FA5}">
                      <a16:colId xmlns:a16="http://schemas.microsoft.com/office/drawing/2014/main" val="1605790292"/>
                    </a:ext>
                  </a:extLst>
                </a:gridCol>
              </a:tblGrid>
              <a:tr h="64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b="1" kern="1200" noProof="0" dirty="0">
                          <a:solidFill>
                            <a:schemeClr val="tx1"/>
                          </a:solidFill>
                          <a:effectLst/>
                        </a:rPr>
                        <a:t>Quelle est la mission de notre équipe? </a:t>
                      </a:r>
                      <a:endParaRPr lang="fr-CA" sz="1050"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noProof="0" dirty="0">
                        <a:solidFill>
                          <a:schemeClr val="tx1"/>
                        </a:solidFill>
                        <a:latin typeface="+mn-lt"/>
                      </a:endParaRPr>
                    </a:p>
                  </a:txBody>
                  <a:tcPr/>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Décrivez clairement les objectifs de l'équipe. Commencez par une déclaration d'une ou deux phrases sur ce que l'équipe est appelée à accomplir.</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Définir la mission de l'équipe peut être un exercice à part entière si cela n'a jamais été fait auparavant. Envisagez une séance de travail séparée pour en discuter si c'est le cas pour votre équipe.</a:t>
                      </a:r>
                      <a:endParaRPr lang="fr-CA" sz="1050" b="0" kern="1200" noProof="0" dirty="0">
                        <a:solidFill>
                          <a:schemeClr val="bg2">
                            <a:lumMod val="25000"/>
                          </a:schemeClr>
                        </a:solidFill>
                        <a:effectLst/>
                        <a:latin typeface="+mn-lt"/>
                        <a:ea typeface="+mn-ea"/>
                        <a:cs typeface="+mn-cs"/>
                      </a:endParaRPr>
                    </a:p>
                  </a:txBody>
                  <a:tcPr/>
                </a:tc>
                <a:extLst>
                  <a:ext uri="{0D108BD9-81ED-4DB2-BD59-A6C34878D82A}">
                    <a16:rowId xmlns:a16="http://schemas.microsoft.com/office/drawing/2014/main" val="1031965790"/>
                  </a:ext>
                </a:extLst>
              </a:tr>
              <a:tr h="742776">
                <a:tc>
                  <a:txBody>
                    <a:bodyPr/>
                    <a:lstStyle/>
                    <a:p>
                      <a:pPr marL="0" marR="0">
                        <a:spcBef>
                          <a:spcPts val="0"/>
                        </a:spcBef>
                        <a:spcAft>
                          <a:spcPts val="0"/>
                        </a:spcAft>
                      </a:pPr>
                      <a:r>
                        <a:rPr lang="fr-CA" sz="1050" b="1" noProof="0" dirty="0">
                          <a:solidFill>
                            <a:schemeClr val="tx1"/>
                          </a:solidFill>
                          <a:effectLst/>
                        </a:rPr>
                        <a:t>Quelles sont nos valeurs directrices?</a:t>
                      </a:r>
                    </a:p>
                    <a:p>
                      <a:pPr marL="0" marR="0">
                        <a:spcBef>
                          <a:spcPts val="0"/>
                        </a:spcBef>
                        <a:spcAft>
                          <a:spcPts val="0"/>
                        </a:spcAft>
                      </a:pPr>
                      <a:endParaRPr lang="fr-CA" sz="105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Choisissez des valeurs qui soutiennent la raison d'être de votre équipe, pas seulement des valeurs qui correspondent aux préférences personnelles de chaque membre de l'équipe. Cependant, les valeurs de l'équipe ne doivent pas être contradictoires aux valeurs personnelles des employés.</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SUGGESTIONS : Partage des ressources | Excellence en communication | Honnêteté | Leadership | Inclusivité | Respect | Crédibilité de la gestion du changement</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Confiance du public | Qualité et valeur | Professionnalisme | Agilité | Compassion | Travail d'équipe | Célébration du succès | Positivité | Ouverture d'esprit</a:t>
                      </a:r>
                      <a:endParaRPr lang="fr-CA" sz="1050" b="0" noProof="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r h="928470">
                <a:tc>
                  <a:txBody>
                    <a:bodyPr/>
                    <a:lstStyle/>
                    <a:p>
                      <a:pPr marL="0" marR="0">
                        <a:spcBef>
                          <a:spcPts val="0"/>
                        </a:spcBef>
                        <a:spcAft>
                          <a:spcPts val="0"/>
                        </a:spcAft>
                      </a:pPr>
                      <a:r>
                        <a:rPr lang="fr-CA" sz="1050" b="1" noProof="0" dirty="0">
                          <a:solidFill>
                            <a:schemeClr val="tx1"/>
                          </a:solidFill>
                          <a:effectLst/>
                        </a:rPr>
                        <a:t>Quand allons-nous travailler?</a:t>
                      </a:r>
                      <a:endParaRPr lang="fr-CA" sz="105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Indiquez la plage horaire de travail fixe et de réunion de l'équipe, en tenant compte des réalités régionales.</a:t>
                      </a:r>
                    </a:p>
                    <a:p>
                      <a:pPr marL="0" lvl="0" indent="0">
                        <a:buFont typeface="Wingdings" panose="05000000000000000000" pitchFamily="2" charset="2"/>
                        <a:buNone/>
                      </a:pPr>
                      <a:r>
                        <a:rPr lang="fr-CA" sz="1050" b="0" i="1" kern="1200" noProof="0" dirty="0">
                          <a:solidFill>
                            <a:schemeClr val="bg2">
                              <a:lumMod val="25000"/>
                            </a:schemeClr>
                          </a:solidFill>
                          <a:effectLst/>
                          <a:latin typeface="+mn-lt"/>
                          <a:ea typeface="+mn-ea"/>
                          <a:cs typeface="+mn-cs"/>
                        </a:rPr>
                        <a:t>- Plage horaire fixe : quand tout le monde est là en même temps</a:t>
                      </a:r>
                    </a:p>
                    <a:p>
                      <a:pPr marL="0" lvl="0" indent="0">
                        <a:buFont typeface="Wingdings" panose="05000000000000000000" pitchFamily="2" charset="2"/>
                        <a:buNone/>
                      </a:pPr>
                      <a:r>
                        <a:rPr lang="fr-CA" sz="1050" b="0" i="1" kern="1200" noProof="0" dirty="0">
                          <a:solidFill>
                            <a:schemeClr val="bg2">
                              <a:lumMod val="25000"/>
                            </a:schemeClr>
                          </a:solidFill>
                          <a:effectLst/>
                          <a:latin typeface="+mn-lt"/>
                          <a:ea typeface="+mn-ea"/>
                          <a:cs typeface="+mn-cs"/>
                        </a:rPr>
                        <a:t>- Plage horaire intégrale de l'équipe : couverture complète (peut être supérieure à 7,5 heures, de la première à la dernière plage horaire où un membre de l'équipe travaille).</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Tenez compte des aspects du travail de l'équipe qui sont synchrones (doivent être engagés en même temps, ensemble) et des aspects qui sont asynchrones (peuvent se produire à des moments différents)</a:t>
                      </a:r>
                      <a:endParaRPr lang="fr-CA" sz="1050" b="0" noProof="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23028855"/>
                  </a:ext>
                </a:extLst>
              </a:tr>
              <a:tr h="928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effectLst/>
                        </a:rPr>
                        <a:t>Quand nous rencontrerons-nous en personne?</a:t>
                      </a:r>
                      <a:endParaRPr lang="fr-CA" sz="105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lgn="l">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Commencez avec les directives et l’orientation fournies par votre direction générale/division/organisation. Y a-t-il un nombre minimum requis de jours de travail en personne? Ces jours sont-ils flexibles ou fixes?</a:t>
                      </a:r>
                    </a:p>
                    <a:p>
                      <a:pPr marL="171450" lvl="0" indent="-171450" algn="l">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Si l’horaire est flexible, décidez en équipe si vous choisissez des jours communs au bureau ou si chaque membre de l'équipe choisit son propre horaire.</a:t>
                      </a:r>
                      <a:r>
                        <a:rPr lang="fr-CA" sz="1050" b="1" i="1" kern="1200" noProof="0" dirty="0">
                          <a:solidFill>
                            <a:schemeClr val="bg2">
                              <a:lumMod val="25000"/>
                            </a:schemeClr>
                          </a:solidFill>
                          <a:effectLst/>
                          <a:latin typeface="+mn-lt"/>
                          <a:ea typeface="+mn-ea"/>
                          <a:cs typeface="+mn-cs"/>
                        </a:rPr>
                        <a:t> </a:t>
                      </a:r>
                      <a:r>
                        <a:rPr lang="fr-CA" sz="1050" b="0" i="1" kern="1200" noProof="0" dirty="0">
                          <a:solidFill>
                            <a:schemeClr val="bg2">
                              <a:lumMod val="25000"/>
                            </a:schemeClr>
                          </a:solidFill>
                          <a:effectLst/>
                          <a:latin typeface="+mn-lt"/>
                          <a:ea typeface="+mn-ea"/>
                          <a:cs typeface="+mn-cs"/>
                        </a:rPr>
                        <a:t>Y a-t-il des jours communs mensuels (ex : 1 jour/mois pour les réunions d'équipe)?</a:t>
                      </a:r>
                    </a:p>
                    <a:p>
                      <a:pPr marL="171450" lvl="0" indent="-171450" algn="l">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Déterminez si les activités au bureau ou à distance apportent de la valeur ajoutée et soutiennent l'équipe.</a:t>
                      </a:r>
                      <a:endParaRPr lang="fr-CA" sz="1050" b="0" noProof="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76305"/>
                  </a:ext>
                </a:extLst>
              </a:tr>
              <a:tr h="928470">
                <a:tc>
                  <a:txBody>
                    <a:bodyPr/>
                    <a:lstStyle/>
                    <a:p>
                      <a:pPr marL="0" marR="0">
                        <a:spcBef>
                          <a:spcPts val="0"/>
                        </a:spcBef>
                        <a:spcAft>
                          <a:spcPts val="0"/>
                        </a:spcAft>
                      </a:pPr>
                      <a:r>
                        <a:rPr lang="fr-CA" sz="1050" b="1" noProof="0" dirty="0">
                          <a:solidFill>
                            <a:schemeClr val="tx1"/>
                          </a:solidFill>
                          <a:effectLst/>
                        </a:rPr>
                        <a:t>Comment allons-nous communiquer et collaborer?</a:t>
                      </a: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Indiquez quels outils (canaux MS Teams, courriels, messages, appels téléphoniques) l'équipe doit utiliser, dans quel but (formel - distribution du travail et des tâches - ou informel) et les délais de réponse attendus (ex : les tâches doivent être envoyées par courriel et indiquer le délai de réponse dans le titre). </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Comment les membres de l'équipe préfèrent-ils recevoir de la rétroaction? Comment demander de l'aide?</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Quel est le mécanisme de remplacement lorsque quelqu'un est absent? </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Comment communiquerez-vous votre lieu de travail à vos collègues (statut MS Teams, partage de calendrier, etc.)?</a:t>
                      </a:r>
                    </a:p>
                  </a:txBody>
                  <a:tcPr marL="68580" marR="68580" marT="0" marB="0"/>
                </a:tc>
                <a:extLst>
                  <a:ext uri="{0D108BD9-81ED-4DB2-BD59-A6C34878D82A}">
                    <a16:rowId xmlns:a16="http://schemas.microsoft.com/office/drawing/2014/main" val="17335151"/>
                  </a:ext>
                </a:extLst>
              </a:tr>
              <a:tr h="727335">
                <a:tc>
                  <a:txBody>
                    <a:bodyPr/>
                    <a:lstStyle/>
                    <a:p>
                      <a:pPr marL="0" marR="0" algn="l">
                        <a:spcBef>
                          <a:spcPts val="0"/>
                        </a:spcBef>
                        <a:spcAft>
                          <a:spcPts val="0"/>
                        </a:spcAft>
                      </a:pPr>
                      <a:r>
                        <a:rPr lang="fr-CA" sz="1050" b="1" noProof="0" dirty="0">
                          <a:solidFill>
                            <a:schemeClr val="tx1"/>
                          </a:solidFill>
                          <a:effectLst/>
                          <a:latin typeface="+mn-lt"/>
                          <a:ea typeface="Calibri" panose="020F0502020204030204" pitchFamily="34" charset="0"/>
                          <a:cs typeface="Arial" panose="020B0604020202020204" pitchFamily="34" charset="0"/>
                        </a:rPr>
                        <a:t>Comment allons-nous partager l’information?</a:t>
                      </a: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Où les fichiers sont-ils sauvegardés? Certains types de documents sont-ils traités différemment?</a:t>
                      </a:r>
                    </a:p>
                    <a:p>
                      <a:pPr marL="171450" lvl="0" indent="-171450">
                        <a:buFont typeface="Arial" panose="020B0604020202020204" pitchFamily="34" charset="0"/>
                        <a:buChar char="•"/>
                      </a:pPr>
                      <a:r>
                        <a:rPr lang="fr-CA" sz="1050" i="1" kern="1200" noProof="0" dirty="0">
                          <a:solidFill>
                            <a:schemeClr val="bg2">
                              <a:lumMod val="25000"/>
                            </a:schemeClr>
                          </a:solidFill>
                          <a:effectLst/>
                          <a:latin typeface="+mn-lt"/>
                          <a:ea typeface="+mn-ea"/>
                          <a:cs typeface="+mn-cs"/>
                        </a:rPr>
                        <a:t>Comment sont-ils partagés? Les membres de l’équipe partagent-t ’ils tous leurs documents par défaut?</a:t>
                      </a:r>
                      <a:endParaRPr lang="fr-CA" sz="1050" b="0" noProof="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2348764"/>
                  </a:ext>
                </a:extLst>
              </a:tr>
              <a:tr h="557082">
                <a:tc>
                  <a:txBody>
                    <a:bodyPr/>
                    <a:lstStyle/>
                    <a:p>
                      <a:pPr marL="0" marR="0">
                        <a:spcBef>
                          <a:spcPts val="0"/>
                        </a:spcBef>
                        <a:spcAft>
                          <a:spcPts val="0"/>
                        </a:spcAft>
                      </a:pPr>
                      <a:r>
                        <a:rPr lang="fr-CA" sz="1050" b="1" noProof="0" dirty="0">
                          <a:solidFill>
                            <a:schemeClr val="tx1"/>
                          </a:solidFill>
                          <a:effectLst/>
                        </a:rPr>
                        <a:t>Comment allons-nous être inclusifs envers tous les membres de l'équipe?</a:t>
                      </a:r>
                    </a:p>
                    <a:p>
                      <a:pPr marL="0" marR="0">
                        <a:spcBef>
                          <a:spcPts val="0"/>
                        </a:spcBef>
                        <a:spcAft>
                          <a:spcPts val="0"/>
                        </a:spcAft>
                      </a:pPr>
                      <a:endParaRPr lang="fr-CA" sz="105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Examinez les obstacles à la pleine participation, tant virtuellement qu'au bureau. </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Y-a-t-il des besoins d'adaptation individuels? Qu'en est-il des employés régionaux?</a:t>
                      </a:r>
                      <a:endParaRPr lang="fr-CA" sz="1050" b="0" kern="1200" noProof="0" dirty="0">
                        <a:solidFill>
                          <a:schemeClr val="bg2">
                            <a:lumMod val="25000"/>
                          </a:schemeClr>
                        </a:solidFill>
                        <a:effectLst/>
                        <a:latin typeface="+mn-lt"/>
                        <a:ea typeface="+mn-ea"/>
                        <a:cs typeface="+mn-cs"/>
                      </a:endParaRPr>
                    </a:p>
                  </a:txBody>
                  <a:tcPr marL="68580" marR="68580" marT="0" marB="0"/>
                </a:tc>
                <a:extLst>
                  <a:ext uri="{0D108BD9-81ED-4DB2-BD59-A6C34878D82A}">
                    <a16:rowId xmlns:a16="http://schemas.microsoft.com/office/drawing/2014/main" val="181932821"/>
                  </a:ext>
                </a:extLst>
              </a:tr>
              <a:tr h="742776">
                <a:tc>
                  <a:txBody>
                    <a:bodyPr/>
                    <a:lstStyle/>
                    <a:p>
                      <a:pPr marL="0" marR="0">
                        <a:spcBef>
                          <a:spcPts val="0"/>
                        </a:spcBef>
                        <a:spcAft>
                          <a:spcPts val="0"/>
                        </a:spcAft>
                      </a:pPr>
                      <a:r>
                        <a:rPr lang="fr-CA" sz="1050" b="1" noProof="0" dirty="0">
                          <a:solidFill>
                            <a:schemeClr val="tx1"/>
                          </a:solidFill>
                          <a:effectLst/>
                        </a:rPr>
                        <a:t>Comment allons-nous promouvoir et favoriser le bien-être?</a:t>
                      </a:r>
                      <a:endParaRPr lang="fr-CA" sz="1050" b="1" noProof="0" dirty="0">
                        <a:solidFill>
                          <a:schemeClr val="tx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fr-CA" sz="105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r>
                        <a:rPr lang="fr-CA" sz="1050" b="1" i="1" kern="1200" noProof="0" dirty="0">
                          <a:solidFill>
                            <a:schemeClr val="bg2">
                              <a:lumMod val="25000"/>
                            </a:schemeClr>
                          </a:solidFill>
                          <a:effectLst/>
                          <a:latin typeface="+mn-lt"/>
                          <a:ea typeface="+mn-ea"/>
                          <a:cs typeface="+mn-cs"/>
                        </a:rPr>
                        <a:t>Réfléchissez à la manière dont vous pouvez maintenir l'équilibre entre vie professionnelle et vie privée ainsi que la santé mentale de chacun. (ex : pas de réunion pendant le déjeuner, encourager les réunions-randonnées , prendre des pauses, etc.) </a:t>
                      </a:r>
                    </a:p>
                    <a:p>
                      <a:pPr marL="171450" lvl="0" indent="-171450">
                        <a:buFont typeface="Arial" panose="020B0604020202020204" pitchFamily="34" charset="0"/>
                        <a:buChar char="•"/>
                      </a:pPr>
                      <a:r>
                        <a:rPr lang="fr-CA" sz="1050" b="0" i="1" kern="1200" noProof="0" dirty="0">
                          <a:solidFill>
                            <a:schemeClr val="bg2">
                              <a:lumMod val="25000"/>
                            </a:schemeClr>
                          </a:solidFill>
                          <a:effectLst/>
                          <a:latin typeface="+mn-lt"/>
                          <a:ea typeface="+mn-ea"/>
                          <a:cs typeface="+mn-cs"/>
                        </a:rPr>
                        <a:t>Comment reconnaissez-vous et célébrez-vous les réalisations individuelles et collectives?</a:t>
                      </a:r>
                      <a:endParaRPr lang="fr-CA" sz="1050" b="0" u="none" noProof="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389258472"/>
                  </a:ext>
                </a:extLst>
              </a:tr>
            </a:tbl>
          </a:graphicData>
        </a:graphic>
      </p:graphicFrame>
      <p:sp>
        <p:nvSpPr>
          <p:cNvPr id="2" name="TextBox 1">
            <a:extLst>
              <a:ext uri="{FF2B5EF4-FFF2-40B4-BE49-F238E27FC236}">
                <a16:creationId xmlns:a16="http://schemas.microsoft.com/office/drawing/2014/main" id="{49C13F65-BDFE-1189-B683-66EB19F05030}"/>
              </a:ext>
            </a:extLst>
          </p:cNvPr>
          <p:cNvSpPr txBox="1"/>
          <p:nvPr/>
        </p:nvSpPr>
        <p:spPr>
          <a:xfrm>
            <a:off x="8184522" y="378954"/>
            <a:ext cx="4166934" cy="261610"/>
          </a:xfrm>
          <a:prstGeom prst="rect">
            <a:avLst/>
          </a:prstGeom>
          <a:noFill/>
        </p:spPr>
        <p:txBody>
          <a:bodyPr wrap="square">
            <a:spAutoFit/>
          </a:bodyPr>
          <a:lstStyle/>
          <a:p>
            <a:r>
              <a:rPr lang="en-CA" sz="1100" dirty="0">
                <a:solidFill>
                  <a:schemeClr val="bg1"/>
                </a:solidFill>
                <a:effectLst/>
                <a:latin typeface="Calibri Light" panose="020F0302020204030204" pitchFamily="34" charset="0"/>
                <a:ea typeface="Calibri" panose="020F0502020204030204" pitchFamily="34" charset="0"/>
              </a:rPr>
              <a:t>* La version anglaise de </a:t>
            </a:r>
            <a:r>
              <a:rPr lang="en-CA" sz="1100" dirty="0" err="1">
                <a:solidFill>
                  <a:schemeClr val="bg1"/>
                </a:solidFill>
                <a:effectLst/>
                <a:latin typeface="Calibri Light" panose="020F0302020204030204" pitchFamily="34" charset="0"/>
                <a:ea typeface="Calibri" panose="020F0502020204030204" pitchFamily="34" charset="0"/>
              </a:rPr>
              <a:t>ce</a:t>
            </a:r>
            <a:r>
              <a:rPr lang="en-CA" sz="1100" dirty="0">
                <a:solidFill>
                  <a:schemeClr val="bg1"/>
                </a:solidFill>
                <a:effectLst/>
                <a:latin typeface="Calibri Light" panose="020F0302020204030204" pitchFamily="34" charset="0"/>
                <a:ea typeface="Calibri" panose="020F0502020204030204" pitchFamily="34" charset="0"/>
              </a:rPr>
              <a:t> document </a:t>
            </a:r>
            <a:r>
              <a:rPr lang="en-CA" sz="1100" dirty="0" err="1">
                <a:solidFill>
                  <a:schemeClr val="bg1"/>
                </a:solidFill>
                <a:effectLst/>
                <a:latin typeface="Calibri Light" panose="020F0302020204030204" pitchFamily="34" charset="0"/>
                <a:ea typeface="Calibri" panose="020F0502020204030204" pitchFamily="34" charset="0"/>
              </a:rPr>
              <a:t>est</a:t>
            </a:r>
            <a:r>
              <a:rPr lang="en-CA" sz="1100" dirty="0">
                <a:solidFill>
                  <a:schemeClr val="bg1"/>
                </a:solidFill>
                <a:effectLst/>
                <a:latin typeface="Calibri Light" panose="020F0302020204030204" pitchFamily="34" charset="0"/>
                <a:ea typeface="Calibri" panose="020F0502020204030204" pitchFamily="34" charset="0"/>
              </a:rPr>
              <a:t> </a:t>
            </a:r>
            <a:r>
              <a:rPr lang="en-CA" sz="1100" dirty="0">
                <a:solidFill>
                  <a:schemeClr val="bg1"/>
                </a:solidFill>
                <a:latin typeface="Calibri Light" panose="020F0302020204030204" pitchFamily="34" charset="0"/>
                <a:ea typeface="Calibri" panose="020F0502020204030204" pitchFamily="34" charset="0"/>
              </a:rPr>
              <a:t>disponible</a:t>
            </a:r>
            <a:r>
              <a:rPr lang="en-CA" sz="1100" dirty="0">
                <a:solidFill>
                  <a:schemeClr val="bg1"/>
                </a:solidFill>
                <a:effectLst/>
                <a:latin typeface="Calibri Light" panose="020F0302020204030204" pitchFamily="34" charset="0"/>
                <a:ea typeface="Calibri" panose="020F0502020204030204" pitchFamily="34" charset="0"/>
              </a:rPr>
              <a:t> </a:t>
            </a:r>
            <a:r>
              <a:rPr lang="en-CA" sz="1100" dirty="0" err="1">
                <a:solidFill>
                  <a:schemeClr val="bg1"/>
                </a:solidFill>
                <a:effectLst/>
                <a:latin typeface="Calibri Light" panose="020F0302020204030204" pitchFamily="34" charset="0"/>
                <a:ea typeface="Calibri" panose="020F0502020204030204" pitchFamily="34" charset="0"/>
              </a:rPr>
              <a:t>ici</a:t>
            </a:r>
            <a:r>
              <a:rPr lang="en-CA" sz="1100" dirty="0">
                <a:solidFill>
                  <a:schemeClr val="bg1"/>
                </a:solidFill>
                <a:effectLst/>
                <a:latin typeface="Calibri Light" panose="020F0302020204030204" pitchFamily="34" charset="0"/>
                <a:ea typeface="Calibri" panose="020F0502020204030204" pitchFamily="34" charset="0"/>
              </a:rPr>
              <a:t> : </a:t>
            </a:r>
            <a:r>
              <a:rPr lang="en-CA" sz="1100" dirty="0">
                <a:solidFill>
                  <a:schemeClr val="accent5">
                    <a:lumMod val="40000"/>
                    <a:lumOff val="60000"/>
                  </a:schemeClr>
                </a:solidFill>
                <a:effectLst/>
                <a:latin typeface="Calibri Light" panose="020F03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Version ANG</a:t>
            </a:r>
            <a:endParaRPr lang="en-CA" sz="1100" dirty="0">
              <a:solidFill>
                <a:schemeClr val="accent5">
                  <a:lumMod val="40000"/>
                  <a:lumOff val="60000"/>
                </a:schemeClr>
              </a:solidFill>
            </a:endParaRPr>
          </a:p>
        </p:txBody>
      </p:sp>
    </p:spTree>
    <p:extLst>
      <p:ext uri="{BB962C8B-B14F-4D97-AF65-F5344CB8AC3E}">
        <p14:creationId xmlns:p14="http://schemas.microsoft.com/office/powerpoint/2010/main" val="26110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CA" sz="1800" b="0" dirty="0">
                <a:solidFill>
                  <a:schemeClr val="bg1"/>
                </a:solidFill>
                <a:latin typeface="Arial Rounded MT Bold" panose="020F0704030504030204" pitchFamily="34" charset="0"/>
              </a:rPr>
              <a:t>CHARTE D’ÉQUIPE |  </a:t>
            </a:r>
            <a:r>
              <a:rPr lang="fr-FR" sz="1800" b="0" dirty="0">
                <a:solidFill>
                  <a:schemeClr val="bg1"/>
                </a:solidFill>
                <a:latin typeface="Arial Rounded MT Bold" panose="020F0704030504030204" pitchFamily="34" charset="0"/>
              </a:rPr>
              <a:t>En tant qu'équipe, nous convenons de ce qui suit </a:t>
            </a:r>
            <a:r>
              <a:rPr lang="en-CA" sz="1800" b="0" dirty="0">
                <a:solidFill>
                  <a:schemeClr val="bg1"/>
                </a:solidFill>
                <a:latin typeface="Arial Rounded MT Bold" panose="020F0704030504030204" pitchFamily="34" charset="0"/>
              </a:rPr>
              <a:t>:</a:t>
            </a:r>
          </a:p>
        </p:txBody>
      </p:sp>
      <p:graphicFrame>
        <p:nvGraphicFramePr>
          <p:cNvPr id="22" name="Table 12">
            <a:extLst>
              <a:ext uri="{FF2B5EF4-FFF2-40B4-BE49-F238E27FC236}">
                <a16:creationId xmlns:a16="http://schemas.microsoft.com/office/drawing/2014/main" id="{B93DA0B6-D029-46F7-A8E6-2AE5022B9D7C}"/>
              </a:ext>
            </a:extLst>
          </p:cNvPr>
          <p:cNvGraphicFramePr>
            <a:graphicFrameLocks noGrp="1"/>
          </p:cNvGraphicFramePr>
          <p:nvPr>
            <p:extLst>
              <p:ext uri="{D42A27DB-BD31-4B8C-83A1-F6EECF244321}">
                <p14:modId xmlns:p14="http://schemas.microsoft.com/office/powerpoint/2010/main" val="976379809"/>
              </p:ext>
            </p:extLst>
          </p:nvPr>
        </p:nvGraphicFramePr>
        <p:xfrm>
          <a:off x="0" y="652690"/>
          <a:ext cx="12188952" cy="6205311"/>
        </p:xfrm>
        <a:graphic>
          <a:graphicData uri="http://schemas.openxmlformats.org/drawingml/2006/table">
            <a:tbl>
              <a:tblPr bandRow="1">
                <a:tableStyleId>{21E4AEA4-8DFA-4A89-87EB-49C32662AFE0}</a:tableStyleId>
              </a:tblPr>
              <a:tblGrid>
                <a:gridCol w="2175933">
                  <a:extLst>
                    <a:ext uri="{9D8B030D-6E8A-4147-A177-3AD203B41FA5}">
                      <a16:colId xmlns:a16="http://schemas.microsoft.com/office/drawing/2014/main" val="478009315"/>
                    </a:ext>
                  </a:extLst>
                </a:gridCol>
                <a:gridCol w="10013019">
                  <a:extLst>
                    <a:ext uri="{9D8B030D-6E8A-4147-A177-3AD203B41FA5}">
                      <a16:colId xmlns:a16="http://schemas.microsoft.com/office/drawing/2014/main" val="1605790292"/>
                    </a:ext>
                  </a:extLst>
                </a:gridCol>
              </a:tblGrid>
              <a:tr h="68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1" kern="1200" noProof="0" dirty="0">
                          <a:solidFill>
                            <a:schemeClr val="tx1"/>
                          </a:solidFill>
                          <a:effectLst/>
                        </a:rPr>
                        <a:t>Quelle est la mission de notre équipe? </a:t>
                      </a:r>
                      <a:endParaRPr lang="fr-CA" sz="1000" noProof="0" dirty="0">
                        <a:solidFill>
                          <a:schemeClr val="tx1"/>
                        </a:solidFill>
                        <a:latin typeface="+mn-lt"/>
                      </a:endParaRPr>
                    </a:p>
                  </a:txBody>
                  <a:tcPr/>
                </a:tc>
                <a:tc>
                  <a:txBody>
                    <a:bodyPr/>
                    <a:lstStyle/>
                    <a:p>
                      <a:pPr marL="171450" lvl="0" indent="-171450">
                        <a:buFont typeface="Wingdings" panose="05000000000000000000" pitchFamily="2" charset="2"/>
                        <a:buChar char="Ø"/>
                      </a:pPr>
                      <a:endParaRPr lang="fr-CA" sz="1000" b="0" kern="1200" noProof="0">
                        <a:solidFill>
                          <a:schemeClr val="tx1"/>
                        </a:solidFill>
                        <a:effectLst/>
                        <a:latin typeface="+mn-lt"/>
                        <a:ea typeface="+mn-ea"/>
                        <a:cs typeface="+mn-cs"/>
                      </a:endParaRPr>
                    </a:p>
                  </a:txBody>
                  <a:tcPr/>
                </a:tc>
                <a:extLst>
                  <a:ext uri="{0D108BD9-81ED-4DB2-BD59-A6C34878D82A}">
                    <a16:rowId xmlns:a16="http://schemas.microsoft.com/office/drawing/2014/main" val="1031965790"/>
                  </a:ext>
                </a:extLst>
              </a:tr>
              <a:tr h="787976">
                <a:tc>
                  <a:txBody>
                    <a:bodyPr/>
                    <a:lstStyle/>
                    <a:p>
                      <a:pPr marL="0" marR="0">
                        <a:spcBef>
                          <a:spcPts val="0"/>
                        </a:spcBef>
                        <a:spcAft>
                          <a:spcPts val="0"/>
                        </a:spcAft>
                      </a:pPr>
                      <a:r>
                        <a:rPr lang="fr-CA" sz="1000" b="1" noProof="0" dirty="0">
                          <a:solidFill>
                            <a:schemeClr val="tx1"/>
                          </a:solidFill>
                          <a:effectLst/>
                        </a:rPr>
                        <a:t>Quelles sont nos valeurs directrices?</a:t>
                      </a:r>
                    </a:p>
                  </a:txBody>
                  <a:tcPr marL="68580" marR="68580" marT="0" marB="0"/>
                </a:tc>
                <a:tc>
                  <a:txBody>
                    <a:bodyPr/>
                    <a:lstStyle/>
                    <a:p>
                      <a:pPr marL="171450" lvl="0" indent="-171450">
                        <a:buFont typeface="Wingdings" panose="05000000000000000000" pitchFamily="2" charset="2"/>
                        <a:buChar char="Ø"/>
                      </a:pPr>
                      <a:endParaRPr lang="fr-CA" sz="1000" b="0" noProof="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r h="787976">
                <a:tc>
                  <a:txBody>
                    <a:bodyPr/>
                    <a:lstStyle/>
                    <a:p>
                      <a:pPr marL="0" marR="0">
                        <a:spcBef>
                          <a:spcPts val="0"/>
                        </a:spcBef>
                        <a:spcAft>
                          <a:spcPts val="0"/>
                        </a:spcAft>
                      </a:pPr>
                      <a:r>
                        <a:rPr lang="fr-CA" sz="1000" b="1" noProof="0" dirty="0">
                          <a:solidFill>
                            <a:schemeClr val="tx1"/>
                          </a:solidFill>
                          <a:effectLst/>
                        </a:rPr>
                        <a:t>Quand allons-nous travailler?</a:t>
                      </a:r>
                      <a:endParaRPr lang="fr-CA" sz="100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endParaRPr lang="fr-CA" sz="1000" noProof="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423028855"/>
                  </a:ext>
                </a:extLst>
              </a:tr>
              <a:tr h="787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1" noProof="0" dirty="0">
                          <a:solidFill>
                            <a:schemeClr val="tx1"/>
                          </a:solidFill>
                          <a:effectLst/>
                        </a:rPr>
                        <a:t>Quand nous rencontrerons-nous en personne?</a:t>
                      </a:r>
                      <a:endParaRPr lang="fr-CA" sz="1000"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lgn="l">
                        <a:buFont typeface="Wingdings" panose="05000000000000000000" pitchFamily="2" charset="2"/>
                        <a:buChar char="Ø"/>
                      </a:pPr>
                      <a:endParaRPr lang="fr-CA" sz="1000" noProof="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1076305"/>
                  </a:ext>
                </a:extLst>
              </a:tr>
              <a:tr h="787976">
                <a:tc>
                  <a:txBody>
                    <a:bodyPr/>
                    <a:lstStyle/>
                    <a:p>
                      <a:pPr marL="0" marR="0">
                        <a:spcBef>
                          <a:spcPts val="0"/>
                        </a:spcBef>
                        <a:spcAft>
                          <a:spcPts val="0"/>
                        </a:spcAft>
                      </a:pPr>
                      <a:r>
                        <a:rPr lang="fr-CA" sz="1000" b="1" noProof="0" dirty="0">
                          <a:solidFill>
                            <a:schemeClr val="tx1"/>
                          </a:solidFill>
                          <a:effectLst/>
                        </a:rPr>
                        <a:t>Comment allons-nous communiquer et collaborer?</a:t>
                      </a:r>
                    </a:p>
                  </a:txBody>
                  <a:tcPr marL="68580" marR="68580" marT="0" marB="0"/>
                </a:tc>
                <a:tc>
                  <a:txBody>
                    <a:bodyPr/>
                    <a:lstStyle/>
                    <a:p>
                      <a:pPr marL="171450" lvl="0" indent="-171450">
                        <a:buFont typeface="Wingdings" panose="05000000000000000000" pitchFamily="2" charset="2"/>
                        <a:buChar char="Ø"/>
                      </a:pPr>
                      <a:endParaRPr lang="fr-CA" sz="1000" kern="1200" noProof="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7335151"/>
                  </a:ext>
                </a:extLst>
              </a:tr>
              <a:tr h="787976">
                <a:tc>
                  <a:txBody>
                    <a:bodyPr/>
                    <a:lstStyle/>
                    <a:p>
                      <a:pPr marL="0" marR="0">
                        <a:spcBef>
                          <a:spcPts val="0"/>
                        </a:spcBef>
                        <a:spcAft>
                          <a:spcPts val="0"/>
                        </a:spcAft>
                      </a:pPr>
                      <a:endParaRPr lang="fr-CA" sz="1000" b="1" noProof="0" dirty="0">
                        <a:solidFill>
                          <a:schemeClr val="tx1"/>
                        </a:solidFill>
                        <a:effectLst/>
                      </a:endParaRPr>
                    </a:p>
                    <a:p>
                      <a:pPr marL="0" marR="0">
                        <a:spcBef>
                          <a:spcPts val="0"/>
                        </a:spcBef>
                        <a:spcAft>
                          <a:spcPts val="0"/>
                        </a:spcAft>
                      </a:pPr>
                      <a:r>
                        <a:rPr lang="fr-CA" sz="1000" b="1" noProof="0" dirty="0">
                          <a:solidFill>
                            <a:schemeClr val="tx1"/>
                          </a:solidFill>
                          <a:effectLst/>
                          <a:latin typeface="+mn-lt"/>
                          <a:ea typeface="Calibri" panose="020F0502020204030204" pitchFamily="34" charset="0"/>
                          <a:cs typeface="Arial" panose="020B0604020202020204" pitchFamily="34" charset="0"/>
                        </a:rPr>
                        <a:t>Comment allons-nous partager l’information?</a:t>
                      </a:r>
                    </a:p>
                  </a:txBody>
                  <a:tcPr marL="68580" marR="68580" marT="0" marB="0"/>
                </a:tc>
                <a:tc>
                  <a:txBody>
                    <a:bodyPr/>
                    <a:lstStyle/>
                    <a:p>
                      <a:pPr marL="0" marR="0" indent="0">
                        <a:spcBef>
                          <a:spcPts val="0"/>
                        </a:spcBef>
                        <a:spcAft>
                          <a:spcPts val="0"/>
                        </a:spcAft>
                        <a:buFont typeface="Arial" panose="020B0604020202020204" pitchFamily="34" charset="0"/>
                        <a:buNone/>
                      </a:pPr>
                      <a:endParaRPr lang="fr-CA" sz="1000" b="0" noProof="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2348764"/>
                  </a:ext>
                </a:extLst>
              </a:tr>
              <a:tr h="787976">
                <a:tc>
                  <a:txBody>
                    <a:bodyPr/>
                    <a:lstStyle/>
                    <a:p>
                      <a:pPr marL="0" marR="0">
                        <a:spcBef>
                          <a:spcPts val="0"/>
                        </a:spcBef>
                        <a:spcAft>
                          <a:spcPts val="0"/>
                        </a:spcAft>
                      </a:pPr>
                      <a:r>
                        <a:rPr lang="fr-CA" sz="1000" b="1" noProof="0" dirty="0">
                          <a:solidFill>
                            <a:schemeClr val="tx1"/>
                          </a:solidFill>
                          <a:effectLst/>
                        </a:rPr>
                        <a:t>Comment allons-nous être inclusifs envers tous les membres de l'équipe?</a:t>
                      </a:r>
                    </a:p>
                  </a:txBody>
                  <a:tcPr marL="68580" marR="68580" marT="0" marB="0"/>
                </a:tc>
                <a:tc>
                  <a:txBody>
                    <a:bodyPr/>
                    <a:lstStyle/>
                    <a:p>
                      <a:pPr marL="285750" lvl="0" indent="-285750">
                        <a:buFont typeface="Wingdings" panose="05000000000000000000" pitchFamily="2" charset="2"/>
                        <a:buChar char="Ø"/>
                      </a:pPr>
                      <a:endParaRPr lang="fr-CA" sz="1000" kern="1200" noProof="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1932821"/>
                  </a:ext>
                </a:extLst>
              </a:tr>
              <a:tr h="787976">
                <a:tc>
                  <a:txBody>
                    <a:bodyPr/>
                    <a:lstStyle/>
                    <a:p>
                      <a:pPr marL="0" marR="0">
                        <a:spcBef>
                          <a:spcPts val="0"/>
                        </a:spcBef>
                        <a:spcAft>
                          <a:spcPts val="0"/>
                        </a:spcAft>
                      </a:pPr>
                      <a:r>
                        <a:rPr lang="fr-CA" sz="1000" b="1" noProof="0" dirty="0">
                          <a:solidFill>
                            <a:schemeClr val="tx1"/>
                          </a:solidFill>
                          <a:effectLst/>
                        </a:rPr>
                        <a:t>Comment allons-nous promouvoir et favoriser le bien-être?</a:t>
                      </a:r>
                      <a:endParaRPr lang="fr-CA" sz="1000" b="1" noProof="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lvl="0" indent="-171450">
                        <a:buFont typeface="Wingdings" panose="05000000000000000000" pitchFamily="2" charset="2"/>
                        <a:buChar char="Ø"/>
                      </a:pPr>
                      <a:endParaRPr lang="fr-CA" sz="1000" u="none" noProof="0" dirty="0">
                        <a:solidFill>
                          <a:schemeClr val="tx1"/>
                        </a:solidFill>
                        <a:effectLst/>
                        <a:latin typeface="+mn-lt"/>
                        <a:ea typeface="Yu Mincho" panose="02020400000000000000" pitchFamily="18" charset="-128"/>
                        <a:cs typeface="Arial" panose="020B0604020202020204" pitchFamily="34" charset="0"/>
                      </a:endParaRPr>
                    </a:p>
                  </a:txBody>
                  <a:tcPr marL="68580" marR="68580" marT="0" marB="0" anchor="ctr"/>
                </a:tc>
                <a:extLst>
                  <a:ext uri="{0D108BD9-81ED-4DB2-BD59-A6C34878D82A}">
                    <a16:rowId xmlns:a16="http://schemas.microsoft.com/office/drawing/2014/main" val="2389258472"/>
                  </a:ext>
                </a:extLst>
              </a:tr>
            </a:tbl>
          </a:graphicData>
        </a:graphic>
      </p:graphicFrame>
    </p:spTree>
    <p:extLst>
      <p:ext uri="{BB962C8B-B14F-4D97-AF65-F5344CB8AC3E}">
        <p14:creationId xmlns:p14="http://schemas.microsoft.com/office/powerpoint/2010/main" val="246343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AC4C848-F2AF-421E-8A53-C52AB23097A6}"/>
              </a:ext>
            </a:extLst>
          </p:cNvPr>
          <p:cNvSpPr>
            <a:spLocks noGrp="1"/>
          </p:cNvSpPr>
          <p:nvPr>
            <p:ph type="ctrTitle"/>
          </p:nvPr>
        </p:nvSpPr>
        <p:spPr>
          <a:xfrm>
            <a:off x="656794" y="120476"/>
            <a:ext cx="9534956" cy="41252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CA" sz="1800" b="0" dirty="0">
                <a:solidFill>
                  <a:schemeClr val="bg1"/>
                </a:solidFill>
                <a:latin typeface="Arial Rounded MT Bold" panose="020F0704030504030204" pitchFamily="34" charset="0"/>
              </a:rPr>
              <a:t>MON GUIDE PERSONNEL</a:t>
            </a:r>
          </a:p>
        </p:txBody>
      </p:sp>
      <p:graphicFrame>
        <p:nvGraphicFramePr>
          <p:cNvPr id="4" name="Table 12">
            <a:extLst>
              <a:ext uri="{FF2B5EF4-FFF2-40B4-BE49-F238E27FC236}">
                <a16:creationId xmlns:a16="http://schemas.microsoft.com/office/drawing/2014/main" id="{F291837B-4F1F-41F6-89A1-4F84522B6543}"/>
              </a:ext>
            </a:extLst>
          </p:cNvPr>
          <p:cNvGraphicFramePr>
            <a:graphicFrameLocks noGrp="1"/>
          </p:cNvGraphicFramePr>
          <p:nvPr>
            <p:extLst>
              <p:ext uri="{D42A27DB-BD31-4B8C-83A1-F6EECF244321}">
                <p14:modId xmlns:p14="http://schemas.microsoft.com/office/powerpoint/2010/main" val="3591861227"/>
              </p:ext>
            </p:extLst>
          </p:nvPr>
        </p:nvGraphicFramePr>
        <p:xfrm>
          <a:off x="0" y="642179"/>
          <a:ext cx="12188950" cy="6215821"/>
        </p:xfrm>
        <a:graphic>
          <a:graphicData uri="http://schemas.openxmlformats.org/drawingml/2006/table">
            <a:tbl>
              <a:tblPr bandRow="1">
                <a:tableStyleId>{21E4AEA4-8DFA-4A89-87EB-49C32662AFE0}</a:tableStyleId>
              </a:tblPr>
              <a:tblGrid>
                <a:gridCol w="3050668">
                  <a:extLst>
                    <a:ext uri="{9D8B030D-6E8A-4147-A177-3AD203B41FA5}">
                      <a16:colId xmlns:a16="http://schemas.microsoft.com/office/drawing/2014/main" val="478009315"/>
                    </a:ext>
                  </a:extLst>
                </a:gridCol>
                <a:gridCol w="3046094">
                  <a:extLst>
                    <a:ext uri="{9D8B030D-6E8A-4147-A177-3AD203B41FA5}">
                      <a16:colId xmlns:a16="http://schemas.microsoft.com/office/drawing/2014/main" val="2701268311"/>
                    </a:ext>
                  </a:extLst>
                </a:gridCol>
                <a:gridCol w="3046094">
                  <a:extLst>
                    <a:ext uri="{9D8B030D-6E8A-4147-A177-3AD203B41FA5}">
                      <a16:colId xmlns:a16="http://schemas.microsoft.com/office/drawing/2014/main" val="2324179935"/>
                    </a:ext>
                  </a:extLst>
                </a:gridCol>
                <a:gridCol w="3046094">
                  <a:extLst>
                    <a:ext uri="{9D8B030D-6E8A-4147-A177-3AD203B41FA5}">
                      <a16:colId xmlns:a16="http://schemas.microsoft.com/office/drawing/2014/main" val="1605790292"/>
                    </a:ext>
                  </a:extLst>
                </a:gridCol>
              </a:tblGrid>
              <a:tr h="3176975">
                <a:tc>
                  <a:txBody>
                    <a:bodyPr/>
                    <a:lstStyle/>
                    <a:p>
                      <a:pPr algn="l"/>
                      <a:r>
                        <a:rPr lang="fr-FR" sz="1200" b="1" kern="1200" dirty="0">
                          <a:solidFill>
                            <a:schemeClr val="dk1"/>
                          </a:solidFill>
                          <a:effectLst/>
                          <a:latin typeface="+mn-lt"/>
                          <a:ea typeface="+mn-ea"/>
                          <a:cs typeface="+mn-cs"/>
                        </a:rPr>
                        <a:t>L'environnement physique dans lequel j'aime travailler : </a:t>
                      </a:r>
                    </a:p>
                    <a:p>
                      <a:pPr algn="l"/>
                      <a:r>
                        <a:rPr lang="fr-FR" sz="1200" b="0" kern="1200" dirty="0">
                          <a:solidFill>
                            <a:schemeClr val="dk1"/>
                          </a:solidFill>
                          <a:effectLst/>
                          <a:latin typeface="+mn-lt"/>
                          <a:ea typeface="+mn-ea"/>
                          <a:cs typeface="+mn-cs"/>
                        </a:rPr>
                        <a:t>(environnement et atmosphère)</a:t>
                      </a:r>
                      <a:endParaRPr lang="en-CA"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mn-lt"/>
                      </a:endParaRPr>
                    </a:p>
                  </a:txBody>
                  <a:tcPr/>
                </a:tc>
                <a:tc>
                  <a:txBody>
                    <a:bodyPr/>
                    <a:lstStyle/>
                    <a:p>
                      <a:pPr algn="l"/>
                      <a:r>
                        <a:rPr lang="fr-FR" sz="1200" b="1" kern="1200" dirty="0">
                          <a:solidFill>
                            <a:schemeClr val="dk1"/>
                          </a:solidFill>
                          <a:effectLst/>
                          <a:latin typeface="+mn-lt"/>
                          <a:ea typeface="+mn-ea"/>
                          <a:cs typeface="+mn-cs"/>
                        </a:rPr>
                        <a:t>Les meilleurs moyens pour me joindre :</a:t>
                      </a:r>
                    </a:p>
                    <a:p>
                      <a:pPr algn="l"/>
                      <a:r>
                        <a:rPr lang="fr-FR" sz="1200" b="0" kern="1200" dirty="0">
                          <a:solidFill>
                            <a:schemeClr val="dk1"/>
                          </a:solidFill>
                          <a:effectLst/>
                          <a:latin typeface="+mn-lt"/>
                          <a:ea typeface="+mn-ea"/>
                          <a:cs typeface="+mn-cs"/>
                        </a:rPr>
                        <a:t>(méthode et objet)</a:t>
                      </a:r>
                      <a:endParaRPr lang="en-CA" sz="1200" b="0" kern="1200" dirty="0">
                        <a:solidFill>
                          <a:schemeClr val="bg2">
                            <a:lumMod val="25000"/>
                          </a:schemeClr>
                        </a:solidFill>
                        <a:effectLst/>
                        <a:latin typeface="+mn-lt"/>
                        <a:ea typeface="+mn-ea"/>
                        <a:cs typeface="+mn-cs"/>
                      </a:endParaRPr>
                    </a:p>
                  </a:txBody>
                  <a:tcPr/>
                </a:tc>
                <a:tc>
                  <a:txBody>
                    <a:bodyPr/>
                    <a:lstStyle/>
                    <a:p>
                      <a:pPr algn="l"/>
                      <a:r>
                        <a:rPr lang="fr-FR" sz="1200" b="1" kern="1200" dirty="0">
                          <a:solidFill>
                            <a:schemeClr val="dk1"/>
                          </a:solidFill>
                          <a:effectLst/>
                          <a:latin typeface="+mn-lt"/>
                          <a:ea typeface="+mn-ea"/>
                          <a:cs typeface="+mn-cs"/>
                        </a:rPr>
                        <a:t>Les plages horaires/heures pendant lesquels j'aime travailler :</a:t>
                      </a:r>
                    </a:p>
                    <a:p>
                      <a:pPr algn="l"/>
                      <a:r>
                        <a:rPr lang="fr-FR" sz="1200" b="0" kern="1200" dirty="0">
                          <a:solidFill>
                            <a:schemeClr val="dk1"/>
                          </a:solidFill>
                          <a:effectLst/>
                          <a:latin typeface="+mn-lt"/>
                          <a:ea typeface="+mn-ea"/>
                          <a:cs typeface="+mn-cs"/>
                        </a:rPr>
                        <a:t>(tenir compte du fuseau horaire, des horaires tels les heures comprimés)</a:t>
                      </a:r>
                      <a:endParaRPr lang="en-CA" sz="1200" b="0" kern="1200" dirty="0">
                        <a:solidFill>
                          <a:schemeClr val="bg2">
                            <a:lumMod val="25000"/>
                          </a:schemeClr>
                        </a:solidFill>
                        <a:effectLst/>
                        <a:latin typeface="+mn-lt"/>
                        <a:ea typeface="+mn-ea"/>
                        <a:cs typeface="+mn-cs"/>
                      </a:endParaRPr>
                    </a:p>
                  </a:txBody>
                  <a:tcPr/>
                </a:tc>
                <a:tc>
                  <a:txBody>
                    <a:bodyPr/>
                    <a:lstStyle/>
                    <a:p>
                      <a:pPr algn="l"/>
                      <a:r>
                        <a:rPr lang="fr-FR" sz="1200" b="1" kern="1200" dirty="0">
                          <a:solidFill>
                            <a:schemeClr val="dk1"/>
                          </a:solidFill>
                          <a:effectLst/>
                          <a:latin typeface="+mn-lt"/>
                          <a:ea typeface="+mn-ea"/>
                          <a:cs typeface="+mn-cs"/>
                        </a:rPr>
                        <a:t>Les façons dont j'aime recevoir de la rétroaction :</a:t>
                      </a:r>
                    </a:p>
                    <a:p>
                      <a:pPr algn="l"/>
                      <a:r>
                        <a:rPr lang="fr-FR" sz="1200" b="0" kern="1200" dirty="0">
                          <a:solidFill>
                            <a:schemeClr val="dk1"/>
                          </a:solidFill>
                          <a:effectLst/>
                          <a:latin typeface="+mn-lt"/>
                          <a:ea typeface="+mn-ea"/>
                          <a:cs typeface="+mn-cs"/>
                        </a:rPr>
                        <a:t>(canaux et méthodes)</a:t>
                      </a:r>
                      <a:endParaRPr lang="en-CA" sz="1200" b="0" kern="1200" dirty="0">
                        <a:solidFill>
                          <a:schemeClr val="bg2">
                            <a:lumMod val="25000"/>
                          </a:schemeClr>
                        </a:solidFill>
                        <a:effectLst/>
                        <a:latin typeface="+mn-lt"/>
                        <a:ea typeface="+mn-ea"/>
                        <a:cs typeface="+mn-cs"/>
                      </a:endParaRPr>
                    </a:p>
                  </a:txBody>
                  <a:tcPr/>
                </a:tc>
                <a:extLst>
                  <a:ext uri="{0D108BD9-81ED-4DB2-BD59-A6C34878D82A}">
                    <a16:rowId xmlns:a16="http://schemas.microsoft.com/office/drawing/2014/main" val="1031965790"/>
                  </a:ext>
                </a:extLst>
              </a:tr>
              <a:tr h="3038846">
                <a:tc>
                  <a:txBody>
                    <a:bodyPr/>
                    <a:lstStyle/>
                    <a:p>
                      <a:pPr algn="l"/>
                      <a:r>
                        <a:rPr lang="fr-FR" sz="1200" b="1" kern="1200" dirty="0">
                          <a:solidFill>
                            <a:schemeClr val="dk1"/>
                          </a:solidFill>
                          <a:effectLst/>
                          <a:latin typeface="+mn-lt"/>
                          <a:ea typeface="+mn-ea"/>
                          <a:cs typeface="+mn-cs"/>
                        </a:rPr>
                        <a:t>Ce dont j'ai besoin :</a:t>
                      </a:r>
                    </a:p>
                    <a:p>
                      <a:pPr algn="l"/>
                      <a:r>
                        <a:rPr lang="fr-FR" sz="1200" b="0" kern="1200" dirty="0">
                          <a:solidFill>
                            <a:schemeClr val="dk1"/>
                          </a:solidFill>
                          <a:effectLst/>
                          <a:latin typeface="+mn-lt"/>
                          <a:ea typeface="+mn-ea"/>
                          <a:cs typeface="+mn-cs"/>
                        </a:rPr>
                        <a:t>(pour être productif et inspiré au travail)</a:t>
                      </a:r>
                      <a:endParaRPr lang="en-CA" sz="1200" b="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p>
                      <a:pPr marL="0" marR="0" algn="l">
                        <a:spcBef>
                          <a:spcPts val="0"/>
                        </a:spcBef>
                        <a:spcAft>
                          <a:spcPts val="0"/>
                        </a:spcAft>
                      </a:pPr>
                      <a:endParaRPr lang="en-CA"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fr-CA" sz="1200" b="1" kern="1200" noProof="0" dirty="0">
                          <a:solidFill>
                            <a:schemeClr val="dk1"/>
                          </a:solidFill>
                          <a:effectLst/>
                          <a:latin typeface="+mn-lt"/>
                          <a:ea typeface="+mn-ea"/>
                          <a:cs typeface="+mn-cs"/>
                        </a:rPr>
                        <a:t>Les choses avec lesquelles j’ai de la difficulté à composer :</a:t>
                      </a:r>
                      <a:endParaRPr lang="fr-CA" sz="1200" kern="1200" noProof="0" dirty="0">
                        <a:solidFill>
                          <a:schemeClr val="dk1"/>
                        </a:solidFill>
                        <a:effectLst/>
                        <a:latin typeface="+mn-lt"/>
                        <a:ea typeface="+mn-ea"/>
                        <a:cs typeface="+mn-cs"/>
                      </a:endParaRPr>
                    </a:p>
                    <a:p>
                      <a:pPr algn="l"/>
                      <a:r>
                        <a:rPr lang="fr-CA" sz="1200" kern="1200" noProof="0" dirty="0">
                          <a:solidFill>
                            <a:schemeClr val="bg2">
                              <a:lumMod val="25000"/>
                            </a:schemeClr>
                          </a:solidFill>
                          <a:effectLst/>
                          <a:latin typeface="+mn-lt"/>
                          <a:ea typeface="+mn-ea"/>
                          <a:cs typeface="+mn-cs"/>
                        </a:rPr>
                        <a:t>(obstacles ou défis qui ont des répercussions sur mon travail)</a:t>
                      </a:r>
                    </a:p>
                  </a:txBody>
                  <a:tcPr marL="68580" marR="68580" marT="0" marB="0"/>
                </a:tc>
                <a:tc>
                  <a:txBody>
                    <a:bodyPr/>
                    <a:lstStyle/>
                    <a:p>
                      <a:pPr marL="0" marR="0" algn="l">
                        <a:spcBef>
                          <a:spcPts val="0"/>
                        </a:spcBef>
                        <a:spcAft>
                          <a:spcPts val="0"/>
                        </a:spcAft>
                      </a:pPr>
                      <a:r>
                        <a:rPr lang="fr-FR" sz="1200" b="1" dirty="0">
                          <a:solidFill>
                            <a:schemeClr val="tx1"/>
                          </a:solidFill>
                          <a:effectLst/>
                          <a:latin typeface="+mn-lt"/>
                          <a:ea typeface="Calibri" panose="020F0502020204030204" pitchFamily="34" charset="0"/>
                          <a:cs typeface="Arial" panose="020B0604020202020204" pitchFamily="34" charset="0"/>
                        </a:rPr>
                        <a:t>Les choses que j'aime :</a:t>
                      </a:r>
                    </a:p>
                    <a:p>
                      <a:pPr marL="0" marR="0" algn="l">
                        <a:spcBef>
                          <a:spcPts val="0"/>
                        </a:spcBef>
                        <a:spcAft>
                          <a:spcPts val="0"/>
                        </a:spcAft>
                      </a:pPr>
                      <a:r>
                        <a:rPr lang="fr-FR" sz="1200" b="0" dirty="0">
                          <a:solidFill>
                            <a:schemeClr val="tx1"/>
                          </a:solidFill>
                          <a:effectLst/>
                          <a:latin typeface="+mn-lt"/>
                          <a:ea typeface="Calibri" panose="020F0502020204030204" pitchFamily="34" charset="0"/>
                          <a:cs typeface="Arial" panose="020B0604020202020204" pitchFamily="34" charset="0"/>
                        </a:rPr>
                        <a:t>(activités et préférences liées au travail)</a:t>
                      </a:r>
                      <a:endParaRPr lang="en-CA" sz="1200" b="0" dirty="0">
                        <a:solidFill>
                          <a:schemeClr val="bg2">
                            <a:lumMod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fr-FR" sz="1200" b="1" kern="1200" dirty="0">
                          <a:solidFill>
                            <a:schemeClr val="dk1"/>
                          </a:solidFill>
                          <a:effectLst/>
                          <a:latin typeface="+mn-lt"/>
                          <a:ea typeface="+mn-ea"/>
                          <a:cs typeface="+mn-cs"/>
                        </a:rPr>
                        <a:t>Autres choses à savoir sur moi :</a:t>
                      </a:r>
                    </a:p>
                    <a:p>
                      <a:pPr algn="l"/>
                      <a:r>
                        <a:rPr lang="fr-FR" sz="1200" b="0" kern="1200" dirty="0">
                          <a:solidFill>
                            <a:schemeClr val="dk1"/>
                          </a:solidFill>
                          <a:effectLst/>
                          <a:latin typeface="+mn-lt"/>
                          <a:ea typeface="+mn-ea"/>
                          <a:cs typeface="+mn-cs"/>
                        </a:rPr>
                        <a:t>(type de personnalité, affiliations ou groupes professionnels, activités extra-professionnelles)</a:t>
                      </a:r>
                      <a:endParaRPr lang="en-US" sz="1200" b="0" dirty="0">
                        <a:solidFill>
                          <a:schemeClr val="bg2">
                            <a:lumMod val="25000"/>
                          </a:schemeClr>
                        </a:solidFill>
                        <a:effectLst/>
                        <a:latin typeface="+mn-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64294930"/>
                  </a:ext>
                </a:extLst>
              </a:tr>
            </a:tbl>
          </a:graphicData>
        </a:graphic>
      </p:graphicFrame>
    </p:spTree>
    <p:extLst>
      <p:ext uri="{BB962C8B-B14F-4D97-AF65-F5344CB8AC3E}">
        <p14:creationId xmlns:p14="http://schemas.microsoft.com/office/powerpoint/2010/main" val="445565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5506</TotalTime>
  <Words>861</Words>
  <Application>Microsoft Office PowerPoint</Application>
  <PresentationFormat>Widescreen</PresentationFormat>
  <Paragraphs>76</Paragraphs>
  <Slides>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2" baseType="lpstr">
      <vt:lpstr>Arial</vt:lpstr>
      <vt:lpstr>Arial Rounded MT Bold</vt:lpstr>
      <vt:lpstr>Calibri</vt:lpstr>
      <vt:lpstr>Calibri Light</vt:lpstr>
      <vt:lpstr>Georgia</vt:lpstr>
      <vt:lpstr>Wingdings</vt:lpstr>
      <vt:lpstr>Office Theme</vt:lpstr>
      <vt:lpstr>think-cell Slide</vt:lpstr>
      <vt:lpstr>Charte de l'équipe et guide personnel</vt:lpstr>
      <vt:lpstr>CHARTE D’ÉQUIPE |  Sujets de discussion</vt:lpstr>
      <vt:lpstr>CHARTE D’ÉQUIPE |  En tant qu'équipe, nous convenons de ce qui suit :</vt:lpstr>
      <vt:lpstr>MON GUIDE PERSONNEL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306</cp:revision>
  <dcterms:created xsi:type="dcterms:W3CDTF">2018-01-23T15:59:12Z</dcterms:created>
  <dcterms:modified xsi:type="dcterms:W3CDTF">2023-02-06T14:54:35Z</dcterms:modified>
</cp:coreProperties>
</file>