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84" r:id="rId7"/>
  </p:sldMasterIdLst>
  <p:notesMasterIdLst>
    <p:notesMasterId r:id="rId57"/>
  </p:notesMasterIdLst>
  <p:sldIdLst>
    <p:sldId id="261" r:id="rId8"/>
    <p:sldId id="263" r:id="rId9"/>
    <p:sldId id="266" r:id="rId10"/>
    <p:sldId id="267" r:id="rId11"/>
    <p:sldId id="305" r:id="rId12"/>
    <p:sldId id="268" r:id="rId13"/>
    <p:sldId id="348" r:id="rId14"/>
    <p:sldId id="323" r:id="rId15"/>
    <p:sldId id="322" r:id="rId16"/>
    <p:sldId id="307" r:id="rId17"/>
    <p:sldId id="349" r:id="rId18"/>
    <p:sldId id="350" r:id="rId19"/>
    <p:sldId id="351" r:id="rId20"/>
    <p:sldId id="271" r:id="rId21"/>
    <p:sldId id="272" r:id="rId22"/>
    <p:sldId id="273" r:id="rId23"/>
    <p:sldId id="275" r:id="rId24"/>
    <p:sldId id="326" r:id="rId25"/>
    <p:sldId id="327" r:id="rId26"/>
    <p:sldId id="282" r:id="rId27"/>
    <p:sldId id="280" r:id="rId28"/>
    <p:sldId id="281" r:id="rId29"/>
    <p:sldId id="328" r:id="rId30"/>
    <p:sldId id="329" r:id="rId31"/>
    <p:sldId id="332" r:id="rId32"/>
    <p:sldId id="334" r:id="rId33"/>
    <p:sldId id="335" r:id="rId34"/>
    <p:sldId id="342" r:id="rId35"/>
    <p:sldId id="346" r:id="rId36"/>
    <p:sldId id="337" r:id="rId37"/>
    <p:sldId id="338" r:id="rId38"/>
    <p:sldId id="345" r:id="rId39"/>
    <p:sldId id="287" r:id="rId40"/>
    <p:sldId id="288" r:id="rId41"/>
    <p:sldId id="340" r:id="rId42"/>
    <p:sldId id="295" r:id="rId43"/>
    <p:sldId id="299" r:id="rId44"/>
    <p:sldId id="300" r:id="rId45"/>
    <p:sldId id="301" r:id="rId46"/>
    <p:sldId id="313" r:id="rId47"/>
    <p:sldId id="302" r:id="rId48"/>
    <p:sldId id="314" r:id="rId49"/>
    <p:sldId id="341" r:id="rId50"/>
    <p:sldId id="343" r:id="rId51"/>
    <p:sldId id="344" r:id="rId52"/>
    <p:sldId id="347" r:id="rId53"/>
    <p:sldId id="304" r:id="rId54"/>
    <p:sldId id="303" r:id="rId55"/>
    <p:sldId id="319" r:id="rId56"/>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7" autoAdjust="0"/>
    <p:restoredTop sz="83730" autoAdjust="0"/>
  </p:normalViewPr>
  <p:slideViewPr>
    <p:cSldViewPr>
      <p:cViewPr varScale="1">
        <p:scale>
          <a:sx n="88" d="100"/>
          <a:sy n="88" d="100"/>
        </p:scale>
        <p:origin x="1944" y="84"/>
      </p:cViewPr>
      <p:guideLst>
        <p:guide orient="horz" pos="2160"/>
        <p:guide pos="2880"/>
      </p:guideLst>
    </p:cSldViewPr>
  </p:slideViewPr>
  <p:outlineViewPr>
    <p:cViewPr>
      <p:scale>
        <a:sx n="33" d="100"/>
        <a:sy n="33" d="100"/>
      </p:scale>
      <p:origin x="0" y="-446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gs" Target="tags/tag1.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5A86F-7451-4172-A8AB-C808003D3ABF}" type="datetimeFigureOut">
              <a:rPr lang="en-CA" smtClean="0"/>
              <a:t>2024-09-06</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3FE7A-83C0-4CC1-91FF-ADDD6892724E}" type="slidenum">
              <a:rPr lang="en-CA" smtClean="0"/>
              <a:t>‹#›</a:t>
            </a:fld>
            <a:endParaRPr lang="en-CA" dirty="0"/>
          </a:p>
        </p:txBody>
      </p:sp>
    </p:spTree>
    <p:extLst>
      <p:ext uri="{BB962C8B-B14F-4D97-AF65-F5344CB8AC3E}">
        <p14:creationId xmlns:p14="http://schemas.microsoft.com/office/powerpoint/2010/main" val="249139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CC3FE7A-83C0-4CC1-91FF-ADDD6892724E}" type="slidenum">
              <a:rPr lang="en-CA" smtClean="0"/>
              <a:t>1</a:t>
            </a:fld>
            <a:endParaRPr lang="en-CA" dirty="0"/>
          </a:p>
        </p:txBody>
      </p:sp>
    </p:spTree>
    <p:extLst>
      <p:ext uri="{BB962C8B-B14F-4D97-AF65-F5344CB8AC3E}">
        <p14:creationId xmlns:p14="http://schemas.microsoft.com/office/powerpoint/2010/main" val="186668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dirty="0">
                <a:solidFill>
                  <a:schemeClr val="tx1"/>
                </a:solidFill>
                <a:effectLst/>
                <a:latin typeface="+mn-lt"/>
                <a:ea typeface="+mn-ea"/>
                <a:cs typeface="+mn-cs"/>
              </a:rPr>
              <a:t>1. Review the </a:t>
            </a:r>
            <a:r>
              <a:rPr lang="en-CA" sz="1200" i="1" kern="1200" dirty="0">
                <a:solidFill>
                  <a:schemeClr val="tx1"/>
                </a:solidFill>
                <a:effectLst/>
                <a:latin typeface="+mn-lt"/>
                <a:ea typeface="+mn-ea"/>
                <a:cs typeface="+mn-cs"/>
              </a:rPr>
              <a:t>Public Service Official Languages Exclusion Approval Order</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Public Service Official Languages Appointment Regulations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Discuss OL exclusions related to the duration of acting appointments</a:t>
            </a:r>
          </a:p>
          <a:p>
            <a:r>
              <a:rPr lang="en-CA" sz="1200" kern="1200" dirty="0">
                <a:solidFill>
                  <a:schemeClr val="tx1"/>
                </a:solidFill>
                <a:effectLst/>
                <a:latin typeface="+mn-lt"/>
                <a:ea typeface="+mn-ea"/>
                <a:cs typeface="+mn-cs"/>
              </a:rPr>
              <a:t>2. Language evaluation for a unilingual position, a bilingual position (vacant or encumbered position) </a:t>
            </a:r>
          </a:p>
          <a:p>
            <a:r>
              <a:rPr lang="en-CA" sz="1200" kern="1200" dirty="0">
                <a:solidFill>
                  <a:schemeClr val="tx1"/>
                </a:solidFill>
                <a:effectLst/>
                <a:latin typeface="+mn-lt"/>
                <a:ea typeface="+mn-ea"/>
                <a:cs typeface="+mn-cs"/>
              </a:rPr>
              <a:t>3. Discuss the handling of extensions to term appointments and OL</a:t>
            </a:r>
          </a:p>
          <a:p>
            <a:r>
              <a:rPr lang="en-CA" sz="1200" kern="1200" dirty="0">
                <a:solidFill>
                  <a:schemeClr val="tx1"/>
                </a:solidFill>
                <a:effectLst/>
                <a:latin typeface="+mn-lt"/>
                <a:ea typeface="+mn-ea"/>
                <a:cs typeface="+mn-cs"/>
              </a:rPr>
              <a:t>4. Discuss how often official language evaluations can be done in a process</a:t>
            </a:r>
          </a:p>
          <a:p>
            <a:r>
              <a:rPr lang="en-CA" sz="1200" kern="1200" dirty="0">
                <a:solidFill>
                  <a:schemeClr val="tx1"/>
                </a:solidFill>
                <a:effectLst/>
                <a:latin typeface="+mn-lt"/>
                <a:ea typeface="+mn-ea"/>
                <a:cs typeface="+mn-cs"/>
              </a:rPr>
              <a:t>5. Review the issue of pools – creation of imperative and non-imperative pools</a:t>
            </a:r>
          </a:p>
          <a:p>
            <a:endParaRPr lang="en-US" altLang="en-US" dirty="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855" indent="-285714"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2855"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599996"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137"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279"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421"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8563"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5704"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fld id="{9BA55FC2-DC26-473F-8D9D-F2769685BC9E}"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72709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kern="1200" dirty="0">
                <a:solidFill>
                  <a:schemeClr val="tx1"/>
                </a:solidFill>
                <a:effectLst/>
                <a:latin typeface="+mn-lt"/>
                <a:ea typeface="+mn-ea"/>
                <a:cs typeface="+mn-cs"/>
              </a:rPr>
              <a:t>Unilingual position: </a:t>
            </a:r>
            <a:r>
              <a:rPr lang="en-CA" sz="1200" kern="1200" dirty="0">
                <a:solidFill>
                  <a:schemeClr val="tx1"/>
                </a:solidFill>
                <a:effectLst/>
                <a:latin typeface="+mn-lt"/>
                <a:ea typeface="+mn-ea"/>
                <a:cs typeface="+mn-cs"/>
              </a:rPr>
              <a:t>If the position is unilingual “English essential,” the skills, knowledge and abilities must be assessed in the language of the candidate’s choice. However, if the candidate chooses to be assessed in French, the board must still assess the person's ability to use English, as all of the duties associated with the position must be performed in English. </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Bilingual position: </a:t>
            </a:r>
            <a:r>
              <a:rPr lang="en-CA" sz="1200" kern="1200" dirty="0">
                <a:solidFill>
                  <a:schemeClr val="tx1"/>
                </a:solidFill>
                <a:effectLst/>
                <a:latin typeface="+mn-lt"/>
                <a:ea typeface="+mn-ea"/>
                <a:cs typeface="+mn-cs"/>
              </a:rPr>
              <a:t>If the position is bilingual, the skills, knowledge and abilities must be assessed in the language of the candidate's choice.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For example, if a bilingual candidate chooses to be assessed in French and his or her first language is English, it would be good practice to ask questions that briefly assess the person's ability to use both official languages and take the PSC's Second Language Evaluation. However, if the candidate chooses to be assessed in French, the board must still assess the person's ability to use English, as all of the duties associated with the position must be performed in English.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It should be noted that the subdelegated manager is responsible for arranging for language testing using the generic email address (SLE)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If a person fails, there will be a 30-day waiting period. The purpose of the waiting period is to ensure that you are not retested before the 30-day waiting period has elapsed. However, if you rewrite the test before the end of the waiting period, your result will not be valid, and there will be another waiting period starting from the most recent test date. (https://www.canada.ca/en/public-service-commission/services/second-language-testing-public-service/second-language-evaluation-oral/scheduling-test.html) </a:t>
            </a:r>
          </a:p>
          <a:p>
            <a:endParaRPr lang="en-CA" dirty="0"/>
          </a:p>
        </p:txBody>
      </p:sp>
      <p:sp>
        <p:nvSpPr>
          <p:cNvPr id="4" name="Espace réservé du numéro de diapositive 3"/>
          <p:cNvSpPr>
            <a:spLocks noGrp="1"/>
          </p:cNvSpPr>
          <p:nvPr>
            <p:ph type="sldNum" sz="quarter" idx="10"/>
          </p:nvPr>
        </p:nvSpPr>
        <p:spPr/>
        <p:txBody>
          <a:bodyPr/>
          <a:lstStyle/>
          <a:p>
            <a:fld id="{6A2BE911-C2CD-4065-97BF-89F885D165DA}" type="slidenum">
              <a:rPr lang="en-CA" smtClean="0"/>
              <a:t>23</a:t>
            </a:fld>
            <a:endParaRPr lang="en-CA" dirty="0"/>
          </a:p>
        </p:txBody>
      </p:sp>
    </p:spTree>
    <p:extLst>
      <p:ext uri="{BB962C8B-B14F-4D97-AF65-F5344CB8AC3E}">
        <p14:creationId xmlns:p14="http://schemas.microsoft.com/office/powerpoint/2010/main" val="255172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Difference between FOL- language with which we identify best at the moment, in which it is easier to communicate</a:t>
            </a:r>
          </a:p>
          <a:p>
            <a:r>
              <a:rPr lang="en-CA" sz="1200" kern="1200" dirty="0">
                <a:solidFill>
                  <a:schemeClr val="tx1"/>
                </a:solidFill>
                <a:effectLst/>
                <a:latin typeface="+mn-lt"/>
                <a:ea typeface="+mn-ea"/>
                <a:cs typeface="+mn-cs"/>
              </a:rPr>
              <a:t>Mother tongue - first language learned</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SLE exams are designed to assess the second official language.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To assess the first official language (FOL), the PSC's standardized tests (Grammar, Spelling and Punctuation Test - GSPAT 220) and Written Communication Proficiency Test (WCPT-351) are recommended, as well as any other means of assessment such as a work sample or in-house test that the manager considers useful could also be used.</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managers need support in determining the linguistic profile of their positions, they can use the TBS tool.</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the position is unilingual English and the candidate wishes to be assessed in English, management will be able to assess whether the candidate is able to function in his or her essential English position.  However, if the candidate wishes to be assessed in French, management will need to include examination and interview questions to confirm whether the candidate would be able to function in English.</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S.37 of the PSEA states that candidates may be assessed in the language of their choice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Lying about your FOL- Investigation Summary / File Number 13-14-01</a:t>
            </a:r>
          </a:p>
          <a:p>
            <a:r>
              <a:rPr lang="en-CA" sz="1200" kern="1200" dirty="0">
                <a:solidFill>
                  <a:schemeClr val="tx1"/>
                </a:solidFill>
                <a:effectLst/>
                <a:latin typeface="+mn-lt"/>
                <a:ea typeface="+mn-ea"/>
                <a:cs typeface="+mn-cs"/>
              </a:rPr>
              <a:t>https://www.canada.ca/fr/commission-fonction-publique/services/activites-surveillance/enquetes/resumes-rapports-enquetes/resumes-rapports-enquetes/articles-66-69-fondee-bureau-directeur-general-elections-merite-non-demontre-erreur-fraude-declaration-inappropriee-premiere-langue-officielle-fins-test-linguistique.html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a position is unilingual (English or French essential), management must always include questions to assess the level of language proficiency required by the position.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If the position is French essential and the candidate wishes to be assessed in French, management should be able to obtain sufficient information to assess the candidate's linguistic ability to function in his or her French essential position.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However, if the candidate wishes to be assessed in English, management must include examination and interview questions to confirm the candidate's ability to function in French.</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Assessment tools should include questions to assess unilingual candidates if the posting indicates that unilingual or bilingual appointments could be made from the process.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Assessment tools are developed by management to meet their needs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Frequency of evaluations:</a:t>
            </a:r>
          </a:p>
          <a:p>
            <a:r>
              <a:rPr lang="en-CA" sz="1200" kern="1200" dirty="0">
                <a:solidFill>
                  <a:schemeClr val="tx1"/>
                </a:solidFill>
                <a:effectLst/>
                <a:latin typeface="+mn-lt"/>
                <a:ea typeface="+mn-ea"/>
                <a:cs typeface="+mn-cs"/>
              </a:rPr>
              <a:t>The sub-delegated manager has the responsibility and discretion to accept or refuse to have a person assessed more than once in the same process.  If a request is received from a candidate, it must be analyzed to determine whether it would be justified to proceed with a 2nd or 3rd evaluation.</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person has been trained since his or her last assessment, so it is reasonable to believe that these language results may be different.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Other factors to consider: number of partially qualified candidates</a:t>
            </a:r>
          </a:p>
          <a:p>
            <a:r>
              <a:rPr lang="en-CA" sz="1200" kern="1200" dirty="0">
                <a:solidFill>
                  <a:schemeClr val="tx1"/>
                </a:solidFill>
                <a:effectLst/>
                <a:latin typeface="+mn-lt"/>
                <a:ea typeface="+mn-ea"/>
                <a:cs typeface="+mn-cs"/>
              </a:rPr>
              <a:t>	</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number of positions to be filled</a:t>
            </a:r>
          </a:p>
          <a:p>
            <a:r>
              <a:rPr lang="en-CA" sz="1200" kern="1200" dirty="0">
                <a:solidFill>
                  <a:schemeClr val="tx1"/>
                </a:solidFill>
                <a:effectLst/>
                <a:latin typeface="+mn-lt"/>
                <a:ea typeface="+mn-ea"/>
                <a:cs typeface="+mn-cs"/>
              </a:rPr>
              <a:t>	</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date on which management wishes to staff its position</a:t>
            </a:r>
          </a:p>
          <a:p>
            <a:r>
              <a:rPr lang="en-CA" sz="1200" kern="1200" dirty="0">
                <a:solidFill>
                  <a:schemeClr val="tx1"/>
                </a:solidFill>
                <a:effectLst/>
                <a:latin typeface="+mn-lt"/>
                <a:ea typeface="+mn-ea"/>
                <a:cs typeface="+mn-cs"/>
              </a:rPr>
              <a:t>	</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anticipatory process.</a:t>
            </a:r>
          </a:p>
          <a:p>
            <a:endParaRPr lang="en-CA" dirty="0"/>
          </a:p>
        </p:txBody>
      </p:sp>
      <p:sp>
        <p:nvSpPr>
          <p:cNvPr id="4" name="Slide Number Placeholder 3"/>
          <p:cNvSpPr>
            <a:spLocks noGrp="1"/>
          </p:cNvSpPr>
          <p:nvPr>
            <p:ph type="sldNum" sz="quarter" idx="10"/>
          </p:nvPr>
        </p:nvSpPr>
        <p:spPr/>
        <p:txBody>
          <a:bodyPr/>
          <a:lstStyle/>
          <a:p>
            <a:fld id="{7DACDB73-926D-438F-8213-472730A01AD0}" type="slidenum">
              <a:rPr lang="en-CA" smtClean="0"/>
              <a:t>25</a:t>
            </a:fld>
            <a:endParaRPr lang="en-CA" dirty="0"/>
          </a:p>
        </p:txBody>
      </p:sp>
    </p:spTree>
    <p:extLst>
      <p:ext uri="{BB962C8B-B14F-4D97-AF65-F5344CB8AC3E}">
        <p14:creationId xmlns:p14="http://schemas.microsoft.com/office/powerpoint/2010/main" val="105677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Series 1 – Scenario 4</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Considerations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Is this decision reasonable under the circumstances? </a:t>
            </a:r>
          </a:p>
          <a:p>
            <a:r>
              <a:rPr lang="en-CA" sz="1200" kern="1200" dirty="0">
                <a:solidFill>
                  <a:schemeClr val="tx1"/>
                </a:solidFill>
                <a:effectLst/>
                <a:latin typeface="+mn-lt"/>
                <a:ea typeface="+mn-ea"/>
                <a:cs typeface="+mn-cs"/>
              </a:rPr>
              <a:t>Is the decision being made in good faith, impartially, and without personal favouritism? </a:t>
            </a:r>
          </a:p>
          <a:p>
            <a:r>
              <a:rPr lang="en-CA" sz="1200" kern="1200" dirty="0">
                <a:solidFill>
                  <a:schemeClr val="tx1"/>
                </a:solidFill>
                <a:effectLst/>
                <a:latin typeface="+mn-lt"/>
                <a:ea typeface="+mn-ea"/>
                <a:cs typeface="+mn-cs"/>
              </a:rPr>
              <a:t>Has the subdelegated manager considered the preamble of the PSEA? </a:t>
            </a:r>
          </a:p>
          <a:p>
            <a:r>
              <a:rPr lang="en-CA" sz="1200" kern="1200" dirty="0">
                <a:solidFill>
                  <a:schemeClr val="tx1"/>
                </a:solidFill>
                <a:effectLst/>
                <a:latin typeface="+mn-lt"/>
                <a:ea typeface="+mn-ea"/>
                <a:cs typeface="+mn-cs"/>
              </a:rPr>
              <a:t>Has the deputy head established a policy on this matter that must be followed? </a:t>
            </a:r>
          </a:p>
          <a:p>
            <a:r>
              <a:rPr lang="en-CA" sz="1200" kern="1200" dirty="0">
                <a:solidFill>
                  <a:schemeClr val="tx1"/>
                </a:solidFill>
                <a:effectLst/>
                <a:latin typeface="+mn-lt"/>
                <a:ea typeface="+mn-ea"/>
                <a:cs typeface="+mn-cs"/>
              </a:rPr>
              <a:t>Is the subdelegated manager comfortable enough with his/her decision to be able to explain it, if necessary? </a:t>
            </a:r>
          </a:p>
          <a:p>
            <a:pPr defTabSz="931774"/>
            <a:endParaRPr lang="fr-FR" dirty="0"/>
          </a:p>
        </p:txBody>
      </p:sp>
      <p:sp>
        <p:nvSpPr>
          <p:cNvPr id="4" name="Slide Number Placeholder 3"/>
          <p:cNvSpPr>
            <a:spLocks noGrp="1"/>
          </p:cNvSpPr>
          <p:nvPr>
            <p:ph type="sldNum" sz="quarter" idx="10"/>
          </p:nvPr>
        </p:nvSpPr>
        <p:spPr/>
        <p:txBody>
          <a:bodyPr/>
          <a:lstStyle/>
          <a:p>
            <a:fld id="{476B36F6-887A-4344-B551-CBBF9E5F8B5B}" type="slidenum">
              <a:rPr lang="en-CA" smtClean="0"/>
              <a:t>26</a:t>
            </a:fld>
            <a:endParaRPr lang="en-CA" dirty="0"/>
          </a:p>
        </p:txBody>
      </p:sp>
    </p:spTree>
    <p:extLst>
      <p:ext uri="{BB962C8B-B14F-4D97-AF65-F5344CB8AC3E}">
        <p14:creationId xmlns:p14="http://schemas.microsoft.com/office/powerpoint/2010/main" val="11177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Series 2 – Scenario 8</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Considerations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Is the method of assessing the first official language reasonable in the circumstances? </a:t>
            </a:r>
          </a:p>
          <a:p>
            <a:r>
              <a:rPr lang="en-CA" sz="1200" kern="1200" dirty="0">
                <a:solidFill>
                  <a:schemeClr val="tx1"/>
                </a:solidFill>
                <a:effectLst/>
                <a:latin typeface="+mn-lt"/>
                <a:ea typeface="+mn-ea"/>
                <a:cs typeface="+mn-cs"/>
              </a:rPr>
              <a:t>Was the decision made in good faith, impartially, and without personal favouritism? </a:t>
            </a:r>
          </a:p>
          <a:p>
            <a:r>
              <a:rPr lang="en-CA" sz="1200" kern="1200" dirty="0">
                <a:solidFill>
                  <a:schemeClr val="tx1"/>
                </a:solidFill>
                <a:effectLst/>
                <a:latin typeface="+mn-lt"/>
                <a:ea typeface="+mn-ea"/>
                <a:cs typeface="+mn-cs"/>
              </a:rPr>
              <a:t>Has the subdelegated manager considered the preamble of the PSEA? </a:t>
            </a:r>
          </a:p>
          <a:p>
            <a:r>
              <a:rPr lang="en-CA" sz="1200" kern="1200" dirty="0">
                <a:solidFill>
                  <a:schemeClr val="tx1"/>
                </a:solidFill>
                <a:effectLst/>
                <a:latin typeface="+mn-lt"/>
                <a:ea typeface="+mn-ea"/>
                <a:cs typeface="+mn-cs"/>
              </a:rPr>
              <a:t>Does the subdelegated manager have enough information about the candidate to assess this essential qualification, or does he/she need more information? </a:t>
            </a:r>
          </a:p>
          <a:p>
            <a:r>
              <a:rPr lang="en-CA" sz="1200" kern="1200" dirty="0">
                <a:solidFill>
                  <a:schemeClr val="tx1"/>
                </a:solidFill>
                <a:effectLst/>
                <a:latin typeface="+mn-lt"/>
                <a:ea typeface="+mn-ea"/>
                <a:cs typeface="+mn-cs"/>
              </a:rPr>
              <a:t>Has a standardized PSC test, such as the </a:t>
            </a:r>
            <a:r>
              <a:rPr lang="en-CA" sz="1200" i="1" kern="1200" dirty="0">
                <a:solidFill>
                  <a:schemeClr val="tx1"/>
                </a:solidFill>
                <a:effectLst/>
                <a:latin typeface="+mn-lt"/>
                <a:ea typeface="+mn-ea"/>
                <a:cs typeface="+mn-cs"/>
              </a:rPr>
              <a:t>Written Communication Proficiency Test (351)</a:t>
            </a:r>
            <a:r>
              <a:rPr lang="en-CA" sz="1200" kern="1200" dirty="0">
                <a:solidFill>
                  <a:schemeClr val="tx1"/>
                </a:solidFill>
                <a:effectLst/>
                <a:latin typeface="+mn-lt"/>
                <a:ea typeface="+mn-ea"/>
                <a:cs typeface="+mn-cs"/>
              </a:rPr>
              <a:t>, been used to assess a written communication requirement? This standardized PSC test assesses a candidate's written communication proficiency in the language of the position for unilingual positions, and in his/her first official language for bilingual positions. </a:t>
            </a:r>
          </a:p>
          <a:p>
            <a:r>
              <a:rPr lang="en-CA" sz="1200" kern="1200" dirty="0">
                <a:solidFill>
                  <a:schemeClr val="tx1"/>
                </a:solidFill>
                <a:effectLst/>
                <a:latin typeface="+mn-lt"/>
                <a:ea typeface="+mn-ea"/>
                <a:cs typeface="+mn-cs"/>
              </a:rPr>
              <a:t>Has the subdelegated manager clearly defined the skill and level required in the first official language to perform the duties of the position? </a:t>
            </a:r>
          </a:p>
          <a:p>
            <a:r>
              <a:rPr lang="en-CA" sz="1200" kern="1200" dirty="0">
                <a:solidFill>
                  <a:schemeClr val="tx1"/>
                </a:solidFill>
                <a:effectLst/>
                <a:latin typeface="+mn-lt"/>
                <a:ea typeface="+mn-ea"/>
                <a:cs typeface="+mn-cs"/>
              </a:rPr>
              <a:t>Has the deputy head established a policy on this matter that must be followed? </a:t>
            </a:r>
          </a:p>
          <a:p>
            <a:r>
              <a:rPr lang="en-CA" sz="1200" kern="1200" dirty="0">
                <a:solidFill>
                  <a:schemeClr val="tx1"/>
                </a:solidFill>
                <a:effectLst/>
                <a:latin typeface="+mn-lt"/>
                <a:ea typeface="+mn-ea"/>
                <a:cs typeface="+mn-cs"/>
              </a:rPr>
              <a:t>Does the subdelegated manager understand his/her evaluation strategy well enough to explain it, if necessary? </a:t>
            </a:r>
          </a:p>
          <a:p>
            <a:pPr defTabSz="931774"/>
            <a:endParaRPr lang="en-CA" dirty="0"/>
          </a:p>
        </p:txBody>
      </p:sp>
      <p:sp>
        <p:nvSpPr>
          <p:cNvPr id="4" name="Slide Number Placeholder 3"/>
          <p:cNvSpPr>
            <a:spLocks noGrp="1"/>
          </p:cNvSpPr>
          <p:nvPr>
            <p:ph type="sldNum" sz="quarter" idx="10"/>
          </p:nvPr>
        </p:nvSpPr>
        <p:spPr/>
        <p:txBody>
          <a:bodyPr/>
          <a:lstStyle/>
          <a:p>
            <a:fld id="{476B36F6-887A-4344-B551-CBBF9E5F8B5B}" type="slidenum">
              <a:rPr lang="en-CA" smtClean="0"/>
              <a:t>27</a:t>
            </a:fld>
            <a:endParaRPr lang="en-CA" dirty="0"/>
          </a:p>
        </p:txBody>
      </p:sp>
    </p:spTree>
    <p:extLst>
      <p:ext uri="{BB962C8B-B14F-4D97-AF65-F5344CB8AC3E}">
        <p14:creationId xmlns:p14="http://schemas.microsoft.com/office/powerpoint/2010/main" val="210334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Since 2004, any appointment to a bilingual position must be made on an imperative basis, i.e., the language requirements must be demonstrated and met at the time of appointment.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Both imperative staffing and non-imperative staffing fall under the authority of the Treasury Board Secretariat (TBS): </a:t>
            </a:r>
          </a:p>
          <a:p>
            <a:r>
              <a:rPr lang="en-CA" sz="1200" b="1" kern="1200" dirty="0">
                <a:solidFill>
                  <a:schemeClr val="tx1"/>
                </a:solidFill>
                <a:effectLst/>
                <a:latin typeface="+mn-lt"/>
                <a:ea typeface="+mn-ea"/>
                <a:cs typeface="+mn-cs"/>
              </a:rPr>
              <a:t>PSC</a:t>
            </a:r>
            <a:r>
              <a:rPr lang="en-CA" sz="1200" kern="1200" dirty="0">
                <a:solidFill>
                  <a:schemeClr val="tx1"/>
                </a:solidFill>
                <a:effectLst/>
                <a:latin typeface="+mn-lt"/>
                <a:ea typeface="+mn-ea"/>
                <a:cs typeface="+mn-cs"/>
              </a:rPr>
              <a:t>: Interpretive authority for the PSOLAR and the PSOLEAO (approval of medical exclusions), matters related to the use and assessment of OL in the appointment process, SLE, etc.</a:t>
            </a:r>
          </a:p>
          <a:p>
            <a:r>
              <a:rPr lang="en-CA" sz="1200" b="1" kern="1200" dirty="0">
                <a:solidFill>
                  <a:schemeClr val="tx1"/>
                </a:solidFill>
                <a:effectLst/>
                <a:latin typeface="+mn-lt"/>
                <a:ea typeface="+mn-ea"/>
                <a:cs typeface="+mn-cs"/>
              </a:rPr>
              <a:t>TBS: </a:t>
            </a:r>
            <a:r>
              <a:rPr lang="en-CA" sz="1200" kern="1200" dirty="0">
                <a:solidFill>
                  <a:schemeClr val="tx1"/>
                </a:solidFill>
                <a:effectLst/>
                <a:latin typeface="+mn-lt"/>
                <a:ea typeface="+mn-ea"/>
                <a:cs typeface="+mn-cs"/>
              </a:rPr>
              <a:t>Interpretive authority for official languages directives and OL qualification standards, including the designation of bilingual regions for language of work, communications with the public, provisions that affect non-imperative staffing criteria, etc.</a:t>
            </a:r>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29</a:t>
            </a:fld>
            <a:endParaRPr lang="en-CA" dirty="0"/>
          </a:p>
        </p:txBody>
      </p:sp>
    </p:spTree>
    <p:extLst>
      <p:ext uri="{BB962C8B-B14F-4D97-AF65-F5344CB8AC3E}">
        <p14:creationId xmlns:p14="http://schemas.microsoft.com/office/powerpoint/2010/main" val="367904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The approval process for non-imperative staffing is managed by the departmental official languages team (insert generic email address):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steps in the process are as follows: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Send the form to the client</a:t>
            </a:r>
          </a:p>
          <a:p>
            <a:r>
              <a:rPr lang="en-CA" sz="1200" kern="1200" dirty="0">
                <a:solidFill>
                  <a:schemeClr val="tx1"/>
                </a:solidFill>
                <a:effectLst/>
                <a:latin typeface="+mn-lt"/>
                <a:ea typeface="+mn-ea"/>
                <a:cs typeface="+mn-cs"/>
              </a:rPr>
              <a:t>The manager must send the completed form to the Corporate OL Solutions team for review</a:t>
            </a:r>
          </a:p>
          <a:p>
            <a:r>
              <a:rPr lang="en-CA" sz="1200" kern="1200" dirty="0">
                <a:solidFill>
                  <a:schemeClr val="tx1"/>
                </a:solidFill>
                <a:effectLst/>
                <a:latin typeface="+mn-lt"/>
                <a:ea typeface="+mn-ea"/>
                <a:cs typeface="+mn-cs"/>
              </a:rPr>
              <a:t>The reviewed form will be sent back for Branch signatures, with a cc to the CHR. </a:t>
            </a:r>
          </a:p>
          <a:p>
            <a:r>
              <a:rPr lang="en-CA" sz="1200" kern="1200" dirty="0">
                <a:solidFill>
                  <a:schemeClr val="tx1"/>
                </a:solidFill>
                <a:effectLst/>
                <a:latin typeface="+mn-lt"/>
                <a:ea typeface="+mn-ea"/>
                <a:cs typeface="+mn-cs"/>
              </a:rPr>
              <a:t>All non-imperative staffing sign-offs are provided by the client, as you will see at the bottom of the last page of the form</a:t>
            </a:r>
          </a:p>
          <a:p>
            <a:r>
              <a:rPr lang="en-CA" sz="1200" kern="1200" dirty="0">
                <a:solidFill>
                  <a:schemeClr val="tx1"/>
                </a:solidFill>
                <a:effectLst/>
                <a:latin typeface="+mn-lt"/>
                <a:ea typeface="+mn-ea"/>
                <a:cs typeface="+mn-cs"/>
              </a:rPr>
              <a:t>As soon as you get the signatures, please send a copy to us at Corporate </a:t>
            </a:r>
          </a:p>
          <a:p>
            <a:r>
              <a:rPr lang="en-CA" sz="1200" kern="1200" dirty="0">
                <a:solidFill>
                  <a:schemeClr val="tx1"/>
                </a:solidFill>
                <a:effectLst/>
                <a:latin typeface="+mn-lt"/>
                <a:ea typeface="+mn-ea"/>
                <a:cs typeface="+mn-cs"/>
              </a:rPr>
              <a:t>When making the appointment, please cc Corporate OL Solutions on the letter of offer and have the agreement to become bilingual signed (the manager who has the authority to sign the letter of offer also signs the agreement to become bilingual) </a:t>
            </a:r>
          </a:p>
          <a:p>
            <a:endParaRPr lang="en-CA" dirty="0"/>
          </a:p>
        </p:txBody>
      </p:sp>
      <p:sp>
        <p:nvSpPr>
          <p:cNvPr id="4" name="Espace réservé du numéro de diapositive 3"/>
          <p:cNvSpPr>
            <a:spLocks noGrp="1"/>
          </p:cNvSpPr>
          <p:nvPr>
            <p:ph type="sldNum" sz="quarter" idx="10"/>
          </p:nvPr>
        </p:nvSpPr>
        <p:spPr/>
        <p:txBody>
          <a:bodyPr/>
          <a:lstStyle/>
          <a:p>
            <a:fld id="{6A2BE911-C2CD-4065-97BF-89F885D165DA}" type="slidenum">
              <a:rPr lang="en-CA" smtClean="0"/>
              <a:t>30</a:t>
            </a:fld>
            <a:endParaRPr lang="en-CA" dirty="0"/>
          </a:p>
        </p:txBody>
      </p:sp>
    </p:spTree>
    <p:extLst>
      <p:ext uri="{BB962C8B-B14F-4D97-AF65-F5344CB8AC3E}">
        <p14:creationId xmlns:p14="http://schemas.microsoft.com/office/powerpoint/2010/main" val="1208592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6A2BE911-C2CD-4065-97BF-89F885D165DA}" type="slidenum">
              <a:rPr lang="en-CA" smtClean="0"/>
              <a:t>31</a:t>
            </a:fld>
            <a:endParaRPr lang="en-CA" dirty="0"/>
          </a:p>
        </p:txBody>
      </p:sp>
    </p:spTree>
    <p:extLst>
      <p:ext uri="{BB962C8B-B14F-4D97-AF65-F5344CB8AC3E}">
        <p14:creationId xmlns:p14="http://schemas.microsoft.com/office/powerpoint/2010/main" val="412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33</a:t>
            </a:fld>
            <a:endParaRPr lang="en-CA" dirty="0"/>
          </a:p>
        </p:txBody>
      </p:sp>
    </p:spTree>
    <p:extLst>
      <p:ext uri="{BB962C8B-B14F-4D97-AF65-F5344CB8AC3E}">
        <p14:creationId xmlns:p14="http://schemas.microsoft.com/office/powerpoint/2010/main" val="35819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34</a:t>
            </a:fld>
            <a:endParaRPr lang="en-CA" dirty="0"/>
          </a:p>
        </p:txBody>
      </p:sp>
    </p:spTree>
    <p:extLst>
      <p:ext uri="{BB962C8B-B14F-4D97-AF65-F5344CB8AC3E}">
        <p14:creationId xmlns:p14="http://schemas.microsoft.com/office/powerpoint/2010/main" val="259531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5552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Scenario 1: Encumbered position that becomes vacant</a:t>
            </a:r>
          </a:p>
          <a:p>
            <a:r>
              <a:rPr lang="en-CA" sz="1200" kern="1200" dirty="0">
                <a:solidFill>
                  <a:schemeClr val="tx1"/>
                </a:solidFill>
                <a:effectLst/>
                <a:latin typeface="+mn-lt"/>
                <a:ea typeface="+mn-ea"/>
                <a:cs typeface="+mn-cs"/>
              </a:rPr>
              <a:t>A person is appointed on an acting basis for a period of 12 months in an encumbered position, and the position becomes vacant in the 10th month.</a:t>
            </a:r>
          </a:p>
          <a:p>
            <a:r>
              <a:rPr lang="en-CA" sz="1200" kern="1200" dirty="0">
                <a:solidFill>
                  <a:schemeClr val="tx1"/>
                </a:solidFill>
                <a:effectLst/>
                <a:latin typeface="+mn-lt"/>
                <a:ea typeface="+mn-ea"/>
                <a:cs typeface="+mn-cs"/>
              </a:rPr>
              <a:t>Does the person have to meet official language proficiency if he or she is reappointed to the same position for 2 months less 1 day following the 12-month period, bringing the cumulative duration of acting appointments to 14 months less 1 day? An acting employee in a vacant position for a period of 4 months less 1 day is excluded from merit. From the time the position becomes vacant, section 14 applies and therefore, the person does not have to meet official language proficiency for an acting employee of less than 4 months. However, the manager must have made the necessary efforts to fill the position by appointing a person who meets the proficiency in both official languages.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Scenario 2: Cumulative Duration in a Vacant Position</a:t>
            </a:r>
          </a:p>
          <a:p>
            <a:r>
              <a:rPr lang="en-CA" sz="1200" kern="1200" dirty="0">
                <a:solidFill>
                  <a:schemeClr val="tx1"/>
                </a:solidFill>
                <a:effectLst/>
                <a:latin typeface="+mn-lt"/>
                <a:ea typeface="+mn-ea"/>
                <a:cs typeface="+mn-cs"/>
              </a:rPr>
              <a:t>A person is appointed on an acting basis for 4 months - 1 day and meets the official language proficiency of the position. Then, a 2nd person is appointed on an acting basis for 4 months -1 day. </a:t>
            </a:r>
          </a:p>
          <a:p>
            <a:r>
              <a:rPr lang="en-CA" sz="1200" kern="1200" dirty="0">
                <a:solidFill>
                  <a:schemeClr val="tx1"/>
                </a:solidFill>
                <a:effectLst/>
                <a:latin typeface="+mn-lt"/>
                <a:ea typeface="+mn-ea"/>
                <a:cs typeface="+mn-cs"/>
              </a:rPr>
              <a:t>Does the second person have to meet official language proficiency at the time of the acting appointment? Yes, because the appointment of the 2nd person is subject to merit, including official languages (cumulative duration of more than 4 months), even if the 1st person met official language proficiency. Here, the notion of reasonable effort also applies.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Scenario 3: Cumulative Duration in a Vacant Position</a:t>
            </a:r>
          </a:p>
          <a:p>
            <a:r>
              <a:rPr lang="en-CA" sz="1200" kern="1200" dirty="0">
                <a:solidFill>
                  <a:schemeClr val="tx1"/>
                </a:solidFill>
                <a:effectLst/>
                <a:latin typeface="+mn-lt"/>
                <a:ea typeface="+mn-ea"/>
                <a:cs typeface="+mn-cs"/>
              </a:rPr>
              <a:t>A person is appointed on an acting basis for 4 months - 1 day and meets official language proficiency. There is no acting appointment for the next 3 months. A second person is then appointed on an acting basis for 4 months - 1 day. </a:t>
            </a:r>
          </a:p>
          <a:p>
            <a:r>
              <a:rPr lang="en-CA" sz="1200" kern="1200" dirty="0">
                <a:solidFill>
                  <a:schemeClr val="tx1"/>
                </a:solidFill>
                <a:effectLst/>
                <a:latin typeface="+mn-lt"/>
                <a:ea typeface="+mn-ea"/>
                <a:cs typeface="+mn-cs"/>
              </a:rPr>
              <a:t>Does the second person have to meet official language proficiency? Yes, because the appointment of the 2nd person is subject to merit, including official languages (cumulative duration of more than 4 months), even if there was a period when there was no acting. The period is reset to 0 only in cases where there is a specified or indeterminate appointment. The notion of reasonable effort also applies here.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Scenario 4: Encumbered Position</a:t>
            </a:r>
          </a:p>
          <a:p>
            <a:r>
              <a:rPr lang="en-CA" sz="1200" kern="1200" dirty="0">
                <a:solidFill>
                  <a:schemeClr val="tx1"/>
                </a:solidFill>
                <a:effectLst/>
                <a:latin typeface="+mn-lt"/>
                <a:ea typeface="+mn-ea"/>
                <a:cs typeface="+mn-cs"/>
              </a:rPr>
              <a:t>A person is appointed on an acting basis for 12 months. In the 6th month, the incumbent of the position returns to his or her position for 6 months and goes on leave. The same person is appointed on an acting basis for another 12 months.</a:t>
            </a:r>
          </a:p>
          <a:p>
            <a:r>
              <a:rPr lang="en-CA" sz="1200" kern="1200" dirty="0">
                <a:solidFill>
                  <a:schemeClr val="tx1"/>
                </a:solidFill>
                <a:effectLst/>
                <a:latin typeface="+mn-lt"/>
                <a:ea typeface="+mn-ea"/>
                <a:cs typeface="+mn-cs"/>
              </a:rPr>
              <a:t>Does the person have to meet official language proficiency on second appointment? No, the person does not have to meet the official language proficiency for the 2nd acting period. When the "incumbent" returns to his or her substantive position, the clock is reset to 0, so a new 12-month period can be added without the person having to meet official language proficiency. The notion of reasonable effort also applies here.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Scenario 5: Incumbent of the Position on Language Training  </a:t>
            </a:r>
          </a:p>
          <a:p>
            <a:r>
              <a:rPr lang="en-CA" sz="1200" kern="1200" dirty="0">
                <a:solidFill>
                  <a:schemeClr val="tx1"/>
                </a:solidFill>
                <a:effectLst/>
                <a:latin typeface="+mn-lt"/>
                <a:ea typeface="+mn-ea"/>
                <a:cs typeface="+mn-cs"/>
              </a:rPr>
              <a:t>A person is appointed on an acting basis for 10 months (benefiting from an exclusion to OL). There is no acting appointment for the next 3 months. Then, a second person is appointed as an acting basis for 7 months. </a:t>
            </a:r>
          </a:p>
          <a:p>
            <a:r>
              <a:rPr lang="en-CA" sz="1200" kern="1200" dirty="0">
                <a:solidFill>
                  <a:schemeClr val="tx1"/>
                </a:solidFill>
                <a:effectLst/>
                <a:latin typeface="+mn-lt"/>
                <a:ea typeface="+mn-ea"/>
                <a:cs typeface="+mn-cs"/>
              </a:rPr>
              <a:t>Can the manager appoint a third person for 1 month based on the same exclusion? Yes, the manager can appoint a third person for 1 month. The period in which there was no acting employee (or assignment/secondment and casual) is not calculated in the acting period and therefore, there is 1 month left of the 18 months in which a person can be appointed without meeting official language proficiency.  The notion of reasonable effort also applies here. </a:t>
            </a:r>
          </a:p>
          <a:p>
            <a:endParaRPr lang="en-CA" dirty="0"/>
          </a:p>
        </p:txBody>
      </p:sp>
      <p:sp>
        <p:nvSpPr>
          <p:cNvPr id="4" name="Slide Number Placeholder 3"/>
          <p:cNvSpPr>
            <a:spLocks noGrp="1"/>
          </p:cNvSpPr>
          <p:nvPr>
            <p:ph type="sldNum" sz="quarter" idx="10"/>
          </p:nvPr>
        </p:nvSpPr>
        <p:spPr/>
        <p:txBody>
          <a:bodyPr/>
          <a:lstStyle/>
          <a:p>
            <a:fld id="{7DACDB73-926D-438F-8213-472730A01AD0}" type="slidenum">
              <a:rPr lang="en-CA" smtClean="0"/>
              <a:t>35</a:t>
            </a:fld>
            <a:endParaRPr lang="en-CA" dirty="0"/>
          </a:p>
        </p:txBody>
      </p:sp>
    </p:spTree>
    <p:extLst>
      <p:ext uri="{BB962C8B-B14F-4D97-AF65-F5344CB8AC3E}">
        <p14:creationId xmlns:p14="http://schemas.microsoft.com/office/powerpoint/2010/main" val="214127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37</a:t>
            </a:fld>
            <a:endParaRPr lang="en-CA" dirty="0"/>
          </a:p>
        </p:txBody>
      </p:sp>
    </p:spTree>
    <p:extLst>
      <p:ext uri="{BB962C8B-B14F-4D97-AF65-F5344CB8AC3E}">
        <p14:creationId xmlns:p14="http://schemas.microsoft.com/office/powerpoint/2010/main" val="87722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The Human Resources Advisor must follow up regularly with the subdelegated manager to ensure that measures have been taken to support the employee in the non-imperative situation. The agreement period to become bilingual is two years, but the period may be extended to a total of four years with the Assistant Deputy Minister's approval. **** Please make sure that in every case, you confirm this information through the Human Resources Delegation Instrument: http://intranet.ec.gc.ca/hr-rh/default.asp?lang=En=F90EFC2C-1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Corporate Staffing Solutions team keeps a list of non-imperative appointments and follows up with the subdelegated managers. In the event that there is a non-imperative appointment for a period exceeding three years, a meeting will be held with the subdelegated manager and the HR Advisor concerned. </a:t>
            </a:r>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39</a:t>
            </a:fld>
            <a:endParaRPr lang="en-CA" dirty="0"/>
          </a:p>
        </p:txBody>
      </p:sp>
    </p:spTree>
    <p:extLst>
      <p:ext uri="{BB962C8B-B14F-4D97-AF65-F5344CB8AC3E}">
        <p14:creationId xmlns:p14="http://schemas.microsoft.com/office/powerpoint/2010/main" val="4184261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The Human Resources Advisor must follow up regularly with the subdelegated manager to ensure that measures have been taken to support the employee in the non-imperative situation. The agreement period to become bilingual is two years, but the period may be extended to a total of four years with the Assistant Deputy Minister's approval. **** Please make sure that in every case, you confirm this information through the Human Resources Delegation Instrument: http://intranet.ec.gc.ca/hr-rh/default.asp?lang=En=F90EFC2C-1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Corporate Staffing Solutions team keeps a list of non-imperative appointments and follows up with the subdelegated managers. In the event that there is a non-imperative appointment for a period exceeding three years, a meeting will be held with the subdelegated manager and the HR Advisor concerned. </a:t>
            </a:r>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40</a:t>
            </a:fld>
            <a:endParaRPr lang="en-CA" dirty="0"/>
          </a:p>
        </p:txBody>
      </p:sp>
    </p:spTree>
    <p:extLst>
      <p:ext uri="{BB962C8B-B14F-4D97-AF65-F5344CB8AC3E}">
        <p14:creationId xmlns:p14="http://schemas.microsoft.com/office/powerpoint/2010/main" val="3104735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The Human Resources Advisor must follow up regularly with the subdelegated manager to ensure that measures have been taken to support the employee in the non-imperative situation. The agreement period to become bilingual is two years, but the period may be extended to a total of four years with the Assistant Deputy Minister's approval. **** Please make sure that in every case, you confirm this information through the Human Resources Delegation Instrument: http://intranet.ec.gc.ca/hr-rh/default.asp?lang=En=F90EFC2C-1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Corporate Staffing Solutions team keeps a list of non-imperative appointments and follows up with the subdelegated managers. In the event that there is a non-imperative appointment for a period exceeding three years, a meeting will be held with the subdelegated manager and the HR Advisor concerned. </a:t>
            </a:r>
          </a:p>
          <a:p>
            <a:endParaRPr lang="en-CA" dirty="0"/>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41</a:t>
            </a:fld>
            <a:endParaRPr lang="en-CA" dirty="0"/>
          </a:p>
        </p:txBody>
      </p:sp>
    </p:spTree>
    <p:extLst>
      <p:ext uri="{BB962C8B-B14F-4D97-AF65-F5344CB8AC3E}">
        <p14:creationId xmlns:p14="http://schemas.microsoft.com/office/powerpoint/2010/main" val="1734167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42</a:t>
            </a:fld>
            <a:endParaRPr lang="en-CA" dirty="0"/>
          </a:p>
        </p:txBody>
      </p:sp>
    </p:spTree>
    <p:extLst>
      <p:ext uri="{BB962C8B-B14F-4D97-AF65-F5344CB8AC3E}">
        <p14:creationId xmlns:p14="http://schemas.microsoft.com/office/powerpoint/2010/main" val="69917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CA" sz="1200" b="0" i="0" u="none" kern="1200" dirty="0">
              <a:solidFill>
                <a:schemeClr val="tx1"/>
              </a:solidFill>
              <a:effectLst/>
              <a:latin typeface="+mn-lt"/>
              <a:ea typeface="ヒラギノ角ゴ Pro W3" pitchFamily="126" charset="-128"/>
              <a:cs typeface="ヒラギノ角ゴ Pro W3" charset="0"/>
            </a:endParaRPr>
          </a:p>
        </p:txBody>
      </p:sp>
      <p:sp>
        <p:nvSpPr>
          <p:cNvPr id="4" name="Espace réservé du numéro de diapositive 3"/>
          <p:cNvSpPr>
            <a:spLocks noGrp="1"/>
          </p:cNvSpPr>
          <p:nvPr>
            <p:ph type="sldNum" sz="quarter" idx="10"/>
          </p:nvPr>
        </p:nvSpPr>
        <p:spPr/>
        <p:txBody>
          <a:bodyPr/>
          <a:lstStyle/>
          <a:p>
            <a:fld id="{58B6414A-BA14-4DDA-AFF4-139240F35821}" type="slidenum">
              <a:rPr lang="en-US" altLang="en-US" smtClean="0"/>
              <a:pPr/>
              <a:t>43</a:t>
            </a:fld>
            <a:endParaRPr lang="en-US" altLang="en-US" dirty="0"/>
          </a:p>
        </p:txBody>
      </p:sp>
    </p:spTree>
    <p:extLst>
      <p:ext uri="{BB962C8B-B14F-4D97-AF65-F5344CB8AC3E}">
        <p14:creationId xmlns:p14="http://schemas.microsoft.com/office/powerpoint/2010/main" val="169711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Reference : PSC - </a:t>
            </a:r>
            <a:r>
              <a:rPr lang="fr-CA" dirty="0" err="1"/>
              <a:t>Serie</a:t>
            </a:r>
            <a:r>
              <a:rPr lang="fr-CA" dirty="0"/>
              <a:t> 5 – Scenario</a:t>
            </a:r>
            <a:r>
              <a:rPr lang="fr-CA" baseline="0" dirty="0"/>
              <a:t> 6</a:t>
            </a:r>
            <a:endParaRPr lang="en-US" sz="1200" kern="1200" dirty="0">
              <a:solidFill>
                <a:schemeClr val="tx1"/>
              </a:solidFill>
              <a:effectLst/>
              <a:latin typeface="+mn-lt"/>
              <a:ea typeface="+mn-ea"/>
              <a:cs typeface="+mn-cs"/>
            </a:endParaRPr>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44</a:t>
            </a:fld>
            <a:endParaRPr lang="en-CA" dirty="0"/>
          </a:p>
        </p:txBody>
      </p:sp>
    </p:spTree>
    <p:extLst>
      <p:ext uri="{BB962C8B-B14F-4D97-AF65-F5344CB8AC3E}">
        <p14:creationId xmlns:p14="http://schemas.microsoft.com/office/powerpoint/2010/main" val="370643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kern="1200" dirty="0">
                <a:solidFill>
                  <a:schemeClr val="tx1"/>
                </a:solidFill>
                <a:effectLst/>
                <a:latin typeface="+mn-lt"/>
                <a:ea typeface="+mn-ea"/>
                <a:cs typeface="+mn-cs"/>
              </a:rPr>
              <a:t>PSC – Serie 5 ; Scenario</a:t>
            </a:r>
            <a:r>
              <a:rPr lang="en-US" sz="1200" kern="1200" baseline="0" dirty="0">
                <a:solidFill>
                  <a:schemeClr val="tx1"/>
                </a:solidFill>
                <a:effectLst/>
                <a:latin typeface="+mn-lt"/>
                <a:ea typeface="+mn-ea"/>
                <a:cs typeface="+mn-cs"/>
              </a:rPr>
              <a:t> 6 </a:t>
            </a:r>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45</a:t>
            </a:fld>
            <a:endParaRPr lang="en-CA" dirty="0"/>
          </a:p>
        </p:txBody>
      </p:sp>
    </p:spTree>
    <p:extLst>
      <p:ext uri="{BB962C8B-B14F-4D97-AF65-F5344CB8AC3E}">
        <p14:creationId xmlns:p14="http://schemas.microsoft.com/office/powerpoint/2010/main" val="3415687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39681" indent="-284127"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1267" indent="-226984"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598409" indent="-226984"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5551" indent="-226984"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2693" indent="-226984"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69834" indent="-226984"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6976" indent="-226984"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4117" indent="-226984"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pPr>
            <a:fld id="{B4FFBD8A-0391-4647-BBB1-5E7221CF0171}" type="slidenum">
              <a:rPr lang="fr-FR" altLang="zh-TW">
                <a:solidFill>
                  <a:srgbClr val="000000"/>
                </a:solidFill>
              </a:rPr>
              <a:pPr>
                <a:spcBef>
                  <a:spcPct val="0"/>
                </a:spcBef>
              </a:pPr>
              <a:t>47</a:t>
            </a:fld>
            <a:endParaRPr lang="fr-FR" altLang="zh-TW" dirty="0">
              <a:solidFill>
                <a:srgbClr val="000000"/>
              </a:solidFill>
            </a:endParaRPr>
          </a:p>
        </p:txBody>
      </p:sp>
    </p:spTree>
    <p:extLst>
      <p:ext uri="{BB962C8B-B14F-4D97-AF65-F5344CB8AC3E}">
        <p14:creationId xmlns:p14="http://schemas.microsoft.com/office/powerpoint/2010/main" val="41798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855" indent="-285714"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2855"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599996"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137"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279"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421"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8563"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5704"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fld id="{09A1C1A4-143E-42E9-9B82-285ECBB900B4}"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1573812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49</a:t>
            </a:fld>
            <a:endParaRPr lang="en-CA" dirty="0"/>
          </a:p>
        </p:txBody>
      </p:sp>
    </p:spTree>
    <p:extLst>
      <p:ext uri="{BB962C8B-B14F-4D97-AF65-F5344CB8AC3E}">
        <p14:creationId xmlns:p14="http://schemas.microsoft.com/office/powerpoint/2010/main" val="187122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Trainer </a:t>
            </a:r>
            <a:r>
              <a:rPr lang="fr-CA" dirty="0" err="1"/>
              <a:t>should</a:t>
            </a:r>
            <a:r>
              <a:rPr lang="fr-CA" baseline="0" dirty="0"/>
              <a:t> </a:t>
            </a:r>
            <a:r>
              <a:rPr lang="fr-CA" baseline="0" dirty="0" err="1"/>
              <a:t>take</a:t>
            </a:r>
            <a:r>
              <a:rPr lang="fr-CA" baseline="0" dirty="0"/>
              <a:t> a minute to go in the intranet ADAI </a:t>
            </a:r>
            <a:r>
              <a:rPr lang="fr-CA" baseline="0" dirty="0" err="1"/>
              <a:t>under</a:t>
            </a:r>
            <a:r>
              <a:rPr lang="fr-CA" baseline="0" dirty="0"/>
              <a:t> the official </a:t>
            </a:r>
            <a:r>
              <a:rPr lang="fr-CA" baseline="0" dirty="0" err="1"/>
              <a:t>language</a:t>
            </a:r>
            <a:r>
              <a:rPr lang="fr-CA" baseline="0" dirty="0"/>
              <a:t> section.</a:t>
            </a:r>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7</a:t>
            </a:fld>
            <a:endParaRPr lang="en-CA" dirty="0"/>
          </a:p>
        </p:txBody>
      </p:sp>
    </p:spTree>
    <p:extLst>
      <p:ext uri="{BB962C8B-B14F-4D97-AF65-F5344CB8AC3E}">
        <p14:creationId xmlns:p14="http://schemas.microsoft.com/office/powerpoint/2010/main" val="66899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Code P is generally used for translator, conference interpreter, stenographer and language teacher positions. </a:t>
            </a:r>
          </a:p>
          <a:p>
            <a:endParaRPr lang="en-CA" dirty="0"/>
          </a:p>
        </p:txBody>
      </p:sp>
      <p:sp>
        <p:nvSpPr>
          <p:cNvPr id="4" name="Espace réservé du numéro de diapositive 3"/>
          <p:cNvSpPr>
            <a:spLocks noGrp="1"/>
          </p:cNvSpPr>
          <p:nvPr>
            <p:ph type="sldNum" sz="quarter" idx="10"/>
          </p:nvPr>
        </p:nvSpPr>
        <p:spPr/>
        <p:txBody>
          <a:bodyPr/>
          <a:lstStyle/>
          <a:p>
            <a:fld id="{6A2BE911-C2CD-4065-97BF-89F885D165DA}" type="slidenum">
              <a:rPr lang="en-CA" smtClean="0"/>
              <a:t>9</a:t>
            </a:fld>
            <a:endParaRPr lang="en-CA" dirty="0"/>
          </a:p>
        </p:txBody>
      </p:sp>
    </p:spTree>
    <p:extLst>
      <p:ext uri="{BB962C8B-B14F-4D97-AF65-F5344CB8AC3E}">
        <p14:creationId xmlns:p14="http://schemas.microsoft.com/office/powerpoint/2010/main" val="24577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dirty="0">
                <a:solidFill>
                  <a:schemeClr val="tx1"/>
                </a:solidFill>
                <a:effectLst/>
                <a:latin typeface="+mn-lt"/>
                <a:ea typeface="+mn-ea"/>
                <a:cs typeface="+mn-cs"/>
              </a:rPr>
              <a:t>The </a:t>
            </a:r>
            <a:r>
              <a:rPr lang="en-CA" sz="1200" i="1" kern="1200" dirty="0">
                <a:solidFill>
                  <a:schemeClr val="tx1"/>
                </a:solidFill>
                <a:effectLst/>
                <a:latin typeface="+mn-lt"/>
                <a:ea typeface="+mn-ea"/>
                <a:cs typeface="+mn-cs"/>
              </a:rPr>
              <a:t>Public Service Official Languages Exclusion Approval Order</a:t>
            </a:r>
            <a:r>
              <a:rPr lang="en-CA" sz="1200" kern="1200" dirty="0">
                <a:solidFill>
                  <a:schemeClr val="tx1"/>
                </a:solidFill>
                <a:effectLst/>
                <a:latin typeface="+mn-lt"/>
                <a:ea typeface="+mn-ea"/>
                <a:cs typeface="+mn-cs"/>
              </a:rPr>
              <a:t>, which falls under the authority of the Public Service Commission (PSC), sets out three circumstances: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(1) Agreement by a person to become bilingual within two years of his or her non-imperative appointment by means of language training at public expense (section 3), with the possibility of an extension of two additional years if the criteria are met (Public Service Official Languages Appointment Regulations, section 7). The Public Service Official Languages Appointment Regulations also clarify the roles and responsibilities of deputy heads in the case of an agreement to become bilingual (sections 4, 5, 6 and 7).</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(2) Eligibility for an immediate annuity under the </a:t>
            </a:r>
            <a:r>
              <a:rPr lang="en-CA" sz="1200" i="1" kern="1200" dirty="0">
                <a:solidFill>
                  <a:schemeClr val="tx1"/>
                </a:solidFill>
                <a:effectLst/>
                <a:latin typeface="+mn-lt"/>
                <a:ea typeface="+mn-ea"/>
                <a:cs typeface="+mn-cs"/>
              </a:rPr>
              <a:t>Public Service Superannuation Act</a:t>
            </a:r>
            <a:r>
              <a:rPr lang="en-CA" sz="1200" kern="1200" dirty="0">
                <a:solidFill>
                  <a:schemeClr val="tx1"/>
                </a:solidFill>
                <a:effectLst/>
                <a:latin typeface="+mn-lt"/>
                <a:ea typeface="+mn-ea"/>
                <a:cs typeface="+mn-cs"/>
              </a:rPr>
              <a:t> within two years of the non-imperative appointment to a bilingual position if the person submits an irrevocable resignation (section 5).</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(3) Medical reasons due to a long-term and recurring physical, mental or learning impairment that prevents the person from attaining, through language training and accommodation, the official language proficiency required for the bilingual position (section 4). The PSC is solely responsible for approving requests for exclusion on medical grounds following receipt of the recommendation from Health Canada or the Canadian Hearing Society (important to note that clients must consult the PSC first). The other two exemptions fall under the authority of deputy heads. They must report annually to the PSC through the Appointment Delegation and Accountability Instrument, Annex D. </a:t>
            </a:r>
          </a:p>
          <a:p>
            <a:endParaRPr lang="en-CA" dirty="0"/>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10</a:t>
            </a:fld>
            <a:endParaRPr lang="en-CA" dirty="0"/>
          </a:p>
        </p:txBody>
      </p:sp>
    </p:spTree>
    <p:extLst>
      <p:ext uri="{BB962C8B-B14F-4D97-AF65-F5344CB8AC3E}">
        <p14:creationId xmlns:p14="http://schemas.microsoft.com/office/powerpoint/2010/main" val="226616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13</a:t>
            </a:fld>
            <a:endParaRPr lang="en-CA" dirty="0"/>
          </a:p>
        </p:txBody>
      </p:sp>
    </p:spTree>
    <p:extLst>
      <p:ext uri="{BB962C8B-B14F-4D97-AF65-F5344CB8AC3E}">
        <p14:creationId xmlns:p14="http://schemas.microsoft.com/office/powerpoint/2010/main" val="347704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Either/or (English or French) positions do exist, but at ECCC, the practice is non-existent and, moreover, is not recommended by the Commissioner of Official Languages. </a:t>
            </a:r>
          </a:p>
          <a:p>
            <a:endParaRPr lang="en-CA" dirty="0"/>
          </a:p>
        </p:txBody>
      </p:sp>
      <p:sp>
        <p:nvSpPr>
          <p:cNvPr id="4" name="Espace réservé du numéro de diapositive 3"/>
          <p:cNvSpPr>
            <a:spLocks noGrp="1"/>
          </p:cNvSpPr>
          <p:nvPr>
            <p:ph type="sldNum" sz="quarter" idx="10"/>
          </p:nvPr>
        </p:nvSpPr>
        <p:spPr/>
        <p:txBody>
          <a:bodyPr/>
          <a:lstStyle/>
          <a:p>
            <a:fld id="{FCC3FE7A-83C0-4CC1-91FF-ADDD6892724E}" type="slidenum">
              <a:rPr lang="en-CA" smtClean="0"/>
              <a:t>16</a:t>
            </a:fld>
            <a:endParaRPr lang="en-CA" dirty="0"/>
          </a:p>
        </p:txBody>
      </p:sp>
    </p:spTree>
    <p:extLst>
      <p:ext uri="{BB962C8B-B14F-4D97-AF65-F5344CB8AC3E}">
        <p14:creationId xmlns:p14="http://schemas.microsoft.com/office/powerpoint/2010/main" val="559925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dirty="0">
                <a:solidFill>
                  <a:schemeClr val="tx1"/>
                </a:solidFill>
                <a:effectLst/>
                <a:latin typeface="+mn-lt"/>
                <a:ea typeface="+mn-ea"/>
                <a:cs typeface="+mn-cs"/>
              </a:rPr>
              <a:t>The process for obtaining approval for non-imperative staffing is managed by the Corporate OL team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Send the form to the client</a:t>
            </a:r>
          </a:p>
          <a:p>
            <a:r>
              <a:rPr lang="en-CA" sz="1200" kern="1200" dirty="0">
                <a:solidFill>
                  <a:schemeClr val="tx1"/>
                </a:solidFill>
                <a:effectLst/>
                <a:latin typeface="+mn-lt"/>
                <a:ea typeface="+mn-ea"/>
                <a:cs typeface="+mn-cs"/>
              </a:rPr>
              <a:t>Send the completed form to Anna for review</a:t>
            </a:r>
          </a:p>
          <a:p>
            <a:r>
              <a:rPr lang="en-CA" sz="1200" kern="1200" dirty="0">
                <a:solidFill>
                  <a:schemeClr val="tx1"/>
                </a:solidFill>
                <a:effectLst/>
                <a:latin typeface="+mn-lt"/>
                <a:ea typeface="+mn-ea"/>
                <a:cs typeface="+mn-cs"/>
              </a:rPr>
              <a:t>Anna will send the reviewed form back to you for Branch signatures</a:t>
            </a:r>
          </a:p>
          <a:p>
            <a:r>
              <a:rPr lang="en-CA" sz="1200" kern="1200" dirty="0">
                <a:solidFill>
                  <a:schemeClr val="tx1"/>
                </a:solidFill>
                <a:effectLst/>
                <a:latin typeface="+mn-lt"/>
                <a:ea typeface="+mn-ea"/>
                <a:cs typeface="+mn-cs"/>
              </a:rPr>
              <a:t>All non-imperative staffing sign-offs are provided by the client, as you will see at the bottom of the last page of the form</a:t>
            </a:r>
          </a:p>
          <a:p>
            <a:r>
              <a:rPr lang="en-CA" sz="1200" kern="1200" dirty="0">
                <a:solidFill>
                  <a:schemeClr val="tx1"/>
                </a:solidFill>
                <a:effectLst/>
                <a:latin typeface="+mn-lt"/>
                <a:ea typeface="+mn-ea"/>
                <a:cs typeface="+mn-cs"/>
              </a:rPr>
              <a:t>As soon as you get the signatures, please send a copy to us at Corporate </a:t>
            </a:r>
          </a:p>
          <a:p>
            <a:r>
              <a:rPr lang="en-CA" sz="1200" kern="1200" dirty="0">
                <a:solidFill>
                  <a:schemeClr val="tx1"/>
                </a:solidFill>
                <a:effectLst/>
                <a:latin typeface="+mn-lt"/>
                <a:ea typeface="+mn-ea"/>
                <a:cs typeface="+mn-cs"/>
              </a:rPr>
              <a:t>When making the appointment, please cc Anna on the letter of offer and have the agreement to become bilingual signed (the manager who has the authority to sign the letter of offer also signs the agreement to become bilingual)</a:t>
            </a:r>
          </a:p>
          <a:p>
            <a:r>
              <a:rPr lang="en-CA" sz="1200" kern="1200" dirty="0">
                <a:solidFill>
                  <a:schemeClr val="tx1"/>
                </a:solidFill>
                <a:effectLst/>
                <a:latin typeface="+mn-lt"/>
                <a:ea typeface="+mn-ea"/>
                <a:cs typeface="+mn-cs"/>
              </a:rPr>
              <a:t>Anna will contact the client and the employee to begin the mandatory language training process once the appointment is made and the agreement to become bilingual is signed.</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We are available to provide support at any time during the process.</a:t>
            </a:r>
          </a:p>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855" indent="-285714"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2855"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599996"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137" indent="-228571" eaLnBrk="0" hangingPunct="0">
              <a:spcBef>
                <a:spcPct val="30000"/>
              </a:spcBef>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279"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421"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8563"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5704" indent="-228571" eaLnBrk="0" fontAlgn="base" hangingPunct="0">
              <a:spcBef>
                <a:spcPct val="30000"/>
              </a:spcBef>
              <a:spcAft>
                <a:spcPct val="0"/>
              </a:spcAft>
              <a:defRPr kumimoji="1" sz="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pPr>
            <a:fld id="{447C921B-E2B4-4B35-A942-511A0CBEDD4F}"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123524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52" y="188640"/>
            <a:ext cx="8064896"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539552" y="1916832"/>
            <a:ext cx="8136904"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8" name="Text Placeholder 2"/>
          <p:cNvSpPr>
            <a:spLocks noGrp="1"/>
          </p:cNvSpPr>
          <p:nvPr>
            <p:ph idx="10"/>
          </p:nvPr>
        </p:nvSpPr>
        <p:spPr>
          <a:xfrm>
            <a:off x="539552" y="2636912"/>
            <a:ext cx="8136904"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0044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31793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78775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1122363"/>
            <a:ext cx="8496944" cy="2387600"/>
          </a:xfrm>
        </p:spPr>
        <p:txBody>
          <a:bodyPr anchor="b"/>
          <a:lstStyle>
            <a:lvl1pPr algn="ctr">
              <a:defRPr sz="6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628650" y="3602038"/>
            <a:ext cx="7372350" cy="1655762"/>
          </a:xfrm>
        </p:spPr>
        <p:txBody>
          <a:bodyPr/>
          <a:lstStyle>
            <a:lvl1pPr marL="0" indent="0" algn="ctr">
              <a:buNone/>
              <a:defRPr sz="24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4A30E44-05C0-4260-B99B-E186AF5B1155}" type="datetimeFigureOut">
              <a:rPr lang="en-CA" smtClean="0"/>
              <a:pPr/>
              <a:t>2024-09-06</a:t>
            </a:fld>
            <a:endParaRPr lang="en-CA"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EABB74C-5149-46DF-A834-AD57A63B04DC}" type="slidenum">
              <a:rPr lang="en-CA" smtClean="0"/>
              <a:pPr/>
              <a:t>‹#›</a:t>
            </a:fld>
            <a:endParaRPr lang="en-CA" dirty="0"/>
          </a:p>
        </p:txBody>
      </p:sp>
    </p:spTree>
    <p:extLst>
      <p:ext uri="{BB962C8B-B14F-4D97-AF65-F5344CB8AC3E}">
        <p14:creationId xmlns:p14="http://schemas.microsoft.com/office/powerpoint/2010/main" val="1235690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231747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hasCustomPrompt="1"/>
          </p:nvPr>
        </p:nvSpPr>
        <p:spPr>
          <a:xfrm>
            <a:off x="623888" y="4589463"/>
            <a:ext cx="7886700" cy="783753"/>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123006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62865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424076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dirty="0"/>
              <a:t>CLICK TO EDIT MASTER TITLE STYLE</a:t>
            </a:r>
            <a:endParaRPr lang="en-CA" dirty="0"/>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2505075"/>
            <a:ext cx="3868737" cy="3156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788" cy="31561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263587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75758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4080222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endParaRPr lang="en-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314253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4051645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312863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3809378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4A30E44-05C0-4260-B99B-E186AF5B1155}"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EABB74C-5149-46DF-A834-AD57A63B04DC}" type="slidenum">
              <a:rPr lang="en-CA" smtClean="0"/>
              <a:t>‹#›</a:t>
            </a:fld>
            <a:endParaRPr lang="en-CA" dirty="0"/>
          </a:p>
        </p:txBody>
      </p:sp>
    </p:spTree>
    <p:extLst>
      <p:ext uri="{BB962C8B-B14F-4D97-AF65-F5344CB8AC3E}">
        <p14:creationId xmlns:p14="http://schemas.microsoft.com/office/powerpoint/2010/main" val="118471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1124744"/>
            <a:ext cx="8424936"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hasCustomPrompt="1"/>
          </p:nvPr>
        </p:nvSpPr>
        <p:spPr>
          <a:xfrm>
            <a:off x="1143000" y="3602038"/>
            <a:ext cx="6858000" cy="763066"/>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57032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1733502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hasCustomPrompt="1"/>
          </p:nvPr>
        </p:nvSpPr>
        <p:spPr>
          <a:xfrm>
            <a:off x="623888" y="4589463"/>
            <a:ext cx="7886700" cy="99977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1042880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628650" y="1825625"/>
            <a:ext cx="386715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7636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361067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dirty="0"/>
              <a:t>CLICK TO EDIT MASTER TITLE STYLE</a:t>
            </a:r>
            <a:endParaRPr lang="en-CA" dirty="0"/>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2505075"/>
            <a:ext cx="3868737" cy="3084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4"/>
            <a:ext cx="3887788" cy="30841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134686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65000"/>
                    <a:lumOff val="35000"/>
                  </a:schemeClr>
                </a:solidFill>
              </a:defRPr>
            </a:lvl1pPr>
          </a:lstStyle>
          <a:p>
            <a:r>
              <a:rPr lang="en-US" dirty="0"/>
              <a:t>CLICK TO EDIT MASTER TITLE STYLE</a:t>
            </a:r>
            <a:endParaRPr lang="en-CA"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1774193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41360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hasCustomPrompt="1"/>
          </p:nvPr>
        </p:nvSpPr>
        <p:spPr>
          <a:xfrm>
            <a:off x="623888" y="4589463"/>
            <a:ext cx="7886700" cy="63973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294169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endParaRPr lang="en-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2558471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2654632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4191870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2BA614-9DC5-42CB-A96F-3868F9E3A0FA}" type="datetimeFigureOut">
              <a:rPr lang="en-CA" smtClean="0"/>
              <a:t>2024-09-06</a:t>
            </a:fld>
            <a:endParaRPr lang="en-CA"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16DDEFB-C338-4CC3-AED0-0813951CD817}" type="slidenum">
              <a:rPr lang="en-CA" smtClean="0"/>
              <a:t>‹#›</a:t>
            </a:fld>
            <a:endParaRPr lang="en-CA" dirty="0"/>
          </a:p>
        </p:txBody>
      </p:sp>
    </p:spTree>
    <p:extLst>
      <p:ext uri="{BB962C8B-B14F-4D97-AF65-F5344CB8AC3E}">
        <p14:creationId xmlns:p14="http://schemas.microsoft.com/office/powerpoint/2010/main" val="350316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62865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76745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dirty="0"/>
              <a:t>CLICK TO EDIT MASTER TITLE STYLE</a:t>
            </a:r>
            <a:endParaRPr lang="en-CA" dirty="0"/>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63626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68801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64131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endParaRPr lang="en-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79827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2024-09-06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21827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91822"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28650" y="6237312"/>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63624D-2D64-4326-B42C-B6C857663422}" type="datetimeFigureOut">
              <a:rPr lang="en-CA" smtClean="0"/>
              <a:pPr/>
              <a:t>2024-09-06</a:t>
            </a:fld>
            <a:endParaRPr lang="en-CA" dirty="0"/>
          </a:p>
        </p:txBody>
      </p:sp>
      <p:sp>
        <p:nvSpPr>
          <p:cNvPr id="5" name="Footer Placeholder 4"/>
          <p:cNvSpPr>
            <a:spLocks noGrp="1"/>
          </p:cNvSpPr>
          <p:nvPr>
            <p:ph type="ftr" sz="quarter" idx="3"/>
          </p:nvPr>
        </p:nvSpPr>
        <p:spPr>
          <a:xfrm>
            <a:off x="3028950" y="623731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457950" y="623731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05161A0-0E6A-4BED-9027-1915FC7FE8F8}" type="slidenum">
              <a:rPr lang="en-CA" smtClean="0"/>
              <a:pPr/>
              <a:t>‹#›</a:t>
            </a:fld>
            <a:endParaRPr lang="en-CA" dirty="0"/>
          </a:p>
        </p:txBody>
      </p:sp>
    </p:spTree>
    <p:extLst>
      <p:ext uri="{BB962C8B-B14F-4D97-AF65-F5344CB8AC3E}">
        <p14:creationId xmlns:p14="http://schemas.microsoft.com/office/powerpoint/2010/main" val="385033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0368"/>
            <a:ext cx="7975798"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165304"/>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4A30E44-05C0-4260-B99B-E186AF5B1155}" type="datetimeFigureOut">
              <a:rPr lang="en-CA" smtClean="0"/>
              <a:pPr/>
              <a:t>2024-09-06</a:t>
            </a:fld>
            <a:endParaRPr lang="en-CA" dirty="0"/>
          </a:p>
        </p:txBody>
      </p:sp>
      <p:sp>
        <p:nvSpPr>
          <p:cNvPr id="5" name="Footer Placeholder 4"/>
          <p:cNvSpPr>
            <a:spLocks noGrp="1"/>
          </p:cNvSpPr>
          <p:nvPr>
            <p:ph type="ftr" sz="quarter" idx="3"/>
          </p:nvPr>
        </p:nvSpPr>
        <p:spPr>
          <a:xfrm>
            <a:off x="3028950" y="6165304"/>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457950" y="6165304"/>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EABB74C-5149-46DF-A834-AD57A63B04DC}" type="slidenum">
              <a:rPr lang="en-CA" smtClean="0"/>
              <a:pPr/>
              <a:t>‹#›</a:t>
            </a:fld>
            <a:endParaRPr lang="en-CA" dirty="0"/>
          </a:p>
        </p:txBody>
      </p:sp>
    </p:spTree>
    <p:extLst>
      <p:ext uri="{BB962C8B-B14F-4D97-AF65-F5344CB8AC3E}">
        <p14:creationId xmlns:p14="http://schemas.microsoft.com/office/powerpoint/2010/main" val="3847537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19814"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3"/>
          <p:cNvSpPr>
            <a:spLocks noGrp="1"/>
          </p:cNvSpPr>
          <p:nvPr>
            <p:ph type="dt" sz="half" idx="2"/>
          </p:nvPr>
        </p:nvSpPr>
        <p:spPr>
          <a:xfrm>
            <a:off x="628650" y="6165304"/>
            <a:ext cx="2057400" cy="365125"/>
          </a:xfrm>
          <a:prstGeom prst="rect">
            <a:avLst/>
          </a:prstGeom>
        </p:spPr>
        <p:txBody>
          <a:bodyPr/>
          <a:lstStyle>
            <a:lvl1pPr>
              <a:defRPr sz="1200">
                <a:solidFill>
                  <a:schemeClr val="tx1">
                    <a:lumMod val="65000"/>
                    <a:lumOff val="35000"/>
                  </a:schemeClr>
                </a:solidFill>
                <a:latin typeface="Arial" panose="020B0604020202020204" pitchFamily="34" charset="0"/>
                <a:cs typeface="Arial" panose="020B0604020202020204" pitchFamily="34" charset="0"/>
              </a:defRPr>
            </a:lvl1pPr>
          </a:lstStyle>
          <a:p>
            <a:fld id="{352BA614-9DC5-42CB-A96F-3868F9E3A0FA}" type="datetimeFigureOut">
              <a:rPr lang="en-CA" smtClean="0"/>
              <a:pPr/>
              <a:t>2024-09-06</a:t>
            </a:fld>
            <a:endParaRPr lang="en-CA" dirty="0"/>
          </a:p>
        </p:txBody>
      </p:sp>
      <p:sp>
        <p:nvSpPr>
          <p:cNvPr id="8" name="Footer Placeholder 4"/>
          <p:cNvSpPr>
            <a:spLocks noGrp="1"/>
          </p:cNvSpPr>
          <p:nvPr>
            <p:ph type="ftr" sz="quarter" idx="3"/>
          </p:nvPr>
        </p:nvSpPr>
        <p:spPr>
          <a:xfrm>
            <a:off x="3028950" y="6165304"/>
            <a:ext cx="3086100" cy="365125"/>
          </a:xfrm>
          <a:prstGeom prst="rect">
            <a:avLst/>
          </a:prstGeom>
        </p:spPr>
        <p:txBody>
          <a:bodyPr/>
          <a:lstStyle>
            <a:lvl1pPr algn="ctr">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CA" dirty="0"/>
          </a:p>
        </p:txBody>
      </p:sp>
      <p:sp>
        <p:nvSpPr>
          <p:cNvPr id="9" name="Slide Number Placeholder 5"/>
          <p:cNvSpPr>
            <a:spLocks noGrp="1"/>
          </p:cNvSpPr>
          <p:nvPr>
            <p:ph type="sldNum" sz="quarter" idx="4"/>
          </p:nvPr>
        </p:nvSpPr>
        <p:spPr>
          <a:xfrm>
            <a:off x="6457950" y="6165304"/>
            <a:ext cx="2057400" cy="365125"/>
          </a:xfrm>
          <a:prstGeom prst="rect">
            <a:avLst/>
          </a:prstGeom>
        </p:spPr>
        <p:txBody>
          <a:bodyP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16DDEFB-C338-4CC3-AED0-0813951CD817}" type="slidenum">
              <a:rPr lang="en-CA" smtClean="0"/>
              <a:pPr/>
              <a:t>‹#›</a:t>
            </a:fld>
            <a:endParaRPr lang="en-CA" dirty="0"/>
          </a:p>
        </p:txBody>
      </p:sp>
    </p:spTree>
    <p:extLst>
      <p:ext uri="{BB962C8B-B14F-4D97-AF65-F5344CB8AC3E}">
        <p14:creationId xmlns:p14="http://schemas.microsoft.com/office/powerpoint/2010/main" val="30426335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laws-lois.justice.gc.ca/eng/regulations/SI-2005-1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bs-sct.gc.ca/pol/doc-eng.aspx?id=26163" TargetMode="External"/><Relationship Id="rId2" Type="http://schemas.openxmlformats.org/officeDocument/2006/relationships/hyperlink" Target="http://laws-lois.justice.gc.ca/PDF/O-3.01.pdf" TargetMode="External"/><Relationship Id="rId1" Type="http://schemas.openxmlformats.org/officeDocument/2006/relationships/slideLayout" Target="../slideLayouts/slideLayout2.xml"/><Relationship Id="rId5" Type="http://schemas.openxmlformats.org/officeDocument/2006/relationships/hyperlink" Target="https://www.tbs-sct.gc.ca/burolis/search-recherche/search-recherche-fra.aspx?GoCTemplateCulture=en-CA" TargetMode="External"/><Relationship Id="rId4" Type="http://schemas.openxmlformats.org/officeDocument/2006/relationships/hyperlink" Target="https://www.canada.ca/en/treasury-board-secretariat/services/values-ethics/official-languages/list-bilingual-regions-canada-language-of-work-purposes.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njc-cnm.gc.ca/directive/d1/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jc-cnm.gc.ca/directive/d1/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anada.ca/en/treasury-board-secretariat/services/terms-conditions-employment/bilingualism-bonu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collab2.ncr.int.ec.gc.ca/theme/ICCS-CCSP/Priv/Corporate%20EEOL/ECCC%20Official%20Languages%20Strategy%202017-2020%20-%20EN.pdf" TargetMode="External"/><Relationship Id="rId2" Type="http://schemas.openxmlformats.org/officeDocument/2006/relationships/hyperlink" Target="http://intranet.ec.gc.ca/hr-rh/default.asp?lang=En&amp;n=360E22A3-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collab2.ncr.int.ec.gc.ca/theme/ICCS-CCSP/Priv/Corporate%20EEOL/Tool%20for%20Determining%20the%20Lingustic%20Profile%20of%20Positions%20-%20BIL.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1.png"/><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0.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1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2.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ecollab.ncr.int.ec.gc.ca/org/1274943/Intranet/52D385E0-1_En_Request_For_Non-imperative_Staffing_Non-EX.do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ntranet.ec.gc.ca/hr-rh/default.asp?lang=En&amp;n=52D385E0-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notesSlide" Target="../notesSlides/notesSlide20.xml"/><Relationship Id="rId2" Type="http://schemas.openxmlformats.org/officeDocument/2006/relationships/tags" Target="../tags/tag27.xml"/><Relationship Id="rId16"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laws-lois.justice.gc.ca/fra/reglements/DORS-2005-34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laws-lois.justice.gc.ca/fra/reglements/TR-2005-11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lois.justice.gc.ca/fr/charte/index.html#langu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lois.justice.gc.ca/fr/O-3.01/index.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aws-lois.justice.gc.ca/fra/reglements/TR-2005-11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laws-lois.justice.gc.ca/fra/reglements/DORS-2005-347/"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collab2.ncr.int.ec.gc.ca/theme/ICCS-CCSP/Priv/Corporate%20EEOL/Guidelines%20for%20Determining%20the%20Lingustic%20Profile%20of%20Positions%20-%20FR.docx" TargetMode="External"/><Relationship Id="rId2" Type="http://schemas.openxmlformats.org/officeDocument/2006/relationships/hyperlink" Target="http://ecollab2.ncr.int.ec.gc.ca/theme/ICCS-CCSP/Priv/Corporate%20EEOL/Tool%20for%20Determining%20the%20Lingustic%20Profile%20of%20Positions%20-%20BIL.docx" TargetMode="External"/><Relationship Id="rId1" Type="http://schemas.openxmlformats.org/officeDocument/2006/relationships/slideLayout" Target="../slideLayouts/slideLayout2.xml"/><Relationship Id="rId4" Type="http://schemas.openxmlformats.org/officeDocument/2006/relationships/hyperlink" Target="http://www.tbs-sct.gc.ca/psm-fpfm/staffing-dotation/rqs-qcr/oqs-anq-fra.asp"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2.jpeg"/><Relationship Id="rId4"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3" Type="http://schemas.openxmlformats.org/officeDocument/2006/relationships/hyperlink" Target="http://laws-lois.justice.gc.ca/fra/lois/O-3.01/" TargetMode="External"/><Relationship Id="rId7" Type="http://schemas.openxmlformats.org/officeDocument/2006/relationships/hyperlink" Target="http://laws-lois.justice.gc.ca/fra/reglements/DORS-2005-347/" TargetMode="External"/><Relationship Id="rId2" Type="http://schemas.openxmlformats.org/officeDocument/2006/relationships/hyperlink" Target="http://laws-lois.justice.gc.ca/fra/Const/page-15.html" TargetMode="External"/><Relationship Id="rId1" Type="http://schemas.openxmlformats.org/officeDocument/2006/relationships/slideLayout" Target="../slideLayouts/slideLayout2.xml"/><Relationship Id="rId6" Type="http://schemas.openxmlformats.org/officeDocument/2006/relationships/hyperlink" Target="http://lois-laws.justice.gc.ca/fra/reglements/TR-2005-118/" TargetMode="External"/><Relationship Id="rId5" Type="http://schemas.openxmlformats.org/officeDocument/2006/relationships/hyperlink" Target="http://laws-lois.justice.gc.ca/fra/reglements/DORS-2005-334/" TargetMode="External"/><Relationship Id="rId4" Type="http://schemas.openxmlformats.org/officeDocument/2006/relationships/hyperlink" Target="http://laws-lois.justice.gc.ca/fra/lois/P-3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tbs-sct.gc.ca/pol/doc-fra.aspx?id=2616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tbs-sct.gc.ca/psm-fpfm/ve/ol-lo/wwdol-cnflo-fra.asp#pols" TargetMode="External"/><Relationship Id="rId5" Type="http://schemas.openxmlformats.org/officeDocument/2006/relationships/hyperlink" Target="https://www.tbs-sct.gc.ca/pol/doc-fra.aspx?id=26164" TargetMode="External"/><Relationship Id="rId4" Type="http://schemas.openxmlformats.org/officeDocument/2006/relationships/hyperlink" Target="https://www.tbs-sct.gc.ca/pol/doc-fra.aspx?id=2616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lois-laws.justice.gc.ca/fra/reglements/TR-2005-118/" TargetMode="External"/><Relationship Id="rId2" Type="http://schemas.openxmlformats.org/officeDocument/2006/relationships/hyperlink" Target="http://lois.justice.gc.ca/fr/P-33.01/index.html" TargetMode="External"/><Relationship Id="rId1" Type="http://schemas.openxmlformats.org/officeDocument/2006/relationships/slideLayout" Target="../slideLayouts/slideLayout2.xml"/><Relationship Id="rId4" Type="http://schemas.openxmlformats.org/officeDocument/2006/relationships/hyperlink" Target="http://laws-lois.justice.gc.ca/fra/reglements/DORS-2005-33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aws-lois.justice.gc.ca/fra/reglements/DORS-2005-347/" TargetMode="External"/><Relationship Id="rId2" Type="http://schemas.openxmlformats.org/officeDocument/2006/relationships/hyperlink" Target="http://laws-lois.justice.gc.ca/fra/reglements/TR-2005-1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aws-lois.justice.gc.ca/eng/regulations/SOR-2005-347/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laws-lois.justice.gc.ca/eng/regulations/SOR-81-33b/index.html" TargetMode="External"/><Relationship Id="rId5" Type="http://schemas.openxmlformats.org/officeDocument/2006/relationships/hyperlink" Target="https://intranet.ec.gc.ca/hr-rh/default.asp?lang=En&amp;n=F90EFC2C-1" TargetMode="External"/><Relationship Id="rId4" Type="http://schemas.openxmlformats.org/officeDocument/2006/relationships/hyperlink" Target="http://laws-lois.justice.gc.ca/eng/regulations/SI-2005-118/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bs-sct.gc.ca/pol/doc-fra.aspx?id=2616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3"/>
          <a:stretch>
            <a:fillRect/>
          </a:stretch>
        </p:blipFill>
        <p:spPr>
          <a:xfrm>
            <a:off x="296082" y="1196752"/>
            <a:ext cx="8596398" cy="5040560"/>
          </a:xfrm>
          <a:prstGeom prst="rect">
            <a:avLst/>
          </a:prstGeom>
        </p:spPr>
      </p:pic>
      <p:pic>
        <p:nvPicPr>
          <p:cNvPr id="4" name="Image 4"/>
          <p:cNvPicPr>
            <a:picLocks noChangeAspect="1"/>
          </p:cNvPicPr>
          <p:nvPr/>
        </p:nvPicPr>
        <p:blipFill>
          <a:blip r:embed="rId4"/>
          <a:stretch>
            <a:fillRect/>
          </a:stretch>
        </p:blipFill>
        <p:spPr>
          <a:xfrm>
            <a:off x="296082" y="1196752"/>
            <a:ext cx="8596398" cy="5040560"/>
          </a:xfrm>
          <a:prstGeom prst="rect">
            <a:avLst/>
          </a:prstGeom>
        </p:spPr>
      </p:pic>
      <p:pic>
        <p:nvPicPr>
          <p:cNvPr id="9" name="Image 5"/>
          <p:cNvPicPr>
            <a:picLocks noChangeAspect="1"/>
          </p:cNvPicPr>
          <p:nvPr/>
        </p:nvPicPr>
        <p:blipFill>
          <a:blip r:embed="rId5"/>
          <a:stretch>
            <a:fillRect/>
          </a:stretch>
        </p:blipFill>
        <p:spPr>
          <a:xfrm>
            <a:off x="312066" y="2636912"/>
            <a:ext cx="7716318" cy="1800200"/>
          </a:xfrm>
          <a:prstGeom prst="rect">
            <a:avLst/>
          </a:prstGeom>
        </p:spPr>
      </p:pic>
      <p:sp>
        <p:nvSpPr>
          <p:cNvPr id="11" name="Rectangle 10"/>
          <p:cNvSpPr/>
          <p:nvPr/>
        </p:nvSpPr>
        <p:spPr>
          <a:xfrm>
            <a:off x="347250" y="2666256"/>
            <a:ext cx="5234125" cy="486287"/>
          </a:xfrm>
          <a:prstGeom prst="rect">
            <a:avLst/>
          </a:prstGeom>
        </p:spPr>
        <p:txBody>
          <a:bodyPr wrap="none">
            <a:spAutoFit/>
          </a:bodyPr>
          <a:lstStyle/>
          <a:p>
            <a:pPr>
              <a:lnSpc>
                <a:spcPct val="80000"/>
              </a:lnSpc>
              <a:spcBef>
                <a:spcPct val="20000"/>
              </a:spcBef>
              <a:buClr>
                <a:srgbClr val="595959"/>
              </a:buClr>
              <a:defRPr/>
            </a:pPr>
            <a:r>
              <a:rPr lang="en-CA" sz="3200" b="1" dirty="0">
                <a:solidFill>
                  <a:srgbClr val="191919"/>
                </a:solidFill>
                <a:latin typeface="Century Gothic" pitchFamily="34" charset="0"/>
                <a:cs typeface="Century Gothic" pitchFamily="34" charset="0"/>
              </a:rPr>
              <a:t>PE Development Program</a:t>
            </a:r>
          </a:p>
        </p:txBody>
      </p:sp>
      <p:sp>
        <p:nvSpPr>
          <p:cNvPr id="12" name="Rectangle 11"/>
          <p:cNvSpPr/>
          <p:nvPr/>
        </p:nvSpPr>
        <p:spPr>
          <a:xfrm>
            <a:off x="347250" y="3289337"/>
            <a:ext cx="5400600" cy="1077218"/>
          </a:xfrm>
          <a:prstGeom prst="rect">
            <a:avLst/>
          </a:prstGeom>
        </p:spPr>
        <p:txBody>
          <a:bodyPr wrap="square">
            <a:spAutoFit/>
          </a:bodyPr>
          <a:lstStyle/>
          <a:p>
            <a:r>
              <a:rPr lang="en-CA" sz="3200" b="1" dirty="0">
                <a:solidFill>
                  <a:srgbClr val="191919"/>
                </a:solidFill>
                <a:latin typeface="Century Gothic" pitchFamily="34" charset="0"/>
                <a:cs typeface="Century Gothic" pitchFamily="34" charset="0"/>
              </a:rPr>
              <a:t>Module 5</a:t>
            </a:r>
          </a:p>
          <a:p>
            <a:r>
              <a:rPr lang="en-CA" sz="3200" b="1" dirty="0">
                <a:solidFill>
                  <a:srgbClr val="191919"/>
                </a:solidFill>
                <a:latin typeface="Century Gothic" pitchFamily="34" charset="0"/>
                <a:cs typeface="Century Gothic" pitchFamily="34" charset="0"/>
              </a:rPr>
              <a:t>Official Languages</a:t>
            </a:r>
          </a:p>
        </p:txBody>
      </p:sp>
      <p:sp>
        <p:nvSpPr>
          <p:cNvPr id="14" name="Rectangle 13"/>
          <p:cNvSpPr/>
          <p:nvPr/>
        </p:nvSpPr>
        <p:spPr>
          <a:xfrm>
            <a:off x="4139952" y="5373216"/>
            <a:ext cx="4572000" cy="707886"/>
          </a:xfrm>
          <a:prstGeom prst="rect">
            <a:avLst/>
          </a:prstGeom>
        </p:spPr>
        <p:txBody>
          <a:bodyPr>
            <a:spAutoFit/>
          </a:bodyPr>
          <a:lstStyle/>
          <a:p>
            <a:pPr algn="r" defTabSz="342900">
              <a:defRPr/>
            </a:pPr>
            <a:r>
              <a:rPr lang="en-CA" sz="2000" b="1" dirty="0">
                <a:solidFill>
                  <a:sysClr val="window" lastClr="FFFFFF"/>
                </a:solidFill>
              </a:rPr>
              <a:t>Human Resources Branch</a:t>
            </a:r>
          </a:p>
          <a:p>
            <a:pPr algn="r" defTabSz="342900">
              <a:defRPr/>
            </a:pPr>
            <a:r>
              <a:rPr lang="en-CA" sz="2000" b="1" dirty="0">
                <a:solidFill>
                  <a:sysClr val="window" lastClr="FFFFFF"/>
                </a:solidFill>
              </a:rPr>
              <a:t>Updated February 2022</a:t>
            </a:r>
          </a:p>
        </p:txBody>
      </p:sp>
    </p:spTree>
    <p:extLst>
      <p:ext uri="{BB962C8B-B14F-4D97-AF65-F5344CB8AC3E}">
        <p14:creationId xmlns:p14="http://schemas.microsoft.com/office/powerpoint/2010/main" val="138378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9592" y="548680"/>
            <a:ext cx="7368779" cy="911175"/>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Imperative Versus Non-Imperative Staffing (cont.)</a:t>
            </a:r>
          </a:p>
        </p:txBody>
      </p:sp>
      <p:sp>
        <p:nvSpPr>
          <p:cNvPr id="16387" name="Content Placeholder 2"/>
          <p:cNvSpPr>
            <a:spLocks noGrp="1"/>
          </p:cNvSpPr>
          <p:nvPr>
            <p:ph idx="1"/>
          </p:nvPr>
        </p:nvSpPr>
        <p:spPr>
          <a:xfrm>
            <a:off x="899591" y="1988840"/>
            <a:ext cx="7368779" cy="4104456"/>
          </a:xfrm>
        </p:spPr>
        <p:txBody>
          <a:bodyPr>
            <a:noAutofit/>
          </a:bodyPr>
          <a:lstStyle/>
          <a:p>
            <a:pPr marL="0" indent="0">
              <a:buNone/>
              <a:defRPr/>
            </a:pPr>
            <a:r>
              <a:rPr lang="en-CA" altLang="en-US" sz="2000" b="1" u="sng" noProof="0" dirty="0">
                <a:solidFill>
                  <a:srgbClr val="191919"/>
                </a:solidFill>
                <a:latin typeface="Century Gothic" panose="020B0502020202020204" pitchFamily="34" charset="0"/>
              </a:rPr>
              <a:t>Non-imperative staffing</a:t>
            </a:r>
            <a:r>
              <a:rPr lang="en-CA" altLang="en-US" sz="2000" b="1" noProof="0" dirty="0">
                <a:solidFill>
                  <a:srgbClr val="191919"/>
                </a:solidFill>
                <a:latin typeface="Century Gothic" panose="020B0502020202020204" pitchFamily="34" charset="0"/>
              </a:rPr>
              <a:t>: </a:t>
            </a:r>
            <a:r>
              <a:rPr lang="en-CA" altLang="en-US" sz="2000" noProof="0" dirty="0">
                <a:solidFill>
                  <a:srgbClr val="191919"/>
                </a:solidFill>
                <a:latin typeface="Century Gothic" panose="020B0502020202020204" pitchFamily="34" charset="0"/>
              </a:rPr>
              <a:t>Appointment to a bilingual position for an indeterminate period;</a:t>
            </a:r>
          </a:p>
          <a:p>
            <a:pPr marL="0" indent="0">
              <a:buNone/>
              <a:defRPr/>
            </a:pPr>
            <a:r>
              <a:rPr lang="en-CA" altLang="en-US" sz="2000" noProof="0" dirty="0">
                <a:solidFill>
                  <a:srgbClr val="191919"/>
                </a:solidFill>
                <a:latin typeface="Century Gothic" panose="020B0502020202020204" pitchFamily="34" charset="0"/>
              </a:rPr>
              <a:t>The person selected or proposed for the appointment must meet all the requirements of the position (essential qualifications and other applicable merit criteria), </a:t>
            </a:r>
            <a:r>
              <a:rPr lang="en-CA" sz="2000" noProof="0" dirty="0">
                <a:solidFill>
                  <a:schemeClr val="tx1"/>
                </a:solidFill>
                <a:latin typeface="Century Gothic" panose="020B0502020202020204" pitchFamily="34" charset="0"/>
              </a:rPr>
              <a:t>is exempt from meeting language requirements at the time of appointment;</a:t>
            </a:r>
          </a:p>
          <a:p>
            <a:pPr marL="0" indent="0">
              <a:buNone/>
              <a:defRPr/>
            </a:pPr>
            <a:r>
              <a:rPr lang="en-CA" sz="2000" noProof="0" dirty="0">
                <a:solidFill>
                  <a:srgbClr val="191919"/>
                </a:solidFill>
                <a:latin typeface="Century Gothic" panose="020B0502020202020204" pitchFamily="34" charset="0"/>
              </a:rPr>
              <a:t>This type of appointment can take place when the conditions listed in </a:t>
            </a:r>
            <a:r>
              <a:rPr lang="en-CA" altLang="en-US" sz="2000" noProof="0" dirty="0">
                <a:solidFill>
                  <a:srgbClr val="191919"/>
                </a:solidFill>
                <a:latin typeface="Century Gothic" panose="020B0502020202020204" pitchFamily="34" charset="0"/>
              </a:rPr>
              <a:t>under sections 3, 4 or 5 of the </a:t>
            </a:r>
            <a:r>
              <a:rPr lang="en-CA" altLang="en-US" sz="2000" noProof="0" dirty="0">
                <a:solidFill>
                  <a:srgbClr val="191919"/>
                </a:solidFill>
                <a:latin typeface="Century Gothic" panose="020B0502020202020204" pitchFamily="34" charset="0"/>
                <a:hlinkClick r:id="rId3"/>
              </a:rPr>
              <a:t>Public Service Official Languages Exclusion Approval Order </a:t>
            </a:r>
            <a:r>
              <a:rPr lang="en-CA" altLang="en-US" sz="2000" noProof="0" dirty="0">
                <a:solidFill>
                  <a:srgbClr val="191919"/>
                </a:solidFill>
                <a:latin typeface="Century Gothic" panose="020B0502020202020204" pitchFamily="34" charset="0"/>
              </a:rPr>
              <a:t>are met.</a:t>
            </a:r>
          </a:p>
        </p:txBody>
      </p:sp>
    </p:spTree>
    <p:extLst>
      <p:ext uri="{BB962C8B-B14F-4D97-AF65-F5344CB8AC3E}">
        <p14:creationId xmlns:p14="http://schemas.microsoft.com/office/powerpoint/2010/main" val="345110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1210" y="188641"/>
            <a:ext cx="8039261" cy="1296144"/>
          </a:xfrm>
        </p:spPr>
        <p:txBody>
          <a:bodyPr>
            <a:normAutofit/>
          </a:bodyPr>
          <a:lstStyle/>
          <a:p>
            <a:r>
              <a:rPr lang="en-US" sz="2800" dirty="0">
                <a:solidFill>
                  <a:srgbClr val="008000"/>
                </a:solidFill>
                <a:latin typeface="Century Gothic" pitchFamily="34" charset="0"/>
                <a:ea typeface="+mn-ea"/>
                <a:cs typeface="Century Gothic" pitchFamily="34" charset="0"/>
              </a:rPr>
              <a:t>Communicating with and providing services to the public</a:t>
            </a:r>
            <a:endParaRPr lang="en-CA" sz="2800" dirty="0">
              <a:solidFill>
                <a:srgbClr val="008000"/>
              </a:solidFill>
              <a:latin typeface="Century Gothic" pitchFamily="34" charset="0"/>
              <a:ea typeface="+mn-ea"/>
              <a:cs typeface="Century Gothic" pitchFamily="34" charset="0"/>
            </a:endParaRPr>
          </a:p>
        </p:txBody>
      </p:sp>
      <p:sp>
        <p:nvSpPr>
          <p:cNvPr id="3" name="Espace réservé du contenu 2"/>
          <p:cNvSpPr>
            <a:spLocks noGrp="1"/>
          </p:cNvSpPr>
          <p:nvPr>
            <p:ph idx="1"/>
          </p:nvPr>
        </p:nvSpPr>
        <p:spPr>
          <a:xfrm>
            <a:off x="781210" y="1700808"/>
            <a:ext cx="7886700" cy="4320480"/>
          </a:xfrm>
        </p:spPr>
        <p:txBody>
          <a:bodyPr>
            <a:noAutofit/>
          </a:bodyPr>
          <a:lstStyle/>
          <a:p>
            <a:pPr marL="0" indent="0">
              <a:lnSpc>
                <a:spcPct val="100000"/>
              </a:lnSpc>
              <a:buNone/>
            </a:pPr>
            <a:r>
              <a:rPr lang="en-US" sz="1900" dirty="0">
                <a:solidFill>
                  <a:schemeClr val="tx1"/>
                </a:solidFill>
              </a:rPr>
              <a:t>Linguistic duality is a Canadian reality that ECCC is committed to promote.</a:t>
            </a:r>
          </a:p>
          <a:p>
            <a:pPr marL="0" indent="0">
              <a:lnSpc>
                <a:spcPct val="100000"/>
              </a:lnSpc>
              <a:buNone/>
            </a:pPr>
            <a:r>
              <a:rPr lang="en-US" sz="1900" dirty="0">
                <a:solidFill>
                  <a:schemeClr val="tx1"/>
                </a:solidFill>
              </a:rPr>
              <a:t>Section 28  of </a:t>
            </a:r>
            <a:r>
              <a:rPr lang="en-US" sz="1900" dirty="0">
                <a:solidFill>
                  <a:schemeClr val="tx1"/>
                </a:solidFill>
                <a:hlinkClick r:id="rId2"/>
              </a:rPr>
              <a:t>the Official Languages Act (OLA)</a:t>
            </a:r>
            <a:r>
              <a:rPr lang="en-US" sz="1900" dirty="0">
                <a:solidFill>
                  <a:schemeClr val="tx1"/>
                </a:solidFill>
              </a:rPr>
              <a:t> requires offices that have been designated as bilingual to clearly indicate that services are offered in both official languages.</a:t>
            </a:r>
          </a:p>
          <a:p>
            <a:pPr marL="0" indent="0">
              <a:lnSpc>
                <a:spcPct val="100000"/>
              </a:lnSpc>
              <a:buNone/>
            </a:pPr>
            <a:endParaRPr lang="en-US" sz="1900" dirty="0">
              <a:solidFill>
                <a:schemeClr val="tx1"/>
              </a:solidFill>
            </a:endParaRPr>
          </a:p>
          <a:p>
            <a:pPr marL="0" indent="0">
              <a:lnSpc>
                <a:spcPct val="100000"/>
              </a:lnSpc>
              <a:buNone/>
            </a:pPr>
            <a:r>
              <a:rPr lang="en-US" sz="1900" dirty="0">
                <a:hlinkClick r:id="rId3"/>
              </a:rPr>
              <a:t>Directive on the Implementation of the Official Languages Regulations- (tbs-sct.gc.ca)</a:t>
            </a:r>
            <a:endParaRPr lang="en-US" sz="1900" dirty="0">
              <a:hlinkClick r:id="rId4"/>
            </a:endParaRPr>
          </a:p>
          <a:p>
            <a:pPr marL="0" indent="0">
              <a:lnSpc>
                <a:spcPct val="100000"/>
              </a:lnSpc>
              <a:buNone/>
            </a:pPr>
            <a:r>
              <a:rPr lang="en-US" sz="1900" dirty="0">
                <a:hlinkClick r:id="rId4"/>
              </a:rPr>
              <a:t>List of Bilingual Regions of Canada for Language-of-Work Purposes - Canada.ca</a:t>
            </a:r>
            <a:endParaRPr lang="en-US" sz="1900" dirty="0">
              <a:hlinkClick r:id="rId5"/>
            </a:endParaRPr>
          </a:p>
          <a:p>
            <a:pPr marL="0" indent="0">
              <a:lnSpc>
                <a:spcPct val="100000"/>
              </a:lnSpc>
              <a:buNone/>
            </a:pPr>
            <a:r>
              <a:rPr lang="en-US" sz="1900" dirty="0" err="1">
                <a:hlinkClick r:id="rId5"/>
              </a:rPr>
              <a:t>Burolis</a:t>
            </a:r>
            <a:r>
              <a:rPr lang="en-US" sz="1900" dirty="0">
                <a:hlinkClick r:id="rId5"/>
              </a:rPr>
              <a:t> - Find offices- Canada.ca (tbs-sct.gc.ca)</a:t>
            </a:r>
            <a:endParaRPr lang="en-CA" sz="1900" dirty="0"/>
          </a:p>
        </p:txBody>
      </p:sp>
    </p:spTree>
    <p:extLst>
      <p:ext uri="{BB962C8B-B14F-4D97-AF65-F5344CB8AC3E}">
        <p14:creationId xmlns:p14="http://schemas.microsoft.com/office/powerpoint/2010/main" val="82457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8191822" cy="615603"/>
          </a:xfrm>
        </p:spPr>
        <p:txBody>
          <a:bodyPr>
            <a:normAutofit/>
          </a:bodyPr>
          <a:lstStyle/>
          <a:p>
            <a:r>
              <a:rPr lang="en-CA" sz="3200" dirty="0">
                <a:solidFill>
                  <a:schemeClr val="accent6">
                    <a:lumMod val="75000"/>
                  </a:schemeClr>
                </a:solidFill>
              </a:rPr>
              <a:t>Bilingualism Bonus</a:t>
            </a:r>
            <a:endParaRPr lang="en-CA" dirty="0"/>
          </a:p>
        </p:txBody>
      </p:sp>
      <p:sp>
        <p:nvSpPr>
          <p:cNvPr id="3" name="Espace réservé du contenu 2"/>
          <p:cNvSpPr>
            <a:spLocks noGrp="1"/>
          </p:cNvSpPr>
          <p:nvPr>
            <p:ph idx="1"/>
          </p:nvPr>
        </p:nvSpPr>
        <p:spPr>
          <a:xfrm>
            <a:off x="628650" y="1124744"/>
            <a:ext cx="7831782" cy="4968552"/>
          </a:xfrm>
        </p:spPr>
        <p:txBody>
          <a:bodyPr>
            <a:normAutofit/>
          </a:bodyPr>
          <a:lstStyle/>
          <a:p>
            <a:pPr marL="0" indent="0">
              <a:lnSpc>
                <a:spcPct val="100000"/>
              </a:lnSpc>
              <a:buNone/>
            </a:pPr>
            <a:r>
              <a:rPr lang="en-US" sz="2000" dirty="0">
                <a:solidFill>
                  <a:schemeClr val="tx1"/>
                </a:solidFill>
              </a:rPr>
              <a:t>What is the bilingualism bonus? </a:t>
            </a:r>
          </a:p>
          <a:p>
            <a:pPr marL="0" indent="0">
              <a:lnSpc>
                <a:spcPct val="100000"/>
              </a:lnSpc>
              <a:buNone/>
            </a:pPr>
            <a:r>
              <a:rPr lang="en-US" sz="2000" dirty="0">
                <a:solidFill>
                  <a:schemeClr val="tx1"/>
                </a:solidFill>
              </a:rPr>
              <a:t>It is an annual amount of $800. </a:t>
            </a:r>
          </a:p>
          <a:p>
            <a:pPr>
              <a:lnSpc>
                <a:spcPct val="100000"/>
              </a:lnSpc>
            </a:pPr>
            <a:endParaRPr lang="en-US" sz="2000" dirty="0">
              <a:solidFill>
                <a:schemeClr val="tx1"/>
              </a:solidFill>
            </a:endParaRPr>
          </a:p>
          <a:p>
            <a:pPr marL="0" indent="0">
              <a:lnSpc>
                <a:spcPct val="100000"/>
              </a:lnSpc>
              <a:buNone/>
            </a:pPr>
            <a:r>
              <a:rPr lang="en-US" sz="2000" dirty="0">
                <a:solidFill>
                  <a:schemeClr val="tx1"/>
                </a:solidFill>
              </a:rPr>
              <a:t>Who is eligible and what are the conditions?</a:t>
            </a:r>
          </a:p>
          <a:p>
            <a:pPr marL="0" indent="0">
              <a:lnSpc>
                <a:spcPct val="100000"/>
              </a:lnSpc>
              <a:buNone/>
            </a:pPr>
            <a:r>
              <a:rPr lang="en-US" sz="2000" dirty="0">
                <a:solidFill>
                  <a:schemeClr val="tx1"/>
                </a:solidFill>
              </a:rPr>
              <a:t>Employees who: </a:t>
            </a:r>
          </a:p>
          <a:p>
            <a:pPr marL="355600" indent="-355600">
              <a:lnSpc>
                <a:spcPct val="100000"/>
              </a:lnSpc>
              <a:buFont typeface="Wingdings" panose="05000000000000000000" pitchFamily="2" charset="2"/>
              <a:buChar char="Ø"/>
            </a:pPr>
            <a:r>
              <a:rPr lang="en-US" sz="2000" dirty="0">
                <a:solidFill>
                  <a:schemeClr val="tx1"/>
                </a:solidFill>
              </a:rPr>
              <a:t>Occupies a bilingual position, with an indeterminate or determined status of more than three months, who will have worked at least 10 days in the month. </a:t>
            </a:r>
          </a:p>
          <a:p>
            <a:pPr marL="355600" indent="-355600">
              <a:lnSpc>
                <a:spcPct val="100000"/>
              </a:lnSpc>
              <a:buFont typeface="Wingdings" panose="05000000000000000000" pitchFamily="2" charset="2"/>
              <a:buChar char="Ø"/>
            </a:pPr>
            <a:r>
              <a:rPr lang="en-US" sz="2000" dirty="0">
                <a:solidFill>
                  <a:schemeClr val="tx1"/>
                </a:solidFill>
              </a:rPr>
              <a:t>Meets the language requirements of their position by having valid Second Language Evaluation (SLE) results. </a:t>
            </a:r>
          </a:p>
          <a:p>
            <a:pPr marL="355600" indent="-355600">
              <a:lnSpc>
                <a:spcPct val="100000"/>
              </a:lnSpc>
              <a:buFont typeface="Wingdings" panose="05000000000000000000" pitchFamily="2" charset="2"/>
              <a:buChar char="Ø"/>
            </a:pPr>
            <a:endParaRPr lang="en-US" sz="2000" dirty="0">
              <a:solidFill>
                <a:schemeClr val="tx1"/>
              </a:solidFill>
            </a:endParaRPr>
          </a:p>
          <a:p>
            <a:pPr marL="0" indent="0">
              <a:lnSpc>
                <a:spcPct val="100000"/>
              </a:lnSpc>
              <a:buNone/>
            </a:pPr>
            <a:r>
              <a:rPr lang="en-CA" sz="1800" dirty="0">
                <a:hlinkClick r:id="rId2"/>
              </a:rPr>
              <a:t>Bilingualism Bonus Directive (njc-cnm.gc.ca)</a:t>
            </a:r>
            <a:endParaRPr lang="en-CA" sz="1800" dirty="0">
              <a:solidFill>
                <a:schemeClr val="tx1"/>
              </a:solidFill>
            </a:endParaRPr>
          </a:p>
        </p:txBody>
      </p:sp>
    </p:spTree>
    <p:extLst>
      <p:ext uri="{BB962C8B-B14F-4D97-AF65-F5344CB8AC3E}">
        <p14:creationId xmlns:p14="http://schemas.microsoft.com/office/powerpoint/2010/main" val="251945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60648"/>
            <a:ext cx="8191822" cy="759619"/>
          </a:xfrm>
        </p:spPr>
        <p:txBody>
          <a:bodyPr>
            <a:normAutofit/>
          </a:bodyPr>
          <a:lstStyle/>
          <a:p>
            <a:r>
              <a:rPr lang="fr-CA" sz="3200" dirty="0">
                <a:solidFill>
                  <a:schemeClr val="accent6">
                    <a:lumMod val="75000"/>
                  </a:schemeClr>
                </a:solidFill>
              </a:rPr>
              <a:t>Scenario</a:t>
            </a:r>
            <a:endParaRPr lang="en-CA" sz="3200" dirty="0">
              <a:solidFill>
                <a:schemeClr val="accent6">
                  <a:lumMod val="75000"/>
                </a:schemeClr>
              </a:solidFill>
            </a:endParaRPr>
          </a:p>
        </p:txBody>
      </p:sp>
      <p:sp>
        <p:nvSpPr>
          <p:cNvPr id="3" name="Espace réservé du contenu 2"/>
          <p:cNvSpPr>
            <a:spLocks noGrp="1"/>
          </p:cNvSpPr>
          <p:nvPr>
            <p:ph idx="1"/>
          </p:nvPr>
        </p:nvSpPr>
        <p:spPr>
          <a:xfrm>
            <a:off x="628650" y="1020267"/>
            <a:ext cx="7886700" cy="5040559"/>
          </a:xfrm>
        </p:spPr>
        <p:txBody>
          <a:bodyPr>
            <a:normAutofit/>
          </a:bodyPr>
          <a:lstStyle/>
          <a:p>
            <a:pPr>
              <a:lnSpc>
                <a:spcPct val="100000"/>
              </a:lnSpc>
              <a:buFont typeface="Wingdings" panose="05000000000000000000" pitchFamily="2" charset="2"/>
              <a:buChar char="v"/>
            </a:pPr>
            <a:r>
              <a:rPr lang="en-US" sz="2000" dirty="0">
                <a:solidFill>
                  <a:schemeClr val="tx1"/>
                </a:solidFill>
              </a:rPr>
              <a:t>An employee in a BBB/BBB position already receives a bilingualism bonus; </a:t>
            </a:r>
          </a:p>
          <a:p>
            <a:pPr marL="806450" indent="-361950">
              <a:lnSpc>
                <a:spcPct val="100000"/>
              </a:lnSpc>
              <a:buFont typeface="Wingdings" panose="05000000000000000000" pitchFamily="2" charset="2"/>
              <a:buChar char="Ø"/>
            </a:pPr>
            <a:r>
              <a:rPr lang="en-US" sz="2000" dirty="0">
                <a:solidFill>
                  <a:schemeClr val="tx1"/>
                </a:solidFill>
              </a:rPr>
              <a:t>He participates in a process (competition) for a CBC/CBC position and must therefore pass the reading and oral exam;</a:t>
            </a:r>
          </a:p>
          <a:p>
            <a:pPr marL="806450" indent="-361950">
              <a:lnSpc>
                <a:spcPct val="100000"/>
              </a:lnSpc>
              <a:buFont typeface="Wingdings" panose="05000000000000000000" pitchFamily="2" charset="2"/>
              <a:buChar char="Ø"/>
            </a:pPr>
            <a:r>
              <a:rPr lang="en-US" sz="2000" dirty="0">
                <a:solidFill>
                  <a:schemeClr val="tx1"/>
                </a:solidFill>
              </a:rPr>
              <a:t>His result is now CB</a:t>
            </a:r>
            <a:r>
              <a:rPr lang="en-US" sz="2000" b="1" dirty="0">
                <a:solidFill>
                  <a:schemeClr val="tx1"/>
                </a:solidFill>
              </a:rPr>
              <a:t>A</a:t>
            </a:r>
            <a:r>
              <a:rPr lang="en-US" sz="2000" dirty="0">
                <a:solidFill>
                  <a:schemeClr val="tx1"/>
                </a:solidFill>
              </a:rPr>
              <a:t>. </a:t>
            </a:r>
          </a:p>
          <a:p>
            <a:pPr marL="0" indent="0">
              <a:lnSpc>
                <a:spcPct val="100000"/>
              </a:lnSpc>
              <a:buNone/>
            </a:pPr>
            <a:r>
              <a:rPr lang="en-US" sz="2000" dirty="0">
                <a:solidFill>
                  <a:schemeClr val="tx1"/>
                </a:solidFill>
              </a:rPr>
              <a:t>What is the impact for his position and his bonus? </a:t>
            </a:r>
          </a:p>
          <a:p>
            <a:pPr marL="625475">
              <a:lnSpc>
                <a:spcPct val="100000"/>
              </a:lnSpc>
              <a:buFont typeface="Wingdings" panose="05000000000000000000" pitchFamily="2" charset="2"/>
              <a:buChar char="v"/>
            </a:pPr>
            <a:r>
              <a:rPr lang="en-US" sz="2000" dirty="0">
                <a:solidFill>
                  <a:schemeClr val="tx1"/>
                </a:solidFill>
              </a:rPr>
              <a:t> The results are recorded in the employee's file. </a:t>
            </a:r>
          </a:p>
          <a:p>
            <a:pPr marL="625475">
              <a:lnSpc>
                <a:spcPct val="100000"/>
              </a:lnSpc>
              <a:buFont typeface="Wingdings" panose="05000000000000000000" pitchFamily="2" charset="2"/>
              <a:buChar char="v"/>
            </a:pPr>
            <a:r>
              <a:rPr lang="en-US" sz="2000" dirty="0">
                <a:solidFill>
                  <a:schemeClr val="tx1"/>
                </a:solidFill>
              </a:rPr>
              <a:t>The payment of the bonus will cease. The employee will be able to retake the exam after 30 days of waiting and will have to discuss with his manager to establish a plan to meet the requirements of the position. </a:t>
            </a:r>
          </a:p>
          <a:p>
            <a:pPr marL="0" indent="0">
              <a:lnSpc>
                <a:spcPct val="100000"/>
              </a:lnSpc>
              <a:buNone/>
            </a:pPr>
            <a:r>
              <a:rPr lang="en-CA" sz="1800" dirty="0">
                <a:hlinkClick r:id="rId3"/>
              </a:rPr>
              <a:t>Bilingualism Bonus Directive (njc-cnm.gc.ca)</a:t>
            </a:r>
            <a:endParaRPr lang="en-CA" sz="1800" dirty="0"/>
          </a:p>
          <a:p>
            <a:pPr marL="0" indent="0">
              <a:lnSpc>
                <a:spcPct val="100000"/>
              </a:lnSpc>
              <a:buNone/>
            </a:pPr>
            <a:r>
              <a:rPr lang="en-CA" sz="1800" dirty="0">
                <a:hlinkClick r:id="rId4"/>
              </a:rPr>
              <a:t>Other Questions and Answers : Bilingualism bonus - Canada.ca</a:t>
            </a:r>
            <a:endParaRPr lang="en-CA" sz="1800" dirty="0">
              <a:solidFill>
                <a:schemeClr val="tx1"/>
              </a:solidFill>
            </a:endParaRPr>
          </a:p>
        </p:txBody>
      </p:sp>
    </p:spTree>
    <p:extLst>
      <p:ext uri="{BB962C8B-B14F-4D97-AF65-F5344CB8AC3E}">
        <p14:creationId xmlns:p14="http://schemas.microsoft.com/office/powerpoint/2010/main" val="262323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9592" y="476672"/>
            <a:ext cx="7272808" cy="619578"/>
          </a:xfrm>
        </p:spPr>
        <p:txBody>
          <a:bodyPr>
            <a:normAutofit/>
          </a:bodyPr>
          <a:lstStyle/>
          <a:p>
            <a:r>
              <a:rPr lang="en-CA" sz="3200" noProof="0" dirty="0">
                <a:solidFill>
                  <a:srgbClr val="008000"/>
                </a:solidFill>
                <a:latin typeface="Century Gothic" pitchFamily="34" charset="0"/>
                <a:ea typeface="ヒラギノ角ゴ Pro W3" pitchFamily="126" charset="-128"/>
                <a:cs typeface="+mn-cs"/>
              </a:rPr>
              <a:t>ECCC Commitments</a:t>
            </a:r>
          </a:p>
        </p:txBody>
      </p:sp>
      <p:sp>
        <p:nvSpPr>
          <p:cNvPr id="16387" name="Content Placeholder 2"/>
          <p:cNvSpPr>
            <a:spLocks noGrp="1"/>
          </p:cNvSpPr>
          <p:nvPr>
            <p:ph idx="1"/>
          </p:nvPr>
        </p:nvSpPr>
        <p:spPr>
          <a:xfrm>
            <a:off x="992668" y="1268760"/>
            <a:ext cx="7200800" cy="4536504"/>
          </a:xfrm>
        </p:spPr>
        <p:txBody>
          <a:bodyPr>
            <a:normAutofit/>
          </a:bodyPr>
          <a:lstStyle/>
          <a:p>
            <a:pPr marL="0" indent="0" algn="ctr">
              <a:lnSpc>
                <a:spcPct val="120000"/>
              </a:lnSpc>
              <a:buNone/>
            </a:pPr>
            <a:endParaRPr lang="en-CA" sz="2400" i="1" noProof="0" dirty="0">
              <a:solidFill>
                <a:srgbClr val="191919"/>
              </a:solidFill>
              <a:latin typeface="Century Gothic" panose="020B0502020202020204" pitchFamily="34" charset="0"/>
            </a:endParaRPr>
          </a:p>
          <a:p>
            <a:pPr marL="0" indent="0" algn="ctr">
              <a:lnSpc>
                <a:spcPct val="120000"/>
              </a:lnSpc>
              <a:buNone/>
            </a:pPr>
            <a:r>
              <a:rPr lang="en-CA" sz="2000" b="1" i="1" noProof="0" dirty="0">
                <a:solidFill>
                  <a:srgbClr val="191919"/>
                </a:solidFill>
                <a:latin typeface="Century Gothic" panose="020B0502020202020204" pitchFamily="34" charset="0"/>
              </a:rPr>
              <a:t>“A DEPARTMENT THAT FOSTERS AN OFFICIAL LANGUAGES (OL) CULTURE </a:t>
            </a:r>
            <a:r>
              <a:rPr lang="en-CA" sz="2000" b="1" noProof="0" dirty="0">
                <a:solidFill>
                  <a:srgbClr val="191919"/>
                </a:solidFill>
                <a:latin typeface="Century Gothic" panose="020B0502020202020204" pitchFamily="34" charset="0"/>
              </a:rPr>
              <a:t>THAT IS BALANCED, RESPONSIVE AND EFFECTIVE THRO</a:t>
            </a:r>
            <a:r>
              <a:rPr lang="en-CA" sz="2000" b="1" i="1" noProof="0" dirty="0">
                <a:solidFill>
                  <a:srgbClr val="191919"/>
                </a:solidFill>
                <a:latin typeface="Century Gothic" panose="020B0502020202020204" pitchFamily="34" charset="0"/>
              </a:rPr>
              <a:t>UGH SOUND LEADERSHIP AND COMMITTED SUPPORT” </a:t>
            </a:r>
          </a:p>
          <a:p>
            <a:pPr marL="0" indent="0" algn="ctr">
              <a:lnSpc>
                <a:spcPct val="120000"/>
              </a:lnSpc>
              <a:buNone/>
            </a:pPr>
            <a:endParaRPr lang="en-CA" altLang="en-US" sz="2400" i="1" noProof="0" dirty="0">
              <a:solidFill>
                <a:srgbClr val="191919"/>
              </a:solidFill>
              <a:latin typeface="Century Gothic" panose="020B0502020202020204" pitchFamily="34" charset="0"/>
            </a:endParaRPr>
          </a:p>
          <a:p>
            <a:pPr marL="0" indent="0" algn="ctr">
              <a:lnSpc>
                <a:spcPct val="120000"/>
              </a:lnSpc>
              <a:buNone/>
            </a:pPr>
            <a:r>
              <a:rPr lang="en-CA" sz="2400" i="1" noProof="0" dirty="0">
                <a:solidFill>
                  <a:schemeClr val="tx1"/>
                </a:solidFill>
                <a:latin typeface="Century Gothic" panose="020B0502020202020204" pitchFamily="34" charset="0"/>
              </a:rPr>
              <a:t>A strategy, an action plan and tools are available on the </a:t>
            </a:r>
            <a:r>
              <a:rPr lang="en-CA" sz="2400" u="sng" noProof="0" dirty="0">
                <a:solidFill>
                  <a:schemeClr val="tx1"/>
                </a:solidFill>
                <a:latin typeface="Century Gothic" panose="020B0502020202020204" pitchFamily="34" charset="0"/>
                <a:hlinkClick r:id="rId2"/>
              </a:rPr>
              <a:t>Official Languages </a:t>
            </a:r>
            <a:r>
              <a:rPr lang="en-CA" sz="2400" noProof="0" dirty="0">
                <a:solidFill>
                  <a:schemeClr val="tx1"/>
                </a:solidFill>
                <a:latin typeface="Century Gothic" panose="020B0502020202020204" pitchFamily="34" charset="0"/>
                <a:hlinkClick r:id="rId2"/>
              </a:rPr>
              <a:t>Intranet</a:t>
            </a:r>
            <a:r>
              <a:rPr lang="en-CA" sz="2400" noProof="0" dirty="0">
                <a:solidFill>
                  <a:schemeClr val="tx1"/>
                </a:solidFill>
                <a:latin typeface="Century Gothic" panose="020B0502020202020204" pitchFamily="34" charset="0"/>
              </a:rPr>
              <a:t> </a:t>
            </a:r>
            <a:r>
              <a:rPr lang="en-CA" sz="2400" i="1" noProof="0" dirty="0">
                <a:solidFill>
                  <a:schemeClr val="tx1"/>
                </a:solidFill>
                <a:latin typeface="Century Gothic" panose="020B0502020202020204" pitchFamily="34" charset="0"/>
              </a:rPr>
              <a:t>page</a:t>
            </a:r>
          </a:p>
          <a:p>
            <a:pPr marL="0" indent="0" algn="ctr">
              <a:lnSpc>
                <a:spcPct val="120000"/>
              </a:lnSpc>
              <a:buNone/>
            </a:pPr>
            <a:endParaRPr lang="en-CA" altLang="en-US" sz="2400" noProof="0" dirty="0">
              <a:solidFill>
                <a:srgbClr val="191919"/>
              </a:solidFill>
              <a:latin typeface="Century Gothic" panose="020B0502020202020204" pitchFamily="34" charset="0"/>
            </a:endParaRPr>
          </a:p>
          <a:p>
            <a:pPr marL="0" indent="0" algn="ctr">
              <a:lnSpc>
                <a:spcPct val="120000"/>
              </a:lnSpc>
              <a:buNone/>
            </a:pPr>
            <a:endParaRPr lang="en-CA" sz="2400" u="sng" noProof="0" dirty="0">
              <a:solidFill>
                <a:srgbClr val="191919"/>
              </a:solidFill>
              <a:latin typeface="Century Gothic" panose="020B0502020202020204" pitchFamily="34" charset="0"/>
              <a:hlinkClick r:id="rId3"/>
            </a:endParaRPr>
          </a:p>
          <a:p>
            <a:pPr marL="0" indent="0" algn="ctr">
              <a:buNone/>
            </a:pPr>
            <a:endParaRPr lang="en-CA" altLang="en-US" noProof="0" dirty="0">
              <a:solidFill>
                <a:srgbClr val="0070C0"/>
              </a:solidFill>
            </a:endParaRPr>
          </a:p>
        </p:txBody>
      </p:sp>
    </p:spTree>
    <p:extLst>
      <p:ext uri="{BB962C8B-B14F-4D97-AF65-F5344CB8AC3E}">
        <p14:creationId xmlns:p14="http://schemas.microsoft.com/office/powerpoint/2010/main" val="53863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658388"/>
            <a:ext cx="7272808" cy="538271"/>
          </a:xfrm>
        </p:spPr>
        <p:txBody>
          <a:bodyPr>
            <a:noAutofit/>
          </a:bodyPr>
          <a:lstStyle/>
          <a:p>
            <a:pPr>
              <a:defRPr/>
            </a:pPr>
            <a:r>
              <a:rPr lang="en-CA" altLang="en-US" sz="3200" noProof="0" dirty="0">
                <a:solidFill>
                  <a:srgbClr val="008000"/>
                </a:solidFill>
                <a:latin typeface="Century Gothic" panose="020B0502020202020204" pitchFamily="34" charset="0"/>
              </a:rPr>
              <a:t>OL and the Position </a:t>
            </a:r>
          </a:p>
        </p:txBody>
      </p:sp>
      <p:sp>
        <p:nvSpPr>
          <p:cNvPr id="12291" name="Content Placeholder 2"/>
          <p:cNvSpPr>
            <a:spLocks noGrp="1"/>
          </p:cNvSpPr>
          <p:nvPr>
            <p:ph type="body" idx="1"/>
          </p:nvPr>
        </p:nvSpPr>
        <p:spPr>
          <a:xfrm>
            <a:off x="903712" y="2890116"/>
            <a:ext cx="7344816" cy="480036"/>
          </a:xfrm>
        </p:spPr>
        <p:txBody>
          <a:bodyPr>
            <a:noAutofit/>
          </a:bodyPr>
          <a:lstStyle/>
          <a:p>
            <a:pPr>
              <a:spcBef>
                <a:spcPct val="0"/>
              </a:spcBef>
              <a:defRPr/>
            </a:pPr>
            <a:r>
              <a:rPr lang="en-CA" altLang="en-US" sz="3200" noProof="0" dirty="0">
                <a:solidFill>
                  <a:srgbClr val="008000"/>
                </a:solidFill>
                <a:latin typeface="Century Gothic" panose="020B0502020202020204" pitchFamily="34" charset="0"/>
                <a:ea typeface="+mj-ea"/>
                <a:cs typeface="+mj-cs"/>
              </a:rPr>
              <a:t>Part 2 </a:t>
            </a:r>
          </a:p>
        </p:txBody>
      </p:sp>
      <p:grpSp>
        <p:nvGrpSpPr>
          <p:cNvPr id="8" name="Groupe 5"/>
          <p:cNvGrpSpPr/>
          <p:nvPr/>
        </p:nvGrpSpPr>
        <p:grpSpPr>
          <a:xfrm>
            <a:off x="5940152" y="4293096"/>
            <a:ext cx="2308376" cy="1352741"/>
            <a:chOff x="3431704" y="458785"/>
            <a:chExt cx="4591050" cy="2447925"/>
          </a:xfrm>
        </p:grpSpPr>
        <p:pic>
          <p:nvPicPr>
            <p:cNvPr id="9" name="Image 3"/>
            <p:cNvPicPr>
              <a:picLocks noChangeAspect="1"/>
            </p:cNvPicPr>
            <p:nvPr/>
          </p:nvPicPr>
          <p:blipFill>
            <a:blip r:embed="rId2"/>
            <a:stretch>
              <a:fillRect/>
            </a:stretch>
          </p:blipFill>
          <p:spPr>
            <a:xfrm>
              <a:off x="3431704" y="458785"/>
              <a:ext cx="4591050" cy="2447925"/>
            </a:xfrm>
            <a:prstGeom prst="rect">
              <a:avLst/>
            </a:prstGeom>
          </p:spPr>
        </p:pic>
        <p:sp>
          <p:nvSpPr>
            <p:cNvPr id="10" name="Rectangle 9"/>
            <p:cNvSpPr/>
            <p:nvPr/>
          </p:nvSpPr>
          <p:spPr>
            <a:xfrm>
              <a:off x="6384032" y="2564904"/>
              <a:ext cx="1584176" cy="341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CA" sz="1013" dirty="0">
                <a:solidFill>
                  <a:prstClr val="white"/>
                </a:solidFill>
                <a:latin typeface="Arial"/>
              </a:endParaRPr>
            </a:p>
          </p:txBody>
        </p:sp>
      </p:grpSp>
    </p:spTree>
    <p:extLst>
      <p:ext uri="{BB962C8B-B14F-4D97-AF65-F5344CB8AC3E}">
        <p14:creationId xmlns:p14="http://schemas.microsoft.com/office/powerpoint/2010/main" val="258376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9592" y="476672"/>
            <a:ext cx="7200800" cy="599858"/>
          </a:xfrm>
        </p:spPr>
        <p:txBody>
          <a:bodyPr>
            <a:normAutofit/>
          </a:bodyPr>
          <a:lstStyle/>
          <a:p>
            <a:r>
              <a:rPr lang="en-CA" altLang="en-US" sz="3200" noProof="0" dirty="0">
                <a:solidFill>
                  <a:srgbClr val="008000"/>
                </a:solidFill>
                <a:latin typeface="Century Gothic" pitchFamily="34" charset="0"/>
                <a:ea typeface="ヒラギノ角ゴ Pro W3" pitchFamily="126" charset="-128"/>
                <a:cs typeface="+mn-cs"/>
              </a:rPr>
              <a:t>OL Obligations of the Position</a:t>
            </a:r>
          </a:p>
        </p:txBody>
      </p:sp>
      <p:sp>
        <p:nvSpPr>
          <p:cNvPr id="18435" name="Content Placeholder 2"/>
          <p:cNvSpPr>
            <a:spLocks noGrp="1"/>
          </p:cNvSpPr>
          <p:nvPr>
            <p:ph idx="1"/>
          </p:nvPr>
        </p:nvSpPr>
        <p:spPr>
          <a:xfrm>
            <a:off x="971600" y="1148538"/>
            <a:ext cx="7200800" cy="4800742"/>
          </a:xfrm>
        </p:spPr>
        <p:txBody>
          <a:bodyPr>
            <a:noAutofit/>
          </a:bodyPr>
          <a:lstStyle/>
          <a:p>
            <a:pPr marL="0" indent="0">
              <a:lnSpc>
                <a:spcPct val="100000"/>
              </a:lnSpc>
              <a:buNone/>
              <a:defRPr/>
            </a:pPr>
            <a:r>
              <a:rPr lang="en-CA" altLang="en-US" sz="2000" b="1" noProof="0" dirty="0">
                <a:solidFill>
                  <a:srgbClr val="191919"/>
                </a:solidFill>
                <a:latin typeface="Century Gothic" panose="020B0502020202020204" pitchFamily="34" charset="0"/>
              </a:rPr>
              <a:t>Who at ECCC is sub-delegated to determine the language requirements and profile of the position?</a:t>
            </a:r>
          </a:p>
          <a:p>
            <a:pPr>
              <a:lnSpc>
                <a:spcPct val="100000"/>
              </a:lnSpc>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Managers must </a:t>
            </a:r>
            <a:r>
              <a:rPr lang="en-CA" altLang="en-US" sz="2000" noProof="0" dirty="0">
                <a:solidFill>
                  <a:schemeClr val="tx1"/>
                </a:solidFill>
                <a:latin typeface="Century Gothic" panose="020B0502020202020204" pitchFamily="34" charset="0"/>
              </a:rPr>
              <a:t>identify the language </a:t>
            </a:r>
            <a:r>
              <a:rPr lang="en-CA" altLang="en-US" sz="2000" noProof="0" dirty="0">
                <a:solidFill>
                  <a:srgbClr val="191919"/>
                </a:solidFill>
                <a:latin typeface="Century Gothic" panose="020B0502020202020204" pitchFamily="34" charset="0"/>
              </a:rPr>
              <a:t>requirements of the positions as follows:</a:t>
            </a:r>
          </a:p>
          <a:p>
            <a:pPr marL="900113" lvl="1" indent="-342900">
              <a:lnSpc>
                <a:spcPct val="100000"/>
              </a:lnSpc>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English essential </a:t>
            </a:r>
          </a:p>
          <a:p>
            <a:pPr marL="900113" lvl="1" indent="-342900">
              <a:lnSpc>
                <a:spcPct val="100000"/>
              </a:lnSpc>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French essential </a:t>
            </a:r>
          </a:p>
          <a:p>
            <a:pPr marL="900113" lvl="1" indent="-342900">
              <a:lnSpc>
                <a:spcPct val="100000"/>
              </a:lnSpc>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Bilingual </a:t>
            </a:r>
          </a:p>
          <a:p>
            <a:pPr marL="900113" lvl="1" indent="-342900">
              <a:lnSpc>
                <a:spcPct val="100000"/>
              </a:lnSpc>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Either English or French</a:t>
            </a:r>
          </a:p>
          <a:p>
            <a:pPr>
              <a:lnSpc>
                <a:spcPct val="100000"/>
              </a:lnSpc>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The linguistic identification must </a:t>
            </a:r>
            <a:r>
              <a:rPr lang="en-CA" altLang="en-US" sz="2000" b="1" noProof="0" dirty="0">
                <a:solidFill>
                  <a:srgbClr val="191919"/>
                </a:solidFill>
                <a:latin typeface="Century Gothic" panose="020B0502020202020204" pitchFamily="34" charset="0"/>
              </a:rPr>
              <a:t>reflect the duties and tasks </a:t>
            </a:r>
            <a:r>
              <a:rPr lang="en-CA" altLang="en-US" sz="2000" noProof="0" dirty="0">
                <a:solidFill>
                  <a:srgbClr val="191919"/>
                </a:solidFill>
                <a:latin typeface="Century Gothic" panose="020B0502020202020204" pitchFamily="34" charset="0"/>
              </a:rPr>
              <a:t>of the position. </a:t>
            </a:r>
          </a:p>
          <a:p>
            <a:pPr>
              <a:lnSpc>
                <a:spcPct val="100000"/>
              </a:lnSpc>
              <a:buFont typeface="Wingdings" panose="05000000000000000000" pitchFamily="2" charset="2"/>
              <a:buChar char="Ø"/>
              <a:defRPr/>
            </a:pPr>
            <a:r>
              <a:rPr lang="en-CA" sz="2000" noProof="0" dirty="0">
                <a:solidFill>
                  <a:schemeClr val="tx1"/>
                </a:solidFill>
                <a:latin typeface="Century Gothic" panose="020B0502020202020204" pitchFamily="34" charset="0"/>
              </a:rPr>
              <a:t>At ECCC, it is recommended that you use the tool to </a:t>
            </a:r>
            <a:r>
              <a:rPr lang="en-CA" sz="2000" u="sng" noProof="0" dirty="0">
                <a:solidFill>
                  <a:schemeClr val="tx1"/>
                </a:solidFill>
                <a:latin typeface="Century Gothic" panose="020B0502020202020204" pitchFamily="34" charset="0"/>
                <a:hlinkClick r:id="rId3"/>
              </a:rPr>
              <a:t>Determine the linguistic profile of bilingual positions</a:t>
            </a:r>
            <a:r>
              <a:rPr lang="en-CA" sz="2000" noProof="0" dirty="0">
                <a:solidFill>
                  <a:schemeClr val="tx1"/>
                </a:solidFill>
                <a:latin typeface="Century Gothic" panose="020B0502020202020204" pitchFamily="34" charset="0"/>
                <a:hlinkClick r:id="rId3"/>
              </a:rPr>
              <a:t> </a:t>
            </a:r>
            <a:r>
              <a:rPr lang="en-CA" sz="2000" noProof="0" dirty="0">
                <a:solidFill>
                  <a:schemeClr val="tx1"/>
                </a:solidFill>
                <a:latin typeface="Century Gothic" panose="020B0502020202020204" pitchFamily="34" charset="0"/>
              </a:rPr>
              <a:t>and consult a classification advisor</a:t>
            </a:r>
            <a:endParaRPr lang="en-CA" altLang="en-US" sz="2000" noProof="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732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43608" y="404664"/>
            <a:ext cx="7272808" cy="547580"/>
          </a:xfrm>
        </p:spPr>
        <p:txBody>
          <a:bodyPr>
            <a:noAutofit/>
          </a:bodyPr>
          <a:lstStyle/>
          <a:p>
            <a:r>
              <a:rPr lang="en-CA" sz="3200" dirty="0">
                <a:solidFill>
                  <a:srgbClr val="008000"/>
                </a:solidFill>
                <a:latin typeface="Century Gothic" pitchFamily="34" charset="0"/>
                <a:ea typeface="ヒラギノ角ゴ Pro W3" pitchFamily="126" charset="-128"/>
                <a:cs typeface="+mn-cs"/>
              </a:rPr>
              <a:t>Manager’s responsibility for determining linguistic profiles</a:t>
            </a:r>
          </a:p>
        </p:txBody>
      </p:sp>
      <p:sp>
        <p:nvSpPr>
          <p:cNvPr id="3" name="Content Placeholder 2"/>
          <p:cNvSpPr>
            <a:spLocks noGrp="1"/>
          </p:cNvSpPr>
          <p:nvPr>
            <p:ph idx="1"/>
          </p:nvPr>
        </p:nvSpPr>
        <p:spPr>
          <a:xfrm>
            <a:off x="971600" y="1268760"/>
            <a:ext cx="7344816" cy="4680520"/>
          </a:xfrm>
        </p:spPr>
        <p:txBody>
          <a:bodyPr>
            <a:normAutofit fontScale="77500" lnSpcReduction="20000"/>
          </a:bodyPr>
          <a:lstStyle/>
          <a:p>
            <a:pPr marL="0" indent="0">
              <a:lnSpc>
                <a:spcPct val="120000"/>
              </a:lnSpc>
              <a:buNone/>
              <a:defRPr/>
            </a:pPr>
            <a:r>
              <a:rPr lang="en-CA" sz="2900" b="1" noProof="0" dirty="0">
                <a:solidFill>
                  <a:srgbClr val="191919"/>
                </a:solidFill>
                <a:latin typeface="Century Gothic" panose="020B0502020202020204" pitchFamily="34" charset="0"/>
              </a:rPr>
              <a:t>Elements to consider:</a:t>
            </a:r>
          </a:p>
          <a:p>
            <a:pPr marL="355600" lvl="1" indent="-177800">
              <a:lnSpc>
                <a:spcPct val="120000"/>
              </a:lnSpc>
              <a:defRPr/>
            </a:pPr>
            <a:r>
              <a:rPr lang="en-CA" sz="2900" noProof="0" dirty="0">
                <a:solidFill>
                  <a:srgbClr val="191919"/>
                </a:solidFill>
                <a:latin typeface="Century Gothic" panose="020B0502020202020204" pitchFamily="34" charset="0"/>
              </a:rPr>
              <a:t>Communications with the public and service delivery </a:t>
            </a:r>
          </a:p>
          <a:p>
            <a:pPr marL="355600" lvl="1" indent="-177800">
              <a:lnSpc>
                <a:spcPct val="120000"/>
              </a:lnSpc>
              <a:defRPr/>
            </a:pPr>
            <a:r>
              <a:rPr lang="en-CA" sz="2900" noProof="0" dirty="0">
                <a:solidFill>
                  <a:srgbClr val="191919"/>
                </a:solidFill>
                <a:latin typeface="Century Gothic" panose="020B0502020202020204" pitchFamily="34" charset="0"/>
              </a:rPr>
              <a:t>Language of work</a:t>
            </a:r>
          </a:p>
          <a:p>
            <a:pPr marL="355600" lvl="1" indent="-177800">
              <a:lnSpc>
                <a:spcPct val="120000"/>
              </a:lnSpc>
              <a:defRPr/>
            </a:pPr>
            <a:r>
              <a:rPr lang="en-CA" sz="2900" noProof="0" dirty="0">
                <a:solidFill>
                  <a:srgbClr val="191919"/>
                </a:solidFill>
                <a:latin typeface="Century Gothic" panose="020B0502020202020204" pitchFamily="34" charset="0"/>
              </a:rPr>
              <a:t>Personal/central services </a:t>
            </a:r>
          </a:p>
          <a:p>
            <a:pPr marL="355600" lvl="1" indent="-177800">
              <a:lnSpc>
                <a:spcPct val="120000"/>
              </a:lnSpc>
              <a:defRPr/>
            </a:pPr>
            <a:r>
              <a:rPr lang="en-CA" sz="2900" noProof="0" dirty="0">
                <a:solidFill>
                  <a:srgbClr val="191919"/>
                </a:solidFill>
                <a:latin typeface="Century Gothic" panose="020B0502020202020204" pitchFamily="34" charset="0"/>
              </a:rPr>
              <a:t>Employee supervision </a:t>
            </a:r>
          </a:p>
          <a:p>
            <a:pPr marL="355600" lvl="1" indent="-177800">
              <a:lnSpc>
                <a:spcPct val="120000"/>
              </a:lnSpc>
              <a:defRPr/>
            </a:pPr>
            <a:r>
              <a:rPr lang="en-CA" sz="2900" noProof="0" dirty="0">
                <a:solidFill>
                  <a:srgbClr val="191919"/>
                </a:solidFill>
                <a:latin typeface="Century Gothic" panose="020B0502020202020204" pitchFamily="34" charset="0"/>
              </a:rPr>
              <a:t>Responsibilities regarding the grievance settlement process </a:t>
            </a:r>
          </a:p>
          <a:p>
            <a:pPr marL="355600" lvl="1" indent="-177800">
              <a:lnSpc>
                <a:spcPct val="120000"/>
              </a:lnSpc>
              <a:defRPr/>
            </a:pPr>
            <a:r>
              <a:rPr lang="en-CA" sz="2900" noProof="0" dirty="0">
                <a:solidFill>
                  <a:schemeClr val="tx1"/>
                </a:solidFill>
                <a:latin typeface="Century Gothic" panose="020B0502020202020204" pitchFamily="34" charset="0"/>
              </a:rPr>
              <a:t>Ability of the work unit to offer quality services in both official languages when required;</a:t>
            </a:r>
          </a:p>
          <a:p>
            <a:pPr marL="355600" lvl="1" indent="-177800">
              <a:lnSpc>
                <a:spcPct val="120000"/>
              </a:lnSpc>
              <a:defRPr/>
            </a:pPr>
            <a:r>
              <a:rPr lang="en-CA" sz="2900" noProof="0" dirty="0">
                <a:solidFill>
                  <a:srgbClr val="191919"/>
                </a:solidFill>
                <a:latin typeface="Century Gothic" panose="020B0502020202020204" pitchFamily="34" charset="0"/>
              </a:rPr>
              <a:t>Other functional tasks</a:t>
            </a:r>
          </a:p>
          <a:p>
            <a:pPr marL="0" indent="0">
              <a:buNone/>
              <a:defRPr/>
            </a:pPr>
            <a:endParaRPr lang="en-CA" altLang="en-US" sz="2400" noProof="0" dirty="0"/>
          </a:p>
        </p:txBody>
      </p:sp>
    </p:spTree>
    <p:extLst>
      <p:ext uri="{BB962C8B-B14F-4D97-AF65-F5344CB8AC3E}">
        <p14:creationId xmlns:p14="http://schemas.microsoft.com/office/powerpoint/2010/main" val="119535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71600" y="548680"/>
            <a:ext cx="7272808" cy="864096"/>
          </a:xfrm>
        </p:spPr>
        <p:txBody>
          <a:bodyPr>
            <a:noAutofit/>
          </a:bodyPr>
          <a:lstStyle/>
          <a:p>
            <a:r>
              <a:rPr lang="en-CA" sz="2800" noProof="0" dirty="0">
                <a:solidFill>
                  <a:srgbClr val="008000"/>
                </a:solidFill>
              </a:rPr>
              <a:t>Support provided by the Human Resources Advisor </a:t>
            </a:r>
          </a:p>
        </p:txBody>
      </p:sp>
      <p:sp>
        <p:nvSpPr>
          <p:cNvPr id="3" name="Content Placeholder 2"/>
          <p:cNvSpPr>
            <a:spLocks noGrp="1"/>
          </p:cNvSpPr>
          <p:nvPr>
            <p:ph idx="1"/>
          </p:nvPr>
        </p:nvSpPr>
        <p:spPr>
          <a:xfrm>
            <a:off x="971600" y="1700808"/>
            <a:ext cx="7236804" cy="4320480"/>
          </a:xfrm>
        </p:spPr>
        <p:txBody>
          <a:bodyPr>
            <a:normAutofit/>
          </a:bodyPr>
          <a:lstStyle/>
          <a:p>
            <a:pPr marL="0" indent="0">
              <a:buFontTx/>
              <a:buNone/>
              <a:defRPr/>
            </a:pPr>
            <a:r>
              <a:rPr lang="en-CA" sz="1800" noProof="0" dirty="0">
                <a:solidFill>
                  <a:schemeClr val="tx1"/>
                </a:solidFill>
                <a:latin typeface="Century Gothic" panose="020B0502020202020204" pitchFamily="34" charset="0"/>
              </a:rPr>
              <a:t>The Human Resources Advisor is responsible for referring the subdelegated manager to the appropriate unit. </a:t>
            </a:r>
          </a:p>
          <a:p>
            <a:pPr marL="0" indent="0">
              <a:buFontTx/>
              <a:buNone/>
              <a:defRPr/>
            </a:pPr>
            <a:endParaRPr lang="en-CA" altLang="en-US" sz="1800" noProof="0" dirty="0">
              <a:solidFill>
                <a:schemeClr val="tx1"/>
              </a:solidFill>
              <a:latin typeface="Century Gothic" panose="020B0502020202020204" pitchFamily="34" charset="0"/>
            </a:endParaRPr>
          </a:p>
          <a:p>
            <a:pPr marL="0" indent="0">
              <a:buFontTx/>
              <a:buNone/>
              <a:defRPr/>
            </a:pPr>
            <a:r>
              <a:rPr lang="en-CA" sz="1800" noProof="0" dirty="0">
                <a:solidFill>
                  <a:schemeClr val="tx1"/>
                </a:solidFill>
                <a:latin typeface="Century Gothic" panose="020B0502020202020204" pitchFamily="34" charset="0"/>
              </a:rPr>
              <a:t>The Classification Advisor is responsible for helping the manager determine the position’s linguistic profile using the profiler.</a:t>
            </a:r>
          </a:p>
          <a:p>
            <a:pPr marL="0" indent="0">
              <a:buFontTx/>
              <a:buNone/>
              <a:defRPr/>
            </a:pPr>
            <a:endParaRPr lang="en-CA" altLang="en-US" sz="1800" noProof="0" dirty="0">
              <a:solidFill>
                <a:schemeClr val="tx1"/>
              </a:solidFill>
              <a:latin typeface="Century Gothic" panose="020B0502020202020204" pitchFamily="34" charset="0"/>
            </a:endParaRPr>
          </a:p>
          <a:p>
            <a:pPr marL="0" indent="0">
              <a:buFontTx/>
              <a:buNone/>
              <a:defRPr/>
            </a:pPr>
            <a:r>
              <a:rPr lang="en-CA" sz="1800" noProof="0" dirty="0">
                <a:solidFill>
                  <a:schemeClr val="tx1"/>
                </a:solidFill>
                <a:latin typeface="Century Gothic" panose="020B0502020202020204" pitchFamily="34" charset="0"/>
              </a:rPr>
              <a:t>The Staffing Advisor is responsible for providing advice and guidance concerning staffing and the official languages.</a:t>
            </a:r>
            <a:endParaRPr lang="en-CA" altLang="en-US" sz="1600" noProof="0" dirty="0">
              <a:solidFill>
                <a:srgbClr val="FF0000"/>
              </a:solidFill>
              <a:latin typeface="Century Gothic" panose="020B0502020202020204" pitchFamily="34" charset="0"/>
            </a:endParaRPr>
          </a:p>
          <a:p>
            <a:pPr marL="257175" indent="-257175">
              <a:spcBef>
                <a:spcPts val="0"/>
              </a:spcBef>
              <a:defRPr/>
            </a:pPr>
            <a:endParaRPr lang="en-CA" sz="1500" noProof="0" dirty="0"/>
          </a:p>
        </p:txBody>
      </p:sp>
    </p:spTree>
    <p:extLst>
      <p:ext uri="{BB962C8B-B14F-4D97-AF65-F5344CB8AC3E}">
        <p14:creationId xmlns:p14="http://schemas.microsoft.com/office/powerpoint/2010/main" val="238239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476672"/>
            <a:ext cx="7200800" cy="903635"/>
          </a:xfrm>
        </p:spPr>
        <p:txBody>
          <a:bodyPr>
            <a:normAutofit fontScale="90000"/>
          </a:bodyPr>
          <a:lstStyle/>
          <a:p>
            <a:r>
              <a:rPr lang="en-CA" sz="3200" noProof="0" dirty="0">
                <a:solidFill>
                  <a:srgbClr val="008000"/>
                </a:solidFill>
              </a:rPr>
              <a:t>Support provided by the Human Resources Advisor - Continued</a:t>
            </a:r>
          </a:p>
        </p:txBody>
      </p:sp>
      <p:sp>
        <p:nvSpPr>
          <p:cNvPr id="3" name="Espace réservé du contenu 2"/>
          <p:cNvSpPr>
            <a:spLocks noGrp="1"/>
          </p:cNvSpPr>
          <p:nvPr>
            <p:ph idx="1"/>
          </p:nvPr>
        </p:nvSpPr>
        <p:spPr>
          <a:xfrm>
            <a:off x="971600" y="1825625"/>
            <a:ext cx="7344816" cy="3691607"/>
          </a:xfrm>
        </p:spPr>
        <p:txBody>
          <a:bodyPr>
            <a:normAutofit/>
          </a:bodyPr>
          <a:lstStyle/>
          <a:p>
            <a:pPr marL="0" indent="0">
              <a:lnSpc>
                <a:spcPct val="100000"/>
              </a:lnSpc>
              <a:buFontTx/>
              <a:buNone/>
              <a:defRPr/>
            </a:pPr>
            <a:r>
              <a:rPr lang="en-CA" sz="1800" noProof="0" dirty="0">
                <a:solidFill>
                  <a:schemeClr val="tx1"/>
                </a:solidFill>
                <a:latin typeface="Century Gothic" panose="020B0502020202020204" pitchFamily="34" charset="0"/>
              </a:rPr>
              <a:t>The</a:t>
            </a:r>
            <a:r>
              <a:rPr lang="en-CA" sz="1800" b="1" noProof="0" dirty="0">
                <a:solidFill>
                  <a:schemeClr val="tx1"/>
                </a:solidFill>
                <a:latin typeface="Century Gothic" panose="020B0502020202020204" pitchFamily="34" charset="0"/>
              </a:rPr>
              <a:t> Learning </a:t>
            </a:r>
            <a:r>
              <a:rPr lang="en-CA" sz="1800" noProof="0" dirty="0">
                <a:solidFill>
                  <a:schemeClr val="tx1"/>
                </a:solidFill>
                <a:latin typeface="Century Gothic" panose="020B0502020202020204" pitchFamily="34" charset="0"/>
              </a:rPr>
              <a:t>Advisor is responsible for providing advice and guidance on language </a:t>
            </a:r>
            <a:r>
              <a:rPr lang="en-CA" sz="1800" b="1" noProof="0" dirty="0">
                <a:solidFill>
                  <a:schemeClr val="tx1"/>
                </a:solidFill>
                <a:latin typeface="Century Gothic" panose="020B0502020202020204" pitchFamily="34" charset="0"/>
              </a:rPr>
              <a:t>training</a:t>
            </a:r>
            <a:r>
              <a:rPr lang="en-CA" sz="1800" noProof="0" dirty="0">
                <a:solidFill>
                  <a:schemeClr val="tx1"/>
                </a:solidFill>
                <a:latin typeface="Century Gothic" panose="020B0502020202020204" pitchFamily="34" charset="0"/>
              </a:rPr>
              <a:t>. </a:t>
            </a:r>
          </a:p>
          <a:p>
            <a:pPr marL="0" indent="0">
              <a:lnSpc>
                <a:spcPct val="100000"/>
              </a:lnSpc>
              <a:buFontTx/>
              <a:buNone/>
              <a:defRPr/>
            </a:pPr>
            <a:endParaRPr lang="en-CA" altLang="en-US" sz="1800" noProof="0" dirty="0">
              <a:solidFill>
                <a:schemeClr val="tx1"/>
              </a:solidFill>
              <a:latin typeface="Century Gothic" panose="020B0502020202020204" pitchFamily="34" charset="0"/>
            </a:endParaRPr>
          </a:p>
          <a:p>
            <a:pPr marL="0" indent="0">
              <a:lnSpc>
                <a:spcPct val="100000"/>
              </a:lnSpc>
              <a:buFontTx/>
              <a:buNone/>
              <a:defRPr/>
            </a:pPr>
            <a:r>
              <a:rPr lang="en-CA" sz="1800" noProof="0" dirty="0">
                <a:solidFill>
                  <a:schemeClr val="tx1"/>
                </a:solidFill>
                <a:latin typeface="Century Gothic" panose="020B0502020202020204" pitchFamily="34" charset="0"/>
              </a:rPr>
              <a:t>The </a:t>
            </a:r>
            <a:r>
              <a:rPr lang="en-CA" sz="1800" b="1" noProof="0" dirty="0">
                <a:solidFill>
                  <a:schemeClr val="tx1"/>
                </a:solidFill>
                <a:latin typeface="Century Gothic" panose="020B0502020202020204" pitchFamily="34" charset="0"/>
              </a:rPr>
              <a:t>Departmental Official Languages Solutions </a:t>
            </a:r>
            <a:r>
              <a:rPr lang="en-CA" sz="1800" noProof="0" dirty="0">
                <a:solidFill>
                  <a:schemeClr val="tx1"/>
                </a:solidFill>
                <a:latin typeface="Century Gothic" panose="020B0502020202020204" pitchFamily="34" charset="0"/>
              </a:rPr>
              <a:t>Team is responsible for ensuring official languages compliance and providing interpretation support for complex cases. </a:t>
            </a:r>
          </a:p>
          <a:p>
            <a:endParaRPr lang="en-CA" noProof="0" dirty="0"/>
          </a:p>
        </p:txBody>
      </p:sp>
    </p:spTree>
    <p:extLst>
      <p:ext uri="{BB962C8B-B14F-4D97-AF65-F5344CB8AC3E}">
        <p14:creationId xmlns:p14="http://schemas.microsoft.com/office/powerpoint/2010/main" val="349071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899592" y="476672"/>
            <a:ext cx="7272808" cy="576064"/>
          </a:xfrm>
        </p:spPr>
        <p:txBody>
          <a:bodyPr>
            <a:noAutofit/>
          </a:bodyPr>
          <a:lstStyle/>
          <a:p>
            <a:r>
              <a:rPr lang="en-CA" altLang="en-US" sz="3200" noProof="0" dirty="0">
                <a:solidFill>
                  <a:srgbClr val="008000"/>
                </a:solidFill>
                <a:latin typeface="Century Gothic" pitchFamily="34" charset="0"/>
                <a:ea typeface="+mn-ea"/>
                <a:cs typeface="Century Gothic" pitchFamily="34" charset="0"/>
              </a:rPr>
              <a:t>Overview and Training Objectives</a:t>
            </a:r>
          </a:p>
        </p:txBody>
      </p:sp>
      <p:sp>
        <p:nvSpPr>
          <p:cNvPr id="9219" name="Content Placeholder 2"/>
          <p:cNvSpPr>
            <a:spLocks noGrp="1"/>
          </p:cNvSpPr>
          <p:nvPr>
            <p:ph idx="1"/>
            <p:custDataLst>
              <p:tags r:id="rId2"/>
            </p:custDataLst>
          </p:nvPr>
        </p:nvSpPr>
        <p:spPr>
          <a:xfrm>
            <a:off x="971600" y="1268760"/>
            <a:ext cx="7200800" cy="4680520"/>
          </a:xfrm>
        </p:spPr>
        <p:txBody>
          <a:bodyPr>
            <a:normAutofit/>
          </a:bodyPr>
          <a:lstStyle/>
          <a:p>
            <a:pPr>
              <a:lnSpc>
                <a:spcPct val="100000"/>
              </a:lnSpc>
            </a:pPr>
            <a:r>
              <a:rPr lang="en-CA" altLang="en-US" sz="2000" noProof="0" dirty="0">
                <a:solidFill>
                  <a:srgbClr val="191919"/>
                </a:solidFill>
                <a:latin typeface="Century Gothic" panose="020B0502020202020204" pitchFamily="34" charset="0"/>
              </a:rPr>
              <a:t>To explore the legal basis and definitions</a:t>
            </a:r>
          </a:p>
          <a:p>
            <a:pPr>
              <a:lnSpc>
                <a:spcPct val="100000"/>
              </a:lnSpc>
            </a:pPr>
            <a:r>
              <a:rPr lang="en-CA" altLang="en-US" sz="2000" noProof="0" dirty="0">
                <a:solidFill>
                  <a:srgbClr val="191919"/>
                </a:solidFill>
                <a:latin typeface="Century Gothic" panose="020B0502020202020204" pitchFamily="34" charset="0"/>
              </a:rPr>
              <a:t>To understand the links between Official Languages (OL) with the requirements of a position, and staffing process</a:t>
            </a:r>
          </a:p>
          <a:p>
            <a:pPr>
              <a:lnSpc>
                <a:spcPct val="100000"/>
              </a:lnSpc>
            </a:pPr>
            <a:r>
              <a:rPr lang="en-CA" altLang="en-US" sz="2000" noProof="0" dirty="0">
                <a:solidFill>
                  <a:srgbClr val="191919"/>
                </a:solidFill>
                <a:latin typeface="Century Gothic" panose="020B0502020202020204" pitchFamily="34" charset="0"/>
              </a:rPr>
              <a:t>To become aware of the Public Service Official Languages Exclusion Approval Order  (PSOLEAO) and of the Public Service Official Languages Appointment Regulations (PSOLAR) and certain exceptions</a:t>
            </a:r>
          </a:p>
          <a:p>
            <a:r>
              <a:rPr lang="en-CA" altLang="en-US" sz="2000" noProof="0" dirty="0">
                <a:solidFill>
                  <a:srgbClr val="191919"/>
                </a:solidFill>
                <a:latin typeface="Century Gothic" panose="020B0502020202020204" pitchFamily="34" charset="0"/>
              </a:rPr>
              <a:t>Understand the monitoring and compliance requirements related to our ministerial obligations</a:t>
            </a:r>
          </a:p>
          <a:p>
            <a:endParaRPr lang="en-CA" altLang="en-US" noProof="0" dirty="0"/>
          </a:p>
        </p:txBody>
      </p:sp>
    </p:spTree>
    <p:extLst>
      <p:ext uri="{BB962C8B-B14F-4D97-AF65-F5344CB8AC3E}">
        <p14:creationId xmlns:p14="http://schemas.microsoft.com/office/powerpoint/2010/main" val="210903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99592" y="404664"/>
            <a:ext cx="7272809" cy="702099"/>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Staffing Bilingual Positions</a:t>
            </a:r>
          </a:p>
        </p:txBody>
      </p:sp>
      <p:sp>
        <p:nvSpPr>
          <p:cNvPr id="27651" name="Content Placeholder 2"/>
          <p:cNvSpPr>
            <a:spLocks noGrp="1"/>
          </p:cNvSpPr>
          <p:nvPr>
            <p:ph idx="1"/>
          </p:nvPr>
        </p:nvSpPr>
        <p:spPr>
          <a:xfrm>
            <a:off x="971601" y="1196752"/>
            <a:ext cx="7200800" cy="4752528"/>
          </a:xfrm>
        </p:spPr>
        <p:txBody>
          <a:bodyPr>
            <a:normAutofit/>
          </a:bodyPr>
          <a:lstStyle/>
          <a:p>
            <a:pPr marL="0" indent="0">
              <a:lnSpc>
                <a:spcPct val="110000"/>
              </a:lnSpc>
              <a:spcBef>
                <a:spcPct val="0"/>
              </a:spcBef>
              <a:buNone/>
              <a:defRPr/>
            </a:pPr>
            <a:r>
              <a:rPr lang="en-CA" altLang="en-US" sz="2000" noProof="0" dirty="0">
                <a:solidFill>
                  <a:srgbClr val="191919"/>
                </a:solidFill>
                <a:latin typeface="Century Gothic" panose="020B0502020202020204" pitchFamily="34" charset="0"/>
              </a:rPr>
              <a:t>At ECCC</a:t>
            </a:r>
            <a:r>
              <a:rPr lang="en-CA" sz="2000" noProof="0" dirty="0">
                <a:solidFill>
                  <a:srgbClr val="191919"/>
                </a:solidFill>
                <a:latin typeface="Century Gothic" panose="020B0502020202020204" pitchFamily="34" charset="0"/>
              </a:rPr>
              <a:t>, all EX positions are bilingual </a:t>
            </a:r>
            <a:r>
              <a:rPr lang="en-CA" sz="2000" b="1" noProof="0" dirty="0">
                <a:solidFill>
                  <a:srgbClr val="191919"/>
                </a:solidFill>
                <a:latin typeface="Century Gothic" panose="020B0502020202020204" pitchFamily="34" charset="0"/>
              </a:rPr>
              <a:t>CBC-CBC</a:t>
            </a:r>
          </a:p>
          <a:p>
            <a:pPr marL="0" indent="0">
              <a:lnSpc>
                <a:spcPct val="110000"/>
              </a:lnSpc>
              <a:spcBef>
                <a:spcPct val="0"/>
              </a:spcBef>
              <a:buNone/>
              <a:defRPr/>
            </a:pPr>
            <a:endParaRPr lang="en-CA" altLang="en-US" sz="2000" b="1" noProof="0" dirty="0">
              <a:solidFill>
                <a:srgbClr val="191919"/>
              </a:solidFill>
              <a:latin typeface="Century Gothic" panose="020B0502020202020204" pitchFamily="34" charset="0"/>
            </a:endParaRPr>
          </a:p>
          <a:p>
            <a:pPr marL="0" indent="0">
              <a:lnSpc>
                <a:spcPct val="110000"/>
              </a:lnSpc>
              <a:spcBef>
                <a:spcPct val="0"/>
              </a:spcBef>
              <a:buNone/>
              <a:defRPr/>
            </a:pPr>
            <a:endParaRPr lang="en-CA" altLang="en-US" sz="2000" b="1" noProof="0" dirty="0">
              <a:solidFill>
                <a:srgbClr val="191919"/>
              </a:solidFill>
              <a:latin typeface="Century Gothic" panose="020B0502020202020204" pitchFamily="34" charset="0"/>
            </a:endParaRPr>
          </a:p>
          <a:p>
            <a:pPr marL="0" indent="0">
              <a:lnSpc>
                <a:spcPct val="110000"/>
              </a:lnSpc>
              <a:spcBef>
                <a:spcPct val="0"/>
              </a:spcBef>
              <a:buNone/>
              <a:defRPr/>
            </a:pPr>
            <a:r>
              <a:rPr lang="en-CA" altLang="en-US" sz="2000" b="1" noProof="0" dirty="0">
                <a:solidFill>
                  <a:srgbClr val="191919"/>
                </a:solidFill>
                <a:latin typeface="Century Gothic" panose="020B0502020202020204" pitchFamily="34" charset="0"/>
              </a:rPr>
              <a:t>Imperative staffing is the norm</a:t>
            </a:r>
            <a:r>
              <a:rPr lang="en-CA" altLang="en-US" sz="2000" noProof="0" dirty="0">
                <a:solidFill>
                  <a:srgbClr val="191919"/>
                </a:solidFill>
                <a:latin typeface="Century Gothic" panose="020B0502020202020204" pitchFamily="34" charset="0"/>
              </a:rPr>
              <a:t>, it is mandatory in the following cases:</a:t>
            </a:r>
          </a:p>
          <a:p>
            <a:pPr marL="357188" lvl="1" indent="-263525">
              <a:lnSpc>
                <a:spcPct val="110000"/>
              </a:lnSpc>
              <a:spcBef>
                <a:spcPct val="0"/>
              </a:spcBef>
              <a:buFont typeface="Arial" charset="0"/>
              <a:buChar char="•"/>
              <a:defRPr/>
            </a:pPr>
            <a:r>
              <a:rPr lang="en-CA" altLang="en-US" sz="2000" noProof="0" dirty="0">
                <a:solidFill>
                  <a:srgbClr val="191919"/>
                </a:solidFill>
                <a:latin typeface="Century Gothic" panose="020B0502020202020204" pitchFamily="34" charset="0"/>
              </a:rPr>
              <a:t>ADM or equivalent all across Canada</a:t>
            </a:r>
          </a:p>
          <a:p>
            <a:pPr marL="357188" lvl="1" indent="-263525">
              <a:lnSpc>
                <a:spcPct val="110000"/>
              </a:lnSpc>
              <a:spcBef>
                <a:spcPct val="0"/>
              </a:spcBef>
              <a:buFont typeface="Arial" charset="0"/>
              <a:buChar char="•"/>
              <a:defRPr/>
            </a:pPr>
            <a:r>
              <a:rPr lang="en-CA" altLang="en-US" sz="2000" noProof="0" dirty="0">
                <a:solidFill>
                  <a:srgbClr val="191919"/>
                </a:solidFill>
                <a:latin typeface="Century Gothic" panose="020B0502020202020204" pitchFamily="34" charset="0"/>
              </a:rPr>
              <a:t>EX-02 to EX-05 in bilingual regions</a:t>
            </a:r>
          </a:p>
          <a:p>
            <a:pPr marL="357188" lvl="1" indent="-263525">
              <a:lnSpc>
                <a:spcPct val="110000"/>
              </a:lnSpc>
              <a:spcBef>
                <a:spcPct val="0"/>
              </a:spcBef>
              <a:buFont typeface="Arial" charset="0"/>
              <a:buChar char="•"/>
              <a:defRPr/>
            </a:pPr>
            <a:r>
              <a:rPr lang="en-CA" altLang="en-US" sz="2000" noProof="0" dirty="0">
                <a:solidFill>
                  <a:srgbClr val="191919"/>
                </a:solidFill>
                <a:latin typeface="Century Gothic" panose="020B0502020202020204" pitchFamily="34" charset="0"/>
              </a:rPr>
              <a:t>EX-02 to EX-05 in unilingual regions if the duties include the supervision of </a:t>
            </a:r>
            <a:r>
              <a:rPr lang="en-CA" altLang="en-US" sz="2000" b="1" noProof="0" dirty="0">
                <a:solidFill>
                  <a:srgbClr val="191919"/>
                </a:solidFill>
                <a:latin typeface="Century Gothic" panose="020B0502020202020204" pitchFamily="34" charset="0"/>
              </a:rPr>
              <a:t>employees</a:t>
            </a:r>
            <a:r>
              <a:rPr lang="en-CA" altLang="en-US" sz="2000" noProof="0" dirty="0">
                <a:solidFill>
                  <a:srgbClr val="191919"/>
                </a:solidFill>
                <a:latin typeface="Century Gothic" panose="020B0502020202020204" pitchFamily="34" charset="0"/>
              </a:rPr>
              <a:t> who occupy bilingual positions in bilingual regions</a:t>
            </a:r>
          </a:p>
          <a:p>
            <a:pPr marL="357188" lvl="1" indent="-263525">
              <a:lnSpc>
                <a:spcPct val="110000"/>
              </a:lnSpc>
              <a:spcBef>
                <a:spcPct val="0"/>
              </a:spcBef>
              <a:buFont typeface="Arial" charset="0"/>
              <a:buChar char="•"/>
              <a:defRPr/>
            </a:pPr>
            <a:endParaRPr lang="en-CA" altLang="en-US" sz="2000" noProof="0" dirty="0">
              <a:solidFill>
                <a:srgbClr val="191919"/>
              </a:solidFill>
              <a:latin typeface="Century Gothic" panose="020B0502020202020204" pitchFamily="34" charset="0"/>
            </a:endParaRPr>
          </a:p>
          <a:p>
            <a:pPr marL="93663" lvl="1" indent="0">
              <a:lnSpc>
                <a:spcPct val="110000"/>
              </a:lnSpc>
              <a:spcBef>
                <a:spcPct val="0"/>
              </a:spcBef>
              <a:buNone/>
              <a:defRPr/>
            </a:pPr>
            <a:endParaRPr lang="en-CA" altLang="en-US" sz="2000" b="1" noProof="0" dirty="0">
              <a:solidFill>
                <a:srgbClr val="191919"/>
              </a:solidFill>
              <a:latin typeface="Century Gothic" panose="020B0502020202020204" pitchFamily="34" charset="0"/>
            </a:endParaRPr>
          </a:p>
          <a:p>
            <a:pPr marL="257175" indent="-257175">
              <a:lnSpc>
                <a:spcPct val="110000"/>
              </a:lnSpc>
              <a:spcBef>
                <a:spcPct val="0"/>
              </a:spcBef>
              <a:defRPr/>
            </a:pPr>
            <a:endParaRPr lang="en-CA" altLang="en-US" sz="2000" noProof="0" dirty="0">
              <a:solidFill>
                <a:srgbClr val="191919"/>
              </a:solidFill>
              <a:latin typeface="Century Gothic" panose="020B0502020202020204" pitchFamily="34" charset="0"/>
            </a:endParaRPr>
          </a:p>
        </p:txBody>
      </p:sp>
    </p:spTree>
    <p:extLst>
      <p:ext uri="{BB962C8B-B14F-4D97-AF65-F5344CB8AC3E}">
        <p14:creationId xmlns:p14="http://schemas.microsoft.com/office/powerpoint/2010/main" val="235621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49" y="3212976"/>
            <a:ext cx="7344816" cy="953839"/>
          </a:xfrm>
        </p:spPr>
        <p:txBody>
          <a:bodyPr>
            <a:noAutofit/>
          </a:bodyPr>
          <a:lstStyle/>
          <a:p>
            <a:pPr>
              <a:lnSpc>
                <a:spcPct val="100000"/>
              </a:lnSpc>
              <a:defRPr/>
            </a:pPr>
            <a:r>
              <a:rPr lang="en-CA" altLang="en-US" sz="3200" noProof="0" dirty="0">
                <a:solidFill>
                  <a:srgbClr val="008000"/>
                </a:solidFill>
                <a:latin typeface="Century Gothic" panose="020B0502020202020204" pitchFamily="34" charset="0"/>
              </a:rPr>
              <a:t>Official Language and Staffing</a:t>
            </a:r>
          </a:p>
        </p:txBody>
      </p:sp>
      <p:sp>
        <p:nvSpPr>
          <p:cNvPr id="12291" name="Content Placeholder 2"/>
          <p:cNvSpPr>
            <a:spLocks noGrp="1"/>
          </p:cNvSpPr>
          <p:nvPr>
            <p:ph type="body" idx="1"/>
          </p:nvPr>
        </p:nvSpPr>
        <p:spPr>
          <a:xfrm>
            <a:off x="878853" y="2626052"/>
            <a:ext cx="7276928" cy="697468"/>
          </a:xfrm>
        </p:spPr>
        <p:txBody>
          <a:bodyPr>
            <a:noAutofit/>
          </a:bodyPr>
          <a:lstStyle/>
          <a:p>
            <a:pPr eaLnBrk="1" hangingPunct="1">
              <a:spcBef>
                <a:spcPct val="0"/>
              </a:spcBef>
              <a:defRPr/>
            </a:pPr>
            <a:r>
              <a:rPr lang="en-CA" altLang="en-US" sz="3200" noProof="0" dirty="0">
                <a:solidFill>
                  <a:srgbClr val="008000"/>
                </a:solidFill>
                <a:latin typeface="Century Gothic" panose="020B0502020202020204" pitchFamily="34" charset="0"/>
                <a:ea typeface="+mj-ea"/>
                <a:cs typeface="+mj-cs"/>
              </a:rPr>
              <a:t>Part 3 </a:t>
            </a:r>
          </a:p>
        </p:txBody>
      </p:sp>
      <p:grpSp>
        <p:nvGrpSpPr>
          <p:cNvPr id="4" name="Groupe 5"/>
          <p:cNvGrpSpPr/>
          <p:nvPr/>
        </p:nvGrpSpPr>
        <p:grpSpPr>
          <a:xfrm>
            <a:off x="6156176" y="4443095"/>
            <a:ext cx="2092352" cy="1208725"/>
            <a:chOff x="3431704" y="458785"/>
            <a:chExt cx="4591050" cy="2447925"/>
          </a:xfrm>
        </p:grpSpPr>
        <p:pic>
          <p:nvPicPr>
            <p:cNvPr id="5" name="Image 3"/>
            <p:cNvPicPr>
              <a:picLocks noChangeAspect="1"/>
            </p:cNvPicPr>
            <p:nvPr/>
          </p:nvPicPr>
          <p:blipFill>
            <a:blip r:embed="rId2"/>
            <a:stretch>
              <a:fillRect/>
            </a:stretch>
          </p:blipFill>
          <p:spPr>
            <a:xfrm>
              <a:off x="3431704" y="458785"/>
              <a:ext cx="4591050" cy="2447925"/>
            </a:xfrm>
            <a:prstGeom prst="rect">
              <a:avLst/>
            </a:prstGeom>
          </p:spPr>
        </p:pic>
        <p:sp>
          <p:nvSpPr>
            <p:cNvPr id="6" name="Rectangle 5"/>
            <p:cNvSpPr/>
            <p:nvPr/>
          </p:nvSpPr>
          <p:spPr>
            <a:xfrm>
              <a:off x="6384032" y="2564904"/>
              <a:ext cx="1584176" cy="341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CA" sz="1013" dirty="0">
                <a:solidFill>
                  <a:prstClr val="white"/>
                </a:solidFill>
                <a:latin typeface="Arial"/>
              </a:endParaRPr>
            </a:p>
          </p:txBody>
        </p:sp>
      </p:grpSp>
    </p:spTree>
    <p:extLst>
      <p:ext uri="{BB962C8B-B14F-4D97-AF65-F5344CB8AC3E}">
        <p14:creationId xmlns:p14="http://schemas.microsoft.com/office/powerpoint/2010/main" val="2633667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99592" y="404664"/>
            <a:ext cx="7272808" cy="486533"/>
          </a:xfrm>
        </p:spPr>
        <p:txBody>
          <a:bodyPr>
            <a:noAutofit/>
          </a:bodyPr>
          <a:lstStyle/>
          <a:p>
            <a:r>
              <a:rPr lang="en-CA" sz="3200" noProof="0" dirty="0">
                <a:solidFill>
                  <a:srgbClr val="008000"/>
                </a:solidFill>
                <a:latin typeface="Century Gothic" pitchFamily="34" charset="0"/>
                <a:ea typeface="ヒラギノ角ゴ Pro W3" pitchFamily="126" charset="-128"/>
                <a:cs typeface="+mn-cs"/>
              </a:rPr>
              <a:t>OL and Staffing</a:t>
            </a:r>
          </a:p>
        </p:txBody>
      </p:sp>
      <p:sp>
        <p:nvSpPr>
          <p:cNvPr id="26627" name="Content Placeholder 2"/>
          <p:cNvSpPr>
            <a:spLocks noGrp="1"/>
          </p:cNvSpPr>
          <p:nvPr>
            <p:ph idx="1"/>
          </p:nvPr>
        </p:nvSpPr>
        <p:spPr>
          <a:xfrm>
            <a:off x="887184" y="980728"/>
            <a:ext cx="7272808" cy="4896544"/>
          </a:xfrm>
        </p:spPr>
        <p:txBody>
          <a:bodyPr>
            <a:noAutofit/>
          </a:bodyPr>
          <a:lstStyle/>
          <a:p>
            <a:pPr marL="0" indent="0">
              <a:lnSpc>
                <a:spcPct val="100000"/>
              </a:lnSpc>
              <a:spcBef>
                <a:spcPct val="0"/>
              </a:spcBef>
              <a:buNone/>
              <a:defRPr/>
            </a:pPr>
            <a:r>
              <a:rPr lang="en-CA" sz="2000" b="1" noProof="0" dirty="0">
                <a:solidFill>
                  <a:srgbClr val="191919"/>
                </a:solidFill>
                <a:latin typeface="Century Gothic" panose="020B0502020202020204" pitchFamily="34" charset="0"/>
              </a:rPr>
              <a:t>What are the </a:t>
            </a:r>
            <a:r>
              <a:rPr lang="en-CA" sz="2000" b="1" dirty="0">
                <a:solidFill>
                  <a:srgbClr val="191919"/>
                </a:solidFill>
                <a:latin typeface="Century Gothic" panose="020B0502020202020204" pitchFamily="34" charset="0"/>
              </a:rPr>
              <a:t>elements to consider </a:t>
            </a:r>
            <a:r>
              <a:rPr lang="en-US" sz="2000" b="1" dirty="0">
                <a:solidFill>
                  <a:srgbClr val="191919"/>
                </a:solidFill>
                <a:latin typeface="Century Gothic" panose="020B0502020202020204" pitchFamily="34" charset="0"/>
              </a:rPr>
              <a:t>when staffing a bilingual position, a unilingual French or unilingual English position or a reversible position (English or French) ?</a:t>
            </a:r>
          </a:p>
          <a:p>
            <a:pPr marL="0" indent="0">
              <a:lnSpc>
                <a:spcPct val="100000"/>
              </a:lnSpc>
              <a:spcBef>
                <a:spcPct val="0"/>
              </a:spcBef>
              <a:buNone/>
              <a:defRPr/>
            </a:pPr>
            <a:endParaRPr lang="en-CA" altLang="en-US" sz="2000" b="1" dirty="0">
              <a:solidFill>
                <a:srgbClr val="191919"/>
              </a:solidFill>
              <a:latin typeface="Century Gothic" panose="020B0502020202020204" pitchFamily="34" charset="0"/>
            </a:endParaRPr>
          </a:p>
          <a:p>
            <a:pPr marL="174625" lvl="1" indent="-174625">
              <a:lnSpc>
                <a:spcPct val="100000"/>
              </a:lnSpc>
              <a:spcBef>
                <a:spcPct val="0"/>
              </a:spcBef>
              <a:defRPr/>
            </a:pPr>
            <a:r>
              <a:rPr lang="en-CA" sz="2000" noProof="0" dirty="0">
                <a:solidFill>
                  <a:srgbClr val="191919"/>
                </a:solidFill>
                <a:latin typeface="Century Gothic" panose="020B0502020202020204" pitchFamily="34" charset="0"/>
              </a:rPr>
              <a:t>Knowledge of the language, 37(2) of the PSEA</a:t>
            </a:r>
          </a:p>
          <a:p>
            <a:pPr marL="460375" lvl="1" indent="-285750">
              <a:lnSpc>
                <a:spcPct val="100000"/>
              </a:lnSpc>
              <a:spcBef>
                <a:spcPct val="0"/>
              </a:spcBef>
              <a:buFontTx/>
              <a:buChar char="-"/>
              <a:defRPr/>
            </a:pPr>
            <a:r>
              <a:rPr lang="en-CA" sz="1800" b="1" noProof="0" dirty="0">
                <a:solidFill>
                  <a:schemeClr val="tx1"/>
                </a:solidFill>
                <a:latin typeface="Century Gothic" panose="020B0502020202020204" pitchFamily="34" charset="0"/>
              </a:rPr>
              <a:t>If the assessment results</a:t>
            </a:r>
            <a:r>
              <a:rPr lang="en-CA" sz="1800" noProof="0" dirty="0">
                <a:solidFill>
                  <a:schemeClr val="tx1"/>
                </a:solidFill>
                <a:latin typeface="Century Gothic" panose="020B0502020202020204" pitchFamily="34" charset="0"/>
              </a:rPr>
              <a:t> show that the person </a:t>
            </a:r>
            <a:r>
              <a:rPr lang="en-CA" sz="1800" b="1" noProof="0" dirty="0">
                <a:solidFill>
                  <a:schemeClr val="tx1"/>
                </a:solidFill>
                <a:latin typeface="Century Gothic" panose="020B0502020202020204" pitchFamily="34" charset="0"/>
              </a:rPr>
              <a:t>does not have</a:t>
            </a:r>
            <a:r>
              <a:rPr lang="en-CA" sz="1800" noProof="0" dirty="0">
                <a:solidFill>
                  <a:schemeClr val="tx1"/>
                </a:solidFill>
                <a:latin typeface="Century Gothic" panose="020B0502020202020204" pitchFamily="34" charset="0"/>
              </a:rPr>
              <a:t> the necessary proficiency in the official language required for the position, the person does not have an essential qualification and </a:t>
            </a:r>
            <a:r>
              <a:rPr lang="en-CA" sz="1800" b="1" noProof="0" dirty="0">
                <a:solidFill>
                  <a:schemeClr val="tx1"/>
                </a:solidFill>
                <a:latin typeface="Century Gothic" panose="020B0502020202020204" pitchFamily="34" charset="0"/>
              </a:rPr>
              <a:t>cannot be considered for appointment</a:t>
            </a:r>
          </a:p>
          <a:p>
            <a:pPr marL="174625" lvl="1" indent="-174625">
              <a:lnSpc>
                <a:spcPct val="100000"/>
              </a:lnSpc>
              <a:spcBef>
                <a:spcPct val="0"/>
              </a:spcBef>
              <a:defRPr/>
            </a:pPr>
            <a:r>
              <a:rPr lang="en-CA" sz="2000" noProof="0" dirty="0">
                <a:solidFill>
                  <a:srgbClr val="191919"/>
                </a:solidFill>
                <a:latin typeface="Century Gothic" panose="020B0502020202020204" pitchFamily="34" charset="0"/>
              </a:rPr>
              <a:t>Viewing the appointment process and notification</a:t>
            </a:r>
          </a:p>
          <a:p>
            <a:pPr marL="552450" lvl="1" indent="-285750">
              <a:lnSpc>
                <a:spcPct val="100000"/>
              </a:lnSpc>
              <a:spcBef>
                <a:spcPct val="0"/>
              </a:spcBef>
              <a:buFontTx/>
              <a:buChar char="-"/>
              <a:defRPr/>
            </a:pPr>
            <a:r>
              <a:rPr lang="en-CA" sz="1800" noProof="0" dirty="0">
                <a:solidFill>
                  <a:schemeClr val="tx1"/>
                </a:solidFill>
                <a:latin typeface="Century Gothic" panose="020B0502020202020204" pitchFamily="34" charset="0"/>
              </a:rPr>
              <a:t>Checking the staffing files to ensure that the information provided in the two official languages is equivalent is part of the monitoring e</a:t>
            </a:r>
            <a:r>
              <a:rPr lang="en-CA" sz="1800" dirty="0" err="1">
                <a:solidFill>
                  <a:schemeClr val="tx1"/>
                </a:solidFill>
                <a:latin typeface="Century Gothic" panose="020B0502020202020204" pitchFamily="34" charset="0"/>
              </a:rPr>
              <a:t>xercises</a:t>
            </a:r>
            <a:r>
              <a:rPr lang="en-CA" sz="1800" dirty="0">
                <a:solidFill>
                  <a:schemeClr val="tx1"/>
                </a:solidFill>
                <a:latin typeface="Century Gothic" panose="020B0502020202020204" pitchFamily="34" charset="0"/>
              </a:rPr>
              <a:t>.</a:t>
            </a:r>
            <a:endParaRPr lang="en-CA" sz="1800" noProof="0" dirty="0">
              <a:solidFill>
                <a:schemeClr val="tx1"/>
              </a:solidFill>
              <a:latin typeface="Century Gothic" panose="020B0502020202020204" pitchFamily="34" charset="0"/>
            </a:endParaRPr>
          </a:p>
          <a:p>
            <a:pPr marL="174625" lvl="1" indent="-174625">
              <a:lnSpc>
                <a:spcPct val="100000"/>
              </a:lnSpc>
              <a:spcBef>
                <a:spcPct val="0"/>
              </a:spcBef>
              <a:defRPr/>
            </a:pPr>
            <a:r>
              <a:rPr lang="en-CA" sz="2000" noProof="0" dirty="0">
                <a:solidFill>
                  <a:srgbClr val="191919"/>
                </a:solidFill>
                <a:latin typeface="Century Gothic" panose="020B0502020202020204" pitchFamily="34" charset="0"/>
              </a:rPr>
              <a:t>Candidates assessment in the language of their choice</a:t>
            </a:r>
          </a:p>
          <a:p>
            <a:pPr marL="257175" indent="-257175">
              <a:lnSpc>
                <a:spcPct val="100000"/>
              </a:lnSpc>
              <a:spcBef>
                <a:spcPct val="0"/>
              </a:spcBef>
              <a:defRPr/>
            </a:pPr>
            <a:endParaRPr lang="en-CA" altLang="en-US" sz="2000" noProof="0" dirty="0">
              <a:solidFill>
                <a:srgbClr val="191919"/>
              </a:solidFill>
              <a:latin typeface="Century Gothic" panose="020B0502020202020204" pitchFamily="34" charset="0"/>
            </a:endParaRPr>
          </a:p>
          <a:p>
            <a:pPr marL="0" indent="0">
              <a:lnSpc>
                <a:spcPct val="100000"/>
              </a:lnSpc>
              <a:spcBef>
                <a:spcPct val="0"/>
              </a:spcBef>
              <a:buNone/>
              <a:defRPr/>
            </a:pPr>
            <a:r>
              <a:rPr lang="en-CA" sz="2000" noProof="0" dirty="0">
                <a:solidFill>
                  <a:srgbClr val="191919"/>
                </a:solidFill>
                <a:latin typeface="Century Gothic" panose="020B0502020202020204" pitchFamily="34" charset="0"/>
              </a:rPr>
              <a:t> </a:t>
            </a:r>
          </a:p>
        </p:txBody>
      </p:sp>
    </p:spTree>
    <p:extLst>
      <p:ext uri="{BB962C8B-B14F-4D97-AF65-F5344CB8AC3E}">
        <p14:creationId xmlns:p14="http://schemas.microsoft.com/office/powerpoint/2010/main" val="8489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71599" y="404664"/>
            <a:ext cx="7200800" cy="876785"/>
          </a:xfrm>
        </p:spPr>
        <p:txBody>
          <a:bodyPr>
            <a:noAutofit/>
          </a:bodyPr>
          <a:lstStyle/>
          <a:p>
            <a:r>
              <a:rPr lang="en-CA" sz="2800" noProof="0" dirty="0">
                <a:solidFill>
                  <a:srgbClr val="008000"/>
                </a:solidFill>
                <a:latin typeface="Century Gothic" panose="020B0502020202020204" pitchFamily="34" charset="0"/>
              </a:rPr>
              <a:t>How to assess OL in an appointment process</a:t>
            </a:r>
          </a:p>
        </p:txBody>
      </p:sp>
      <p:sp>
        <p:nvSpPr>
          <p:cNvPr id="40963" name="Content Placeholder 2"/>
          <p:cNvSpPr>
            <a:spLocks noGrp="1"/>
          </p:cNvSpPr>
          <p:nvPr>
            <p:ph idx="1"/>
          </p:nvPr>
        </p:nvSpPr>
        <p:spPr>
          <a:xfrm>
            <a:off x="1008250" y="1281449"/>
            <a:ext cx="7632848" cy="4896544"/>
          </a:xfrm>
        </p:spPr>
        <p:txBody>
          <a:bodyPr>
            <a:normAutofit/>
          </a:bodyPr>
          <a:lstStyle/>
          <a:p>
            <a:pPr marL="0" indent="0">
              <a:lnSpc>
                <a:spcPct val="110000"/>
              </a:lnSpc>
              <a:buNone/>
            </a:pPr>
            <a:r>
              <a:rPr lang="en-CA" sz="1800" b="1" noProof="0" dirty="0">
                <a:solidFill>
                  <a:schemeClr val="tx1"/>
                </a:solidFill>
                <a:latin typeface="Century Gothic" panose="020B0502020202020204" pitchFamily="34" charset="0"/>
              </a:rPr>
              <a:t>The following elements must be considered:</a:t>
            </a:r>
          </a:p>
          <a:p>
            <a:pPr marL="263525" indent="-263525">
              <a:lnSpc>
                <a:spcPct val="110000"/>
              </a:lnSpc>
              <a:buFontTx/>
              <a:buAutoNum type="arabicPeriod"/>
            </a:pPr>
            <a:r>
              <a:rPr lang="en-CA" sz="1600" b="1" noProof="0" dirty="0">
                <a:solidFill>
                  <a:schemeClr val="tx1"/>
                </a:solidFill>
                <a:latin typeface="Century Gothic" panose="020B0502020202020204" pitchFamily="34" charset="0"/>
              </a:rPr>
              <a:t>Language of assessment </a:t>
            </a:r>
            <a:r>
              <a:rPr lang="en-CA" sz="1600" noProof="0" dirty="0">
                <a:solidFill>
                  <a:schemeClr val="tx1"/>
                </a:solidFill>
                <a:latin typeface="Century Gothic" panose="020B0502020202020204" pitchFamily="34" charset="0"/>
              </a:rPr>
              <a:t>– Qualifications such as knowledge, abilities, and skills must be assessed </a:t>
            </a:r>
            <a:r>
              <a:rPr lang="en-CA" sz="1600" b="1" noProof="0" dirty="0">
                <a:solidFill>
                  <a:schemeClr val="tx1"/>
                </a:solidFill>
                <a:latin typeface="Century Gothic" panose="020B0502020202020204" pitchFamily="34" charset="0"/>
              </a:rPr>
              <a:t>in the official language of the candidate's choice</a:t>
            </a:r>
            <a:endParaRPr lang="en-CA" sz="1600" noProof="0" dirty="0">
              <a:solidFill>
                <a:schemeClr val="tx1"/>
              </a:solidFill>
              <a:latin typeface="Century Gothic" panose="020B0502020202020204" pitchFamily="34" charset="0"/>
            </a:endParaRPr>
          </a:p>
          <a:p>
            <a:pPr marL="263525" indent="0">
              <a:lnSpc>
                <a:spcPct val="110000"/>
              </a:lnSpc>
              <a:buNone/>
            </a:pPr>
            <a:r>
              <a:rPr lang="en-CA" sz="1600" noProof="0" dirty="0">
                <a:solidFill>
                  <a:schemeClr val="tx1"/>
                </a:solidFill>
                <a:latin typeface="Century Gothic" panose="020B0502020202020204" pitchFamily="34" charset="0"/>
              </a:rPr>
              <a:t>The assessment will be conducted using tools determined by the subdelegated manager.</a:t>
            </a:r>
          </a:p>
          <a:p>
            <a:pPr marL="92075" lvl="1" indent="0">
              <a:lnSpc>
                <a:spcPct val="120000"/>
              </a:lnSpc>
              <a:buNone/>
            </a:pPr>
            <a:r>
              <a:rPr lang="en-CA" sz="1600" b="1" dirty="0">
                <a:solidFill>
                  <a:schemeClr val="tx1"/>
                </a:solidFill>
                <a:latin typeface="Century Gothic" panose="020B0502020202020204" pitchFamily="34" charset="0"/>
              </a:rPr>
              <a:t>2. Assessment board members must </a:t>
            </a:r>
          </a:p>
          <a:p>
            <a:pPr marL="812800" lvl="2" indent="-263525">
              <a:lnSpc>
                <a:spcPct val="120000"/>
              </a:lnSpc>
            </a:pPr>
            <a:r>
              <a:rPr lang="en-CA" sz="1600" noProof="0" dirty="0">
                <a:solidFill>
                  <a:schemeClr val="tx1"/>
                </a:solidFill>
                <a:latin typeface="Century Gothic" panose="020B0502020202020204" pitchFamily="34" charset="0"/>
              </a:rPr>
              <a:t>have the required official language proficiency;</a:t>
            </a:r>
          </a:p>
          <a:p>
            <a:pPr marL="812800" lvl="2" indent="-263525">
              <a:lnSpc>
                <a:spcPct val="120000"/>
              </a:lnSpc>
            </a:pPr>
            <a:r>
              <a:rPr lang="en-CA" sz="1600" noProof="0" dirty="0">
                <a:solidFill>
                  <a:schemeClr val="tx1"/>
                </a:solidFill>
                <a:latin typeface="Century Gothic" panose="020B0502020202020204" pitchFamily="34" charset="0"/>
              </a:rPr>
              <a:t>respect the candidate’s choice of language for the assessment of qualifications, with the exception of language proficiency.</a:t>
            </a:r>
          </a:p>
          <a:p>
            <a:pPr marL="812800" lvl="2" indent="-263525">
              <a:lnSpc>
                <a:spcPct val="120000"/>
              </a:lnSpc>
            </a:pPr>
            <a:r>
              <a:rPr lang="en-CA" sz="1600" noProof="0" dirty="0">
                <a:solidFill>
                  <a:schemeClr val="tx1"/>
                </a:solidFill>
                <a:latin typeface="Century Gothic" panose="020B0502020202020204" pitchFamily="34" charset="0"/>
              </a:rPr>
              <a:t>Second Language Evaluation (SLE) testing by the PSC (with the exception of P-level proficiency);</a:t>
            </a:r>
          </a:p>
          <a:p>
            <a:pPr marL="812800" lvl="2" indent="-263525">
              <a:lnSpc>
                <a:spcPct val="120000"/>
              </a:lnSpc>
            </a:pPr>
            <a:r>
              <a:rPr lang="en-CA" sz="1600" noProof="0" dirty="0">
                <a:solidFill>
                  <a:schemeClr val="tx1"/>
                </a:solidFill>
                <a:latin typeface="Century Gothic" panose="020B0502020202020204" pitchFamily="34" charset="0"/>
              </a:rPr>
              <a:t>When the position is not bilingual, the responsibility rests with the manager or the board members. </a:t>
            </a:r>
          </a:p>
          <a:p>
            <a:pPr marL="355600" indent="-263525">
              <a:lnSpc>
                <a:spcPct val="120000"/>
              </a:lnSpc>
              <a:buNone/>
            </a:pPr>
            <a:endParaRPr lang="en-CA" altLang="en-US" sz="1600" b="1" noProof="0" dirty="0">
              <a:solidFill>
                <a:srgbClr val="191919"/>
              </a:solidFill>
              <a:latin typeface="Century Gothic" panose="020B0502020202020204" pitchFamily="34" charset="0"/>
            </a:endParaRPr>
          </a:p>
          <a:p>
            <a:pPr marL="263525" indent="0">
              <a:lnSpc>
                <a:spcPct val="110000"/>
              </a:lnSpc>
              <a:buNone/>
            </a:pPr>
            <a:endParaRPr lang="en-CA" sz="1800" noProof="0" dirty="0">
              <a:solidFill>
                <a:schemeClr val="tx1"/>
              </a:solidFill>
              <a:latin typeface="Century Gothic" panose="020B0502020202020204" pitchFamily="34" charset="0"/>
            </a:endParaRPr>
          </a:p>
          <a:p>
            <a:pPr marL="0" indent="0">
              <a:lnSpc>
                <a:spcPct val="110000"/>
              </a:lnSpc>
              <a:buNone/>
            </a:pPr>
            <a:endParaRPr lang="en-CA" sz="1700" noProof="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53407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63525" indent="-263525">
              <a:lnSpc>
                <a:spcPct val="110000"/>
              </a:lnSpc>
              <a:buNone/>
            </a:pPr>
            <a:r>
              <a:rPr lang="en-CA" sz="1700" b="1" noProof="0" dirty="0">
                <a:solidFill>
                  <a:schemeClr val="tx1"/>
                </a:solidFill>
                <a:latin typeface="Century Gothic" panose="020B0502020202020204" pitchFamily="34" charset="0"/>
              </a:rPr>
              <a:t>3. </a:t>
            </a:r>
            <a:r>
              <a:rPr lang="en-CA" sz="1800" b="1" noProof="0" dirty="0">
                <a:solidFill>
                  <a:schemeClr val="tx1"/>
                </a:solidFill>
                <a:latin typeface="Century Gothic" panose="020B0502020202020204" pitchFamily="34" charset="0"/>
              </a:rPr>
              <a:t>Assessment of language proficiency </a:t>
            </a:r>
            <a:r>
              <a:rPr lang="en-CA" sz="1800" noProof="0" dirty="0">
                <a:solidFill>
                  <a:schemeClr val="tx1"/>
                </a:solidFill>
                <a:latin typeface="Century Gothic" panose="020B0502020202020204" pitchFamily="34" charset="0"/>
              </a:rPr>
              <a:t>- knowledge and use of languages:</a:t>
            </a:r>
          </a:p>
          <a:p>
            <a:pPr lvl="1" indent="-330200">
              <a:lnSpc>
                <a:spcPct val="110000"/>
              </a:lnSpc>
              <a:buFont typeface="Wingdings" panose="05000000000000000000" pitchFamily="2" charset="2"/>
              <a:buChar char="Ø"/>
            </a:pPr>
            <a:r>
              <a:rPr lang="en-CA" sz="1800" noProof="0" dirty="0">
                <a:solidFill>
                  <a:schemeClr val="tx1"/>
                </a:solidFill>
                <a:latin typeface="Century Gothic" panose="020B0502020202020204" pitchFamily="34" charset="0"/>
              </a:rPr>
              <a:t>If </a:t>
            </a:r>
            <a:r>
              <a:rPr lang="en-CA" sz="1800" b="1" noProof="0" dirty="0">
                <a:solidFill>
                  <a:schemeClr val="tx1"/>
                </a:solidFill>
                <a:latin typeface="Century Gothic" panose="020B0502020202020204" pitchFamily="34" charset="0"/>
              </a:rPr>
              <a:t>unilingual position</a:t>
            </a:r>
            <a:r>
              <a:rPr lang="en-CA" sz="1800" noProof="0" dirty="0">
                <a:solidFill>
                  <a:schemeClr val="tx1"/>
                </a:solidFill>
                <a:latin typeface="Century Gothic" panose="020B0502020202020204" pitchFamily="34" charset="0"/>
              </a:rPr>
              <a:t>: in the language of the position (any method)</a:t>
            </a:r>
          </a:p>
          <a:p>
            <a:pPr lvl="1" indent="-330200">
              <a:lnSpc>
                <a:spcPct val="110000"/>
              </a:lnSpc>
              <a:buFont typeface="Wingdings" panose="05000000000000000000" pitchFamily="2" charset="2"/>
              <a:buChar char="Ø"/>
            </a:pPr>
            <a:r>
              <a:rPr lang="en-CA" sz="1800" noProof="0" dirty="0">
                <a:solidFill>
                  <a:schemeClr val="tx1"/>
                </a:solidFill>
                <a:latin typeface="Century Gothic" panose="020B0502020202020204" pitchFamily="34" charset="0"/>
              </a:rPr>
              <a:t>If </a:t>
            </a:r>
            <a:r>
              <a:rPr lang="en-CA" sz="1800" b="1" noProof="0" dirty="0">
                <a:solidFill>
                  <a:schemeClr val="tx1"/>
                </a:solidFill>
                <a:latin typeface="Century Gothic" panose="020B0502020202020204" pitchFamily="34" charset="0"/>
              </a:rPr>
              <a:t>bilingual position</a:t>
            </a:r>
            <a:r>
              <a:rPr lang="en-CA" sz="1800" noProof="0" dirty="0">
                <a:solidFill>
                  <a:schemeClr val="tx1"/>
                </a:solidFill>
                <a:latin typeface="Century Gothic" panose="020B0502020202020204" pitchFamily="34" charset="0"/>
              </a:rPr>
              <a:t>: the candidate’s first official language (any method) and second official language (SLE)</a:t>
            </a:r>
          </a:p>
          <a:p>
            <a:endParaRPr lang="en-CA" noProof="0" dirty="0"/>
          </a:p>
        </p:txBody>
      </p:sp>
      <p:sp>
        <p:nvSpPr>
          <p:cNvPr id="4" name="Title 1"/>
          <p:cNvSpPr>
            <a:spLocks noGrp="1"/>
          </p:cNvSpPr>
          <p:nvPr>
            <p:ph type="title"/>
          </p:nvPr>
        </p:nvSpPr>
        <p:spPr>
          <a:xfrm>
            <a:off x="476089" y="332656"/>
            <a:ext cx="8191822" cy="1325563"/>
          </a:xfrm>
        </p:spPr>
        <p:txBody>
          <a:bodyPr>
            <a:noAutofit/>
          </a:bodyPr>
          <a:lstStyle/>
          <a:p>
            <a:r>
              <a:rPr lang="en-CA" sz="2800" dirty="0">
                <a:solidFill>
                  <a:srgbClr val="008000"/>
                </a:solidFill>
                <a:latin typeface="Century Gothic" panose="020B0502020202020204" pitchFamily="34" charset="0"/>
              </a:rPr>
              <a:t>How to assess OL in an appointment process</a:t>
            </a:r>
          </a:p>
        </p:txBody>
      </p:sp>
    </p:spTree>
    <p:extLst>
      <p:ext uri="{BB962C8B-B14F-4D97-AF65-F5344CB8AC3E}">
        <p14:creationId xmlns:p14="http://schemas.microsoft.com/office/powerpoint/2010/main" val="272038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lgn="ctr">
              <a:lnSpc>
                <a:spcPct val="80000"/>
              </a:lnSpc>
              <a:defRPr/>
            </a:pPr>
            <a:r>
              <a:rPr lang="en-CA" sz="2800" dirty="0">
                <a:solidFill>
                  <a:srgbClr val="008000"/>
                </a:solidFill>
                <a:latin typeface="Century Gothic" panose="020B0502020202020204" pitchFamily="34" charset="0"/>
              </a:rPr>
              <a:t>How to assess official languages?</a:t>
            </a:r>
          </a:p>
        </p:txBody>
      </p:sp>
      <p:pic>
        <p:nvPicPr>
          <p:cNvPr id="22" name="Content Placeholder 21"/>
          <p:cNvPicPr>
            <a:picLocks noGrp="1" noChangeAspect="1"/>
          </p:cNvPicPr>
          <p:nvPr>
            <p:ph idx="1"/>
            <p:custDataLst>
              <p:tags r:id="rId2"/>
            </p:custDataLst>
          </p:nvPr>
        </p:nvPicPr>
        <p:blipFill>
          <a:blip r:embed="rId25"/>
          <a:stretch>
            <a:fillRect/>
          </a:stretch>
        </p:blipFill>
        <p:spPr>
          <a:xfrm>
            <a:off x="470171" y="1646658"/>
            <a:ext cx="3465877" cy="729322"/>
          </a:xfrm>
          <a:prstGeom prst="rect">
            <a:avLst/>
          </a:prstGeom>
        </p:spPr>
      </p:pic>
      <p:sp>
        <p:nvSpPr>
          <p:cNvPr id="4" name="Titre 1"/>
          <p:cNvSpPr txBox="1">
            <a:spLocks/>
          </p:cNvSpPr>
          <p:nvPr>
            <p:custDataLst>
              <p:tags r:id="rId3"/>
            </p:custDataLst>
          </p:nvPr>
        </p:nvSpPr>
        <p:spPr>
          <a:xfrm>
            <a:off x="575991" y="1050417"/>
            <a:ext cx="8205255" cy="1124712"/>
          </a:xfrm>
          <a:prstGeom prst="rect">
            <a:avLst/>
          </a:prstGeom>
        </p:spPr>
        <p:txBody>
          <a:bodyPr vert="horz" lIns="68580" tIns="34290" rIns="68580" bIns="3429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defTabSz="685800">
              <a:defRPr/>
            </a:pPr>
            <a:endParaRPr lang="en-CA" sz="2700" b="1" spc="75" dirty="0">
              <a:solidFill>
                <a:srgbClr val="3C3C3B">
                  <a:lumMod val="95000"/>
                  <a:lumOff val="5000"/>
                </a:srgbClr>
              </a:solidFill>
              <a:latin typeface="Tw Cen MT Condensed" panose="020B0606020104020203"/>
            </a:endParaRPr>
          </a:p>
        </p:txBody>
      </p:sp>
      <p:sp>
        <p:nvSpPr>
          <p:cNvPr id="5" name="Rounded Rectangle 4"/>
          <p:cNvSpPr/>
          <p:nvPr>
            <p:custDataLst>
              <p:tags r:id="rId4"/>
            </p:custDataLst>
          </p:nvPr>
        </p:nvSpPr>
        <p:spPr>
          <a:xfrm>
            <a:off x="2799136" y="2954410"/>
            <a:ext cx="1114426" cy="668654"/>
          </a:xfrm>
          <a:prstGeom prst="roundRect">
            <a:avLst/>
          </a:prstGeom>
          <a:solidFill>
            <a:srgbClr val="92D050"/>
          </a:solidFill>
          <a:ln w="15875" cap="flat" cmpd="sng" algn="ctr">
            <a:solidFill>
              <a:sysClr val="window" lastClr="FFFFFF">
                <a:hueOff val="0"/>
                <a:satOff val="0"/>
                <a:lumOff val="0"/>
                <a:alphaOff val="0"/>
              </a:sysClr>
            </a:solidFill>
            <a:prstDash val="solid"/>
          </a:ln>
          <a:effectLst/>
        </p:spPr>
        <p:txBody>
          <a:bodyPr/>
          <a:lstStyle/>
          <a:p>
            <a:pPr algn="ctr" defTabSz="685800">
              <a:defRPr/>
            </a:pPr>
            <a:r>
              <a:rPr lang="fr-CA" sz="1400" kern="0" dirty="0">
                <a:solidFill>
                  <a:prstClr val="white"/>
                </a:solidFill>
                <a:latin typeface="Tw Cen MT" panose="020B0602020104020603"/>
              </a:rPr>
              <a:t>Both</a:t>
            </a:r>
            <a:endParaRPr lang="en-CA" sz="1400" kern="0" dirty="0">
              <a:solidFill>
                <a:prstClr val="white"/>
              </a:solidFill>
              <a:latin typeface="Tw Cen MT" panose="020B0602020104020603"/>
            </a:endParaRPr>
          </a:p>
        </p:txBody>
      </p:sp>
      <p:sp>
        <p:nvSpPr>
          <p:cNvPr id="6" name="Rounded Rectangle 5"/>
          <p:cNvSpPr/>
          <p:nvPr>
            <p:custDataLst>
              <p:tags r:id="rId5"/>
            </p:custDataLst>
          </p:nvPr>
        </p:nvSpPr>
        <p:spPr>
          <a:xfrm>
            <a:off x="1688174" y="2975941"/>
            <a:ext cx="1124711" cy="652228"/>
          </a:xfrm>
          <a:prstGeom prst="roundRect">
            <a:avLst/>
          </a:prstGeom>
          <a:solidFill>
            <a:srgbClr val="92D050"/>
          </a:solidFill>
          <a:ln w="15875" cap="flat" cmpd="sng" algn="ctr">
            <a:solidFill>
              <a:sysClr val="window" lastClr="FFFFFF">
                <a:hueOff val="0"/>
                <a:satOff val="0"/>
                <a:lumOff val="0"/>
                <a:alphaOff val="0"/>
              </a:sysClr>
            </a:solidFill>
            <a:prstDash val="solid"/>
          </a:ln>
          <a:effectLst/>
        </p:spPr>
        <p:txBody>
          <a:bodyPr/>
          <a:lstStyle/>
          <a:p>
            <a:pPr algn="ctr" defTabSz="685800">
              <a:defRPr/>
            </a:pPr>
            <a:r>
              <a:rPr lang="fr-CA" sz="1400" kern="0" dirty="0">
                <a:solidFill>
                  <a:prstClr val="white"/>
                </a:solidFill>
                <a:latin typeface="Tw Cen MT" panose="020B0602020104020603"/>
              </a:rPr>
              <a:t>French</a:t>
            </a:r>
            <a:endParaRPr lang="en-CA" sz="1400" kern="0" dirty="0">
              <a:solidFill>
                <a:prstClr val="white"/>
              </a:solidFill>
              <a:latin typeface="Tw Cen MT" panose="020B0602020104020603"/>
            </a:endParaRPr>
          </a:p>
        </p:txBody>
      </p:sp>
      <p:sp>
        <p:nvSpPr>
          <p:cNvPr id="7" name="Rounded Rectangle 6"/>
          <p:cNvSpPr/>
          <p:nvPr>
            <p:custDataLst>
              <p:tags r:id="rId6"/>
            </p:custDataLst>
          </p:nvPr>
        </p:nvSpPr>
        <p:spPr>
          <a:xfrm>
            <a:off x="484936" y="2966171"/>
            <a:ext cx="1203238" cy="645133"/>
          </a:xfrm>
          <a:prstGeom prst="roundRect">
            <a:avLst/>
          </a:prstGeom>
          <a:solidFill>
            <a:srgbClr val="92D050"/>
          </a:solidFill>
          <a:ln w="15875" cap="flat" cmpd="sng" algn="ctr">
            <a:solidFill>
              <a:sysClr val="window" lastClr="FFFFFF">
                <a:hueOff val="0"/>
                <a:satOff val="0"/>
                <a:lumOff val="0"/>
                <a:alphaOff val="0"/>
              </a:sysClr>
            </a:solidFill>
            <a:prstDash val="solid"/>
          </a:ln>
          <a:effectLst/>
        </p:spPr>
        <p:txBody>
          <a:bodyPr/>
          <a:lstStyle/>
          <a:p>
            <a:pPr algn="ctr" defTabSz="685800">
              <a:defRPr/>
            </a:pPr>
            <a:r>
              <a:rPr lang="fr-CA" sz="1400" kern="0" dirty="0">
                <a:solidFill>
                  <a:prstClr val="white"/>
                </a:solidFill>
                <a:latin typeface="Tw Cen MT" panose="020B0602020104020603"/>
              </a:rPr>
              <a:t>English</a:t>
            </a:r>
            <a:endParaRPr lang="en-CA" sz="1400" kern="0" dirty="0">
              <a:solidFill>
                <a:prstClr val="white"/>
              </a:solidFill>
              <a:latin typeface="Tw Cen MT" panose="020B0602020104020603"/>
            </a:endParaRPr>
          </a:p>
        </p:txBody>
      </p:sp>
      <p:sp>
        <p:nvSpPr>
          <p:cNvPr id="8" name="Rounded Rectangle 7"/>
          <p:cNvSpPr/>
          <p:nvPr>
            <p:custDataLst>
              <p:tags r:id="rId7"/>
            </p:custDataLst>
          </p:nvPr>
        </p:nvSpPr>
        <p:spPr>
          <a:xfrm>
            <a:off x="4077749" y="1646657"/>
            <a:ext cx="4598707" cy="685800"/>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350" kern="0" dirty="0">
                <a:solidFill>
                  <a:prstClr val="white"/>
                </a:solidFill>
                <a:latin typeface="Tw Cen MT" panose="020B0602020104020603"/>
              </a:rPr>
              <a:t>Assessment of the knowledge and use of language (Language proficiency) – PSEA 37(2)</a:t>
            </a:r>
            <a:endParaRPr lang="en-CA" sz="1350" kern="0" dirty="0">
              <a:solidFill>
                <a:prstClr val="white"/>
              </a:solidFill>
              <a:latin typeface="Tw Cen MT" panose="020B0602020104020603"/>
            </a:endParaRPr>
          </a:p>
        </p:txBody>
      </p:sp>
      <p:sp>
        <p:nvSpPr>
          <p:cNvPr id="9" name="Content Placeholder 13"/>
          <p:cNvSpPr txBox="1">
            <a:spLocks/>
          </p:cNvSpPr>
          <p:nvPr>
            <p:custDataLst>
              <p:tags r:id="rId8"/>
            </p:custDataLst>
          </p:nvPr>
        </p:nvSpPr>
        <p:spPr>
          <a:xfrm>
            <a:off x="4080780" y="2347111"/>
            <a:ext cx="4595676" cy="555498"/>
          </a:xfrm>
          <a:prstGeom prst="roundRect">
            <a:avLst/>
          </a:prstGeom>
          <a:solidFill>
            <a:srgbClr val="002060"/>
          </a:solidFill>
          <a:ln w="15875" cap="flat" cmpd="sng" algn="ctr">
            <a:solidFill>
              <a:srgbClr val="00A995">
                <a:shade val="50000"/>
              </a:srgbClr>
            </a:solidFill>
            <a:prstDash val="solid"/>
          </a:ln>
          <a:effectLst/>
        </p:spPr>
        <p:txBody>
          <a:bodyPr vert="horz" lIns="34290" tIns="34290" rIns="34290" bIns="3429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lt1"/>
                </a:solidFill>
                <a:latin typeface="+mn-lt"/>
                <a:ea typeface="+mn-ea"/>
                <a:cs typeface="+mn-cs"/>
              </a:defRPr>
            </a:lvl9pPr>
          </a:lstStyle>
          <a:p>
            <a:pPr marL="68580" indent="-68580" algn="ctr" defTabSz="685800">
              <a:spcBef>
                <a:spcPts val="900"/>
              </a:spcBef>
              <a:spcAft>
                <a:spcPts val="150"/>
              </a:spcAft>
              <a:buClr>
                <a:srgbClr val="00A995"/>
              </a:buClr>
              <a:defRPr/>
            </a:pPr>
            <a:r>
              <a:rPr lang="fr-CA" sz="1350" dirty="0">
                <a:solidFill>
                  <a:sysClr val="window" lastClr="FFFFFF"/>
                </a:solidFill>
                <a:latin typeface="Tw Cen MT" panose="020B0602020104020603"/>
              </a:rPr>
              <a:t>In the language(s) required for the position</a:t>
            </a:r>
            <a:endParaRPr lang="en-CA" sz="1350" dirty="0">
              <a:solidFill>
                <a:sysClr val="window" lastClr="FFFFFF"/>
              </a:solidFill>
              <a:latin typeface="Tw Cen MT" panose="020B0602020104020603"/>
            </a:endParaRPr>
          </a:p>
        </p:txBody>
      </p:sp>
      <p:sp>
        <p:nvSpPr>
          <p:cNvPr id="10" name="Rounded Rectangle 9"/>
          <p:cNvSpPr/>
          <p:nvPr>
            <p:custDataLst>
              <p:tags r:id="rId9"/>
            </p:custDataLst>
          </p:nvPr>
        </p:nvSpPr>
        <p:spPr>
          <a:xfrm>
            <a:off x="4107503" y="2910809"/>
            <a:ext cx="1692712" cy="685800"/>
          </a:xfrm>
          <a:prstGeom prst="roundRect">
            <a:avLst/>
          </a:prstGeom>
          <a:solidFill>
            <a:srgbClr val="002F8E"/>
          </a:solidFill>
          <a:ln w="15875" cap="flat" cmpd="sng" algn="ctr">
            <a:solidFill>
              <a:srgbClr val="00A995">
                <a:shade val="50000"/>
              </a:srgbClr>
            </a:solidFill>
            <a:prstDash val="solid"/>
          </a:ln>
          <a:effectLst/>
        </p:spPr>
        <p:txBody>
          <a:bodyPr rtlCol="0" anchor="ctr"/>
          <a:lstStyle/>
          <a:p>
            <a:pPr algn="ctr" defTabSz="685800">
              <a:defRPr/>
            </a:pPr>
            <a:r>
              <a:rPr lang="fr-CA" sz="1350" kern="0" dirty="0">
                <a:solidFill>
                  <a:prstClr val="white"/>
                </a:solidFill>
                <a:latin typeface="Tw Cen MT" panose="020B0602020104020603"/>
              </a:rPr>
              <a:t>Unilingual position</a:t>
            </a:r>
            <a:endParaRPr lang="en-CA" sz="1350" kern="0" dirty="0">
              <a:solidFill>
                <a:prstClr val="white"/>
              </a:solidFill>
              <a:latin typeface="Tw Cen MT" panose="020B0602020104020603"/>
            </a:endParaRPr>
          </a:p>
        </p:txBody>
      </p:sp>
      <p:sp>
        <p:nvSpPr>
          <p:cNvPr id="11" name="Rounded Rectangle 10"/>
          <p:cNvSpPr/>
          <p:nvPr>
            <p:custDataLst>
              <p:tags r:id="rId10"/>
            </p:custDataLst>
          </p:nvPr>
        </p:nvSpPr>
        <p:spPr>
          <a:xfrm>
            <a:off x="5792913" y="2918157"/>
            <a:ext cx="2852751" cy="685800"/>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350" kern="0" dirty="0">
                <a:solidFill>
                  <a:prstClr val="white"/>
                </a:solidFill>
                <a:latin typeface="Tw Cen MT" panose="020B0602020104020603"/>
              </a:rPr>
              <a:t>Bilingual position</a:t>
            </a:r>
            <a:endParaRPr lang="en-CA" sz="1350" kern="0" dirty="0">
              <a:solidFill>
                <a:prstClr val="white"/>
              </a:solidFill>
              <a:latin typeface="Tw Cen MT" panose="020B0602020104020603"/>
            </a:endParaRPr>
          </a:p>
        </p:txBody>
      </p:sp>
      <p:sp>
        <p:nvSpPr>
          <p:cNvPr id="12" name="Rounded Rectangle 11"/>
          <p:cNvSpPr/>
          <p:nvPr>
            <p:custDataLst>
              <p:tags r:id="rId11"/>
            </p:custDataLst>
          </p:nvPr>
        </p:nvSpPr>
        <p:spPr>
          <a:xfrm>
            <a:off x="4129246" y="3597588"/>
            <a:ext cx="685800" cy="845537"/>
          </a:xfrm>
          <a:prstGeom prst="roundRect">
            <a:avLst/>
          </a:prstGeom>
          <a:solidFill>
            <a:srgbClr val="002F8E"/>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English or French</a:t>
            </a:r>
            <a:endParaRPr lang="en-CA" sz="1100" kern="0" dirty="0">
              <a:solidFill>
                <a:prstClr val="white"/>
              </a:solidFill>
              <a:latin typeface="Tw Cen MT" panose="020B0602020104020603"/>
            </a:endParaRPr>
          </a:p>
        </p:txBody>
      </p:sp>
      <p:sp>
        <p:nvSpPr>
          <p:cNvPr id="13" name="Rounded Rectangle 12"/>
          <p:cNvSpPr/>
          <p:nvPr>
            <p:custDataLst>
              <p:tags r:id="rId12"/>
            </p:custDataLst>
          </p:nvPr>
        </p:nvSpPr>
        <p:spPr>
          <a:xfrm rot="10800000" flipH="1" flipV="1">
            <a:off x="4823936" y="3611304"/>
            <a:ext cx="976279" cy="831822"/>
          </a:xfrm>
          <a:prstGeom prst="roundRect">
            <a:avLst/>
          </a:prstGeom>
          <a:solidFill>
            <a:srgbClr val="002F8E"/>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Language other than French or English</a:t>
            </a:r>
            <a:endParaRPr lang="en-CA" sz="1100" kern="0" dirty="0">
              <a:solidFill>
                <a:prstClr val="white"/>
              </a:solidFill>
              <a:latin typeface="Tw Cen MT" panose="020B0602020104020603"/>
            </a:endParaRPr>
          </a:p>
        </p:txBody>
      </p:sp>
      <p:sp>
        <p:nvSpPr>
          <p:cNvPr id="14" name="Rounded Rectangle 13"/>
          <p:cNvSpPr/>
          <p:nvPr>
            <p:custDataLst>
              <p:tags r:id="rId13"/>
            </p:custDataLst>
          </p:nvPr>
        </p:nvSpPr>
        <p:spPr>
          <a:xfrm>
            <a:off x="4146390" y="4443126"/>
            <a:ext cx="1572933" cy="930089"/>
          </a:xfrm>
          <a:prstGeom prst="roundRect">
            <a:avLst/>
          </a:prstGeom>
          <a:solidFill>
            <a:srgbClr val="002F8E"/>
          </a:solidFill>
          <a:ln w="15875" cap="flat" cmpd="sng" algn="ctr">
            <a:solidFill>
              <a:srgbClr val="00A995">
                <a:shade val="50000"/>
              </a:srgbClr>
            </a:solidFill>
            <a:prstDash val="solid"/>
          </a:ln>
          <a:effectLst/>
        </p:spPr>
        <p:txBody>
          <a:bodyPr rtlCol="0" anchor="ctr"/>
          <a:lstStyle/>
          <a:p>
            <a:pPr algn="ctr" defTabSz="685800">
              <a:defRPr/>
            </a:pPr>
            <a:r>
              <a:rPr lang="fr-CA" sz="1200" kern="0" dirty="0">
                <a:solidFill>
                  <a:prstClr val="white"/>
                </a:solidFill>
                <a:latin typeface="Tw Cen MT" panose="020B0602020104020603"/>
              </a:rPr>
              <a:t>Assessment method determined by manager</a:t>
            </a:r>
            <a:endParaRPr lang="en-CA" sz="1200" kern="0" dirty="0">
              <a:solidFill>
                <a:prstClr val="white"/>
              </a:solidFill>
              <a:latin typeface="Tw Cen MT" panose="020B0602020104020603"/>
            </a:endParaRPr>
          </a:p>
        </p:txBody>
      </p:sp>
      <p:sp>
        <p:nvSpPr>
          <p:cNvPr id="15" name="Rounded Rectangle 14"/>
          <p:cNvSpPr/>
          <p:nvPr>
            <p:custDataLst>
              <p:tags r:id="rId14"/>
            </p:custDataLst>
          </p:nvPr>
        </p:nvSpPr>
        <p:spPr>
          <a:xfrm>
            <a:off x="5846470" y="3611304"/>
            <a:ext cx="936733" cy="753797"/>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First official language</a:t>
            </a:r>
            <a:endParaRPr lang="en-CA" sz="1100" kern="0" dirty="0">
              <a:solidFill>
                <a:prstClr val="white"/>
              </a:solidFill>
              <a:latin typeface="Tw Cen MT" panose="020B0602020104020603"/>
            </a:endParaRPr>
          </a:p>
        </p:txBody>
      </p:sp>
      <p:sp>
        <p:nvSpPr>
          <p:cNvPr id="16" name="Rounded Rectangle 15"/>
          <p:cNvSpPr/>
          <p:nvPr>
            <p:custDataLst>
              <p:tags r:id="rId15"/>
            </p:custDataLst>
          </p:nvPr>
        </p:nvSpPr>
        <p:spPr>
          <a:xfrm>
            <a:off x="6791289" y="3583872"/>
            <a:ext cx="902222" cy="781229"/>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Second official language</a:t>
            </a:r>
            <a:endParaRPr lang="en-CA" sz="1100" kern="0" dirty="0">
              <a:solidFill>
                <a:prstClr val="white"/>
              </a:solidFill>
              <a:latin typeface="Tw Cen MT" panose="020B0602020104020603"/>
            </a:endParaRPr>
          </a:p>
        </p:txBody>
      </p:sp>
      <p:sp>
        <p:nvSpPr>
          <p:cNvPr id="17" name="Rounded Rectangle 16"/>
          <p:cNvSpPr/>
          <p:nvPr>
            <p:custDataLst>
              <p:tags r:id="rId16"/>
            </p:custDataLst>
          </p:nvPr>
        </p:nvSpPr>
        <p:spPr>
          <a:xfrm>
            <a:off x="7728830" y="3569593"/>
            <a:ext cx="923804" cy="795507"/>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Language other than French or English</a:t>
            </a:r>
            <a:endParaRPr lang="en-CA" sz="1100" kern="0" dirty="0">
              <a:solidFill>
                <a:prstClr val="white"/>
              </a:solidFill>
              <a:latin typeface="Tw Cen MT" panose="020B0602020104020603"/>
            </a:endParaRPr>
          </a:p>
        </p:txBody>
      </p:sp>
      <p:sp>
        <p:nvSpPr>
          <p:cNvPr id="18" name="Rounded Rectangle 17"/>
          <p:cNvSpPr/>
          <p:nvPr>
            <p:custDataLst>
              <p:tags r:id="rId17"/>
            </p:custDataLst>
          </p:nvPr>
        </p:nvSpPr>
        <p:spPr>
          <a:xfrm>
            <a:off x="7722837" y="4365102"/>
            <a:ext cx="935789" cy="1008113"/>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Assessment method determined by manager</a:t>
            </a:r>
            <a:endParaRPr lang="en-CA" sz="1100" kern="0" dirty="0">
              <a:solidFill>
                <a:prstClr val="white"/>
              </a:solidFill>
              <a:latin typeface="Tw Cen MT" panose="020B0602020104020603"/>
            </a:endParaRPr>
          </a:p>
        </p:txBody>
      </p:sp>
      <p:sp>
        <p:nvSpPr>
          <p:cNvPr id="19" name="Rounded Rectangle 18"/>
          <p:cNvSpPr/>
          <p:nvPr>
            <p:custDataLst>
              <p:tags r:id="rId18"/>
            </p:custDataLst>
          </p:nvPr>
        </p:nvSpPr>
        <p:spPr>
          <a:xfrm>
            <a:off x="6862692" y="4365103"/>
            <a:ext cx="847010" cy="1008112"/>
          </a:xfrm>
          <a:prstGeom prst="roundRect">
            <a:avLst/>
          </a:prstGeom>
          <a:solidFill>
            <a:srgbClr val="00A995"/>
          </a:solidFill>
          <a:ln w="15875" cap="flat" cmpd="sng" algn="ctr">
            <a:solidFill>
              <a:srgbClr val="00A995">
                <a:shade val="50000"/>
              </a:srgbClr>
            </a:solidFill>
            <a:prstDash val="solid"/>
          </a:ln>
          <a:effectLst/>
        </p:spPr>
        <p:txBody>
          <a:bodyPr rtlCol="0" anchor="ctr"/>
          <a:lstStyle/>
          <a:p>
            <a:pPr algn="ctr" defTabSz="685800">
              <a:defRPr/>
            </a:pPr>
            <a:r>
              <a:rPr lang="fr-CA" sz="1200" kern="0" dirty="0">
                <a:solidFill>
                  <a:prstClr val="white"/>
                </a:solidFill>
                <a:latin typeface="Tw Cen MT" panose="020B0602020104020603"/>
              </a:rPr>
              <a:t>SLE Tests</a:t>
            </a:r>
            <a:endParaRPr lang="en-CA" sz="1200" kern="0" dirty="0">
              <a:solidFill>
                <a:prstClr val="white"/>
              </a:solidFill>
              <a:latin typeface="Tw Cen MT" panose="020B0602020104020603"/>
            </a:endParaRPr>
          </a:p>
        </p:txBody>
      </p:sp>
      <p:sp>
        <p:nvSpPr>
          <p:cNvPr id="20" name="Rounded Rectangle 19"/>
          <p:cNvSpPr/>
          <p:nvPr>
            <p:custDataLst>
              <p:tags r:id="rId19"/>
            </p:custDataLst>
          </p:nvPr>
        </p:nvSpPr>
        <p:spPr>
          <a:xfrm>
            <a:off x="5871993" y="4365103"/>
            <a:ext cx="990699" cy="1008112"/>
          </a:xfrm>
          <a:prstGeom prst="roundRect">
            <a:avLst/>
          </a:prstGeom>
          <a:solidFill>
            <a:srgbClr val="002060"/>
          </a:solidFill>
          <a:ln w="15875" cap="flat" cmpd="sng" algn="ctr">
            <a:solidFill>
              <a:srgbClr val="00A995">
                <a:shade val="50000"/>
              </a:srgbClr>
            </a:solidFill>
            <a:prstDash val="solid"/>
          </a:ln>
          <a:effectLst/>
        </p:spPr>
        <p:txBody>
          <a:bodyPr rtlCol="0" anchor="ctr"/>
          <a:lstStyle/>
          <a:p>
            <a:pPr algn="ctr" defTabSz="685800">
              <a:defRPr/>
            </a:pPr>
            <a:r>
              <a:rPr lang="fr-CA" sz="1100" kern="0" dirty="0">
                <a:solidFill>
                  <a:prstClr val="white"/>
                </a:solidFill>
                <a:latin typeface="Tw Cen MT" panose="020B0602020104020603"/>
              </a:rPr>
              <a:t>Assessment method determined by manager</a:t>
            </a:r>
            <a:endParaRPr lang="en-CA" sz="1100" kern="0" dirty="0">
              <a:solidFill>
                <a:prstClr val="white"/>
              </a:solidFill>
              <a:latin typeface="Tw Cen MT" panose="020B0602020104020603"/>
            </a:endParaRPr>
          </a:p>
        </p:txBody>
      </p:sp>
      <p:sp>
        <p:nvSpPr>
          <p:cNvPr id="21" name="Oval 20"/>
          <p:cNvSpPr/>
          <p:nvPr>
            <p:custDataLst>
              <p:tags r:id="rId20"/>
            </p:custDataLst>
          </p:nvPr>
        </p:nvSpPr>
        <p:spPr>
          <a:xfrm>
            <a:off x="5760280" y="2858060"/>
            <a:ext cx="2939303" cy="2983406"/>
          </a:xfrm>
          <a:prstGeom prst="ellipse">
            <a:avLst/>
          </a:prstGeom>
          <a:noFill/>
          <a:ln w="15875" cap="flat" cmpd="sng" algn="ctr">
            <a:solidFill>
              <a:srgbClr val="FF0000"/>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pic>
        <p:nvPicPr>
          <p:cNvPr id="23" name="Picture 22"/>
          <p:cNvPicPr>
            <a:picLocks noChangeAspect="1"/>
          </p:cNvPicPr>
          <p:nvPr>
            <p:custDataLst>
              <p:tags r:id="rId21"/>
            </p:custDataLst>
          </p:nvPr>
        </p:nvPicPr>
        <p:blipFill>
          <a:blip r:embed="rId26"/>
          <a:stretch>
            <a:fillRect/>
          </a:stretch>
        </p:blipFill>
        <p:spPr>
          <a:xfrm>
            <a:off x="484936" y="2373505"/>
            <a:ext cx="3454597" cy="635120"/>
          </a:xfrm>
          <a:prstGeom prst="rect">
            <a:avLst/>
          </a:prstGeom>
        </p:spPr>
      </p:pic>
      <p:sp>
        <p:nvSpPr>
          <p:cNvPr id="3" name="Slide Number Placeholder 2"/>
          <p:cNvSpPr>
            <a:spLocks noGrp="1"/>
          </p:cNvSpPr>
          <p:nvPr>
            <p:ph type="sldNum" sz="quarter" idx="12"/>
            <p:custDataLst>
              <p:tags r:id="rId22"/>
            </p:custDataLst>
          </p:nvPr>
        </p:nvSpPr>
        <p:spPr/>
        <p:txBody>
          <a:bodyPr/>
          <a:lstStyle/>
          <a:p>
            <a:fld id="{C9E7B19F-562E-4687-915F-44F4066EA527}" type="slidenum">
              <a:rPr lang="en-CA" smtClean="0"/>
              <a:t>25</a:t>
            </a:fld>
            <a:endParaRPr lang="en-CA" dirty="0"/>
          </a:p>
        </p:txBody>
      </p:sp>
    </p:spTree>
    <p:extLst>
      <p:ext uri="{BB962C8B-B14F-4D97-AF65-F5344CB8AC3E}">
        <p14:creationId xmlns:p14="http://schemas.microsoft.com/office/powerpoint/2010/main" val="227542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902" y="404664"/>
            <a:ext cx="7560840" cy="2880320"/>
          </a:xfrm>
        </p:spPr>
        <p:txBody>
          <a:bodyPr>
            <a:noAutofit/>
          </a:bodyPr>
          <a:lstStyle/>
          <a:p>
            <a:r>
              <a:rPr lang="en-CA" sz="2800" dirty="0">
                <a:solidFill>
                  <a:srgbClr val="008000"/>
                </a:solidFill>
                <a:latin typeface="Century Gothic" panose="020B0502020202020204" pitchFamily="34" charset="0"/>
              </a:rPr>
              <a:t>Scenario - Official Languages Assessment </a:t>
            </a:r>
            <a:r>
              <a:rPr lang="en-CA" sz="2000" dirty="0">
                <a:solidFill>
                  <a:srgbClr val="008000"/>
                </a:solidFill>
                <a:latin typeface="Century Gothic" panose="020B0502020202020204" pitchFamily="34" charset="0"/>
              </a:rPr>
              <a:t>(Series 1 – PSC Scenario 4)</a:t>
            </a:r>
            <a:br>
              <a:rPr lang="en-CA" sz="1500" noProof="0" dirty="0">
                <a:solidFill>
                  <a:srgbClr val="C00000"/>
                </a:solidFill>
              </a:rPr>
            </a:br>
            <a:br>
              <a:rPr lang="en-CA" sz="1500" noProof="0" dirty="0">
                <a:solidFill>
                  <a:srgbClr val="C00000"/>
                </a:solidFill>
              </a:rPr>
            </a:br>
            <a:br>
              <a:rPr lang="en-CA" sz="1500" noProof="0" dirty="0">
                <a:solidFill>
                  <a:srgbClr val="C00000"/>
                </a:solidFill>
              </a:rPr>
            </a:br>
            <a:r>
              <a:rPr lang="en-CA" sz="1500" b="0" noProof="0" dirty="0">
                <a:solidFill>
                  <a:schemeClr val="tx1"/>
                </a:solidFill>
              </a:rPr>
              <a:t>As a subdelegated manager, you are hiring for a position located in northern Alberta and have asked one of your regional managers to conduct the interviews. </a:t>
            </a:r>
            <a:br>
              <a:rPr lang="en-CA" sz="1500" b="0" noProof="0" dirty="0">
                <a:solidFill>
                  <a:srgbClr val="C00000"/>
                </a:solidFill>
              </a:rPr>
            </a:br>
            <a:br>
              <a:rPr lang="en-CA" sz="1500" b="0" dirty="0">
                <a:solidFill>
                  <a:srgbClr val="C00000"/>
                </a:solidFill>
              </a:rPr>
            </a:br>
            <a:r>
              <a:rPr lang="en-CA" sz="1500" b="0" noProof="0" dirty="0">
                <a:solidFill>
                  <a:schemeClr val="tx1"/>
                </a:solidFill>
              </a:rPr>
              <a:t>The </a:t>
            </a:r>
            <a:r>
              <a:rPr lang="en-CA" sz="1500" noProof="0" dirty="0">
                <a:solidFill>
                  <a:schemeClr val="tx1"/>
                </a:solidFill>
              </a:rPr>
              <a:t>position is English essential</a:t>
            </a:r>
            <a:r>
              <a:rPr lang="en-CA" sz="1500" b="0" noProof="0" dirty="0">
                <a:solidFill>
                  <a:schemeClr val="tx1"/>
                </a:solidFill>
              </a:rPr>
              <a:t>, and the entire office is unilingual English. A </a:t>
            </a:r>
            <a:r>
              <a:rPr lang="en-CA" sz="1500" noProof="0" dirty="0">
                <a:solidFill>
                  <a:schemeClr val="tx1"/>
                </a:solidFill>
              </a:rPr>
              <a:t>francophone candidate </a:t>
            </a:r>
            <a:r>
              <a:rPr lang="en-CA" sz="1500" b="0" noProof="0" dirty="0">
                <a:solidFill>
                  <a:schemeClr val="tx1"/>
                </a:solidFill>
              </a:rPr>
              <a:t>applies and asks that the exam and interview be conducted in French. The </a:t>
            </a:r>
            <a:r>
              <a:rPr lang="en-CA" sz="1500" noProof="0" dirty="0">
                <a:solidFill>
                  <a:schemeClr val="tx1"/>
                </a:solidFill>
              </a:rPr>
              <a:t>regional manager does not speak French</a:t>
            </a:r>
            <a:r>
              <a:rPr lang="en-CA" sz="1500" b="0" noProof="0" dirty="0">
                <a:solidFill>
                  <a:schemeClr val="tx1"/>
                </a:solidFill>
              </a:rPr>
              <a:t>. </a:t>
            </a:r>
            <a:br>
              <a:rPr lang="en-CA" sz="1500" b="0" noProof="0" dirty="0">
                <a:solidFill>
                  <a:srgbClr val="C00000"/>
                </a:solidFill>
              </a:rPr>
            </a:br>
            <a:r>
              <a:rPr lang="en-CA" sz="1500" b="0" noProof="0" dirty="0">
                <a:solidFill>
                  <a:srgbClr val="C00000"/>
                </a:solidFill>
              </a:rPr>
              <a:t> </a:t>
            </a:r>
            <a:br>
              <a:rPr lang="en-CA" sz="1500" b="0" noProof="0" dirty="0">
                <a:solidFill>
                  <a:srgbClr val="C00000"/>
                </a:solidFill>
              </a:rPr>
            </a:br>
            <a:r>
              <a:rPr lang="en-CA" sz="1500" b="0" noProof="0" dirty="0">
                <a:solidFill>
                  <a:schemeClr val="tx1"/>
                </a:solidFill>
              </a:rPr>
              <a:t>In this case, you may </a:t>
            </a:r>
            <a:br>
              <a:rPr lang="en-CA" sz="1500" noProof="0" dirty="0">
                <a:solidFill>
                  <a:srgbClr val="C00000"/>
                </a:solidFill>
              </a:rPr>
            </a:br>
            <a:endParaRPr lang="en-CA" sz="1500" noProof="0" dirty="0">
              <a:solidFill>
                <a:srgbClr val="C00000"/>
              </a:solidFill>
            </a:endParaRPr>
          </a:p>
        </p:txBody>
      </p:sp>
      <p:sp>
        <p:nvSpPr>
          <p:cNvPr id="3" name="Content Placeholder 2"/>
          <p:cNvSpPr>
            <a:spLocks noGrp="1"/>
          </p:cNvSpPr>
          <p:nvPr>
            <p:ph idx="1"/>
          </p:nvPr>
        </p:nvSpPr>
        <p:spPr>
          <a:xfrm>
            <a:off x="906144" y="3429000"/>
            <a:ext cx="7344816" cy="2178812"/>
          </a:xfrm>
        </p:spPr>
        <p:txBody>
          <a:bodyPr>
            <a:normAutofit/>
          </a:bodyPr>
          <a:lstStyle/>
          <a:p>
            <a:pPr marL="269875" indent="-269875">
              <a:buNone/>
            </a:pPr>
            <a:r>
              <a:rPr lang="en-CA" sz="1500" noProof="0" dirty="0"/>
              <a:t>A</a:t>
            </a:r>
            <a:r>
              <a:rPr lang="en-CA" sz="1400" noProof="0" dirty="0">
                <a:solidFill>
                  <a:schemeClr val="tx1"/>
                </a:solidFill>
              </a:rPr>
              <a:t>. Require that the candidate take the interview in English, since the job requires strong English proficiency. </a:t>
            </a:r>
          </a:p>
          <a:p>
            <a:pPr marL="269875" indent="-269875">
              <a:buNone/>
            </a:pPr>
            <a:r>
              <a:rPr lang="en-CA" sz="1400" noProof="0" dirty="0">
                <a:solidFill>
                  <a:schemeClr val="tx1"/>
                </a:solidFill>
              </a:rPr>
              <a:t>B. Ask whether the candidate would be willing to take the interview in English in order to speed up the process. </a:t>
            </a:r>
          </a:p>
          <a:p>
            <a:pPr marL="269875" indent="-269875">
              <a:buNone/>
            </a:pPr>
            <a:r>
              <a:rPr lang="en-CA" sz="1400" noProof="0" dirty="0">
                <a:solidFill>
                  <a:schemeClr val="tx1"/>
                </a:solidFill>
              </a:rPr>
              <a:t>C. Conduct the interview in French yourself (since you are bilingual) over the phone or by teleconference. </a:t>
            </a:r>
          </a:p>
          <a:p>
            <a:pPr marL="269875" indent="-269875">
              <a:buNone/>
            </a:pPr>
            <a:r>
              <a:rPr lang="en-CA" sz="1400" noProof="0" dirty="0">
                <a:solidFill>
                  <a:schemeClr val="tx1"/>
                </a:solidFill>
              </a:rPr>
              <a:t>D. Conduct the interview alongside your regional manager, ensuring that the majority of the interview is in French. </a:t>
            </a:r>
          </a:p>
        </p:txBody>
      </p:sp>
      <p:sp>
        <p:nvSpPr>
          <p:cNvPr id="4" name="Slide Number Placeholder 3"/>
          <p:cNvSpPr>
            <a:spLocks noGrp="1"/>
          </p:cNvSpPr>
          <p:nvPr>
            <p:ph type="sldNum" sz="quarter" idx="12"/>
          </p:nvPr>
        </p:nvSpPr>
        <p:spPr/>
        <p:txBody>
          <a:bodyPr/>
          <a:lstStyle/>
          <a:p>
            <a:fld id="{C9E7B19F-562E-4687-915F-44F4066EA527}" type="slidenum">
              <a:rPr lang="en-CA" smtClean="0"/>
              <a:t>26</a:t>
            </a:fld>
            <a:endParaRPr lang="en-CA" dirty="0"/>
          </a:p>
        </p:txBody>
      </p:sp>
    </p:spTree>
    <p:extLst>
      <p:ext uri="{BB962C8B-B14F-4D97-AF65-F5344CB8AC3E}">
        <p14:creationId xmlns:p14="http://schemas.microsoft.com/office/powerpoint/2010/main" val="49209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94370"/>
            <a:ext cx="7416824" cy="2962622"/>
          </a:xfrm>
        </p:spPr>
        <p:txBody>
          <a:bodyPr>
            <a:noAutofit/>
          </a:bodyPr>
          <a:lstStyle/>
          <a:p>
            <a:r>
              <a:rPr lang="en-CA" sz="2800" dirty="0">
                <a:solidFill>
                  <a:srgbClr val="008000"/>
                </a:solidFill>
                <a:latin typeface="Century Gothic" panose="020B0502020202020204" pitchFamily="34" charset="0"/>
              </a:rPr>
              <a:t>Scenario- Official Languages Assessment </a:t>
            </a:r>
            <a:r>
              <a:rPr lang="en-CA" sz="2000" dirty="0">
                <a:solidFill>
                  <a:srgbClr val="008000"/>
                </a:solidFill>
                <a:latin typeface="Century Gothic" panose="020B0502020202020204" pitchFamily="34" charset="0"/>
              </a:rPr>
              <a:t>(Series 2 – PSC Scenario 8) </a:t>
            </a:r>
            <a:br>
              <a:rPr lang="en-CA" sz="2800" dirty="0">
                <a:solidFill>
                  <a:srgbClr val="008000"/>
                </a:solidFill>
                <a:latin typeface="Century Gothic" panose="020B0502020202020204" pitchFamily="34" charset="0"/>
              </a:rPr>
            </a:br>
            <a:r>
              <a:rPr lang="en-CA" sz="2800" dirty="0">
                <a:solidFill>
                  <a:srgbClr val="008000"/>
                </a:solidFill>
                <a:latin typeface="Century Gothic" panose="020B0502020202020204" pitchFamily="34" charset="0"/>
              </a:rPr>
              <a:t> </a:t>
            </a:r>
            <a:br>
              <a:rPr lang="en-CA" sz="2800" dirty="0">
                <a:solidFill>
                  <a:srgbClr val="008000"/>
                </a:solidFill>
                <a:latin typeface="Century Gothic" panose="020B0502020202020204" pitchFamily="34" charset="0"/>
              </a:rPr>
            </a:br>
            <a:r>
              <a:rPr lang="en-CA" sz="1350" b="0" noProof="0" dirty="0">
                <a:solidFill>
                  <a:schemeClr val="tx1"/>
                </a:solidFill>
              </a:rPr>
              <a:t>As a subdelegated manager, you are conducting an advertised collective staffing process involving </a:t>
            </a:r>
            <a:r>
              <a:rPr lang="en-CA" sz="1350" noProof="0" dirty="0">
                <a:solidFill>
                  <a:schemeClr val="tx1"/>
                </a:solidFill>
              </a:rPr>
              <a:t>various linguistic profiles</a:t>
            </a:r>
            <a:r>
              <a:rPr lang="en-CA" sz="1350" b="0" noProof="0" dirty="0">
                <a:solidFill>
                  <a:schemeClr val="tx1"/>
                </a:solidFill>
              </a:rPr>
              <a:t>. A </a:t>
            </a:r>
            <a:r>
              <a:rPr lang="en-CA" sz="1350" noProof="0" dirty="0">
                <a:solidFill>
                  <a:schemeClr val="tx1"/>
                </a:solidFill>
              </a:rPr>
              <a:t>number of candidates</a:t>
            </a:r>
            <a:r>
              <a:rPr lang="en-CA" sz="1350" b="0" noProof="0" dirty="0">
                <a:solidFill>
                  <a:schemeClr val="tx1"/>
                </a:solidFill>
              </a:rPr>
              <a:t> have passed the assessments for the appointment process in the second official language. </a:t>
            </a:r>
            <a:br>
              <a:rPr lang="en-CA" sz="1350" b="0" noProof="0" dirty="0">
                <a:solidFill>
                  <a:schemeClr val="tx1"/>
                </a:solidFill>
              </a:rPr>
            </a:br>
            <a:br>
              <a:rPr lang="en-CA" sz="1350" b="0" dirty="0">
                <a:solidFill>
                  <a:schemeClr val="tx1"/>
                </a:solidFill>
              </a:rPr>
            </a:br>
            <a:r>
              <a:rPr lang="en-CA" sz="1350" b="0" noProof="0" dirty="0">
                <a:solidFill>
                  <a:schemeClr val="tx1"/>
                </a:solidFill>
              </a:rPr>
              <a:t>They have </a:t>
            </a:r>
            <a:r>
              <a:rPr lang="en-CA" sz="1350" noProof="0" dirty="0">
                <a:solidFill>
                  <a:schemeClr val="tx1"/>
                </a:solidFill>
              </a:rPr>
              <a:t>also completed the SLE test </a:t>
            </a:r>
            <a:r>
              <a:rPr lang="en-CA" sz="1350" b="0" noProof="0" dirty="0">
                <a:solidFill>
                  <a:schemeClr val="tx1"/>
                </a:solidFill>
              </a:rPr>
              <a:t>and have the required proficiency. They want to be considered for bilingual positions, even though they have not demonstrated that they can communicate in their first official language. </a:t>
            </a:r>
            <a:br>
              <a:rPr lang="en-CA" sz="1350" noProof="0" dirty="0">
                <a:solidFill>
                  <a:srgbClr val="C00000"/>
                </a:solidFill>
              </a:rPr>
            </a:br>
            <a:r>
              <a:rPr lang="en-CA" sz="1350" noProof="0" dirty="0">
                <a:solidFill>
                  <a:srgbClr val="C00000"/>
                </a:solidFill>
              </a:rPr>
              <a:t> </a:t>
            </a:r>
            <a:br>
              <a:rPr lang="en-CA" sz="1350" noProof="0" dirty="0">
                <a:solidFill>
                  <a:srgbClr val="C00000"/>
                </a:solidFill>
              </a:rPr>
            </a:br>
            <a:r>
              <a:rPr lang="en-CA" sz="1350" noProof="0" dirty="0">
                <a:solidFill>
                  <a:schemeClr val="tx1"/>
                </a:solidFill>
              </a:rPr>
              <a:t>In this case: </a:t>
            </a:r>
            <a:br>
              <a:rPr lang="en-CA" sz="1500" noProof="0" dirty="0">
                <a:solidFill>
                  <a:srgbClr val="C00000"/>
                </a:solidFill>
              </a:rPr>
            </a:br>
            <a:endParaRPr lang="en-CA" sz="1500" noProof="0" dirty="0">
              <a:solidFill>
                <a:srgbClr val="C00000"/>
              </a:solidFill>
            </a:endParaRPr>
          </a:p>
        </p:txBody>
      </p:sp>
      <p:sp>
        <p:nvSpPr>
          <p:cNvPr id="3" name="Content Placeholder 2"/>
          <p:cNvSpPr>
            <a:spLocks noGrp="1"/>
          </p:cNvSpPr>
          <p:nvPr>
            <p:ph idx="1"/>
          </p:nvPr>
        </p:nvSpPr>
        <p:spPr>
          <a:xfrm>
            <a:off x="899592" y="3356992"/>
            <a:ext cx="7526660" cy="2746598"/>
          </a:xfrm>
        </p:spPr>
        <p:txBody>
          <a:bodyPr>
            <a:noAutofit/>
          </a:bodyPr>
          <a:lstStyle/>
          <a:p>
            <a:pPr marL="269875" indent="-182563">
              <a:buNone/>
            </a:pPr>
            <a:r>
              <a:rPr lang="en-CA" sz="1350" noProof="0" dirty="0">
                <a:solidFill>
                  <a:schemeClr val="tx1"/>
                </a:solidFill>
              </a:rPr>
              <a:t>A. You can inform candidates that they have qualified for bilingual positions because they have obtained valid SLE results. </a:t>
            </a:r>
          </a:p>
          <a:p>
            <a:pPr marL="269875" indent="-182563">
              <a:buNone/>
            </a:pPr>
            <a:r>
              <a:rPr lang="en-CA" sz="1350" noProof="0" dirty="0">
                <a:solidFill>
                  <a:schemeClr val="tx1"/>
                </a:solidFill>
              </a:rPr>
              <a:t>B. You can inform candidates that they must also take the SLE in their first official language to qualify for bilingual positions, as they did not demonstrate that proficiency during the assessment process. </a:t>
            </a:r>
          </a:p>
          <a:p>
            <a:pPr marL="269875" indent="-182563">
              <a:buNone/>
            </a:pPr>
            <a:r>
              <a:rPr lang="en-CA" sz="1350" noProof="0" dirty="0">
                <a:solidFill>
                  <a:schemeClr val="tx1"/>
                </a:solidFill>
              </a:rPr>
              <a:t>C. You can develop an in-house test to assess the candidates’ proficiency in their first official language. If they pass the test, they will also qualify for bilingual positions. </a:t>
            </a:r>
          </a:p>
          <a:p>
            <a:pPr marL="269875" indent="-182563">
              <a:buNone/>
            </a:pPr>
            <a:r>
              <a:rPr lang="en-CA" sz="1350" noProof="0" dirty="0">
                <a:solidFill>
                  <a:schemeClr val="tx1"/>
                </a:solidFill>
              </a:rPr>
              <a:t>D. You can use a standardized PPC test to assess their writing skills in their first official language and other assessment methods for oral and written comprehension and expression skills in their first official language. Only candidates who pass these assessments will qualify for bilingual positions. </a:t>
            </a:r>
          </a:p>
        </p:txBody>
      </p:sp>
      <p:sp>
        <p:nvSpPr>
          <p:cNvPr id="4" name="Slide Number Placeholder 3"/>
          <p:cNvSpPr>
            <a:spLocks noGrp="1"/>
          </p:cNvSpPr>
          <p:nvPr>
            <p:ph type="sldNum" sz="quarter" idx="12"/>
          </p:nvPr>
        </p:nvSpPr>
        <p:spPr/>
        <p:txBody>
          <a:bodyPr/>
          <a:lstStyle/>
          <a:p>
            <a:fld id="{C9E7B19F-562E-4687-915F-44F4066EA527}" type="slidenum">
              <a:rPr lang="en-CA" smtClean="0"/>
              <a:t>27</a:t>
            </a:fld>
            <a:endParaRPr lang="en-CA" dirty="0"/>
          </a:p>
        </p:txBody>
      </p:sp>
    </p:spTree>
    <p:extLst>
      <p:ext uri="{BB962C8B-B14F-4D97-AF65-F5344CB8AC3E}">
        <p14:creationId xmlns:p14="http://schemas.microsoft.com/office/powerpoint/2010/main" val="350122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55576" y="260648"/>
            <a:ext cx="7920879" cy="1008112"/>
          </a:xfrm>
        </p:spPr>
        <p:txBody>
          <a:bodyPr>
            <a:noAutofit/>
          </a:bodyPr>
          <a:lstStyle/>
          <a:p>
            <a:r>
              <a:rPr lang="en-CA" sz="2800" noProof="0" dirty="0">
                <a:solidFill>
                  <a:srgbClr val="008000"/>
                </a:solidFill>
                <a:latin typeface="Century Gothic" panose="020B0502020202020204" pitchFamily="34" charset="0"/>
              </a:rPr>
              <a:t>Conditions for non-imperative appointments</a:t>
            </a:r>
          </a:p>
        </p:txBody>
      </p:sp>
      <p:sp>
        <p:nvSpPr>
          <p:cNvPr id="3" name="Content Placeholder 2"/>
          <p:cNvSpPr>
            <a:spLocks noGrp="1"/>
          </p:cNvSpPr>
          <p:nvPr>
            <p:ph idx="1"/>
          </p:nvPr>
        </p:nvSpPr>
        <p:spPr>
          <a:xfrm>
            <a:off x="997107" y="1340768"/>
            <a:ext cx="7200800" cy="4536504"/>
          </a:xfrm>
        </p:spPr>
        <p:txBody>
          <a:bodyPr>
            <a:normAutofit fontScale="85000" lnSpcReduction="10000"/>
          </a:bodyPr>
          <a:lstStyle/>
          <a:p>
            <a:pPr marL="0" indent="0">
              <a:lnSpc>
                <a:spcPct val="120000"/>
              </a:lnSpc>
              <a:buNone/>
              <a:defRPr/>
            </a:pPr>
            <a:r>
              <a:rPr lang="en-CA" sz="1900" noProof="0" dirty="0">
                <a:solidFill>
                  <a:schemeClr val="tx1"/>
                </a:solidFill>
                <a:latin typeface="Century Gothic" panose="020B0502020202020204" pitchFamily="34" charset="0"/>
              </a:rPr>
              <a:t>The Public Service Official Languages Appointment Regulations (PSOLAR) set out the </a:t>
            </a:r>
            <a:r>
              <a:rPr lang="en-CA" sz="1900" b="1" noProof="0" dirty="0">
                <a:solidFill>
                  <a:schemeClr val="tx1"/>
                </a:solidFill>
                <a:latin typeface="Century Gothic" panose="020B0502020202020204" pitchFamily="34" charset="0"/>
              </a:rPr>
              <a:t>deputy head’s responsibilities and obligations</a:t>
            </a:r>
            <a:r>
              <a:rPr lang="en-CA" sz="1900" noProof="0" dirty="0">
                <a:solidFill>
                  <a:schemeClr val="tx1"/>
                </a:solidFill>
                <a:latin typeface="Century Gothic" panose="020B0502020202020204" pitchFamily="34" charset="0"/>
              </a:rPr>
              <a:t> when appointing a person who agrees to become bilingual. In particular, the deputy head must</a:t>
            </a:r>
          </a:p>
          <a:p>
            <a:pPr>
              <a:lnSpc>
                <a:spcPct val="120000"/>
              </a:lnSpc>
              <a:defRPr/>
            </a:pPr>
            <a:r>
              <a:rPr lang="en-CA" sz="1900" noProof="0" dirty="0">
                <a:solidFill>
                  <a:schemeClr val="tx1"/>
                </a:solidFill>
                <a:latin typeface="Century Gothic" panose="020B0502020202020204" pitchFamily="34" charset="0"/>
              </a:rPr>
              <a:t>provide the employee with the language training necessary to attain the level of official language proficiency required for the position within the two-year period;</a:t>
            </a:r>
          </a:p>
          <a:p>
            <a:pPr>
              <a:lnSpc>
                <a:spcPct val="120000"/>
              </a:lnSpc>
              <a:defRPr/>
            </a:pPr>
            <a:r>
              <a:rPr lang="en-CA" sz="1900" noProof="0" dirty="0">
                <a:solidFill>
                  <a:schemeClr val="tx1"/>
                </a:solidFill>
                <a:latin typeface="Century Gothic" panose="020B0502020202020204" pitchFamily="34" charset="0"/>
              </a:rPr>
              <a:t>approve an extension of up to two additional years where the person does not yet meet the language profile;</a:t>
            </a:r>
          </a:p>
          <a:p>
            <a:pPr>
              <a:lnSpc>
                <a:spcPct val="120000"/>
              </a:lnSpc>
              <a:defRPr/>
            </a:pPr>
            <a:r>
              <a:rPr lang="en-CA" sz="1900" noProof="0" dirty="0">
                <a:solidFill>
                  <a:schemeClr val="tx1"/>
                </a:solidFill>
                <a:latin typeface="Century Gothic" panose="020B0502020202020204" pitchFamily="34" charset="0"/>
              </a:rPr>
              <a:t>appoint or transfer to another position if the person does not meet the profile;</a:t>
            </a:r>
          </a:p>
          <a:p>
            <a:pPr>
              <a:lnSpc>
                <a:spcPct val="120000"/>
              </a:lnSpc>
              <a:defRPr/>
            </a:pPr>
            <a:r>
              <a:rPr lang="en-CA" sz="1900" noProof="0" dirty="0">
                <a:solidFill>
                  <a:schemeClr val="tx1"/>
                </a:solidFill>
                <a:latin typeface="Century Gothic" panose="020B0502020202020204" pitchFamily="34" charset="0"/>
              </a:rPr>
              <a:t>bear in mind that any period of leave of more than sixty consecutive days is not counted in calculating the two-year period involved in the commitment to become bilingual or any extension period.</a:t>
            </a:r>
          </a:p>
          <a:p>
            <a:pPr marL="0" indent="0">
              <a:buNone/>
              <a:defRPr/>
            </a:pPr>
            <a:endParaRPr lang="en-CA" noProof="0" dirty="0"/>
          </a:p>
        </p:txBody>
      </p:sp>
    </p:spTree>
    <p:extLst>
      <p:ext uri="{BB962C8B-B14F-4D97-AF65-F5344CB8AC3E}">
        <p14:creationId xmlns:p14="http://schemas.microsoft.com/office/powerpoint/2010/main" val="171625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332656"/>
            <a:ext cx="7560840" cy="911175"/>
          </a:xfrm>
        </p:spPr>
        <p:txBody>
          <a:bodyPr>
            <a:noAutofit/>
          </a:bodyPr>
          <a:lstStyle/>
          <a:p>
            <a:r>
              <a:rPr lang="en-CA" altLang="en-US" sz="2800" noProof="0" dirty="0">
                <a:solidFill>
                  <a:srgbClr val="008000"/>
                </a:solidFill>
                <a:latin typeface="Century Gothic" pitchFamily="34" charset="0"/>
                <a:ea typeface="ヒラギノ角ゴ Pro W3" pitchFamily="126" charset="-128"/>
                <a:cs typeface="+mn-cs"/>
              </a:rPr>
              <a:t>Imperative Versus Non-Imperative Staffing</a:t>
            </a:r>
          </a:p>
        </p:txBody>
      </p:sp>
      <p:sp>
        <p:nvSpPr>
          <p:cNvPr id="16387" name="Content Placeholder 2"/>
          <p:cNvSpPr>
            <a:spLocks noGrp="1"/>
          </p:cNvSpPr>
          <p:nvPr>
            <p:ph idx="1"/>
          </p:nvPr>
        </p:nvSpPr>
        <p:spPr>
          <a:xfrm>
            <a:off x="983581" y="1628800"/>
            <a:ext cx="7200800" cy="4248472"/>
          </a:xfrm>
        </p:spPr>
        <p:txBody>
          <a:bodyPr>
            <a:noAutofit/>
          </a:bodyPr>
          <a:lstStyle/>
          <a:p>
            <a:pPr marL="0" indent="0">
              <a:lnSpc>
                <a:spcPct val="100000"/>
              </a:lnSpc>
              <a:buNone/>
              <a:defRPr/>
            </a:pPr>
            <a:r>
              <a:rPr lang="en-CA" altLang="en-US" sz="2000" b="1" dirty="0">
                <a:solidFill>
                  <a:srgbClr val="191919"/>
                </a:solidFill>
                <a:latin typeface="Century Gothic" panose="020B0502020202020204" pitchFamily="34" charset="0"/>
              </a:rPr>
              <a:t>I</a:t>
            </a:r>
            <a:r>
              <a:rPr lang="en-CA" altLang="en-US" sz="2000" b="1" noProof="0" dirty="0">
                <a:solidFill>
                  <a:srgbClr val="191919"/>
                </a:solidFill>
                <a:latin typeface="Century Gothic" panose="020B0502020202020204" pitchFamily="34" charset="0"/>
              </a:rPr>
              <a:t>s it possible to staff a position non-imperatively?</a:t>
            </a:r>
          </a:p>
          <a:p>
            <a:pPr marL="0" indent="0">
              <a:lnSpc>
                <a:spcPct val="100000"/>
              </a:lnSpc>
              <a:buNone/>
              <a:defRPr/>
            </a:pPr>
            <a:r>
              <a:rPr lang="en-CA" altLang="en-US" sz="2000" noProof="0" dirty="0">
                <a:solidFill>
                  <a:srgbClr val="191919"/>
                </a:solidFill>
                <a:latin typeface="Century Gothic" panose="020B0502020202020204" pitchFamily="34" charset="0"/>
              </a:rPr>
              <a:t>Distinction between imperative and non-imperative:</a:t>
            </a:r>
          </a:p>
          <a:p>
            <a:pPr marL="0" indent="0">
              <a:lnSpc>
                <a:spcPct val="100000"/>
              </a:lnSpc>
              <a:buNone/>
              <a:defRPr/>
            </a:pPr>
            <a:endParaRPr lang="en-CA" altLang="en-US" sz="2000" noProof="0" dirty="0">
              <a:solidFill>
                <a:srgbClr val="191919"/>
              </a:solidFill>
              <a:latin typeface="Century Gothic" panose="020B0502020202020204" pitchFamily="34" charset="0"/>
            </a:endParaRPr>
          </a:p>
          <a:p>
            <a:pPr marL="0" indent="0">
              <a:lnSpc>
                <a:spcPct val="100000"/>
              </a:lnSpc>
              <a:buNone/>
              <a:defRPr/>
            </a:pPr>
            <a:r>
              <a:rPr lang="en-CA" altLang="en-US" sz="2000" b="1" u="sng" noProof="0" dirty="0">
                <a:solidFill>
                  <a:srgbClr val="191919"/>
                </a:solidFill>
                <a:latin typeface="Century Gothic" panose="020B0502020202020204" pitchFamily="34" charset="0"/>
              </a:rPr>
              <a:t>Imperative staffing</a:t>
            </a:r>
          </a:p>
          <a:p>
            <a:pPr marL="0" lvl="2" indent="0">
              <a:lnSpc>
                <a:spcPct val="100000"/>
              </a:lnSpc>
              <a:buClr>
                <a:srgbClr val="FF0000"/>
              </a:buClr>
              <a:buSzPct val="120000"/>
              <a:buNone/>
              <a:defRPr/>
            </a:pPr>
            <a:r>
              <a:rPr lang="en-CA" altLang="en-US" noProof="0" dirty="0">
                <a:solidFill>
                  <a:srgbClr val="191919"/>
                </a:solidFill>
                <a:latin typeface="Century Gothic" panose="020B0502020202020204" pitchFamily="34" charset="0"/>
              </a:rPr>
              <a:t>Staffing that requires that the person selected or proposed for appointment purposes meet(s) all the requirements of the position (essential qualifications and other applicable merit criteria), </a:t>
            </a:r>
            <a:r>
              <a:rPr lang="en-CA" altLang="en-US" b="1" u="sng" noProof="0" dirty="0">
                <a:solidFill>
                  <a:srgbClr val="191919"/>
                </a:solidFill>
                <a:latin typeface="Century Gothic" panose="020B0502020202020204" pitchFamily="34" charset="0"/>
              </a:rPr>
              <a:t>including</a:t>
            </a:r>
            <a:r>
              <a:rPr lang="en-CA" altLang="en-US" noProof="0" dirty="0">
                <a:solidFill>
                  <a:srgbClr val="191919"/>
                </a:solidFill>
                <a:latin typeface="Century Gothic" panose="020B0502020202020204" pitchFamily="34" charset="0"/>
              </a:rPr>
              <a:t> proficiency in the second OL at the time of appointment</a:t>
            </a:r>
          </a:p>
          <a:p>
            <a:pPr>
              <a:defRPr/>
            </a:pPr>
            <a:endParaRPr lang="en-CA" altLang="en-US" sz="1463" noProof="0" dirty="0">
              <a:solidFill>
                <a:srgbClr val="464646"/>
              </a:solidFill>
              <a:latin typeface="Century Gothic" panose="020B0502020202020204" pitchFamily="34" charset="0"/>
            </a:endParaRPr>
          </a:p>
        </p:txBody>
      </p:sp>
    </p:spTree>
    <p:extLst>
      <p:ext uri="{BB962C8B-B14F-4D97-AF65-F5344CB8AC3E}">
        <p14:creationId xmlns:p14="http://schemas.microsoft.com/office/powerpoint/2010/main" val="8339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16" y="3293736"/>
            <a:ext cx="7236142" cy="526569"/>
          </a:xfrm>
        </p:spPr>
        <p:txBody>
          <a:bodyPr>
            <a:noAutofit/>
          </a:bodyPr>
          <a:lstStyle/>
          <a:p>
            <a:pPr eaLnBrk="1" hangingPunct="1">
              <a:buClr>
                <a:srgbClr val="FF0000"/>
              </a:buClr>
              <a:buSzPct val="120000"/>
              <a:defRPr/>
            </a:pPr>
            <a:r>
              <a:rPr lang="en-CA" altLang="en-US" sz="3200" noProof="0" dirty="0">
                <a:solidFill>
                  <a:srgbClr val="008000"/>
                </a:solidFill>
                <a:latin typeface="Century Gothic" panose="020B0502020202020204" pitchFamily="34" charset="0"/>
              </a:rPr>
              <a:t>Legal Basis and Definitions</a:t>
            </a:r>
            <a:endParaRPr lang="en-CA" sz="3200" noProof="0" dirty="0">
              <a:solidFill>
                <a:srgbClr val="008000"/>
              </a:solidFill>
              <a:latin typeface="Century Gothic" panose="020B0502020202020204" pitchFamily="34" charset="0"/>
            </a:endParaRPr>
          </a:p>
        </p:txBody>
      </p:sp>
      <p:sp>
        <p:nvSpPr>
          <p:cNvPr id="12291" name="Content Placeholder 2"/>
          <p:cNvSpPr>
            <a:spLocks noGrp="1"/>
          </p:cNvSpPr>
          <p:nvPr>
            <p:ph type="body" idx="1"/>
          </p:nvPr>
        </p:nvSpPr>
        <p:spPr>
          <a:xfrm>
            <a:off x="900916" y="2619769"/>
            <a:ext cx="7200800" cy="519545"/>
          </a:xfrm>
        </p:spPr>
        <p:txBody>
          <a:bodyPr>
            <a:noAutofit/>
          </a:bodyPr>
          <a:lstStyle/>
          <a:p>
            <a:pPr eaLnBrk="1" hangingPunct="1">
              <a:spcBef>
                <a:spcPct val="0"/>
              </a:spcBef>
              <a:defRPr/>
            </a:pPr>
            <a:r>
              <a:rPr lang="en-CA" altLang="en-US" sz="3200" noProof="0" dirty="0">
                <a:solidFill>
                  <a:srgbClr val="008000"/>
                </a:solidFill>
                <a:latin typeface="Century Gothic" panose="020B0502020202020204" pitchFamily="34" charset="0"/>
                <a:ea typeface="+mj-ea"/>
                <a:cs typeface="+mj-cs"/>
              </a:rPr>
              <a:t>Part 1 </a:t>
            </a:r>
          </a:p>
        </p:txBody>
      </p:sp>
      <p:grpSp>
        <p:nvGrpSpPr>
          <p:cNvPr id="5" name="Groupe 5"/>
          <p:cNvGrpSpPr/>
          <p:nvPr/>
        </p:nvGrpSpPr>
        <p:grpSpPr>
          <a:xfrm>
            <a:off x="6156176" y="4437112"/>
            <a:ext cx="2092352" cy="1208725"/>
            <a:chOff x="3431704" y="458785"/>
            <a:chExt cx="4591050" cy="2447925"/>
          </a:xfrm>
        </p:grpSpPr>
        <p:pic>
          <p:nvPicPr>
            <p:cNvPr id="6" name="Image 3"/>
            <p:cNvPicPr>
              <a:picLocks noChangeAspect="1"/>
            </p:cNvPicPr>
            <p:nvPr/>
          </p:nvPicPr>
          <p:blipFill>
            <a:blip r:embed="rId2"/>
            <a:stretch>
              <a:fillRect/>
            </a:stretch>
          </p:blipFill>
          <p:spPr>
            <a:xfrm>
              <a:off x="3431704" y="458785"/>
              <a:ext cx="4591050" cy="2447925"/>
            </a:xfrm>
            <a:prstGeom prst="rect">
              <a:avLst/>
            </a:prstGeom>
          </p:spPr>
        </p:pic>
        <p:sp>
          <p:nvSpPr>
            <p:cNvPr id="7" name="Rectangle 6"/>
            <p:cNvSpPr/>
            <p:nvPr/>
          </p:nvSpPr>
          <p:spPr>
            <a:xfrm>
              <a:off x="6384032" y="2564904"/>
              <a:ext cx="1584176" cy="341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CA" sz="1013" dirty="0">
                <a:solidFill>
                  <a:prstClr val="white"/>
                </a:solidFill>
                <a:latin typeface="Arial"/>
              </a:endParaRPr>
            </a:p>
          </p:txBody>
        </p:sp>
      </p:grpSp>
    </p:spTree>
    <p:extLst>
      <p:ext uri="{BB962C8B-B14F-4D97-AF65-F5344CB8AC3E}">
        <p14:creationId xmlns:p14="http://schemas.microsoft.com/office/powerpoint/2010/main" val="67218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7560840" cy="975643"/>
          </a:xfrm>
        </p:spPr>
        <p:txBody>
          <a:bodyPr>
            <a:normAutofit/>
          </a:bodyPr>
          <a:lstStyle/>
          <a:p>
            <a:r>
              <a:rPr lang="en-CA" sz="2800" noProof="0" dirty="0">
                <a:solidFill>
                  <a:srgbClr val="008000"/>
                </a:solidFill>
              </a:rPr>
              <a:t>Staffing bilingual non-imperative positions</a:t>
            </a:r>
          </a:p>
        </p:txBody>
      </p:sp>
      <p:sp>
        <p:nvSpPr>
          <p:cNvPr id="3" name="Espace réservé du contenu 2"/>
          <p:cNvSpPr>
            <a:spLocks noGrp="1"/>
          </p:cNvSpPr>
          <p:nvPr>
            <p:ph idx="1"/>
          </p:nvPr>
        </p:nvSpPr>
        <p:spPr>
          <a:xfrm>
            <a:off x="971600" y="1825625"/>
            <a:ext cx="7272808" cy="3619599"/>
          </a:xfrm>
        </p:spPr>
        <p:txBody>
          <a:bodyPr>
            <a:normAutofit/>
          </a:bodyPr>
          <a:lstStyle/>
          <a:p>
            <a:pPr marL="0" indent="0">
              <a:lnSpc>
                <a:spcPct val="100000"/>
              </a:lnSpc>
              <a:spcBef>
                <a:spcPct val="0"/>
              </a:spcBef>
              <a:buNone/>
              <a:defRPr/>
            </a:pPr>
            <a:r>
              <a:rPr lang="en-CA" altLang="en-US" sz="1800" b="1" u="sng" dirty="0">
                <a:solidFill>
                  <a:srgbClr val="191919"/>
                </a:solidFill>
                <a:latin typeface="Century Gothic" panose="020B0502020202020204" pitchFamily="34" charset="0"/>
              </a:rPr>
              <a:t>Non-imperative staffing</a:t>
            </a:r>
            <a:r>
              <a:rPr lang="en-CA" altLang="en-US" sz="1800" dirty="0">
                <a:solidFill>
                  <a:srgbClr val="191919"/>
                </a:solidFill>
                <a:latin typeface="Century Gothic" panose="020B0502020202020204" pitchFamily="34" charset="0"/>
              </a:rPr>
              <a:t>:</a:t>
            </a:r>
          </a:p>
          <a:p>
            <a:pPr marL="0" indent="0">
              <a:lnSpc>
                <a:spcPct val="100000"/>
              </a:lnSpc>
              <a:spcBef>
                <a:spcPct val="0"/>
              </a:spcBef>
              <a:buNone/>
              <a:defRPr/>
            </a:pPr>
            <a:endParaRPr lang="en-CA" sz="1800" noProof="0" dirty="0">
              <a:solidFill>
                <a:schemeClr val="tx1"/>
              </a:solidFill>
              <a:latin typeface="Century Gothic" panose="020B0502020202020204" pitchFamily="34" charset="0"/>
            </a:endParaRPr>
          </a:p>
          <a:p>
            <a:pPr marL="0" indent="0">
              <a:lnSpc>
                <a:spcPct val="100000"/>
              </a:lnSpc>
              <a:spcBef>
                <a:spcPct val="0"/>
              </a:spcBef>
              <a:buNone/>
              <a:defRPr/>
            </a:pPr>
            <a:r>
              <a:rPr lang="en-CA" sz="1800" noProof="0" dirty="0">
                <a:solidFill>
                  <a:schemeClr val="tx1"/>
                </a:solidFill>
                <a:latin typeface="Century Gothic" panose="020B0502020202020204" pitchFamily="34" charset="0"/>
              </a:rPr>
              <a:t>The provisions of the PSOLEAO</a:t>
            </a:r>
            <a:r>
              <a:rPr lang="en-CA" sz="1800" i="1" noProof="0" dirty="0">
                <a:solidFill>
                  <a:schemeClr val="tx1"/>
                </a:solidFill>
                <a:latin typeface="Century Gothic" panose="020B0502020202020204" pitchFamily="34" charset="0"/>
              </a:rPr>
              <a:t> </a:t>
            </a:r>
            <a:r>
              <a:rPr lang="en-CA" sz="1800" noProof="0" dirty="0">
                <a:solidFill>
                  <a:schemeClr val="tx1"/>
                </a:solidFill>
                <a:latin typeface="Century Gothic" panose="020B0502020202020204" pitchFamily="34" charset="0"/>
              </a:rPr>
              <a:t>apply when non-imperative staffing is used.</a:t>
            </a:r>
          </a:p>
          <a:p>
            <a:pPr marL="257175" indent="-257175">
              <a:lnSpc>
                <a:spcPct val="110000"/>
              </a:lnSpc>
              <a:spcBef>
                <a:spcPct val="0"/>
              </a:spcBef>
              <a:defRPr/>
            </a:pPr>
            <a:endParaRPr lang="en-CA" altLang="en-US" sz="1800" noProof="0" dirty="0">
              <a:solidFill>
                <a:srgbClr val="C00000"/>
              </a:solidFill>
              <a:latin typeface="Century Gothic" panose="020B0502020202020204" pitchFamily="34" charset="0"/>
            </a:endParaRPr>
          </a:p>
          <a:p>
            <a:pPr marL="0" indent="0">
              <a:lnSpc>
                <a:spcPct val="100000"/>
              </a:lnSpc>
              <a:spcBef>
                <a:spcPct val="0"/>
              </a:spcBef>
              <a:buNone/>
              <a:defRPr/>
            </a:pPr>
            <a:r>
              <a:rPr lang="en-CA" sz="1800" noProof="0" dirty="0">
                <a:solidFill>
                  <a:schemeClr val="tx1"/>
                </a:solidFill>
                <a:latin typeface="Century Gothic" panose="020B0502020202020204" pitchFamily="34" charset="0"/>
              </a:rPr>
              <a:t>When non-imperative staffing is selected, the manager must justify the choice in writing using </a:t>
            </a:r>
            <a:r>
              <a:rPr lang="en-CA" sz="1800" u="sng" noProof="0" dirty="0">
                <a:solidFill>
                  <a:schemeClr val="tx1"/>
                </a:solidFill>
                <a:latin typeface="Century Gothic" panose="020B0502020202020204" pitchFamily="34" charset="0"/>
                <a:hlinkClick r:id="rId3"/>
              </a:rPr>
              <a:t>this</a:t>
            </a:r>
            <a:r>
              <a:rPr lang="en-CA" sz="1800" noProof="0" dirty="0">
                <a:solidFill>
                  <a:schemeClr val="tx1"/>
                </a:solidFill>
                <a:latin typeface="Century Gothic" panose="020B0502020202020204" pitchFamily="34" charset="0"/>
                <a:hlinkClick r:id="rId3"/>
              </a:rPr>
              <a:t> form.</a:t>
            </a:r>
            <a:endParaRPr lang="en-CA" sz="1800" dirty="0">
              <a:solidFill>
                <a:schemeClr val="tx1"/>
              </a:solidFill>
              <a:latin typeface="Century Gothic" panose="020B0502020202020204" pitchFamily="34" charset="0"/>
              <a:hlinkClick r:id="rId3"/>
            </a:endParaRPr>
          </a:p>
          <a:p>
            <a:pPr marL="0" indent="0">
              <a:lnSpc>
                <a:spcPct val="100000"/>
              </a:lnSpc>
              <a:spcBef>
                <a:spcPct val="0"/>
              </a:spcBef>
              <a:buFontTx/>
              <a:buNone/>
              <a:defRPr/>
            </a:pPr>
            <a:endParaRPr lang="en-CA" altLang="en-US" sz="1800" noProof="0" dirty="0">
              <a:solidFill>
                <a:srgbClr val="C00000"/>
              </a:solidFill>
            </a:endParaRPr>
          </a:p>
          <a:p>
            <a:pPr marL="0" indent="0">
              <a:lnSpc>
                <a:spcPct val="100000"/>
              </a:lnSpc>
              <a:spcBef>
                <a:spcPct val="0"/>
              </a:spcBef>
              <a:buNone/>
              <a:defRPr/>
            </a:pPr>
            <a:r>
              <a:rPr lang="en-CA" sz="1800" noProof="0" dirty="0">
                <a:solidFill>
                  <a:schemeClr val="tx1"/>
                </a:solidFill>
                <a:latin typeface="Century Gothic" panose="020B0502020202020204" pitchFamily="34" charset="0"/>
              </a:rPr>
              <a:t>The Staffing Advisor is responsible for sending the form to the client, who must then forward it to the Corporate OL Solutions team.</a:t>
            </a:r>
          </a:p>
          <a:p>
            <a:endParaRPr lang="en-CA" noProof="0" dirty="0"/>
          </a:p>
        </p:txBody>
      </p:sp>
    </p:spTree>
    <p:extLst>
      <p:ext uri="{BB962C8B-B14F-4D97-AF65-F5344CB8AC3E}">
        <p14:creationId xmlns:p14="http://schemas.microsoft.com/office/powerpoint/2010/main" val="103303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77355" y="476672"/>
            <a:ext cx="7272808" cy="442235"/>
          </a:xfrm>
        </p:spPr>
        <p:txBody>
          <a:bodyPr>
            <a:noAutofit/>
          </a:bodyPr>
          <a:lstStyle/>
          <a:p>
            <a:r>
              <a:rPr lang="en-CA" sz="2800" noProof="0" dirty="0">
                <a:solidFill>
                  <a:srgbClr val="008000"/>
                </a:solidFill>
                <a:latin typeface="Century Gothic" panose="020B0502020202020204" pitchFamily="34" charset="0"/>
              </a:rPr>
              <a:t>Staffing bilingual positions </a:t>
            </a:r>
          </a:p>
        </p:txBody>
      </p:sp>
      <p:sp>
        <p:nvSpPr>
          <p:cNvPr id="31747" name="Content Placeholder 2"/>
          <p:cNvSpPr>
            <a:spLocks noGrp="1"/>
          </p:cNvSpPr>
          <p:nvPr>
            <p:ph idx="1"/>
          </p:nvPr>
        </p:nvSpPr>
        <p:spPr>
          <a:xfrm>
            <a:off x="899592" y="1340768"/>
            <a:ext cx="7200801" cy="4320480"/>
          </a:xfrm>
        </p:spPr>
        <p:txBody>
          <a:bodyPr>
            <a:normAutofit/>
          </a:bodyPr>
          <a:lstStyle/>
          <a:p>
            <a:pPr marL="0" indent="0" algn="just">
              <a:lnSpc>
                <a:spcPct val="100000"/>
              </a:lnSpc>
              <a:spcBef>
                <a:spcPct val="0"/>
              </a:spcBef>
              <a:buNone/>
              <a:defRPr/>
            </a:pPr>
            <a:r>
              <a:rPr lang="en-CA" sz="1600" noProof="0" dirty="0">
                <a:solidFill>
                  <a:schemeClr val="tx1"/>
                </a:solidFill>
                <a:latin typeface="Century Gothic" panose="020B0502020202020204" pitchFamily="34" charset="0"/>
              </a:rPr>
              <a:t>For more information on non-imperative staffing, including the required authorization and approval, the process for extending the exemption period, and monitoring, please see the </a:t>
            </a:r>
            <a:r>
              <a:rPr lang="en-CA" sz="1600" b="1" noProof="0" dirty="0">
                <a:solidFill>
                  <a:schemeClr val="tx1"/>
                </a:solidFill>
                <a:latin typeface="Century Gothic" panose="020B0502020202020204" pitchFamily="34" charset="0"/>
                <a:hlinkClick r:id="rId3"/>
              </a:rPr>
              <a:t>Departmental Guidelines for Non-imperative Staffing of Bilingual Positions at ECCC</a:t>
            </a:r>
            <a:r>
              <a:rPr lang="en-CA" sz="1600" b="1" noProof="0" dirty="0">
                <a:solidFill>
                  <a:schemeClr val="tx1"/>
                </a:solidFill>
                <a:latin typeface="Century Gothic" panose="020B0502020202020204" pitchFamily="34" charset="0"/>
              </a:rPr>
              <a:t>: </a:t>
            </a:r>
          </a:p>
          <a:p>
            <a:pPr marL="0" indent="0" algn="just">
              <a:lnSpc>
                <a:spcPct val="100000"/>
              </a:lnSpc>
              <a:spcBef>
                <a:spcPct val="0"/>
              </a:spcBef>
              <a:buNone/>
              <a:defRPr/>
            </a:pPr>
            <a:endParaRPr lang="en-CA" altLang="en-US" sz="1600" b="1" noProof="0" dirty="0">
              <a:solidFill>
                <a:srgbClr val="C00000"/>
              </a:solidFill>
              <a:latin typeface="Century Gothic" panose="020B0502020202020204" pitchFamily="34" charset="0"/>
            </a:endParaRPr>
          </a:p>
          <a:p>
            <a:pPr algn="just">
              <a:lnSpc>
                <a:spcPct val="100000"/>
              </a:lnSpc>
              <a:spcBef>
                <a:spcPct val="0"/>
              </a:spcBef>
              <a:defRPr/>
            </a:pPr>
            <a:r>
              <a:rPr lang="en-CA" sz="1600" noProof="0" dirty="0">
                <a:solidFill>
                  <a:schemeClr val="tx1"/>
                </a:solidFill>
                <a:latin typeface="Century Gothic" panose="020B0502020202020204" pitchFamily="34" charset="0"/>
              </a:rPr>
              <a:t>The use of non-imperative staffing should be limited to circumstances where imperative staffing would be unsuccessful. </a:t>
            </a:r>
          </a:p>
          <a:p>
            <a:pPr algn="just">
              <a:lnSpc>
                <a:spcPct val="100000"/>
              </a:lnSpc>
              <a:spcBef>
                <a:spcPct val="0"/>
              </a:spcBef>
              <a:defRPr/>
            </a:pPr>
            <a:endParaRPr lang="en-CA" sz="1600" noProof="0" dirty="0">
              <a:solidFill>
                <a:srgbClr val="C00000"/>
              </a:solidFill>
              <a:latin typeface="Century Gothic" panose="020B0502020202020204" pitchFamily="34" charset="0"/>
            </a:endParaRPr>
          </a:p>
          <a:p>
            <a:pPr algn="just">
              <a:lnSpc>
                <a:spcPct val="100000"/>
              </a:lnSpc>
              <a:spcBef>
                <a:spcPct val="0"/>
              </a:spcBef>
              <a:defRPr/>
            </a:pPr>
            <a:r>
              <a:rPr lang="en-CA" sz="1600" noProof="0" dirty="0">
                <a:solidFill>
                  <a:schemeClr val="tx1"/>
                </a:solidFill>
                <a:latin typeface="Century Gothic" panose="020B0502020202020204" pitchFamily="34" charset="0"/>
              </a:rPr>
              <a:t>If there are no other qualified candidates for the position who meet the language profile, non-imperative staffing may be considered. </a:t>
            </a:r>
          </a:p>
          <a:p>
            <a:pPr marL="457200" lvl="1" indent="0" algn="just">
              <a:lnSpc>
                <a:spcPct val="100000"/>
              </a:lnSpc>
              <a:spcBef>
                <a:spcPct val="0"/>
              </a:spcBef>
              <a:buNone/>
              <a:defRPr/>
            </a:pPr>
            <a:endParaRPr lang="en-CA" sz="1600" noProof="0" dirty="0">
              <a:solidFill>
                <a:srgbClr val="C00000"/>
              </a:solidFill>
              <a:latin typeface="Century Gothic" panose="020B0502020202020204" pitchFamily="34" charset="0"/>
            </a:endParaRPr>
          </a:p>
          <a:p>
            <a:pPr marL="285750" lvl="1" indent="-285750" algn="just">
              <a:lnSpc>
                <a:spcPct val="100000"/>
              </a:lnSpc>
              <a:spcBef>
                <a:spcPct val="0"/>
              </a:spcBef>
              <a:defRPr/>
            </a:pPr>
            <a:r>
              <a:rPr lang="en-CA" sz="1600" noProof="0" dirty="0">
                <a:solidFill>
                  <a:schemeClr val="tx1"/>
                </a:solidFill>
                <a:latin typeface="Century Gothic" panose="020B0502020202020204" pitchFamily="34" charset="0"/>
              </a:rPr>
              <a:t>However, administrative measures regarding official languages will have to be put in place.</a:t>
            </a:r>
          </a:p>
          <a:p>
            <a:pPr marL="285750" lvl="1" indent="-285750" algn="just">
              <a:lnSpc>
                <a:spcPct val="100000"/>
              </a:lnSpc>
              <a:spcBef>
                <a:spcPct val="0"/>
              </a:spcBef>
              <a:defRPr/>
            </a:pPr>
            <a:endParaRPr lang="en-CA" sz="1600" noProof="0" dirty="0">
              <a:solidFill>
                <a:srgbClr val="C00000"/>
              </a:solidFill>
              <a:latin typeface="Century Gothic" panose="020B0502020202020204" pitchFamily="34" charset="0"/>
            </a:endParaRPr>
          </a:p>
          <a:p>
            <a:pPr marL="285750" lvl="1" indent="-285750" algn="just">
              <a:lnSpc>
                <a:spcPct val="100000"/>
              </a:lnSpc>
              <a:spcBef>
                <a:spcPct val="0"/>
              </a:spcBef>
              <a:defRPr/>
            </a:pPr>
            <a:r>
              <a:rPr lang="en-CA" sz="1600" noProof="0" dirty="0">
                <a:solidFill>
                  <a:schemeClr val="tx1"/>
                </a:solidFill>
                <a:latin typeface="Century Gothic" panose="020B0502020202020204" pitchFamily="34" charset="0"/>
              </a:rPr>
              <a:t>The posting for advertised processes must include details about the possibility of non-imperative appointment. </a:t>
            </a:r>
          </a:p>
        </p:txBody>
      </p:sp>
    </p:spTree>
    <p:extLst>
      <p:ext uri="{BB962C8B-B14F-4D97-AF65-F5344CB8AC3E}">
        <p14:creationId xmlns:p14="http://schemas.microsoft.com/office/powerpoint/2010/main" val="2264466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20688"/>
            <a:ext cx="7718081" cy="975643"/>
          </a:xfrm>
        </p:spPr>
        <p:txBody>
          <a:bodyPr>
            <a:normAutofit fontScale="90000"/>
          </a:bodyPr>
          <a:lstStyle/>
          <a:p>
            <a:r>
              <a:rPr lang="en-CA" altLang="en-US" sz="3100" dirty="0">
                <a:solidFill>
                  <a:srgbClr val="008000"/>
                </a:solidFill>
                <a:latin typeface="Century Gothic" panose="020B0502020202020204" pitchFamily="34" charset="0"/>
              </a:rPr>
              <a:t>Other existing level of proficiency – Code P</a:t>
            </a:r>
            <a:br>
              <a:rPr lang="en-CA" altLang="en-US" sz="3200" u="sng" dirty="0">
                <a:solidFill>
                  <a:schemeClr val="tx1"/>
                </a:solidFill>
                <a:latin typeface="Century Gothic" panose="020B0502020202020204" pitchFamily="34" charset="0"/>
              </a:rPr>
            </a:br>
            <a:endParaRPr lang="en-CA" sz="3000" noProof="0" dirty="0"/>
          </a:p>
        </p:txBody>
      </p:sp>
      <p:sp>
        <p:nvSpPr>
          <p:cNvPr id="3" name="Espace réservé du contenu 2"/>
          <p:cNvSpPr>
            <a:spLocks noGrp="1"/>
          </p:cNvSpPr>
          <p:nvPr>
            <p:ph idx="1"/>
          </p:nvPr>
        </p:nvSpPr>
        <p:spPr>
          <a:xfrm>
            <a:off x="912817" y="1772816"/>
            <a:ext cx="7200800" cy="3168352"/>
          </a:xfrm>
        </p:spPr>
        <p:txBody>
          <a:bodyPr/>
          <a:lstStyle/>
          <a:p>
            <a:pPr marL="92075" lvl="2" indent="0">
              <a:lnSpc>
                <a:spcPct val="100000"/>
              </a:lnSpc>
              <a:buNone/>
              <a:defRPr/>
            </a:pPr>
            <a:endParaRPr lang="en-CA" altLang="en-US" noProof="0" dirty="0">
              <a:solidFill>
                <a:srgbClr val="191919"/>
              </a:solidFill>
              <a:latin typeface="Century Gothic" panose="020B0502020202020204" pitchFamily="34" charset="0"/>
            </a:endParaRPr>
          </a:p>
          <a:p>
            <a:pPr marL="0" indent="0">
              <a:buNone/>
            </a:pPr>
            <a:r>
              <a:rPr lang="en-CA" sz="2000" noProof="0" dirty="0">
                <a:solidFill>
                  <a:schemeClr val="tx1"/>
                </a:solidFill>
                <a:latin typeface="Century Gothic" panose="020B0502020202020204" pitchFamily="34" charset="0"/>
              </a:rPr>
              <a:t>There is also ratings for technical or specialized skills (P) that are assessed only by the </a:t>
            </a:r>
            <a:r>
              <a:rPr lang="en-CA" sz="2000" b="1" noProof="0" dirty="0">
                <a:solidFill>
                  <a:schemeClr val="tx1"/>
                </a:solidFill>
                <a:latin typeface="Century Gothic" panose="020B0502020202020204" pitchFamily="34" charset="0"/>
              </a:rPr>
              <a:t>Evaluation Committees</a:t>
            </a:r>
            <a:r>
              <a:rPr lang="en-CA" sz="2000" noProof="0" dirty="0">
                <a:solidFill>
                  <a:schemeClr val="tx1"/>
                </a:solidFill>
                <a:latin typeface="Century Gothic" panose="020B0502020202020204" pitchFamily="34" charset="0"/>
              </a:rPr>
              <a:t>.</a:t>
            </a:r>
          </a:p>
          <a:p>
            <a:endParaRPr lang="en-CA" noProof="0" dirty="0"/>
          </a:p>
        </p:txBody>
      </p:sp>
    </p:spTree>
    <p:extLst>
      <p:ext uri="{BB962C8B-B14F-4D97-AF65-F5344CB8AC3E}">
        <p14:creationId xmlns:p14="http://schemas.microsoft.com/office/powerpoint/2010/main" val="1742635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99592" y="476672"/>
            <a:ext cx="7363639" cy="519545"/>
          </a:xfrm>
        </p:spPr>
        <p:txBody>
          <a:bodyPr>
            <a:noAutofit/>
          </a:bodyPr>
          <a:lstStyle/>
          <a:p>
            <a:r>
              <a:rPr lang="en-CA" sz="3200" noProof="0" dirty="0">
                <a:solidFill>
                  <a:srgbClr val="008000"/>
                </a:solidFill>
                <a:latin typeface="Century Gothic" pitchFamily="34" charset="0"/>
                <a:ea typeface="ヒラギノ角ゴ Pro W3" pitchFamily="126" charset="-128"/>
                <a:cs typeface="+mn-cs"/>
              </a:rPr>
              <a:t>Exercise</a:t>
            </a:r>
          </a:p>
        </p:txBody>
      </p:sp>
      <p:sp>
        <p:nvSpPr>
          <p:cNvPr id="32771" name="Content Placeholder 2"/>
          <p:cNvSpPr>
            <a:spLocks noGrp="1"/>
          </p:cNvSpPr>
          <p:nvPr>
            <p:ph idx="1"/>
          </p:nvPr>
        </p:nvSpPr>
        <p:spPr>
          <a:xfrm>
            <a:off x="1062430" y="1412776"/>
            <a:ext cx="7200801" cy="4176464"/>
          </a:xfrm>
        </p:spPr>
        <p:txBody>
          <a:bodyPr>
            <a:normAutofit/>
          </a:bodyPr>
          <a:lstStyle/>
          <a:p>
            <a:pPr marL="0" indent="0">
              <a:lnSpc>
                <a:spcPct val="100000"/>
              </a:lnSpc>
              <a:spcBef>
                <a:spcPct val="0"/>
              </a:spcBef>
              <a:buNone/>
              <a:defRPr/>
            </a:pPr>
            <a:r>
              <a:rPr lang="en-CA" sz="2000" noProof="0" dirty="0">
                <a:solidFill>
                  <a:srgbClr val="191919"/>
                </a:solidFill>
                <a:latin typeface="Century Gothic" panose="020B0502020202020204" pitchFamily="34" charset="0"/>
              </a:rPr>
              <a:t>An employee appointed to a bilingual non-imperative position has arrived at the end of her two-year commitment to become bilingual. During the two-year period, she developed a mental disorder which hinders the learning of another official language. </a:t>
            </a:r>
          </a:p>
          <a:p>
            <a:pPr>
              <a:lnSpc>
                <a:spcPct val="100000"/>
              </a:lnSpc>
              <a:spcBef>
                <a:spcPct val="0"/>
              </a:spcBef>
              <a:defRPr/>
            </a:pPr>
            <a:endParaRPr lang="en-CA" altLang="en-US" sz="2000" noProof="0" dirty="0">
              <a:solidFill>
                <a:srgbClr val="191919"/>
              </a:solidFill>
              <a:latin typeface="Century Gothic" panose="020B0502020202020204" pitchFamily="34" charset="0"/>
            </a:endParaRPr>
          </a:p>
          <a:p>
            <a:pPr marL="0" indent="0">
              <a:lnSpc>
                <a:spcPct val="100000"/>
              </a:lnSpc>
              <a:spcBef>
                <a:spcPct val="0"/>
              </a:spcBef>
              <a:buNone/>
              <a:defRPr/>
            </a:pPr>
            <a:r>
              <a:rPr lang="en-CA" sz="2000" noProof="0" dirty="0">
                <a:solidFill>
                  <a:srgbClr val="191919"/>
                </a:solidFill>
                <a:latin typeface="Century Gothic" panose="020B0502020202020204" pitchFamily="34" charset="0"/>
              </a:rPr>
              <a:t>What are the options regarding a possible extension and who can authorize it? Please mention your sources of information.</a:t>
            </a:r>
          </a:p>
          <a:p>
            <a:pPr marL="0" indent="0">
              <a:lnSpc>
                <a:spcPct val="100000"/>
              </a:lnSpc>
              <a:spcBef>
                <a:spcPct val="0"/>
              </a:spcBef>
              <a:buNone/>
              <a:defRPr/>
            </a:pPr>
            <a:endParaRPr lang="en-CA" altLang="en-US" sz="2000" noProof="0" dirty="0">
              <a:solidFill>
                <a:srgbClr val="191919"/>
              </a:solidFill>
              <a:latin typeface="Century Gothic" panose="020B0502020202020204" pitchFamily="34" charset="0"/>
            </a:endParaRPr>
          </a:p>
          <a:p>
            <a:pPr marL="0" indent="0">
              <a:lnSpc>
                <a:spcPct val="100000"/>
              </a:lnSpc>
              <a:spcBef>
                <a:spcPct val="0"/>
              </a:spcBef>
              <a:buNone/>
              <a:defRPr/>
            </a:pPr>
            <a:r>
              <a:rPr lang="en-CA" sz="2000" noProof="0" dirty="0">
                <a:solidFill>
                  <a:schemeClr val="tx1"/>
                </a:solidFill>
                <a:latin typeface="Century Gothic" panose="020B0502020202020204" pitchFamily="34" charset="0"/>
              </a:rPr>
              <a:t>Please mention your sources of information. </a:t>
            </a:r>
          </a:p>
          <a:p>
            <a:pPr marL="0" indent="0">
              <a:lnSpc>
                <a:spcPct val="100000"/>
              </a:lnSpc>
              <a:spcBef>
                <a:spcPct val="0"/>
              </a:spcBef>
              <a:buNone/>
              <a:defRPr/>
            </a:pPr>
            <a:endParaRPr lang="en-CA" altLang="en-US" sz="2000" noProof="0" dirty="0">
              <a:solidFill>
                <a:srgbClr val="191919"/>
              </a:solidFill>
              <a:latin typeface="Century Gothic" panose="020B0502020202020204" pitchFamily="34" charset="0"/>
            </a:endParaRPr>
          </a:p>
        </p:txBody>
      </p:sp>
    </p:spTree>
    <p:extLst>
      <p:ext uri="{BB962C8B-B14F-4D97-AF65-F5344CB8AC3E}">
        <p14:creationId xmlns:p14="http://schemas.microsoft.com/office/powerpoint/2010/main" val="219572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99592" y="476672"/>
            <a:ext cx="7283086" cy="722882"/>
          </a:xfrm>
        </p:spPr>
        <p:txBody>
          <a:bodyPr>
            <a:noAutofit/>
          </a:bodyPr>
          <a:lstStyle/>
          <a:p>
            <a:r>
              <a:rPr lang="en-CA" sz="3200" noProof="0" dirty="0">
                <a:solidFill>
                  <a:srgbClr val="008000"/>
                </a:solidFill>
                <a:latin typeface="Century Gothic" pitchFamily="34" charset="0"/>
                <a:ea typeface="ヒラギノ角ゴ Pro W3" pitchFamily="126" charset="-128"/>
                <a:cs typeface="+mn-cs"/>
              </a:rPr>
              <a:t>Exercise</a:t>
            </a:r>
          </a:p>
        </p:txBody>
      </p:sp>
      <p:sp>
        <p:nvSpPr>
          <p:cNvPr id="33795" name="Content Placeholder 2"/>
          <p:cNvSpPr>
            <a:spLocks noGrp="1"/>
          </p:cNvSpPr>
          <p:nvPr>
            <p:ph idx="1"/>
          </p:nvPr>
        </p:nvSpPr>
        <p:spPr>
          <a:xfrm>
            <a:off x="981878" y="1268760"/>
            <a:ext cx="7200800" cy="3600400"/>
          </a:xfrm>
        </p:spPr>
        <p:txBody>
          <a:bodyPr>
            <a:normAutofit/>
          </a:bodyPr>
          <a:lstStyle/>
          <a:p>
            <a:pPr marL="0" lvl="1" indent="0">
              <a:lnSpc>
                <a:spcPct val="120000"/>
              </a:lnSpc>
              <a:spcBef>
                <a:spcPct val="0"/>
              </a:spcBef>
              <a:buSzPct val="120000"/>
              <a:buNone/>
              <a:defRPr/>
            </a:pPr>
            <a:r>
              <a:rPr lang="en-CA" sz="2000" b="1" noProof="0" dirty="0">
                <a:solidFill>
                  <a:srgbClr val="191919"/>
                </a:solidFill>
                <a:latin typeface="Century Gothic" panose="020B0502020202020204" pitchFamily="34" charset="0"/>
              </a:rPr>
              <a:t>Question:  </a:t>
            </a:r>
          </a:p>
          <a:p>
            <a:pPr marL="0" lvl="1" indent="0">
              <a:lnSpc>
                <a:spcPct val="120000"/>
              </a:lnSpc>
              <a:spcBef>
                <a:spcPct val="0"/>
              </a:spcBef>
              <a:buSzPct val="120000"/>
              <a:buNone/>
              <a:defRPr/>
            </a:pPr>
            <a:r>
              <a:rPr lang="en-CA" sz="2000" b="1" noProof="0" dirty="0">
                <a:solidFill>
                  <a:srgbClr val="191919"/>
                </a:solidFill>
                <a:latin typeface="Century Gothic" panose="020B0502020202020204" pitchFamily="34" charset="0"/>
              </a:rPr>
              <a:t>Can a term position be staffed on a non-imperative basis?</a:t>
            </a:r>
          </a:p>
          <a:p>
            <a:pPr marL="257175" lvl="1" indent="-257175">
              <a:lnSpc>
                <a:spcPct val="120000"/>
              </a:lnSpc>
              <a:spcBef>
                <a:spcPct val="0"/>
              </a:spcBef>
              <a:buSzPct val="120000"/>
              <a:defRPr/>
            </a:pPr>
            <a:endParaRPr lang="en-CA" altLang="en-US" sz="2000" b="1" noProof="0" dirty="0">
              <a:solidFill>
                <a:srgbClr val="191919"/>
              </a:solidFill>
              <a:latin typeface="Century Gothic" panose="020B0502020202020204" pitchFamily="34" charset="0"/>
            </a:endParaRPr>
          </a:p>
          <a:p>
            <a:pPr marL="0" lvl="1" indent="0">
              <a:lnSpc>
                <a:spcPct val="120000"/>
              </a:lnSpc>
              <a:spcBef>
                <a:spcPct val="0"/>
              </a:spcBef>
              <a:buSzPct val="120000"/>
              <a:buNone/>
              <a:defRPr/>
            </a:pPr>
            <a:r>
              <a:rPr lang="en-CA" sz="2000" noProof="0" dirty="0">
                <a:solidFill>
                  <a:srgbClr val="191919"/>
                </a:solidFill>
                <a:latin typeface="Century Gothic" panose="020B0502020202020204" pitchFamily="34" charset="0"/>
              </a:rPr>
              <a:t>Yes or no</a:t>
            </a:r>
          </a:p>
          <a:p>
            <a:pPr marL="257175" lvl="1" indent="-257175">
              <a:lnSpc>
                <a:spcPct val="120000"/>
              </a:lnSpc>
              <a:spcBef>
                <a:spcPct val="0"/>
              </a:spcBef>
              <a:buSzPct val="120000"/>
              <a:defRPr/>
            </a:pPr>
            <a:endParaRPr lang="en-CA" altLang="en-US" sz="2000" b="1" noProof="0" dirty="0">
              <a:solidFill>
                <a:srgbClr val="191919"/>
              </a:solidFill>
              <a:latin typeface="Century Gothic" panose="020B0502020202020204" pitchFamily="34" charset="0"/>
            </a:endParaRPr>
          </a:p>
          <a:p>
            <a:pPr marL="0" lvl="1" indent="0">
              <a:lnSpc>
                <a:spcPct val="120000"/>
              </a:lnSpc>
              <a:spcBef>
                <a:spcPct val="0"/>
              </a:spcBef>
              <a:buSzPct val="120000"/>
              <a:buNone/>
              <a:defRPr/>
            </a:pPr>
            <a:r>
              <a:rPr lang="en-CA" sz="2000" b="1" noProof="0" dirty="0">
                <a:solidFill>
                  <a:srgbClr val="191919"/>
                </a:solidFill>
                <a:latin typeface="Century Gothic" panose="020B0502020202020204" pitchFamily="34" charset="0"/>
              </a:rPr>
              <a:t>Please explain your answer by referring to the legal, policy or other bases. </a:t>
            </a:r>
          </a:p>
          <a:p>
            <a:pPr marL="257175" indent="-257175">
              <a:spcBef>
                <a:spcPct val="0"/>
              </a:spcBef>
            </a:pPr>
            <a:endParaRPr lang="en-CA" altLang="en-US" noProof="0" dirty="0"/>
          </a:p>
        </p:txBody>
      </p:sp>
    </p:spTree>
    <p:extLst>
      <p:ext uri="{BB962C8B-B14F-4D97-AF65-F5344CB8AC3E}">
        <p14:creationId xmlns:p14="http://schemas.microsoft.com/office/powerpoint/2010/main" val="3763280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365125"/>
            <a:ext cx="8191822" cy="1037109"/>
          </a:xfrm>
        </p:spPr>
        <p:txBody>
          <a:bodyPr>
            <a:normAutofit/>
          </a:bodyPr>
          <a:lstStyle/>
          <a:p>
            <a:pPr algn="ctr"/>
            <a:r>
              <a:rPr lang="en-CA" sz="3000" cap="all" spc="75" dirty="0">
                <a:solidFill>
                  <a:srgbClr val="008000"/>
                </a:solidFill>
                <a:latin typeface="Arial Black" panose="020B0A04020102020204" pitchFamily="34" charset="0"/>
              </a:rPr>
              <a:t>Acting appointments</a:t>
            </a:r>
          </a:p>
        </p:txBody>
      </p:sp>
      <p:sp>
        <p:nvSpPr>
          <p:cNvPr id="4" name="Content Placeholder 2"/>
          <p:cNvSpPr txBox="1">
            <a:spLocks/>
          </p:cNvSpPr>
          <p:nvPr>
            <p:custDataLst>
              <p:tags r:id="rId2"/>
            </p:custDataLst>
          </p:nvPr>
        </p:nvSpPr>
        <p:spPr>
          <a:xfrm>
            <a:off x="911877" y="2541468"/>
            <a:ext cx="7290055" cy="2363407"/>
          </a:xfrm>
          <a:prstGeom prst="rect">
            <a:avLst/>
          </a:prstGeom>
        </p:spPr>
        <p:txBody>
          <a:bodyPr vert="horz" lIns="34290" tIns="34290" rIns="3429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68580" indent="-68580" defTabSz="685800">
              <a:spcBef>
                <a:spcPts val="900"/>
              </a:spcBef>
              <a:spcAft>
                <a:spcPts val="150"/>
              </a:spcAft>
              <a:buClr>
                <a:srgbClr val="00A995"/>
              </a:buClr>
              <a:defRPr/>
            </a:pPr>
            <a:endParaRPr lang="fr-CA" sz="1650" dirty="0">
              <a:solidFill>
                <a:srgbClr val="3C3C3B"/>
              </a:solidFill>
              <a:latin typeface="Tw Cen MT" panose="020B0602020104020603"/>
            </a:endParaRPr>
          </a:p>
          <a:p>
            <a:pPr marL="68580" indent="-68580" defTabSz="685800">
              <a:spcBef>
                <a:spcPts val="900"/>
              </a:spcBef>
              <a:spcAft>
                <a:spcPts val="150"/>
              </a:spcAft>
              <a:buClr>
                <a:srgbClr val="00A995"/>
              </a:buClr>
              <a:defRPr/>
            </a:pPr>
            <a:r>
              <a:rPr lang="fr-CA" sz="1650" dirty="0">
                <a:solidFill>
                  <a:srgbClr val="3C3C3B"/>
                </a:solidFill>
                <a:latin typeface="Tw Cen MT" panose="020B0602020104020603"/>
              </a:rPr>
              <a:t>                  </a:t>
            </a:r>
            <a:r>
              <a:rPr lang="fr-CA" sz="1500" dirty="0">
                <a:solidFill>
                  <a:srgbClr val="3C3C3B"/>
                </a:solidFill>
                <a:latin typeface="Arial Black" panose="020B0A04020102020204" pitchFamily="34" charset="0"/>
              </a:rPr>
              <a:t>4 months                  12 months               18 months</a:t>
            </a:r>
          </a:p>
          <a:p>
            <a:pPr marL="918972" lvl="8" indent="0" defTabSz="685800">
              <a:spcBef>
                <a:spcPts val="150"/>
              </a:spcBef>
              <a:spcAft>
                <a:spcPts val="300"/>
              </a:spcAft>
              <a:buClr>
                <a:srgbClr val="00A995"/>
              </a:buClr>
              <a:buNone/>
              <a:defRPr/>
            </a:pPr>
            <a:endParaRPr lang="fr-CA" sz="1050" dirty="0">
              <a:solidFill>
                <a:srgbClr val="3C3C3B"/>
              </a:solidFill>
              <a:latin typeface="Tw Cen MT" panose="020B0602020104020603"/>
            </a:endParaRPr>
          </a:p>
          <a:p>
            <a:pPr marL="918972" lvl="8" indent="0" defTabSz="685800">
              <a:lnSpc>
                <a:spcPct val="100000"/>
              </a:lnSpc>
              <a:spcBef>
                <a:spcPts val="150"/>
              </a:spcBef>
              <a:spcAft>
                <a:spcPts val="300"/>
              </a:spcAft>
              <a:buClr>
                <a:srgbClr val="00A995"/>
              </a:buClr>
              <a:buNone/>
              <a:defRPr/>
            </a:pPr>
            <a:r>
              <a:rPr lang="fr-CA" b="1" u="sng" dirty="0">
                <a:solidFill>
                  <a:srgbClr val="3C3C3B"/>
                </a:solidFill>
                <a:latin typeface="Tw Cen MT" panose="020B0602020104020603"/>
              </a:rPr>
              <a:t>All duration</a:t>
            </a:r>
            <a:r>
              <a:rPr lang="fr-CA" b="1" dirty="0">
                <a:solidFill>
                  <a:srgbClr val="3C3C3B"/>
                </a:solidFill>
                <a:latin typeface="Tw Cen MT" panose="020B0602020104020603"/>
              </a:rPr>
              <a:t>:</a:t>
            </a:r>
            <a:r>
              <a:rPr lang="fr-CA" dirty="0">
                <a:solidFill>
                  <a:srgbClr val="3C3C3B"/>
                </a:solidFill>
                <a:latin typeface="Tw Cen MT" panose="020B0602020104020603"/>
              </a:rPr>
              <a:t>		</a:t>
            </a:r>
            <a:r>
              <a:rPr lang="fr-CA" b="1" dirty="0" err="1">
                <a:solidFill>
                  <a:srgbClr val="3C3C3B"/>
                </a:solidFill>
                <a:latin typeface="Tw Cen MT" panose="020B0602020104020603"/>
              </a:rPr>
              <a:t>Excluded</a:t>
            </a:r>
            <a:r>
              <a:rPr lang="fr-CA" b="1" dirty="0">
                <a:solidFill>
                  <a:srgbClr val="3C3C3B"/>
                </a:solidFill>
                <a:latin typeface="Tw Cen MT" panose="020B0602020104020603"/>
              </a:rPr>
              <a:t> from priority  	                            		                                               			</a:t>
            </a:r>
            <a:r>
              <a:rPr lang="fr-CA" b="1" dirty="0" err="1">
                <a:solidFill>
                  <a:srgbClr val="3C3C3B"/>
                </a:solidFill>
                <a:latin typeface="Tw Cen MT" panose="020B0602020104020603"/>
              </a:rPr>
              <a:t>Excluded</a:t>
            </a:r>
            <a:r>
              <a:rPr lang="fr-CA" b="1" dirty="0">
                <a:solidFill>
                  <a:srgbClr val="3C3C3B"/>
                </a:solidFill>
                <a:latin typeface="Tw Cen MT" panose="020B0602020104020603"/>
              </a:rPr>
              <a:t> </a:t>
            </a:r>
            <a:r>
              <a:rPr lang="fr-CA" b="1" dirty="0" err="1">
                <a:solidFill>
                  <a:srgbClr val="3C3C3B"/>
                </a:solidFill>
                <a:latin typeface="Tw Cen MT" panose="020B0602020104020603"/>
              </a:rPr>
              <a:t>from</a:t>
            </a:r>
            <a:r>
              <a:rPr lang="fr-CA" b="1" dirty="0">
                <a:solidFill>
                  <a:srgbClr val="3C3C3B"/>
                </a:solidFill>
                <a:latin typeface="Tw Cen MT" panose="020B0602020104020603"/>
              </a:rPr>
              <a:t> notification</a:t>
            </a:r>
          </a:p>
          <a:p>
            <a:pPr marL="918972" lvl="8" indent="0" defTabSz="685800">
              <a:lnSpc>
                <a:spcPct val="100000"/>
              </a:lnSpc>
              <a:spcBef>
                <a:spcPts val="150"/>
              </a:spcBef>
              <a:spcAft>
                <a:spcPts val="300"/>
              </a:spcAft>
              <a:buClr>
                <a:srgbClr val="00A995"/>
              </a:buClr>
              <a:buNone/>
              <a:defRPr/>
            </a:pPr>
            <a:r>
              <a:rPr lang="fr-CA" b="1" u="sng" dirty="0" err="1">
                <a:solidFill>
                  <a:srgbClr val="3C3C3B"/>
                </a:solidFill>
                <a:latin typeface="Tw Cen MT" panose="020B0602020104020603"/>
              </a:rPr>
              <a:t>Less</a:t>
            </a:r>
            <a:r>
              <a:rPr lang="fr-CA" b="1" u="sng" dirty="0">
                <a:solidFill>
                  <a:srgbClr val="3C3C3B"/>
                </a:solidFill>
                <a:latin typeface="Tw Cen MT" panose="020B0602020104020603"/>
              </a:rPr>
              <a:t> than 4 </a:t>
            </a:r>
            <a:r>
              <a:rPr lang="fr-CA" b="1" u="sng" dirty="0" err="1">
                <a:solidFill>
                  <a:srgbClr val="3C3C3B"/>
                </a:solidFill>
                <a:latin typeface="Tw Cen MT" panose="020B0602020104020603"/>
              </a:rPr>
              <a:t>months</a:t>
            </a:r>
            <a:r>
              <a:rPr lang="fr-CA" b="1" dirty="0">
                <a:solidFill>
                  <a:srgbClr val="3C3C3B"/>
                </a:solidFill>
                <a:latin typeface="Tw Cen MT" panose="020B0602020104020603"/>
              </a:rPr>
              <a:t>:</a:t>
            </a:r>
            <a:r>
              <a:rPr lang="fr-CA" dirty="0">
                <a:solidFill>
                  <a:srgbClr val="3C3C3B"/>
                </a:solidFill>
                <a:latin typeface="Tw Cen MT" panose="020B0602020104020603"/>
              </a:rPr>
              <a:t>	</a:t>
            </a:r>
            <a:r>
              <a:rPr lang="fr-CA" b="1" dirty="0" err="1">
                <a:solidFill>
                  <a:srgbClr val="FF0000"/>
                </a:solidFill>
                <a:latin typeface="Tw Cen MT" panose="020B0602020104020603"/>
              </a:rPr>
              <a:t>Excluded</a:t>
            </a:r>
            <a:r>
              <a:rPr lang="fr-CA" b="1" dirty="0">
                <a:solidFill>
                  <a:srgbClr val="FF0000"/>
                </a:solidFill>
                <a:latin typeface="Tw Cen MT" panose="020B0602020104020603"/>
              </a:rPr>
              <a:t> </a:t>
            </a:r>
            <a:r>
              <a:rPr lang="fr-CA" b="1" dirty="0" err="1">
                <a:solidFill>
                  <a:srgbClr val="FF0000"/>
                </a:solidFill>
                <a:latin typeface="Tw Cen MT" panose="020B0602020104020603"/>
              </a:rPr>
              <a:t>from</a:t>
            </a:r>
            <a:r>
              <a:rPr lang="fr-CA" b="1" dirty="0">
                <a:solidFill>
                  <a:srgbClr val="FF0000"/>
                </a:solidFill>
                <a:latin typeface="Tw Cen MT" panose="020B0602020104020603"/>
              </a:rPr>
              <a:t> </a:t>
            </a:r>
            <a:r>
              <a:rPr lang="fr-CA" b="1" dirty="0" err="1">
                <a:solidFill>
                  <a:srgbClr val="FF0000"/>
                </a:solidFill>
                <a:latin typeface="Tw Cen MT" panose="020B0602020104020603"/>
              </a:rPr>
              <a:t>merit</a:t>
            </a:r>
            <a:endParaRPr lang="fr-CA" b="1" dirty="0">
              <a:solidFill>
                <a:srgbClr val="FF0000"/>
              </a:solidFill>
              <a:latin typeface="Tw Cen MT" panose="020B0602020104020603"/>
            </a:endParaRPr>
          </a:p>
          <a:p>
            <a:pPr marL="918972" lvl="8" indent="0" defTabSz="685800">
              <a:lnSpc>
                <a:spcPct val="100000"/>
              </a:lnSpc>
              <a:spcBef>
                <a:spcPts val="150"/>
              </a:spcBef>
              <a:spcAft>
                <a:spcPts val="300"/>
              </a:spcAft>
              <a:buClr>
                <a:srgbClr val="00A995"/>
              </a:buClr>
              <a:buNone/>
              <a:defRPr/>
            </a:pPr>
            <a:r>
              <a:rPr lang="fr-CA" b="1" dirty="0">
                <a:solidFill>
                  <a:srgbClr val="FF0000"/>
                </a:solidFill>
                <a:latin typeface="Tw Cen MT" panose="020B0602020104020603"/>
              </a:rPr>
              <a:t>			</a:t>
            </a:r>
            <a:r>
              <a:rPr lang="fr-CA" b="1" dirty="0" err="1">
                <a:solidFill>
                  <a:srgbClr val="FF0000"/>
                </a:solidFill>
                <a:latin typeface="Tw Cen MT" panose="020B0602020104020603"/>
              </a:rPr>
              <a:t>Excluded</a:t>
            </a:r>
            <a:r>
              <a:rPr lang="fr-CA" b="1" dirty="0">
                <a:solidFill>
                  <a:srgbClr val="FF0000"/>
                </a:solidFill>
                <a:latin typeface="Tw Cen MT" panose="020B0602020104020603"/>
              </a:rPr>
              <a:t> </a:t>
            </a:r>
            <a:r>
              <a:rPr lang="fr-CA" b="1" dirty="0" err="1">
                <a:solidFill>
                  <a:srgbClr val="FF0000"/>
                </a:solidFill>
                <a:latin typeface="Tw Cen MT" panose="020B0602020104020603"/>
              </a:rPr>
              <a:t>from</a:t>
            </a:r>
            <a:r>
              <a:rPr lang="fr-CA" b="1" dirty="0">
                <a:solidFill>
                  <a:srgbClr val="FF0000"/>
                </a:solidFill>
                <a:latin typeface="Tw Cen MT" panose="020B0602020104020603"/>
              </a:rPr>
              <a:t> </a:t>
            </a:r>
            <a:r>
              <a:rPr lang="fr-CA" b="1" dirty="0" err="1">
                <a:solidFill>
                  <a:srgbClr val="FF0000"/>
                </a:solidFill>
                <a:latin typeface="Tw Cen MT" panose="020B0602020104020603"/>
              </a:rPr>
              <a:t>recourse</a:t>
            </a:r>
            <a:r>
              <a:rPr lang="fr-CA" dirty="0">
                <a:solidFill>
                  <a:srgbClr val="3C3C3B"/>
                </a:solidFill>
                <a:latin typeface="Tw Cen MT" panose="020B0602020104020603"/>
              </a:rPr>
              <a:t>	</a:t>
            </a:r>
          </a:p>
          <a:p>
            <a:pPr marL="918972" lvl="8" indent="0" defTabSz="685800">
              <a:lnSpc>
                <a:spcPct val="100000"/>
              </a:lnSpc>
              <a:spcBef>
                <a:spcPts val="150"/>
              </a:spcBef>
              <a:spcAft>
                <a:spcPts val="300"/>
              </a:spcAft>
              <a:buClr>
                <a:srgbClr val="00A995"/>
              </a:buClr>
              <a:buNone/>
              <a:defRPr/>
            </a:pPr>
            <a:r>
              <a:rPr lang="fr-CA" b="1" u="sng" dirty="0">
                <a:solidFill>
                  <a:srgbClr val="3C3C3B"/>
                </a:solidFill>
                <a:latin typeface="Tw Cen MT" panose="020B0602020104020603"/>
              </a:rPr>
              <a:t>4 </a:t>
            </a:r>
            <a:r>
              <a:rPr lang="fr-CA" b="1" u="sng" dirty="0" err="1">
                <a:solidFill>
                  <a:srgbClr val="3C3C3B"/>
                </a:solidFill>
                <a:latin typeface="Tw Cen MT" panose="020B0602020104020603"/>
              </a:rPr>
              <a:t>months</a:t>
            </a:r>
            <a:r>
              <a:rPr lang="fr-CA" b="1" u="sng" dirty="0">
                <a:solidFill>
                  <a:srgbClr val="3C3C3B"/>
                </a:solidFill>
                <a:latin typeface="Tw Cen MT" panose="020B0602020104020603"/>
              </a:rPr>
              <a:t> or more</a:t>
            </a:r>
            <a:r>
              <a:rPr lang="fr-CA" b="1" dirty="0">
                <a:solidFill>
                  <a:srgbClr val="3C3C3B"/>
                </a:solidFill>
                <a:latin typeface="Tw Cen MT" panose="020B0602020104020603"/>
              </a:rPr>
              <a:t>:</a:t>
            </a:r>
            <a:r>
              <a:rPr lang="fr-CA" dirty="0">
                <a:solidFill>
                  <a:srgbClr val="3C3C3B"/>
                </a:solidFill>
                <a:latin typeface="Tw Cen MT" panose="020B0602020104020603"/>
              </a:rPr>
              <a:t>	</a:t>
            </a:r>
            <a:r>
              <a:rPr lang="fr-CA" b="1" dirty="0">
                <a:solidFill>
                  <a:srgbClr val="92D050"/>
                </a:solidFill>
                <a:latin typeface="Tw Cen MT" panose="020B0602020104020603"/>
              </a:rPr>
              <a:t>Notification in the </a:t>
            </a:r>
            <a:r>
              <a:rPr lang="fr-CA" b="1" dirty="0" err="1">
                <a:solidFill>
                  <a:srgbClr val="92D050"/>
                </a:solidFill>
                <a:latin typeface="Tw Cen MT" panose="020B0602020104020603"/>
              </a:rPr>
              <a:t>recourse</a:t>
            </a:r>
            <a:r>
              <a:rPr lang="fr-CA" b="1" dirty="0">
                <a:solidFill>
                  <a:srgbClr val="92D050"/>
                </a:solidFill>
                <a:latin typeface="Tw Cen MT" panose="020B0602020104020603"/>
              </a:rPr>
              <a:t> area</a:t>
            </a:r>
          </a:p>
        </p:txBody>
      </p:sp>
      <p:sp>
        <p:nvSpPr>
          <p:cNvPr id="5" name="Right Arrow 4"/>
          <p:cNvSpPr/>
          <p:nvPr>
            <p:custDataLst>
              <p:tags r:id="rId3"/>
            </p:custDataLst>
          </p:nvPr>
        </p:nvSpPr>
        <p:spPr>
          <a:xfrm>
            <a:off x="901040" y="2495115"/>
            <a:ext cx="7211974" cy="244695"/>
          </a:xfrm>
          <a:prstGeom prst="rightArrow">
            <a:avLst/>
          </a:prstGeom>
          <a:solidFill>
            <a:srgbClr val="3C3C3B"/>
          </a:solidFill>
          <a:ln w="15875" cap="flat" cmpd="sng" algn="ctr">
            <a:solidFill>
              <a:srgbClr val="3C3C3B"/>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6" name="Bent Arrow 5"/>
          <p:cNvSpPr/>
          <p:nvPr>
            <p:custDataLst>
              <p:tags r:id="rId4"/>
            </p:custDataLst>
          </p:nvPr>
        </p:nvSpPr>
        <p:spPr>
          <a:xfrm>
            <a:off x="1698592" y="1723091"/>
            <a:ext cx="2647188" cy="246888"/>
          </a:xfrm>
          <a:prstGeom prst="bentArrow">
            <a:avLst/>
          </a:prstGeom>
          <a:solidFill>
            <a:srgbClr val="92D050"/>
          </a:solidFill>
          <a:ln w="15875" cap="flat" cmpd="sng" algn="ctr">
            <a:solidFill>
              <a:srgbClr val="92D050"/>
            </a:solidFill>
            <a:prstDash val="solid"/>
          </a:ln>
          <a:effectLst/>
        </p:spPr>
        <p:txBody>
          <a:bodyPr rtlCol="0" anchor="ctr"/>
          <a:lstStyle/>
          <a:p>
            <a:pPr algn="ctr" defTabSz="685800">
              <a:defRPr/>
            </a:pPr>
            <a:endParaRPr lang="en-CA" sz="1350" kern="0" dirty="0">
              <a:solidFill>
                <a:srgbClr val="3C3C3B"/>
              </a:solidFill>
              <a:latin typeface="Tw Cen MT" panose="020B0602020104020603"/>
            </a:endParaRPr>
          </a:p>
        </p:txBody>
      </p:sp>
      <p:sp>
        <p:nvSpPr>
          <p:cNvPr id="7" name="Right Arrow 6"/>
          <p:cNvSpPr/>
          <p:nvPr>
            <p:custDataLst>
              <p:tags r:id="rId5"/>
            </p:custDataLst>
          </p:nvPr>
        </p:nvSpPr>
        <p:spPr>
          <a:xfrm>
            <a:off x="2393442" y="2257770"/>
            <a:ext cx="1851660" cy="144018"/>
          </a:xfrm>
          <a:prstGeom prst="rightArrow">
            <a:avLst/>
          </a:prstGeom>
          <a:solidFill>
            <a:srgbClr val="92D050"/>
          </a:solidFill>
          <a:ln w="15875" cap="flat" cmpd="sng" algn="ctr">
            <a:solidFill>
              <a:srgbClr val="92D050"/>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8" name="Right Arrow 7"/>
          <p:cNvSpPr/>
          <p:nvPr>
            <p:custDataLst>
              <p:tags r:id="rId6"/>
            </p:custDataLst>
          </p:nvPr>
        </p:nvSpPr>
        <p:spPr>
          <a:xfrm>
            <a:off x="901040" y="2063306"/>
            <a:ext cx="1423035" cy="144018"/>
          </a:xfrm>
          <a:prstGeom prst="rightArrow">
            <a:avLst/>
          </a:prstGeom>
          <a:solidFill>
            <a:srgbClr val="FF0000"/>
          </a:solidFill>
          <a:ln w="15875" cap="flat" cmpd="sng" algn="ctr">
            <a:solidFill>
              <a:srgbClr val="FF0000"/>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9" name="Rectangle 8"/>
          <p:cNvSpPr/>
          <p:nvPr>
            <p:custDataLst>
              <p:tags r:id="rId7"/>
            </p:custDataLst>
          </p:nvPr>
        </p:nvSpPr>
        <p:spPr>
          <a:xfrm>
            <a:off x="858997" y="2401788"/>
            <a:ext cx="105410" cy="377190"/>
          </a:xfrm>
          <a:prstGeom prst="rect">
            <a:avLst/>
          </a:prstGeom>
          <a:solidFill>
            <a:srgbClr val="3C3C3B"/>
          </a:solidFill>
          <a:ln w="15875" cap="flat" cmpd="sng" algn="ctr">
            <a:solidFill>
              <a:srgbClr val="00A995">
                <a:shade val="50000"/>
              </a:srgbClr>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10" name="Rectangle 9"/>
          <p:cNvSpPr/>
          <p:nvPr>
            <p:custDataLst>
              <p:tags r:id="rId8"/>
            </p:custDataLst>
          </p:nvPr>
        </p:nvSpPr>
        <p:spPr>
          <a:xfrm>
            <a:off x="2255359" y="2401788"/>
            <a:ext cx="96012" cy="370332"/>
          </a:xfrm>
          <a:prstGeom prst="rect">
            <a:avLst/>
          </a:prstGeom>
          <a:solidFill>
            <a:srgbClr val="3C3C3B"/>
          </a:solidFill>
          <a:ln w="15875" cap="flat" cmpd="sng" algn="ctr">
            <a:solidFill>
              <a:srgbClr val="00A995">
                <a:shade val="50000"/>
              </a:srgbClr>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11" name="Rectangle 10"/>
          <p:cNvSpPr/>
          <p:nvPr>
            <p:custDataLst>
              <p:tags r:id="rId9"/>
            </p:custDataLst>
          </p:nvPr>
        </p:nvSpPr>
        <p:spPr>
          <a:xfrm>
            <a:off x="4300222" y="2394930"/>
            <a:ext cx="102870" cy="377190"/>
          </a:xfrm>
          <a:prstGeom prst="rect">
            <a:avLst/>
          </a:prstGeom>
          <a:solidFill>
            <a:srgbClr val="3C3C3B"/>
          </a:solidFill>
          <a:ln w="15875" cap="flat" cmpd="sng" algn="ctr">
            <a:solidFill>
              <a:srgbClr val="00A995">
                <a:shade val="50000"/>
              </a:srgbClr>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12" name="Rectangle 11"/>
          <p:cNvSpPr/>
          <p:nvPr>
            <p:custDataLst>
              <p:tags r:id="rId10"/>
            </p:custDataLst>
          </p:nvPr>
        </p:nvSpPr>
        <p:spPr>
          <a:xfrm>
            <a:off x="6247638" y="2394930"/>
            <a:ext cx="130302" cy="377190"/>
          </a:xfrm>
          <a:prstGeom prst="rect">
            <a:avLst/>
          </a:prstGeom>
          <a:solidFill>
            <a:srgbClr val="3C3C3B"/>
          </a:solidFill>
          <a:ln w="15875" cap="flat" cmpd="sng" algn="ctr">
            <a:solidFill>
              <a:srgbClr val="00A995">
                <a:shade val="50000"/>
              </a:srgbClr>
            </a:solidFill>
            <a:prstDash val="solid"/>
          </a:ln>
          <a:effectLst/>
        </p:spPr>
        <p:txBody>
          <a:bodyPr rtlCol="0" anchor="ctr"/>
          <a:lstStyle/>
          <a:p>
            <a:pPr algn="ctr" defTabSz="685800">
              <a:defRPr/>
            </a:pPr>
            <a:endParaRPr lang="en-CA" sz="1350" kern="0" dirty="0">
              <a:solidFill>
                <a:prstClr val="white"/>
              </a:solidFill>
              <a:latin typeface="Tw Cen MT" panose="020B0602020104020603"/>
            </a:endParaRPr>
          </a:p>
        </p:txBody>
      </p:sp>
      <p:sp>
        <p:nvSpPr>
          <p:cNvPr id="13" name="Right Arrow 12"/>
          <p:cNvSpPr/>
          <p:nvPr>
            <p:custDataLst>
              <p:tags r:id="rId11"/>
            </p:custDataLst>
          </p:nvPr>
        </p:nvSpPr>
        <p:spPr>
          <a:xfrm>
            <a:off x="6377940" y="3347838"/>
            <a:ext cx="1650444" cy="424930"/>
          </a:xfrm>
          <a:prstGeom prst="rightArrow">
            <a:avLst/>
          </a:prstGeom>
          <a:solidFill>
            <a:srgbClr val="3C3C3B"/>
          </a:solidFill>
          <a:ln w="15875" cap="flat" cmpd="sng" algn="ctr">
            <a:solidFill>
              <a:srgbClr val="3C3C3B"/>
            </a:solidFill>
            <a:prstDash val="solid"/>
          </a:ln>
          <a:effectLst/>
        </p:spPr>
        <p:txBody>
          <a:bodyPr rtlCol="0" anchor="ctr"/>
          <a:lstStyle/>
          <a:p>
            <a:pPr algn="ctr" defTabSz="685800">
              <a:defRPr/>
            </a:pPr>
            <a:r>
              <a:rPr lang="fr-CA" sz="1350" kern="0" dirty="0">
                <a:solidFill>
                  <a:prstClr val="white"/>
                </a:solidFill>
                <a:latin typeface="Tw Cen MT" panose="020B0602020104020603"/>
              </a:rPr>
              <a:t>Section 12 PSER</a:t>
            </a:r>
            <a:endParaRPr lang="en-CA" sz="1350" kern="0" dirty="0">
              <a:solidFill>
                <a:prstClr val="white"/>
              </a:solidFill>
              <a:latin typeface="Tw Cen MT" panose="020B0602020104020603"/>
            </a:endParaRPr>
          </a:p>
        </p:txBody>
      </p:sp>
      <p:sp>
        <p:nvSpPr>
          <p:cNvPr id="14" name="Right Arrow 13"/>
          <p:cNvSpPr/>
          <p:nvPr>
            <p:custDataLst>
              <p:tags r:id="rId12"/>
            </p:custDataLst>
          </p:nvPr>
        </p:nvSpPr>
        <p:spPr>
          <a:xfrm>
            <a:off x="6377940" y="3816477"/>
            <a:ext cx="1650444" cy="438957"/>
          </a:xfrm>
          <a:prstGeom prst="rightArrow">
            <a:avLst/>
          </a:prstGeom>
          <a:solidFill>
            <a:srgbClr val="FF0000"/>
          </a:solidFill>
          <a:ln w="15875" cap="flat" cmpd="sng" algn="ctr">
            <a:solidFill>
              <a:srgbClr val="FF0000"/>
            </a:solidFill>
            <a:prstDash val="solid"/>
          </a:ln>
          <a:effectLst/>
        </p:spPr>
        <p:txBody>
          <a:bodyPr rtlCol="0" anchor="ctr"/>
          <a:lstStyle/>
          <a:p>
            <a:pPr algn="ctr" defTabSz="685800">
              <a:defRPr/>
            </a:pPr>
            <a:r>
              <a:rPr lang="fr-CA" sz="1200" b="1" kern="0" dirty="0">
                <a:solidFill>
                  <a:prstClr val="white"/>
                </a:solidFill>
                <a:latin typeface="Tw Cen MT" panose="020B0602020104020603"/>
              </a:rPr>
              <a:t>Section 14(1) PSER</a:t>
            </a:r>
            <a:endParaRPr lang="en-CA" sz="1200" b="1" kern="0" dirty="0">
              <a:solidFill>
                <a:prstClr val="white"/>
              </a:solidFill>
              <a:latin typeface="Tw Cen MT" panose="020B0602020104020603"/>
            </a:endParaRPr>
          </a:p>
        </p:txBody>
      </p:sp>
      <p:sp>
        <p:nvSpPr>
          <p:cNvPr id="15" name="Right Arrow 14"/>
          <p:cNvSpPr/>
          <p:nvPr>
            <p:custDataLst>
              <p:tags r:id="rId13"/>
            </p:custDataLst>
          </p:nvPr>
        </p:nvSpPr>
        <p:spPr>
          <a:xfrm>
            <a:off x="6377940" y="4258817"/>
            <a:ext cx="1650444" cy="472557"/>
          </a:xfrm>
          <a:prstGeom prst="rightArrow">
            <a:avLst/>
          </a:prstGeom>
          <a:solidFill>
            <a:srgbClr val="92D050"/>
          </a:solidFill>
          <a:ln w="15875" cap="flat" cmpd="sng" algn="ctr">
            <a:solidFill>
              <a:srgbClr val="92D050"/>
            </a:solidFill>
            <a:prstDash val="solid"/>
          </a:ln>
          <a:effectLst/>
        </p:spPr>
        <p:txBody>
          <a:bodyPr rtlCol="0" anchor="ctr"/>
          <a:lstStyle/>
          <a:p>
            <a:pPr algn="ctr" defTabSz="685800">
              <a:defRPr/>
            </a:pPr>
            <a:r>
              <a:rPr lang="fr-CA" sz="1200" b="1" kern="0" dirty="0">
                <a:solidFill>
                  <a:prstClr val="white"/>
                </a:solidFill>
                <a:latin typeface="Tw Cen MT" panose="020B0602020104020603"/>
              </a:rPr>
              <a:t>Section 13 PSER</a:t>
            </a:r>
            <a:endParaRPr lang="en-CA" sz="1200" b="1" kern="0" dirty="0">
              <a:solidFill>
                <a:prstClr val="white"/>
              </a:solidFill>
              <a:latin typeface="Tw Cen MT" panose="020B0602020104020603"/>
            </a:endParaRPr>
          </a:p>
        </p:txBody>
      </p:sp>
      <p:sp>
        <p:nvSpPr>
          <p:cNvPr id="16" name="TextBox 15"/>
          <p:cNvSpPr txBox="1"/>
          <p:nvPr>
            <p:custDataLst>
              <p:tags r:id="rId14"/>
            </p:custDataLst>
          </p:nvPr>
        </p:nvSpPr>
        <p:spPr>
          <a:xfrm>
            <a:off x="901040" y="4944043"/>
            <a:ext cx="7277438" cy="954107"/>
          </a:xfrm>
          <a:prstGeom prst="rect">
            <a:avLst/>
          </a:prstGeom>
          <a:noFill/>
        </p:spPr>
        <p:txBody>
          <a:bodyPr wrap="square" rtlCol="0">
            <a:spAutoFit/>
          </a:bodyPr>
          <a:lstStyle/>
          <a:p>
            <a:r>
              <a:rPr lang="fr-CA" sz="1400" b="1" u="sng" dirty="0">
                <a:solidFill>
                  <a:srgbClr val="3C3C3B"/>
                </a:solidFill>
                <a:latin typeface="Tw Cen MT" panose="020B0602020104020603"/>
              </a:rPr>
              <a:t>Exemption from OL proficiency – Bilingual positions:</a:t>
            </a:r>
          </a:p>
          <a:p>
            <a:pPr marL="214313" indent="-214313">
              <a:buFont typeface="Arial" panose="020B0604020202020204" pitchFamily="34" charset="0"/>
              <a:buChar char="•"/>
            </a:pPr>
            <a:r>
              <a:rPr lang="fr-CA" sz="1400" dirty="0">
                <a:solidFill>
                  <a:srgbClr val="3C3C3B"/>
                </a:solidFill>
                <a:latin typeface="Tw Cen MT" panose="020B0602020104020603"/>
              </a:rPr>
              <a:t>Vacant position – less than 4 months – Section 14(2) PSER</a:t>
            </a:r>
          </a:p>
          <a:p>
            <a:pPr marL="214313" indent="-214313">
              <a:buFont typeface="Arial" panose="020B0604020202020204" pitchFamily="34" charset="0"/>
              <a:buChar char="•"/>
            </a:pPr>
            <a:r>
              <a:rPr lang="fr-CA" sz="1400" dirty="0">
                <a:solidFill>
                  <a:srgbClr val="3C3C3B"/>
                </a:solidFill>
                <a:latin typeface="Tw Cen MT" panose="020B0602020104020603"/>
              </a:rPr>
              <a:t>Incumbent position - 4 to 12 months – Sections 15(1) and 15(2) PSER</a:t>
            </a:r>
          </a:p>
          <a:p>
            <a:pPr marL="214313" indent="-214313">
              <a:buFont typeface="Arial" panose="020B0604020202020204" pitchFamily="34" charset="0"/>
              <a:buChar char="•"/>
            </a:pPr>
            <a:r>
              <a:rPr lang="fr-CA" sz="1400" dirty="0">
                <a:solidFill>
                  <a:srgbClr val="3C3C3B"/>
                </a:solidFill>
                <a:latin typeface="Tw Cen MT" panose="020B0602020104020603"/>
              </a:rPr>
              <a:t>Incumbent on language training – up to 18 months – Sections 16(1) and 16(2) PSER</a:t>
            </a:r>
            <a:endParaRPr lang="en-CA" sz="1400" dirty="0">
              <a:solidFill>
                <a:srgbClr val="3C3C3B"/>
              </a:solidFill>
              <a:latin typeface="Tw Cen MT" panose="020B0602020104020603"/>
            </a:endParaRPr>
          </a:p>
        </p:txBody>
      </p:sp>
      <p:sp>
        <p:nvSpPr>
          <p:cNvPr id="17" name="Slide Number Placeholder 16"/>
          <p:cNvSpPr>
            <a:spLocks noGrp="1"/>
          </p:cNvSpPr>
          <p:nvPr>
            <p:ph type="sldNum" sz="quarter" idx="12"/>
            <p:custDataLst>
              <p:tags r:id="rId15"/>
            </p:custDataLst>
          </p:nvPr>
        </p:nvSpPr>
        <p:spPr/>
        <p:txBody>
          <a:bodyPr/>
          <a:lstStyle/>
          <a:p>
            <a:fld id="{C9E7B19F-562E-4687-915F-44F4066EA527}" type="slidenum">
              <a:rPr lang="en-CA" smtClean="0"/>
              <a:t>35</a:t>
            </a:fld>
            <a:endParaRPr lang="en-CA" dirty="0"/>
          </a:p>
        </p:txBody>
      </p:sp>
    </p:spTree>
    <p:extLst>
      <p:ext uri="{BB962C8B-B14F-4D97-AF65-F5344CB8AC3E}">
        <p14:creationId xmlns:p14="http://schemas.microsoft.com/office/powerpoint/2010/main" val="269797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71601" y="476672"/>
            <a:ext cx="7200800" cy="540326"/>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Roles and Responsibilities</a:t>
            </a:r>
          </a:p>
        </p:txBody>
      </p:sp>
      <p:sp>
        <p:nvSpPr>
          <p:cNvPr id="40963" name="Content Placeholder 2"/>
          <p:cNvSpPr>
            <a:spLocks noGrp="1"/>
          </p:cNvSpPr>
          <p:nvPr>
            <p:ph idx="1"/>
          </p:nvPr>
        </p:nvSpPr>
        <p:spPr>
          <a:xfrm>
            <a:off x="945204" y="1268760"/>
            <a:ext cx="7200800" cy="4896544"/>
          </a:xfrm>
        </p:spPr>
        <p:txBody>
          <a:bodyPr>
            <a:normAutofit fontScale="77500" lnSpcReduction="20000"/>
          </a:bodyPr>
          <a:lstStyle/>
          <a:p>
            <a:pPr marL="0" indent="0">
              <a:lnSpc>
                <a:spcPct val="120000"/>
              </a:lnSpc>
              <a:buNone/>
            </a:pPr>
            <a:r>
              <a:rPr lang="en-CA" altLang="en-US" sz="2600" b="1" noProof="0" dirty="0">
                <a:solidFill>
                  <a:schemeClr val="tx1"/>
                </a:solidFill>
                <a:latin typeface="Century Gothic" panose="020B0502020202020204" pitchFamily="34" charset="0"/>
              </a:rPr>
              <a:t>HR sub-delegated manager</a:t>
            </a:r>
          </a:p>
          <a:p>
            <a:pPr marL="273050" lvl="1" indent="-233363">
              <a:lnSpc>
                <a:spcPct val="120000"/>
              </a:lnSpc>
            </a:pPr>
            <a:endParaRPr lang="en-CA" altLang="en-US" sz="2600" noProof="0" dirty="0">
              <a:solidFill>
                <a:srgbClr val="191919"/>
              </a:solidFill>
              <a:latin typeface="Century Gothic" panose="020B0502020202020204" pitchFamily="34" charset="0"/>
            </a:endParaRPr>
          </a:p>
          <a:p>
            <a:pPr marL="0" indent="0">
              <a:lnSpc>
                <a:spcPct val="120000"/>
              </a:lnSpc>
              <a:buNone/>
            </a:pPr>
            <a:r>
              <a:rPr lang="en-CA" altLang="en-US" sz="2600" b="1" noProof="0" dirty="0">
                <a:solidFill>
                  <a:schemeClr val="tx1"/>
                </a:solidFill>
                <a:latin typeface="Century Gothic" panose="020B0502020202020204" pitchFamily="34" charset="0"/>
              </a:rPr>
              <a:t>Assessment Board</a:t>
            </a:r>
          </a:p>
          <a:p>
            <a:pPr marL="273050" lvl="1">
              <a:lnSpc>
                <a:spcPct val="120000"/>
              </a:lnSpc>
            </a:pPr>
            <a:r>
              <a:rPr lang="en-CA" altLang="en-US" sz="2600" noProof="0" dirty="0">
                <a:solidFill>
                  <a:srgbClr val="191919"/>
                </a:solidFill>
                <a:latin typeface="Century Gothic" panose="020B0502020202020204" pitchFamily="34" charset="0"/>
              </a:rPr>
              <a:t>Must have the required official languages proficiency</a:t>
            </a:r>
          </a:p>
          <a:p>
            <a:pPr marL="273050" lvl="1">
              <a:lnSpc>
                <a:spcPct val="120000"/>
              </a:lnSpc>
            </a:pPr>
            <a:r>
              <a:rPr lang="en-CA" altLang="en-US" sz="2600" noProof="0" dirty="0">
                <a:solidFill>
                  <a:srgbClr val="191919"/>
                </a:solidFill>
                <a:latin typeface="Century Gothic" panose="020B0502020202020204" pitchFamily="34" charset="0"/>
              </a:rPr>
              <a:t>Must comply with the candidate’s choice regarding the candidate’s assessment, with the exception of the assessment of language skills</a:t>
            </a:r>
          </a:p>
          <a:p>
            <a:pPr marL="273050" lvl="1">
              <a:lnSpc>
                <a:spcPct val="120000"/>
              </a:lnSpc>
            </a:pPr>
            <a:r>
              <a:rPr lang="en-CA" altLang="en-US" sz="2600" noProof="0" dirty="0">
                <a:solidFill>
                  <a:srgbClr val="191919"/>
                </a:solidFill>
                <a:latin typeface="Century Gothic" panose="020B0502020202020204" pitchFamily="34" charset="0"/>
              </a:rPr>
              <a:t>Second Language Evaluation (SLE) tests are carried out by the PSC for bilingual profiles (except for level P proficiency).</a:t>
            </a:r>
          </a:p>
          <a:p>
            <a:pPr marL="273050" lvl="1">
              <a:lnSpc>
                <a:spcPct val="120000"/>
              </a:lnSpc>
            </a:pPr>
            <a:r>
              <a:rPr lang="en-CA" altLang="en-US" sz="2600" noProof="0" dirty="0">
                <a:solidFill>
                  <a:srgbClr val="191919"/>
                </a:solidFill>
                <a:latin typeface="Century Gothic" panose="020B0502020202020204" pitchFamily="34" charset="0"/>
              </a:rPr>
              <a:t>When </a:t>
            </a:r>
            <a:r>
              <a:rPr lang="en-CA" altLang="en-US" sz="2600" b="1" u="sng" noProof="0" dirty="0">
                <a:solidFill>
                  <a:srgbClr val="191919"/>
                </a:solidFill>
                <a:latin typeface="Century Gothic" panose="020B0502020202020204" pitchFamily="34" charset="0"/>
              </a:rPr>
              <a:t>it is not</a:t>
            </a:r>
            <a:r>
              <a:rPr lang="en-CA" altLang="en-US" sz="2600" noProof="0" dirty="0">
                <a:solidFill>
                  <a:srgbClr val="191919"/>
                </a:solidFill>
                <a:latin typeface="Century Gothic" panose="020B0502020202020204" pitchFamily="34" charset="0"/>
              </a:rPr>
              <a:t> a bilingual position, it is the responsibility of the manager or of the members of the Assessment Board.</a:t>
            </a:r>
          </a:p>
          <a:p>
            <a:pPr>
              <a:lnSpc>
                <a:spcPct val="90000"/>
              </a:lnSpc>
            </a:pPr>
            <a:endParaRPr lang="en-CA" altLang="en-US" sz="3200" noProof="0" dirty="0">
              <a:solidFill>
                <a:srgbClr val="191919"/>
              </a:solidFill>
              <a:latin typeface="Century Gothic" panose="020B0502020202020204" pitchFamily="34" charset="0"/>
            </a:endParaRPr>
          </a:p>
          <a:p>
            <a:pPr>
              <a:lnSpc>
                <a:spcPct val="90000"/>
              </a:lnSpc>
            </a:pPr>
            <a:endParaRPr lang="en-CA" altLang="en-US" sz="1200" noProof="0" dirty="0"/>
          </a:p>
        </p:txBody>
      </p:sp>
    </p:spTree>
    <p:extLst>
      <p:ext uri="{BB962C8B-B14F-4D97-AF65-F5344CB8AC3E}">
        <p14:creationId xmlns:p14="http://schemas.microsoft.com/office/powerpoint/2010/main" val="152754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99592" y="548680"/>
            <a:ext cx="7272808" cy="792088"/>
          </a:xfrm>
        </p:spPr>
        <p:txBody>
          <a:bodyPr>
            <a:noAutofit/>
          </a:bodyPr>
          <a:lstStyle/>
          <a:p>
            <a:r>
              <a:rPr lang="en-CA" altLang="en-US" sz="3200" dirty="0">
                <a:solidFill>
                  <a:srgbClr val="008000"/>
                </a:solidFill>
                <a:latin typeface="Century Gothic" pitchFamily="34" charset="0"/>
                <a:ea typeface="ヒラギノ角ゴ Pro W3" pitchFamily="126" charset="-128"/>
                <a:cs typeface="+mn-cs"/>
              </a:rPr>
              <a:t>Assessment – Official Languages (cont.)</a:t>
            </a:r>
          </a:p>
        </p:txBody>
      </p:sp>
      <p:sp>
        <p:nvSpPr>
          <p:cNvPr id="44035" name="Content Placeholder 2"/>
          <p:cNvSpPr>
            <a:spLocks noGrp="1"/>
          </p:cNvSpPr>
          <p:nvPr>
            <p:ph idx="1"/>
          </p:nvPr>
        </p:nvSpPr>
        <p:spPr>
          <a:xfrm>
            <a:off x="971600" y="1813213"/>
            <a:ext cx="7200800" cy="3848035"/>
          </a:xfrm>
        </p:spPr>
        <p:txBody>
          <a:bodyPr>
            <a:noAutofit/>
          </a:bodyPr>
          <a:lstStyle/>
          <a:p>
            <a:pPr marL="0" indent="0">
              <a:lnSpc>
                <a:spcPct val="100000"/>
              </a:lnSpc>
              <a:spcBef>
                <a:spcPct val="0"/>
              </a:spcBef>
              <a:buNone/>
              <a:defRPr/>
            </a:pPr>
            <a:r>
              <a:rPr lang="en-CA" altLang="en-US" sz="2000" b="1" noProof="0" dirty="0">
                <a:solidFill>
                  <a:srgbClr val="191919"/>
                </a:solidFill>
                <a:latin typeface="Century Gothic" panose="020B0502020202020204" pitchFamily="34" charset="0"/>
              </a:rPr>
              <a:t>Question: </a:t>
            </a:r>
          </a:p>
          <a:p>
            <a:pPr marL="0" indent="0">
              <a:lnSpc>
                <a:spcPct val="100000"/>
              </a:lnSpc>
              <a:spcBef>
                <a:spcPct val="0"/>
              </a:spcBef>
              <a:buNone/>
              <a:defRPr/>
            </a:pPr>
            <a:endParaRPr lang="en-CA" altLang="en-US" sz="2000" b="1" noProof="0" dirty="0">
              <a:solidFill>
                <a:srgbClr val="191919"/>
              </a:solidFill>
              <a:latin typeface="Century Gothic" panose="020B0502020202020204" pitchFamily="34" charset="0"/>
            </a:endParaRPr>
          </a:p>
          <a:p>
            <a:pPr marL="0" indent="0">
              <a:lnSpc>
                <a:spcPct val="100000"/>
              </a:lnSpc>
              <a:spcBef>
                <a:spcPct val="0"/>
              </a:spcBef>
              <a:buNone/>
              <a:defRPr/>
            </a:pPr>
            <a:r>
              <a:rPr lang="en-CA" altLang="en-US" sz="2000" b="1" noProof="0" dirty="0">
                <a:solidFill>
                  <a:srgbClr val="191919"/>
                </a:solidFill>
                <a:latin typeface="Century Gothic" panose="020B0502020202020204" pitchFamily="34" charset="0"/>
              </a:rPr>
              <a:t>Following a discussion with your client, you proceed with an acting appointment of over four months using Section 15 of the PSER</a:t>
            </a:r>
          </a:p>
          <a:p>
            <a:pPr>
              <a:lnSpc>
                <a:spcPct val="100000"/>
              </a:lnSpc>
              <a:spcBef>
                <a:spcPct val="0"/>
              </a:spcBef>
              <a:defRPr/>
            </a:pPr>
            <a:endParaRPr lang="en-CA" altLang="en-US" sz="2000" b="1" noProof="0" dirty="0">
              <a:solidFill>
                <a:srgbClr val="191919"/>
              </a:solidFill>
              <a:latin typeface="Century Gothic" panose="020B0502020202020204" pitchFamily="34" charset="0"/>
            </a:endParaRPr>
          </a:p>
          <a:p>
            <a:pPr>
              <a:lnSpc>
                <a:spcPct val="100000"/>
              </a:lnSpc>
              <a:spcBef>
                <a:spcPct val="0"/>
              </a:spcBef>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Should the use of section 15 be reflected in your Notice of Acting Appointment (NAA)? </a:t>
            </a:r>
          </a:p>
          <a:p>
            <a:pPr>
              <a:lnSpc>
                <a:spcPct val="100000"/>
              </a:lnSpc>
              <a:spcBef>
                <a:spcPct val="0"/>
              </a:spcBef>
              <a:buFont typeface="Wingdings" panose="05000000000000000000" pitchFamily="2" charset="2"/>
              <a:buChar char="Ø"/>
              <a:defRPr/>
            </a:pPr>
            <a:endParaRPr lang="en-CA" altLang="en-US" sz="2000" b="1" noProof="0" dirty="0">
              <a:solidFill>
                <a:srgbClr val="191919"/>
              </a:solidFill>
              <a:latin typeface="Century Gothic" panose="020B0502020202020204" pitchFamily="34" charset="0"/>
            </a:endParaRPr>
          </a:p>
          <a:p>
            <a:pPr>
              <a:lnSpc>
                <a:spcPct val="100000"/>
              </a:lnSpc>
              <a:spcBef>
                <a:spcPct val="0"/>
              </a:spcBef>
              <a:buFont typeface="Wingdings" panose="05000000000000000000" pitchFamily="2" charset="2"/>
              <a:buChar char="Ø"/>
              <a:defRPr/>
            </a:pPr>
            <a:r>
              <a:rPr lang="en-CA" altLang="en-US" sz="2000" noProof="0" dirty="0">
                <a:solidFill>
                  <a:srgbClr val="191919"/>
                </a:solidFill>
                <a:latin typeface="Century Gothic" panose="020B0502020202020204" pitchFamily="34" charset="0"/>
              </a:rPr>
              <a:t>How can you document the delegated manager’s decision?  </a:t>
            </a:r>
          </a:p>
          <a:p>
            <a:pPr marL="0" indent="0">
              <a:lnSpc>
                <a:spcPct val="100000"/>
              </a:lnSpc>
              <a:spcBef>
                <a:spcPct val="0"/>
              </a:spcBef>
              <a:buNone/>
              <a:defRPr/>
            </a:pPr>
            <a:endParaRPr lang="fr-CA" altLang="en-US" sz="2000" dirty="0">
              <a:solidFill>
                <a:srgbClr val="191919"/>
              </a:solidFill>
              <a:latin typeface="Century Gothic" panose="020B0502020202020204" pitchFamily="34" charset="0"/>
            </a:endParaRPr>
          </a:p>
        </p:txBody>
      </p:sp>
    </p:spTree>
    <p:extLst>
      <p:ext uri="{BB962C8B-B14F-4D97-AF65-F5344CB8AC3E}">
        <p14:creationId xmlns:p14="http://schemas.microsoft.com/office/powerpoint/2010/main" val="3851135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53" y="3167617"/>
            <a:ext cx="7128792" cy="749520"/>
          </a:xfrm>
        </p:spPr>
        <p:txBody>
          <a:bodyPr>
            <a:noAutofit/>
          </a:bodyPr>
          <a:lstStyle/>
          <a:p>
            <a:pPr>
              <a:defRPr/>
            </a:pPr>
            <a:r>
              <a:rPr lang="en-CA" altLang="en-US" sz="3200" noProof="0" dirty="0">
                <a:solidFill>
                  <a:srgbClr val="008000"/>
                </a:solidFill>
                <a:latin typeface="Century Gothic" panose="020B0502020202020204" pitchFamily="34" charset="0"/>
              </a:rPr>
              <a:t>Reporting</a:t>
            </a:r>
          </a:p>
        </p:txBody>
      </p:sp>
      <p:sp>
        <p:nvSpPr>
          <p:cNvPr id="12291" name="Content Placeholder 2"/>
          <p:cNvSpPr>
            <a:spLocks noGrp="1"/>
          </p:cNvSpPr>
          <p:nvPr>
            <p:ph type="body" idx="1"/>
          </p:nvPr>
        </p:nvSpPr>
        <p:spPr>
          <a:xfrm>
            <a:off x="905853" y="2564904"/>
            <a:ext cx="7158663" cy="690640"/>
          </a:xfrm>
        </p:spPr>
        <p:txBody>
          <a:bodyPr>
            <a:noAutofit/>
          </a:bodyPr>
          <a:lstStyle/>
          <a:p>
            <a:pPr>
              <a:lnSpc>
                <a:spcPct val="110000"/>
              </a:lnSpc>
              <a:spcBef>
                <a:spcPct val="0"/>
              </a:spcBef>
              <a:defRPr/>
            </a:pPr>
            <a:r>
              <a:rPr lang="en-CA" altLang="en-US" sz="3200" noProof="0" dirty="0">
                <a:solidFill>
                  <a:srgbClr val="008000"/>
                </a:solidFill>
                <a:latin typeface="Century Gothic" panose="020B0502020202020204" pitchFamily="34" charset="0"/>
                <a:ea typeface="+mj-ea"/>
                <a:cs typeface="+mj-cs"/>
              </a:rPr>
              <a:t>Part 4</a:t>
            </a:r>
          </a:p>
        </p:txBody>
      </p:sp>
      <p:grpSp>
        <p:nvGrpSpPr>
          <p:cNvPr id="7" name="Groupe 5"/>
          <p:cNvGrpSpPr/>
          <p:nvPr/>
        </p:nvGrpSpPr>
        <p:grpSpPr>
          <a:xfrm>
            <a:off x="5868144" y="4221088"/>
            <a:ext cx="2380384" cy="1424749"/>
            <a:chOff x="3431704" y="458785"/>
            <a:chExt cx="4591050" cy="2447925"/>
          </a:xfrm>
        </p:grpSpPr>
        <p:pic>
          <p:nvPicPr>
            <p:cNvPr id="8" name="Image 3"/>
            <p:cNvPicPr>
              <a:picLocks noChangeAspect="1"/>
            </p:cNvPicPr>
            <p:nvPr/>
          </p:nvPicPr>
          <p:blipFill>
            <a:blip r:embed="rId2"/>
            <a:stretch>
              <a:fillRect/>
            </a:stretch>
          </p:blipFill>
          <p:spPr>
            <a:xfrm>
              <a:off x="3431704" y="458785"/>
              <a:ext cx="4591050" cy="2447925"/>
            </a:xfrm>
            <a:prstGeom prst="rect">
              <a:avLst/>
            </a:prstGeom>
          </p:spPr>
        </p:pic>
        <p:sp>
          <p:nvSpPr>
            <p:cNvPr id="9" name="Rectangle 8"/>
            <p:cNvSpPr/>
            <p:nvPr/>
          </p:nvSpPr>
          <p:spPr>
            <a:xfrm>
              <a:off x="6384032" y="2564904"/>
              <a:ext cx="1584176" cy="341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CA" sz="1013" dirty="0">
                <a:solidFill>
                  <a:prstClr val="white"/>
                </a:solidFill>
                <a:latin typeface="Arial"/>
              </a:endParaRPr>
            </a:p>
          </p:txBody>
        </p:sp>
      </p:grpSp>
    </p:spTree>
    <p:extLst>
      <p:ext uri="{BB962C8B-B14F-4D97-AF65-F5344CB8AC3E}">
        <p14:creationId xmlns:p14="http://schemas.microsoft.com/office/powerpoint/2010/main" val="3550419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99593" y="476672"/>
            <a:ext cx="7236094" cy="526472"/>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Reporting</a:t>
            </a:r>
          </a:p>
        </p:txBody>
      </p:sp>
      <p:sp>
        <p:nvSpPr>
          <p:cNvPr id="47107" name="Content Placeholder 2"/>
          <p:cNvSpPr>
            <a:spLocks noGrp="1"/>
          </p:cNvSpPr>
          <p:nvPr>
            <p:ph idx="1"/>
          </p:nvPr>
        </p:nvSpPr>
        <p:spPr>
          <a:xfrm>
            <a:off x="934886" y="1340768"/>
            <a:ext cx="7200800" cy="4464495"/>
          </a:xfrm>
        </p:spPr>
        <p:txBody>
          <a:bodyPr>
            <a:normAutofit/>
          </a:bodyPr>
          <a:lstStyle/>
          <a:p>
            <a:pPr marL="0" indent="0">
              <a:lnSpc>
                <a:spcPct val="100000"/>
              </a:lnSpc>
              <a:buNone/>
            </a:pPr>
            <a:r>
              <a:rPr lang="en-CA" altLang="en-US" sz="2000" noProof="0" dirty="0">
                <a:solidFill>
                  <a:srgbClr val="191919"/>
                </a:solidFill>
                <a:latin typeface="Century Gothic" panose="020B0502020202020204" pitchFamily="34" charset="0"/>
              </a:rPr>
              <a:t>The </a:t>
            </a:r>
            <a:r>
              <a:rPr lang="en-CA" altLang="en-US" sz="2000" noProof="0" dirty="0">
                <a:solidFill>
                  <a:srgbClr val="191919"/>
                </a:solidFill>
                <a:latin typeface="Century Gothic" panose="020B0502020202020204" pitchFamily="34" charset="0"/>
                <a:hlinkClick r:id="rId3"/>
              </a:rPr>
              <a:t>Public Service Official Languages Appointment Regulations</a:t>
            </a:r>
            <a:r>
              <a:rPr lang="en-CA" altLang="en-US" sz="2000" noProof="0" dirty="0">
                <a:solidFill>
                  <a:srgbClr val="191919"/>
                </a:solidFill>
                <a:latin typeface="Century Gothic" panose="020B0502020202020204" pitchFamily="34" charset="0"/>
              </a:rPr>
              <a:t> (RLONFP) set out the provisions applying to persons who are excluded from the application of merit with respect to proficiency in both official languages and establish the deputy head’s responsibilities and obligations when appointing a person who enters into an agreement to become bilingual</a:t>
            </a:r>
          </a:p>
          <a:p>
            <a:pPr marL="0" indent="0">
              <a:lnSpc>
                <a:spcPct val="100000"/>
              </a:lnSpc>
              <a:buNone/>
            </a:pPr>
            <a:endParaRPr lang="en-CA" altLang="en-US" sz="2000" noProof="0" dirty="0">
              <a:solidFill>
                <a:srgbClr val="191919"/>
              </a:solidFill>
              <a:latin typeface="Century Gothic" panose="020B0502020202020204" pitchFamily="34" charset="0"/>
            </a:endParaRPr>
          </a:p>
          <a:p>
            <a:pPr marL="0" indent="0">
              <a:lnSpc>
                <a:spcPct val="100000"/>
              </a:lnSpc>
              <a:buNone/>
            </a:pPr>
            <a:r>
              <a:rPr lang="en-CA" altLang="en-US" sz="2000" noProof="0" dirty="0">
                <a:solidFill>
                  <a:srgbClr val="191919"/>
                </a:solidFill>
                <a:latin typeface="Century Gothic" panose="020B0502020202020204" pitchFamily="34" charset="0"/>
              </a:rPr>
              <a:t>As provided for in the PSC’s </a:t>
            </a:r>
            <a:r>
              <a:rPr lang="en-CA" altLang="en-US" sz="2000" i="1" noProof="0" dirty="0">
                <a:solidFill>
                  <a:srgbClr val="191919"/>
                </a:solidFill>
                <a:latin typeface="Century Gothic" panose="020B0502020202020204" pitchFamily="34" charset="0"/>
              </a:rPr>
              <a:t>Appointment Delegation and Accountability Instrument </a:t>
            </a:r>
            <a:r>
              <a:rPr lang="en-CA" altLang="en-US" sz="2000" noProof="0" dirty="0">
                <a:solidFill>
                  <a:srgbClr val="191919"/>
                </a:solidFill>
                <a:latin typeface="Century Gothic" panose="020B0502020202020204" pitchFamily="34" charset="0"/>
              </a:rPr>
              <a:t>(ADAI) for deputy heads, they must report annually to the PSC on the use of the </a:t>
            </a:r>
            <a:r>
              <a:rPr lang="en-CA" altLang="en-US" sz="2000" noProof="0" dirty="0">
                <a:solidFill>
                  <a:srgbClr val="191919"/>
                </a:solidFill>
                <a:latin typeface="Century Gothic" panose="020B0502020202020204" pitchFamily="34" charset="0"/>
                <a:hlinkClick r:id="rId4"/>
              </a:rPr>
              <a:t>Public Service Official Languages Exclusion Approval Order</a:t>
            </a:r>
            <a:r>
              <a:rPr lang="en-CA" altLang="en-US" sz="2000" noProof="0" dirty="0">
                <a:solidFill>
                  <a:srgbClr val="191919"/>
                </a:solidFill>
                <a:latin typeface="Century Gothic" panose="020B0502020202020204" pitchFamily="34" charset="0"/>
              </a:rPr>
              <a:t> </a:t>
            </a:r>
            <a:r>
              <a:rPr lang="en-CA" altLang="en-US" sz="2000" i="1" noProof="0" dirty="0">
                <a:solidFill>
                  <a:srgbClr val="191919"/>
                </a:solidFill>
                <a:latin typeface="Century Gothic" panose="020B0502020202020204" pitchFamily="34" charset="0"/>
              </a:rPr>
              <a:t>(PSOLEAO)</a:t>
            </a:r>
          </a:p>
          <a:p>
            <a:pPr marL="0" indent="0">
              <a:lnSpc>
                <a:spcPct val="120000"/>
              </a:lnSpc>
              <a:buNone/>
            </a:pPr>
            <a:endParaRPr lang="en-CA" altLang="en-US" sz="2200" noProof="0" dirty="0">
              <a:solidFill>
                <a:srgbClr val="191919"/>
              </a:solidFill>
              <a:latin typeface="Century Gothic" panose="020B0502020202020204" pitchFamily="34" charset="0"/>
            </a:endParaRPr>
          </a:p>
          <a:p>
            <a:pPr marL="0" indent="0">
              <a:buNone/>
            </a:pPr>
            <a:endParaRPr lang="en-CA" altLang="en-US" sz="1200" i="1" noProof="0" dirty="0"/>
          </a:p>
          <a:p>
            <a:pPr marL="0" indent="0">
              <a:buNone/>
            </a:pPr>
            <a:endParaRPr lang="en-CA" altLang="en-US" sz="1200" noProof="0" dirty="0"/>
          </a:p>
        </p:txBody>
      </p:sp>
    </p:spTree>
    <p:extLst>
      <p:ext uri="{BB962C8B-B14F-4D97-AF65-F5344CB8AC3E}">
        <p14:creationId xmlns:p14="http://schemas.microsoft.com/office/powerpoint/2010/main" val="236688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67210" y="476672"/>
            <a:ext cx="7272808" cy="430003"/>
          </a:xfrm>
        </p:spPr>
        <p:txBody>
          <a:bodyPr>
            <a:noAutofit/>
          </a:bodyPr>
          <a:lstStyle/>
          <a:p>
            <a:pPr eaLnBrk="1" hangingPunct="1"/>
            <a:r>
              <a:rPr lang="en-CA" altLang="en-US" sz="3200" noProof="0" dirty="0">
                <a:solidFill>
                  <a:srgbClr val="008000"/>
                </a:solidFill>
                <a:latin typeface="Century Gothic" pitchFamily="34" charset="0"/>
                <a:ea typeface="ヒラギノ角ゴ Pro W3" pitchFamily="126" charset="-128"/>
                <a:cs typeface="+mn-cs"/>
              </a:rPr>
              <a:t>Legal Basis</a:t>
            </a:r>
          </a:p>
        </p:txBody>
      </p:sp>
      <p:sp>
        <p:nvSpPr>
          <p:cNvPr id="7171" name="Rectangle 3"/>
          <p:cNvSpPr>
            <a:spLocks noGrp="1" noChangeArrowheads="1"/>
          </p:cNvSpPr>
          <p:nvPr>
            <p:ph type="body" idx="1"/>
          </p:nvPr>
        </p:nvSpPr>
        <p:spPr>
          <a:xfrm>
            <a:off x="971600" y="1484784"/>
            <a:ext cx="7168418" cy="4824536"/>
          </a:xfrm>
        </p:spPr>
        <p:txBody>
          <a:bodyPr>
            <a:normAutofit/>
          </a:bodyPr>
          <a:lstStyle/>
          <a:p>
            <a:pPr marL="0" indent="0">
              <a:lnSpc>
                <a:spcPct val="110000"/>
              </a:lnSpc>
              <a:buNone/>
              <a:defRPr/>
            </a:pPr>
            <a:r>
              <a:rPr kumimoji="1" lang="en-CA" altLang="en-US" sz="2000" i="1" noProof="0" dirty="0">
                <a:solidFill>
                  <a:srgbClr val="191919"/>
                </a:solidFill>
                <a:latin typeface="Century Gothic" panose="020B0502020202020204" pitchFamily="34" charset="0"/>
                <a:ea typeface="Arial Unicode MS" panose="020B0604020202020204" pitchFamily="34" charset="-128"/>
                <a:cs typeface="Arial Unicode MS" panose="020B0604020202020204" pitchFamily="34" charset="-128"/>
                <a:hlinkClick r:id="rId3"/>
              </a:rPr>
              <a:t>Canadian Charter </a:t>
            </a:r>
            <a:r>
              <a:rPr lang="en-CA" altLang="en-US" sz="2000" i="1" noProof="0" dirty="0">
                <a:solidFill>
                  <a:srgbClr val="191919"/>
                </a:solidFill>
                <a:latin typeface="Century Gothic" panose="020B0502020202020204" pitchFamily="34" charset="0"/>
                <a:hlinkClick r:id="rId3"/>
              </a:rPr>
              <a:t>of </a:t>
            </a:r>
            <a:r>
              <a:rPr kumimoji="1" lang="en-CA" altLang="en-US" sz="2000" i="1" noProof="0" dirty="0">
                <a:solidFill>
                  <a:srgbClr val="191919"/>
                </a:solidFill>
                <a:latin typeface="Century Gothic" panose="020B0502020202020204" pitchFamily="34" charset="0"/>
                <a:ea typeface="Arial Unicode MS" panose="020B0604020202020204" pitchFamily="34" charset="-128"/>
                <a:cs typeface="Arial Unicode MS" panose="020B0604020202020204" pitchFamily="34" charset="-128"/>
                <a:hlinkClick r:id="rId3"/>
              </a:rPr>
              <a:t>Rights and Freedoms</a:t>
            </a:r>
            <a:r>
              <a:rPr kumimoji="1" lang="en-CA" altLang="en-US" sz="2000" i="1" noProof="0" dirty="0">
                <a:solidFill>
                  <a:srgbClr val="191919"/>
                </a:solidFill>
                <a:latin typeface="Century Gothic" panose="020B0502020202020204" pitchFamily="34" charset="0"/>
                <a:ea typeface="Arial Unicode MS" panose="020B0604020202020204" pitchFamily="34" charset="-128"/>
                <a:cs typeface="Arial Unicode MS" panose="020B0604020202020204" pitchFamily="34" charset="-128"/>
              </a:rPr>
              <a:t> </a:t>
            </a:r>
          </a:p>
          <a:p>
            <a:pPr marL="0" indent="0">
              <a:lnSpc>
                <a:spcPct val="120000"/>
              </a:lnSpc>
              <a:buNone/>
              <a:defRPr/>
            </a:pPr>
            <a:r>
              <a:rPr lang="en-CA" altLang="en-US" sz="2000" noProof="0" dirty="0">
                <a:solidFill>
                  <a:srgbClr val="191919"/>
                </a:solidFill>
                <a:latin typeface="Century Gothic" panose="020B0502020202020204" pitchFamily="34" charset="0"/>
              </a:rPr>
              <a:t>Confirms the equal status of English and French, the two official languages of Canada</a:t>
            </a:r>
          </a:p>
          <a:p>
            <a:pPr marL="0" indent="0">
              <a:lnSpc>
                <a:spcPct val="120000"/>
              </a:lnSpc>
              <a:buNone/>
              <a:defRPr/>
            </a:pPr>
            <a:endParaRPr lang="en-CA" altLang="en-US" sz="2000" noProof="0" dirty="0">
              <a:solidFill>
                <a:srgbClr val="191919"/>
              </a:solidFill>
              <a:latin typeface="Century Gothic" panose="020B0502020202020204" pitchFamily="34" charset="0"/>
            </a:endParaRPr>
          </a:p>
          <a:p>
            <a:pPr marL="0" indent="0">
              <a:lnSpc>
                <a:spcPct val="120000"/>
              </a:lnSpc>
              <a:buNone/>
              <a:defRPr/>
            </a:pPr>
            <a:r>
              <a:rPr lang="en-CA" altLang="en-US" sz="2000" noProof="0" dirty="0">
                <a:solidFill>
                  <a:srgbClr val="191919"/>
                </a:solidFill>
                <a:latin typeface="Century Gothic" panose="020B0502020202020204" pitchFamily="34" charset="0"/>
              </a:rPr>
              <a:t>Guarantees equal rights and privileges as to the use of both official languages in federal institutions </a:t>
            </a:r>
          </a:p>
          <a:p>
            <a:pPr>
              <a:lnSpc>
                <a:spcPct val="110000"/>
              </a:lnSpc>
              <a:defRPr/>
            </a:pPr>
            <a:endParaRPr lang="en-CA" altLang="en-US" sz="2000" noProof="0" dirty="0">
              <a:solidFill>
                <a:srgbClr val="191919"/>
              </a:solidFill>
              <a:latin typeface="Century Gothic" panose="020B0502020202020204" pitchFamily="34" charset="0"/>
            </a:endParaRPr>
          </a:p>
          <a:p>
            <a:pPr marL="0" indent="0">
              <a:lnSpc>
                <a:spcPct val="110000"/>
              </a:lnSpc>
              <a:buNone/>
              <a:defRPr/>
            </a:pPr>
            <a:r>
              <a:rPr lang="en-CA" altLang="en-US" sz="2000" i="1" noProof="0" dirty="0">
                <a:solidFill>
                  <a:srgbClr val="191919"/>
                </a:solidFill>
                <a:latin typeface="Century Gothic" panose="020B0502020202020204" pitchFamily="34" charset="0"/>
                <a:hlinkClick r:id="rId4"/>
              </a:rPr>
              <a:t>Official Languages Act</a:t>
            </a:r>
            <a:r>
              <a:rPr lang="en-CA" altLang="en-US" sz="2000" noProof="0" dirty="0">
                <a:solidFill>
                  <a:srgbClr val="191919"/>
                </a:solidFill>
                <a:latin typeface="Century Gothic" panose="020B0502020202020204" pitchFamily="34" charset="0"/>
              </a:rPr>
              <a:t>   </a:t>
            </a:r>
          </a:p>
          <a:p>
            <a:pPr lvl="1">
              <a:lnSpc>
                <a:spcPct val="80000"/>
              </a:lnSpc>
              <a:buFont typeface="Arial" charset="0"/>
              <a:buChar char="–"/>
              <a:defRPr/>
            </a:pPr>
            <a:endParaRPr lang="en-CA" altLang="en-US" sz="1050" noProof="0" dirty="0"/>
          </a:p>
        </p:txBody>
      </p:sp>
      <p:pic>
        <p:nvPicPr>
          <p:cNvPr id="4" name="Picture 2" descr="C:\Users\gaudreaus\Desktop\image de l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055" y="4005064"/>
            <a:ext cx="1985963"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8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08383" y="692696"/>
            <a:ext cx="6831970" cy="526472"/>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Reporting</a:t>
            </a:r>
          </a:p>
        </p:txBody>
      </p:sp>
      <p:sp>
        <p:nvSpPr>
          <p:cNvPr id="47107" name="Content Placeholder 2"/>
          <p:cNvSpPr>
            <a:spLocks noGrp="1"/>
          </p:cNvSpPr>
          <p:nvPr>
            <p:ph idx="1"/>
          </p:nvPr>
        </p:nvSpPr>
        <p:spPr>
          <a:xfrm>
            <a:off x="908382" y="1700808"/>
            <a:ext cx="7200800" cy="4320480"/>
          </a:xfrm>
        </p:spPr>
        <p:txBody>
          <a:bodyPr>
            <a:normAutofit/>
          </a:bodyPr>
          <a:lstStyle/>
          <a:p>
            <a:pPr marL="0" indent="0">
              <a:lnSpc>
                <a:spcPct val="100000"/>
              </a:lnSpc>
              <a:buNone/>
            </a:pPr>
            <a:r>
              <a:rPr lang="en-CA" altLang="en-US" sz="2000" noProof="0" dirty="0">
                <a:solidFill>
                  <a:srgbClr val="191919"/>
                </a:solidFill>
                <a:latin typeface="Century Gothic" panose="020B0502020202020204" pitchFamily="34" charset="0"/>
              </a:rPr>
              <a:t>Each organization must ensure that appropriate measures are taken in the two months after the expiry of the exclusion period in order to appoint or transfer the public servant to a position for which he/she meets the language requirements. </a:t>
            </a:r>
          </a:p>
          <a:p>
            <a:pPr marL="0" indent="0">
              <a:lnSpc>
                <a:spcPct val="100000"/>
              </a:lnSpc>
              <a:buNone/>
            </a:pPr>
            <a:endParaRPr lang="en-CA" altLang="en-US" sz="2000" noProof="0" dirty="0">
              <a:solidFill>
                <a:srgbClr val="191919"/>
              </a:solidFill>
              <a:latin typeface="Century Gothic" panose="020B0502020202020204" pitchFamily="34" charset="0"/>
            </a:endParaRPr>
          </a:p>
          <a:p>
            <a:pPr marL="0" indent="0">
              <a:lnSpc>
                <a:spcPct val="100000"/>
              </a:lnSpc>
              <a:buNone/>
            </a:pPr>
            <a:r>
              <a:rPr lang="en-CA" altLang="en-US" sz="2000" noProof="0" dirty="0">
                <a:solidFill>
                  <a:srgbClr val="191919"/>
                </a:solidFill>
                <a:latin typeface="Century Gothic" panose="020B0502020202020204" pitchFamily="34" charset="0"/>
              </a:rPr>
              <a:t>Non-compliance with this provision could lead to an investigation and, ultimately, to a revocation of the appointment.</a:t>
            </a:r>
          </a:p>
          <a:p>
            <a:pPr marL="0" indent="0">
              <a:buNone/>
            </a:pPr>
            <a:endParaRPr lang="en-CA" altLang="en-US" sz="1200" i="1" noProof="0" dirty="0"/>
          </a:p>
          <a:p>
            <a:pPr marL="0" indent="0">
              <a:buNone/>
            </a:pPr>
            <a:endParaRPr lang="en-CA" altLang="en-US" sz="1200" noProof="0" dirty="0"/>
          </a:p>
        </p:txBody>
      </p:sp>
    </p:spTree>
    <p:extLst>
      <p:ext uri="{BB962C8B-B14F-4D97-AF65-F5344CB8AC3E}">
        <p14:creationId xmlns:p14="http://schemas.microsoft.com/office/powerpoint/2010/main" val="1783695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99592" y="548680"/>
            <a:ext cx="7272808" cy="710133"/>
          </a:xfrm>
        </p:spPr>
        <p:txBody>
          <a:bodyPr>
            <a:normAutofit/>
          </a:bodyPr>
          <a:lstStyle/>
          <a:p>
            <a:r>
              <a:rPr lang="en-CA" altLang="en-US" sz="3200" noProof="0" dirty="0">
                <a:solidFill>
                  <a:srgbClr val="008000"/>
                </a:solidFill>
                <a:latin typeface="Century Gothic" pitchFamily="34" charset="0"/>
                <a:ea typeface="ヒラギノ角ゴ Pro W3" pitchFamily="126" charset="-128"/>
                <a:cs typeface="+mn-cs"/>
              </a:rPr>
              <a:t>Reporting (cont.)</a:t>
            </a:r>
          </a:p>
        </p:txBody>
      </p:sp>
      <p:sp>
        <p:nvSpPr>
          <p:cNvPr id="48131" name="Content Placeholder 2"/>
          <p:cNvSpPr>
            <a:spLocks noGrp="1"/>
          </p:cNvSpPr>
          <p:nvPr>
            <p:ph idx="1"/>
          </p:nvPr>
        </p:nvSpPr>
        <p:spPr>
          <a:xfrm>
            <a:off x="971600" y="1258812"/>
            <a:ext cx="7632848" cy="4618459"/>
          </a:xfrm>
        </p:spPr>
        <p:txBody>
          <a:bodyPr>
            <a:noAutofit/>
          </a:bodyPr>
          <a:lstStyle/>
          <a:p>
            <a:pPr marL="0" indent="0">
              <a:lnSpc>
                <a:spcPct val="100000"/>
              </a:lnSpc>
              <a:buNone/>
            </a:pPr>
            <a:r>
              <a:rPr lang="en-CA" altLang="en-US" sz="2000" noProof="0" dirty="0">
                <a:solidFill>
                  <a:srgbClr val="191919"/>
                </a:solidFill>
                <a:latin typeface="Century Gothic" panose="020B0502020202020204" pitchFamily="34" charset="0"/>
              </a:rPr>
              <a:t>The purpose of the </a:t>
            </a:r>
            <a:r>
              <a:rPr lang="en-CA" altLang="en-US" sz="2000" noProof="0" dirty="0">
                <a:solidFill>
                  <a:srgbClr val="191919"/>
                </a:solidFill>
                <a:latin typeface="Century Gothic" panose="020B0502020202020204" pitchFamily="34" charset="0"/>
                <a:hlinkClick r:id="rId3"/>
              </a:rPr>
              <a:t>Public Service Official Languages Exclusion Approval Order </a:t>
            </a:r>
            <a:r>
              <a:rPr lang="en-CA" altLang="en-US" sz="2000" noProof="0" dirty="0">
                <a:solidFill>
                  <a:srgbClr val="191919"/>
                </a:solidFill>
                <a:latin typeface="Century Gothic" panose="020B0502020202020204" pitchFamily="34" charset="0"/>
              </a:rPr>
              <a:t>(PSOLEAO) and the </a:t>
            </a:r>
            <a:r>
              <a:rPr lang="en-CA" altLang="en-US" sz="2000" noProof="0" dirty="0">
                <a:solidFill>
                  <a:srgbClr val="191919"/>
                </a:solidFill>
                <a:latin typeface="Century Gothic" panose="020B0502020202020204" pitchFamily="34" charset="0"/>
                <a:hlinkClick r:id="rId4"/>
              </a:rPr>
              <a:t>Public Service Official Languages Appointment Regulations </a:t>
            </a:r>
            <a:r>
              <a:rPr lang="en-CA" altLang="en-US" sz="2000" noProof="0" dirty="0">
                <a:solidFill>
                  <a:srgbClr val="191919"/>
                </a:solidFill>
                <a:latin typeface="Century Gothic" panose="020B0502020202020204" pitchFamily="34" charset="0"/>
              </a:rPr>
              <a:t>(PSOLAR) is to:</a:t>
            </a:r>
          </a:p>
          <a:p>
            <a:pPr marL="0" indent="0">
              <a:lnSpc>
                <a:spcPct val="100000"/>
              </a:lnSpc>
              <a:buNone/>
            </a:pPr>
            <a:endParaRPr lang="en-CA" altLang="en-US" sz="2000" b="1" noProof="0" dirty="0">
              <a:solidFill>
                <a:srgbClr val="191919"/>
              </a:solidFill>
              <a:latin typeface="Century Gothic" panose="020B0502020202020204" pitchFamily="34" charset="0"/>
            </a:endParaRPr>
          </a:p>
          <a:p>
            <a:pPr marL="327025" lvl="1" indent="-327025"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Support employees</a:t>
            </a:r>
          </a:p>
          <a:p>
            <a:pPr marL="327025" lvl="1" indent="-327025"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Provide for access to training as early as possible and monitor progress</a:t>
            </a:r>
          </a:p>
          <a:p>
            <a:pPr marL="327025" lvl="1" indent="-327025"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Manage the barriers identified and address them in a timely manner</a:t>
            </a:r>
          </a:p>
          <a:p>
            <a:pPr marL="327025" lvl="1" indent="-327025"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Ensure that employees who have submitted an irrevocable resignation for retirement have left the public service within the two years that follow their appointment</a:t>
            </a:r>
          </a:p>
        </p:txBody>
      </p:sp>
    </p:spTree>
    <p:extLst>
      <p:ext uri="{BB962C8B-B14F-4D97-AF65-F5344CB8AC3E}">
        <p14:creationId xmlns:p14="http://schemas.microsoft.com/office/powerpoint/2010/main" val="209731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99592" y="476672"/>
            <a:ext cx="7272808" cy="566117"/>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Reporting (cont.)</a:t>
            </a:r>
          </a:p>
        </p:txBody>
      </p:sp>
      <p:sp>
        <p:nvSpPr>
          <p:cNvPr id="48131" name="Content Placeholder 2"/>
          <p:cNvSpPr>
            <a:spLocks noGrp="1"/>
          </p:cNvSpPr>
          <p:nvPr>
            <p:ph idx="1"/>
          </p:nvPr>
        </p:nvSpPr>
        <p:spPr>
          <a:xfrm>
            <a:off x="899592" y="1484784"/>
            <a:ext cx="7416824" cy="4392488"/>
          </a:xfrm>
        </p:spPr>
        <p:txBody>
          <a:bodyPr>
            <a:noAutofit/>
          </a:bodyPr>
          <a:lstStyle/>
          <a:p>
            <a:pPr marL="357188" lvl="1" indent="-357188"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Require a </a:t>
            </a:r>
            <a:r>
              <a:rPr lang="en-CA" altLang="en-US" sz="2000" b="1" noProof="0" dirty="0">
                <a:solidFill>
                  <a:srgbClr val="191919"/>
                </a:solidFill>
                <a:latin typeface="Century Gothic" panose="020B0502020202020204" pitchFamily="34" charset="0"/>
              </a:rPr>
              <a:t>commitment</a:t>
            </a:r>
            <a:r>
              <a:rPr lang="en-CA" altLang="en-US" sz="2000" noProof="0" dirty="0">
                <a:solidFill>
                  <a:srgbClr val="191919"/>
                </a:solidFill>
                <a:latin typeface="Century Gothic" panose="020B0502020202020204" pitchFamily="34" charset="0"/>
              </a:rPr>
              <a:t> to become bilingual for an </a:t>
            </a:r>
            <a:r>
              <a:rPr lang="en-CA" altLang="en-US" sz="2000" b="1" noProof="0" dirty="0">
                <a:solidFill>
                  <a:srgbClr val="191919"/>
                </a:solidFill>
                <a:latin typeface="Century Gothic" panose="020B0502020202020204" pitchFamily="34" charset="0"/>
              </a:rPr>
              <a:t>initial two-year period that may be extended up to an additional two years </a:t>
            </a:r>
            <a:r>
              <a:rPr lang="en-CA" altLang="en-US" sz="2000" noProof="0" dirty="0">
                <a:solidFill>
                  <a:srgbClr val="191919"/>
                </a:solidFill>
                <a:latin typeface="Century Gothic" panose="020B0502020202020204" pitchFamily="34" charset="0"/>
              </a:rPr>
              <a:t>(the extension must be granted prior to the end of the deadline)</a:t>
            </a:r>
          </a:p>
          <a:p>
            <a:pPr marL="357188" lvl="1" indent="-357188" eaLnBrk="1" hangingPunct="1">
              <a:lnSpc>
                <a:spcPct val="100000"/>
              </a:lnSpc>
              <a:buFont typeface="Arial" panose="020B0604020202020204" pitchFamily="34" charset="0"/>
              <a:buChar char="•"/>
            </a:pPr>
            <a:endParaRPr lang="en-CA" altLang="en-US" sz="2000" noProof="0" dirty="0">
              <a:solidFill>
                <a:srgbClr val="191919"/>
              </a:solidFill>
              <a:latin typeface="Century Gothic" panose="020B0502020202020204" pitchFamily="34" charset="0"/>
            </a:endParaRPr>
          </a:p>
          <a:p>
            <a:pPr marL="357188" lvl="1" indent="-357188"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Provide for a maximum period of four years to meet the language requirements of a bilingual position, but not for an extension period beyond four years</a:t>
            </a:r>
          </a:p>
          <a:p>
            <a:pPr marL="357188" lvl="1" indent="-357188" eaLnBrk="1" hangingPunct="1">
              <a:lnSpc>
                <a:spcPct val="100000"/>
              </a:lnSpc>
              <a:buFont typeface="Arial" panose="020B0604020202020204" pitchFamily="34" charset="0"/>
              <a:buChar char="•"/>
            </a:pPr>
            <a:endParaRPr lang="en-CA" altLang="en-US" sz="2000" noProof="0" dirty="0">
              <a:solidFill>
                <a:srgbClr val="191919"/>
              </a:solidFill>
              <a:latin typeface="Century Gothic" panose="020B0502020202020204" pitchFamily="34" charset="0"/>
            </a:endParaRPr>
          </a:p>
          <a:p>
            <a:pPr marL="357188" lvl="1" indent="-357188" eaLnBrk="1" hangingPunct="1">
              <a:lnSpc>
                <a:spcPct val="100000"/>
              </a:lnSpc>
              <a:buFont typeface="Arial" panose="020B0604020202020204" pitchFamily="34" charset="0"/>
              <a:buChar char="•"/>
            </a:pPr>
            <a:r>
              <a:rPr lang="en-CA" altLang="en-US" sz="2000" noProof="0" dirty="0">
                <a:solidFill>
                  <a:srgbClr val="191919"/>
                </a:solidFill>
                <a:latin typeface="Century Gothic" panose="020B0502020202020204" pitchFamily="34" charset="0"/>
              </a:rPr>
              <a:t>Order </a:t>
            </a:r>
            <a:r>
              <a:rPr lang="en-CA" altLang="en-US" sz="2000" b="1" noProof="0" dirty="0">
                <a:solidFill>
                  <a:srgbClr val="191919"/>
                </a:solidFill>
                <a:latin typeface="Century Gothic" panose="020B0502020202020204" pitchFamily="34" charset="0"/>
              </a:rPr>
              <a:t>the deployment or appointment to another position within the two months that follow the four-year non-compliance date </a:t>
            </a:r>
          </a:p>
        </p:txBody>
      </p:sp>
    </p:spTree>
    <p:extLst>
      <p:ext uri="{BB962C8B-B14F-4D97-AF65-F5344CB8AC3E}">
        <p14:creationId xmlns:p14="http://schemas.microsoft.com/office/powerpoint/2010/main" val="1526673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65125"/>
            <a:ext cx="7920880" cy="1325563"/>
          </a:xfrm>
        </p:spPr>
        <p:txBody>
          <a:bodyPr>
            <a:normAutofit/>
          </a:bodyPr>
          <a:lstStyle/>
          <a:p>
            <a:r>
              <a:rPr lang="en-CA" sz="2400" noProof="0" dirty="0">
                <a:solidFill>
                  <a:srgbClr val="008000"/>
                </a:solidFill>
              </a:rPr>
              <a:t>Questions – Quiz </a:t>
            </a:r>
          </a:p>
        </p:txBody>
      </p:sp>
      <p:sp>
        <p:nvSpPr>
          <p:cNvPr id="3" name="Espace réservé du contenu 2"/>
          <p:cNvSpPr>
            <a:spLocks noGrp="1"/>
          </p:cNvSpPr>
          <p:nvPr>
            <p:ph idx="1"/>
          </p:nvPr>
        </p:nvSpPr>
        <p:spPr>
          <a:xfrm>
            <a:off x="899592" y="2048753"/>
            <a:ext cx="7560840" cy="3835623"/>
          </a:xfrm>
        </p:spPr>
        <p:txBody>
          <a:bodyPr/>
          <a:lstStyle/>
          <a:p>
            <a:pPr marL="0" indent="0">
              <a:spcBef>
                <a:spcPct val="0"/>
              </a:spcBef>
              <a:buNone/>
              <a:defRPr/>
            </a:pPr>
            <a:r>
              <a:rPr lang="en-CA" altLang="en-US" sz="2000" noProof="0" dirty="0">
                <a:solidFill>
                  <a:schemeClr val="tx1"/>
                </a:solidFill>
                <a:latin typeface="Century Gothic" panose="020B0502020202020204" pitchFamily="34" charset="0"/>
              </a:rPr>
              <a:t>What is (are) the element(s) to be considered when there is a change in language requirements from unilingual to bilingual?</a:t>
            </a:r>
          </a:p>
          <a:p>
            <a:pPr>
              <a:spcBef>
                <a:spcPct val="0"/>
              </a:spcBef>
              <a:defRPr/>
            </a:pPr>
            <a:endParaRPr lang="en-CA" altLang="en-US" sz="2800" noProof="0" dirty="0">
              <a:solidFill>
                <a:srgbClr val="C00000"/>
              </a:solidFill>
            </a:endParaRPr>
          </a:p>
          <a:p>
            <a:pPr>
              <a:spcBef>
                <a:spcPct val="0"/>
              </a:spcBef>
              <a:defRPr/>
            </a:pPr>
            <a:endParaRPr lang="en-CA" altLang="en-US" noProof="0" dirty="0">
              <a:solidFill>
                <a:srgbClr val="C00000"/>
              </a:solidFill>
            </a:endParaRPr>
          </a:p>
          <a:p>
            <a:pPr marL="0" indent="0">
              <a:spcBef>
                <a:spcPct val="0"/>
              </a:spcBef>
              <a:buNone/>
              <a:defRPr/>
            </a:pPr>
            <a:endParaRPr lang="en-CA" altLang="en-US" sz="2800" noProof="0" dirty="0">
              <a:solidFill>
                <a:srgbClr val="C00000"/>
              </a:solidFill>
            </a:endParaRPr>
          </a:p>
          <a:p>
            <a:pPr marL="0" indent="0">
              <a:buNone/>
              <a:defRPr/>
            </a:pPr>
            <a:r>
              <a:rPr lang="en-CA" altLang="en-US" sz="2000" noProof="0" dirty="0">
                <a:solidFill>
                  <a:schemeClr val="tx1"/>
                </a:solidFill>
                <a:latin typeface="Century Gothic" panose="020B0502020202020204" pitchFamily="34" charset="0"/>
              </a:rPr>
              <a:t>It is important to always ensure that there is no discrimination against either official language. </a:t>
            </a:r>
          </a:p>
          <a:p>
            <a:pPr marL="0" indent="0">
              <a:buFontTx/>
              <a:buNone/>
              <a:defRPr/>
            </a:pPr>
            <a:endParaRPr lang="en-CA" sz="2800" b="1" noProof="0" dirty="0"/>
          </a:p>
        </p:txBody>
      </p:sp>
      <p:sp>
        <p:nvSpPr>
          <p:cNvPr id="4" name="Espace réservé du numéro de diapositive 3"/>
          <p:cNvSpPr>
            <a:spLocks noGrp="1"/>
          </p:cNvSpPr>
          <p:nvPr>
            <p:ph type="sldNum" sz="quarter" idx="10"/>
          </p:nvPr>
        </p:nvSpPr>
        <p:spPr/>
        <p:txBody>
          <a:bodyPr/>
          <a:lstStyle/>
          <a:p>
            <a:fld id="{78075564-AF6E-40FC-905A-F6C5E8D29614}" type="slidenum">
              <a:rPr lang="en-US" altLang="en-US" smtClean="0"/>
              <a:pPr/>
              <a:t>43</a:t>
            </a:fld>
            <a:endParaRPr lang="en-US" altLang="en-US" dirty="0"/>
          </a:p>
        </p:txBody>
      </p:sp>
    </p:spTree>
    <p:extLst>
      <p:ext uri="{BB962C8B-B14F-4D97-AF65-F5344CB8AC3E}">
        <p14:creationId xmlns:p14="http://schemas.microsoft.com/office/powerpoint/2010/main" val="472813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75" y="692507"/>
            <a:ext cx="6885309" cy="615603"/>
          </a:xfrm>
        </p:spPr>
        <p:txBody>
          <a:bodyPr>
            <a:normAutofit fontScale="90000"/>
          </a:bodyPr>
          <a:lstStyle/>
          <a:p>
            <a:r>
              <a:rPr lang="en-US" sz="2700" dirty="0">
                <a:solidFill>
                  <a:srgbClr val="008000"/>
                </a:solidFill>
                <a:latin typeface="Century Gothic" panose="020B0502020202020204" pitchFamily="34" charset="0"/>
              </a:rPr>
              <a:t>Scenario :</a:t>
            </a:r>
            <a:br>
              <a:rPr lang="en-CA" sz="3200" dirty="0">
                <a:solidFill>
                  <a:srgbClr val="008000"/>
                </a:solidFill>
              </a:rPr>
            </a:br>
            <a:endParaRPr lang="en-CA" sz="3200" dirty="0">
              <a:solidFill>
                <a:srgbClr val="008000"/>
              </a:solidFill>
            </a:endParaRPr>
          </a:p>
        </p:txBody>
      </p:sp>
      <p:sp>
        <p:nvSpPr>
          <p:cNvPr id="3" name="Espace réservé du contenu 2"/>
          <p:cNvSpPr>
            <a:spLocks noGrp="1"/>
          </p:cNvSpPr>
          <p:nvPr>
            <p:ph idx="1"/>
          </p:nvPr>
        </p:nvSpPr>
        <p:spPr>
          <a:xfrm>
            <a:off x="971600" y="1340768"/>
            <a:ext cx="7543750" cy="4568973"/>
          </a:xfrm>
        </p:spPr>
        <p:txBody>
          <a:bodyPr>
            <a:normAutofit/>
          </a:bodyPr>
          <a:lstStyle/>
          <a:p>
            <a:pPr marL="0" indent="0">
              <a:buNone/>
            </a:pPr>
            <a:r>
              <a:rPr lang="en-US" sz="2200" dirty="0">
                <a:solidFill>
                  <a:schemeClr val="tx1"/>
                </a:solidFill>
              </a:rPr>
              <a:t>An employee has valid second language evaluation (SLE) </a:t>
            </a:r>
            <a:r>
              <a:rPr lang="en-US" sz="2200" b="1" dirty="0">
                <a:solidFill>
                  <a:schemeClr val="tx1"/>
                </a:solidFill>
              </a:rPr>
              <a:t>results at ECB </a:t>
            </a:r>
            <a:r>
              <a:rPr lang="en-US" sz="2200" dirty="0">
                <a:solidFill>
                  <a:schemeClr val="tx1"/>
                </a:solidFill>
              </a:rPr>
              <a:t>level. However, the reading comprehension result (E) is several years old. </a:t>
            </a:r>
          </a:p>
          <a:p>
            <a:pPr marL="0" indent="0">
              <a:buNone/>
            </a:pPr>
            <a:r>
              <a:rPr lang="en-US" sz="2200" dirty="0">
                <a:solidFill>
                  <a:schemeClr val="tx1"/>
                </a:solidFill>
              </a:rPr>
              <a:t>The employee is </a:t>
            </a:r>
            <a:r>
              <a:rPr lang="en-US" sz="2200" b="1" dirty="0">
                <a:solidFill>
                  <a:schemeClr val="tx1"/>
                </a:solidFill>
              </a:rPr>
              <a:t>applying for a position with a CBB/CBB </a:t>
            </a:r>
            <a:r>
              <a:rPr lang="en-US" sz="2200" dirty="0">
                <a:solidFill>
                  <a:schemeClr val="tx1"/>
                </a:solidFill>
              </a:rPr>
              <a:t>linguistic profile. Despite the fact that the employee was exempt from having to redo the SLE for reading comprehension, the manager of the position is </a:t>
            </a:r>
            <a:r>
              <a:rPr lang="en-US" sz="2200" b="1" dirty="0">
                <a:solidFill>
                  <a:schemeClr val="tx1"/>
                </a:solidFill>
              </a:rPr>
              <a:t>not convinced </a:t>
            </a:r>
            <a:r>
              <a:rPr lang="en-US" sz="2200" dirty="0">
                <a:solidFill>
                  <a:schemeClr val="tx1"/>
                </a:solidFill>
              </a:rPr>
              <a:t>that the employee had maintained the required proficiency for reading comprehension, given that the exemption was a long time ago.</a:t>
            </a:r>
          </a:p>
          <a:p>
            <a:endParaRPr lang="en-CA" sz="2200" dirty="0">
              <a:solidFill>
                <a:schemeClr val="tx1"/>
              </a:solidFill>
            </a:endParaRPr>
          </a:p>
          <a:p>
            <a:pPr marL="0" indent="0">
              <a:buNone/>
            </a:pPr>
            <a:r>
              <a:rPr lang="en-US" sz="2200" b="1" dirty="0">
                <a:solidFill>
                  <a:schemeClr val="tx1"/>
                </a:solidFill>
              </a:rPr>
              <a:t>What can the manager do in this situation?</a:t>
            </a:r>
            <a:endParaRPr lang="en-CA" sz="2200" dirty="0">
              <a:solidFill>
                <a:schemeClr val="tx1"/>
              </a:solidFill>
            </a:endParaRPr>
          </a:p>
          <a:p>
            <a:pPr marL="0" indent="0">
              <a:buNone/>
            </a:pPr>
            <a:endParaRPr lang="en-CA" dirty="0"/>
          </a:p>
        </p:txBody>
      </p:sp>
    </p:spTree>
    <p:extLst>
      <p:ext uri="{BB962C8B-B14F-4D97-AF65-F5344CB8AC3E}">
        <p14:creationId xmlns:p14="http://schemas.microsoft.com/office/powerpoint/2010/main" val="3137300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8699"/>
            <a:ext cx="7200800" cy="858053"/>
          </a:xfrm>
        </p:spPr>
        <p:txBody>
          <a:bodyPr>
            <a:normAutofit/>
          </a:bodyPr>
          <a:lstStyle/>
          <a:p>
            <a:r>
              <a:rPr lang="en-US" sz="2400" dirty="0">
                <a:solidFill>
                  <a:srgbClr val="008000"/>
                </a:solidFill>
              </a:rPr>
              <a:t>Scenario - </a:t>
            </a:r>
            <a:r>
              <a:rPr lang="en-US" sz="2400" dirty="0" err="1">
                <a:solidFill>
                  <a:srgbClr val="008000"/>
                </a:solidFill>
              </a:rPr>
              <a:t>Cont</a:t>
            </a:r>
            <a:endParaRPr lang="en-CA" sz="2000" dirty="0"/>
          </a:p>
        </p:txBody>
      </p:sp>
      <p:sp>
        <p:nvSpPr>
          <p:cNvPr id="3" name="Espace réservé du contenu 2"/>
          <p:cNvSpPr>
            <a:spLocks noGrp="1"/>
          </p:cNvSpPr>
          <p:nvPr>
            <p:ph idx="1"/>
          </p:nvPr>
        </p:nvSpPr>
        <p:spPr>
          <a:xfrm>
            <a:off x="899592" y="1412776"/>
            <a:ext cx="7651762" cy="4752527"/>
          </a:xfrm>
        </p:spPr>
        <p:txBody>
          <a:bodyPr>
            <a:normAutofit lnSpcReduction="10000"/>
          </a:bodyPr>
          <a:lstStyle/>
          <a:p>
            <a:pPr marL="534988" lvl="0" indent="-534988">
              <a:buAutoNum type="alphaUcParenR"/>
            </a:pPr>
            <a:r>
              <a:rPr lang="en-US" sz="2000" dirty="0">
                <a:solidFill>
                  <a:schemeClr val="tx1"/>
                </a:solidFill>
              </a:rPr>
              <a:t>The manager can simply confirm, using his own assessment tools, that the previous SLE result still reflects the person’s proficiency level. </a:t>
            </a:r>
          </a:p>
          <a:p>
            <a:pPr marL="534988" lvl="0" indent="-534988">
              <a:buAutoNum type="alphaUcParenR"/>
            </a:pPr>
            <a:endParaRPr lang="en-CA" sz="2000" dirty="0">
              <a:solidFill>
                <a:schemeClr val="tx1"/>
              </a:solidFill>
            </a:endParaRPr>
          </a:p>
          <a:p>
            <a:pPr marL="534988" lvl="0" indent="-534988">
              <a:buAutoNum type="alphaUcParenR" startAt="2"/>
            </a:pPr>
            <a:r>
              <a:rPr lang="en-US" sz="2000" dirty="0">
                <a:solidFill>
                  <a:schemeClr val="tx1"/>
                </a:solidFill>
              </a:rPr>
              <a:t>The manager can ask, without the employee’s consent, that he be assessed for reading comprehension using the SLEs. Good answer. </a:t>
            </a:r>
          </a:p>
          <a:p>
            <a:pPr marL="534988" lvl="0" indent="-534988">
              <a:buAutoNum type="alphaUcParenR" startAt="2"/>
            </a:pPr>
            <a:endParaRPr lang="en-CA" sz="2000" dirty="0">
              <a:solidFill>
                <a:schemeClr val="tx1"/>
              </a:solidFill>
            </a:endParaRPr>
          </a:p>
          <a:p>
            <a:pPr marL="457200" lvl="0" indent="-457200">
              <a:buAutoNum type="alphaUcParenR" startAt="3"/>
            </a:pPr>
            <a:r>
              <a:rPr lang="en-US" sz="2000" dirty="0">
                <a:solidFill>
                  <a:schemeClr val="tx1"/>
                </a:solidFill>
              </a:rPr>
              <a:t>The manager cannot conduct an assessment of any SLE components if the official result indicates that the applicant is exempt from being tested again. </a:t>
            </a:r>
          </a:p>
          <a:p>
            <a:pPr marL="457200" lvl="0" indent="-457200">
              <a:buAutoNum type="alphaUcParenR" startAt="3"/>
            </a:pPr>
            <a:endParaRPr lang="en-CA" sz="2000" dirty="0">
              <a:solidFill>
                <a:schemeClr val="tx1"/>
              </a:solidFill>
            </a:endParaRPr>
          </a:p>
          <a:p>
            <a:pPr marL="450850" indent="-450850">
              <a:buNone/>
            </a:pPr>
            <a:r>
              <a:rPr lang="en-US" sz="2000" dirty="0">
                <a:solidFill>
                  <a:schemeClr val="tx1"/>
                </a:solidFill>
              </a:rPr>
              <a:t>D) 	The manager can request a new SLE, with the applicant’s consent, because the applicant has an exemption, which allows him to keep this result indefinitely. </a:t>
            </a:r>
            <a:endParaRPr lang="en-CA" sz="2000" dirty="0">
              <a:solidFill>
                <a:schemeClr val="tx1"/>
              </a:solidFill>
            </a:endParaRPr>
          </a:p>
        </p:txBody>
      </p:sp>
    </p:spTree>
    <p:extLst>
      <p:ext uri="{BB962C8B-B14F-4D97-AF65-F5344CB8AC3E}">
        <p14:creationId xmlns:p14="http://schemas.microsoft.com/office/powerpoint/2010/main" val="782477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93664" y="404664"/>
            <a:ext cx="7275404" cy="616237"/>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Useful Tools</a:t>
            </a:r>
          </a:p>
        </p:txBody>
      </p:sp>
      <p:sp>
        <p:nvSpPr>
          <p:cNvPr id="3" name="Content Placeholder 2"/>
          <p:cNvSpPr>
            <a:spLocks noGrp="1"/>
          </p:cNvSpPr>
          <p:nvPr>
            <p:ph idx="1"/>
          </p:nvPr>
        </p:nvSpPr>
        <p:spPr>
          <a:xfrm>
            <a:off x="941836" y="1020901"/>
            <a:ext cx="7246269" cy="5000387"/>
          </a:xfrm>
        </p:spPr>
        <p:txBody>
          <a:bodyPr>
            <a:noAutofit/>
          </a:bodyPr>
          <a:lstStyle/>
          <a:p>
            <a:pPr marL="0" indent="0">
              <a:lnSpc>
                <a:spcPct val="100000"/>
              </a:lnSpc>
              <a:buNone/>
              <a:defRPr/>
            </a:pPr>
            <a:r>
              <a:rPr lang="en-CA" altLang="en-US" sz="2000" b="1" noProof="0" dirty="0">
                <a:solidFill>
                  <a:srgbClr val="191919"/>
                </a:solidFill>
                <a:latin typeface="Century Gothic" panose="020B0502020202020204" pitchFamily="34" charset="0"/>
              </a:rPr>
              <a:t>Some useful tools:</a:t>
            </a:r>
          </a:p>
          <a:p>
            <a:pPr marL="0" indent="0" eaLnBrk="1" hangingPunct="1">
              <a:lnSpc>
                <a:spcPct val="100000"/>
              </a:lnSpc>
              <a:buNone/>
              <a:defRPr/>
            </a:pPr>
            <a:r>
              <a:rPr lang="en-CA" altLang="en-US" sz="2000" noProof="0" dirty="0">
                <a:solidFill>
                  <a:srgbClr val="191919"/>
                </a:solidFill>
                <a:latin typeface="Century Gothic" panose="020B0502020202020204" pitchFamily="34" charset="0"/>
                <a:hlinkClick r:id="rId2"/>
              </a:rPr>
              <a:t>Our ECCC tool: Identification of the Language Requirements and Linguistic Profile of Positions (non-EX)</a:t>
            </a:r>
            <a:endParaRPr lang="en-CA" altLang="en-US" sz="2000" noProof="0" dirty="0">
              <a:solidFill>
                <a:srgbClr val="191919"/>
              </a:solidFill>
              <a:latin typeface="Century Gothic" panose="020B0502020202020204" pitchFamily="34" charset="0"/>
            </a:endParaRPr>
          </a:p>
          <a:p>
            <a:pPr marL="0" indent="0" eaLnBrk="1" hangingPunct="1">
              <a:lnSpc>
                <a:spcPct val="100000"/>
              </a:lnSpc>
              <a:buNone/>
              <a:defRPr/>
            </a:pPr>
            <a:r>
              <a:rPr lang="en-CA" sz="2000" noProof="0" dirty="0">
                <a:solidFill>
                  <a:srgbClr val="191919"/>
                </a:solidFill>
                <a:latin typeface="Century Gothic" panose="020B0502020202020204" pitchFamily="34" charset="0"/>
                <a:hlinkClick r:id="rId3"/>
              </a:rPr>
              <a:t>Guidelines: Identification of the Language Requirements and Linguistic Profile of Positions</a:t>
            </a:r>
            <a:endParaRPr lang="en-CA" sz="2000" noProof="0" dirty="0">
              <a:solidFill>
                <a:srgbClr val="191919"/>
              </a:solidFill>
              <a:latin typeface="Century Gothic" panose="020B0502020202020204" pitchFamily="34" charset="0"/>
            </a:endParaRPr>
          </a:p>
          <a:p>
            <a:pPr marL="0" indent="0" eaLnBrk="1" hangingPunct="1">
              <a:lnSpc>
                <a:spcPct val="100000"/>
              </a:lnSpc>
              <a:buNone/>
              <a:defRPr/>
            </a:pPr>
            <a:endParaRPr lang="en-CA" sz="2000" noProof="0" dirty="0">
              <a:solidFill>
                <a:srgbClr val="191919"/>
              </a:solidFill>
              <a:latin typeface="Century Gothic" panose="020B0502020202020204" pitchFamily="34" charset="0"/>
            </a:endParaRPr>
          </a:p>
          <a:p>
            <a:pPr marL="0" indent="0" eaLnBrk="1" hangingPunct="1">
              <a:lnSpc>
                <a:spcPct val="100000"/>
              </a:lnSpc>
              <a:buNone/>
              <a:defRPr/>
            </a:pPr>
            <a:r>
              <a:rPr lang="en-CA" altLang="en-US" sz="2000" noProof="0" dirty="0">
                <a:solidFill>
                  <a:srgbClr val="191919"/>
                </a:solidFill>
                <a:latin typeface="Century Gothic" panose="020B0502020202020204" pitchFamily="34" charset="0"/>
              </a:rPr>
              <a:t>We strongly encourage the use of the ECCC tool to identify the language requirements and linguistic profile of positions rather than the TBS tool.</a:t>
            </a:r>
          </a:p>
          <a:p>
            <a:pPr eaLnBrk="1" hangingPunct="1">
              <a:lnSpc>
                <a:spcPct val="100000"/>
              </a:lnSpc>
              <a:defRPr/>
            </a:pPr>
            <a:endParaRPr lang="en-CA" altLang="en-US" sz="2000" noProof="0" dirty="0">
              <a:solidFill>
                <a:srgbClr val="191919"/>
              </a:solidFill>
              <a:latin typeface="Century Gothic" panose="020B0502020202020204" pitchFamily="34" charset="0"/>
            </a:endParaRPr>
          </a:p>
          <a:p>
            <a:pPr marL="0" indent="0" eaLnBrk="1" hangingPunct="1">
              <a:lnSpc>
                <a:spcPct val="100000"/>
              </a:lnSpc>
              <a:buNone/>
              <a:defRPr/>
            </a:pPr>
            <a:r>
              <a:rPr lang="en-CA" altLang="en-US" sz="2000" b="1" noProof="0" dirty="0">
                <a:solidFill>
                  <a:srgbClr val="191919"/>
                </a:solidFill>
                <a:latin typeface="Century Gothic" panose="020B0502020202020204" pitchFamily="34" charset="0"/>
              </a:rPr>
              <a:t>Determine the linguistic profile of TBS bilingual positions:</a:t>
            </a:r>
            <a:endParaRPr lang="en-CA" altLang="en-US" sz="2000" b="1" u="sng" noProof="0" dirty="0">
              <a:solidFill>
                <a:srgbClr val="191919"/>
              </a:solidFill>
              <a:latin typeface="Century Gothic" panose="020B0502020202020204" pitchFamily="34" charset="0"/>
            </a:endParaRPr>
          </a:p>
          <a:p>
            <a:pPr marL="0" indent="0" eaLnBrk="1" hangingPunct="1">
              <a:lnSpc>
                <a:spcPct val="100000"/>
              </a:lnSpc>
              <a:buNone/>
              <a:defRPr/>
            </a:pPr>
            <a:r>
              <a:rPr lang="en-CA" altLang="en-US" sz="2000" noProof="0" dirty="0">
                <a:solidFill>
                  <a:srgbClr val="191919"/>
                </a:solidFill>
                <a:latin typeface="Century Gothic" panose="020B0502020202020204" pitchFamily="34" charset="0"/>
                <a:hlinkClick r:id="rId4"/>
              </a:rPr>
              <a:t>TBS Qualification Standards in Relation to Official Languages</a:t>
            </a:r>
            <a:endParaRPr lang="en-CA" altLang="en-US" sz="2000" noProof="0" dirty="0">
              <a:solidFill>
                <a:srgbClr val="191919"/>
              </a:solidFill>
              <a:latin typeface="Century Gothic" panose="020B0502020202020204" pitchFamily="34" charset="0"/>
            </a:endParaRPr>
          </a:p>
        </p:txBody>
      </p:sp>
    </p:spTree>
    <p:extLst>
      <p:ext uri="{BB962C8B-B14F-4D97-AF65-F5344CB8AC3E}">
        <p14:creationId xmlns:p14="http://schemas.microsoft.com/office/powerpoint/2010/main" val="704014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custDataLst>
              <p:tags r:id="rId1"/>
            </p:custDataLst>
          </p:nvPr>
        </p:nvSpPr>
        <p:spPr>
          <a:xfrm>
            <a:off x="710541" y="908720"/>
            <a:ext cx="7272808" cy="526473"/>
          </a:xfrm>
        </p:spPr>
        <p:txBody>
          <a:bodyPr>
            <a:noAutofit/>
          </a:bodyPr>
          <a:lstStyle/>
          <a:p>
            <a:pPr algn="ctr"/>
            <a:r>
              <a:rPr lang="en-CA" altLang="zh-TW" sz="3200" noProof="0" dirty="0">
                <a:solidFill>
                  <a:srgbClr val="008000"/>
                </a:solidFill>
                <a:latin typeface="Century Gothic" pitchFamily="34" charset="0"/>
                <a:ea typeface="ヒラギノ角ゴ Pro W3" pitchFamily="126" charset="-128"/>
                <a:cs typeface="+mn-cs"/>
              </a:rPr>
              <a:t>Que</a:t>
            </a:r>
            <a:r>
              <a:rPr lang="en-CA" altLang="zh-TW" sz="3200" dirty="0">
                <a:solidFill>
                  <a:srgbClr val="008000"/>
                </a:solidFill>
              </a:rPr>
              <a:t>stio</a:t>
            </a:r>
            <a:r>
              <a:rPr lang="en-CA" altLang="zh-TW" sz="3200" noProof="0" dirty="0">
                <a:solidFill>
                  <a:srgbClr val="008000"/>
                </a:solidFill>
                <a:latin typeface="Century Gothic" pitchFamily="34" charset="0"/>
                <a:ea typeface="ヒラギノ角ゴ Pro W3" pitchFamily="126" charset="-128"/>
                <a:cs typeface="+mn-cs"/>
              </a:rPr>
              <a:t>ns</a:t>
            </a:r>
          </a:p>
        </p:txBody>
      </p:sp>
      <p:pic>
        <p:nvPicPr>
          <p:cNvPr id="50180" name="Picture 2" descr="C:\Users\macdonaldma\AppData\Local\Microsoft\Windows\Temporary Internet Files\Content.IE5\2P8J8008\question-marks[1].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483768" y="2276872"/>
            <a:ext cx="3726354" cy="285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525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899592" y="476672"/>
            <a:ext cx="7293365" cy="501484"/>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References</a:t>
            </a:r>
          </a:p>
        </p:txBody>
      </p:sp>
      <p:sp>
        <p:nvSpPr>
          <p:cNvPr id="49155" name="Content Placeholder 2"/>
          <p:cNvSpPr>
            <a:spLocks noGrp="1"/>
          </p:cNvSpPr>
          <p:nvPr>
            <p:ph idx="1"/>
          </p:nvPr>
        </p:nvSpPr>
        <p:spPr>
          <a:xfrm>
            <a:off x="971600" y="1124744"/>
            <a:ext cx="7221357" cy="4752528"/>
          </a:xfrm>
        </p:spPr>
        <p:txBody>
          <a:bodyPr>
            <a:normAutofit/>
          </a:bodyPr>
          <a:lstStyle/>
          <a:p>
            <a:pPr>
              <a:lnSpc>
                <a:spcPct val="100000"/>
              </a:lnSpc>
            </a:pPr>
            <a:r>
              <a:rPr lang="en-CA" altLang="en-US" sz="2000" b="1" noProof="0" dirty="0">
                <a:solidFill>
                  <a:srgbClr val="191919"/>
                </a:solidFill>
                <a:latin typeface="Century Gothic" panose="020B0502020202020204" pitchFamily="34" charset="0"/>
              </a:rPr>
              <a:t>Acts and Regulations</a:t>
            </a:r>
          </a:p>
          <a:p>
            <a:pPr>
              <a:lnSpc>
                <a:spcPct val="100000"/>
              </a:lnSpc>
            </a:pPr>
            <a:r>
              <a:rPr lang="en-CA" altLang="en-US" sz="2000" i="1" noProof="0" dirty="0">
                <a:solidFill>
                  <a:srgbClr val="464646"/>
                </a:solidFill>
                <a:latin typeface="Century Gothic" panose="020B0502020202020204" pitchFamily="34" charset="0"/>
                <a:hlinkClick r:id="rId2"/>
              </a:rPr>
              <a:t>Canadian Charter of Rights and Freedoms </a:t>
            </a:r>
            <a:r>
              <a:rPr lang="en-CA" altLang="en-US" sz="2000" i="1" noProof="0" dirty="0">
                <a:solidFill>
                  <a:srgbClr val="464646"/>
                </a:solidFill>
                <a:latin typeface="Century Gothic" panose="020B0502020202020204" pitchFamily="34" charset="0"/>
              </a:rPr>
              <a:t>− CCRF</a:t>
            </a:r>
          </a:p>
          <a:p>
            <a:pPr>
              <a:lnSpc>
                <a:spcPct val="100000"/>
              </a:lnSpc>
            </a:pPr>
            <a:r>
              <a:rPr lang="en-CA" altLang="en-US" sz="2000" i="1" noProof="0" dirty="0">
                <a:solidFill>
                  <a:srgbClr val="464646"/>
                </a:solidFill>
                <a:latin typeface="Century Gothic" panose="020B0502020202020204" pitchFamily="34" charset="0"/>
                <a:hlinkClick r:id="rId3"/>
              </a:rPr>
              <a:t>Official Languages Act</a:t>
            </a:r>
            <a:r>
              <a:rPr lang="en-CA" altLang="en-US" sz="2000" i="1" noProof="0" dirty="0">
                <a:solidFill>
                  <a:srgbClr val="464646"/>
                </a:solidFill>
                <a:latin typeface="Century Gothic" panose="020B0502020202020204" pitchFamily="34" charset="0"/>
              </a:rPr>
              <a:t> − OLA</a:t>
            </a:r>
            <a:endParaRPr lang="en-CA" altLang="en-US" sz="2000" noProof="0" dirty="0">
              <a:solidFill>
                <a:srgbClr val="464646"/>
              </a:solidFill>
              <a:latin typeface="Century Gothic" panose="020B0502020202020204" pitchFamily="34" charset="0"/>
            </a:endParaRPr>
          </a:p>
          <a:p>
            <a:pPr>
              <a:lnSpc>
                <a:spcPct val="100000"/>
              </a:lnSpc>
            </a:pPr>
            <a:r>
              <a:rPr lang="en-CA" altLang="en-US" sz="2000" i="1" noProof="0" dirty="0">
                <a:solidFill>
                  <a:srgbClr val="464646"/>
                </a:solidFill>
                <a:latin typeface="Century Gothic" panose="020B0502020202020204" pitchFamily="34" charset="0"/>
                <a:hlinkClick r:id="rId4"/>
              </a:rPr>
              <a:t>Public Service Employment Act</a:t>
            </a:r>
            <a:r>
              <a:rPr lang="en-CA" altLang="en-US" sz="2000" i="1" noProof="0" dirty="0">
                <a:solidFill>
                  <a:srgbClr val="464646"/>
                </a:solidFill>
                <a:latin typeface="Century Gothic" panose="020B0502020202020204" pitchFamily="34" charset="0"/>
              </a:rPr>
              <a:t> − PSEA</a:t>
            </a:r>
          </a:p>
          <a:p>
            <a:pPr>
              <a:lnSpc>
                <a:spcPct val="100000"/>
              </a:lnSpc>
            </a:pPr>
            <a:r>
              <a:rPr lang="en-CA" altLang="en-US" sz="2000" i="1" noProof="0" dirty="0">
                <a:solidFill>
                  <a:srgbClr val="464646"/>
                </a:solidFill>
                <a:latin typeface="Century Gothic" panose="020B0502020202020204" pitchFamily="34" charset="0"/>
                <a:hlinkClick r:id="rId5"/>
              </a:rPr>
              <a:t>Public Service Employment Regulations</a:t>
            </a:r>
            <a:r>
              <a:rPr lang="en-CA" altLang="en-US" sz="2000" i="1" noProof="0" dirty="0">
                <a:solidFill>
                  <a:srgbClr val="464646"/>
                </a:solidFill>
                <a:latin typeface="Century Gothic" panose="020B0502020202020204" pitchFamily="34" charset="0"/>
              </a:rPr>
              <a:t> − PSER</a:t>
            </a:r>
          </a:p>
          <a:p>
            <a:pPr>
              <a:lnSpc>
                <a:spcPct val="100000"/>
              </a:lnSpc>
            </a:pPr>
            <a:r>
              <a:rPr lang="en-CA" altLang="en-US" sz="2000" i="1" noProof="0" dirty="0">
                <a:solidFill>
                  <a:srgbClr val="464646"/>
                </a:solidFill>
                <a:latin typeface="Century Gothic" panose="020B0502020202020204" pitchFamily="34" charset="0"/>
                <a:hlinkClick r:id="rId6"/>
              </a:rPr>
              <a:t>Public Service Official Languages Exclusion Approval Order − Acts and Regulations</a:t>
            </a:r>
            <a:r>
              <a:rPr lang="en-CA" altLang="en-US" sz="2000" i="1" noProof="0" dirty="0">
                <a:solidFill>
                  <a:srgbClr val="464646"/>
                </a:solidFill>
                <a:latin typeface="Century Gothic" panose="020B0502020202020204" pitchFamily="34" charset="0"/>
              </a:rPr>
              <a:t> − PSOLEAO</a:t>
            </a:r>
          </a:p>
          <a:p>
            <a:pPr>
              <a:lnSpc>
                <a:spcPct val="100000"/>
              </a:lnSpc>
            </a:pPr>
            <a:r>
              <a:rPr lang="en-CA" altLang="en-US" sz="2000" noProof="0" dirty="0">
                <a:solidFill>
                  <a:srgbClr val="464646"/>
                </a:solidFill>
                <a:latin typeface="Century Gothic" panose="020B0502020202020204" pitchFamily="34" charset="0"/>
                <a:hlinkClick r:id="rId7"/>
              </a:rPr>
              <a:t>Public Service Official Languages Appointment Regulations</a:t>
            </a:r>
            <a:r>
              <a:rPr lang="en-CA" altLang="en-US" sz="2000" noProof="0" dirty="0">
                <a:solidFill>
                  <a:srgbClr val="464646"/>
                </a:solidFill>
                <a:latin typeface="Century Gothic" panose="020B0502020202020204" pitchFamily="34" charset="0"/>
              </a:rPr>
              <a:t> </a:t>
            </a:r>
            <a:r>
              <a:rPr lang="en-CA" altLang="en-US" sz="2000" i="1" noProof="0" dirty="0">
                <a:solidFill>
                  <a:srgbClr val="464646"/>
                </a:solidFill>
                <a:latin typeface="Century Gothic" panose="020B0502020202020204" pitchFamily="34" charset="0"/>
              </a:rPr>
              <a:t>− PSOLAR</a:t>
            </a:r>
          </a:p>
          <a:p>
            <a:endParaRPr lang="en-CA" altLang="en-US" sz="2400" noProof="0" dirty="0">
              <a:solidFill>
                <a:srgbClr val="464646"/>
              </a:solidFill>
              <a:latin typeface="Century Gothic" panose="020B0502020202020204" pitchFamily="34" charset="0"/>
            </a:endParaRPr>
          </a:p>
          <a:p>
            <a:endParaRPr lang="en-CA" altLang="en-US" sz="1200" noProof="0" dirty="0"/>
          </a:p>
        </p:txBody>
      </p:sp>
    </p:spTree>
    <p:extLst>
      <p:ext uri="{BB962C8B-B14F-4D97-AF65-F5344CB8AC3E}">
        <p14:creationId xmlns:p14="http://schemas.microsoft.com/office/powerpoint/2010/main" val="4136597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899592" y="476672"/>
            <a:ext cx="7293365" cy="501484"/>
          </a:xfrm>
        </p:spPr>
        <p:txBody>
          <a:bodyPr>
            <a:noAutofit/>
          </a:bodyPr>
          <a:lstStyle/>
          <a:p>
            <a:r>
              <a:rPr lang="en-CA" altLang="en-US" sz="3200" noProof="0" dirty="0">
                <a:solidFill>
                  <a:srgbClr val="008000"/>
                </a:solidFill>
                <a:latin typeface="Century Gothic" pitchFamily="34" charset="0"/>
                <a:ea typeface="ヒラギノ角ゴ Pro W3" pitchFamily="126" charset="-128"/>
                <a:cs typeface="+mn-cs"/>
              </a:rPr>
              <a:t>References (cont.)</a:t>
            </a:r>
          </a:p>
        </p:txBody>
      </p:sp>
      <p:sp>
        <p:nvSpPr>
          <p:cNvPr id="49155" name="Content Placeholder 2"/>
          <p:cNvSpPr>
            <a:spLocks noGrp="1"/>
          </p:cNvSpPr>
          <p:nvPr>
            <p:ph idx="1"/>
          </p:nvPr>
        </p:nvSpPr>
        <p:spPr>
          <a:xfrm>
            <a:off x="971600" y="1124744"/>
            <a:ext cx="7221357" cy="4752528"/>
          </a:xfrm>
        </p:spPr>
        <p:txBody>
          <a:bodyPr>
            <a:normAutofit/>
          </a:bodyPr>
          <a:lstStyle/>
          <a:p>
            <a:pPr>
              <a:lnSpc>
                <a:spcPct val="100000"/>
              </a:lnSpc>
            </a:pPr>
            <a:r>
              <a:rPr lang="en-CA" altLang="en-US" sz="2000" b="1" noProof="0" dirty="0">
                <a:solidFill>
                  <a:srgbClr val="191919"/>
                </a:solidFill>
                <a:latin typeface="Century Gothic" panose="020B0502020202020204" pitchFamily="34" charset="0"/>
              </a:rPr>
              <a:t>Policies and Directives</a:t>
            </a:r>
          </a:p>
          <a:p>
            <a:pPr>
              <a:lnSpc>
                <a:spcPct val="100000"/>
              </a:lnSpc>
            </a:pPr>
            <a:r>
              <a:rPr lang="en-CA" altLang="en-US" sz="2000" noProof="0" dirty="0">
                <a:solidFill>
                  <a:srgbClr val="464646"/>
                </a:solidFill>
                <a:latin typeface="Century Gothic" panose="020B0502020202020204" pitchFamily="34" charset="0"/>
                <a:hlinkClick r:id="rId3" action="ppaction://hlinkfile"/>
              </a:rPr>
              <a:t>Official Languages Policy</a:t>
            </a:r>
            <a:endParaRPr lang="en-CA" altLang="en-US" sz="2000" noProof="0" dirty="0">
              <a:solidFill>
                <a:srgbClr val="464646"/>
              </a:solidFill>
              <a:latin typeface="Century Gothic" panose="020B0502020202020204" pitchFamily="34" charset="0"/>
            </a:endParaRPr>
          </a:p>
          <a:p>
            <a:pPr>
              <a:lnSpc>
                <a:spcPct val="100000"/>
              </a:lnSpc>
            </a:pPr>
            <a:r>
              <a:rPr lang="en-CA" altLang="en-US" sz="2000" noProof="0" dirty="0">
                <a:solidFill>
                  <a:srgbClr val="464646"/>
                </a:solidFill>
                <a:latin typeface="Century Gothic" panose="020B0502020202020204" pitchFamily="34" charset="0"/>
                <a:hlinkClick r:id="rId4" action="ppaction://hlinkfile"/>
              </a:rPr>
              <a:t>Directive on Official Languages for People Management</a:t>
            </a:r>
            <a:endParaRPr lang="en-CA" altLang="en-US" sz="2000" noProof="0" dirty="0">
              <a:solidFill>
                <a:srgbClr val="464646"/>
              </a:solidFill>
              <a:latin typeface="Century Gothic" panose="020B0502020202020204" pitchFamily="34" charset="0"/>
            </a:endParaRPr>
          </a:p>
          <a:p>
            <a:pPr>
              <a:lnSpc>
                <a:spcPct val="100000"/>
              </a:lnSpc>
            </a:pPr>
            <a:r>
              <a:rPr lang="en-CA" altLang="en-US" sz="2000" noProof="0" dirty="0">
                <a:solidFill>
                  <a:srgbClr val="464646"/>
                </a:solidFill>
                <a:latin typeface="Century Gothic" panose="020B0502020202020204" pitchFamily="34" charset="0"/>
                <a:hlinkClick r:id="rId5" action="ppaction://hlinkfile"/>
              </a:rPr>
              <a:t>Directive on Official Languages for Communications and Services</a:t>
            </a:r>
            <a:endParaRPr lang="en-CA" altLang="en-US" sz="2000" noProof="0" dirty="0">
              <a:solidFill>
                <a:srgbClr val="464646"/>
              </a:solidFill>
              <a:latin typeface="Century Gothic" panose="020B0502020202020204" pitchFamily="34" charset="0"/>
            </a:endParaRPr>
          </a:p>
          <a:p>
            <a:pPr>
              <a:lnSpc>
                <a:spcPct val="100000"/>
              </a:lnSpc>
            </a:pPr>
            <a:r>
              <a:rPr lang="en-CA" altLang="en-US" sz="2000" noProof="0" dirty="0">
                <a:solidFill>
                  <a:srgbClr val="464646"/>
                </a:solidFill>
                <a:latin typeface="Century Gothic" panose="020B0502020202020204" pitchFamily="34" charset="0"/>
                <a:hlinkClick r:id="rId6" action="ppaction://hlinkfile"/>
              </a:rPr>
              <a:t>All related policies and guidelines</a:t>
            </a:r>
            <a:endParaRPr lang="en-CA" altLang="en-US" sz="2000" noProof="0" dirty="0">
              <a:solidFill>
                <a:srgbClr val="464646"/>
              </a:solidFill>
              <a:latin typeface="Century Gothic" panose="020B0502020202020204" pitchFamily="34" charset="0"/>
            </a:endParaRPr>
          </a:p>
          <a:p>
            <a:endParaRPr lang="en-CA" altLang="en-US" sz="1200" noProof="0" dirty="0"/>
          </a:p>
        </p:txBody>
      </p:sp>
    </p:spTree>
    <p:extLst>
      <p:ext uri="{BB962C8B-B14F-4D97-AF65-F5344CB8AC3E}">
        <p14:creationId xmlns:p14="http://schemas.microsoft.com/office/powerpoint/2010/main" val="259933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75370" y="404664"/>
            <a:ext cx="7272808" cy="550985"/>
          </a:xfrm>
        </p:spPr>
        <p:txBody>
          <a:bodyPr>
            <a:noAutofit/>
          </a:bodyPr>
          <a:lstStyle/>
          <a:p>
            <a:r>
              <a:rPr lang="en-CA" altLang="en-US" sz="3200" noProof="0" dirty="0">
                <a:solidFill>
                  <a:srgbClr val="008000"/>
                </a:solidFill>
                <a:latin typeface="Century Gothic" pitchFamily="34" charset="0"/>
                <a:ea typeface="+mn-ea"/>
                <a:cs typeface="Century Gothic" pitchFamily="34" charset="0"/>
              </a:rPr>
              <a:t>Legal Basis (Cont.)</a:t>
            </a:r>
          </a:p>
        </p:txBody>
      </p:sp>
      <p:sp>
        <p:nvSpPr>
          <p:cNvPr id="3" name="Content Placeholder 2"/>
          <p:cNvSpPr>
            <a:spLocks noGrp="1"/>
          </p:cNvSpPr>
          <p:nvPr>
            <p:ph idx="1"/>
          </p:nvPr>
        </p:nvSpPr>
        <p:spPr>
          <a:xfrm>
            <a:off x="899593" y="1268760"/>
            <a:ext cx="7272808" cy="4443845"/>
          </a:xfrm>
        </p:spPr>
        <p:txBody>
          <a:bodyPr>
            <a:noAutofit/>
          </a:bodyPr>
          <a:lstStyle/>
          <a:p>
            <a:pPr marL="0" indent="0">
              <a:lnSpc>
                <a:spcPct val="100000"/>
              </a:lnSpc>
              <a:buNone/>
              <a:defRPr/>
            </a:pPr>
            <a:r>
              <a:rPr lang="en-CA" altLang="en-US" sz="2000" i="1" noProof="0" dirty="0">
                <a:solidFill>
                  <a:srgbClr val="191919"/>
                </a:solidFill>
                <a:latin typeface="Century Gothic" panose="020B0502020202020204" pitchFamily="34" charset="0"/>
                <a:hlinkClick r:id="rId2"/>
              </a:rPr>
              <a:t>Public Service Employment Act</a:t>
            </a:r>
            <a:r>
              <a:rPr lang="en-CA" altLang="en-US" sz="2000" noProof="0" dirty="0">
                <a:solidFill>
                  <a:srgbClr val="191919"/>
                </a:solidFill>
                <a:latin typeface="Century Gothic" panose="020B0502020202020204" pitchFamily="34" charset="0"/>
              </a:rPr>
              <a:t> </a:t>
            </a:r>
          </a:p>
          <a:p>
            <a:pPr marL="0" indent="0">
              <a:lnSpc>
                <a:spcPct val="100000"/>
              </a:lnSpc>
              <a:buNone/>
              <a:defRPr/>
            </a:pPr>
            <a:r>
              <a:rPr lang="en-CA" altLang="en-US" sz="2000" noProof="0" dirty="0">
                <a:solidFill>
                  <a:srgbClr val="191919"/>
                </a:solidFill>
                <a:latin typeface="Century Gothic" panose="020B0502020202020204" pitchFamily="34" charset="0"/>
              </a:rPr>
              <a:t>The Preamble states “Canada… is able to serve the public with integrity and in their official language of choice” …“the Government of Canada is committed to a public service that embodies linguistic duality”</a:t>
            </a:r>
          </a:p>
          <a:p>
            <a:pPr>
              <a:lnSpc>
                <a:spcPct val="100000"/>
              </a:lnSpc>
              <a:defRPr/>
            </a:pPr>
            <a:r>
              <a:rPr lang="en-CA" sz="2000" i="1" noProof="0" dirty="0">
                <a:solidFill>
                  <a:srgbClr val="191919"/>
                </a:solidFill>
                <a:latin typeface="Century Gothic" panose="020B0502020202020204" pitchFamily="34" charset="0"/>
              </a:rPr>
              <a:t>Sections 30, 37 and 77</a:t>
            </a:r>
            <a:endParaRPr lang="en-CA" sz="2000" i="1" noProof="0" dirty="0">
              <a:solidFill>
                <a:srgbClr val="191919"/>
              </a:solidFill>
              <a:latin typeface="Century Gothic" panose="020B0502020202020204" pitchFamily="34" charset="0"/>
              <a:hlinkClick r:id="rId3"/>
            </a:endParaRPr>
          </a:p>
          <a:p>
            <a:pPr marL="358378" lvl="1" indent="0">
              <a:lnSpc>
                <a:spcPct val="100000"/>
              </a:lnSpc>
              <a:buNone/>
              <a:defRPr/>
            </a:pPr>
            <a:endParaRPr lang="en-CA" altLang="en-US" sz="2000" noProof="0" dirty="0">
              <a:solidFill>
                <a:srgbClr val="191919"/>
              </a:solidFill>
              <a:latin typeface="Century Gothic" panose="020B0502020202020204" pitchFamily="34" charset="0"/>
            </a:endParaRPr>
          </a:p>
          <a:p>
            <a:pPr marL="0" indent="0">
              <a:lnSpc>
                <a:spcPct val="100000"/>
              </a:lnSpc>
              <a:buNone/>
              <a:defRPr/>
            </a:pPr>
            <a:r>
              <a:rPr lang="en-CA" sz="2000" i="1" noProof="0" dirty="0">
                <a:solidFill>
                  <a:srgbClr val="191919"/>
                </a:solidFill>
                <a:latin typeface="Century Gothic" panose="020B0502020202020204" pitchFamily="34" charset="0"/>
                <a:hlinkClick r:id="rId4"/>
              </a:rPr>
              <a:t>Public Service Employment Regulations</a:t>
            </a:r>
            <a:endParaRPr lang="en-CA" sz="2000" i="1" noProof="0" dirty="0">
              <a:solidFill>
                <a:srgbClr val="191919"/>
              </a:solidFill>
              <a:latin typeface="Century Gothic" panose="020B0502020202020204" pitchFamily="34" charset="0"/>
            </a:endParaRPr>
          </a:p>
          <a:p>
            <a:pPr>
              <a:lnSpc>
                <a:spcPct val="100000"/>
              </a:lnSpc>
              <a:defRPr/>
            </a:pPr>
            <a:r>
              <a:rPr lang="en-CA" sz="2000" i="1" noProof="0" dirty="0">
                <a:solidFill>
                  <a:srgbClr val="191919"/>
                </a:solidFill>
                <a:latin typeface="Century Gothic" panose="020B0502020202020204" pitchFamily="34" charset="0"/>
              </a:rPr>
              <a:t>Sections 14, 15 and 16</a:t>
            </a:r>
          </a:p>
          <a:p>
            <a:pPr marL="358378" lvl="1" indent="0">
              <a:lnSpc>
                <a:spcPct val="80000"/>
              </a:lnSpc>
              <a:buNone/>
              <a:defRPr/>
            </a:pPr>
            <a:endParaRPr lang="en-CA" sz="1800" i="1" noProof="0" dirty="0">
              <a:solidFill>
                <a:srgbClr val="191919"/>
              </a:solidFill>
              <a:latin typeface="Century Gothic" panose="020B0502020202020204" pitchFamily="34" charset="0"/>
            </a:endParaRPr>
          </a:p>
          <a:p>
            <a:pPr>
              <a:defRPr/>
            </a:pPr>
            <a:endParaRPr lang="en-CA" sz="1350" noProof="0" dirty="0"/>
          </a:p>
        </p:txBody>
      </p:sp>
    </p:spTree>
    <p:extLst>
      <p:ext uri="{BB962C8B-B14F-4D97-AF65-F5344CB8AC3E}">
        <p14:creationId xmlns:p14="http://schemas.microsoft.com/office/powerpoint/2010/main" val="161970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99592" y="476672"/>
            <a:ext cx="7272808" cy="550985"/>
          </a:xfrm>
        </p:spPr>
        <p:txBody>
          <a:bodyPr>
            <a:noAutofit/>
          </a:bodyPr>
          <a:lstStyle/>
          <a:p>
            <a:r>
              <a:rPr lang="en-CA" altLang="en-US" sz="3200" noProof="0" dirty="0">
                <a:solidFill>
                  <a:srgbClr val="008000"/>
                </a:solidFill>
                <a:latin typeface="Century Gothic" pitchFamily="34" charset="0"/>
                <a:ea typeface="+mn-ea"/>
                <a:cs typeface="Century Gothic" pitchFamily="34" charset="0"/>
              </a:rPr>
              <a:t>Legal Basis (Cont.)</a:t>
            </a:r>
          </a:p>
        </p:txBody>
      </p:sp>
      <p:sp>
        <p:nvSpPr>
          <p:cNvPr id="3" name="Content Placeholder 2"/>
          <p:cNvSpPr>
            <a:spLocks noGrp="1"/>
          </p:cNvSpPr>
          <p:nvPr>
            <p:ph idx="1"/>
          </p:nvPr>
        </p:nvSpPr>
        <p:spPr>
          <a:xfrm>
            <a:off x="878957" y="908720"/>
            <a:ext cx="7293443" cy="4968552"/>
          </a:xfrm>
        </p:spPr>
        <p:txBody>
          <a:bodyPr>
            <a:noAutofit/>
          </a:bodyPr>
          <a:lstStyle/>
          <a:p>
            <a:pPr marL="358378" lvl="1" indent="0">
              <a:lnSpc>
                <a:spcPct val="80000"/>
              </a:lnSpc>
              <a:buNone/>
              <a:defRPr/>
            </a:pPr>
            <a:endParaRPr lang="en-CA" sz="1800" i="1" noProof="0" dirty="0">
              <a:solidFill>
                <a:srgbClr val="191919"/>
              </a:solidFill>
              <a:latin typeface="Century Gothic" panose="020B0502020202020204" pitchFamily="34" charset="0"/>
            </a:endParaRPr>
          </a:p>
          <a:p>
            <a:pPr marL="0" indent="0">
              <a:lnSpc>
                <a:spcPct val="100000"/>
              </a:lnSpc>
              <a:buNone/>
              <a:defRPr/>
            </a:pPr>
            <a:r>
              <a:rPr lang="en-CA" sz="2000" i="1" noProof="0" dirty="0">
                <a:solidFill>
                  <a:srgbClr val="191919"/>
                </a:solidFill>
                <a:latin typeface="Century Gothic" panose="020B0502020202020204" pitchFamily="34" charset="0"/>
                <a:hlinkClick r:id="rId2"/>
              </a:rPr>
              <a:t>Public Service Official Languages Exclusion Approval Order</a:t>
            </a:r>
            <a:r>
              <a:rPr lang="en-CA" sz="2000" noProof="0" dirty="0">
                <a:solidFill>
                  <a:srgbClr val="191919"/>
                </a:solidFill>
                <a:latin typeface="Century Gothic" panose="020B0502020202020204" pitchFamily="34" charset="0"/>
              </a:rPr>
              <a:t> (PSOLEAO)</a:t>
            </a:r>
          </a:p>
          <a:p>
            <a:pPr marL="0" indent="0">
              <a:lnSpc>
                <a:spcPct val="100000"/>
              </a:lnSpc>
              <a:buNone/>
              <a:defRPr/>
            </a:pPr>
            <a:r>
              <a:rPr lang="en-CA" sz="2000" noProof="0" dirty="0">
                <a:solidFill>
                  <a:srgbClr val="191919"/>
                </a:solidFill>
                <a:latin typeface="Century Gothic" panose="020B0502020202020204" pitchFamily="34" charset="0"/>
              </a:rPr>
              <a:t>It is the balance between ensuring that persons appointed meet the official languages proficiency requirements of bilingual positions and fostering the access of unilingual Canadians to bilingual positions in the federal public service</a:t>
            </a:r>
          </a:p>
          <a:p>
            <a:pPr marL="0" indent="0">
              <a:lnSpc>
                <a:spcPct val="100000"/>
              </a:lnSpc>
              <a:buNone/>
              <a:defRPr/>
            </a:pPr>
            <a:endParaRPr lang="en-CA" sz="2000" i="1" noProof="0" dirty="0">
              <a:solidFill>
                <a:srgbClr val="191919"/>
              </a:solidFill>
              <a:latin typeface="Century Gothic" panose="020B0502020202020204" pitchFamily="34" charset="0"/>
            </a:endParaRPr>
          </a:p>
          <a:p>
            <a:pPr marL="0" indent="0">
              <a:lnSpc>
                <a:spcPct val="100000"/>
              </a:lnSpc>
              <a:buNone/>
              <a:defRPr/>
            </a:pPr>
            <a:r>
              <a:rPr lang="en-CA" sz="2000" i="1" noProof="0" dirty="0">
                <a:solidFill>
                  <a:srgbClr val="191919"/>
                </a:solidFill>
                <a:latin typeface="Century Gothic" panose="020B0502020202020204" pitchFamily="34" charset="0"/>
                <a:hlinkClick r:id="rId3"/>
              </a:rPr>
              <a:t>Public Service Official Languages Appointment Regulations</a:t>
            </a:r>
            <a:r>
              <a:rPr lang="en-CA" sz="2000" i="1" noProof="0" dirty="0">
                <a:solidFill>
                  <a:srgbClr val="191919"/>
                </a:solidFill>
                <a:latin typeface="Century Gothic" panose="020B0502020202020204" pitchFamily="34" charset="0"/>
              </a:rPr>
              <a:t> </a:t>
            </a:r>
            <a:r>
              <a:rPr lang="en-CA" sz="2000" noProof="0" dirty="0">
                <a:solidFill>
                  <a:srgbClr val="191919"/>
                </a:solidFill>
                <a:latin typeface="Century Gothic" panose="020B0502020202020204" pitchFamily="34" charset="0"/>
              </a:rPr>
              <a:t>(PSOLAR)</a:t>
            </a:r>
          </a:p>
          <a:p>
            <a:pPr marL="0" indent="0">
              <a:lnSpc>
                <a:spcPct val="100000"/>
              </a:lnSpc>
              <a:buNone/>
              <a:defRPr/>
            </a:pPr>
            <a:r>
              <a:rPr lang="en-CA" sz="2000" noProof="0" dirty="0">
                <a:solidFill>
                  <a:srgbClr val="191919"/>
                </a:solidFill>
                <a:latin typeface="Century Gothic" panose="020B0502020202020204" pitchFamily="34" charset="0"/>
              </a:rPr>
              <a:t>Set out the provisions applying to persons who are excluded from merit with respect to the official languages and the responsibilities of deputy heads </a:t>
            </a:r>
            <a:endParaRPr lang="en-CA" altLang="en-US" sz="2000" noProof="0" dirty="0">
              <a:solidFill>
                <a:srgbClr val="191919"/>
              </a:solidFill>
              <a:latin typeface="Century Gothic" panose="020B0502020202020204" pitchFamily="34" charset="0"/>
            </a:endParaRPr>
          </a:p>
          <a:p>
            <a:pPr>
              <a:defRPr/>
            </a:pPr>
            <a:endParaRPr lang="en-CA" sz="1350" noProof="0" dirty="0"/>
          </a:p>
        </p:txBody>
      </p:sp>
    </p:spTree>
    <p:extLst>
      <p:ext uri="{BB962C8B-B14F-4D97-AF65-F5344CB8AC3E}">
        <p14:creationId xmlns:p14="http://schemas.microsoft.com/office/powerpoint/2010/main" val="13233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683568" y="1102273"/>
            <a:ext cx="7992888" cy="4896544"/>
          </a:xfrm>
        </p:spPr>
        <p:txBody>
          <a:bodyPr>
            <a:normAutofit/>
          </a:bodyPr>
          <a:lstStyle/>
          <a:p>
            <a:pPr marL="0" indent="0">
              <a:lnSpc>
                <a:spcPct val="100000"/>
              </a:lnSpc>
              <a:buNone/>
              <a:defRPr/>
            </a:pPr>
            <a:r>
              <a:rPr lang="en-US" sz="1800" i="1" dirty="0">
                <a:solidFill>
                  <a:srgbClr val="191919"/>
                </a:solidFill>
                <a:latin typeface="Century Gothic" panose="020B0502020202020204" pitchFamily="34" charset="0"/>
                <a:hlinkClick r:id="rId3"/>
              </a:rPr>
              <a:t>Public Service Official Languages Appointment Regulations</a:t>
            </a:r>
            <a:r>
              <a:rPr lang="en-US" sz="1800" i="1" dirty="0">
                <a:solidFill>
                  <a:srgbClr val="191919"/>
                </a:solidFill>
                <a:latin typeface="Century Gothic" panose="020B0502020202020204" pitchFamily="34" charset="0"/>
              </a:rPr>
              <a:t>(PSOLAR) </a:t>
            </a:r>
            <a:endParaRPr lang="en-US" sz="1800" b="1" dirty="0">
              <a:solidFill>
                <a:srgbClr val="191919"/>
              </a:solidFill>
              <a:latin typeface="Century Gothic" panose="020B0502020202020204" pitchFamily="34" charset="0"/>
            </a:endParaRPr>
          </a:p>
          <a:p>
            <a:pPr marL="0" lvl="1" indent="0">
              <a:lnSpc>
                <a:spcPct val="100000"/>
              </a:lnSpc>
              <a:buClr>
                <a:srgbClr val="FF0000"/>
              </a:buClr>
              <a:buSzPct val="120000"/>
              <a:buNone/>
              <a:defRPr/>
            </a:pPr>
            <a:r>
              <a:rPr lang="en-US" sz="1800" dirty="0">
                <a:solidFill>
                  <a:srgbClr val="191919"/>
                </a:solidFill>
                <a:latin typeface="Century Gothic" panose="020B0502020202020204" pitchFamily="34" charset="0"/>
              </a:rPr>
              <a:t>Section 3, 4 or 5 of the Order : A person excluded may be appointed on a non-imperative basis to a bilingual position, if the appointment would be on the basis of merit, except that the person does not meet the qualifications of the position with respect to official language proficiency.</a:t>
            </a:r>
          </a:p>
          <a:p>
            <a:pPr marL="0" indent="0">
              <a:lnSpc>
                <a:spcPct val="100000"/>
              </a:lnSpc>
              <a:buNone/>
              <a:defRPr/>
            </a:pPr>
            <a:endParaRPr lang="en-US" sz="1800" i="1" dirty="0">
              <a:solidFill>
                <a:srgbClr val="191919"/>
              </a:solidFill>
              <a:latin typeface="Century Gothic" panose="020B0502020202020204" pitchFamily="34" charset="0"/>
              <a:hlinkClick r:id="rId4"/>
            </a:endParaRPr>
          </a:p>
          <a:p>
            <a:pPr marL="0" indent="0">
              <a:lnSpc>
                <a:spcPct val="100000"/>
              </a:lnSpc>
              <a:buNone/>
              <a:defRPr/>
            </a:pPr>
            <a:r>
              <a:rPr lang="en-US" sz="1800" i="1" dirty="0">
                <a:solidFill>
                  <a:srgbClr val="191919"/>
                </a:solidFill>
                <a:latin typeface="Century Gothic" panose="020B0502020202020204" pitchFamily="34" charset="0"/>
                <a:hlinkClick r:id="rId4"/>
              </a:rPr>
              <a:t>Public Service Official Languages Exclusion Approval Order</a:t>
            </a:r>
            <a:r>
              <a:rPr lang="en-US" sz="1800" i="1" dirty="0">
                <a:solidFill>
                  <a:srgbClr val="191919"/>
                </a:solidFill>
                <a:latin typeface="Century Gothic" panose="020B0502020202020204" pitchFamily="34" charset="0"/>
              </a:rPr>
              <a:t>(PSOLEAO) </a:t>
            </a:r>
            <a:endParaRPr lang="en-US" sz="1800" b="1" dirty="0">
              <a:solidFill>
                <a:srgbClr val="191919"/>
              </a:solidFill>
              <a:latin typeface="Century Gothic" panose="020B0502020202020204" pitchFamily="34" charset="0"/>
            </a:endParaRPr>
          </a:p>
          <a:p>
            <a:pPr marL="0" indent="0">
              <a:lnSpc>
                <a:spcPct val="100000"/>
              </a:lnSpc>
              <a:buNone/>
              <a:defRPr/>
            </a:pPr>
            <a:r>
              <a:rPr lang="en-US" sz="1800" b="1" dirty="0">
                <a:solidFill>
                  <a:srgbClr val="191919"/>
                </a:solidFill>
                <a:latin typeface="Century Gothic" panose="020B0502020202020204" pitchFamily="34" charset="0"/>
              </a:rPr>
              <a:t>PSEA section 20, </a:t>
            </a:r>
            <a:r>
              <a:rPr lang="en-US" sz="1800" dirty="0">
                <a:solidFill>
                  <a:srgbClr val="191919"/>
                </a:solidFill>
                <a:latin typeface="Century Gothic" panose="020B0502020202020204" pitchFamily="34" charset="0"/>
              </a:rPr>
              <a:t>Where the Commission decides that it is neither practicable nor in the best interests of the public service to apply this Act or any of its provisions to any position or person or class of positions or persons, the Commission may exclude that position, person or class.</a:t>
            </a:r>
          </a:p>
          <a:p>
            <a:pPr marL="0" indent="0">
              <a:lnSpc>
                <a:spcPct val="100000"/>
              </a:lnSpc>
              <a:buNone/>
              <a:defRPr/>
            </a:pPr>
            <a:endParaRPr lang="en-US" sz="1800" dirty="0">
              <a:solidFill>
                <a:srgbClr val="191919"/>
              </a:solidFill>
              <a:latin typeface="Century Gothic" panose="020B0502020202020204" pitchFamily="34" charset="0"/>
            </a:endParaRPr>
          </a:p>
          <a:p>
            <a:pPr marL="0" indent="0">
              <a:buNone/>
              <a:defRPr/>
            </a:pPr>
            <a:r>
              <a:rPr lang="en-US" sz="1800" i="1" dirty="0">
                <a:solidFill>
                  <a:srgbClr val="191919"/>
                </a:solidFill>
                <a:latin typeface="Century Gothic" panose="020B0502020202020204" pitchFamily="34" charset="0"/>
                <a:hlinkClick r:id="rId5"/>
              </a:rPr>
              <a:t>Appointment Delegation and Accountability Instrument (ADAI)</a:t>
            </a:r>
            <a:endParaRPr lang="en-US" sz="1800" i="1" dirty="0">
              <a:hlinkClick r:id="rId6"/>
            </a:endParaRPr>
          </a:p>
        </p:txBody>
      </p:sp>
      <p:sp>
        <p:nvSpPr>
          <p:cNvPr id="5" name="Title 1"/>
          <p:cNvSpPr txBox="1">
            <a:spLocks/>
          </p:cNvSpPr>
          <p:nvPr/>
        </p:nvSpPr>
        <p:spPr bwMode="auto">
          <a:xfrm>
            <a:off x="683568" y="411230"/>
            <a:ext cx="7578842" cy="45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noAutofit/>
          </a:bodyPr>
          <a:lstStyle>
            <a:lvl1pPr algn="l" defTabSz="457200" rtl="0" eaLnBrk="0" fontAlgn="base" hangingPunct="0">
              <a:spcBef>
                <a:spcPct val="0"/>
              </a:spcBef>
              <a:spcAft>
                <a:spcPct val="0"/>
              </a:spcAft>
              <a:defRPr lang="en-US" sz="3600" b="0" i="0" kern="1200">
                <a:solidFill>
                  <a:srgbClr val="59595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defTabSz="342900">
              <a:defRPr/>
            </a:pPr>
            <a:r>
              <a:rPr lang="en-CA" altLang="en-US" sz="3200" b="1" dirty="0">
                <a:solidFill>
                  <a:srgbClr val="008000"/>
                </a:solidFill>
              </a:rPr>
              <a:t>Other Regulations and Orders</a:t>
            </a:r>
          </a:p>
        </p:txBody>
      </p:sp>
      <p:sp>
        <p:nvSpPr>
          <p:cNvPr id="2" name="Espace réservé du numéro de diapositive 1"/>
          <p:cNvSpPr>
            <a:spLocks noGrp="1"/>
          </p:cNvSpPr>
          <p:nvPr>
            <p:ph type="sldNum" sz="quarter" idx="12"/>
          </p:nvPr>
        </p:nvSpPr>
        <p:spPr/>
        <p:txBody>
          <a:bodyPr/>
          <a:lstStyle/>
          <a:p>
            <a:fld id="{5CE84AB2-A68C-446D-B258-F807154688F9}" type="slidenum">
              <a:rPr lang="en-US" smtClean="0"/>
              <a:t>7</a:t>
            </a:fld>
            <a:endParaRPr lang="en-US"/>
          </a:p>
        </p:txBody>
      </p:sp>
    </p:spTree>
    <p:extLst>
      <p:ext uri="{BB962C8B-B14F-4D97-AF65-F5344CB8AC3E}">
        <p14:creationId xmlns:p14="http://schemas.microsoft.com/office/powerpoint/2010/main" val="1574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8191822" cy="687611"/>
          </a:xfrm>
        </p:spPr>
        <p:txBody>
          <a:bodyPr>
            <a:normAutofit/>
          </a:bodyPr>
          <a:lstStyle/>
          <a:p>
            <a:r>
              <a:rPr lang="en-CA" sz="3200" noProof="0" dirty="0">
                <a:solidFill>
                  <a:srgbClr val="008000"/>
                </a:solidFill>
                <a:latin typeface="Century Gothic" pitchFamily="34" charset="0"/>
                <a:ea typeface="+mn-ea"/>
                <a:cs typeface="Century Gothic" pitchFamily="34" charset="0"/>
              </a:rPr>
              <a:t>Standard qualifications</a:t>
            </a:r>
          </a:p>
        </p:txBody>
      </p:sp>
      <p:sp>
        <p:nvSpPr>
          <p:cNvPr id="3" name="Espace réservé du contenu 2"/>
          <p:cNvSpPr>
            <a:spLocks noGrp="1"/>
          </p:cNvSpPr>
          <p:nvPr>
            <p:ph idx="1"/>
          </p:nvPr>
        </p:nvSpPr>
        <p:spPr>
          <a:xfrm>
            <a:off x="628650" y="1268760"/>
            <a:ext cx="7886700" cy="4464496"/>
          </a:xfrm>
        </p:spPr>
        <p:txBody>
          <a:bodyPr>
            <a:normAutofit/>
          </a:bodyPr>
          <a:lstStyle/>
          <a:p>
            <a:r>
              <a:rPr lang="en-CA" sz="2000" noProof="0" dirty="0">
                <a:solidFill>
                  <a:schemeClr val="tx1"/>
                </a:solidFill>
                <a:latin typeface="Century Gothic" panose="020B0502020202020204" pitchFamily="34" charset="0"/>
              </a:rPr>
              <a:t>Each position in the public service has language requirements established according to the tasks to be performed and the qualification standards of the Treasury Board Secretariat (TBS)</a:t>
            </a:r>
          </a:p>
          <a:p>
            <a:endParaRPr lang="en-CA" sz="2000" noProof="0" dirty="0">
              <a:solidFill>
                <a:schemeClr val="tx1"/>
              </a:solidFill>
              <a:latin typeface="Century Gothic" panose="020B0502020202020204" pitchFamily="34" charset="0"/>
            </a:endParaRPr>
          </a:p>
          <a:p>
            <a:r>
              <a:rPr lang="en-CA" sz="2000" noProof="0" dirty="0">
                <a:solidFill>
                  <a:schemeClr val="tx1"/>
                </a:solidFill>
                <a:latin typeface="Century Gothic" panose="020B0502020202020204" pitchFamily="34" charset="0"/>
              </a:rPr>
              <a:t>Proficiency levels are objectively determined and must correspond to the duties and responsibilities of the position that relate to communications with the public, service delivery and language of work.</a:t>
            </a:r>
          </a:p>
          <a:p>
            <a:endParaRPr lang="en-CA" sz="2000" noProof="0" dirty="0">
              <a:solidFill>
                <a:schemeClr val="tx1"/>
              </a:solidFill>
              <a:latin typeface="Century Gothic" panose="020B0502020202020204" pitchFamily="34" charset="0"/>
            </a:endParaRPr>
          </a:p>
          <a:p>
            <a:r>
              <a:rPr lang="en-CA" sz="2000" noProof="0" dirty="0">
                <a:solidFill>
                  <a:schemeClr val="tx1"/>
                </a:solidFill>
                <a:latin typeface="Century Gothic" panose="020B0502020202020204" pitchFamily="34" charset="0"/>
              </a:rPr>
              <a:t>Managers can use the TBS tool for this purpose</a:t>
            </a:r>
          </a:p>
        </p:txBody>
      </p:sp>
    </p:spTree>
    <p:extLst>
      <p:ext uri="{BB962C8B-B14F-4D97-AF65-F5344CB8AC3E}">
        <p14:creationId xmlns:p14="http://schemas.microsoft.com/office/powerpoint/2010/main" val="370965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6488" y="1086377"/>
            <a:ext cx="3703205" cy="4659737"/>
          </a:xfrm>
          <a:ln>
            <a:solidFill>
              <a:srgbClr val="0070C0"/>
            </a:solidFill>
          </a:ln>
        </p:spPr>
        <p:txBody>
          <a:bodyPr/>
          <a:lstStyle/>
          <a:p>
            <a:pPr marL="0" indent="0">
              <a:lnSpc>
                <a:spcPct val="100000"/>
              </a:lnSpc>
              <a:buNone/>
              <a:defRPr/>
            </a:pPr>
            <a:r>
              <a:rPr lang="en-CA" altLang="en-US" sz="1800" b="1" u="sng" noProof="0" dirty="0">
                <a:solidFill>
                  <a:srgbClr val="191919"/>
                </a:solidFill>
                <a:latin typeface="Century Gothic" panose="020B0502020202020204" pitchFamily="34" charset="0"/>
                <a:cs typeface="+mn-cs"/>
              </a:rPr>
              <a:t>Language requirements of a position </a:t>
            </a:r>
          </a:p>
          <a:p>
            <a:pPr marL="0" indent="0">
              <a:lnSpc>
                <a:spcPct val="100000"/>
              </a:lnSpc>
              <a:buNone/>
              <a:defRPr/>
            </a:pPr>
            <a:endParaRPr lang="en-CA" altLang="en-US" sz="1600" b="1" u="sng" noProof="0" dirty="0">
              <a:solidFill>
                <a:schemeClr val="tx1"/>
              </a:solidFill>
              <a:latin typeface="Century Gothic" panose="020B0502020202020204" pitchFamily="34" charset="0"/>
            </a:endParaRPr>
          </a:p>
          <a:p>
            <a:pPr marL="0" indent="0">
              <a:lnSpc>
                <a:spcPct val="100000"/>
              </a:lnSpc>
              <a:buNone/>
              <a:defRPr/>
            </a:pPr>
            <a:r>
              <a:rPr lang="en-CA" sz="1800" b="1" noProof="0" dirty="0">
                <a:latin typeface="Century Gothic" panose="020B0502020202020204" pitchFamily="34" charset="0"/>
                <a:hlinkClick r:id="rId3"/>
              </a:rPr>
              <a:t>Directive on Official Languages for People Management </a:t>
            </a:r>
            <a:r>
              <a:rPr lang="en-CA" sz="1800" noProof="0" dirty="0">
                <a:solidFill>
                  <a:schemeClr val="tx1"/>
                </a:solidFill>
                <a:latin typeface="Century Gothic" panose="020B0502020202020204" pitchFamily="34" charset="0"/>
              </a:rPr>
              <a:t>indicate the need for linguistic identification of positions.</a:t>
            </a:r>
          </a:p>
          <a:p>
            <a:endParaRPr lang="en-CA" noProof="0" dirty="0"/>
          </a:p>
          <a:p>
            <a:pPr marL="0" indent="0">
              <a:buNone/>
            </a:pPr>
            <a:r>
              <a:rPr lang="en-CA" sz="1800" noProof="0" dirty="0">
                <a:solidFill>
                  <a:schemeClr val="tx1"/>
                </a:solidFill>
                <a:latin typeface="Century Gothic" panose="020B0502020202020204" pitchFamily="34" charset="0"/>
              </a:rPr>
              <a:t>Either </a:t>
            </a:r>
            <a:r>
              <a:rPr lang="en-CA" sz="1800" b="1" noProof="0" dirty="0">
                <a:solidFill>
                  <a:schemeClr val="tx1"/>
                </a:solidFill>
                <a:latin typeface="Century Gothic" panose="020B0502020202020204" pitchFamily="34" charset="0"/>
              </a:rPr>
              <a:t>bilingual</a:t>
            </a:r>
            <a:r>
              <a:rPr lang="en-CA" sz="1800" noProof="0" dirty="0">
                <a:solidFill>
                  <a:schemeClr val="tx1"/>
                </a:solidFill>
                <a:latin typeface="Century Gothic" panose="020B0502020202020204" pitchFamily="34" charset="0"/>
              </a:rPr>
              <a:t> or </a:t>
            </a:r>
            <a:r>
              <a:rPr lang="en-CA" sz="1800" b="1" noProof="0" dirty="0">
                <a:solidFill>
                  <a:schemeClr val="tx1"/>
                </a:solidFill>
                <a:latin typeface="Century Gothic" panose="020B0502020202020204" pitchFamily="34" charset="0"/>
              </a:rPr>
              <a:t>unilingual</a:t>
            </a:r>
          </a:p>
          <a:p>
            <a:endParaRPr lang="en-CA" noProof="0" dirty="0"/>
          </a:p>
          <a:p>
            <a:endParaRPr lang="en-CA" noProof="0" dirty="0"/>
          </a:p>
        </p:txBody>
      </p:sp>
      <p:sp>
        <p:nvSpPr>
          <p:cNvPr id="4" name="Espace réservé du contenu 2"/>
          <p:cNvSpPr txBox="1">
            <a:spLocks/>
          </p:cNvSpPr>
          <p:nvPr/>
        </p:nvSpPr>
        <p:spPr>
          <a:xfrm>
            <a:off x="4688557" y="1916832"/>
            <a:ext cx="3295278" cy="3907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5" name="Espace réservé du contenu 2"/>
          <p:cNvSpPr txBox="1">
            <a:spLocks/>
          </p:cNvSpPr>
          <p:nvPr/>
        </p:nvSpPr>
        <p:spPr>
          <a:xfrm>
            <a:off x="4688557" y="2084704"/>
            <a:ext cx="3295278" cy="3907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6" name="Rectangle 5"/>
          <p:cNvSpPr/>
          <p:nvPr/>
        </p:nvSpPr>
        <p:spPr>
          <a:xfrm>
            <a:off x="4139952" y="1086377"/>
            <a:ext cx="4572000" cy="4690515"/>
          </a:xfrm>
          <a:prstGeom prst="rect">
            <a:avLst/>
          </a:prstGeom>
          <a:ln>
            <a:solidFill>
              <a:srgbClr val="0070C0"/>
            </a:solidFill>
          </a:ln>
        </p:spPr>
        <p:txBody>
          <a:bodyPr wrap="square">
            <a:spAutoFit/>
          </a:bodyPr>
          <a:lstStyle/>
          <a:p>
            <a:pPr>
              <a:lnSpc>
                <a:spcPct val="120000"/>
              </a:lnSpc>
              <a:defRPr/>
            </a:pPr>
            <a:r>
              <a:rPr lang="fr-CA" altLang="en-US" b="1" u="sng" dirty="0">
                <a:solidFill>
                  <a:srgbClr val="191919"/>
                </a:solidFill>
                <a:latin typeface="Century Gothic" panose="020B0502020202020204" pitchFamily="34" charset="0"/>
              </a:rPr>
              <a:t>Linguistic profile</a:t>
            </a:r>
          </a:p>
          <a:p>
            <a:pPr>
              <a:lnSpc>
                <a:spcPct val="120000"/>
              </a:lnSpc>
              <a:defRPr/>
            </a:pPr>
            <a:endParaRPr lang="fr-CA" altLang="en-US" b="1" u="sng" dirty="0">
              <a:solidFill>
                <a:srgbClr val="191919"/>
              </a:solidFill>
              <a:latin typeface="Century Gothic" panose="020B0502020202020204" pitchFamily="34" charset="0"/>
            </a:endParaRPr>
          </a:p>
          <a:p>
            <a:pPr>
              <a:lnSpc>
                <a:spcPct val="120000"/>
              </a:lnSpc>
              <a:defRPr/>
            </a:pPr>
            <a:r>
              <a:rPr lang="en-CA" dirty="0">
                <a:solidFill>
                  <a:srgbClr val="191919"/>
                </a:solidFill>
                <a:latin typeface="Century Gothic" panose="020B0502020202020204" pitchFamily="34" charset="0"/>
              </a:rPr>
              <a:t>Summarizes the language skills required in English and French, for each of the three distinct language skills:</a:t>
            </a:r>
            <a:endParaRPr lang="fr-CA" altLang="en-US" dirty="0">
              <a:solidFill>
                <a:srgbClr val="191919"/>
              </a:solidFill>
              <a:latin typeface="Century Gothic" panose="020B0502020202020204" pitchFamily="34" charset="0"/>
            </a:endParaRPr>
          </a:p>
          <a:p>
            <a:pPr marL="804863" lvl="1" indent="-285750">
              <a:lnSpc>
                <a:spcPct val="100000"/>
              </a:lnSpc>
              <a:buFont typeface="Wingdings" panose="05000000000000000000" pitchFamily="2" charset="2"/>
              <a:buChar char="Ø"/>
              <a:defRPr/>
            </a:pPr>
            <a:r>
              <a:rPr lang="en-CA" b="1" dirty="0">
                <a:solidFill>
                  <a:srgbClr val="191919"/>
                </a:solidFill>
                <a:latin typeface="Century Gothic" panose="020B0502020202020204" pitchFamily="34" charset="0"/>
              </a:rPr>
              <a:t>Writing comprehension </a:t>
            </a:r>
          </a:p>
          <a:p>
            <a:pPr marL="804863" lvl="1" indent="-285750">
              <a:lnSpc>
                <a:spcPct val="100000"/>
              </a:lnSpc>
              <a:buFont typeface="Wingdings" panose="05000000000000000000" pitchFamily="2" charset="2"/>
              <a:buChar char="Ø"/>
              <a:defRPr/>
            </a:pPr>
            <a:r>
              <a:rPr lang="en-CA" b="1" dirty="0">
                <a:solidFill>
                  <a:srgbClr val="191919"/>
                </a:solidFill>
                <a:latin typeface="Century Gothic" panose="020B0502020202020204" pitchFamily="34" charset="0"/>
              </a:rPr>
              <a:t>Written expression</a:t>
            </a:r>
          </a:p>
          <a:p>
            <a:pPr marL="804863" lvl="1" indent="-285750">
              <a:lnSpc>
                <a:spcPct val="100000"/>
              </a:lnSpc>
              <a:buFont typeface="Wingdings" panose="05000000000000000000" pitchFamily="2" charset="2"/>
              <a:buChar char="Ø"/>
              <a:defRPr/>
            </a:pPr>
            <a:r>
              <a:rPr lang="en-CA" b="1" dirty="0">
                <a:solidFill>
                  <a:srgbClr val="191919"/>
                </a:solidFill>
                <a:latin typeface="Century Gothic" panose="020B0502020202020204" pitchFamily="34" charset="0"/>
              </a:rPr>
              <a:t>Oral interaction</a:t>
            </a:r>
            <a:endParaRPr lang="fr-CA" altLang="en-US" b="1" dirty="0">
              <a:solidFill>
                <a:srgbClr val="191919"/>
              </a:solidFill>
              <a:latin typeface="Century Gothic" panose="020B0502020202020204" pitchFamily="34" charset="0"/>
            </a:endParaRPr>
          </a:p>
          <a:p>
            <a:pPr marL="0" lvl="1" indent="0">
              <a:lnSpc>
                <a:spcPct val="100000"/>
              </a:lnSpc>
              <a:buNone/>
              <a:defRPr/>
            </a:pPr>
            <a:r>
              <a:rPr lang="en-CA" dirty="0">
                <a:solidFill>
                  <a:srgbClr val="191919"/>
                </a:solidFill>
                <a:latin typeface="Century Gothic" panose="020B0502020202020204" pitchFamily="34" charset="0"/>
              </a:rPr>
              <a:t>3 levels of general skills; </a:t>
            </a:r>
            <a:endParaRPr lang="fr-CA" dirty="0">
              <a:solidFill>
                <a:srgbClr val="191919"/>
              </a:solidFill>
              <a:latin typeface="Century Gothic" panose="020B0502020202020204" pitchFamily="34" charset="0"/>
            </a:endParaRPr>
          </a:p>
          <a:p>
            <a:pPr marL="804863" lvl="1" indent="-285750">
              <a:buFont typeface="Wingdings" panose="05000000000000000000" pitchFamily="2" charset="2"/>
              <a:buChar char="Ø"/>
              <a:defRPr/>
            </a:pPr>
            <a:r>
              <a:rPr lang="en-CA" b="1" dirty="0">
                <a:latin typeface="Century Gothic" panose="020B0502020202020204" pitchFamily="34" charset="0"/>
              </a:rPr>
              <a:t>A</a:t>
            </a:r>
            <a:r>
              <a:rPr lang="en-CA" dirty="0">
                <a:latin typeface="Century Gothic" panose="020B0502020202020204" pitchFamily="34" charset="0"/>
              </a:rPr>
              <a:t> - beginner </a:t>
            </a:r>
            <a:endParaRPr lang="en-CA" b="1" dirty="0">
              <a:latin typeface="Century Gothic" panose="020B0502020202020204" pitchFamily="34" charset="0"/>
            </a:endParaRPr>
          </a:p>
          <a:p>
            <a:pPr marL="804863" lvl="1" indent="-285750">
              <a:lnSpc>
                <a:spcPct val="100000"/>
              </a:lnSpc>
              <a:buFont typeface="Wingdings" panose="05000000000000000000" pitchFamily="2" charset="2"/>
              <a:buChar char="Ø"/>
              <a:defRPr/>
            </a:pPr>
            <a:r>
              <a:rPr lang="en-CA" b="1" dirty="0">
                <a:latin typeface="Century Gothic" panose="020B0502020202020204" pitchFamily="34" charset="0"/>
              </a:rPr>
              <a:t>B </a:t>
            </a:r>
            <a:r>
              <a:rPr lang="en-CA" dirty="0">
                <a:latin typeface="Century Gothic" panose="020B0502020202020204" pitchFamily="34" charset="0"/>
              </a:rPr>
              <a:t>- intermediate</a:t>
            </a:r>
          </a:p>
          <a:p>
            <a:pPr marL="804863" lvl="1" indent="-285750">
              <a:lnSpc>
                <a:spcPct val="100000"/>
              </a:lnSpc>
              <a:buFont typeface="Wingdings" panose="05000000000000000000" pitchFamily="2" charset="2"/>
              <a:buChar char="Ø"/>
              <a:defRPr/>
            </a:pPr>
            <a:r>
              <a:rPr lang="en-CA" b="1" dirty="0">
                <a:latin typeface="Century Gothic" panose="020B0502020202020204" pitchFamily="34" charset="0"/>
              </a:rPr>
              <a:t>C </a:t>
            </a:r>
            <a:r>
              <a:rPr lang="en-CA" dirty="0">
                <a:latin typeface="Century Gothic" panose="020B0502020202020204" pitchFamily="34" charset="0"/>
              </a:rPr>
              <a:t>- advanced </a:t>
            </a:r>
          </a:p>
          <a:p>
            <a:pPr>
              <a:lnSpc>
                <a:spcPct val="120000"/>
              </a:lnSpc>
              <a:defRPr/>
            </a:pPr>
            <a:r>
              <a:rPr lang="en-CA" dirty="0">
                <a:solidFill>
                  <a:srgbClr val="191919"/>
                </a:solidFill>
                <a:latin typeface="Century Gothic" panose="020B0502020202020204" pitchFamily="34" charset="0"/>
              </a:rPr>
              <a:t>Applicants must be assessed by the </a:t>
            </a:r>
            <a:r>
              <a:rPr lang="en-CA" b="1" dirty="0">
                <a:solidFill>
                  <a:srgbClr val="191919"/>
                </a:solidFill>
                <a:latin typeface="Century Gothic" panose="020B0502020202020204" pitchFamily="34" charset="0"/>
              </a:rPr>
              <a:t>Public Service Commission (PSC) </a:t>
            </a:r>
            <a:r>
              <a:rPr lang="en-CA" dirty="0">
                <a:solidFill>
                  <a:srgbClr val="191919"/>
                </a:solidFill>
                <a:latin typeface="Century Gothic" panose="020B0502020202020204" pitchFamily="34" charset="0"/>
              </a:rPr>
              <a:t>to be recognized for having valid results</a:t>
            </a:r>
            <a:endParaRPr lang="fr-CA" altLang="en-US" dirty="0">
              <a:solidFill>
                <a:srgbClr val="191919"/>
              </a:solidFill>
              <a:latin typeface="Century Gothic" panose="020B0502020202020204" pitchFamily="34" charset="0"/>
            </a:endParaRPr>
          </a:p>
        </p:txBody>
      </p:sp>
      <p:sp>
        <p:nvSpPr>
          <p:cNvPr id="7" name="Rectangle 6"/>
          <p:cNvSpPr/>
          <p:nvPr/>
        </p:nvSpPr>
        <p:spPr>
          <a:xfrm>
            <a:off x="306488" y="573375"/>
            <a:ext cx="8837512" cy="338554"/>
          </a:xfrm>
          <a:prstGeom prst="rect">
            <a:avLst/>
          </a:prstGeom>
        </p:spPr>
        <p:txBody>
          <a:bodyPr wrap="square">
            <a:spAutoFit/>
          </a:bodyPr>
          <a:lstStyle/>
          <a:p>
            <a:pPr>
              <a:defRPr/>
            </a:pPr>
            <a:r>
              <a:rPr lang="en-CA" altLang="en-US" sz="1600" b="1" dirty="0">
                <a:solidFill>
                  <a:srgbClr val="191919"/>
                </a:solidFill>
                <a:latin typeface="Century Gothic" panose="020B0502020202020204" pitchFamily="34" charset="0"/>
              </a:rPr>
              <a:t>What is the difference between the language requirements and the linguistic profile?</a:t>
            </a:r>
            <a:endParaRPr lang="fr-CA" altLang="en-US" sz="1600" b="1" dirty="0">
              <a:solidFill>
                <a:srgbClr val="191919"/>
              </a:solidFill>
              <a:latin typeface="Century Gothic" panose="020B0502020202020204" pitchFamily="34" charset="0"/>
            </a:endParaRPr>
          </a:p>
        </p:txBody>
      </p:sp>
      <p:sp>
        <p:nvSpPr>
          <p:cNvPr id="8" name="Title 1"/>
          <p:cNvSpPr>
            <a:spLocks noGrp="1"/>
          </p:cNvSpPr>
          <p:nvPr>
            <p:ph type="title"/>
          </p:nvPr>
        </p:nvSpPr>
        <p:spPr>
          <a:xfrm>
            <a:off x="539552" y="141232"/>
            <a:ext cx="7848872" cy="375697"/>
          </a:xfrm>
        </p:spPr>
        <p:txBody>
          <a:bodyPr>
            <a:noAutofit/>
          </a:bodyPr>
          <a:lstStyle/>
          <a:p>
            <a:r>
              <a:rPr lang="en-CA" altLang="en-US" sz="3200" noProof="0" dirty="0">
                <a:solidFill>
                  <a:srgbClr val="008000"/>
                </a:solidFill>
                <a:latin typeface="Century Gothic" panose="020B0502020202020204" pitchFamily="34" charset="0"/>
              </a:rPr>
              <a:t>Requirements versus linguistic profile</a:t>
            </a:r>
          </a:p>
        </p:txBody>
      </p:sp>
    </p:spTree>
    <p:extLst>
      <p:ext uri="{BB962C8B-B14F-4D97-AF65-F5344CB8AC3E}">
        <p14:creationId xmlns:p14="http://schemas.microsoft.com/office/powerpoint/2010/main" val="2982848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e1633b930354436d02a622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5"/>
</p:tagLst>
</file>

<file path=ppt/tags/tag1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8"/>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23.xml><?xml version="1.0" encoding="utf-8"?>
<p:tagLst xmlns:a="http://schemas.openxmlformats.org/drawingml/2006/main" xmlns:r="http://schemas.openxmlformats.org/officeDocument/2006/relationships" xmlns:p="http://schemas.openxmlformats.org/presentationml/2006/main">
  <p:tag name="NUM" val="20"/>
</p:tagLst>
</file>

<file path=ppt/tags/tag24.xml><?xml version="1.0" encoding="utf-8"?>
<p:tagLst xmlns:a="http://schemas.openxmlformats.org/drawingml/2006/main" xmlns:r="http://schemas.openxmlformats.org/officeDocument/2006/relationships" xmlns:p="http://schemas.openxmlformats.org/presentationml/2006/main">
  <p:tag name="NUM" val="21"/>
</p:tagLst>
</file>

<file path=ppt/tags/tag25.xml><?xml version="1.0" encoding="utf-8"?>
<p:tagLst xmlns:a="http://schemas.openxmlformats.org/drawingml/2006/main" xmlns:r="http://schemas.openxmlformats.org/officeDocument/2006/relationships" xmlns:p="http://schemas.openxmlformats.org/presentationml/2006/main">
  <p:tag name="NUM" val="2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2EE0DB5371CA4A85C3290B7E17C0D3" ma:contentTypeVersion="46" ma:contentTypeDescription="Create a new document." ma:contentTypeScope="" ma:versionID="c8ec949e0794515441cb78877e9064e9">
  <xsd:schema xmlns:xsd="http://www.w3.org/2001/XMLSchema" xmlns:xs="http://www.w3.org/2001/XMLSchema" xmlns:p="http://schemas.microsoft.com/office/2006/metadata/properties" xmlns:ns2="ee5a1490-a780-4a4e-b617-2a7b7d300ac2" xmlns:ns3="eca75663-3d7c-4072-8b9a-c9c44c961132" targetNamespace="http://schemas.microsoft.com/office/2006/metadata/properties" ma:root="true" ma:fieldsID="e9eb7787576e5d66fa0ce686e232a479" ns2:_="" ns3:_="">
    <xsd:import namespace="ee5a1490-a780-4a4e-b617-2a7b7d300ac2"/>
    <xsd:import namespace="eca75663-3d7c-4072-8b9a-c9c44c96113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GCdocsFolderNames" minOccurs="0"/>
                <xsd:element ref="ns3:Status_x002f_Statut" minOccurs="0"/>
                <xsd:element ref="ns3:GCdocsListofFiles" minOccurs="0"/>
                <xsd:element ref="ns3:EXPMP2021_x002d_2022" minOccurs="0"/>
                <xsd:element ref="ns3:Purpose" minOccurs="0"/>
                <xsd:element ref="ns3:OG_x002f_GP" minOccurs="0"/>
                <xsd:element ref="ns3:DocType" minOccurs="0"/>
                <xsd:element ref="ns3:MediaServiceObjectDetectorVersions" minOccurs="0"/>
                <xsd:element ref="ns3:Year" minOccurs="0"/>
                <xsd:element ref="ns3:Associatedto_x002f_Associ_x00e9__x00e0_" minOccurs="0"/>
                <xsd:element ref="ns3:MediaServiceSearchProperties" minOccurs="0"/>
                <xsd:element ref="ns3:Status_x002f__x00c9_tats" minOccurs="0"/>
                <xsd:element ref="ns3:DocumentType" minOccurs="0"/>
                <xsd:element ref="ns3:PIMARTCode" minOccurs="0"/>
                <xsd:element ref="ns3:Stakeh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1490-a780-4a4e-b617-2a7b7d300ac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ec03bd97-9e13-4cb2-9ce1-c5da618efc7d}" ma:internalName="TaxCatchAll" ma:showField="CatchAllData" ma:web="ee5a1490-a780-4a4e-b617-2a7b7d300ac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a75663-3d7c-4072-8b9a-c9c44c9611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GCdocsFolderNames" ma:index="24" nillable="true" ma:displayName="GCdocs Folder Names" ma:format="Dropdown" ma:internalName="GCdocsFolderNames">
      <xsd:simpleType>
        <xsd:restriction base="dms:Choice">
          <xsd:enumeration value="Governance"/>
          <xsd:enumeration value="-CT- Job Evaluation Reports"/>
          <xsd:enumeration value="-PA- Job Evaluation Reports"/>
          <xsd:enumeration value="Onboarding for New Team Members"/>
          <xsd:enumeration value="PA-CT Automation Research"/>
          <xsd:enumeration value="PA-CT Conversion Phase 1 - Planning Workshops"/>
          <xsd:enumeration value="Change Control"/>
          <xsd:enumeration value="CT Conversion"/>
          <xsd:enumeration value="Executive Presentations"/>
          <xsd:enumeration value="Gartner Review"/>
          <xsd:enumeration value="PA-CT Engagement Group Activity Tracking"/>
          <xsd:enumeration value="Choice 12"/>
          <xsd:enumeration value="Steering Committee"/>
          <xsd:enumeration value="Project Charter"/>
          <xsd:enumeration value="Project Office Processes"/>
          <xsd:enumeration value="Risk and Issue Management"/>
          <xsd:enumeration value="PSAC-ACFO Dues Transfer"/>
        </xsd:restriction>
      </xsd:simpleType>
    </xsd:element>
    <xsd:element name="Status_x002f_Statut" ma:index="25" nillable="true" ma:displayName="Status/Statut" ma:default="DRAFT" ma:format="RadioButtons" ma:internalName="Status_x002f_Statut">
      <xsd:simpleType>
        <xsd:restriction base="dms:Choice">
          <xsd:enumeration value="1)Pending colleagues"/>
          <xsd:enumeration value="2)Pending analysis"/>
          <xsd:enumeration value="3) Pending approval"/>
          <xsd:enumeration value="4) Sent"/>
          <xsd:enumeration value="FINAL"/>
          <xsd:enumeration value="DRAFT"/>
        </xsd:restriction>
      </xsd:simpleType>
    </xsd:element>
    <xsd:element name="GCdocsListofFiles" ma:index="26" nillable="true" ma:displayName="GCdocs List of Files" ma:format="Dropdown" ma:internalName="GCdocsListofFiles">
      <xsd:simpleType>
        <xsd:restriction base="dms:Choice">
          <xsd:enumeration value="PA-CT Automation Research"/>
          <xsd:enumeration value="Change Control"/>
          <xsd:enumeration value="CT Conversion"/>
        </xsd:restriction>
      </xsd:simpleType>
    </xsd:element>
    <xsd:element name="EXPMP2021_x002d_2022" ma:index="27" nillable="true" ma:displayName="Cycle" ma:description="EXPMP results for 2021-2022 &amp; publication." ma:format="Dropdown" ma:internalName="EXPMP2021_x002d_2022">
      <xsd:simpleType>
        <xsd:restriction base="dms:Text">
          <xsd:maxLength value="255"/>
        </xsd:restriction>
      </xsd:simpleType>
    </xsd:element>
    <xsd:element name="Purpose" ma:index="28" nillable="true" ma:displayName="Purpose" ma:description="use instead of addgin additional directory" ma:format="Dropdown" ma:internalName="Purpose">
      <xsd:simpleType>
        <xsd:restriction base="dms:Choice">
          <xsd:enumeration value="Advisory Committee"/>
          <xsd:enumeration value="EXPMP"/>
          <xsd:enumeration value="Compensation"/>
          <xsd:enumeration value="Market Comparison"/>
          <xsd:enumeration value="Coms/QPCards/OGGO"/>
          <xsd:enumeration value="Briefing"/>
        </xsd:restriction>
      </xsd:simpleType>
    </xsd:element>
    <xsd:element name="OG_x002f_GP" ma:index="29" nillable="true" ma:displayName="OG / GP" ma:description="occupational group / groupe professionnel" ma:format="Dropdown" ma:internalName="OG_x002f_GP">
      <xsd:simpleType>
        <xsd:restriction base="dms:Choice">
          <xsd:enumeration value="AI"/>
          <xsd:enumeration value="AO"/>
          <xsd:enumeration value="AV"/>
          <xsd:enumeration value="CX"/>
          <xsd:enumeration value="EB"/>
          <xsd:enumeration value="EC"/>
          <xsd:enumeration value="EL"/>
          <xsd:enumeration value="EX"/>
          <xsd:enumeration value="FB"/>
          <xsd:enumeration value="FI"/>
          <xsd:enumeration value="FS"/>
          <xsd:enumeration value="HM"/>
          <xsd:enumeration value="IT"/>
          <xsd:enumeration value="LC"/>
          <xsd:enumeration value="LP"/>
          <xsd:enumeration value="NR"/>
          <xsd:enumeration value="PA"/>
          <xsd:enumeration value="PO"/>
          <xsd:enumeration value="PR"/>
          <xsd:enumeration value="RE"/>
          <xsd:enumeration value="RO"/>
          <xsd:enumeration value="SH"/>
          <xsd:enumeration value="SP"/>
          <xsd:enumeration value="SRC"/>
          <xsd:enumeration value="SRE"/>
          <xsd:enumeration value="SRW"/>
          <xsd:enumeration value="SV"/>
          <xsd:enumeration value="TC"/>
          <xsd:enumeration value="TR"/>
          <xsd:enumeration value="UT"/>
        </xsd:restriction>
      </xsd:simpleType>
    </xsd:element>
    <xsd:element name="DocType" ma:index="30" nillable="true" ma:displayName="Doc Type" ma:format="Dropdown" ma:indexed="true" ma:internalName="DocType">
      <xsd:simpleType>
        <xsd:restriction base="dms:Choice">
          <xsd:enumeration value="analysis/analyse"/>
          <xsd:enumeration value="background/contexte"/>
          <xsd:enumeration value="briefing/breffage"/>
          <xsd:enumeration value="business case/bilan de rentabilite"/>
          <xsd:enumeration value="correspondence"/>
          <xsd:enumeration value="dataset/ensemble de donnees"/>
          <xsd:enumeration value="deck/présentation"/>
          <xsd:enumeration value="JD/DE"/>
          <xsd:enumeration value="JES/NEE"/>
          <xsd:enumeration value="log"/>
          <xsd:enumeration value="policy/politique"/>
          <xsd:enumeration value="report/rapport"/>
          <xsd:enumeration value="speaking points/notes d'allocution"/>
        </xsd:restriction>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Year" ma:index="32" nillable="true" ma:displayName="Year" ma:description="Applicable year for salary increase / updated T&amp;Cs" ma:format="Dropdown" ma:internalName="Year">
      <xsd:simpleType>
        <xsd:restriction base="dms:Text">
          <xsd:maxLength value="255"/>
        </xsd:restriction>
      </xsd:simpleType>
    </xsd:element>
    <xsd:element name="Associatedto_x002f_Associ_x00e9__x00e0_" ma:index="33" nillable="true" ma:displayName="Associated to/Associé à" ma:format="Hyperlink" ma:internalName="Associatedto_x002f_Associ_x00e9__x00e0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34" nillable="true" ma:displayName="MediaServiceSearchProperties" ma:hidden="true" ma:internalName="MediaServiceSearchProperties" ma:readOnly="true">
      <xsd:simpleType>
        <xsd:restriction base="dms:Note"/>
      </xsd:simpleType>
    </xsd:element>
    <xsd:element name="Status_x002f__x00c9_tats" ma:index="35" nillable="true" ma:displayName="Status / États" ma:default="Draft" ma:format="Dropdown" ma:internalName="Status_x002f__x00c9_tats">
      <xsd:simpleType>
        <xsd:union memberTypes="dms:Text">
          <xsd:simpleType>
            <xsd:restriction base="dms:Choice">
              <xsd:enumeration value="Final"/>
              <xsd:enumeration value="Draft"/>
              <xsd:enumeration value="Absolete / désuet"/>
            </xsd:restriction>
          </xsd:simpleType>
        </xsd:union>
      </xsd:simpleType>
    </xsd:element>
    <xsd:element name="DocumentType" ma:index="36" nillable="true" ma:displayName="Document Type" ma:description="Type of document" ma:format="Dropdown" ma:internalName="DocumentType">
      <xsd:simpleType>
        <xsd:restriction base="dms:Choice">
          <xsd:enumeration value="Spreadsheet"/>
          <xsd:enumeration value="Correspondence"/>
          <xsd:enumeration value="Choice 3"/>
        </xsd:restriction>
      </xsd:simpleType>
    </xsd:element>
    <xsd:element name="PIMARTCode" ma:index="37" nillable="true" ma:displayName="PIMART Code" ma:format="Dropdown" ma:internalName="PIMARTCode">
      <xsd:simpleType>
        <xsd:restriction base="dms:Text">
          <xsd:maxLength value="255"/>
        </xsd:restriction>
      </xsd:simpleType>
    </xsd:element>
    <xsd:element name="Stakeholder" ma:index="38" nillable="true" ma:displayName="Stakeholder" ma:format="Dropdown" ma:internalName="Stakeh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OG_x002f_GP xmlns="eca75663-3d7c-4072-8b9a-c9c44c961132" xsi:nil="true"/>
    <TaxCatchAll xmlns="ee5a1490-a780-4a4e-b617-2a7b7d300ac2" xsi:nil="true"/>
    <Purpose xmlns="eca75663-3d7c-4072-8b9a-c9c44c961132" xsi:nil="true"/>
    <GCdocsFolderNames xmlns="eca75663-3d7c-4072-8b9a-c9c44c961132" xsi:nil="true"/>
    <DocType xmlns="eca75663-3d7c-4072-8b9a-c9c44c961132" xsi:nil="true"/>
    <Associatedto_x002f_Associ_x00e9__x00e0_ xmlns="eca75663-3d7c-4072-8b9a-c9c44c961132">
      <Url xsi:nil="true"/>
      <Description xsi:nil="true"/>
    </Associatedto_x002f_Associ_x00e9__x00e0_>
    <Status_x002f_Statut xmlns="eca75663-3d7c-4072-8b9a-c9c44c961132">Draft/Ébauche</Status_x002f_Statut>
    <GCdocsListofFiles xmlns="eca75663-3d7c-4072-8b9a-c9c44c961132" xsi:nil="true"/>
    <EXPMP2021_x002d_2022 xmlns="eca75663-3d7c-4072-8b9a-c9c44c961132" xsi:nil="true"/>
    <Year xmlns="eca75663-3d7c-4072-8b9a-c9c44c961132" xsi:nil="true"/>
    <lcf76f155ced4ddcb4097134ff3c332f xmlns="eca75663-3d7c-4072-8b9a-c9c44c961132">
      <Terms xmlns="http://schemas.microsoft.com/office/infopath/2007/PartnerControls"/>
    </lcf76f155ced4ddcb4097134ff3c332f>
    <_dlc_DocId xmlns="ee5a1490-a780-4a4e-b617-2a7b7d300ac2">HXSNVVFFSQX6-1073597720-482261</_dlc_DocId>
    <_dlc_DocIdUrl xmlns="ee5a1490-a780-4a4e-b617-2a7b7d300ac2">
      <Url>https://056gc.sharepoint.com/sites/Pol-PMP_Pol-PGP/_layouts/15/DocIdRedir.aspx?ID=HXSNVVFFSQX6-1073597720-482261</Url>
      <Description>HXSNVVFFSQX6-1073597720-482261</Description>
    </_dlc_DocIdUrl>
    <Status_x002f__x00c9_tats xmlns="eca75663-3d7c-4072-8b9a-c9c44c961132" xsi:nil="true"/>
    <PIMARTCode xmlns="eca75663-3d7c-4072-8b9a-c9c44c961132" xsi:nil="true"/>
    <Stakeholder xmlns="eca75663-3d7c-4072-8b9a-c9c44c961132" xsi:nil="true"/>
    <DocumentType xmlns="eca75663-3d7c-4072-8b9a-c9c44c961132" xsi:nil="true"/>
  </documentManagement>
</p:properties>
</file>

<file path=customXml/itemProps1.xml><?xml version="1.0" encoding="utf-8"?>
<ds:datastoreItem xmlns:ds="http://schemas.openxmlformats.org/officeDocument/2006/customXml" ds:itemID="{D0C1C4DF-9898-4FFF-8F92-8E7536905188}">
  <ds:schemaRefs>
    <ds:schemaRef ds:uri="http://schemas.microsoft.com/sharepoint/v3/contenttype/forms"/>
  </ds:schemaRefs>
</ds:datastoreItem>
</file>

<file path=customXml/itemProps2.xml><?xml version="1.0" encoding="utf-8"?>
<ds:datastoreItem xmlns:ds="http://schemas.openxmlformats.org/officeDocument/2006/customXml" ds:itemID="{E3FDAC38-43DC-4177-9928-49AA655BF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1490-a780-4a4e-b617-2a7b7d300ac2"/>
    <ds:schemaRef ds:uri="eca75663-3d7c-4072-8b9a-c9c44c961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8CFB7F-2BDB-4279-A994-5A506DFE53B7}">
  <ds:schemaRefs>
    <ds:schemaRef ds:uri="http://schemas.microsoft.com/sharepoint/events"/>
  </ds:schemaRefs>
</ds:datastoreItem>
</file>

<file path=customXml/itemProps4.xml><?xml version="1.0" encoding="utf-8"?>
<ds:datastoreItem xmlns:ds="http://schemas.openxmlformats.org/officeDocument/2006/customXml" ds:itemID="{E7EE8186-2416-4B0E-A857-D7010DDD8F54}">
  <ds:schemaRefs>
    <ds:schemaRef ds:uri="http://schemas.microsoft.com/office/2006/metadata/properties"/>
    <ds:schemaRef ds:uri="http://schemas.microsoft.com/office/infopath/2007/PartnerControls"/>
    <ds:schemaRef ds:uri="eca75663-3d7c-4072-8b9a-c9c44c961132"/>
    <ds:schemaRef ds:uri="ee5a1490-a780-4a4e-b617-2a7b7d300ac2"/>
  </ds:schemaRefs>
</ds:datastoreItem>
</file>

<file path=docProps/app.xml><?xml version="1.0" encoding="utf-8"?>
<Properties xmlns="http://schemas.openxmlformats.org/officeDocument/2006/extended-properties" xmlns:vt="http://schemas.openxmlformats.org/officeDocument/2006/docPropsVTypes">
  <Template/>
  <TotalTime>6630</TotalTime>
  <Words>6745</Words>
  <Application>Microsoft Office PowerPoint</Application>
  <PresentationFormat>On-screen Show (4:3)</PresentationFormat>
  <Paragraphs>509</Paragraphs>
  <Slides>49</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Arial Black</vt:lpstr>
      <vt:lpstr>Calibri</vt:lpstr>
      <vt:lpstr>Century Gothic</vt:lpstr>
      <vt:lpstr>Tw Cen MT</vt:lpstr>
      <vt:lpstr>Tw Cen MT Condensed</vt:lpstr>
      <vt:lpstr>Wingdings</vt:lpstr>
      <vt:lpstr>Custom Design</vt:lpstr>
      <vt:lpstr>1_Custom Design</vt:lpstr>
      <vt:lpstr>2_Custom Design</vt:lpstr>
      <vt:lpstr>PowerPoint Presentation</vt:lpstr>
      <vt:lpstr>Overview and Training Objectives</vt:lpstr>
      <vt:lpstr>Legal Basis and Definitions</vt:lpstr>
      <vt:lpstr>Legal Basis</vt:lpstr>
      <vt:lpstr>Legal Basis (Cont.)</vt:lpstr>
      <vt:lpstr>Legal Basis (Cont.)</vt:lpstr>
      <vt:lpstr>PowerPoint Presentation</vt:lpstr>
      <vt:lpstr>Standard qualifications</vt:lpstr>
      <vt:lpstr>Requirements versus linguistic profile</vt:lpstr>
      <vt:lpstr>Imperative Versus Non-Imperative Staffing (cont.)</vt:lpstr>
      <vt:lpstr>Communicating with and providing services to the public</vt:lpstr>
      <vt:lpstr>Bilingualism Bonus</vt:lpstr>
      <vt:lpstr>Scenario</vt:lpstr>
      <vt:lpstr>ECCC Commitments</vt:lpstr>
      <vt:lpstr>OL and the Position </vt:lpstr>
      <vt:lpstr>OL Obligations of the Position</vt:lpstr>
      <vt:lpstr>Manager’s responsibility for determining linguistic profiles</vt:lpstr>
      <vt:lpstr>Support provided by the Human Resources Advisor </vt:lpstr>
      <vt:lpstr>Support provided by the Human Resources Advisor - Continued</vt:lpstr>
      <vt:lpstr>Staffing Bilingual Positions</vt:lpstr>
      <vt:lpstr>Official Language and Staffing</vt:lpstr>
      <vt:lpstr>OL and Staffing</vt:lpstr>
      <vt:lpstr>How to assess OL in an appointment process</vt:lpstr>
      <vt:lpstr>How to assess OL in an appointment process</vt:lpstr>
      <vt:lpstr>How to assess official languages?</vt:lpstr>
      <vt:lpstr>Scenario - Official Languages Assessment (Series 1 – PSC Scenario 4)   As a subdelegated manager, you are hiring for a position located in northern Alberta and have asked one of your regional managers to conduct the interviews.   The position is English essential, and the entire office is unilingual English. A francophone candidate applies and asks that the exam and interview be conducted in French. The regional manager does not speak French.    In this case, you may  </vt:lpstr>
      <vt:lpstr>Scenario- Official Languages Assessment (Series 2 – PSC Scenario 8)    As a subdelegated manager, you are conducting an advertised collective staffing process involving various linguistic profiles. A number of candidates have passed the assessments for the appointment process in the second official language.   They have also completed the SLE test and have the required proficiency. They want to be considered for bilingual positions, even though they have not demonstrated that they can communicate in their first official language.    In this case:  </vt:lpstr>
      <vt:lpstr>Conditions for non-imperative appointments</vt:lpstr>
      <vt:lpstr>Imperative Versus Non-Imperative Staffing</vt:lpstr>
      <vt:lpstr>Staffing bilingual non-imperative positions</vt:lpstr>
      <vt:lpstr>Staffing bilingual positions </vt:lpstr>
      <vt:lpstr>Other existing level of proficiency – Code P </vt:lpstr>
      <vt:lpstr>Exercise</vt:lpstr>
      <vt:lpstr>Exercise</vt:lpstr>
      <vt:lpstr>Acting appointments</vt:lpstr>
      <vt:lpstr>Roles and Responsibilities</vt:lpstr>
      <vt:lpstr>Assessment – Official Languages (cont.)</vt:lpstr>
      <vt:lpstr>Reporting</vt:lpstr>
      <vt:lpstr>Reporting</vt:lpstr>
      <vt:lpstr>Reporting</vt:lpstr>
      <vt:lpstr>Reporting (cont.)</vt:lpstr>
      <vt:lpstr>Reporting (cont.)</vt:lpstr>
      <vt:lpstr>Questions – Quiz </vt:lpstr>
      <vt:lpstr>Scenario : </vt:lpstr>
      <vt:lpstr>Scenario - Cont</vt:lpstr>
      <vt:lpstr>Useful Tools</vt:lpstr>
      <vt:lpstr>Questions</vt:lpstr>
      <vt:lpstr>References</vt:lpstr>
      <vt:lpstr>References (cont.)</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Mod5-Stag-OL-ENG</dc:title>
  <dc:creator>Delisle, Suzanne</dc:creator>
  <cp:lastModifiedBy>Boisvert, Paul</cp:lastModifiedBy>
  <cp:revision>187</cp:revision>
  <dcterms:created xsi:type="dcterms:W3CDTF">2019-01-29T14:33:31Z</dcterms:created>
  <dcterms:modified xsi:type="dcterms:W3CDTF">2024-09-06T19:13:21Z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0x010100DB2EE0DB5371CA4A85C3290B7E17C0D3</vt:lpwstr>
  </property>
  <property fmtid="{D5CDD505-2E9C-101B-9397-08002B2CF9AE}" pid="3" name="_dlc_DocIdItemGuid">
    <vt:lpwstr>2546bc26-4ea3-4663-adb6-92f6d1ee9148</vt:lpwstr>
  </property>
  <property fmtid="{D5CDD505-2E9C-101B-9397-08002B2CF9AE}" pid="4" name="MSIP_Label_3515d617-256d-4284-aedb-1064be1c4b48_Enabled">
    <vt:lpwstr>true</vt:lpwstr>
  </property>
  <property fmtid="{D5CDD505-2E9C-101B-9397-08002B2CF9AE}" pid="5" name="MSIP_Label_3515d617-256d-4284-aedb-1064be1c4b48_SetDate">
    <vt:lpwstr>2024-09-06T19:13:12Z</vt:lpwstr>
  </property>
  <property fmtid="{D5CDD505-2E9C-101B-9397-08002B2CF9AE}" pid="6" name="MSIP_Label_3515d617-256d-4284-aedb-1064be1c4b48_Method">
    <vt:lpwstr>Privileged</vt:lpwstr>
  </property>
  <property fmtid="{D5CDD505-2E9C-101B-9397-08002B2CF9AE}" pid="7" name="MSIP_Label_3515d617-256d-4284-aedb-1064be1c4b48_Name">
    <vt:lpwstr>3515d617-256d-4284-aedb-1064be1c4b48</vt:lpwstr>
  </property>
  <property fmtid="{D5CDD505-2E9C-101B-9397-08002B2CF9AE}" pid="8" name="MSIP_Label_3515d617-256d-4284-aedb-1064be1c4b48_SiteId">
    <vt:lpwstr>6397df10-4595-4047-9c4f-03311282152b</vt:lpwstr>
  </property>
  <property fmtid="{D5CDD505-2E9C-101B-9397-08002B2CF9AE}" pid="9" name="MSIP_Label_3515d617-256d-4284-aedb-1064be1c4b48_ActionId">
    <vt:lpwstr>f2b3dcc7-9c2c-428e-9d66-82a080f82618</vt:lpwstr>
  </property>
  <property fmtid="{D5CDD505-2E9C-101B-9397-08002B2CF9AE}" pid="10" name="MSIP_Label_3515d617-256d-4284-aedb-1064be1c4b48_ContentBits">
    <vt:lpwstr>0</vt:lpwstr>
  </property>
</Properties>
</file>