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76" r:id="rId7"/>
    <p:sldId id="262" r:id="rId8"/>
    <p:sldId id="264" r:id="rId9"/>
    <p:sldId id="265" r:id="rId10"/>
    <p:sldId id="266" r:id="rId11"/>
    <p:sldId id="267" r:id="rId12"/>
    <p:sldId id="268" r:id="rId13"/>
    <p:sldId id="269" r:id="rId14"/>
    <p:sldId id="271" r:id="rId15"/>
    <p:sldId id="277" r:id="rId16"/>
    <p:sldId id="263" r:id="rId1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6"/>
    <p:restoredTop sz="86551"/>
  </p:normalViewPr>
  <p:slideViewPr>
    <p:cSldViewPr snapToGrid="0" snapToObjects="1">
      <p:cViewPr varScale="1">
        <p:scale>
          <a:sx n="113" d="100"/>
          <a:sy n="113" d="100"/>
        </p:scale>
        <p:origin x="31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506D7-856B-A040-9EAA-5432B0F8F678}" type="datetimeFigureOut">
              <a:rPr lang="en-US" smtClean="0"/>
              <a:t>4/28/2021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A80D5-A065-7F4B-8716-C0A87E00AF5D}" type="slidenum">
              <a:rPr lang="en-US" smtClean="0"/>
              <a:t>‹#›</a:t>
            </a:fld>
            <a:endParaRPr lang="en-US"/>
          </a:p>
        </p:txBody>
      </p:sp>
    </p:spTree>
    <p:extLst>
      <p:ext uri="{BB962C8B-B14F-4D97-AF65-F5344CB8AC3E}">
        <p14:creationId xmlns:p14="http://schemas.microsoft.com/office/powerpoint/2010/main" val="2403446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A80D5-A065-7F4B-8716-C0A87E00AF5D}" type="slidenum">
              <a:rPr lang="en-US" smtClean="0"/>
              <a:t>4</a:t>
            </a:fld>
            <a:endParaRPr lang="en-US"/>
          </a:p>
        </p:txBody>
      </p:sp>
    </p:spTree>
    <p:extLst>
      <p:ext uri="{BB962C8B-B14F-4D97-AF65-F5344CB8AC3E}">
        <p14:creationId xmlns:p14="http://schemas.microsoft.com/office/powerpoint/2010/main" val="293497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A80D5-A065-7F4B-8716-C0A87E00AF5D}" type="slidenum">
              <a:rPr lang="en-US" smtClean="0"/>
              <a:t>8</a:t>
            </a:fld>
            <a:endParaRPr lang="en-US"/>
          </a:p>
        </p:txBody>
      </p:sp>
    </p:spTree>
    <p:extLst>
      <p:ext uri="{BB962C8B-B14F-4D97-AF65-F5344CB8AC3E}">
        <p14:creationId xmlns:p14="http://schemas.microsoft.com/office/powerpoint/2010/main" val="273058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A80D5-A065-7F4B-8716-C0A87E00AF5D}" type="slidenum">
              <a:rPr lang="en-US" smtClean="0"/>
              <a:t>10</a:t>
            </a:fld>
            <a:endParaRPr lang="en-US"/>
          </a:p>
        </p:txBody>
      </p:sp>
    </p:spTree>
    <p:extLst>
      <p:ext uri="{BB962C8B-B14F-4D97-AF65-F5344CB8AC3E}">
        <p14:creationId xmlns:p14="http://schemas.microsoft.com/office/powerpoint/2010/main" val="351365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A80D5-A065-7F4B-8716-C0A87E00AF5D}" type="slidenum">
              <a:rPr lang="en-US" smtClean="0"/>
              <a:t>14</a:t>
            </a:fld>
            <a:endParaRPr lang="en-US"/>
          </a:p>
        </p:txBody>
      </p:sp>
    </p:spTree>
    <p:extLst>
      <p:ext uri="{BB962C8B-B14F-4D97-AF65-F5344CB8AC3E}">
        <p14:creationId xmlns:p14="http://schemas.microsoft.com/office/powerpoint/2010/main" val="405328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A80D5-A065-7F4B-8716-C0A87E00AF5D}" type="slidenum">
              <a:rPr lang="en-US" smtClean="0"/>
              <a:t>16</a:t>
            </a:fld>
            <a:endParaRPr lang="en-US"/>
          </a:p>
        </p:txBody>
      </p:sp>
    </p:spTree>
    <p:extLst>
      <p:ext uri="{BB962C8B-B14F-4D97-AF65-F5344CB8AC3E}">
        <p14:creationId xmlns:p14="http://schemas.microsoft.com/office/powerpoint/2010/main" val="406036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2387600"/>
          </a:xfrm>
        </p:spPr>
        <p:txBody>
          <a:bodyPr anchor="b"/>
          <a:lstStyle>
            <a:lvl1pPr algn="ctr">
              <a:defRPr sz="6000">
                <a:uFillTx/>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uFillTx/>
              </a:defRPr>
            </a:lvl1pPr>
            <a:lvl2pPr marL="457198" indent="0" algn="ctr">
              <a:buNone/>
              <a:defRPr sz="2000">
                <a:uFillTx/>
              </a:defRPr>
            </a:lvl2pPr>
            <a:lvl3pPr marL="914396" indent="0" algn="ctr">
              <a:buNone/>
              <a:defRPr sz="1800">
                <a:uFillTx/>
              </a:defRPr>
            </a:lvl3pPr>
            <a:lvl4pPr marL="1371595" indent="0" algn="ctr">
              <a:buNone/>
              <a:defRPr sz="1600">
                <a:uFillTx/>
              </a:defRPr>
            </a:lvl4pPr>
            <a:lvl5pPr marL="1828793" indent="0" algn="ctr">
              <a:buNone/>
              <a:defRPr sz="1600">
                <a:uFillTx/>
              </a:defRPr>
            </a:lvl5pPr>
            <a:lvl6pPr marL="2285991" indent="0" algn="ctr">
              <a:buNone/>
              <a:defRPr sz="1600">
                <a:uFillTx/>
              </a:defRPr>
            </a:lvl6pPr>
            <a:lvl7pPr marL="2743189" indent="0" algn="ctr">
              <a:buNone/>
              <a:defRPr sz="1600">
                <a:uFillTx/>
              </a:defRPr>
            </a:lvl7pPr>
            <a:lvl8pPr marL="3200388" indent="0" algn="ctr">
              <a:buNone/>
              <a:defRPr sz="1600">
                <a:uFillTx/>
              </a:defRPr>
            </a:lvl8pPr>
            <a:lvl9pPr marL="3657586" indent="0" algn="ctr">
              <a:buNone/>
              <a:defRPr sz="1600">
                <a:uFillTx/>
              </a:defRPr>
            </a:lvl9pPr>
          </a:lstStyle>
          <a:p>
            <a:r>
              <a:rPr lang="en-US"/>
              <a:t>Click to edit Master subtitle style</a:t>
            </a:r>
            <a:endParaRPr lang="en-US" dirty="0"/>
          </a:p>
        </p:txBody>
      </p:sp>
    </p:spTree>
    <p:extLst>
      <p:ext uri="{BB962C8B-B14F-4D97-AF65-F5344CB8AC3E}">
        <p14:creationId xmlns:p14="http://schemas.microsoft.com/office/powerpoint/2010/main" val="125800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bIns="46800"/>
          <a:lstStyle>
            <a:lvl1pPr>
              <a:defRPr>
                <a:solidFill>
                  <a:srgbClr val="1F326D"/>
                </a:solidFill>
                <a:uFillTx/>
              </a:defRPr>
            </a:lvl1pPr>
          </a:lstStyle>
          <a:p>
            <a:r>
              <a:rPr lang="en-US" dirty="0"/>
              <a:t>Click to edit Master title style</a:t>
            </a:r>
          </a:p>
        </p:txBody>
      </p:sp>
      <p:sp>
        <p:nvSpPr>
          <p:cNvPr id="3" name="Content Placeholder 2"/>
          <p:cNvSpPr>
            <a:spLocks noGrp="1"/>
          </p:cNvSpPr>
          <p:nvPr>
            <p:ph idx="1"/>
          </p:nvPr>
        </p:nvSpPr>
        <p:spPr/>
        <p:txBody>
          <a:bodyPr/>
          <a:lstStyle>
            <a:lvl1pPr>
              <a:defRPr sz="14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747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uFillTx/>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uFillTx/>
              </a:defRPr>
            </a:lvl1pPr>
            <a:lvl2pPr marL="457198" indent="0">
              <a:buNone/>
              <a:defRPr sz="2000">
                <a:solidFill>
                  <a:schemeClr val="tx1">
                    <a:tint val="75000"/>
                  </a:schemeClr>
                </a:solidFill>
                <a:uFillTx/>
              </a:defRPr>
            </a:lvl2pPr>
            <a:lvl3pPr marL="914396" indent="0">
              <a:buNone/>
              <a:defRPr sz="1800">
                <a:solidFill>
                  <a:schemeClr val="tx1">
                    <a:tint val="75000"/>
                  </a:schemeClr>
                </a:solidFill>
                <a:uFillTx/>
              </a:defRPr>
            </a:lvl3pPr>
            <a:lvl4pPr marL="1371595" indent="0">
              <a:buNone/>
              <a:defRPr sz="1600">
                <a:solidFill>
                  <a:schemeClr val="tx1">
                    <a:tint val="75000"/>
                  </a:schemeClr>
                </a:solidFill>
                <a:uFillTx/>
              </a:defRPr>
            </a:lvl4pPr>
            <a:lvl5pPr marL="1828793" indent="0">
              <a:buNone/>
              <a:defRPr sz="1600">
                <a:solidFill>
                  <a:schemeClr val="tx1">
                    <a:tint val="75000"/>
                  </a:schemeClr>
                </a:solidFill>
                <a:uFillTx/>
              </a:defRPr>
            </a:lvl5pPr>
            <a:lvl6pPr marL="2285991" indent="0">
              <a:buNone/>
              <a:defRPr sz="1600">
                <a:solidFill>
                  <a:schemeClr val="tx1">
                    <a:tint val="75000"/>
                  </a:schemeClr>
                </a:solidFill>
                <a:uFillTx/>
              </a:defRPr>
            </a:lvl6pPr>
            <a:lvl7pPr marL="2743189" indent="0">
              <a:buNone/>
              <a:defRPr sz="1600">
                <a:solidFill>
                  <a:schemeClr val="tx1">
                    <a:tint val="75000"/>
                  </a:schemeClr>
                </a:solidFill>
                <a:uFillTx/>
              </a:defRPr>
            </a:lvl7pPr>
            <a:lvl8pPr marL="3200388" indent="0">
              <a:buNone/>
              <a:defRPr sz="1600">
                <a:solidFill>
                  <a:schemeClr val="tx1">
                    <a:tint val="75000"/>
                  </a:schemeClr>
                </a:solidFill>
                <a:uFillTx/>
              </a:defRPr>
            </a:lvl8pPr>
            <a:lvl9pPr marL="3657586" indent="0">
              <a:buNone/>
              <a:defRPr sz="1600">
                <a:solidFill>
                  <a:schemeClr val="tx1">
                    <a:tint val="75000"/>
                  </a:schemeClr>
                </a:solidFill>
                <a:uFillTx/>
              </a:defRPr>
            </a:lvl9pPr>
          </a:lstStyle>
          <a:p>
            <a:pPr lvl="0"/>
            <a:r>
              <a:rPr lang="en-US"/>
              <a:t>Click to edit Master text styles</a:t>
            </a:r>
          </a:p>
        </p:txBody>
      </p:sp>
    </p:spTree>
    <p:extLst>
      <p:ext uri="{BB962C8B-B14F-4D97-AF65-F5344CB8AC3E}">
        <p14:creationId xmlns:p14="http://schemas.microsoft.com/office/powerpoint/2010/main" val="316786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482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5284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24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rgbClr val="1F326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97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67A4588-F1A4-B94B-99B8-AEF0E0397F7F}"/>
              </a:ext>
            </a:extLst>
          </p:cNvPr>
          <p:cNvSpPr>
            <a:spLocks noGrp="1"/>
          </p:cNvSpPr>
          <p:nvPr>
            <p:ph type="title"/>
          </p:nvPr>
        </p:nvSpPr>
        <p:spPr bwMode="auto">
          <a:xfrm>
            <a:off x="837952" y="364765"/>
            <a:ext cx="10516098" cy="55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A8336871-AC3C-5D42-B2D5-5BF44901F6FD}"/>
              </a:ext>
            </a:extLst>
          </p:cNvPr>
          <p:cNvSpPr>
            <a:spLocks noGrp="1"/>
          </p:cNvSpPr>
          <p:nvPr>
            <p:ph type="body" idx="1"/>
          </p:nvPr>
        </p:nvSpPr>
        <p:spPr bwMode="auto">
          <a:xfrm>
            <a:off x="837952" y="1198202"/>
            <a:ext cx="10516098" cy="497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 name="Rectangle 7">
            <a:extLst>
              <a:ext uri="{FF2B5EF4-FFF2-40B4-BE49-F238E27FC236}">
                <a16:creationId xmlns:a16="http://schemas.microsoft.com/office/drawing/2014/main" id="{999CB406-FAA2-F143-85BB-F9D8F5D51741}"/>
              </a:ext>
            </a:extLst>
          </p:cNvPr>
          <p:cNvSpPr>
            <a:spLocks/>
          </p:cNvSpPr>
          <p:nvPr/>
        </p:nvSpPr>
        <p:spPr>
          <a:xfrm>
            <a:off x="0" y="0"/>
            <a:ext cx="363569" cy="6858000"/>
          </a:xfrm>
          <a:prstGeom prst="rect">
            <a:avLst/>
          </a:prstGeom>
          <a:solidFill>
            <a:srgbClr val="1F3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uFillTx/>
              </a:defRPr>
            </a:pPr>
            <a:endParaRPr lang="en-US" sz="1227"/>
          </a:p>
        </p:txBody>
      </p:sp>
      <p:sp>
        <p:nvSpPr>
          <p:cNvPr id="2" name="TextBox 1">
            <a:extLst>
              <a:ext uri="{FF2B5EF4-FFF2-40B4-BE49-F238E27FC236}">
                <a16:creationId xmlns:a16="http://schemas.microsoft.com/office/drawing/2014/main" id="{BE07744A-6AB5-0C47-AD1E-9FB9F19567C6}"/>
              </a:ext>
            </a:extLst>
          </p:cNvPr>
          <p:cNvSpPr txBox="1"/>
          <p:nvPr/>
        </p:nvSpPr>
        <p:spPr>
          <a:xfrm>
            <a:off x="10400759" y="6535669"/>
            <a:ext cx="1540976" cy="218201"/>
          </a:xfrm>
          <a:prstGeom prst="rect">
            <a:avLst/>
          </a:prstGeom>
        </p:spPr>
        <p:txBody>
          <a:bodyPr wrap="square" rIns="0" rtlCol="0" anchor="ctr">
            <a:spAutoFit/>
          </a:bodyPr>
          <a:lstStyle/>
          <a:p>
            <a:pPr algn="r"/>
            <a:fld id="{E8A66FE3-1FCB-6D47-B74E-9A51D5E881EB}" type="slidenum">
              <a:rPr lang="en-US" sz="818" smtClean="0">
                <a:solidFill>
                  <a:schemeClr val="bg1">
                    <a:lumMod val="75000"/>
                  </a:schemeClr>
                </a:solidFill>
                <a:latin typeface="Arial" panose="020B0604020202020204" pitchFamily="34" charset="0"/>
                <a:cs typeface="Arial" panose="020B0604020202020204" pitchFamily="34" charset="0"/>
              </a:rPr>
              <a:t>‹#›</a:t>
            </a:fld>
            <a:endParaRPr lang="en-US" sz="818" dirty="0">
              <a:solidFill>
                <a:schemeClr val="bg1">
                  <a:lumMod val="7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0E4DE6E-5D83-DE4D-8833-D57835A5F52F}"/>
              </a:ext>
            </a:extLst>
          </p:cNvPr>
          <p:cNvPicPr>
            <a:picLocks noChangeAspect="1"/>
          </p:cNvPicPr>
          <p:nvPr userDrawn="1"/>
        </p:nvPicPr>
        <p:blipFill>
          <a:blip r:embed="rId9"/>
          <a:stretch>
            <a:fillRect/>
          </a:stretch>
        </p:blipFill>
        <p:spPr>
          <a:xfrm>
            <a:off x="11509935" y="298812"/>
            <a:ext cx="431800" cy="431800"/>
          </a:xfrm>
          <a:prstGeom prst="rect">
            <a:avLst/>
          </a:prstGeom>
        </p:spPr>
      </p:pic>
    </p:spTree>
    <p:extLst>
      <p:ext uri="{BB962C8B-B14F-4D97-AF65-F5344CB8AC3E}">
        <p14:creationId xmlns:p14="http://schemas.microsoft.com/office/powerpoint/2010/main" val="3743877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3510" rtl="0" eaLnBrk="1" fontAlgn="base" hangingPunct="1">
        <a:lnSpc>
          <a:spcPct val="100000"/>
        </a:lnSpc>
        <a:spcBef>
          <a:spcPct val="0"/>
        </a:spcBef>
        <a:spcAft>
          <a:spcPct val="0"/>
        </a:spcAft>
        <a:defRPr sz="3200" b="1" kern="1200">
          <a:solidFill>
            <a:srgbClr val="1F326D"/>
          </a:solidFill>
          <a:latin typeface="Arial" panose="020B0604020202020204" pitchFamily="34" charset="0"/>
          <a:ea typeface="Roboto" pitchFamily="2" charset="0"/>
          <a:cs typeface="Arial" panose="020B0604020202020204" pitchFamily="34" charset="0"/>
        </a:defRPr>
      </a:lvl1pPr>
      <a:lvl2pPr algn="l" defTabSz="913510" rtl="0" eaLnBrk="1" fontAlgn="base" hangingPunct="1">
        <a:lnSpc>
          <a:spcPct val="90000"/>
        </a:lnSpc>
        <a:spcBef>
          <a:spcPct val="0"/>
        </a:spcBef>
        <a:spcAft>
          <a:spcPct val="0"/>
        </a:spcAft>
        <a:defRPr sz="1636" b="1">
          <a:solidFill>
            <a:srgbClr val="1F326D"/>
          </a:solidFill>
          <a:latin typeface="Roboto"/>
          <a:ea typeface="Roboto"/>
          <a:cs typeface="Roboto"/>
        </a:defRPr>
      </a:lvl2pPr>
      <a:lvl3pPr algn="l" defTabSz="913510" rtl="0" eaLnBrk="1" fontAlgn="base" hangingPunct="1">
        <a:lnSpc>
          <a:spcPct val="90000"/>
        </a:lnSpc>
        <a:spcBef>
          <a:spcPct val="0"/>
        </a:spcBef>
        <a:spcAft>
          <a:spcPct val="0"/>
        </a:spcAft>
        <a:defRPr sz="1636" b="1">
          <a:solidFill>
            <a:srgbClr val="1F326D"/>
          </a:solidFill>
          <a:latin typeface="Roboto"/>
          <a:ea typeface="Roboto"/>
          <a:cs typeface="Roboto"/>
        </a:defRPr>
      </a:lvl3pPr>
      <a:lvl4pPr algn="l" defTabSz="913510" rtl="0" eaLnBrk="1" fontAlgn="base" hangingPunct="1">
        <a:lnSpc>
          <a:spcPct val="90000"/>
        </a:lnSpc>
        <a:spcBef>
          <a:spcPct val="0"/>
        </a:spcBef>
        <a:spcAft>
          <a:spcPct val="0"/>
        </a:spcAft>
        <a:defRPr sz="1636" b="1">
          <a:solidFill>
            <a:srgbClr val="1F326D"/>
          </a:solidFill>
          <a:latin typeface="Roboto"/>
          <a:ea typeface="Roboto"/>
          <a:cs typeface="Roboto"/>
        </a:defRPr>
      </a:lvl4pPr>
      <a:lvl5pPr algn="l" defTabSz="913510" rtl="0" eaLnBrk="1" fontAlgn="base" hangingPunct="1">
        <a:lnSpc>
          <a:spcPct val="90000"/>
        </a:lnSpc>
        <a:spcBef>
          <a:spcPct val="0"/>
        </a:spcBef>
        <a:spcAft>
          <a:spcPct val="0"/>
        </a:spcAft>
        <a:defRPr sz="1636" b="1">
          <a:solidFill>
            <a:srgbClr val="1F326D"/>
          </a:solidFill>
          <a:latin typeface="Roboto"/>
          <a:ea typeface="Roboto"/>
          <a:cs typeface="Roboto"/>
        </a:defRPr>
      </a:lvl5pPr>
      <a:lvl6pPr marL="311719" algn="l" defTabSz="913510" rtl="0" eaLnBrk="1" fontAlgn="base" hangingPunct="1">
        <a:lnSpc>
          <a:spcPct val="90000"/>
        </a:lnSpc>
        <a:spcBef>
          <a:spcPct val="0"/>
        </a:spcBef>
        <a:spcAft>
          <a:spcPct val="0"/>
        </a:spcAft>
        <a:defRPr sz="1636" b="1">
          <a:solidFill>
            <a:srgbClr val="1F326D"/>
          </a:solidFill>
          <a:uFillTx/>
          <a:latin typeface="Roboto"/>
          <a:ea typeface="Roboto"/>
          <a:cs typeface="Roboto"/>
        </a:defRPr>
      </a:lvl6pPr>
      <a:lvl7pPr marL="623438" algn="l" defTabSz="913510" rtl="0" eaLnBrk="1" fontAlgn="base" hangingPunct="1">
        <a:lnSpc>
          <a:spcPct val="90000"/>
        </a:lnSpc>
        <a:spcBef>
          <a:spcPct val="0"/>
        </a:spcBef>
        <a:spcAft>
          <a:spcPct val="0"/>
        </a:spcAft>
        <a:defRPr sz="1636" b="1">
          <a:solidFill>
            <a:srgbClr val="1F326D"/>
          </a:solidFill>
          <a:uFillTx/>
          <a:latin typeface="Roboto"/>
          <a:ea typeface="Roboto"/>
          <a:cs typeface="Roboto"/>
        </a:defRPr>
      </a:lvl7pPr>
      <a:lvl8pPr marL="935157" algn="l" defTabSz="913510" rtl="0" eaLnBrk="1" fontAlgn="base" hangingPunct="1">
        <a:lnSpc>
          <a:spcPct val="90000"/>
        </a:lnSpc>
        <a:spcBef>
          <a:spcPct val="0"/>
        </a:spcBef>
        <a:spcAft>
          <a:spcPct val="0"/>
        </a:spcAft>
        <a:defRPr sz="1636" b="1">
          <a:solidFill>
            <a:srgbClr val="1F326D"/>
          </a:solidFill>
          <a:uFillTx/>
          <a:latin typeface="Roboto"/>
          <a:ea typeface="Roboto"/>
          <a:cs typeface="Roboto"/>
        </a:defRPr>
      </a:lvl8pPr>
      <a:lvl9pPr marL="1246876" algn="l" defTabSz="913510" rtl="0" eaLnBrk="1" fontAlgn="base" hangingPunct="1">
        <a:lnSpc>
          <a:spcPct val="90000"/>
        </a:lnSpc>
        <a:spcBef>
          <a:spcPct val="0"/>
        </a:spcBef>
        <a:spcAft>
          <a:spcPct val="0"/>
        </a:spcAft>
        <a:defRPr sz="1636" b="1">
          <a:solidFill>
            <a:srgbClr val="1F326D"/>
          </a:solidFill>
          <a:uFillTx/>
          <a:latin typeface="Roboto"/>
          <a:ea typeface="Roboto"/>
          <a:cs typeface="Roboto"/>
        </a:defRPr>
      </a:lvl9pPr>
    </p:titleStyle>
    <p:bodyStyle>
      <a:lvl1pPr algn="l" defTabSz="913510" rtl="0" eaLnBrk="1" fontAlgn="base" hangingPunct="1">
        <a:lnSpc>
          <a:spcPct val="100000"/>
        </a:lnSpc>
        <a:spcBef>
          <a:spcPts val="997"/>
        </a:spcBef>
        <a:spcAft>
          <a:spcPct val="0"/>
        </a:spcAft>
        <a:buFont typeface="Arial" panose="020B0604020202020204" pitchFamily="34" charset="0"/>
        <a:defRPr sz="1400" kern="1200">
          <a:solidFill>
            <a:srgbClr val="262626"/>
          </a:solidFill>
          <a:latin typeface="Arial" panose="020B0604020202020204" pitchFamily="34" charset="0"/>
          <a:ea typeface="Roboto" pitchFamily="2" charset="0"/>
          <a:cs typeface="Arial" panose="020B0604020202020204" pitchFamily="34" charset="0"/>
        </a:defRPr>
      </a:lvl1pPr>
      <a:lvl2pPr marL="456755" algn="l" defTabSz="913510" rtl="0" eaLnBrk="1" fontAlgn="base" hangingPunct="1">
        <a:lnSpc>
          <a:spcPct val="10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2pPr>
      <a:lvl3pPr marL="913510" algn="l" defTabSz="913510" rtl="0" eaLnBrk="1" fontAlgn="base" hangingPunct="1">
        <a:lnSpc>
          <a:spcPct val="10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3pPr>
      <a:lvl4pPr marL="1371347" algn="l" defTabSz="913510" rtl="0" eaLnBrk="1" fontAlgn="base" hangingPunct="1">
        <a:lnSpc>
          <a:spcPct val="10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4pPr>
      <a:lvl5pPr marL="1828102" algn="l" defTabSz="913510" rtl="0" eaLnBrk="1" fontAlgn="base" hangingPunct="1">
        <a:lnSpc>
          <a:spcPct val="10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p:bodyStyle>
    <p:otherStyle>
      <a:defPPr>
        <a:defRPr lang="en-US">
          <a:uFillTx/>
        </a:defRPr>
      </a:defPPr>
      <a:lvl1pPr marL="0" algn="l" defTabSz="914396" rtl="0" eaLnBrk="1" latinLnBrk="0" hangingPunct="1">
        <a:defRPr sz="1800" kern="1200">
          <a:solidFill>
            <a:schemeClr val="tx1"/>
          </a:solidFill>
          <a:uFillTx/>
          <a:latin typeface="+mn-lt"/>
          <a:ea typeface="+mn-ea"/>
          <a:cs typeface="+mn-cs"/>
        </a:defRPr>
      </a:lvl1pPr>
      <a:lvl2pPr marL="457198" algn="l" defTabSz="914396" rtl="0" eaLnBrk="1" latinLnBrk="0" hangingPunct="1">
        <a:defRPr sz="1800" kern="1200">
          <a:solidFill>
            <a:schemeClr val="tx1"/>
          </a:solidFill>
          <a:uFillTx/>
          <a:latin typeface="+mn-lt"/>
          <a:ea typeface="+mn-ea"/>
          <a:cs typeface="+mn-cs"/>
        </a:defRPr>
      </a:lvl2pPr>
      <a:lvl3pPr marL="914396" algn="l" defTabSz="914396" rtl="0" eaLnBrk="1" latinLnBrk="0" hangingPunct="1">
        <a:defRPr sz="1800" kern="1200">
          <a:solidFill>
            <a:schemeClr val="tx1"/>
          </a:solidFill>
          <a:uFillTx/>
          <a:latin typeface="+mn-lt"/>
          <a:ea typeface="+mn-ea"/>
          <a:cs typeface="+mn-cs"/>
        </a:defRPr>
      </a:lvl3pPr>
      <a:lvl4pPr marL="1371595" algn="l" defTabSz="914396" rtl="0" eaLnBrk="1" latinLnBrk="0" hangingPunct="1">
        <a:defRPr sz="1800" kern="1200">
          <a:solidFill>
            <a:schemeClr val="tx1"/>
          </a:solidFill>
          <a:uFillTx/>
          <a:latin typeface="+mn-lt"/>
          <a:ea typeface="+mn-ea"/>
          <a:cs typeface="+mn-cs"/>
        </a:defRPr>
      </a:lvl4pPr>
      <a:lvl5pPr marL="1828793" algn="l" defTabSz="914396" rtl="0" eaLnBrk="1" latinLnBrk="0" hangingPunct="1">
        <a:defRPr sz="1800" kern="1200">
          <a:solidFill>
            <a:schemeClr val="tx1"/>
          </a:solidFill>
          <a:uFillTx/>
          <a:latin typeface="+mn-lt"/>
          <a:ea typeface="+mn-ea"/>
          <a:cs typeface="+mn-cs"/>
        </a:defRPr>
      </a:lvl5pPr>
      <a:lvl6pPr marL="2285991" algn="l" defTabSz="914396" rtl="0" eaLnBrk="1" latinLnBrk="0" hangingPunct="1">
        <a:defRPr sz="1800" kern="1200">
          <a:solidFill>
            <a:schemeClr val="tx1"/>
          </a:solidFill>
          <a:uFillTx/>
          <a:latin typeface="+mn-lt"/>
          <a:ea typeface="+mn-ea"/>
          <a:cs typeface="+mn-cs"/>
        </a:defRPr>
      </a:lvl6pPr>
      <a:lvl7pPr marL="2743189" algn="l" defTabSz="914396" rtl="0" eaLnBrk="1" latinLnBrk="0" hangingPunct="1">
        <a:defRPr sz="1800" kern="1200">
          <a:solidFill>
            <a:schemeClr val="tx1"/>
          </a:solidFill>
          <a:uFillTx/>
          <a:latin typeface="+mn-lt"/>
          <a:ea typeface="+mn-ea"/>
          <a:cs typeface="+mn-cs"/>
        </a:defRPr>
      </a:lvl7pPr>
      <a:lvl8pPr marL="3200388" algn="l" defTabSz="914396" rtl="0" eaLnBrk="1" latinLnBrk="0" hangingPunct="1">
        <a:defRPr sz="1800" kern="1200">
          <a:solidFill>
            <a:schemeClr val="tx1"/>
          </a:solidFill>
          <a:uFillTx/>
          <a:latin typeface="+mn-lt"/>
          <a:ea typeface="+mn-ea"/>
          <a:cs typeface="+mn-cs"/>
        </a:defRPr>
      </a:lvl8pPr>
      <a:lvl9pPr marL="3657586" algn="l" defTabSz="914396"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B72B27-A0F1-484A-8EA7-BD109475B1CA}"/>
              </a:ext>
            </a:extLst>
          </p:cNvPr>
          <p:cNvPicPr>
            <a:picLocks noChangeAspect="1"/>
          </p:cNvPicPr>
          <p:nvPr/>
        </p:nvPicPr>
        <p:blipFill>
          <a:blip r:embed="rId2"/>
          <a:stretch>
            <a:fillRect/>
          </a:stretch>
        </p:blipFill>
        <p:spPr>
          <a:xfrm>
            <a:off x="3177937" y="2584458"/>
            <a:ext cx="5836125" cy="1274556"/>
          </a:xfrm>
          <a:prstGeom prst="rect">
            <a:avLst/>
          </a:prstGeom>
        </p:spPr>
      </p:pic>
      <p:sp>
        <p:nvSpPr>
          <p:cNvPr id="7" name="TextBox 6">
            <a:extLst>
              <a:ext uri="{FF2B5EF4-FFF2-40B4-BE49-F238E27FC236}">
                <a16:creationId xmlns:a16="http://schemas.microsoft.com/office/drawing/2014/main" id="{CFA98866-F533-BB45-B6A2-0F8E52BD88D9}"/>
              </a:ext>
            </a:extLst>
          </p:cNvPr>
          <p:cNvSpPr txBox="1"/>
          <p:nvPr/>
        </p:nvSpPr>
        <p:spPr>
          <a:xfrm>
            <a:off x="4356243" y="4099389"/>
            <a:ext cx="1551397" cy="1047964"/>
          </a:xfrm>
          <a:prstGeom prst="rect">
            <a:avLst/>
          </a:prstGeom>
        </p:spPr>
        <p:txBody>
          <a:bodyPr wrap="square" rtlCol="0">
            <a:spAutoFit/>
          </a:bodyPr>
          <a:lstStyle/>
          <a:p>
            <a:endParaRPr lang="en-US" dirty="0"/>
          </a:p>
        </p:txBody>
      </p:sp>
      <p:grpSp>
        <p:nvGrpSpPr>
          <p:cNvPr id="11" name="Group 10">
            <a:extLst>
              <a:ext uri="{FF2B5EF4-FFF2-40B4-BE49-F238E27FC236}">
                <a16:creationId xmlns:a16="http://schemas.microsoft.com/office/drawing/2014/main" id="{535310BA-EB27-7148-B08E-ECCBAFDDA710}"/>
              </a:ext>
            </a:extLst>
          </p:cNvPr>
          <p:cNvGrpSpPr/>
          <p:nvPr/>
        </p:nvGrpSpPr>
        <p:grpSpPr>
          <a:xfrm>
            <a:off x="503433" y="6195316"/>
            <a:ext cx="11212534" cy="273570"/>
            <a:chOff x="503433" y="6195316"/>
            <a:chExt cx="11212534" cy="273570"/>
          </a:xfrm>
        </p:grpSpPr>
        <p:pic>
          <p:nvPicPr>
            <p:cNvPr id="9" name="Picture 8">
              <a:extLst>
                <a:ext uri="{FF2B5EF4-FFF2-40B4-BE49-F238E27FC236}">
                  <a16:creationId xmlns:a16="http://schemas.microsoft.com/office/drawing/2014/main" id="{FEA31BBA-501A-3148-B1A7-6C042E6035DB}"/>
                </a:ext>
              </a:extLst>
            </p:cNvPr>
            <p:cNvPicPr>
              <a:picLocks noChangeAspect="1"/>
            </p:cNvPicPr>
            <p:nvPr/>
          </p:nvPicPr>
          <p:blipFill>
            <a:blip r:embed="rId3"/>
            <a:stretch>
              <a:fillRect/>
            </a:stretch>
          </p:blipFill>
          <p:spPr>
            <a:xfrm>
              <a:off x="503433" y="6195316"/>
              <a:ext cx="2904918" cy="273570"/>
            </a:xfrm>
            <a:prstGeom prst="rect">
              <a:avLst/>
            </a:prstGeom>
          </p:spPr>
        </p:pic>
        <p:pic>
          <p:nvPicPr>
            <p:cNvPr id="10" name="Picture 9">
              <a:extLst>
                <a:ext uri="{FF2B5EF4-FFF2-40B4-BE49-F238E27FC236}">
                  <a16:creationId xmlns:a16="http://schemas.microsoft.com/office/drawing/2014/main" id="{69B1E531-4546-1C41-84F2-6250A6C20B9D}"/>
                </a:ext>
              </a:extLst>
            </p:cNvPr>
            <p:cNvPicPr>
              <a:picLocks noChangeAspect="1"/>
            </p:cNvPicPr>
            <p:nvPr/>
          </p:nvPicPr>
          <p:blipFill>
            <a:blip r:embed="rId4"/>
            <a:stretch>
              <a:fillRect/>
            </a:stretch>
          </p:blipFill>
          <p:spPr>
            <a:xfrm>
              <a:off x="10571947" y="6195316"/>
              <a:ext cx="1144020" cy="273570"/>
            </a:xfrm>
            <a:prstGeom prst="rect">
              <a:avLst/>
            </a:prstGeom>
          </p:spPr>
        </p:pic>
      </p:grpSp>
      <p:sp>
        <p:nvSpPr>
          <p:cNvPr id="12" name="TextBox 11">
            <a:extLst>
              <a:ext uri="{FF2B5EF4-FFF2-40B4-BE49-F238E27FC236}">
                <a16:creationId xmlns:a16="http://schemas.microsoft.com/office/drawing/2014/main" id="{458AD3BF-8D89-3948-ADEE-65E48AFA9063}"/>
              </a:ext>
            </a:extLst>
          </p:cNvPr>
          <p:cNvSpPr txBox="1"/>
          <p:nvPr/>
        </p:nvSpPr>
        <p:spPr>
          <a:xfrm>
            <a:off x="2669822" y="4015997"/>
            <a:ext cx="7286978" cy="400110"/>
          </a:xfrm>
          <a:prstGeom prst="rect">
            <a:avLst/>
          </a:prstGeom>
        </p:spPr>
        <p:txBody>
          <a:bodyPr wrap="square" rtlCol="0">
            <a:spAutoFit/>
          </a:bodyPr>
          <a:lstStyle/>
          <a:p>
            <a:pPr algn="ctr"/>
            <a:r>
              <a:rPr lang="en-US" sz="2000" dirty="0" err="1">
                <a:solidFill>
                  <a:schemeClr val="accent4">
                    <a:lumMod val="90000"/>
                  </a:schemeClr>
                </a:solidFill>
                <a:latin typeface="+mj-lt"/>
              </a:rPr>
              <a:t>Printemps</a:t>
            </a:r>
            <a:r>
              <a:rPr lang="en-US" sz="2000" dirty="0">
                <a:solidFill>
                  <a:schemeClr val="accent4">
                    <a:lumMod val="90000"/>
                  </a:schemeClr>
                </a:solidFill>
                <a:latin typeface="+mj-lt"/>
              </a:rPr>
              <a:t> 2021 | </a:t>
            </a:r>
            <a:r>
              <a:rPr lang="en-US" sz="2000" dirty="0" smtClean="0">
                <a:solidFill>
                  <a:schemeClr val="accent4">
                    <a:lumMod val="90000"/>
                  </a:schemeClr>
                </a:solidFill>
                <a:latin typeface="+mj-lt"/>
              </a:rPr>
              <a:t>Impact Canada: l</a:t>
            </a:r>
            <a:r>
              <a:rPr lang="fr-FR" sz="2000" dirty="0" smtClean="0">
                <a:solidFill>
                  <a:schemeClr val="accent4">
                    <a:lumMod val="90000"/>
                  </a:schemeClr>
                </a:solidFill>
                <a:latin typeface="+mj-lt"/>
              </a:rPr>
              <a:t>e </a:t>
            </a:r>
            <a:r>
              <a:rPr lang="fr-FR" sz="2000" dirty="0">
                <a:solidFill>
                  <a:schemeClr val="accent4">
                    <a:lumMod val="90000"/>
                  </a:schemeClr>
                </a:solidFill>
                <a:latin typeface="+mj-lt"/>
              </a:rPr>
              <a:t>programme de </a:t>
            </a:r>
            <a:r>
              <a:rPr lang="fr-FR" sz="2000" dirty="0" smtClean="0">
                <a:solidFill>
                  <a:schemeClr val="accent4">
                    <a:lumMod val="90000"/>
                  </a:schemeClr>
                </a:solidFill>
                <a:latin typeface="+mj-lt"/>
              </a:rPr>
              <a:t>Fellowship</a:t>
            </a:r>
            <a:endParaRPr lang="en-US" sz="2000" dirty="0">
              <a:solidFill>
                <a:schemeClr val="accent4">
                  <a:lumMod val="90000"/>
                </a:schemeClr>
              </a:solidFill>
              <a:latin typeface="+mj-lt"/>
            </a:endParaRPr>
          </a:p>
        </p:txBody>
      </p:sp>
    </p:spTree>
    <p:extLst>
      <p:ext uri="{BB962C8B-B14F-4D97-AF65-F5344CB8AC3E}">
        <p14:creationId xmlns:p14="http://schemas.microsoft.com/office/powerpoint/2010/main" val="231790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1A64-A43B-854C-AA5B-BDCC9219DFC6}"/>
              </a:ext>
            </a:extLst>
          </p:cNvPr>
          <p:cNvSpPr>
            <a:spLocks noGrp="1"/>
          </p:cNvSpPr>
          <p:nvPr>
            <p:ph type="title"/>
          </p:nvPr>
        </p:nvSpPr>
        <p:spPr/>
        <p:txBody>
          <a:bodyPr/>
          <a:lstStyle/>
          <a:p>
            <a:r>
              <a:rPr lang="en-US" dirty="0"/>
              <a:t>Comment </a:t>
            </a:r>
            <a:r>
              <a:rPr lang="en-US" dirty="0" err="1"/>
              <a:t>cela</a:t>
            </a:r>
            <a:r>
              <a:rPr lang="en-US" dirty="0"/>
              <a:t> </a:t>
            </a:r>
            <a:r>
              <a:rPr lang="en-US" dirty="0" err="1"/>
              <a:t>fonctionne</a:t>
            </a:r>
            <a:endParaRPr lang="en-US" dirty="0"/>
          </a:p>
        </p:txBody>
      </p:sp>
      <p:graphicFrame>
        <p:nvGraphicFramePr>
          <p:cNvPr id="6" name="Table 6">
            <a:extLst>
              <a:ext uri="{FF2B5EF4-FFF2-40B4-BE49-F238E27FC236}">
                <a16:creationId xmlns:a16="http://schemas.microsoft.com/office/drawing/2014/main" id="{EFFCD6C5-D3C7-F241-BE17-57C86127B9C0}"/>
              </a:ext>
            </a:extLst>
          </p:cNvPr>
          <p:cNvGraphicFramePr>
            <a:graphicFrameLocks noGrp="1"/>
          </p:cNvGraphicFramePr>
          <p:nvPr>
            <p:ph idx="1"/>
            <p:extLst>
              <p:ext uri="{D42A27DB-BD31-4B8C-83A1-F6EECF244321}">
                <p14:modId xmlns:p14="http://schemas.microsoft.com/office/powerpoint/2010/main" val="1225260082"/>
              </p:ext>
            </p:extLst>
          </p:nvPr>
        </p:nvGraphicFramePr>
        <p:xfrm>
          <a:off x="838200" y="924560"/>
          <a:ext cx="10515597" cy="5706370"/>
        </p:xfrm>
        <a:graphic>
          <a:graphicData uri="http://schemas.openxmlformats.org/drawingml/2006/table">
            <a:tbl>
              <a:tblPr>
                <a:tableStyleId>{5C22544A-7EE6-4342-B048-85BDC9FD1C3A}</a:tableStyleId>
              </a:tblPr>
              <a:tblGrid>
                <a:gridCol w="1228595">
                  <a:extLst>
                    <a:ext uri="{9D8B030D-6E8A-4147-A177-3AD203B41FA5}">
                      <a16:colId xmlns:a16="http://schemas.microsoft.com/office/drawing/2014/main" val="2729650345"/>
                    </a:ext>
                  </a:extLst>
                </a:gridCol>
                <a:gridCol w="8379912">
                  <a:extLst>
                    <a:ext uri="{9D8B030D-6E8A-4147-A177-3AD203B41FA5}">
                      <a16:colId xmlns:a16="http://schemas.microsoft.com/office/drawing/2014/main" val="176869677"/>
                    </a:ext>
                  </a:extLst>
                </a:gridCol>
                <a:gridCol w="907090">
                  <a:extLst>
                    <a:ext uri="{9D8B030D-6E8A-4147-A177-3AD203B41FA5}">
                      <a16:colId xmlns:a16="http://schemas.microsoft.com/office/drawing/2014/main" val="3760761995"/>
                    </a:ext>
                  </a:extLst>
                </a:gridCol>
              </a:tblGrid>
              <a:tr h="955914">
                <a:tc>
                  <a:txBody>
                    <a:bodyPr/>
                    <a:lstStyle/>
                    <a:p>
                      <a:r>
                        <a:rPr lang="en-US" sz="5000" b="1" dirty="0">
                          <a:solidFill>
                            <a:schemeClr val="tx2"/>
                          </a:solidFill>
                        </a:rPr>
                        <a:t>01</a:t>
                      </a:r>
                    </a:p>
                  </a:txBody>
                  <a:tcPr anchor="ctr">
                    <a:lnB w="12700" cap="flat" cmpd="sng" algn="ctr">
                      <a:solidFill>
                        <a:schemeClr val="tx1">
                          <a:lumMod val="75000"/>
                          <a:lumOff val="25000"/>
                        </a:schemeClr>
                      </a:solidFill>
                      <a:prstDash val="solid"/>
                      <a:round/>
                      <a:headEnd type="none" w="med" len="med"/>
                      <a:tailEnd type="none" w="med" len="med"/>
                    </a:lnB>
                    <a:noFill/>
                  </a:tcPr>
                </a:tc>
                <a:tc>
                  <a:txBody>
                    <a:bodyPr/>
                    <a:lstStyle/>
                    <a:p>
                      <a:r>
                        <a:rPr lang="fr-FR" sz="1200" dirty="0" smtClean="0"/>
                        <a:t>Les organisations soumettent une proposition de placement au programme de Fellowship</a:t>
                      </a:r>
                      <a:r>
                        <a:rPr lang="fr-FR" sz="1200" baseline="0" dirty="0" smtClean="0"/>
                        <a:t> </a:t>
                      </a:r>
                      <a:r>
                        <a:rPr lang="fr-FR" sz="1200" dirty="0" smtClean="0"/>
                        <a:t>pour examen par Impact Canada.</a:t>
                      </a:r>
                      <a:endParaRPr lang="fr-FR" sz="1200" dirty="0"/>
                    </a:p>
                  </a:txBody>
                  <a:tcPr anchor="ctr">
                    <a:lnB w="12700" cap="flat" cmpd="sng" algn="ctr">
                      <a:solidFill>
                        <a:schemeClr val="tx1">
                          <a:lumMod val="75000"/>
                          <a:lumOff val="25000"/>
                        </a:schemeClr>
                      </a:solidFill>
                      <a:prstDash val="solid"/>
                      <a:round/>
                      <a:headEnd type="none" w="med" len="med"/>
                      <a:tailEnd type="none" w="med" len="med"/>
                    </a:lnB>
                    <a:noFill/>
                  </a:tcPr>
                </a:tc>
                <a:tc>
                  <a:txBody>
                    <a:bodyPr/>
                    <a:lstStyle/>
                    <a:p>
                      <a:endParaRPr lang="en-US" sz="1400" dirty="0"/>
                    </a:p>
                  </a:txBody>
                  <a:tcPr anchor="ctr">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668832307"/>
                  </a:ext>
                </a:extLst>
              </a:tr>
              <a:tr h="1323668">
                <a:tc>
                  <a:txBody>
                    <a:bodyPr/>
                    <a:lstStyle/>
                    <a:p>
                      <a:r>
                        <a:rPr lang="en-US" sz="5000" b="1" dirty="0">
                          <a:solidFill>
                            <a:schemeClr val="tx2"/>
                          </a:solidFill>
                        </a:rPr>
                        <a:t>02</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r>
                        <a:rPr lang="fr-FR" sz="1200" dirty="0" smtClean="0"/>
                        <a:t>Ensemble, le centre d'expertise d'Impact Canada et les organisations hôtes sélectionnées pour le placement établissent les objectifs et déterminent la portée du ou des projets, y compris les défis à relever, la méthodologie à utiliser (méthode expérimentale) et les délais. Un protocole d'accord solidifiant les termes et conditions de l'arrangement de Fellowship</a:t>
                      </a:r>
                      <a:r>
                        <a:rPr lang="fr-FR" sz="1200" baseline="0" dirty="0" smtClean="0"/>
                        <a:t> </a:t>
                      </a:r>
                      <a:r>
                        <a:rPr lang="fr-FR" sz="1200" dirty="0" smtClean="0"/>
                        <a:t>est signé.</a:t>
                      </a:r>
                    </a:p>
                    <a:p>
                      <a:endParaRPr lang="en-US" sz="1200" dirty="0"/>
                    </a:p>
                    <a:p>
                      <a:r>
                        <a:rPr lang="en-US" sz="1200" b="1" dirty="0" smtClean="0"/>
                        <a:t>Le </a:t>
                      </a:r>
                      <a:r>
                        <a:rPr lang="en-US" sz="1200" b="1" dirty="0" err="1" smtClean="0"/>
                        <a:t>saviez-vous</a:t>
                      </a:r>
                      <a:r>
                        <a:rPr lang="en-US" sz="1200" b="1" dirty="0" smtClean="0"/>
                        <a:t> ?</a:t>
                      </a:r>
                    </a:p>
                    <a:p>
                      <a:r>
                        <a:rPr lang="fr-FR" sz="1200" dirty="0" smtClean="0"/>
                        <a:t>Les </a:t>
                      </a:r>
                      <a:r>
                        <a:rPr lang="fr-FR" sz="1200" dirty="0" err="1" smtClean="0"/>
                        <a:t>Fellows</a:t>
                      </a:r>
                      <a:r>
                        <a:rPr lang="fr-FR" sz="1200" dirty="0" smtClean="0"/>
                        <a:t> demeurent des employés du Bureau du Conseil privé pendant toute la durée de leur participation au programme de Fellowship. Cela signifie </a:t>
                      </a:r>
                      <a:r>
                        <a:rPr lang="fr-FR" sz="1200" b="1" dirty="0" smtClean="0"/>
                        <a:t>que les organisations d'accueil n'ont pas besoin d'avoir un poste classifié</a:t>
                      </a:r>
                      <a:r>
                        <a:rPr lang="fr-FR" sz="1200" dirty="0" smtClean="0"/>
                        <a:t> pour accueillir un </a:t>
                      </a:r>
                      <a:r>
                        <a:rPr lang="fr-FR" sz="1200" dirty="0" err="1" smtClean="0"/>
                        <a:t>Fellow</a:t>
                      </a:r>
                      <a:r>
                        <a:rPr lang="fr-FR" sz="1200" dirty="0" smtClean="0"/>
                        <a:t>. Il s'agit d'un arrangement purement financier. Aucune exigence en matière de ressources humaines de la part des organisations hôtes.</a:t>
                      </a:r>
                    </a:p>
                    <a:p>
                      <a:endParaRPr lang="en-US" sz="1200" dirty="0"/>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endParaRPr lang="en-US" sz="1400" dirty="0"/>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4085698184"/>
                  </a:ext>
                </a:extLst>
              </a:tr>
              <a:tr h="1323668">
                <a:tc>
                  <a:txBody>
                    <a:bodyPr/>
                    <a:lstStyle/>
                    <a:p>
                      <a:r>
                        <a:rPr lang="en-US" sz="5000" b="1" dirty="0">
                          <a:solidFill>
                            <a:schemeClr val="tx2"/>
                          </a:solidFill>
                        </a:rPr>
                        <a:t>03</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r>
                        <a:rPr lang="fr-FR" sz="1200" dirty="0" smtClean="0"/>
                        <a:t>Les organisations hôtes accueillent les </a:t>
                      </a:r>
                      <a:r>
                        <a:rPr lang="fr-FR" sz="1200" dirty="0" err="1" smtClean="0"/>
                        <a:t>Fellows</a:t>
                      </a:r>
                      <a:r>
                        <a:rPr lang="fr-FR" sz="1200" dirty="0" smtClean="0"/>
                        <a:t> dans leur unité de travail, comme ils le feraient pour tout autre employé qui se joindrait à leur équipe ! Les </a:t>
                      </a:r>
                      <a:r>
                        <a:rPr lang="fr-FR" sz="1200" dirty="0" err="1" smtClean="0"/>
                        <a:t>Fellows</a:t>
                      </a:r>
                      <a:r>
                        <a:rPr lang="fr-FR" sz="1200" dirty="0" smtClean="0"/>
                        <a:t> s'intègrent à l'organisation hôte</a:t>
                      </a:r>
                      <a:r>
                        <a:rPr lang="fr-FR" sz="1200" u="none" strike="sngStrike" dirty="0" smtClean="0">
                          <a:solidFill>
                            <a:srgbClr val="FF0000"/>
                          </a:solidFill>
                        </a:rPr>
                        <a:t>l</a:t>
                      </a:r>
                      <a:r>
                        <a:rPr lang="fr-FR" sz="1200" dirty="0" smtClean="0"/>
                        <a:t>, tout en bénéficiant d'un leadership, d'un mentorat et d'un encadrement continus de la part du centre d'expertise d'Impact Canada.</a:t>
                      </a:r>
                      <a:endParaRPr lang="fr-FR" sz="1200" dirty="0"/>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endParaRPr lang="en-US" sz="1400" dirty="0"/>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478826711"/>
                  </a:ext>
                </a:extLst>
              </a:tr>
              <a:tr h="1323668">
                <a:tc>
                  <a:txBody>
                    <a:bodyPr/>
                    <a:lstStyle/>
                    <a:p>
                      <a:r>
                        <a:rPr lang="en-US" sz="5000" b="1" dirty="0">
                          <a:solidFill>
                            <a:schemeClr val="tx2"/>
                          </a:solidFill>
                        </a:rPr>
                        <a:t>04</a:t>
                      </a:r>
                    </a:p>
                  </a:txBody>
                  <a:tcPr anchor="ctr">
                    <a:lnT w="12700" cap="flat" cmpd="sng" algn="ctr">
                      <a:solidFill>
                        <a:schemeClr val="tx1">
                          <a:lumMod val="75000"/>
                          <a:lumOff val="25000"/>
                        </a:schemeClr>
                      </a:solidFill>
                      <a:prstDash val="solid"/>
                      <a:round/>
                      <a:headEnd type="none" w="med" len="med"/>
                      <a:tailEnd type="none" w="med" len="med"/>
                    </a:lnT>
                    <a:noFill/>
                  </a:tcPr>
                </a:tc>
                <a:tc>
                  <a:txBody>
                    <a:bodyPr/>
                    <a:lstStyle/>
                    <a:p>
                      <a:r>
                        <a:rPr lang="fr-FR" sz="1200" dirty="0" smtClean="0"/>
                        <a:t>Les organisations hôtes remboursent les coûts salariaux de base au BCP et assument la responsabilité de tous les coûts de fonctionnement (p. ex. formation, déplacements, réinstallation, conférences, etc.) pour la durée de l'entente relative a</a:t>
                      </a:r>
                      <a:r>
                        <a:rPr lang="fr-FR" sz="1200" baseline="0" dirty="0" smtClean="0"/>
                        <a:t> l’arrangement de Fellowship en place</a:t>
                      </a:r>
                      <a:r>
                        <a:rPr lang="fr-FR" sz="1200" dirty="0" smtClean="0"/>
                        <a:t>. Les ministères fédéraux peuvent déclarer les dépenses connexes au Secrétariat du Conseil du Trésor dans le cadre de l'engagement de leur ministère envers l'expérimentation.</a:t>
                      </a:r>
                      <a:endParaRPr lang="fr-FR" sz="1200" dirty="0"/>
                    </a:p>
                  </a:txBody>
                  <a:tcPr anchor="ctr">
                    <a:lnT w="12700" cap="flat" cmpd="sng" algn="ctr">
                      <a:solidFill>
                        <a:schemeClr val="tx1">
                          <a:lumMod val="75000"/>
                          <a:lumOff val="25000"/>
                        </a:schemeClr>
                      </a:solidFill>
                      <a:prstDash val="solid"/>
                      <a:round/>
                      <a:headEnd type="none" w="med" len="med"/>
                      <a:tailEnd type="none" w="med" len="med"/>
                    </a:lnT>
                    <a:noFill/>
                  </a:tcPr>
                </a:tc>
                <a:tc>
                  <a:txBody>
                    <a:bodyPr/>
                    <a:lstStyle/>
                    <a:p>
                      <a:endParaRPr lang="en-US" sz="1400" dirty="0"/>
                    </a:p>
                  </a:txBody>
                  <a:tcPr anchor="ctr">
                    <a:lnT w="12700" cap="flat" cmpd="sng" algn="ctr">
                      <a:solidFill>
                        <a:schemeClr val="tx1">
                          <a:lumMod val="75000"/>
                          <a:lumOff val="25000"/>
                        </a:schemeClr>
                      </a:solidFill>
                      <a:prstDash val="solid"/>
                      <a:round/>
                      <a:headEnd type="none" w="med" len="med"/>
                      <a:tailEnd type="none" w="med" len="med"/>
                    </a:lnT>
                    <a:noFill/>
                  </a:tcPr>
                </a:tc>
                <a:extLst>
                  <a:ext uri="{0D108BD9-81ED-4DB2-BD59-A6C34878D82A}">
                    <a16:rowId xmlns:a16="http://schemas.microsoft.com/office/drawing/2014/main" val="1802237731"/>
                  </a:ext>
                </a:extLst>
              </a:tr>
            </a:tbl>
          </a:graphicData>
        </a:graphic>
      </p:graphicFrame>
      <p:sp>
        <p:nvSpPr>
          <p:cNvPr id="16" name="Oval 15">
            <a:extLst>
              <a:ext uri="{FF2B5EF4-FFF2-40B4-BE49-F238E27FC236}">
                <a16:creationId xmlns:a16="http://schemas.microsoft.com/office/drawing/2014/main" id="{103D1EB5-6614-A84A-B4BD-F822FF455CCB}"/>
              </a:ext>
            </a:extLst>
          </p:cNvPr>
          <p:cNvSpPr/>
          <p:nvPr/>
        </p:nvSpPr>
        <p:spPr>
          <a:xfrm>
            <a:off x="10652339" y="924560"/>
            <a:ext cx="701458" cy="701458"/>
          </a:xfrm>
          <a:prstGeom prst="ellipse">
            <a:avLst/>
          </a:prstGeom>
          <a:solidFill>
            <a:schemeClr val="tx2"/>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BF318E-0786-6345-B6C8-18222AEE0344}"/>
              </a:ext>
            </a:extLst>
          </p:cNvPr>
          <p:cNvPicPr>
            <a:picLocks noChangeAspect="1"/>
          </p:cNvPicPr>
          <p:nvPr/>
        </p:nvPicPr>
        <p:blipFill>
          <a:blip r:embed="rId3"/>
          <a:stretch>
            <a:fillRect/>
          </a:stretch>
        </p:blipFill>
        <p:spPr>
          <a:xfrm>
            <a:off x="10785079" y="1066498"/>
            <a:ext cx="701458" cy="446382"/>
          </a:xfrm>
          <a:prstGeom prst="rect">
            <a:avLst/>
          </a:prstGeom>
        </p:spPr>
      </p:pic>
      <p:sp>
        <p:nvSpPr>
          <p:cNvPr id="17" name="Oval 16">
            <a:extLst>
              <a:ext uri="{FF2B5EF4-FFF2-40B4-BE49-F238E27FC236}">
                <a16:creationId xmlns:a16="http://schemas.microsoft.com/office/drawing/2014/main" id="{39A02E32-2F30-8C44-A864-E20A7CA15871}"/>
              </a:ext>
            </a:extLst>
          </p:cNvPr>
          <p:cNvSpPr/>
          <p:nvPr/>
        </p:nvSpPr>
        <p:spPr>
          <a:xfrm>
            <a:off x="10652339" y="2404691"/>
            <a:ext cx="701458" cy="701458"/>
          </a:xfrm>
          <a:prstGeom prst="ellipse">
            <a:avLst/>
          </a:prstGeom>
          <a:solidFill>
            <a:schemeClr val="tx2"/>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01044E1-A350-A84A-89DD-951744AA826B}"/>
              </a:ext>
            </a:extLst>
          </p:cNvPr>
          <p:cNvSpPr/>
          <p:nvPr/>
        </p:nvSpPr>
        <p:spPr>
          <a:xfrm>
            <a:off x="10652339" y="3970444"/>
            <a:ext cx="701458" cy="701458"/>
          </a:xfrm>
          <a:prstGeom prst="ellipse">
            <a:avLst/>
          </a:prstGeom>
          <a:solidFill>
            <a:schemeClr val="tx2"/>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B094BAB-9723-194B-BA8D-B64D8908640E}"/>
              </a:ext>
            </a:extLst>
          </p:cNvPr>
          <p:cNvSpPr/>
          <p:nvPr/>
        </p:nvSpPr>
        <p:spPr>
          <a:xfrm>
            <a:off x="10652339" y="5298203"/>
            <a:ext cx="701458" cy="701458"/>
          </a:xfrm>
          <a:prstGeom prst="ellipse">
            <a:avLst/>
          </a:prstGeom>
          <a:solidFill>
            <a:schemeClr val="tx2"/>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A8468AA-A891-D747-9968-5D305E012DE4}"/>
              </a:ext>
            </a:extLst>
          </p:cNvPr>
          <p:cNvPicPr>
            <a:picLocks noChangeAspect="1"/>
          </p:cNvPicPr>
          <p:nvPr/>
        </p:nvPicPr>
        <p:blipFill>
          <a:blip r:embed="rId4"/>
          <a:stretch>
            <a:fillRect/>
          </a:stretch>
        </p:blipFill>
        <p:spPr>
          <a:xfrm>
            <a:off x="10839038" y="2526824"/>
            <a:ext cx="407457" cy="474720"/>
          </a:xfrm>
          <a:prstGeom prst="rect">
            <a:avLst/>
          </a:prstGeom>
        </p:spPr>
      </p:pic>
      <p:pic>
        <p:nvPicPr>
          <p:cNvPr id="13" name="Picture 12">
            <a:extLst>
              <a:ext uri="{FF2B5EF4-FFF2-40B4-BE49-F238E27FC236}">
                <a16:creationId xmlns:a16="http://schemas.microsoft.com/office/drawing/2014/main" id="{D1B69CDB-27D4-2D46-B21A-1D163CA9CCED}"/>
              </a:ext>
            </a:extLst>
          </p:cNvPr>
          <p:cNvPicPr>
            <a:picLocks noChangeAspect="1"/>
          </p:cNvPicPr>
          <p:nvPr/>
        </p:nvPicPr>
        <p:blipFill>
          <a:blip r:embed="rId5"/>
          <a:stretch>
            <a:fillRect/>
          </a:stretch>
        </p:blipFill>
        <p:spPr>
          <a:xfrm>
            <a:off x="10839038" y="4139473"/>
            <a:ext cx="309665" cy="354459"/>
          </a:xfrm>
          <a:prstGeom prst="rect">
            <a:avLst/>
          </a:prstGeom>
        </p:spPr>
      </p:pic>
      <p:pic>
        <p:nvPicPr>
          <p:cNvPr id="14" name="Picture 13">
            <a:extLst>
              <a:ext uri="{FF2B5EF4-FFF2-40B4-BE49-F238E27FC236}">
                <a16:creationId xmlns:a16="http://schemas.microsoft.com/office/drawing/2014/main" id="{D982CF22-96ED-9940-9A83-8D7FFB3ABFCB}"/>
              </a:ext>
            </a:extLst>
          </p:cNvPr>
          <p:cNvPicPr>
            <a:picLocks noChangeAspect="1"/>
          </p:cNvPicPr>
          <p:nvPr/>
        </p:nvPicPr>
        <p:blipFill>
          <a:blip r:embed="rId6"/>
          <a:stretch>
            <a:fillRect/>
          </a:stretch>
        </p:blipFill>
        <p:spPr>
          <a:xfrm>
            <a:off x="10785079" y="5440141"/>
            <a:ext cx="417581" cy="417581"/>
          </a:xfrm>
          <a:prstGeom prst="rect">
            <a:avLst/>
          </a:prstGeom>
        </p:spPr>
      </p:pic>
    </p:spTree>
    <p:extLst>
      <p:ext uri="{BB962C8B-B14F-4D97-AF65-F5344CB8AC3E}">
        <p14:creationId xmlns:p14="http://schemas.microsoft.com/office/powerpoint/2010/main" val="2900061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9DD4C-EC11-B240-A597-61843D25E5C8}"/>
              </a:ext>
            </a:extLst>
          </p:cNvPr>
          <p:cNvSpPr>
            <a:spLocks noGrp="1"/>
          </p:cNvSpPr>
          <p:nvPr>
            <p:ph type="title"/>
          </p:nvPr>
        </p:nvSpPr>
        <p:spPr/>
        <p:txBody>
          <a:bodyPr/>
          <a:lstStyle/>
          <a:p>
            <a:r>
              <a:rPr lang="fr-FR" dirty="0"/>
              <a:t>Intégration et formation continue sur mesure</a:t>
            </a:r>
            <a:endParaRPr lang="en-US" dirty="0"/>
          </a:p>
        </p:txBody>
      </p:sp>
      <p:sp>
        <p:nvSpPr>
          <p:cNvPr id="3" name="Content Placeholder 2">
            <a:extLst>
              <a:ext uri="{FF2B5EF4-FFF2-40B4-BE49-F238E27FC236}">
                <a16:creationId xmlns:a16="http://schemas.microsoft.com/office/drawing/2014/main" id="{2912527D-0E65-D741-869E-9D8F679EB703}"/>
              </a:ext>
            </a:extLst>
          </p:cNvPr>
          <p:cNvSpPr>
            <a:spLocks noGrp="1"/>
          </p:cNvSpPr>
          <p:nvPr>
            <p:ph idx="1"/>
          </p:nvPr>
        </p:nvSpPr>
        <p:spPr>
          <a:xfrm>
            <a:off x="837952" y="1198203"/>
            <a:ext cx="10516098" cy="559794"/>
          </a:xfrm>
        </p:spPr>
        <p:txBody>
          <a:bodyPr/>
          <a:lstStyle/>
          <a:p>
            <a:r>
              <a:rPr lang="fr-FR" dirty="0"/>
              <a:t>Impact Canada a établi un programme de gestion complet pour soutenir efficacement les </a:t>
            </a:r>
            <a:r>
              <a:rPr lang="fr-FR" dirty="0" err="1" smtClean="0"/>
              <a:t>Fellows</a:t>
            </a:r>
            <a:r>
              <a:rPr lang="fr-FR" dirty="0" smtClean="0"/>
              <a:t> dans </a:t>
            </a:r>
            <a:r>
              <a:rPr lang="fr-FR" dirty="0"/>
              <a:t>leur transition vers le gouvernement et leur succès continu en tant que </a:t>
            </a:r>
            <a:r>
              <a:rPr lang="fr-FR" dirty="0" err="1" smtClean="0"/>
              <a:t>Fellow</a:t>
            </a:r>
            <a:r>
              <a:rPr lang="fr-FR" dirty="0" smtClean="0"/>
              <a:t>. </a:t>
            </a:r>
            <a:endParaRPr lang="en-US" dirty="0"/>
          </a:p>
        </p:txBody>
      </p:sp>
      <p:graphicFrame>
        <p:nvGraphicFramePr>
          <p:cNvPr id="4" name="Table 4">
            <a:extLst>
              <a:ext uri="{FF2B5EF4-FFF2-40B4-BE49-F238E27FC236}">
                <a16:creationId xmlns:a16="http://schemas.microsoft.com/office/drawing/2014/main" id="{C0316EDB-422F-E84B-9FC2-7EB65E891FBC}"/>
              </a:ext>
            </a:extLst>
          </p:cNvPr>
          <p:cNvGraphicFramePr>
            <a:graphicFrameLocks noGrp="1"/>
          </p:cNvGraphicFramePr>
          <p:nvPr>
            <p:extLst>
              <p:ext uri="{D42A27DB-BD31-4B8C-83A1-F6EECF244321}">
                <p14:modId xmlns:p14="http://schemas.microsoft.com/office/powerpoint/2010/main" val="2360261201"/>
              </p:ext>
            </p:extLst>
          </p:nvPr>
        </p:nvGraphicFramePr>
        <p:xfrm>
          <a:off x="825590" y="2031640"/>
          <a:ext cx="11075136" cy="3240901"/>
        </p:xfrm>
        <a:graphic>
          <a:graphicData uri="http://schemas.openxmlformats.org/drawingml/2006/table">
            <a:tbl>
              <a:tblPr firstRow="1" bandRow="1">
                <a:tableStyleId>{5C22544A-7EE6-4342-B048-85BDC9FD1C3A}</a:tableStyleId>
              </a:tblPr>
              <a:tblGrid>
                <a:gridCol w="1384392">
                  <a:extLst>
                    <a:ext uri="{9D8B030D-6E8A-4147-A177-3AD203B41FA5}">
                      <a16:colId xmlns:a16="http://schemas.microsoft.com/office/drawing/2014/main" val="2999014225"/>
                    </a:ext>
                  </a:extLst>
                </a:gridCol>
                <a:gridCol w="1384392">
                  <a:extLst>
                    <a:ext uri="{9D8B030D-6E8A-4147-A177-3AD203B41FA5}">
                      <a16:colId xmlns:a16="http://schemas.microsoft.com/office/drawing/2014/main" val="2897067586"/>
                    </a:ext>
                  </a:extLst>
                </a:gridCol>
                <a:gridCol w="1384392">
                  <a:extLst>
                    <a:ext uri="{9D8B030D-6E8A-4147-A177-3AD203B41FA5}">
                      <a16:colId xmlns:a16="http://schemas.microsoft.com/office/drawing/2014/main" val="1749990960"/>
                    </a:ext>
                  </a:extLst>
                </a:gridCol>
                <a:gridCol w="1384392">
                  <a:extLst>
                    <a:ext uri="{9D8B030D-6E8A-4147-A177-3AD203B41FA5}">
                      <a16:colId xmlns:a16="http://schemas.microsoft.com/office/drawing/2014/main" val="1616721088"/>
                    </a:ext>
                  </a:extLst>
                </a:gridCol>
                <a:gridCol w="1384392">
                  <a:extLst>
                    <a:ext uri="{9D8B030D-6E8A-4147-A177-3AD203B41FA5}">
                      <a16:colId xmlns:a16="http://schemas.microsoft.com/office/drawing/2014/main" val="2860978988"/>
                    </a:ext>
                  </a:extLst>
                </a:gridCol>
                <a:gridCol w="1384392">
                  <a:extLst>
                    <a:ext uri="{9D8B030D-6E8A-4147-A177-3AD203B41FA5}">
                      <a16:colId xmlns:a16="http://schemas.microsoft.com/office/drawing/2014/main" val="4144562581"/>
                    </a:ext>
                  </a:extLst>
                </a:gridCol>
                <a:gridCol w="1384392">
                  <a:extLst>
                    <a:ext uri="{9D8B030D-6E8A-4147-A177-3AD203B41FA5}">
                      <a16:colId xmlns:a16="http://schemas.microsoft.com/office/drawing/2014/main" val="2527975737"/>
                    </a:ext>
                  </a:extLst>
                </a:gridCol>
                <a:gridCol w="1384392">
                  <a:extLst>
                    <a:ext uri="{9D8B030D-6E8A-4147-A177-3AD203B41FA5}">
                      <a16:colId xmlns:a16="http://schemas.microsoft.com/office/drawing/2014/main" val="2201273389"/>
                    </a:ext>
                  </a:extLst>
                </a:gridCol>
              </a:tblGrid>
              <a:tr h="772677">
                <a:tc>
                  <a:txBody>
                    <a:bodyPr/>
                    <a:lstStyle/>
                    <a:p>
                      <a:endParaRPr lang="en-US" sz="1500"/>
                    </a:p>
                  </a:txBody>
                  <a:tcPr marL="96301" marR="96301" marT="48151" marB="48151">
                    <a:lnL w="12700" cmpd="sng">
                      <a:noFill/>
                    </a:lnL>
                    <a:lnR w="12700" cap="flat" cmpd="sng" algn="ctr">
                      <a:solidFill>
                        <a:schemeClr val="tx1">
                          <a:lumMod val="75000"/>
                          <a:lumOff val="2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US" sz="1500"/>
                    </a:p>
                  </a:txBody>
                  <a:tcPr marL="96301" marR="96301" marT="48151"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US" sz="1500"/>
                    </a:p>
                  </a:txBody>
                  <a:tcPr marL="96301" marR="96301" marT="48151"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US" sz="1500"/>
                    </a:p>
                  </a:txBody>
                  <a:tcPr marL="96301" marR="96301" marT="48151"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US" sz="1500"/>
                    </a:p>
                  </a:txBody>
                  <a:tcPr marL="96301" marR="96301" marT="48151"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US" sz="1500"/>
                    </a:p>
                  </a:txBody>
                  <a:tcPr marL="96301" marR="96301" marT="48151"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US" sz="1500"/>
                    </a:p>
                  </a:txBody>
                  <a:tcPr marL="96301" marR="96301" marT="48151"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US" sz="1500"/>
                    </a:p>
                  </a:txBody>
                  <a:tcPr marL="96301" marR="96301" marT="48151" marB="48151">
                    <a:lnL w="12700" cap="flat" cmpd="sng" algn="ctr">
                      <a:solidFill>
                        <a:schemeClr val="tx1">
                          <a:lumMod val="75000"/>
                          <a:lumOff val="25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021555649"/>
                  </a:ext>
                </a:extLst>
              </a:tr>
              <a:tr h="1577450">
                <a:tc>
                  <a:txBody>
                    <a:bodyPr/>
                    <a:lstStyle/>
                    <a:p>
                      <a:r>
                        <a:rPr lang="en-US" sz="1300" dirty="0" smtClean="0"/>
                        <a:t>Sessions </a:t>
                      </a:r>
                      <a:r>
                        <a:rPr lang="en-US" sz="1300" dirty="0" err="1" smtClean="0"/>
                        <a:t>d‘int</a:t>
                      </a:r>
                      <a:r>
                        <a:rPr lang="fr-FR" sz="1300" dirty="0" smtClean="0"/>
                        <a:t>é</a:t>
                      </a:r>
                      <a:r>
                        <a:rPr lang="en-US" sz="1300" dirty="0" err="1" smtClean="0"/>
                        <a:t>gration</a:t>
                      </a:r>
                      <a:r>
                        <a:rPr lang="en-US" sz="1300" dirty="0" smtClean="0"/>
                        <a:t> sur </a:t>
                      </a:r>
                      <a:r>
                        <a:rPr lang="en-US" sz="1300" dirty="0" err="1" smtClean="0"/>
                        <a:t>mesure</a:t>
                      </a:r>
                      <a:endParaRPr lang="en-US" sz="1300" dirty="0"/>
                    </a:p>
                  </a:txBody>
                  <a:tcPr marL="96301" marR="96301" marT="240753" marB="48151">
                    <a:lnL w="12700" cmpd="sng">
                      <a:noFill/>
                    </a:lnL>
                    <a:lnR w="12700" cap="flat" cmpd="sng" algn="ctr">
                      <a:solidFill>
                        <a:schemeClr val="tx1">
                          <a:lumMod val="75000"/>
                          <a:lumOff val="2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fr-FR" sz="1300" dirty="0" smtClean="0"/>
                        <a:t>Réunions régulières avec le Centre d'expertise d'Impact Canada</a:t>
                      </a:r>
                      <a:endParaRPr lang="fr-FR" sz="1300" dirty="0"/>
                    </a:p>
                  </a:txBody>
                  <a:tcPr marL="96301" marR="96301" marT="240753"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fr-FR" sz="1300" dirty="0" smtClean="0"/>
                        <a:t>Réunions bilatérales bimensuelles avec le responsable du secteur d'activité d'Impact Canada</a:t>
                      </a:r>
                      <a:endParaRPr lang="fr-FR" sz="1300" dirty="0"/>
                    </a:p>
                  </a:txBody>
                  <a:tcPr marL="96301" marR="96301" marT="240753"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en-US" sz="1300" dirty="0" err="1" smtClean="0"/>
                        <a:t>Réunions</a:t>
                      </a:r>
                      <a:r>
                        <a:rPr lang="en-US" sz="1300" dirty="0" smtClean="0"/>
                        <a:t> inter-</a:t>
                      </a:r>
                      <a:r>
                        <a:rPr lang="en-US" sz="1300" dirty="0" err="1" smtClean="0"/>
                        <a:t>disciplinaires</a:t>
                      </a:r>
                      <a:r>
                        <a:rPr lang="en-US" sz="1300" dirty="0" smtClean="0"/>
                        <a:t> </a:t>
                      </a:r>
                      <a:r>
                        <a:rPr lang="en-US" sz="1300" dirty="0" err="1" smtClean="0"/>
                        <a:t>trimestrielles</a:t>
                      </a:r>
                      <a:endParaRPr lang="en-US" sz="1300" dirty="0"/>
                    </a:p>
                  </a:txBody>
                  <a:tcPr marL="96301" marR="96301" marT="240753"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fr-FR" sz="1300" dirty="0" smtClean="0"/>
                        <a:t>Réunions de la haute direction d'Impact Canada </a:t>
                      </a:r>
                      <a:endParaRPr lang="fr-FR" sz="1300" dirty="0"/>
                    </a:p>
                  </a:txBody>
                  <a:tcPr marL="96301" marR="96301" marT="240753"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fr-FR" sz="1300" dirty="0" smtClean="0"/>
                        <a:t>Discussions bilatérales mensuelles avec les gestionnaire d’hôte et d’attache</a:t>
                      </a:r>
                      <a:endParaRPr lang="fr-FR" sz="1300" dirty="0"/>
                    </a:p>
                  </a:txBody>
                  <a:tcPr marL="96301" marR="96301" marT="240753"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fr-FR" sz="1300" dirty="0" smtClean="0"/>
                        <a:t>Formation requise et développement professionnel continu</a:t>
                      </a:r>
                      <a:endParaRPr lang="fr-FR" sz="1300" dirty="0"/>
                    </a:p>
                  </a:txBody>
                  <a:tcPr marL="96301" marR="96301" marT="240753"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fr-FR" sz="1300" dirty="0" smtClean="0"/>
                        <a:t>Leadership, mentorat</a:t>
                      </a:r>
                      <a:r>
                        <a:rPr lang="fr-FR" sz="1300" baseline="0" dirty="0" smtClean="0"/>
                        <a:t> et encadrement </a:t>
                      </a:r>
                      <a:r>
                        <a:rPr lang="fr-FR" sz="1300" baseline="0" dirty="0" err="1" smtClean="0"/>
                        <a:t>cotinus</a:t>
                      </a:r>
                      <a:r>
                        <a:rPr lang="fr-FR" sz="1300" baseline="0" dirty="0" smtClean="0"/>
                        <a:t> </a:t>
                      </a:r>
                      <a:r>
                        <a:rPr lang="fr-FR" sz="1300" dirty="0" smtClean="0"/>
                        <a:t>de la part de l’organisation hôte, et Centre d’expertise d’Impact Canada.</a:t>
                      </a:r>
                    </a:p>
                    <a:p>
                      <a:endParaRPr lang="fr-FR" sz="1300" dirty="0"/>
                    </a:p>
                  </a:txBody>
                  <a:tcPr marL="96301" marR="96301" marT="240753" marB="48151">
                    <a:lnL w="12700" cap="flat" cmpd="sng" algn="ctr">
                      <a:solidFill>
                        <a:schemeClr val="tx1">
                          <a:lumMod val="75000"/>
                          <a:lumOff val="2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711606701"/>
                  </a:ext>
                </a:extLst>
              </a:tr>
            </a:tbl>
          </a:graphicData>
        </a:graphic>
      </p:graphicFrame>
      <p:grpSp>
        <p:nvGrpSpPr>
          <p:cNvPr id="13" name="Group 12">
            <a:extLst>
              <a:ext uri="{FF2B5EF4-FFF2-40B4-BE49-F238E27FC236}">
                <a16:creationId xmlns:a16="http://schemas.microsoft.com/office/drawing/2014/main" id="{E1BA156C-C343-BB45-A9E1-8FF0CACB4901}"/>
              </a:ext>
            </a:extLst>
          </p:cNvPr>
          <p:cNvGrpSpPr/>
          <p:nvPr/>
        </p:nvGrpSpPr>
        <p:grpSpPr>
          <a:xfrm>
            <a:off x="837951" y="2033567"/>
            <a:ext cx="11062218" cy="763619"/>
            <a:chOff x="837951" y="2136715"/>
            <a:chExt cx="10503833" cy="725074"/>
          </a:xfrm>
        </p:grpSpPr>
        <p:pic>
          <p:nvPicPr>
            <p:cNvPr id="5" name="Picture 4">
              <a:extLst>
                <a:ext uri="{FF2B5EF4-FFF2-40B4-BE49-F238E27FC236}">
                  <a16:creationId xmlns:a16="http://schemas.microsoft.com/office/drawing/2014/main" id="{F4F6A999-EAF9-414C-BB84-26FB926729DF}"/>
                </a:ext>
              </a:extLst>
            </p:cNvPr>
            <p:cNvPicPr>
              <a:picLocks noChangeAspect="1"/>
            </p:cNvPicPr>
            <p:nvPr/>
          </p:nvPicPr>
          <p:blipFill>
            <a:blip r:embed="rId2"/>
            <a:stretch>
              <a:fillRect/>
            </a:stretch>
          </p:blipFill>
          <p:spPr>
            <a:xfrm>
              <a:off x="837951" y="2136718"/>
              <a:ext cx="1302080" cy="724636"/>
            </a:xfrm>
            <a:prstGeom prst="rect">
              <a:avLst/>
            </a:prstGeom>
          </p:spPr>
        </p:pic>
        <p:pic>
          <p:nvPicPr>
            <p:cNvPr id="6" name="Picture 5">
              <a:extLst>
                <a:ext uri="{FF2B5EF4-FFF2-40B4-BE49-F238E27FC236}">
                  <a16:creationId xmlns:a16="http://schemas.microsoft.com/office/drawing/2014/main" id="{E6C7B770-0181-3849-955F-CBBE20F34A5C}"/>
                </a:ext>
              </a:extLst>
            </p:cNvPr>
            <p:cNvPicPr>
              <a:picLocks noChangeAspect="1"/>
            </p:cNvPicPr>
            <p:nvPr/>
          </p:nvPicPr>
          <p:blipFill>
            <a:blip r:embed="rId3"/>
            <a:stretch>
              <a:fillRect/>
            </a:stretch>
          </p:blipFill>
          <p:spPr>
            <a:xfrm>
              <a:off x="2152487" y="2136717"/>
              <a:ext cx="1302080" cy="724636"/>
            </a:xfrm>
            <a:prstGeom prst="rect">
              <a:avLst/>
            </a:prstGeom>
          </p:spPr>
        </p:pic>
        <p:pic>
          <p:nvPicPr>
            <p:cNvPr id="7" name="Picture 6">
              <a:extLst>
                <a:ext uri="{FF2B5EF4-FFF2-40B4-BE49-F238E27FC236}">
                  <a16:creationId xmlns:a16="http://schemas.microsoft.com/office/drawing/2014/main" id="{B764DFC3-9D08-EC43-986A-0CBBE41E1341}"/>
                </a:ext>
              </a:extLst>
            </p:cNvPr>
            <p:cNvPicPr>
              <a:picLocks noChangeAspect="1"/>
            </p:cNvPicPr>
            <p:nvPr/>
          </p:nvPicPr>
          <p:blipFill>
            <a:blip r:embed="rId4"/>
            <a:stretch>
              <a:fillRect/>
            </a:stretch>
          </p:blipFill>
          <p:spPr>
            <a:xfrm>
              <a:off x="3467023" y="2137153"/>
              <a:ext cx="1302080" cy="724636"/>
            </a:xfrm>
            <a:prstGeom prst="rect">
              <a:avLst/>
            </a:prstGeom>
          </p:spPr>
        </p:pic>
        <p:pic>
          <p:nvPicPr>
            <p:cNvPr id="8" name="Picture 7">
              <a:extLst>
                <a:ext uri="{FF2B5EF4-FFF2-40B4-BE49-F238E27FC236}">
                  <a16:creationId xmlns:a16="http://schemas.microsoft.com/office/drawing/2014/main" id="{B41C9F60-9529-284A-9ED5-5557E572732B}"/>
                </a:ext>
              </a:extLst>
            </p:cNvPr>
            <p:cNvPicPr>
              <a:picLocks noChangeAspect="1"/>
            </p:cNvPicPr>
            <p:nvPr/>
          </p:nvPicPr>
          <p:blipFill>
            <a:blip r:embed="rId5"/>
            <a:stretch>
              <a:fillRect/>
            </a:stretch>
          </p:blipFill>
          <p:spPr>
            <a:xfrm>
              <a:off x="4781559" y="2136716"/>
              <a:ext cx="1302080" cy="724636"/>
            </a:xfrm>
            <a:prstGeom prst="rect">
              <a:avLst/>
            </a:prstGeom>
          </p:spPr>
        </p:pic>
        <p:pic>
          <p:nvPicPr>
            <p:cNvPr id="9" name="Picture 8">
              <a:extLst>
                <a:ext uri="{FF2B5EF4-FFF2-40B4-BE49-F238E27FC236}">
                  <a16:creationId xmlns:a16="http://schemas.microsoft.com/office/drawing/2014/main" id="{90490FB5-9AF6-864B-8D92-66EAB7B4DAD3}"/>
                </a:ext>
              </a:extLst>
            </p:cNvPr>
            <p:cNvPicPr>
              <a:picLocks noChangeAspect="1"/>
            </p:cNvPicPr>
            <p:nvPr/>
          </p:nvPicPr>
          <p:blipFill>
            <a:blip r:embed="rId6"/>
            <a:stretch>
              <a:fillRect/>
            </a:stretch>
          </p:blipFill>
          <p:spPr>
            <a:xfrm>
              <a:off x="6096095" y="2136715"/>
              <a:ext cx="1302080" cy="724636"/>
            </a:xfrm>
            <a:prstGeom prst="rect">
              <a:avLst/>
            </a:prstGeom>
          </p:spPr>
        </p:pic>
        <p:pic>
          <p:nvPicPr>
            <p:cNvPr id="10" name="Picture 9">
              <a:extLst>
                <a:ext uri="{FF2B5EF4-FFF2-40B4-BE49-F238E27FC236}">
                  <a16:creationId xmlns:a16="http://schemas.microsoft.com/office/drawing/2014/main" id="{4D4C3BE3-27CA-1641-A3E7-6F0F99460405}"/>
                </a:ext>
              </a:extLst>
            </p:cNvPr>
            <p:cNvPicPr>
              <a:picLocks noChangeAspect="1"/>
            </p:cNvPicPr>
            <p:nvPr/>
          </p:nvPicPr>
          <p:blipFill>
            <a:blip r:embed="rId7"/>
            <a:stretch>
              <a:fillRect/>
            </a:stretch>
          </p:blipFill>
          <p:spPr>
            <a:xfrm>
              <a:off x="7410631" y="2136715"/>
              <a:ext cx="1302080" cy="724636"/>
            </a:xfrm>
            <a:prstGeom prst="rect">
              <a:avLst/>
            </a:prstGeom>
          </p:spPr>
        </p:pic>
        <p:pic>
          <p:nvPicPr>
            <p:cNvPr id="11" name="Picture 10">
              <a:extLst>
                <a:ext uri="{FF2B5EF4-FFF2-40B4-BE49-F238E27FC236}">
                  <a16:creationId xmlns:a16="http://schemas.microsoft.com/office/drawing/2014/main" id="{60DFACA5-6249-3E43-9E5A-E3DFC795CD87}"/>
                </a:ext>
              </a:extLst>
            </p:cNvPr>
            <p:cNvPicPr>
              <a:picLocks noChangeAspect="1"/>
            </p:cNvPicPr>
            <p:nvPr/>
          </p:nvPicPr>
          <p:blipFill>
            <a:blip r:embed="rId8"/>
            <a:stretch>
              <a:fillRect/>
            </a:stretch>
          </p:blipFill>
          <p:spPr>
            <a:xfrm>
              <a:off x="8725167" y="2136715"/>
              <a:ext cx="1302080" cy="724636"/>
            </a:xfrm>
            <a:prstGeom prst="rect">
              <a:avLst/>
            </a:prstGeom>
          </p:spPr>
        </p:pic>
        <p:pic>
          <p:nvPicPr>
            <p:cNvPr id="12" name="Picture 11">
              <a:extLst>
                <a:ext uri="{FF2B5EF4-FFF2-40B4-BE49-F238E27FC236}">
                  <a16:creationId xmlns:a16="http://schemas.microsoft.com/office/drawing/2014/main" id="{F60A4036-D9A2-EF41-B08A-165E6E34FDB1}"/>
                </a:ext>
              </a:extLst>
            </p:cNvPr>
            <p:cNvPicPr>
              <a:picLocks noChangeAspect="1"/>
            </p:cNvPicPr>
            <p:nvPr/>
          </p:nvPicPr>
          <p:blipFill>
            <a:blip r:embed="rId9"/>
            <a:stretch>
              <a:fillRect/>
            </a:stretch>
          </p:blipFill>
          <p:spPr>
            <a:xfrm>
              <a:off x="10039704" y="2136715"/>
              <a:ext cx="1302080" cy="724636"/>
            </a:xfrm>
            <a:prstGeom prst="rect">
              <a:avLst/>
            </a:prstGeom>
          </p:spPr>
        </p:pic>
      </p:grpSp>
    </p:spTree>
    <p:extLst>
      <p:ext uri="{BB962C8B-B14F-4D97-AF65-F5344CB8AC3E}">
        <p14:creationId xmlns:p14="http://schemas.microsoft.com/office/powerpoint/2010/main" val="2905483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DCE6-6266-214E-9DFB-6305CA6A63B2}"/>
              </a:ext>
            </a:extLst>
          </p:cNvPr>
          <p:cNvSpPr>
            <a:spLocks noGrp="1"/>
          </p:cNvSpPr>
          <p:nvPr>
            <p:ph type="title"/>
          </p:nvPr>
        </p:nvSpPr>
        <p:spPr>
          <a:xfrm>
            <a:off x="1687284" y="364765"/>
            <a:ext cx="9666765" cy="559795"/>
          </a:xfrm>
        </p:spPr>
        <p:txBody>
          <a:bodyPr/>
          <a:lstStyle/>
          <a:p>
            <a:r>
              <a:rPr lang="en-US" dirty="0"/>
              <a:t>Premières </a:t>
            </a:r>
            <a:r>
              <a:rPr lang="en-US" dirty="0" err="1"/>
              <a:t>victoires</a:t>
            </a:r>
            <a:endParaRPr lang="en-US" dirty="0"/>
          </a:p>
        </p:txBody>
      </p:sp>
      <p:sp>
        <p:nvSpPr>
          <p:cNvPr id="3" name="Content Placeholder 2">
            <a:extLst>
              <a:ext uri="{FF2B5EF4-FFF2-40B4-BE49-F238E27FC236}">
                <a16:creationId xmlns:a16="http://schemas.microsoft.com/office/drawing/2014/main" id="{394F3751-2717-7948-956E-6A6CD04E6805}"/>
              </a:ext>
            </a:extLst>
          </p:cNvPr>
          <p:cNvSpPr>
            <a:spLocks noGrp="1"/>
          </p:cNvSpPr>
          <p:nvPr>
            <p:ph idx="1"/>
          </p:nvPr>
        </p:nvSpPr>
        <p:spPr>
          <a:xfrm>
            <a:off x="837951" y="1198202"/>
            <a:ext cx="10516097" cy="5180827"/>
          </a:xfrm>
        </p:spPr>
        <p:txBody>
          <a:bodyPr/>
          <a:lstStyle/>
          <a:p>
            <a:pPr marL="285750" indent="-285750">
              <a:buFont typeface="Arial" panose="020B0604020202020204" pitchFamily="34" charset="0"/>
              <a:buChar char="•"/>
            </a:pPr>
            <a:r>
              <a:rPr lang="fr-FR" dirty="0"/>
              <a:t>Au cours de sa première année de fonctionnement, </a:t>
            </a:r>
            <a:r>
              <a:rPr lang="fr-FR" b="1" dirty="0"/>
              <a:t>cinq</a:t>
            </a:r>
            <a:r>
              <a:rPr lang="fr-FR" dirty="0"/>
              <a:t> processus de recrutement ont été menés à bien.  À ce jour, sept processus ont été achevés et deux processus supplémentaires sont en cours.</a:t>
            </a:r>
          </a:p>
          <a:p>
            <a:pPr marL="285750" indent="-285750">
              <a:buFont typeface="Arial" panose="020B0604020202020204" pitchFamily="34" charset="0"/>
              <a:buChar char="•"/>
            </a:pPr>
            <a:r>
              <a:rPr lang="fr-FR" dirty="0"/>
              <a:t>Le processus le plus efficace a été exécuté en </a:t>
            </a:r>
            <a:r>
              <a:rPr lang="fr-FR" b="1" dirty="0"/>
              <a:t>42 </a:t>
            </a:r>
            <a:r>
              <a:rPr lang="fr-FR" b="1" dirty="0" smtClean="0"/>
              <a:t>jours</a:t>
            </a:r>
            <a:r>
              <a:rPr lang="fr-FR" dirty="0" smtClean="0"/>
              <a:t>. </a:t>
            </a:r>
            <a:r>
              <a:rPr lang="fr-FR" dirty="0"/>
              <a:t>En moyenne, les processus sont réalisés en 60 jours ouvrables.</a:t>
            </a:r>
          </a:p>
          <a:p>
            <a:pPr marL="285750" indent="-285750">
              <a:buFont typeface="Arial" panose="020B0604020202020204" pitchFamily="34" charset="0"/>
              <a:buChar char="•"/>
            </a:pPr>
            <a:r>
              <a:rPr lang="fr-FR" dirty="0"/>
              <a:t>Avant d'étendre le programme, une évaluation à mi-parcours a été réalisée par </a:t>
            </a:r>
            <a:r>
              <a:rPr lang="fr-FR" dirty="0" smtClean="0"/>
              <a:t>les </a:t>
            </a:r>
            <a:r>
              <a:rPr lang="fr-FR" dirty="0">
                <a:solidFill>
                  <a:srgbClr val="FF0000"/>
                </a:solidFill>
              </a:rPr>
              <a:t>S</a:t>
            </a:r>
            <a:r>
              <a:rPr lang="fr-FR" dirty="0" smtClean="0"/>
              <a:t>ervices </a:t>
            </a:r>
            <a:r>
              <a:rPr lang="fr-FR" dirty="0"/>
              <a:t>de </a:t>
            </a:r>
            <a:r>
              <a:rPr lang="fr-FR" dirty="0" smtClean="0"/>
              <a:t>vérification et d'évaluation </a:t>
            </a:r>
            <a:r>
              <a:rPr lang="fr-FR" dirty="0"/>
              <a:t>du BCP pour valider que le programme de </a:t>
            </a:r>
            <a:r>
              <a:rPr lang="fr-FR" dirty="0" smtClean="0"/>
              <a:t>Fellowship atteignait </a:t>
            </a:r>
            <a:r>
              <a:rPr lang="fr-FR" dirty="0"/>
              <a:t>les objectifs fixés :</a:t>
            </a:r>
          </a:p>
          <a:p>
            <a:pPr marL="742505" lvl="1" indent="-285750">
              <a:buFont typeface="Arial" panose="020B0604020202020204" pitchFamily="34" charset="0"/>
              <a:buChar char="•"/>
            </a:pPr>
            <a:r>
              <a:rPr lang="fr-FR" dirty="0"/>
              <a:t>Obtenir des personnes de plus haut calibre en recrutant sur la base des compétences techniques ;</a:t>
            </a:r>
          </a:p>
          <a:p>
            <a:pPr marL="742505" lvl="1" indent="-285750">
              <a:buFont typeface="Arial" panose="020B0604020202020204" pitchFamily="34" charset="0"/>
              <a:buChar char="•"/>
            </a:pPr>
            <a:r>
              <a:rPr lang="fr-FR" dirty="0"/>
              <a:t>Faciliter l'accès des organismes hôtes à des experts en la matière </a:t>
            </a:r>
            <a:r>
              <a:rPr lang="fr-FR" dirty="0" smtClean="0"/>
              <a:t>pré-qualifiés </a:t>
            </a:r>
            <a:r>
              <a:rPr lang="fr-FR" dirty="0"/>
              <a:t>pour les aider à renforcer les capacités de leur organisation dans quatre domaines </a:t>
            </a:r>
            <a:r>
              <a:rPr lang="fr-FR" dirty="0" smtClean="0"/>
              <a:t>clés* </a:t>
            </a:r>
            <a:r>
              <a:rPr lang="fr-FR" dirty="0"/>
              <a:t>liés aux secteurs d'activité d'Impact Canada ;</a:t>
            </a:r>
          </a:p>
          <a:p>
            <a:pPr marL="742505" lvl="1" indent="-285750">
              <a:buFont typeface="Arial" panose="020B0604020202020204" pitchFamily="34" charset="0"/>
              <a:buChar char="•"/>
            </a:pPr>
            <a:r>
              <a:rPr lang="fr-FR" dirty="0"/>
              <a:t>Gérer les processus de recrutement dans un délai de 90 </a:t>
            </a:r>
            <a:r>
              <a:rPr lang="fr-FR" dirty="0" smtClean="0"/>
              <a:t>jours, </a:t>
            </a:r>
            <a:r>
              <a:rPr lang="fr-FR" dirty="0"/>
              <a:t>ce qui permet d'offrir plus rapidement et en temps utile </a:t>
            </a:r>
            <a:r>
              <a:rPr lang="fr-FR" dirty="0" err="1"/>
              <a:t>accès</a:t>
            </a:r>
            <a:r>
              <a:rPr lang="fr-FR" strike="sngStrike" dirty="0" err="1">
                <a:solidFill>
                  <a:srgbClr val="FF0000"/>
                </a:solidFill>
              </a:rPr>
              <a:t>s</a:t>
            </a:r>
            <a:r>
              <a:rPr lang="fr-FR" dirty="0"/>
              <a:t> </a:t>
            </a:r>
            <a:r>
              <a:rPr lang="fr-FR" dirty="0" smtClean="0"/>
              <a:t>à </a:t>
            </a:r>
            <a:r>
              <a:rPr lang="fr-FR" dirty="0"/>
              <a:t>des experts en la </a:t>
            </a:r>
            <a:r>
              <a:rPr lang="fr-FR" dirty="0" smtClean="0"/>
              <a:t>matière </a:t>
            </a:r>
            <a:r>
              <a:rPr lang="fr-FR" dirty="0"/>
              <a:t>;</a:t>
            </a:r>
          </a:p>
          <a:p>
            <a:pPr marL="742505" lvl="1" indent="-285750">
              <a:buFont typeface="Arial" panose="020B0604020202020204" pitchFamily="34" charset="0"/>
              <a:buChar char="•"/>
            </a:pPr>
            <a:r>
              <a:rPr lang="fr-FR" dirty="0"/>
              <a:t>Offrir aux experts externes </a:t>
            </a:r>
            <a:r>
              <a:rPr lang="fr-FR" dirty="0" smtClean="0"/>
              <a:t>un </a:t>
            </a:r>
            <a:r>
              <a:rPr lang="fr-FR" dirty="0"/>
              <a:t>meilleur accès aux possibilités de carrière dans la fonction publique.</a:t>
            </a:r>
          </a:p>
          <a:p>
            <a:pPr marL="285750" indent="-285750">
              <a:buFont typeface="Arial" panose="020B0604020202020204" pitchFamily="34" charset="0"/>
              <a:buChar char="•"/>
            </a:pPr>
            <a:r>
              <a:rPr lang="fr-FR" dirty="0"/>
              <a:t>À ses débuts, les recrues du programme de </a:t>
            </a:r>
            <a:r>
              <a:rPr lang="fr-FR" dirty="0" smtClean="0"/>
              <a:t>Fellowship ont </a:t>
            </a:r>
            <a:r>
              <a:rPr lang="fr-FR" dirty="0"/>
              <a:t>collectivement avancé sur </a:t>
            </a:r>
            <a:r>
              <a:rPr lang="fr-FR" b="1" dirty="0"/>
              <a:t>plus d'une</a:t>
            </a:r>
            <a:r>
              <a:rPr lang="fr-FR" dirty="0"/>
              <a:t> </a:t>
            </a:r>
            <a:r>
              <a:rPr lang="fr-FR" b="1" dirty="0"/>
              <a:t>douzaine de projets</a:t>
            </a:r>
            <a:r>
              <a:rPr lang="fr-FR" dirty="0"/>
              <a:t> au cours de leurs stages, dont plusieurs impliquaient des essais et des partenariats externes, dans </a:t>
            </a:r>
            <a:r>
              <a:rPr lang="fr-FR" b="1" dirty="0" smtClean="0"/>
              <a:t>10 </a:t>
            </a:r>
            <a:r>
              <a:rPr lang="fr-FR" b="1" dirty="0"/>
              <a:t>différents ministères</a:t>
            </a:r>
            <a:r>
              <a:rPr lang="fr-FR" dirty="0" smtClean="0"/>
              <a:t>.</a:t>
            </a:r>
          </a:p>
          <a:p>
            <a:pPr marL="285750" indent="-285750">
              <a:buFont typeface="Arial" panose="020B0604020202020204" pitchFamily="34" charset="0"/>
              <a:buChar char="•"/>
            </a:pPr>
            <a:r>
              <a:rPr lang="fr-FR" dirty="0"/>
              <a:t>Plus récemment, </a:t>
            </a:r>
            <a:r>
              <a:rPr lang="fr-FR" b="1" dirty="0"/>
              <a:t>une cohorte dédiée de spécialistes du comportement</a:t>
            </a:r>
            <a:r>
              <a:rPr lang="fr-FR" dirty="0"/>
              <a:t> a été intégrée à l’ASPC pour soutenir directement la réponse du gouvernement à la pandémie du COVID-19, y compris le Bureau de l’administrateur en chef de la santé publique.</a:t>
            </a:r>
          </a:p>
        </p:txBody>
      </p:sp>
      <p:pic>
        <p:nvPicPr>
          <p:cNvPr id="4" name="Picture 3">
            <a:extLst>
              <a:ext uri="{FF2B5EF4-FFF2-40B4-BE49-F238E27FC236}">
                <a16:creationId xmlns:a16="http://schemas.microsoft.com/office/drawing/2014/main" id="{7E15538B-6C47-8D48-A1FB-3214FD00A517}"/>
              </a:ext>
            </a:extLst>
          </p:cNvPr>
          <p:cNvPicPr>
            <a:picLocks noChangeAspect="1"/>
          </p:cNvPicPr>
          <p:nvPr/>
        </p:nvPicPr>
        <p:blipFill>
          <a:blip r:embed="rId2"/>
          <a:stretch>
            <a:fillRect/>
          </a:stretch>
        </p:blipFill>
        <p:spPr>
          <a:xfrm>
            <a:off x="683264" y="-1"/>
            <a:ext cx="1004021" cy="1004021"/>
          </a:xfrm>
          <a:prstGeom prst="rect">
            <a:avLst/>
          </a:prstGeom>
        </p:spPr>
      </p:pic>
      <p:sp>
        <p:nvSpPr>
          <p:cNvPr id="5" name="TextBox 4">
            <a:extLst>
              <a:ext uri="{FF2B5EF4-FFF2-40B4-BE49-F238E27FC236}">
                <a16:creationId xmlns:a16="http://schemas.microsoft.com/office/drawing/2014/main" id="{A7FDE0F3-6767-004E-8231-CCB618591B62}"/>
              </a:ext>
            </a:extLst>
          </p:cNvPr>
          <p:cNvSpPr txBox="1"/>
          <p:nvPr/>
        </p:nvSpPr>
        <p:spPr>
          <a:xfrm>
            <a:off x="820160" y="5520493"/>
            <a:ext cx="10533888" cy="369332"/>
          </a:xfrm>
          <a:prstGeom prst="rect">
            <a:avLst/>
          </a:prstGeom>
        </p:spPr>
        <p:txBody>
          <a:bodyPr wrap="square" rtlCol="0">
            <a:spAutoFit/>
          </a:bodyPr>
          <a:lstStyle/>
          <a:p>
            <a:r>
              <a:rPr lang="fr-FR" sz="900" dirty="0">
                <a:latin typeface="+mn-lt"/>
              </a:rPr>
              <a:t>* Le programme de Fellowship a été lancé à l'origine dans quatre disciplines (science comportementale, prix du défi, finance innovante et mesure de l'impact). Au fur et à mesure de l'évolution des priorités de l'UII </a:t>
            </a:r>
            <a:r>
              <a:rPr lang="fr-FR" sz="900" dirty="0" smtClean="0">
                <a:latin typeface="+mn-lt"/>
              </a:rPr>
              <a:t>, </a:t>
            </a:r>
            <a:r>
              <a:rPr lang="fr-FR" sz="900" dirty="0">
                <a:latin typeface="+mn-lt"/>
              </a:rPr>
              <a:t>la science comportementale et les </a:t>
            </a:r>
            <a:r>
              <a:rPr lang="fr-FR" sz="900" dirty="0" smtClean="0">
                <a:latin typeface="+mn-lt"/>
              </a:rPr>
              <a:t>défis </a:t>
            </a:r>
            <a:r>
              <a:rPr lang="fr-FR" sz="900" dirty="0">
                <a:latin typeface="+mn-lt"/>
              </a:rPr>
              <a:t>sont devenus </a:t>
            </a:r>
            <a:r>
              <a:rPr lang="fr-FR" sz="900" dirty="0" smtClean="0">
                <a:latin typeface="+mn-lt"/>
              </a:rPr>
              <a:t>les points centraux </a:t>
            </a:r>
            <a:r>
              <a:rPr lang="fr-FR" sz="900" dirty="0">
                <a:latin typeface="+mn-lt"/>
              </a:rPr>
              <a:t>du programme de Fellowship. </a:t>
            </a:r>
            <a:endParaRPr lang="en-US" sz="900" dirty="0">
              <a:latin typeface="+mn-lt"/>
            </a:endParaRPr>
          </a:p>
        </p:txBody>
      </p:sp>
    </p:spTree>
    <p:extLst>
      <p:ext uri="{BB962C8B-B14F-4D97-AF65-F5344CB8AC3E}">
        <p14:creationId xmlns:p14="http://schemas.microsoft.com/office/powerpoint/2010/main" val="10763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32CF88-E94E-F84E-B56F-84180068522C}"/>
              </a:ext>
            </a:extLst>
          </p:cNvPr>
          <p:cNvSpPr/>
          <p:nvPr/>
        </p:nvSpPr>
        <p:spPr>
          <a:xfrm>
            <a:off x="6814457" y="0"/>
            <a:ext cx="5366658" cy="6857999"/>
          </a:xfrm>
          <a:prstGeom prst="rect">
            <a:avLst/>
          </a:prstGeom>
          <a:solidFill>
            <a:schemeClr val="tx2"/>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C79C41-AE30-F74E-99B7-D4B21B4FB724}"/>
              </a:ext>
            </a:extLst>
          </p:cNvPr>
          <p:cNvSpPr>
            <a:spLocks noGrp="1"/>
          </p:cNvSpPr>
          <p:nvPr>
            <p:ph type="title"/>
          </p:nvPr>
        </p:nvSpPr>
        <p:spPr>
          <a:xfrm>
            <a:off x="437196" y="356997"/>
            <a:ext cx="10516098" cy="559795"/>
          </a:xfrm>
        </p:spPr>
        <p:txBody>
          <a:bodyPr/>
          <a:lstStyle/>
          <a:p>
            <a:r>
              <a:rPr lang="fr-FR" dirty="0" smtClean="0"/>
              <a:t>Et </a:t>
            </a:r>
            <a:r>
              <a:rPr lang="fr-FR" dirty="0"/>
              <a:t>après</a:t>
            </a:r>
            <a:endParaRPr lang="en-US" dirty="0"/>
          </a:p>
        </p:txBody>
      </p:sp>
      <p:sp>
        <p:nvSpPr>
          <p:cNvPr id="3" name="Content Placeholder 2">
            <a:extLst>
              <a:ext uri="{FF2B5EF4-FFF2-40B4-BE49-F238E27FC236}">
                <a16:creationId xmlns:a16="http://schemas.microsoft.com/office/drawing/2014/main" id="{128AD38D-AA77-D94B-8C81-19F929136860}"/>
              </a:ext>
            </a:extLst>
          </p:cNvPr>
          <p:cNvSpPr>
            <a:spLocks noGrp="1"/>
          </p:cNvSpPr>
          <p:nvPr>
            <p:ph idx="1"/>
          </p:nvPr>
        </p:nvSpPr>
        <p:spPr>
          <a:xfrm>
            <a:off x="837952" y="1198202"/>
            <a:ext cx="5258048" cy="4978977"/>
          </a:xfrm>
        </p:spPr>
        <p:txBody>
          <a:bodyPr/>
          <a:lstStyle/>
          <a:p>
            <a:pPr marL="285750" indent="-285750">
              <a:buFont typeface="Arial" panose="020B0604020202020204" pitchFamily="34" charset="0"/>
              <a:buChar char="•"/>
            </a:pPr>
            <a:r>
              <a:rPr lang="fr-FR" b="1" dirty="0"/>
              <a:t>Les </a:t>
            </a:r>
            <a:r>
              <a:rPr lang="fr-FR" b="1" dirty="0" smtClean="0"/>
              <a:t>ministères </a:t>
            </a:r>
            <a:r>
              <a:rPr lang="fr-FR" b="1" dirty="0"/>
              <a:t>continuent d'exprimer un intérêt croissant</a:t>
            </a:r>
            <a:r>
              <a:rPr lang="fr-FR" dirty="0"/>
              <a:t> pour les spécialistes des sciences comportementales </a:t>
            </a:r>
            <a:r>
              <a:rPr lang="fr-FR" dirty="0">
                <a:solidFill>
                  <a:schemeClr val="tx1"/>
                </a:solidFill>
              </a:rPr>
              <a:t>et </a:t>
            </a:r>
            <a:r>
              <a:rPr lang="fr-FR" dirty="0" smtClean="0">
                <a:solidFill>
                  <a:schemeClr val="tx1"/>
                </a:solidFill>
              </a:rPr>
              <a:t>des défis</a:t>
            </a:r>
            <a:r>
              <a:rPr lang="fr-FR" dirty="0" smtClean="0"/>
              <a:t>.</a:t>
            </a:r>
            <a:endParaRPr lang="fr-FR" dirty="0"/>
          </a:p>
          <a:p>
            <a:pPr marL="285750" indent="-285750">
              <a:buFont typeface="Arial" panose="020B0604020202020204" pitchFamily="34" charset="0"/>
              <a:buChar char="•"/>
            </a:pPr>
            <a:r>
              <a:rPr lang="fr-FR" dirty="0" smtClean="0"/>
              <a:t>L'</a:t>
            </a:r>
            <a:r>
              <a:rPr lang="fr-FR" dirty="0" smtClean="0">
                <a:solidFill>
                  <a:schemeClr val="tx1"/>
                </a:solidFill>
              </a:rPr>
              <a:t>UII</a:t>
            </a:r>
            <a:r>
              <a:rPr lang="fr-FR" dirty="0" smtClean="0"/>
              <a:t> </a:t>
            </a:r>
            <a:r>
              <a:rPr lang="fr-FR" dirty="0"/>
              <a:t>travaille avec l'ECCC et </a:t>
            </a:r>
            <a:r>
              <a:rPr lang="fr-FR" dirty="0" smtClean="0"/>
              <a:t>Ressources naturelles Canada </a:t>
            </a:r>
            <a:r>
              <a:rPr lang="fr-FR" dirty="0"/>
              <a:t>pour introduire un "modèle de cohorte" pour soutenir les priorités du changement climatique.</a:t>
            </a:r>
          </a:p>
          <a:p>
            <a:pPr marL="285750" indent="-285750">
              <a:buFont typeface="Arial" panose="020B0604020202020204" pitchFamily="34" charset="0"/>
              <a:buChar char="•"/>
            </a:pPr>
            <a:r>
              <a:rPr lang="fr-FR" dirty="0" smtClean="0"/>
              <a:t>L'</a:t>
            </a:r>
            <a:r>
              <a:rPr lang="fr-FR" dirty="0">
                <a:solidFill>
                  <a:schemeClr val="tx1"/>
                </a:solidFill>
              </a:rPr>
              <a:t>UII </a:t>
            </a:r>
            <a:r>
              <a:rPr lang="fr-FR" dirty="0" smtClean="0"/>
              <a:t>travaille </a:t>
            </a:r>
            <a:r>
              <a:rPr lang="fr-FR" dirty="0"/>
              <a:t>en collaboration avec les services numériques du gouvernement du Royaume-Uni, qui dirigent le programme №10 Innovation Fellowship, afin d'échanger </a:t>
            </a:r>
            <a:r>
              <a:rPr lang="fr-FR" b="1" dirty="0"/>
              <a:t>les meilleures pratiques et les enseignements tirés</a:t>
            </a:r>
            <a:r>
              <a:rPr lang="fr-FR" dirty="0"/>
              <a:t>, notamment en ce qui concerne le recrutement, le placement dans l'organisation hôte, l'intégration et le programme d'apprentissage continu. Des discussions sont également en cours concernant la conceptualisation et la mise en œuvre d'un </a:t>
            </a:r>
            <a:r>
              <a:rPr lang="fr-FR" b="1" dirty="0"/>
              <a:t>échange de cohortes internationales</a:t>
            </a:r>
            <a:r>
              <a:rPr lang="fr-FR" dirty="0"/>
              <a:t>, incluant potentiellement les </a:t>
            </a:r>
            <a:r>
              <a:rPr lang="fr-FR" dirty="0" err="1"/>
              <a:t>Presidential</a:t>
            </a:r>
            <a:r>
              <a:rPr lang="fr-FR" dirty="0"/>
              <a:t> Innovation </a:t>
            </a:r>
            <a:r>
              <a:rPr lang="fr-FR" dirty="0" err="1"/>
              <a:t>Fellows</a:t>
            </a:r>
            <a:r>
              <a:rPr lang="fr-FR" dirty="0"/>
              <a:t> aux États-Unis.</a:t>
            </a:r>
          </a:p>
        </p:txBody>
      </p:sp>
      <p:pic>
        <p:nvPicPr>
          <p:cNvPr id="5" name="Picture 4">
            <a:extLst>
              <a:ext uri="{FF2B5EF4-FFF2-40B4-BE49-F238E27FC236}">
                <a16:creationId xmlns:a16="http://schemas.microsoft.com/office/drawing/2014/main" id="{CDC02BC5-6EDE-3C4E-97C9-C82AFF9EF65C}"/>
              </a:ext>
            </a:extLst>
          </p:cNvPr>
          <p:cNvPicPr>
            <a:picLocks noChangeAspect="1"/>
          </p:cNvPicPr>
          <p:nvPr/>
        </p:nvPicPr>
        <p:blipFill>
          <a:blip r:embed="rId2"/>
          <a:stretch>
            <a:fillRect/>
          </a:stretch>
        </p:blipFill>
        <p:spPr>
          <a:xfrm>
            <a:off x="7465786" y="2470149"/>
            <a:ext cx="4064000" cy="1917700"/>
          </a:xfrm>
          <a:prstGeom prst="rect">
            <a:avLst/>
          </a:prstGeom>
        </p:spPr>
      </p:pic>
    </p:spTree>
    <p:extLst>
      <p:ext uri="{BB962C8B-B14F-4D97-AF65-F5344CB8AC3E}">
        <p14:creationId xmlns:p14="http://schemas.microsoft.com/office/powerpoint/2010/main" val="8947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FDD-A49A-404F-B8B2-E1D0E8982311}"/>
              </a:ext>
            </a:extLst>
          </p:cNvPr>
          <p:cNvSpPr>
            <a:spLocks noGrp="1"/>
          </p:cNvSpPr>
          <p:nvPr>
            <p:ph type="title"/>
          </p:nvPr>
        </p:nvSpPr>
        <p:spPr>
          <a:xfrm>
            <a:off x="844449" y="3950591"/>
            <a:ext cx="10516098" cy="559795"/>
          </a:xfrm>
        </p:spPr>
        <p:txBody>
          <a:bodyPr/>
          <a:lstStyle/>
          <a:p>
            <a:pPr algn="ctr"/>
            <a:r>
              <a:rPr lang="fr-FR" sz="2800" dirty="0" smtClean="0">
                <a:solidFill>
                  <a:schemeClr val="bg2"/>
                </a:solidFill>
              </a:rPr>
              <a:t>Communiquez avec nous pour </a:t>
            </a:r>
            <a:r>
              <a:rPr lang="fr-FR" sz="2800" dirty="0">
                <a:solidFill>
                  <a:schemeClr val="bg2"/>
                </a:solidFill>
              </a:rPr>
              <a:t>en </a:t>
            </a:r>
            <a:r>
              <a:rPr lang="fr-FR" sz="2800" dirty="0" smtClean="0">
                <a:solidFill>
                  <a:schemeClr val="bg2"/>
                </a:solidFill>
              </a:rPr>
              <a:t>apprendre davantage </a:t>
            </a:r>
            <a:endParaRPr lang="en-US" sz="2800" dirty="0">
              <a:solidFill>
                <a:schemeClr val="bg2"/>
              </a:solidFill>
            </a:endParaRPr>
          </a:p>
        </p:txBody>
      </p:sp>
      <p:sp>
        <p:nvSpPr>
          <p:cNvPr id="3" name="Content Placeholder 2">
            <a:extLst>
              <a:ext uri="{FF2B5EF4-FFF2-40B4-BE49-F238E27FC236}">
                <a16:creationId xmlns:a16="http://schemas.microsoft.com/office/drawing/2014/main" id="{38E03F34-126C-A547-BC9A-5B131E7F2189}"/>
              </a:ext>
            </a:extLst>
          </p:cNvPr>
          <p:cNvSpPr>
            <a:spLocks noGrp="1"/>
          </p:cNvSpPr>
          <p:nvPr>
            <p:ph idx="1"/>
          </p:nvPr>
        </p:nvSpPr>
        <p:spPr>
          <a:xfrm>
            <a:off x="844449" y="4689192"/>
            <a:ext cx="10516098" cy="559794"/>
          </a:xfrm>
        </p:spPr>
        <p:txBody>
          <a:bodyPr/>
          <a:lstStyle/>
          <a:p>
            <a:pPr algn="ctr"/>
            <a:r>
              <a:rPr lang="en-US" sz="2400" dirty="0" err="1">
                <a:solidFill>
                  <a:schemeClr val="accent3"/>
                </a:solidFill>
              </a:rPr>
              <a:t>Envoyez</a:t>
            </a:r>
            <a:r>
              <a:rPr lang="en-US" sz="2400" dirty="0">
                <a:solidFill>
                  <a:schemeClr val="accent3"/>
                </a:solidFill>
              </a:rPr>
              <a:t>-nous un </a:t>
            </a:r>
            <a:r>
              <a:rPr lang="en-US" sz="2400" dirty="0" err="1">
                <a:solidFill>
                  <a:schemeClr val="accent3"/>
                </a:solidFill>
              </a:rPr>
              <a:t>courriel</a:t>
            </a:r>
            <a:r>
              <a:rPr lang="en-US" sz="2400" dirty="0">
                <a:solidFill>
                  <a:schemeClr val="accent3"/>
                </a:solidFill>
              </a:rPr>
              <a:t> à fellowship@pco-bcp.gc.ca</a:t>
            </a:r>
          </a:p>
        </p:txBody>
      </p:sp>
      <p:grpSp>
        <p:nvGrpSpPr>
          <p:cNvPr id="6" name="Group 5">
            <a:extLst>
              <a:ext uri="{FF2B5EF4-FFF2-40B4-BE49-F238E27FC236}">
                <a16:creationId xmlns:a16="http://schemas.microsoft.com/office/drawing/2014/main" id="{CF1C7A9E-67D4-494D-9C0F-89DB8B54FE83}"/>
              </a:ext>
            </a:extLst>
          </p:cNvPr>
          <p:cNvGrpSpPr/>
          <p:nvPr/>
        </p:nvGrpSpPr>
        <p:grpSpPr>
          <a:xfrm>
            <a:off x="2752350" y="1805073"/>
            <a:ext cx="2623457" cy="1800519"/>
            <a:chOff x="2452704" y="5842861"/>
            <a:chExt cx="3508971" cy="2408261"/>
          </a:xfrm>
        </p:grpSpPr>
        <p:grpSp>
          <p:nvGrpSpPr>
            <p:cNvPr id="7" name="Group 6">
              <a:extLst>
                <a:ext uri="{FF2B5EF4-FFF2-40B4-BE49-F238E27FC236}">
                  <a16:creationId xmlns:a16="http://schemas.microsoft.com/office/drawing/2014/main" id="{BF540478-A23D-DE4E-BB03-1048D004678B}"/>
                </a:ext>
              </a:extLst>
            </p:cNvPr>
            <p:cNvGrpSpPr/>
            <p:nvPr/>
          </p:nvGrpSpPr>
          <p:grpSpPr>
            <a:xfrm>
              <a:off x="2452704" y="5842861"/>
              <a:ext cx="2130131" cy="2382730"/>
              <a:chOff x="4493824" y="-701434"/>
              <a:chExt cx="4357002" cy="4873670"/>
            </a:xfrm>
          </p:grpSpPr>
          <p:pic>
            <p:nvPicPr>
              <p:cNvPr id="9" name="Picture 8">
                <a:extLst>
                  <a:ext uri="{FF2B5EF4-FFF2-40B4-BE49-F238E27FC236}">
                    <a16:creationId xmlns:a16="http://schemas.microsoft.com/office/drawing/2014/main" id="{4917F882-7CA6-994F-B3FE-E8EF5AE5171F}"/>
                  </a:ext>
                </a:extLst>
              </p:cNvPr>
              <p:cNvPicPr>
                <a:picLocks noChangeAspect="1"/>
              </p:cNvPicPr>
              <p:nvPr/>
            </p:nvPicPr>
            <p:blipFill>
              <a:blip r:embed="rId3"/>
              <a:stretch>
                <a:fillRect/>
              </a:stretch>
            </p:blipFill>
            <p:spPr>
              <a:xfrm>
                <a:off x="7314126" y="-387064"/>
                <a:ext cx="1536700" cy="4559300"/>
              </a:xfrm>
              <a:prstGeom prst="rect">
                <a:avLst/>
              </a:prstGeom>
            </p:spPr>
          </p:pic>
          <p:pic>
            <p:nvPicPr>
              <p:cNvPr id="10" name="Picture 9">
                <a:extLst>
                  <a:ext uri="{FF2B5EF4-FFF2-40B4-BE49-F238E27FC236}">
                    <a16:creationId xmlns:a16="http://schemas.microsoft.com/office/drawing/2014/main" id="{405417FB-8FA6-BE4E-8298-F76E7F1A71DC}"/>
                  </a:ext>
                </a:extLst>
              </p:cNvPr>
              <p:cNvPicPr>
                <a:picLocks noChangeAspect="1"/>
              </p:cNvPicPr>
              <p:nvPr/>
            </p:nvPicPr>
            <p:blipFill>
              <a:blip r:embed="rId4"/>
              <a:stretch>
                <a:fillRect/>
              </a:stretch>
            </p:blipFill>
            <p:spPr>
              <a:xfrm>
                <a:off x="4493824" y="-701434"/>
                <a:ext cx="1422401" cy="4826000"/>
              </a:xfrm>
              <a:prstGeom prst="rect">
                <a:avLst/>
              </a:prstGeom>
            </p:spPr>
          </p:pic>
        </p:grpSp>
        <p:pic>
          <p:nvPicPr>
            <p:cNvPr id="8" name="Picture 7">
              <a:extLst>
                <a:ext uri="{FF2B5EF4-FFF2-40B4-BE49-F238E27FC236}">
                  <a16:creationId xmlns:a16="http://schemas.microsoft.com/office/drawing/2014/main" id="{4496FAE1-EDFC-1748-8D98-DE6B250AAF98}"/>
                </a:ext>
              </a:extLst>
            </p:cNvPr>
            <p:cNvPicPr>
              <a:picLocks noChangeAspect="1"/>
            </p:cNvPicPr>
            <p:nvPr/>
          </p:nvPicPr>
          <p:blipFill>
            <a:blip r:embed="rId5"/>
            <a:stretch>
              <a:fillRect/>
            </a:stretch>
          </p:blipFill>
          <p:spPr>
            <a:xfrm>
              <a:off x="5266266" y="6158685"/>
              <a:ext cx="695409" cy="2092437"/>
            </a:xfrm>
            <a:prstGeom prst="rect">
              <a:avLst/>
            </a:prstGeom>
          </p:spPr>
        </p:pic>
      </p:grpSp>
      <p:grpSp>
        <p:nvGrpSpPr>
          <p:cNvPr id="11" name="Group 10">
            <a:extLst>
              <a:ext uri="{FF2B5EF4-FFF2-40B4-BE49-F238E27FC236}">
                <a16:creationId xmlns:a16="http://schemas.microsoft.com/office/drawing/2014/main" id="{22CB48FB-C58E-624D-852F-EA1275F67BFA}"/>
              </a:ext>
            </a:extLst>
          </p:cNvPr>
          <p:cNvGrpSpPr/>
          <p:nvPr/>
        </p:nvGrpSpPr>
        <p:grpSpPr>
          <a:xfrm>
            <a:off x="6258804" y="2042504"/>
            <a:ext cx="2654935" cy="1563088"/>
            <a:chOff x="8544726" y="1695517"/>
            <a:chExt cx="3691144" cy="2173154"/>
          </a:xfrm>
        </p:grpSpPr>
        <p:pic>
          <p:nvPicPr>
            <p:cNvPr id="12" name="Picture 11">
              <a:extLst>
                <a:ext uri="{FF2B5EF4-FFF2-40B4-BE49-F238E27FC236}">
                  <a16:creationId xmlns:a16="http://schemas.microsoft.com/office/drawing/2014/main" id="{B94E7DCE-8E83-0F4E-A83A-903EA157B257}"/>
                </a:ext>
              </a:extLst>
            </p:cNvPr>
            <p:cNvPicPr>
              <a:picLocks noChangeAspect="1"/>
            </p:cNvPicPr>
            <p:nvPr/>
          </p:nvPicPr>
          <p:blipFill>
            <a:blip r:embed="rId6"/>
            <a:stretch>
              <a:fillRect/>
            </a:stretch>
          </p:blipFill>
          <p:spPr>
            <a:xfrm>
              <a:off x="8544726" y="1695517"/>
              <a:ext cx="695409" cy="2173154"/>
            </a:xfrm>
            <a:prstGeom prst="rect">
              <a:avLst/>
            </a:prstGeom>
          </p:spPr>
        </p:pic>
        <p:pic>
          <p:nvPicPr>
            <p:cNvPr id="13" name="Picture 12">
              <a:extLst>
                <a:ext uri="{FF2B5EF4-FFF2-40B4-BE49-F238E27FC236}">
                  <a16:creationId xmlns:a16="http://schemas.microsoft.com/office/drawing/2014/main" id="{5D85B667-8511-7B4C-9479-FBF60A2A9D99}"/>
                </a:ext>
              </a:extLst>
            </p:cNvPr>
            <p:cNvPicPr>
              <a:picLocks noChangeAspect="1"/>
            </p:cNvPicPr>
            <p:nvPr/>
          </p:nvPicPr>
          <p:blipFill>
            <a:blip r:embed="rId7"/>
            <a:stretch>
              <a:fillRect/>
            </a:stretch>
          </p:blipFill>
          <p:spPr>
            <a:xfrm>
              <a:off x="9881159" y="1856951"/>
              <a:ext cx="751290" cy="2011720"/>
            </a:xfrm>
            <a:prstGeom prst="rect">
              <a:avLst/>
            </a:prstGeom>
          </p:spPr>
        </p:pic>
        <p:pic>
          <p:nvPicPr>
            <p:cNvPr id="14" name="Picture 13">
              <a:extLst>
                <a:ext uri="{FF2B5EF4-FFF2-40B4-BE49-F238E27FC236}">
                  <a16:creationId xmlns:a16="http://schemas.microsoft.com/office/drawing/2014/main" id="{310B2A5F-DD83-DF41-98AF-9CF0DE62F177}"/>
                </a:ext>
              </a:extLst>
            </p:cNvPr>
            <p:cNvPicPr>
              <a:picLocks noChangeAspect="1"/>
            </p:cNvPicPr>
            <p:nvPr/>
          </p:nvPicPr>
          <p:blipFill>
            <a:blip r:embed="rId8"/>
            <a:stretch>
              <a:fillRect/>
            </a:stretch>
          </p:blipFill>
          <p:spPr>
            <a:xfrm>
              <a:off x="11273473" y="2109334"/>
              <a:ext cx="962397" cy="1732314"/>
            </a:xfrm>
            <a:prstGeom prst="rect">
              <a:avLst/>
            </a:prstGeom>
          </p:spPr>
        </p:pic>
      </p:grpSp>
    </p:spTree>
    <p:extLst>
      <p:ext uri="{BB962C8B-B14F-4D97-AF65-F5344CB8AC3E}">
        <p14:creationId xmlns:p14="http://schemas.microsoft.com/office/powerpoint/2010/main" val="2084237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D813EC-66B3-3147-B412-5BD9A496D2A0}"/>
              </a:ext>
            </a:extLst>
          </p:cNvPr>
          <p:cNvSpPr>
            <a:spLocks noGrp="1"/>
          </p:cNvSpPr>
          <p:nvPr>
            <p:ph type="title"/>
          </p:nvPr>
        </p:nvSpPr>
        <p:spPr/>
        <p:txBody>
          <a:bodyPr/>
          <a:lstStyle/>
          <a:p>
            <a:r>
              <a:rPr lang="en-US" dirty="0" err="1" smtClean="0"/>
              <a:t>Annexe</a:t>
            </a:r>
            <a:endParaRPr lang="en-US" dirty="0"/>
          </a:p>
        </p:txBody>
      </p:sp>
    </p:spTree>
    <p:extLst>
      <p:ext uri="{BB962C8B-B14F-4D97-AF65-F5344CB8AC3E}">
        <p14:creationId xmlns:p14="http://schemas.microsoft.com/office/powerpoint/2010/main" val="1336947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21E5-00F0-9541-8E8A-9F17486E7139}"/>
              </a:ext>
            </a:extLst>
          </p:cNvPr>
          <p:cNvSpPr>
            <a:spLocks noGrp="1"/>
          </p:cNvSpPr>
          <p:nvPr>
            <p:ph type="title"/>
          </p:nvPr>
        </p:nvSpPr>
        <p:spPr/>
        <p:txBody>
          <a:bodyPr/>
          <a:lstStyle/>
          <a:p>
            <a:r>
              <a:rPr lang="en-US" dirty="0" err="1">
                <a:solidFill>
                  <a:schemeClr val="bg1"/>
                </a:solidFill>
              </a:rPr>
              <a:t>Aperçu</a:t>
            </a:r>
            <a:r>
              <a:rPr lang="en-US" dirty="0">
                <a:solidFill>
                  <a:schemeClr val="bg1"/>
                </a:solidFill>
              </a:rPr>
              <a:t> du </a:t>
            </a:r>
            <a:r>
              <a:rPr lang="en-US" dirty="0" err="1">
                <a:solidFill>
                  <a:schemeClr val="bg1"/>
                </a:solidFill>
              </a:rPr>
              <a:t>recrutement</a:t>
            </a:r>
            <a:endParaRPr lang="en-US" dirty="0">
              <a:solidFill>
                <a:schemeClr val="bg1"/>
              </a:solidFill>
            </a:endParaRPr>
          </a:p>
        </p:txBody>
      </p:sp>
      <p:sp>
        <p:nvSpPr>
          <p:cNvPr id="6" name="TextBox 5">
            <a:extLst>
              <a:ext uri="{FF2B5EF4-FFF2-40B4-BE49-F238E27FC236}">
                <a16:creationId xmlns:a16="http://schemas.microsoft.com/office/drawing/2014/main" id="{A7FDE0F3-6767-004E-8231-CCB618591B62}"/>
              </a:ext>
            </a:extLst>
          </p:cNvPr>
          <p:cNvSpPr txBox="1"/>
          <p:nvPr/>
        </p:nvSpPr>
        <p:spPr>
          <a:xfrm>
            <a:off x="1048512" y="6022848"/>
            <a:ext cx="10533888" cy="369332"/>
          </a:xfrm>
          <a:prstGeom prst="rect">
            <a:avLst/>
          </a:prstGeom>
        </p:spPr>
        <p:txBody>
          <a:bodyPr wrap="square" rtlCol="0">
            <a:spAutoFit/>
          </a:bodyPr>
          <a:lstStyle/>
          <a:p>
            <a:r>
              <a:rPr lang="fr-FR" sz="900" dirty="0">
                <a:solidFill>
                  <a:schemeClr val="bg1"/>
                </a:solidFill>
                <a:latin typeface="+mn-lt"/>
              </a:rPr>
              <a:t>* Le programme de Fellowship a été lancé à l'origine dans quatre disciplines (science comportementale, prix du défi, finance innovante et mesure de l'impact). Au fur et à mesure de l'évolution des priorités de </a:t>
            </a:r>
            <a:r>
              <a:rPr lang="fr-FR" sz="900" dirty="0" smtClean="0">
                <a:solidFill>
                  <a:schemeClr val="bg1"/>
                </a:solidFill>
                <a:latin typeface="+mn-lt"/>
              </a:rPr>
              <a:t>l'</a:t>
            </a:r>
            <a:r>
              <a:rPr lang="fr-FR" sz="900" dirty="0">
                <a:solidFill>
                  <a:schemeClr val="bg1"/>
                </a:solidFill>
              </a:rPr>
              <a:t>UII</a:t>
            </a:r>
            <a:r>
              <a:rPr lang="fr-FR" sz="900" dirty="0">
                <a:solidFill>
                  <a:srgbClr val="FF0000"/>
                </a:solidFill>
              </a:rPr>
              <a:t> </a:t>
            </a:r>
            <a:r>
              <a:rPr lang="fr-FR" sz="900" dirty="0" smtClean="0">
                <a:solidFill>
                  <a:schemeClr val="bg1"/>
                </a:solidFill>
                <a:latin typeface="+mn-lt"/>
              </a:rPr>
              <a:t>, </a:t>
            </a:r>
            <a:r>
              <a:rPr lang="fr-FR" sz="900" dirty="0">
                <a:solidFill>
                  <a:schemeClr val="bg1"/>
                </a:solidFill>
                <a:latin typeface="+mn-lt"/>
              </a:rPr>
              <a:t>la science comportementale et les </a:t>
            </a:r>
            <a:r>
              <a:rPr lang="fr-FR" sz="900" dirty="0" smtClean="0">
                <a:solidFill>
                  <a:schemeClr val="bg1"/>
                </a:solidFill>
                <a:latin typeface="+mn-lt"/>
              </a:rPr>
              <a:t>défis </a:t>
            </a:r>
            <a:r>
              <a:rPr lang="fr-FR" sz="900" dirty="0">
                <a:solidFill>
                  <a:schemeClr val="bg1"/>
                </a:solidFill>
                <a:latin typeface="+mn-lt"/>
              </a:rPr>
              <a:t>sont devenus </a:t>
            </a:r>
            <a:r>
              <a:rPr lang="fr-FR" sz="900" dirty="0" smtClean="0">
                <a:solidFill>
                  <a:schemeClr val="bg1"/>
                </a:solidFill>
                <a:latin typeface="+mn-lt"/>
              </a:rPr>
              <a:t>les points centraux </a:t>
            </a:r>
            <a:r>
              <a:rPr lang="fr-FR" sz="900" dirty="0">
                <a:solidFill>
                  <a:schemeClr val="bg1"/>
                </a:solidFill>
                <a:latin typeface="+mn-lt"/>
              </a:rPr>
              <a:t>du programme de Fellowship. </a:t>
            </a:r>
            <a:endParaRPr lang="en-US" sz="900" dirty="0">
              <a:solidFill>
                <a:schemeClr val="bg1"/>
              </a:solidFill>
              <a:latin typeface="+mn-lt"/>
            </a:endParaRPr>
          </a:p>
        </p:txBody>
      </p:sp>
      <p:grpSp>
        <p:nvGrpSpPr>
          <p:cNvPr id="10" name="Group 9">
            <a:extLst>
              <a:ext uri="{FF2B5EF4-FFF2-40B4-BE49-F238E27FC236}">
                <a16:creationId xmlns:a16="http://schemas.microsoft.com/office/drawing/2014/main" id="{3CE62184-C738-1C46-84C5-5B79C0A6131D}"/>
              </a:ext>
            </a:extLst>
          </p:cNvPr>
          <p:cNvGrpSpPr/>
          <p:nvPr/>
        </p:nvGrpSpPr>
        <p:grpSpPr>
          <a:xfrm>
            <a:off x="1786216" y="1664302"/>
            <a:ext cx="8412476" cy="3724530"/>
            <a:chOff x="837950" y="1810511"/>
            <a:chExt cx="8412476" cy="3724530"/>
          </a:xfrm>
        </p:grpSpPr>
        <p:graphicFrame>
          <p:nvGraphicFramePr>
            <p:cNvPr id="5" name="Table 4">
              <a:extLst>
                <a:ext uri="{FF2B5EF4-FFF2-40B4-BE49-F238E27FC236}">
                  <a16:creationId xmlns:a16="http://schemas.microsoft.com/office/drawing/2014/main" id="{93F535A5-1671-C64B-A101-A6BCF6B201B5}"/>
                </a:ext>
              </a:extLst>
            </p:cNvPr>
            <p:cNvGraphicFramePr>
              <a:graphicFrameLocks/>
            </p:cNvGraphicFramePr>
            <p:nvPr>
              <p:extLst>
                <p:ext uri="{D42A27DB-BD31-4B8C-83A1-F6EECF244321}">
                  <p14:modId xmlns:p14="http://schemas.microsoft.com/office/powerpoint/2010/main" val="1670840262"/>
                </p:ext>
              </p:extLst>
            </p:nvPr>
          </p:nvGraphicFramePr>
          <p:xfrm>
            <a:off x="837950" y="1810511"/>
            <a:ext cx="8412476" cy="3724530"/>
          </p:xfrm>
          <a:graphic>
            <a:graphicData uri="http://schemas.openxmlformats.org/drawingml/2006/table">
              <a:tbl>
                <a:tblPr>
                  <a:tableStyleId>{5C22544A-7EE6-4342-B048-85BDC9FD1C3A}</a:tableStyleId>
                </a:tblPr>
                <a:tblGrid>
                  <a:gridCol w="2103119">
                    <a:extLst>
                      <a:ext uri="{9D8B030D-6E8A-4147-A177-3AD203B41FA5}">
                        <a16:colId xmlns:a16="http://schemas.microsoft.com/office/drawing/2014/main" val="606135388"/>
                      </a:ext>
                    </a:extLst>
                  </a:gridCol>
                  <a:gridCol w="2103119">
                    <a:extLst>
                      <a:ext uri="{9D8B030D-6E8A-4147-A177-3AD203B41FA5}">
                        <a16:colId xmlns:a16="http://schemas.microsoft.com/office/drawing/2014/main" val="2533252939"/>
                      </a:ext>
                    </a:extLst>
                  </a:gridCol>
                  <a:gridCol w="2103119">
                    <a:extLst>
                      <a:ext uri="{9D8B030D-6E8A-4147-A177-3AD203B41FA5}">
                        <a16:colId xmlns:a16="http://schemas.microsoft.com/office/drawing/2014/main" val="990659778"/>
                      </a:ext>
                    </a:extLst>
                  </a:gridCol>
                  <a:gridCol w="2103119">
                    <a:extLst>
                      <a:ext uri="{9D8B030D-6E8A-4147-A177-3AD203B41FA5}">
                        <a16:colId xmlns:a16="http://schemas.microsoft.com/office/drawing/2014/main" val="3895660619"/>
                      </a:ext>
                    </a:extLst>
                  </a:gridCol>
                </a:tblGrid>
                <a:tr h="1176465">
                  <a:tc>
                    <a:txBody>
                      <a:bodyPr/>
                      <a:lstStyle/>
                      <a:p>
                        <a:pPr algn="ctr"/>
                        <a:endParaRPr lang="en-US" sz="6400" b="1" dirty="0">
                          <a:solidFill>
                            <a:schemeClr val="bg1"/>
                          </a:solidFill>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64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64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64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640488"/>
                    </a:ext>
                  </a:extLst>
                </a:tr>
                <a:tr h="1176465">
                  <a:tc>
                    <a:txBody>
                      <a:bodyPr/>
                      <a:lstStyle/>
                      <a:p>
                        <a:pPr algn="ctr"/>
                        <a:r>
                          <a:rPr lang="en-US" sz="6400" b="1" dirty="0">
                            <a:solidFill>
                              <a:schemeClr val="bg1"/>
                            </a:solidFill>
                          </a:rPr>
                          <a:t>23</a:t>
                        </a: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400" b="1" dirty="0">
                            <a:solidFill>
                              <a:schemeClr val="bg1"/>
                            </a:solidFill>
                          </a:rPr>
                          <a:t>14</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400" b="1" dirty="0">
                            <a:solidFill>
                              <a:schemeClr val="bg1"/>
                            </a:solidFill>
                          </a:rPr>
                          <a:t>4</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400" b="1" dirty="0">
                            <a:solidFill>
                              <a:schemeClr val="bg1"/>
                            </a:solidFill>
                          </a:rPr>
                          <a:t>5</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0588432"/>
                    </a:ext>
                  </a:extLst>
                </a:tr>
                <a:tr h="1176465">
                  <a:tc>
                    <a:txBody>
                      <a:bodyPr/>
                      <a:lstStyle/>
                      <a:p>
                        <a:pPr algn="ctr"/>
                        <a:r>
                          <a:rPr lang="fr-FR" sz="1400" b="0" dirty="0" err="1" smtClean="0">
                            <a:solidFill>
                              <a:schemeClr val="bg1"/>
                            </a:solidFill>
                          </a:rPr>
                          <a:t>Fellows</a:t>
                        </a:r>
                        <a:r>
                          <a:rPr lang="fr-FR" sz="1400" b="0" dirty="0" smtClean="0">
                            <a:solidFill>
                              <a:schemeClr val="bg1"/>
                            </a:solidFill>
                          </a:rPr>
                          <a:t> ont été engagés* depuis le début du programme</a:t>
                        </a:r>
                        <a:endParaRPr lang="en-US" sz="1400" b="0" dirty="0">
                          <a:solidFill>
                            <a:schemeClr val="bg1"/>
                          </a:solidFill>
                        </a:endParaRPr>
                      </a:p>
                    </a:txBody>
                    <a:tcPr>
                      <a:lnL w="12700" cmpd="sng">
                        <a:noFill/>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0" dirty="0" err="1" smtClean="0">
                            <a:solidFill>
                              <a:schemeClr val="bg1"/>
                            </a:solidFill>
                          </a:rPr>
                          <a:t>Fellows</a:t>
                        </a:r>
                        <a:r>
                          <a:rPr lang="fr-FR" sz="1400" b="0" dirty="0" smtClean="0">
                            <a:solidFill>
                              <a:schemeClr val="bg1"/>
                            </a:solidFill>
                          </a:rPr>
                          <a:t> sont actuellement dans le programme</a:t>
                        </a:r>
                        <a:endParaRPr lang="en-US" sz="1400" b="0" dirty="0">
                          <a:solidFill>
                            <a:schemeClr val="bg1"/>
                          </a:solidFill>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0" dirty="0" err="1" smtClean="0">
                            <a:solidFill>
                              <a:schemeClr val="bg1"/>
                            </a:solidFill>
                          </a:rPr>
                          <a:t>Fellows</a:t>
                        </a:r>
                        <a:r>
                          <a:rPr lang="fr-FR" sz="1400" b="0" dirty="0" smtClean="0">
                            <a:solidFill>
                              <a:schemeClr val="bg1"/>
                            </a:solidFill>
                          </a:rPr>
                          <a:t> ont quitté le programme pour se rejoindre à la</a:t>
                        </a:r>
                        <a:r>
                          <a:rPr lang="fr-FR" sz="1400" b="0" baseline="0" dirty="0" smtClean="0">
                            <a:solidFill>
                              <a:schemeClr val="bg1"/>
                            </a:solidFill>
                          </a:rPr>
                          <a:t> fonction publique</a:t>
                        </a:r>
                        <a:r>
                          <a:rPr lang="fr-FR" sz="1400" b="0" dirty="0" smtClean="0">
                            <a:solidFill>
                              <a:schemeClr val="bg1"/>
                            </a:solidFill>
                          </a:rPr>
                          <a:t>.</a:t>
                        </a:r>
                        <a:endParaRPr lang="en-US" sz="1400" b="1" dirty="0">
                          <a:solidFill>
                            <a:schemeClr val="bg1"/>
                          </a:solidFill>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0" dirty="0" err="1" smtClean="0">
                            <a:solidFill>
                              <a:schemeClr val="bg1"/>
                            </a:solidFill>
                          </a:rPr>
                          <a:t>Fellows</a:t>
                        </a:r>
                        <a:r>
                          <a:rPr lang="fr-FR" sz="1400" b="0" dirty="0" smtClean="0">
                            <a:solidFill>
                              <a:schemeClr val="bg1"/>
                            </a:solidFill>
                          </a:rPr>
                          <a:t> ont quitté le programme pour poursuivre des études et/ou un emploi a</a:t>
                        </a:r>
                        <a:r>
                          <a:rPr lang="fr-FR" sz="1400" b="0" baseline="0" dirty="0" smtClean="0">
                            <a:solidFill>
                              <a:schemeClr val="bg1"/>
                            </a:solidFill>
                          </a:rPr>
                          <a:t> l’ext</a:t>
                        </a:r>
                        <a:r>
                          <a:rPr lang="fr-FR" sz="1400" b="0" dirty="0" smtClean="0">
                            <a:solidFill>
                              <a:schemeClr val="bg1"/>
                            </a:solidFill>
                          </a:rPr>
                          <a:t>é</a:t>
                        </a:r>
                        <a:r>
                          <a:rPr lang="fr-FR" sz="1400" b="0" baseline="0" dirty="0" smtClean="0">
                            <a:solidFill>
                              <a:schemeClr val="bg1"/>
                            </a:solidFill>
                          </a:rPr>
                          <a:t>rieur </a:t>
                        </a:r>
                        <a:r>
                          <a:rPr lang="fr-FR" sz="1400" b="0" dirty="0" smtClean="0">
                            <a:solidFill>
                              <a:schemeClr val="bg1"/>
                            </a:solidFill>
                          </a:rPr>
                          <a:t>de la fonction publique. </a:t>
                        </a:r>
                        <a:endParaRPr lang="en-US" sz="1400" b="0" dirty="0">
                          <a:solidFill>
                            <a:schemeClr val="bg1"/>
                          </a:solidFill>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197630"/>
                    </a:ext>
                  </a:extLst>
                </a:tr>
              </a:tbl>
            </a:graphicData>
          </a:graphic>
        </p:graphicFrame>
        <p:pic>
          <p:nvPicPr>
            <p:cNvPr id="3" name="Picture 2">
              <a:extLst>
                <a:ext uri="{FF2B5EF4-FFF2-40B4-BE49-F238E27FC236}">
                  <a16:creationId xmlns:a16="http://schemas.microsoft.com/office/drawing/2014/main" id="{85E08911-9AF5-F648-81D9-AA024150B889}"/>
                </a:ext>
              </a:extLst>
            </p:cNvPr>
            <p:cNvPicPr>
              <a:picLocks noChangeAspect="1"/>
            </p:cNvPicPr>
            <p:nvPr/>
          </p:nvPicPr>
          <p:blipFill>
            <a:blip r:embed="rId3"/>
            <a:stretch>
              <a:fillRect/>
            </a:stretch>
          </p:blipFill>
          <p:spPr>
            <a:xfrm>
              <a:off x="5662678" y="1950340"/>
              <a:ext cx="866138" cy="866138"/>
            </a:xfrm>
            <a:prstGeom prst="rect">
              <a:avLst/>
            </a:prstGeom>
          </p:spPr>
        </p:pic>
        <p:pic>
          <p:nvPicPr>
            <p:cNvPr id="7" name="Picture 6">
              <a:extLst>
                <a:ext uri="{FF2B5EF4-FFF2-40B4-BE49-F238E27FC236}">
                  <a16:creationId xmlns:a16="http://schemas.microsoft.com/office/drawing/2014/main" id="{2726A2F7-AD27-944E-BA04-361640DB26AD}"/>
                </a:ext>
              </a:extLst>
            </p:cNvPr>
            <p:cNvPicPr>
              <a:picLocks noChangeAspect="1"/>
            </p:cNvPicPr>
            <p:nvPr/>
          </p:nvPicPr>
          <p:blipFill>
            <a:blip r:embed="rId4"/>
            <a:stretch>
              <a:fillRect/>
            </a:stretch>
          </p:blipFill>
          <p:spPr>
            <a:xfrm>
              <a:off x="1612392" y="2068449"/>
              <a:ext cx="601476" cy="601476"/>
            </a:xfrm>
            <a:prstGeom prst="rect">
              <a:avLst/>
            </a:prstGeom>
          </p:spPr>
        </p:pic>
        <p:pic>
          <p:nvPicPr>
            <p:cNvPr id="8" name="Picture 7">
              <a:extLst>
                <a:ext uri="{FF2B5EF4-FFF2-40B4-BE49-F238E27FC236}">
                  <a16:creationId xmlns:a16="http://schemas.microsoft.com/office/drawing/2014/main" id="{773CC802-D16C-EB43-880E-3523DCEDF05C}"/>
                </a:ext>
              </a:extLst>
            </p:cNvPr>
            <p:cNvPicPr>
              <a:picLocks noChangeAspect="1"/>
            </p:cNvPicPr>
            <p:nvPr/>
          </p:nvPicPr>
          <p:blipFill>
            <a:blip r:embed="rId5"/>
            <a:stretch>
              <a:fillRect/>
            </a:stretch>
          </p:blipFill>
          <p:spPr>
            <a:xfrm>
              <a:off x="7758558" y="2041143"/>
              <a:ext cx="657226" cy="657226"/>
            </a:xfrm>
            <a:prstGeom prst="rect">
              <a:avLst/>
            </a:prstGeom>
          </p:spPr>
        </p:pic>
        <p:pic>
          <p:nvPicPr>
            <p:cNvPr id="9" name="Picture 8">
              <a:extLst>
                <a:ext uri="{FF2B5EF4-FFF2-40B4-BE49-F238E27FC236}">
                  <a16:creationId xmlns:a16="http://schemas.microsoft.com/office/drawing/2014/main" id="{088229FA-73E6-7B4A-93B4-6F17315150F2}"/>
                </a:ext>
              </a:extLst>
            </p:cNvPr>
            <p:cNvPicPr>
              <a:picLocks noChangeAspect="1"/>
            </p:cNvPicPr>
            <p:nvPr/>
          </p:nvPicPr>
          <p:blipFill>
            <a:blip r:embed="rId6"/>
            <a:stretch>
              <a:fillRect/>
            </a:stretch>
          </p:blipFill>
          <p:spPr>
            <a:xfrm>
              <a:off x="3688084" y="2068448"/>
              <a:ext cx="601477" cy="601477"/>
            </a:xfrm>
            <a:prstGeom prst="rect">
              <a:avLst/>
            </a:prstGeom>
          </p:spPr>
        </p:pic>
      </p:grpSp>
    </p:spTree>
    <p:extLst>
      <p:ext uri="{BB962C8B-B14F-4D97-AF65-F5344CB8AC3E}">
        <p14:creationId xmlns:p14="http://schemas.microsoft.com/office/powerpoint/2010/main" val="39005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A73015-EF01-3941-AA7E-EA468474697A}"/>
              </a:ext>
            </a:extLst>
          </p:cNvPr>
          <p:cNvSpPr>
            <a:spLocks noGrp="1"/>
          </p:cNvSpPr>
          <p:nvPr>
            <p:ph type="title"/>
          </p:nvPr>
        </p:nvSpPr>
        <p:spPr/>
        <p:txBody>
          <a:bodyPr/>
          <a:lstStyle/>
          <a:p>
            <a:r>
              <a:rPr lang="en-US" dirty="0" err="1"/>
              <a:t>Aperçu</a:t>
            </a:r>
            <a:endParaRPr lang="en-US" dirty="0"/>
          </a:p>
        </p:txBody>
      </p:sp>
      <p:graphicFrame>
        <p:nvGraphicFramePr>
          <p:cNvPr id="6" name="Table 6">
            <a:extLst>
              <a:ext uri="{FF2B5EF4-FFF2-40B4-BE49-F238E27FC236}">
                <a16:creationId xmlns:a16="http://schemas.microsoft.com/office/drawing/2014/main" id="{35FE554B-31D3-6647-8336-76D0FCDE3585}"/>
              </a:ext>
            </a:extLst>
          </p:cNvPr>
          <p:cNvGraphicFramePr>
            <a:graphicFrameLocks noGrp="1"/>
          </p:cNvGraphicFramePr>
          <p:nvPr>
            <p:extLst>
              <p:ext uri="{D42A27DB-BD31-4B8C-83A1-F6EECF244321}">
                <p14:modId xmlns:p14="http://schemas.microsoft.com/office/powerpoint/2010/main" val="266282134"/>
              </p:ext>
            </p:extLst>
          </p:nvPr>
        </p:nvGraphicFramePr>
        <p:xfrm>
          <a:off x="837952" y="4491140"/>
          <a:ext cx="10516098" cy="1463040"/>
        </p:xfrm>
        <a:graphic>
          <a:graphicData uri="http://schemas.openxmlformats.org/drawingml/2006/table">
            <a:tbl>
              <a:tblPr bandRow="1">
                <a:tableStyleId>{5C22544A-7EE6-4342-B048-85BDC9FD1C3A}</a:tableStyleId>
              </a:tblPr>
              <a:tblGrid>
                <a:gridCol w="5258049">
                  <a:extLst>
                    <a:ext uri="{9D8B030D-6E8A-4147-A177-3AD203B41FA5}">
                      <a16:colId xmlns:a16="http://schemas.microsoft.com/office/drawing/2014/main" val="2146329694"/>
                    </a:ext>
                  </a:extLst>
                </a:gridCol>
                <a:gridCol w="5258049">
                  <a:extLst>
                    <a:ext uri="{9D8B030D-6E8A-4147-A177-3AD203B41FA5}">
                      <a16:colId xmlns:a16="http://schemas.microsoft.com/office/drawing/2014/main" val="569403380"/>
                    </a:ext>
                  </a:extLst>
                </a:gridCol>
              </a:tblGrid>
              <a:tr h="370840">
                <a:tc>
                  <a:txBody>
                    <a:bodyPr/>
                    <a:lstStyle/>
                    <a:p>
                      <a:r>
                        <a:rPr lang="fr-FR" sz="2400" b="1" dirty="0" smtClean="0">
                          <a:solidFill>
                            <a:schemeClr val="tx2"/>
                          </a:solidFill>
                        </a:rPr>
                        <a:t>La science du comportement</a:t>
                      </a:r>
                      <a:endParaRPr lang="en-US" sz="2400" b="1"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1" dirty="0" err="1" smtClean="0">
                          <a:solidFill>
                            <a:schemeClr val="tx2"/>
                          </a:solidFill>
                        </a:rPr>
                        <a:t>Défis</a:t>
                      </a:r>
                      <a:endParaRPr lang="en-US" sz="2400" b="1"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6004865"/>
                  </a:ext>
                </a:extLst>
              </a:tr>
              <a:tr h="370840">
                <a:tc>
                  <a:txBody>
                    <a:bodyPr/>
                    <a:lstStyle/>
                    <a:p>
                      <a:r>
                        <a:rPr lang="fr-FR" sz="1200" dirty="0" smtClean="0"/>
                        <a:t>La science du comportement est une approche multidisciplinaire de l’étude du comportement humain et de la prise de décisions, qui combine les résultats et les méthodes de la psychologie, des neurosciences et d’autres sciences sociales.</a:t>
                      </a:r>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200" dirty="0" smtClean="0"/>
                        <a:t>Les défis visent à résoudre de grands problèmes, à accélérer les progrès vers des objectifs ambitieux, et permettent généralement de réaliser des percées décisives dans la connaissance et la pratique humaines. Ils y parviennent en mettant en lumière un écueil ou une possibilité, et en incitant les innovateurs à prioriser l’objectif du défi.</a:t>
                      </a:r>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9349015"/>
                  </a:ext>
                </a:extLst>
              </a:tr>
            </a:tbl>
          </a:graphicData>
        </a:graphic>
      </p:graphicFrame>
      <p:sp>
        <p:nvSpPr>
          <p:cNvPr id="5" name="Content Placeholder 4">
            <a:extLst>
              <a:ext uri="{FF2B5EF4-FFF2-40B4-BE49-F238E27FC236}">
                <a16:creationId xmlns:a16="http://schemas.microsoft.com/office/drawing/2014/main" id="{F5EE6181-9B48-EC40-9ED6-B907BE217254}"/>
              </a:ext>
            </a:extLst>
          </p:cNvPr>
          <p:cNvSpPr>
            <a:spLocks noGrp="1"/>
          </p:cNvSpPr>
          <p:nvPr>
            <p:ph idx="1"/>
          </p:nvPr>
        </p:nvSpPr>
        <p:spPr>
          <a:xfrm>
            <a:off x="837952" y="1198203"/>
            <a:ext cx="10516098" cy="1883326"/>
          </a:xfrm>
        </p:spPr>
        <p:txBody>
          <a:bodyPr/>
          <a:lstStyle/>
          <a:p>
            <a:r>
              <a:rPr lang="fr-FR" dirty="0"/>
              <a:t>Impact Canada est un cadre pangouvernemental visant à assurer le développement et l’adoption à grande échelle de nouvelles approches en matière de politiques et de programmes </a:t>
            </a:r>
            <a:r>
              <a:rPr lang="fr-FR" b="1" dirty="0"/>
              <a:t>axées sur les résultats</a:t>
            </a:r>
            <a:r>
              <a:rPr lang="fr-FR" dirty="0"/>
              <a:t>, comme les défis, les structures de paiement selon le résultat et la science du comportement; l’encouragement de nouveaux modèles de partenariats plurisectoriels; et l’élaboration de nouveaux outils de mesure des effets pour démontrer l’efficacité des interventions par voie de politiques et de programmes. Ensemble, ces actions visent à combler le fossé entre l’élaboration des politiques et leur mise en œuvre efficace.</a:t>
            </a:r>
          </a:p>
          <a:p>
            <a:r>
              <a:rPr lang="fr-FR" dirty="0" smtClean="0"/>
              <a:t>L‘</a:t>
            </a:r>
            <a:r>
              <a:rPr lang="fr-FR" dirty="0" smtClean="0">
                <a:solidFill>
                  <a:schemeClr val="tx1"/>
                </a:solidFill>
              </a:rPr>
              <a:t>UII</a:t>
            </a:r>
            <a:r>
              <a:rPr lang="fr-FR" dirty="0" smtClean="0">
                <a:solidFill>
                  <a:srgbClr val="FF0000"/>
                </a:solidFill>
              </a:rPr>
              <a:t> </a:t>
            </a:r>
            <a:r>
              <a:rPr lang="fr-FR" dirty="0"/>
              <a:t>a conceptualisé et mis en œuvre le programme de </a:t>
            </a:r>
            <a:r>
              <a:rPr lang="fr-FR" dirty="0" smtClean="0"/>
              <a:t>Fellowship (Janvier </a:t>
            </a:r>
            <a:r>
              <a:rPr lang="fr-FR" dirty="0"/>
              <a:t>2018) afin </a:t>
            </a:r>
            <a:r>
              <a:rPr lang="fr-FR" b="1" dirty="0"/>
              <a:t>d'attirer des talents externes dotés de compétences spécialisées</a:t>
            </a:r>
            <a:r>
              <a:rPr lang="fr-FR" dirty="0"/>
              <a:t> dans des disciplines clés liées au mandat d'Impact Canada - notamment la science comportementale et les </a:t>
            </a:r>
            <a:r>
              <a:rPr lang="fr-FR" dirty="0" smtClean="0"/>
              <a:t>Défis </a:t>
            </a:r>
            <a:r>
              <a:rPr lang="fr-FR" dirty="0"/>
              <a:t>- </a:t>
            </a:r>
            <a:r>
              <a:rPr lang="fr-FR" b="1" dirty="0"/>
              <a:t>dans le but d'accroître les capacités et de perfectionner le personnel existant</a:t>
            </a:r>
            <a:r>
              <a:rPr lang="fr-FR" dirty="0"/>
              <a:t>. </a:t>
            </a:r>
            <a:endParaRPr lang="en-US" dirty="0"/>
          </a:p>
        </p:txBody>
      </p:sp>
      <p:pic>
        <p:nvPicPr>
          <p:cNvPr id="2" name="Picture 1">
            <a:extLst>
              <a:ext uri="{FF2B5EF4-FFF2-40B4-BE49-F238E27FC236}">
                <a16:creationId xmlns:a16="http://schemas.microsoft.com/office/drawing/2014/main" id="{4740E562-9E8F-7A4C-B30F-9A22917220C2}"/>
              </a:ext>
            </a:extLst>
          </p:cNvPr>
          <p:cNvPicPr>
            <a:picLocks noChangeAspect="1"/>
          </p:cNvPicPr>
          <p:nvPr/>
        </p:nvPicPr>
        <p:blipFill>
          <a:blip r:embed="rId2"/>
          <a:stretch>
            <a:fillRect/>
          </a:stretch>
        </p:blipFill>
        <p:spPr>
          <a:xfrm>
            <a:off x="6096000" y="3708526"/>
            <a:ext cx="705676" cy="613881"/>
          </a:xfrm>
          <a:prstGeom prst="rect">
            <a:avLst/>
          </a:prstGeom>
        </p:spPr>
      </p:pic>
      <p:pic>
        <p:nvPicPr>
          <p:cNvPr id="7" name="Picture 6">
            <a:extLst>
              <a:ext uri="{FF2B5EF4-FFF2-40B4-BE49-F238E27FC236}">
                <a16:creationId xmlns:a16="http://schemas.microsoft.com/office/drawing/2014/main" id="{3A33665E-DB03-A948-BA02-BC13F11F7CDE}"/>
              </a:ext>
            </a:extLst>
          </p:cNvPr>
          <p:cNvPicPr>
            <a:picLocks noChangeAspect="1"/>
          </p:cNvPicPr>
          <p:nvPr/>
        </p:nvPicPr>
        <p:blipFill>
          <a:blip r:embed="rId3"/>
          <a:stretch>
            <a:fillRect/>
          </a:stretch>
        </p:blipFill>
        <p:spPr>
          <a:xfrm>
            <a:off x="907705" y="3705111"/>
            <a:ext cx="566166" cy="614204"/>
          </a:xfrm>
          <a:prstGeom prst="rect">
            <a:avLst/>
          </a:prstGeom>
        </p:spPr>
      </p:pic>
    </p:spTree>
    <p:extLst>
      <p:ext uri="{BB962C8B-B14F-4D97-AF65-F5344CB8AC3E}">
        <p14:creationId xmlns:p14="http://schemas.microsoft.com/office/powerpoint/2010/main" val="62710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B929-A587-5845-9EA1-41A122013833}"/>
              </a:ext>
            </a:extLst>
          </p:cNvPr>
          <p:cNvSpPr>
            <a:spLocks noGrp="1"/>
          </p:cNvSpPr>
          <p:nvPr>
            <p:ph type="title"/>
          </p:nvPr>
        </p:nvSpPr>
        <p:spPr/>
        <p:txBody>
          <a:bodyPr/>
          <a:lstStyle/>
          <a:p>
            <a:r>
              <a:rPr lang="en-US" dirty="0" err="1"/>
              <a:t>Composantes</a:t>
            </a:r>
            <a:r>
              <a:rPr lang="en-US" dirty="0"/>
              <a:t> du </a:t>
            </a:r>
            <a:r>
              <a:rPr lang="en-US" dirty="0" err="1"/>
              <a:t>programme</a:t>
            </a:r>
            <a:endParaRPr lang="en-US" dirty="0"/>
          </a:p>
        </p:txBody>
      </p:sp>
      <p:graphicFrame>
        <p:nvGraphicFramePr>
          <p:cNvPr id="4" name="Table 4">
            <a:extLst>
              <a:ext uri="{FF2B5EF4-FFF2-40B4-BE49-F238E27FC236}">
                <a16:creationId xmlns:a16="http://schemas.microsoft.com/office/drawing/2014/main" id="{7FE5965C-C0DB-384D-AB70-3ABA1ED89626}"/>
              </a:ext>
            </a:extLst>
          </p:cNvPr>
          <p:cNvGraphicFramePr>
            <a:graphicFrameLocks noGrp="1"/>
          </p:cNvGraphicFramePr>
          <p:nvPr>
            <p:ph idx="1"/>
            <p:extLst>
              <p:ext uri="{D42A27DB-BD31-4B8C-83A1-F6EECF244321}">
                <p14:modId xmlns:p14="http://schemas.microsoft.com/office/powerpoint/2010/main" val="3812573232"/>
              </p:ext>
            </p:extLst>
          </p:nvPr>
        </p:nvGraphicFramePr>
        <p:xfrm>
          <a:off x="838200" y="1736852"/>
          <a:ext cx="10515600" cy="4040950"/>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1794173425"/>
                    </a:ext>
                  </a:extLst>
                </a:gridCol>
                <a:gridCol w="5257800">
                  <a:extLst>
                    <a:ext uri="{9D8B030D-6E8A-4147-A177-3AD203B41FA5}">
                      <a16:colId xmlns:a16="http://schemas.microsoft.com/office/drawing/2014/main" val="2495951400"/>
                    </a:ext>
                  </a:extLst>
                </a:gridCol>
              </a:tblGrid>
              <a:tr h="2034409">
                <a:tc>
                  <a:txBody>
                    <a:bodyPr/>
                    <a:lstStyle/>
                    <a:p>
                      <a:pPr algn="ctr"/>
                      <a:r>
                        <a:rPr lang="en-US" b="1" dirty="0" err="1" smtClean="0"/>
                        <a:t>Recrutement</a:t>
                      </a:r>
                      <a:endParaRPr lang="en-US" b="1"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fr-FR" b="1" dirty="0" smtClean="0"/>
                        <a:t>Établir des partenariats</a:t>
                      </a:r>
                      <a:r>
                        <a:rPr lang="fr-FR" b="1" baseline="0" dirty="0" smtClean="0"/>
                        <a:t> et définir</a:t>
                      </a:r>
                      <a:r>
                        <a:rPr lang="fr-FR" b="1" dirty="0" smtClean="0"/>
                        <a:t> la portée du</a:t>
                      </a:r>
                      <a:r>
                        <a:rPr lang="fr-FR" b="1" baseline="0" dirty="0" smtClean="0"/>
                        <a:t> </a:t>
                      </a:r>
                      <a:r>
                        <a:rPr lang="fr-FR" b="1" dirty="0" smtClean="0"/>
                        <a:t>travail</a:t>
                      </a:r>
                      <a:endParaRPr lang="en-US" b="1"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4439650"/>
                  </a:ext>
                </a:extLst>
              </a:tr>
              <a:tr h="2006541">
                <a:tc>
                  <a:txBody>
                    <a:bodyPr/>
                    <a:lstStyle/>
                    <a:p>
                      <a:pPr algn="ctr"/>
                      <a:r>
                        <a:rPr lang="fr-FR" b="1" dirty="0" smtClean="0"/>
                        <a:t>Séances d'accueil personnalisées </a:t>
                      </a:r>
                    </a:p>
                    <a:p>
                      <a:pPr algn="ctr"/>
                      <a:r>
                        <a:rPr lang="fr-FR" b="1" dirty="0" smtClean="0"/>
                        <a:t>par individu ou cohorte </a:t>
                      </a:r>
                      <a:endParaRPr lang="en-US"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fr-FR" b="1" dirty="0" smtClean="0"/>
                        <a:t>Apprentissage et développement continus, </a:t>
                      </a:r>
                    </a:p>
                    <a:p>
                      <a:pPr algn="ctr"/>
                      <a:r>
                        <a:rPr lang="fr-FR" b="1" dirty="0" smtClean="0"/>
                        <a:t>coaching et mentorat</a:t>
                      </a:r>
                      <a:endParaRPr 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498874038"/>
                  </a:ext>
                </a:extLst>
              </a:tr>
            </a:tbl>
          </a:graphicData>
        </a:graphic>
      </p:graphicFrame>
      <p:pic>
        <p:nvPicPr>
          <p:cNvPr id="3" name="Picture 2">
            <a:extLst>
              <a:ext uri="{FF2B5EF4-FFF2-40B4-BE49-F238E27FC236}">
                <a16:creationId xmlns:a16="http://schemas.microsoft.com/office/drawing/2014/main" id="{CF0EB3EE-E81E-764C-BAA3-D86ED0477A65}"/>
              </a:ext>
            </a:extLst>
          </p:cNvPr>
          <p:cNvPicPr>
            <a:picLocks noChangeAspect="1"/>
          </p:cNvPicPr>
          <p:nvPr/>
        </p:nvPicPr>
        <p:blipFill>
          <a:blip r:embed="rId2"/>
          <a:stretch>
            <a:fillRect/>
          </a:stretch>
        </p:blipFill>
        <p:spPr>
          <a:xfrm>
            <a:off x="3113278" y="1781302"/>
            <a:ext cx="698500" cy="698500"/>
          </a:xfrm>
          <a:prstGeom prst="rect">
            <a:avLst/>
          </a:prstGeom>
        </p:spPr>
      </p:pic>
      <p:pic>
        <p:nvPicPr>
          <p:cNvPr id="5" name="Picture 4">
            <a:extLst>
              <a:ext uri="{FF2B5EF4-FFF2-40B4-BE49-F238E27FC236}">
                <a16:creationId xmlns:a16="http://schemas.microsoft.com/office/drawing/2014/main" id="{480C04AC-E3C0-C141-B2C9-5BE93616172B}"/>
              </a:ext>
            </a:extLst>
          </p:cNvPr>
          <p:cNvPicPr>
            <a:picLocks noChangeAspect="1"/>
          </p:cNvPicPr>
          <p:nvPr/>
        </p:nvPicPr>
        <p:blipFill>
          <a:blip r:embed="rId3"/>
          <a:stretch>
            <a:fillRect/>
          </a:stretch>
        </p:blipFill>
        <p:spPr>
          <a:xfrm>
            <a:off x="8380224" y="1978152"/>
            <a:ext cx="571500" cy="304800"/>
          </a:xfrm>
          <a:prstGeom prst="rect">
            <a:avLst/>
          </a:prstGeom>
        </p:spPr>
      </p:pic>
      <p:pic>
        <p:nvPicPr>
          <p:cNvPr id="7" name="Picture 6">
            <a:extLst>
              <a:ext uri="{FF2B5EF4-FFF2-40B4-BE49-F238E27FC236}">
                <a16:creationId xmlns:a16="http://schemas.microsoft.com/office/drawing/2014/main" id="{36E36CD4-06E9-8A45-AAEF-B760E35D56B7}"/>
              </a:ext>
            </a:extLst>
          </p:cNvPr>
          <p:cNvPicPr>
            <a:picLocks noChangeAspect="1"/>
          </p:cNvPicPr>
          <p:nvPr/>
        </p:nvPicPr>
        <p:blipFill>
          <a:blip r:embed="rId4"/>
          <a:stretch>
            <a:fillRect/>
          </a:stretch>
        </p:blipFill>
        <p:spPr>
          <a:xfrm>
            <a:off x="3170428" y="4127214"/>
            <a:ext cx="584200" cy="266700"/>
          </a:xfrm>
          <a:prstGeom prst="rect">
            <a:avLst/>
          </a:prstGeom>
        </p:spPr>
      </p:pic>
      <p:pic>
        <p:nvPicPr>
          <p:cNvPr id="8" name="Picture 7">
            <a:extLst>
              <a:ext uri="{FF2B5EF4-FFF2-40B4-BE49-F238E27FC236}">
                <a16:creationId xmlns:a16="http://schemas.microsoft.com/office/drawing/2014/main" id="{1F3B9CC5-714C-2046-8EBA-54AE083FB249}"/>
              </a:ext>
            </a:extLst>
          </p:cNvPr>
          <p:cNvPicPr>
            <a:picLocks noChangeAspect="1"/>
          </p:cNvPicPr>
          <p:nvPr/>
        </p:nvPicPr>
        <p:blipFill>
          <a:blip r:embed="rId5"/>
          <a:stretch>
            <a:fillRect/>
          </a:stretch>
        </p:blipFill>
        <p:spPr>
          <a:xfrm>
            <a:off x="8380224" y="4060539"/>
            <a:ext cx="571500" cy="333375"/>
          </a:xfrm>
          <a:prstGeom prst="rect">
            <a:avLst/>
          </a:prstGeom>
        </p:spPr>
      </p:pic>
    </p:spTree>
    <p:extLst>
      <p:ext uri="{BB962C8B-B14F-4D97-AF65-F5344CB8AC3E}">
        <p14:creationId xmlns:p14="http://schemas.microsoft.com/office/powerpoint/2010/main" val="4051479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4E3A-F37D-F34F-B4A9-BA48CD7465AC}"/>
              </a:ext>
            </a:extLst>
          </p:cNvPr>
          <p:cNvSpPr>
            <a:spLocks noGrp="1"/>
          </p:cNvSpPr>
          <p:nvPr>
            <p:ph type="title"/>
          </p:nvPr>
        </p:nvSpPr>
        <p:spPr/>
        <p:txBody>
          <a:bodyPr/>
          <a:lstStyle/>
          <a:p>
            <a:r>
              <a:rPr lang="en-US" dirty="0" err="1"/>
              <a:t>Recrutement</a:t>
            </a:r>
            <a:endParaRPr lang="en-US" dirty="0"/>
          </a:p>
        </p:txBody>
      </p:sp>
      <p:sp>
        <p:nvSpPr>
          <p:cNvPr id="3" name="Content Placeholder 2">
            <a:extLst>
              <a:ext uri="{FF2B5EF4-FFF2-40B4-BE49-F238E27FC236}">
                <a16:creationId xmlns:a16="http://schemas.microsoft.com/office/drawing/2014/main" id="{DAA26E5A-62A9-6E42-911B-594212E67F77}"/>
              </a:ext>
            </a:extLst>
          </p:cNvPr>
          <p:cNvSpPr>
            <a:spLocks noGrp="1"/>
          </p:cNvSpPr>
          <p:nvPr>
            <p:ph idx="1"/>
          </p:nvPr>
        </p:nvSpPr>
        <p:spPr>
          <a:xfrm>
            <a:off x="888752" y="1119335"/>
            <a:ext cx="10516098" cy="281277"/>
          </a:xfrm>
        </p:spPr>
        <p:txBody>
          <a:bodyPr/>
          <a:lstStyle/>
          <a:p>
            <a:r>
              <a:rPr lang="fr-FR" dirty="0"/>
              <a:t>P</a:t>
            </a:r>
            <a:r>
              <a:rPr lang="fr-FR" dirty="0" smtClean="0"/>
              <a:t>rocessus </a:t>
            </a:r>
            <a:r>
              <a:rPr lang="fr-FR" dirty="0"/>
              <a:t>de recrutement rigoureux </a:t>
            </a:r>
            <a:r>
              <a:rPr lang="fr-FR" b="1" dirty="0"/>
              <a:t>exécutés en 90 jours</a:t>
            </a:r>
            <a:endParaRPr lang="en-US" b="1" dirty="0"/>
          </a:p>
        </p:txBody>
      </p:sp>
      <p:graphicFrame>
        <p:nvGraphicFramePr>
          <p:cNvPr id="30" name="Table 30">
            <a:extLst>
              <a:ext uri="{FF2B5EF4-FFF2-40B4-BE49-F238E27FC236}">
                <a16:creationId xmlns:a16="http://schemas.microsoft.com/office/drawing/2014/main" id="{218B24BA-33B6-234D-8E79-B84CA1DE810B}"/>
              </a:ext>
            </a:extLst>
          </p:cNvPr>
          <p:cNvGraphicFramePr>
            <a:graphicFrameLocks noGrp="1"/>
          </p:cNvGraphicFramePr>
          <p:nvPr>
            <p:extLst>
              <p:ext uri="{D42A27DB-BD31-4B8C-83A1-F6EECF244321}">
                <p14:modId xmlns:p14="http://schemas.microsoft.com/office/powerpoint/2010/main" val="919310134"/>
              </p:ext>
            </p:extLst>
          </p:nvPr>
        </p:nvGraphicFramePr>
        <p:xfrm>
          <a:off x="837951" y="1674106"/>
          <a:ext cx="10516095" cy="4688088"/>
        </p:xfrm>
        <a:graphic>
          <a:graphicData uri="http://schemas.openxmlformats.org/drawingml/2006/table">
            <a:tbl>
              <a:tblPr>
                <a:tableStyleId>{5C22544A-7EE6-4342-B048-85BDC9FD1C3A}</a:tableStyleId>
              </a:tblPr>
              <a:tblGrid>
                <a:gridCol w="2103219">
                  <a:extLst>
                    <a:ext uri="{9D8B030D-6E8A-4147-A177-3AD203B41FA5}">
                      <a16:colId xmlns:a16="http://schemas.microsoft.com/office/drawing/2014/main" val="1505499301"/>
                    </a:ext>
                  </a:extLst>
                </a:gridCol>
                <a:gridCol w="2103219">
                  <a:extLst>
                    <a:ext uri="{9D8B030D-6E8A-4147-A177-3AD203B41FA5}">
                      <a16:colId xmlns:a16="http://schemas.microsoft.com/office/drawing/2014/main" val="1055352661"/>
                    </a:ext>
                  </a:extLst>
                </a:gridCol>
                <a:gridCol w="2103219">
                  <a:extLst>
                    <a:ext uri="{9D8B030D-6E8A-4147-A177-3AD203B41FA5}">
                      <a16:colId xmlns:a16="http://schemas.microsoft.com/office/drawing/2014/main" val="1858153472"/>
                    </a:ext>
                  </a:extLst>
                </a:gridCol>
                <a:gridCol w="2103219">
                  <a:extLst>
                    <a:ext uri="{9D8B030D-6E8A-4147-A177-3AD203B41FA5}">
                      <a16:colId xmlns:a16="http://schemas.microsoft.com/office/drawing/2014/main" val="4231879077"/>
                    </a:ext>
                  </a:extLst>
                </a:gridCol>
                <a:gridCol w="2103219">
                  <a:extLst>
                    <a:ext uri="{9D8B030D-6E8A-4147-A177-3AD203B41FA5}">
                      <a16:colId xmlns:a16="http://schemas.microsoft.com/office/drawing/2014/main" val="3211226192"/>
                    </a:ext>
                  </a:extLst>
                </a:gridCol>
              </a:tblGrid>
              <a:tr h="1004408">
                <a:tc>
                  <a:txBody>
                    <a:bodyPr/>
                    <a:lstStyle/>
                    <a:p>
                      <a:r>
                        <a:rPr lang="en-US" sz="6400" b="1" dirty="0"/>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6400" b="1" dirty="0"/>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6400" b="1" dirty="0"/>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6400" b="1" dirty="0"/>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6400" b="1" dirty="0"/>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542314880"/>
                  </a:ext>
                </a:extLst>
              </a:tr>
              <a:tr h="420888">
                <a:tc>
                  <a:txBody>
                    <a:bodyPr/>
                    <a:lstStyle/>
                    <a:p>
                      <a:r>
                        <a:rPr lang="en-US" sz="1200" b="1" dirty="0" err="1" smtClean="0"/>
                        <a:t>Lancement</a:t>
                      </a:r>
                      <a:r>
                        <a:rPr lang="en-US" sz="1200" b="1" dirty="0" smtClean="0"/>
                        <a:t> du </a:t>
                      </a:r>
                      <a:r>
                        <a:rPr lang="en-US" sz="1200" b="1" dirty="0" err="1" smtClean="0"/>
                        <a:t>processus</a:t>
                      </a:r>
                      <a:endParaRPr lang="en-US" sz="12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200" b="1" dirty="0" err="1" smtClean="0"/>
                        <a:t>Examen</a:t>
                      </a:r>
                      <a:r>
                        <a:rPr lang="en-US" sz="1200" b="1" dirty="0" smtClean="0"/>
                        <a:t> </a:t>
                      </a:r>
                      <a:r>
                        <a:rPr lang="en-US" sz="1200" b="1" dirty="0" err="1" smtClean="0"/>
                        <a:t>écrit</a:t>
                      </a:r>
                      <a:endParaRPr lang="en-US" sz="12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200" b="1" dirty="0" err="1" smtClean="0"/>
                        <a:t>Entrevue</a:t>
                      </a:r>
                      <a:endParaRPr lang="en-US" sz="12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200" b="1" dirty="0" err="1" smtClean="0"/>
                        <a:t>Référence</a:t>
                      </a:r>
                      <a:r>
                        <a:rPr lang="en-US" sz="1200" b="1" dirty="0" smtClean="0"/>
                        <a:t> et </a:t>
                      </a:r>
                      <a:r>
                        <a:rPr lang="en-US" sz="1200" b="1" dirty="0" err="1" smtClean="0"/>
                        <a:t>sécurité</a:t>
                      </a:r>
                      <a:endParaRPr lang="en-US" sz="12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200" b="1" dirty="0" smtClean="0"/>
                        <a:t>Experts </a:t>
                      </a:r>
                      <a:r>
                        <a:rPr lang="en-US" sz="1200" b="1" dirty="0" err="1" smtClean="0"/>
                        <a:t>préqualifiés</a:t>
                      </a:r>
                      <a:r>
                        <a:rPr lang="en-US" sz="1200" b="1" dirty="0" smtClean="0"/>
                        <a:t> </a:t>
                      </a:r>
                      <a:endParaRPr lang="en-US" sz="12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214542003"/>
                  </a:ext>
                </a:extLst>
              </a:tr>
              <a:tr h="2749771">
                <a:tc>
                  <a:txBody>
                    <a:bodyPr/>
                    <a:lstStyle/>
                    <a:p>
                      <a:r>
                        <a:rPr lang="fr-FR" sz="1200" dirty="0" smtClean="0"/>
                        <a:t>Impact Canada évalue les candidats sur les compétences techniques. </a:t>
                      </a:r>
                    </a:p>
                    <a:p>
                      <a:endParaRPr lang="en-US" sz="1200" dirty="0"/>
                    </a:p>
                    <a:p>
                      <a:r>
                        <a:rPr lang="fr-FR" sz="1200" dirty="0" smtClean="0">
                          <a:solidFill>
                            <a:schemeClr val="tx1"/>
                          </a:solidFill>
                        </a:rPr>
                        <a:t>Impact Canada</a:t>
                      </a:r>
                      <a:r>
                        <a:rPr lang="fr-FR" sz="1200" dirty="0" smtClean="0"/>
                        <a:t> a élaboré des questions d'admission sur mesure pour évaluer la capacité du candidat à </a:t>
                      </a:r>
                      <a:r>
                        <a:rPr lang="fr-FR" sz="1200" b="1" dirty="0" smtClean="0"/>
                        <a:t>appliquer ses compétences techniques </a:t>
                      </a:r>
                      <a:r>
                        <a:rPr lang="fr-FR" sz="1200" dirty="0" smtClean="0"/>
                        <a:t>dans un secteur d'activité particulier. </a:t>
                      </a:r>
                      <a:endParaRPr lang="fr-FR" sz="12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r>
                        <a:rPr lang="fr-FR" sz="1200" dirty="0" smtClean="0"/>
                        <a:t>Les candidats qui répondent avec succès aux questions d'admission sont invités à passer un examen. </a:t>
                      </a:r>
                    </a:p>
                    <a:p>
                      <a:endParaRPr lang="en-US" sz="1200" dirty="0"/>
                    </a:p>
                    <a:p>
                      <a:r>
                        <a:rPr lang="fr-FR" sz="1200" dirty="0" smtClean="0"/>
                        <a:t>L'examen écrit est une évaluation </a:t>
                      </a:r>
                      <a:r>
                        <a:rPr lang="fr-FR" sz="1200" b="1" dirty="0" smtClean="0"/>
                        <a:t>approfondie</a:t>
                      </a:r>
                      <a:r>
                        <a:rPr lang="fr-FR" sz="1200" dirty="0" smtClean="0"/>
                        <a:t> de la capacité d'une personne à </a:t>
                      </a:r>
                      <a:r>
                        <a:rPr lang="fr-FR" sz="1200" b="1" dirty="0" smtClean="0"/>
                        <a:t>appliquer ses compétences techniques</a:t>
                      </a:r>
                      <a:r>
                        <a:rPr lang="fr-FR" sz="1200" dirty="0" smtClean="0"/>
                        <a:t> dans un secteur d'activité particulier. </a:t>
                      </a:r>
                      <a:endParaRPr lang="en-US" sz="12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r>
                        <a:rPr lang="fr-FR" sz="1200" dirty="0" smtClean="0"/>
                        <a:t>Les candidats qui réussissent l'examen écrit sont invités à une entrevue. </a:t>
                      </a:r>
                    </a:p>
                    <a:p>
                      <a:endParaRPr lang="en-US" sz="1200" dirty="0"/>
                    </a:p>
                    <a:p>
                      <a:r>
                        <a:rPr lang="fr-FR" sz="1200" dirty="0" smtClean="0"/>
                        <a:t>Les candidats retenus sont invités à une entrevue afin d’évaluer </a:t>
                      </a:r>
                      <a:r>
                        <a:rPr lang="fr-FR" sz="1200" b="0" dirty="0" smtClean="0"/>
                        <a:t>leurs compétences techniques d’une manière</a:t>
                      </a:r>
                      <a:r>
                        <a:rPr lang="fr-FR" sz="1200" b="1" dirty="0" smtClean="0"/>
                        <a:t> plus approfondie, plus particulièrement </a:t>
                      </a:r>
                      <a:r>
                        <a:rPr lang="fr-FR" sz="1200" b="0" dirty="0" smtClean="0"/>
                        <a:t>leurs aptitudes personnelles</a:t>
                      </a:r>
                      <a:r>
                        <a:rPr lang="fr-FR" sz="1200" b="1" dirty="0" smtClean="0"/>
                        <a:t> </a:t>
                      </a:r>
                      <a:r>
                        <a:rPr lang="fr-FR" sz="1200" dirty="0" smtClean="0"/>
                        <a:t>(compétences non techniques), pour aider à identifier la bonne personne pour le programme de Fellowship</a:t>
                      </a:r>
                      <a:endParaRPr lang="en-US" sz="12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r>
                        <a:rPr lang="fr-FR" sz="1200" dirty="0" smtClean="0"/>
                        <a:t>Les candidats qui réussissent l'entrevue</a:t>
                      </a:r>
                      <a:r>
                        <a:rPr lang="fr-FR" sz="1200" baseline="0" dirty="0" smtClean="0"/>
                        <a:t> </a:t>
                      </a:r>
                      <a:r>
                        <a:rPr lang="fr-FR" sz="1200" dirty="0" smtClean="0"/>
                        <a:t>passent à la vérification des références et de la sécurité.</a:t>
                      </a:r>
                    </a:p>
                    <a:p>
                      <a:endParaRPr lang="fr-FR" sz="1200" dirty="0" smtClean="0"/>
                    </a:p>
                    <a:p>
                      <a:r>
                        <a:rPr lang="fr-FR" sz="1200" dirty="0" smtClean="0"/>
                        <a:t>Les références constituent la phase finale de l'évaluation. Elles permettent d'évaluer les aptitudes </a:t>
                      </a:r>
                      <a:r>
                        <a:rPr lang="fr-FR" sz="1200" dirty="0" err="1" smtClean="0"/>
                        <a:t>personnelleset</a:t>
                      </a:r>
                      <a:r>
                        <a:rPr lang="fr-FR" sz="1200" dirty="0" smtClean="0"/>
                        <a:t> si nécessaire, des exemples concrets des compétences techniques du candidat peuvent être évalués de manière plus approfondie.</a:t>
                      </a:r>
                      <a:endParaRPr lang="en-US" sz="12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r>
                        <a:rPr lang="fr-FR" sz="1200" dirty="0" smtClean="0"/>
                        <a:t>Les praticiens experts sont pré-qualifiés dans le programme de Fellowship au groupe et niveau EC-06*, et peuvent être nommés dans le programme de Fellowship</a:t>
                      </a:r>
                      <a:r>
                        <a:rPr lang="fr-FR" sz="1200" baseline="0" dirty="0" smtClean="0"/>
                        <a:t> </a:t>
                      </a:r>
                      <a:r>
                        <a:rPr lang="fr-FR" sz="1200" dirty="0" smtClean="0"/>
                        <a:t>dès la délivrance de leur habilitation de sécurité </a:t>
                      </a:r>
                      <a:r>
                        <a:rPr lang="fr-FR" sz="1200" b="1" dirty="0" smtClean="0"/>
                        <a:t>SECRET</a:t>
                      </a:r>
                      <a:r>
                        <a:rPr lang="fr-FR" sz="1200" dirty="0" smtClean="0"/>
                        <a:t>.</a:t>
                      </a:r>
                      <a:endParaRPr lang="en-US" sz="12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224824488"/>
                  </a:ext>
                </a:extLst>
              </a:tr>
            </a:tbl>
          </a:graphicData>
        </a:graphic>
      </p:graphicFrame>
      <p:pic>
        <p:nvPicPr>
          <p:cNvPr id="4" name="Picture 3">
            <a:extLst>
              <a:ext uri="{FF2B5EF4-FFF2-40B4-BE49-F238E27FC236}">
                <a16:creationId xmlns:a16="http://schemas.microsoft.com/office/drawing/2014/main" id="{4FDC3B97-E232-B74E-B3C6-CA9036531B00}"/>
              </a:ext>
            </a:extLst>
          </p:cNvPr>
          <p:cNvPicPr>
            <a:picLocks noChangeAspect="1"/>
          </p:cNvPicPr>
          <p:nvPr/>
        </p:nvPicPr>
        <p:blipFill>
          <a:blip r:embed="rId3"/>
          <a:stretch>
            <a:fillRect/>
          </a:stretch>
        </p:blipFill>
        <p:spPr>
          <a:xfrm>
            <a:off x="1509776" y="1929384"/>
            <a:ext cx="617728" cy="617728"/>
          </a:xfrm>
          <a:prstGeom prst="rect">
            <a:avLst/>
          </a:prstGeom>
        </p:spPr>
      </p:pic>
      <p:pic>
        <p:nvPicPr>
          <p:cNvPr id="5" name="Picture 4">
            <a:extLst>
              <a:ext uri="{FF2B5EF4-FFF2-40B4-BE49-F238E27FC236}">
                <a16:creationId xmlns:a16="http://schemas.microsoft.com/office/drawing/2014/main" id="{9CC9EB93-8196-EB4F-B3F8-E178ED3C5229}"/>
              </a:ext>
            </a:extLst>
          </p:cNvPr>
          <p:cNvPicPr>
            <a:picLocks noChangeAspect="1"/>
          </p:cNvPicPr>
          <p:nvPr/>
        </p:nvPicPr>
        <p:blipFill>
          <a:blip r:embed="rId4"/>
          <a:stretch>
            <a:fillRect/>
          </a:stretch>
        </p:blipFill>
        <p:spPr>
          <a:xfrm>
            <a:off x="3734816" y="1929384"/>
            <a:ext cx="684784" cy="684784"/>
          </a:xfrm>
          <a:prstGeom prst="rect">
            <a:avLst/>
          </a:prstGeom>
        </p:spPr>
      </p:pic>
      <p:pic>
        <p:nvPicPr>
          <p:cNvPr id="6" name="Picture 5">
            <a:extLst>
              <a:ext uri="{FF2B5EF4-FFF2-40B4-BE49-F238E27FC236}">
                <a16:creationId xmlns:a16="http://schemas.microsoft.com/office/drawing/2014/main" id="{A5C57C93-5B18-C446-9542-54FD6A1610CB}"/>
              </a:ext>
            </a:extLst>
          </p:cNvPr>
          <p:cNvPicPr>
            <a:picLocks noChangeAspect="1"/>
          </p:cNvPicPr>
          <p:nvPr/>
        </p:nvPicPr>
        <p:blipFill>
          <a:blip r:embed="rId5"/>
          <a:stretch>
            <a:fillRect/>
          </a:stretch>
        </p:blipFill>
        <p:spPr>
          <a:xfrm>
            <a:off x="5740402" y="1929384"/>
            <a:ext cx="684784" cy="684784"/>
          </a:xfrm>
          <a:prstGeom prst="rect">
            <a:avLst/>
          </a:prstGeom>
        </p:spPr>
      </p:pic>
      <p:pic>
        <p:nvPicPr>
          <p:cNvPr id="7" name="Picture 6">
            <a:extLst>
              <a:ext uri="{FF2B5EF4-FFF2-40B4-BE49-F238E27FC236}">
                <a16:creationId xmlns:a16="http://schemas.microsoft.com/office/drawing/2014/main" id="{DD752F8A-FCFA-B645-A5A0-DB53320ED361}"/>
              </a:ext>
            </a:extLst>
          </p:cNvPr>
          <p:cNvPicPr>
            <a:picLocks noChangeAspect="1"/>
          </p:cNvPicPr>
          <p:nvPr/>
        </p:nvPicPr>
        <p:blipFill>
          <a:blip r:embed="rId6"/>
          <a:stretch>
            <a:fillRect/>
          </a:stretch>
        </p:blipFill>
        <p:spPr>
          <a:xfrm>
            <a:off x="7901432" y="1929384"/>
            <a:ext cx="684784" cy="684784"/>
          </a:xfrm>
          <a:prstGeom prst="rect">
            <a:avLst/>
          </a:prstGeom>
        </p:spPr>
      </p:pic>
      <p:pic>
        <p:nvPicPr>
          <p:cNvPr id="8" name="Picture 7">
            <a:extLst>
              <a:ext uri="{FF2B5EF4-FFF2-40B4-BE49-F238E27FC236}">
                <a16:creationId xmlns:a16="http://schemas.microsoft.com/office/drawing/2014/main" id="{4BD35785-B172-BC48-8A67-46AA4F47AB38}"/>
              </a:ext>
            </a:extLst>
          </p:cNvPr>
          <p:cNvPicPr>
            <a:picLocks noChangeAspect="1"/>
          </p:cNvPicPr>
          <p:nvPr/>
        </p:nvPicPr>
        <p:blipFill>
          <a:blip r:embed="rId7"/>
          <a:stretch>
            <a:fillRect/>
          </a:stretch>
        </p:blipFill>
        <p:spPr>
          <a:xfrm>
            <a:off x="10062462" y="1929384"/>
            <a:ext cx="684784" cy="684784"/>
          </a:xfrm>
          <a:prstGeom prst="rect">
            <a:avLst/>
          </a:prstGeom>
        </p:spPr>
      </p:pic>
      <p:sp>
        <p:nvSpPr>
          <p:cNvPr id="10" name="Content Placeholder 2">
            <a:extLst>
              <a:ext uri="{FF2B5EF4-FFF2-40B4-BE49-F238E27FC236}">
                <a16:creationId xmlns:a16="http://schemas.microsoft.com/office/drawing/2014/main" id="{DAA26E5A-62A9-6E42-911B-594212E67F77}"/>
              </a:ext>
            </a:extLst>
          </p:cNvPr>
          <p:cNvSpPr txBox="1">
            <a:spLocks/>
          </p:cNvSpPr>
          <p:nvPr/>
        </p:nvSpPr>
        <p:spPr bwMode="auto">
          <a:xfrm>
            <a:off x="837952" y="6476833"/>
            <a:ext cx="10516098" cy="28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3510" rtl="0" eaLnBrk="1" fontAlgn="base" hangingPunct="1">
              <a:lnSpc>
                <a:spcPct val="100000"/>
              </a:lnSpc>
              <a:spcBef>
                <a:spcPts val="997"/>
              </a:spcBef>
              <a:spcAft>
                <a:spcPct val="0"/>
              </a:spcAft>
              <a:buFont typeface="Arial" panose="020B0604020202020204" pitchFamily="34" charset="0"/>
              <a:defRPr sz="1400" kern="1200">
                <a:solidFill>
                  <a:srgbClr val="262626"/>
                </a:solidFill>
                <a:latin typeface="Arial" panose="020B0604020202020204" pitchFamily="34" charset="0"/>
                <a:ea typeface="Roboto" pitchFamily="2" charset="0"/>
                <a:cs typeface="Arial" panose="020B0604020202020204" pitchFamily="34" charset="0"/>
              </a:defRPr>
            </a:lvl1pPr>
            <a:lvl2pPr marL="456755" algn="l" defTabSz="913510" rtl="0" eaLnBrk="1" fontAlgn="base" hangingPunct="1">
              <a:lnSpc>
                <a:spcPct val="10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2pPr>
            <a:lvl3pPr marL="913510" algn="l" defTabSz="913510" rtl="0" eaLnBrk="1" fontAlgn="base" hangingPunct="1">
              <a:lnSpc>
                <a:spcPct val="10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3pPr>
            <a:lvl4pPr marL="1371347" algn="l" defTabSz="913510" rtl="0" eaLnBrk="1" fontAlgn="base" hangingPunct="1">
              <a:lnSpc>
                <a:spcPct val="10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4pPr>
            <a:lvl5pPr marL="1828102" algn="l" defTabSz="913510" rtl="0" eaLnBrk="1" fontAlgn="base" hangingPunct="1">
              <a:lnSpc>
                <a:spcPct val="10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r>
              <a:rPr lang="en-US" sz="1200" dirty="0" smtClean="0"/>
              <a:t>*Impact Canada </a:t>
            </a:r>
            <a:r>
              <a:rPr lang="en-US" sz="1200" dirty="0" err="1" smtClean="0"/>
              <a:t>nomme</a:t>
            </a:r>
            <a:r>
              <a:rPr lang="en-US" sz="1200" dirty="0" smtClean="0"/>
              <a:t> </a:t>
            </a:r>
            <a:r>
              <a:rPr lang="fr-FR" sz="1200" dirty="0"/>
              <a:t>é</a:t>
            </a:r>
            <a:r>
              <a:rPr lang="en-US" sz="1200" dirty="0" err="1" smtClean="0"/>
              <a:t>galement</a:t>
            </a:r>
            <a:r>
              <a:rPr lang="en-US" sz="1200" dirty="0" smtClean="0"/>
              <a:t> des Fellows au </a:t>
            </a:r>
            <a:r>
              <a:rPr lang="en-US" sz="1200" dirty="0" err="1" smtClean="0"/>
              <a:t>groupe</a:t>
            </a:r>
            <a:r>
              <a:rPr lang="en-US" sz="1200" dirty="0" smtClean="0"/>
              <a:t> et </a:t>
            </a:r>
            <a:r>
              <a:rPr lang="en-US" sz="1200" dirty="0" err="1" smtClean="0"/>
              <a:t>niveau</a:t>
            </a:r>
            <a:r>
              <a:rPr lang="en-US" sz="1200" dirty="0" smtClean="0"/>
              <a:t> EC-04 </a:t>
            </a:r>
            <a:endParaRPr lang="en-US" sz="1200" b="1" dirty="0"/>
          </a:p>
        </p:txBody>
      </p:sp>
    </p:spTree>
    <p:extLst>
      <p:ext uri="{BB962C8B-B14F-4D97-AF65-F5344CB8AC3E}">
        <p14:creationId xmlns:p14="http://schemas.microsoft.com/office/powerpoint/2010/main" val="108962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20BF-AC97-364B-89BB-948B268FDD5D}"/>
              </a:ext>
            </a:extLst>
          </p:cNvPr>
          <p:cNvSpPr>
            <a:spLocks noGrp="1"/>
          </p:cNvSpPr>
          <p:nvPr>
            <p:ph type="title"/>
          </p:nvPr>
        </p:nvSpPr>
        <p:spPr/>
        <p:txBody>
          <a:bodyPr/>
          <a:lstStyle/>
          <a:p>
            <a:r>
              <a:rPr lang="en-US" dirty="0" err="1" smtClean="0"/>
              <a:t>Exemples</a:t>
            </a:r>
            <a:r>
              <a:rPr lang="en-US" dirty="0" smtClean="0"/>
              <a:t> </a:t>
            </a:r>
            <a:r>
              <a:rPr lang="en-US" dirty="0"/>
              <a:t>de questions</a:t>
            </a:r>
          </a:p>
        </p:txBody>
      </p:sp>
      <p:sp>
        <p:nvSpPr>
          <p:cNvPr id="3" name="Content Placeholder 2">
            <a:extLst>
              <a:ext uri="{FF2B5EF4-FFF2-40B4-BE49-F238E27FC236}">
                <a16:creationId xmlns:a16="http://schemas.microsoft.com/office/drawing/2014/main" id="{816977EC-E3E3-704C-B9FF-288254F75247}"/>
              </a:ext>
            </a:extLst>
          </p:cNvPr>
          <p:cNvSpPr>
            <a:spLocks noGrp="1"/>
          </p:cNvSpPr>
          <p:nvPr>
            <p:ph idx="1"/>
          </p:nvPr>
        </p:nvSpPr>
        <p:spPr>
          <a:xfrm>
            <a:off x="837952" y="1198202"/>
            <a:ext cx="10516098" cy="5202598"/>
          </a:xfrm>
        </p:spPr>
        <p:txBody>
          <a:bodyPr/>
          <a:lstStyle/>
          <a:p>
            <a:pPr>
              <a:lnSpc>
                <a:spcPct val="100000"/>
              </a:lnSpc>
            </a:pPr>
            <a:r>
              <a:rPr lang="en-US" sz="2400" b="1" dirty="0"/>
              <a:t>Question 1</a:t>
            </a:r>
          </a:p>
          <a:p>
            <a:r>
              <a:rPr lang="fr-FR" sz="1200" dirty="0"/>
              <a:t>Une chaîne de pharmacies souhaite augmenter le nombre de vaccinations contre la grippe qu'elle administre cette saison. Ils ont lancé une étude pour examiner l'effet des SMS de rappel sur le taux d'inscription aux rendez-vous pour recevoir un vaccin contre la grippe. Dans le cadre de l'étude, les pharmacies ont envoyé des SMS automatisés aux clients ayant reçu un vaccin contre la grippe l'année précédente, leur rappelant de se faire vacciner contre la grippe avec un lien pour s'inscrire à un rendez-vous. Les pharmacies ont observé qu'un nombre significativement plus élevé de clients se sont inscrits à un rendez-vous pour se faire vacciner contre la grippe par rapport à l'année précédente. Que pouvez-vous conclure de cette constatation </a:t>
            </a:r>
            <a:r>
              <a:rPr lang="fr-FR" sz="1200" dirty="0" smtClean="0"/>
              <a:t>?</a:t>
            </a:r>
          </a:p>
          <a:p>
            <a:pPr marL="228600" indent="-228600">
              <a:buAutoNum type="alphaLcParenR"/>
            </a:pPr>
            <a:r>
              <a:rPr lang="fr-FR" sz="1200" dirty="0" smtClean="0"/>
              <a:t>Le </a:t>
            </a:r>
            <a:r>
              <a:rPr lang="fr-FR" sz="1200" dirty="0"/>
              <a:t>nombre de rendez-vous pour la vaccination contre la grippe varie d'une année à l'autre. </a:t>
            </a:r>
            <a:endParaRPr lang="fr-FR" sz="1200" dirty="0" smtClean="0"/>
          </a:p>
          <a:p>
            <a:pPr marL="228600" indent="-228600">
              <a:buAutoNum type="alphaLcParenR"/>
            </a:pPr>
            <a:r>
              <a:rPr lang="fr-FR" sz="1200" dirty="0"/>
              <a:t>L'envoi de SMS de rappel a augmenté le nombre de vaccins contre la grippe administrés aux clients. </a:t>
            </a:r>
            <a:endParaRPr lang="fr-FR" sz="1200" dirty="0" smtClean="0"/>
          </a:p>
          <a:p>
            <a:pPr marL="228600" indent="-228600">
              <a:buAutoNum type="alphaLcParenR"/>
            </a:pPr>
            <a:r>
              <a:rPr lang="fr-FR" sz="1200" dirty="0"/>
              <a:t>L'envoi de SMS de rappel aux clients a augmenté la probabilité qu'une personne s'inscrive à un rendez-vous pour se faire vacciner contre la grippe. </a:t>
            </a:r>
            <a:endParaRPr lang="fr-FR" sz="1200" dirty="0" smtClean="0"/>
          </a:p>
          <a:p>
            <a:pPr marL="228600" indent="-228600">
              <a:buAutoNum type="alphaLcParenR"/>
            </a:pPr>
            <a:r>
              <a:rPr lang="en-US" sz="1200" dirty="0" smtClean="0"/>
              <a:t>B et </a:t>
            </a:r>
            <a:r>
              <a:rPr lang="en-US" sz="1200" dirty="0"/>
              <a:t>C </a:t>
            </a:r>
            <a:endParaRPr lang="en-US" sz="1200" dirty="0" smtClean="0"/>
          </a:p>
          <a:p>
            <a:pPr marL="228600" indent="-228600">
              <a:buAutoNum type="alphaLcParenR"/>
            </a:pPr>
            <a:r>
              <a:rPr lang="en-US" sz="1200" dirty="0" err="1" smtClean="0"/>
              <a:t>Aucune</a:t>
            </a:r>
            <a:r>
              <a:rPr lang="en-US" sz="1200" dirty="0" smtClean="0"/>
              <a:t> </a:t>
            </a:r>
            <a:r>
              <a:rPr lang="en-US" sz="1200" dirty="0"/>
              <a:t>de </a:t>
            </a:r>
            <a:r>
              <a:rPr lang="en-US" sz="1200" dirty="0" err="1"/>
              <a:t>ces</a:t>
            </a:r>
            <a:r>
              <a:rPr lang="en-US" sz="1200" dirty="0"/>
              <a:t> </a:t>
            </a:r>
            <a:r>
              <a:rPr lang="en-US" sz="1200" dirty="0" err="1"/>
              <a:t>réponses</a:t>
            </a:r>
            <a:r>
              <a:rPr lang="en-US" sz="1200" dirty="0"/>
              <a:t>. </a:t>
            </a:r>
          </a:p>
          <a:p>
            <a:pPr>
              <a:lnSpc>
                <a:spcPct val="100000"/>
              </a:lnSpc>
            </a:pPr>
            <a:endParaRPr lang="en-US" sz="2400" b="1" dirty="0" smtClean="0"/>
          </a:p>
          <a:p>
            <a:pPr>
              <a:lnSpc>
                <a:spcPct val="100000"/>
              </a:lnSpc>
            </a:pPr>
            <a:r>
              <a:rPr lang="en-US" sz="2400" b="1" dirty="0" smtClean="0"/>
              <a:t>Question </a:t>
            </a:r>
            <a:r>
              <a:rPr lang="en-US" sz="2400" b="1" dirty="0"/>
              <a:t>2</a:t>
            </a:r>
          </a:p>
          <a:p>
            <a:r>
              <a:rPr lang="fr-FR" sz="1200" dirty="0"/>
              <a:t>En 500 mots ou moins, expliquez comment une découverte tirée de la littérature des sciences du comportement </a:t>
            </a:r>
            <a:r>
              <a:rPr lang="fr-FR" sz="1200" dirty="0" smtClean="0"/>
              <a:t>pourrait </a:t>
            </a:r>
            <a:r>
              <a:rPr lang="fr-FR" sz="1200" dirty="0"/>
              <a:t>être appliquée pour améliorer les politiques ou programmes publics concernant la santé des Canadiens. Veuillez décrire la découverte, faire référence à une politique ou à un programme public de votre choix et indiquer clairement comment elle pourrait être appliquée pour améliorer cette politique ou ce programme public.</a:t>
            </a:r>
          </a:p>
        </p:txBody>
      </p:sp>
    </p:spTree>
    <p:extLst>
      <p:ext uri="{BB962C8B-B14F-4D97-AF65-F5344CB8AC3E}">
        <p14:creationId xmlns:p14="http://schemas.microsoft.com/office/powerpoint/2010/main" val="3993506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21D7FF2-DC1C-2A4D-A84D-AD68FB74C634}"/>
              </a:ext>
            </a:extLst>
          </p:cNvPr>
          <p:cNvSpPr>
            <a:spLocks noGrp="1"/>
          </p:cNvSpPr>
          <p:nvPr>
            <p:ph type="title"/>
          </p:nvPr>
        </p:nvSpPr>
        <p:spPr/>
        <p:txBody>
          <a:bodyPr/>
          <a:lstStyle/>
          <a:p>
            <a:r>
              <a:rPr lang="en-US" dirty="0" smtClean="0"/>
              <a:t>M</a:t>
            </a:r>
            <a:r>
              <a:rPr lang="fr-FR" dirty="0"/>
              <a:t>é</a:t>
            </a:r>
            <a:r>
              <a:rPr lang="en-US" dirty="0" err="1" smtClean="0"/>
              <a:t>dias</a:t>
            </a:r>
            <a:r>
              <a:rPr lang="en-US" dirty="0" smtClean="0"/>
              <a:t> </a:t>
            </a:r>
            <a:r>
              <a:rPr lang="en-US" dirty="0" err="1" smtClean="0"/>
              <a:t>sociaux</a:t>
            </a:r>
            <a:endParaRPr lang="en-US" dirty="0"/>
          </a:p>
        </p:txBody>
      </p:sp>
      <p:pic>
        <p:nvPicPr>
          <p:cNvPr id="14" name="Picture 13">
            <a:extLst>
              <a:ext uri="{FF2B5EF4-FFF2-40B4-BE49-F238E27FC236}">
                <a16:creationId xmlns:a16="http://schemas.microsoft.com/office/drawing/2014/main" id="{10868A19-E0C2-C64C-BE80-BA25A5AE6741}"/>
              </a:ext>
            </a:extLst>
          </p:cNvPr>
          <p:cNvPicPr>
            <a:picLocks noChangeAspect="1"/>
          </p:cNvPicPr>
          <p:nvPr/>
        </p:nvPicPr>
        <p:blipFill>
          <a:blip r:embed="rId2"/>
          <a:stretch>
            <a:fillRect/>
          </a:stretch>
        </p:blipFill>
        <p:spPr>
          <a:xfrm>
            <a:off x="735763" y="1138937"/>
            <a:ext cx="3271360" cy="2506194"/>
          </a:xfrm>
          <a:prstGeom prst="rect">
            <a:avLst/>
          </a:prstGeom>
        </p:spPr>
      </p:pic>
      <p:pic>
        <p:nvPicPr>
          <p:cNvPr id="18" name="Picture 17">
            <a:extLst>
              <a:ext uri="{FF2B5EF4-FFF2-40B4-BE49-F238E27FC236}">
                <a16:creationId xmlns:a16="http://schemas.microsoft.com/office/drawing/2014/main" id="{02953B29-7534-7446-B04A-0B732A5CCC87}"/>
              </a:ext>
            </a:extLst>
          </p:cNvPr>
          <p:cNvPicPr>
            <a:picLocks noChangeAspect="1"/>
          </p:cNvPicPr>
          <p:nvPr/>
        </p:nvPicPr>
        <p:blipFill>
          <a:blip r:embed="rId3"/>
          <a:stretch>
            <a:fillRect/>
          </a:stretch>
        </p:blipFill>
        <p:spPr>
          <a:xfrm>
            <a:off x="4058385" y="1138937"/>
            <a:ext cx="3320988" cy="2506194"/>
          </a:xfrm>
          <a:prstGeom prst="rect">
            <a:avLst/>
          </a:prstGeom>
        </p:spPr>
      </p:pic>
      <p:pic>
        <p:nvPicPr>
          <p:cNvPr id="22" name="Picture 21">
            <a:extLst>
              <a:ext uri="{FF2B5EF4-FFF2-40B4-BE49-F238E27FC236}">
                <a16:creationId xmlns:a16="http://schemas.microsoft.com/office/drawing/2014/main" id="{2BF00F67-6AE3-A142-9623-373BC6E74BE3}"/>
              </a:ext>
            </a:extLst>
          </p:cNvPr>
          <p:cNvPicPr>
            <a:picLocks noChangeAspect="1"/>
          </p:cNvPicPr>
          <p:nvPr/>
        </p:nvPicPr>
        <p:blipFill>
          <a:blip r:embed="rId4"/>
          <a:stretch>
            <a:fillRect/>
          </a:stretch>
        </p:blipFill>
        <p:spPr>
          <a:xfrm>
            <a:off x="7343438" y="3858524"/>
            <a:ext cx="3320988" cy="2439909"/>
          </a:xfrm>
          <a:prstGeom prst="rect">
            <a:avLst/>
          </a:prstGeom>
        </p:spPr>
      </p:pic>
      <p:pic>
        <p:nvPicPr>
          <p:cNvPr id="26" name="Picture 25">
            <a:extLst>
              <a:ext uri="{FF2B5EF4-FFF2-40B4-BE49-F238E27FC236}">
                <a16:creationId xmlns:a16="http://schemas.microsoft.com/office/drawing/2014/main" id="{EFFE78A4-F20D-634D-8B9C-498A42AAB195}"/>
              </a:ext>
            </a:extLst>
          </p:cNvPr>
          <p:cNvPicPr>
            <a:picLocks noChangeAspect="1"/>
          </p:cNvPicPr>
          <p:nvPr/>
        </p:nvPicPr>
        <p:blipFill>
          <a:blip r:embed="rId5"/>
          <a:stretch>
            <a:fillRect/>
          </a:stretch>
        </p:blipFill>
        <p:spPr>
          <a:xfrm>
            <a:off x="7430635" y="1120531"/>
            <a:ext cx="3320988" cy="2648950"/>
          </a:xfrm>
          <a:prstGeom prst="rect">
            <a:avLst/>
          </a:prstGeom>
        </p:spPr>
      </p:pic>
      <p:pic>
        <p:nvPicPr>
          <p:cNvPr id="29" name="Picture 28">
            <a:extLst>
              <a:ext uri="{FF2B5EF4-FFF2-40B4-BE49-F238E27FC236}">
                <a16:creationId xmlns:a16="http://schemas.microsoft.com/office/drawing/2014/main" id="{BAE610D6-0FA4-C441-8074-89CFDFF94010}"/>
              </a:ext>
            </a:extLst>
          </p:cNvPr>
          <p:cNvPicPr>
            <a:picLocks noChangeAspect="1"/>
          </p:cNvPicPr>
          <p:nvPr/>
        </p:nvPicPr>
        <p:blipFill>
          <a:blip r:embed="rId6"/>
          <a:stretch>
            <a:fillRect/>
          </a:stretch>
        </p:blipFill>
        <p:spPr>
          <a:xfrm>
            <a:off x="721034" y="3858524"/>
            <a:ext cx="3285052" cy="2634711"/>
          </a:xfrm>
          <a:prstGeom prst="rect">
            <a:avLst/>
          </a:prstGeom>
        </p:spPr>
      </p:pic>
      <p:pic>
        <p:nvPicPr>
          <p:cNvPr id="32" name="Picture 31">
            <a:extLst>
              <a:ext uri="{FF2B5EF4-FFF2-40B4-BE49-F238E27FC236}">
                <a16:creationId xmlns:a16="http://schemas.microsoft.com/office/drawing/2014/main" id="{B01B0326-DD89-0948-82A8-BED590DC4A9A}"/>
              </a:ext>
            </a:extLst>
          </p:cNvPr>
          <p:cNvPicPr>
            <a:picLocks noChangeAspect="1"/>
          </p:cNvPicPr>
          <p:nvPr/>
        </p:nvPicPr>
        <p:blipFill>
          <a:blip r:embed="rId7"/>
          <a:stretch>
            <a:fillRect/>
          </a:stretch>
        </p:blipFill>
        <p:spPr>
          <a:xfrm>
            <a:off x="4058385" y="3847253"/>
            <a:ext cx="3285053" cy="2645982"/>
          </a:xfrm>
          <a:prstGeom prst="rect">
            <a:avLst/>
          </a:prstGeom>
        </p:spPr>
      </p:pic>
    </p:spTree>
    <p:extLst>
      <p:ext uri="{BB962C8B-B14F-4D97-AF65-F5344CB8AC3E}">
        <p14:creationId xmlns:p14="http://schemas.microsoft.com/office/powerpoint/2010/main" val="347902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631A-51A9-2245-A863-CDEDD2C72398}"/>
              </a:ext>
            </a:extLst>
          </p:cNvPr>
          <p:cNvSpPr>
            <a:spLocks noGrp="1"/>
          </p:cNvSpPr>
          <p:nvPr>
            <p:ph type="title"/>
          </p:nvPr>
        </p:nvSpPr>
        <p:spPr/>
        <p:txBody>
          <a:bodyPr/>
          <a:lstStyle/>
          <a:p>
            <a:r>
              <a:rPr lang="fr-FR" dirty="0"/>
              <a:t>Travailler en partenariat avec </a:t>
            </a:r>
            <a:r>
              <a:rPr lang="fr-FR" dirty="0" smtClean="0"/>
              <a:t>les RH du BCP</a:t>
            </a:r>
            <a:endParaRPr lang="en-US" dirty="0"/>
          </a:p>
        </p:txBody>
      </p:sp>
      <p:sp>
        <p:nvSpPr>
          <p:cNvPr id="6" name="Content Placeholder 5">
            <a:extLst>
              <a:ext uri="{FF2B5EF4-FFF2-40B4-BE49-F238E27FC236}">
                <a16:creationId xmlns:a16="http://schemas.microsoft.com/office/drawing/2014/main" id="{98D1000A-64CB-934E-8568-8BD888B15F34}"/>
              </a:ext>
            </a:extLst>
          </p:cNvPr>
          <p:cNvSpPr>
            <a:spLocks noGrp="1"/>
          </p:cNvSpPr>
          <p:nvPr>
            <p:ph idx="1"/>
          </p:nvPr>
        </p:nvSpPr>
        <p:spPr>
          <a:xfrm>
            <a:off x="837952" y="1198204"/>
            <a:ext cx="10516098" cy="372688"/>
          </a:xfrm>
        </p:spPr>
        <p:txBody>
          <a:bodyPr/>
          <a:lstStyle/>
          <a:p>
            <a:r>
              <a:rPr lang="fr-FR" dirty="0"/>
              <a:t>Les processus sont dirigés par une petite équipe </a:t>
            </a:r>
            <a:r>
              <a:rPr lang="fr-FR" dirty="0" smtClean="0"/>
              <a:t>au </a:t>
            </a:r>
            <a:r>
              <a:rPr lang="fr-FR" dirty="0"/>
              <a:t>sein de </a:t>
            </a:r>
            <a:r>
              <a:rPr lang="fr-FR" dirty="0" smtClean="0"/>
              <a:t>l'</a:t>
            </a:r>
            <a:r>
              <a:rPr lang="fr-FR" dirty="0">
                <a:solidFill>
                  <a:schemeClr val="tx1"/>
                </a:solidFill>
              </a:rPr>
              <a:t>UII </a:t>
            </a:r>
            <a:r>
              <a:rPr lang="fr-FR" dirty="0" smtClean="0"/>
              <a:t>, </a:t>
            </a:r>
            <a:r>
              <a:rPr lang="fr-FR" dirty="0"/>
              <a:t>avec le soutien du service RH du </a:t>
            </a:r>
            <a:r>
              <a:rPr lang="fr-FR" dirty="0" smtClean="0"/>
              <a:t>BCP.</a:t>
            </a:r>
            <a:endParaRPr lang="en-US" dirty="0"/>
          </a:p>
        </p:txBody>
      </p:sp>
      <p:grpSp>
        <p:nvGrpSpPr>
          <p:cNvPr id="13" name="Group 12">
            <a:extLst>
              <a:ext uri="{FF2B5EF4-FFF2-40B4-BE49-F238E27FC236}">
                <a16:creationId xmlns:a16="http://schemas.microsoft.com/office/drawing/2014/main" id="{24F25E14-2125-F341-B674-1B256651316C}"/>
              </a:ext>
            </a:extLst>
          </p:cNvPr>
          <p:cNvGrpSpPr/>
          <p:nvPr/>
        </p:nvGrpSpPr>
        <p:grpSpPr>
          <a:xfrm>
            <a:off x="838200" y="2323353"/>
            <a:ext cx="10515600" cy="2187416"/>
            <a:chOff x="838200" y="2323353"/>
            <a:chExt cx="13996264" cy="2187416"/>
          </a:xfrm>
        </p:grpSpPr>
        <p:graphicFrame>
          <p:nvGraphicFramePr>
            <p:cNvPr id="7" name="Table 4">
              <a:extLst>
                <a:ext uri="{FF2B5EF4-FFF2-40B4-BE49-F238E27FC236}">
                  <a16:creationId xmlns:a16="http://schemas.microsoft.com/office/drawing/2014/main" id="{6244588F-D2C4-2A44-86B3-61741F5047F0}"/>
                </a:ext>
              </a:extLst>
            </p:cNvPr>
            <p:cNvGraphicFramePr>
              <a:graphicFrameLocks/>
            </p:cNvGraphicFramePr>
            <p:nvPr>
              <p:extLst>
                <p:ext uri="{D42A27DB-BD31-4B8C-83A1-F6EECF244321}">
                  <p14:modId xmlns:p14="http://schemas.microsoft.com/office/powerpoint/2010/main" val="4000375109"/>
                </p:ext>
              </p:extLst>
            </p:nvPr>
          </p:nvGraphicFramePr>
          <p:xfrm>
            <a:off x="838200" y="2347231"/>
            <a:ext cx="13996264" cy="2163538"/>
          </p:xfrm>
          <a:graphic>
            <a:graphicData uri="http://schemas.openxmlformats.org/drawingml/2006/table">
              <a:tbl>
                <a:tblPr>
                  <a:tableStyleId>{5C22544A-7EE6-4342-B048-85BDC9FD1C3A}</a:tableStyleId>
                </a:tblPr>
                <a:tblGrid>
                  <a:gridCol w="2108606">
                    <a:extLst>
                      <a:ext uri="{9D8B030D-6E8A-4147-A177-3AD203B41FA5}">
                        <a16:colId xmlns:a16="http://schemas.microsoft.com/office/drawing/2014/main" val="606135388"/>
                      </a:ext>
                    </a:extLst>
                  </a:gridCol>
                  <a:gridCol w="2097634">
                    <a:extLst>
                      <a:ext uri="{9D8B030D-6E8A-4147-A177-3AD203B41FA5}">
                        <a16:colId xmlns:a16="http://schemas.microsoft.com/office/drawing/2014/main" val="2533252939"/>
                      </a:ext>
                    </a:extLst>
                  </a:gridCol>
                  <a:gridCol w="2103120">
                    <a:extLst>
                      <a:ext uri="{9D8B030D-6E8A-4147-A177-3AD203B41FA5}">
                        <a16:colId xmlns:a16="http://schemas.microsoft.com/office/drawing/2014/main" val="990659778"/>
                      </a:ext>
                    </a:extLst>
                  </a:gridCol>
                  <a:gridCol w="2103120">
                    <a:extLst>
                      <a:ext uri="{9D8B030D-6E8A-4147-A177-3AD203B41FA5}">
                        <a16:colId xmlns:a16="http://schemas.microsoft.com/office/drawing/2014/main" val="3653741463"/>
                      </a:ext>
                    </a:extLst>
                  </a:gridCol>
                  <a:gridCol w="2103120">
                    <a:extLst>
                      <a:ext uri="{9D8B030D-6E8A-4147-A177-3AD203B41FA5}">
                        <a16:colId xmlns:a16="http://schemas.microsoft.com/office/drawing/2014/main" val="3990422324"/>
                      </a:ext>
                    </a:extLst>
                  </a:gridCol>
                </a:tblGrid>
                <a:tr h="1081769">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endParaRPr lang="en-US" sz="1400" b="1" dirty="0">
                          <a:solidFill>
                            <a:schemeClr val="tx2"/>
                          </a:solidFill>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endParaRPr>
                      </a:p>
                    </a:txBody>
                    <a:tcPr anchor="ctr">
                      <a:lnL w="12700" cap="flat" cmpd="sng" algn="ctr">
                        <a:solidFill>
                          <a:schemeClr val="tx1">
                            <a:lumMod val="75000"/>
                            <a:lumOff val="25000"/>
                          </a:schemeClr>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6375834"/>
                    </a:ext>
                  </a:extLst>
                </a:tr>
                <a:tr h="1081769">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fr-FR" sz="1200" b="1" dirty="0" smtClean="0">
                            <a:solidFill>
                              <a:schemeClr val="tx2"/>
                            </a:solidFill>
                          </a:rPr>
                          <a:t>Les entrées dans le Système de ressourcement de la fonction publique</a:t>
                        </a:r>
                        <a:endParaRPr lang="en-US" sz="1200" b="1" dirty="0">
                          <a:solidFill>
                            <a:schemeClr val="tx2"/>
                          </a:solidFill>
                        </a:endParaRPr>
                      </a:p>
                    </a:txBody>
                    <a:tcPr>
                      <a:lnL w="12700" cmpd="sng">
                        <a:noFill/>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fr-FR" sz="1200" b="1" dirty="0" smtClean="0">
                            <a:solidFill>
                              <a:schemeClr val="tx2"/>
                            </a:solidFill>
                          </a:rPr>
                          <a:t>Les demande </a:t>
                        </a:r>
                        <a:r>
                          <a:rPr lang="fr-FR" sz="1200" b="1" dirty="0" smtClean="0">
                            <a:solidFill>
                              <a:schemeClr val="tx1"/>
                            </a:solidFill>
                          </a:rPr>
                          <a:t>d’au</a:t>
                        </a:r>
                        <a:r>
                          <a:rPr lang="fr-FR" sz="1200" b="1" dirty="0" smtClean="0">
                            <a:solidFill>
                              <a:schemeClr val="tx2"/>
                            </a:solidFill>
                          </a:rPr>
                          <a:t>torisations de la CFP</a:t>
                        </a:r>
                      </a:p>
                      <a:p>
                        <a:pPr algn="ctr"/>
                        <a:endParaRPr lang="en-US" sz="1200" b="1" dirty="0">
                          <a:solidFill>
                            <a:schemeClr val="tx2"/>
                          </a:solidFill>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chemeClr val="tx2"/>
                            </a:solidFill>
                          </a:rPr>
                          <a:t>Vérification</a:t>
                        </a:r>
                        <a:r>
                          <a:rPr lang="fr-FR" sz="1200" b="1" baseline="0" dirty="0" smtClean="0">
                            <a:solidFill>
                              <a:schemeClr val="tx2"/>
                            </a:solidFill>
                          </a:rPr>
                          <a:t> </a:t>
                        </a:r>
                        <a:r>
                          <a:rPr lang="fr-FR" sz="1200" b="1" dirty="0" smtClean="0">
                            <a:solidFill>
                              <a:schemeClr val="tx2"/>
                            </a:solidFill>
                          </a:rPr>
                          <a:t>des dossiers (outils d'évaluation, rapport du</a:t>
                        </a:r>
                        <a:r>
                          <a:rPr lang="fr-FR" sz="1200" b="1" baseline="0" dirty="0" smtClean="0">
                            <a:solidFill>
                              <a:schemeClr val="tx2"/>
                            </a:solidFill>
                          </a:rPr>
                          <a:t> comit</a:t>
                        </a:r>
                        <a:r>
                          <a:rPr lang="fr-FR" sz="1200" b="1" dirty="0" smtClean="0">
                            <a:solidFill>
                              <a:schemeClr val="tx2"/>
                            </a:solidFill>
                          </a:rPr>
                          <a:t>é</a:t>
                        </a:r>
                        <a:r>
                          <a:rPr lang="fr-FR" sz="1200" b="1" baseline="0" dirty="0" smtClean="0">
                            <a:solidFill>
                              <a:schemeClr val="tx2"/>
                            </a:solidFill>
                          </a:rPr>
                          <a:t> de pr</a:t>
                        </a:r>
                        <a:r>
                          <a:rPr lang="fr-FR" sz="1200" b="1" dirty="0" smtClean="0">
                            <a:solidFill>
                              <a:schemeClr val="tx2"/>
                            </a:solidFill>
                          </a:rPr>
                          <a:t>é</a:t>
                        </a:r>
                        <a:r>
                          <a:rPr lang="fr-FR" sz="1200" b="1" baseline="0" dirty="0" smtClean="0">
                            <a:solidFill>
                              <a:schemeClr val="tx2"/>
                            </a:solidFill>
                          </a:rPr>
                          <a:t>s</a:t>
                        </a:r>
                        <a:r>
                          <a:rPr lang="fr-FR" sz="1200" b="1" dirty="0" smtClean="0">
                            <a:solidFill>
                              <a:schemeClr val="tx2"/>
                            </a:solidFill>
                          </a:rPr>
                          <a:t>é</a:t>
                        </a:r>
                        <a:r>
                          <a:rPr lang="fr-FR" sz="1200" b="1" baseline="0" dirty="0" smtClean="0">
                            <a:solidFill>
                              <a:schemeClr val="tx2"/>
                            </a:solidFill>
                          </a:rPr>
                          <a:t>lection)</a:t>
                        </a:r>
                        <a:endParaRPr lang="en-US" sz="1200" b="1" dirty="0">
                          <a:solidFill>
                            <a:schemeClr val="tx2"/>
                          </a:solidFill>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chemeClr val="tx2"/>
                            </a:solidFill>
                          </a:rPr>
                          <a:t>Émettre les</a:t>
                        </a:r>
                        <a:r>
                          <a:rPr lang="en-US" sz="1200" b="1" dirty="0" smtClean="0">
                            <a:solidFill>
                              <a:schemeClr val="tx2"/>
                            </a:solidFill>
                          </a:rPr>
                          <a:t> </a:t>
                        </a:r>
                      </a:p>
                      <a:p>
                        <a:pPr algn="ctr"/>
                        <a:r>
                          <a:rPr lang="en-US" sz="1200" b="1" dirty="0" err="1" smtClean="0">
                            <a:solidFill>
                              <a:schemeClr val="tx2"/>
                            </a:solidFill>
                          </a:rPr>
                          <a:t>lettres</a:t>
                        </a:r>
                        <a:r>
                          <a:rPr lang="en-US" sz="1200" b="1" dirty="0" smtClean="0">
                            <a:solidFill>
                              <a:schemeClr val="tx2"/>
                            </a:solidFill>
                          </a:rPr>
                          <a:t> </a:t>
                        </a:r>
                        <a:r>
                          <a:rPr lang="en-US" sz="1200" b="1" dirty="0" err="1" smtClean="0">
                            <a:solidFill>
                              <a:schemeClr val="tx2"/>
                            </a:solidFill>
                          </a:rPr>
                          <a:t>d'offre</a:t>
                        </a:r>
                        <a:r>
                          <a:rPr lang="en-US" sz="1200" b="1" baseline="0" dirty="0" smtClean="0">
                            <a:solidFill>
                              <a:schemeClr val="tx2"/>
                            </a:solidFill>
                          </a:rPr>
                          <a:t> </a:t>
                        </a:r>
                        <a:endParaRPr lang="en-US" sz="1200" b="1" dirty="0">
                          <a:solidFill>
                            <a:schemeClr val="tx2"/>
                          </a:solidFill>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chemeClr val="tx2"/>
                            </a:solidFill>
                          </a:rPr>
                          <a:t>Interprétation des politiques et/ou directives en matière de RH, incluant</a:t>
                        </a:r>
                        <a:r>
                          <a:rPr lang="fr-FR" sz="1200" b="1" baseline="0" dirty="0" smtClean="0">
                            <a:solidFill>
                              <a:schemeClr val="tx2"/>
                            </a:solidFill>
                          </a:rPr>
                          <a:t> fournir des avis/conseils tel que requis</a:t>
                        </a:r>
                        <a:endParaRPr lang="fr-FR" sz="1200" b="1" dirty="0">
                          <a:solidFill>
                            <a:schemeClr val="tx2"/>
                          </a:solidFill>
                        </a:endParaRPr>
                      </a:p>
                    </a:txBody>
                    <a:tcPr>
                      <a:lnL w="12700" cap="flat" cmpd="sng" algn="ctr">
                        <a:solidFill>
                          <a:schemeClr val="tx1">
                            <a:lumMod val="75000"/>
                            <a:lumOff val="25000"/>
                          </a:schemeClr>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195916"/>
                    </a:ext>
                  </a:extLst>
                </a:tr>
              </a:tbl>
            </a:graphicData>
          </a:graphic>
        </p:graphicFrame>
        <p:pic>
          <p:nvPicPr>
            <p:cNvPr id="8" name="Picture 7">
              <a:extLst>
                <a:ext uri="{FF2B5EF4-FFF2-40B4-BE49-F238E27FC236}">
                  <a16:creationId xmlns:a16="http://schemas.microsoft.com/office/drawing/2014/main" id="{0FF85AFC-F870-2E44-94E8-2F1BEFCC81A1}"/>
                </a:ext>
              </a:extLst>
            </p:cNvPr>
            <p:cNvPicPr>
              <a:picLocks noChangeAspect="1"/>
            </p:cNvPicPr>
            <p:nvPr/>
          </p:nvPicPr>
          <p:blipFill>
            <a:blip r:embed="rId2"/>
            <a:stretch>
              <a:fillRect/>
            </a:stretch>
          </p:blipFill>
          <p:spPr>
            <a:xfrm>
              <a:off x="1842456" y="2351000"/>
              <a:ext cx="858520" cy="858520"/>
            </a:xfrm>
            <a:prstGeom prst="rect">
              <a:avLst/>
            </a:prstGeom>
          </p:spPr>
        </p:pic>
        <p:pic>
          <p:nvPicPr>
            <p:cNvPr id="9" name="Picture 8">
              <a:extLst>
                <a:ext uri="{FF2B5EF4-FFF2-40B4-BE49-F238E27FC236}">
                  <a16:creationId xmlns:a16="http://schemas.microsoft.com/office/drawing/2014/main" id="{1BC88788-0A40-3341-A3DF-E3E221034A37}"/>
                </a:ext>
              </a:extLst>
            </p:cNvPr>
            <p:cNvPicPr>
              <a:picLocks noChangeAspect="1"/>
            </p:cNvPicPr>
            <p:nvPr/>
          </p:nvPicPr>
          <p:blipFill>
            <a:blip r:embed="rId3"/>
            <a:stretch>
              <a:fillRect/>
            </a:stretch>
          </p:blipFill>
          <p:spPr>
            <a:xfrm>
              <a:off x="4563753" y="2323353"/>
              <a:ext cx="858522" cy="858521"/>
            </a:xfrm>
            <a:prstGeom prst="rect">
              <a:avLst/>
            </a:prstGeom>
          </p:spPr>
        </p:pic>
        <p:pic>
          <p:nvPicPr>
            <p:cNvPr id="10" name="Picture 9">
              <a:extLst>
                <a:ext uri="{FF2B5EF4-FFF2-40B4-BE49-F238E27FC236}">
                  <a16:creationId xmlns:a16="http://schemas.microsoft.com/office/drawing/2014/main" id="{F8C886C3-1726-5E48-B293-5BA6F3C26845}"/>
                </a:ext>
              </a:extLst>
            </p:cNvPr>
            <p:cNvPicPr>
              <a:picLocks noChangeAspect="1"/>
            </p:cNvPicPr>
            <p:nvPr/>
          </p:nvPicPr>
          <p:blipFill>
            <a:blip r:embed="rId4"/>
            <a:stretch>
              <a:fillRect/>
            </a:stretch>
          </p:blipFill>
          <p:spPr>
            <a:xfrm>
              <a:off x="7495463" y="2435620"/>
              <a:ext cx="681737" cy="681737"/>
            </a:xfrm>
            <a:prstGeom prst="rect">
              <a:avLst/>
            </a:prstGeom>
          </p:spPr>
        </p:pic>
        <p:pic>
          <p:nvPicPr>
            <p:cNvPr id="11" name="Picture 10">
              <a:extLst>
                <a:ext uri="{FF2B5EF4-FFF2-40B4-BE49-F238E27FC236}">
                  <a16:creationId xmlns:a16="http://schemas.microsoft.com/office/drawing/2014/main" id="{EA43467F-F4FE-D147-B56E-4F549187944B}"/>
                </a:ext>
              </a:extLst>
            </p:cNvPr>
            <p:cNvPicPr>
              <a:picLocks noChangeAspect="1"/>
            </p:cNvPicPr>
            <p:nvPr/>
          </p:nvPicPr>
          <p:blipFill>
            <a:blip r:embed="rId5"/>
            <a:stretch>
              <a:fillRect/>
            </a:stretch>
          </p:blipFill>
          <p:spPr>
            <a:xfrm>
              <a:off x="10107211" y="2371104"/>
              <a:ext cx="810769" cy="810770"/>
            </a:xfrm>
            <a:prstGeom prst="rect">
              <a:avLst/>
            </a:prstGeom>
          </p:spPr>
        </p:pic>
        <p:pic>
          <p:nvPicPr>
            <p:cNvPr id="12" name="Picture 11">
              <a:extLst>
                <a:ext uri="{FF2B5EF4-FFF2-40B4-BE49-F238E27FC236}">
                  <a16:creationId xmlns:a16="http://schemas.microsoft.com/office/drawing/2014/main" id="{A85F6721-B25E-534C-AE30-6C497AB7649D}"/>
                </a:ext>
              </a:extLst>
            </p:cNvPr>
            <p:cNvPicPr>
              <a:picLocks noChangeAspect="1"/>
            </p:cNvPicPr>
            <p:nvPr/>
          </p:nvPicPr>
          <p:blipFill>
            <a:blip r:embed="rId6"/>
            <a:stretch>
              <a:fillRect/>
            </a:stretch>
          </p:blipFill>
          <p:spPr>
            <a:xfrm>
              <a:off x="12909333" y="2347231"/>
              <a:ext cx="913385" cy="913385"/>
            </a:xfrm>
            <a:prstGeom prst="rect">
              <a:avLst/>
            </a:prstGeom>
          </p:spPr>
        </p:pic>
      </p:grpSp>
    </p:spTree>
    <p:extLst>
      <p:ext uri="{BB962C8B-B14F-4D97-AF65-F5344CB8AC3E}">
        <p14:creationId xmlns:p14="http://schemas.microsoft.com/office/powerpoint/2010/main" val="489464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8CB9D52-2CF8-7F46-B515-468CBDB5E176}"/>
              </a:ext>
            </a:extLst>
          </p:cNvPr>
          <p:cNvSpPr/>
          <p:nvPr/>
        </p:nvSpPr>
        <p:spPr>
          <a:xfrm>
            <a:off x="6085115" y="1"/>
            <a:ext cx="6096000" cy="2346858"/>
          </a:xfrm>
          <a:prstGeom prst="rect">
            <a:avLst/>
          </a:prstGeom>
          <a:solidFill>
            <a:schemeClr val="accent4"/>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7D06917-6F2C-1341-8257-507351F5B1C9}"/>
              </a:ext>
            </a:extLst>
          </p:cNvPr>
          <p:cNvSpPr/>
          <p:nvPr/>
        </p:nvSpPr>
        <p:spPr>
          <a:xfrm>
            <a:off x="337456" y="3712029"/>
            <a:ext cx="5758543" cy="3145971"/>
          </a:xfrm>
          <a:prstGeom prst="rect">
            <a:avLst/>
          </a:prstGeom>
          <a:solidFill>
            <a:schemeClr val="tx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1C1612-992C-2E48-832B-21C7FC32E18C}"/>
              </a:ext>
            </a:extLst>
          </p:cNvPr>
          <p:cNvSpPr>
            <a:spLocks noGrp="1"/>
          </p:cNvSpPr>
          <p:nvPr>
            <p:ph type="title"/>
          </p:nvPr>
        </p:nvSpPr>
        <p:spPr/>
        <p:txBody>
          <a:bodyPr/>
          <a:lstStyle/>
          <a:p>
            <a:r>
              <a:rPr lang="en-US" dirty="0" err="1"/>
              <a:t>Accueillir</a:t>
            </a:r>
            <a:r>
              <a:rPr lang="en-US" dirty="0"/>
              <a:t> un </a:t>
            </a:r>
            <a:r>
              <a:rPr lang="en-US" dirty="0" smtClean="0"/>
              <a:t>Fellow</a:t>
            </a:r>
            <a:endParaRPr lang="en-US" dirty="0"/>
          </a:p>
        </p:txBody>
      </p:sp>
      <p:sp>
        <p:nvSpPr>
          <p:cNvPr id="4" name="Content Placeholder 3">
            <a:extLst>
              <a:ext uri="{FF2B5EF4-FFF2-40B4-BE49-F238E27FC236}">
                <a16:creationId xmlns:a16="http://schemas.microsoft.com/office/drawing/2014/main" id="{55038E4F-7196-1341-8ABF-B255D33D63F9}"/>
              </a:ext>
            </a:extLst>
          </p:cNvPr>
          <p:cNvSpPr>
            <a:spLocks noGrp="1"/>
          </p:cNvSpPr>
          <p:nvPr>
            <p:ph sz="half" idx="1"/>
          </p:nvPr>
        </p:nvSpPr>
        <p:spPr>
          <a:xfrm>
            <a:off x="838200" y="1825625"/>
            <a:ext cx="5181600" cy="3029839"/>
          </a:xfrm>
        </p:spPr>
        <p:txBody>
          <a:bodyPr/>
          <a:lstStyle/>
          <a:p>
            <a:r>
              <a:rPr lang="fr-FR" dirty="0"/>
              <a:t>Les organisations d’accueil qui tirent parti du programme de Fellowship d’Impact Canada acquièrent les compétences de personnes ayant de l’expérience dans la conception et l’évaluation rigoureuses de programmes, ainsi que la possibilité de renforcer les capacités et les compétences de leurs propres organisations. Les </a:t>
            </a:r>
            <a:r>
              <a:rPr lang="fr-FR" dirty="0" err="1"/>
              <a:t>F</a:t>
            </a:r>
            <a:r>
              <a:rPr lang="fr-FR" dirty="0" err="1" smtClean="0"/>
              <a:t>ellows</a:t>
            </a:r>
            <a:r>
              <a:rPr lang="fr-FR" dirty="0" smtClean="0"/>
              <a:t> </a:t>
            </a:r>
            <a:r>
              <a:rPr lang="fr-FR" dirty="0"/>
              <a:t>demeurent des employés du Bureau du Conseil privé durant leur stage, assurant un lien précieux avec Impact Canada et les organismes centraux.</a:t>
            </a:r>
            <a:endParaRPr lang="en-US" dirty="0"/>
          </a:p>
        </p:txBody>
      </p:sp>
      <p:sp>
        <p:nvSpPr>
          <p:cNvPr id="5" name="Content Placeholder 4">
            <a:extLst>
              <a:ext uri="{FF2B5EF4-FFF2-40B4-BE49-F238E27FC236}">
                <a16:creationId xmlns:a16="http://schemas.microsoft.com/office/drawing/2014/main" id="{2CAB2804-3E39-FB49-9092-CCBA85E24E0C}"/>
              </a:ext>
            </a:extLst>
          </p:cNvPr>
          <p:cNvSpPr>
            <a:spLocks noGrp="1"/>
          </p:cNvSpPr>
          <p:nvPr>
            <p:ph sz="half" idx="2"/>
          </p:nvPr>
        </p:nvSpPr>
        <p:spPr>
          <a:xfrm>
            <a:off x="6790437" y="3076663"/>
            <a:ext cx="4561114" cy="3029839"/>
          </a:xfrm>
        </p:spPr>
        <p:txBody>
          <a:bodyPr/>
          <a:lstStyle/>
          <a:p>
            <a:r>
              <a:rPr lang="fr-FR" dirty="0"/>
              <a:t>Les experts en la matière engagés dans le cadre du programme de Fellowship bénéficient d’un lien avec Impact Canada et les organismes centraux, ainsi qu’avec une cohorte d’autres experts en la matière du programme qui s’occupent de questions complexes en matière de politiques au sein de plusieurs organisations.</a:t>
            </a:r>
          </a:p>
          <a:p>
            <a:r>
              <a:rPr lang="fr-FR" dirty="0"/>
              <a:t>Le programme de Fellowship est unique en son genre, en ce sens que les experts en la matière bénéficient d’une gestion de projet et d’un leadership pratiques de la part de l’organisation hôte, et d’un leadership, d’un mentorat et d’un encadrement continus du centre d’expertise d’Impact Canada.</a:t>
            </a:r>
          </a:p>
          <a:p>
            <a:r>
              <a:rPr lang="fr-FR" dirty="0"/>
              <a:t>Cette approche offre la possibilité de créer des partenariats intersectoriels et interministériels et de partager des pratiques de pointe.</a:t>
            </a:r>
          </a:p>
        </p:txBody>
      </p:sp>
      <p:sp>
        <p:nvSpPr>
          <p:cNvPr id="7" name="Content Placeholder 3">
            <a:extLst>
              <a:ext uri="{FF2B5EF4-FFF2-40B4-BE49-F238E27FC236}">
                <a16:creationId xmlns:a16="http://schemas.microsoft.com/office/drawing/2014/main" id="{E5E5DC15-CD3F-9F41-81AB-4638C3B177E7}"/>
              </a:ext>
            </a:extLst>
          </p:cNvPr>
          <p:cNvSpPr txBox="1">
            <a:spLocks/>
          </p:cNvSpPr>
          <p:nvPr/>
        </p:nvSpPr>
        <p:spPr bwMode="auto">
          <a:xfrm>
            <a:off x="838200" y="1299532"/>
            <a:ext cx="5181600" cy="43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3510" rtl="0" eaLnBrk="1" fontAlgn="base" hangingPunct="1">
              <a:lnSpc>
                <a:spcPct val="90000"/>
              </a:lnSpc>
              <a:spcBef>
                <a:spcPts val="997"/>
              </a:spcBef>
              <a:spcAft>
                <a:spcPct val="0"/>
              </a:spcAft>
              <a:buFont typeface="Arial" panose="020B0604020202020204" pitchFamily="34" charset="0"/>
              <a:defRPr sz="1400" kern="1200">
                <a:solidFill>
                  <a:srgbClr val="262626"/>
                </a:solidFill>
                <a:latin typeface="Arial" panose="020B0604020202020204" pitchFamily="34" charset="0"/>
                <a:ea typeface="Roboto" pitchFamily="2" charset="0"/>
                <a:cs typeface="Arial" panose="020B0604020202020204" pitchFamily="34" charset="0"/>
              </a:defRPr>
            </a:lvl1pPr>
            <a:lvl2pPr marL="456755" algn="l" defTabSz="913510" rtl="0" eaLnBrk="1" fontAlgn="base" hangingPunct="1">
              <a:lnSpc>
                <a:spcPct val="9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2pPr>
            <a:lvl3pPr marL="913510" algn="l" defTabSz="913510" rtl="0" eaLnBrk="1" fontAlgn="base" hangingPunct="1">
              <a:lnSpc>
                <a:spcPct val="9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3pPr>
            <a:lvl4pPr marL="1371347" algn="l" defTabSz="913510" rtl="0" eaLnBrk="1" fontAlgn="base" hangingPunct="1">
              <a:lnSpc>
                <a:spcPct val="9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4pPr>
            <a:lvl5pPr marL="1828102" algn="l" defTabSz="913510" rtl="0" eaLnBrk="1" fontAlgn="base" hangingPunct="1">
              <a:lnSpc>
                <a:spcPct val="9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pPr>
              <a:lnSpc>
                <a:spcPct val="100000"/>
              </a:lnSpc>
            </a:pPr>
            <a:r>
              <a:rPr lang="en-US" sz="2400" b="1" dirty="0">
                <a:solidFill>
                  <a:schemeClr val="tx2"/>
                </a:solidFill>
              </a:rPr>
              <a:t>✅ Les </a:t>
            </a:r>
            <a:r>
              <a:rPr lang="en-US" sz="2400" b="1" dirty="0" err="1">
                <a:solidFill>
                  <a:schemeClr val="tx2"/>
                </a:solidFill>
              </a:rPr>
              <a:t>organisations</a:t>
            </a:r>
            <a:r>
              <a:rPr lang="en-US" sz="2400" b="1" dirty="0">
                <a:solidFill>
                  <a:schemeClr val="tx2"/>
                </a:solidFill>
              </a:rPr>
              <a:t> y </a:t>
            </a:r>
            <a:r>
              <a:rPr lang="en-US" sz="2400" b="1" dirty="0" err="1">
                <a:solidFill>
                  <a:schemeClr val="tx2"/>
                </a:solidFill>
              </a:rPr>
              <a:t>gagnent</a:t>
            </a:r>
            <a:r>
              <a:rPr lang="en-US" sz="2400" b="1" dirty="0">
                <a:solidFill>
                  <a:schemeClr val="tx2"/>
                </a:solidFill>
              </a:rPr>
              <a:t>.</a:t>
            </a:r>
          </a:p>
          <a:p>
            <a:pPr>
              <a:lnSpc>
                <a:spcPct val="100000"/>
              </a:lnSpc>
            </a:pPr>
            <a:endParaRPr lang="en-US" sz="2400" b="1" dirty="0">
              <a:solidFill>
                <a:schemeClr val="tx2"/>
              </a:solidFill>
            </a:endParaRPr>
          </a:p>
        </p:txBody>
      </p:sp>
      <p:sp>
        <p:nvSpPr>
          <p:cNvPr id="8" name="Content Placeholder 3">
            <a:extLst>
              <a:ext uri="{FF2B5EF4-FFF2-40B4-BE49-F238E27FC236}">
                <a16:creationId xmlns:a16="http://schemas.microsoft.com/office/drawing/2014/main" id="{2E55B574-2657-6E42-ABF7-62F9F75D6E32}"/>
              </a:ext>
            </a:extLst>
          </p:cNvPr>
          <p:cNvSpPr txBox="1">
            <a:spLocks/>
          </p:cNvSpPr>
          <p:nvPr/>
        </p:nvSpPr>
        <p:spPr bwMode="auto">
          <a:xfrm>
            <a:off x="6797339" y="2546659"/>
            <a:ext cx="4561114" cy="43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3510" rtl="0" eaLnBrk="1" fontAlgn="base" hangingPunct="1">
              <a:lnSpc>
                <a:spcPct val="90000"/>
              </a:lnSpc>
              <a:spcBef>
                <a:spcPts val="997"/>
              </a:spcBef>
              <a:spcAft>
                <a:spcPct val="0"/>
              </a:spcAft>
              <a:buFont typeface="Arial" panose="020B0604020202020204" pitchFamily="34" charset="0"/>
              <a:defRPr sz="1400" kern="1200">
                <a:solidFill>
                  <a:srgbClr val="262626"/>
                </a:solidFill>
                <a:latin typeface="Arial" panose="020B0604020202020204" pitchFamily="34" charset="0"/>
                <a:ea typeface="Roboto" pitchFamily="2" charset="0"/>
                <a:cs typeface="Arial" panose="020B0604020202020204" pitchFamily="34" charset="0"/>
              </a:defRPr>
            </a:lvl1pPr>
            <a:lvl2pPr marL="456755" algn="l" defTabSz="913510" rtl="0" eaLnBrk="1" fontAlgn="base" hangingPunct="1">
              <a:lnSpc>
                <a:spcPct val="9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2pPr>
            <a:lvl3pPr marL="913510" algn="l" defTabSz="913510" rtl="0" eaLnBrk="1" fontAlgn="base" hangingPunct="1">
              <a:lnSpc>
                <a:spcPct val="9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3pPr>
            <a:lvl4pPr marL="1371347" algn="l" defTabSz="913510" rtl="0" eaLnBrk="1" fontAlgn="base" hangingPunct="1">
              <a:lnSpc>
                <a:spcPct val="9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4pPr>
            <a:lvl5pPr marL="1828102" algn="l" defTabSz="913510" rtl="0" eaLnBrk="1" fontAlgn="base" hangingPunct="1">
              <a:lnSpc>
                <a:spcPct val="9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pPr>
              <a:lnSpc>
                <a:spcPct val="100000"/>
              </a:lnSpc>
            </a:pPr>
            <a:r>
              <a:rPr lang="en-US" sz="2400" b="1" dirty="0">
                <a:solidFill>
                  <a:schemeClr val="tx2"/>
                </a:solidFill>
              </a:rPr>
              <a:t>✅ Les </a:t>
            </a:r>
            <a:r>
              <a:rPr lang="en-US" sz="2400" b="1" dirty="0" smtClean="0">
                <a:solidFill>
                  <a:schemeClr val="tx2"/>
                </a:solidFill>
              </a:rPr>
              <a:t>Fellows </a:t>
            </a:r>
            <a:r>
              <a:rPr lang="en-US" sz="2400" b="1" dirty="0">
                <a:solidFill>
                  <a:schemeClr val="tx2"/>
                </a:solidFill>
              </a:rPr>
              <a:t>y </a:t>
            </a:r>
            <a:r>
              <a:rPr lang="en-US" sz="2400" b="1" dirty="0" err="1" smtClean="0">
                <a:solidFill>
                  <a:schemeClr val="tx2"/>
                </a:solidFill>
              </a:rPr>
              <a:t>gagnent</a:t>
            </a:r>
            <a:r>
              <a:rPr lang="en-US" sz="2400" b="1" dirty="0" smtClean="0">
                <a:solidFill>
                  <a:schemeClr val="tx2"/>
                </a:solidFill>
              </a:rPr>
              <a:t>. </a:t>
            </a:r>
            <a:endParaRPr lang="en-US" sz="2400" b="1" dirty="0">
              <a:solidFill>
                <a:schemeClr val="tx2"/>
              </a:solidFill>
            </a:endParaRPr>
          </a:p>
        </p:txBody>
      </p:sp>
      <p:grpSp>
        <p:nvGrpSpPr>
          <p:cNvPr id="9" name="Group 8">
            <a:extLst>
              <a:ext uri="{FF2B5EF4-FFF2-40B4-BE49-F238E27FC236}">
                <a16:creationId xmlns:a16="http://schemas.microsoft.com/office/drawing/2014/main" id="{CF1C7A9E-67D4-494D-9C0F-89DB8B54FE83}"/>
              </a:ext>
            </a:extLst>
          </p:cNvPr>
          <p:cNvGrpSpPr/>
          <p:nvPr/>
        </p:nvGrpSpPr>
        <p:grpSpPr>
          <a:xfrm>
            <a:off x="1452227" y="4367761"/>
            <a:ext cx="3529000" cy="1800519"/>
            <a:chOff x="1241507" y="5842861"/>
            <a:chExt cx="4720168" cy="2408261"/>
          </a:xfrm>
        </p:grpSpPr>
        <p:grpSp>
          <p:nvGrpSpPr>
            <p:cNvPr id="10" name="Group 9">
              <a:extLst>
                <a:ext uri="{FF2B5EF4-FFF2-40B4-BE49-F238E27FC236}">
                  <a16:creationId xmlns:a16="http://schemas.microsoft.com/office/drawing/2014/main" id="{BF540478-A23D-DE4E-BB03-1048D004678B}"/>
                </a:ext>
              </a:extLst>
            </p:cNvPr>
            <p:cNvGrpSpPr/>
            <p:nvPr/>
          </p:nvGrpSpPr>
          <p:grpSpPr>
            <a:xfrm>
              <a:off x="1241507" y="5842861"/>
              <a:ext cx="3341328" cy="2382730"/>
              <a:chOff x="2016423" y="-701434"/>
              <a:chExt cx="6834403" cy="4873670"/>
            </a:xfrm>
          </p:grpSpPr>
          <p:pic>
            <p:nvPicPr>
              <p:cNvPr id="12" name="Picture 11">
                <a:extLst>
                  <a:ext uri="{FF2B5EF4-FFF2-40B4-BE49-F238E27FC236}">
                    <a16:creationId xmlns:a16="http://schemas.microsoft.com/office/drawing/2014/main" id="{4D3EDC4C-91AD-2C48-821A-478B56A86550}"/>
                  </a:ext>
                </a:extLst>
              </p:cNvPr>
              <p:cNvPicPr>
                <a:picLocks noChangeAspect="1"/>
              </p:cNvPicPr>
              <p:nvPr/>
            </p:nvPicPr>
            <p:blipFill>
              <a:blip r:embed="rId3"/>
              <a:stretch>
                <a:fillRect/>
              </a:stretch>
            </p:blipFill>
            <p:spPr>
              <a:xfrm>
                <a:off x="2016423" y="27108"/>
                <a:ext cx="1079500" cy="4114799"/>
              </a:xfrm>
              <a:prstGeom prst="rect">
                <a:avLst/>
              </a:prstGeom>
            </p:spPr>
          </p:pic>
          <p:pic>
            <p:nvPicPr>
              <p:cNvPr id="13" name="Picture 12">
                <a:extLst>
                  <a:ext uri="{FF2B5EF4-FFF2-40B4-BE49-F238E27FC236}">
                    <a16:creationId xmlns:a16="http://schemas.microsoft.com/office/drawing/2014/main" id="{4917F882-7CA6-994F-B3FE-E8EF5AE5171F}"/>
                  </a:ext>
                </a:extLst>
              </p:cNvPr>
              <p:cNvPicPr>
                <a:picLocks noChangeAspect="1"/>
              </p:cNvPicPr>
              <p:nvPr/>
            </p:nvPicPr>
            <p:blipFill>
              <a:blip r:embed="rId4"/>
              <a:stretch>
                <a:fillRect/>
              </a:stretch>
            </p:blipFill>
            <p:spPr>
              <a:xfrm>
                <a:off x="7314126" y="-387064"/>
                <a:ext cx="1536700" cy="4559300"/>
              </a:xfrm>
              <a:prstGeom prst="rect">
                <a:avLst/>
              </a:prstGeom>
            </p:spPr>
          </p:pic>
          <p:pic>
            <p:nvPicPr>
              <p:cNvPr id="14" name="Picture 13">
                <a:extLst>
                  <a:ext uri="{FF2B5EF4-FFF2-40B4-BE49-F238E27FC236}">
                    <a16:creationId xmlns:a16="http://schemas.microsoft.com/office/drawing/2014/main" id="{405417FB-8FA6-BE4E-8298-F76E7F1A71DC}"/>
                  </a:ext>
                </a:extLst>
              </p:cNvPr>
              <p:cNvPicPr>
                <a:picLocks noChangeAspect="1"/>
              </p:cNvPicPr>
              <p:nvPr/>
            </p:nvPicPr>
            <p:blipFill>
              <a:blip r:embed="rId5"/>
              <a:stretch>
                <a:fillRect/>
              </a:stretch>
            </p:blipFill>
            <p:spPr>
              <a:xfrm>
                <a:off x="4493824" y="-701434"/>
                <a:ext cx="1422401" cy="4826000"/>
              </a:xfrm>
              <a:prstGeom prst="rect">
                <a:avLst/>
              </a:prstGeom>
            </p:spPr>
          </p:pic>
        </p:grpSp>
        <p:pic>
          <p:nvPicPr>
            <p:cNvPr id="11" name="Picture 10">
              <a:extLst>
                <a:ext uri="{FF2B5EF4-FFF2-40B4-BE49-F238E27FC236}">
                  <a16:creationId xmlns:a16="http://schemas.microsoft.com/office/drawing/2014/main" id="{4496FAE1-EDFC-1748-8D98-DE6B250AAF98}"/>
                </a:ext>
              </a:extLst>
            </p:cNvPr>
            <p:cNvPicPr>
              <a:picLocks noChangeAspect="1"/>
            </p:cNvPicPr>
            <p:nvPr/>
          </p:nvPicPr>
          <p:blipFill>
            <a:blip r:embed="rId6"/>
            <a:stretch>
              <a:fillRect/>
            </a:stretch>
          </p:blipFill>
          <p:spPr>
            <a:xfrm>
              <a:off x="5266266" y="6158685"/>
              <a:ext cx="695409" cy="2092437"/>
            </a:xfrm>
            <a:prstGeom prst="rect">
              <a:avLst/>
            </a:prstGeom>
          </p:spPr>
        </p:pic>
      </p:grpSp>
      <p:grpSp>
        <p:nvGrpSpPr>
          <p:cNvPr id="18" name="Group 17">
            <a:extLst>
              <a:ext uri="{FF2B5EF4-FFF2-40B4-BE49-F238E27FC236}">
                <a16:creationId xmlns:a16="http://schemas.microsoft.com/office/drawing/2014/main" id="{C06D6580-4083-EF4A-BEA6-DCECFC29316D}"/>
              </a:ext>
            </a:extLst>
          </p:cNvPr>
          <p:cNvGrpSpPr/>
          <p:nvPr/>
        </p:nvGrpSpPr>
        <p:grpSpPr>
          <a:xfrm>
            <a:off x="7385308" y="783771"/>
            <a:ext cx="3495613" cy="1563088"/>
            <a:chOff x="8544726" y="1695517"/>
            <a:chExt cx="4859934" cy="2173154"/>
          </a:xfrm>
        </p:grpSpPr>
        <p:grpSp>
          <p:nvGrpSpPr>
            <p:cNvPr id="19" name="Group 18">
              <a:extLst>
                <a:ext uri="{FF2B5EF4-FFF2-40B4-BE49-F238E27FC236}">
                  <a16:creationId xmlns:a16="http://schemas.microsoft.com/office/drawing/2014/main" id="{22CB48FB-C58E-624D-852F-EA1275F67BFA}"/>
                </a:ext>
              </a:extLst>
            </p:cNvPr>
            <p:cNvGrpSpPr/>
            <p:nvPr/>
          </p:nvGrpSpPr>
          <p:grpSpPr>
            <a:xfrm>
              <a:off x="8544726" y="1695517"/>
              <a:ext cx="3691144" cy="2173154"/>
              <a:chOff x="8544726" y="1695517"/>
              <a:chExt cx="3691144" cy="2173154"/>
            </a:xfrm>
          </p:grpSpPr>
          <p:pic>
            <p:nvPicPr>
              <p:cNvPr id="21" name="Picture 20">
                <a:extLst>
                  <a:ext uri="{FF2B5EF4-FFF2-40B4-BE49-F238E27FC236}">
                    <a16:creationId xmlns:a16="http://schemas.microsoft.com/office/drawing/2014/main" id="{B94E7DCE-8E83-0F4E-A83A-903EA157B257}"/>
                  </a:ext>
                </a:extLst>
              </p:cNvPr>
              <p:cNvPicPr>
                <a:picLocks noChangeAspect="1"/>
              </p:cNvPicPr>
              <p:nvPr/>
            </p:nvPicPr>
            <p:blipFill>
              <a:blip r:embed="rId7"/>
              <a:stretch>
                <a:fillRect/>
              </a:stretch>
            </p:blipFill>
            <p:spPr>
              <a:xfrm>
                <a:off x="8544726" y="1695517"/>
                <a:ext cx="695409" cy="2173154"/>
              </a:xfrm>
              <a:prstGeom prst="rect">
                <a:avLst/>
              </a:prstGeom>
            </p:spPr>
          </p:pic>
          <p:pic>
            <p:nvPicPr>
              <p:cNvPr id="22" name="Picture 21">
                <a:extLst>
                  <a:ext uri="{FF2B5EF4-FFF2-40B4-BE49-F238E27FC236}">
                    <a16:creationId xmlns:a16="http://schemas.microsoft.com/office/drawing/2014/main" id="{5D85B667-8511-7B4C-9479-FBF60A2A9D99}"/>
                  </a:ext>
                </a:extLst>
              </p:cNvPr>
              <p:cNvPicPr>
                <a:picLocks noChangeAspect="1"/>
              </p:cNvPicPr>
              <p:nvPr/>
            </p:nvPicPr>
            <p:blipFill>
              <a:blip r:embed="rId8"/>
              <a:stretch>
                <a:fillRect/>
              </a:stretch>
            </p:blipFill>
            <p:spPr>
              <a:xfrm>
                <a:off x="9881159" y="1856951"/>
                <a:ext cx="751290" cy="2011720"/>
              </a:xfrm>
              <a:prstGeom prst="rect">
                <a:avLst/>
              </a:prstGeom>
            </p:spPr>
          </p:pic>
          <p:pic>
            <p:nvPicPr>
              <p:cNvPr id="23" name="Picture 22">
                <a:extLst>
                  <a:ext uri="{FF2B5EF4-FFF2-40B4-BE49-F238E27FC236}">
                    <a16:creationId xmlns:a16="http://schemas.microsoft.com/office/drawing/2014/main" id="{310B2A5F-DD83-DF41-98AF-9CF0DE62F177}"/>
                  </a:ext>
                </a:extLst>
              </p:cNvPr>
              <p:cNvPicPr>
                <a:picLocks noChangeAspect="1"/>
              </p:cNvPicPr>
              <p:nvPr/>
            </p:nvPicPr>
            <p:blipFill>
              <a:blip r:embed="rId9"/>
              <a:stretch>
                <a:fillRect/>
              </a:stretch>
            </p:blipFill>
            <p:spPr>
              <a:xfrm>
                <a:off x="11273473" y="2109334"/>
                <a:ext cx="962397" cy="1732314"/>
              </a:xfrm>
              <a:prstGeom prst="rect">
                <a:avLst/>
              </a:prstGeom>
            </p:spPr>
          </p:pic>
        </p:grpSp>
        <p:pic>
          <p:nvPicPr>
            <p:cNvPr id="20" name="Picture 19">
              <a:extLst>
                <a:ext uri="{FF2B5EF4-FFF2-40B4-BE49-F238E27FC236}">
                  <a16:creationId xmlns:a16="http://schemas.microsoft.com/office/drawing/2014/main" id="{06CA8AA3-1C21-3B4F-99C4-B11A1CD1DC6B}"/>
                </a:ext>
              </a:extLst>
            </p:cNvPr>
            <p:cNvPicPr>
              <a:picLocks noChangeAspect="1"/>
            </p:cNvPicPr>
            <p:nvPr/>
          </p:nvPicPr>
          <p:blipFill>
            <a:blip r:embed="rId10"/>
            <a:stretch>
              <a:fillRect/>
            </a:stretch>
          </p:blipFill>
          <p:spPr>
            <a:xfrm>
              <a:off x="12876894" y="1856951"/>
              <a:ext cx="527766" cy="2011720"/>
            </a:xfrm>
            <a:prstGeom prst="rect">
              <a:avLst/>
            </a:prstGeom>
          </p:spPr>
        </p:pic>
      </p:grpSp>
    </p:spTree>
    <p:extLst>
      <p:ext uri="{BB962C8B-B14F-4D97-AF65-F5344CB8AC3E}">
        <p14:creationId xmlns:p14="http://schemas.microsoft.com/office/powerpoint/2010/main" val="291041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19A1-2F97-8549-B25E-CA87A523C617}"/>
              </a:ext>
            </a:extLst>
          </p:cNvPr>
          <p:cNvSpPr>
            <a:spLocks noGrp="1"/>
          </p:cNvSpPr>
          <p:nvPr>
            <p:ph type="title"/>
          </p:nvPr>
        </p:nvSpPr>
        <p:spPr/>
        <p:txBody>
          <a:bodyPr/>
          <a:lstStyle/>
          <a:p>
            <a:r>
              <a:rPr lang="en-US" dirty="0" err="1">
                <a:solidFill>
                  <a:schemeClr val="bg2"/>
                </a:solidFill>
              </a:rPr>
              <a:t>Avantages</a:t>
            </a:r>
            <a:r>
              <a:rPr lang="en-US" dirty="0">
                <a:solidFill>
                  <a:schemeClr val="bg2"/>
                </a:solidFill>
              </a:rPr>
              <a:t> du </a:t>
            </a:r>
            <a:r>
              <a:rPr lang="en-US" dirty="0" err="1">
                <a:solidFill>
                  <a:schemeClr val="bg2"/>
                </a:solidFill>
              </a:rPr>
              <a:t>programme</a:t>
            </a:r>
            <a:endParaRPr lang="en-US" dirty="0">
              <a:solidFill>
                <a:schemeClr val="bg2"/>
              </a:solidFill>
            </a:endParaRPr>
          </a:p>
        </p:txBody>
      </p:sp>
      <p:graphicFrame>
        <p:nvGraphicFramePr>
          <p:cNvPr id="6" name="Table 5">
            <a:extLst>
              <a:ext uri="{FF2B5EF4-FFF2-40B4-BE49-F238E27FC236}">
                <a16:creationId xmlns:a16="http://schemas.microsoft.com/office/drawing/2014/main" id="{BE786703-EFCA-7441-B65C-B6E69070BBA8}"/>
              </a:ext>
            </a:extLst>
          </p:cNvPr>
          <p:cNvGraphicFramePr>
            <a:graphicFrameLocks/>
          </p:cNvGraphicFramePr>
          <p:nvPr>
            <p:extLst>
              <p:ext uri="{D42A27DB-BD31-4B8C-83A1-F6EECF244321}">
                <p14:modId xmlns:p14="http://schemas.microsoft.com/office/powerpoint/2010/main" val="2030796647"/>
              </p:ext>
            </p:extLst>
          </p:nvPr>
        </p:nvGraphicFramePr>
        <p:xfrm>
          <a:off x="837950" y="2155062"/>
          <a:ext cx="10515595" cy="2547876"/>
        </p:xfrm>
        <a:graphic>
          <a:graphicData uri="http://schemas.openxmlformats.org/drawingml/2006/table">
            <a:tbl>
              <a:tblPr>
                <a:tableStyleId>{5C22544A-7EE6-4342-B048-85BDC9FD1C3A}</a:tableStyleId>
              </a:tblPr>
              <a:tblGrid>
                <a:gridCol w="2103119">
                  <a:extLst>
                    <a:ext uri="{9D8B030D-6E8A-4147-A177-3AD203B41FA5}">
                      <a16:colId xmlns:a16="http://schemas.microsoft.com/office/drawing/2014/main" val="606135388"/>
                    </a:ext>
                  </a:extLst>
                </a:gridCol>
                <a:gridCol w="2103119">
                  <a:extLst>
                    <a:ext uri="{9D8B030D-6E8A-4147-A177-3AD203B41FA5}">
                      <a16:colId xmlns:a16="http://schemas.microsoft.com/office/drawing/2014/main" val="2533252939"/>
                    </a:ext>
                  </a:extLst>
                </a:gridCol>
                <a:gridCol w="2103119">
                  <a:extLst>
                    <a:ext uri="{9D8B030D-6E8A-4147-A177-3AD203B41FA5}">
                      <a16:colId xmlns:a16="http://schemas.microsoft.com/office/drawing/2014/main" val="990659778"/>
                    </a:ext>
                  </a:extLst>
                </a:gridCol>
                <a:gridCol w="2103119">
                  <a:extLst>
                    <a:ext uri="{9D8B030D-6E8A-4147-A177-3AD203B41FA5}">
                      <a16:colId xmlns:a16="http://schemas.microsoft.com/office/drawing/2014/main" val="3895660619"/>
                    </a:ext>
                  </a:extLst>
                </a:gridCol>
                <a:gridCol w="2103119">
                  <a:extLst>
                    <a:ext uri="{9D8B030D-6E8A-4147-A177-3AD203B41FA5}">
                      <a16:colId xmlns:a16="http://schemas.microsoft.com/office/drawing/2014/main" val="1089784835"/>
                    </a:ext>
                  </a:extLst>
                </a:gridCol>
              </a:tblGrid>
              <a:tr h="1273938">
                <a:tc>
                  <a:txBody>
                    <a:bodyPr/>
                    <a:lstStyle/>
                    <a:p>
                      <a:pPr algn="ctr"/>
                      <a:endParaRPr lang="en-US" sz="6400" b="1" dirty="0">
                        <a:solidFill>
                          <a:schemeClr val="bg1"/>
                        </a:solidFill>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64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64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64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64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0588432"/>
                  </a:ext>
                </a:extLst>
              </a:tr>
              <a:tr h="1273938">
                <a:tc>
                  <a:txBody>
                    <a:bodyPr/>
                    <a:lstStyle/>
                    <a:p>
                      <a:pPr algn="ctr"/>
                      <a:r>
                        <a:rPr lang="en-US" sz="1800" b="1" dirty="0" smtClean="0">
                          <a:solidFill>
                            <a:schemeClr val="bg1"/>
                          </a:solidFill>
                        </a:rPr>
                        <a:t>Collaboration et </a:t>
                      </a:r>
                      <a:r>
                        <a:rPr lang="en-US" sz="1800" b="1" dirty="0" err="1" smtClean="0">
                          <a:solidFill>
                            <a:schemeClr val="bg1"/>
                          </a:solidFill>
                        </a:rPr>
                        <a:t>partenariat</a:t>
                      </a:r>
                      <a:endParaRPr lang="en-US" sz="1800" b="1" dirty="0">
                        <a:solidFill>
                          <a:schemeClr val="bg1"/>
                        </a:solidFill>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err="1" smtClean="0">
                          <a:solidFill>
                            <a:schemeClr val="bg1"/>
                          </a:solidFill>
                        </a:rPr>
                        <a:t>Flexibilité</a:t>
                      </a:r>
                      <a:endParaRPr lang="en-US" sz="18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800" b="1" dirty="0" smtClean="0">
                          <a:solidFill>
                            <a:schemeClr val="bg1"/>
                          </a:solidFill>
                        </a:rPr>
                        <a:t>Conception et évaluation rigoureuses des programmes</a:t>
                      </a:r>
                      <a:endParaRPr lang="fr-FR" sz="18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800" b="1" dirty="0" smtClean="0">
                          <a:solidFill>
                            <a:schemeClr val="bg1"/>
                          </a:solidFill>
                        </a:rPr>
                        <a:t>Connaissances d'experts et renforcement des capacités</a:t>
                      </a:r>
                      <a:endParaRPr lang="fr-FR" sz="18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err="1" smtClean="0">
                          <a:solidFill>
                            <a:schemeClr val="bg1"/>
                          </a:solidFill>
                        </a:rPr>
                        <a:t>Expérimentation</a:t>
                      </a:r>
                      <a:endParaRPr lang="en-US" sz="18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197630"/>
                  </a:ext>
                </a:extLst>
              </a:tr>
            </a:tbl>
          </a:graphicData>
        </a:graphic>
      </p:graphicFrame>
      <p:pic>
        <p:nvPicPr>
          <p:cNvPr id="7" name="Picture 6">
            <a:extLst>
              <a:ext uri="{FF2B5EF4-FFF2-40B4-BE49-F238E27FC236}">
                <a16:creationId xmlns:a16="http://schemas.microsoft.com/office/drawing/2014/main" id="{F29901E1-CD7E-4143-A3A6-CB45C5D61D82}"/>
              </a:ext>
            </a:extLst>
          </p:cNvPr>
          <p:cNvPicPr>
            <a:picLocks noChangeAspect="1"/>
          </p:cNvPicPr>
          <p:nvPr/>
        </p:nvPicPr>
        <p:blipFill>
          <a:blip r:embed="rId2"/>
          <a:stretch>
            <a:fillRect/>
          </a:stretch>
        </p:blipFill>
        <p:spPr>
          <a:xfrm>
            <a:off x="9859078" y="2428945"/>
            <a:ext cx="916067" cy="627712"/>
          </a:xfrm>
          <a:prstGeom prst="rect">
            <a:avLst/>
          </a:prstGeom>
        </p:spPr>
      </p:pic>
      <p:pic>
        <p:nvPicPr>
          <p:cNvPr id="8" name="Picture 7">
            <a:extLst>
              <a:ext uri="{FF2B5EF4-FFF2-40B4-BE49-F238E27FC236}">
                <a16:creationId xmlns:a16="http://schemas.microsoft.com/office/drawing/2014/main" id="{3B8DCF4E-50FE-5F46-B023-86F73A928684}"/>
              </a:ext>
            </a:extLst>
          </p:cNvPr>
          <p:cNvPicPr>
            <a:picLocks noChangeAspect="1"/>
          </p:cNvPicPr>
          <p:nvPr/>
        </p:nvPicPr>
        <p:blipFill>
          <a:blip r:embed="rId3"/>
          <a:stretch>
            <a:fillRect/>
          </a:stretch>
        </p:blipFill>
        <p:spPr>
          <a:xfrm>
            <a:off x="7724705" y="2452484"/>
            <a:ext cx="874874" cy="604173"/>
          </a:xfrm>
          <a:prstGeom prst="rect">
            <a:avLst/>
          </a:prstGeom>
        </p:spPr>
      </p:pic>
      <p:pic>
        <p:nvPicPr>
          <p:cNvPr id="9" name="Picture 8">
            <a:extLst>
              <a:ext uri="{FF2B5EF4-FFF2-40B4-BE49-F238E27FC236}">
                <a16:creationId xmlns:a16="http://schemas.microsoft.com/office/drawing/2014/main" id="{E545972F-53AD-8F4F-BCAB-F1761B8CF774}"/>
              </a:ext>
            </a:extLst>
          </p:cNvPr>
          <p:cNvPicPr>
            <a:picLocks noChangeAspect="1"/>
          </p:cNvPicPr>
          <p:nvPr/>
        </p:nvPicPr>
        <p:blipFill>
          <a:blip r:embed="rId4"/>
          <a:stretch>
            <a:fillRect/>
          </a:stretch>
        </p:blipFill>
        <p:spPr>
          <a:xfrm>
            <a:off x="5778948" y="2476831"/>
            <a:ext cx="633597" cy="633597"/>
          </a:xfrm>
          <a:prstGeom prst="rect">
            <a:avLst/>
          </a:prstGeom>
        </p:spPr>
      </p:pic>
      <p:pic>
        <p:nvPicPr>
          <p:cNvPr id="10" name="Picture 9">
            <a:extLst>
              <a:ext uri="{FF2B5EF4-FFF2-40B4-BE49-F238E27FC236}">
                <a16:creationId xmlns:a16="http://schemas.microsoft.com/office/drawing/2014/main" id="{785F08F4-0B9C-3647-834B-2B8409E0988B}"/>
              </a:ext>
            </a:extLst>
          </p:cNvPr>
          <p:cNvPicPr>
            <a:picLocks noChangeAspect="1"/>
          </p:cNvPicPr>
          <p:nvPr/>
        </p:nvPicPr>
        <p:blipFill>
          <a:blip r:embed="rId5"/>
          <a:stretch>
            <a:fillRect/>
          </a:stretch>
        </p:blipFill>
        <p:spPr>
          <a:xfrm rot="10800000">
            <a:off x="3655573" y="2476831"/>
            <a:ext cx="608096" cy="645366"/>
          </a:xfrm>
          <a:prstGeom prst="rect">
            <a:avLst/>
          </a:prstGeom>
        </p:spPr>
      </p:pic>
      <p:pic>
        <p:nvPicPr>
          <p:cNvPr id="11" name="Picture 10">
            <a:extLst>
              <a:ext uri="{FF2B5EF4-FFF2-40B4-BE49-F238E27FC236}">
                <a16:creationId xmlns:a16="http://schemas.microsoft.com/office/drawing/2014/main" id="{20C01E03-6D8A-E649-A07B-B007043EB895}"/>
              </a:ext>
            </a:extLst>
          </p:cNvPr>
          <p:cNvPicPr>
            <a:picLocks noChangeAspect="1"/>
          </p:cNvPicPr>
          <p:nvPr/>
        </p:nvPicPr>
        <p:blipFill>
          <a:blip r:embed="rId6"/>
          <a:stretch>
            <a:fillRect/>
          </a:stretch>
        </p:blipFill>
        <p:spPr>
          <a:xfrm>
            <a:off x="1492859" y="2570988"/>
            <a:ext cx="798370" cy="551209"/>
          </a:xfrm>
          <a:prstGeom prst="rect">
            <a:avLst/>
          </a:prstGeom>
        </p:spPr>
      </p:pic>
    </p:spTree>
    <p:extLst>
      <p:ext uri="{BB962C8B-B14F-4D97-AF65-F5344CB8AC3E}">
        <p14:creationId xmlns:p14="http://schemas.microsoft.com/office/powerpoint/2010/main" val="1050413558"/>
      </p:ext>
    </p:extLst>
  </p:cSld>
  <p:clrMapOvr>
    <a:masterClrMapping/>
  </p:clrMapOvr>
</p:sld>
</file>

<file path=ppt/theme/theme1.xml><?xml version="1.0" encoding="utf-8"?>
<a:theme xmlns:a="http://schemas.openxmlformats.org/drawingml/2006/main" name="Impact Canada Theme Deck">
  <a:themeElements>
    <a:clrScheme name="Impact Canada May 28">
      <a:dk1>
        <a:srgbClr val="10172C"/>
      </a:dk1>
      <a:lt1>
        <a:srgbClr val="FFFFFF"/>
      </a:lt1>
      <a:dk2>
        <a:srgbClr val="1F3269"/>
      </a:dk2>
      <a:lt2>
        <a:srgbClr val="FFFFFF"/>
      </a:lt2>
      <a:accent1>
        <a:srgbClr val="469EE1"/>
      </a:accent1>
      <a:accent2>
        <a:srgbClr val="E25456"/>
      </a:accent2>
      <a:accent3>
        <a:srgbClr val="51E7F2"/>
      </a:accent3>
      <a:accent4>
        <a:srgbClr val="D9E9F6"/>
      </a:accent4>
      <a:accent5>
        <a:srgbClr val="D84190"/>
      </a:accent5>
      <a:accent6>
        <a:srgbClr val="182851"/>
      </a:accent6>
      <a:hlink>
        <a:srgbClr val="1F3269"/>
      </a:hlink>
      <a:folHlink>
        <a:srgbClr val="B220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extLst>
    <a:ext uri="{05A4C25C-085E-4340-85A3-A5531E510DB2}">
      <thm15:themeFamily xmlns:thm15="http://schemas.microsoft.com/office/thememl/2012/main" name="Impact Canada Theme Deck" id="{2990512B-FC01-2344-A583-24FE15E1D6E0}" vid="{D30F8B24-6C29-5142-B82E-5203A6BA59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Impact Canada Theme Deck</Template>
  <TotalTime>524</TotalTime>
  <Words>2086</Words>
  <Application>Microsoft Office PowerPoint</Application>
  <PresentationFormat>Widescreen</PresentationFormat>
  <Paragraphs>129</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Roboto</vt:lpstr>
      <vt:lpstr>Impact Canada Theme Deck</vt:lpstr>
      <vt:lpstr>PowerPoint Presentation</vt:lpstr>
      <vt:lpstr>Aperçu</vt:lpstr>
      <vt:lpstr>Composantes du programme</vt:lpstr>
      <vt:lpstr>Recrutement</vt:lpstr>
      <vt:lpstr>Exemples de questions</vt:lpstr>
      <vt:lpstr>Médias sociaux</vt:lpstr>
      <vt:lpstr>Travailler en partenariat avec les RH du BCP</vt:lpstr>
      <vt:lpstr>Accueillir un Fellow</vt:lpstr>
      <vt:lpstr>Avantages du programme</vt:lpstr>
      <vt:lpstr>Comment cela fonctionne</vt:lpstr>
      <vt:lpstr>Intégration et formation continue sur mesure</vt:lpstr>
      <vt:lpstr>Premières victoires</vt:lpstr>
      <vt:lpstr>Et après</vt:lpstr>
      <vt:lpstr>Communiquez avec nous pour en apprendre davantage </vt:lpstr>
      <vt:lpstr>Annexe</vt:lpstr>
      <vt:lpstr>Aperçu du recrutement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Soueidan</dc:creator>
  <cp:lastModifiedBy>Anglehart, Valerie</cp:lastModifiedBy>
  <cp:revision>118</cp:revision>
  <dcterms:created xsi:type="dcterms:W3CDTF">2021-04-26T19:02:21Z</dcterms:created>
  <dcterms:modified xsi:type="dcterms:W3CDTF">2021-04-28T11:34:43Z</dcterms:modified>
</cp:coreProperties>
</file>